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Default Extension="vml" ContentType="application/vnd.openxmlformats-officedocument.vmlDrawing"/>
  <Default Extension="gif" ContentType="image/gif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73"/>
  </p:notesMasterIdLst>
  <p:sldIdLst>
    <p:sldId id="306" r:id="rId2"/>
    <p:sldId id="547" r:id="rId3"/>
    <p:sldId id="578" r:id="rId4"/>
    <p:sldId id="508" r:id="rId5"/>
    <p:sldId id="639" r:id="rId6"/>
    <p:sldId id="640" r:id="rId7"/>
    <p:sldId id="637" r:id="rId8"/>
    <p:sldId id="643" r:id="rId9"/>
    <p:sldId id="638" r:id="rId10"/>
    <p:sldId id="644" r:id="rId11"/>
    <p:sldId id="641" r:id="rId12"/>
    <p:sldId id="642" r:id="rId13"/>
    <p:sldId id="645" r:id="rId14"/>
    <p:sldId id="648" r:id="rId15"/>
    <p:sldId id="651" r:id="rId16"/>
    <p:sldId id="647" r:id="rId17"/>
    <p:sldId id="649" r:id="rId18"/>
    <p:sldId id="650" r:id="rId19"/>
    <p:sldId id="655" r:id="rId20"/>
    <p:sldId id="652" r:id="rId21"/>
    <p:sldId id="646" r:id="rId22"/>
    <p:sldId id="653" r:id="rId23"/>
    <p:sldId id="654" r:id="rId24"/>
    <p:sldId id="656" r:id="rId25"/>
    <p:sldId id="657" r:id="rId26"/>
    <p:sldId id="658" r:id="rId27"/>
    <p:sldId id="636" r:id="rId28"/>
    <p:sldId id="659" r:id="rId29"/>
    <p:sldId id="660" r:id="rId30"/>
    <p:sldId id="661" r:id="rId31"/>
    <p:sldId id="662" r:id="rId32"/>
    <p:sldId id="663" r:id="rId33"/>
    <p:sldId id="664" r:id="rId34"/>
    <p:sldId id="698" r:id="rId35"/>
    <p:sldId id="699" r:id="rId36"/>
    <p:sldId id="700" r:id="rId37"/>
    <p:sldId id="701" r:id="rId38"/>
    <p:sldId id="665" r:id="rId39"/>
    <p:sldId id="667" r:id="rId40"/>
    <p:sldId id="702" r:id="rId41"/>
    <p:sldId id="703" r:id="rId42"/>
    <p:sldId id="704" r:id="rId43"/>
    <p:sldId id="705" r:id="rId44"/>
    <p:sldId id="706" r:id="rId45"/>
    <p:sldId id="707" r:id="rId46"/>
    <p:sldId id="708" r:id="rId47"/>
    <p:sldId id="709" r:id="rId48"/>
    <p:sldId id="710" r:id="rId49"/>
    <p:sldId id="711" r:id="rId50"/>
    <p:sldId id="712" r:id="rId51"/>
    <p:sldId id="713" r:id="rId52"/>
    <p:sldId id="714" r:id="rId53"/>
    <p:sldId id="715" r:id="rId54"/>
    <p:sldId id="716" r:id="rId55"/>
    <p:sldId id="666" r:id="rId56"/>
    <p:sldId id="668" r:id="rId57"/>
    <p:sldId id="717" r:id="rId58"/>
    <p:sldId id="718" r:id="rId59"/>
    <p:sldId id="719" r:id="rId60"/>
    <p:sldId id="720" r:id="rId61"/>
    <p:sldId id="721" r:id="rId62"/>
    <p:sldId id="722" r:id="rId63"/>
    <p:sldId id="723" r:id="rId64"/>
    <p:sldId id="724" r:id="rId65"/>
    <p:sldId id="725" r:id="rId66"/>
    <p:sldId id="726" r:id="rId67"/>
    <p:sldId id="727" r:id="rId68"/>
    <p:sldId id="728" r:id="rId69"/>
    <p:sldId id="729" r:id="rId70"/>
    <p:sldId id="670" r:id="rId71"/>
    <p:sldId id="635" r:id="rId7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clrMru>
    <a:srgbClr val="0000CC"/>
    <a:srgbClr val="4FD1FF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98" autoAdjust="0"/>
  </p:normalViewPr>
  <p:slideViewPr>
    <p:cSldViewPr>
      <p:cViewPr varScale="1">
        <p:scale>
          <a:sx n="70" d="100"/>
          <a:sy n="70" d="100"/>
        </p:scale>
        <p:origin x="-135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023383-72E2-46C0-B772-BC298F1D45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29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Graphs</a:t>
            </a:r>
          </a:p>
          <a:p>
            <a:r>
              <a:rPr lang="en-US" dirty="0" smtClean="0"/>
              <a:t>Definition and Terminology</a:t>
            </a:r>
          </a:p>
          <a:p>
            <a:r>
              <a:rPr lang="en-US" dirty="0" smtClean="0"/>
              <a:t>Representation of Graphs</a:t>
            </a:r>
          </a:p>
          <a:p>
            <a:pPr lvl="1"/>
            <a:r>
              <a:rPr lang="en-US" dirty="0" smtClean="0"/>
              <a:t>Array based</a:t>
            </a:r>
          </a:p>
          <a:p>
            <a:pPr lvl="1"/>
            <a:r>
              <a:rPr lang="en-US" dirty="0" smtClean="0"/>
              <a:t>Linked List</a:t>
            </a:r>
          </a:p>
          <a:p>
            <a:r>
              <a:rPr lang="en-US" dirty="0" smtClean="0"/>
              <a:t>Common Operations on Graphs</a:t>
            </a:r>
          </a:p>
          <a:p>
            <a:r>
              <a:rPr lang="en-US" dirty="0" smtClean="0"/>
              <a:t>Graph Traversals</a:t>
            </a:r>
          </a:p>
          <a:p>
            <a:pPr lvl="1"/>
            <a:r>
              <a:rPr lang="en-US" dirty="0" smtClean="0"/>
              <a:t>Breadth First Search (BSF)</a:t>
            </a:r>
          </a:p>
          <a:p>
            <a:pPr lvl="1"/>
            <a:r>
              <a:rPr lang="en-US" smtClean="0"/>
              <a:t>Depth First Search (DFS)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Shortest Path Problem</a:t>
            </a:r>
          </a:p>
          <a:p>
            <a:pPr lvl="1"/>
            <a:r>
              <a:rPr lang="en-US" dirty="0" err="1" smtClean="0"/>
              <a:t>Dijkstra’s</a:t>
            </a:r>
            <a:r>
              <a:rPr lang="en-US" dirty="0" smtClean="0"/>
              <a:t> Algorithm</a:t>
            </a:r>
          </a:p>
          <a:p>
            <a:pPr lvl="1"/>
            <a:r>
              <a:rPr lang="en-US" dirty="0" smtClean="0"/>
              <a:t>Bellman Ford Algorithm</a:t>
            </a:r>
          </a:p>
          <a:p>
            <a:pPr lvl="1"/>
            <a:r>
              <a:rPr lang="en-US" dirty="0" smtClean="0"/>
              <a:t>All Pairs Shortest Path</a:t>
            </a:r>
          </a:p>
          <a:p>
            <a:r>
              <a:rPr lang="en-US" dirty="0" smtClean="0"/>
              <a:t>Spanning Tree</a:t>
            </a:r>
          </a:p>
          <a:p>
            <a:r>
              <a:rPr lang="en-US" dirty="0" smtClean="0"/>
              <a:t>Minimum Spanning Tree</a:t>
            </a:r>
          </a:p>
          <a:p>
            <a:pPr lvl="1"/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</a:p>
          <a:p>
            <a:pPr lvl="1"/>
            <a:r>
              <a:rPr lang="en-US" dirty="0" smtClean="0"/>
              <a:t>Prim’s Algorithm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Shortest Path Problem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r>
              <a:rPr lang="en-US" dirty="0" smtClean="0"/>
              <a:t>is the problem of finding a </a:t>
            </a:r>
            <a:r>
              <a:rPr lang="en-US" dirty="0" smtClean="0">
                <a:solidFill>
                  <a:srgbClr val="0000CC"/>
                </a:solidFill>
              </a:rPr>
              <a:t>path</a:t>
            </a:r>
            <a:r>
              <a:rPr lang="en-US" dirty="0" smtClean="0"/>
              <a:t> between two </a:t>
            </a:r>
            <a:r>
              <a:rPr lang="en-US" dirty="0" smtClean="0">
                <a:solidFill>
                  <a:srgbClr val="0000CC"/>
                </a:solidFill>
              </a:rPr>
              <a:t>vertices (or nodes) </a:t>
            </a:r>
            <a:r>
              <a:rPr lang="en-US" dirty="0" smtClean="0"/>
              <a:t>in a graph such that the sum of the </a:t>
            </a:r>
            <a:r>
              <a:rPr lang="en-US" dirty="0" smtClean="0">
                <a:solidFill>
                  <a:srgbClr val="0000CC"/>
                </a:solidFill>
              </a:rPr>
              <a:t>weights</a:t>
            </a:r>
            <a:r>
              <a:rPr lang="en-US" dirty="0" smtClean="0"/>
              <a:t> of its constituent edges is minimized</a:t>
            </a:r>
          </a:p>
          <a:p>
            <a:r>
              <a:rPr lang="en-US" dirty="0" smtClean="0"/>
              <a:t>This is analogous to the problem of finding the shortest path between two intersections on a road map: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vertices</a:t>
            </a:r>
            <a:r>
              <a:rPr lang="en-US" dirty="0" smtClean="0"/>
              <a:t> correspond to intersections and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edges</a:t>
            </a:r>
            <a:r>
              <a:rPr lang="en-US" dirty="0" smtClean="0"/>
              <a:t> correspond to road segments, each weighted by the length of its road segment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Shortest Path - Undirected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vertices are adjacent when they are both incident to a common edge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path</a:t>
            </a:r>
            <a:r>
              <a:rPr lang="en-US" dirty="0" smtClean="0"/>
              <a:t> in an </a:t>
            </a:r>
            <a:r>
              <a:rPr lang="en-US" dirty="0" smtClean="0">
                <a:solidFill>
                  <a:srgbClr val="0000CC"/>
                </a:solidFill>
              </a:rPr>
              <a:t>undirected graph </a:t>
            </a:r>
            <a:r>
              <a:rPr lang="en-US" dirty="0" smtClean="0"/>
              <a:t>is a sequence of vertices </a:t>
            </a:r>
          </a:p>
          <a:p>
            <a:r>
              <a:rPr lang="en-US" dirty="0" smtClean="0"/>
              <a:t>such that is </a:t>
            </a:r>
            <a:r>
              <a:rPr lang="en-US" dirty="0" smtClean="0">
                <a:solidFill>
                  <a:srgbClr val="0000CC"/>
                </a:solidFill>
              </a:rPr>
              <a:t>v</a:t>
            </a:r>
            <a:r>
              <a:rPr lang="en-US" baseline="-25000" dirty="0" smtClean="0">
                <a:solidFill>
                  <a:srgbClr val="0000CC"/>
                </a:solidFill>
              </a:rPr>
              <a:t>i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adjacent to </a:t>
            </a:r>
            <a:r>
              <a:rPr lang="en-US" dirty="0" smtClean="0">
                <a:solidFill>
                  <a:srgbClr val="0000CC"/>
                </a:solidFill>
              </a:rPr>
              <a:t>v</a:t>
            </a:r>
            <a:r>
              <a:rPr lang="en-US" baseline="-25000" dirty="0" smtClean="0">
                <a:solidFill>
                  <a:srgbClr val="0000CC"/>
                </a:solidFill>
              </a:rPr>
              <a:t>i+1</a:t>
            </a:r>
            <a:r>
              <a:rPr lang="en-US" dirty="0" smtClean="0"/>
              <a:t> to for </a:t>
            </a:r>
            <a:r>
              <a:rPr lang="en-US" dirty="0" smtClean="0">
                <a:solidFill>
                  <a:srgbClr val="0000CC"/>
                </a:solidFill>
              </a:rPr>
              <a:t>1≤i&lt;n</a:t>
            </a:r>
            <a:r>
              <a:rPr lang="en-US" dirty="0" smtClean="0"/>
              <a:t>.</a:t>
            </a:r>
          </a:p>
          <a:p>
            <a:r>
              <a:rPr lang="en-US" dirty="0" smtClean="0"/>
              <a:t>Such a path </a:t>
            </a:r>
            <a:r>
              <a:rPr lang="en-US" b="1" i="1" dirty="0" smtClean="0">
                <a:solidFill>
                  <a:srgbClr val="0000CC"/>
                </a:solidFill>
              </a:rPr>
              <a:t>P</a:t>
            </a:r>
            <a:r>
              <a:rPr lang="en-US" dirty="0" smtClean="0"/>
              <a:t> is called a path of length </a:t>
            </a:r>
            <a:r>
              <a:rPr lang="en-US" dirty="0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from </a:t>
            </a:r>
            <a:r>
              <a:rPr lang="en-US" b="1" dirty="0" smtClean="0">
                <a:solidFill>
                  <a:srgbClr val="0000CC"/>
                </a:solidFill>
              </a:rPr>
              <a:t>v</a:t>
            </a:r>
            <a:r>
              <a:rPr lang="en-US" b="1" baseline="-25000" dirty="0" smtClean="0">
                <a:solidFill>
                  <a:srgbClr val="0000CC"/>
                </a:solidFill>
              </a:rPr>
              <a:t>1</a:t>
            </a:r>
            <a:r>
              <a:rPr lang="en-US" dirty="0" smtClean="0"/>
              <a:t> to </a:t>
            </a:r>
            <a:r>
              <a:rPr lang="en-US" b="1" dirty="0" err="1" smtClean="0">
                <a:solidFill>
                  <a:srgbClr val="0000CC"/>
                </a:solidFill>
              </a:rPr>
              <a:t>v</a:t>
            </a:r>
            <a:r>
              <a:rPr lang="en-US" b="1" baseline="-25000" dirty="0" err="1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. </a:t>
            </a:r>
          </a:p>
          <a:p>
            <a:pPr lvl="1"/>
            <a:r>
              <a:rPr lang="en-US" dirty="0" smtClean="0"/>
              <a:t>The </a:t>
            </a:r>
            <a:r>
              <a:rPr lang="en-US" b="1" dirty="0" smtClean="0">
                <a:solidFill>
                  <a:srgbClr val="0000CC"/>
                </a:solidFill>
              </a:rPr>
              <a:t>v</a:t>
            </a:r>
            <a:r>
              <a:rPr lang="en-US" b="1" baseline="-25000" dirty="0" smtClean="0">
                <a:solidFill>
                  <a:srgbClr val="0000CC"/>
                </a:solidFill>
              </a:rPr>
              <a:t>i</a:t>
            </a:r>
            <a:r>
              <a:rPr lang="en-US" dirty="0" smtClean="0"/>
              <a:t> are variables; their numbering here relates to their position in the sequence and needs not to relate to any canonical labeling of the vertices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2590800"/>
            <a:ext cx="6856367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Shortest Path - Undirected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Let </a:t>
            </a:r>
            <a:r>
              <a:rPr lang="en-US" b="1" dirty="0" err="1" smtClean="0">
                <a:solidFill>
                  <a:srgbClr val="0000CC"/>
                </a:solidFill>
              </a:rPr>
              <a:t>e</a:t>
            </a:r>
            <a:r>
              <a:rPr lang="en-US" b="1" baseline="-25000" dirty="0" err="1" smtClean="0">
                <a:solidFill>
                  <a:srgbClr val="0000CC"/>
                </a:solidFill>
              </a:rPr>
              <a:t>i,j</a:t>
            </a:r>
            <a:r>
              <a:rPr lang="en-US" dirty="0" smtClean="0"/>
              <a:t> be the edge incident to both </a:t>
            </a:r>
            <a:r>
              <a:rPr lang="en-US" b="1" dirty="0" smtClean="0">
                <a:solidFill>
                  <a:srgbClr val="0000CC"/>
                </a:solidFill>
              </a:rPr>
              <a:t>v</a:t>
            </a:r>
            <a:r>
              <a:rPr lang="en-US" b="1" baseline="-25000" dirty="0" smtClean="0">
                <a:solidFill>
                  <a:srgbClr val="0000CC"/>
                </a:solidFill>
              </a:rPr>
              <a:t>i </a:t>
            </a:r>
            <a:r>
              <a:rPr lang="en-US" dirty="0" smtClean="0"/>
              <a:t>and </a:t>
            </a:r>
            <a:r>
              <a:rPr lang="en-US" b="1" dirty="0" err="1" smtClean="0">
                <a:solidFill>
                  <a:srgbClr val="0000CC"/>
                </a:solidFill>
              </a:rPr>
              <a:t>v</a:t>
            </a:r>
            <a:r>
              <a:rPr lang="en-US" b="1" baseline="-25000" dirty="0" err="1" smtClean="0">
                <a:solidFill>
                  <a:srgbClr val="0000CC"/>
                </a:solidFill>
              </a:rPr>
              <a:t>j</a:t>
            </a:r>
            <a:r>
              <a:rPr lang="en-US" dirty="0" smtClean="0"/>
              <a:t> </a:t>
            </a:r>
          </a:p>
          <a:p>
            <a:r>
              <a:rPr lang="en-US" dirty="0" smtClean="0"/>
              <a:t>Given a real-valued weight function  </a:t>
            </a:r>
            <a:r>
              <a:rPr lang="en-US" b="1" i="1" dirty="0" smtClean="0">
                <a:solidFill>
                  <a:srgbClr val="0000CC"/>
                </a:solidFill>
              </a:rPr>
              <a:t>f : </a:t>
            </a:r>
            <a:r>
              <a:rPr lang="en-US" i="1" dirty="0" smtClean="0">
                <a:solidFill>
                  <a:srgbClr val="0000CC"/>
                </a:solidFill>
              </a:rPr>
              <a:t>E → R</a:t>
            </a:r>
            <a:r>
              <a:rPr lang="en-US" dirty="0" smtClean="0"/>
              <a:t>, and an undirected (simple) graph G,</a:t>
            </a:r>
          </a:p>
          <a:p>
            <a:r>
              <a:rPr lang="en-US" dirty="0" smtClean="0"/>
              <a:t>The shortest path from </a:t>
            </a:r>
            <a:r>
              <a:rPr lang="en-US" b="1" dirty="0" smtClean="0">
                <a:solidFill>
                  <a:srgbClr val="0000CC"/>
                </a:solidFill>
              </a:rPr>
              <a:t>v</a:t>
            </a:r>
            <a:r>
              <a:rPr lang="en-US" b="1" baseline="-25000" dirty="0" smtClean="0">
                <a:solidFill>
                  <a:srgbClr val="0000CC"/>
                </a:solidFill>
              </a:rPr>
              <a:t>i </a:t>
            </a:r>
            <a:r>
              <a:rPr lang="en-US" dirty="0" smtClean="0"/>
              <a:t>to </a:t>
            </a:r>
            <a:r>
              <a:rPr lang="en-US" b="1" dirty="0" err="1" smtClean="0">
                <a:solidFill>
                  <a:srgbClr val="0000CC"/>
                </a:solidFill>
              </a:rPr>
              <a:t>v</a:t>
            </a:r>
            <a:r>
              <a:rPr lang="en-US" b="1" baseline="-25000" dirty="0" err="1" smtClean="0">
                <a:solidFill>
                  <a:srgbClr val="0000CC"/>
                </a:solidFill>
              </a:rPr>
              <a:t>n</a:t>
            </a:r>
            <a:r>
              <a:rPr lang="en-US" dirty="0" smtClean="0"/>
              <a:t> is the path </a:t>
            </a:r>
          </a:p>
          <a:p>
            <a:endParaRPr lang="en-US" dirty="0" smtClean="0"/>
          </a:p>
          <a:p>
            <a:r>
              <a:rPr lang="en-US" dirty="0" smtClean="0"/>
              <a:t>that over all possible n minimizes the sum</a:t>
            </a:r>
          </a:p>
          <a:p>
            <a:endParaRPr lang="en-US" dirty="0" smtClean="0"/>
          </a:p>
          <a:p>
            <a:r>
              <a:rPr lang="en-US" dirty="0" smtClean="0"/>
              <a:t>When the graph is </a:t>
            </a:r>
            <a:r>
              <a:rPr lang="en-US" dirty="0" err="1" smtClean="0"/>
              <a:t>unweighted</a:t>
            </a:r>
            <a:r>
              <a:rPr lang="en-US" dirty="0" smtClean="0"/>
              <a:t> or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this is equivalent to finding the path with fewest edges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895600"/>
            <a:ext cx="3962400" cy="643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1926" y="3962400"/>
            <a:ext cx="19939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0" y="5029200"/>
            <a:ext cx="3165613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Shortest Path - Directed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Let </a:t>
            </a:r>
            <a:r>
              <a:rPr lang="en-US" altLang="zh-TW" sz="3200" dirty="0" smtClean="0">
                <a:ea typeface="PMingLiU" pitchFamily="18" charset="-120"/>
              </a:rPr>
              <a:t>G=(V,E) be weighted, directed graph. Let </a:t>
            </a:r>
            <a:r>
              <a:rPr lang="en-US" altLang="zh-TW" sz="3200" dirty="0" smtClean="0">
                <a:ea typeface="PMingLiU" pitchFamily="18" charset="-120"/>
                <a:sym typeface="Wingdings" pitchFamily="2" charset="2"/>
              </a:rPr>
              <a:t>P=&lt;v</a:t>
            </a:r>
            <a:r>
              <a:rPr lang="en-US" altLang="zh-TW" sz="3200" baseline="-25000" dirty="0" smtClean="0">
                <a:ea typeface="PMingLiU" pitchFamily="18" charset="-120"/>
                <a:sym typeface="Wingdings" pitchFamily="2" charset="2"/>
              </a:rPr>
              <a:t>0</a:t>
            </a:r>
            <a:r>
              <a:rPr lang="en-US" altLang="zh-TW" sz="3200" dirty="0" smtClean="0">
                <a:ea typeface="PMingLiU" pitchFamily="18" charset="-120"/>
                <a:sym typeface="Wingdings" pitchFamily="2" charset="2"/>
              </a:rPr>
              <a:t>,v</a:t>
            </a:r>
            <a:r>
              <a:rPr lang="en-US" altLang="zh-TW" sz="3200" baseline="-25000" dirty="0" smtClean="0">
                <a:ea typeface="PMingLiU" pitchFamily="18" charset="-120"/>
                <a:sym typeface="Wingdings" pitchFamily="2" charset="2"/>
              </a:rPr>
              <a:t>1</a:t>
            </a:r>
            <a:r>
              <a:rPr lang="en-US" altLang="zh-TW" sz="3200" dirty="0" smtClean="0">
                <a:ea typeface="PMingLiU" pitchFamily="18" charset="-120"/>
                <a:sym typeface="Wingdings" pitchFamily="2" charset="2"/>
              </a:rPr>
              <a:t>,</a:t>
            </a:r>
            <a:r>
              <a:rPr lang="en-US" altLang="zh-TW" sz="3200" dirty="0" smtClean="0">
                <a:latin typeface="Verdana"/>
                <a:ea typeface="PMingLiU" pitchFamily="18" charset="-120"/>
                <a:sym typeface="Wingdings" pitchFamily="2" charset="2"/>
              </a:rPr>
              <a:t>…</a:t>
            </a:r>
            <a:r>
              <a:rPr lang="en-US" altLang="zh-TW" sz="3200" dirty="0" smtClean="0">
                <a:ea typeface="PMingLiU" pitchFamily="18" charset="-120"/>
                <a:sym typeface="Wingdings" pitchFamily="2" charset="2"/>
              </a:rPr>
              <a:t>,</a:t>
            </a:r>
            <a:r>
              <a:rPr lang="en-US" altLang="zh-TW" sz="3200" dirty="0" err="1" smtClean="0">
                <a:ea typeface="PMingLiU" pitchFamily="18" charset="-120"/>
                <a:sym typeface="Wingdings" pitchFamily="2" charset="2"/>
              </a:rPr>
              <a:t>v</a:t>
            </a:r>
            <a:r>
              <a:rPr lang="en-US" altLang="zh-TW" sz="3200" baseline="-25000" dirty="0" err="1" smtClean="0">
                <a:ea typeface="PMingLiU" pitchFamily="18" charset="-120"/>
                <a:sym typeface="Wingdings" pitchFamily="2" charset="2"/>
              </a:rPr>
              <a:t>k</a:t>
            </a:r>
            <a:r>
              <a:rPr lang="en-US" altLang="zh-TW" sz="3200" dirty="0" smtClean="0">
                <a:ea typeface="PMingLiU" pitchFamily="18" charset="-120"/>
                <a:sym typeface="Wingdings" pitchFamily="2" charset="2"/>
              </a:rPr>
              <a:t>) be a path form v</a:t>
            </a:r>
            <a:r>
              <a:rPr lang="en-US" altLang="zh-TW" sz="3200" baseline="-25000" dirty="0" smtClean="0">
                <a:ea typeface="PMingLiU" pitchFamily="18" charset="-120"/>
                <a:sym typeface="Wingdings" pitchFamily="2" charset="2"/>
              </a:rPr>
              <a:t>0</a:t>
            </a:r>
            <a:r>
              <a:rPr lang="en-US" altLang="zh-TW" sz="3200" dirty="0" smtClean="0">
                <a:ea typeface="PMingLiU" pitchFamily="18" charset="-120"/>
                <a:sym typeface="Wingdings" pitchFamily="2" charset="2"/>
              </a:rPr>
              <a:t> to </a:t>
            </a:r>
            <a:r>
              <a:rPr lang="en-US" altLang="zh-TW" sz="3200" dirty="0" err="1" smtClean="0">
                <a:ea typeface="PMingLiU" pitchFamily="18" charset="-120"/>
                <a:sym typeface="Wingdings" pitchFamily="2" charset="2"/>
              </a:rPr>
              <a:t>v</a:t>
            </a:r>
            <a:r>
              <a:rPr lang="en-US" altLang="zh-TW" sz="3200" baseline="-25000" dirty="0" err="1" smtClean="0">
                <a:ea typeface="PMingLiU" pitchFamily="18" charset="-120"/>
                <a:sym typeface="Wingdings" pitchFamily="2" charset="2"/>
              </a:rPr>
              <a:t>k</a:t>
            </a:r>
            <a:r>
              <a:rPr lang="en-US" altLang="zh-TW" sz="3200" dirty="0" smtClean="0">
                <a:ea typeface="PMingLiU" pitchFamily="18" charset="-120"/>
                <a:sym typeface="Wingdings" pitchFamily="2" charset="2"/>
              </a:rPr>
              <a:t>.</a:t>
            </a:r>
          </a:p>
          <a:p>
            <a:r>
              <a:rPr lang="en-US" sz="3200" dirty="0" smtClean="0"/>
              <a:t> The length of the path P is:</a:t>
            </a:r>
          </a:p>
          <a:p>
            <a:endParaRPr lang="en-US" sz="3200" dirty="0" smtClean="0"/>
          </a:p>
          <a:p>
            <a:pPr>
              <a:buNone/>
            </a:pPr>
            <a:endParaRPr lang="en-US" sz="3200" dirty="0" smtClean="0"/>
          </a:p>
          <a:p>
            <a:pPr>
              <a:lnSpc>
                <a:spcPct val="120000"/>
              </a:lnSpc>
            </a:pPr>
            <a:r>
              <a:rPr lang="en-US" altLang="zh-TW" sz="3200" dirty="0" smtClean="0">
                <a:solidFill>
                  <a:srgbClr val="0000CC"/>
                </a:solidFill>
                <a:ea typeface="PMingLiU" pitchFamily="18" charset="-120"/>
                <a:sym typeface="Wingdings" pitchFamily="2" charset="2"/>
              </a:rPr>
              <a:t>Shortest-path weight </a:t>
            </a:r>
            <a:r>
              <a:rPr lang="en-US" altLang="zh-TW" sz="3200" dirty="0" smtClean="0">
                <a:ea typeface="PMingLiU" pitchFamily="18" charset="-120"/>
                <a:sym typeface="Wingdings" pitchFamily="2" charset="2"/>
              </a:rPr>
              <a:t>from u to v： </a:t>
            </a:r>
            <a:endParaRPr lang="en-US" altLang="zh-TW" sz="3200" dirty="0" smtClean="0">
              <a:ea typeface="PMingLiU" pitchFamily="18" charset="-120"/>
            </a:endParaRPr>
          </a:p>
          <a:p>
            <a:pPr>
              <a:buNone/>
            </a:pPr>
            <a:r>
              <a:rPr lang="en-US" sz="3200" dirty="0" smtClean="0"/>
              <a:t>  </a:t>
            </a:r>
          </a:p>
          <a:p>
            <a:endParaRPr lang="en-US" dirty="0"/>
          </a:p>
        </p:txBody>
      </p:sp>
      <p:graphicFrame>
        <p:nvGraphicFramePr>
          <p:cNvPr id="4098" name="Object 2"/>
          <p:cNvGraphicFramePr>
            <a:graphicFrameLocks noChangeAspect="1"/>
          </p:cNvGraphicFramePr>
          <p:nvPr/>
        </p:nvGraphicFramePr>
        <p:xfrm>
          <a:off x="3009900" y="2971800"/>
          <a:ext cx="3213100" cy="884238"/>
        </p:xfrm>
        <a:graphic>
          <a:graphicData uri="http://schemas.openxmlformats.org/presentationml/2006/ole">
            <p:oleObj spid="_x0000_s4098" name="Equation" r:id="rId3" imgW="1447560" imgH="495000" progId="Equation.3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1363663" y="4718050"/>
          <a:ext cx="6034087" cy="1082675"/>
        </p:xfrm>
        <a:graphic>
          <a:graphicData uri="http://schemas.openxmlformats.org/presentationml/2006/ole">
            <p:oleObj spid="_x0000_s4099" name="Equation" r:id="rId4" imgW="3213000" imgH="5587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Shortest Path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problem is also sometimes called the </a:t>
            </a:r>
            <a:r>
              <a:rPr lang="en-US" b="1" dirty="0" smtClean="0">
                <a:solidFill>
                  <a:srgbClr val="0000CC"/>
                </a:solidFill>
              </a:rPr>
              <a:t>single-pair shortest path problem</a:t>
            </a:r>
            <a:r>
              <a:rPr lang="en-US" dirty="0" smtClean="0"/>
              <a:t>, to distinguish it from the following variations:</a:t>
            </a:r>
          </a:p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0000CC"/>
                </a:solidFill>
              </a:rPr>
              <a:t>single-source shortest path problem</a:t>
            </a:r>
            <a:r>
              <a:rPr lang="en-US" dirty="0" smtClean="0"/>
              <a:t>, in which we have to find shortest paths from a source vertex </a:t>
            </a:r>
            <a:r>
              <a:rPr lang="en-US" i="1" dirty="0" smtClean="0">
                <a:solidFill>
                  <a:srgbClr val="0000CC"/>
                </a:solidFill>
              </a:rPr>
              <a:t>v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to all other vertices in the graph.</a:t>
            </a:r>
          </a:p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0000CC"/>
                </a:solidFill>
              </a:rPr>
              <a:t>single-destination shortest path problem</a:t>
            </a:r>
            <a:r>
              <a:rPr lang="en-US" dirty="0" smtClean="0"/>
              <a:t>, in which we have to find shortest paths from all vertices in the directed graph to a single destination vertex </a:t>
            </a:r>
            <a:r>
              <a:rPr lang="en-US" i="1" dirty="0" smtClean="0">
                <a:solidFill>
                  <a:srgbClr val="0000CC"/>
                </a:solidFill>
              </a:rPr>
              <a:t>v</a:t>
            </a:r>
          </a:p>
          <a:p>
            <a:pPr lvl="1"/>
            <a:r>
              <a:rPr lang="en-US" dirty="0" smtClean="0"/>
              <a:t>This can be reduced to the single-source shortest path problem by reversing the arcs in the directed graph.</a:t>
            </a:r>
          </a:p>
          <a:p>
            <a:r>
              <a:rPr lang="en-US" dirty="0" smtClean="0"/>
              <a:t>The </a:t>
            </a:r>
            <a:r>
              <a:rPr lang="en-US" b="1" dirty="0" smtClean="0">
                <a:solidFill>
                  <a:srgbClr val="0000CC"/>
                </a:solidFill>
              </a:rPr>
              <a:t>all-pairs shortest path problem</a:t>
            </a:r>
            <a:r>
              <a:rPr lang="en-US" dirty="0" smtClean="0"/>
              <a:t>, in which we have to find shortest paths between every pair of vertices </a:t>
            </a:r>
            <a:r>
              <a:rPr lang="en-US" i="1" dirty="0" smtClean="0">
                <a:solidFill>
                  <a:srgbClr val="0000CC"/>
                </a:solidFill>
              </a:rPr>
              <a:t>v</a:t>
            </a:r>
            <a:r>
              <a:rPr lang="en-US" dirty="0" smtClean="0">
                <a:solidFill>
                  <a:srgbClr val="0000CC"/>
                </a:solidFill>
              </a:rPr>
              <a:t>, </a:t>
            </a:r>
            <a:r>
              <a:rPr lang="en-US" i="1" dirty="0" smtClean="0">
                <a:solidFill>
                  <a:srgbClr val="0000CC"/>
                </a:solidFill>
              </a:rPr>
              <a:t>v'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in the graph.</a:t>
            </a:r>
          </a:p>
          <a:p>
            <a:r>
              <a:rPr lang="en-US" dirty="0" smtClean="0"/>
              <a:t>These generalizations have significantly more efficient algorithms than the simplistic approach of running a single-pair shortest path algorithm on all relevant pairs of vertices.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Shortest Path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1" name="Oval 4"/>
          <p:cNvSpPr>
            <a:spLocks noChangeArrowheads="1"/>
          </p:cNvSpPr>
          <p:nvPr/>
        </p:nvSpPr>
        <p:spPr bwMode="auto">
          <a:xfrm>
            <a:off x="1454150" y="19113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2" name="Rectangle 5"/>
          <p:cNvSpPr>
            <a:spLocks noChangeArrowheads="1"/>
          </p:cNvSpPr>
          <p:nvPr/>
        </p:nvSpPr>
        <p:spPr bwMode="auto">
          <a:xfrm>
            <a:off x="1508125" y="18891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1</a:t>
            </a:r>
          </a:p>
        </p:txBody>
      </p:sp>
      <p:sp>
        <p:nvSpPr>
          <p:cNvPr id="53" name="Oval 6"/>
          <p:cNvSpPr>
            <a:spLocks noChangeArrowheads="1"/>
          </p:cNvSpPr>
          <p:nvPr/>
        </p:nvSpPr>
        <p:spPr bwMode="auto">
          <a:xfrm>
            <a:off x="1454150" y="35115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" name="Rectangle 7"/>
          <p:cNvSpPr>
            <a:spLocks noChangeArrowheads="1"/>
          </p:cNvSpPr>
          <p:nvPr/>
        </p:nvSpPr>
        <p:spPr bwMode="auto">
          <a:xfrm>
            <a:off x="1508125" y="34893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2</a:t>
            </a:r>
          </a:p>
        </p:txBody>
      </p:sp>
      <p:sp>
        <p:nvSpPr>
          <p:cNvPr id="55" name="Oval 8"/>
          <p:cNvSpPr>
            <a:spLocks noChangeArrowheads="1"/>
          </p:cNvSpPr>
          <p:nvPr/>
        </p:nvSpPr>
        <p:spPr bwMode="auto">
          <a:xfrm>
            <a:off x="3282950" y="19113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6" name="Rectangle 9"/>
          <p:cNvSpPr>
            <a:spLocks noChangeArrowheads="1"/>
          </p:cNvSpPr>
          <p:nvPr/>
        </p:nvSpPr>
        <p:spPr bwMode="auto">
          <a:xfrm>
            <a:off x="3336925" y="18891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57" name="Oval 10"/>
          <p:cNvSpPr>
            <a:spLocks noChangeArrowheads="1"/>
          </p:cNvSpPr>
          <p:nvPr/>
        </p:nvSpPr>
        <p:spPr bwMode="auto">
          <a:xfrm>
            <a:off x="3206750" y="35115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8" name="Rectangle 11"/>
          <p:cNvSpPr>
            <a:spLocks noChangeArrowheads="1"/>
          </p:cNvSpPr>
          <p:nvPr/>
        </p:nvSpPr>
        <p:spPr bwMode="auto">
          <a:xfrm>
            <a:off x="3260725" y="34893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4</a:t>
            </a:r>
          </a:p>
        </p:txBody>
      </p:sp>
      <p:sp>
        <p:nvSpPr>
          <p:cNvPr id="59" name="Oval 12"/>
          <p:cNvSpPr>
            <a:spLocks noChangeArrowheads="1"/>
          </p:cNvSpPr>
          <p:nvPr/>
        </p:nvSpPr>
        <p:spPr bwMode="auto">
          <a:xfrm>
            <a:off x="4806950" y="25971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0" name="Rectangle 13"/>
          <p:cNvSpPr>
            <a:spLocks noChangeArrowheads="1"/>
          </p:cNvSpPr>
          <p:nvPr/>
        </p:nvSpPr>
        <p:spPr bwMode="auto">
          <a:xfrm>
            <a:off x="4860925" y="25749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5</a:t>
            </a:r>
          </a:p>
        </p:txBody>
      </p:sp>
      <p:sp>
        <p:nvSpPr>
          <p:cNvPr id="61" name="Oval 14"/>
          <p:cNvSpPr>
            <a:spLocks noChangeArrowheads="1"/>
          </p:cNvSpPr>
          <p:nvPr/>
        </p:nvSpPr>
        <p:spPr bwMode="auto">
          <a:xfrm>
            <a:off x="6711950" y="16065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2" name="Rectangle 15"/>
          <p:cNvSpPr>
            <a:spLocks noChangeArrowheads="1"/>
          </p:cNvSpPr>
          <p:nvPr/>
        </p:nvSpPr>
        <p:spPr bwMode="auto">
          <a:xfrm>
            <a:off x="6765925" y="15843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6</a:t>
            </a:r>
          </a:p>
        </p:txBody>
      </p:sp>
      <p:sp>
        <p:nvSpPr>
          <p:cNvPr id="63" name="Oval 16"/>
          <p:cNvSpPr>
            <a:spLocks noChangeArrowheads="1"/>
          </p:cNvSpPr>
          <p:nvPr/>
        </p:nvSpPr>
        <p:spPr bwMode="auto">
          <a:xfrm>
            <a:off x="8007350" y="35115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4" name="Rectangle 17"/>
          <p:cNvSpPr>
            <a:spLocks noChangeArrowheads="1"/>
          </p:cNvSpPr>
          <p:nvPr/>
        </p:nvSpPr>
        <p:spPr bwMode="auto">
          <a:xfrm>
            <a:off x="8061325" y="34893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7</a:t>
            </a:r>
          </a:p>
        </p:txBody>
      </p:sp>
      <p:sp>
        <p:nvSpPr>
          <p:cNvPr id="65" name="Line 18"/>
          <p:cNvSpPr>
            <a:spLocks noChangeShapeType="1"/>
          </p:cNvSpPr>
          <p:nvPr/>
        </p:nvSpPr>
        <p:spPr bwMode="auto">
          <a:xfrm>
            <a:off x="1676400" y="2362200"/>
            <a:ext cx="0" cy="1143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6" name="Line 19"/>
          <p:cNvSpPr>
            <a:spLocks noChangeShapeType="1"/>
          </p:cNvSpPr>
          <p:nvPr/>
        </p:nvSpPr>
        <p:spPr bwMode="auto">
          <a:xfrm>
            <a:off x="1905000" y="3733800"/>
            <a:ext cx="1295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7" name="Line 20"/>
          <p:cNvSpPr>
            <a:spLocks noChangeShapeType="1"/>
          </p:cNvSpPr>
          <p:nvPr/>
        </p:nvSpPr>
        <p:spPr bwMode="auto">
          <a:xfrm>
            <a:off x="1905000" y="2133600"/>
            <a:ext cx="1371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8" name="Line 21"/>
          <p:cNvSpPr>
            <a:spLocks noChangeShapeType="1"/>
          </p:cNvSpPr>
          <p:nvPr/>
        </p:nvSpPr>
        <p:spPr bwMode="auto">
          <a:xfrm>
            <a:off x="1828800" y="2362200"/>
            <a:ext cx="1524000" cy="1143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9" name="Line 22"/>
          <p:cNvSpPr>
            <a:spLocks noChangeShapeType="1"/>
          </p:cNvSpPr>
          <p:nvPr/>
        </p:nvSpPr>
        <p:spPr bwMode="auto">
          <a:xfrm flipH="1">
            <a:off x="1828800" y="2362200"/>
            <a:ext cx="1600200" cy="1219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0" name="Line 23"/>
          <p:cNvSpPr>
            <a:spLocks noChangeShapeType="1"/>
          </p:cNvSpPr>
          <p:nvPr/>
        </p:nvSpPr>
        <p:spPr bwMode="auto">
          <a:xfrm>
            <a:off x="3657600" y="2286000"/>
            <a:ext cx="121920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1" name="Line 24"/>
          <p:cNvSpPr>
            <a:spLocks noChangeShapeType="1"/>
          </p:cNvSpPr>
          <p:nvPr/>
        </p:nvSpPr>
        <p:spPr bwMode="auto">
          <a:xfrm flipV="1">
            <a:off x="1905000" y="2819400"/>
            <a:ext cx="2895600" cy="838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2" name="Line 25"/>
          <p:cNvSpPr>
            <a:spLocks noChangeShapeType="1"/>
          </p:cNvSpPr>
          <p:nvPr/>
        </p:nvSpPr>
        <p:spPr bwMode="auto">
          <a:xfrm flipH="1">
            <a:off x="3581400" y="3048000"/>
            <a:ext cx="1295400" cy="609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3" name="Line 26"/>
          <p:cNvSpPr>
            <a:spLocks noChangeShapeType="1"/>
          </p:cNvSpPr>
          <p:nvPr/>
        </p:nvSpPr>
        <p:spPr bwMode="auto">
          <a:xfrm>
            <a:off x="3657600" y="3733800"/>
            <a:ext cx="4343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4" name="Line 27"/>
          <p:cNvSpPr>
            <a:spLocks noChangeShapeType="1"/>
          </p:cNvSpPr>
          <p:nvPr/>
        </p:nvSpPr>
        <p:spPr bwMode="auto">
          <a:xfrm>
            <a:off x="5257800" y="2895600"/>
            <a:ext cx="281940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5" name="Line 28"/>
          <p:cNvSpPr>
            <a:spLocks noChangeShapeType="1"/>
          </p:cNvSpPr>
          <p:nvPr/>
        </p:nvSpPr>
        <p:spPr bwMode="auto">
          <a:xfrm flipV="1">
            <a:off x="3733800" y="1828800"/>
            <a:ext cx="297180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6" name="Line 29"/>
          <p:cNvSpPr>
            <a:spLocks noChangeShapeType="1"/>
          </p:cNvSpPr>
          <p:nvPr/>
        </p:nvSpPr>
        <p:spPr bwMode="auto">
          <a:xfrm>
            <a:off x="7086600" y="1981200"/>
            <a:ext cx="1143000" cy="1524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7" name="Freeform 30"/>
          <p:cNvSpPr>
            <a:spLocks/>
          </p:cNvSpPr>
          <p:nvPr/>
        </p:nvSpPr>
        <p:spPr bwMode="auto">
          <a:xfrm>
            <a:off x="796925" y="2209800"/>
            <a:ext cx="7281863" cy="3017838"/>
          </a:xfrm>
          <a:custGeom>
            <a:avLst/>
            <a:gdLst/>
            <a:ahLst/>
            <a:cxnLst>
              <a:cxn ang="0">
                <a:pos x="362" y="32"/>
              </a:cxn>
              <a:cxn ang="0">
                <a:pos x="272" y="89"/>
              </a:cxn>
              <a:cxn ang="0">
                <a:pos x="226" y="168"/>
              </a:cxn>
              <a:cxn ang="0">
                <a:pos x="193" y="236"/>
              </a:cxn>
              <a:cxn ang="0">
                <a:pos x="159" y="304"/>
              </a:cxn>
              <a:cxn ang="0">
                <a:pos x="125" y="372"/>
              </a:cxn>
              <a:cxn ang="0">
                <a:pos x="79" y="474"/>
              </a:cxn>
              <a:cxn ang="0">
                <a:pos x="45" y="564"/>
              </a:cxn>
              <a:cxn ang="0">
                <a:pos x="23" y="666"/>
              </a:cxn>
              <a:cxn ang="0">
                <a:pos x="11" y="757"/>
              </a:cxn>
              <a:cxn ang="0">
                <a:pos x="0" y="825"/>
              </a:cxn>
              <a:cxn ang="0">
                <a:pos x="0" y="893"/>
              </a:cxn>
              <a:cxn ang="0">
                <a:pos x="0" y="983"/>
              </a:cxn>
              <a:cxn ang="0">
                <a:pos x="23" y="1062"/>
              </a:cxn>
              <a:cxn ang="0">
                <a:pos x="68" y="1164"/>
              </a:cxn>
              <a:cxn ang="0">
                <a:pos x="125" y="1255"/>
              </a:cxn>
              <a:cxn ang="0">
                <a:pos x="215" y="1334"/>
              </a:cxn>
              <a:cxn ang="0">
                <a:pos x="328" y="1391"/>
              </a:cxn>
              <a:cxn ang="0">
                <a:pos x="442" y="1447"/>
              </a:cxn>
              <a:cxn ang="0">
                <a:pos x="645" y="1515"/>
              </a:cxn>
              <a:cxn ang="0">
                <a:pos x="872" y="1583"/>
              </a:cxn>
              <a:cxn ang="0">
                <a:pos x="1076" y="1617"/>
              </a:cxn>
              <a:cxn ang="0">
                <a:pos x="1348" y="1674"/>
              </a:cxn>
              <a:cxn ang="0">
                <a:pos x="1676" y="1775"/>
              </a:cxn>
              <a:cxn ang="0">
                <a:pos x="1914" y="1832"/>
              </a:cxn>
              <a:cxn ang="0">
                <a:pos x="2231" y="1877"/>
              </a:cxn>
              <a:cxn ang="0">
                <a:pos x="2548" y="1900"/>
              </a:cxn>
              <a:cxn ang="0">
                <a:pos x="2706" y="1900"/>
              </a:cxn>
              <a:cxn ang="0">
                <a:pos x="2910" y="1866"/>
              </a:cxn>
              <a:cxn ang="0">
                <a:pos x="3159" y="1843"/>
              </a:cxn>
              <a:cxn ang="0">
                <a:pos x="3295" y="1821"/>
              </a:cxn>
              <a:cxn ang="0">
                <a:pos x="3374" y="1775"/>
              </a:cxn>
              <a:cxn ang="0">
                <a:pos x="3454" y="1719"/>
              </a:cxn>
              <a:cxn ang="0">
                <a:pos x="3556" y="1696"/>
              </a:cxn>
              <a:cxn ang="0">
                <a:pos x="3646" y="1662"/>
              </a:cxn>
              <a:cxn ang="0">
                <a:pos x="3793" y="1617"/>
              </a:cxn>
              <a:cxn ang="0">
                <a:pos x="3873" y="1583"/>
              </a:cxn>
              <a:cxn ang="0">
                <a:pos x="3952" y="1515"/>
              </a:cxn>
              <a:cxn ang="0">
                <a:pos x="4020" y="1481"/>
              </a:cxn>
              <a:cxn ang="0">
                <a:pos x="4099" y="1458"/>
              </a:cxn>
              <a:cxn ang="0">
                <a:pos x="4178" y="1424"/>
              </a:cxn>
              <a:cxn ang="0">
                <a:pos x="4269" y="1368"/>
              </a:cxn>
              <a:cxn ang="0">
                <a:pos x="4360" y="1323"/>
              </a:cxn>
              <a:cxn ang="0">
                <a:pos x="4450" y="1255"/>
              </a:cxn>
              <a:cxn ang="0">
                <a:pos x="4518" y="1187"/>
              </a:cxn>
              <a:cxn ang="0">
                <a:pos x="4575" y="1130"/>
              </a:cxn>
            </a:cxnLst>
            <a:rect l="0" t="0" r="r" b="b"/>
            <a:pathLst>
              <a:path w="4587" h="1901">
                <a:moveTo>
                  <a:pt x="410" y="0"/>
                </a:moveTo>
                <a:lnTo>
                  <a:pt x="362" y="32"/>
                </a:lnTo>
                <a:lnTo>
                  <a:pt x="306" y="66"/>
                </a:lnTo>
                <a:lnTo>
                  <a:pt x="272" y="89"/>
                </a:lnTo>
                <a:lnTo>
                  <a:pt x="249" y="123"/>
                </a:lnTo>
                <a:lnTo>
                  <a:pt x="226" y="168"/>
                </a:lnTo>
                <a:lnTo>
                  <a:pt x="215" y="202"/>
                </a:lnTo>
                <a:lnTo>
                  <a:pt x="193" y="236"/>
                </a:lnTo>
                <a:lnTo>
                  <a:pt x="170" y="270"/>
                </a:lnTo>
                <a:lnTo>
                  <a:pt x="159" y="304"/>
                </a:lnTo>
                <a:lnTo>
                  <a:pt x="136" y="338"/>
                </a:lnTo>
                <a:lnTo>
                  <a:pt x="125" y="372"/>
                </a:lnTo>
                <a:lnTo>
                  <a:pt x="91" y="428"/>
                </a:lnTo>
                <a:lnTo>
                  <a:pt x="79" y="474"/>
                </a:lnTo>
                <a:lnTo>
                  <a:pt x="57" y="530"/>
                </a:lnTo>
                <a:lnTo>
                  <a:pt x="45" y="564"/>
                </a:lnTo>
                <a:lnTo>
                  <a:pt x="34" y="610"/>
                </a:lnTo>
                <a:lnTo>
                  <a:pt x="23" y="666"/>
                </a:lnTo>
                <a:lnTo>
                  <a:pt x="23" y="711"/>
                </a:lnTo>
                <a:lnTo>
                  <a:pt x="11" y="757"/>
                </a:lnTo>
                <a:lnTo>
                  <a:pt x="11" y="791"/>
                </a:lnTo>
                <a:lnTo>
                  <a:pt x="0" y="825"/>
                </a:lnTo>
                <a:lnTo>
                  <a:pt x="0" y="859"/>
                </a:lnTo>
                <a:lnTo>
                  <a:pt x="0" y="893"/>
                </a:lnTo>
                <a:lnTo>
                  <a:pt x="0" y="926"/>
                </a:lnTo>
                <a:lnTo>
                  <a:pt x="0" y="983"/>
                </a:lnTo>
                <a:lnTo>
                  <a:pt x="0" y="1017"/>
                </a:lnTo>
                <a:lnTo>
                  <a:pt x="23" y="1062"/>
                </a:lnTo>
                <a:lnTo>
                  <a:pt x="34" y="1096"/>
                </a:lnTo>
                <a:lnTo>
                  <a:pt x="68" y="1164"/>
                </a:lnTo>
                <a:lnTo>
                  <a:pt x="79" y="1198"/>
                </a:lnTo>
                <a:lnTo>
                  <a:pt x="125" y="1255"/>
                </a:lnTo>
                <a:lnTo>
                  <a:pt x="159" y="1300"/>
                </a:lnTo>
                <a:lnTo>
                  <a:pt x="215" y="1334"/>
                </a:lnTo>
                <a:lnTo>
                  <a:pt x="283" y="1368"/>
                </a:lnTo>
                <a:lnTo>
                  <a:pt x="328" y="1391"/>
                </a:lnTo>
                <a:lnTo>
                  <a:pt x="385" y="1424"/>
                </a:lnTo>
                <a:lnTo>
                  <a:pt x="442" y="1447"/>
                </a:lnTo>
                <a:lnTo>
                  <a:pt x="532" y="1481"/>
                </a:lnTo>
                <a:lnTo>
                  <a:pt x="645" y="1515"/>
                </a:lnTo>
                <a:lnTo>
                  <a:pt x="747" y="1549"/>
                </a:lnTo>
                <a:lnTo>
                  <a:pt x="872" y="1583"/>
                </a:lnTo>
                <a:lnTo>
                  <a:pt x="974" y="1594"/>
                </a:lnTo>
                <a:lnTo>
                  <a:pt x="1076" y="1617"/>
                </a:lnTo>
                <a:lnTo>
                  <a:pt x="1200" y="1640"/>
                </a:lnTo>
                <a:lnTo>
                  <a:pt x="1348" y="1674"/>
                </a:lnTo>
                <a:lnTo>
                  <a:pt x="1517" y="1730"/>
                </a:lnTo>
                <a:lnTo>
                  <a:pt x="1676" y="1775"/>
                </a:lnTo>
                <a:lnTo>
                  <a:pt x="1789" y="1809"/>
                </a:lnTo>
                <a:lnTo>
                  <a:pt x="1914" y="1832"/>
                </a:lnTo>
                <a:lnTo>
                  <a:pt x="2061" y="1855"/>
                </a:lnTo>
                <a:lnTo>
                  <a:pt x="2231" y="1877"/>
                </a:lnTo>
                <a:lnTo>
                  <a:pt x="2401" y="1889"/>
                </a:lnTo>
                <a:lnTo>
                  <a:pt x="2548" y="1900"/>
                </a:lnTo>
                <a:lnTo>
                  <a:pt x="2638" y="1900"/>
                </a:lnTo>
                <a:lnTo>
                  <a:pt x="2706" y="1900"/>
                </a:lnTo>
                <a:lnTo>
                  <a:pt x="2797" y="1877"/>
                </a:lnTo>
                <a:lnTo>
                  <a:pt x="2910" y="1866"/>
                </a:lnTo>
                <a:lnTo>
                  <a:pt x="3035" y="1843"/>
                </a:lnTo>
                <a:lnTo>
                  <a:pt x="3159" y="1843"/>
                </a:lnTo>
                <a:lnTo>
                  <a:pt x="3250" y="1832"/>
                </a:lnTo>
                <a:lnTo>
                  <a:pt x="3295" y="1821"/>
                </a:lnTo>
                <a:lnTo>
                  <a:pt x="3329" y="1798"/>
                </a:lnTo>
                <a:lnTo>
                  <a:pt x="3374" y="1775"/>
                </a:lnTo>
                <a:lnTo>
                  <a:pt x="3408" y="1753"/>
                </a:lnTo>
                <a:lnTo>
                  <a:pt x="3454" y="1719"/>
                </a:lnTo>
                <a:lnTo>
                  <a:pt x="3499" y="1707"/>
                </a:lnTo>
                <a:lnTo>
                  <a:pt x="3556" y="1696"/>
                </a:lnTo>
                <a:lnTo>
                  <a:pt x="3601" y="1685"/>
                </a:lnTo>
                <a:lnTo>
                  <a:pt x="3646" y="1662"/>
                </a:lnTo>
                <a:lnTo>
                  <a:pt x="3726" y="1640"/>
                </a:lnTo>
                <a:lnTo>
                  <a:pt x="3793" y="1617"/>
                </a:lnTo>
                <a:lnTo>
                  <a:pt x="3827" y="1606"/>
                </a:lnTo>
                <a:lnTo>
                  <a:pt x="3873" y="1583"/>
                </a:lnTo>
                <a:lnTo>
                  <a:pt x="3907" y="1549"/>
                </a:lnTo>
                <a:lnTo>
                  <a:pt x="3952" y="1515"/>
                </a:lnTo>
                <a:lnTo>
                  <a:pt x="3986" y="1504"/>
                </a:lnTo>
                <a:lnTo>
                  <a:pt x="4020" y="1481"/>
                </a:lnTo>
                <a:lnTo>
                  <a:pt x="4054" y="1481"/>
                </a:lnTo>
                <a:lnTo>
                  <a:pt x="4099" y="1458"/>
                </a:lnTo>
                <a:lnTo>
                  <a:pt x="4145" y="1436"/>
                </a:lnTo>
                <a:lnTo>
                  <a:pt x="4178" y="1424"/>
                </a:lnTo>
                <a:lnTo>
                  <a:pt x="4224" y="1402"/>
                </a:lnTo>
                <a:lnTo>
                  <a:pt x="4269" y="1368"/>
                </a:lnTo>
                <a:lnTo>
                  <a:pt x="4314" y="1345"/>
                </a:lnTo>
                <a:lnTo>
                  <a:pt x="4360" y="1323"/>
                </a:lnTo>
                <a:lnTo>
                  <a:pt x="4405" y="1289"/>
                </a:lnTo>
                <a:lnTo>
                  <a:pt x="4450" y="1255"/>
                </a:lnTo>
                <a:lnTo>
                  <a:pt x="4484" y="1221"/>
                </a:lnTo>
                <a:lnTo>
                  <a:pt x="4518" y="1187"/>
                </a:lnTo>
                <a:lnTo>
                  <a:pt x="4552" y="1164"/>
                </a:lnTo>
                <a:lnTo>
                  <a:pt x="4575" y="1130"/>
                </a:lnTo>
                <a:lnTo>
                  <a:pt x="4586" y="109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8" name="Rectangle 31"/>
          <p:cNvSpPr>
            <a:spLocks noChangeArrowheads="1"/>
          </p:cNvSpPr>
          <p:nvPr/>
        </p:nvSpPr>
        <p:spPr bwMode="auto">
          <a:xfrm>
            <a:off x="2286000" y="16764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2</a:t>
            </a:r>
          </a:p>
        </p:txBody>
      </p:sp>
      <p:sp>
        <p:nvSpPr>
          <p:cNvPr id="79" name="Rectangle 32"/>
          <p:cNvSpPr>
            <a:spLocks noChangeArrowheads="1"/>
          </p:cNvSpPr>
          <p:nvPr/>
        </p:nvSpPr>
        <p:spPr bwMode="auto">
          <a:xfrm>
            <a:off x="1371600" y="25908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6</a:t>
            </a:r>
          </a:p>
        </p:txBody>
      </p:sp>
      <p:sp>
        <p:nvSpPr>
          <p:cNvPr id="80" name="Rectangle 33"/>
          <p:cNvSpPr>
            <a:spLocks noChangeArrowheads="1"/>
          </p:cNvSpPr>
          <p:nvPr/>
        </p:nvSpPr>
        <p:spPr bwMode="auto">
          <a:xfrm>
            <a:off x="2133600" y="2286000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16</a:t>
            </a:r>
          </a:p>
        </p:txBody>
      </p:sp>
      <p:sp>
        <p:nvSpPr>
          <p:cNvPr id="81" name="Rectangle 34"/>
          <p:cNvSpPr>
            <a:spLocks noChangeArrowheads="1"/>
          </p:cNvSpPr>
          <p:nvPr/>
        </p:nvSpPr>
        <p:spPr bwMode="auto">
          <a:xfrm>
            <a:off x="3048000" y="25146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7</a:t>
            </a:r>
          </a:p>
        </p:txBody>
      </p:sp>
      <p:sp>
        <p:nvSpPr>
          <p:cNvPr id="82" name="Rectangle 35"/>
          <p:cNvSpPr>
            <a:spLocks noChangeArrowheads="1"/>
          </p:cNvSpPr>
          <p:nvPr/>
        </p:nvSpPr>
        <p:spPr bwMode="auto">
          <a:xfrm>
            <a:off x="4800600" y="14478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8</a:t>
            </a:r>
          </a:p>
        </p:txBody>
      </p:sp>
      <p:sp>
        <p:nvSpPr>
          <p:cNvPr id="83" name="Rectangle 36"/>
          <p:cNvSpPr>
            <a:spLocks noChangeArrowheads="1"/>
          </p:cNvSpPr>
          <p:nvPr/>
        </p:nvSpPr>
        <p:spPr bwMode="auto">
          <a:xfrm>
            <a:off x="6172200" y="2590800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10</a:t>
            </a:r>
          </a:p>
        </p:txBody>
      </p:sp>
      <p:sp>
        <p:nvSpPr>
          <p:cNvPr id="84" name="Rectangle 37"/>
          <p:cNvSpPr>
            <a:spLocks noChangeArrowheads="1"/>
          </p:cNvSpPr>
          <p:nvPr/>
        </p:nvSpPr>
        <p:spPr bwMode="auto">
          <a:xfrm>
            <a:off x="4191000" y="20574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85" name="Rectangle 38"/>
          <p:cNvSpPr>
            <a:spLocks noChangeArrowheads="1"/>
          </p:cNvSpPr>
          <p:nvPr/>
        </p:nvSpPr>
        <p:spPr bwMode="auto">
          <a:xfrm>
            <a:off x="4114800" y="4724400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14</a:t>
            </a:r>
          </a:p>
        </p:txBody>
      </p:sp>
      <p:sp>
        <p:nvSpPr>
          <p:cNvPr id="86" name="Rectangle 39"/>
          <p:cNvSpPr>
            <a:spLocks noChangeArrowheads="1"/>
          </p:cNvSpPr>
          <p:nvPr/>
        </p:nvSpPr>
        <p:spPr bwMode="auto">
          <a:xfrm>
            <a:off x="3886200" y="25908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4</a:t>
            </a:r>
          </a:p>
        </p:txBody>
      </p:sp>
      <p:sp>
        <p:nvSpPr>
          <p:cNvPr id="87" name="Rectangle 40"/>
          <p:cNvSpPr>
            <a:spLocks noChangeArrowheads="1"/>
          </p:cNvSpPr>
          <p:nvPr/>
        </p:nvSpPr>
        <p:spPr bwMode="auto">
          <a:xfrm>
            <a:off x="4572000" y="30480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4</a:t>
            </a:r>
          </a:p>
        </p:txBody>
      </p:sp>
      <p:sp>
        <p:nvSpPr>
          <p:cNvPr id="88" name="Rectangle 41"/>
          <p:cNvSpPr>
            <a:spLocks noChangeArrowheads="1"/>
          </p:cNvSpPr>
          <p:nvPr/>
        </p:nvSpPr>
        <p:spPr bwMode="auto">
          <a:xfrm>
            <a:off x="2209800" y="36576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5</a:t>
            </a:r>
          </a:p>
        </p:txBody>
      </p:sp>
      <p:sp>
        <p:nvSpPr>
          <p:cNvPr id="89" name="Rectangle 42"/>
          <p:cNvSpPr>
            <a:spLocks noChangeArrowheads="1"/>
          </p:cNvSpPr>
          <p:nvPr/>
        </p:nvSpPr>
        <p:spPr bwMode="auto">
          <a:xfrm>
            <a:off x="5410200" y="36576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90" name="Rectangle 43"/>
          <p:cNvSpPr>
            <a:spLocks noChangeArrowheads="1"/>
          </p:cNvSpPr>
          <p:nvPr/>
        </p:nvSpPr>
        <p:spPr bwMode="auto">
          <a:xfrm>
            <a:off x="7543800" y="22098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1</a:t>
            </a:r>
          </a:p>
        </p:txBody>
      </p:sp>
      <p:grpSp>
        <p:nvGrpSpPr>
          <p:cNvPr id="91" name="Group 44"/>
          <p:cNvGrpSpPr>
            <a:grpSpLocks/>
          </p:cNvGrpSpPr>
          <p:nvPr/>
        </p:nvGrpSpPr>
        <p:grpSpPr bwMode="auto">
          <a:xfrm>
            <a:off x="1454150" y="1889125"/>
            <a:ext cx="444500" cy="466725"/>
            <a:chOff x="916" y="1190"/>
            <a:chExt cx="280" cy="294"/>
          </a:xfrm>
        </p:grpSpPr>
        <p:sp>
          <p:nvSpPr>
            <p:cNvPr id="92" name="Oval 45"/>
            <p:cNvSpPr>
              <a:spLocks noChangeArrowheads="1"/>
            </p:cNvSpPr>
            <p:nvPr/>
          </p:nvSpPr>
          <p:spPr bwMode="auto">
            <a:xfrm>
              <a:off x="916" y="1204"/>
              <a:ext cx="280" cy="280"/>
            </a:xfrm>
            <a:prstGeom prst="ellipse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3" name="Rectangle 46"/>
            <p:cNvSpPr>
              <a:spLocks noChangeArrowheads="1"/>
            </p:cNvSpPr>
            <p:nvPr/>
          </p:nvSpPr>
          <p:spPr bwMode="auto">
            <a:xfrm>
              <a:off x="950" y="1190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Times New Roman" pitchFamily="18" charset="0"/>
                </a:rPr>
                <a:t>1</a:t>
              </a:r>
            </a:p>
          </p:txBody>
        </p:sp>
      </p:grpSp>
      <p:grpSp>
        <p:nvGrpSpPr>
          <p:cNvPr id="94" name="Group 47"/>
          <p:cNvGrpSpPr>
            <a:grpSpLocks/>
          </p:cNvGrpSpPr>
          <p:nvPr/>
        </p:nvGrpSpPr>
        <p:grpSpPr bwMode="auto">
          <a:xfrm>
            <a:off x="8007350" y="3489325"/>
            <a:ext cx="444500" cy="466725"/>
            <a:chOff x="5044" y="2198"/>
            <a:chExt cx="280" cy="294"/>
          </a:xfrm>
        </p:grpSpPr>
        <p:sp>
          <p:nvSpPr>
            <p:cNvPr id="95" name="Oval 48"/>
            <p:cNvSpPr>
              <a:spLocks noChangeArrowheads="1"/>
            </p:cNvSpPr>
            <p:nvPr/>
          </p:nvSpPr>
          <p:spPr bwMode="auto">
            <a:xfrm>
              <a:off x="5044" y="2212"/>
              <a:ext cx="280" cy="280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6" name="Rectangle 49"/>
            <p:cNvSpPr>
              <a:spLocks noChangeArrowheads="1"/>
            </p:cNvSpPr>
            <p:nvPr/>
          </p:nvSpPr>
          <p:spPr bwMode="auto">
            <a:xfrm>
              <a:off x="5078" y="2198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009999"/>
                  </a:solidFill>
                  <a:effectLst/>
                  <a:uLnTx/>
                  <a:uFillTx/>
                  <a:latin typeface="Times New Roman" pitchFamily="18" charset="0"/>
                </a:rPr>
                <a:t>7</a:t>
              </a:r>
            </a:p>
          </p:txBody>
        </p:sp>
      </p:grpSp>
      <p:sp>
        <p:nvSpPr>
          <p:cNvPr id="97" name="Freeform 50"/>
          <p:cNvSpPr>
            <a:spLocks/>
          </p:cNvSpPr>
          <p:nvPr/>
        </p:nvSpPr>
        <p:spPr bwMode="auto">
          <a:xfrm>
            <a:off x="796925" y="2209800"/>
            <a:ext cx="7281863" cy="3017838"/>
          </a:xfrm>
          <a:custGeom>
            <a:avLst/>
            <a:gdLst/>
            <a:ahLst/>
            <a:cxnLst>
              <a:cxn ang="0">
                <a:pos x="362" y="32"/>
              </a:cxn>
              <a:cxn ang="0">
                <a:pos x="272" y="89"/>
              </a:cxn>
              <a:cxn ang="0">
                <a:pos x="226" y="168"/>
              </a:cxn>
              <a:cxn ang="0">
                <a:pos x="193" y="236"/>
              </a:cxn>
              <a:cxn ang="0">
                <a:pos x="159" y="304"/>
              </a:cxn>
              <a:cxn ang="0">
                <a:pos x="125" y="372"/>
              </a:cxn>
              <a:cxn ang="0">
                <a:pos x="79" y="474"/>
              </a:cxn>
              <a:cxn ang="0">
                <a:pos x="45" y="564"/>
              </a:cxn>
              <a:cxn ang="0">
                <a:pos x="23" y="666"/>
              </a:cxn>
              <a:cxn ang="0">
                <a:pos x="11" y="757"/>
              </a:cxn>
              <a:cxn ang="0">
                <a:pos x="0" y="825"/>
              </a:cxn>
              <a:cxn ang="0">
                <a:pos x="0" y="893"/>
              </a:cxn>
              <a:cxn ang="0">
                <a:pos x="0" y="983"/>
              </a:cxn>
              <a:cxn ang="0">
                <a:pos x="23" y="1062"/>
              </a:cxn>
              <a:cxn ang="0">
                <a:pos x="68" y="1164"/>
              </a:cxn>
              <a:cxn ang="0">
                <a:pos x="125" y="1255"/>
              </a:cxn>
              <a:cxn ang="0">
                <a:pos x="215" y="1334"/>
              </a:cxn>
              <a:cxn ang="0">
                <a:pos x="328" y="1391"/>
              </a:cxn>
              <a:cxn ang="0">
                <a:pos x="442" y="1447"/>
              </a:cxn>
              <a:cxn ang="0">
                <a:pos x="645" y="1515"/>
              </a:cxn>
              <a:cxn ang="0">
                <a:pos x="872" y="1583"/>
              </a:cxn>
              <a:cxn ang="0">
                <a:pos x="1076" y="1617"/>
              </a:cxn>
              <a:cxn ang="0">
                <a:pos x="1348" y="1674"/>
              </a:cxn>
              <a:cxn ang="0">
                <a:pos x="1676" y="1775"/>
              </a:cxn>
              <a:cxn ang="0">
                <a:pos x="1914" y="1832"/>
              </a:cxn>
              <a:cxn ang="0">
                <a:pos x="2231" y="1877"/>
              </a:cxn>
              <a:cxn ang="0">
                <a:pos x="2548" y="1900"/>
              </a:cxn>
              <a:cxn ang="0">
                <a:pos x="2706" y="1900"/>
              </a:cxn>
              <a:cxn ang="0">
                <a:pos x="2910" y="1866"/>
              </a:cxn>
              <a:cxn ang="0">
                <a:pos x="3159" y="1843"/>
              </a:cxn>
              <a:cxn ang="0">
                <a:pos x="3295" y="1821"/>
              </a:cxn>
              <a:cxn ang="0">
                <a:pos x="3374" y="1775"/>
              </a:cxn>
              <a:cxn ang="0">
                <a:pos x="3454" y="1719"/>
              </a:cxn>
              <a:cxn ang="0">
                <a:pos x="3556" y="1696"/>
              </a:cxn>
              <a:cxn ang="0">
                <a:pos x="3646" y="1662"/>
              </a:cxn>
              <a:cxn ang="0">
                <a:pos x="3793" y="1617"/>
              </a:cxn>
              <a:cxn ang="0">
                <a:pos x="3873" y="1583"/>
              </a:cxn>
              <a:cxn ang="0">
                <a:pos x="3952" y="1515"/>
              </a:cxn>
              <a:cxn ang="0">
                <a:pos x="4020" y="1481"/>
              </a:cxn>
              <a:cxn ang="0">
                <a:pos x="4099" y="1458"/>
              </a:cxn>
              <a:cxn ang="0">
                <a:pos x="4178" y="1424"/>
              </a:cxn>
              <a:cxn ang="0">
                <a:pos x="4269" y="1368"/>
              </a:cxn>
              <a:cxn ang="0">
                <a:pos x="4360" y="1323"/>
              </a:cxn>
              <a:cxn ang="0">
                <a:pos x="4450" y="1255"/>
              </a:cxn>
              <a:cxn ang="0">
                <a:pos x="4518" y="1187"/>
              </a:cxn>
              <a:cxn ang="0">
                <a:pos x="4575" y="1130"/>
              </a:cxn>
            </a:cxnLst>
            <a:rect l="0" t="0" r="r" b="b"/>
            <a:pathLst>
              <a:path w="4587" h="1901">
                <a:moveTo>
                  <a:pt x="410" y="0"/>
                </a:moveTo>
                <a:lnTo>
                  <a:pt x="362" y="32"/>
                </a:lnTo>
                <a:lnTo>
                  <a:pt x="306" y="66"/>
                </a:lnTo>
                <a:lnTo>
                  <a:pt x="272" y="89"/>
                </a:lnTo>
                <a:lnTo>
                  <a:pt x="249" y="123"/>
                </a:lnTo>
                <a:lnTo>
                  <a:pt x="226" y="168"/>
                </a:lnTo>
                <a:lnTo>
                  <a:pt x="215" y="202"/>
                </a:lnTo>
                <a:lnTo>
                  <a:pt x="193" y="236"/>
                </a:lnTo>
                <a:lnTo>
                  <a:pt x="170" y="270"/>
                </a:lnTo>
                <a:lnTo>
                  <a:pt x="159" y="304"/>
                </a:lnTo>
                <a:lnTo>
                  <a:pt x="136" y="338"/>
                </a:lnTo>
                <a:lnTo>
                  <a:pt x="125" y="372"/>
                </a:lnTo>
                <a:lnTo>
                  <a:pt x="91" y="428"/>
                </a:lnTo>
                <a:lnTo>
                  <a:pt x="79" y="474"/>
                </a:lnTo>
                <a:lnTo>
                  <a:pt x="57" y="530"/>
                </a:lnTo>
                <a:lnTo>
                  <a:pt x="45" y="564"/>
                </a:lnTo>
                <a:lnTo>
                  <a:pt x="34" y="610"/>
                </a:lnTo>
                <a:lnTo>
                  <a:pt x="23" y="666"/>
                </a:lnTo>
                <a:lnTo>
                  <a:pt x="23" y="711"/>
                </a:lnTo>
                <a:lnTo>
                  <a:pt x="11" y="757"/>
                </a:lnTo>
                <a:lnTo>
                  <a:pt x="11" y="791"/>
                </a:lnTo>
                <a:lnTo>
                  <a:pt x="0" y="825"/>
                </a:lnTo>
                <a:lnTo>
                  <a:pt x="0" y="859"/>
                </a:lnTo>
                <a:lnTo>
                  <a:pt x="0" y="893"/>
                </a:lnTo>
                <a:lnTo>
                  <a:pt x="0" y="926"/>
                </a:lnTo>
                <a:lnTo>
                  <a:pt x="0" y="983"/>
                </a:lnTo>
                <a:lnTo>
                  <a:pt x="0" y="1017"/>
                </a:lnTo>
                <a:lnTo>
                  <a:pt x="23" y="1062"/>
                </a:lnTo>
                <a:lnTo>
                  <a:pt x="34" y="1096"/>
                </a:lnTo>
                <a:lnTo>
                  <a:pt x="68" y="1164"/>
                </a:lnTo>
                <a:lnTo>
                  <a:pt x="79" y="1198"/>
                </a:lnTo>
                <a:lnTo>
                  <a:pt x="125" y="1255"/>
                </a:lnTo>
                <a:lnTo>
                  <a:pt x="159" y="1300"/>
                </a:lnTo>
                <a:lnTo>
                  <a:pt x="215" y="1334"/>
                </a:lnTo>
                <a:lnTo>
                  <a:pt x="283" y="1368"/>
                </a:lnTo>
                <a:lnTo>
                  <a:pt x="328" y="1391"/>
                </a:lnTo>
                <a:lnTo>
                  <a:pt x="385" y="1424"/>
                </a:lnTo>
                <a:lnTo>
                  <a:pt x="442" y="1447"/>
                </a:lnTo>
                <a:lnTo>
                  <a:pt x="532" y="1481"/>
                </a:lnTo>
                <a:lnTo>
                  <a:pt x="645" y="1515"/>
                </a:lnTo>
                <a:lnTo>
                  <a:pt x="747" y="1549"/>
                </a:lnTo>
                <a:lnTo>
                  <a:pt x="872" y="1583"/>
                </a:lnTo>
                <a:lnTo>
                  <a:pt x="974" y="1594"/>
                </a:lnTo>
                <a:lnTo>
                  <a:pt x="1076" y="1617"/>
                </a:lnTo>
                <a:lnTo>
                  <a:pt x="1200" y="1640"/>
                </a:lnTo>
                <a:lnTo>
                  <a:pt x="1348" y="1674"/>
                </a:lnTo>
                <a:lnTo>
                  <a:pt x="1517" y="1730"/>
                </a:lnTo>
                <a:lnTo>
                  <a:pt x="1676" y="1775"/>
                </a:lnTo>
                <a:lnTo>
                  <a:pt x="1789" y="1809"/>
                </a:lnTo>
                <a:lnTo>
                  <a:pt x="1914" y="1832"/>
                </a:lnTo>
                <a:lnTo>
                  <a:pt x="2061" y="1855"/>
                </a:lnTo>
                <a:lnTo>
                  <a:pt x="2231" y="1877"/>
                </a:lnTo>
                <a:lnTo>
                  <a:pt x="2401" y="1889"/>
                </a:lnTo>
                <a:lnTo>
                  <a:pt x="2548" y="1900"/>
                </a:lnTo>
                <a:lnTo>
                  <a:pt x="2638" y="1900"/>
                </a:lnTo>
                <a:lnTo>
                  <a:pt x="2706" y="1900"/>
                </a:lnTo>
                <a:lnTo>
                  <a:pt x="2797" y="1877"/>
                </a:lnTo>
                <a:lnTo>
                  <a:pt x="2910" y="1866"/>
                </a:lnTo>
                <a:lnTo>
                  <a:pt x="3035" y="1843"/>
                </a:lnTo>
                <a:lnTo>
                  <a:pt x="3159" y="1843"/>
                </a:lnTo>
                <a:lnTo>
                  <a:pt x="3250" y="1832"/>
                </a:lnTo>
                <a:lnTo>
                  <a:pt x="3295" y="1821"/>
                </a:lnTo>
                <a:lnTo>
                  <a:pt x="3329" y="1798"/>
                </a:lnTo>
                <a:lnTo>
                  <a:pt x="3374" y="1775"/>
                </a:lnTo>
                <a:lnTo>
                  <a:pt x="3408" y="1753"/>
                </a:lnTo>
                <a:lnTo>
                  <a:pt x="3454" y="1719"/>
                </a:lnTo>
                <a:lnTo>
                  <a:pt x="3499" y="1707"/>
                </a:lnTo>
                <a:lnTo>
                  <a:pt x="3556" y="1696"/>
                </a:lnTo>
                <a:lnTo>
                  <a:pt x="3601" y="1685"/>
                </a:lnTo>
                <a:lnTo>
                  <a:pt x="3646" y="1662"/>
                </a:lnTo>
                <a:lnTo>
                  <a:pt x="3726" y="1640"/>
                </a:lnTo>
                <a:lnTo>
                  <a:pt x="3793" y="1617"/>
                </a:lnTo>
                <a:lnTo>
                  <a:pt x="3827" y="1606"/>
                </a:lnTo>
                <a:lnTo>
                  <a:pt x="3873" y="1583"/>
                </a:lnTo>
                <a:lnTo>
                  <a:pt x="3907" y="1549"/>
                </a:lnTo>
                <a:lnTo>
                  <a:pt x="3952" y="1515"/>
                </a:lnTo>
                <a:lnTo>
                  <a:pt x="3986" y="1504"/>
                </a:lnTo>
                <a:lnTo>
                  <a:pt x="4020" y="1481"/>
                </a:lnTo>
                <a:lnTo>
                  <a:pt x="4054" y="1481"/>
                </a:lnTo>
                <a:lnTo>
                  <a:pt x="4099" y="1458"/>
                </a:lnTo>
                <a:lnTo>
                  <a:pt x="4145" y="1436"/>
                </a:lnTo>
                <a:lnTo>
                  <a:pt x="4178" y="1424"/>
                </a:lnTo>
                <a:lnTo>
                  <a:pt x="4224" y="1402"/>
                </a:lnTo>
                <a:lnTo>
                  <a:pt x="4269" y="1368"/>
                </a:lnTo>
                <a:lnTo>
                  <a:pt x="4314" y="1345"/>
                </a:lnTo>
                <a:lnTo>
                  <a:pt x="4360" y="1323"/>
                </a:lnTo>
                <a:lnTo>
                  <a:pt x="4405" y="1289"/>
                </a:lnTo>
                <a:lnTo>
                  <a:pt x="4450" y="1255"/>
                </a:lnTo>
                <a:lnTo>
                  <a:pt x="4484" y="1221"/>
                </a:lnTo>
                <a:lnTo>
                  <a:pt x="4518" y="1187"/>
                </a:lnTo>
                <a:lnTo>
                  <a:pt x="4552" y="1164"/>
                </a:lnTo>
                <a:lnTo>
                  <a:pt x="4575" y="1130"/>
                </a:lnTo>
                <a:lnTo>
                  <a:pt x="4586" y="1096"/>
                </a:lnTo>
              </a:path>
            </a:pathLst>
          </a:custGeom>
          <a:noFill/>
          <a:ln w="50800" cap="rnd" cmpd="sng">
            <a:solidFill>
              <a:srgbClr val="009999"/>
            </a:solidFill>
            <a:prstDash val="solid"/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8" name="Rectangle 3"/>
          <p:cNvSpPr txBox="1">
            <a:spLocks noChangeArrowheads="1"/>
          </p:cNvSpPr>
          <p:nvPr/>
        </p:nvSpPr>
        <p:spPr bwMode="auto">
          <a:xfrm>
            <a:off x="533400" y="5334000"/>
            <a:ext cx="3886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path from 1 to 7. 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9" name="Text Box 52"/>
          <p:cNvSpPr txBox="1">
            <a:spLocks noChangeArrowheads="1"/>
          </p:cNvSpPr>
          <p:nvPr/>
        </p:nvSpPr>
        <p:spPr bwMode="auto">
          <a:xfrm>
            <a:off x="5029200" y="5410200"/>
            <a:ext cx="35052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3000" dirty="0">
                <a:effectLst/>
                <a:latin typeface="+mn-lt"/>
              </a:rPr>
              <a:t>Path length is  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Shortest Path - Example</a:t>
            </a:r>
            <a:endParaRPr lang="en-US" dirty="0"/>
          </a:p>
        </p:txBody>
      </p:sp>
      <p:sp>
        <p:nvSpPr>
          <p:cNvPr id="139" name="Rectangle 3"/>
          <p:cNvSpPr txBox="1">
            <a:spLocks noChangeArrowheads="1"/>
          </p:cNvSpPr>
          <p:nvPr/>
        </p:nvSpPr>
        <p:spPr bwMode="auto">
          <a:xfrm>
            <a:off x="381000" y="54864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Another path from 1 to 7. Path length is  11.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There are two paths what is the shortest?</a:t>
            </a:r>
            <a:endParaRPr kumimoji="0" lang="en-US" sz="2600" b="0" i="0" u="none" strike="noStrike" kern="0" cap="none" spc="0" normalizeH="0" baseline="0" noProof="0" smtClean="0">
              <a:ln>
                <a:noFill/>
              </a:ln>
              <a:solidFill>
                <a:srgbClr val="333399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0" name="Oval 4"/>
          <p:cNvSpPr>
            <a:spLocks noChangeArrowheads="1"/>
          </p:cNvSpPr>
          <p:nvPr/>
        </p:nvSpPr>
        <p:spPr bwMode="auto">
          <a:xfrm>
            <a:off x="1454150" y="1911350"/>
            <a:ext cx="444500" cy="4445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1" name="Rectangle 5"/>
          <p:cNvSpPr>
            <a:spLocks noChangeArrowheads="1"/>
          </p:cNvSpPr>
          <p:nvPr/>
        </p:nvSpPr>
        <p:spPr bwMode="auto">
          <a:xfrm>
            <a:off x="1508125" y="18891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1</a:t>
            </a:r>
          </a:p>
        </p:txBody>
      </p:sp>
      <p:sp>
        <p:nvSpPr>
          <p:cNvPr id="142" name="Oval 6"/>
          <p:cNvSpPr>
            <a:spLocks noChangeArrowheads="1"/>
          </p:cNvSpPr>
          <p:nvPr/>
        </p:nvSpPr>
        <p:spPr bwMode="auto">
          <a:xfrm>
            <a:off x="1454150" y="35115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3" name="Rectangle 7"/>
          <p:cNvSpPr>
            <a:spLocks noChangeArrowheads="1"/>
          </p:cNvSpPr>
          <p:nvPr/>
        </p:nvSpPr>
        <p:spPr bwMode="auto">
          <a:xfrm>
            <a:off x="1508125" y="34893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2</a:t>
            </a:r>
          </a:p>
        </p:txBody>
      </p:sp>
      <p:sp>
        <p:nvSpPr>
          <p:cNvPr id="144" name="Oval 8"/>
          <p:cNvSpPr>
            <a:spLocks noChangeArrowheads="1"/>
          </p:cNvSpPr>
          <p:nvPr/>
        </p:nvSpPr>
        <p:spPr bwMode="auto">
          <a:xfrm>
            <a:off x="3282950" y="19113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5" name="Rectangle 9"/>
          <p:cNvSpPr>
            <a:spLocks noChangeArrowheads="1"/>
          </p:cNvSpPr>
          <p:nvPr/>
        </p:nvSpPr>
        <p:spPr bwMode="auto">
          <a:xfrm>
            <a:off x="3336925" y="18891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146" name="Oval 10"/>
          <p:cNvSpPr>
            <a:spLocks noChangeArrowheads="1"/>
          </p:cNvSpPr>
          <p:nvPr/>
        </p:nvSpPr>
        <p:spPr bwMode="auto">
          <a:xfrm>
            <a:off x="3206750" y="35115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7" name="Rectangle 11"/>
          <p:cNvSpPr>
            <a:spLocks noChangeArrowheads="1"/>
          </p:cNvSpPr>
          <p:nvPr/>
        </p:nvSpPr>
        <p:spPr bwMode="auto">
          <a:xfrm>
            <a:off x="3260725" y="34893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4</a:t>
            </a:r>
          </a:p>
        </p:txBody>
      </p:sp>
      <p:sp>
        <p:nvSpPr>
          <p:cNvPr id="148" name="Oval 12"/>
          <p:cNvSpPr>
            <a:spLocks noChangeArrowheads="1"/>
          </p:cNvSpPr>
          <p:nvPr/>
        </p:nvSpPr>
        <p:spPr bwMode="auto">
          <a:xfrm>
            <a:off x="4806950" y="25971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Rectangle 13"/>
          <p:cNvSpPr>
            <a:spLocks noChangeArrowheads="1"/>
          </p:cNvSpPr>
          <p:nvPr/>
        </p:nvSpPr>
        <p:spPr bwMode="auto">
          <a:xfrm>
            <a:off x="4860925" y="25749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5</a:t>
            </a:r>
          </a:p>
        </p:txBody>
      </p:sp>
      <p:sp>
        <p:nvSpPr>
          <p:cNvPr id="150" name="Oval 14"/>
          <p:cNvSpPr>
            <a:spLocks noChangeArrowheads="1"/>
          </p:cNvSpPr>
          <p:nvPr/>
        </p:nvSpPr>
        <p:spPr bwMode="auto">
          <a:xfrm>
            <a:off x="6711950" y="16065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1" name="Rectangle 15"/>
          <p:cNvSpPr>
            <a:spLocks noChangeArrowheads="1"/>
          </p:cNvSpPr>
          <p:nvPr/>
        </p:nvSpPr>
        <p:spPr bwMode="auto">
          <a:xfrm>
            <a:off x="6765925" y="15843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6</a:t>
            </a:r>
          </a:p>
        </p:txBody>
      </p:sp>
      <p:sp>
        <p:nvSpPr>
          <p:cNvPr id="152" name="Oval 16"/>
          <p:cNvSpPr>
            <a:spLocks noChangeArrowheads="1"/>
          </p:cNvSpPr>
          <p:nvPr/>
        </p:nvSpPr>
        <p:spPr bwMode="auto">
          <a:xfrm>
            <a:off x="8007350" y="3511550"/>
            <a:ext cx="444500" cy="4445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3" name="Rectangle 17"/>
          <p:cNvSpPr>
            <a:spLocks noChangeArrowheads="1"/>
          </p:cNvSpPr>
          <p:nvPr/>
        </p:nvSpPr>
        <p:spPr bwMode="auto">
          <a:xfrm>
            <a:off x="8061325" y="34893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7</a:t>
            </a:r>
          </a:p>
        </p:txBody>
      </p:sp>
      <p:sp>
        <p:nvSpPr>
          <p:cNvPr id="154" name="Line 18"/>
          <p:cNvSpPr>
            <a:spLocks noChangeShapeType="1"/>
          </p:cNvSpPr>
          <p:nvPr/>
        </p:nvSpPr>
        <p:spPr bwMode="auto">
          <a:xfrm>
            <a:off x="1676400" y="2362200"/>
            <a:ext cx="0" cy="1143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5" name="Line 19"/>
          <p:cNvSpPr>
            <a:spLocks noChangeShapeType="1"/>
          </p:cNvSpPr>
          <p:nvPr/>
        </p:nvSpPr>
        <p:spPr bwMode="auto">
          <a:xfrm>
            <a:off x="1905000" y="3733800"/>
            <a:ext cx="1295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6" name="Line 20"/>
          <p:cNvSpPr>
            <a:spLocks noChangeShapeType="1"/>
          </p:cNvSpPr>
          <p:nvPr/>
        </p:nvSpPr>
        <p:spPr bwMode="auto">
          <a:xfrm>
            <a:off x="1905000" y="2133600"/>
            <a:ext cx="1371600" cy="0"/>
          </a:xfrm>
          <a:prstGeom prst="line">
            <a:avLst/>
          </a:prstGeom>
          <a:noFill/>
          <a:ln w="50800">
            <a:solidFill>
              <a:srgbClr val="009999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7" name="Line 21"/>
          <p:cNvSpPr>
            <a:spLocks noChangeShapeType="1"/>
          </p:cNvSpPr>
          <p:nvPr/>
        </p:nvSpPr>
        <p:spPr bwMode="auto">
          <a:xfrm>
            <a:off x="1828800" y="2362200"/>
            <a:ext cx="1524000" cy="1143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8" name="Line 22"/>
          <p:cNvSpPr>
            <a:spLocks noChangeShapeType="1"/>
          </p:cNvSpPr>
          <p:nvPr/>
        </p:nvSpPr>
        <p:spPr bwMode="auto">
          <a:xfrm flipH="1">
            <a:off x="1828800" y="2362200"/>
            <a:ext cx="1600200" cy="1219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9" name="Line 23"/>
          <p:cNvSpPr>
            <a:spLocks noChangeShapeType="1"/>
          </p:cNvSpPr>
          <p:nvPr/>
        </p:nvSpPr>
        <p:spPr bwMode="auto">
          <a:xfrm>
            <a:off x="3657600" y="2286000"/>
            <a:ext cx="121920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0" name="Line 24"/>
          <p:cNvSpPr>
            <a:spLocks noChangeShapeType="1"/>
          </p:cNvSpPr>
          <p:nvPr/>
        </p:nvSpPr>
        <p:spPr bwMode="auto">
          <a:xfrm flipV="1">
            <a:off x="1905000" y="2819400"/>
            <a:ext cx="2895600" cy="838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1" name="Line 25"/>
          <p:cNvSpPr>
            <a:spLocks noChangeShapeType="1"/>
          </p:cNvSpPr>
          <p:nvPr/>
        </p:nvSpPr>
        <p:spPr bwMode="auto">
          <a:xfrm flipH="1">
            <a:off x="3581400" y="3048000"/>
            <a:ext cx="1295400" cy="609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2" name="Line 26"/>
          <p:cNvSpPr>
            <a:spLocks noChangeShapeType="1"/>
          </p:cNvSpPr>
          <p:nvPr/>
        </p:nvSpPr>
        <p:spPr bwMode="auto">
          <a:xfrm>
            <a:off x="3657600" y="3733800"/>
            <a:ext cx="4343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3" name="Line 27"/>
          <p:cNvSpPr>
            <a:spLocks noChangeShapeType="1"/>
          </p:cNvSpPr>
          <p:nvPr/>
        </p:nvSpPr>
        <p:spPr bwMode="auto">
          <a:xfrm>
            <a:off x="5257800" y="2895600"/>
            <a:ext cx="281940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4" name="Line 28"/>
          <p:cNvSpPr>
            <a:spLocks noChangeShapeType="1"/>
          </p:cNvSpPr>
          <p:nvPr/>
        </p:nvSpPr>
        <p:spPr bwMode="auto">
          <a:xfrm flipV="1">
            <a:off x="3733800" y="1828800"/>
            <a:ext cx="2971800" cy="228600"/>
          </a:xfrm>
          <a:prstGeom prst="line">
            <a:avLst/>
          </a:prstGeom>
          <a:noFill/>
          <a:ln w="50800">
            <a:solidFill>
              <a:srgbClr val="009999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5" name="Line 29"/>
          <p:cNvSpPr>
            <a:spLocks noChangeShapeType="1"/>
          </p:cNvSpPr>
          <p:nvPr/>
        </p:nvSpPr>
        <p:spPr bwMode="auto">
          <a:xfrm>
            <a:off x="7086600" y="1981200"/>
            <a:ext cx="1143000" cy="1524000"/>
          </a:xfrm>
          <a:prstGeom prst="line">
            <a:avLst/>
          </a:prstGeom>
          <a:noFill/>
          <a:ln w="50800">
            <a:solidFill>
              <a:srgbClr val="009999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6" name="Freeform 30"/>
          <p:cNvSpPr>
            <a:spLocks/>
          </p:cNvSpPr>
          <p:nvPr/>
        </p:nvSpPr>
        <p:spPr bwMode="auto">
          <a:xfrm>
            <a:off x="796925" y="2209800"/>
            <a:ext cx="7281863" cy="3017838"/>
          </a:xfrm>
          <a:custGeom>
            <a:avLst/>
            <a:gdLst/>
            <a:ahLst/>
            <a:cxnLst>
              <a:cxn ang="0">
                <a:pos x="362" y="32"/>
              </a:cxn>
              <a:cxn ang="0">
                <a:pos x="272" y="89"/>
              </a:cxn>
              <a:cxn ang="0">
                <a:pos x="226" y="168"/>
              </a:cxn>
              <a:cxn ang="0">
                <a:pos x="193" y="236"/>
              </a:cxn>
              <a:cxn ang="0">
                <a:pos x="159" y="304"/>
              </a:cxn>
              <a:cxn ang="0">
                <a:pos x="125" y="372"/>
              </a:cxn>
              <a:cxn ang="0">
                <a:pos x="79" y="474"/>
              </a:cxn>
              <a:cxn ang="0">
                <a:pos x="45" y="564"/>
              </a:cxn>
              <a:cxn ang="0">
                <a:pos x="23" y="666"/>
              </a:cxn>
              <a:cxn ang="0">
                <a:pos x="11" y="757"/>
              </a:cxn>
              <a:cxn ang="0">
                <a:pos x="0" y="825"/>
              </a:cxn>
              <a:cxn ang="0">
                <a:pos x="0" y="893"/>
              </a:cxn>
              <a:cxn ang="0">
                <a:pos x="0" y="983"/>
              </a:cxn>
              <a:cxn ang="0">
                <a:pos x="23" y="1062"/>
              </a:cxn>
              <a:cxn ang="0">
                <a:pos x="68" y="1164"/>
              </a:cxn>
              <a:cxn ang="0">
                <a:pos x="125" y="1255"/>
              </a:cxn>
              <a:cxn ang="0">
                <a:pos x="215" y="1334"/>
              </a:cxn>
              <a:cxn ang="0">
                <a:pos x="328" y="1391"/>
              </a:cxn>
              <a:cxn ang="0">
                <a:pos x="442" y="1447"/>
              </a:cxn>
              <a:cxn ang="0">
                <a:pos x="645" y="1515"/>
              </a:cxn>
              <a:cxn ang="0">
                <a:pos x="872" y="1583"/>
              </a:cxn>
              <a:cxn ang="0">
                <a:pos x="1076" y="1617"/>
              </a:cxn>
              <a:cxn ang="0">
                <a:pos x="1348" y="1674"/>
              </a:cxn>
              <a:cxn ang="0">
                <a:pos x="1676" y="1775"/>
              </a:cxn>
              <a:cxn ang="0">
                <a:pos x="1914" y="1832"/>
              </a:cxn>
              <a:cxn ang="0">
                <a:pos x="2231" y="1877"/>
              </a:cxn>
              <a:cxn ang="0">
                <a:pos x="2548" y="1900"/>
              </a:cxn>
              <a:cxn ang="0">
                <a:pos x="2706" y="1900"/>
              </a:cxn>
              <a:cxn ang="0">
                <a:pos x="2910" y="1866"/>
              </a:cxn>
              <a:cxn ang="0">
                <a:pos x="3159" y="1843"/>
              </a:cxn>
              <a:cxn ang="0">
                <a:pos x="3295" y="1821"/>
              </a:cxn>
              <a:cxn ang="0">
                <a:pos x="3374" y="1775"/>
              </a:cxn>
              <a:cxn ang="0">
                <a:pos x="3454" y="1719"/>
              </a:cxn>
              <a:cxn ang="0">
                <a:pos x="3556" y="1696"/>
              </a:cxn>
              <a:cxn ang="0">
                <a:pos x="3646" y="1662"/>
              </a:cxn>
              <a:cxn ang="0">
                <a:pos x="3793" y="1617"/>
              </a:cxn>
              <a:cxn ang="0">
                <a:pos x="3873" y="1583"/>
              </a:cxn>
              <a:cxn ang="0">
                <a:pos x="3952" y="1515"/>
              </a:cxn>
              <a:cxn ang="0">
                <a:pos x="4020" y="1481"/>
              </a:cxn>
              <a:cxn ang="0">
                <a:pos x="4099" y="1458"/>
              </a:cxn>
              <a:cxn ang="0">
                <a:pos x="4178" y="1424"/>
              </a:cxn>
              <a:cxn ang="0">
                <a:pos x="4269" y="1368"/>
              </a:cxn>
              <a:cxn ang="0">
                <a:pos x="4360" y="1323"/>
              </a:cxn>
              <a:cxn ang="0">
                <a:pos x="4450" y="1255"/>
              </a:cxn>
              <a:cxn ang="0">
                <a:pos x="4518" y="1187"/>
              </a:cxn>
              <a:cxn ang="0">
                <a:pos x="4575" y="1130"/>
              </a:cxn>
            </a:cxnLst>
            <a:rect l="0" t="0" r="r" b="b"/>
            <a:pathLst>
              <a:path w="4587" h="1901">
                <a:moveTo>
                  <a:pt x="410" y="0"/>
                </a:moveTo>
                <a:lnTo>
                  <a:pt x="362" y="32"/>
                </a:lnTo>
                <a:lnTo>
                  <a:pt x="306" y="66"/>
                </a:lnTo>
                <a:lnTo>
                  <a:pt x="272" y="89"/>
                </a:lnTo>
                <a:lnTo>
                  <a:pt x="249" y="123"/>
                </a:lnTo>
                <a:lnTo>
                  <a:pt x="226" y="168"/>
                </a:lnTo>
                <a:lnTo>
                  <a:pt x="215" y="202"/>
                </a:lnTo>
                <a:lnTo>
                  <a:pt x="193" y="236"/>
                </a:lnTo>
                <a:lnTo>
                  <a:pt x="170" y="270"/>
                </a:lnTo>
                <a:lnTo>
                  <a:pt x="159" y="304"/>
                </a:lnTo>
                <a:lnTo>
                  <a:pt x="136" y="338"/>
                </a:lnTo>
                <a:lnTo>
                  <a:pt x="125" y="372"/>
                </a:lnTo>
                <a:lnTo>
                  <a:pt x="91" y="428"/>
                </a:lnTo>
                <a:lnTo>
                  <a:pt x="79" y="474"/>
                </a:lnTo>
                <a:lnTo>
                  <a:pt x="57" y="530"/>
                </a:lnTo>
                <a:lnTo>
                  <a:pt x="45" y="564"/>
                </a:lnTo>
                <a:lnTo>
                  <a:pt x="34" y="610"/>
                </a:lnTo>
                <a:lnTo>
                  <a:pt x="23" y="666"/>
                </a:lnTo>
                <a:lnTo>
                  <a:pt x="23" y="711"/>
                </a:lnTo>
                <a:lnTo>
                  <a:pt x="11" y="757"/>
                </a:lnTo>
                <a:lnTo>
                  <a:pt x="11" y="791"/>
                </a:lnTo>
                <a:lnTo>
                  <a:pt x="0" y="825"/>
                </a:lnTo>
                <a:lnTo>
                  <a:pt x="0" y="859"/>
                </a:lnTo>
                <a:lnTo>
                  <a:pt x="0" y="893"/>
                </a:lnTo>
                <a:lnTo>
                  <a:pt x="0" y="926"/>
                </a:lnTo>
                <a:lnTo>
                  <a:pt x="0" y="983"/>
                </a:lnTo>
                <a:lnTo>
                  <a:pt x="0" y="1017"/>
                </a:lnTo>
                <a:lnTo>
                  <a:pt x="23" y="1062"/>
                </a:lnTo>
                <a:lnTo>
                  <a:pt x="34" y="1096"/>
                </a:lnTo>
                <a:lnTo>
                  <a:pt x="68" y="1164"/>
                </a:lnTo>
                <a:lnTo>
                  <a:pt x="79" y="1198"/>
                </a:lnTo>
                <a:lnTo>
                  <a:pt x="125" y="1255"/>
                </a:lnTo>
                <a:lnTo>
                  <a:pt x="159" y="1300"/>
                </a:lnTo>
                <a:lnTo>
                  <a:pt x="215" y="1334"/>
                </a:lnTo>
                <a:lnTo>
                  <a:pt x="283" y="1368"/>
                </a:lnTo>
                <a:lnTo>
                  <a:pt x="328" y="1391"/>
                </a:lnTo>
                <a:lnTo>
                  <a:pt x="385" y="1424"/>
                </a:lnTo>
                <a:lnTo>
                  <a:pt x="442" y="1447"/>
                </a:lnTo>
                <a:lnTo>
                  <a:pt x="532" y="1481"/>
                </a:lnTo>
                <a:lnTo>
                  <a:pt x="645" y="1515"/>
                </a:lnTo>
                <a:lnTo>
                  <a:pt x="747" y="1549"/>
                </a:lnTo>
                <a:lnTo>
                  <a:pt x="872" y="1583"/>
                </a:lnTo>
                <a:lnTo>
                  <a:pt x="974" y="1594"/>
                </a:lnTo>
                <a:lnTo>
                  <a:pt x="1076" y="1617"/>
                </a:lnTo>
                <a:lnTo>
                  <a:pt x="1200" y="1640"/>
                </a:lnTo>
                <a:lnTo>
                  <a:pt x="1348" y="1674"/>
                </a:lnTo>
                <a:lnTo>
                  <a:pt x="1517" y="1730"/>
                </a:lnTo>
                <a:lnTo>
                  <a:pt x="1676" y="1775"/>
                </a:lnTo>
                <a:lnTo>
                  <a:pt x="1789" y="1809"/>
                </a:lnTo>
                <a:lnTo>
                  <a:pt x="1914" y="1832"/>
                </a:lnTo>
                <a:lnTo>
                  <a:pt x="2061" y="1855"/>
                </a:lnTo>
                <a:lnTo>
                  <a:pt x="2231" y="1877"/>
                </a:lnTo>
                <a:lnTo>
                  <a:pt x="2401" y="1889"/>
                </a:lnTo>
                <a:lnTo>
                  <a:pt x="2548" y="1900"/>
                </a:lnTo>
                <a:lnTo>
                  <a:pt x="2638" y="1900"/>
                </a:lnTo>
                <a:lnTo>
                  <a:pt x="2706" y="1900"/>
                </a:lnTo>
                <a:lnTo>
                  <a:pt x="2797" y="1877"/>
                </a:lnTo>
                <a:lnTo>
                  <a:pt x="2910" y="1866"/>
                </a:lnTo>
                <a:lnTo>
                  <a:pt x="3035" y="1843"/>
                </a:lnTo>
                <a:lnTo>
                  <a:pt x="3159" y="1843"/>
                </a:lnTo>
                <a:lnTo>
                  <a:pt x="3250" y="1832"/>
                </a:lnTo>
                <a:lnTo>
                  <a:pt x="3295" y="1821"/>
                </a:lnTo>
                <a:lnTo>
                  <a:pt x="3329" y="1798"/>
                </a:lnTo>
                <a:lnTo>
                  <a:pt x="3374" y="1775"/>
                </a:lnTo>
                <a:lnTo>
                  <a:pt x="3408" y="1753"/>
                </a:lnTo>
                <a:lnTo>
                  <a:pt x="3454" y="1719"/>
                </a:lnTo>
                <a:lnTo>
                  <a:pt x="3499" y="1707"/>
                </a:lnTo>
                <a:lnTo>
                  <a:pt x="3556" y="1696"/>
                </a:lnTo>
                <a:lnTo>
                  <a:pt x="3601" y="1685"/>
                </a:lnTo>
                <a:lnTo>
                  <a:pt x="3646" y="1662"/>
                </a:lnTo>
                <a:lnTo>
                  <a:pt x="3726" y="1640"/>
                </a:lnTo>
                <a:lnTo>
                  <a:pt x="3793" y="1617"/>
                </a:lnTo>
                <a:lnTo>
                  <a:pt x="3827" y="1606"/>
                </a:lnTo>
                <a:lnTo>
                  <a:pt x="3873" y="1583"/>
                </a:lnTo>
                <a:lnTo>
                  <a:pt x="3907" y="1549"/>
                </a:lnTo>
                <a:lnTo>
                  <a:pt x="3952" y="1515"/>
                </a:lnTo>
                <a:lnTo>
                  <a:pt x="3986" y="1504"/>
                </a:lnTo>
                <a:lnTo>
                  <a:pt x="4020" y="1481"/>
                </a:lnTo>
                <a:lnTo>
                  <a:pt x="4054" y="1481"/>
                </a:lnTo>
                <a:lnTo>
                  <a:pt x="4099" y="1458"/>
                </a:lnTo>
                <a:lnTo>
                  <a:pt x="4145" y="1436"/>
                </a:lnTo>
                <a:lnTo>
                  <a:pt x="4178" y="1424"/>
                </a:lnTo>
                <a:lnTo>
                  <a:pt x="4224" y="1402"/>
                </a:lnTo>
                <a:lnTo>
                  <a:pt x="4269" y="1368"/>
                </a:lnTo>
                <a:lnTo>
                  <a:pt x="4314" y="1345"/>
                </a:lnTo>
                <a:lnTo>
                  <a:pt x="4360" y="1323"/>
                </a:lnTo>
                <a:lnTo>
                  <a:pt x="4405" y="1289"/>
                </a:lnTo>
                <a:lnTo>
                  <a:pt x="4450" y="1255"/>
                </a:lnTo>
                <a:lnTo>
                  <a:pt x="4484" y="1221"/>
                </a:lnTo>
                <a:lnTo>
                  <a:pt x="4518" y="1187"/>
                </a:lnTo>
                <a:lnTo>
                  <a:pt x="4552" y="1164"/>
                </a:lnTo>
                <a:lnTo>
                  <a:pt x="4575" y="1130"/>
                </a:lnTo>
                <a:lnTo>
                  <a:pt x="4586" y="109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7" name="Rectangle 31"/>
          <p:cNvSpPr>
            <a:spLocks noChangeArrowheads="1"/>
          </p:cNvSpPr>
          <p:nvPr/>
        </p:nvSpPr>
        <p:spPr bwMode="auto">
          <a:xfrm>
            <a:off x="2286000" y="16764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2</a:t>
            </a:r>
          </a:p>
        </p:txBody>
      </p:sp>
      <p:sp>
        <p:nvSpPr>
          <p:cNvPr id="168" name="Rectangle 32"/>
          <p:cNvSpPr>
            <a:spLocks noChangeArrowheads="1"/>
          </p:cNvSpPr>
          <p:nvPr/>
        </p:nvSpPr>
        <p:spPr bwMode="auto">
          <a:xfrm>
            <a:off x="1371600" y="25908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6</a:t>
            </a:r>
          </a:p>
        </p:txBody>
      </p:sp>
      <p:sp>
        <p:nvSpPr>
          <p:cNvPr id="169" name="Rectangle 33"/>
          <p:cNvSpPr>
            <a:spLocks noChangeArrowheads="1"/>
          </p:cNvSpPr>
          <p:nvPr/>
        </p:nvSpPr>
        <p:spPr bwMode="auto">
          <a:xfrm>
            <a:off x="2133600" y="2286000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16</a:t>
            </a:r>
          </a:p>
        </p:txBody>
      </p:sp>
      <p:sp>
        <p:nvSpPr>
          <p:cNvPr id="170" name="Rectangle 34"/>
          <p:cNvSpPr>
            <a:spLocks noChangeArrowheads="1"/>
          </p:cNvSpPr>
          <p:nvPr/>
        </p:nvSpPr>
        <p:spPr bwMode="auto">
          <a:xfrm>
            <a:off x="3048000" y="25146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7</a:t>
            </a:r>
          </a:p>
        </p:txBody>
      </p:sp>
      <p:sp>
        <p:nvSpPr>
          <p:cNvPr id="171" name="Rectangle 35"/>
          <p:cNvSpPr>
            <a:spLocks noChangeArrowheads="1"/>
          </p:cNvSpPr>
          <p:nvPr/>
        </p:nvSpPr>
        <p:spPr bwMode="auto">
          <a:xfrm>
            <a:off x="4800600" y="14478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8</a:t>
            </a:r>
          </a:p>
        </p:txBody>
      </p:sp>
      <p:sp>
        <p:nvSpPr>
          <p:cNvPr id="172" name="Rectangle 36"/>
          <p:cNvSpPr>
            <a:spLocks noChangeArrowheads="1"/>
          </p:cNvSpPr>
          <p:nvPr/>
        </p:nvSpPr>
        <p:spPr bwMode="auto">
          <a:xfrm>
            <a:off x="6172200" y="2590800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10</a:t>
            </a:r>
          </a:p>
        </p:txBody>
      </p:sp>
      <p:sp>
        <p:nvSpPr>
          <p:cNvPr id="173" name="Rectangle 37"/>
          <p:cNvSpPr>
            <a:spLocks noChangeArrowheads="1"/>
          </p:cNvSpPr>
          <p:nvPr/>
        </p:nvSpPr>
        <p:spPr bwMode="auto">
          <a:xfrm>
            <a:off x="4191000" y="20574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174" name="Rectangle 38"/>
          <p:cNvSpPr>
            <a:spLocks noChangeArrowheads="1"/>
          </p:cNvSpPr>
          <p:nvPr/>
        </p:nvSpPr>
        <p:spPr bwMode="auto">
          <a:xfrm>
            <a:off x="4114800" y="4724400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14</a:t>
            </a:r>
          </a:p>
        </p:txBody>
      </p:sp>
      <p:sp>
        <p:nvSpPr>
          <p:cNvPr id="175" name="Rectangle 39"/>
          <p:cNvSpPr>
            <a:spLocks noChangeArrowheads="1"/>
          </p:cNvSpPr>
          <p:nvPr/>
        </p:nvSpPr>
        <p:spPr bwMode="auto">
          <a:xfrm>
            <a:off x="3886200" y="25908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4</a:t>
            </a:r>
          </a:p>
        </p:txBody>
      </p:sp>
      <p:sp>
        <p:nvSpPr>
          <p:cNvPr id="176" name="Rectangle 40"/>
          <p:cNvSpPr>
            <a:spLocks noChangeArrowheads="1"/>
          </p:cNvSpPr>
          <p:nvPr/>
        </p:nvSpPr>
        <p:spPr bwMode="auto">
          <a:xfrm>
            <a:off x="4572000" y="30480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4</a:t>
            </a:r>
          </a:p>
        </p:txBody>
      </p:sp>
      <p:sp>
        <p:nvSpPr>
          <p:cNvPr id="177" name="Rectangle 41"/>
          <p:cNvSpPr>
            <a:spLocks noChangeArrowheads="1"/>
          </p:cNvSpPr>
          <p:nvPr/>
        </p:nvSpPr>
        <p:spPr bwMode="auto">
          <a:xfrm>
            <a:off x="2209800" y="36576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5</a:t>
            </a:r>
          </a:p>
        </p:txBody>
      </p:sp>
      <p:sp>
        <p:nvSpPr>
          <p:cNvPr id="178" name="Rectangle 42"/>
          <p:cNvSpPr>
            <a:spLocks noChangeArrowheads="1"/>
          </p:cNvSpPr>
          <p:nvPr/>
        </p:nvSpPr>
        <p:spPr bwMode="auto">
          <a:xfrm>
            <a:off x="5410200" y="36576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179" name="Rectangle 43"/>
          <p:cNvSpPr>
            <a:spLocks noChangeArrowheads="1"/>
          </p:cNvSpPr>
          <p:nvPr/>
        </p:nvSpPr>
        <p:spPr bwMode="auto">
          <a:xfrm>
            <a:off x="7543800" y="22098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Uniqueness of Shortest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Is the Shortest path necessarily unique? </a:t>
            </a:r>
            <a:endParaRPr lang="en-US" dirty="0"/>
          </a:p>
        </p:txBody>
      </p:sp>
      <p:sp>
        <p:nvSpPr>
          <p:cNvPr id="54" name="Oval 3"/>
          <p:cNvSpPr>
            <a:spLocks noChangeArrowheads="1"/>
          </p:cNvSpPr>
          <p:nvPr/>
        </p:nvSpPr>
        <p:spPr bwMode="auto">
          <a:xfrm>
            <a:off x="1752600" y="3397250"/>
            <a:ext cx="457200" cy="4572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55" name="Oval 4"/>
          <p:cNvSpPr>
            <a:spLocks noChangeArrowheads="1"/>
          </p:cNvSpPr>
          <p:nvPr/>
        </p:nvSpPr>
        <p:spPr bwMode="auto">
          <a:xfrm>
            <a:off x="3505200" y="4845050"/>
            <a:ext cx="457200" cy="4572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11</a:t>
            </a:r>
          </a:p>
        </p:txBody>
      </p:sp>
      <p:sp>
        <p:nvSpPr>
          <p:cNvPr id="56" name="Oval 5"/>
          <p:cNvSpPr>
            <a:spLocks noChangeArrowheads="1"/>
          </p:cNvSpPr>
          <p:nvPr/>
        </p:nvSpPr>
        <p:spPr bwMode="auto">
          <a:xfrm>
            <a:off x="3505200" y="3397250"/>
            <a:ext cx="457200" cy="4572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9</a:t>
            </a:r>
          </a:p>
        </p:txBody>
      </p:sp>
      <p:sp>
        <p:nvSpPr>
          <p:cNvPr id="57" name="Oval 6"/>
          <p:cNvSpPr>
            <a:spLocks noChangeArrowheads="1"/>
          </p:cNvSpPr>
          <p:nvPr/>
        </p:nvSpPr>
        <p:spPr bwMode="auto">
          <a:xfrm>
            <a:off x="1752600" y="4845050"/>
            <a:ext cx="457200" cy="4572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5</a:t>
            </a:r>
          </a:p>
        </p:txBody>
      </p:sp>
      <p:sp>
        <p:nvSpPr>
          <p:cNvPr id="58" name="Oval 7"/>
          <p:cNvSpPr>
            <a:spLocks noChangeArrowheads="1"/>
          </p:cNvSpPr>
          <p:nvPr/>
        </p:nvSpPr>
        <p:spPr bwMode="auto">
          <a:xfrm>
            <a:off x="762000" y="4121150"/>
            <a:ext cx="457200" cy="4572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0</a:t>
            </a:r>
          </a:p>
        </p:txBody>
      </p:sp>
      <p:cxnSp>
        <p:nvCxnSpPr>
          <p:cNvPr id="59" name="AutoShape 8"/>
          <p:cNvCxnSpPr>
            <a:cxnSpLocks noChangeShapeType="1"/>
            <a:stCxn id="58" idx="4"/>
            <a:endCxn id="57" idx="2"/>
          </p:cNvCxnSpPr>
          <p:nvPr/>
        </p:nvCxnSpPr>
        <p:spPr bwMode="auto">
          <a:xfrm>
            <a:off x="990600" y="4578350"/>
            <a:ext cx="762000" cy="49530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60" name="AutoShape 9"/>
          <p:cNvCxnSpPr>
            <a:cxnSpLocks noChangeShapeType="1"/>
            <a:stCxn id="58" idx="0"/>
            <a:endCxn id="54" idx="2"/>
          </p:cNvCxnSpPr>
          <p:nvPr/>
        </p:nvCxnSpPr>
        <p:spPr bwMode="auto">
          <a:xfrm flipV="1">
            <a:off x="990600" y="3625850"/>
            <a:ext cx="762000" cy="49530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61" name="AutoShape 10"/>
          <p:cNvCxnSpPr>
            <a:cxnSpLocks noChangeShapeType="1"/>
            <a:stCxn id="54" idx="6"/>
            <a:endCxn id="56" idx="2"/>
          </p:cNvCxnSpPr>
          <p:nvPr/>
        </p:nvCxnSpPr>
        <p:spPr bwMode="auto">
          <a:xfrm>
            <a:off x="2209800" y="3625850"/>
            <a:ext cx="1295400" cy="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62" name="AutoShape 11"/>
          <p:cNvCxnSpPr>
            <a:cxnSpLocks noChangeShapeType="1"/>
            <a:stCxn id="56" idx="3"/>
            <a:endCxn id="55" idx="1"/>
          </p:cNvCxnSpPr>
          <p:nvPr/>
        </p:nvCxnSpPr>
        <p:spPr bwMode="auto">
          <a:xfrm>
            <a:off x="3571875" y="3787775"/>
            <a:ext cx="0" cy="11239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63" name="AutoShape 12"/>
          <p:cNvCxnSpPr>
            <a:cxnSpLocks noChangeShapeType="1"/>
            <a:stCxn id="55" idx="7"/>
            <a:endCxn id="56" idx="5"/>
          </p:cNvCxnSpPr>
          <p:nvPr/>
        </p:nvCxnSpPr>
        <p:spPr bwMode="auto">
          <a:xfrm flipV="1">
            <a:off x="3895725" y="3787775"/>
            <a:ext cx="0" cy="11239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64" name="AutoShape 13"/>
          <p:cNvCxnSpPr>
            <a:cxnSpLocks noChangeShapeType="1"/>
            <a:stCxn id="57" idx="6"/>
            <a:endCxn id="55" idx="2"/>
          </p:cNvCxnSpPr>
          <p:nvPr/>
        </p:nvCxnSpPr>
        <p:spPr bwMode="auto">
          <a:xfrm>
            <a:off x="2209800" y="5073650"/>
            <a:ext cx="1295400" cy="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65" name="AutoShape 14"/>
          <p:cNvCxnSpPr>
            <a:cxnSpLocks noChangeShapeType="1"/>
            <a:stCxn id="55" idx="1"/>
            <a:endCxn id="58" idx="6"/>
          </p:cNvCxnSpPr>
          <p:nvPr/>
        </p:nvCxnSpPr>
        <p:spPr bwMode="auto">
          <a:xfrm flipH="1" flipV="1">
            <a:off x="1219200" y="4349750"/>
            <a:ext cx="2352675" cy="5619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66" name="AutoShape 15"/>
          <p:cNvCxnSpPr>
            <a:cxnSpLocks noChangeShapeType="1"/>
            <a:stCxn id="54" idx="3"/>
            <a:endCxn id="57" idx="1"/>
          </p:cNvCxnSpPr>
          <p:nvPr/>
        </p:nvCxnSpPr>
        <p:spPr bwMode="auto">
          <a:xfrm>
            <a:off x="1819275" y="3787775"/>
            <a:ext cx="0" cy="11239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67" name="AutoShape 16"/>
          <p:cNvCxnSpPr>
            <a:cxnSpLocks noChangeShapeType="1"/>
            <a:stCxn id="57" idx="7"/>
            <a:endCxn id="54" idx="5"/>
          </p:cNvCxnSpPr>
          <p:nvPr/>
        </p:nvCxnSpPr>
        <p:spPr bwMode="auto">
          <a:xfrm flipV="1">
            <a:off x="2143125" y="3787775"/>
            <a:ext cx="0" cy="11239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68" name="AutoShape 17"/>
          <p:cNvCxnSpPr>
            <a:cxnSpLocks noChangeShapeType="1"/>
            <a:stCxn id="57" idx="7"/>
            <a:endCxn id="56" idx="3"/>
          </p:cNvCxnSpPr>
          <p:nvPr/>
        </p:nvCxnSpPr>
        <p:spPr bwMode="auto">
          <a:xfrm flipV="1">
            <a:off x="2143125" y="3787775"/>
            <a:ext cx="1428750" cy="11239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sp>
        <p:nvSpPr>
          <p:cNvPr id="69" name="Text Box 18"/>
          <p:cNvSpPr txBox="1">
            <a:spLocks noChangeArrowheads="1"/>
          </p:cNvSpPr>
          <p:nvPr/>
        </p:nvSpPr>
        <p:spPr bwMode="auto">
          <a:xfrm>
            <a:off x="990600" y="354965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3</a:t>
            </a:r>
          </a:p>
        </p:txBody>
      </p:sp>
      <p:sp>
        <p:nvSpPr>
          <p:cNvPr id="70" name="Text Box 19"/>
          <p:cNvSpPr txBox="1">
            <a:spLocks noChangeArrowheads="1"/>
          </p:cNvSpPr>
          <p:nvPr/>
        </p:nvSpPr>
        <p:spPr bwMode="auto">
          <a:xfrm>
            <a:off x="2743200" y="328930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6</a:t>
            </a:r>
          </a:p>
        </p:txBody>
      </p:sp>
      <p:sp>
        <p:nvSpPr>
          <p:cNvPr id="71" name="Text Box 20"/>
          <p:cNvSpPr txBox="1">
            <a:spLocks noChangeArrowheads="1"/>
          </p:cNvSpPr>
          <p:nvPr/>
        </p:nvSpPr>
        <p:spPr bwMode="auto">
          <a:xfrm>
            <a:off x="990600" y="476885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5</a:t>
            </a:r>
          </a:p>
        </p:txBody>
      </p:sp>
      <p:sp>
        <p:nvSpPr>
          <p:cNvPr id="72" name="Text Box 21"/>
          <p:cNvSpPr txBox="1">
            <a:spLocks noChangeArrowheads="1"/>
          </p:cNvSpPr>
          <p:nvPr/>
        </p:nvSpPr>
        <p:spPr bwMode="auto">
          <a:xfrm>
            <a:off x="1524000" y="397510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2</a:t>
            </a:r>
          </a:p>
        </p:txBody>
      </p:sp>
      <p:sp>
        <p:nvSpPr>
          <p:cNvPr id="73" name="Text Box 22"/>
          <p:cNvSpPr txBox="1">
            <a:spLocks noChangeArrowheads="1"/>
          </p:cNvSpPr>
          <p:nvPr/>
        </p:nvSpPr>
        <p:spPr bwMode="auto">
          <a:xfrm>
            <a:off x="2133600" y="397510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1</a:t>
            </a:r>
          </a:p>
        </p:txBody>
      </p:sp>
      <p:sp>
        <p:nvSpPr>
          <p:cNvPr id="74" name="Text Box 23"/>
          <p:cNvSpPr txBox="1">
            <a:spLocks noChangeArrowheads="1"/>
          </p:cNvSpPr>
          <p:nvPr/>
        </p:nvSpPr>
        <p:spPr bwMode="auto">
          <a:xfrm>
            <a:off x="2667000" y="400685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4</a:t>
            </a:r>
          </a:p>
        </p:txBody>
      </p:sp>
      <p:sp>
        <p:nvSpPr>
          <p:cNvPr id="75" name="Text Box 24"/>
          <p:cNvSpPr txBox="1">
            <a:spLocks noChangeArrowheads="1"/>
          </p:cNvSpPr>
          <p:nvPr/>
        </p:nvSpPr>
        <p:spPr bwMode="auto">
          <a:xfrm>
            <a:off x="3886200" y="415925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7</a:t>
            </a:r>
          </a:p>
        </p:txBody>
      </p:sp>
      <p:sp>
        <p:nvSpPr>
          <p:cNvPr id="76" name="Text Box 25"/>
          <p:cNvSpPr txBox="1">
            <a:spLocks noChangeArrowheads="1"/>
          </p:cNvSpPr>
          <p:nvPr/>
        </p:nvSpPr>
        <p:spPr bwMode="auto">
          <a:xfrm>
            <a:off x="3276600" y="415925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2</a:t>
            </a:r>
          </a:p>
        </p:txBody>
      </p:sp>
      <p:sp>
        <p:nvSpPr>
          <p:cNvPr id="77" name="Text Box 26"/>
          <p:cNvSpPr txBox="1">
            <a:spLocks noChangeArrowheads="1"/>
          </p:cNvSpPr>
          <p:nvPr/>
        </p:nvSpPr>
        <p:spPr bwMode="auto">
          <a:xfrm>
            <a:off x="2743200" y="507365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6</a:t>
            </a:r>
          </a:p>
        </p:txBody>
      </p:sp>
      <p:sp>
        <p:nvSpPr>
          <p:cNvPr id="78" name="Text Box 27"/>
          <p:cNvSpPr txBox="1">
            <a:spLocks noChangeArrowheads="1"/>
          </p:cNvSpPr>
          <p:nvPr/>
        </p:nvSpPr>
        <p:spPr bwMode="auto">
          <a:xfrm>
            <a:off x="2514600" y="466090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3</a:t>
            </a:r>
          </a:p>
        </p:txBody>
      </p:sp>
      <p:sp>
        <p:nvSpPr>
          <p:cNvPr id="79" name="Oval 28"/>
          <p:cNvSpPr>
            <a:spLocks noChangeArrowheads="1"/>
          </p:cNvSpPr>
          <p:nvPr/>
        </p:nvSpPr>
        <p:spPr bwMode="auto">
          <a:xfrm>
            <a:off x="5943600" y="3352800"/>
            <a:ext cx="457200" cy="4572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80" name="Oval 29"/>
          <p:cNvSpPr>
            <a:spLocks noChangeArrowheads="1"/>
          </p:cNvSpPr>
          <p:nvPr/>
        </p:nvSpPr>
        <p:spPr bwMode="auto">
          <a:xfrm>
            <a:off x="7696200" y="4800600"/>
            <a:ext cx="457200" cy="4572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11</a:t>
            </a:r>
          </a:p>
        </p:txBody>
      </p:sp>
      <p:sp>
        <p:nvSpPr>
          <p:cNvPr id="81" name="Oval 30"/>
          <p:cNvSpPr>
            <a:spLocks noChangeArrowheads="1"/>
          </p:cNvSpPr>
          <p:nvPr/>
        </p:nvSpPr>
        <p:spPr bwMode="auto">
          <a:xfrm>
            <a:off x="7696200" y="3352800"/>
            <a:ext cx="457200" cy="4572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9</a:t>
            </a:r>
          </a:p>
        </p:txBody>
      </p:sp>
      <p:sp>
        <p:nvSpPr>
          <p:cNvPr id="82" name="Oval 31"/>
          <p:cNvSpPr>
            <a:spLocks noChangeArrowheads="1"/>
          </p:cNvSpPr>
          <p:nvPr/>
        </p:nvSpPr>
        <p:spPr bwMode="auto">
          <a:xfrm>
            <a:off x="5943600" y="4800600"/>
            <a:ext cx="457200" cy="4572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5</a:t>
            </a:r>
          </a:p>
        </p:txBody>
      </p:sp>
      <p:sp>
        <p:nvSpPr>
          <p:cNvPr id="83" name="Oval 32"/>
          <p:cNvSpPr>
            <a:spLocks noChangeArrowheads="1"/>
          </p:cNvSpPr>
          <p:nvPr/>
        </p:nvSpPr>
        <p:spPr bwMode="auto">
          <a:xfrm>
            <a:off x="4953000" y="4076700"/>
            <a:ext cx="457200" cy="457200"/>
          </a:xfrm>
          <a:prstGeom prst="ellipse">
            <a:avLst/>
          </a:prstGeom>
          <a:solidFill>
            <a:srgbClr val="BBE0E3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0</a:t>
            </a:r>
          </a:p>
        </p:txBody>
      </p:sp>
      <p:cxnSp>
        <p:nvCxnSpPr>
          <p:cNvPr id="84" name="AutoShape 33"/>
          <p:cNvCxnSpPr>
            <a:cxnSpLocks noChangeShapeType="1"/>
            <a:stCxn id="83" idx="4"/>
            <a:endCxn id="82" idx="2"/>
          </p:cNvCxnSpPr>
          <p:nvPr/>
        </p:nvCxnSpPr>
        <p:spPr bwMode="auto">
          <a:xfrm>
            <a:off x="5181600" y="4533900"/>
            <a:ext cx="762000" cy="49530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85" name="AutoShape 34"/>
          <p:cNvCxnSpPr>
            <a:cxnSpLocks noChangeShapeType="1"/>
            <a:stCxn id="83" idx="0"/>
            <a:endCxn id="79" idx="2"/>
          </p:cNvCxnSpPr>
          <p:nvPr/>
        </p:nvCxnSpPr>
        <p:spPr bwMode="auto">
          <a:xfrm flipV="1">
            <a:off x="5181600" y="3581400"/>
            <a:ext cx="762000" cy="49530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86" name="AutoShape 35"/>
          <p:cNvCxnSpPr>
            <a:cxnSpLocks noChangeShapeType="1"/>
            <a:stCxn id="79" idx="6"/>
            <a:endCxn id="81" idx="2"/>
          </p:cNvCxnSpPr>
          <p:nvPr/>
        </p:nvCxnSpPr>
        <p:spPr bwMode="auto">
          <a:xfrm>
            <a:off x="6400800" y="3581400"/>
            <a:ext cx="12954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87" name="AutoShape 36"/>
          <p:cNvCxnSpPr>
            <a:cxnSpLocks noChangeShapeType="1"/>
            <a:stCxn id="81" idx="3"/>
            <a:endCxn id="80" idx="1"/>
          </p:cNvCxnSpPr>
          <p:nvPr/>
        </p:nvCxnSpPr>
        <p:spPr bwMode="auto">
          <a:xfrm>
            <a:off x="7762875" y="3743325"/>
            <a:ext cx="0" cy="11239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88" name="AutoShape 37"/>
          <p:cNvCxnSpPr>
            <a:cxnSpLocks noChangeShapeType="1"/>
            <a:stCxn id="80" idx="7"/>
            <a:endCxn id="81" idx="5"/>
          </p:cNvCxnSpPr>
          <p:nvPr/>
        </p:nvCxnSpPr>
        <p:spPr bwMode="auto">
          <a:xfrm flipV="1">
            <a:off x="8086725" y="3743325"/>
            <a:ext cx="0" cy="11239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89" name="AutoShape 38"/>
          <p:cNvCxnSpPr>
            <a:cxnSpLocks noChangeShapeType="1"/>
            <a:stCxn id="82" idx="6"/>
            <a:endCxn id="80" idx="2"/>
          </p:cNvCxnSpPr>
          <p:nvPr/>
        </p:nvCxnSpPr>
        <p:spPr bwMode="auto">
          <a:xfrm>
            <a:off x="6400800" y="5029200"/>
            <a:ext cx="1295400" cy="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90" name="AutoShape 39"/>
          <p:cNvCxnSpPr>
            <a:cxnSpLocks noChangeShapeType="1"/>
            <a:stCxn id="80" idx="1"/>
            <a:endCxn id="83" idx="6"/>
          </p:cNvCxnSpPr>
          <p:nvPr/>
        </p:nvCxnSpPr>
        <p:spPr bwMode="auto">
          <a:xfrm flipH="1" flipV="1">
            <a:off x="5410200" y="4305300"/>
            <a:ext cx="2352675" cy="56197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91" name="AutoShape 40"/>
          <p:cNvCxnSpPr>
            <a:cxnSpLocks noChangeShapeType="1"/>
            <a:stCxn id="79" idx="3"/>
            <a:endCxn id="82" idx="1"/>
          </p:cNvCxnSpPr>
          <p:nvPr/>
        </p:nvCxnSpPr>
        <p:spPr bwMode="auto">
          <a:xfrm>
            <a:off x="6010275" y="3743325"/>
            <a:ext cx="0" cy="112395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92" name="AutoShape 41"/>
          <p:cNvCxnSpPr>
            <a:cxnSpLocks noChangeShapeType="1"/>
            <a:stCxn id="82" idx="7"/>
            <a:endCxn id="79" idx="5"/>
          </p:cNvCxnSpPr>
          <p:nvPr/>
        </p:nvCxnSpPr>
        <p:spPr bwMode="auto">
          <a:xfrm flipV="1">
            <a:off x="6334125" y="3743325"/>
            <a:ext cx="0" cy="112395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93" name="AutoShape 42"/>
          <p:cNvCxnSpPr>
            <a:cxnSpLocks noChangeShapeType="1"/>
            <a:stCxn id="82" idx="7"/>
            <a:endCxn id="81" idx="3"/>
          </p:cNvCxnSpPr>
          <p:nvPr/>
        </p:nvCxnSpPr>
        <p:spPr bwMode="auto">
          <a:xfrm flipV="1">
            <a:off x="6334125" y="3743325"/>
            <a:ext cx="1428750" cy="1123950"/>
          </a:xfrm>
          <a:prstGeom prst="straightConnector1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</p:cxnSp>
      <p:sp>
        <p:nvSpPr>
          <p:cNvPr id="94" name="Text Box 43"/>
          <p:cNvSpPr txBox="1">
            <a:spLocks noChangeArrowheads="1"/>
          </p:cNvSpPr>
          <p:nvPr/>
        </p:nvSpPr>
        <p:spPr bwMode="auto">
          <a:xfrm>
            <a:off x="5181600" y="350520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3</a:t>
            </a:r>
          </a:p>
        </p:txBody>
      </p:sp>
      <p:sp>
        <p:nvSpPr>
          <p:cNvPr id="95" name="Text Box 44"/>
          <p:cNvSpPr txBox="1">
            <a:spLocks noChangeArrowheads="1"/>
          </p:cNvSpPr>
          <p:nvPr/>
        </p:nvSpPr>
        <p:spPr bwMode="auto">
          <a:xfrm>
            <a:off x="6934200" y="324485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6</a:t>
            </a:r>
          </a:p>
        </p:txBody>
      </p:sp>
      <p:sp>
        <p:nvSpPr>
          <p:cNvPr id="96" name="Text Box 45"/>
          <p:cNvSpPr txBox="1">
            <a:spLocks noChangeArrowheads="1"/>
          </p:cNvSpPr>
          <p:nvPr/>
        </p:nvSpPr>
        <p:spPr bwMode="auto">
          <a:xfrm>
            <a:off x="5181600" y="472440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5</a:t>
            </a:r>
          </a:p>
        </p:txBody>
      </p:sp>
      <p:sp>
        <p:nvSpPr>
          <p:cNvPr id="97" name="Text Box 46"/>
          <p:cNvSpPr txBox="1">
            <a:spLocks noChangeArrowheads="1"/>
          </p:cNvSpPr>
          <p:nvPr/>
        </p:nvSpPr>
        <p:spPr bwMode="auto">
          <a:xfrm>
            <a:off x="5715000" y="393065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2</a:t>
            </a:r>
          </a:p>
        </p:txBody>
      </p:sp>
      <p:sp>
        <p:nvSpPr>
          <p:cNvPr id="98" name="Text Box 47"/>
          <p:cNvSpPr txBox="1">
            <a:spLocks noChangeArrowheads="1"/>
          </p:cNvSpPr>
          <p:nvPr/>
        </p:nvSpPr>
        <p:spPr bwMode="auto">
          <a:xfrm>
            <a:off x="6324600" y="393065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1</a:t>
            </a:r>
          </a:p>
        </p:txBody>
      </p:sp>
      <p:sp>
        <p:nvSpPr>
          <p:cNvPr id="99" name="Text Box 48"/>
          <p:cNvSpPr txBox="1">
            <a:spLocks noChangeArrowheads="1"/>
          </p:cNvSpPr>
          <p:nvPr/>
        </p:nvSpPr>
        <p:spPr bwMode="auto">
          <a:xfrm>
            <a:off x="6858000" y="396240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4</a:t>
            </a:r>
          </a:p>
        </p:txBody>
      </p:sp>
      <p:sp>
        <p:nvSpPr>
          <p:cNvPr id="100" name="Text Box 49"/>
          <p:cNvSpPr txBox="1">
            <a:spLocks noChangeArrowheads="1"/>
          </p:cNvSpPr>
          <p:nvPr/>
        </p:nvSpPr>
        <p:spPr bwMode="auto">
          <a:xfrm>
            <a:off x="8077200" y="411480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7</a:t>
            </a:r>
          </a:p>
        </p:txBody>
      </p:sp>
      <p:sp>
        <p:nvSpPr>
          <p:cNvPr id="101" name="Text Box 50"/>
          <p:cNvSpPr txBox="1">
            <a:spLocks noChangeArrowheads="1"/>
          </p:cNvSpPr>
          <p:nvPr/>
        </p:nvSpPr>
        <p:spPr bwMode="auto">
          <a:xfrm>
            <a:off x="7467600" y="411480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2</a:t>
            </a:r>
          </a:p>
        </p:txBody>
      </p:sp>
      <p:sp>
        <p:nvSpPr>
          <p:cNvPr id="102" name="Text Box 51"/>
          <p:cNvSpPr txBox="1">
            <a:spLocks noChangeArrowheads="1"/>
          </p:cNvSpPr>
          <p:nvPr/>
        </p:nvSpPr>
        <p:spPr bwMode="auto">
          <a:xfrm>
            <a:off x="6934200" y="502920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6</a:t>
            </a:r>
          </a:p>
        </p:txBody>
      </p:sp>
      <p:sp>
        <p:nvSpPr>
          <p:cNvPr id="103" name="Text Box 52"/>
          <p:cNvSpPr txBox="1">
            <a:spLocks noChangeArrowheads="1"/>
          </p:cNvSpPr>
          <p:nvPr/>
        </p:nvSpPr>
        <p:spPr bwMode="auto">
          <a:xfrm>
            <a:off x="6705600" y="4616450"/>
            <a:ext cx="30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 eaLnBrk="0" hangingPunct="0">
              <a:spcBef>
                <a:spcPct val="50000"/>
              </a:spcBef>
            </a:pPr>
            <a:r>
              <a:rPr lang="en-US">
                <a:latin typeface="Verdana" pitchFamily="34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Source Single Destination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Possible greedy algorithm:</a:t>
            </a:r>
          </a:p>
          <a:p>
            <a:pPr lvl="1"/>
            <a:r>
              <a:rPr lang="en-US" dirty="0" smtClean="0"/>
              <a:t>Leave source vertex using cheapest/shortest edge.</a:t>
            </a:r>
          </a:p>
          <a:p>
            <a:pPr lvl="1"/>
            <a:r>
              <a:rPr lang="en-US" dirty="0" smtClean="0"/>
              <a:t>Leave new vertex using cheapest edge subject to the constraint that a new vertex is reached.</a:t>
            </a:r>
          </a:p>
          <a:p>
            <a:pPr lvl="1"/>
            <a:r>
              <a:rPr lang="en-US" dirty="0" smtClean="0"/>
              <a:t>Continue until destination is reached.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Greedy Shortest 1 to 7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7" name="Line 2"/>
          <p:cNvSpPr>
            <a:spLocks noChangeShapeType="1"/>
          </p:cNvSpPr>
          <p:nvPr/>
        </p:nvSpPr>
        <p:spPr bwMode="auto">
          <a:xfrm>
            <a:off x="7086600" y="1981200"/>
            <a:ext cx="1143000" cy="1524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" name="Line 3"/>
          <p:cNvSpPr>
            <a:spLocks noChangeShapeType="1"/>
          </p:cNvSpPr>
          <p:nvPr/>
        </p:nvSpPr>
        <p:spPr bwMode="auto">
          <a:xfrm flipV="1">
            <a:off x="3733800" y="1828800"/>
            <a:ext cx="2971800" cy="228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9" name="Line 4"/>
          <p:cNvSpPr>
            <a:spLocks noChangeShapeType="1"/>
          </p:cNvSpPr>
          <p:nvPr/>
        </p:nvSpPr>
        <p:spPr bwMode="auto">
          <a:xfrm>
            <a:off x="1905000" y="2133600"/>
            <a:ext cx="13716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0" name="Line 6"/>
          <p:cNvSpPr>
            <a:spLocks noChangeShapeType="1"/>
          </p:cNvSpPr>
          <p:nvPr/>
        </p:nvSpPr>
        <p:spPr bwMode="auto">
          <a:xfrm>
            <a:off x="1905000" y="2133600"/>
            <a:ext cx="1371600" cy="0"/>
          </a:xfrm>
          <a:prstGeom prst="line">
            <a:avLst/>
          </a:prstGeom>
          <a:noFill/>
          <a:ln w="50800">
            <a:solidFill>
              <a:srgbClr val="009999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1" name="Oval 7"/>
          <p:cNvSpPr>
            <a:spLocks noChangeArrowheads="1"/>
          </p:cNvSpPr>
          <p:nvPr/>
        </p:nvSpPr>
        <p:spPr bwMode="auto">
          <a:xfrm>
            <a:off x="1454150" y="1911350"/>
            <a:ext cx="444500" cy="4445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2" name="Rectangle 8"/>
          <p:cNvSpPr>
            <a:spLocks noChangeArrowheads="1"/>
          </p:cNvSpPr>
          <p:nvPr/>
        </p:nvSpPr>
        <p:spPr bwMode="auto">
          <a:xfrm>
            <a:off x="1508125" y="18891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1</a:t>
            </a:r>
          </a:p>
        </p:txBody>
      </p:sp>
      <p:sp>
        <p:nvSpPr>
          <p:cNvPr id="53" name="Oval 9"/>
          <p:cNvSpPr>
            <a:spLocks noChangeArrowheads="1"/>
          </p:cNvSpPr>
          <p:nvPr/>
        </p:nvSpPr>
        <p:spPr bwMode="auto">
          <a:xfrm>
            <a:off x="1454150" y="35115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" name="Rectangle 10"/>
          <p:cNvSpPr>
            <a:spLocks noChangeArrowheads="1"/>
          </p:cNvSpPr>
          <p:nvPr/>
        </p:nvSpPr>
        <p:spPr bwMode="auto">
          <a:xfrm>
            <a:off x="1508125" y="34893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2</a:t>
            </a:r>
          </a:p>
        </p:txBody>
      </p:sp>
      <p:sp>
        <p:nvSpPr>
          <p:cNvPr id="55" name="Oval 11"/>
          <p:cNvSpPr>
            <a:spLocks noChangeArrowheads="1"/>
          </p:cNvSpPr>
          <p:nvPr/>
        </p:nvSpPr>
        <p:spPr bwMode="auto">
          <a:xfrm>
            <a:off x="3282950" y="19113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6" name="Rectangle 12"/>
          <p:cNvSpPr>
            <a:spLocks noChangeArrowheads="1"/>
          </p:cNvSpPr>
          <p:nvPr/>
        </p:nvSpPr>
        <p:spPr bwMode="auto">
          <a:xfrm>
            <a:off x="3336925" y="18891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57" name="Oval 13"/>
          <p:cNvSpPr>
            <a:spLocks noChangeArrowheads="1"/>
          </p:cNvSpPr>
          <p:nvPr/>
        </p:nvSpPr>
        <p:spPr bwMode="auto">
          <a:xfrm>
            <a:off x="3206750" y="35115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8" name="Rectangle 14"/>
          <p:cNvSpPr>
            <a:spLocks noChangeArrowheads="1"/>
          </p:cNvSpPr>
          <p:nvPr/>
        </p:nvSpPr>
        <p:spPr bwMode="auto">
          <a:xfrm>
            <a:off x="3260725" y="34893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4</a:t>
            </a:r>
          </a:p>
        </p:txBody>
      </p:sp>
      <p:sp>
        <p:nvSpPr>
          <p:cNvPr id="59" name="Oval 15"/>
          <p:cNvSpPr>
            <a:spLocks noChangeArrowheads="1"/>
          </p:cNvSpPr>
          <p:nvPr/>
        </p:nvSpPr>
        <p:spPr bwMode="auto">
          <a:xfrm>
            <a:off x="4806950" y="25971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0" name="Rectangle 16"/>
          <p:cNvSpPr>
            <a:spLocks noChangeArrowheads="1"/>
          </p:cNvSpPr>
          <p:nvPr/>
        </p:nvSpPr>
        <p:spPr bwMode="auto">
          <a:xfrm>
            <a:off x="4860925" y="25749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5</a:t>
            </a:r>
          </a:p>
        </p:txBody>
      </p:sp>
      <p:sp>
        <p:nvSpPr>
          <p:cNvPr id="62" name="Oval 19"/>
          <p:cNvSpPr>
            <a:spLocks noChangeArrowheads="1"/>
          </p:cNvSpPr>
          <p:nvPr/>
        </p:nvSpPr>
        <p:spPr bwMode="auto">
          <a:xfrm>
            <a:off x="8007350" y="3511550"/>
            <a:ext cx="444500" cy="444500"/>
          </a:xfrm>
          <a:prstGeom prst="ellipse">
            <a:avLst/>
          </a:prstGeom>
          <a:solidFill>
            <a:srgbClr val="FFFF00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3" name="Rectangle 20"/>
          <p:cNvSpPr>
            <a:spLocks noChangeArrowheads="1"/>
          </p:cNvSpPr>
          <p:nvPr/>
        </p:nvSpPr>
        <p:spPr bwMode="auto">
          <a:xfrm>
            <a:off x="8061325" y="34893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7</a:t>
            </a:r>
          </a:p>
        </p:txBody>
      </p:sp>
      <p:sp>
        <p:nvSpPr>
          <p:cNvPr id="64" name="Line 21"/>
          <p:cNvSpPr>
            <a:spLocks noChangeShapeType="1"/>
          </p:cNvSpPr>
          <p:nvPr/>
        </p:nvSpPr>
        <p:spPr bwMode="auto">
          <a:xfrm>
            <a:off x="1676400" y="2362200"/>
            <a:ext cx="0" cy="1143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Line 22"/>
          <p:cNvSpPr>
            <a:spLocks noChangeShapeType="1"/>
          </p:cNvSpPr>
          <p:nvPr/>
        </p:nvSpPr>
        <p:spPr bwMode="auto">
          <a:xfrm>
            <a:off x="1905000" y="3733800"/>
            <a:ext cx="1295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6" name="Line 23"/>
          <p:cNvSpPr>
            <a:spLocks noChangeShapeType="1"/>
          </p:cNvSpPr>
          <p:nvPr/>
        </p:nvSpPr>
        <p:spPr bwMode="auto">
          <a:xfrm>
            <a:off x="1828800" y="2362200"/>
            <a:ext cx="1524000" cy="1143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7" name="Line 24"/>
          <p:cNvSpPr>
            <a:spLocks noChangeShapeType="1"/>
          </p:cNvSpPr>
          <p:nvPr/>
        </p:nvSpPr>
        <p:spPr bwMode="auto">
          <a:xfrm flipH="1">
            <a:off x="1828800" y="2362200"/>
            <a:ext cx="1600200" cy="1219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8" name="Line 25"/>
          <p:cNvSpPr>
            <a:spLocks noChangeShapeType="1"/>
          </p:cNvSpPr>
          <p:nvPr/>
        </p:nvSpPr>
        <p:spPr bwMode="auto">
          <a:xfrm>
            <a:off x="3657600" y="2286000"/>
            <a:ext cx="1219200" cy="38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9" name="Line 26"/>
          <p:cNvSpPr>
            <a:spLocks noChangeShapeType="1"/>
          </p:cNvSpPr>
          <p:nvPr/>
        </p:nvSpPr>
        <p:spPr bwMode="auto">
          <a:xfrm flipV="1">
            <a:off x="1905000" y="2819400"/>
            <a:ext cx="2895600" cy="838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0" name="Line 27"/>
          <p:cNvSpPr>
            <a:spLocks noChangeShapeType="1"/>
          </p:cNvSpPr>
          <p:nvPr/>
        </p:nvSpPr>
        <p:spPr bwMode="auto">
          <a:xfrm flipH="1">
            <a:off x="3581400" y="3048000"/>
            <a:ext cx="1295400" cy="6096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1" name="Line 28"/>
          <p:cNvSpPr>
            <a:spLocks noChangeShapeType="1"/>
          </p:cNvSpPr>
          <p:nvPr/>
        </p:nvSpPr>
        <p:spPr bwMode="auto">
          <a:xfrm>
            <a:off x="3657600" y="3733800"/>
            <a:ext cx="43434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2" name="Line 29"/>
          <p:cNvSpPr>
            <a:spLocks noChangeShapeType="1"/>
          </p:cNvSpPr>
          <p:nvPr/>
        </p:nvSpPr>
        <p:spPr bwMode="auto">
          <a:xfrm>
            <a:off x="5257800" y="2895600"/>
            <a:ext cx="2819400" cy="6858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3" name="Freeform 30"/>
          <p:cNvSpPr>
            <a:spLocks/>
          </p:cNvSpPr>
          <p:nvPr/>
        </p:nvSpPr>
        <p:spPr bwMode="auto">
          <a:xfrm>
            <a:off x="796925" y="2209800"/>
            <a:ext cx="7281863" cy="3017838"/>
          </a:xfrm>
          <a:custGeom>
            <a:avLst/>
            <a:gdLst/>
            <a:ahLst/>
            <a:cxnLst>
              <a:cxn ang="0">
                <a:pos x="362" y="32"/>
              </a:cxn>
              <a:cxn ang="0">
                <a:pos x="272" y="89"/>
              </a:cxn>
              <a:cxn ang="0">
                <a:pos x="226" y="168"/>
              </a:cxn>
              <a:cxn ang="0">
                <a:pos x="193" y="236"/>
              </a:cxn>
              <a:cxn ang="0">
                <a:pos x="159" y="304"/>
              </a:cxn>
              <a:cxn ang="0">
                <a:pos x="125" y="372"/>
              </a:cxn>
              <a:cxn ang="0">
                <a:pos x="79" y="474"/>
              </a:cxn>
              <a:cxn ang="0">
                <a:pos x="45" y="564"/>
              </a:cxn>
              <a:cxn ang="0">
                <a:pos x="23" y="666"/>
              </a:cxn>
              <a:cxn ang="0">
                <a:pos x="11" y="757"/>
              </a:cxn>
              <a:cxn ang="0">
                <a:pos x="0" y="825"/>
              </a:cxn>
              <a:cxn ang="0">
                <a:pos x="0" y="893"/>
              </a:cxn>
              <a:cxn ang="0">
                <a:pos x="0" y="983"/>
              </a:cxn>
              <a:cxn ang="0">
                <a:pos x="23" y="1062"/>
              </a:cxn>
              <a:cxn ang="0">
                <a:pos x="68" y="1164"/>
              </a:cxn>
              <a:cxn ang="0">
                <a:pos x="125" y="1255"/>
              </a:cxn>
              <a:cxn ang="0">
                <a:pos x="215" y="1334"/>
              </a:cxn>
              <a:cxn ang="0">
                <a:pos x="328" y="1391"/>
              </a:cxn>
              <a:cxn ang="0">
                <a:pos x="442" y="1447"/>
              </a:cxn>
              <a:cxn ang="0">
                <a:pos x="645" y="1515"/>
              </a:cxn>
              <a:cxn ang="0">
                <a:pos x="872" y="1583"/>
              </a:cxn>
              <a:cxn ang="0">
                <a:pos x="1076" y="1617"/>
              </a:cxn>
              <a:cxn ang="0">
                <a:pos x="1348" y="1674"/>
              </a:cxn>
              <a:cxn ang="0">
                <a:pos x="1676" y="1775"/>
              </a:cxn>
              <a:cxn ang="0">
                <a:pos x="1914" y="1832"/>
              </a:cxn>
              <a:cxn ang="0">
                <a:pos x="2231" y="1877"/>
              </a:cxn>
              <a:cxn ang="0">
                <a:pos x="2548" y="1900"/>
              </a:cxn>
              <a:cxn ang="0">
                <a:pos x="2706" y="1900"/>
              </a:cxn>
              <a:cxn ang="0">
                <a:pos x="2910" y="1866"/>
              </a:cxn>
              <a:cxn ang="0">
                <a:pos x="3159" y="1843"/>
              </a:cxn>
              <a:cxn ang="0">
                <a:pos x="3295" y="1821"/>
              </a:cxn>
              <a:cxn ang="0">
                <a:pos x="3374" y="1775"/>
              </a:cxn>
              <a:cxn ang="0">
                <a:pos x="3454" y="1719"/>
              </a:cxn>
              <a:cxn ang="0">
                <a:pos x="3556" y="1696"/>
              </a:cxn>
              <a:cxn ang="0">
                <a:pos x="3646" y="1662"/>
              </a:cxn>
              <a:cxn ang="0">
                <a:pos x="3793" y="1617"/>
              </a:cxn>
              <a:cxn ang="0">
                <a:pos x="3873" y="1583"/>
              </a:cxn>
              <a:cxn ang="0">
                <a:pos x="3952" y="1515"/>
              </a:cxn>
              <a:cxn ang="0">
                <a:pos x="4020" y="1481"/>
              </a:cxn>
              <a:cxn ang="0">
                <a:pos x="4099" y="1458"/>
              </a:cxn>
              <a:cxn ang="0">
                <a:pos x="4178" y="1424"/>
              </a:cxn>
              <a:cxn ang="0">
                <a:pos x="4269" y="1368"/>
              </a:cxn>
              <a:cxn ang="0">
                <a:pos x="4360" y="1323"/>
              </a:cxn>
              <a:cxn ang="0">
                <a:pos x="4450" y="1255"/>
              </a:cxn>
              <a:cxn ang="0">
                <a:pos x="4518" y="1187"/>
              </a:cxn>
              <a:cxn ang="0">
                <a:pos x="4575" y="1130"/>
              </a:cxn>
            </a:cxnLst>
            <a:rect l="0" t="0" r="r" b="b"/>
            <a:pathLst>
              <a:path w="4587" h="1901">
                <a:moveTo>
                  <a:pt x="410" y="0"/>
                </a:moveTo>
                <a:lnTo>
                  <a:pt x="362" y="32"/>
                </a:lnTo>
                <a:lnTo>
                  <a:pt x="306" y="66"/>
                </a:lnTo>
                <a:lnTo>
                  <a:pt x="272" y="89"/>
                </a:lnTo>
                <a:lnTo>
                  <a:pt x="249" y="123"/>
                </a:lnTo>
                <a:lnTo>
                  <a:pt x="226" y="168"/>
                </a:lnTo>
                <a:lnTo>
                  <a:pt x="215" y="202"/>
                </a:lnTo>
                <a:lnTo>
                  <a:pt x="193" y="236"/>
                </a:lnTo>
                <a:lnTo>
                  <a:pt x="170" y="270"/>
                </a:lnTo>
                <a:lnTo>
                  <a:pt x="159" y="304"/>
                </a:lnTo>
                <a:lnTo>
                  <a:pt x="136" y="338"/>
                </a:lnTo>
                <a:lnTo>
                  <a:pt x="125" y="372"/>
                </a:lnTo>
                <a:lnTo>
                  <a:pt x="91" y="428"/>
                </a:lnTo>
                <a:lnTo>
                  <a:pt x="79" y="474"/>
                </a:lnTo>
                <a:lnTo>
                  <a:pt x="57" y="530"/>
                </a:lnTo>
                <a:lnTo>
                  <a:pt x="45" y="564"/>
                </a:lnTo>
                <a:lnTo>
                  <a:pt x="34" y="610"/>
                </a:lnTo>
                <a:lnTo>
                  <a:pt x="23" y="666"/>
                </a:lnTo>
                <a:lnTo>
                  <a:pt x="23" y="711"/>
                </a:lnTo>
                <a:lnTo>
                  <a:pt x="11" y="757"/>
                </a:lnTo>
                <a:lnTo>
                  <a:pt x="11" y="791"/>
                </a:lnTo>
                <a:lnTo>
                  <a:pt x="0" y="825"/>
                </a:lnTo>
                <a:lnTo>
                  <a:pt x="0" y="859"/>
                </a:lnTo>
                <a:lnTo>
                  <a:pt x="0" y="893"/>
                </a:lnTo>
                <a:lnTo>
                  <a:pt x="0" y="926"/>
                </a:lnTo>
                <a:lnTo>
                  <a:pt x="0" y="983"/>
                </a:lnTo>
                <a:lnTo>
                  <a:pt x="0" y="1017"/>
                </a:lnTo>
                <a:lnTo>
                  <a:pt x="23" y="1062"/>
                </a:lnTo>
                <a:lnTo>
                  <a:pt x="34" y="1096"/>
                </a:lnTo>
                <a:lnTo>
                  <a:pt x="68" y="1164"/>
                </a:lnTo>
                <a:lnTo>
                  <a:pt x="79" y="1198"/>
                </a:lnTo>
                <a:lnTo>
                  <a:pt x="125" y="1255"/>
                </a:lnTo>
                <a:lnTo>
                  <a:pt x="159" y="1300"/>
                </a:lnTo>
                <a:lnTo>
                  <a:pt x="215" y="1334"/>
                </a:lnTo>
                <a:lnTo>
                  <a:pt x="283" y="1368"/>
                </a:lnTo>
                <a:lnTo>
                  <a:pt x="328" y="1391"/>
                </a:lnTo>
                <a:lnTo>
                  <a:pt x="385" y="1424"/>
                </a:lnTo>
                <a:lnTo>
                  <a:pt x="442" y="1447"/>
                </a:lnTo>
                <a:lnTo>
                  <a:pt x="532" y="1481"/>
                </a:lnTo>
                <a:lnTo>
                  <a:pt x="645" y="1515"/>
                </a:lnTo>
                <a:lnTo>
                  <a:pt x="747" y="1549"/>
                </a:lnTo>
                <a:lnTo>
                  <a:pt x="872" y="1583"/>
                </a:lnTo>
                <a:lnTo>
                  <a:pt x="974" y="1594"/>
                </a:lnTo>
                <a:lnTo>
                  <a:pt x="1076" y="1617"/>
                </a:lnTo>
                <a:lnTo>
                  <a:pt x="1200" y="1640"/>
                </a:lnTo>
                <a:lnTo>
                  <a:pt x="1348" y="1674"/>
                </a:lnTo>
                <a:lnTo>
                  <a:pt x="1517" y="1730"/>
                </a:lnTo>
                <a:lnTo>
                  <a:pt x="1676" y="1775"/>
                </a:lnTo>
                <a:lnTo>
                  <a:pt x="1789" y="1809"/>
                </a:lnTo>
                <a:lnTo>
                  <a:pt x="1914" y="1832"/>
                </a:lnTo>
                <a:lnTo>
                  <a:pt x="2061" y="1855"/>
                </a:lnTo>
                <a:lnTo>
                  <a:pt x="2231" y="1877"/>
                </a:lnTo>
                <a:lnTo>
                  <a:pt x="2401" y="1889"/>
                </a:lnTo>
                <a:lnTo>
                  <a:pt x="2548" y="1900"/>
                </a:lnTo>
                <a:lnTo>
                  <a:pt x="2638" y="1900"/>
                </a:lnTo>
                <a:lnTo>
                  <a:pt x="2706" y="1900"/>
                </a:lnTo>
                <a:lnTo>
                  <a:pt x="2797" y="1877"/>
                </a:lnTo>
                <a:lnTo>
                  <a:pt x="2910" y="1866"/>
                </a:lnTo>
                <a:lnTo>
                  <a:pt x="3035" y="1843"/>
                </a:lnTo>
                <a:lnTo>
                  <a:pt x="3159" y="1843"/>
                </a:lnTo>
                <a:lnTo>
                  <a:pt x="3250" y="1832"/>
                </a:lnTo>
                <a:lnTo>
                  <a:pt x="3295" y="1821"/>
                </a:lnTo>
                <a:lnTo>
                  <a:pt x="3329" y="1798"/>
                </a:lnTo>
                <a:lnTo>
                  <a:pt x="3374" y="1775"/>
                </a:lnTo>
                <a:lnTo>
                  <a:pt x="3408" y="1753"/>
                </a:lnTo>
                <a:lnTo>
                  <a:pt x="3454" y="1719"/>
                </a:lnTo>
                <a:lnTo>
                  <a:pt x="3499" y="1707"/>
                </a:lnTo>
                <a:lnTo>
                  <a:pt x="3556" y="1696"/>
                </a:lnTo>
                <a:lnTo>
                  <a:pt x="3601" y="1685"/>
                </a:lnTo>
                <a:lnTo>
                  <a:pt x="3646" y="1662"/>
                </a:lnTo>
                <a:lnTo>
                  <a:pt x="3726" y="1640"/>
                </a:lnTo>
                <a:lnTo>
                  <a:pt x="3793" y="1617"/>
                </a:lnTo>
                <a:lnTo>
                  <a:pt x="3827" y="1606"/>
                </a:lnTo>
                <a:lnTo>
                  <a:pt x="3873" y="1583"/>
                </a:lnTo>
                <a:lnTo>
                  <a:pt x="3907" y="1549"/>
                </a:lnTo>
                <a:lnTo>
                  <a:pt x="3952" y="1515"/>
                </a:lnTo>
                <a:lnTo>
                  <a:pt x="3986" y="1504"/>
                </a:lnTo>
                <a:lnTo>
                  <a:pt x="4020" y="1481"/>
                </a:lnTo>
                <a:lnTo>
                  <a:pt x="4054" y="1481"/>
                </a:lnTo>
                <a:lnTo>
                  <a:pt x="4099" y="1458"/>
                </a:lnTo>
                <a:lnTo>
                  <a:pt x="4145" y="1436"/>
                </a:lnTo>
                <a:lnTo>
                  <a:pt x="4178" y="1424"/>
                </a:lnTo>
                <a:lnTo>
                  <a:pt x="4224" y="1402"/>
                </a:lnTo>
                <a:lnTo>
                  <a:pt x="4269" y="1368"/>
                </a:lnTo>
                <a:lnTo>
                  <a:pt x="4314" y="1345"/>
                </a:lnTo>
                <a:lnTo>
                  <a:pt x="4360" y="1323"/>
                </a:lnTo>
                <a:lnTo>
                  <a:pt x="4405" y="1289"/>
                </a:lnTo>
                <a:lnTo>
                  <a:pt x="4450" y="1255"/>
                </a:lnTo>
                <a:lnTo>
                  <a:pt x="4484" y="1221"/>
                </a:lnTo>
                <a:lnTo>
                  <a:pt x="4518" y="1187"/>
                </a:lnTo>
                <a:lnTo>
                  <a:pt x="4552" y="1164"/>
                </a:lnTo>
                <a:lnTo>
                  <a:pt x="4575" y="1130"/>
                </a:lnTo>
                <a:lnTo>
                  <a:pt x="4586" y="1096"/>
                </a:lnTo>
              </a:path>
            </a:pathLst>
          </a:custGeom>
          <a:noFill/>
          <a:ln w="12700" cap="rnd" cmpd="sng">
            <a:solidFill>
              <a:srgbClr val="000000"/>
            </a:solidFill>
            <a:prstDash val="solid"/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4" name="Rectangle 31"/>
          <p:cNvSpPr>
            <a:spLocks noChangeArrowheads="1"/>
          </p:cNvSpPr>
          <p:nvPr/>
        </p:nvSpPr>
        <p:spPr bwMode="auto">
          <a:xfrm>
            <a:off x="2286000" y="16764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2</a:t>
            </a:r>
          </a:p>
        </p:txBody>
      </p:sp>
      <p:sp>
        <p:nvSpPr>
          <p:cNvPr id="75" name="Rectangle 32"/>
          <p:cNvSpPr>
            <a:spLocks noChangeArrowheads="1"/>
          </p:cNvSpPr>
          <p:nvPr/>
        </p:nvSpPr>
        <p:spPr bwMode="auto">
          <a:xfrm>
            <a:off x="1371600" y="25908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6</a:t>
            </a:r>
          </a:p>
        </p:txBody>
      </p:sp>
      <p:sp>
        <p:nvSpPr>
          <p:cNvPr id="76" name="Rectangle 33"/>
          <p:cNvSpPr>
            <a:spLocks noChangeArrowheads="1"/>
          </p:cNvSpPr>
          <p:nvPr/>
        </p:nvSpPr>
        <p:spPr bwMode="auto">
          <a:xfrm>
            <a:off x="2133600" y="2286000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16</a:t>
            </a:r>
          </a:p>
        </p:txBody>
      </p:sp>
      <p:sp>
        <p:nvSpPr>
          <p:cNvPr id="77" name="Rectangle 34"/>
          <p:cNvSpPr>
            <a:spLocks noChangeArrowheads="1"/>
          </p:cNvSpPr>
          <p:nvPr/>
        </p:nvSpPr>
        <p:spPr bwMode="auto">
          <a:xfrm>
            <a:off x="3048000" y="25146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7</a:t>
            </a:r>
          </a:p>
        </p:txBody>
      </p:sp>
      <p:sp>
        <p:nvSpPr>
          <p:cNvPr id="78" name="Rectangle 35"/>
          <p:cNvSpPr>
            <a:spLocks noChangeArrowheads="1"/>
          </p:cNvSpPr>
          <p:nvPr/>
        </p:nvSpPr>
        <p:spPr bwMode="auto">
          <a:xfrm>
            <a:off x="4800600" y="14478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8</a:t>
            </a:r>
          </a:p>
        </p:txBody>
      </p:sp>
      <p:sp>
        <p:nvSpPr>
          <p:cNvPr id="79" name="Rectangle 36"/>
          <p:cNvSpPr>
            <a:spLocks noChangeArrowheads="1"/>
          </p:cNvSpPr>
          <p:nvPr/>
        </p:nvSpPr>
        <p:spPr bwMode="auto">
          <a:xfrm>
            <a:off x="6172200" y="2590800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10</a:t>
            </a:r>
          </a:p>
        </p:txBody>
      </p:sp>
      <p:sp>
        <p:nvSpPr>
          <p:cNvPr id="80" name="Rectangle 37"/>
          <p:cNvSpPr>
            <a:spLocks noChangeArrowheads="1"/>
          </p:cNvSpPr>
          <p:nvPr/>
        </p:nvSpPr>
        <p:spPr bwMode="auto">
          <a:xfrm>
            <a:off x="4191000" y="20574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81" name="Rectangle 38"/>
          <p:cNvSpPr>
            <a:spLocks noChangeArrowheads="1"/>
          </p:cNvSpPr>
          <p:nvPr/>
        </p:nvSpPr>
        <p:spPr bwMode="auto">
          <a:xfrm>
            <a:off x="4114800" y="4724400"/>
            <a:ext cx="609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14</a:t>
            </a:r>
          </a:p>
        </p:txBody>
      </p:sp>
      <p:sp>
        <p:nvSpPr>
          <p:cNvPr id="82" name="Rectangle 39"/>
          <p:cNvSpPr>
            <a:spLocks noChangeArrowheads="1"/>
          </p:cNvSpPr>
          <p:nvPr/>
        </p:nvSpPr>
        <p:spPr bwMode="auto">
          <a:xfrm>
            <a:off x="3886200" y="25908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4</a:t>
            </a:r>
          </a:p>
        </p:txBody>
      </p:sp>
      <p:sp>
        <p:nvSpPr>
          <p:cNvPr id="83" name="Rectangle 40"/>
          <p:cNvSpPr>
            <a:spLocks noChangeArrowheads="1"/>
          </p:cNvSpPr>
          <p:nvPr/>
        </p:nvSpPr>
        <p:spPr bwMode="auto">
          <a:xfrm>
            <a:off x="4572000" y="30480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4</a:t>
            </a:r>
          </a:p>
        </p:txBody>
      </p:sp>
      <p:sp>
        <p:nvSpPr>
          <p:cNvPr id="84" name="Rectangle 41"/>
          <p:cNvSpPr>
            <a:spLocks noChangeArrowheads="1"/>
          </p:cNvSpPr>
          <p:nvPr/>
        </p:nvSpPr>
        <p:spPr bwMode="auto">
          <a:xfrm>
            <a:off x="2209800" y="36576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5</a:t>
            </a:r>
          </a:p>
        </p:txBody>
      </p:sp>
      <p:sp>
        <p:nvSpPr>
          <p:cNvPr id="85" name="Rectangle 42"/>
          <p:cNvSpPr>
            <a:spLocks noChangeArrowheads="1"/>
          </p:cNvSpPr>
          <p:nvPr/>
        </p:nvSpPr>
        <p:spPr bwMode="auto">
          <a:xfrm>
            <a:off x="5410200" y="36576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86" name="Rectangle 43"/>
          <p:cNvSpPr>
            <a:spLocks noChangeArrowheads="1"/>
          </p:cNvSpPr>
          <p:nvPr/>
        </p:nvSpPr>
        <p:spPr bwMode="auto">
          <a:xfrm>
            <a:off x="7543800" y="2209800"/>
            <a:ext cx="381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1</a:t>
            </a:r>
          </a:p>
        </p:txBody>
      </p:sp>
      <p:sp>
        <p:nvSpPr>
          <p:cNvPr id="87" name="Line 44"/>
          <p:cNvSpPr>
            <a:spLocks noChangeShapeType="1"/>
          </p:cNvSpPr>
          <p:nvPr/>
        </p:nvSpPr>
        <p:spPr bwMode="auto">
          <a:xfrm>
            <a:off x="3657600" y="2286000"/>
            <a:ext cx="1219200" cy="381000"/>
          </a:xfrm>
          <a:prstGeom prst="line">
            <a:avLst/>
          </a:prstGeom>
          <a:noFill/>
          <a:ln w="50800">
            <a:solidFill>
              <a:srgbClr val="009999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8" name="Line 45"/>
          <p:cNvSpPr>
            <a:spLocks noChangeShapeType="1"/>
          </p:cNvSpPr>
          <p:nvPr/>
        </p:nvSpPr>
        <p:spPr bwMode="auto">
          <a:xfrm flipH="1">
            <a:off x="3581400" y="3048000"/>
            <a:ext cx="1295400" cy="609600"/>
          </a:xfrm>
          <a:prstGeom prst="line">
            <a:avLst/>
          </a:prstGeom>
          <a:noFill/>
          <a:ln w="50800">
            <a:solidFill>
              <a:srgbClr val="009999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9" name="Line 46"/>
          <p:cNvSpPr>
            <a:spLocks noChangeShapeType="1"/>
          </p:cNvSpPr>
          <p:nvPr/>
        </p:nvSpPr>
        <p:spPr bwMode="auto">
          <a:xfrm>
            <a:off x="3657600" y="3733800"/>
            <a:ext cx="4343400" cy="0"/>
          </a:xfrm>
          <a:prstGeom prst="line">
            <a:avLst/>
          </a:prstGeom>
          <a:noFill/>
          <a:ln w="50800">
            <a:solidFill>
              <a:srgbClr val="009999"/>
            </a:solidFill>
            <a:round/>
            <a:headEnd type="none" w="sm" len="sm"/>
            <a:tailEnd type="stealth" w="med" len="lg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3" name="Oval 17"/>
          <p:cNvSpPr>
            <a:spLocks noChangeArrowheads="1"/>
          </p:cNvSpPr>
          <p:nvPr/>
        </p:nvSpPr>
        <p:spPr bwMode="auto">
          <a:xfrm>
            <a:off x="6711950" y="1606550"/>
            <a:ext cx="444500" cy="444500"/>
          </a:xfrm>
          <a:prstGeom prst="ellipse">
            <a:avLst/>
          </a:prstGeom>
          <a:solidFill>
            <a:srgbClr val="BBE0E3"/>
          </a:solidFill>
          <a:ln w="127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4" name="Rectangle 18"/>
          <p:cNvSpPr>
            <a:spLocks noChangeArrowheads="1"/>
          </p:cNvSpPr>
          <p:nvPr/>
        </p:nvSpPr>
        <p:spPr bwMode="auto">
          <a:xfrm>
            <a:off x="6765925" y="1584325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2075" tIns="46038" rIns="92075" bIns="46038">
            <a:spAutoFit/>
          </a:bodyPr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rgbClr val="009999"/>
                </a:solidFill>
                <a:effectLst/>
                <a:uLnTx/>
                <a:uFillTx/>
                <a:latin typeface="Times New Roman" pitchFamily="18" charset="0"/>
              </a:rPr>
              <a:t>6</a:t>
            </a:r>
          </a:p>
        </p:txBody>
      </p:sp>
      <p:sp>
        <p:nvSpPr>
          <p:cNvPr id="96" name="Rectangle 47"/>
          <p:cNvSpPr>
            <a:spLocks noChangeArrowheads="1"/>
          </p:cNvSpPr>
          <p:nvPr/>
        </p:nvSpPr>
        <p:spPr bwMode="auto">
          <a:xfrm>
            <a:off x="609600" y="5181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l" rtl="0" eaLnBrk="0" hangingPunct="0">
              <a:spcBef>
                <a:spcPct val="20000"/>
              </a:spcBef>
            </a:pPr>
            <a:r>
              <a:rPr lang="en-US" sz="2800" dirty="0">
                <a:effectLst/>
                <a:latin typeface="+mn-lt"/>
              </a:rPr>
              <a:t>Path length is  12. </a:t>
            </a:r>
          </a:p>
          <a:p>
            <a:pPr marL="342900" indent="-342900" algn="l" rtl="0" eaLnBrk="0" hangingPunct="0">
              <a:spcBef>
                <a:spcPct val="20000"/>
              </a:spcBef>
            </a:pPr>
            <a:r>
              <a:rPr lang="en-US" sz="2800" dirty="0">
                <a:effectLst/>
                <a:latin typeface="+mn-lt"/>
              </a:rPr>
              <a:t>Not shortest path. Algorithm doesn’t work!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Shortest Path Properties (1)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505200"/>
          </a:xfrm>
        </p:spPr>
        <p:txBody>
          <a:bodyPr/>
          <a:lstStyle/>
          <a:p>
            <a:r>
              <a:rPr lang="en-US" b="1" dirty="0" smtClean="0">
                <a:solidFill>
                  <a:srgbClr val="0000CC"/>
                </a:solidFill>
              </a:rPr>
              <a:t>Optimal substructure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If the P is the shortest path between s &amp; v, then all sub-paths of P are shortest paths.</a:t>
            </a:r>
          </a:p>
          <a:p>
            <a:pPr lvl="1"/>
            <a:r>
              <a:rPr lang="en-US" dirty="0" smtClean="0"/>
              <a:t>Let P1 be x-y sub-path of shortest s-v path P.</a:t>
            </a:r>
          </a:p>
          <a:p>
            <a:pPr lvl="1"/>
            <a:r>
              <a:rPr lang="en-US" dirty="0" smtClean="0"/>
              <a:t>Let P2 be any x-y path.</a:t>
            </a:r>
          </a:p>
          <a:p>
            <a:pPr lvl="1"/>
            <a:r>
              <a:rPr lang="en-US" dirty="0" smtClean="0"/>
              <a:t>w(P1) </a:t>
            </a:r>
            <a:r>
              <a:rPr lang="en-US" dirty="0" smtClean="0">
                <a:sym typeface="Symbol"/>
              </a:rPr>
              <a:t> </a:t>
            </a:r>
            <a:r>
              <a:rPr lang="en-US" dirty="0" smtClean="0"/>
              <a:t>w(P2), otherwise P</a:t>
            </a:r>
            <a:br>
              <a:rPr lang="en-US" dirty="0" smtClean="0"/>
            </a:br>
            <a:r>
              <a:rPr lang="en-US" dirty="0" smtClean="0"/>
              <a:t>not shortest s-v path.</a:t>
            </a:r>
            <a:endParaRPr lang="en-US" dirty="0"/>
          </a:p>
        </p:txBody>
      </p:sp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3505200" y="4800600"/>
            <a:ext cx="5197475" cy="1752600"/>
            <a:chOff x="2496" y="1344"/>
            <a:chExt cx="2698" cy="769"/>
          </a:xfrm>
        </p:grpSpPr>
        <p:sp>
          <p:nvSpPr>
            <p:cNvPr id="14" name="Oval 5"/>
            <p:cNvSpPr>
              <a:spLocks noChangeAspect="1" noChangeArrowheads="1"/>
            </p:cNvSpPr>
            <p:nvPr/>
          </p:nvSpPr>
          <p:spPr bwMode="auto">
            <a:xfrm>
              <a:off x="2496" y="1536"/>
              <a:ext cx="202" cy="205"/>
            </a:xfrm>
            <a:prstGeom prst="ellipse">
              <a:avLst/>
            </a:prstGeom>
            <a:solidFill>
              <a:srgbClr val="006600"/>
            </a:solidFill>
            <a:ln w="158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s</a:t>
              </a:r>
            </a:p>
          </p:txBody>
        </p:sp>
        <p:sp>
          <p:nvSpPr>
            <p:cNvPr id="15" name="Oval 6"/>
            <p:cNvSpPr>
              <a:spLocks noChangeAspect="1" noChangeArrowheads="1"/>
            </p:cNvSpPr>
            <p:nvPr/>
          </p:nvSpPr>
          <p:spPr bwMode="auto">
            <a:xfrm>
              <a:off x="4992" y="1536"/>
              <a:ext cx="202" cy="205"/>
            </a:xfrm>
            <a:prstGeom prst="ellipse">
              <a:avLst/>
            </a:prstGeom>
            <a:solidFill>
              <a:srgbClr val="006600"/>
            </a:solidFill>
            <a:ln w="158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v</a:t>
              </a:r>
            </a:p>
          </p:txBody>
        </p:sp>
        <p:sp>
          <p:nvSpPr>
            <p:cNvPr id="16" name="Freeform 7"/>
            <p:cNvSpPr>
              <a:spLocks/>
            </p:cNvSpPr>
            <p:nvPr/>
          </p:nvSpPr>
          <p:spPr bwMode="auto">
            <a:xfrm>
              <a:off x="2660" y="1415"/>
              <a:ext cx="2352" cy="175"/>
            </a:xfrm>
            <a:custGeom>
              <a:avLst/>
              <a:gdLst/>
              <a:ahLst/>
              <a:cxnLst>
                <a:cxn ang="0">
                  <a:pos x="0" y="150"/>
                </a:cxn>
                <a:cxn ang="0">
                  <a:pos x="348" y="12"/>
                </a:cxn>
                <a:cxn ang="0">
                  <a:pos x="502" y="77"/>
                </a:cxn>
                <a:cxn ang="0">
                  <a:pos x="640" y="20"/>
                </a:cxn>
                <a:cxn ang="0">
                  <a:pos x="802" y="36"/>
                </a:cxn>
                <a:cxn ang="0">
                  <a:pos x="932" y="69"/>
                </a:cxn>
                <a:cxn ang="0">
                  <a:pos x="1276" y="25"/>
                </a:cxn>
                <a:cxn ang="0">
                  <a:pos x="1397" y="104"/>
                </a:cxn>
                <a:cxn ang="0">
                  <a:pos x="1564" y="121"/>
                </a:cxn>
                <a:cxn ang="0">
                  <a:pos x="1708" y="169"/>
                </a:cxn>
                <a:cxn ang="0">
                  <a:pos x="2060" y="96"/>
                </a:cxn>
                <a:cxn ang="0">
                  <a:pos x="2352" y="175"/>
                </a:cxn>
              </a:cxnLst>
              <a:rect l="0" t="0" r="r" b="b"/>
              <a:pathLst>
                <a:path w="2352" h="175">
                  <a:moveTo>
                    <a:pt x="0" y="150"/>
                  </a:moveTo>
                  <a:cubicBezTo>
                    <a:pt x="58" y="127"/>
                    <a:pt x="264" y="24"/>
                    <a:pt x="348" y="12"/>
                  </a:cubicBezTo>
                  <a:cubicBezTo>
                    <a:pt x="432" y="0"/>
                    <a:pt x="453" y="76"/>
                    <a:pt x="502" y="77"/>
                  </a:cubicBezTo>
                  <a:cubicBezTo>
                    <a:pt x="551" y="78"/>
                    <a:pt x="590" y="27"/>
                    <a:pt x="640" y="20"/>
                  </a:cubicBezTo>
                  <a:cubicBezTo>
                    <a:pt x="690" y="13"/>
                    <a:pt x="753" y="28"/>
                    <a:pt x="802" y="36"/>
                  </a:cubicBezTo>
                  <a:cubicBezTo>
                    <a:pt x="851" y="44"/>
                    <a:pt x="853" y="71"/>
                    <a:pt x="932" y="69"/>
                  </a:cubicBezTo>
                  <a:cubicBezTo>
                    <a:pt x="1011" y="67"/>
                    <a:pt x="1199" y="19"/>
                    <a:pt x="1276" y="25"/>
                  </a:cubicBezTo>
                  <a:cubicBezTo>
                    <a:pt x="1353" y="31"/>
                    <a:pt x="1349" y="88"/>
                    <a:pt x="1397" y="104"/>
                  </a:cubicBezTo>
                  <a:cubicBezTo>
                    <a:pt x="1445" y="120"/>
                    <a:pt x="1512" y="110"/>
                    <a:pt x="1564" y="121"/>
                  </a:cubicBezTo>
                  <a:cubicBezTo>
                    <a:pt x="1616" y="132"/>
                    <a:pt x="1625" y="173"/>
                    <a:pt x="1708" y="169"/>
                  </a:cubicBezTo>
                  <a:cubicBezTo>
                    <a:pt x="1791" y="165"/>
                    <a:pt x="1953" y="95"/>
                    <a:pt x="2060" y="96"/>
                  </a:cubicBezTo>
                  <a:cubicBezTo>
                    <a:pt x="2167" y="97"/>
                    <a:pt x="2291" y="159"/>
                    <a:pt x="2352" y="175"/>
                  </a:cubicBezTo>
                </a:path>
              </a:pathLst>
            </a:custGeom>
            <a:noFill/>
            <a:ln w="22225" cap="flat" cmpd="sng">
              <a:solidFill>
                <a:srgbClr val="000000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 wrap="none" lIns="92075" tIns="46038" rIns="92075" bIns="46038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Text Box 8"/>
            <p:cNvSpPr txBox="1">
              <a:spLocks noChangeArrowheads="1"/>
            </p:cNvSpPr>
            <p:nvPr/>
          </p:nvSpPr>
          <p:spPr bwMode="auto">
            <a:xfrm>
              <a:off x="3696" y="1863"/>
              <a:ext cx="270" cy="250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spAutoFit/>
            </a:bodyPr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</a:t>
              </a:r>
              <a:r>
                <a:rPr kumimoji="1" lang="en-US" sz="2000" b="1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2</a:t>
              </a:r>
              <a:endParaRPr kumimoji="1" 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18" name="Text Box 9"/>
            <p:cNvSpPr txBox="1">
              <a:spLocks noChangeArrowheads="1"/>
            </p:cNvSpPr>
            <p:nvPr/>
          </p:nvSpPr>
          <p:spPr bwMode="auto">
            <a:xfrm>
              <a:off x="3696" y="1431"/>
              <a:ext cx="270" cy="250"/>
            </a:xfrm>
            <a:prstGeom prst="rect">
              <a:avLst/>
            </a:prstGeom>
            <a:noFill/>
            <a:ln w="1587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spAutoFit/>
            </a:bodyPr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</a:t>
              </a:r>
              <a:r>
                <a:rPr kumimoji="1" lang="en-US" sz="2000" b="1" i="0" u="none" strike="noStrike" kern="0" cap="none" spc="0" normalizeH="0" baseline="-2500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1</a:t>
              </a:r>
              <a:endParaRPr kumimoji="1" lang="en-US" sz="1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19" name="Oval 10"/>
            <p:cNvSpPr>
              <a:spLocks noChangeAspect="1" noChangeArrowheads="1"/>
            </p:cNvSpPr>
            <p:nvPr/>
          </p:nvSpPr>
          <p:spPr bwMode="auto">
            <a:xfrm>
              <a:off x="4176" y="1440"/>
              <a:ext cx="171" cy="1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y</a:t>
              </a:r>
              <a:endPara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Freeform 11"/>
            <p:cNvSpPr>
              <a:spLocks/>
            </p:cNvSpPr>
            <p:nvPr/>
          </p:nvSpPr>
          <p:spPr bwMode="auto">
            <a:xfrm>
              <a:off x="3346" y="1427"/>
              <a:ext cx="911" cy="56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27" y="413"/>
                </a:cxn>
                <a:cxn ang="0">
                  <a:pos x="173" y="555"/>
                </a:cxn>
                <a:cxn ang="0">
                  <a:pos x="352" y="462"/>
                </a:cxn>
                <a:cxn ang="0">
                  <a:pos x="595" y="470"/>
                </a:cxn>
                <a:cxn ang="0">
                  <a:pos x="797" y="539"/>
                </a:cxn>
                <a:cxn ang="0">
                  <a:pos x="862" y="336"/>
                </a:cxn>
                <a:cxn ang="0">
                  <a:pos x="911" y="178"/>
                </a:cxn>
              </a:cxnLst>
              <a:rect l="0" t="0" r="r" b="b"/>
              <a:pathLst>
                <a:path w="911" h="563">
                  <a:moveTo>
                    <a:pt x="11" y="0"/>
                  </a:moveTo>
                  <a:cubicBezTo>
                    <a:pt x="14" y="69"/>
                    <a:pt x="0" y="321"/>
                    <a:pt x="27" y="413"/>
                  </a:cubicBezTo>
                  <a:cubicBezTo>
                    <a:pt x="54" y="505"/>
                    <a:pt x="119" y="547"/>
                    <a:pt x="173" y="555"/>
                  </a:cubicBezTo>
                  <a:cubicBezTo>
                    <a:pt x="227" y="563"/>
                    <a:pt x="282" y="476"/>
                    <a:pt x="352" y="462"/>
                  </a:cubicBezTo>
                  <a:cubicBezTo>
                    <a:pt x="422" y="448"/>
                    <a:pt x="521" y="457"/>
                    <a:pt x="595" y="470"/>
                  </a:cubicBezTo>
                  <a:cubicBezTo>
                    <a:pt x="669" y="483"/>
                    <a:pt x="753" y="561"/>
                    <a:pt x="797" y="539"/>
                  </a:cubicBezTo>
                  <a:cubicBezTo>
                    <a:pt x="841" y="517"/>
                    <a:pt x="843" y="396"/>
                    <a:pt x="862" y="336"/>
                  </a:cubicBezTo>
                  <a:cubicBezTo>
                    <a:pt x="881" y="276"/>
                    <a:pt x="901" y="211"/>
                    <a:pt x="911" y="178"/>
                  </a:cubicBezTo>
                </a:path>
              </a:pathLst>
            </a:custGeom>
            <a:noFill/>
            <a:ln w="22225" cap="flat" cmpd="sng">
              <a:solidFill>
                <a:srgbClr val="000000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 wrap="none" lIns="92075" tIns="46038" rIns="92075" bIns="46038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Oval 12"/>
            <p:cNvSpPr>
              <a:spLocks noChangeAspect="1" noChangeArrowheads="1"/>
            </p:cNvSpPr>
            <p:nvPr/>
          </p:nvSpPr>
          <p:spPr bwMode="auto">
            <a:xfrm>
              <a:off x="3264" y="1344"/>
              <a:ext cx="171" cy="172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marL="0" marR="0" lvl="0" indent="0" algn="ct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x</a:t>
              </a:r>
              <a:endParaRPr kumimoji="0" lang="en-US" sz="14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Shortest Path Properties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505200"/>
          </a:xfrm>
        </p:spPr>
        <p:txBody>
          <a:bodyPr/>
          <a:lstStyle/>
          <a:p>
            <a:pPr marL="354013" indent="-354013"/>
            <a:r>
              <a:rPr lang="en-US" b="1" dirty="0" smtClean="0">
                <a:solidFill>
                  <a:srgbClr val="0000CC"/>
                </a:solidFill>
              </a:rPr>
              <a:t>Triangle inequality</a:t>
            </a:r>
            <a:r>
              <a:rPr lang="en-US" dirty="0" smtClean="0"/>
              <a:t>. Let </a:t>
            </a:r>
            <a:r>
              <a:rPr lang="el-GR" dirty="0" smtClean="0"/>
              <a:t>δ</a:t>
            </a:r>
            <a:r>
              <a:rPr lang="en-US" dirty="0" smtClean="0"/>
              <a:t>(u, v) be the </a:t>
            </a:r>
            <a:r>
              <a:rPr lang="en-US" dirty="0" smtClean="0">
                <a:solidFill>
                  <a:srgbClr val="0000CC"/>
                </a:solidFill>
              </a:rPr>
              <a:t>length</a:t>
            </a:r>
            <a:r>
              <a:rPr lang="en-US" dirty="0" smtClean="0"/>
              <a:t> of the shortest path from u to v. </a:t>
            </a:r>
          </a:p>
          <a:p>
            <a:pPr marL="685800" lvl="1" indent="-331788"/>
            <a:r>
              <a:rPr lang="en-US" dirty="0" smtClean="0"/>
              <a:t> If x is one vertex among the path vertices, then,       </a:t>
            </a:r>
            <a:r>
              <a:rPr lang="el-GR" dirty="0" smtClean="0"/>
              <a:t>δ</a:t>
            </a:r>
            <a:r>
              <a:rPr lang="en-US" dirty="0" smtClean="0"/>
              <a:t>(u, v) </a:t>
            </a:r>
            <a:r>
              <a:rPr lang="en-US" dirty="0" smtClean="0">
                <a:sym typeface="Symbol" pitchFamily="18" charset="2"/>
              </a:rPr>
              <a:t> </a:t>
            </a:r>
            <a:r>
              <a:rPr lang="el-GR" dirty="0" smtClean="0"/>
              <a:t>δ</a:t>
            </a:r>
            <a:r>
              <a:rPr lang="en-US" dirty="0" smtClean="0"/>
              <a:t>(u, x) + </a:t>
            </a:r>
            <a:r>
              <a:rPr lang="el-GR" dirty="0" smtClean="0"/>
              <a:t>δ</a:t>
            </a:r>
            <a:r>
              <a:rPr lang="en-US" dirty="0" smtClean="0"/>
              <a:t>(x, v) </a:t>
            </a:r>
          </a:p>
          <a:p>
            <a:pPr marL="685800" lvl="1" indent="-331788"/>
            <a:r>
              <a:rPr lang="en-US" dirty="0" smtClean="0"/>
              <a:t> If x is adjacent to v, then </a:t>
            </a:r>
          </a:p>
          <a:p>
            <a:pPr marL="627063" lvl="2" indent="-166688">
              <a:buNone/>
            </a:pPr>
            <a:r>
              <a:rPr lang="en-US" sz="2600" dirty="0" smtClean="0"/>
              <a:t>   </a:t>
            </a:r>
            <a:r>
              <a:rPr lang="el-GR" sz="2600" dirty="0" smtClean="0"/>
              <a:t>δ</a:t>
            </a:r>
            <a:r>
              <a:rPr lang="en-US" sz="2600" dirty="0" smtClean="0"/>
              <a:t>(u, v) </a:t>
            </a:r>
            <a:r>
              <a:rPr lang="en-US" sz="2600" dirty="0" smtClean="0">
                <a:sym typeface="Symbol" pitchFamily="18" charset="2"/>
              </a:rPr>
              <a:t> </a:t>
            </a:r>
            <a:r>
              <a:rPr lang="el-GR" sz="2600" dirty="0" smtClean="0"/>
              <a:t>δ</a:t>
            </a:r>
            <a:r>
              <a:rPr lang="en-US" sz="2600" dirty="0" smtClean="0"/>
              <a:t>(u, x) + weight(x, v) </a:t>
            </a:r>
            <a:endParaRPr lang="en-US" sz="2600" dirty="0"/>
          </a:p>
        </p:txBody>
      </p:sp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4343400" y="4191000"/>
            <a:ext cx="4435475" cy="2090738"/>
            <a:chOff x="2304" y="2936"/>
            <a:chExt cx="2218" cy="933"/>
          </a:xfrm>
        </p:grpSpPr>
        <p:sp>
          <p:nvSpPr>
            <p:cNvPr id="22" name="Oval 5"/>
            <p:cNvSpPr>
              <a:spLocks noChangeAspect="1" noChangeArrowheads="1"/>
            </p:cNvSpPr>
            <p:nvPr/>
          </p:nvSpPr>
          <p:spPr bwMode="auto">
            <a:xfrm>
              <a:off x="2304" y="3040"/>
              <a:ext cx="202" cy="205"/>
            </a:xfrm>
            <a:prstGeom prst="ellipse">
              <a:avLst/>
            </a:prstGeom>
            <a:solidFill>
              <a:srgbClr val="006600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rtl="0" eaLnBrk="0" hangingPunct="0"/>
              <a:r>
                <a:rPr lang="en-US" b="1">
                  <a:solidFill>
                    <a:schemeClr val="bg1"/>
                  </a:solidFill>
                </a:rPr>
                <a:t>u</a:t>
              </a:r>
            </a:p>
          </p:txBody>
        </p:sp>
        <p:sp>
          <p:nvSpPr>
            <p:cNvPr id="23" name="Oval 6"/>
            <p:cNvSpPr>
              <a:spLocks noChangeAspect="1" noChangeArrowheads="1"/>
            </p:cNvSpPr>
            <p:nvPr/>
          </p:nvSpPr>
          <p:spPr bwMode="auto">
            <a:xfrm>
              <a:off x="4320" y="3040"/>
              <a:ext cx="202" cy="205"/>
            </a:xfrm>
            <a:prstGeom prst="ellipse">
              <a:avLst/>
            </a:prstGeom>
            <a:solidFill>
              <a:srgbClr val="006600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rtl="0" eaLnBrk="0" hangingPunct="0"/>
              <a:r>
                <a:rPr lang="en-US" b="1">
                  <a:solidFill>
                    <a:schemeClr val="bg1"/>
                  </a:solidFill>
                </a:rPr>
                <a:t>v</a:t>
              </a:r>
            </a:p>
          </p:txBody>
        </p:sp>
        <p:sp>
          <p:nvSpPr>
            <p:cNvPr id="24" name="Oval 7"/>
            <p:cNvSpPr>
              <a:spLocks noChangeAspect="1" noChangeArrowheads="1"/>
            </p:cNvSpPr>
            <p:nvPr/>
          </p:nvSpPr>
          <p:spPr bwMode="auto">
            <a:xfrm>
              <a:off x="3264" y="3664"/>
              <a:ext cx="202" cy="205"/>
            </a:xfrm>
            <a:prstGeom prst="ellipse">
              <a:avLst/>
            </a:prstGeom>
            <a:solidFill>
              <a:schemeClr val="bg1"/>
            </a:solidFill>
            <a:ln w="158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pPr algn="ctr" rtl="0" eaLnBrk="0" hangingPunct="0"/>
              <a:r>
                <a:rPr lang="en-US" b="1"/>
                <a:t>x</a:t>
              </a:r>
            </a:p>
          </p:txBody>
        </p:sp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2478" y="3220"/>
              <a:ext cx="786" cy="5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3" y="158"/>
                </a:cxn>
                <a:cxn ang="0">
                  <a:pos x="244" y="466"/>
                </a:cxn>
                <a:cxn ang="0">
                  <a:pos x="568" y="442"/>
                </a:cxn>
                <a:cxn ang="0">
                  <a:pos x="786" y="492"/>
                </a:cxn>
              </a:cxnLst>
              <a:rect l="0" t="0" r="r" b="b"/>
              <a:pathLst>
                <a:path w="786" h="513">
                  <a:moveTo>
                    <a:pt x="0" y="0"/>
                  </a:moveTo>
                  <a:cubicBezTo>
                    <a:pt x="29" y="28"/>
                    <a:pt x="132" y="80"/>
                    <a:pt x="173" y="158"/>
                  </a:cubicBezTo>
                  <a:cubicBezTo>
                    <a:pt x="214" y="236"/>
                    <a:pt x="178" y="419"/>
                    <a:pt x="244" y="466"/>
                  </a:cubicBezTo>
                  <a:cubicBezTo>
                    <a:pt x="310" y="513"/>
                    <a:pt x="478" y="438"/>
                    <a:pt x="568" y="442"/>
                  </a:cubicBezTo>
                  <a:cubicBezTo>
                    <a:pt x="658" y="446"/>
                    <a:pt x="741" y="482"/>
                    <a:pt x="786" y="492"/>
                  </a:cubicBezTo>
                </a:path>
              </a:pathLst>
            </a:custGeom>
            <a:noFill/>
            <a:ln w="22225" cap="flat" cmpd="sng">
              <a:solidFill>
                <a:schemeClr val="tx1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3456" y="3236"/>
              <a:ext cx="900" cy="524"/>
            </a:xfrm>
            <a:custGeom>
              <a:avLst/>
              <a:gdLst/>
              <a:ahLst/>
              <a:cxnLst>
                <a:cxn ang="0">
                  <a:pos x="0" y="524"/>
                </a:cxn>
                <a:cxn ang="0">
                  <a:pos x="110" y="450"/>
                </a:cxn>
                <a:cxn ang="0">
                  <a:pos x="144" y="380"/>
                </a:cxn>
                <a:cxn ang="0">
                  <a:pos x="240" y="332"/>
                </a:cxn>
                <a:cxn ang="0">
                  <a:pos x="300" y="292"/>
                </a:cxn>
                <a:cxn ang="0">
                  <a:pos x="347" y="229"/>
                </a:cxn>
                <a:cxn ang="0">
                  <a:pos x="384" y="188"/>
                </a:cxn>
                <a:cxn ang="0">
                  <a:pos x="631" y="174"/>
                </a:cxn>
                <a:cxn ang="0">
                  <a:pos x="797" y="142"/>
                </a:cxn>
                <a:cxn ang="0">
                  <a:pos x="900" y="0"/>
                </a:cxn>
              </a:cxnLst>
              <a:rect l="0" t="0" r="r" b="b"/>
              <a:pathLst>
                <a:path w="900" h="524">
                  <a:moveTo>
                    <a:pt x="0" y="524"/>
                  </a:moveTo>
                  <a:cubicBezTo>
                    <a:pt x="18" y="512"/>
                    <a:pt x="86" y="474"/>
                    <a:pt x="110" y="450"/>
                  </a:cubicBezTo>
                  <a:cubicBezTo>
                    <a:pt x="134" y="426"/>
                    <a:pt x="122" y="400"/>
                    <a:pt x="144" y="380"/>
                  </a:cubicBezTo>
                  <a:cubicBezTo>
                    <a:pt x="166" y="360"/>
                    <a:pt x="214" y="347"/>
                    <a:pt x="240" y="332"/>
                  </a:cubicBezTo>
                  <a:cubicBezTo>
                    <a:pt x="266" y="317"/>
                    <a:pt x="282" y="309"/>
                    <a:pt x="300" y="292"/>
                  </a:cubicBezTo>
                  <a:cubicBezTo>
                    <a:pt x="318" y="275"/>
                    <a:pt x="333" y="246"/>
                    <a:pt x="347" y="229"/>
                  </a:cubicBezTo>
                  <a:cubicBezTo>
                    <a:pt x="361" y="212"/>
                    <a:pt x="337" y="197"/>
                    <a:pt x="384" y="188"/>
                  </a:cubicBezTo>
                  <a:cubicBezTo>
                    <a:pt x="431" y="179"/>
                    <a:pt x="562" y="182"/>
                    <a:pt x="631" y="174"/>
                  </a:cubicBezTo>
                  <a:cubicBezTo>
                    <a:pt x="700" y="166"/>
                    <a:pt x="752" y="171"/>
                    <a:pt x="797" y="142"/>
                  </a:cubicBezTo>
                  <a:cubicBezTo>
                    <a:pt x="842" y="113"/>
                    <a:pt x="879" y="30"/>
                    <a:pt x="900" y="0"/>
                  </a:cubicBezTo>
                </a:path>
              </a:pathLst>
            </a:custGeom>
            <a:noFill/>
            <a:ln w="22225" cap="flat" cmpd="sng">
              <a:solidFill>
                <a:schemeClr val="tx1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2448" y="2936"/>
              <a:ext cx="1892" cy="158"/>
            </a:xfrm>
            <a:custGeom>
              <a:avLst/>
              <a:gdLst/>
              <a:ahLst/>
              <a:cxnLst>
                <a:cxn ang="0">
                  <a:pos x="0" y="104"/>
                </a:cxn>
                <a:cxn ang="0">
                  <a:pos x="144" y="8"/>
                </a:cxn>
                <a:cxn ang="0">
                  <a:pos x="192" y="56"/>
                </a:cxn>
                <a:cxn ang="0">
                  <a:pos x="336" y="56"/>
                </a:cxn>
                <a:cxn ang="0">
                  <a:pos x="480" y="8"/>
                </a:cxn>
                <a:cxn ang="0">
                  <a:pos x="576" y="56"/>
                </a:cxn>
                <a:cxn ang="0">
                  <a:pos x="816" y="8"/>
                </a:cxn>
                <a:cxn ang="0">
                  <a:pos x="937" y="87"/>
                </a:cxn>
                <a:cxn ang="0">
                  <a:pos x="1104" y="104"/>
                </a:cxn>
                <a:cxn ang="0">
                  <a:pos x="1248" y="152"/>
                </a:cxn>
                <a:cxn ang="0">
                  <a:pos x="1600" y="79"/>
                </a:cxn>
                <a:cxn ang="0">
                  <a:pos x="1892" y="158"/>
                </a:cxn>
              </a:cxnLst>
              <a:rect l="0" t="0" r="r" b="b"/>
              <a:pathLst>
                <a:path w="1892" h="158">
                  <a:moveTo>
                    <a:pt x="0" y="104"/>
                  </a:moveTo>
                  <a:cubicBezTo>
                    <a:pt x="56" y="60"/>
                    <a:pt x="112" y="16"/>
                    <a:pt x="144" y="8"/>
                  </a:cubicBezTo>
                  <a:cubicBezTo>
                    <a:pt x="176" y="0"/>
                    <a:pt x="160" y="48"/>
                    <a:pt x="192" y="56"/>
                  </a:cubicBezTo>
                  <a:cubicBezTo>
                    <a:pt x="224" y="64"/>
                    <a:pt x="288" y="64"/>
                    <a:pt x="336" y="56"/>
                  </a:cubicBezTo>
                  <a:cubicBezTo>
                    <a:pt x="384" y="48"/>
                    <a:pt x="440" y="8"/>
                    <a:pt x="480" y="8"/>
                  </a:cubicBezTo>
                  <a:cubicBezTo>
                    <a:pt x="520" y="8"/>
                    <a:pt x="520" y="56"/>
                    <a:pt x="576" y="56"/>
                  </a:cubicBezTo>
                  <a:cubicBezTo>
                    <a:pt x="632" y="56"/>
                    <a:pt x="756" y="3"/>
                    <a:pt x="816" y="8"/>
                  </a:cubicBezTo>
                  <a:cubicBezTo>
                    <a:pt x="876" y="13"/>
                    <a:pt x="889" y="71"/>
                    <a:pt x="937" y="87"/>
                  </a:cubicBezTo>
                  <a:cubicBezTo>
                    <a:pt x="985" y="103"/>
                    <a:pt x="1052" y="93"/>
                    <a:pt x="1104" y="104"/>
                  </a:cubicBezTo>
                  <a:cubicBezTo>
                    <a:pt x="1156" y="115"/>
                    <a:pt x="1165" y="156"/>
                    <a:pt x="1248" y="152"/>
                  </a:cubicBezTo>
                  <a:cubicBezTo>
                    <a:pt x="1331" y="148"/>
                    <a:pt x="1493" y="78"/>
                    <a:pt x="1600" y="79"/>
                  </a:cubicBezTo>
                  <a:cubicBezTo>
                    <a:pt x="1707" y="80"/>
                    <a:pt x="1831" y="142"/>
                    <a:pt x="1892" y="158"/>
                  </a:cubicBezTo>
                </a:path>
              </a:pathLst>
            </a:custGeom>
            <a:noFill/>
            <a:ln w="22225" cap="flat" cmpd="sng">
              <a:solidFill>
                <a:schemeClr val="tx1"/>
              </a:solidFill>
              <a:prstDash val="solid"/>
              <a:round/>
              <a:headEnd/>
              <a:tailEnd type="triangle" w="med" len="med"/>
            </a:ln>
            <a:effectLst/>
          </p:spPr>
          <p:txBody>
            <a:bodyPr wrap="none" lIns="92075" tIns="46038" rIns="92075" bIns="46038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Relaxation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sz="3200" dirty="0" smtClean="0">
                <a:ea typeface="PMingLiU" pitchFamily="18" charset="-120"/>
              </a:rPr>
              <a:t>Let </a:t>
            </a:r>
            <a:r>
              <a:rPr lang="en-US" altLang="zh-TW" sz="3200" dirty="0" smtClean="0">
                <a:solidFill>
                  <a:srgbClr val="0000CC"/>
                </a:solidFill>
                <a:ea typeface="PMingLiU" pitchFamily="18" charset="-120"/>
              </a:rPr>
              <a:t>d[v]</a:t>
            </a:r>
            <a:r>
              <a:rPr lang="en-US" altLang="zh-TW" sz="3200" dirty="0" smtClean="0">
                <a:ea typeface="PMingLiU" pitchFamily="18" charset="-120"/>
              </a:rPr>
              <a:t> be the shortest path from source vertex s to destination vertex v. </a:t>
            </a:r>
          </a:p>
          <a:p>
            <a:pPr>
              <a:lnSpc>
                <a:spcPct val="90000"/>
              </a:lnSpc>
            </a:pPr>
            <a:r>
              <a:rPr lang="en-US" altLang="zh-TW" sz="3200" dirty="0" smtClean="0">
                <a:ea typeface="PMingLiU" pitchFamily="18" charset="-120"/>
              </a:rPr>
              <a:t>let </a:t>
            </a:r>
            <a:r>
              <a:rPr lang="en-US" altLang="zh-TW" sz="3200" dirty="0" err="1" smtClean="0">
                <a:solidFill>
                  <a:srgbClr val="0000CC"/>
                </a:solidFill>
                <a:ea typeface="PMingLiU" pitchFamily="18" charset="-120"/>
              </a:rPr>
              <a:t>Pred</a:t>
            </a:r>
            <a:r>
              <a:rPr lang="en-US" altLang="zh-TW" sz="3200" dirty="0" smtClean="0">
                <a:solidFill>
                  <a:srgbClr val="0000CC"/>
                </a:solidFill>
                <a:ea typeface="PMingLiU" pitchFamily="18" charset="-120"/>
              </a:rPr>
              <a:t>[v]</a:t>
            </a:r>
            <a:r>
              <a:rPr lang="en-US" altLang="zh-TW" sz="3200" dirty="0" smtClean="0">
                <a:ea typeface="PMingLiU" pitchFamily="18" charset="-120"/>
              </a:rPr>
              <a:t> be the predecessor of vertex v along a shortest path from s  to v.</a:t>
            </a:r>
          </a:p>
          <a:p>
            <a:pPr>
              <a:lnSpc>
                <a:spcPct val="90000"/>
              </a:lnSpc>
            </a:pPr>
            <a:r>
              <a:rPr lang="en-US" altLang="zh-TW" sz="3200" dirty="0" smtClean="0">
                <a:solidFill>
                  <a:srgbClr val="0000CC"/>
                </a:solidFill>
                <a:ea typeface="PMingLiU" pitchFamily="18" charset="-120"/>
              </a:rPr>
              <a:t>Relaxation of an edge (u, v) </a:t>
            </a:r>
            <a:r>
              <a:rPr lang="en-US" altLang="zh-TW" sz="3200" dirty="0" smtClean="0">
                <a:ea typeface="PMingLiU" pitchFamily="18" charset="-120"/>
              </a:rPr>
              <a:t>is the process of updating both d[v] &amp; </a:t>
            </a:r>
            <a:r>
              <a:rPr lang="en-US" altLang="zh-TW" sz="3200" dirty="0" err="1" smtClean="0">
                <a:ea typeface="PMingLiU" pitchFamily="18" charset="-120"/>
              </a:rPr>
              <a:t>Pred</a:t>
            </a:r>
            <a:r>
              <a:rPr lang="en-US" altLang="zh-TW" sz="3200" dirty="0" smtClean="0">
                <a:ea typeface="PMingLiU" pitchFamily="18" charset="-120"/>
              </a:rPr>
              <a:t>[v] going through u. That is</a:t>
            </a:r>
          </a:p>
          <a:p>
            <a:pPr>
              <a:lnSpc>
                <a:spcPct val="90000"/>
              </a:lnSpc>
              <a:buNone/>
            </a:pPr>
            <a:r>
              <a:rPr lang="en-US" sz="3200" dirty="0" smtClean="0">
                <a:solidFill>
                  <a:schemeClr val="tx2"/>
                </a:solidFill>
              </a:rPr>
              <a:t>		</a:t>
            </a:r>
            <a:r>
              <a:rPr lang="en-US" sz="3200" dirty="0" smtClean="0">
                <a:solidFill>
                  <a:srgbClr val="0000CC"/>
                </a:solidFill>
              </a:rPr>
              <a:t>if (d[v]&gt;d[u] + w(</a:t>
            </a:r>
            <a:r>
              <a:rPr lang="en-US" sz="3200" dirty="0" err="1" smtClean="0">
                <a:solidFill>
                  <a:srgbClr val="0000CC"/>
                </a:solidFill>
              </a:rPr>
              <a:t>u,v</a:t>
            </a:r>
            <a:r>
              <a:rPr lang="en-US" sz="3200" dirty="0" smtClean="0">
                <a:solidFill>
                  <a:srgbClr val="0000CC"/>
                </a:solidFill>
              </a:rPr>
              <a:t>)) {</a:t>
            </a:r>
          </a:p>
          <a:p>
            <a:pPr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0000CC"/>
                </a:solidFill>
              </a:rPr>
              <a:t>        		d[v] = d[u] + w(</a:t>
            </a:r>
            <a:r>
              <a:rPr lang="en-US" sz="3200" dirty="0" err="1" smtClean="0">
                <a:solidFill>
                  <a:srgbClr val="0000CC"/>
                </a:solidFill>
              </a:rPr>
              <a:t>u,v</a:t>
            </a:r>
            <a:r>
              <a:rPr lang="en-US" sz="3200" dirty="0" smtClean="0">
                <a:solidFill>
                  <a:srgbClr val="0000CC"/>
                </a:solidFill>
              </a:rPr>
              <a:t>);</a:t>
            </a:r>
          </a:p>
          <a:p>
            <a:pPr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0000CC"/>
                </a:solidFill>
              </a:rPr>
              <a:t>        		</a:t>
            </a:r>
            <a:r>
              <a:rPr lang="en-US" sz="3200" dirty="0" err="1" smtClean="0">
                <a:solidFill>
                  <a:srgbClr val="0000CC"/>
                </a:solidFill>
              </a:rPr>
              <a:t>pred</a:t>
            </a:r>
            <a:r>
              <a:rPr lang="en-US" sz="3200" dirty="0" smtClean="0">
                <a:solidFill>
                  <a:srgbClr val="0000CC"/>
                </a:solidFill>
              </a:rPr>
              <a:t>[v] = u;</a:t>
            </a:r>
          </a:p>
          <a:p>
            <a:pPr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0000CC"/>
                </a:solidFill>
              </a:rPr>
              <a:t>	 }</a:t>
            </a: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Relaxation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r>
              <a:rPr lang="en-US" dirty="0" smtClean="0"/>
              <a:t>Relax (u, v)</a:t>
            </a:r>
            <a:endParaRPr lang="en-US" dirty="0"/>
          </a:p>
        </p:txBody>
      </p:sp>
      <p:sp>
        <p:nvSpPr>
          <p:cNvPr id="52" name="Oval 2"/>
          <p:cNvSpPr>
            <a:spLocks noChangeArrowheads="1"/>
          </p:cNvSpPr>
          <p:nvPr/>
        </p:nvSpPr>
        <p:spPr bwMode="auto">
          <a:xfrm>
            <a:off x="4191000" y="4038600"/>
            <a:ext cx="228600" cy="2286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3" name="Oval 4"/>
          <p:cNvSpPr>
            <a:spLocks noChangeArrowheads="1"/>
          </p:cNvSpPr>
          <p:nvPr/>
        </p:nvSpPr>
        <p:spPr bwMode="auto">
          <a:xfrm>
            <a:off x="5105400" y="4011613"/>
            <a:ext cx="228600" cy="2286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" name="Text Box 5"/>
          <p:cNvSpPr txBox="1">
            <a:spLocks noChangeArrowheads="1"/>
          </p:cNvSpPr>
          <p:nvPr/>
        </p:nvSpPr>
        <p:spPr bwMode="auto">
          <a:xfrm>
            <a:off x="4876800" y="3505200"/>
            <a:ext cx="733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>
                <a:effectLst/>
                <a:latin typeface="Tahoma" pitchFamily="34" charset="0"/>
                <a:ea typeface="PMingLiU" pitchFamily="18" charset="-120"/>
              </a:rPr>
              <a:t>d[v]=9</a:t>
            </a:r>
          </a:p>
        </p:txBody>
      </p:sp>
      <p:sp>
        <p:nvSpPr>
          <p:cNvPr id="55" name="Line 6"/>
          <p:cNvSpPr>
            <a:spLocks noChangeShapeType="1"/>
          </p:cNvSpPr>
          <p:nvPr/>
        </p:nvSpPr>
        <p:spPr bwMode="auto">
          <a:xfrm>
            <a:off x="4443413" y="4151313"/>
            <a:ext cx="6858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56" name="Object 7"/>
          <p:cNvGraphicFramePr>
            <a:graphicFrameLocks noChangeAspect="1"/>
          </p:cNvGraphicFramePr>
          <p:nvPr/>
        </p:nvGraphicFramePr>
        <p:xfrm>
          <a:off x="3513138" y="3455988"/>
          <a:ext cx="127000" cy="127000"/>
        </p:xfrm>
        <a:graphic>
          <a:graphicData uri="http://schemas.openxmlformats.org/presentationml/2006/ole">
            <p:oleObj spid="_x0000_s5126" name="Equation" r:id="rId3" imgW="126720" imgH="126720" progId="Equation.3">
              <p:embed/>
            </p:oleObj>
          </a:graphicData>
        </a:graphic>
      </p:graphicFrame>
      <p:sp>
        <p:nvSpPr>
          <p:cNvPr id="57" name="Text Box 8"/>
          <p:cNvSpPr txBox="1">
            <a:spLocks noChangeArrowheads="1"/>
          </p:cNvSpPr>
          <p:nvPr/>
        </p:nvSpPr>
        <p:spPr bwMode="auto">
          <a:xfrm>
            <a:off x="3436938" y="3608388"/>
            <a:ext cx="2968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S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cxnSp>
        <p:nvCxnSpPr>
          <p:cNvPr id="58" name="AutoShape 9"/>
          <p:cNvCxnSpPr>
            <a:cxnSpLocks noChangeShapeType="1"/>
          </p:cNvCxnSpPr>
          <p:nvPr/>
        </p:nvCxnSpPr>
        <p:spPr bwMode="auto">
          <a:xfrm rot="10800000" flipH="1" flipV="1">
            <a:off x="3513138" y="3519488"/>
            <a:ext cx="754062" cy="519112"/>
          </a:xfrm>
          <a:prstGeom prst="curvedConnector3">
            <a:avLst>
              <a:gd name="adj1" fmla="val 20838"/>
            </a:avLst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59" name="AutoShape 10"/>
          <p:cNvCxnSpPr>
            <a:cxnSpLocks noChangeShapeType="1"/>
            <a:endCxn id="53" idx="0"/>
          </p:cNvCxnSpPr>
          <p:nvPr/>
        </p:nvCxnSpPr>
        <p:spPr bwMode="auto">
          <a:xfrm rot="10800000" flipH="1" flipV="1">
            <a:off x="3513138" y="3519488"/>
            <a:ext cx="1706562" cy="492125"/>
          </a:xfrm>
          <a:prstGeom prst="curvedConnector4">
            <a:avLst>
              <a:gd name="adj1" fmla="val 56093"/>
              <a:gd name="adj2" fmla="val 56454"/>
            </a:avLst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</p:spPr>
      </p:cxnSp>
      <p:sp>
        <p:nvSpPr>
          <p:cNvPr id="60" name="Text Box 11"/>
          <p:cNvSpPr txBox="1">
            <a:spLocks noChangeArrowheads="1"/>
          </p:cNvSpPr>
          <p:nvPr/>
        </p:nvSpPr>
        <p:spPr bwMode="auto">
          <a:xfrm>
            <a:off x="4191000" y="4217988"/>
            <a:ext cx="30008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u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61" name="Text Box 12"/>
          <p:cNvSpPr txBox="1">
            <a:spLocks noChangeArrowheads="1"/>
          </p:cNvSpPr>
          <p:nvPr/>
        </p:nvSpPr>
        <p:spPr bwMode="auto">
          <a:xfrm>
            <a:off x="5105400" y="4191000"/>
            <a:ext cx="2873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v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62" name="Text Box 13"/>
          <p:cNvSpPr txBox="1">
            <a:spLocks noChangeArrowheads="1"/>
          </p:cNvSpPr>
          <p:nvPr/>
        </p:nvSpPr>
        <p:spPr bwMode="auto">
          <a:xfrm>
            <a:off x="4648200" y="4141788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2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63" name="Text Box 14"/>
          <p:cNvSpPr txBox="1">
            <a:spLocks noChangeArrowheads="1"/>
          </p:cNvSpPr>
          <p:nvPr/>
        </p:nvSpPr>
        <p:spPr bwMode="auto">
          <a:xfrm>
            <a:off x="3657600" y="4751388"/>
            <a:ext cx="11223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Relax(u,v)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64" name="Oval 15"/>
          <p:cNvSpPr>
            <a:spLocks noChangeArrowheads="1"/>
          </p:cNvSpPr>
          <p:nvPr/>
        </p:nvSpPr>
        <p:spPr bwMode="auto">
          <a:xfrm>
            <a:off x="4343400" y="5181600"/>
            <a:ext cx="228600" cy="2286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5" name="Oval 16"/>
          <p:cNvSpPr>
            <a:spLocks noChangeArrowheads="1"/>
          </p:cNvSpPr>
          <p:nvPr/>
        </p:nvSpPr>
        <p:spPr bwMode="auto">
          <a:xfrm>
            <a:off x="5257800" y="5154613"/>
            <a:ext cx="228600" cy="2286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6" name="Line 17"/>
          <p:cNvSpPr>
            <a:spLocks noChangeShapeType="1"/>
          </p:cNvSpPr>
          <p:nvPr/>
        </p:nvSpPr>
        <p:spPr bwMode="auto">
          <a:xfrm>
            <a:off x="4595813" y="5294313"/>
            <a:ext cx="6858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7" name="Text Box 18"/>
          <p:cNvSpPr txBox="1">
            <a:spLocks noChangeArrowheads="1"/>
          </p:cNvSpPr>
          <p:nvPr/>
        </p:nvSpPr>
        <p:spPr bwMode="auto">
          <a:xfrm>
            <a:off x="4343400" y="5360988"/>
            <a:ext cx="30008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u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68" name="Text Box 19"/>
          <p:cNvSpPr txBox="1">
            <a:spLocks noChangeArrowheads="1"/>
          </p:cNvSpPr>
          <p:nvPr/>
        </p:nvSpPr>
        <p:spPr bwMode="auto">
          <a:xfrm>
            <a:off x="5257800" y="5360988"/>
            <a:ext cx="2873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v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69" name="Text Box 20"/>
          <p:cNvSpPr txBox="1">
            <a:spLocks noChangeArrowheads="1"/>
          </p:cNvSpPr>
          <p:nvPr/>
        </p:nvSpPr>
        <p:spPr bwMode="auto">
          <a:xfrm>
            <a:off x="4800600" y="5284788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2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70" name="Line 21"/>
          <p:cNvSpPr>
            <a:spLocks noChangeShapeType="1"/>
          </p:cNvSpPr>
          <p:nvPr/>
        </p:nvSpPr>
        <p:spPr bwMode="auto">
          <a:xfrm>
            <a:off x="5638800" y="3379788"/>
            <a:ext cx="0" cy="22860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1" name="Oval 22"/>
          <p:cNvSpPr>
            <a:spLocks noChangeArrowheads="1"/>
          </p:cNvSpPr>
          <p:nvPr/>
        </p:nvSpPr>
        <p:spPr bwMode="auto">
          <a:xfrm>
            <a:off x="5867400" y="4038600"/>
            <a:ext cx="228600" cy="2286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2" name="Oval 23"/>
          <p:cNvSpPr>
            <a:spLocks noChangeArrowheads="1"/>
          </p:cNvSpPr>
          <p:nvPr/>
        </p:nvSpPr>
        <p:spPr bwMode="auto">
          <a:xfrm>
            <a:off x="6781800" y="4011613"/>
            <a:ext cx="228600" cy="2286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3" name="Line 24"/>
          <p:cNvSpPr>
            <a:spLocks noChangeShapeType="1"/>
          </p:cNvSpPr>
          <p:nvPr/>
        </p:nvSpPr>
        <p:spPr bwMode="auto">
          <a:xfrm>
            <a:off x="6119813" y="4151313"/>
            <a:ext cx="6858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4" name="Text Box 25"/>
          <p:cNvSpPr txBox="1">
            <a:spLocks noChangeArrowheads="1"/>
          </p:cNvSpPr>
          <p:nvPr/>
        </p:nvSpPr>
        <p:spPr bwMode="auto">
          <a:xfrm>
            <a:off x="5867400" y="4217988"/>
            <a:ext cx="30008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u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75" name="Text Box 26"/>
          <p:cNvSpPr txBox="1">
            <a:spLocks noChangeArrowheads="1"/>
          </p:cNvSpPr>
          <p:nvPr/>
        </p:nvSpPr>
        <p:spPr bwMode="auto">
          <a:xfrm>
            <a:off x="6781800" y="4217988"/>
            <a:ext cx="2873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v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76" name="Text Box 27"/>
          <p:cNvSpPr txBox="1">
            <a:spLocks noChangeArrowheads="1"/>
          </p:cNvSpPr>
          <p:nvPr/>
        </p:nvSpPr>
        <p:spPr bwMode="auto">
          <a:xfrm>
            <a:off x="6324600" y="4141788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2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77" name="Oval 28"/>
          <p:cNvSpPr>
            <a:spLocks noChangeArrowheads="1"/>
          </p:cNvSpPr>
          <p:nvPr/>
        </p:nvSpPr>
        <p:spPr bwMode="auto">
          <a:xfrm>
            <a:off x="5867400" y="5181600"/>
            <a:ext cx="228600" cy="2286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8" name="Oval 29"/>
          <p:cNvSpPr>
            <a:spLocks noChangeArrowheads="1"/>
          </p:cNvSpPr>
          <p:nvPr/>
        </p:nvSpPr>
        <p:spPr bwMode="auto">
          <a:xfrm>
            <a:off x="6781800" y="5154613"/>
            <a:ext cx="228600" cy="228600"/>
          </a:xfrm>
          <a:prstGeom prst="ellips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9" name="Line 30"/>
          <p:cNvSpPr>
            <a:spLocks noChangeShapeType="1"/>
          </p:cNvSpPr>
          <p:nvPr/>
        </p:nvSpPr>
        <p:spPr bwMode="auto">
          <a:xfrm>
            <a:off x="6119813" y="5294313"/>
            <a:ext cx="685800" cy="15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80" name="Text Box 31"/>
          <p:cNvSpPr txBox="1">
            <a:spLocks noChangeArrowheads="1"/>
          </p:cNvSpPr>
          <p:nvPr/>
        </p:nvSpPr>
        <p:spPr bwMode="auto">
          <a:xfrm>
            <a:off x="5867400" y="5360988"/>
            <a:ext cx="30008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u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81" name="Text Box 32"/>
          <p:cNvSpPr txBox="1">
            <a:spLocks noChangeArrowheads="1"/>
          </p:cNvSpPr>
          <p:nvPr/>
        </p:nvSpPr>
        <p:spPr bwMode="auto">
          <a:xfrm>
            <a:off x="6781800" y="5360988"/>
            <a:ext cx="2873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v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82" name="Text Box 33"/>
          <p:cNvSpPr txBox="1">
            <a:spLocks noChangeArrowheads="1"/>
          </p:cNvSpPr>
          <p:nvPr/>
        </p:nvSpPr>
        <p:spPr bwMode="auto">
          <a:xfrm>
            <a:off x="6324600" y="5284788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2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graphicFrame>
        <p:nvGraphicFramePr>
          <p:cNvPr id="83" name="Object 34"/>
          <p:cNvGraphicFramePr>
            <a:graphicFrameLocks noChangeAspect="1"/>
          </p:cNvGraphicFramePr>
          <p:nvPr/>
        </p:nvGraphicFramePr>
        <p:xfrm>
          <a:off x="5486400" y="2743200"/>
          <a:ext cx="127000" cy="127000"/>
        </p:xfrm>
        <a:graphic>
          <a:graphicData uri="http://schemas.openxmlformats.org/presentationml/2006/ole">
            <p:oleObj spid="_x0000_s5127" name="Equation" r:id="rId4" imgW="126720" imgH="126720" progId="Equation.3">
              <p:embed/>
            </p:oleObj>
          </a:graphicData>
        </a:graphic>
      </p:graphicFrame>
      <p:graphicFrame>
        <p:nvGraphicFramePr>
          <p:cNvPr id="84" name="Object 35"/>
          <p:cNvGraphicFramePr>
            <a:graphicFrameLocks noChangeAspect="1"/>
          </p:cNvGraphicFramePr>
          <p:nvPr/>
        </p:nvGraphicFramePr>
        <p:xfrm>
          <a:off x="7086600" y="3048000"/>
          <a:ext cx="127000" cy="127000"/>
        </p:xfrm>
        <a:graphic>
          <a:graphicData uri="http://schemas.openxmlformats.org/presentationml/2006/ole">
            <p:oleObj spid="_x0000_s5128" name="Equation" r:id="rId5" imgW="126720" imgH="126720" progId="Equation.3">
              <p:embed/>
            </p:oleObj>
          </a:graphicData>
        </a:graphic>
      </p:graphicFrame>
      <p:graphicFrame>
        <p:nvGraphicFramePr>
          <p:cNvPr id="85" name="Object 36"/>
          <p:cNvGraphicFramePr>
            <a:graphicFrameLocks noChangeAspect="1"/>
          </p:cNvGraphicFramePr>
          <p:nvPr/>
        </p:nvGraphicFramePr>
        <p:xfrm>
          <a:off x="6477000" y="2362200"/>
          <a:ext cx="127000" cy="127000"/>
        </p:xfrm>
        <a:graphic>
          <a:graphicData uri="http://schemas.openxmlformats.org/presentationml/2006/ole">
            <p:oleObj spid="_x0000_s5129" name="Equation" r:id="rId6" imgW="126720" imgH="126720" progId="Equation.3">
              <p:embed/>
            </p:oleObj>
          </a:graphicData>
        </a:graphic>
      </p:graphicFrame>
      <p:sp>
        <p:nvSpPr>
          <p:cNvPr id="86" name="Line 37"/>
          <p:cNvSpPr>
            <a:spLocks noChangeShapeType="1"/>
          </p:cNvSpPr>
          <p:nvPr/>
        </p:nvSpPr>
        <p:spPr bwMode="auto">
          <a:xfrm>
            <a:off x="6553200" y="2438400"/>
            <a:ext cx="5334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87" name="AutoShape 38"/>
          <p:cNvCxnSpPr>
            <a:cxnSpLocks noChangeShapeType="1"/>
          </p:cNvCxnSpPr>
          <p:nvPr/>
        </p:nvCxnSpPr>
        <p:spPr bwMode="auto">
          <a:xfrm flipV="1">
            <a:off x="5562600" y="2438400"/>
            <a:ext cx="939800" cy="381000"/>
          </a:xfrm>
          <a:prstGeom prst="curvedConnector3">
            <a:avLst>
              <a:gd name="adj1" fmla="val 39356"/>
            </a:avLst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88" name="AutoShape 39"/>
          <p:cNvCxnSpPr>
            <a:cxnSpLocks noChangeShapeType="1"/>
          </p:cNvCxnSpPr>
          <p:nvPr/>
        </p:nvCxnSpPr>
        <p:spPr bwMode="auto">
          <a:xfrm>
            <a:off x="5562600" y="2806700"/>
            <a:ext cx="1587500" cy="368300"/>
          </a:xfrm>
          <a:prstGeom prst="curvedConnector4">
            <a:avLst>
              <a:gd name="adj1" fmla="val 48000"/>
              <a:gd name="adj2" fmla="val 127157"/>
            </a:avLst>
          </a:prstGeom>
          <a:noFill/>
          <a:ln w="9525">
            <a:solidFill>
              <a:srgbClr val="CC0000"/>
            </a:solidFill>
            <a:round/>
            <a:headEnd/>
            <a:tailEnd type="triangle" w="med" len="med"/>
          </a:ln>
          <a:effectLst/>
        </p:spPr>
      </p:cxnSp>
      <p:sp>
        <p:nvSpPr>
          <p:cNvPr id="89" name="Text Box 40"/>
          <p:cNvSpPr txBox="1">
            <a:spLocks noChangeArrowheads="1"/>
          </p:cNvSpPr>
          <p:nvPr/>
        </p:nvSpPr>
        <p:spPr bwMode="auto">
          <a:xfrm>
            <a:off x="6613525" y="3309938"/>
            <a:ext cx="508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>
                <a:solidFill>
                  <a:srgbClr val="CC0000"/>
                </a:solidFill>
                <a:effectLst/>
                <a:latin typeface="Tahoma" pitchFamily="34" charset="0"/>
                <a:ea typeface="PMingLiU" pitchFamily="18" charset="-120"/>
              </a:rPr>
              <a:t>d[v]</a:t>
            </a:r>
          </a:p>
        </p:txBody>
      </p:sp>
      <p:sp>
        <p:nvSpPr>
          <p:cNvPr id="90" name="Text Box 41"/>
          <p:cNvSpPr txBox="1">
            <a:spLocks noChangeArrowheads="1"/>
          </p:cNvSpPr>
          <p:nvPr/>
        </p:nvSpPr>
        <p:spPr bwMode="auto">
          <a:xfrm>
            <a:off x="6781800" y="2438400"/>
            <a:ext cx="693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>
                <a:effectLst/>
                <a:latin typeface="Tahoma" pitchFamily="34" charset="0"/>
                <a:ea typeface="PMingLiU" pitchFamily="18" charset="-120"/>
              </a:rPr>
              <a:t>w(u,v)</a:t>
            </a:r>
          </a:p>
        </p:txBody>
      </p:sp>
      <p:sp>
        <p:nvSpPr>
          <p:cNvPr id="91" name="Text Box 42"/>
          <p:cNvSpPr txBox="1">
            <a:spLocks noChangeArrowheads="1"/>
          </p:cNvSpPr>
          <p:nvPr/>
        </p:nvSpPr>
        <p:spPr bwMode="auto">
          <a:xfrm>
            <a:off x="6019800" y="2617788"/>
            <a:ext cx="5175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>
                <a:effectLst/>
                <a:latin typeface="Tahoma" pitchFamily="34" charset="0"/>
                <a:ea typeface="PMingLiU" pitchFamily="18" charset="-120"/>
              </a:rPr>
              <a:t>d[u]</a:t>
            </a:r>
          </a:p>
        </p:txBody>
      </p:sp>
      <p:sp>
        <p:nvSpPr>
          <p:cNvPr id="92" name="Text Box 43"/>
          <p:cNvSpPr txBox="1">
            <a:spLocks noChangeArrowheads="1"/>
          </p:cNvSpPr>
          <p:nvPr/>
        </p:nvSpPr>
        <p:spPr bwMode="auto">
          <a:xfrm>
            <a:off x="5181600" y="2590800"/>
            <a:ext cx="2968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S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93" name="Text Box 44"/>
          <p:cNvSpPr txBox="1">
            <a:spLocks noChangeArrowheads="1"/>
          </p:cNvSpPr>
          <p:nvPr/>
        </p:nvSpPr>
        <p:spPr bwMode="auto">
          <a:xfrm>
            <a:off x="7239000" y="2971800"/>
            <a:ext cx="2873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v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94" name="Text Box 45"/>
          <p:cNvSpPr txBox="1">
            <a:spLocks noChangeArrowheads="1"/>
          </p:cNvSpPr>
          <p:nvPr/>
        </p:nvSpPr>
        <p:spPr bwMode="auto">
          <a:xfrm>
            <a:off x="6400800" y="2133600"/>
            <a:ext cx="298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 b="1">
                <a:effectLst/>
                <a:latin typeface="Tahoma" pitchFamily="34" charset="0"/>
                <a:ea typeface="PMingLiU" pitchFamily="18" charset="-120"/>
              </a:rPr>
              <a:t>u</a:t>
            </a:r>
            <a:endParaRPr kumimoji="1" lang="en-US" altLang="zh-TW" sz="1400" b="1" baseline="-25000">
              <a:effectLst/>
              <a:latin typeface="Tahoma" pitchFamily="34" charset="0"/>
              <a:ea typeface="PMingLiU" pitchFamily="18" charset="-120"/>
            </a:endParaRPr>
          </a:p>
        </p:txBody>
      </p:sp>
      <p:sp>
        <p:nvSpPr>
          <p:cNvPr id="95" name="Text Box 49"/>
          <p:cNvSpPr txBox="1">
            <a:spLocks noChangeArrowheads="1"/>
          </p:cNvSpPr>
          <p:nvPr/>
        </p:nvSpPr>
        <p:spPr bwMode="auto">
          <a:xfrm>
            <a:off x="3429000" y="5334000"/>
            <a:ext cx="742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>
                <a:effectLst/>
                <a:latin typeface="Tahoma" pitchFamily="34" charset="0"/>
                <a:ea typeface="PMingLiU" pitchFamily="18" charset="-120"/>
              </a:rPr>
              <a:t>d[u]=5</a:t>
            </a:r>
          </a:p>
        </p:txBody>
      </p:sp>
      <p:sp>
        <p:nvSpPr>
          <p:cNvPr id="96" name="Text Box 50"/>
          <p:cNvSpPr txBox="1">
            <a:spLocks noChangeArrowheads="1"/>
          </p:cNvSpPr>
          <p:nvPr/>
        </p:nvSpPr>
        <p:spPr bwMode="auto">
          <a:xfrm>
            <a:off x="4800600" y="5562600"/>
            <a:ext cx="844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>
                <a:effectLst/>
                <a:latin typeface="Tahoma" pitchFamily="34" charset="0"/>
                <a:ea typeface="PMingLiU" pitchFamily="18" charset="-120"/>
              </a:rPr>
              <a:t>d[v] = 7</a:t>
            </a:r>
          </a:p>
        </p:txBody>
      </p:sp>
      <p:sp>
        <p:nvSpPr>
          <p:cNvPr id="97" name="Text Box 51"/>
          <p:cNvSpPr txBox="1">
            <a:spLocks noChangeArrowheads="1"/>
          </p:cNvSpPr>
          <p:nvPr/>
        </p:nvSpPr>
        <p:spPr bwMode="auto">
          <a:xfrm>
            <a:off x="5638800" y="4495800"/>
            <a:ext cx="742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>
                <a:effectLst/>
                <a:latin typeface="Tahoma" pitchFamily="34" charset="0"/>
                <a:ea typeface="PMingLiU" pitchFamily="18" charset="-120"/>
              </a:rPr>
              <a:t>d[u]=5</a:t>
            </a:r>
          </a:p>
        </p:txBody>
      </p:sp>
      <p:sp>
        <p:nvSpPr>
          <p:cNvPr id="98" name="Text Box 52"/>
          <p:cNvSpPr txBox="1">
            <a:spLocks noChangeArrowheads="1"/>
          </p:cNvSpPr>
          <p:nvPr/>
        </p:nvSpPr>
        <p:spPr bwMode="auto">
          <a:xfrm>
            <a:off x="7010400" y="4495800"/>
            <a:ext cx="733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>
                <a:effectLst/>
                <a:latin typeface="Tahoma" pitchFamily="34" charset="0"/>
                <a:ea typeface="PMingLiU" pitchFamily="18" charset="-120"/>
              </a:rPr>
              <a:t>d[v]=6</a:t>
            </a:r>
          </a:p>
        </p:txBody>
      </p:sp>
      <p:sp>
        <p:nvSpPr>
          <p:cNvPr id="99" name="Text Box 53"/>
          <p:cNvSpPr txBox="1">
            <a:spLocks noChangeArrowheads="1"/>
          </p:cNvSpPr>
          <p:nvPr/>
        </p:nvSpPr>
        <p:spPr bwMode="auto">
          <a:xfrm>
            <a:off x="7239000" y="5410200"/>
            <a:ext cx="7334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kumimoji="1" lang="en-US" altLang="zh-TW" sz="1400">
                <a:effectLst/>
                <a:latin typeface="Tahoma" pitchFamily="34" charset="0"/>
                <a:ea typeface="PMingLiU" pitchFamily="18" charset="-120"/>
              </a:rPr>
              <a:t>d[v]=6</a:t>
            </a:r>
          </a:p>
        </p:txBody>
      </p:sp>
      <p:sp>
        <p:nvSpPr>
          <p:cNvPr id="102" name="Text Box 48"/>
          <p:cNvSpPr txBox="1">
            <a:spLocks noChangeArrowheads="1"/>
          </p:cNvSpPr>
          <p:nvPr/>
        </p:nvSpPr>
        <p:spPr bwMode="auto">
          <a:xfrm>
            <a:off x="304800" y="3505200"/>
            <a:ext cx="2971800" cy="19304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</a:pPr>
            <a:r>
              <a:rPr lang="en-US" sz="2400">
                <a:effectLst/>
                <a:latin typeface="Verdana" pitchFamily="34" charset="0"/>
              </a:rPr>
              <a:t>Initially: </a:t>
            </a:r>
          </a:p>
          <a:p>
            <a:pPr lvl="1" algn="l" rtl="0"/>
            <a:r>
              <a:rPr lang="en-US" sz="2400">
                <a:effectLst/>
                <a:latin typeface="Verdana" pitchFamily="34" charset="0"/>
              </a:rPr>
              <a:t>d[s] = 0;</a:t>
            </a:r>
          </a:p>
          <a:p>
            <a:pPr lvl="1" algn="l" rtl="0"/>
            <a:r>
              <a:rPr lang="en-US" sz="2400">
                <a:effectLst/>
                <a:latin typeface="Verdana" pitchFamily="34" charset="0"/>
              </a:rPr>
              <a:t>d[v] = </a:t>
            </a:r>
            <a:r>
              <a:rPr lang="en-US" sz="2400">
                <a:effectLst/>
                <a:latin typeface="Verdana" pitchFamily="34" charset="0"/>
                <a:sym typeface="Symbol" pitchFamily="18" charset="2"/>
              </a:rPr>
              <a:t></a:t>
            </a:r>
            <a:r>
              <a:rPr lang="en-US" sz="2400">
                <a:effectLst/>
                <a:latin typeface="Verdana" pitchFamily="34" charset="0"/>
              </a:rPr>
              <a:t>;  for any vertex v</a:t>
            </a:r>
            <a:r>
              <a:rPr lang="en-US" sz="2400">
                <a:effectLst/>
                <a:latin typeface="Verdana" pitchFamily="34" charset="0"/>
                <a:sym typeface="Symbol" pitchFamily="18" charset="2"/>
              </a:rPr>
              <a:t></a:t>
            </a:r>
            <a:r>
              <a:rPr lang="en-US" sz="2400">
                <a:effectLst/>
                <a:latin typeface="Verdana" pitchFamily="34" charset="0"/>
              </a:rPr>
              <a:t>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Dijkstra’s</a:t>
            </a:r>
            <a:r>
              <a:rPr lang="en-US" dirty="0" smtClean="0"/>
              <a:t> Algorithm (1)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distance of a vertex </a:t>
            </a:r>
            <a:r>
              <a:rPr lang="en-US" dirty="0" smtClean="0">
                <a:solidFill>
                  <a:srgbClr val="0000CC"/>
                </a:solidFill>
              </a:rPr>
              <a:t>v</a:t>
            </a:r>
            <a:r>
              <a:rPr lang="en-US" dirty="0" smtClean="0"/>
              <a:t> from a vertex </a:t>
            </a:r>
            <a:r>
              <a:rPr lang="en-US" dirty="0" smtClean="0">
                <a:solidFill>
                  <a:srgbClr val="0000CC"/>
                </a:solidFill>
              </a:rPr>
              <a:t>s</a:t>
            </a:r>
            <a:r>
              <a:rPr lang="en-US" dirty="0" smtClean="0"/>
              <a:t> is the length of a shortest path between </a:t>
            </a:r>
            <a:r>
              <a:rPr lang="en-US" dirty="0" smtClean="0">
                <a:solidFill>
                  <a:srgbClr val="0000CC"/>
                </a:solidFill>
              </a:rPr>
              <a:t>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0000CC"/>
                </a:solidFill>
              </a:rPr>
              <a:t>v</a:t>
            </a:r>
          </a:p>
          <a:p>
            <a:r>
              <a:rPr lang="en-US" dirty="0" err="1" smtClean="0"/>
              <a:t>Dijkstra’s</a:t>
            </a:r>
            <a:r>
              <a:rPr lang="en-US" dirty="0" smtClean="0"/>
              <a:t> algorithm computes the distances of all the vertices from a given start vertex </a:t>
            </a:r>
            <a:r>
              <a:rPr lang="en-US" dirty="0" smtClean="0">
                <a:solidFill>
                  <a:srgbClr val="0000CC"/>
                </a:solidFill>
              </a:rPr>
              <a:t>s</a:t>
            </a:r>
          </a:p>
          <a:p>
            <a:r>
              <a:rPr lang="en-US" dirty="0" smtClean="0"/>
              <a:t>Assumptions:</a:t>
            </a:r>
          </a:p>
          <a:p>
            <a:pPr lvl="1"/>
            <a:r>
              <a:rPr lang="en-US" dirty="0" smtClean="0"/>
              <a:t>the graph is connected</a:t>
            </a:r>
          </a:p>
          <a:p>
            <a:pPr lvl="1"/>
            <a:r>
              <a:rPr lang="en-US" dirty="0" smtClean="0"/>
              <a:t>the edges are undirected</a:t>
            </a:r>
          </a:p>
          <a:p>
            <a:pPr lvl="1"/>
            <a:r>
              <a:rPr lang="en-US" dirty="0" smtClean="0"/>
              <a:t>the edge weights are nonnegative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Dijkstra’s</a:t>
            </a:r>
            <a:r>
              <a:rPr lang="en-US" dirty="0" smtClean="0"/>
              <a:t> Algorithm (2)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grow a </a:t>
            </a:r>
            <a:r>
              <a:rPr lang="en-US" dirty="0" smtClean="0">
                <a:solidFill>
                  <a:srgbClr val="0000CC"/>
                </a:solidFill>
              </a:rPr>
              <a:t>“cloud”</a:t>
            </a:r>
            <a:r>
              <a:rPr lang="en-US" dirty="0" smtClean="0"/>
              <a:t> of vertices, beginning with </a:t>
            </a:r>
            <a:r>
              <a:rPr lang="en-US" dirty="0" smtClean="0">
                <a:solidFill>
                  <a:srgbClr val="0000CC"/>
                </a:solidFill>
              </a:rPr>
              <a:t>s</a:t>
            </a:r>
            <a:r>
              <a:rPr lang="en-US" dirty="0" smtClean="0"/>
              <a:t> and eventually covering all the vertices</a:t>
            </a:r>
          </a:p>
          <a:p>
            <a:r>
              <a:rPr lang="en-US" dirty="0" smtClean="0"/>
              <a:t>We store with each vertex </a:t>
            </a:r>
            <a:r>
              <a:rPr lang="en-US" dirty="0" smtClean="0">
                <a:solidFill>
                  <a:srgbClr val="0000CC"/>
                </a:solidFill>
              </a:rPr>
              <a:t>v</a:t>
            </a:r>
            <a:r>
              <a:rPr lang="en-US" dirty="0" smtClean="0"/>
              <a:t> a label </a:t>
            </a:r>
            <a:r>
              <a:rPr lang="en-US" dirty="0" smtClean="0">
                <a:solidFill>
                  <a:srgbClr val="C00000"/>
                </a:solidFill>
              </a:rPr>
              <a:t>d(v) </a:t>
            </a:r>
            <a:r>
              <a:rPr lang="en-US" dirty="0" smtClean="0"/>
              <a:t>representing the distance of </a:t>
            </a:r>
            <a:r>
              <a:rPr lang="en-US" dirty="0" smtClean="0">
                <a:solidFill>
                  <a:srgbClr val="0000CC"/>
                </a:solidFill>
              </a:rPr>
              <a:t>v</a:t>
            </a:r>
            <a:r>
              <a:rPr lang="en-US" dirty="0" smtClean="0"/>
              <a:t> from </a:t>
            </a:r>
            <a:r>
              <a:rPr lang="en-US" dirty="0" smtClean="0">
                <a:solidFill>
                  <a:srgbClr val="0000CC"/>
                </a:solidFill>
              </a:rPr>
              <a:t>s</a:t>
            </a:r>
            <a:r>
              <a:rPr lang="en-US" dirty="0" smtClean="0"/>
              <a:t> in the </a:t>
            </a:r>
            <a:r>
              <a:rPr lang="en-US" dirty="0" err="1" smtClean="0"/>
              <a:t>subgraph</a:t>
            </a:r>
            <a:r>
              <a:rPr lang="en-US" dirty="0" smtClean="0"/>
              <a:t> consisting of the cloud and its adjacent vertices</a:t>
            </a:r>
          </a:p>
          <a:p>
            <a:pPr lvl="1"/>
            <a:r>
              <a:rPr lang="en-US" dirty="0" smtClean="0"/>
              <a:t>At each step</a:t>
            </a:r>
          </a:p>
          <a:p>
            <a:pPr lvl="1"/>
            <a:r>
              <a:rPr lang="en-US" dirty="0" smtClean="0"/>
              <a:t>We add to the cloud the vertex </a:t>
            </a:r>
            <a:r>
              <a:rPr lang="en-US" dirty="0" smtClean="0">
                <a:solidFill>
                  <a:srgbClr val="0000CC"/>
                </a:solidFill>
              </a:rPr>
              <a:t>u</a:t>
            </a:r>
            <a:r>
              <a:rPr lang="en-US" dirty="0" smtClean="0"/>
              <a:t> outside the cloud with the smallest distance label, </a:t>
            </a:r>
            <a:r>
              <a:rPr lang="en-US" dirty="0" smtClean="0">
                <a:solidFill>
                  <a:srgbClr val="0000CC"/>
                </a:solidFill>
              </a:rPr>
              <a:t>d(u)</a:t>
            </a:r>
          </a:p>
          <a:p>
            <a:pPr lvl="1"/>
            <a:r>
              <a:rPr lang="en-US" dirty="0" smtClean="0"/>
              <a:t>We update the labels of the vertices adjacent to </a:t>
            </a:r>
            <a:r>
              <a:rPr lang="en-US" dirty="0" smtClean="0">
                <a:solidFill>
                  <a:srgbClr val="0000CC"/>
                </a:solidFill>
              </a:rPr>
              <a:t>u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Edge Relaxation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6800"/>
            <a:ext cx="4724400" cy="5486400"/>
          </a:xfrm>
        </p:spPr>
        <p:txBody>
          <a:bodyPr/>
          <a:lstStyle/>
          <a:p>
            <a:r>
              <a:rPr lang="en-US" sz="2800" dirty="0" smtClean="0"/>
              <a:t>Consider an edge </a:t>
            </a:r>
            <a:r>
              <a:rPr lang="en-US" sz="2800" b="1" i="1" dirty="0" smtClean="0">
                <a:latin typeface="Times New Roman" pitchFamily="18" charset="0"/>
              </a:rPr>
              <a:t>e </a:t>
            </a:r>
            <a:r>
              <a:rPr lang="en-US" sz="2800" b="1" i="1" dirty="0" smtClean="0">
                <a:latin typeface="Symbol" pitchFamily="18" charset="2"/>
              </a:rPr>
              <a:t>=</a:t>
            </a:r>
            <a:r>
              <a:rPr lang="en-US" sz="2800" b="1" i="1" dirty="0" smtClean="0">
                <a:latin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</a:rPr>
              <a:t>(</a:t>
            </a:r>
            <a:r>
              <a:rPr lang="en-US" sz="2800" b="1" i="1" dirty="0" err="1" smtClean="0">
                <a:latin typeface="Times New Roman" pitchFamily="18" charset="0"/>
              </a:rPr>
              <a:t>u,z</a:t>
            </a:r>
            <a:r>
              <a:rPr lang="en-US" sz="2800" dirty="0" smtClean="0">
                <a:latin typeface="Times New Roman" pitchFamily="18" charset="0"/>
              </a:rPr>
              <a:t>)</a:t>
            </a:r>
            <a:r>
              <a:rPr lang="en-US" sz="2800" dirty="0" smtClean="0"/>
              <a:t> such that</a:t>
            </a:r>
          </a:p>
          <a:p>
            <a:pPr lvl="1"/>
            <a:r>
              <a:rPr lang="en-US" sz="2400" b="1" i="1" dirty="0" smtClean="0">
                <a:latin typeface="Times New Roman" pitchFamily="18" charset="0"/>
              </a:rPr>
              <a:t>u</a:t>
            </a:r>
            <a:r>
              <a:rPr lang="en-US" sz="2400" dirty="0" smtClean="0">
                <a:latin typeface="Times New Roman" pitchFamily="18" charset="0"/>
              </a:rPr>
              <a:t> </a:t>
            </a:r>
            <a:r>
              <a:rPr lang="en-US" sz="2400" dirty="0" smtClean="0"/>
              <a:t>is the vertex most recently added to the cloud</a:t>
            </a:r>
          </a:p>
          <a:p>
            <a:pPr lvl="1"/>
            <a:r>
              <a:rPr lang="en-US" sz="2400" b="1" i="1" dirty="0" smtClean="0">
                <a:latin typeface="Times New Roman" pitchFamily="18" charset="0"/>
              </a:rPr>
              <a:t>z</a:t>
            </a:r>
            <a:r>
              <a:rPr lang="en-US" sz="2400" dirty="0" smtClean="0"/>
              <a:t> is not in the cloud</a:t>
            </a:r>
          </a:p>
          <a:p>
            <a:endParaRPr lang="en-US" sz="2000" dirty="0" smtClean="0"/>
          </a:p>
          <a:p>
            <a:r>
              <a:rPr lang="en-US" sz="2800" dirty="0" smtClean="0"/>
              <a:t>The relaxation of edge </a:t>
            </a:r>
            <a:r>
              <a:rPr lang="en-US" sz="2800" b="1" i="1" dirty="0" smtClean="0">
                <a:latin typeface="Times New Roman" pitchFamily="18" charset="0"/>
              </a:rPr>
              <a:t>e </a:t>
            </a:r>
            <a:r>
              <a:rPr lang="en-US" sz="2800" dirty="0" smtClean="0"/>
              <a:t>updates distance </a:t>
            </a:r>
            <a:r>
              <a:rPr lang="en-US" sz="2800" b="1" i="1" dirty="0" smtClean="0">
                <a:latin typeface="Times New Roman" pitchFamily="18" charset="0"/>
              </a:rPr>
              <a:t>d</a:t>
            </a:r>
            <a:r>
              <a:rPr lang="en-US" sz="2800" dirty="0" smtClean="0">
                <a:latin typeface="Times New Roman" pitchFamily="18" charset="0"/>
              </a:rPr>
              <a:t>(</a:t>
            </a:r>
            <a:r>
              <a:rPr lang="en-US" sz="2800" b="1" i="1" dirty="0" smtClean="0">
                <a:latin typeface="Times New Roman" pitchFamily="18" charset="0"/>
              </a:rPr>
              <a:t>z</a:t>
            </a:r>
            <a:r>
              <a:rPr lang="en-US" sz="2800" dirty="0" smtClean="0">
                <a:latin typeface="Times New Roman" pitchFamily="18" charset="0"/>
              </a:rPr>
              <a:t>) </a:t>
            </a:r>
            <a:r>
              <a:rPr lang="en-US" sz="2800" dirty="0" smtClean="0"/>
              <a:t>as follows:</a:t>
            </a:r>
          </a:p>
          <a:p>
            <a:pPr>
              <a:buNone/>
            </a:pPr>
            <a:r>
              <a:rPr lang="en-US" sz="2000" b="1" i="1" dirty="0" smtClean="0">
                <a:latin typeface="Times New Roman" pitchFamily="18" charset="0"/>
              </a:rPr>
              <a:t>	</a:t>
            </a:r>
            <a:r>
              <a:rPr lang="en-US" sz="2200" b="1" i="1" dirty="0" smtClean="0">
                <a:latin typeface="Times New Roman" pitchFamily="18" charset="0"/>
              </a:rPr>
              <a:t>d</a:t>
            </a:r>
            <a:r>
              <a:rPr lang="en-US" sz="2200" dirty="0" smtClean="0">
                <a:latin typeface="Times New Roman" pitchFamily="18" charset="0"/>
              </a:rPr>
              <a:t>(</a:t>
            </a:r>
            <a:r>
              <a:rPr lang="en-US" sz="2200" b="1" i="1" dirty="0" smtClean="0">
                <a:latin typeface="Times New Roman" pitchFamily="18" charset="0"/>
              </a:rPr>
              <a:t>z</a:t>
            </a:r>
            <a:r>
              <a:rPr lang="en-US" sz="2200" dirty="0" smtClean="0">
                <a:latin typeface="Times New Roman" pitchFamily="18" charset="0"/>
              </a:rPr>
              <a:t>)</a:t>
            </a:r>
            <a:r>
              <a:rPr lang="en-US" sz="2200" dirty="0" smtClean="0"/>
              <a:t> </a:t>
            </a:r>
            <a:r>
              <a:rPr lang="en-US" sz="2200" dirty="0" smtClean="0">
                <a:latin typeface="Times New Roman" pitchFamily="18" charset="0"/>
                <a:sym typeface="Symbol" pitchFamily="18" charset="2"/>
              </a:rPr>
              <a:t></a:t>
            </a:r>
            <a:r>
              <a:rPr lang="en-US" sz="2200" dirty="0" smtClean="0"/>
              <a:t> </a:t>
            </a:r>
            <a:r>
              <a:rPr lang="en-US" sz="2200" dirty="0" smtClean="0">
                <a:latin typeface="Times New Roman" pitchFamily="18" charset="0"/>
              </a:rPr>
              <a:t>min{</a:t>
            </a:r>
            <a:r>
              <a:rPr lang="en-US" sz="2200" b="1" i="1" dirty="0" smtClean="0">
                <a:latin typeface="Times New Roman" pitchFamily="18" charset="0"/>
              </a:rPr>
              <a:t>d</a:t>
            </a:r>
            <a:r>
              <a:rPr lang="en-US" sz="2200" dirty="0" smtClean="0">
                <a:latin typeface="Times New Roman" pitchFamily="18" charset="0"/>
              </a:rPr>
              <a:t>(</a:t>
            </a:r>
            <a:r>
              <a:rPr lang="en-US" sz="2200" b="1" i="1" dirty="0" smtClean="0">
                <a:latin typeface="Times New Roman" pitchFamily="18" charset="0"/>
              </a:rPr>
              <a:t>z</a:t>
            </a:r>
            <a:r>
              <a:rPr lang="en-US" sz="2200" dirty="0" smtClean="0">
                <a:latin typeface="Times New Roman" pitchFamily="18" charset="0"/>
              </a:rPr>
              <a:t>)</a:t>
            </a:r>
            <a:r>
              <a:rPr lang="en-US" sz="2200" b="1" i="1" dirty="0" smtClean="0">
                <a:latin typeface="Times New Roman" pitchFamily="18" charset="0"/>
              </a:rPr>
              <a:t>,d</a:t>
            </a:r>
            <a:r>
              <a:rPr lang="en-US" sz="2200" dirty="0" smtClean="0">
                <a:latin typeface="Times New Roman" pitchFamily="18" charset="0"/>
              </a:rPr>
              <a:t>(</a:t>
            </a:r>
            <a:r>
              <a:rPr lang="en-US" sz="2200" b="1" i="1" dirty="0" smtClean="0">
                <a:latin typeface="Times New Roman" pitchFamily="18" charset="0"/>
              </a:rPr>
              <a:t>u</a:t>
            </a:r>
            <a:r>
              <a:rPr lang="en-US" sz="2200" dirty="0" smtClean="0">
                <a:latin typeface="Times New Roman" pitchFamily="18" charset="0"/>
              </a:rPr>
              <a:t>) </a:t>
            </a:r>
            <a:r>
              <a:rPr lang="en-US" sz="2200" dirty="0" smtClean="0">
                <a:latin typeface="Symbol" pitchFamily="18" charset="2"/>
                <a:sym typeface="Symbol" pitchFamily="18" charset="2"/>
              </a:rPr>
              <a:t>+ </a:t>
            </a:r>
            <a:r>
              <a:rPr lang="en-US" sz="2200" b="1" i="1" dirty="0" smtClean="0">
                <a:latin typeface="Times New Roman" pitchFamily="18" charset="0"/>
              </a:rPr>
              <a:t>weight</a:t>
            </a:r>
            <a:r>
              <a:rPr lang="en-US" sz="2200" dirty="0" smtClean="0">
                <a:latin typeface="Times New Roman" pitchFamily="18" charset="0"/>
              </a:rPr>
              <a:t>(</a:t>
            </a:r>
            <a:r>
              <a:rPr lang="en-US" sz="2200" b="1" i="1" dirty="0" smtClean="0">
                <a:latin typeface="Times New Roman" pitchFamily="18" charset="0"/>
              </a:rPr>
              <a:t>e</a:t>
            </a:r>
            <a:r>
              <a:rPr lang="en-US" sz="2200" dirty="0" smtClean="0">
                <a:latin typeface="Times New Roman" pitchFamily="18" charset="0"/>
              </a:rPr>
              <a:t>)}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7" name="AutoShape 20"/>
          <p:cNvSpPr>
            <a:spLocks noChangeArrowheads="1"/>
          </p:cNvSpPr>
          <p:nvPr/>
        </p:nvSpPr>
        <p:spPr bwMode="auto">
          <a:xfrm rot="5400000">
            <a:off x="6597651" y="3895725"/>
            <a:ext cx="457200" cy="333375"/>
          </a:xfrm>
          <a:prstGeom prst="rightArrow">
            <a:avLst>
              <a:gd name="adj1" fmla="val 50000"/>
              <a:gd name="adj2" fmla="val 34286"/>
            </a:avLst>
          </a:prstGeom>
          <a:noFill/>
          <a:ln w="19050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Rectangle 17"/>
          <p:cNvSpPr>
            <a:spLocks noChangeArrowheads="1"/>
          </p:cNvSpPr>
          <p:nvPr/>
        </p:nvSpPr>
        <p:spPr bwMode="auto">
          <a:xfrm>
            <a:off x="7981950" y="2209800"/>
            <a:ext cx="1098550" cy="396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d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20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z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) 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Symbol" pitchFamily="18" charset="2"/>
              </a:rPr>
              <a:t>= 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75</a:t>
            </a:r>
          </a:p>
        </p:txBody>
      </p:sp>
      <p:sp>
        <p:nvSpPr>
          <p:cNvPr id="39" name="Freeform 13"/>
          <p:cNvSpPr>
            <a:spLocks/>
          </p:cNvSpPr>
          <p:nvPr/>
        </p:nvSpPr>
        <p:spPr bwMode="auto">
          <a:xfrm>
            <a:off x="4573588" y="1989138"/>
            <a:ext cx="2844800" cy="1712912"/>
          </a:xfrm>
          <a:custGeom>
            <a:avLst/>
            <a:gdLst/>
            <a:ahLst/>
            <a:cxnLst>
              <a:cxn ang="0">
                <a:pos x="1283" y="31"/>
              </a:cxn>
              <a:cxn ang="0">
                <a:pos x="1739" y="157"/>
              </a:cxn>
              <a:cxn ang="0">
                <a:pos x="1601" y="571"/>
              </a:cxn>
              <a:cxn ang="0">
                <a:pos x="1481" y="1021"/>
              </a:cxn>
              <a:cxn ang="0">
                <a:pos x="761" y="919"/>
              </a:cxn>
              <a:cxn ang="0">
                <a:pos x="173" y="916"/>
              </a:cxn>
              <a:cxn ang="0">
                <a:pos x="17" y="625"/>
              </a:cxn>
              <a:cxn ang="0">
                <a:pos x="275" y="343"/>
              </a:cxn>
              <a:cxn ang="0">
                <a:pos x="1283" y="31"/>
              </a:cxn>
            </a:cxnLst>
            <a:rect l="0" t="0" r="r" b="b"/>
            <a:pathLst>
              <a:path w="1792" h="1079">
                <a:moveTo>
                  <a:pt x="1283" y="31"/>
                </a:moveTo>
                <a:cubicBezTo>
                  <a:pt x="1527" y="0"/>
                  <a:pt x="1686" y="67"/>
                  <a:pt x="1739" y="157"/>
                </a:cubicBezTo>
                <a:cubicBezTo>
                  <a:pt x="1792" y="247"/>
                  <a:pt x="1644" y="427"/>
                  <a:pt x="1601" y="571"/>
                </a:cubicBezTo>
                <a:cubicBezTo>
                  <a:pt x="1558" y="715"/>
                  <a:pt x="1621" y="963"/>
                  <a:pt x="1481" y="1021"/>
                </a:cubicBezTo>
                <a:cubicBezTo>
                  <a:pt x="1341" y="1079"/>
                  <a:pt x="979" y="937"/>
                  <a:pt x="761" y="919"/>
                </a:cubicBezTo>
                <a:cubicBezTo>
                  <a:pt x="543" y="901"/>
                  <a:pt x="297" y="965"/>
                  <a:pt x="173" y="916"/>
                </a:cubicBezTo>
                <a:cubicBezTo>
                  <a:pt x="49" y="867"/>
                  <a:pt x="0" y="720"/>
                  <a:pt x="17" y="625"/>
                </a:cubicBezTo>
                <a:cubicBezTo>
                  <a:pt x="34" y="530"/>
                  <a:pt x="64" y="442"/>
                  <a:pt x="275" y="343"/>
                </a:cubicBezTo>
                <a:cubicBezTo>
                  <a:pt x="486" y="244"/>
                  <a:pt x="1029" y="55"/>
                  <a:pt x="1283" y="31"/>
                </a:cubicBez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BE2D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Oval 8"/>
          <p:cNvSpPr>
            <a:spLocks noChangeArrowheads="1"/>
          </p:cNvSpPr>
          <p:nvPr/>
        </p:nvSpPr>
        <p:spPr bwMode="auto">
          <a:xfrm>
            <a:off x="8286750" y="2590800"/>
            <a:ext cx="277813" cy="2778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t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cxnSp>
        <p:nvCxnSpPr>
          <p:cNvPr id="41" name="AutoShape 9"/>
          <p:cNvCxnSpPr>
            <a:cxnSpLocks noChangeShapeType="1"/>
            <a:stCxn id="44" idx="7"/>
            <a:endCxn id="45" idx="2"/>
          </p:cNvCxnSpPr>
          <p:nvPr/>
        </p:nvCxnSpPr>
        <p:spPr bwMode="auto">
          <a:xfrm rot="16200000">
            <a:off x="5673725" y="1819275"/>
            <a:ext cx="500063" cy="1865313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42" name="AutoShape 10"/>
          <p:cNvCxnSpPr>
            <a:cxnSpLocks noChangeShapeType="1"/>
            <a:stCxn id="44" idx="6"/>
            <a:endCxn id="46" idx="2"/>
          </p:cNvCxnSpPr>
          <p:nvPr/>
        </p:nvCxnSpPr>
        <p:spPr bwMode="auto">
          <a:xfrm>
            <a:off x="5045075" y="3113088"/>
            <a:ext cx="1587500" cy="16827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43" name="AutoShape 11"/>
          <p:cNvCxnSpPr>
            <a:cxnSpLocks noChangeShapeType="1"/>
            <a:stCxn id="45" idx="6"/>
            <a:endCxn id="40" idx="1"/>
          </p:cNvCxnSpPr>
          <p:nvPr/>
        </p:nvCxnSpPr>
        <p:spPr bwMode="auto">
          <a:xfrm>
            <a:off x="7167563" y="2501900"/>
            <a:ext cx="1160462" cy="120650"/>
          </a:xfrm>
          <a:prstGeom prst="straightConnector1">
            <a:avLst/>
          </a:prstGeom>
          <a:noFill/>
          <a:ln w="19050">
            <a:solidFill>
              <a:srgbClr val="40458C"/>
            </a:solidFill>
            <a:round/>
            <a:headEnd/>
            <a:tailEnd/>
          </a:ln>
          <a:effectLst/>
        </p:spPr>
      </p:cxn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4752975" y="2974975"/>
            <a:ext cx="279400" cy="277813"/>
          </a:xfrm>
          <a:prstGeom prst="ellipse">
            <a:avLst/>
          </a:prstGeom>
          <a:solidFill>
            <a:srgbClr val="CFDBFD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t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45" name="Oval 7"/>
          <p:cNvSpPr>
            <a:spLocks noChangeArrowheads="1"/>
          </p:cNvSpPr>
          <p:nvPr/>
        </p:nvSpPr>
        <p:spPr bwMode="auto">
          <a:xfrm>
            <a:off x="6869113" y="2362200"/>
            <a:ext cx="279400" cy="277813"/>
          </a:xfrm>
          <a:prstGeom prst="ellipse">
            <a:avLst/>
          </a:prstGeom>
          <a:solidFill>
            <a:srgbClr val="CFDBFD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t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46" name="Oval 14"/>
          <p:cNvSpPr>
            <a:spLocks noChangeArrowheads="1"/>
          </p:cNvSpPr>
          <p:nvPr/>
        </p:nvSpPr>
        <p:spPr bwMode="auto">
          <a:xfrm>
            <a:off x="6646863" y="3141663"/>
            <a:ext cx="277812" cy="277812"/>
          </a:xfrm>
          <a:prstGeom prst="ellipse">
            <a:avLst/>
          </a:prstGeom>
          <a:solidFill>
            <a:srgbClr val="CFDBFD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t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</a:p>
        </p:txBody>
      </p:sp>
      <p:cxnSp>
        <p:nvCxnSpPr>
          <p:cNvPr id="47" name="AutoShape 15"/>
          <p:cNvCxnSpPr>
            <a:cxnSpLocks noChangeShapeType="1"/>
            <a:stCxn id="46" idx="6"/>
            <a:endCxn id="40" idx="3"/>
          </p:cNvCxnSpPr>
          <p:nvPr/>
        </p:nvCxnSpPr>
        <p:spPr bwMode="auto">
          <a:xfrm flipV="1">
            <a:off x="6943725" y="2836863"/>
            <a:ext cx="1384300" cy="444500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sp>
        <p:nvSpPr>
          <p:cNvPr id="48" name="Rectangle 16"/>
          <p:cNvSpPr>
            <a:spLocks noChangeArrowheads="1"/>
          </p:cNvSpPr>
          <p:nvPr/>
        </p:nvSpPr>
        <p:spPr bwMode="auto">
          <a:xfrm>
            <a:off x="6267450" y="2052638"/>
            <a:ext cx="1046163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d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u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)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Symbol" pitchFamily="18" charset="2"/>
              </a:rPr>
              <a:t>=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50</a:t>
            </a:r>
            <a:endParaRPr kumimoji="0" lang="en-US" sz="1800" b="0" i="0" u="none" strike="noStrike" kern="0" cap="none" spc="0" normalizeH="0" baseline="-25000" noProof="0" smtClean="0">
              <a:ln>
                <a:noFill/>
              </a:ln>
              <a:solidFill>
                <a:srgbClr val="BE2D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49" name="Rectangle 18"/>
          <p:cNvSpPr>
            <a:spLocks noChangeArrowheads="1"/>
          </p:cNvSpPr>
          <p:nvPr/>
        </p:nvSpPr>
        <p:spPr bwMode="auto">
          <a:xfrm rot="230089">
            <a:off x="7600950" y="2228850"/>
            <a:ext cx="4127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10</a:t>
            </a:r>
            <a:endParaRPr lang="en-US" sz="1800" baseline="-25000">
              <a:latin typeface="Times New Roman" pitchFamily="18" charset="0"/>
            </a:endParaRPr>
          </a:p>
        </p:txBody>
      </p:sp>
      <p:sp>
        <p:nvSpPr>
          <p:cNvPr id="50" name="Rectangle 21"/>
          <p:cNvSpPr>
            <a:spLocks noChangeArrowheads="1"/>
          </p:cNvSpPr>
          <p:nvPr/>
        </p:nvSpPr>
        <p:spPr bwMode="auto">
          <a:xfrm>
            <a:off x="8504238" y="2667000"/>
            <a:ext cx="2730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i="1">
                <a:latin typeface="Times New Roman" pitchFamily="18" charset="0"/>
              </a:rPr>
              <a:t>z</a:t>
            </a:r>
            <a:endParaRPr lang="en-US" sz="1800">
              <a:latin typeface="Times New Roman" pitchFamily="18" charset="0"/>
            </a:endParaRPr>
          </a:p>
        </p:txBody>
      </p:sp>
      <p:sp>
        <p:nvSpPr>
          <p:cNvPr id="51" name="Rectangle 22"/>
          <p:cNvSpPr>
            <a:spLocks noChangeArrowheads="1"/>
          </p:cNvSpPr>
          <p:nvPr/>
        </p:nvSpPr>
        <p:spPr bwMode="auto">
          <a:xfrm>
            <a:off x="4754563" y="2681288"/>
            <a:ext cx="2730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s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BE2D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52" name="Rectangle 23"/>
          <p:cNvSpPr>
            <a:spLocks noChangeArrowheads="1"/>
          </p:cNvSpPr>
          <p:nvPr/>
        </p:nvSpPr>
        <p:spPr bwMode="auto">
          <a:xfrm>
            <a:off x="6686550" y="2514600"/>
            <a:ext cx="3111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u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BE2D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53" name="Rectangle 27"/>
          <p:cNvSpPr>
            <a:spLocks noChangeArrowheads="1"/>
          </p:cNvSpPr>
          <p:nvPr/>
        </p:nvSpPr>
        <p:spPr bwMode="auto">
          <a:xfrm>
            <a:off x="7980363" y="4679950"/>
            <a:ext cx="1098550" cy="3968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d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20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z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) 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Symbol" pitchFamily="18" charset="2"/>
              </a:rPr>
              <a:t>= </a:t>
            </a:r>
            <a:r>
              <a:rPr kumimoji="0" lang="en-US" sz="20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60</a:t>
            </a:r>
          </a:p>
        </p:txBody>
      </p:sp>
      <p:sp>
        <p:nvSpPr>
          <p:cNvPr id="54" name="Freeform 28"/>
          <p:cNvSpPr>
            <a:spLocks/>
          </p:cNvSpPr>
          <p:nvPr/>
        </p:nvSpPr>
        <p:spPr bwMode="auto">
          <a:xfrm>
            <a:off x="4572000" y="4459288"/>
            <a:ext cx="2844800" cy="1712912"/>
          </a:xfrm>
          <a:custGeom>
            <a:avLst/>
            <a:gdLst/>
            <a:ahLst/>
            <a:cxnLst>
              <a:cxn ang="0">
                <a:pos x="1283" y="31"/>
              </a:cxn>
              <a:cxn ang="0">
                <a:pos x="1739" y="157"/>
              </a:cxn>
              <a:cxn ang="0">
                <a:pos x="1601" y="571"/>
              </a:cxn>
              <a:cxn ang="0">
                <a:pos x="1481" y="1021"/>
              </a:cxn>
              <a:cxn ang="0">
                <a:pos x="761" y="919"/>
              </a:cxn>
              <a:cxn ang="0">
                <a:pos x="173" y="916"/>
              </a:cxn>
              <a:cxn ang="0">
                <a:pos x="17" y="625"/>
              </a:cxn>
              <a:cxn ang="0">
                <a:pos x="275" y="343"/>
              </a:cxn>
              <a:cxn ang="0">
                <a:pos x="1283" y="31"/>
              </a:cxn>
            </a:cxnLst>
            <a:rect l="0" t="0" r="r" b="b"/>
            <a:pathLst>
              <a:path w="1792" h="1079">
                <a:moveTo>
                  <a:pt x="1283" y="31"/>
                </a:moveTo>
                <a:cubicBezTo>
                  <a:pt x="1527" y="0"/>
                  <a:pt x="1686" y="67"/>
                  <a:pt x="1739" y="157"/>
                </a:cubicBezTo>
                <a:cubicBezTo>
                  <a:pt x="1792" y="247"/>
                  <a:pt x="1644" y="427"/>
                  <a:pt x="1601" y="571"/>
                </a:cubicBezTo>
                <a:cubicBezTo>
                  <a:pt x="1558" y="715"/>
                  <a:pt x="1621" y="963"/>
                  <a:pt x="1481" y="1021"/>
                </a:cubicBezTo>
                <a:cubicBezTo>
                  <a:pt x="1341" y="1079"/>
                  <a:pt x="979" y="937"/>
                  <a:pt x="761" y="919"/>
                </a:cubicBezTo>
                <a:cubicBezTo>
                  <a:pt x="543" y="901"/>
                  <a:pt x="297" y="965"/>
                  <a:pt x="173" y="916"/>
                </a:cubicBezTo>
                <a:cubicBezTo>
                  <a:pt x="49" y="867"/>
                  <a:pt x="0" y="720"/>
                  <a:pt x="17" y="625"/>
                </a:cubicBezTo>
                <a:cubicBezTo>
                  <a:pt x="34" y="530"/>
                  <a:pt x="64" y="442"/>
                  <a:pt x="275" y="343"/>
                </a:cubicBezTo>
                <a:cubicBezTo>
                  <a:pt x="486" y="244"/>
                  <a:pt x="1029" y="55"/>
                  <a:pt x="1283" y="31"/>
                </a:cubicBez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BE2D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" name="Oval 29"/>
          <p:cNvSpPr>
            <a:spLocks noChangeArrowheads="1"/>
          </p:cNvSpPr>
          <p:nvPr/>
        </p:nvSpPr>
        <p:spPr bwMode="auto">
          <a:xfrm>
            <a:off x="8285163" y="5060950"/>
            <a:ext cx="277812" cy="2778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t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cxnSp>
        <p:nvCxnSpPr>
          <p:cNvPr id="56" name="AutoShape 30"/>
          <p:cNvCxnSpPr>
            <a:cxnSpLocks noChangeShapeType="1"/>
            <a:stCxn id="59" idx="7"/>
            <a:endCxn id="60" idx="2"/>
          </p:cNvCxnSpPr>
          <p:nvPr/>
        </p:nvCxnSpPr>
        <p:spPr bwMode="auto">
          <a:xfrm rot="16200000">
            <a:off x="5672137" y="4289426"/>
            <a:ext cx="500063" cy="1865312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57" name="AutoShape 31"/>
          <p:cNvCxnSpPr>
            <a:cxnSpLocks noChangeShapeType="1"/>
            <a:stCxn id="59" idx="6"/>
            <a:endCxn id="61" idx="2"/>
          </p:cNvCxnSpPr>
          <p:nvPr/>
        </p:nvCxnSpPr>
        <p:spPr bwMode="auto">
          <a:xfrm>
            <a:off x="5043488" y="5583238"/>
            <a:ext cx="1587500" cy="16827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58" name="AutoShape 32"/>
          <p:cNvCxnSpPr>
            <a:cxnSpLocks noChangeShapeType="1"/>
            <a:stCxn id="60" idx="6"/>
            <a:endCxn id="55" idx="1"/>
          </p:cNvCxnSpPr>
          <p:nvPr/>
        </p:nvCxnSpPr>
        <p:spPr bwMode="auto">
          <a:xfrm>
            <a:off x="7165975" y="4972050"/>
            <a:ext cx="1160463" cy="120650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sp>
        <p:nvSpPr>
          <p:cNvPr id="59" name="Oval 33"/>
          <p:cNvSpPr>
            <a:spLocks noChangeArrowheads="1"/>
          </p:cNvSpPr>
          <p:nvPr/>
        </p:nvSpPr>
        <p:spPr bwMode="auto">
          <a:xfrm>
            <a:off x="4751388" y="5445125"/>
            <a:ext cx="279400" cy="277813"/>
          </a:xfrm>
          <a:prstGeom prst="ellipse">
            <a:avLst/>
          </a:prstGeom>
          <a:solidFill>
            <a:srgbClr val="CFDBFD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t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60" name="Oval 34"/>
          <p:cNvSpPr>
            <a:spLocks noChangeArrowheads="1"/>
          </p:cNvSpPr>
          <p:nvPr/>
        </p:nvSpPr>
        <p:spPr bwMode="auto">
          <a:xfrm>
            <a:off x="6867525" y="4832350"/>
            <a:ext cx="279400" cy="277813"/>
          </a:xfrm>
          <a:prstGeom prst="ellipse">
            <a:avLst/>
          </a:prstGeom>
          <a:solidFill>
            <a:srgbClr val="CFDBFD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t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1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61" name="Oval 35"/>
          <p:cNvSpPr>
            <a:spLocks noChangeArrowheads="1"/>
          </p:cNvSpPr>
          <p:nvPr/>
        </p:nvSpPr>
        <p:spPr bwMode="auto">
          <a:xfrm>
            <a:off x="6645275" y="5611813"/>
            <a:ext cx="277813" cy="277812"/>
          </a:xfrm>
          <a:prstGeom prst="ellipse">
            <a:avLst/>
          </a:prstGeom>
          <a:solidFill>
            <a:srgbClr val="CFDBFD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tIns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</a:p>
        </p:txBody>
      </p:sp>
      <p:cxnSp>
        <p:nvCxnSpPr>
          <p:cNvPr id="62" name="AutoShape 36"/>
          <p:cNvCxnSpPr>
            <a:cxnSpLocks noChangeShapeType="1"/>
            <a:stCxn id="61" idx="6"/>
            <a:endCxn id="55" idx="3"/>
          </p:cNvCxnSpPr>
          <p:nvPr/>
        </p:nvCxnSpPr>
        <p:spPr bwMode="auto">
          <a:xfrm flipV="1">
            <a:off x="6942138" y="5307013"/>
            <a:ext cx="1384300" cy="444500"/>
          </a:xfrm>
          <a:prstGeom prst="straightConnector1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sp>
        <p:nvSpPr>
          <p:cNvPr id="63" name="Rectangle 37"/>
          <p:cNvSpPr>
            <a:spLocks noChangeArrowheads="1"/>
          </p:cNvSpPr>
          <p:nvPr/>
        </p:nvSpPr>
        <p:spPr bwMode="auto">
          <a:xfrm>
            <a:off x="6265863" y="4522788"/>
            <a:ext cx="1046162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d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u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)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Symbol" pitchFamily="18" charset="2"/>
              </a:rPr>
              <a:t>=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50</a:t>
            </a:r>
            <a:endParaRPr kumimoji="0" lang="en-US" sz="1800" b="0" i="0" u="none" strike="noStrike" kern="0" cap="none" spc="0" normalizeH="0" baseline="-25000" noProof="0" smtClean="0">
              <a:ln>
                <a:noFill/>
              </a:ln>
              <a:solidFill>
                <a:srgbClr val="BE2D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64" name="Rectangle 38"/>
          <p:cNvSpPr>
            <a:spLocks noChangeArrowheads="1"/>
          </p:cNvSpPr>
          <p:nvPr/>
        </p:nvSpPr>
        <p:spPr bwMode="auto">
          <a:xfrm rot="230089">
            <a:off x="7599363" y="4699000"/>
            <a:ext cx="4127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10</a:t>
            </a:r>
            <a:endParaRPr kumimoji="0" lang="en-US" sz="1800" b="0" i="0" u="none" strike="noStrike" kern="0" cap="none" spc="0" normalizeH="0" baseline="-25000" noProof="0" smtClean="0">
              <a:ln>
                <a:noFill/>
              </a:ln>
              <a:solidFill>
                <a:srgbClr val="BE2D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65" name="Rectangle 39"/>
          <p:cNvSpPr>
            <a:spLocks noChangeArrowheads="1"/>
          </p:cNvSpPr>
          <p:nvPr/>
        </p:nvSpPr>
        <p:spPr bwMode="auto">
          <a:xfrm>
            <a:off x="8502650" y="5137150"/>
            <a:ext cx="2730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i="1">
                <a:latin typeface="Times New Roman" pitchFamily="18" charset="0"/>
              </a:rPr>
              <a:t>z</a:t>
            </a:r>
            <a:endParaRPr lang="en-US" sz="1800">
              <a:latin typeface="Times New Roman" pitchFamily="18" charset="0"/>
            </a:endParaRPr>
          </a:p>
        </p:txBody>
      </p:sp>
      <p:sp>
        <p:nvSpPr>
          <p:cNvPr id="66" name="Rectangle 40"/>
          <p:cNvSpPr>
            <a:spLocks noChangeArrowheads="1"/>
          </p:cNvSpPr>
          <p:nvPr/>
        </p:nvSpPr>
        <p:spPr bwMode="auto">
          <a:xfrm>
            <a:off x="4752975" y="5151438"/>
            <a:ext cx="2730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s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BE2D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67" name="Rectangle 41"/>
          <p:cNvSpPr>
            <a:spLocks noChangeArrowheads="1"/>
          </p:cNvSpPr>
          <p:nvPr/>
        </p:nvSpPr>
        <p:spPr bwMode="auto">
          <a:xfrm>
            <a:off x="6684963" y="4984750"/>
            <a:ext cx="3111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u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BE2D00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68" name="Text Box 43"/>
          <p:cNvSpPr txBox="1">
            <a:spLocks noChangeArrowheads="1"/>
          </p:cNvSpPr>
          <p:nvPr/>
        </p:nvSpPr>
        <p:spPr bwMode="auto">
          <a:xfrm>
            <a:off x="7454900" y="2438400"/>
            <a:ext cx="2857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i="1">
                <a:latin typeface="Times New Roman" pitchFamily="18" charset="0"/>
              </a:rPr>
              <a:t>e</a:t>
            </a:r>
          </a:p>
        </p:txBody>
      </p:sp>
      <p:sp>
        <p:nvSpPr>
          <p:cNvPr id="69" name="Text Box 44"/>
          <p:cNvSpPr txBox="1">
            <a:spLocks noChangeArrowheads="1"/>
          </p:cNvSpPr>
          <p:nvPr/>
        </p:nvSpPr>
        <p:spPr bwMode="auto">
          <a:xfrm>
            <a:off x="7454900" y="4953000"/>
            <a:ext cx="2857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131" name="Freeform 71"/>
          <p:cNvSpPr>
            <a:spLocks/>
          </p:cNvSpPr>
          <p:nvPr/>
        </p:nvSpPr>
        <p:spPr bwMode="auto">
          <a:xfrm>
            <a:off x="2011363" y="1436688"/>
            <a:ext cx="1044575" cy="736600"/>
          </a:xfrm>
          <a:custGeom>
            <a:avLst/>
            <a:gdLst/>
            <a:ahLst/>
            <a:cxnLst>
              <a:cxn ang="0">
                <a:pos x="329" y="13"/>
              </a:cxn>
              <a:cxn ang="0">
                <a:pos x="653" y="259"/>
              </a:cxn>
              <a:cxn ang="0">
                <a:pos x="299" y="451"/>
              </a:cxn>
              <a:cxn ang="0">
                <a:pos x="5" y="181"/>
              </a:cxn>
              <a:cxn ang="0">
                <a:pos x="329" y="13"/>
              </a:cxn>
            </a:cxnLst>
            <a:rect l="0" t="0" r="r" b="b"/>
            <a:pathLst>
              <a:path w="658" h="464">
                <a:moveTo>
                  <a:pt x="329" y="13"/>
                </a:moveTo>
                <a:cubicBezTo>
                  <a:pt x="437" y="26"/>
                  <a:pt x="658" y="186"/>
                  <a:pt x="653" y="259"/>
                </a:cubicBezTo>
                <a:cubicBezTo>
                  <a:pt x="647" y="328"/>
                  <a:pt x="407" y="464"/>
                  <a:pt x="299" y="451"/>
                </a:cubicBezTo>
                <a:cubicBezTo>
                  <a:pt x="191" y="438"/>
                  <a:pt x="0" y="254"/>
                  <a:pt x="5" y="181"/>
                </a:cubicBezTo>
                <a:cubicBezTo>
                  <a:pt x="10" y="108"/>
                  <a:pt x="221" y="0"/>
                  <a:pt x="329" y="13"/>
                </a:cubicBez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BE2D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2" name="Oval 3"/>
          <p:cNvSpPr>
            <a:spLocks noChangeAspect="1" noChangeArrowheads="1"/>
          </p:cNvSpPr>
          <p:nvPr/>
        </p:nvSpPr>
        <p:spPr bwMode="auto">
          <a:xfrm>
            <a:off x="2287588" y="2482850"/>
            <a:ext cx="366712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133" name="Oval 4"/>
          <p:cNvSpPr>
            <a:spLocks noChangeAspect="1" noChangeArrowheads="1"/>
          </p:cNvSpPr>
          <p:nvPr/>
        </p:nvSpPr>
        <p:spPr bwMode="auto">
          <a:xfrm>
            <a:off x="914400" y="2482850"/>
            <a:ext cx="366713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34" name="Oval 5"/>
          <p:cNvSpPr>
            <a:spLocks noChangeAspect="1" noChangeArrowheads="1"/>
          </p:cNvSpPr>
          <p:nvPr/>
        </p:nvSpPr>
        <p:spPr bwMode="auto">
          <a:xfrm>
            <a:off x="2286000" y="1676400"/>
            <a:ext cx="366713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35" name="Oval 6"/>
          <p:cNvSpPr>
            <a:spLocks noChangeAspect="1" noChangeArrowheads="1"/>
          </p:cNvSpPr>
          <p:nvPr/>
        </p:nvSpPr>
        <p:spPr bwMode="auto">
          <a:xfrm>
            <a:off x="1524000" y="3290888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</a:t>
            </a:r>
          </a:p>
        </p:txBody>
      </p:sp>
      <p:cxnSp>
        <p:nvCxnSpPr>
          <p:cNvPr id="136" name="AutoShape 7"/>
          <p:cNvCxnSpPr>
            <a:cxnSpLocks noChangeAspect="1" noChangeShapeType="1"/>
            <a:stCxn id="134" idx="2"/>
            <a:endCxn id="133" idx="0"/>
          </p:cNvCxnSpPr>
          <p:nvPr/>
        </p:nvCxnSpPr>
        <p:spPr bwMode="auto">
          <a:xfrm rot="10800000" flipV="1">
            <a:off x="1096963" y="1858963"/>
            <a:ext cx="1168400" cy="612775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137" name="AutoShape 8"/>
          <p:cNvCxnSpPr>
            <a:cxnSpLocks noChangeAspect="1" noChangeShapeType="1"/>
            <a:stCxn id="135" idx="2"/>
            <a:endCxn id="133" idx="4"/>
          </p:cNvCxnSpPr>
          <p:nvPr/>
        </p:nvCxnSpPr>
        <p:spPr bwMode="auto">
          <a:xfrm rot="10800000">
            <a:off x="1096963" y="2857500"/>
            <a:ext cx="415925" cy="615950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/>
            <a:tailEnd/>
          </a:ln>
          <a:effectLst/>
        </p:spPr>
      </p:cxnSp>
      <p:cxnSp>
        <p:nvCxnSpPr>
          <p:cNvPr id="138" name="AutoShape 9"/>
          <p:cNvCxnSpPr>
            <a:cxnSpLocks noChangeAspect="1" noChangeShapeType="1"/>
            <a:stCxn id="135" idx="6"/>
            <a:endCxn id="132" idx="3"/>
          </p:cNvCxnSpPr>
          <p:nvPr/>
        </p:nvCxnSpPr>
        <p:spPr bwMode="auto">
          <a:xfrm flipV="1">
            <a:off x="1898650" y="2805113"/>
            <a:ext cx="441325" cy="668337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/>
            <a:tailEnd/>
          </a:ln>
          <a:effectLst/>
        </p:spPr>
      </p:cxnSp>
      <p:cxnSp>
        <p:nvCxnSpPr>
          <p:cNvPr id="139" name="AutoShape 10"/>
          <p:cNvCxnSpPr>
            <a:cxnSpLocks noChangeAspect="1" noChangeShapeType="1"/>
            <a:stCxn id="134" idx="4"/>
            <a:endCxn id="132" idx="0"/>
          </p:cNvCxnSpPr>
          <p:nvPr/>
        </p:nvCxnSpPr>
        <p:spPr bwMode="auto">
          <a:xfrm>
            <a:off x="2468563" y="2060575"/>
            <a:ext cx="1587" cy="411163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140" name="AutoShape 11"/>
          <p:cNvCxnSpPr>
            <a:cxnSpLocks noChangeAspect="1" noChangeShapeType="1"/>
            <a:stCxn id="133" idx="6"/>
            <a:endCxn id="132" idx="2"/>
          </p:cNvCxnSpPr>
          <p:nvPr/>
        </p:nvCxnSpPr>
        <p:spPr bwMode="auto">
          <a:xfrm>
            <a:off x="1289050" y="2665413"/>
            <a:ext cx="987425" cy="0"/>
          </a:xfrm>
          <a:prstGeom prst="straightConnector1">
            <a:avLst/>
          </a:prstGeom>
          <a:noFill/>
          <a:ln w="19050">
            <a:solidFill>
              <a:srgbClr val="40458C"/>
            </a:solidFill>
            <a:round/>
            <a:headEnd/>
            <a:tailEnd/>
          </a:ln>
          <a:effectLst/>
        </p:spPr>
      </p:cxnSp>
      <p:sp>
        <p:nvSpPr>
          <p:cNvPr id="141" name="Oval 12"/>
          <p:cNvSpPr>
            <a:spLocks noChangeAspect="1" noChangeArrowheads="1"/>
          </p:cNvSpPr>
          <p:nvPr/>
        </p:nvSpPr>
        <p:spPr bwMode="auto">
          <a:xfrm>
            <a:off x="3649663" y="2482850"/>
            <a:ext cx="366712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</a:t>
            </a:r>
          </a:p>
        </p:txBody>
      </p:sp>
      <p:cxnSp>
        <p:nvCxnSpPr>
          <p:cNvPr id="142" name="AutoShape 13"/>
          <p:cNvCxnSpPr>
            <a:cxnSpLocks noChangeAspect="1" noChangeShapeType="1"/>
            <a:stCxn id="145" idx="6"/>
            <a:endCxn id="141" idx="4"/>
          </p:cNvCxnSpPr>
          <p:nvPr/>
        </p:nvCxnSpPr>
        <p:spPr bwMode="auto">
          <a:xfrm flipV="1">
            <a:off x="3413125" y="2857500"/>
            <a:ext cx="419100" cy="615950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/>
            <a:tailEnd/>
          </a:ln>
          <a:effectLst/>
        </p:spPr>
      </p:cxnSp>
      <p:cxnSp>
        <p:nvCxnSpPr>
          <p:cNvPr id="143" name="AutoShape 14"/>
          <p:cNvCxnSpPr>
            <a:cxnSpLocks noChangeAspect="1" noChangeShapeType="1"/>
            <a:stCxn id="141" idx="0"/>
            <a:endCxn id="134" idx="6"/>
          </p:cNvCxnSpPr>
          <p:nvPr/>
        </p:nvCxnSpPr>
        <p:spPr bwMode="auto">
          <a:xfrm rot="5400000" flipH="1">
            <a:off x="2944812" y="1584326"/>
            <a:ext cx="612775" cy="1162050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144" name="AutoShape 15"/>
          <p:cNvCxnSpPr>
            <a:cxnSpLocks noChangeAspect="1" noChangeShapeType="1"/>
            <a:stCxn id="132" idx="6"/>
            <a:endCxn id="141" idx="2"/>
          </p:cNvCxnSpPr>
          <p:nvPr/>
        </p:nvCxnSpPr>
        <p:spPr bwMode="auto">
          <a:xfrm>
            <a:off x="2662238" y="2665413"/>
            <a:ext cx="976312" cy="0"/>
          </a:xfrm>
          <a:prstGeom prst="straightConnector1">
            <a:avLst/>
          </a:prstGeom>
          <a:noFill/>
          <a:ln w="19050">
            <a:solidFill>
              <a:srgbClr val="40458C"/>
            </a:solidFill>
            <a:round/>
            <a:headEnd/>
            <a:tailEnd/>
          </a:ln>
          <a:effectLst/>
        </p:spPr>
      </p:cxnSp>
      <p:sp>
        <p:nvSpPr>
          <p:cNvPr id="145" name="Oval 16"/>
          <p:cNvSpPr>
            <a:spLocks noChangeAspect="1" noChangeArrowheads="1"/>
          </p:cNvSpPr>
          <p:nvPr/>
        </p:nvSpPr>
        <p:spPr bwMode="auto">
          <a:xfrm>
            <a:off x="3038475" y="3290888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</a:t>
            </a:r>
          </a:p>
        </p:txBody>
      </p:sp>
      <p:cxnSp>
        <p:nvCxnSpPr>
          <p:cNvPr id="146" name="AutoShape 17"/>
          <p:cNvCxnSpPr>
            <a:cxnSpLocks noChangeAspect="1" noChangeShapeType="1"/>
            <a:stCxn id="132" idx="5"/>
            <a:endCxn id="145" idx="2"/>
          </p:cNvCxnSpPr>
          <p:nvPr/>
        </p:nvCxnSpPr>
        <p:spPr bwMode="auto">
          <a:xfrm rot="16200000" flipH="1">
            <a:off x="2479675" y="2925763"/>
            <a:ext cx="668337" cy="427038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/>
            <a:tailEnd/>
          </a:ln>
          <a:effectLst/>
        </p:spPr>
      </p:cxnSp>
      <p:sp>
        <p:nvSpPr>
          <p:cNvPr id="147" name="AutoShape 18"/>
          <p:cNvSpPr>
            <a:spLocks noChangeArrowheads="1"/>
          </p:cNvSpPr>
          <p:nvPr/>
        </p:nvSpPr>
        <p:spPr bwMode="auto">
          <a:xfrm rot="5400000">
            <a:off x="6710363" y="3643312"/>
            <a:ext cx="457200" cy="333375"/>
          </a:xfrm>
          <a:prstGeom prst="rightArrow">
            <a:avLst>
              <a:gd name="adj1" fmla="val 50000"/>
              <a:gd name="adj2" fmla="val 34286"/>
            </a:avLst>
          </a:prstGeom>
          <a:noFill/>
          <a:ln w="19050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8" name="AutoShape 19"/>
          <p:cNvSpPr>
            <a:spLocks noChangeArrowheads="1"/>
          </p:cNvSpPr>
          <p:nvPr/>
        </p:nvSpPr>
        <p:spPr bwMode="auto">
          <a:xfrm rot="8100000" flipH="1" flipV="1">
            <a:off x="4167188" y="3619500"/>
            <a:ext cx="1243012" cy="333375"/>
          </a:xfrm>
          <a:prstGeom prst="rightArrow">
            <a:avLst>
              <a:gd name="adj1" fmla="val 50000"/>
              <a:gd name="adj2" fmla="val 93214"/>
            </a:avLst>
          </a:prstGeom>
          <a:noFill/>
          <a:ln w="19050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9" name="AutoShape 20"/>
          <p:cNvSpPr>
            <a:spLocks noChangeArrowheads="1"/>
          </p:cNvSpPr>
          <p:nvPr/>
        </p:nvSpPr>
        <p:spPr bwMode="auto">
          <a:xfrm rot="5400000">
            <a:off x="2290763" y="3643312"/>
            <a:ext cx="457200" cy="333375"/>
          </a:xfrm>
          <a:prstGeom prst="rightArrow">
            <a:avLst>
              <a:gd name="adj1" fmla="val 50000"/>
              <a:gd name="adj2" fmla="val 34286"/>
            </a:avLst>
          </a:prstGeom>
          <a:noFill/>
          <a:ln w="19050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50" name="Text Box 21"/>
          <p:cNvSpPr txBox="1">
            <a:spLocks noChangeArrowheads="1"/>
          </p:cNvSpPr>
          <p:nvPr/>
        </p:nvSpPr>
        <p:spPr bwMode="auto">
          <a:xfrm>
            <a:off x="2520950" y="14478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0</a:t>
            </a:r>
          </a:p>
        </p:txBody>
      </p:sp>
      <p:sp>
        <p:nvSpPr>
          <p:cNvPr id="151" name="Text Box 22"/>
          <p:cNvSpPr txBox="1">
            <a:spLocks noChangeArrowheads="1"/>
          </p:cNvSpPr>
          <p:nvPr/>
        </p:nvSpPr>
        <p:spPr bwMode="auto">
          <a:xfrm>
            <a:off x="3911600" y="22748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4</a:t>
            </a:r>
          </a:p>
        </p:txBody>
      </p:sp>
      <p:sp>
        <p:nvSpPr>
          <p:cNvPr id="152" name="Text Box 23"/>
          <p:cNvSpPr txBox="1">
            <a:spLocks noChangeArrowheads="1"/>
          </p:cNvSpPr>
          <p:nvPr/>
        </p:nvSpPr>
        <p:spPr bwMode="auto">
          <a:xfrm>
            <a:off x="2552700" y="22748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sp>
        <p:nvSpPr>
          <p:cNvPr id="153" name="Text Box 24"/>
          <p:cNvSpPr txBox="1">
            <a:spLocks noChangeArrowheads="1"/>
          </p:cNvSpPr>
          <p:nvPr/>
        </p:nvSpPr>
        <p:spPr bwMode="auto">
          <a:xfrm>
            <a:off x="1181100" y="22748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8</a:t>
            </a:r>
          </a:p>
        </p:txBody>
      </p:sp>
      <p:sp>
        <p:nvSpPr>
          <p:cNvPr id="154" name="Text Box 25"/>
          <p:cNvSpPr txBox="1">
            <a:spLocks noChangeArrowheads="1"/>
          </p:cNvSpPr>
          <p:nvPr/>
        </p:nvSpPr>
        <p:spPr bwMode="auto">
          <a:xfrm>
            <a:off x="1371600" y="2994025"/>
            <a:ext cx="347663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latin typeface="Times New Roman" pitchFamily="18" charset="0"/>
                <a:sym typeface="Symbol" pitchFamily="18" charset="2"/>
              </a:rPr>
              <a:t></a:t>
            </a:r>
          </a:p>
        </p:txBody>
      </p:sp>
      <p:sp>
        <p:nvSpPr>
          <p:cNvPr id="155" name="Text Box 26"/>
          <p:cNvSpPr txBox="1">
            <a:spLocks noChangeArrowheads="1"/>
          </p:cNvSpPr>
          <p:nvPr/>
        </p:nvSpPr>
        <p:spPr bwMode="auto">
          <a:xfrm>
            <a:off x="3233738" y="2994025"/>
            <a:ext cx="347662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latin typeface="Times New Roman" pitchFamily="18" charset="0"/>
                <a:sym typeface="Symbol" pitchFamily="18" charset="2"/>
              </a:rPr>
              <a:t></a:t>
            </a:r>
          </a:p>
        </p:txBody>
      </p:sp>
      <p:sp>
        <p:nvSpPr>
          <p:cNvPr id="156" name="Text Box 27"/>
          <p:cNvSpPr txBox="1">
            <a:spLocks noChangeArrowheads="1"/>
          </p:cNvSpPr>
          <p:nvPr/>
        </p:nvSpPr>
        <p:spPr bwMode="auto">
          <a:xfrm>
            <a:off x="3359150" y="16906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4</a:t>
            </a:r>
          </a:p>
        </p:txBody>
      </p:sp>
      <p:sp>
        <p:nvSpPr>
          <p:cNvPr id="157" name="Text Box 28"/>
          <p:cNvSpPr txBox="1">
            <a:spLocks noChangeArrowheads="1"/>
          </p:cNvSpPr>
          <p:nvPr/>
        </p:nvSpPr>
        <p:spPr bwMode="auto">
          <a:xfrm>
            <a:off x="1219200" y="17526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8</a:t>
            </a:r>
          </a:p>
        </p:txBody>
      </p:sp>
      <p:sp>
        <p:nvSpPr>
          <p:cNvPr id="158" name="Text Box 33"/>
          <p:cNvSpPr txBox="1">
            <a:spLocks noChangeArrowheads="1"/>
          </p:cNvSpPr>
          <p:nvPr/>
        </p:nvSpPr>
        <p:spPr bwMode="auto">
          <a:xfrm>
            <a:off x="1600200" y="2362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7</a:t>
            </a:r>
          </a:p>
        </p:txBody>
      </p:sp>
      <p:sp>
        <p:nvSpPr>
          <p:cNvPr id="159" name="Text Box 34"/>
          <p:cNvSpPr txBox="1">
            <a:spLocks noChangeArrowheads="1"/>
          </p:cNvSpPr>
          <p:nvPr/>
        </p:nvSpPr>
        <p:spPr bwMode="auto">
          <a:xfrm>
            <a:off x="3048000" y="2362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1</a:t>
            </a:r>
          </a:p>
        </p:txBody>
      </p:sp>
      <p:sp>
        <p:nvSpPr>
          <p:cNvPr id="160" name="Text Box 35"/>
          <p:cNvSpPr txBox="1">
            <a:spLocks noChangeArrowheads="1"/>
          </p:cNvSpPr>
          <p:nvPr/>
        </p:nvSpPr>
        <p:spPr bwMode="auto">
          <a:xfrm>
            <a:off x="914400" y="31623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2</a:t>
            </a:r>
          </a:p>
        </p:txBody>
      </p:sp>
      <p:sp>
        <p:nvSpPr>
          <p:cNvPr id="161" name="Text Box 37"/>
          <p:cNvSpPr txBox="1">
            <a:spLocks noChangeArrowheads="1"/>
          </p:cNvSpPr>
          <p:nvPr/>
        </p:nvSpPr>
        <p:spPr bwMode="auto">
          <a:xfrm>
            <a:off x="3657600" y="31623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5</a:t>
            </a:r>
          </a:p>
        </p:txBody>
      </p:sp>
      <p:sp>
        <p:nvSpPr>
          <p:cNvPr id="162" name="Text Box 38"/>
          <p:cNvSpPr txBox="1">
            <a:spLocks noChangeArrowheads="1"/>
          </p:cNvSpPr>
          <p:nvPr/>
        </p:nvSpPr>
        <p:spPr bwMode="auto">
          <a:xfrm>
            <a:off x="2133600" y="20574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2</a:t>
            </a:r>
          </a:p>
        </p:txBody>
      </p:sp>
      <p:sp>
        <p:nvSpPr>
          <p:cNvPr id="163" name="Text Box 39"/>
          <p:cNvSpPr txBox="1">
            <a:spLocks noChangeArrowheads="1"/>
          </p:cNvSpPr>
          <p:nvPr/>
        </p:nvSpPr>
        <p:spPr bwMode="auto">
          <a:xfrm>
            <a:off x="1981200" y="28956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3</a:t>
            </a:r>
          </a:p>
        </p:txBody>
      </p:sp>
      <p:sp>
        <p:nvSpPr>
          <p:cNvPr id="164" name="Text Box 40"/>
          <p:cNvSpPr txBox="1">
            <a:spLocks noChangeArrowheads="1"/>
          </p:cNvSpPr>
          <p:nvPr/>
        </p:nvSpPr>
        <p:spPr bwMode="auto">
          <a:xfrm>
            <a:off x="2628900" y="28956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9</a:t>
            </a:r>
          </a:p>
        </p:txBody>
      </p:sp>
      <p:sp>
        <p:nvSpPr>
          <p:cNvPr id="165" name="Freeform 72"/>
          <p:cNvSpPr>
            <a:spLocks/>
          </p:cNvSpPr>
          <p:nvPr/>
        </p:nvSpPr>
        <p:spPr bwMode="auto">
          <a:xfrm>
            <a:off x="1955800" y="4151313"/>
            <a:ext cx="1073150" cy="1536700"/>
          </a:xfrm>
          <a:custGeom>
            <a:avLst/>
            <a:gdLst/>
            <a:ahLst/>
            <a:cxnLst>
              <a:cxn ang="0">
                <a:pos x="370" y="7"/>
              </a:cxn>
              <a:cxn ang="0">
                <a:pos x="640" y="181"/>
              </a:cxn>
              <a:cxn ang="0">
                <a:pos x="586" y="661"/>
              </a:cxn>
              <a:cxn ang="0">
                <a:pos x="316" y="961"/>
              </a:cxn>
              <a:cxn ang="0">
                <a:pos x="58" y="619"/>
              </a:cxn>
              <a:cxn ang="0">
                <a:pos x="52" y="139"/>
              </a:cxn>
              <a:cxn ang="0">
                <a:pos x="370" y="7"/>
              </a:cxn>
            </a:cxnLst>
            <a:rect l="0" t="0" r="r" b="b"/>
            <a:pathLst>
              <a:path w="676" h="968">
                <a:moveTo>
                  <a:pt x="370" y="7"/>
                </a:moveTo>
                <a:cubicBezTo>
                  <a:pt x="468" y="14"/>
                  <a:pt x="604" y="72"/>
                  <a:pt x="640" y="181"/>
                </a:cubicBezTo>
                <a:cubicBezTo>
                  <a:pt x="676" y="290"/>
                  <a:pt x="640" y="531"/>
                  <a:pt x="586" y="661"/>
                </a:cubicBezTo>
                <a:cubicBezTo>
                  <a:pt x="532" y="791"/>
                  <a:pt x="404" y="968"/>
                  <a:pt x="316" y="961"/>
                </a:cubicBezTo>
                <a:cubicBezTo>
                  <a:pt x="228" y="954"/>
                  <a:pt x="102" y="756"/>
                  <a:pt x="58" y="619"/>
                </a:cubicBezTo>
                <a:cubicBezTo>
                  <a:pt x="14" y="482"/>
                  <a:pt x="0" y="241"/>
                  <a:pt x="52" y="139"/>
                </a:cubicBezTo>
                <a:cubicBezTo>
                  <a:pt x="104" y="37"/>
                  <a:pt x="272" y="0"/>
                  <a:pt x="370" y="7"/>
                </a:cubicBez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BE2D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6" name="Oval 73"/>
          <p:cNvSpPr>
            <a:spLocks noChangeAspect="1" noChangeArrowheads="1"/>
          </p:cNvSpPr>
          <p:nvPr/>
        </p:nvSpPr>
        <p:spPr bwMode="auto">
          <a:xfrm>
            <a:off x="2268538" y="5160963"/>
            <a:ext cx="366712" cy="366712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167" name="Oval 74"/>
          <p:cNvSpPr>
            <a:spLocks noChangeAspect="1" noChangeArrowheads="1"/>
          </p:cNvSpPr>
          <p:nvPr/>
        </p:nvSpPr>
        <p:spPr bwMode="auto">
          <a:xfrm>
            <a:off x="895350" y="5160963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68" name="Oval 75"/>
          <p:cNvSpPr>
            <a:spLocks noChangeAspect="1" noChangeArrowheads="1"/>
          </p:cNvSpPr>
          <p:nvPr/>
        </p:nvSpPr>
        <p:spPr bwMode="auto">
          <a:xfrm>
            <a:off x="2266950" y="4354513"/>
            <a:ext cx="366713" cy="366712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69" name="Oval 76"/>
          <p:cNvSpPr>
            <a:spLocks noChangeAspect="1" noChangeArrowheads="1"/>
          </p:cNvSpPr>
          <p:nvPr/>
        </p:nvSpPr>
        <p:spPr bwMode="auto">
          <a:xfrm>
            <a:off x="1504950" y="5969000"/>
            <a:ext cx="366713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</a:t>
            </a:r>
          </a:p>
        </p:txBody>
      </p:sp>
      <p:cxnSp>
        <p:nvCxnSpPr>
          <p:cNvPr id="170" name="AutoShape 77"/>
          <p:cNvCxnSpPr>
            <a:cxnSpLocks noChangeAspect="1" noChangeShapeType="1"/>
            <a:stCxn id="168" idx="2"/>
            <a:endCxn id="167" idx="0"/>
          </p:cNvCxnSpPr>
          <p:nvPr/>
        </p:nvCxnSpPr>
        <p:spPr bwMode="auto">
          <a:xfrm rot="10800000" flipV="1">
            <a:off x="1077913" y="4537075"/>
            <a:ext cx="1168400" cy="612775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171" name="AutoShape 78"/>
          <p:cNvCxnSpPr>
            <a:cxnSpLocks noChangeAspect="1" noChangeShapeType="1"/>
            <a:stCxn id="169" idx="2"/>
            <a:endCxn id="167" idx="4"/>
          </p:cNvCxnSpPr>
          <p:nvPr/>
        </p:nvCxnSpPr>
        <p:spPr bwMode="auto">
          <a:xfrm rot="10800000">
            <a:off x="1077913" y="5535613"/>
            <a:ext cx="415925" cy="615950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/>
            <a:tailEnd/>
          </a:ln>
          <a:effectLst/>
        </p:spPr>
      </p:cxnSp>
      <p:cxnSp>
        <p:nvCxnSpPr>
          <p:cNvPr id="172" name="AutoShape 79"/>
          <p:cNvCxnSpPr>
            <a:cxnSpLocks noChangeAspect="1" noChangeShapeType="1"/>
            <a:stCxn id="169" idx="6"/>
            <a:endCxn id="166" idx="3"/>
          </p:cNvCxnSpPr>
          <p:nvPr/>
        </p:nvCxnSpPr>
        <p:spPr bwMode="auto">
          <a:xfrm flipV="1">
            <a:off x="1879600" y="5492750"/>
            <a:ext cx="441325" cy="658813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173" name="AutoShape 80"/>
          <p:cNvCxnSpPr>
            <a:cxnSpLocks noChangeAspect="1" noChangeShapeType="1"/>
            <a:stCxn id="168" idx="4"/>
            <a:endCxn id="166" idx="0"/>
          </p:cNvCxnSpPr>
          <p:nvPr/>
        </p:nvCxnSpPr>
        <p:spPr bwMode="auto">
          <a:xfrm>
            <a:off x="2449513" y="4738688"/>
            <a:ext cx="1587" cy="401637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174" name="AutoShape 81"/>
          <p:cNvCxnSpPr>
            <a:cxnSpLocks noChangeAspect="1" noChangeShapeType="1"/>
            <a:stCxn id="167" idx="6"/>
            <a:endCxn id="166" idx="2"/>
          </p:cNvCxnSpPr>
          <p:nvPr/>
        </p:nvCxnSpPr>
        <p:spPr bwMode="auto">
          <a:xfrm>
            <a:off x="1270000" y="5343525"/>
            <a:ext cx="977900" cy="0"/>
          </a:xfrm>
          <a:prstGeom prst="straightConnector1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sp>
        <p:nvSpPr>
          <p:cNvPr id="175" name="Oval 82"/>
          <p:cNvSpPr>
            <a:spLocks noChangeAspect="1" noChangeArrowheads="1"/>
          </p:cNvSpPr>
          <p:nvPr/>
        </p:nvSpPr>
        <p:spPr bwMode="auto">
          <a:xfrm>
            <a:off x="3630613" y="5160963"/>
            <a:ext cx="366712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</a:t>
            </a:r>
          </a:p>
        </p:txBody>
      </p:sp>
      <p:cxnSp>
        <p:nvCxnSpPr>
          <p:cNvPr id="176" name="AutoShape 83"/>
          <p:cNvCxnSpPr>
            <a:cxnSpLocks noChangeAspect="1" noChangeShapeType="1"/>
            <a:stCxn id="179" idx="6"/>
            <a:endCxn id="175" idx="4"/>
          </p:cNvCxnSpPr>
          <p:nvPr/>
        </p:nvCxnSpPr>
        <p:spPr bwMode="auto">
          <a:xfrm flipV="1">
            <a:off x="3394075" y="5535613"/>
            <a:ext cx="419100" cy="615950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/>
            <a:tailEnd/>
          </a:ln>
          <a:effectLst/>
        </p:spPr>
      </p:cxnSp>
      <p:cxnSp>
        <p:nvCxnSpPr>
          <p:cNvPr id="177" name="AutoShape 84"/>
          <p:cNvCxnSpPr>
            <a:cxnSpLocks noChangeAspect="1" noChangeShapeType="1"/>
            <a:stCxn id="175" idx="0"/>
            <a:endCxn id="168" idx="6"/>
          </p:cNvCxnSpPr>
          <p:nvPr/>
        </p:nvCxnSpPr>
        <p:spPr bwMode="auto">
          <a:xfrm rot="5400000" flipH="1">
            <a:off x="2925762" y="4262438"/>
            <a:ext cx="612775" cy="1162050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178" name="AutoShape 85"/>
          <p:cNvCxnSpPr>
            <a:cxnSpLocks noChangeAspect="1" noChangeShapeType="1"/>
            <a:stCxn id="166" idx="6"/>
            <a:endCxn id="175" idx="2"/>
          </p:cNvCxnSpPr>
          <p:nvPr/>
        </p:nvCxnSpPr>
        <p:spPr bwMode="auto">
          <a:xfrm>
            <a:off x="2652713" y="5343525"/>
            <a:ext cx="966787" cy="0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sp>
        <p:nvSpPr>
          <p:cNvPr id="179" name="Oval 86"/>
          <p:cNvSpPr>
            <a:spLocks noChangeAspect="1" noChangeArrowheads="1"/>
          </p:cNvSpPr>
          <p:nvPr/>
        </p:nvSpPr>
        <p:spPr bwMode="auto">
          <a:xfrm>
            <a:off x="3019425" y="5969000"/>
            <a:ext cx="366713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</a:t>
            </a:r>
          </a:p>
        </p:txBody>
      </p:sp>
      <p:cxnSp>
        <p:nvCxnSpPr>
          <p:cNvPr id="180" name="AutoShape 87"/>
          <p:cNvCxnSpPr>
            <a:cxnSpLocks noChangeAspect="1" noChangeShapeType="1"/>
            <a:stCxn id="166" idx="5"/>
            <a:endCxn id="179" idx="2"/>
          </p:cNvCxnSpPr>
          <p:nvPr/>
        </p:nvCxnSpPr>
        <p:spPr bwMode="auto">
          <a:xfrm rot="16200000" flipH="1">
            <a:off x="2465387" y="5608638"/>
            <a:ext cx="658813" cy="427038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sp>
        <p:nvSpPr>
          <p:cNvPr id="181" name="Text Box 88"/>
          <p:cNvSpPr txBox="1">
            <a:spLocks noChangeArrowheads="1"/>
          </p:cNvSpPr>
          <p:nvPr/>
        </p:nvSpPr>
        <p:spPr bwMode="auto">
          <a:xfrm>
            <a:off x="2501900" y="412591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0</a:t>
            </a:r>
          </a:p>
        </p:txBody>
      </p:sp>
      <p:sp>
        <p:nvSpPr>
          <p:cNvPr id="182" name="Text Box 89"/>
          <p:cNvSpPr txBox="1">
            <a:spLocks noChangeArrowheads="1"/>
          </p:cNvSpPr>
          <p:nvPr/>
        </p:nvSpPr>
        <p:spPr bwMode="auto">
          <a:xfrm>
            <a:off x="3892550" y="49530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3</a:t>
            </a:r>
          </a:p>
        </p:txBody>
      </p:sp>
      <p:sp>
        <p:nvSpPr>
          <p:cNvPr id="183" name="Text Box 90"/>
          <p:cNvSpPr txBox="1">
            <a:spLocks noChangeArrowheads="1"/>
          </p:cNvSpPr>
          <p:nvPr/>
        </p:nvSpPr>
        <p:spPr bwMode="auto">
          <a:xfrm>
            <a:off x="2533650" y="49530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sp>
        <p:nvSpPr>
          <p:cNvPr id="184" name="Text Box 91"/>
          <p:cNvSpPr txBox="1">
            <a:spLocks noChangeArrowheads="1"/>
          </p:cNvSpPr>
          <p:nvPr/>
        </p:nvSpPr>
        <p:spPr bwMode="auto">
          <a:xfrm>
            <a:off x="1162050" y="49530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8</a:t>
            </a:r>
          </a:p>
        </p:txBody>
      </p:sp>
      <p:sp>
        <p:nvSpPr>
          <p:cNvPr id="185" name="Text Box 92"/>
          <p:cNvSpPr txBox="1">
            <a:spLocks noChangeArrowheads="1"/>
          </p:cNvSpPr>
          <p:nvPr/>
        </p:nvSpPr>
        <p:spPr bwMode="auto">
          <a:xfrm>
            <a:off x="1435100" y="56769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5</a:t>
            </a:r>
          </a:p>
        </p:txBody>
      </p:sp>
      <p:sp>
        <p:nvSpPr>
          <p:cNvPr id="186" name="Text Box 93"/>
          <p:cNvSpPr txBox="1">
            <a:spLocks noChangeArrowheads="1"/>
          </p:cNvSpPr>
          <p:nvPr/>
        </p:nvSpPr>
        <p:spPr bwMode="auto">
          <a:xfrm>
            <a:off x="3181350" y="5676900"/>
            <a:ext cx="4127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11</a:t>
            </a:r>
          </a:p>
        </p:txBody>
      </p:sp>
      <p:sp>
        <p:nvSpPr>
          <p:cNvPr id="187" name="Text Box 94"/>
          <p:cNvSpPr txBox="1">
            <a:spLocks noChangeArrowheads="1"/>
          </p:cNvSpPr>
          <p:nvPr/>
        </p:nvSpPr>
        <p:spPr bwMode="auto">
          <a:xfrm>
            <a:off x="3340100" y="43688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4</a:t>
            </a:r>
          </a:p>
        </p:txBody>
      </p:sp>
      <p:sp>
        <p:nvSpPr>
          <p:cNvPr id="188" name="Text Box 95"/>
          <p:cNvSpPr txBox="1">
            <a:spLocks noChangeArrowheads="1"/>
          </p:cNvSpPr>
          <p:nvPr/>
        </p:nvSpPr>
        <p:spPr bwMode="auto">
          <a:xfrm>
            <a:off x="1200150" y="443071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8</a:t>
            </a:r>
          </a:p>
        </p:txBody>
      </p:sp>
      <p:sp>
        <p:nvSpPr>
          <p:cNvPr id="189" name="Text Box 96"/>
          <p:cNvSpPr txBox="1">
            <a:spLocks noChangeArrowheads="1"/>
          </p:cNvSpPr>
          <p:nvPr/>
        </p:nvSpPr>
        <p:spPr bwMode="auto">
          <a:xfrm>
            <a:off x="1581150" y="504031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7</a:t>
            </a:r>
          </a:p>
        </p:txBody>
      </p:sp>
      <p:sp>
        <p:nvSpPr>
          <p:cNvPr id="190" name="Text Box 97"/>
          <p:cNvSpPr txBox="1">
            <a:spLocks noChangeArrowheads="1"/>
          </p:cNvSpPr>
          <p:nvPr/>
        </p:nvSpPr>
        <p:spPr bwMode="auto">
          <a:xfrm>
            <a:off x="3028950" y="504031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1</a:t>
            </a:r>
          </a:p>
        </p:txBody>
      </p:sp>
      <p:sp>
        <p:nvSpPr>
          <p:cNvPr id="191" name="Text Box 98"/>
          <p:cNvSpPr txBox="1">
            <a:spLocks noChangeArrowheads="1"/>
          </p:cNvSpPr>
          <p:nvPr/>
        </p:nvSpPr>
        <p:spPr bwMode="auto">
          <a:xfrm>
            <a:off x="895350" y="584041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2</a:t>
            </a:r>
          </a:p>
        </p:txBody>
      </p:sp>
      <p:sp>
        <p:nvSpPr>
          <p:cNvPr id="192" name="Text Box 99"/>
          <p:cNvSpPr txBox="1">
            <a:spLocks noChangeArrowheads="1"/>
          </p:cNvSpPr>
          <p:nvPr/>
        </p:nvSpPr>
        <p:spPr bwMode="auto">
          <a:xfrm>
            <a:off x="3638550" y="584041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5</a:t>
            </a:r>
          </a:p>
        </p:txBody>
      </p:sp>
      <p:sp>
        <p:nvSpPr>
          <p:cNvPr id="193" name="Text Box 100"/>
          <p:cNvSpPr txBox="1">
            <a:spLocks noChangeArrowheads="1"/>
          </p:cNvSpPr>
          <p:nvPr/>
        </p:nvSpPr>
        <p:spPr bwMode="auto">
          <a:xfrm>
            <a:off x="2114550" y="473551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2</a:t>
            </a:r>
          </a:p>
        </p:txBody>
      </p:sp>
      <p:sp>
        <p:nvSpPr>
          <p:cNvPr id="194" name="Text Box 101"/>
          <p:cNvSpPr txBox="1">
            <a:spLocks noChangeArrowheads="1"/>
          </p:cNvSpPr>
          <p:nvPr/>
        </p:nvSpPr>
        <p:spPr bwMode="auto">
          <a:xfrm>
            <a:off x="1962150" y="557371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195" name="Text Box 102"/>
          <p:cNvSpPr txBox="1">
            <a:spLocks noChangeArrowheads="1"/>
          </p:cNvSpPr>
          <p:nvPr/>
        </p:nvSpPr>
        <p:spPr bwMode="auto">
          <a:xfrm>
            <a:off x="2609850" y="557371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9</a:t>
            </a:r>
          </a:p>
        </p:txBody>
      </p:sp>
      <p:grpSp>
        <p:nvGrpSpPr>
          <p:cNvPr id="196" name="Group 165"/>
          <p:cNvGrpSpPr>
            <a:grpSpLocks/>
          </p:cNvGrpSpPr>
          <p:nvPr/>
        </p:nvGrpSpPr>
        <p:grpSpPr bwMode="auto">
          <a:xfrm>
            <a:off x="5391150" y="1430338"/>
            <a:ext cx="3390900" cy="2227262"/>
            <a:chOff x="3396" y="901"/>
            <a:chExt cx="2136" cy="1403"/>
          </a:xfrm>
        </p:grpSpPr>
        <p:sp>
          <p:nvSpPr>
            <p:cNvPr id="197" name="Freeform 103"/>
            <p:cNvSpPr>
              <a:spLocks/>
            </p:cNvSpPr>
            <p:nvPr/>
          </p:nvSpPr>
          <p:spPr bwMode="auto">
            <a:xfrm>
              <a:off x="4053" y="901"/>
              <a:ext cx="1479" cy="1042"/>
            </a:xfrm>
            <a:custGeom>
              <a:avLst/>
              <a:gdLst/>
              <a:ahLst/>
              <a:cxnLst>
                <a:cxn ang="0">
                  <a:pos x="447" y="23"/>
                </a:cxn>
                <a:cxn ang="0">
                  <a:pos x="1113" y="149"/>
                </a:cxn>
                <a:cxn ang="0">
                  <a:pos x="1413" y="917"/>
                </a:cxn>
                <a:cxn ang="0">
                  <a:pos x="717" y="899"/>
                </a:cxn>
                <a:cxn ang="0">
                  <a:pos x="249" y="983"/>
                </a:cxn>
                <a:cxn ang="0">
                  <a:pos x="69" y="646"/>
                </a:cxn>
                <a:cxn ang="0">
                  <a:pos x="63" y="166"/>
                </a:cxn>
                <a:cxn ang="0">
                  <a:pos x="447" y="23"/>
                </a:cxn>
              </a:cxnLst>
              <a:rect l="0" t="0" r="r" b="b"/>
              <a:pathLst>
                <a:path w="1479" h="1042">
                  <a:moveTo>
                    <a:pt x="447" y="23"/>
                  </a:moveTo>
                  <a:cubicBezTo>
                    <a:pt x="622" y="20"/>
                    <a:pt x="952" y="0"/>
                    <a:pt x="1113" y="149"/>
                  </a:cubicBezTo>
                  <a:cubicBezTo>
                    <a:pt x="1274" y="298"/>
                    <a:pt x="1479" y="792"/>
                    <a:pt x="1413" y="917"/>
                  </a:cubicBezTo>
                  <a:cubicBezTo>
                    <a:pt x="1347" y="1042"/>
                    <a:pt x="911" y="888"/>
                    <a:pt x="717" y="899"/>
                  </a:cubicBezTo>
                  <a:cubicBezTo>
                    <a:pt x="523" y="910"/>
                    <a:pt x="357" y="1025"/>
                    <a:pt x="249" y="983"/>
                  </a:cubicBezTo>
                  <a:cubicBezTo>
                    <a:pt x="141" y="941"/>
                    <a:pt x="100" y="782"/>
                    <a:pt x="69" y="646"/>
                  </a:cubicBezTo>
                  <a:cubicBezTo>
                    <a:pt x="38" y="510"/>
                    <a:pt x="0" y="270"/>
                    <a:pt x="63" y="166"/>
                  </a:cubicBezTo>
                  <a:cubicBezTo>
                    <a:pt x="126" y="62"/>
                    <a:pt x="272" y="26"/>
                    <a:pt x="447" y="23"/>
                  </a:cubicBezTo>
                  <a:close/>
                </a:path>
              </a:pathLst>
            </a:custGeom>
            <a:solidFill>
              <a:srgbClr val="DDDDDD"/>
            </a:solidFill>
            <a:ln w="12700" cap="flat" cmpd="sng">
              <a:solidFill>
                <a:srgbClr val="BE2D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8" name="Oval 104"/>
            <p:cNvSpPr>
              <a:spLocks noChangeAspect="1" noChangeArrowheads="1"/>
            </p:cNvSpPr>
            <p:nvPr/>
          </p:nvSpPr>
          <p:spPr bwMode="auto">
            <a:xfrm rot="21600000">
              <a:off x="4261" y="1564"/>
              <a:ext cx="231" cy="231"/>
            </a:xfrm>
            <a:prstGeom prst="ellipse">
              <a:avLst/>
            </a:prstGeom>
            <a:solidFill>
              <a:srgbClr val="ECD882"/>
            </a:solidFill>
            <a:ln w="38100">
              <a:solidFill>
                <a:srgbClr val="BE2D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199" name="Oval 105"/>
            <p:cNvSpPr>
              <a:spLocks noChangeAspect="1" noChangeArrowheads="1"/>
            </p:cNvSpPr>
            <p:nvPr/>
          </p:nvSpPr>
          <p:spPr bwMode="auto">
            <a:xfrm rot="21600000">
              <a:off x="3396" y="1564"/>
              <a:ext cx="231" cy="231"/>
            </a:xfrm>
            <a:prstGeom prst="ellipse">
              <a:avLst/>
            </a:prstGeom>
            <a:solidFill>
              <a:srgbClr val="ECD882"/>
            </a:solidFill>
            <a:ln w="19050">
              <a:solidFill>
                <a:srgbClr val="40458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B</a:t>
              </a:r>
            </a:p>
          </p:txBody>
        </p:sp>
        <p:sp>
          <p:nvSpPr>
            <p:cNvPr id="200" name="Oval 106"/>
            <p:cNvSpPr>
              <a:spLocks noChangeAspect="1" noChangeArrowheads="1"/>
            </p:cNvSpPr>
            <p:nvPr/>
          </p:nvSpPr>
          <p:spPr bwMode="auto">
            <a:xfrm rot="21600000">
              <a:off x="4260" y="1056"/>
              <a:ext cx="231" cy="231"/>
            </a:xfrm>
            <a:prstGeom prst="ellipse">
              <a:avLst/>
            </a:prstGeom>
            <a:solidFill>
              <a:srgbClr val="ECD882"/>
            </a:solidFill>
            <a:ln w="38100">
              <a:solidFill>
                <a:srgbClr val="BE2D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BE2D00"/>
                  </a:solidFill>
                  <a:effectLst/>
                  <a:uLnTx/>
                  <a:uFillTx/>
                </a:rPr>
                <a:t>A</a:t>
              </a:r>
            </a:p>
          </p:txBody>
        </p:sp>
        <p:sp>
          <p:nvSpPr>
            <p:cNvPr id="201" name="Oval 107"/>
            <p:cNvSpPr>
              <a:spLocks noChangeAspect="1" noChangeArrowheads="1"/>
            </p:cNvSpPr>
            <p:nvPr/>
          </p:nvSpPr>
          <p:spPr bwMode="auto">
            <a:xfrm rot="21600000">
              <a:off x="3780" y="2073"/>
              <a:ext cx="231" cy="231"/>
            </a:xfrm>
            <a:prstGeom prst="ellipse">
              <a:avLst/>
            </a:prstGeom>
            <a:solidFill>
              <a:srgbClr val="ECD882"/>
            </a:solidFill>
            <a:ln w="19050">
              <a:solidFill>
                <a:srgbClr val="40458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E</a:t>
              </a:r>
            </a:p>
          </p:txBody>
        </p:sp>
        <p:cxnSp>
          <p:nvCxnSpPr>
            <p:cNvPr id="202" name="AutoShape 108"/>
            <p:cNvCxnSpPr>
              <a:cxnSpLocks noChangeAspect="1" noChangeShapeType="1"/>
              <a:stCxn id="200" idx="2"/>
              <a:endCxn id="199" idx="0"/>
            </p:cNvCxnSpPr>
            <p:nvPr/>
          </p:nvCxnSpPr>
          <p:spPr bwMode="auto">
            <a:xfrm rot="10800000" flipV="1">
              <a:off x="3511" y="1171"/>
              <a:ext cx="736" cy="386"/>
            </a:xfrm>
            <a:prstGeom prst="curvedConnector2">
              <a:avLst/>
            </a:prstGeom>
            <a:noFill/>
            <a:ln w="38100">
              <a:solidFill>
                <a:srgbClr val="BE2D00"/>
              </a:solidFill>
              <a:round/>
              <a:headEnd/>
              <a:tailEnd/>
            </a:ln>
            <a:effectLst/>
          </p:spPr>
        </p:cxnSp>
        <p:cxnSp>
          <p:nvCxnSpPr>
            <p:cNvPr id="203" name="AutoShape 109"/>
            <p:cNvCxnSpPr>
              <a:cxnSpLocks noChangeAspect="1" noChangeShapeType="1"/>
              <a:stCxn id="201" idx="2"/>
              <a:endCxn id="199" idx="4"/>
            </p:cNvCxnSpPr>
            <p:nvPr/>
          </p:nvCxnSpPr>
          <p:spPr bwMode="auto">
            <a:xfrm rot="10800000">
              <a:off x="3511" y="1800"/>
              <a:ext cx="262" cy="388"/>
            </a:xfrm>
            <a:prstGeom prst="curvedConnector2">
              <a:avLst/>
            </a:prstGeom>
            <a:noFill/>
            <a:ln w="19050">
              <a:solidFill>
                <a:srgbClr val="40458C"/>
              </a:solidFill>
              <a:round/>
              <a:headEnd/>
              <a:tailEnd/>
            </a:ln>
            <a:effectLst/>
          </p:spPr>
        </p:cxnSp>
        <p:cxnSp>
          <p:nvCxnSpPr>
            <p:cNvPr id="204" name="AutoShape 110"/>
            <p:cNvCxnSpPr>
              <a:cxnSpLocks noChangeAspect="1" noChangeShapeType="1"/>
              <a:stCxn id="201" idx="6"/>
              <a:endCxn id="198" idx="3"/>
            </p:cNvCxnSpPr>
            <p:nvPr/>
          </p:nvCxnSpPr>
          <p:spPr bwMode="auto">
            <a:xfrm flipV="1">
              <a:off x="4016" y="1773"/>
              <a:ext cx="278" cy="415"/>
            </a:xfrm>
            <a:prstGeom prst="curvedConnector2">
              <a:avLst/>
            </a:prstGeom>
            <a:noFill/>
            <a:ln w="38100">
              <a:solidFill>
                <a:srgbClr val="BE2D00"/>
              </a:solidFill>
              <a:round/>
              <a:headEnd/>
              <a:tailEnd/>
            </a:ln>
            <a:effectLst/>
          </p:spPr>
        </p:cxnSp>
        <p:cxnSp>
          <p:nvCxnSpPr>
            <p:cNvPr id="205" name="AutoShape 111"/>
            <p:cNvCxnSpPr>
              <a:cxnSpLocks noChangeAspect="1" noChangeShapeType="1"/>
              <a:stCxn id="200" idx="4"/>
              <a:endCxn id="198" idx="0"/>
            </p:cNvCxnSpPr>
            <p:nvPr/>
          </p:nvCxnSpPr>
          <p:spPr bwMode="auto">
            <a:xfrm>
              <a:off x="4375" y="1298"/>
              <a:ext cx="1" cy="253"/>
            </a:xfrm>
            <a:prstGeom prst="straightConnector1">
              <a:avLst/>
            </a:prstGeom>
            <a:noFill/>
            <a:ln w="38100">
              <a:solidFill>
                <a:srgbClr val="BE2D00"/>
              </a:solidFill>
              <a:round/>
              <a:headEnd/>
              <a:tailEnd/>
            </a:ln>
            <a:effectLst/>
          </p:spPr>
        </p:cxnSp>
        <p:cxnSp>
          <p:nvCxnSpPr>
            <p:cNvPr id="206" name="AutoShape 112"/>
            <p:cNvCxnSpPr>
              <a:cxnSpLocks noChangeAspect="1" noChangeShapeType="1"/>
              <a:stCxn id="199" idx="6"/>
              <a:endCxn id="198" idx="2"/>
            </p:cNvCxnSpPr>
            <p:nvPr/>
          </p:nvCxnSpPr>
          <p:spPr bwMode="auto">
            <a:xfrm>
              <a:off x="3632" y="1679"/>
              <a:ext cx="616" cy="0"/>
            </a:xfrm>
            <a:prstGeom prst="straightConnector1">
              <a:avLst/>
            </a:prstGeom>
            <a:noFill/>
            <a:ln w="38100">
              <a:solidFill>
                <a:srgbClr val="40458C"/>
              </a:solidFill>
              <a:prstDash val="dash"/>
              <a:round/>
              <a:headEnd/>
              <a:tailEnd/>
            </a:ln>
            <a:effectLst/>
          </p:spPr>
        </p:cxnSp>
        <p:sp>
          <p:nvSpPr>
            <p:cNvPr id="207" name="Oval 113"/>
            <p:cNvSpPr>
              <a:spLocks noChangeAspect="1" noChangeArrowheads="1"/>
            </p:cNvSpPr>
            <p:nvPr/>
          </p:nvSpPr>
          <p:spPr bwMode="auto">
            <a:xfrm rot="21600000">
              <a:off x="5119" y="1564"/>
              <a:ext cx="231" cy="231"/>
            </a:xfrm>
            <a:prstGeom prst="ellipse">
              <a:avLst/>
            </a:prstGeom>
            <a:solidFill>
              <a:srgbClr val="ECD882"/>
            </a:solidFill>
            <a:ln w="38100">
              <a:solidFill>
                <a:srgbClr val="BE2D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BE2D00"/>
                  </a:solidFill>
                  <a:effectLst/>
                  <a:uLnTx/>
                  <a:uFillTx/>
                </a:rPr>
                <a:t>D</a:t>
              </a:r>
            </a:p>
          </p:txBody>
        </p:sp>
        <p:cxnSp>
          <p:nvCxnSpPr>
            <p:cNvPr id="208" name="AutoShape 114"/>
            <p:cNvCxnSpPr>
              <a:cxnSpLocks noChangeAspect="1" noChangeShapeType="1"/>
              <a:stCxn id="211" idx="6"/>
              <a:endCxn id="207" idx="4"/>
            </p:cNvCxnSpPr>
            <p:nvPr/>
          </p:nvCxnSpPr>
          <p:spPr bwMode="auto">
            <a:xfrm flipV="1">
              <a:off x="4970" y="1806"/>
              <a:ext cx="264" cy="382"/>
            </a:xfrm>
            <a:prstGeom prst="curvedConnector2">
              <a:avLst/>
            </a:prstGeom>
            <a:noFill/>
            <a:ln w="38100">
              <a:solidFill>
                <a:srgbClr val="BE2D00"/>
              </a:solidFill>
              <a:round/>
              <a:headEnd/>
              <a:tailEnd/>
            </a:ln>
            <a:effectLst/>
          </p:spPr>
        </p:cxnSp>
        <p:cxnSp>
          <p:nvCxnSpPr>
            <p:cNvPr id="209" name="AutoShape 115"/>
            <p:cNvCxnSpPr>
              <a:cxnSpLocks noChangeAspect="1" noChangeShapeType="1"/>
              <a:stCxn id="207" idx="0"/>
              <a:endCxn id="200" idx="6"/>
            </p:cNvCxnSpPr>
            <p:nvPr/>
          </p:nvCxnSpPr>
          <p:spPr bwMode="auto">
            <a:xfrm rot="5400000" flipH="1">
              <a:off x="4678" y="995"/>
              <a:ext cx="380" cy="732"/>
            </a:xfrm>
            <a:prstGeom prst="curvedConnector2">
              <a:avLst/>
            </a:prstGeom>
            <a:noFill/>
            <a:ln w="38100">
              <a:solidFill>
                <a:srgbClr val="40458C"/>
              </a:solidFill>
              <a:prstDash val="dash"/>
              <a:round/>
              <a:headEnd/>
              <a:tailEnd/>
            </a:ln>
            <a:effectLst/>
          </p:spPr>
        </p:cxnSp>
        <p:cxnSp>
          <p:nvCxnSpPr>
            <p:cNvPr id="210" name="AutoShape 116"/>
            <p:cNvCxnSpPr>
              <a:cxnSpLocks noChangeAspect="1" noChangeShapeType="1"/>
              <a:stCxn id="198" idx="6"/>
              <a:endCxn id="207" idx="2"/>
            </p:cNvCxnSpPr>
            <p:nvPr/>
          </p:nvCxnSpPr>
          <p:spPr bwMode="auto">
            <a:xfrm>
              <a:off x="4503" y="1679"/>
              <a:ext cx="603" cy="0"/>
            </a:xfrm>
            <a:prstGeom prst="straightConnector1">
              <a:avLst/>
            </a:prstGeom>
            <a:noFill/>
            <a:ln w="38100">
              <a:solidFill>
                <a:srgbClr val="BE2D00"/>
              </a:solidFill>
              <a:round/>
              <a:headEnd/>
              <a:tailEnd/>
            </a:ln>
            <a:effectLst/>
          </p:spPr>
        </p:cxnSp>
        <p:sp>
          <p:nvSpPr>
            <p:cNvPr id="211" name="Oval 117"/>
            <p:cNvSpPr>
              <a:spLocks noChangeAspect="1" noChangeArrowheads="1"/>
            </p:cNvSpPr>
            <p:nvPr/>
          </p:nvSpPr>
          <p:spPr bwMode="auto">
            <a:xfrm rot="21600000">
              <a:off x="4734" y="2073"/>
              <a:ext cx="231" cy="231"/>
            </a:xfrm>
            <a:prstGeom prst="ellipse">
              <a:avLst/>
            </a:prstGeom>
            <a:solidFill>
              <a:srgbClr val="ECD882"/>
            </a:solidFill>
            <a:ln w="19050">
              <a:solidFill>
                <a:srgbClr val="40458C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</a:t>
              </a:r>
            </a:p>
          </p:txBody>
        </p:sp>
        <p:cxnSp>
          <p:nvCxnSpPr>
            <p:cNvPr id="212" name="AutoShape 118"/>
            <p:cNvCxnSpPr>
              <a:cxnSpLocks noChangeAspect="1" noChangeShapeType="1"/>
              <a:stCxn id="198" idx="5"/>
              <a:endCxn id="211" idx="2"/>
            </p:cNvCxnSpPr>
            <p:nvPr/>
          </p:nvCxnSpPr>
          <p:spPr bwMode="auto">
            <a:xfrm rot="16200000" flipH="1">
              <a:off x="4385" y="1846"/>
              <a:ext cx="415" cy="269"/>
            </a:xfrm>
            <a:prstGeom prst="curvedConnector2">
              <a:avLst/>
            </a:prstGeom>
            <a:noFill/>
            <a:ln w="38100">
              <a:solidFill>
                <a:srgbClr val="40458C"/>
              </a:solidFill>
              <a:prstDash val="dash"/>
              <a:round/>
              <a:headEnd/>
              <a:tailEnd/>
            </a:ln>
            <a:effectLst/>
          </p:spPr>
        </p:cxnSp>
        <p:sp>
          <p:nvSpPr>
            <p:cNvPr id="213" name="Text Box 119"/>
            <p:cNvSpPr txBox="1">
              <a:spLocks noChangeArrowheads="1"/>
            </p:cNvSpPr>
            <p:nvPr/>
          </p:nvSpPr>
          <p:spPr bwMode="auto">
            <a:xfrm>
              <a:off x="4408" y="912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BE2D00"/>
                  </a:solidFill>
                  <a:effectLst/>
                  <a:uLnTx/>
                  <a:uFillTx/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214" name="Text Box 120"/>
            <p:cNvSpPr txBox="1">
              <a:spLocks noChangeArrowheads="1"/>
            </p:cNvSpPr>
            <p:nvPr/>
          </p:nvSpPr>
          <p:spPr bwMode="auto">
            <a:xfrm>
              <a:off x="5284" y="1433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BE2D00"/>
                  </a:solidFill>
                  <a:effectLst/>
                  <a:uLnTx/>
                  <a:uFillTx/>
                  <a:latin typeface="Times New Roman" pitchFamily="18" charset="0"/>
                  <a:sym typeface="Symbol" pitchFamily="18" charset="2"/>
                </a:rPr>
                <a:t>3</a:t>
              </a:r>
            </a:p>
          </p:txBody>
        </p:sp>
        <p:sp>
          <p:nvSpPr>
            <p:cNvPr id="215" name="Text Box 121"/>
            <p:cNvSpPr txBox="1">
              <a:spLocks noChangeArrowheads="1"/>
            </p:cNvSpPr>
            <p:nvPr/>
          </p:nvSpPr>
          <p:spPr bwMode="auto">
            <a:xfrm>
              <a:off x="4428" y="1433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BE2D00"/>
                  </a:solidFill>
                  <a:effectLst/>
                  <a:uLnTx/>
                  <a:uFillTx/>
                  <a:latin typeface="Times New Roman" pitchFamily="18" charset="0"/>
                  <a:sym typeface="Symbol" pitchFamily="18" charset="2"/>
                </a:rPr>
                <a:t>2</a:t>
              </a:r>
            </a:p>
          </p:txBody>
        </p:sp>
        <p:sp>
          <p:nvSpPr>
            <p:cNvPr id="216" name="Text Box 122"/>
            <p:cNvSpPr txBox="1">
              <a:spLocks noChangeArrowheads="1"/>
            </p:cNvSpPr>
            <p:nvPr/>
          </p:nvSpPr>
          <p:spPr bwMode="auto">
            <a:xfrm>
              <a:off x="3564" y="1433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BE2D00"/>
                  </a:solidFill>
                  <a:effectLst/>
                  <a:uLnTx/>
                  <a:uFillTx/>
                  <a:latin typeface="Times New Roman" pitchFamily="18" charset="0"/>
                  <a:sym typeface="Symbol" pitchFamily="18" charset="2"/>
                </a:rPr>
                <a:t>8</a:t>
              </a:r>
            </a:p>
          </p:txBody>
        </p:sp>
        <p:sp>
          <p:nvSpPr>
            <p:cNvPr id="217" name="Text Box 123"/>
            <p:cNvSpPr txBox="1">
              <a:spLocks noChangeArrowheads="1"/>
            </p:cNvSpPr>
            <p:nvPr/>
          </p:nvSpPr>
          <p:spPr bwMode="auto">
            <a:xfrm>
              <a:off x="3736" y="1889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BE2D00"/>
                  </a:solidFill>
                  <a:effectLst/>
                  <a:uLnTx/>
                  <a:uFillTx/>
                  <a:latin typeface="Times New Roman" pitchFamily="18" charset="0"/>
                  <a:sym typeface="Symbol" pitchFamily="18" charset="2"/>
                </a:rPr>
                <a:t>5</a:t>
              </a:r>
            </a:p>
          </p:txBody>
        </p:sp>
        <p:sp>
          <p:nvSpPr>
            <p:cNvPr id="218" name="Text Box 124"/>
            <p:cNvSpPr txBox="1">
              <a:spLocks noChangeArrowheads="1"/>
            </p:cNvSpPr>
            <p:nvPr/>
          </p:nvSpPr>
          <p:spPr bwMode="auto">
            <a:xfrm>
              <a:off x="4848" y="1889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BE2D00"/>
                  </a:solidFill>
                  <a:effectLst/>
                  <a:uLnTx/>
                  <a:uFillTx/>
                  <a:latin typeface="Times New Roman" pitchFamily="18" charset="0"/>
                  <a:sym typeface="Symbol" pitchFamily="18" charset="2"/>
                </a:rPr>
                <a:t>8</a:t>
              </a:r>
            </a:p>
          </p:txBody>
        </p:sp>
        <p:sp>
          <p:nvSpPr>
            <p:cNvPr id="219" name="Text Box 125"/>
            <p:cNvSpPr txBox="1">
              <a:spLocks noChangeArrowheads="1"/>
            </p:cNvSpPr>
            <p:nvPr/>
          </p:nvSpPr>
          <p:spPr bwMode="auto">
            <a:xfrm>
              <a:off x="4936" y="1065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220" name="Text Box 126"/>
            <p:cNvSpPr txBox="1">
              <a:spLocks noChangeArrowheads="1"/>
            </p:cNvSpPr>
            <p:nvPr/>
          </p:nvSpPr>
          <p:spPr bwMode="auto">
            <a:xfrm>
              <a:off x="3588" y="1104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BE2D00"/>
                  </a:solidFill>
                  <a:effectLst/>
                  <a:uLnTx/>
                  <a:uFillTx/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221" name="Text Box 127"/>
            <p:cNvSpPr txBox="1">
              <a:spLocks noChangeArrowheads="1"/>
            </p:cNvSpPr>
            <p:nvPr/>
          </p:nvSpPr>
          <p:spPr bwMode="auto">
            <a:xfrm>
              <a:off x="3828" y="1488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7</a:t>
              </a:r>
            </a:p>
          </p:txBody>
        </p:sp>
        <p:sp>
          <p:nvSpPr>
            <p:cNvPr id="222" name="Text Box 128"/>
            <p:cNvSpPr txBox="1">
              <a:spLocks noChangeArrowheads="1"/>
            </p:cNvSpPr>
            <p:nvPr/>
          </p:nvSpPr>
          <p:spPr bwMode="auto">
            <a:xfrm>
              <a:off x="4740" y="1488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BE2D00"/>
                  </a:solidFill>
                  <a:effectLst/>
                  <a:uLnTx/>
                  <a:uFillTx/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223" name="Text Box 129"/>
            <p:cNvSpPr txBox="1">
              <a:spLocks noChangeArrowheads="1"/>
            </p:cNvSpPr>
            <p:nvPr/>
          </p:nvSpPr>
          <p:spPr bwMode="auto">
            <a:xfrm>
              <a:off x="3396" y="1992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224" name="Text Box 130"/>
            <p:cNvSpPr txBox="1">
              <a:spLocks noChangeArrowheads="1"/>
            </p:cNvSpPr>
            <p:nvPr/>
          </p:nvSpPr>
          <p:spPr bwMode="auto">
            <a:xfrm>
              <a:off x="5124" y="1992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BE2D00"/>
                  </a:solidFill>
                  <a:effectLst/>
                  <a:uLnTx/>
                  <a:uFillTx/>
                  <a:latin typeface="Times New Roman" pitchFamily="18" charset="0"/>
                </a:rPr>
                <a:t>5</a:t>
              </a:r>
            </a:p>
          </p:txBody>
        </p:sp>
        <p:sp>
          <p:nvSpPr>
            <p:cNvPr id="225" name="Text Box 131"/>
            <p:cNvSpPr txBox="1">
              <a:spLocks noChangeArrowheads="1"/>
            </p:cNvSpPr>
            <p:nvPr/>
          </p:nvSpPr>
          <p:spPr bwMode="auto">
            <a:xfrm>
              <a:off x="4164" y="1296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BE2D00"/>
                  </a:solidFill>
                  <a:effectLst/>
                  <a:uLnTx/>
                  <a:uFillTx/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226" name="Text Box 132"/>
            <p:cNvSpPr txBox="1">
              <a:spLocks noChangeArrowheads="1"/>
            </p:cNvSpPr>
            <p:nvPr/>
          </p:nvSpPr>
          <p:spPr bwMode="auto">
            <a:xfrm>
              <a:off x="4068" y="1824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rgbClr val="BE2D00"/>
                  </a:solidFill>
                  <a:effectLst/>
                  <a:uLnTx/>
                  <a:uFillTx/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227" name="Text Box 133"/>
            <p:cNvSpPr txBox="1">
              <a:spLocks noChangeArrowheads="1"/>
            </p:cNvSpPr>
            <p:nvPr/>
          </p:nvSpPr>
          <p:spPr bwMode="auto">
            <a:xfrm>
              <a:off x="4476" y="1824"/>
              <a:ext cx="188" cy="231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9</a:t>
              </a:r>
            </a:p>
          </p:txBody>
        </p:sp>
      </p:grpSp>
      <p:sp>
        <p:nvSpPr>
          <p:cNvPr id="228" name="Oval 135"/>
          <p:cNvSpPr>
            <a:spLocks noChangeAspect="1" noChangeArrowheads="1"/>
          </p:cNvSpPr>
          <p:nvPr/>
        </p:nvSpPr>
        <p:spPr bwMode="auto">
          <a:xfrm>
            <a:off x="6783388" y="5167313"/>
            <a:ext cx="366712" cy="366712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229" name="Oval 136"/>
          <p:cNvSpPr>
            <a:spLocks noChangeAspect="1" noChangeArrowheads="1"/>
          </p:cNvSpPr>
          <p:nvPr/>
        </p:nvSpPr>
        <p:spPr bwMode="auto">
          <a:xfrm>
            <a:off x="5410200" y="5167313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230" name="Oval 137"/>
          <p:cNvSpPr>
            <a:spLocks noChangeAspect="1" noChangeArrowheads="1"/>
          </p:cNvSpPr>
          <p:nvPr/>
        </p:nvSpPr>
        <p:spPr bwMode="auto">
          <a:xfrm>
            <a:off x="6781800" y="4360863"/>
            <a:ext cx="366713" cy="366712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31" name="Oval 138"/>
          <p:cNvSpPr>
            <a:spLocks noChangeAspect="1" noChangeArrowheads="1"/>
          </p:cNvSpPr>
          <p:nvPr/>
        </p:nvSpPr>
        <p:spPr bwMode="auto">
          <a:xfrm>
            <a:off x="6019800" y="5975350"/>
            <a:ext cx="366713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E</a:t>
            </a:r>
          </a:p>
        </p:txBody>
      </p:sp>
      <p:cxnSp>
        <p:nvCxnSpPr>
          <p:cNvPr id="232" name="AutoShape 139"/>
          <p:cNvCxnSpPr>
            <a:cxnSpLocks noChangeAspect="1" noChangeShapeType="1"/>
            <a:stCxn id="230" idx="2"/>
            <a:endCxn id="229" idx="0"/>
          </p:cNvCxnSpPr>
          <p:nvPr/>
        </p:nvCxnSpPr>
        <p:spPr bwMode="auto">
          <a:xfrm rot="10800000" flipV="1">
            <a:off x="5592763" y="4543425"/>
            <a:ext cx="1168400" cy="612775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233" name="AutoShape 140"/>
          <p:cNvCxnSpPr>
            <a:cxnSpLocks noChangeAspect="1" noChangeShapeType="1"/>
            <a:stCxn id="231" idx="2"/>
            <a:endCxn id="229" idx="4"/>
          </p:cNvCxnSpPr>
          <p:nvPr/>
        </p:nvCxnSpPr>
        <p:spPr bwMode="auto">
          <a:xfrm rot="10800000">
            <a:off x="5592763" y="5541963"/>
            <a:ext cx="406400" cy="615950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234" name="AutoShape 141"/>
          <p:cNvCxnSpPr>
            <a:cxnSpLocks noChangeAspect="1" noChangeShapeType="1"/>
            <a:stCxn id="231" idx="6"/>
            <a:endCxn id="228" idx="3"/>
          </p:cNvCxnSpPr>
          <p:nvPr/>
        </p:nvCxnSpPr>
        <p:spPr bwMode="auto">
          <a:xfrm flipV="1">
            <a:off x="6403975" y="5499100"/>
            <a:ext cx="431800" cy="658813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235" name="AutoShape 142"/>
          <p:cNvCxnSpPr>
            <a:cxnSpLocks noChangeAspect="1" noChangeShapeType="1"/>
            <a:stCxn id="230" idx="4"/>
            <a:endCxn id="228" idx="0"/>
          </p:cNvCxnSpPr>
          <p:nvPr/>
        </p:nvCxnSpPr>
        <p:spPr bwMode="auto">
          <a:xfrm>
            <a:off x="6964363" y="4745038"/>
            <a:ext cx="1587" cy="401637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236" name="AutoShape 143"/>
          <p:cNvCxnSpPr>
            <a:cxnSpLocks noChangeAspect="1" noChangeShapeType="1"/>
            <a:stCxn id="229" idx="6"/>
            <a:endCxn id="228" idx="2"/>
          </p:cNvCxnSpPr>
          <p:nvPr/>
        </p:nvCxnSpPr>
        <p:spPr bwMode="auto">
          <a:xfrm>
            <a:off x="5784850" y="5349875"/>
            <a:ext cx="977900" cy="0"/>
          </a:xfrm>
          <a:prstGeom prst="straightConnector1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sp>
        <p:nvSpPr>
          <p:cNvPr id="237" name="Oval 144"/>
          <p:cNvSpPr>
            <a:spLocks noChangeAspect="1" noChangeArrowheads="1"/>
          </p:cNvSpPr>
          <p:nvPr/>
        </p:nvSpPr>
        <p:spPr bwMode="auto">
          <a:xfrm>
            <a:off x="8145463" y="5167313"/>
            <a:ext cx="366712" cy="366712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D</a:t>
            </a:r>
          </a:p>
        </p:txBody>
      </p:sp>
      <p:cxnSp>
        <p:nvCxnSpPr>
          <p:cNvPr id="238" name="AutoShape 145"/>
          <p:cNvCxnSpPr>
            <a:cxnSpLocks noChangeAspect="1" noChangeShapeType="1"/>
            <a:stCxn id="241" idx="6"/>
            <a:endCxn id="237" idx="4"/>
          </p:cNvCxnSpPr>
          <p:nvPr/>
        </p:nvCxnSpPr>
        <p:spPr bwMode="auto">
          <a:xfrm flipV="1">
            <a:off x="7908925" y="5551488"/>
            <a:ext cx="419100" cy="606425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239" name="AutoShape 146"/>
          <p:cNvCxnSpPr>
            <a:cxnSpLocks noChangeAspect="1" noChangeShapeType="1"/>
            <a:stCxn id="237" idx="0"/>
            <a:endCxn id="230" idx="6"/>
          </p:cNvCxnSpPr>
          <p:nvPr/>
        </p:nvCxnSpPr>
        <p:spPr bwMode="auto">
          <a:xfrm rot="5400000" flipH="1">
            <a:off x="7445375" y="4264025"/>
            <a:ext cx="603250" cy="1162050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240" name="AutoShape 147"/>
          <p:cNvCxnSpPr>
            <a:cxnSpLocks noChangeAspect="1" noChangeShapeType="1"/>
            <a:stCxn id="228" idx="6"/>
            <a:endCxn id="237" idx="2"/>
          </p:cNvCxnSpPr>
          <p:nvPr/>
        </p:nvCxnSpPr>
        <p:spPr bwMode="auto">
          <a:xfrm>
            <a:off x="7167563" y="5349875"/>
            <a:ext cx="957262" cy="0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sp>
        <p:nvSpPr>
          <p:cNvPr id="241" name="Oval 148"/>
          <p:cNvSpPr>
            <a:spLocks noChangeAspect="1" noChangeArrowheads="1"/>
          </p:cNvSpPr>
          <p:nvPr/>
        </p:nvSpPr>
        <p:spPr bwMode="auto">
          <a:xfrm>
            <a:off x="7534275" y="5975350"/>
            <a:ext cx="366713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</a:t>
            </a:r>
          </a:p>
        </p:txBody>
      </p:sp>
      <p:cxnSp>
        <p:nvCxnSpPr>
          <p:cNvPr id="242" name="AutoShape 149"/>
          <p:cNvCxnSpPr>
            <a:cxnSpLocks noChangeAspect="1" noChangeShapeType="1"/>
            <a:stCxn id="228" idx="5"/>
            <a:endCxn id="241" idx="2"/>
          </p:cNvCxnSpPr>
          <p:nvPr/>
        </p:nvCxnSpPr>
        <p:spPr bwMode="auto">
          <a:xfrm rot="16200000" flipH="1">
            <a:off x="6980237" y="5614988"/>
            <a:ext cx="658813" cy="427038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sp>
        <p:nvSpPr>
          <p:cNvPr id="243" name="Text Box 150"/>
          <p:cNvSpPr txBox="1">
            <a:spLocks noChangeArrowheads="1"/>
          </p:cNvSpPr>
          <p:nvPr/>
        </p:nvSpPr>
        <p:spPr bwMode="auto">
          <a:xfrm>
            <a:off x="7016750" y="41322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0</a:t>
            </a:r>
          </a:p>
        </p:txBody>
      </p:sp>
      <p:sp>
        <p:nvSpPr>
          <p:cNvPr id="244" name="Text Box 151"/>
          <p:cNvSpPr txBox="1">
            <a:spLocks noChangeArrowheads="1"/>
          </p:cNvSpPr>
          <p:nvPr/>
        </p:nvSpPr>
        <p:spPr bwMode="auto">
          <a:xfrm>
            <a:off x="8407400" y="49593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3</a:t>
            </a:r>
          </a:p>
        </p:txBody>
      </p:sp>
      <p:sp>
        <p:nvSpPr>
          <p:cNvPr id="245" name="Text Box 152"/>
          <p:cNvSpPr txBox="1">
            <a:spLocks noChangeArrowheads="1"/>
          </p:cNvSpPr>
          <p:nvPr/>
        </p:nvSpPr>
        <p:spPr bwMode="auto">
          <a:xfrm>
            <a:off x="7048500" y="49593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sp>
        <p:nvSpPr>
          <p:cNvPr id="246" name="Text Box 153"/>
          <p:cNvSpPr txBox="1">
            <a:spLocks noChangeArrowheads="1"/>
          </p:cNvSpPr>
          <p:nvPr/>
        </p:nvSpPr>
        <p:spPr bwMode="auto">
          <a:xfrm>
            <a:off x="5676900" y="49593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7</a:t>
            </a:r>
          </a:p>
        </p:txBody>
      </p:sp>
      <p:sp>
        <p:nvSpPr>
          <p:cNvPr id="247" name="Text Box 154"/>
          <p:cNvSpPr txBox="1">
            <a:spLocks noChangeArrowheads="1"/>
          </p:cNvSpPr>
          <p:nvPr/>
        </p:nvSpPr>
        <p:spPr bwMode="auto">
          <a:xfrm>
            <a:off x="5949950" y="56832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5</a:t>
            </a:r>
          </a:p>
        </p:txBody>
      </p:sp>
      <p:sp>
        <p:nvSpPr>
          <p:cNvPr id="248" name="Text Box 155"/>
          <p:cNvSpPr txBox="1">
            <a:spLocks noChangeArrowheads="1"/>
          </p:cNvSpPr>
          <p:nvPr/>
        </p:nvSpPr>
        <p:spPr bwMode="auto">
          <a:xfrm>
            <a:off x="7715250" y="56832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8</a:t>
            </a:r>
          </a:p>
        </p:txBody>
      </p:sp>
      <p:sp>
        <p:nvSpPr>
          <p:cNvPr id="249" name="Text Box 156"/>
          <p:cNvSpPr txBox="1">
            <a:spLocks noChangeArrowheads="1"/>
          </p:cNvSpPr>
          <p:nvPr/>
        </p:nvSpPr>
        <p:spPr bwMode="auto">
          <a:xfrm>
            <a:off x="7854950" y="43751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4</a:t>
            </a:r>
          </a:p>
        </p:txBody>
      </p:sp>
      <p:sp>
        <p:nvSpPr>
          <p:cNvPr id="250" name="Text Box 157"/>
          <p:cNvSpPr txBox="1">
            <a:spLocks noChangeArrowheads="1"/>
          </p:cNvSpPr>
          <p:nvPr/>
        </p:nvSpPr>
        <p:spPr bwMode="auto">
          <a:xfrm>
            <a:off x="5715000" y="44370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8</a:t>
            </a:r>
          </a:p>
        </p:txBody>
      </p:sp>
      <p:sp>
        <p:nvSpPr>
          <p:cNvPr id="251" name="Text Box 158"/>
          <p:cNvSpPr txBox="1">
            <a:spLocks noChangeArrowheads="1"/>
          </p:cNvSpPr>
          <p:nvPr/>
        </p:nvSpPr>
        <p:spPr bwMode="auto">
          <a:xfrm>
            <a:off x="6096000" y="50466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latin typeface="Times New Roman" pitchFamily="18" charset="0"/>
              </a:rPr>
              <a:t>7</a:t>
            </a:r>
          </a:p>
        </p:txBody>
      </p:sp>
      <p:sp>
        <p:nvSpPr>
          <p:cNvPr id="252" name="Text Box 159"/>
          <p:cNvSpPr txBox="1">
            <a:spLocks noChangeArrowheads="1"/>
          </p:cNvSpPr>
          <p:nvPr/>
        </p:nvSpPr>
        <p:spPr bwMode="auto">
          <a:xfrm>
            <a:off x="7543800" y="50466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1</a:t>
            </a:r>
          </a:p>
        </p:txBody>
      </p:sp>
      <p:sp>
        <p:nvSpPr>
          <p:cNvPr id="253" name="Text Box 160"/>
          <p:cNvSpPr txBox="1">
            <a:spLocks noChangeArrowheads="1"/>
          </p:cNvSpPr>
          <p:nvPr/>
        </p:nvSpPr>
        <p:spPr bwMode="auto">
          <a:xfrm>
            <a:off x="5410200" y="58467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2</a:t>
            </a:r>
          </a:p>
        </p:txBody>
      </p:sp>
      <p:sp>
        <p:nvSpPr>
          <p:cNvPr id="254" name="Text Box 161"/>
          <p:cNvSpPr txBox="1">
            <a:spLocks noChangeArrowheads="1"/>
          </p:cNvSpPr>
          <p:nvPr/>
        </p:nvSpPr>
        <p:spPr bwMode="auto">
          <a:xfrm>
            <a:off x="8153400" y="58467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5</a:t>
            </a:r>
          </a:p>
        </p:txBody>
      </p:sp>
      <p:sp>
        <p:nvSpPr>
          <p:cNvPr id="255" name="Text Box 162"/>
          <p:cNvSpPr txBox="1">
            <a:spLocks noChangeArrowheads="1"/>
          </p:cNvSpPr>
          <p:nvPr/>
        </p:nvSpPr>
        <p:spPr bwMode="auto">
          <a:xfrm>
            <a:off x="6629400" y="47418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2</a:t>
            </a:r>
          </a:p>
        </p:txBody>
      </p:sp>
      <p:sp>
        <p:nvSpPr>
          <p:cNvPr id="256" name="Text Box 163"/>
          <p:cNvSpPr txBox="1">
            <a:spLocks noChangeArrowheads="1"/>
          </p:cNvSpPr>
          <p:nvPr/>
        </p:nvSpPr>
        <p:spPr bwMode="auto">
          <a:xfrm>
            <a:off x="6477000" y="55800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257" name="Text Box 164"/>
          <p:cNvSpPr txBox="1">
            <a:spLocks noChangeArrowheads="1"/>
          </p:cNvSpPr>
          <p:nvPr/>
        </p:nvSpPr>
        <p:spPr bwMode="auto">
          <a:xfrm>
            <a:off x="7124700" y="55800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Cont….</a:t>
            </a:r>
            <a:endParaRPr lang="en-US" dirty="0"/>
          </a:p>
        </p:txBody>
      </p:sp>
      <p:sp>
        <p:nvSpPr>
          <p:cNvPr id="70" name="Freeform 2051"/>
          <p:cNvSpPr>
            <a:spLocks/>
          </p:cNvSpPr>
          <p:nvPr/>
        </p:nvSpPr>
        <p:spPr bwMode="auto">
          <a:xfrm>
            <a:off x="668338" y="1695450"/>
            <a:ext cx="3711575" cy="2387600"/>
          </a:xfrm>
          <a:custGeom>
            <a:avLst/>
            <a:gdLst/>
            <a:ahLst/>
            <a:cxnLst>
              <a:cxn ang="0">
                <a:pos x="1271" y="0"/>
              </a:cxn>
              <a:cxn ang="0">
                <a:pos x="1996" y="184"/>
              </a:cxn>
              <a:cxn ang="0">
                <a:pos x="2207" y="950"/>
              </a:cxn>
              <a:cxn ang="0">
                <a:pos x="1211" y="954"/>
              </a:cxn>
              <a:cxn ang="0">
                <a:pos x="917" y="1374"/>
              </a:cxn>
              <a:cxn ang="0">
                <a:pos x="419" y="1482"/>
              </a:cxn>
              <a:cxn ang="0">
                <a:pos x="101" y="1242"/>
              </a:cxn>
              <a:cxn ang="0">
                <a:pos x="41" y="624"/>
              </a:cxn>
              <a:cxn ang="0">
                <a:pos x="347" y="138"/>
              </a:cxn>
              <a:cxn ang="0">
                <a:pos x="863" y="30"/>
              </a:cxn>
              <a:cxn ang="0">
                <a:pos x="1271" y="0"/>
              </a:cxn>
            </a:cxnLst>
            <a:rect l="0" t="0" r="r" b="b"/>
            <a:pathLst>
              <a:path w="2338" h="1504">
                <a:moveTo>
                  <a:pt x="1271" y="0"/>
                </a:moveTo>
                <a:cubicBezTo>
                  <a:pt x="1459" y="15"/>
                  <a:pt x="1840" y="26"/>
                  <a:pt x="1996" y="184"/>
                </a:cubicBezTo>
                <a:cubicBezTo>
                  <a:pt x="2152" y="342"/>
                  <a:pt x="2338" y="822"/>
                  <a:pt x="2207" y="950"/>
                </a:cubicBezTo>
                <a:cubicBezTo>
                  <a:pt x="2076" y="1078"/>
                  <a:pt x="1426" y="883"/>
                  <a:pt x="1211" y="954"/>
                </a:cubicBezTo>
                <a:cubicBezTo>
                  <a:pt x="996" y="1025"/>
                  <a:pt x="1049" y="1286"/>
                  <a:pt x="917" y="1374"/>
                </a:cubicBezTo>
                <a:cubicBezTo>
                  <a:pt x="785" y="1462"/>
                  <a:pt x="555" y="1504"/>
                  <a:pt x="419" y="1482"/>
                </a:cubicBezTo>
                <a:cubicBezTo>
                  <a:pt x="283" y="1460"/>
                  <a:pt x="164" y="1385"/>
                  <a:pt x="101" y="1242"/>
                </a:cubicBezTo>
                <a:cubicBezTo>
                  <a:pt x="38" y="1099"/>
                  <a:pt x="0" y="808"/>
                  <a:pt x="41" y="624"/>
                </a:cubicBezTo>
                <a:cubicBezTo>
                  <a:pt x="82" y="440"/>
                  <a:pt x="210" y="237"/>
                  <a:pt x="347" y="138"/>
                </a:cubicBezTo>
                <a:cubicBezTo>
                  <a:pt x="484" y="39"/>
                  <a:pt x="709" y="53"/>
                  <a:pt x="863" y="30"/>
                </a:cubicBezTo>
                <a:cubicBezTo>
                  <a:pt x="1017" y="7"/>
                  <a:pt x="1186" y="6"/>
                  <a:pt x="1271" y="0"/>
                </a:cubicBez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BE2D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1" name="Oval 2052"/>
          <p:cNvSpPr>
            <a:spLocks noChangeAspect="1" noChangeArrowheads="1"/>
          </p:cNvSpPr>
          <p:nvPr/>
        </p:nvSpPr>
        <p:spPr bwMode="auto">
          <a:xfrm>
            <a:off x="2192338" y="2711450"/>
            <a:ext cx="366712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72" name="Oval 2053"/>
          <p:cNvSpPr>
            <a:spLocks noChangeAspect="1" noChangeArrowheads="1"/>
          </p:cNvSpPr>
          <p:nvPr/>
        </p:nvSpPr>
        <p:spPr bwMode="auto">
          <a:xfrm>
            <a:off x="819150" y="2711450"/>
            <a:ext cx="366713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73" name="Oval 2054"/>
          <p:cNvSpPr>
            <a:spLocks noChangeAspect="1" noChangeArrowheads="1"/>
          </p:cNvSpPr>
          <p:nvPr/>
        </p:nvSpPr>
        <p:spPr bwMode="auto">
          <a:xfrm>
            <a:off x="2190750" y="1905000"/>
            <a:ext cx="366713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74" name="Oval 2055"/>
          <p:cNvSpPr>
            <a:spLocks noChangeAspect="1" noChangeArrowheads="1"/>
          </p:cNvSpPr>
          <p:nvPr/>
        </p:nvSpPr>
        <p:spPr bwMode="auto">
          <a:xfrm>
            <a:off x="1428750" y="3519488"/>
            <a:ext cx="366713" cy="366712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E</a:t>
            </a:r>
          </a:p>
        </p:txBody>
      </p:sp>
      <p:cxnSp>
        <p:nvCxnSpPr>
          <p:cNvPr id="75" name="AutoShape 2056"/>
          <p:cNvCxnSpPr>
            <a:cxnSpLocks noChangeAspect="1" noChangeShapeType="1"/>
            <a:stCxn id="73" idx="2"/>
            <a:endCxn id="72" idx="0"/>
          </p:cNvCxnSpPr>
          <p:nvPr/>
        </p:nvCxnSpPr>
        <p:spPr bwMode="auto">
          <a:xfrm rot="10800000" flipV="1">
            <a:off x="1001713" y="2087563"/>
            <a:ext cx="1168400" cy="603250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76" name="AutoShape 2057"/>
          <p:cNvCxnSpPr>
            <a:cxnSpLocks noChangeAspect="1" noChangeShapeType="1"/>
            <a:stCxn id="74" idx="2"/>
            <a:endCxn id="72" idx="4"/>
          </p:cNvCxnSpPr>
          <p:nvPr/>
        </p:nvCxnSpPr>
        <p:spPr bwMode="auto">
          <a:xfrm rot="10800000">
            <a:off x="1001713" y="3095625"/>
            <a:ext cx="406400" cy="606425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77" name="AutoShape 2058"/>
          <p:cNvCxnSpPr>
            <a:cxnSpLocks noChangeAspect="1" noChangeShapeType="1"/>
            <a:stCxn id="74" idx="6"/>
            <a:endCxn id="71" idx="3"/>
          </p:cNvCxnSpPr>
          <p:nvPr/>
        </p:nvCxnSpPr>
        <p:spPr bwMode="auto">
          <a:xfrm flipV="1">
            <a:off x="1812925" y="3043238"/>
            <a:ext cx="431800" cy="658812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78" name="AutoShape 2059"/>
          <p:cNvCxnSpPr>
            <a:cxnSpLocks noChangeAspect="1" noChangeShapeType="1"/>
            <a:stCxn id="73" idx="4"/>
            <a:endCxn id="71" idx="0"/>
          </p:cNvCxnSpPr>
          <p:nvPr/>
        </p:nvCxnSpPr>
        <p:spPr bwMode="auto">
          <a:xfrm>
            <a:off x="2373313" y="2289175"/>
            <a:ext cx="1587" cy="401638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79" name="AutoShape 2060"/>
          <p:cNvCxnSpPr>
            <a:cxnSpLocks noChangeAspect="1" noChangeShapeType="1"/>
            <a:stCxn id="72" idx="6"/>
            <a:endCxn id="71" idx="2"/>
          </p:cNvCxnSpPr>
          <p:nvPr/>
        </p:nvCxnSpPr>
        <p:spPr bwMode="auto">
          <a:xfrm>
            <a:off x="1203325" y="2894013"/>
            <a:ext cx="968375" cy="0"/>
          </a:xfrm>
          <a:prstGeom prst="straightConnector1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sp>
        <p:nvSpPr>
          <p:cNvPr id="80" name="Oval 2061"/>
          <p:cNvSpPr>
            <a:spLocks noChangeAspect="1" noChangeArrowheads="1"/>
          </p:cNvSpPr>
          <p:nvPr/>
        </p:nvSpPr>
        <p:spPr bwMode="auto">
          <a:xfrm>
            <a:off x="3554413" y="2711450"/>
            <a:ext cx="366712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D</a:t>
            </a:r>
          </a:p>
        </p:txBody>
      </p:sp>
      <p:cxnSp>
        <p:nvCxnSpPr>
          <p:cNvPr id="81" name="AutoShape 2062"/>
          <p:cNvCxnSpPr>
            <a:cxnSpLocks noChangeAspect="1" noChangeShapeType="1"/>
            <a:stCxn id="84" idx="6"/>
            <a:endCxn id="80" idx="4"/>
          </p:cNvCxnSpPr>
          <p:nvPr/>
        </p:nvCxnSpPr>
        <p:spPr bwMode="auto">
          <a:xfrm flipV="1">
            <a:off x="3317875" y="3095625"/>
            <a:ext cx="419100" cy="606425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82" name="AutoShape 2063"/>
          <p:cNvCxnSpPr>
            <a:cxnSpLocks noChangeAspect="1" noChangeShapeType="1"/>
            <a:stCxn id="80" idx="0"/>
            <a:endCxn id="73" idx="6"/>
          </p:cNvCxnSpPr>
          <p:nvPr/>
        </p:nvCxnSpPr>
        <p:spPr bwMode="auto">
          <a:xfrm rot="5400000" flipH="1">
            <a:off x="2854325" y="1808163"/>
            <a:ext cx="603250" cy="1162050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83" name="AutoShape 2064"/>
          <p:cNvCxnSpPr>
            <a:cxnSpLocks noChangeAspect="1" noChangeShapeType="1"/>
            <a:stCxn id="71" idx="6"/>
            <a:endCxn id="80" idx="2"/>
          </p:cNvCxnSpPr>
          <p:nvPr/>
        </p:nvCxnSpPr>
        <p:spPr bwMode="auto">
          <a:xfrm>
            <a:off x="2576513" y="2894013"/>
            <a:ext cx="957262" cy="0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sp>
        <p:nvSpPr>
          <p:cNvPr id="84" name="Oval 2065"/>
          <p:cNvSpPr>
            <a:spLocks noChangeAspect="1" noChangeArrowheads="1"/>
          </p:cNvSpPr>
          <p:nvPr/>
        </p:nvSpPr>
        <p:spPr bwMode="auto">
          <a:xfrm>
            <a:off x="2943225" y="3519488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</a:t>
            </a:r>
          </a:p>
        </p:txBody>
      </p:sp>
      <p:cxnSp>
        <p:nvCxnSpPr>
          <p:cNvPr id="85" name="AutoShape 2066"/>
          <p:cNvCxnSpPr>
            <a:cxnSpLocks noChangeAspect="1" noChangeShapeType="1"/>
            <a:stCxn id="71" idx="5"/>
            <a:endCxn id="84" idx="2"/>
          </p:cNvCxnSpPr>
          <p:nvPr/>
        </p:nvCxnSpPr>
        <p:spPr bwMode="auto">
          <a:xfrm rot="16200000" flipH="1">
            <a:off x="2389188" y="3159125"/>
            <a:ext cx="658812" cy="427038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sp>
        <p:nvSpPr>
          <p:cNvPr id="86" name="Text Box 2067"/>
          <p:cNvSpPr txBox="1">
            <a:spLocks noChangeArrowheads="1"/>
          </p:cNvSpPr>
          <p:nvPr/>
        </p:nvSpPr>
        <p:spPr bwMode="auto">
          <a:xfrm>
            <a:off x="2425700" y="16764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0</a:t>
            </a:r>
          </a:p>
        </p:txBody>
      </p:sp>
      <p:sp>
        <p:nvSpPr>
          <p:cNvPr id="87" name="Text Box 2068"/>
          <p:cNvSpPr txBox="1">
            <a:spLocks noChangeArrowheads="1"/>
          </p:cNvSpPr>
          <p:nvPr/>
        </p:nvSpPr>
        <p:spPr bwMode="auto">
          <a:xfrm>
            <a:off x="3816350" y="25034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3</a:t>
            </a:r>
          </a:p>
        </p:txBody>
      </p:sp>
      <p:sp>
        <p:nvSpPr>
          <p:cNvPr id="88" name="Text Box 2069"/>
          <p:cNvSpPr txBox="1">
            <a:spLocks noChangeArrowheads="1"/>
          </p:cNvSpPr>
          <p:nvPr/>
        </p:nvSpPr>
        <p:spPr bwMode="auto">
          <a:xfrm>
            <a:off x="2457450" y="25034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sp>
        <p:nvSpPr>
          <p:cNvPr id="89" name="Text Box 2070"/>
          <p:cNvSpPr txBox="1">
            <a:spLocks noChangeArrowheads="1"/>
          </p:cNvSpPr>
          <p:nvPr/>
        </p:nvSpPr>
        <p:spPr bwMode="auto">
          <a:xfrm>
            <a:off x="1085850" y="25034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7</a:t>
            </a:r>
          </a:p>
        </p:txBody>
      </p:sp>
      <p:sp>
        <p:nvSpPr>
          <p:cNvPr id="90" name="Text Box 2071"/>
          <p:cNvSpPr txBox="1">
            <a:spLocks noChangeArrowheads="1"/>
          </p:cNvSpPr>
          <p:nvPr/>
        </p:nvSpPr>
        <p:spPr bwMode="auto">
          <a:xfrm>
            <a:off x="1300163" y="32273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5</a:t>
            </a:r>
          </a:p>
        </p:txBody>
      </p:sp>
      <p:sp>
        <p:nvSpPr>
          <p:cNvPr id="91" name="Text Box 2072"/>
          <p:cNvSpPr txBox="1">
            <a:spLocks noChangeArrowheads="1"/>
          </p:cNvSpPr>
          <p:nvPr/>
        </p:nvSpPr>
        <p:spPr bwMode="auto">
          <a:xfrm>
            <a:off x="3124200" y="32273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8</a:t>
            </a:r>
          </a:p>
        </p:txBody>
      </p:sp>
      <p:sp>
        <p:nvSpPr>
          <p:cNvPr id="92" name="Text Box 2073"/>
          <p:cNvSpPr txBox="1">
            <a:spLocks noChangeArrowheads="1"/>
          </p:cNvSpPr>
          <p:nvPr/>
        </p:nvSpPr>
        <p:spPr bwMode="auto">
          <a:xfrm>
            <a:off x="3263900" y="19192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4</a:t>
            </a:r>
          </a:p>
        </p:txBody>
      </p:sp>
      <p:sp>
        <p:nvSpPr>
          <p:cNvPr id="93" name="Text Box 2074"/>
          <p:cNvSpPr txBox="1">
            <a:spLocks noChangeArrowheads="1"/>
          </p:cNvSpPr>
          <p:nvPr/>
        </p:nvSpPr>
        <p:spPr bwMode="auto">
          <a:xfrm>
            <a:off x="1123950" y="1981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8</a:t>
            </a:r>
          </a:p>
        </p:txBody>
      </p:sp>
      <p:sp>
        <p:nvSpPr>
          <p:cNvPr id="94" name="Text Box 2075"/>
          <p:cNvSpPr txBox="1">
            <a:spLocks noChangeArrowheads="1"/>
          </p:cNvSpPr>
          <p:nvPr/>
        </p:nvSpPr>
        <p:spPr bwMode="auto">
          <a:xfrm>
            <a:off x="1504950" y="25908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7</a:t>
            </a:r>
          </a:p>
        </p:txBody>
      </p:sp>
      <p:sp>
        <p:nvSpPr>
          <p:cNvPr id="95" name="Text Box 2076"/>
          <p:cNvSpPr txBox="1">
            <a:spLocks noChangeArrowheads="1"/>
          </p:cNvSpPr>
          <p:nvPr/>
        </p:nvSpPr>
        <p:spPr bwMode="auto">
          <a:xfrm>
            <a:off x="2952750" y="25908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1</a:t>
            </a:r>
          </a:p>
        </p:txBody>
      </p:sp>
      <p:sp>
        <p:nvSpPr>
          <p:cNvPr id="96" name="Text Box 2077"/>
          <p:cNvSpPr txBox="1">
            <a:spLocks noChangeArrowheads="1"/>
          </p:cNvSpPr>
          <p:nvPr/>
        </p:nvSpPr>
        <p:spPr bwMode="auto">
          <a:xfrm>
            <a:off x="819150" y="33909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2</a:t>
            </a:r>
          </a:p>
        </p:txBody>
      </p:sp>
      <p:sp>
        <p:nvSpPr>
          <p:cNvPr id="97" name="Text Box 2078"/>
          <p:cNvSpPr txBox="1">
            <a:spLocks noChangeArrowheads="1"/>
          </p:cNvSpPr>
          <p:nvPr/>
        </p:nvSpPr>
        <p:spPr bwMode="auto">
          <a:xfrm>
            <a:off x="3562350" y="33909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5</a:t>
            </a:r>
          </a:p>
        </p:txBody>
      </p:sp>
      <p:sp>
        <p:nvSpPr>
          <p:cNvPr id="98" name="Text Box 2079"/>
          <p:cNvSpPr txBox="1">
            <a:spLocks noChangeArrowheads="1"/>
          </p:cNvSpPr>
          <p:nvPr/>
        </p:nvSpPr>
        <p:spPr bwMode="auto">
          <a:xfrm>
            <a:off x="2038350" y="22860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2</a:t>
            </a:r>
          </a:p>
        </p:txBody>
      </p:sp>
      <p:sp>
        <p:nvSpPr>
          <p:cNvPr id="99" name="Text Box 2080"/>
          <p:cNvSpPr txBox="1">
            <a:spLocks noChangeArrowheads="1"/>
          </p:cNvSpPr>
          <p:nvPr/>
        </p:nvSpPr>
        <p:spPr bwMode="auto">
          <a:xfrm>
            <a:off x="1885950" y="3124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100" name="Text Box 2081"/>
          <p:cNvSpPr txBox="1">
            <a:spLocks noChangeArrowheads="1"/>
          </p:cNvSpPr>
          <p:nvPr/>
        </p:nvSpPr>
        <p:spPr bwMode="auto">
          <a:xfrm>
            <a:off x="2533650" y="3124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9</a:t>
            </a:r>
          </a:p>
        </p:txBody>
      </p:sp>
      <p:sp>
        <p:nvSpPr>
          <p:cNvPr id="101" name="Freeform 2082"/>
          <p:cNvSpPr>
            <a:spLocks/>
          </p:cNvSpPr>
          <p:nvPr/>
        </p:nvSpPr>
        <p:spPr bwMode="auto">
          <a:xfrm>
            <a:off x="4930775" y="3810000"/>
            <a:ext cx="3567113" cy="2459038"/>
          </a:xfrm>
          <a:custGeom>
            <a:avLst/>
            <a:gdLst/>
            <a:ahLst/>
            <a:cxnLst>
              <a:cxn ang="0">
                <a:pos x="1274" y="23"/>
              </a:cxn>
              <a:cxn ang="0">
                <a:pos x="1940" y="149"/>
              </a:cxn>
              <a:cxn ang="0">
                <a:pos x="2240" y="917"/>
              </a:cxn>
              <a:cxn ang="0">
                <a:pos x="1899" y="1461"/>
              </a:cxn>
              <a:cxn ang="0">
                <a:pos x="452" y="1446"/>
              </a:cxn>
              <a:cxn ang="0">
                <a:pos x="50" y="1038"/>
              </a:cxn>
              <a:cxn ang="0">
                <a:pos x="152" y="456"/>
              </a:cxn>
              <a:cxn ang="0">
                <a:pos x="536" y="138"/>
              </a:cxn>
              <a:cxn ang="0">
                <a:pos x="1274" y="23"/>
              </a:cxn>
            </a:cxnLst>
            <a:rect l="0" t="0" r="r" b="b"/>
            <a:pathLst>
              <a:path w="2247" h="1549">
                <a:moveTo>
                  <a:pt x="1274" y="23"/>
                </a:moveTo>
                <a:cubicBezTo>
                  <a:pt x="1508" y="25"/>
                  <a:pt x="1779" y="0"/>
                  <a:pt x="1940" y="149"/>
                </a:cubicBezTo>
                <a:cubicBezTo>
                  <a:pt x="2101" y="298"/>
                  <a:pt x="2247" y="698"/>
                  <a:pt x="2240" y="917"/>
                </a:cubicBezTo>
                <a:cubicBezTo>
                  <a:pt x="2233" y="1136"/>
                  <a:pt x="2197" y="1373"/>
                  <a:pt x="1899" y="1461"/>
                </a:cubicBezTo>
                <a:cubicBezTo>
                  <a:pt x="1601" y="1549"/>
                  <a:pt x="760" y="1516"/>
                  <a:pt x="452" y="1446"/>
                </a:cubicBezTo>
                <a:cubicBezTo>
                  <a:pt x="144" y="1376"/>
                  <a:pt x="100" y="1203"/>
                  <a:pt x="50" y="1038"/>
                </a:cubicBezTo>
                <a:cubicBezTo>
                  <a:pt x="0" y="873"/>
                  <a:pt x="71" y="606"/>
                  <a:pt x="152" y="456"/>
                </a:cubicBezTo>
                <a:cubicBezTo>
                  <a:pt x="233" y="306"/>
                  <a:pt x="349" y="210"/>
                  <a:pt x="536" y="138"/>
                </a:cubicBezTo>
                <a:cubicBezTo>
                  <a:pt x="723" y="66"/>
                  <a:pt x="1040" y="21"/>
                  <a:pt x="1274" y="23"/>
                </a:cubicBez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BE2D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2" name="Oval 2083"/>
          <p:cNvSpPr>
            <a:spLocks noChangeAspect="1" noChangeArrowheads="1"/>
          </p:cNvSpPr>
          <p:nvPr/>
        </p:nvSpPr>
        <p:spPr bwMode="auto">
          <a:xfrm>
            <a:off x="6573838" y="4862513"/>
            <a:ext cx="366712" cy="366712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103" name="Oval 2084"/>
          <p:cNvSpPr>
            <a:spLocks noChangeAspect="1" noChangeArrowheads="1"/>
          </p:cNvSpPr>
          <p:nvPr/>
        </p:nvSpPr>
        <p:spPr bwMode="auto">
          <a:xfrm>
            <a:off x="5200650" y="4862513"/>
            <a:ext cx="366713" cy="366712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104" name="Oval 2085"/>
          <p:cNvSpPr>
            <a:spLocks noChangeAspect="1" noChangeArrowheads="1"/>
          </p:cNvSpPr>
          <p:nvPr/>
        </p:nvSpPr>
        <p:spPr bwMode="auto">
          <a:xfrm>
            <a:off x="6572250" y="4056063"/>
            <a:ext cx="366713" cy="366712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105" name="Oval 2086"/>
          <p:cNvSpPr>
            <a:spLocks noChangeAspect="1" noChangeArrowheads="1"/>
          </p:cNvSpPr>
          <p:nvPr/>
        </p:nvSpPr>
        <p:spPr bwMode="auto">
          <a:xfrm>
            <a:off x="5810250" y="5670550"/>
            <a:ext cx="366713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E</a:t>
            </a:r>
          </a:p>
        </p:txBody>
      </p:sp>
      <p:cxnSp>
        <p:nvCxnSpPr>
          <p:cNvPr id="106" name="AutoShape 2087"/>
          <p:cNvCxnSpPr>
            <a:cxnSpLocks noChangeAspect="1" noChangeShapeType="1"/>
            <a:stCxn id="104" idx="2"/>
            <a:endCxn id="103" idx="0"/>
          </p:cNvCxnSpPr>
          <p:nvPr/>
        </p:nvCxnSpPr>
        <p:spPr bwMode="auto">
          <a:xfrm rot="10800000" flipV="1">
            <a:off x="5383213" y="4238625"/>
            <a:ext cx="1168400" cy="603250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107" name="AutoShape 2088"/>
          <p:cNvCxnSpPr>
            <a:cxnSpLocks noChangeAspect="1" noChangeShapeType="1"/>
            <a:stCxn id="105" idx="2"/>
            <a:endCxn id="103" idx="4"/>
          </p:cNvCxnSpPr>
          <p:nvPr/>
        </p:nvCxnSpPr>
        <p:spPr bwMode="auto">
          <a:xfrm rot="10800000">
            <a:off x="5383213" y="5246688"/>
            <a:ext cx="406400" cy="606425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108" name="AutoShape 2089"/>
          <p:cNvCxnSpPr>
            <a:cxnSpLocks noChangeAspect="1" noChangeShapeType="1"/>
            <a:stCxn id="105" idx="6"/>
            <a:endCxn id="102" idx="3"/>
          </p:cNvCxnSpPr>
          <p:nvPr/>
        </p:nvCxnSpPr>
        <p:spPr bwMode="auto">
          <a:xfrm flipV="1">
            <a:off x="6194425" y="5194300"/>
            <a:ext cx="431800" cy="658813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109" name="AutoShape 2090"/>
          <p:cNvCxnSpPr>
            <a:cxnSpLocks noChangeAspect="1" noChangeShapeType="1"/>
            <a:stCxn id="104" idx="4"/>
            <a:endCxn id="102" idx="0"/>
          </p:cNvCxnSpPr>
          <p:nvPr/>
        </p:nvCxnSpPr>
        <p:spPr bwMode="auto">
          <a:xfrm>
            <a:off x="6754813" y="4440238"/>
            <a:ext cx="1587" cy="401637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110" name="AutoShape 2091"/>
          <p:cNvCxnSpPr>
            <a:cxnSpLocks noChangeAspect="1" noChangeShapeType="1"/>
            <a:stCxn id="103" idx="6"/>
            <a:endCxn id="102" idx="2"/>
          </p:cNvCxnSpPr>
          <p:nvPr/>
        </p:nvCxnSpPr>
        <p:spPr bwMode="auto">
          <a:xfrm>
            <a:off x="5584825" y="5045075"/>
            <a:ext cx="968375" cy="0"/>
          </a:xfrm>
          <a:prstGeom prst="straightConnector1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sp>
        <p:nvSpPr>
          <p:cNvPr id="111" name="Oval 2092"/>
          <p:cNvSpPr>
            <a:spLocks noChangeAspect="1" noChangeArrowheads="1"/>
          </p:cNvSpPr>
          <p:nvPr/>
        </p:nvSpPr>
        <p:spPr bwMode="auto">
          <a:xfrm>
            <a:off x="7935913" y="4862513"/>
            <a:ext cx="366712" cy="366712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D</a:t>
            </a:r>
          </a:p>
        </p:txBody>
      </p:sp>
      <p:cxnSp>
        <p:nvCxnSpPr>
          <p:cNvPr id="112" name="AutoShape 2093"/>
          <p:cNvCxnSpPr>
            <a:cxnSpLocks noChangeAspect="1" noChangeShapeType="1"/>
            <a:stCxn id="115" idx="6"/>
            <a:endCxn id="111" idx="4"/>
          </p:cNvCxnSpPr>
          <p:nvPr/>
        </p:nvCxnSpPr>
        <p:spPr bwMode="auto">
          <a:xfrm flipV="1">
            <a:off x="7708900" y="5246688"/>
            <a:ext cx="409575" cy="606425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113" name="AutoShape 2094"/>
          <p:cNvCxnSpPr>
            <a:cxnSpLocks noChangeAspect="1" noChangeShapeType="1"/>
            <a:stCxn id="111" idx="0"/>
            <a:endCxn id="104" idx="6"/>
          </p:cNvCxnSpPr>
          <p:nvPr/>
        </p:nvCxnSpPr>
        <p:spPr bwMode="auto">
          <a:xfrm rot="5400000" flipH="1">
            <a:off x="7235825" y="3959225"/>
            <a:ext cx="603250" cy="1162050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114" name="AutoShape 2095"/>
          <p:cNvCxnSpPr>
            <a:cxnSpLocks noChangeAspect="1" noChangeShapeType="1"/>
            <a:stCxn id="102" idx="6"/>
            <a:endCxn id="111" idx="2"/>
          </p:cNvCxnSpPr>
          <p:nvPr/>
        </p:nvCxnSpPr>
        <p:spPr bwMode="auto">
          <a:xfrm>
            <a:off x="6958013" y="5045075"/>
            <a:ext cx="957262" cy="0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sp>
        <p:nvSpPr>
          <p:cNvPr id="115" name="Oval 2096"/>
          <p:cNvSpPr>
            <a:spLocks noChangeAspect="1" noChangeArrowheads="1"/>
          </p:cNvSpPr>
          <p:nvPr/>
        </p:nvSpPr>
        <p:spPr bwMode="auto">
          <a:xfrm>
            <a:off x="7324725" y="5670550"/>
            <a:ext cx="366713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F</a:t>
            </a:r>
          </a:p>
        </p:txBody>
      </p:sp>
      <p:cxnSp>
        <p:nvCxnSpPr>
          <p:cNvPr id="116" name="AutoShape 2097"/>
          <p:cNvCxnSpPr>
            <a:cxnSpLocks noChangeAspect="1" noChangeShapeType="1"/>
            <a:stCxn id="102" idx="5"/>
            <a:endCxn id="115" idx="2"/>
          </p:cNvCxnSpPr>
          <p:nvPr/>
        </p:nvCxnSpPr>
        <p:spPr bwMode="auto">
          <a:xfrm rot="16200000" flipH="1">
            <a:off x="6765925" y="5314950"/>
            <a:ext cx="658813" cy="417513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sp>
        <p:nvSpPr>
          <p:cNvPr id="117" name="Text Box 2098"/>
          <p:cNvSpPr txBox="1">
            <a:spLocks noChangeArrowheads="1"/>
          </p:cNvSpPr>
          <p:nvPr/>
        </p:nvSpPr>
        <p:spPr bwMode="auto">
          <a:xfrm>
            <a:off x="6807200" y="38274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0</a:t>
            </a:r>
          </a:p>
        </p:txBody>
      </p:sp>
      <p:sp>
        <p:nvSpPr>
          <p:cNvPr id="118" name="Text Box 2099"/>
          <p:cNvSpPr txBox="1">
            <a:spLocks noChangeArrowheads="1"/>
          </p:cNvSpPr>
          <p:nvPr/>
        </p:nvSpPr>
        <p:spPr bwMode="auto">
          <a:xfrm>
            <a:off x="8197850" y="46545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3</a:t>
            </a:r>
          </a:p>
        </p:txBody>
      </p:sp>
      <p:sp>
        <p:nvSpPr>
          <p:cNvPr id="119" name="Text Box 2100"/>
          <p:cNvSpPr txBox="1">
            <a:spLocks noChangeArrowheads="1"/>
          </p:cNvSpPr>
          <p:nvPr/>
        </p:nvSpPr>
        <p:spPr bwMode="auto">
          <a:xfrm>
            <a:off x="6838950" y="46545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sp>
        <p:nvSpPr>
          <p:cNvPr id="120" name="Text Box 2101"/>
          <p:cNvSpPr txBox="1">
            <a:spLocks noChangeArrowheads="1"/>
          </p:cNvSpPr>
          <p:nvPr/>
        </p:nvSpPr>
        <p:spPr bwMode="auto">
          <a:xfrm>
            <a:off x="5467350" y="46545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7</a:t>
            </a:r>
          </a:p>
        </p:txBody>
      </p:sp>
      <p:sp>
        <p:nvSpPr>
          <p:cNvPr id="121" name="Text Box 2102"/>
          <p:cNvSpPr txBox="1">
            <a:spLocks noChangeArrowheads="1"/>
          </p:cNvSpPr>
          <p:nvPr/>
        </p:nvSpPr>
        <p:spPr bwMode="auto">
          <a:xfrm>
            <a:off x="5681663" y="53784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5</a:t>
            </a:r>
          </a:p>
        </p:txBody>
      </p:sp>
      <p:sp>
        <p:nvSpPr>
          <p:cNvPr id="122" name="Text Box 2103"/>
          <p:cNvSpPr txBox="1">
            <a:spLocks noChangeArrowheads="1"/>
          </p:cNvSpPr>
          <p:nvPr/>
        </p:nvSpPr>
        <p:spPr bwMode="auto">
          <a:xfrm>
            <a:off x="7505700" y="53784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8</a:t>
            </a:r>
          </a:p>
        </p:txBody>
      </p:sp>
      <p:sp>
        <p:nvSpPr>
          <p:cNvPr id="123" name="Text Box 2104"/>
          <p:cNvSpPr txBox="1">
            <a:spLocks noChangeArrowheads="1"/>
          </p:cNvSpPr>
          <p:nvPr/>
        </p:nvSpPr>
        <p:spPr bwMode="auto">
          <a:xfrm>
            <a:off x="7645400" y="40703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4</a:t>
            </a:r>
          </a:p>
        </p:txBody>
      </p:sp>
      <p:sp>
        <p:nvSpPr>
          <p:cNvPr id="124" name="Text Box 2105"/>
          <p:cNvSpPr txBox="1">
            <a:spLocks noChangeArrowheads="1"/>
          </p:cNvSpPr>
          <p:nvPr/>
        </p:nvSpPr>
        <p:spPr bwMode="auto">
          <a:xfrm>
            <a:off x="5505450" y="41322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8</a:t>
            </a:r>
          </a:p>
        </p:txBody>
      </p:sp>
      <p:sp>
        <p:nvSpPr>
          <p:cNvPr id="125" name="Text Box 2106"/>
          <p:cNvSpPr txBox="1">
            <a:spLocks noChangeArrowheads="1"/>
          </p:cNvSpPr>
          <p:nvPr/>
        </p:nvSpPr>
        <p:spPr bwMode="auto">
          <a:xfrm>
            <a:off x="5886450" y="47418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7</a:t>
            </a:r>
          </a:p>
        </p:txBody>
      </p:sp>
      <p:sp>
        <p:nvSpPr>
          <p:cNvPr id="126" name="Text Box 2107"/>
          <p:cNvSpPr txBox="1">
            <a:spLocks noChangeArrowheads="1"/>
          </p:cNvSpPr>
          <p:nvPr/>
        </p:nvSpPr>
        <p:spPr bwMode="auto">
          <a:xfrm>
            <a:off x="7334250" y="47418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1</a:t>
            </a:r>
          </a:p>
        </p:txBody>
      </p:sp>
      <p:sp>
        <p:nvSpPr>
          <p:cNvPr id="127" name="Text Box 2108"/>
          <p:cNvSpPr txBox="1">
            <a:spLocks noChangeArrowheads="1"/>
          </p:cNvSpPr>
          <p:nvPr/>
        </p:nvSpPr>
        <p:spPr bwMode="auto">
          <a:xfrm>
            <a:off x="5200650" y="55419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2</a:t>
            </a:r>
          </a:p>
        </p:txBody>
      </p:sp>
      <p:sp>
        <p:nvSpPr>
          <p:cNvPr id="128" name="Text Box 2109"/>
          <p:cNvSpPr txBox="1">
            <a:spLocks noChangeArrowheads="1"/>
          </p:cNvSpPr>
          <p:nvPr/>
        </p:nvSpPr>
        <p:spPr bwMode="auto">
          <a:xfrm>
            <a:off x="7943850" y="55419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5</a:t>
            </a:r>
          </a:p>
        </p:txBody>
      </p:sp>
      <p:sp>
        <p:nvSpPr>
          <p:cNvPr id="129" name="Text Box 2110"/>
          <p:cNvSpPr txBox="1">
            <a:spLocks noChangeArrowheads="1"/>
          </p:cNvSpPr>
          <p:nvPr/>
        </p:nvSpPr>
        <p:spPr bwMode="auto">
          <a:xfrm>
            <a:off x="6419850" y="44370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2</a:t>
            </a:r>
          </a:p>
        </p:txBody>
      </p:sp>
      <p:sp>
        <p:nvSpPr>
          <p:cNvPr id="130" name="Text Box 2111"/>
          <p:cNvSpPr txBox="1">
            <a:spLocks noChangeArrowheads="1"/>
          </p:cNvSpPr>
          <p:nvPr/>
        </p:nvSpPr>
        <p:spPr bwMode="auto">
          <a:xfrm>
            <a:off x="6267450" y="52752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131" name="Text Box 2112"/>
          <p:cNvSpPr txBox="1">
            <a:spLocks noChangeArrowheads="1"/>
          </p:cNvSpPr>
          <p:nvPr/>
        </p:nvSpPr>
        <p:spPr bwMode="auto">
          <a:xfrm>
            <a:off x="6915150" y="5275263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9</a:t>
            </a:r>
          </a:p>
        </p:txBody>
      </p:sp>
      <p:sp>
        <p:nvSpPr>
          <p:cNvPr id="132" name="AutoShape 2113"/>
          <p:cNvSpPr>
            <a:spLocks noChangeArrowheads="1"/>
          </p:cNvSpPr>
          <p:nvPr/>
        </p:nvSpPr>
        <p:spPr bwMode="auto">
          <a:xfrm rot="13500000" flipH="1" flipV="1">
            <a:off x="4510088" y="3871912"/>
            <a:ext cx="609600" cy="333375"/>
          </a:xfrm>
          <a:prstGeom prst="rightArrow">
            <a:avLst>
              <a:gd name="adj1" fmla="val 50000"/>
              <a:gd name="adj2" fmla="val 45714"/>
            </a:avLst>
          </a:prstGeom>
          <a:noFill/>
          <a:ln w="19050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Dijkstra’s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0386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A priority queue stores the vertices outside the cloud</a:t>
            </a:r>
            <a:endParaRPr lang="en-US" sz="2000" dirty="0" smtClean="0"/>
          </a:p>
          <a:p>
            <a:pPr lvl="1">
              <a:lnSpc>
                <a:spcPct val="90000"/>
              </a:lnSpc>
            </a:pPr>
            <a:r>
              <a:rPr lang="en-US" sz="2200" dirty="0" smtClean="0"/>
              <a:t>Key: distance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Element: vertex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Locator-based methods</a:t>
            </a:r>
          </a:p>
          <a:p>
            <a:pPr lvl="1">
              <a:lnSpc>
                <a:spcPct val="90000"/>
              </a:lnSpc>
            </a:pPr>
            <a:r>
              <a:rPr lang="en-US" sz="2200" b="1" i="1" dirty="0" smtClean="0">
                <a:solidFill>
                  <a:srgbClr val="0000CC"/>
                </a:solidFill>
                <a:latin typeface="Times New Roman" pitchFamily="18" charset="0"/>
              </a:rPr>
              <a:t>insert</a:t>
            </a:r>
            <a:r>
              <a:rPr lang="en-US" sz="2200" dirty="0" smtClean="0">
                <a:solidFill>
                  <a:srgbClr val="0000CC"/>
                </a:solidFill>
                <a:latin typeface="Times New Roman" pitchFamily="18" charset="0"/>
              </a:rPr>
              <a:t>(</a:t>
            </a:r>
            <a:r>
              <a:rPr lang="en-US" sz="2200" b="1" i="1" dirty="0" err="1" smtClean="0">
                <a:solidFill>
                  <a:srgbClr val="0000CC"/>
                </a:solidFill>
                <a:latin typeface="Times New Roman" pitchFamily="18" charset="0"/>
              </a:rPr>
              <a:t>k,e</a:t>
            </a:r>
            <a:r>
              <a:rPr lang="en-US" sz="2200" dirty="0" smtClean="0">
                <a:solidFill>
                  <a:srgbClr val="0000CC"/>
                </a:solidFill>
                <a:latin typeface="Times New Roman" pitchFamily="18" charset="0"/>
              </a:rPr>
              <a:t>)</a:t>
            </a:r>
            <a:r>
              <a:rPr lang="en-US" sz="2200" dirty="0" smtClean="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en-US" sz="2200" dirty="0" smtClean="0"/>
              <a:t>returns a locator </a:t>
            </a:r>
          </a:p>
          <a:p>
            <a:pPr lvl="1">
              <a:lnSpc>
                <a:spcPct val="90000"/>
              </a:lnSpc>
            </a:pPr>
            <a:r>
              <a:rPr lang="en-US" sz="2200" b="1" i="1" dirty="0" err="1" smtClean="0">
                <a:solidFill>
                  <a:srgbClr val="0000CC"/>
                </a:solidFill>
                <a:latin typeface="Times New Roman" pitchFamily="18" charset="0"/>
              </a:rPr>
              <a:t>replaceKey</a:t>
            </a:r>
            <a:r>
              <a:rPr lang="en-US" sz="2200" dirty="0" smtClean="0">
                <a:solidFill>
                  <a:srgbClr val="0000CC"/>
                </a:solidFill>
                <a:latin typeface="Times New Roman" pitchFamily="18" charset="0"/>
              </a:rPr>
              <a:t>(</a:t>
            </a:r>
            <a:r>
              <a:rPr lang="en-US" sz="2200" b="1" i="1" dirty="0" err="1" smtClean="0">
                <a:solidFill>
                  <a:srgbClr val="0000CC"/>
                </a:solidFill>
                <a:latin typeface="Times New Roman" pitchFamily="18" charset="0"/>
              </a:rPr>
              <a:t>l,k</a:t>
            </a:r>
            <a:r>
              <a:rPr lang="en-US" sz="2200" dirty="0" smtClean="0">
                <a:solidFill>
                  <a:srgbClr val="0000CC"/>
                </a:solidFill>
                <a:latin typeface="Times New Roman" pitchFamily="18" charset="0"/>
              </a:rPr>
              <a:t>)</a:t>
            </a:r>
            <a:r>
              <a:rPr lang="en-US" sz="2200" dirty="0" smtClean="0">
                <a:solidFill>
                  <a:srgbClr val="0000CC"/>
                </a:solidFill>
              </a:rPr>
              <a:t> </a:t>
            </a:r>
            <a:r>
              <a:rPr lang="en-US" sz="2200" dirty="0" smtClean="0"/>
              <a:t>changes the key of an item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We store two labels with each vertex: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Distance (d(v) label)</a:t>
            </a:r>
          </a:p>
          <a:p>
            <a:pPr lvl="1">
              <a:lnSpc>
                <a:spcPct val="90000"/>
              </a:lnSpc>
            </a:pPr>
            <a:r>
              <a:rPr lang="en-US" sz="2200" dirty="0" smtClean="0"/>
              <a:t>locator in priority queue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191000" y="1143000"/>
            <a:ext cx="4724400" cy="482901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Algorithm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DijkstraDistances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G, s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	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Q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new heap-based priority queue</a:t>
            </a: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	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for all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v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sym typeface="Symbol" pitchFamily="18" charset="2"/>
              </a:rPr>
              <a:t>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G.vertices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()</a:t>
            </a: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if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  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v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sym typeface="Symbol" pitchFamily="18" charset="2"/>
              </a:rPr>
              <a:t>= 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s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BE2D00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			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setDistance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v,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0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  <a:endParaRPr kumimoji="0" lang="en-US" sz="1800" b="1" i="1" u="none" strike="noStrike" kern="0" cap="none" spc="0" normalizeH="0" baseline="0" noProof="0" dirty="0" smtClean="0">
              <a:ln>
                <a:noFill/>
              </a:ln>
              <a:solidFill>
                <a:srgbClr val="577052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else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	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setDistance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v,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  <a:endParaRPr kumimoji="0" lang="en-US" sz="1800" b="1" i="1" u="none" strike="noStrike" kern="0" cap="none" spc="0" normalizeH="0" baseline="0" noProof="0" dirty="0" smtClean="0">
              <a:ln>
                <a:noFill/>
              </a:ln>
              <a:solidFill>
                <a:srgbClr val="577052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l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Q.insert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getDistance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v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,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v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setLocator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v,l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while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sym typeface="Symbol" pitchFamily="18" charset="2"/>
              </a:rPr>
              <a:t>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Q.isEmpty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()</a:t>
            </a: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u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 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Q.removeMin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()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	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for all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e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sym typeface="Symbol" pitchFamily="18" charset="2"/>
              </a:rPr>
              <a:t>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G.incidentEdges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u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{ relax edge 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 }</a:t>
            </a: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z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 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G.opposite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u,e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r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 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getDistance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u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sym typeface="Symbol" pitchFamily="18" charset="2"/>
              </a:rPr>
              <a:t>+ 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weight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		if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  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r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sym typeface="Symbol" pitchFamily="18" charset="2"/>
              </a:rPr>
              <a:t>&lt; 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getDistance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z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577052"/>
              </a:solidFill>
              <a:effectLst/>
              <a:uLnTx/>
              <a:uFillTx/>
              <a:latin typeface="Times New Roman" pitchFamily="18" charset="0"/>
              <a:sym typeface="Symbol" pitchFamily="18" charset="2"/>
            </a:endParaRP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	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setDistance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z,r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/>
            </a:r>
            <a:b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</a:b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 			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Q.replaceKey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getLocator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z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,r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Dijkstra’s</a:t>
            </a:r>
            <a:r>
              <a:rPr lang="en-US" dirty="0" smtClean="0"/>
              <a:t> Algorithm -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Graph operations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Method </a:t>
            </a:r>
            <a:r>
              <a:rPr lang="en-US" sz="2000" dirty="0" err="1" smtClean="0"/>
              <a:t>incidentEdges</a:t>
            </a:r>
            <a:r>
              <a:rPr lang="en-US" sz="2000" dirty="0" smtClean="0"/>
              <a:t> is called once for each vertex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Label operations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We set/get the distance and locator labels of vertex </a:t>
            </a:r>
            <a:r>
              <a:rPr lang="en-US" sz="2000" b="1" i="1" dirty="0" smtClean="0">
                <a:latin typeface="Times New Roman" pitchFamily="18" charset="0"/>
              </a:rPr>
              <a:t>z</a:t>
            </a:r>
            <a:r>
              <a:rPr lang="en-US" sz="2000" dirty="0" smtClean="0"/>
              <a:t> </a:t>
            </a:r>
            <a:r>
              <a:rPr lang="en-US" sz="2000" b="1" i="1" dirty="0" smtClean="0">
                <a:latin typeface="Times New Roman" pitchFamily="18" charset="0"/>
              </a:rPr>
              <a:t>O</a:t>
            </a:r>
            <a:r>
              <a:rPr lang="en-US" sz="2000" dirty="0" smtClean="0">
                <a:latin typeface="Times New Roman" pitchFamily="18" charset="0"/>
              </a:rPr>
              <a:t>(deg(</a:t>
            </a:r>
            <a:r>
              <a:rPr lang="en-US" sz="2000" b="1" i="1" dirty="0" smtClean="0">
                <a:latin typeface="Times New Roman" pitchFamily="18" charset="0"/>
              </a:rPr>
              <a:t>z</a:t>
            </a:r>
            <a:r>
              <a:rPr lang="en-US" sz="2000" dirty="0" smtClean="0">
                <a:latin typeface="Times New Roman" pitchFamily="18" charset="0"/>
              </a:rPr>
              <a:t>))</a:t>
            </a:r>
            <a:r>
              <a:rPr lang="en-US" sz="2000" dirty="0" smtClean="0"/>
              <a:t> times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Setting/getting a label takes </a:t>
            </a:r>
            <a:r>
              <a:rPr lang="en-US" sz="2000" b="1" i="1" dirty="0" smtClean="0">
                <a:latin typeface="Times New Roman" pitchFamily="18" charset="0"/>
              </a:rPr>
              <a:t>O</a:t>
            </a:r>
            <a:r>
              <a:rPr lang="en-US" sz="2000" dirty="0" smtClean="0">
                <a:latin typeface="Times New Roman" pitchFamily="18" charset="0"/>
              </a:rPr>
              <a:t>(1)</a:t>
            </a:r>
            <a:r>
              <a:rPr lang="en-US" sz="2000" dirty="0" smtClean="0"/>
              <a:t> time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Priority queue operations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Each vertex is inserted once into and removed once from the priority queue, where each insertion or removal takes </a:t>
            </a:r>
            <a:r>
              <a:rPr lang="en-US" sz="2000" b="1" i="1" dirty="0" smtClean="0">
                <a:latin typeface="Times New Roman" pitchFamily="18" charset="0"/>
              </a:rPr>
              <a:t>O</a:t>
            </a:r>
            <a:r>
              <a:rPr lang="en-US" sz="2000" dirty="0" smtClean="0">
                <a:latin typeface="Times New Roman" pitchFamily="18" charset="0"/>
              </a:rPr>
              <a:t>(log </a:t>
            </a:r>
            <a:r>
              <a:rPr lang="en-US" sz="2000" b="1" i="1" dirty="0" smtClean="0">
                <a:latin typeface="Times New Roman" pitchFamily="18" charset="0"/>
              </a:rPr>
              <a:t>n</a:t>
            </a:r>
            <a:r>
              <a:rPr lang="en-US" sz="2000" dirty="0" smtClean="0">
                <a:latin typeface="Times New Roman" pitchFamily="18" charset="0"/>
              </a:rPr>
              <a:t>) </a:t>
            </a:r>
            <a:r>
              <a:rPr lang="en-US" sz="2000" dirty="0" smtClean="0"/>
              <a:t>time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The key of a vertex in the priority queue is modified at most </a:t>
            </a:r>
            <a:r>
              <a:rPr lang="en-US" sz="2000" dirty="0" smtClean="0">
                <a:latin typeface="Times New Roman" pitchFamily="18" charset="0"/>
              </a:rPr>
              <a:t>deg(</a:t>
            </a:r>
            <a:r>
              <a:rPr lang="en-US" sz="2000" b="1" i="1" dirty="0" smtClean="0">
                <a:latin typeface="Times New Roman" pitchFamily="18" charset="0"/>
              </a:rPr>
              <a:t>w</a:t>
            </a:r>
            <a:r>
              <a:rPr lang="en-US" sz="2000" dirty="0" smtClean="0">
                <a:latin typeface="Times New Roman" pitchFamily="18" charset="0"/>
              </a:rPr>
              <a:t>) </a:t>
            </a:r>
            <a:r>
              <a:rPr lang="en-US" sz="2000" dirty="0" smtClean="0"/>
              <a:t>times, where each key change takes </a:t>
            </a:r>
            <a:r>
              <a:rPr lang="en-US" sz="2000" b="1" i="1" dirty="0" smtClean="0">
                <a:latin typeface="Times New Roman" pitchFamily="18" charset="0"/>
              </a:rPr>
              <a:t>O</a:t>
            </a:r>
            <a:r>
              <a:rPr lang="en-US" sz="2000" dirty="0" smtClean="0">
                <a:latin typeface="Times New Roman" pitchFamily="18" charset="0"/>
              </a:rPr>
              <a:t>(log </a:t>
            </a:r>
            <a:r>
              <a:rPr lang="en-US" sz="2000" b="1" i="1" dirty="0" smtClean="0">
                <a:latin typeface="Times New Roman" pitchFamily="18" charset="0"/>
              </a:rPr>
              <a:t>n</a:t>
            </a:r>
            <a:r>
              <a:rPr lang="en-US" sz="2000" dirty="0" smtClean="0">
                <a:latin typeface="Times New Roman" pitchFamily="18" charset="0"/>
              </a:rPr>
              <a:t>) </a:t>
            </a:r>
            <a:r>
              <a:rPr lang="en-US" sz="2000" dirty="0" smtClean="0"/>
              <a:t>time </a:t>
            </a:r>
          </a:p>
          <a:p>
            <a:pPr>
              <a:lnSpc>
                <a:spcPct val="90000"/>
              </a:lnSpc>
            </a:pPr>
            <a:r>
              <a:rPr lang="en-US" sz="2400" dirty="0" err="1" smtClean="0"/>
              <a:t>Dijkstra’s</a:t>
            </a:r>
            <a:r>
              <a:rPr lang="en-US" sz="2400" dirty="0" smtClean="0"/>
              <a:t> algorithm runs in </a:t>
            </a:r>
            <a:r>
              <a:rPr lang="en-US" sz="2400" b="1" i="1" dirty="0" smtClean="0">
                <a:latin typeface="Times New Roman" pitchFamily="18" charset="0"/>
              </a:rPr>
              <a:t>O</a:t>
            </a:r>
            <a:r>
              <a:rPr lang="en-US" sz="2400" dirty="0" smtClean="0">
                <a:latin typeface="Times New Roman" pitchFamily="18" charset="0"/>
              </a:rPr>
              <a:t>((</a:t>
            </a:r>
            <a:r>
              <a:rPr lang="en-US" sz="2400" b="1" i="1" dirty="0" smtClean="0">
                <a:latin typeface="Times New Roman" pitchFamily="18" charset="0"/>
              </a:rPr>
              <a:t>n </a:t>
            </a:r>
            <a:r>
              <a:rPr lang="en-US" sz="2400" dirty="0" smtClean="0">
                <a:latin typeface="Symbol" pitchFamily="18" charset="2"/>
              </a:rPr>
              <a:t>+</a:t>
            </a:r>
            <a:r>
              <a:rPr lang="en-US" sz="2400" b="1" i="1" dirty="0" smtClean="0">
                <a:latin typeface="Times New Roman" pitchFamily="18" charset="0"/>
              </a:rPr>
              <a:t> m</a:t>
            </a:r>
            <a:r>
              <a:rPr lang="en-US" sz="2400" dirty="0" smtClean="0">
                <a:latin typeface="Times New Roman" pitchFamily="18" charset="0"/>
              </a:rPr>
              <a:t>) log </a:t>
            </a:r>
            <a:r>
              <a:rPr lang="en-US" sz="2400" b="1" i="1" dirty="0" smtClean="0">
                <a:latin typeface="Times New Roman" pitchFamily="18" charset="0"/>
              </a:rPr>
              <a:t>n</a:t>
            </a:r>
            <a:r>
              <a:rPr lang="en-US" sz="2400" dirty="0" smtClean="0">
                <a:latin typeface="Times New Roman" pitchFamily="18" charset="0"/>
              </a:rPr>
              <a:t>)</a:t>
            </a:r>
            <a:r>
              <a:rPr lang="en-US" sz="2400" dirty="0" smtClean="0"/>
              <a:t> time provided the graph is represented by the adjacency list structure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Recall that </a:t>
            </a:r>
            <a:r>
              <a:rPr lang="en-US" sz="2800" b="1" dirty="0" err="1" smtClean="0">
                <a:latin typeface="Symbol" pitchFamily="18" charset="2"/>
              </a:rPr>
              <a:t>S</a:t>
            </a:r>
            <a:r>
              <a:rPr lang="en-US" sz="2000" b="1" i="1" baseline="-25000" dirty="0" err="1" smtClean="0">
                <a:latin typeface="Times New Roman" pitchFamily="18" charset="0"/>
              </a:rPr>
              <a:t>v</a:t>
            </a:r>
            <a:r>
              <a:rPr lang="en-US" sz="2000" b="1" i="1" baseline="-25000" dirty="0" smtClean="0">
                <a:latin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</a:rPr>
              <a:t>deg(</a:t>
            </a:r>
            <a:r>
              <a:rPr lang="en-US" sz="2000" b="1" i="1" dirty="0" smtClean="0">
                <a:latin typeface="Times New Roman" pitchFamily="18" charset="0"/>
              </a:rPr>
              <a:t>v</a:t>
            </a:r>
            <a:r>
              <a:rPr lang="en-US" sz="2000" dirty="0" smtClean="0">
                <a:latin typeface="Times New Roman" pitchFamily="18" charset="0"/>
              </a:rPr>
              <a:t>)</a:t>
            </a:r>
            <a:r>
              <a:rPr lang="en-US" sz="2000" b="1" i="1" dirty="0" smtClean="0">
                <a:latin typeface="Times New Roman" pitchFamily="18" charset="0"/>
              </a:rPr>
              <a:t> </a:t>
            </a:r>
            <a:r>
              <a:rPr lang="en-US" sz="2000" dirty="0" smtClean="0">
                <a:latin typeface="Symbol" pitchFamily="18" charset="2"/>
              </a:rPr>
              <a:t>= </a:t>
            </a:r>
            <a:r>
              <a:rPr lang="en-US" sz="2000" dirty="0" smtClean="0">
                <a:latin typeface="Times New Roman" pitchFamily="18" charset="0"/>
              </a:rPr>
              <a:t>2</a:t>
            </a:r>
            <a:r>
              <a:rPr lang="en-US" sz="2000" b="1" i="1" dirty="0" smtClean="0">
                <a:latin typeface="Times New Roman" pitchFamily="18" charset="0"/>
              </a:rPr>
              <a:t>m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The running time can also be expressed as </a:t>
            </a:r>
            <a:r>
              <a:rPr lang="en-US" sz="2400" b="1" i="1" dirty="0" smtClean="0">
                <a:latin typeface="Times New Roman" pitchFamily="18" charset="0"/>
              </a:rPr>
              <a:t>O</a:t>
            </a:r>
            <a:r>
              <a:rPr lang="en-US" sz="2400" dirty="0" smtClean="0">
                <a:latin typeface="Times New Roman" pitchFamily="18" charset="0"/>
              </a:rPr>
              <a:t>(</a:t>
            </a:r>
            <a:r>
              <a:rPr lang="en-US" sz="2400" b="1" i="1" dirty="0" smtClean="0">
                <a:latin typeface="Times New Roman" pitchFamily="18" charset="0"/>
              </a:rPr>
              <a:t>m</a:t>
            </a:r>
            <a:r>
              <a:rPr lang="en-US" sz="2400" dirty="0" smtClean="0">
                <a:latin typeface="Times New Roman" pitchFamily="18" charset="0"/>
              </a:rPr>
              <a:t> log </a:t>
            </a:r>
            <a:r>
              <a:rPr lang="en-US" sz="2400" b="1" i="1" dirty="0" smtClean="0">
                <a:latin typeface="Times New Roman" pitchFamily="18" charset="0"/>
              </a:rPr>
              <a:t>n</a:t>
            </a:r>
            <a:r>
              <a:rPr lang="en-US" sz="2400" dirty="0" smtClean="0">
                <a:latin typeface="Times New Roman" pitchFamily="18" charset="0"/>
              </a:rPr>
              <a:t>)</a:t>
            </a:r>
            <a:r>
              <a:rPr lang="en-US" sz="2400" dirty="0" smtClean="0"/>
              <a:t> since the graph is connected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</a:t>
            </a:r>
            <a:r>
              <a:rPr lang="en-US" dirty="0" err="1" smtClean="0"/>
              <a:t>Dijkastra’s</a:t>
            </a:r>
            <a:r>
              <a:rPr lang="en-US" dirty="0" smtClean="0"/>
              <a:t> Algorithm Works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99060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err="1" smtClean="0"/>
              <a:t>Dijkstra’s</a:t>
            </a:r>
            <a:r>
              <a:rPr lang="en-US" sz="3200" dirty="0" smtClean="0"/>
              <a:t> algorithm is based on the greedy method. It adds vertices by increasing distance</a:t>
            </a:r>
            <a:endParaRPr lang="en-US" dirty="0"/>
          </a:p>
        </p:txBody>
      </p:sp>
      <p:sp>
        <p:nvSpPr>
          <p:cNvPr id="4" name="Rectangle 103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381000" y="2362200"/>
            <a:ext cx="4897438" cy="390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algn="l"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sz="2000" dirty="0">
                <a:effectLst/>
              </a:rPr>
              <a:t>Suppose it didn’t find all shortest distances. Let F be the first wrong vertex the algorithm processed.</a:t>
            </a:r>
          </a:p>
          <a:p>
            <a:pPr marL="742950" lvl="1" indent="-285750" algn="l"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sz="2000" dirty="0">
                <a:effectLst/>
              </a:rPr>
              <a:t>When the previous node, D, on the true shortest path was considered, its distance was correct.</a:t>
            </a:r>
          </a:p>
          <a:p>
            <a:pPr marL="742950" lvl="1" indent="-285750" algn="l"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sz="2000" dirty="0">
                <a:effectLst/>
              </a:rPr>
              <a:t>But the edge (D,F) was </a:t>
            </a:r>
            <a:r>
              <a:rPr lang="en-US" sz="2000" b="1" dirty="0">
                <a:solidFill>
                  <a:srgbClr val="0000CC"/>
                </a:solidFill>
                <a:effectLst/>
              </a:rPr>
              <a:t>relaxed</a:t>
            </a:r>
            <a:r>
              <a:rPr lang="en-US" sz="2000" dirty="0">
                <a:effectLst/>
              </a:rPr>
              <a:t> at that time!</a:t>
            </a:r>
          </a:p>
          <a:p>
            <a:pPr marL="742950" lvl="1" indent="-285750" algn="l">
              <a:spcBef>
                <a:spcPct val="20000"/>
              </a:spcBef>
              <a:buClr>
                <a:schemeClr val="tx1"/>
              </a:buClr>
              <a:buSzPct val="60000"/>
              <a:buFont typeface="Wingdings" pitchFamily="2" charset="2"/>
              <a:buChar char="n"/>
            </a:pPr>
            <a:r>
              <a:rPr lang="en-US" sz="2000" dirty="0">
                <a:effectLst/>
              </a:rPr>
              <a:t>Thus, so long as d(F)</a:t>
            </a:r>
            <a:r>
              <a:rPr lang="en-US" sz="2000" u="sng" dirty="0">
                <a:effectLst/>
              </a:rPr>
              <a:t>&gt;</a:t>
            </a:r>
            <a:r>
              <a:rPr lang="en-US" sz="2000" dirty="0">
                <a:effectLst/>
              </a:rPr>
              <a:t>d(D), F’s distance cannot be wrong.  That is, there is no wrong vertex.</a:t>
            </a:r>
          </a:p>
        </p:txBody>
      </p:sp>
      <p:sp>
        <p:nvSpPr>
          <p:cNvPr id="95" name="Freeform 70"/>
          <p:cNvSpPr>
            <a:spLocks/>
          </p:cNvSpPr>
          <p:nvPr/>
        </p:nvSpPr>
        <p:spPr bwMode="auto">
          <a:xfrm>
            <a:off x="5356225" y="2717800"/>
            <a:ext cx="3711575" cy="2387600"/>
          </a:xfrm>
          <a:custGeom>
            <a:avLst/>
            <a:gdLst/>
            <a:ahLst/>
            <a:cxnLst>
              <a:cxn ang="0">
                <a:pos x="1271" y="0"/>
              </a:cxn>
              <a:cxn ang="0">
                <a:pos x="1996" y="184"/>
              </a:cxn>
              <a:cxn ang="0">
                <a:pos x="2207" y="950"/>
              </a:cxn>
              <a:cxn ang="0">
                <a:pos x="1211" y="954"/>
              </a:cxn>
              <a:cxn ang="0">
                <a:pos x="917" y="1374"/>
              </a:cxn>
              <a:cxn ang="0">
                <a:pos x="419" y="1482"/>
              </a:cxn>
              <a:cxn ang="0">
                <a:pos x="101" y="1242"/>
              </a:cxn>
              <a:cxn ang="0">
                <a:pos x="41" y="624"/>
              </a:cxn>
              <a:cxn ang="0">
                <a:pos x="347" y="138"/>
              </a:cxn>
              <a:cxn ang="0">
                <a:pos x="863" y="30"/>
              </a:cxn>
              <a:cxn ang="0">
                <a:pos x="1271" y="0"/>
              </a:cxn>
            </a:cxnLst>
            <a:rect l="0" t="0" r="r" b="b"/>
            <a:pathLst>
              <a:path w="2338" h="1504">
                <a:moveTo>
                  <a:pt x="1271" y="0"/>
                </a:moveTo>
                <a:cubicBezTo>
                  <a:pt x="1459" y="15"/>
                  <a:pt x="1840" y="26"/>
                  <a:pt x="1996" y="184"/>
                </a:cubicBezTo>
                <a:cubicBezTo>
                  <a:pt x="2152" y="342"/>
                  <a:pt x="2338" y="822"/>
                  <a:pt x="2207" y="950"/>
                </a:cubicBezTo>
                <a:cubicBezTo>
                  <a:pt x="2076" y="1078"/>
                  <a:pt x="1426" y="883"/>
                  <a:pt x="1211" y="954"/>
                </a:cubicBezTo>
                <a:cubicBezTo>
                  <a:pt x="996" y="1025"/>
                  <a:pt x="1049" y="1286"/>
                  <a:pt x="917" y="1374"/>
                </a:cubicBezTo>
                <a:cubicBezTo>
                  <a:pt x="785" y="1462"/>
                  <a:pt x="555" y="1504"/>
                  <a:pt x="419" y="1482"/>
                </a:cubicBezTo>
                <a:cubicBezTo>
                  <a:pt x="283" y="1460"/>
                  <a:pt x="164" y="1385"/>
                  <a:pt x="101" y="1242"/>
                </a:cubicBezTo>
                <a:cubicBezTo>
                  <a:pt x="38" y="1099"/>
                  <a:pt x="0" y="808"/>
                  <a:pt x="41" y="624"/>
                </a:cubicBezTo>
                <a:cubicBezTo>
                  <a:pt x="82" y="440"/>
                  <a:pt x="210" y="237"/>
                  <a:pt x="347" y="138"/>
                </a:cubicBezTo>
                <a:cubicBezTo>
                  <a:pt x="484" y="39"/>
                  <a:pt x="709" y="53"/>
                  <a:pt x="863" y="30"/>
                </a:cubicBezTo>
                <a:cubicBezTo>
                  <a:pt x="1017" y="7"/>
                  <a:pt x="1186" y="6"/>
                  <a:pt x="1271" y="0"/>
                </a:cubicBez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BE2D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96" name="Oval 71"/>
          <p:cNvSpPr>
            <a:spLocks noChangeAspect="1" noChangeArrowheads="1"/>
          </p:cNvSpPr>
          <p:nvPr/>
        </p:nvSpPr>
        <p:spPr bwMode="auto">
          <a:xfrm>
            <a:off x="6880225" y="3733800"/>
            <a:ext cx="366713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97" name="Oval 72"/>
          <p:cNvSpPr>
            <a:spLocks noChangeAspect="1" noChangeArrowheads="1"/>
          </p:cNvSpPr>
          <p:nvPr/>
        </p:nvSpPr>
        <p:spPr bwMode="auto">
          <a:xfrm>
            <a:off x="5507038" y="3733800"/>
            <a:ext cx="366712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98" name="Oval 73"/>
          <p:cNvSpPr>
            <a:spLocks noChangeAspect="1" noChangeArrowheads="1"/>
          </p:cNvSpPr>
          <p:nvPr/>
        </p:nvSpPr>
        <p:spPr bwMode="auto">
          <a:xfrm>
            <a:off x="6878638" y="2927350"/>
            <a:ext cx="366712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99" name="Oval 74"/>
          <p:cNvSpPr>
            <a:spLocks noChangeAspect="1" noChangeArrowheads="1"/>
          </p:cNvSpPr>
          <p:nvPr/>
        </p:nvSpPr>
        <p:spPr bwMode="auto">
          <a:xfrm>
            <a:off x="6116638" y="4541838"/>
            <a:ext cx="366712" cy="366712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E</a:t>
            </a:r>
          </a:p>
        </p:txBody>
      </p:sp>
      <p:cxnSp>
        <p:nvCxnSpPr>
          <p:cNvPr id="100" name="AutoShape 75"/>
          <p:cNvCxnSpPr>
            <a:cxnSpLocks noChangeAspect="1" noChangeShapeType="1"/>
            <a:stCxn id="98" idx="2"/>
            <a:endCxn id="97" idx="0"/>
          </p:cNvCxnSpPr>
          <p:nvPr/>
        </p:nvCxnSpPr>
        <p:spPr bwMode="auto">
          <a:xfrm rot="10800000" flipV="1">
            <a:off x="5689600" y="3109913"/>
            <a:ext cx="1168400" cy="603250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101" name="AutoShape 76"/>
          <p:cNvCxnSpPr>
            <a:cxnSpLocks noChangeAspect="1" noChangeShapeType="1"/>
            <a:stCxn id="99" idx="2"/>
            <a:endCxn id="97" idx="4"/>
          </p:cNvCxnSpPr>
          <p:nvPr/>
        </p:nvCxnSpPr>
        <p:spPr bwMode="auto">
          <a:xfrm rot="10800000">
            <a:off x="5689600" y="4117975"/>
            <a:ext cx="406400" cy="606425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102" name="AutoShape 77"/>
          <p:cNvCxnSpPr>
            <a:cxnSpLocks noChangeAspect="1" noChangeShapeType="1"/>
            <a:stCxn id="99" idx="6"/>
            <a:endCxn id="96" idx="3"/>
          </p:cNvCxnSpPr>
          <p:nvPr/>
        </p:nvCxnSpPr>
        <p:spPr bwMode="auto">
          <a:xfrm flipV="1">
            <a:off x="6500813" y="4065588"/>
            <a:ext cx="431800" cy="658812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103" name="AutoShape 78"/>
          <p:cNvCxnSpPr>
            <a:cxnSpLocks noChangeAspect="1" noChangeShapeType="1"/>
            <a:stCxn id="98" idx="4"/>
            <a:endCxn id="96" idx="0"/>
          </p:cNvCxnSpPr>
          <p:nvPr/>
        </p:nvCxnSpPr>
        <p:spPr bwMode="auto">
          <a:xfrm>
            <a:off x="7061200" y="3311525"/>
            <a:ext cx="1588" cy="401638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104" name="AutoShape 79"/>
          <p:cNvCxnSpPr>
            <a:cxnSpLocks noChangeAspect="1" noChangeShapeType="1"/>
            <a:stCxn id="97" idx="6"/>
            <a:endCxn id="96" idx="2"/>
          </p:cNvCxnSpPr>
          <p:nvPr/>
        </p:nvCxnSpPr>
        <p:spPr bwMode="auto">
          <a:xfrm>
            <a:off x="5891213" y="3916363"/>
            <a:ext cx="968375" cy="0"/>
          </a:xfrm>
          <a:prstGeom prst="straightConnector1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sp>
        <p:nvSpPr>
          <p:cNvPr id="105" name="Oval 80"/>
          <p:cNvSpPr>
            <a:spLocks noChangeAspect="1" noChangeArrowheads="1"/>
          </p:cNvSpPr>
          <p:nvPr/>
        </p:nvSpPr>
        <p:spPr bwMode="auto">
          <a:xfrm>
            <a:off x="8242300" y="3733800"/>
            <a:ext cx="366713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D</a:t>
            </a:r>
          </a:p>
        </p:txBody>
      </p:sp>
      <p:cxnSp>
        <p:nvCxnSpPr>
          <p:cNvPr id="106" name="AutoShape 81"/>
          <p:cNvCxnSpPr>
            <a:cxnSpLocks noChangeAspect="1" noChangeShapeType="1"/>
            <a:stCxn id="109" idx="6"/>
            <a:endCxn id="105" idx="4"/>
          </p:cNvCxnSpPr>
          <p:nvPr/>
        </p:nvCxnSpPr>
        <p:spPr bwMode="auto">
          <a:xfrm flipV="1">
            <a:off x="8005763" y="4117975"/>
            <a:ext cx="419100" cy="606425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107" name="AutoShape 82"/>
          <p:cNvCxnSpPr>
            <a:cxnSpLocks noChangeAspect="1" noChangeShapeType="1"/>
            <a:stCxn id="105" idx="0"/>
            <a:endCxn id="98" idx="6"/>
          </p:cNvCxnSpPr>
          <p:nvPr/>
        </p:nvCxnSpPr>
        <p:spPr bwMode="auto">
          <a:xfrm rot="5400000" flipH="1">
            <a:off x="7542213" y="2830513"/>
            <a:ext cx="603250" cy="1162050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108" name="AutoShape 83"/>
          <p:cNvCxnSpPr>
            <a:cxnSpLocks noChangeAspect="1" noChangeShapeType="1"/>
            <a:stCxn id="96" idx="6"/>
            <a:endCxn id="105" idx="2"/>
          </p:cNvCxnSpPr>
          <p:nvPr/>
        </p:nvCxnSpPr>
        <p:spPr bwMode="auto">
          <a:xfrm>
            <a:off x="7264400" y="3916363"/>
            <a:ext cx="957263" cy="0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sp>
        <p:nvSpPr>
          <p:cNvPr id="109" name="Oval 84"/>
          <p:cNvSpPr>
            <a:spLocks noChangeAspect="1" noChangeArrowheads="1"/>
          </p:cNvSpPr>
          <p:nvPr/>
        </p:nvSpPr>
        <p:spPr bwMode="auto">
          <a:xfrm>
            <a:off x="7631113" y="4541838"/>
            <a:ext cx="366712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</a:t>
            </a:r>
          </a:p>
        </p:txBody>
      </p:sp>
      <p:cxnSp>
        <p:nvCxnSpPr>
          <p:cNvPr id="110" name="AutoShape 85"/>
          <p:cNvCxnSpPr>
            <a:cxnSpLocks noChangeAspect="1" noChangeShapeType="1"/>
            <a:stCxn id="96" idx="5"/>
            <a:endCxn id="109" idx="2"/>
          </p:cNvCxnSpPr>
          <p:nvPr/>
        </p:nvCxnSpPr>
        <p:spPr bwMode="auto">
          <a:xfrm rot="16200000" flipH="1">
            <a:off x="7077076" y="4181475"/>
            <a:ext cx="658812" cy="427037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sp>
        <p:nvSpPr>
          <p:cNvPr id="111" name="Text Box 86"/>
          <p:cNvSpPr txBox="1">
            <a:spLocks noChangeArrowheads="1"/>
          </p:cNvSpPr>
          <p:nvPr/>
        </p:nvSpPr>
        <p:spPr bwMode="auto">
          <a:xfrm>
            <a:off x="7113588" y="26987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0</a:t>
            </a:r>
          </a:p>
        </p:txBody>
      </p:sp>
      <p:sp>
        <p:nvSpPr>
          <p:cNvPr id="112" name="Text Box 87"/>
          <p:cNvSpPr txBox="1">
            <a:spLocks noChangeArrowheads="1"/>
          </p:cNvSpPr>
          <p:nvPr/>
        </p:nvSpPr>
        <p:spPr bwMode="auto">
          <a:xfrm>
            <a:off x="8504238" y="352583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3</a:t>
            </a:r>
          </a:p>
        </p:txBody>
      </p:sp>
      <p:sp>
        <p:nvSpPr>
          <p:cNvPr id="113" name="Text Box 88"/>
          <p:cNvSpPr txBox="1">
            <a:spLocks noChangeArrowheads="1"/>
          </p:cNvSpPr>
          <p:nvPr/>
        </p:nvSpPr>
        <p:spPr bwMode="auto">
          <a:xfrm>
            <a:off x="7145338" y="352583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2</a:t>
            </a:r>
          </a:p>
        </p:txBody>
      </p:sp>
      <p:sp>
        <p:nvSpPr>
          <p:cNvPr id="114" name="Text Box 89"/>
          <p:cNvSpPr txBox="1">
            <a:spLocks noChangeArrowheads="1"/>
          </p:cNvSpPr>
          <p:nvPr/>
        </p:nvSpPr>
        <p:spPr bwMode="auto">
          <a:xfrm>
            <a:off x="5773738" y="352583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7</a:t>
            </a:r>
          </a:p>
        </p:txBody>
      </p:sp>
      <p:sp>
        <p:nvSpPr>
          <p:cNvPr id="115" name="Text Box 90"/>
          <p:cNvSpPr txBox="1">
            <a:spLocks noChangeArrowheads="1"/>
          </p:cNvSpPr>
          <p:nvPr/>
        </p:nvSpPr>
        <p:spPr bwMode="auto">
          <a:xfrm>
            <a:off x="5988050" y="424973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5</a:t>
            </a:r>
          </a:p>
        </p:txBody>
      </p:sp>
      <p:sp>
        <p:nvSpPr>
          <p:cNvPr id="116" name="Text Box 91"/>
          <p:cNvSpPr txBox="1">
            <a:spLocks noChangeArrowheads="1"/>
          </p:cNvSpPr>
          <p:nvPr/>
        </p:nvSpPr>
        <p:spPr bwMode="auto">
          <a:xfrm>
            <a:off x="7812088" y="424973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8</a:t>
            </a:r>
          </a:p>
        </p:txBody>
      </p:sp>
      <p:sp>
        <p:nvSpPr>
          <p:cNvPr id="117" name="Text Box 92"/>
          <p:cNvSpPr txBox="1">
            <a:spLocks noChangeArrowheads="1"/>
          </p:cNvSpPr>
          <p:nvPr/>
        </p:nvSpPr>
        <p:spPr bwMode="auto">
          <a:xfrm>
            <a:off x="7951788" y="294163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4</a:t>
            </a:r>
          </a:p>
        </p:txBody>
      </p:sp>
      <p:sp>
        <p:nvSpPr>
          <p:cNvPr id="118" name="Text Box 93"/>
          <p:cNvSpPr txBox="1">
            <a:spLocks noChangeArrowheads="1"/>
          </p:cNvSpPr>
          <p:nvPr/>
        </p:nvSpPr>
        <p:spPr bwMode="auto">
          <a:xfrm>
            <a:off x="5811838" y="30035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8</a:t>
            </a:r>
          </a:p>
        </p:txBody>
      </p:sp>
      <p:sp>
        <p:nvSpPr>
          <p:cNvPr id="119" name="Text Box 94"/>
          <p:cNvSpPr txBox="1">
            <a:spLocks noChangeArrowheads="1"/>
          </p:cNvSpPr>
          <p:nvPr/>
        </p:nvSpPr>
        <p:spPr bwMode="auto">
          <a:xfrm>
            <a:off x="6192838" y="36131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7</a:t>
            </a:r>
          </a:p>
        </p:txBody>
      </p:sp>
      <p:sp>
        <p:nvSpPr>
          <p:cNvPr id="120" name="Text Box 95"/>
          <p:cNvSpPr txBox="1">
            <a:spLocks noChangeArrowheads="1"/>
          </p:cNvSpPr>
          <p:nvPr/>
        </p:nvSpPr>
        <p:spPr bwMode="auto">
          <a:xfrm>
            <a:off x="7640638" y="36131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1</a:t>
            </a:r>
          </a:p>
        </p:txBody>
      </p:sp>
      <p:sp>
        <p:nvSpPr>
          <p:cNvPr id="121" name="Text Box 96"/>
          <p:cNvSpPr txBox="1">
            <a:spLocks noChangeArrowheads="1"/>
          </p:cNvSpPr>
          <p:nvPr/>
        </p:nvSpPr>
        <p:spPr bwMode="auto">
          <a:xfrm>
            <a:off x="5507038" y="44132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2</a:t>
            </a:r>
          </a:p>
        </p:txBody>
      </p:sp>
      <p:sp>
        <p:nvSpPr>
          <p:cNvPr id="122" name="Text Box 97"/>
          <p:cNvSpPr txBox="1">
            <a:spLocks noChangeArrowheads="1"/>
          </p:cNvSpPr>
          <p:nvPr/>
        </p:nvSpPr>
        <p:spPr bwMode="auto">
          <a:xfrm>
            <a:off x="8250238" y="44132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5</a:t>
            </a:r>
          </a:p>
        </p:txBody>
      </p:sp>
      <p:sp>
        <p:nvSpPr>
          <p:cNvPr id="123" name="Text Box 98"/>
          <p:cNvSpPr txBox="1">
            <a:spLocks noChangeArrowheads="1"/>
          </p:cNvSpPr>
          <p:nvPr/>
        </p:nvSpPr>
        <p:spPr bwMode="auto">
          <a:xfrm>
            <a:off x="6726238" y="33083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2</a:t>
            </a:r>
          </a:p>
        </p:txBody>
      </p:sp>
      <p:sp>
        <p:nvSpPr>
          <p:cNvPr id="124" name="Text Box 99"/>
          <p:cNvSpPr txBox="1">
            <a:spLocks noChangeArrowheads="1"/>
          </p:cNvSpPr>
          <p:nvPr/>
        </p:nvSpPr>
        <p:spPr bwMode="auto">
          <a:xfrm>
            <a:off x="6573838" y="41465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3</a:t>
            </a:r>
          </a:p>
        </p:txBody>
      </p:sp>
      <p:sp>
        <p:nvSpPr>
          <p:cNvPr id="125" name="Text Box 100"/>
          <p:cNvSpPr txBox="1">
            <a:spLocks noChangeArrowheads="1"/>
          </p:cNvSpPr>
          <p:nvPr/>
        </p:nvSpPr>
        <p:spPr bwMode="auto">
          <a:xfrm>
            <a:off x="7221538" y="414655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It Doesn’t Work for Negative-Weight Edges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534400" cy="990600"/>
          </a:xfrm>
        </p:spPr>
        <p:txBody>
          <a:bodyPr/>
          <a:lstStyle/>
          <a:p>
            <a:r>
              <a:rPr lang="en-US" dirty="0" err="1" smtClean="0"/>
              <a:t>Dijkstra’s</a:t>
            </a:r>
            <a:r>
              <a:rPr lang="en-US" dirty="0" smtClean="0"/>
              <a:t> algorithm is based on the greedy method. It adds vertices by increasing distance</a:t>
            </a:r>
          </a:p>
        </p:txBody>
      </p:sp>
      <p:sp>
        <p:nvSpPr>
          <p:cNvPr id="36" name="Freeform 4"/>
          <p:cNvSpPr>
            <a:spLocks/>
          </p:cNvSpPr>
          <p:nvPr/>
        </p:nvSpPr>
        <p:spPr bwMode="auto">
          <a:xfrm>
            <a:off x="5203825" y="2533650"/>
            <a:ext cx="3711575" cy="2387600"/>
          </a:xfrm>
          <a:custGeom>
            <a:avLst/>
            <a:gdLst/>
            <a:ahLst/>
            <a:cxnLst>
              <a:cxn ang="0">
                <a:pos x="1271" y="0"/>
              </a:cxn>
              <a:cxn ang="0">
                <a:pos x="1996" y="184"/>
              </a:cxn>
              <a:cxn ang="0">
                <a:pos x="2207" y="950"/>
              </a:cxn>
              <a:cxn ang="0">
                <a:pos x="1211" y="954"/>
              </a:cxn>
              <a:cxn ang="0">
                <a:pos x="917" y="1374"/>
              </a:cxn>
              <a:cxn ang="0">
                <a:pos x="419" y="1482"/>
              </a:cxn>
              <a:cxn ang="0">
                <a:pos x="101" y="1242"/>
              </a:cxn>
              <a:cxn ang="0">
                <a:pos x="41" y="624"/>
              </a:cxn>
              <a:cxn ang="0">
                <a:pos x="347" y="138"/>
              </a:cxn>
              <a:cxn ang="0">
                <a:pos x="863" y="30"/>
              </a:cxn>
              <a:cxn ang="0">
                <a:pos x="1271" y="0"/>
              </a:cxn>
            </a:cxnLst>
            <a:rect l="0" t="0" r="r" b="b"/>
            <a:pathLst>
              <a:path w="2338" h="1504">
                <a:moveTo>
                  <a:pt x="1271" y="0"/>
                </a:moveTo>
                <a:cubicBezTo>
                  <a:pt x="1459" y="15"/>
                  <a:pt x="1840" y="26"/>
                  <a:pt x="1996" y="184"/>
                </a:cubicBezTo>
                <a:cubicBezTo>
                  <a:pt x="2152" y="342"/>
                  <a:pt x="2338" y="822"/>
                  <a:pt x="2207" y="950"/>
                </a:cubicBezTo>
                <a:cubicBezTo>
                  <a:pt x="2076" y="1078"/>
                  <a:pt x="1426" y="883"/>
                  <a:pt x="1211" y="954"/>
                </a:cubicBezTo>
                <a:cubicBezTo>
                  <a:pt x="996" y="1025"/>
                  <a:pt x="1049" y="1286"/>
                  <a:pt x="917" y="1374"/>
                </a:cubicBezTo>
                <a:cubicBezTo>
                  <a:pt x="785" y="1462"/>
                  <a:pt x="555" y="1504"/>
                  <a:pt x="419" y="1482"/>
                </a:cubicBezTo>
                <a:cubicBezTo>
                  <a:pt x="283" y="1460"/>
                  <a:pt x="164" y="1385"/>
                  <a:pt x="101" y="1242"/>
                </a:cubicBezTo>
                <a:cubicBezTo>
                  <a:pt x="38" y="1099"/>
                  <a:pt x="0" y="808"/>
                  <a:pt x="41" y="624"/>
                </a:cubicBezTo>
                <a:cubicBezTo>
                  <a:pt x="82" y="440"/>
                  <a:pt x="210" y="237"/>
                  <a:pt x="347" y="138"/>
                </a:cubicBezTo>
                <a:cubicBezTo>
                  <a:pt x="484" y="39"/>
                  <a:pt x="709" y="53"/>
                  <a:pt x="863" y="30"/>
                </a:cubicBezTo>
                <a:cubicBezTo>
                  <a:pt x="1017" y="7"/>
                  <a:pt x="1186" y="6"/>
                  <a:pt x="1271" y="0"/>
                </a:cubicBezTo>
                <a:close/>
              </a:path>
            </a:pathLst>
          </a:custGeom>
          <a:solidFill>
            <a:srgbClr val="DDDDDD"/>
          </a:solidFill>
          <a:ln w="12700" cap="flat" cmpd="sng">
            <a:solidFill>
              <a:srgbClr val="BE2D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" name="Oval 5"/>
          <p:cNvSpPr>
            <a:spLocks noChangeAspect="1" noChangeArrowheads="1"/>
          </p:cNvSpPr>
          <p:nvPr/>
        </p:nvSpPr>
        <p:spPr bwMode="auto">
          <a:xfrm>
            <a:off x="6727825" y="3549650"/>
            <a:ext cx="366713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38" name="Oval 6"/>
          <p:cNvSpPr>
            <a:spLocks noChangeAspect="1" noChangeArrowheads="1"/>
          </p:cNvSpPr>
          <p:nvPr/>
        </p:nvSpPr>
        <p:spPr bwMode="auto">
          <a:xfrm>
            <a:off x="5354638" y="3549650"/>
            <a:ext cx="366712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39" name="Oval 7"/>
          <p:cNvSpPr>
            <a:spLocks noChangeAspect="1" noChangeArrowheads="1"/>
          </p:cNvSpPr>
          <p:nvPr/>
        </p:nvSpPr>
        <p:spPr bwMode="auto">
          <a:xfrm>
            <a:off x="6726238" y="2743200"/>
            <a:ext cx="366712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40" name="Oval 8"/>
          <p:cNvSpPr>
            <a:spLocks noChangeAspect="1" noChangeArrowheads="1"/>
          </p:cNvSpPr>
          <p:nvPr/>
        </p:nvSpPr>
        <p:spPr bwMode="auto">
          <a:xfrm>
            <a:off x="5964238" y="4357688"/>
            <a:ext cx="366712" cy="366712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E</a:t>
            </a:r>
          </a:p>
        </p:txBody>
      </p:sp>
      <p:cxnSp>
        <p:nvCxnSpPr>
          <p:cNvPr id="41" name="AutoShape 9"/>
          <p:cNvCxnSpPr>
            <a:cxnSpLocks noChangeAspect="1" noChangeShapeType="1"/>
            <a:stCxn id="39" idx="2"/>
            <a:endCxn id="38" idx="0"/>
          </p:cNvCxnSpPr>
          <p:nvPr/>
        </p:nvCxnSpPr>
        <p:spPr bwMode="auto">
          <a:xfrm rot="10800000" flipV="1">
            <a:off x="5537200" y="2925763"/>
            <a:ext cx="1168400" cy="603250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42" name="AutoShape 10"/>
          <p:cNvCxnSpPr>
            <a:cxnSpLocks noChangeAspect="1" noChangeShapeType="1"/>
            <a:stCxn id="40" idx="2"/>
            <a:endCxn id="38" idx="4"/>
          </p:cNvCxnSpPr>
          <p:nvPr/>
        </p:nvCxnSpPr>
        <p:spPr bwMode="auto">
          <a:xfrm rot="10800000">
            <a:off x="5537200" y="3933825"/>
            <a:ext cx="406400" cy="606425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43" name="AutoShape 11"/>
          <p:cNvCxnSpPr>
            <a:cxnSpLocks noChangeAspect="1" noChangeShapeType="1"/>
            <a:stCxn id="40" idx="6"/>
            <a:endCxn id="37" idx="3"/>
          </p:cNvCxnSpPr>
          <p:nvPr/>
        </p:nvCxnSpPr>
        <p:spPr bwMode="auto">
          <a:xfrm flipV="1">
            <a:off x="6348413" y="3881438"/>
            <a:ext cx="431800" cy="658812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44" name="AutoShape 12"/>
          <p:cNvCxnSpPr>
            <a:cxnSpLocks noChangeAspect="1" noChangeShapeType="1"/>
            <a:stCxn id="39" idx="4"/>
            <a:endCxn id="37" idx="0"/>
          </p:cNvCxnSpPr>
          <p:nvPr/>
        </p:nvCxnSpPr>
        <p:spPr bwMode="auto">
          <a:xfrm>
            <a:off x="6908800" y="3127375"/>
            <a:ext cx="1588" cy="401638"/>
          </a:xfrm>
          <a:prstGeom prst="straightConnector1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cxnSp>
        <p:nvCxnSpPr>
          <p:cNvPr id="45" name="AutoShape 13"/>
          <p:cNvCxnSpPr>
            <a:cxnSpLocks noChangeAspect="1" noChangeShapeType="1"/>
            <a:stCxn id="38" idx="6"/>
            <a:endCxn id="37" idx="2"/>
          </p:cNvCxnSpPr>
          <p:nvPr/>
        </p:nvCxnSpPr>
        <p:spPr bwMode="auto">
          <a:xfrm>
            <a:off x="5738813" y="3732213"/>
            <a:ext cx="968375" cy="0"/>
          </a:xfrm>
          <a:prstGeom prst="straightConnector1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sp>
        <p:nvSpPr>
          <p:cNvPr id="46" name="Oval 14"/>
          <p:cNvSpPr>
            <a:spLocks noChangeAspect="1" noChangeArrowheads="1"/>
          </p:cNvSpPr>
          <p:nvPr/>
        </p:nvSpPr>
        <p:spPr bwMode="auto">
          <a:xfrm>
            <a:off x="8089900" y="3549650"/>
            <a:ext cx="366713" cy="366713"/>
          </a:xfrm>
          <a:prstGeom prst="ellipse">
            <a:avLst/>
          </a:prstGeom>
          <a:solidFill>
            <a:srgbClr val="ECD882"/>
          </a:solidFill>
          <a:ln w="38100">
            <a:solidFill>
              <a:srgbClr val="BE2D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D</a:t>
            </a:r>
          </a:p>
        </p:txBody>
      </p:sp>
      <p:cxnSp>
        <p:nvCxnSpPr>
          <p:cNvPr id="47" name="AutoShape 15"/>
          <p:cNvCxnSpPr>
            <a:cxnSpLocks noChangeAspect="1" noChangeShapeType="1"/>
            <a:stCxn id="50" idx="6"/>
            <a:endCxn id="46" idx="4"/>
          </p:cNvCxnSpPr>
          <p:nvPr/>
        </p:nvCxnSpPr>
        <p:spPr bwMode="auto">
          <a:xfrm flipV="1">
            <a:off x="7853363" y="3933825"/>
            <a:ext cx="419100" cy="606425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48" name="AutoShape 16"/>
          <p:cNvCxnSpPr>
            <a:cxnSpLocks noChangeAspect="1" noChangeShapeType="1"/>
            <a:stCxn id="46" idx="0"/>
            <a:endCxn id="39" idx="6"/>
          </p:cNvCxnSpPr>
          <p:nvPr/>
        </p:nvCxnSpPr>
        <p:spPr bwMode="auto">
          <a:xfrm rot="5400000" flipH="1">
            <a:off x="7389813" y="2646363"/>
            <a:ext cx="603250" cy="1162050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cxnSp>
        <p:nvCxnSpPr>
          <p:cNvPr id="49" name="AutoShape 17"/>
          <p:cNvCxnSpPr>
            <a:cxnSpLocks noChangeAspect="1" noChangeShapeType="1"/>
            <a:stCxn id="37" idx="6"/>
            <a:endCxn id="46" idx="2"/>
          </p:cNvCxnSpPr>
          <p:nvPr/>
        </p:nvCxnSpPr>
        <p:spPr bwMode="auto">
          <a:xfrm>
            <a:off x="7112000" y="3732213"/>
            <a:ext cx="957263" cy="0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/>
          </a:ln>
          <a:effectLst/>
        </p:spPr>
      </p:cxnSp>
      <p:sp>
        <p:nvSpPr>
          <p:cNvPr id="50" name="Oval 18"/>
          <p:cNvSpPr>
            <a:spLocks noChangeAspect="1" noChangeArrowheads="1"/>
          </p:cNvSpPr>
          <p:nvPr/>
        </p:nvSpPr>
        <p:spPr bwMode="auto">
          <a:xfrm>
            <a:off x="7478713" y="4357688"/>
            <a:ext cx="366712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</a:t>
            </a:r>
          </a:p>
        </p:txBody>
      </p:sp>
      <p:cxnSp>
        <p:nvCxnSpPr>
          <p:cNvPr id="51" name="AutoShape 19"/>
          <p:cNvCxnSpPr>
            <a:cxnSpLocks noChangeAspect="1" noChangeShapeType="1"/>
            <a:stCxn id="37" idx="5"/>
            <a:endCxn id="50" idx="2"/>
          </p:cNvCxnSpPr>
          <p:nvPr/>
        </p:nvCxnSpPr>
        <p:spPr bwMode="auto">
          <a:xfrm rot="16200000" flipH="1">
            <a:off x="6924676" y="3997325"/>
            <a:ext cx="658812" cy="427037"/>
          </a:xfrm>
          <a:prstGeom prst="curvedConnector2">
            <a:avLst/>
          </a:prstGeom>
          <a:noFill/>
          <a:ln w="38100">
            <a:solidFill>
              <a:srgbClr val="40458C"/>
            </a:solidFill>
            <a:prstDash val="dash"/>
            <a:round/>
            <a:headEnd/>
            <a:tailEnd/>
          </a:ln>
          <a:effectLst/>
        </p:spPr>
      </p:cxnSp>
      <p:sp>
        <p:nvSpPr>
          <p:cNvPr id="52" name="Text Box 20"/>
          <p:cNvSpPr txBox="1">
            <a:spLocks noChangeArrowheads="1"/>
          </p:cNvSpPr>
          <p:nvPr/>
        </p:nvSpPr>
        <p:spPr bwMode="auto">
          <a:xfrm>
            <a:off x="6961188" y="25146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0</a:t>
            </a:r>
          </a:p>
        </p:txBody>
      </p:sp>
      <p:sp>
        <p:nvSpPr>
          <p:cNvPr id="53" name="Text Box 21"/>
          <p:cNvSpPr txBox="1">
            <a:spLocks noChangeArrowheads="1"/>
          </p:cNvSpPr>
          <p:nvPr/>
        </p:nvSpPr>
        <p:spPr bwMode="auto">
          <a:xfrm>
            <a:off x="8351838" y="33416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4</a:t>
            </a:r>
          </a:p>
        </p:txBody>
      </p:sp>
      <p:sp>
        <p:nvSpPr>
          <p:cNvPr id="54" name="Text Box 22"/>
          <p:cNvSpPr txBox="1">
            <a:spLocks noChangeArrowheads="1"/>
          </p:cNvSpPr>
          <p:nvPr/>
        </p:nvSpPr>
        <p:spPr bwMode="auto">
          <a:xfrm>
            <a:off x="6992938" y="33416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5</a:t>
            </a:r>
          </a:p>
        </p:txBody>
      </p:sp>
      <p:sp>
        <p:nvSpPr>
          <p:cNvPr id="55" name="Text Box 23"/>
          <p:cNvSpPr txBox="1">
            <a:spLocks noChangeArrowheads="1"/>
          </p:cNvSpPr>
          <p:nvPr/>
        </p:nvSpPr>
        <p:spPr bwMode="auto">
          <a:xfrm>
            <a:off x="5621338" y="33416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7</a:t>
            </a:r>
          </a:p>
        </p:txBody>
      </p:sp>
      <p:sp>
        <p:nvSpPr>
          <p:cNvPr id="56" name="Text Box 24"/>
          <p:cNvSpPr txBox="1">
            <a:spLocks noChangeArrowheads="1"/>
          </p:cNvSpPr>
          <p:nvPr/>
        </p:nvSpPr>
        <p:spPr bwMode="auto">
          <a:xfrm>
            <a:off x="5835650" y="40655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5</a:t>
            </a:r>
          </a:p>
        </p:txBody>
      </p:sp>
      <p:sp>
        <p:nvSpPr>
          <p:cNvPr id="57" name="Text Box 25"/>
          <p:cNvSpPr txBox="1">
            <a:spLocks noChangeArrowheads="1"/>
          </p:cNvSpPr>
          <p:nvPr/>
        </p:nvSpPr>
        <p:spPr bwMode="auto">
          <a:xfrm>
            <a:off x="7659688" y="40655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9</a:t>
            </a:r>
          </a:p>
        </p:txBody>
      </p:sp>
      <p:sp>
        <p:nvSpPr>
          <p:cNvPr id="58" name="Text Box 26"/>
          <p:cNvSpPr txBox="1">
            <a:spLocks noChangeArrowheads="1"/>
          </p:cNvSpPr>
          <p:nvPr/>
        </p:nvSpPr>
        <p:spPr bwMode="auto">
          <a:xfrm>
            <a:off x="7799388" y="27574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4</a:t>
            </a:r>
          </a:p>
        </p:txBody>
      </p:sp>
      <p:sp>
        <p:nvSpPr>
          <p:cNvPr id="59" name="Text Box 27"/>
          <p:cNvSpPr txBox="1">
            <a:spLocks noChangeArrowheads="1"/>
          </p:cNvSpPr>
          <p:nvPr/>
        </p:nvSpPr>
        <p:spPr bwMode="auto">
          <a:xfrm>
            <a:off x="5659438" y="28194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8</a:t>
            </a:r>
          </a:p>
        </p:txBody>
      </p:sp>
      <p:sp>
        <p:nvSpPr>
          <p:cNvPr id="60" name="Text Box 28"/>
          <p:cNvSpPr txBox="1">
            <a:spLocks noChangeArrowheads="1"/>
          </p:cNvSpPr>
          <p:nvPr/>
        </p:nvSpPr>
        <p:spPr bwMode="auto">
          <a:xfrm>
            <a:off x="6040438" y="34290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7</a:t>
            </a:r>
          </a:p>
        </p:txBody>
      </p:sp>
      <p:sp>
        <p:nvSpPr>
          <p:cNvPr id="61" name="Text Box 29"/>
          <p:cNvSpPr txBox="1">
            <a:spLocks noChangeArrowheads="1"/>
          </p:cNvSpPr>
          <p:nvPr/>
        </p:nvSpPr>
        <p:spPr bwMode="auto">
          <a:xfrm>
            <a:off x="7488238" y="34290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1</a:t>
            </a:r>
          </a:p>
        </p:txBody>
      </p:sp>
      <p:sp>
        <p:nvSpPr>
          <p:cNvPr id="62" name="Text Box 30"/>
          <p:cNvSpPr txBox="1">
            <a:spLocks noChangeArrowheads="1"/>
          </p:cNvSpPr>
          <p:nvPr/>
        </p:nvSpPr>
        <p:spPr bwMode="auto">
          <a:xfrm>
            <a:off x="5354638" y="42291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2</a:t>
            </a:r>
          </a:p>
        </p:txBody>
      </p:sp>
      <p:sp>
        <p:nvSpPr>
          <p:cNvPr id="63" name="Text Box 31"/>
          <p:cNvSpPr txBox="1">
            <a:spLocks noChangeArrowheads="1"/>
          </p:cNvSpPr>
          <p:nvPr/>
        </p:nvSpPr>
        <p:spPr bwMode="auto">
          <a:xfrm>
            <a:off x="8097838" y="42291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5</a:t>
            </a:r>
          </a:p>
        </p:txBody>
      </p:sp>
      <p:sp>
        <p:nvSpPr>
          <p:cNvPr id="64" name="Text Box 32"/>
          <p:cNvSpPr txBox="1">
            <a:spLocks noChangeArrowheads="1"/>
          </p:cNvSpPr>
          <p:nvPr/>
        </p:nvSpPr>
        <p:spPr bwMode="auto">
          <a:xfrm>
            <a:off x="6573838" y="3124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6</a:t>
            </a:r>
          </a:p>
        </p:txBody>
      </p:sp>
      <p:sp>
        <p:nvSpPr>
          <p:cNvPr id="65" name="Text Box 33"/>
          <p:cNvSpPr txBox="1">
            <a:spLocks noChangeArrowheads="1"/>
          </p:cNvSpPr>
          <p:nvPr/>
        </p:nvSpPr>
        <p:spPr bwMode="auto">
          <a:xfrm>
            <a:off x="6421438" y="39624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0</a:t>
            </a:r>
          </a:p>
        </p:txBody>
      </p:sp>
      <p:sp>
        <p:nvSpPr>
          <p:cNvPr id="66" name="Text Box 34"/>
          <p:cNvSpPr txBox="1">
            <a:spLocks noChangeArrowheads="1"/>
          </p:cNvSpPr>
          <p:nvPr/>
        </p:nvSpPr>
        <p:spPr bwMode="auto">
          <a:xfrm>
            <a:off x="7092950" y="3962400"/>
            <a:ext cx="3746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-8</a:t>
            </a:r>
          </a:p>
        </p:txBody>
      </p:sp>
      <p:sp>
        <p:nvSpPr>
          <p:cNvPr id="67" name="Line 39"/>
          <p:cNvSpPr>
            <a:spLocks noChangeShapeType="1"/>
          </p:cNvSpPr>
          <p:nvPr/>
        </p:nvSpPr>
        <p:spPr bwMode="auto">
          <a:xfrm flipH="1" flipV="1">
            <a:off x="6872288" y="4006850"/>
            <a:ext cx="38100" cy="1160463"/>
          </a:xfrm>
          <a:prstGeom prst="line">
            <a:avLst/>
          </a:prstGeom>
          <a:noFill/>
          <a:ln w="76200">
            <a:solidFill>
              <a:srgbClr val="40458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68" name="Rectangle 3" descr="Rectangle: Click to edit Master text styles&#10;Second level&#10;Third level&#10;Fourth level&#10;Fifth level"/>
          <p:cNvSpPr txBox="1">
            <a:spLocks noChangeArrowheads="1"/>
          </p:cNvSpPr>
          <p:nvPr/>
        </p:nvSpPr>
        <p:spPr bwMode="auto">
          <a:xfrm>
            <a:off x="152400" y="2667000"/>
            <a:ext cx="4592638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If a node with a negative incident edge were to be added late to the cloud, it could mess up distances for vertices already in the cloud. 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69" name="Text Box 38"/>
          <p:cNvSpPr txBox="1">
            <a:spLocks noChangeArrowheads="1"/>
          </p:cNvSpPr>
          <p:nvPr/>
        </p:nvSpPr>
        <p:spPr bwMode="auto">
          <a:xfrm>
            <a:off x="4813300" y="5257800"/>
            <a:ext cx="3721100" cy="12926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600" dirty="0">
                <a:effectLst/>
              </a:rPr>
              <a:t>C’s true distance is 1, but it is already in the cloud with d(C)=5!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Dijkstra’s</a:t>
            </a:r>
            <a:r>
              <a:rPr lang="en-US" dirty="0" smtClean="0"/>
              <a:t> Algorithm - Animation</a:t>
            </a:r>
            <a:endParaRPr lang="en-US" dirty="0"/>
          </a:p>
        </p:txBody>
      </p:sp>
      <p:pic>
        <p:nvPicPr>
          <p:cNvPr id="5" name="Content Placeholder 4" descr="Dijkstra_Animation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91507" y="1676400"/>
            <a:ext cx="4856893" cy="3810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Bellman – Ford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0386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Works even with negative-weight edges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Must assume directed edges (for otherwise we would have negative-weight cycles)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Iteration </a:t>
            </a:r>
            <a:r>
              <a:rPr lang="en-US" sz="2800" dirty="0" err="1" smtClean="0"/>
              <a:t>i</a:t>
            </a:r>
            <a:r>
              <a:rPr lang="en-US" sz="2800" dirty="0" smtClean="0"/>
              <a:t> finds all shortest paths that use </a:t>
            </a:r>
            <a:r>
              <a:rPr lang="en-US" sz="2800" dirty="0" err="1" smtClean="0"/>
              <a:t>i</a:t>
            </a:r>
            <a:r>
              <a:rPr lang="en-US" sz="2800" dirty="0" smtClean="0"/>
              <a:t> edges.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Running time: O(nm).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267200" y="1295400"/>
            <a:ext cx="4514850" cy="459510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Algorithm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2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BellmanFord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G, 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	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for all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v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sym typeface="Symbol" pitchFamily="18" charset="2"/>
              </a:rPr>
              <a:t>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2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G.vertices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()</a:t>
            </a: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if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  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v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sym typeface="Symbol" pitchFamily="18" charset="2"/>
              </a:rPr>
              <a:t>= 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s</a:t>
            </a: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rgbClr val="BE2D00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			</a:t>
            </a:r>
            <a:r>
              <a:rPr kumimoji="0" lang="en-US" sz="2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setDistance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v,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0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  <a:endParaRPr kumimoji="0" lang="en-US" sz="2200" b="1" i="1" u="none" strike="noStrike" kern="0" cap="none" spc="0" normalizeH="0" baseline="0" noProof="0" dirty="0" smtClean="0">
              <a:ln>
                <a:noFill/>
              </a:ln>
              <a:solidFill>
                <a:srgbClr val="577052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else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	</a:t>
            </a:r>
            <a:r>
              <a:rPr kumimoji="0" lang="en-US" sz="2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setDistance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v, 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  <a:endParaRPr kumimoji="0" lang="en-US" sz="2200" b="1" i="1" u="none" strike="noStrike" kern="0" cap="none" spc="0" normalizeH="0" baseline="0" noProof="0" dirty="0" smtClean="0">
              <a:ln>
                <a:noFill/>
              </a:ln>
              <a:solidFill>
                <a:srgbClr val="577052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for </a:t>
            </a:r>
            <a:r>
              <a:rPr kumimoji="0" lang="en-US" sz="2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i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 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1 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to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n-1 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do</a:t>
            </a: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	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for each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e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sym typeface="Symbol" pitchFamily="18" charset="2"/>
              </a:rPr>
              <a:t>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2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G.edges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()</a:t>
            </a: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{ relax edge 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e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 }</a:t>
            </a: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u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 </a:t>
            </a:r>
            <a:r>
              <a:rPr kumimoji="0" lang="en-US" sz="2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G.origin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e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z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 </a:t>
            </a:r>
            <a:r>
              <a:rPr kumimoji="0" lang="en-US" sz="2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G.opposite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2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u,e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r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 </a:t>
            </a:r>
            <a:r>
              <a:rPr kumimoji="0" lang="en-US" sz="2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getDistance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u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sym typeface="Symbol" pitchFamily="18" charset="2"/>
              </a:rPr>
              <a:t>+ 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weight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e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		if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  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r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sym typeface="Symbol" pitchFamily="18" charset="2"/>
              </a:rPr>
              <a:t>&lt; </a:t>
            </a:r>
            <a:r>
              <a:rPr kumimoji="0" lang="en-US" sz="2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getDistance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z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rgbClr val="577052"/>
              </a:solidFill>
              <a:effectLst/>
              <a:uLnTx/>
              <a:uFillTx/>
              <a:latin typeface="Times New Roman" pitchFamily="18" charset="0"/>
              <a:sym typeface="Symbol" pitchFamily="18" charset="2"/>
            </a:endParaRPr>
          </a:p>
          <a:p>
            <a:pPr marL="228600" marR="0" lvl="1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	</a:t>
            </a:r>
            <a:r>
              <a:rPr kumimoji="0" lang="en-US" sz="2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setDistance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22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z,r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Bellman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r>
              <a:rPr lang="en-US" dirty="0" smtClean="0"/>
              <a:t>Nodes are labeled with their d(v) values</a:t>
            </a:r>
          </a:p>
          <a:p>
            <a:endParaRPr lang="en-US" dirty="0"/>
          </a:p>
        </p:txBody>
      </p:sp>
      <p:sp>
        <p:nvSpPr>
          <p:cNvPr id="112" name="Oval 133"/>
          <p:cNvSpPr>
            <a:spLocks noChangeAspect="1" noChangeArrowheads="1"/>
          </p:cNvSpPr>
          <p:nvPr/>
        </p:nvSpPr>
        <p:spPr bwMode="auto">
          <a:xfrm>
            <a:off x="5272088" y="2711450"/>
            <a:ext cx="366712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</a:p>
        </p:txBody>
      </p:sp>
      <p:sp>
        <p:nvSpPr>
          <p:cNvPr id="113" name="Text Box 156"/>
          <p:cNvSpPr txBox="1">
            <a:spLocks noChangeArrowheads="1"/>
          </p:cNvSpPr>
          <p:nvPr/>
        </p:nvSpPr>
        <p:spPr bwMode="auto">
          <a:xfrm>
            <a:off x="6438900" y="2286000"/>
            <a:ext cx="3746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-2</a:t>
            </a:r>
          </a:p>
        </p:txBody>
      </p:sp>
      <p:sp>
        <p:nvSpPr>
          <p:cNvPr id="114" name="Oval 5"/>
          <p:cNvSpPr>
            <a:spLocks noChangeAspect="1" noChangeArrowheads="1"/>
          </p:cNvSpPr>
          <p:nvPr/>
        </p:nvSpPr>
        <p:spPr bwMode="auto">
          <a:xfrm>
            <a:off x="2287588" y="2711450"/>
            <a:ext cx="366712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</a:p>
        </p:txBody>
      </p:sp>
      <p:sp>
        <p:nvSpPr>
          <p:cNvPr id="115" name="Oval 6"/>
          <p:cNvSpPr>
            <a:spLocks noChangeAspect="1" noChangeArrowheads="1"/>
          </p:cNvSpPr>
          <p:nvPr/>
        </p:nvSpPr>
        <p:spPr bwMode="auto">
          <a:xfrm>
            <a:off x="914400" y="2711450"/>
            <a:ext cx="366713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</a:p>
        </p:txBody>
      </p:sp>
      <p:sp>
        <p:nvSpPr>
          <p:cNvPr id="116" name="Oval 7"/>
          <p:cNvSpPr>
            <a:spLocks noChangeAspect="1" noChangeArrowheads="1"/>
          </p:cNvSpPr>
          <p:nvPr/>
        </p:nvSpPr>
        <p:spPr bwMode="auto">
          <a:xfrm>
            <a:off x="2286000" y="1905000"/>
            <a:ext cx="366713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0</a:t>
            </a:r>
          </a:p>
        </p:txBody>
      </p:sp>
      <p:sp>
        <p:nvSpPr>
          <p:cNvPr id="117" name="Oval 8"/>
          <p:cNvSpPr>
            <a:spLocks noChangeAspect="1" noChangeArrowheads="1"/>
          </p:cNvSpPr>
          <p:nvPr/>
        </p:nvSpPr>
        <p:spPr bwMode="auto">
          <a:xfrm>
            <a:off x="1524000" y="3519488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</a:p>
        </p:txBody>
      </p:sp>
      <p:cxnSp>
        <p:nvCxnSpPr>
          <p:cNvPr id="118" name="AutoShape 9"/>
          <p:cNvCxnSpPr>
            <a:cxnSpLocks noChangeAspect="1" noChangeShapeType="1"/>
            <a:stCxn id="116" idx="2"/>
            <a:endCxn id="115" idx="0"/>
          </p:cNvCxnSpPr>
          <p:nvPr/>
        </p:nvCxnSpPr>
        <p:spPr bwMode="auto">
          <a:xfrm rot="10800000" flipV="1">
            <a:off x="1096963" y="2087563"/>
            <a:ext cx="1177925" cy="612775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/>
            <a:tailEnd type="triangle" w="med" len="med"/>
          </a:ln>
          <a:effectLst/>
        </p:spPr>
      </p:cxnSp>
      <p:cxnSp>
        <p:nvCxnSpPr>
          <p:cNvPr id="119" name="AutoShape 10"/>
          <p:cNvCxnSpPr>
            <a:cxnSpLocks noChangeAspect="1" noChangeShapeType="1"/>
            <a:stCxn id="117" idx="2"/>
            <a:endCxn id="115" idx="4"/>
          </p:cNvCxnSpPr>
          <p:nvPr/>
        </p:nvCxnSpPr>
        <p:spPr bwMode="auto">
          <a:xfrm rot="10800000">
            <a:off x="1096963" y="3086100"/>
            <a:ext cx="415925" cy="615950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cxnSp>
        <p:nvCxnSpPr>
          <p:cNvPr id="120" name="AutoShape 11"/>
          <p:cNvCxnSpPr>
            <a:cxnSpLocks noChangeAspect="1" noChangeShapeType="1"/>
            <a:stCxn id="117" idx="6"/>
            <a:endCxn id="114" idx="3"/>
          </p:cNvCxnSpPr>
          <p:nvPr/>
        </p:nvCxnSpPr>
        <p:spPr bwMode="auto">
          <a:xfrm flipV="1">
            <a:off x="1898650" y="3033713"/>
            <a:ext cx="441325" cy="668337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cxnSp>
        <p:nvCxnSpPr>
          <p:cNvPr id="121" name="AutoShape 12"/>
          <p:cNvCxnSpPr>
            <a:cxnSpLocks noChangeAspect="1" noChangeShapeType="1"/>
            <a:stCxn id="116" idx="4"/>
            <a:endCxn id="114" idx="0"/>
          </p:cNvCxnSpPr>
          <p:nvPr/>
        </p:nvCxnSpPr>
        <p:spPr bwMode="auto">
          <a:xfrm>
            <a:off x="2468563" y="2279650"/>
            <a:ext cx="1587" cy="420688"/>
          </a:xfrm>
          <a:prstGeom prst="straightConnector1">
            <a:avLst/>
          </a:prstGeom>
          <a:noFill/>
          <a:ln w="19050">
            <a:solidFill>
              <a:srgbClr val="40458C"/>
            </a:solidFill>
            <a:round/>
            <a:headEnd/>
            <a:tailEnd type="triangle" w="med" len="med"/>
          </a:ln>
          <a:effectLst/>
        </p:spPr>
      </p:cxnSp>
      <p:cxnSp>
        <p:nvCxnSpPr>
          <p:cNvPr id="122" name="AutoShape 13"/>
          <p:cNvCxnSpPr>
            <a:cxnSpLocks noChangeAspect="1" noChangeShapeType="1"/>
            <a:stCxn id="115" idx="6"/>
            <a:endCxn id="114" idx="2"/>
          </p:cNvCxnSpPr>
          <p:nvPr/>
        </p:nvCxnSpPr>
        <p:spPr bwMode="auto">
          <a:xfrm>
            <a:off x="1289050" y="2894013"/>
            <a:ext cx="987425" cy="0"/>
          </a:xfrm>
          <a:prstGeom prst="straightConnector1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sp>
        <p:nvSpPr>
          <p:cNvPr id="123" name="Oval 14"/>
          <p:cNvSpPr>
            <a:spLocks noChangeAspect="1" noChangeArrowheads="1"/>
          </p:cNvSpPr>
          <p:nvPr/>
        </p:nvSpPr>
        <p:spPr bwMode="auto">
          <a:xfrm>
            <a:off x="3649663" y="2711450"/>
            <a:ext cx="366712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</a:p>
        </p:txBody>
      </p:sp>
      <p:cxnSp>
        <p:nvCxnSpPr>
          <p:cNvPr id="124" name="AutoShape 15"/>
          <p:cNvCxnSpPr>
            <a:cxnSpLocks noChangeAspect="1" noChangeShapeType="1"/>
            <a:stCxn id="127" idx="6"/>
            <a:endCxn id="123" idx="4"/>
          </p:cNvCxnSpPr>
          <p:nvPr/>
        </p:nvCxnSpPr>
        <p:spPr bwMode="auto">
          <a:xfrm flipV="1">
            <a:off x="3413125" y="3086100"/>
            <a:ext cx="419100" cy="615950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cxnSp>
        <p:nvCxnSpPr>
          <p:cNvPr id="125" name="AutoShape 16"/>
          <p:cNvCxnSpPr>
            <a:cxnSpLocks noChangeAspect="1" noChangeShapeType="1"/>
            <a:stCxn id="123" idx="0"/>
            <a:endCxn id="116" idx="6"/>
          </p:cNvCxnSpPr>
          <p:nvPr/>
        </p:nvCxnSpPr>
        <p:spPr bwMode="auto">
          <a:xfrm rot="5400000" flipH="1">
            <a:off x="2940050" y="1808163"/>
            <a:ext cx="612775" cy="1171575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cxnSp>
        <p:nvCxnSpPr>
          <p:cNvPr id="126" name="AutoShape 17"/>
          <p:cNvCxnSpPr>
            <a:cxnSpLocks noChangeAspect="1" noChangeShapeType="1"/>
            <a:stCxn id="114" idx="6"/>
            <a:endCxn id="123" idx="2"/>
          </p:cNvCxnSpPr>
          <p:nvPr/>
        </p:nvCxnSpPr>
        <p:spPr bwMode="auto">
          <a:xfrm>
            <a:off x="2662238" y="2894013"/>
            <a:ext cx="976312" cy="0"/>
          </a:xfrm>
          <a:prstGeom prst="straightConnector1">
            <a:avLst/>
          </a:prstGeom>
          <a:noFill/>
          <a:ln w="19050">
            <a:solidFill>
              <a:srgbClr val="40458C"/>
            </a:solidFill>
            <a:round/>
            <a:headEnd/>
            <a:tailEnd type="triangle" w="med" len="med"/>
          </a:ln>
          <a:effectLst/>
        </p:spPr>
      </p:cxnSp>
      <p:sp>
        <p:nvSpPr>
          <p:cNvPr id="127" name="Oval 18"/>
          <p:cNvSpPr>
            <a:spLocks noChangeAspect="1" noChangeArrowheads="1"/>
          </p:cNvSpPr>
          <p:nvPr/>
        </p:nvSpPr>
        <p:spPr bwMode="auto">
          <a:xfrm>
            <a:off x="3038475" y="3519488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</a:p>
        </p:txBody>
      </p:sp>
      <p:cxnSp>
        <p:nvCxnSpPr>
          <p:cNvPr id="128" name="AutoShape 19"/>
          <p:cNvCxnSpPr>
            <a:cxnSpLocks noChangeAspect="1" noChangeShapeType="1"/>
            <a:stCxn id="114" idx="5"/>
            <a:endCxn id="127" idx="2"/>
          </p:cNvCxnSpPr>
          <p:nvPr/>
        </p:nvCxnSpPr>
        <p:spPr bwMode="auto">
          <a:xfrm rot="16200000" flipH="1">
            <a:off x="2479675" y="3154363"/>
            <a:ext cx="668337" cy="427038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sp>
        <p:nvSpPr>
          <p:cNvPr id="129" name="Text Box 26"/>
          <p:cNvSpPr txBox="1">
            <a:spLocks noChangeArrowheads="1"/>
          </p:cNvSpPr>
          <p:nvPr/>
        </p:nvSpPr>
        <p:spPr bwMode="auto">
          <a:xfrm>
            <a:off x="3359150" y="19192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4</a:t>
            </a:r>
          </a:p>
        </p:txBody>
      </p:sp>
      <p:sp>
        <p:nvSpPr>
          <p:cNvPr id="130" name="Text Box 27"/>
          <p:cNvSpPr txBox="1">
            <a:spLocks noChangeArrowheads="1"/>
          </p:cNvSpPr>
          <p:nvPr/>
        </p:nvSpPr>
        <p:spPr bwMode="auto">
          <a:xfrm>
            <a:off x="1219200" y="1981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8</a:t>
            </a:r>
          </a:p>
        </p:txBody>
      </p:sp>
      <p:sp>
        <p:nvSpPr>
          <p:cNvPr id="131" name="Text Box 28"/>
          <p:cNvSpPr txBox="1">
            <a:spLocks noChangeArrowheads="1"/>
          </p:cNvSpPr>
          <p:nvPr/>
        </p:nvSpPr>
        <p:spPr bwMode="auto">
          <a:xfrm>
            <a:off x="1600200" y="25908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7</a:t>
            </a:r>
          </a:p>
        </p:txBody>
      </p:sp>
      <p:sp>
        <p:nvSpPr>
          <p:cNvPr id="132" name="Text Box 29"/>
          <p:cNvSpPr txBox="1">
            <a:spLocks noChangeArrowheads="1"/>
          </p:cNvSpPr>
          <p:nvPr/>
        </p:nvSpPr>
        <p:spPr bwMode="auto">
          <a:xfrm>
            <a:off x="3048000" y="25908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1</a:t>
            </a:r>
          </a:p>
        </p:txBody>
      </p:sp>
      <p:sp>
        <p:nvSpPr>
          <p:cNvPr id="133" name="Text Box 30"/>
          <p:cNvSpPr txBox="1">
            <a:spLocks noChangeArrowheads="1"/>
          </p:cNvSpPr>
          <p:nvPr/>
        </p:nvSpPr>
        <p:spPr bwMode="auto">
          <a:xfrm>
            <a:off x="876300" y="3390900"/>
            <a:ext cx="3746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-2</a:t>
            </a:r>
          </a:p>
        </p:txBody>
      </p:sp>
      <p:sp>
        <p:nvSpPr>
          <p:cNvPr id="134" name="Text Box 31"/>
          <p:cNvSpPr txBox="1">
            <a:spLocks noChangeArrowheads="1"/>
          </p:cNvSpPr>
          <p:nvPr/>
        </p:nvSpPr>
        <p:spPr bwMode="auto">
          <a:xfrm>
            <a:off x="3657600" y="33909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5</a:t>
            </a:r>
          </a:p>
        </p:txBody>
      </p:sp>
      <p:sp>
        <p:nvSpPr>
          <p:cNvPr id="135" name="Text Box 32"/>
          <p:cNvSpPr txBox="1">
            <a:spLocks noChangeArrowheads="1"/>
          </p:cNvSpPr>
          <p:nvPr/>
        </p:nvSpPr>
        <p:spPr bwMode="auto">
          <a:xfrm>
            <a:off x="2095500" y="2286000"/>
            <a:ext cx="3746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-2</a:t>
            </a:r>
          </a:p>
        </p:txBody>
      </p:sp>
      <p:sp>
        <p:nvSpPr>
          <p:cNvPr id="136" name="Text Box 33"/>
          <p:cNvSpPr txBox="1">
            <a:spLocks noChangeArrowheads="1"/>
          </p:cNvSpPr>
          <p:nvPr/>
        </p:nvSpPr>
        <p:spPr bwMode="auto">
          <a:xfrm>
            <a:off x="1981200" y="3124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3</a:t>
            </a:r>
          </a:p>
        </p:txBody>
      </p:sp>
      <p:sp>
        <p:nvSpPr>
          <p:cNvPr id="137" name="Text Box 34"/>
          <p:cNvSpPr txBox="1">
            <a:spLocks noChangeArrowheads="1"/>
          </p:cNvSpPr>
          <p:nvPr/>
        </p:nvSpPr>
        <p:spPr bwMode="auto">
          <a:xfrm>
            <a:off x="2628900" y="3124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9</a:t>
            </a:r>
          </a:p>
        </p:txBody>
      </p:sp>
      <p:sp>
        <p:nvSpPr>
          <p:cNvPr id="138" name="AutoShape 100"/>
          <p:cNvSpPr>
            <a:spLocks noChangeArrowheads="1"/>
          </p:cNvSpPr>
          <p:nvPr/>
        </p:nvSpPr>
        <p:spPr bwMode="auto">
          <a:xfrm>
            <a:off x="4343400" y="2870200"/>
            <a:ext cx="609600" cy="520700"/>
          </a:xfrm>
          <a:prstGeom prst="rightArrow">
            <a:avLst>
              <a:gd name="adj1" fmla="val 50000"/>
              <a:gd name="adj2" fmla="val 29268"/>
            </a:avLst>
          </a:prstGeom>
          <a:noFill/>
          <a:ln w="19050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9" name="AutoShape 101"/>
          <p:cNvSpPr>
            <a:spLocks noChangeArrowheads="1"/>
          </p:cNvSpPr>
          <p:nvPr/>
        </p:nvSpPr>
        <p:spPr bwMode="auto">
          <a:xfrm rot="19375579">
            <a:off x="3962400" y="4038600"/>
            <a:ext cx="1108075" cy="442913"/>
          </a:xfrm>
          <a:prstGeom prst="leftArrow">
            <a:avLst>
              <a:gd name="adj1" fmla="val 50000"/>
              <a:gd name="adj2" fmla="val 62545"/>
            </a:avLst>
          </a:prstGeom>
          <a:noFill/>
          <a:ln w="19050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0" name="AutoShape 102"/>
          <p:cNvSpPr>
            <a:spLocks noChangeArrowheads="1"/>
          </p:cNvSpPr>
          <p:nvPr/>
        </p:nvSpPr>
        <p:spPr bwMode="auto">
          <a:xfrm>
            <a:off x="4343400" y="5194300"/>
            <a:ext cx="609600" cy="520700"/>
          </a:xfrm>
          <a:prstGeom prst="rightArrow">
            <a:avLst>
              <a:gd name="adj1" fmla="val 50000"/>
              <a:gd name="adj2" fmla="val 29268"/>
            </a:avLst>
          </a:prstGeom>
          <a:noFill/>
          <a:ln w="19050">
            <a:solidFill>
              <a:srgbClr val="40458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41" name="Oval 132"/>
          <p:cNvSpPr>
            <a:spLocks noChangeAspect="1" noChangeArrowheads="1"/>
          </p:cNvSpPr>
          <p:nvPr/>
        </p:nvSpPr>
        <p:spPr bwMode="auto">
          <a:xfrm>
            <a:off x="6630988" y="2711450"/>
            <a:ext cx="366712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</a:p>
        </p:txBody>
      </p:sp>
      <p:sp>
        <p:nvSpPr>
          <p:cNvPr id="142" name="Oval 134"/>
          <p:cNvSpPr>
            <a:spLocks noChangeAspect="1" noChangeArrowheads="1"/>
          </p:cNvSpPr>
          <p:nvPr/>
        </p:nvSpPr>
        <p:spPr bwMode="auto">
          <a:xfrm>
            <a:off x="6629400" y="1905000"/>
            <a:ext cx="366713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0</a:t>
            </a:r>
          </a:p>
        </p:txBody>
      </p:sp>
      <p:sp>
        <p:nvSpPr>
          <p:cNvPr id="143" name="Oval 135"/>
          <p:cNvSpPr>
            <a:spLocks noChangeAspect="1" noChangeArrowheads="1"/>
          </p:cNvSpPr>
          <p:nvPr/>
        </p:nvSpPr>
        <p:spPr bwMode="auto">
          <a:xfrm>
            <a:off x="5867400" y="3519488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</a:p>
        </p:txBody>
      </p:sp>
      <p:cxnSp>
        <p:nvCxnSpPr>
          <p:cNvPr id="144" name="AutoShape 136"/>
          <p:cNvCxnSpPr>
            <a:cxnSpLocks noChangeAspect="1" noChangeShapeType="1"/>
            <a:stCxn id="142" idx="2"/>
            <a:endCxn id="112" idx="0"/>
          </p:cNvCxnSpPr>
          <p:nvPr/>
        </p:nvCxnSpPr>
        <p:spPr bwMode="auto">
          <a:xfrm rot="10800000" flipV="1">
            <a:off x="5454650" y="2087563"/>
            <a:ext cx="1163638" cy="612775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/>
            <a:tailEnd type="triangle" w="med" len="med"/>
          </a:ln>
          <a:effectLst/>
        </p:spPr>
      </p:cxnSp>
      <p:cxnSp>
        <p:nvCxnSpPr>
          <p:cNvPr id="145" name="AutoShape 137"/>
          <p:cNvCxnSpPr>
            <a:cxnSpLocks noChangeAspect="1" noChangeShapeType="1"/>
            <a:stCxn id="143" idx="2"/>
            <a:endCxn id="112" idx="4"/>
          </p:cNvCxnSpPr>
          <p:nvPr/>
        </p:nvCxnSpPr>
        <p:spPr bwMode="auto">
          <a:xfrm rot="10800000">
            <a:off x="5454650" y="3086100"/>
            <a:ext cx="401638" cy="615950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cxnSp>
        <p:nvCxnSpPr>
          <p:cNvPr id="146" name="AutoShape 138"/>
          <p:cNvCxnSpPr>
            <a:cxnSpLocks noChangeAspect="1" noChangeShapeType="1"/>
            <a:stCxn id="143" idx="6"/>
            <a:endCxn id="141" idx="3"/>
          </p:cNvCxnSpPr>
          <p:nvPr/>
        </p:nvCxnSpPr>
        <p:spPr bwMode="auto">
          <a:xfrm flipV="1">
            <a:off x="6242050" y="3033713"/>
            <a:ext cx="441325" cy="668337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cxnSp>
        <p:nvCxnSpPr>
          <p:cNvPr id="147" name="AutoShape 139"/>
          <p:cNvCxnSpPr>
            <a:cxnSpLocks noChangeAspect="1" noChangeShapeType="1"/>
            <a:stCxn id="142" idx="4"/>
            <a:endCxn id="141" idx="0"/>
          </p:cNvCxnSpPr>
          <p:nvPr/>
        </p:nvCxnSpPr>
        <p:spPr bwMode="auto">
          <a:xfrm>
            <a:off x="6811963" y="2279650"/>
            <a:ext cx="1587" cy="420688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 type="triangle" w="med" len="med"/>
          </a:ln>
          <a:effectLst/>
        </p:spPr>
      </p:cxnSp>
      <p:cxnSp>
        <p:nvCxnSpPr>
          <p:cNvPr id="148" name="AutoShape 140"/>
          <p:cNvCxnSpPr>
            <a:cxnSpLocks noChangeAspect="1" noChangeShapeType="1"/>
            <a:stCxn id="112" idx="6"/>
            <a:endCxn id="141" idx="2"/>
          </p:cNvCxnSpPr>
          <p:nvPr/>
        </p:nvCxnSpPr>
        <p:spPr bwMode="auto">
          <a:xfrm>
            <a:off x="5646738" y="2894013"/>
            <a:ext cx="973137" cy="0"/>
          </a:xfrm>
          <a:prstGeom prst="straightConnector1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sp>
        <p:nvSpPr>
          <p:cNvPr id="149" name="Oval 141"/>
          <p:cNvSpPr>
            <a:spLocks noChangeAspect="1" noChangeArrowheads="1"/>
          </p:cNvSpPr>
          <p:nvPr/>
        </p:nvSpPr>
        <p:spPr bwMode="auto">
          <a:xfrm>
            <a:off x="7993063" y="2711450"/>
            <a:ext cx="366712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</a:p>
        </p:txBody>
      </p:sp>
      <p:cxnSp>
        <p:nvCxnSpPr>
          <p:cNvPr id="150" name="AutoShape 142"/>
          <p:cNvCxnSpPr>
            <a:cxnSpLocks noChangeAspect="1" noChangeShapeType="1"/>
            <a:stCxn id="153" idx="6"/>
            <a:endCxn id="149" idx="4"/>
          </p:cNvCxnSpPr>
          <p:nvPr/>
        </p:nvCxnSpPr>
        <p:spPr bwMode="auto">
          <a:xfrm flipV="1">
            <a:off x="7756525" y="3086100"/>
            <a:ext cx="419100" cy="615950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cxnSp>
        <p:nvCxnSpPr>
          <p:cNvPr id="151" name="AutoShape 143"/>
          <p:cNvCxnSpPr>
            <a:cxnSpLocks noChangeAspect="1" noChangeShapeType="1"/>
            <a:stCxn id="149" idx="0"/>
            <a:endCxn id="142" idx="6"/>
          </p:cNvCxnSpPr>
          <p:nvPr/>
        </p:nvCxnSpPr>
        <p:spPr bwMode="auto">
          <a:xfrm rot="5400000" flipH="1">
            <a:off x="7283450" y="1808163"/>
            <a:ext cx="612775" cy="1171575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 type="triangle" w="med" len="med"/>
            <a:tailEnd/>
          </a:ln>
          <a:effectLst/>
        </p:spPr>
      </p:cxnSp>
      <p:cxnSp>
        <p:nvCxnSpPr>
          <p:cNvPr id="152" name="AutoShape 144"/>
          <p:cNvCxnSpPr>
            <a:cxnSpLocks noChangeAspect="1" noChangeShapeType="1"/>
            <a:stCxn id="141" idx="6"/>
            <a:endCxn id="149" idx="2"/>
          </p:cNvCxnSpPr>
          <p:nvPr/>
        </p:nvCxnSpPr>
        <p:spPr bwMode="auto">
          <a:xfrm>
            <a:off x="7005638" y="2894013"/>
            <a:ext cx="976312" cy="0"/>
          </a:xfrm>
          <a:prstGeom prst="straightConnector1">
            <a:avLst/>
          </a:prstGeom>
          <a:noFill/>
          <a:ln w="19050">
            <a:solidFill>
              <a:srgbClr val="40458C"/>
            </a:solidFill>
            <a:round/>
            <a:headEnd/>
            <a:tailEnd type="triangle" w="med" len="med"/>
          </a:ln>
          <a:effectLst/>
        </p:spPr>
      </p:cxnSp>
      <p:sp>
        <p:nvSpPr>
          <p:cNvPr id="153" name="Oval 145"/>
          <p:cNvSpPr>
            <a:spLocks noChangeAspect="1" noChangeArrowheads="1"/>
          </p:cNvSpPr>
          <p:nvPr/>
        </p:nvSpPr>
        <p:spPr bwMode="auto">
          <a:xfrm>
            <a:off x="7381875" y="3519488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</a:p>
        </p:txBody>
      </p:sp>
      <p:cxnSp>
        <p:nvCxnSpPr>
          <p:cNvPr id="154" name="AutoShape 146"/>
          <p:cNvCxnSpPr>
            <a:cxnSpLocks noChangeAspect="1" noChangeShapeType="1"/>
            <a:stCxn id="141" idx="5"/>
            <a:endCxn id="153" idx="2"/>
          </p:cNvCxnSpPr>
          <p:nvPr/>
        </p:nvCxnSpPr>
        <p:spPr bwMode="auto">
          <a:xfrm rot="16200000" flipH="1">
            <a:off x="6823075" y="3154363"/>
            <a:ext cx="668337" cy="427038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sp>
        <p:nvSpPr>
          <p:cNvPr id="155" name="Text Box 150"/>
          <p:cNvSpPr txBox="1">
            <a:spLocks noChangeArrowheads="1"/>
          </p:cNvSpPr>
          <p:nvPr/>
        </p:nvSpPr>
        <p:spPr bwMode="auto">
          <a:xfrm>
            <a:off x="7702550" y="19192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4</a:t>
            </a:r>
          </a:p>
        </p:txBody>
      </p:sp>
      <p:sp>
        <p:nvSpPr>
          <p:cNvPr id="156" name="Text Box 151"/>
          <p:cNvSpPr txBox="1">
            <a:spLocks noChangeArrowheads="1"/>
          </p:cNvSpPr>
          <p:nvPr/>
        </p:nvSpPr>
        <p:spPr bwMode="auto">
          <a:xfrm>
            <a:off x="5562600" y="1981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8</a:t>
            </a:r>
          </a:p>
        </p:txBody>
      </p:sp>
      <p:sp>
        <p:nvSpPr>
          <p:cNvPr id="157" name="Text Box 152"/>
          <p:cNvSpPr txBox="1">
            <a:spLocks noChangeArrowheads="1"/>
          </p:cNvSpPr>
          <p:nvPr/>
        </p:nvSpPr>
        <p:spPr bwMode="auto">
          <a:xfrm>
            <a:off x="5943600" y="25908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7</a:t>
            </a:r>
          </a:p>
        </p:txBody>
      </p:sp>
      <p:sp>
        <p:nvSpPr>
          <p:cNvPr id="158" name="Text Box 153"/>
          <p:cNvSpPr txBox="1">
            <a:spLocks noChangeArrowheads="1"/>
          </p:cNvSpPr>
          <p:nvPr/>
        </p:nvSpPr>
        <p:spPr bwMode="auto">
          <a:xfrm>
            <a:off x="7391400" y="25908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1</a:t>
            </a:r>
          </a:p>
        </p:txBody>
      </p:sp>
      <p:sp>
        <p:nvSpPr>
          <p:cNvPr id="159" name="Text Box 154"/>
          <p:cNvSpPr txBox="1">
            <a:spLocks noChangeArrowheads="1"/>
          </p:cNvSpPr>
          <p:nvPr/>
        </p:nvSpPr>
        <p:spPr bwMode="auto">
          <a:xfrm>
            <a:off x="5219700" y="3390900"/>
            <a:ext cx="3746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-2</a:t>
            </a:r>
          </a:p>
        </p:txBody>
      </p:sp>
      <p:sp>
        <p:nvSpPr>
          <p:cNvPr id="160" name="Text Box 155"/>
          <p:cNvSpPr txBox="1">
            <a:spLocks noChangeArrowheads="1"/>
          </p:cNvSpPr>
          <p:nvPr/>
        </p:nvSpPr>
        <p:spPr bwMode="auto">
          <a:xfrm>
            <a:off x="8001000" y="33909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5</a:t>
            </a:r>
          </a:p>
        </p:txBody>
      </p:sp>
      <p:sp>
        <p:nvSpPr>
          <p:cNvPr id="161" name="Text Box 157"/>
          <p:cNvSpPr txBox="1">
            <a:spLocks noChangeArrowheads="1"/>
          </p:cNvSpPr>
          <p:nvPr/>
        </p:nvSpPr>
        <p:spPr bwMode="auto">
          <a:xfrm>
            <a:off x="6324600" y="3124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3</a:t>
            </a:r>
          </a:p>
        </p:txBody>
      </p:sp>
      <p:sp>
        <p:nvSpPr>
          <p:cNvPr id="162" name="Text Box 158"/>
          <p:cNvSpPr txBox="1">
            <a:spLocks noChangeArrowheads="1"/>
          </p:cNvSpPr>
          <p:nvPr/>
        </p:nvSpPr>
        <p:spPr bwMode="auto">
          <a:xfrm>
            <a:off x="6972300" y="3124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9</a:t>
            </a:r>
          </a:p>
        </p:txBody>
      </p:sp>
      <p:sp>
        <p:nvSpPr>
          <p:cNvPr id="163" name="Text Box 210"/>
          <p:cNvSpPr txBox="1">
            <a:spLocks noChangeArrowheads="1"/>
          </p:cNvSpPr>
          <p:nvPr/>
        </p:nvSpPr>
        <p:spPr bwMode="auto">
          <a:xfrm>
            <a:off x="2057400" y="4724400"/>
            <a:ext cx="3746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-2</a:t>
            </a:r>
          </a:p>
        </p:txBody>
      </p:sp>
      <p:sp>
        <p:nvSpPr>
          <p:cNvPr id="164" name="Oval 211"/>
          <p:cNvSpPr>
            <a:spLocks noChangeAspect="1" noChangeArrowheads="1"/>
          </p:cNvSpPr>
          <p:nvPr/>
        </p:nvSpPr>
        <p:spPr bwMode="auto">
          <a:xfrm>
            <a:off x="2249488" y="5149850"/>
            <a:ext cx="366712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-2</a:t>
            </a:r>
          </a:p>
        </p:txBody>
      </p:sp>
      <p:sp>
        <p:nvSpPr>
          <p:cNvPr id="165" name="Oval 212"/>
          <p:cNvSpPr>
            <a:spLocks noChangeAspect="1" noChangeArrowheads="1"/>
          </p:cNvSpPr>
          <p:nvPr/>
        </p:nvSpPr>
        <p:spPr bwMode="auto">
          <a:xfrm>
            <a:off x="876300" y="5149850"/>
            <a:ext cx="366713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8</a:t>
            </a:r>
          </a:p>
        </p:txBody>
      </p:sp>
      <p:sp>
        <p:nvSpPr>
          <p:cNvPr id="166" name="Oval 213"/>
          <p:cNvSpPr>
            <a:spLocks noChangeAspect="1" noChangeArrowheads="1"/>
          </p:cNvSpPr>
          <p:nvPr/>
        </p:nvSpPr>
        <p:spPr bwMode="auto">
          <a:xfrm>
            <a:off x="2247900" y="4343400"/>
            <a:ext cx="366713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0</a:t>
            </a:r>
          </a:p>
        </p:txBody>
      </p:sp>
      <p:cxnSp>
        <p:nvCxnSpPr>
          <p:cNvPr id="167" name="AutoShape 215"/>
          <p:cNvCxnSpPr>
            <a:cxnSpLocks noChangeAspect="1" noChangeShapeType="1"/>
            <a:stCxn id="166" idx="2"/>
            <a:endCxn id="165" idx="0"/>
          </p:cNvCxnSpPr>
          <p:nvPr/>
        </p:nvCxnSpPr>
        <p:spPr bwMode="auto">
          <a:xfrm rot="10800000" flipV="1">
            <a:off x="1058863" y="4525963"/>
            <a:ext cx="1177925" cy="612775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/>
            <a:tailEnd type="triangle" w="med" len="med"/>
          </a:ln>
          <a:effectLst/>
        </p:spPr>
      </p:cxnSp>
      <p:cxnSp>
        <p:nvCxnSpPr>
          <p:cNvPr id="168" name="AutoShape 216"/>
          <p:cNvCxnSpPr>
            <a:cxnSpLocks noChangeAspect="1" noChangeShapeType="1"/>
            <a:stCxn id="186" idx="2"/>
            <a:endCxn id="165" idx="4"/>
          </p:cNvCxnSpPr>
          <p:nvPr/>
        </p:nvCxnSpPr>
        <p:spPr bwMode="auto">
          <a:xfrm rot="10800000">
            <a:off x="1058863" y="5524500"/>
            <a:ext cx="415925" cy="615950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 type="triangle" w="med" len="med"/>
            <a:tailEnd/>
          </a:ln>
          <a:effectLst/>
        </p:spPr>
      </p:cxnSp>
      <p:cxnSp>
        <p:nvCxnSpPr>
          <p:cNvPr id="169" name="AutoShape 217"/>
          <p:cNvCxnSpPr>
            <a:cxnSpLocks noChangeAspect="1" noChangeShapeType="1"/>
            <a:stCxn id="186" idx="6"/>
            <a:endCxn id="164" idx="3"/>
          </p:cNvCxnSpPr>
          <p:nvPr/>
        </p:nvCxnSpPr>
        <p:spPr bwMode="auto">
          <a:xfrm flipV="1">
            <a:off x="1860550" y="5472113"/>
            <a:ext cx="441325" cy="668337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 type="triangle" w="med" len="med"/>
            <a:tailEnd/>
          </a:ln>
          <a:effectLst/>
        </p:spPr>
      </p:cxnSp>
      <p:cxnSp>
        <p:nvCxnSpPr>
          <p:cNvPr id="170" name="AutoShape 218"/>
          <p:cNvCxnSpPr>
            <a:cxnSpLocks noChangeAspect="1" noChangeShapeType="1"/>
            <a:stCxn id="166" idx="4"/>
            <a:endCxn id="164" idx="0"/>
          </p:cNvCxnSpPr>
          <p:nvPr/>
        </p:nvCxnSpPr>
        <p:spPr bwMode="auto">
          <a:xfrm>
            <a:off x="2430463" y="4718050"/>
            <a:ext cx="1587" cy="420688"/>
          </a:xfrm>
          <a:prstGeom prst="straightConnector1">
            <a:avLst/>
          </a:prstGeom>
          <a:noFill/>
          <a:ln w="19050">
            <a:solidFill>
              <a:srgbClr val="40458C"/>
            </a:solidFill>
            <a:round/>
            <a:headEnd/>
            <a:tailEnd type="triangle" w="med" len="med"/>
          </a:ln>
          <a:effectLst/>
        </p:spPr>
      </p:cxnSp>
      <p:cxnSp>
        <p:nvCxnSpPr>
          <p:cNvPr id="171" name="AutoShape 219"/>
          <p:cNvCxnSpPr>
            <a:cxnSpLocks noChangeAspect="1" noChangeShapeType="1"/>
            <a:stCxn id="165" idx="6"/>
            <a:endCxn id="164" idx="2"/>
          </p:cNvCxnSpPr>
          <p:nvPr/>
        </p:nvCxnSpPr>
        <p:spPr bwMode="auto">
          <a:xfrm>
            <a:off x="1250950" y="5332413"/>
            <a:ext cx="987425" cy="0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 type="triangle" w="med" len="med"/>
            <a:tailEnd/>
          </a:ln>
          <a:effectLst/>
        </p:spPr>
      </p:cxnSp>
      <p:sp>
        <p:nvSpPr>
          <p:cNvPr id="172" name="Oval 220"/>
          <p:cNvSpPr>
            <a:spLocks noChangeAspect="1" noChangeArrowheads="1"/>
          </p:cNvSpPr>
          <p:nvPr/>
        </p:nvSpPr>
        <p:spPr bwMode="auto">
          <a:xfrm>
            <a:off x="3611563" y="5149850"/>
            <a:ext cx="366712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4</a:t>
            </a:r>
          </a:p>
        </p:txBody>
      </p:sp>
      <p:cxnSp>
        <p:nvCxnSpPr>
          <p:cNvPr id="173" name="AutoShape 221"/>
          <p:cNvCxnSpPr>
            <a:cxnSpLocks noChangeAspect="1" noChangeShapeType="1"/>
            <a:stCxn id="176" idx="6"/>
            <a:endCxn id="172" idx="4"/>
          </p:cNvCxnSpPr>
          <p:nvPr/>
        </p:nvCxnSpPr>
        <p:spPr bwMode="auto">
          <a:xfrm flipV="1">
            <a:off x="3375025" y="5524500"/>
            <a:ext cx="419100" cy="615950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 type="triangle" w="med" len="med"/>
            <a:tailEnd/>
          </a:ln>
          <a:effectLst/>
        </p:spPr>
      </p:cxnSp>
      <p:cxnSp>
        <p:nvCxnSpPr>
          <p:cNvPr id="174" name="AutoShape 222"/>
          <p:cNvCxnSpPr>
            <a:cxnSpLocks noChangeAspect="1" noChangeShapeType="1"/>
            <a:stCxn id="172" idx="0"/>
            <a:endCxn id="166" idx="6"/>
          </p:cNvCxnSpPr>
          <p:nvPr/>
        </p:nvCxnSpPr>
        <p:spPr bwMode="auto">
          <a:xfrm rot="5400000" flipH="1">
            <a:off x="2901950" y="4246563"/>
            <a:ext cx="612775" cy="1171575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cxnSp>
        <p:nvCxnSpPr>
          <p:cNvPr id="175" name="AutoShape 223"/>
          <p:cNvCxnSpPr>
            <a:cxnSpLocks noChangeAspect="1" noChangeShapeType="1"/>
            <a:stCxn id="164" idx="6"/>
            <a:endCxn id="172" idx="2"/>
          </p:cNvCxnSpPr>
          <p:nvPr/>
        </p:nvCxnSpPr>
        <p:spPr bwMode="auto">
          <a:xfrm>
            <a:off x="2624138" y="5332413"/>
            <a:ext cx="976312" cy="0"/>
          </a:xfrm>
          <a:prstGeom prst="straightConnector1">
            <a:avLst/>
          </a:prstGeom>
          <a:noFill/>
          <a:ln w="38100">
            <a:solidFill>
              <a:srgbClr val="BE2D00"/>
            </a:solidFill>
            <a:round/>
            <a:headEnd/>
            <a:tailEnd type="triangle" w="med" len="med"/>
          </a:ln>
          <a:effectLst/>
        </p:spPr>
      </p:cxnSp>
      <p:sp>
        <p:nvSpPr>
          <p:cNvPr id="176" name="Oval 224"/>
          <p:cNvSpPr>
            <a:spLocks noChangeAspect="1" noChangeArrowheads="1"/>
          </p:cNvSpPr>
          <p:nvPr/>
        </p:nvSpPr>
        <p:spPr bwMode="auto">
          <a:xfrm>
            <a:off x="3000375" y="5957888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</a:p>
        </p:txBody>
      </p:sp>
      <p:cxnSp>
        <p:nvCxnSpPr>
          <p:cNvPr id="177" name="AutoShape 225"/>
          <p:cNvCxnSpPr>
            <a:cxnSpLocks noChangeAspect="1" noChangeShapeType="1"/>
            <a:stCxn id="164" idx="5"/>
            <a:endCxn id="176" idx="2"/>
          </p:cNvCxnSpPr>
          <p:nvPr/>
        </p:nvCxnSpPr>
        <p:spPr bwMode="auto">
          <a:xfrm rot="16200000" flipH="1">
            <a:off x="2441575" y="5592763"/>
            <a:ext cx="668337" cy="427038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sp>
        <p:nvSpPr>
          <p:cNvPr id="178" name="Text Box 226"/>
          <p:cNvSpPr txBox="1">
            <a:spLocks noChangeArrowheads="1"/>
          </p:cNvSpPr>
          <p:nvPr/>
        </p:nvSpPr>
        <p:spPr bwMode="auto">
          <a:xfrm>
            <a:off x="3321050" y="43576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4</a:t>
            </a:r>
          </a:p>
        </p:txBody>
      </p:sp>
      <p:sp>
        <p:nvSpPr>
          <p:cNvPr id="179" name="Text Box 227"/>
          <p:cNvSpPr txBox="1">
            <a:spLocks noChangeArrowheads="1"/>
          </p:cNvSpPr>
          <p:nvPr/>
        </p:nvSpPr>
        <p:spPr bwMode="auto">
          <a:xfrm>
            <a:off x="1181100" y="44196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8</a:t>
            </a:r>
          </a:p>
        </p:txBody>
      </p:sp>
      <p:sp>
        <p:nvSpPr>
          <p:cNvPr id="180" name="Text Box 228"/>
          <p:cNvSpPr txBox="1">
            <a:spLocks noChangeArrowheads="1"/>
          </p:cNvSpPr>
          <p:nvPr/>
        </p:nvSpPr>
        <p:spPr bwMode="auto">
          <a:xfrm>
            <a:off x="1562100" y="5029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7</a:t>
            </a:r>
          </a:p>
        </p:txBody>
      </p:sp>
      <p:sp>
        <p:nvSpPr>
          <p:cNvPr id="181" name="Text Box 229"/>
          <p:cNvSpPr txBox="1">
            <a:spLocks noChangeArrowheads="1"/>
          </p:cNvSpPr>
          <p:nvPr/>
        </p:nvSpPr>
        <p:spPr bwMode="auto">
          <a:xfrm>
            <a:off x="3009900" y="5029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1</a:t>
            </a:r>
          </a:p>
        </p:txBody>
      </p:sp>
      <p:sp>
        <p:nvSpPr>
          <p:cNvPr id="182" name="Text Box 230"/>
          <p:cNvSpPr txBox="1">
            <a:spLocks noChangeArrowheads="1"/>
          </p:cNvSpPr>
          <p:nvPr/>
        </p:nvSpPr>
        <p:spPr bwMode="auto">
          <a:xfrm>
            <a:off x="838200" y="5829300"/>
            <a:ext cx="3746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-2</a:t>
            </a:r>
          </a:p>
        </p:txBody>
      </p:sp>
      <p:sp>
        <p:nvSpPr>
          <p:cNvPr id="183" name="Text Box 231"/>
          <p:cNvSpPr txBox="1">
            <a:spLocks noChangeArrowheads="1"/>
          </p:cNvSpPr>
          <p:nvPr/>
        </p:nvSpPr>
        <p:spPr bwMode="auto">
          <a:xfrm>
            <a:off x="3619500" y="58293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5</a:t>
            </a:r>
          </a:p>
        </p:txBody>
      </p:sp>
      <p:sp>
        <p:nvSpPr>
          <p:cNvPr id="184" name="Text Box 232"/>
          <p:cNvSpPr txBox="1">
            <a:spLocks noChangeArrowheads="1"/>
          </p:cNvSpPr>
          <p:nvPr/>
        </p:nvSpPr>
        <p:spPr bwMode="auto">
          <a:xfrm>
            <a:off x="1943100" y="55626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3</a:t>
            </a:r>
          </a:p>
        </p:txBody>
      </p:sp>
      <p:sp>
        <p:nvSpPr>
          <p:cNvPr id="185" name="Text Box 233"/>
          <p:cNvSpPr txBox="1">
            <a:spLocks noChangeArrowheads="1"/>
          </p:cNvSpPr>
          <p:nvPr/>
        </p:nvSpPr>
        <p:spPr bwMode="auto">
          <a:xfrm>
            <a:off x="2590800" y="55626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9</a:t>
            </a:r>
          </a:p>
        </p:txBody>
      </p:sp>
      <p:sp>
        <p:nvSpPr>
          <p:cNvPr id="186" name="Oval 214"/>
          <p:cNvSpPr>
            <a:spLocks noChangeAspect="1" noChangeArrowheads="1"/>
          </p:cNvSpPr>
          <p:nvPr/>
        </p:nvSpPr>
        <p:spPr bwMode="auto">
          <a:xfrm>
            <a:off x="1485900" y="5957888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</a:p>
        </p:txBody>
      </p:sp>
      <p:sp>
        <p:nvSpPr>
          <p:cNvPr id="187" name="Oval 204"/>
          <p:cNvSpPr>
            <a:spLocks noChangeAspect="1" noChangeArrowheads="1"/>
          </p:cNvSpPr>
          <p:nvPr/>
        </p:nvSpPr>
        <p:spPr bwMode="auto">
          <a:xfrm>
            <a:off x="5029200" y="2527300"/>
            <a:ext cx="366713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8</a:t>
            </a:r>
          </a:p>
        </p:txBody>
      </p:sp>
      <p:sp>
        <p:nvSpPr>
          <p:cNvPr id="188" name="Oval 206"/>
          <p:cNvSpPr>
            <a:spLocks noChangeAspect="1" noChangeArrowheads="1"/>
          </p:cNvSpPr>
          <p:nvPr/>
        </p:nvSpPr>
        <p:spPr bwMode="auto">
          <a:xfrm>
            <a:off x="6872288" y="2514600"/>
            <a:ext cx="366712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-2</a:t>
            </a:r>
          </a:p>
        </p:txBody>
      </p:sp>
      <p:sp>
        <p:nvSpPr>
          <p:cNvPr id="189" name="Oval 205"/>
          <p:cNvSpPr>
            <a:spLocks noChangeAspect="1" noChangeArrowheads="1"/>
          </p:cNvSpPr>
          <p:nvPr/>
        </p:nvSpPr>
        <p:spPr bwMode="auto">
          <a:xfrm>
            <a:off x="8243888" y="2514600"/>
            <a:ext cx="366712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4</a:t>
            </a:r>
          </a:p>
        </p:txBody>
      </p:sp>
      <p:sp>
        <p:nvSpPr>
          <p:cNvPr id="190" name="Oval 207"/>
          <p:cNvSpPr>
            <a:spLocks noChangeAspect="1" noChangeArrowheads="1"/>
          </p:cNvSpPr>
          <p:nvPr/>
        </p:nvSpPr>
        <p:spPr bwMode="auto">
          <a:xfrm>
            <a:off x="3862388" y="5029200"/>
            <a:ext cx="366712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-1</a:t>
            </a:r>
          </a:p>
        </p:txBody>
      </p:sp>
      <p:sp>
        <p:nvSpPr>
          <p:cNvPr id="191" name="Oval 209"/>
          <p:cNvSpPr>
            <a:spLocks noChangeAspect="1" noChangeArrowheads="1"/>
          </p:cNvSpPr>
          <p:nvPr/>
        </p:nvSpPr>
        <p:spPr bwMode="auto">
          <a:xfrm>
            <a:off x="623888" y="5043488"/>
            <a:ext cx="366712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5</a:t>
            </a:r>
          </a:p>
        </p:txBody>
      </p:sp>
      <p:sp>
        <p:nvSpPr>
          <p:cNvPr id="192" name="Oval 234"/>
          <p:cNvSpPr>
            <a:spLocks noChangeAspect="1" noChangeArrowheads="1"/>
          </p:cNvSpPr>
          <p:nvPr/>
        </p:nvSpPr>
        <p:spPr bwMode="auto">
          <a:xfrm>
            <a:off x="1447800" y="5729288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6</a:t>
            </a:r>
          </a:p>
        </p:txBody>
      </p:sp>
      <p:sp>
        <p:nvSpPr>
          <p:cNvPr id="193" name="Oval 208"/>
          <p:cNvSpPr>
            <a:spLocks noChangeAspect="1" noChangeArrowheads="1"/>
          </p:cNvSpPr>
          <p:nvPr/>
        </p:nvSpPr>
        <p:spPr bwMode="auto">
          <a:xfrm>
            <a:off x="1309688" y="5500688"/>
            <a:ext cx="366712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1</a:t>
            </a:r>
          </a:p>
        </p:txBody>
      </p:sp>
      <p:sp>
        <p:nvSpPr>
          <p:cNvPr id="194" name="Oval 235"/>
          <p:cNvSpPr>
            <a:spLocks noChangeAspect="1" noChangeArrowheads="1"/>
          </p:cNvSpPr>
          <p:nvPr/>
        </p:nvSpPr>
        <p:spPr bwMode="auto">
          <a:xfrm>
            <a:off x="3124200" y="5729288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9</a:t>
            </a:r>
          </a:p>
        </p:txBody>
      </p:sp>
      <p:sp>
        <p:nvSpPr>
          <p:cNvPr id="195" name="Oval 236"/>
          <p:cNvSpPr>
            <a:spLocks noChangeAspect="1" noChangeArrowheads="1"/>
          </p:cNvSpPr>
          <p:nvPr/>
        </p:nvSpPr>
        <p:spPr bwMode="auto">
          <a:xfrm>
            <a:off x="6653213" y="5149850"/>
            <a:ext cx="366712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-2</a:t>
            </a:r>
          </a:p>
        </p:txBody>
      </p:sp>
      <p:sp>
        <p:nvSpPr>
          <p:cNvPr id="196" name="Oval 237"/>
          <p:cNvSpPr>
            <a:spLocks noChangeAspect="1" noChangeArrowheads="1"/>
          </p:cNvSpPr>
          <p:nvPr/>
        </p:nvSpPr>
        <p:spPr bwMode="auto">
          <a:xfrm>
            <a:off x="5280025" y="5149850"/>
            <a:ext cx="366713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5</a:t>
            </a:r>
          </a:p>
        </p:txBody>
      </p:sp>
      <p:sp>
        <p:nvSpPr>
          <p:cNvPr id="197" name="Oval 238"/>
          <p:cNvSpPr>
            <a:spLocks noChangeAspect="1" noChangeArrowheads="1"/>
          </p:cNvSpPr>
          <p:nvPr/>
        </p:nvSpPr>
        <p:spPr bwMode="auto">
          <a:xfrm>
            <a:off x="6651625" y="4343400"/>
            <a:ext cx="366713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</a:rPr>
              <a:t>0</a:t>
            </a:r>
          </a:p>
        </p:txBody>
      </p:sp>
      <p:sp>
        <p:nvSpPr>
          <p:cNvPr id="198" name="Oval 239"/>
          <p:cNvSpPr>
            <a:spLocks noChangeAspect="1" noChangeArrowheads="1"/>
          </p:cNvSpPr>
          <p:nvPr/>
        </p:nvSpPr>
        <p:spPr bwMode="auto">
          <a:xfrm>
            <a:off x="5889625" y="5957888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1</a:t>
            </a:r>
          </a:p>
        </p:txBody>
      </p:sp>
      <p:cxnSp>
        <p:nvCxnSpPr>
          <p:cNvPr id="199" name="AutoShape 240"/>
          <p:cNvCxnSpPr>
            <a:cxnSpLocks noChangeAspect="1" noChangeShapeType="1"/>
            <a:stCxn id="197" idx="2"/>
            <a:endCxn id="196" idx="0"/>
          </p:cNvCxnSpPr>
          <p:nvPr/>
        </p:nvCxnSpPr>
        <p:spPr bwMode="auto">
          <a:xfrm rot="10800000" flipV="1">
            <a:off x="5462588" y="4525963"/>
            <a:ext cx="1177925" cy="612775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/>
            <a:tailEnd type="triangle" w="med" len="med"/>
          </a:ln>
          <a:effectLst/>
        </p:spPr>
      </p:cxnSp>
      <p:cxnSp>
        <p:nvCxnSpPr>
          <p:cNvPr id="200" name="AutoShape 241"/>
          <p:cNvCxnSpPr>
            <a:cxnSpLocks noChangeAspect="1" noChangeShapeType="1"/>
            <a:stCxn id="198" idx="2"/>
            <a:endCxn id="196" idx="4"/>
          </p:cNvCxnSpPr>
          <p:nvPr/>
        </p:nvCxnSpPr>
        <p:spPr bwMode="auto">
          <a:xfrm rot="10800000">
            <a:off x="5462588" y="5524500"/>
            <a:ext cx="415925" cy="615950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cxnSp>
        <p:nvCxnSpPr>
          <p:cNvPr id="201" name="AutoShape 242"/>
          <p:cNvCxnSpPr>
            <a:cxnSpLocks noChangeAspect="1" noChangeShapeType="1"/>
            <a:stCxn id="198" idx="6"/>
            <a:endCxn id="195" idx="3"/>
          </p:cNvCxnSpPr>
          <p:nvPr/>
        </p:nvCxnSpPr>
        <p:spPr bwMode="auto">
          <a:xfrm flipV="1">
            <a:off x="6264275" y="5472113"/>
            <a:ext cx="441325" cy="668337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cxnSp>
        <p:nvCxnSpPr>
          <p:cNvPr id="202" name="AutoShape 243"/>
          <p:cNvCxnSpPr>
            <a:cxnSpLocks noChangeAspect="1" noChangeShapeType="1"/>
            <a:stCxn id="197" idx="4"/>
            <a:endCxn id="195" idx="0"/>
          </p:cNvCxnSpPr>
          <p:nvPr/>
        </p:nvCxnSpPr>
        <p:spPr bwMode="auto">
          <a:xfrm>
            <a:off x="6834188" y="4718050"/>
            <a:ext cx="1587" cy="420688"/>
          </a:xfrm>
          <a:prstGeom prst="straightConnector1">
            <a:avLst/>
          </a:prstGeom>
          <a:noFill/>
          <a:ln w="19050">
            <a:solidFill>
              <a:srgbClr val="40458C"/>
            </a:solidFill>
            <a:round/>
            <a:headEnd/>
            <a:tailEnd type="triangle" w="med" len="med"/>
          </a:ln>
          <a:effectLst/>
        </p:spPr>
      </p:cxnSp>
      <p:cxnSp>
        <p:nvCxnSpPr>
          <p:cNvPr id="203" name="AutoShape 244"/>
          <p:cNvCxnSpPr>
            <a:cxnSpLocks noChangeAspect="1" noChangeShapeType="1"/>
            <a:stCxn id="196" idx="6"/>
            <a:endCxn id="195" idx="2"/>
          </p:cNvCxnSpPr>
          <p:nvPr/>
        </p:nvCxnSpPr>
        <p:spPr bwMode="auto">
          <a:xfrm>
            <a:off x="5654675" y="5332413"/>
            <a:ext cx="987425" cy="0"/>
          </a:xfrm>
          <a:prstGeom prst="straightConnector1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sp>
        <p:nvSpPr>
          <p:cNvPr id="204" name="Oval 245"/>
          <p:cNvSpPr>
            <a:spLocks noChangeAspect="1" noChangeArrowheads="1"/>
          </p:cNvSpPr>
          <p:nvPr/>
        </p:nvSpPr>
        <p:spPr bwMode="auto">
          <a:xfrm>
            <a:off x="8015288" y="5149850"/>
            <a:ext cx="366712" cy="366713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-1</a:t>
            </a:r>
          </a:p>
        </p:txBody>
      </p:sp>
      <p:cxnSp>
        <p:nvCxnSpPr>
          <p:cNvPr id="205" name="AutoShape 246"/>
          <p:cNvCxnSpPr>
            <a:cxnSpLocks noChangeAspect="1" noChangeShapeType="1"/>
            <a:stCxn id="208" idx="6"/>
            <a:endCxn id="204" idx="4"/>
          </p:cNvCxnSpPr>
          <p:nvPr/>
        </p:nvCxnSpPr>
        <p:spPr bwMode="auto">
          <a:xfrm flipV="1">
            <a:off x="7778750" y="5524500"/>
            <a:ext cx="419100" cy="615950"/>
          </a:xfrm>
          <a:prstGeom prst="curvedConnector2">
            <a:avLst/>
          </a:prstGeom>
          <a:noFill/>
          <a:ln w="38100">
            <a:solidFill>
              <a:srgbClr val="BE2D00"/>
            </a:solidFill>
            <a:round/>
            <a:headEnd type="triangle" w="med" len="med"/>
            <a:tailEnd/>
          </a:ln>
          <a:effectLst/>
        </p:spPr>
      </p:cxnSp>
      <p:cxnSp>
        <p:nvCxnSpPr>
          <p:cNvPr id="206" name="AutoShape 247"/>
          <p:cNvCxnSpPr>
            <a:cxnSpLocks noChangeAspect="1" noChangeShapeType="1"/>
            <a:stCxn id="204" idx="0"/>
            <a:endCxn id="197" idx="6"/>
          </p:cNvCxnSpPr>
          <p:nvPr/>
        </p:nvCxnSpPr>
        <p:spPr bwMode="auto">
          <a:xfrm rot="5400000" flipH="1">
            <a:off x="7305675" y="4246563"/>
            <a:ext cx="612775" cy="1171575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cxnSp>
        <p:nvCxnSpPr>
          <p:cNvPr id="207" name="AutoShape 248"/>
          <p:cNvCxnSpPr>
            <a:cxnSpLocks noChangeAspect="1" noChangeShapeType="1"/>
            <a:stCxn id="195" idx="6"/>
            <a:endCxn id="204" idx="2"/>
          </p:cNvCxnSpPr>
          <p:nvPr/>
        </p:nvCxnSpPr>
        <p:spPr bwMode="auto">
          <a:xfrm>
            <a:off x="7027863" y="5332413"/>
            <a:ext cx="976312" cy="0"/>
          </a:xfrm>
          <a:prstGeom prst="straightConnector1">
            <a:avLst/>
          </a:prstGeom>
          <a:noFill/>
          <a:ln w="19050">
            <a:solidFill>
              <a:srgbClr val="40458C"/>
            </a:solidFill>
            <a:round/>
            <a:headEnd/>
            <a:tailEnd type="triangle" w="med" len="med"/>
          </a:ln>
          <a:effectLst/>
        </p:spPr>
      </p:cxnSp>
      <p:sp>
        <p:nvSpPr>
          <p:cNvPr id="208" name="Oval 249"/>
          <p:cNvSpPr>
            <a:spLocks noChangeAspect="1" noChangeArrowheads="1"/>
          </p:cNvSpPr>
          <p:nvPr/>
        </p:nvSpPr>
        <p:spPr bwMode="auto">
          <a:xfrm>
            <a:off x="7404100" y="5957888"/>
            <a:ext cx="366713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9</a:t>
            </a:r>
          </a:p>
        </p:txBody>
      </p:sp>
      <p:cxnSp>
        <p:nvCxnSpPr>
          <p:cNvPr id="209" name="AutoShape 250"/>
          <p:cNvCxnSpPr>
            <a:cxnSpLocks noChangeAspect="1" noChangeShapeType="1"/>
            <a:stCxn id="195" idx="5"/>
            <a:endCxn id="208" idx="2"/>
          </p:cNvCxnSpPr>
          <p:nvPr/>
        </p:nvCxnSpPr>
        <p:spPr bwMode="auto">
          <a:xfrm rot="16200000" flipH="1">
            <a:off x="6845300" y="5592763"/>
            <a:ext cx="668337" cy="427038"/>
          </a:xfrm>
          <a:prstGeom prst="curvedConnector2">
            <a:avLst/>
          </a:prstGeom>
          <a:noFill/>
          <a:ln w="19050">
            <a:solidFill>
              <a:srgbClr val="40458C"/>
            </a:solidFill>
            <a:round/>
            <a:headEnd type="triangle" w="med" len="med"/>
            <a:tailEnd/>
          </a:ln>
          <a:effectLst/>
        </p:spPr>
      </p:cxnSp>
      <p:sp>
        <p:nvSpPr>
          <p:cNvPr id="210" name="Text Box 251"/>
          <p:cNvSpPr txBox="1">
            <a:spLocks noChangeArrowheads="1"/>
          </p:cNvSpPr>
          <p:nvPr/>
        </p:nvSpPr>
        <p:spPr bwMode="auto">
          <a:xfrm>
            <a:off x="7724775" y="4357688"/>
            <a:ext cx="298450" cy="3667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4</a:t>
            </a:r>
          </a:p>
        </p:txBody>
      </p:sp>
      <p:sp>
        <p:nvSpPr>
          <p:cNvPr id="211" name="Text Box 252"/>
          <p:cNvSpPr txBox="1">
            <a:spLocks noChangeArrowheads="1"/>
          </p:cNvSpPr>
          <p:nvPr/>
        </p:nvSpPr>
        <p:spPr bwMode="auto">
          <a:xfrm>
            <a:off x="5584825" y="44196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8</a:t>
            </a:r>
          </a:p>
        </p:txBody>
      </p:sp>
      <p:sp>
        <p:nvSpPr>
          <p:cNvPr id="212" name="Text Box 253"/>
          <p:cNvSpPr txBox="1">
            <a:spLocks noChangeArrowheads="1"/>
          </p:cNvSpPr>
          <p:nvPr/>
        </p:nvSpPr>
        <p:spPr bwMode="auto">
          <a:xfrm>
            <a:off x="5965825" y="5029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7</a:t>
            </a:r>
          </a:p>
        </p:txBody>
      </p:sp>
      <p:sp>
        <p:nvSpPr>
          <p:cNvPr id="213" name="Text Box 254"/>
          <p:cNvSpPr txBox="1">
            <a:spLocks noChangeArrowheads="1"/>
          </p:cNvSpPr>
          <p:nvPr/>
        </p:nvSpPr>
        <p:spPr bwMode="auto">
          <a:xfrm>
            <a:off x="7413625" y="50292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1</a:t>
            </a:r>
          </a:p>
        </p:txBody>
      </p:sp>
      <p:sp>
        <p:nvSpPr>
          <p:cNvPr id="214" name="Text Box 255"/>
          <p:cNvSpPr txBox="1">
            <a:spLocks noChangeArrowheads="1"/>
          </p:cNvSpPr>
          <p:nvPr/>
        </p:nvSpPr>
        <p:spPr bwMode="auto">
          <a:xfrm>
            <a:off x="5241925" y="5829300"/>
            <a:ext cx="3746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-2</a:t>
            </a:r>
          </a:p>
        </p:txBody>
      </p:sp>
      <p:sp>
        <p:nvSpPr>
          <p:cNvPr id="215" name="Text Box 256"/>
          <p:cNvSpPr txBox="1">
            <a:spLocks noChangeArrowheads="1"/>
          </p:cNvSpPr>
          <p:nvPr/>
        </p:nvSpPr>
        <p:spPr bwMode="auto">
          <a:xfrm>
            <a:off x="8023225" y="58293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5</a:t>
            </a:r>
          </a:p>
        </p:txBody>
      </p:sp>
      <p:sp>
        <p:nvSpPr>
          <p:cNvPr id="216" name="Text Box 257"/>
          <p:cNvSpPr txBox="1">
            <a:spLocks noChangeArrowheads="1"/>
          </p:cNvSpPr>
          <p:nvPr/>
        </p:nvSpPr>
        <p:spPr bwMode="auto">
          <a:xfrm>
            <a:off x="6461125" y="4724400"/>
            <a:ext cx="3746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-2</a:t>
            </a:r>
          </a:p>
        </p:txBody>
      </p:sp>
      <p:sp>
        <p:nvSpPr>
          <p:cNvPr id="217" name="Text Box 258"/>
          <p:cNvSpPr txBox="1">
            <a:spLocks noChangeArrowheads="1"/>
          </p:cNvSpPr>
          <p:nvPr/>
        </p:nvSpPr>
        <p:spPr bwMode="auto">
          <a:xfrm>
            <a:off x="6346825" y="55626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3</a:t>
            </a:r>
          </a:p>
        </p:txBody>
      </p:sp>
      <p:sp>
        <p:nvSpPr>
          <p:cNvPr id="218" name="Text Box 259"/>
          <p:cNvSpPr txBox="1">
            <a:spLocks noChangeArrowheads="1"/>
          </p:cNvSpPr>
          <p:nvPr/>
        </p:nvSpPr>
        <p:spPr bwMode="auto">
          <a:xfrm>
            <a:off x="6994525" y="5562600"/>
            <a:ext cx="298450" cy="36671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latin typeface="Times New Roman" pitchFamily="18" charset="0"/>
              </a:rPr>
              <a:t>9</a:t>
            </a:r>
          </a:p>
        </p:txBody>
      </p:sp>
      <p:sp>
        <p:nvSpPr>
          <p:cNvPr id="219" name="Oval 260"/>
          <p:cNvSpPr>
            <a:spLocks noChangeAspect="1" noChangeArrowheads="1"/>
          </p:cNvSpPr>
          <p:nvPr/>
        </p:nvSpPr>
        <p:spPr bwMode="auto">
          <a:xfrm>
            <a:off x="7481888" y="5729288"/>
            <a:ext cx="366712" cy="366712"/>
          </a:xfrm>
          <a:prstGeom prst="ellipse">
            <a:avLst/>
          </a:prstGeom>
          <a:solidFill>
            <a:srgbClr val="ECD882"/>
          </a:solidFill>
          <a:ln w="19050">
            <a:solidFill>
              <a:srgbClr val="40458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All-Pairs Shortest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191000" cy="548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 smtClean="0"/>
              <a:t>Find the distance between every pair of vertices in a weighted directed graph G.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We can make n calls to </a:t>
            </a:r>
            <a:r>
              <a:rPr lang="en-US" sz="2400" dirty="0" err="1" smtClean="0"/>
              <a:t>Dijkstra’s</a:t>
            </a:r>
            <a:r>
              <a:rPr lang="en-US" sz="2400" dirty="0" smtClean="0"/>
              <a:t> algorithm (if no negative edges), which takes O(</a:t>
            </a:r>
            <a:r>
              <a:rPr lang="en-US" sz="2400" dirty="0" err="1" smtClean="0"/>
              <a:t>nmlog</a:t>
            </a:r>
            <a:r>
              <a:rPr lang="en-US" sz="2400" dirty="0" smtClean="0"/>
              <a:t> n) time.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Likewise, n calls to Bellman-Ford would take O(n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m) time.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We can achieve O(n</a:t>
            </a:r>
            <a:r>
              <a:rPr lang="en-US" sz="2400" baseline="30000" dirty="0" smtClean="0"/>
              <a:t>3</a:t>
            </a:r>
            <a:r>
              <a:rPr lang="en-US" sz="2400" dirty="0" smtClean="0"/>
              <a:t>) time using dynamic programming (similar to the Floyd-</a:t>
            </a:r>
            <a:r>
              <a:rPr lang="en-US" sz="2400" dirty="0" err="1" smtClean="0"/>
              <a:t>Warshall</a:t>
            </a:r>
            <a:r>
              <a:rPr lang="en-US" sz="2400" dirty="0" smtClean="0"/>
              <a:t> algorithm)</a:t>
            </a:r>
            <a:endParaRPr lang="en-US" sz="2400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343400" y="1143000"/>
            <a:ext cx="47244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Algorithm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AllPair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G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)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{assumes vertices 1,…,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n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rPr>
              <a:t>}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BE2D00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for all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vertex pairs (i,j) 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577052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if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 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i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18" charset="2"/>
                <a:sym typeface="Symbol" pitchFamily="18" charset="2"/>
              </a:rPr>
              <a:t>=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j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BE2D00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BE2D00"/>
                </a:solidFill>
                <a:effectLst/>
                <a:uLnTx/>
                <a:uFillTx/>
                <a:latin typeface="Times New Roman" pitchFamily="18" charset="0"/>
              </a:rPr>
              <a:t>		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D</a:t>
            </a:r>
            <a:r>
              <a:rPr kumimoji="0" lang="en-US" sz="1800" b="1" i="1" u="none" strike="noStrike" kern="0" cap="none" spc="0" normalizeH="0" baseline="-2500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0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[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i,i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]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0</a:t>
            </a: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else if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i,j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is an edge in G</a:t>
            </a: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	D</a:t>
            </a:r>
            <a:r>
              <a:rPr kumimoji="0" lang="en-US" sz="1800" b="1" i="1" u="none" strike="noStrike" kern="0" cap="none" spc="0" normalizeH="0" baseline="-2500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0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[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i,j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]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weight of edge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(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i,j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)</a:t>
            </a: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else</a:t>
            </a: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		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D</a:t>
            </a:r>
            <a:r>
              <a:rPr kumimoji="0" lang="en-US" sz="1800" b="1" i="1" u="none" strike="noStrike" kern="0" cap="none" spc="0" normalizeH="0" baseline="-2500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0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[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i,j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]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+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</a:t>
            </a:r>
            <a:endParaRPr kumimoji="0" lang="en-US" sz="1800" b="1" i="1" u="none" strike="noStrike" kern="0" cap="none" spc="0" normalizeH="0" baseline="0" noProof="0" smtClean="0">
              <a:ln>
                <a:noFill/>
              </a:ln>
              <a:solidFill>
                <a:srgbClr val="577052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for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k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1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to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n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do    </a:t>
            </a: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for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i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1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to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n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do    </a:t>
            </a: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	  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for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j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1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to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n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do    </a:t>
            </a: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		 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D</a:t>
            </a:r>
            <a:r>
              <a:rPr kumimoji="0" lang="en-US" sz="1800" b="1" i="1" u="none" strike="noStrike" kern="0" cap="none" spc="0" normalizeH="0" baseline="-2500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k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[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i,j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]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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min{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D</a:t>
            </a:r>
            <a:r>
              <a:rPr kumimoji="0" lang="en-US" sz="1800" b="1" i="1" u="none" strike="noStrike" kern="0" cap="none" spc="0" normalizeH="0" baseline="-2500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k-1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[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i,j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],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 D</a:t>
            </a:r>
            <a:r>
              <a:rPr kumimoji="0" lang="en-US" sz="1800" b="1" i="1" u="none" strike="noStrike" kern="0" cap="none" spc="0" normalizeH="0" baseline="-2500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k-1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[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i,k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]+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D</a:t>
            </a:r>
            <a:r>
              <a:rPr kumimoji="0" lang="en-US" sz="1800" b="1" i="1" u="none" strike="noStrike" kern="0" cap="none" spc="0" normalizeH="0" baseline="-2500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k-1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[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k,j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]}</a:t>
            </a:r>
            <a:endParaRPr kumimoji="0" lang="en-US" sz="1800" b="1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</a:endParaRPr>
          </a:p>
          <a:p>
            <a:pPr marL="0" marR="0" lvl="0" indent="0" algn="l" defTabSz="2286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6F89F7"/>
              </a:buClr>
              <a:buSzPct val="110000"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  <a:sym typeface="Symbol" pitchFamily="18" charset="2"/>
              </a:rPr>
              <a:t> </a:t>
            </a:r>
            <a:r>
              <a:rPr kumimoji="0" lang="en-US" sz="1800" b="1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rPr>
              <a:t>return </a:t>
            </a:r>
            <a:r>
              <a:rPr kumimoji="0" lang="en-US" sz="1800" b="1" i="1" u="none" strike="noStrike" kern="0" cap="none" spc="0" normalizeH="0" baseline="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D</a:t>
            </a:r>
            <a:r>
              <a:rPr kumimoji="0" lang="en-US" sz="1800" b="1" i="1" u="none" strike="noStrike" kern="0" cap="none" spc="0" normalizeH="0" baseline="-25000" noProof="0" smtClean="0">
                <a:ln>
                  <a:noFill/>
                </a:ln>
                <a:solidFill>
                  <a:srgbClr val="577052"/>
                </a:solidFill>
                <a:effectLst/>
                <a:uLnTx/>
                <a:uFillTx/>
                <a:latin typeface="Times New Roman" pitchFamily="18" charset="0"/>
              </a:rPr>
              <a:t>n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577052"/>
              </a:solidFill>
              <a:effectLst/>
              <a:uLnTx/>
              <a:uFillTx/>
              <a:latin typeface="Times New Roman" pitchFamily="18" charset="0"/>
            </a:endParaRP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4822825" y="5249863"/>
            <a:ext cx="11113" cy="4762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Rectangle 6"/>
          <p:cNvSpPr>
            <a:spLocks noChangeArrowheads="1"/>
          </p:cNvSpPr>
          <p:nvPr/>
        </p:nvSpPr>
        <p:spPr bwMode="auto">
          <a:xfrm>
            <a:off x="4822825" y="5249863"/>
            <a:ext cx="11113" cy="4762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Oval 7"/>
          <p:cNvSpPr>
            <a:spLocks noChangeArrowheads="1"/>
          </p:cNvSpPr>
          <p:nvPr/>
        </p:nvSpPr>
        <p:spPr bwMode="auto">
          <a:xfrm>
            <a:off x="5842000" y="6010275"/>
            <a:ext cx="271463" cy="2413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200" b="1" i="1">
                <a:latin typeface="Times New Roman" pitchFamily="18" charset="0"/>
              </a:rPr>
              <a:t>k</a:t>
            </a:r>
          </a:p>
        </p:txBody>
      </p:sp>
      <p:sp>
        <p:nvSpPr>
          <p:cNvPr id="29" name="Oval 8"/>
          <p:cNvSpPr>
            <a:spLocks noChangeArrowheads="1"/>
          </p:cNvSpPr>
          <p:nvPr/>
        </p:nvSpPr>
        <p:spPr bwMode="auto">
          <a:xfrm>
            <a:off x="6735763" y="5637213"/>
            <a:ext cx="269875" cy="241300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200" b="1" i="1">
                <a:latin typeface="Times New Roman" pitchFamily="18" charset="0"/>
              </a:rPr>
              <a:t>j</a:t>
            </a:r>
          </a:p>
        </p:txBody>
      </p:sp>
      <p:sp>
        <p:nvSpPr>
          <p:cNvPr id="30" name="Oval 9"/>
          <p:cNvSpPr>
            <a:spLocks noChangeArrowheads="1"/>
          </p:cNvSpPr>
          <p:nvPr/>
        </p:nvSpPr>
        <p:spPr bwMode="auto">
          <a:xfrm>
            <a:off x="4856163" y="5227638"/>
            <a:ext cx="271462" cy="24288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r>
              <a:rPr lang="en-US" sz="1200" b="1" i="1">
                <a:latin typeface="Times New Roman" pitchFamily="18" charset="0"/>
              </a:rPr>
              <a:t>i</a:t>
            </a:r>
          </a:p>
        </p:txBody>
      </p:sp>
      <p:cxnSp>
        <p:nvCxnSpPr>
          <p:cNvPr id="31" name="AutoShape 10"/>
          <p:cNvCxnSpPr>
            <a:cxnSpLocks noChangeShapeType="1"/>
            <a:stCxn id="30" idx="4"/>
            <a:endCxn id="28" idx="1"/>
          </p:cNvCxnSpPr>
          <p:nvPr/>
        </p:nvCxnSpPr>
        <p:spPr bwMode="auto">
          <a:xfrm rot="16200000" flipH="1">
            <a:off x="5168900" y="5313363"/>
            <a:ext cx="536575" cy="889000"/>
          </a:xfrm>
          <a:prstGeom prst="curvedConnector3">
            <a:avLst>
              <a:gd name="adj1" fmla="val 46745"/>
            </a:avLst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32" name="AutoShape 11"/>
          <p:cNvCxnSpPr>
            <a:cxnSpLocks noChangeShapeType="1"/>
            <a:stCxn id="28" idx="7"/>
            <a:endCxn id="29" idx="3"/>
          </p:cNvCxnSpPr>
          <p:nvPr/>
        </p:nvCxnSpPr>
        <p:spPr bwMode="auto">
          <a:xfrm rot="16200000">
            <a:off x="6331744" y="5593556"/>
            <a:ext cx="185738" cy="701675"/>
          </a:xfrm>
          <a:prstGeom prst="curvedConnector3">
            <a:avLst>
              <a:gd name="adj1" fmla="val 49815"/>
            </a:avLst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3" name="Text Box 12"/>
          <p:cNvSpPr txBox="1">
            <a:spLocks noChangeArrowheads="1"/>
          </p:cNvSpPr>
          <p:nvPr/>
        </p:nvSpPr>
        <p:spPr bwMode="auto">
          <a:xfrm>
            <a:off x="3781425" y="5688013"/>
            <a:ext cx="1885453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effectLst/>
              </a:rPr>
              <a:t>Uses only vertices</a:t>
            </a:r>
          </a:p>
          <a:p>
            <a:r>
              <a:rPr lang="en-US" sz="1600" dirty="0">
                <a:solidFill>
                  <a:srgbClr val="0070C0"/>
                </a:solidFill>
                <a:effectLst/>
              </a:rPr>
              <a:t>numbered 1,…,k-1</a:t>
            </a:r>
          </a:p>
        </p:txBody>
      </p:sp>
      <p:sp>
        <p:nvSpPr>
          <p:cNvPr id="34" name="Text Box 13"/>
          <p:cNvSpPr txBox="1">
            <a:spLocks noChangeArrowheads="1"/>
          </p:cNvSpPr>
          <p:nvPr/>
        </p:nvSpPr>
        <p:spPr bwMode="auto">
          <a:xfrm>
            <a:off x="6232525" y="5916613"/>
            <a:ext cx="1885453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70C0"/>
                </a:solidFill>
                <a:effectLst/>
              </a:rPr>
              <a:t>Uses only vertices</a:t>
            </a:r>
          </a:p>
          <a:p>
            <a:r>
              <a:rPr lang="en-US" sz="1600" dirty="0">
                <a:solidFill>
                  <a:srgbClr val="0070C0"/>
                </a:solidFill>
                <a:effectLst/>
              </a:rPr>
              <a:t>numbered 1,…,k-1</a:t>
            </a:r>
          </a:p>
        </p:txBody>
      </p:sp>
      <p:cxnSp>
        <p:nvCxnSpPr>
          <p:cNvPr id="35" name="AutoShape 14"/>
          <p:cNvCxnSpPr>
            <a:cxnSpLocks noChangeShapeType="1"/>
            <a:stCxn id="30" idx="5"/>
            <a:endCxn id="29" idx="2"/>
          </p:cNvCxnSpPr>
          <p:nvPr/>
        </p:nvCxnSpPr>
        <p:spPr bwMode="auto">
          <a:xfrm rot="16200000" flipH="1">
            <a:off x="5750719" y="4791869"/>
            <a:ext cx="303213" cy="1628775"/>
          </a:xfrm>
          <a:prstGeom prst="curvedConnector2">
            <a:avLst/>
          </a:prstGeom>
          <a:noFill/>
          <a:ln w="38100">
            <a:solidFill>
              <a:schemeClr val="tx2"/>
            </a:solidFill>
            <a:prstDash val="sysDot"/>
            <a:round/>
            <a:headEnd/>
            <a:tailEnd type="triangle" w="med" len="med"/>
          </a:ln>
          <a:effectLst/>
        </p:spPr>
      </p:cxnSp>
      <p:sp>
        <p:nvSpPr>
          <p:cNvPr id="36" name="Text Box 15"/>
          <p:cNvSpPr txBox="1">
            <a:spLocks noChangeArrowheads="1"/>
          </p:cNvSpPr>
          <p:nvPr/>
        </p:nvSpPr>
        <p:spPr bwMode="auto">
          <a:xfrm>
            <a:off x="5359400" y="4876800"/>
            <a:ext cx="3424335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effectLst/>
              </a:rPr>
              <a:t>Uses only vertices numbered 1,…,k</a:t>
            </a:r>
          </a:p>
          <a:p>
            <a:r>
              <a:rPr lang="en-US" sz="1600" dirty="0">
                <a:solidFill>
                  <a:srgbClr val="C00000"/>
                </a:solidFill>
                <a:effectLst/>
              </a:rPr>
              <a:t>(compute weight of this edge)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67056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rgbClr val="0000CC"/>
                </a:solidFill>
              </a:rPr>
              <a:t>spanning tree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i="1" dirty="0" smtClean="0"/>
              <a:t>T</a:t>
            </a:r>
            <a:r>
              <a:rPr lang="en-US" dirty="0" smtClean="0"/>
              <a:t> of a connected, undirected graph </a:t>
            </a:r>
            <a:r>
              <a:rPr lang="en-US" i="1" dirty="0" smtClean="0"/>
              <a:t>G</a:t>
            </a:r>
            <a:r>
              <a:rPr lang="en-US" dirty="0" smtClean="0"/>
              <a:t> is a tree composed of all the vertices and some (or perhaps all) of the edges of </a:t>
            </a:r>
            <a:r>
              <a:rPr lang="en-US" i="1" dirty="0" smtClean="0"/>
              <a:t>G</a:t>
            </a:r>
            <a:endParaRPr lang="en-US" dirty="0" smtClean="0"/>
          </a:p>
          <a:p>
            <a:r>
              <a:rPr lang="en-US" dirty="0" smtClean="0"/>
              <a:t>Informally, a spanning tree of G is a selection of edges of G that form a tree spanning every vertex.  That is, </a:t>
            </a:r>
          </a:p>
          <a:p>
            <a:pPr lvl="1"/>
            <a:r>
              <a:rPr lang="en-US" dirty="0" smtClean="0"/>
              <a:t>every vertex lies in the tree, but no cycles (or loops) are formed.</a:t>
            </a:r>
          </a:p>
          <a:p>
            <a:r>
              <a:rPr lang="en-US" dirty="0" smtClean="0"/>
              <a:t>A spanning tree of a connected graph </a:t>
            </a:r>
            <a:r>
              <a:rPr lang="en-US" i="1" dirty="0" smtClean="0"/>
              <a:t>G</a:t>
            </a:r>
            <a:r>
              <a:rPr lang="en-US" dirty="0" smtClean="0"/>
              <a:t> can also be defined as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a maximal set of edges of </a:t>
            </a:r>
            <a:r>
              <a:rPr lang="en-US" i="1" dirty="0" smtClean="0">
                <a:solidFill>
                  <a:srgbClr val="0000CC"/>
                </a:solidFill>
              </a:rPr>
              <a:t>G</a:t>
            </a:r>
            <a:r>
              <a:rPr lang="en-US" dirty="0" smtClean="0">
                <a:solidFill>
                  <a:srgbClr val="0000CC"/>
                </a:solidFill>
              </a:rPr>
              <a:t> that contains no cycle</a:t>
            </a:r>
            <a:r>
              <a:rPr lang="en-US" dirty="0" smtClean="0"/>
              <a:t>, or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as a minimal set of edges that connect all vertices. </a:t>
            </a:r>
            <a:endParaRPr lang="en-US" dirty="0">
              <a:solidFill>
                <a:srgbClr val="0000CC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86600" y="1066800"/>
            <a:ext cx="2057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858000" y="3276600"/>
            <a:ext cx="2133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effectLst/>
              </a:rPr>
              <a:t>A spanning tree </a:t>
            </a:r>
            <a:r>
              <a:rPr lang="en-US" sz="2000" dirty="0" smtClean="0">
                <a:solidFill>
                  <a:srgbClr val="0000CC"/>
                </a:solidFill>
                <a:effectLst/>
              </a:rPr>
              <a:t>(blue heavy edges) </a:t>
            </a:r>
            <a:r>
              <a:rPr lang="en-US" sz="2000" dirty="0" smtClean="0">
                <a:effectLst/>
              </a:rPr>
              <a:t>of a grid graph</a:t>
            </a:r>
            <a:endParaRPr lang="en-US" sz="2000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Minimum Spanning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200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minimum spanning tree (MST) </a:t>
            </a:r>
            <a:r>
              <a:rPr lang="en-US" dirty="0" smtClean="0"/>
              <a:t>or </a:t>
            </a:r>
            <a:r>
              <a:rPr lang="en-US" dirty="0" smtClean="0">
                <a:solidFill>
                  <a:srgbClr val="0000CC"/>
                </a:solidFill>
              </a:rPr>
              <a:t>minimum weight spanning tree</a:t>
            </a:r>
            <a:r>
              <a:rPr lang="en-US" dirty="0" smtClean="0"/>
              <a:t> is then a </a:t>
            </a:r>
            <a:r>
              <a:rPr lang="en-US" dirty="0" smtClean="0">
                <a:solidFill>
                  <a:srgbClr val="00B0F0"/>
                </a:solidFill>
              </a:rPr>
              <a:t>spanning tree </a:t>
            </a:r>
            <a:r>
              <a:rPr lang="en-US" dirty="0" smtClean="0"/>
              <a:t>with </a:t>
            </a:r>
            <a:r>
              <a:rPr lang="en-US" dirty="0" smtClean="0">
                <a:solidFill>
                  <a:srgbClr val="C00000"/>
                </a:solidFill>
              </a:rPr>
              <a:t>weight less than or equal to the weight</a:t>
            </a:r>
            <a:r>
              <a:rPr lang="en-US" dirty="0" smtClean="0"/>
              <a:t> of every other spanning tree</a:t>
            </a:r>
          </a:p>
          <a:p>
            <a:r>
              <a:rPr lang="en-US" dirty="0" smtClean="0"/>
              <a:t>More generally, any </a:t>
            </a:r>
            <a:r>
              <a:rPr lang="en-US" dirty="0" smtClean="0">
                <a:solidFill>
                  <a:srgbClr val="0000CC"/>
                </a:solidFill>
              </a:rPr>
              <a:t>undirected graph </a:t>
            </a:r>
            <a:r>
              <a:rPr lang="en-US" dirty="0" smtClean="0"/>
              <a:t>(not necessarily connected) has a </a:t>
            </a:r>
            <a:r>
              <a:rPr lang="en-US" dirty="0" smtClean="0">
                <a:solidFill>
                  <a:srgbClr val="0000CC"/>
                </a:solidFill>
              </a:rPr>
              <a:t>minimum spanning forest</a:t>
            </a:r>
            <a:r>
              <a:rPr lang="en-US" dirty="0" smtClean="0"/>
              <a:t>, which is a union of minimum spanning trees for its connected components.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4419600"/>
            <a:ext cx="550037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Spanning Tree 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One example would be a </a:t>
            </a:r>
            <a:r>
              <a:rPr lang="en-US" dirty="0" smtClean="0">
                <a:solidFill>
                  <a:srgbClr val="0000CC"/>
                </a:solidFill>
              </a:rPr>
              <a:t>telecommunications company laying cable </a:t>
            </a:r>
            <a:r>
              <a:rPr lang="en-US" dirty="0" smtClean="0"/>
              <a:t>to a new neighborhood</a:t>
            </a:r>
          </a:p>
          <a:p>
            <a:r>
              <a:rPr lang="en-US" dirty="0" smtClean="0"/>
              <a:t>If it is constrained to bury the cable only along certain paths, then there would be a graph representing which points are connected by those paths</a:t>
            </a:r>
          </a:p>
          <a:p>
            <a:r>
              <a:rPr lang="en-US" dirty="0" smtClean="0"/>
              <a:t>Some of those paths might be more expensive, because they are longer, or require the cable to be buried deeper;</a:t>
            </a:r>
          </a:p>
          <a:p>
            <a:pPr lvl="1"/>
            <a:r>
              <a:rPr lang="en-US" dirty="0" smtClean="0"/>
              <a:t>these paths would be represented by edges with larger weights</a:t>
            </a:r>
          </a:p>
          <a:p>
            <a:r>
              <a:rPr lang="en-US" dirty="0" smtClean="0"/>
              <a:t>A </a:t>
            </a:r>
            <a:r>
              <a:rPr lang="en-US" i="1" dirty="0" smtClean="0">
                <a:solidFill>
                  <a:srgbClr val="0000CC"/>
                </a:solidFill>
              </a:rPr>
              <a:t>spanning tree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for that graph would be a subset of those paths that has no cycles but still connects to every house. </a:t>
            </a:r>
          </a:p>
          <a:p>
            <a:pPr lvl="1"/>
            <a:r>
              <a:rPr lang="en-US" dirty="0" smtClean="0"/>
              <a:t>There might be several spanning trees possible. </a:t>
            </a:r>
          </a:p>
          <a:p>
            <a:r>
              <a:rPr lang="en-US" dirty="0" smtClean="0"/>
              <a:t>A </a:t>
            </a:r>
            <a:r>
              <a:rPr lang="en-US" i="1" dirty="0" smtClean="0">
                <a:solidFill>
                  <a:srgbClr val="0000CC"/>
                </a:solidFill>
              </a:rPr>
              <a:t>minimum spanning tree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would be one with the lowest total cost.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3"/>
          <p:cNvSpPr txBox="1">
            <a:spLocks noChangeArrowheads="1"/>
          </p:cNvSpPr>
          <p:nvPr/>
        </p:nvSpPr>
        <p:spPr bwMode="auto">
          <a:xfrm>
            <a:off x="381000" y="1384518"/>
            <a:ext cx="8382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effectLst/>
              </a:rPr>
              <a:t>A spanning tree of a graph is just a </a:t>
            </a:r>
            <a:r>
              <a:rPr lang="en-US" sz="3200" dirty="0" err="1">
                <a:effectLst/>
              </a:rPr>
              <a:t>subgraph</a:t>
            </a:r>
            <a:r>
              <a:rPr lang="en-US" sz="3200" dirty="0">
                <a:effectLst/>
              </a:rPr>
              <a:t> that contains all the vertices and is a tree.</a:t>
            </a:r>
          </a:p>
          <a:p>
            <a:pPr>
              <a:spcBef>
                <a:spcPct val="50000"/>
              </a:spcBef>
            </a:pPr>
            <a:r>
              <a:rPr lang="en-US" sz="3200" dirty="0">
                <a:effectLst/>
              </a:rPr>
              <a:t>A graph may have many spanning trees.</a:t>
            </a:r>
          </a:p>
        </p:txBody>
      </p:sp>
      <p:sp>
        <p:nvSpPr>
          <p:cNvPr id="3075" name="Oval 4"/>
          <p:cNvSpPr>
            <a:spLocks noChangeArrowheads="1"/>
          </p:cNvSpPr>
          <p:nvPr/>
        </p:nvSpPr>
        <p:spPr bwMode="auto">
          <a:xfrm>
            <a:off x="457200" y="4343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6" name="Oval 5"/>
          <p:cNvSpPr>
            <a:spLocks noChangeArrowheads="1"/>
          </p:cNvSpPr>
          <p:nvPr/>
        </p:nvSpPr>
        <p:spPr bwMode="auto">
          <a:xfrm>
            <a:off x="1143000" y="4343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7" name="Oval 6"/>
          <p:cNvSpPr>
            <a:spLocks noChangeArrowheads="1"/>
          </p:cNvSpPr>
          <p:nvPr/>
        </p:nvSpPr>
        <p:spPr bwMode="auto">
          <a:xfrm>
            <a:off x="457200" y="5105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8" name="Oval 7"/>
          <p:cNvSpPr>
            <a:spLocks noChangeArrowheads="1"/>
          </p:cNvSpPr>
          <p:nvPr/>
        </p:nvSpPr>
        <p:spPr bwMode="auto">
          <a:xfrm>
            <a:off x="1143000" y="5105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079" name="AutoShape 13"/>
          <p:cNvCxnSpPr>
            <a:cxnSpLocks noChangeShapeType="1"/>
            <a:stCxn id="3075" idx="6"/>
            <a:endCxn id="3076" idx="2"/>
          </p:cNvCxnSpPr>
          <p:nvPr/>
        </p:nvCxnSpPr>
        <p:spPr bwMode="auto">
          <a:xfrm>
            <a:off x="762000" y="44958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80" name="AutoShape 14"/>
          <p:cNvCxnSpPr>
            <a:cxnSpLocks noChangeShapeType="1"/>
            <a:stCxn id="3075" idx="4"/>
            <a:endCxn id="3077" idx="0"/>
          </p:cNvCxnSpPr>
          <p:nvPr/>
        </p:nvCxnSpPr>
        <p:spPr bwMode="auto">
          <a:xfrm>
            <a:off x="609600" y="4648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81" name="AutoShape 15"/>
          <p:cNvCxnSpPr>
            <a:cxnSpLocks noChangeShapeType="1"/>
            <a:stCxn id="3077" idx="6"/>
            <a:endCxn id="3078" idx="2"/>
          </p:cNvCxnSpPr>
          <p:nvPr/>
        </p:nvCxnSpPr>
        <p:spPr bwMode="auto">
          <a:xfrm>
            <a:off x="762000" y="52578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82" name="AutoShape 16"/>
          <p:cNvCxnSpPr>
            <a:cxnSpLocks noChangeShapeType="1"/>
            <a:stCxn id="3076" idx="4"/>
            <a:endCxn id="3078" idx="0"/>
          </p:cNvCxnSpPr>
          <p:nvPr/>
        </p:nvCxnSpPr>
        <p:spPr bwMode="auto">
          <a:xfrm>
            <a:off x="1295400" y="4648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83" name="AutoShape 17"/>
          <p:cNvCxnSpPr>
            <a:cxnSpLocks noChangeShapeType="1"/>
            <a:stCxn id="3076" idx="3"/>
            <a:endCxn id="3077" idx="7"/>
          </p:cNvCxnSpPr>
          <p:nvPr/>
        </p:nvCxnSpPr>
        <p:spPr bwMode="auto">
          <a:xfrm flipH="1">
            <a:off x="717550" y="46037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84" name="AutoShape 18"/>
          <p:cNvCxnSpPr>
            <a:cxnSpLocks noChangeShapeType="1"/>
            <a:stCxn id="3075" idx="5"/>
            <a:endCxn id="3078" idx="1"/>
          </p:cNvCxnSpPr>
          <p:nvPr/>
        </p:nvCxnSpPr>
        <p:spPr bwMode="auto">
          <a:xfrm>
            <a:off x="717550" y="46037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085" name="Oval 59"/>
          <p:cNvSpPr>
            <a:spLocks noChangeArrowheads="1"/>
          </p:cNvSpPr>
          <p:nvPr/>
        </p:nvSpPr>
        <p:spPr bwMode="auto">
          <a:xfrm>
            <a:off x="3886200" y="4343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86" name="Oval 60"/>
          <p:cNvSpPr>
            <a:spLocks noChangeArrowheads="1"/>
          </p:cNvSpPr>
          <p:nvPr/>
        </p:nvSpPr>
        <p:spPr bwMode="auto">
          <a:xfrm>
            <a:off x="4572000" y="4343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87" name="Oval 61"/>
          <p:cNvSpPr>
            <a:spLocks noChangeArrowheads="1"/>
          </p:cNvSpPr>
          <p:nvPr/>
        </p:nvSpPr>
        <p:spPr bwMode="auto">
          <a:xfrm>
            <a:off x="3886200" y="5105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88" name="Oval 62"/>
          <p:cNvSpPr>
            <a:spLocks noChangeArrowheads="1"/>
          </p:cNvSpPr>
          <p:nvPr/>
        </p:nvSpPr>
        <p:spPr bwMode="auto">
          <a:xfrm>
            <a:off x="4572000" y="5105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089" name="AutoShape 63"/>
          <p:cNvCxnSpPr>
            <a:cxnSpLocks noChangeShapeType="1"/>
            <a:stCxn id="3085" idx="6"/>
            <a:endCxn id="3086" idx="2"/>
          </p:cNvCxnSpPr>
          <p:nvPr/>
        </p:nvCxnSpPr>
        <p:spPr bwMode="auto">
          <a:xfrm>
            <a:off x="4191000" y="44958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90" name="AutoShape 64"/>
          <p:cNvCxnSpPr>
            <a:cxnSpLocks noChangeShapeType="1"/>
            <a:stCxn id="3085" idx="4"/>
            <a:endCxn id="3087" idx="0"/>
          </p:cNvCxnSpPr>
          <p:nvPr/>
        </p:nvCxnSpPr>
        <p:spPr bwMode="auto">
          <a:xfrm>
            <a:off x="4038600" y="4648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91" name="AutoShape 66"/>
          <p:cNvCxnSpPr>
            <a:cxnSpLocks noChangeShapeType="1"/>
            <a:stCxn id="3086" idx="4"/>
            <a:endCxn id="3088" idx="0"/>
          </p:cNvCxnSpPr>
          <p:nvPr/>
        </p:nvCxnSpPr>
        <p:spPr bwMode="auto">
          <a:xfrm>
            <a:off x="4724400" y="4648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092" name="Oval 69"/>
          <p:cNvSpPr>
            <a:spLocks noChangeArrowheads="1"/>
          </p:cNvSpPr>
          <p:nvPr/>
        </p:nvSpPr>
        <p:spPr bwMode="auto">
          <a:xfrm>
            <a:off x="5638800" y="4343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93" name="Oval 70"/>
          <p:cNvSpPr>
            <a:spLocks noChangeArrowheads="1"/>
          </p:cNvSpPr>
          <p:nvPr/>
        </p:nvSpPr>
        <p:spPr bwMode="auto">
          <a:xfrm>
            <a:off x="6324600" y="4343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94" name="Oval 71"/>
          <p:cNvSpPr>
            <a:spLocks noChangeArrowheads="1"/>
          </p:cNvSpPr>
          <p:nvPr/>
        </p:nvSpPr>
        <p:spPr bwMode="auto">
          <a:xfrm>
            <a:off x="5638800" y="5105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95" name="Oval 72"/>
          <p:cNvSpPr>
            <a:spLocks noChangeArrowheads="1"/>
          </p:cNvSpPr>
          <p:nvPr/>
        </p:nvSpPr>
        <p:spPr bwMode="auto">
          <a:xfrm>
            <a:off x="6324600" y="5105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096" name="AutoShape 74"/>
          <p:cNvCxnSpPr>
            <a:cxnSpLocks noChangeShapeType="1"/>
            <a:stCxn id="3092" idx="4"/>
            <a:endCxn id="3094" idx="0"/>
          </p:cNvCxnSpPr>
          <p:nvPr/>
        </p:nvCxnSpPr>
        <p:spPr bwMode="auto">
          <a:xfrm>
            <a:off x="5791200" y="4648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97" name="AutoShape 75"/>
          <p:cNvCxnSpPr>
            <a:cxnSpLocks noChangeShapeType="1"/>
            <a:stCxn id="3094" idx="6"/>
            <a:endCxn id="3095" idx="2"/>
          </p:cNvCxnSpPr>
          <p:nvPr/>
        </p:nvCxnSpPr>
        <p:spPr bwMode="auto">
          <a:xfrm>
            <a:off x="5943600" y="52578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98" name="AutoShape 76"/>
          <p:cNvCxnSpPr>
            <a:cxnSpLocks noChangeShapeType="1"/>
            <a:stCxn id="3093" idx="4"/>
            <a:endCxn id="3095" idx="0"/>
          </p:cNvCxnSpPr>
          <p:nvPr/>
        </p:nvCxnSpPr>
        <p:spPr bwMode="auto">
          <a:xfrm>
            <a:off x="6477000" y="4648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099" name="Oval 79"/>
          <p:cNvSpPr>
            <a:spLocks noChangeArrowheads="1"/>
          </p:cNvSpPr>
          <p:nvPr/>
        </p:nvSpPr>
        <p:spPr bwMode="auto">
          <a:xfrm>
            <a:off x="7467600" y="4343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00" name="Oval 80"/>
          <p:cNvSpPr>
            <a:spLocks noChangeArrowheads="1"/>
          </p:cNvSpPr>
          <p:nvPr/>
        </p:nvSpPr>
        <p:spPr bwMode="auto">
          <a:xfrm>
            <a:off x="8153400" y="4343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01" name="Oval 81"/>
          <p:cNvSpPr>
            <a:spLocks noChangeArrowheads="1"/>
          </p:cNvSpPr>
          <p:nvPr/>
        </p:nvSpPr>
        <p:spPr bwMode="auto">
          <a:xfrm>
            <a:off x="7467600" y="5105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02" name="Oval 82"/>
          <p:cNvSpPr>
            <a:spLocks noChangeArrowheads="1"/>
          </p:cNvSpPr>
          <p:nvPr/>
        </p:nvSpPr>
        <p:spPr bwMode="auto">
          <a:xfrm>
            <a:off x="8153400" y="5105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103" name="AutoShape 86"/>
          <p:cNvCxnSpPr>
            <a:cxnSpLocks noChangeShapeType="1"/>
            <a:stCxn id="3100" idx="4"/>
            <a:endCxn id="3102" idx="0"/>
          </p:cNvCxnSpPr>
          <p:nvPr/>
        </p:nvCxnSpPr>
        <p:spPr bwMode="auto">
          <a:xfrm>
            <a:off x="8305800" y="4648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104" name="AutoShape 87"/>
          <p:cNvCxnSpPr>
            <a:cxnSpLocks noChangeShapeType="1"/>
            <a:stCxn id="3100" idx="3"/>
            <a:endCxn id="3101" idx="7"/>
          </p:cNvCxnSpPr>
          <p:nvPr/>
        </p:nvCxnSpPr>
        <p:spPr bwMode="auto">
          <a:xfrm flipH="1">
            <a:off x="7727950" y="46037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105" name="AutoShape 88"/>
          <p:cNvCxnSpPr>
            <a:cxnSpLocks noChangeShapeType="1"/>
            <a:stCxn id="3099" idx="5"/>
            <a:endCxn id="3102" idx="1"/>
          </p:cNvCxnSpPr>
          <p:nvPr/>
        </p:nvCxnSpPr>
        <p:spPr bwMode="auto">
          <a:xfrm>
            <a:off x="7727950" y="46037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106" name="Oval 89"/>
          <p:cNvSpPr>
            <a:spLocks noChangeArrowheads="1"/>
          </p:cNvSpPr>
          <p:nvPr/>
        </p:nvSpPr>
        <p:spPr bwMode="auto">
          <a:xfrm>
            <a:off x="2286000" y="4343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07" name="Oval 90"/>
          <p:cNvSpPr>
            <a:spLocks noChangeArrowheads="1"/>
          </p:cNvSpPr>
          <p:nvPr/>
        </p:nvSpPr>
        <p:spPr bwMode="auto">
          <a:xfrm>
            <a:off x="2971800" y="4343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08" name="Oval 91"/>
          <p:cNvSpPr>
            <a:spLocks noChangeArrowheads="1"/>
          </p:cNvSpPr>
          <p:nvPr/>
        </p:nvSpPr>
        <p:spPr bwMode="auto">
          <a:xfrm>
            <a:off x="2286000" y="5105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09" name="Oval 92"/>
          <p:cNvSpPr>
            <a:spLocks noChangeArrowheads="1"/>
          </p:cNvSpPr>
          <p:nvPr/>
        </p:nvSpPr>
        <p:spPr bwMode="auto">
          <a:xfrm>
            <a:off x="2971800" y="5105400"/>
            <a:ext cx="304800" cy="3048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110" name="AutoShape 93"/>
          <p:cNvCxnSpPr>
            <a:cxnSpLocks noChangeShapeType="1"/>
            <a:stCxn id="3106" idx="6"/>
            <a:endCxn id="3107" idx="2"/>
          </p:cNvCxnSpPr>
          <p:nvPr/>
        </p:nvCxnSpPr>
        <p:spPr bwMode="auto">
          <a:xfrm>
            <a:off x="2590800" y="44958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111" name="AutoShape 95"/>
          <p:cNvCxnSpPr>
            <a:cxnSpLocks noChangeShapeType="1"/>
            <a:stCxn id="3108" idx="6"/>
            <a:endCxn id="3109" idx="2"/>
          </p:cNvCxnSpPr>
          <p:nvPr/>
        </p:nvCxnSpPr>
        <p:spPr bwMode="auto">
          <a:xfrm>
            <a:off x="2590800" y="52578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112" name="AutoShape 98"/>
          <p:cNvCxnSpPr>
            <a:cxnSpLocks noChangeShapeType="1"/>
            <a:stCxn id="3106" idx="5"/>
            <a:endCxn id="3109" idx="1"/>
          </p:cNvCxnSpPr>
          <p:nvPr/>
        </p:nvCxnSpPr>
        <p:spPr bwMode="auto">
          <a:xfrm>
            <a:off x="2546350" y="46037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113" name="AutoShape 99"/>
          <p:cNvSpPr>
            <a:spLocks noChangeArrowheads="1"/>
          </p:cNvSpPr>
          <p:nvPr/>
        </p:nvSpPr>
        <p:spPr bwMode="auto">
          <a:xfrm>
            <a:off x="1676400" y="47244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4FD1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14" name="Text Box 100"/>
          <p:cNvSpPr txBox="1">
            <a:spLocks noChangeArrowheads="1"/>
          </p:cNvSpPr>
          <p:nvPr/>
        </p:nvSpPr>
        <p:spPr bwMode="auto">
          <a:xfrm>
            <a:off x="3429000" y="4724400"/>
            <a:ext cx="45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or</a:t>
            </a:r>
            <a:endParaRPr lang="en-US" dirty="0"/>
          </a:p>
        </p:txBody>
      </p:sp>
      <p:sp>
        <p:nvSpPr>
          <p:cNvPr id="3115" name="Text Box 101"/>
          <p:cNvSpPr txBox="1">
            <a:spLocks noChangeArrowheads="1"/>
          </p:cNvSpPr>
          <p:nvPr/>
        </p:nvSpPr>
        <p:spPr bwMode="auto">
          <a:xfrm>
            <a:off x="5029200" y="4724401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dirty="0"/>
              <a:t>or</a:t>
            </a:r>
            <a:endParaRPr lang="en-US" dirty="0"/>
          </a:p>
        </p:txBody>
      </p:sp>
      <p:sp>
        <p:nvSpPr>
          <p:cNvPr id="3116" name="Text Box 103"/>
          <p:cNvSpPr txBox="1">
            <a:spLocks noChangeArrowheads="1"/>
          </p:cNvSpPr>
          <p:nvPr/>
        </p:nvSpPr>
        <p:spPr bwMode="auto">
          <a:xfrm>
            <a:off x="6858000" y="4724401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/>
              <a:t>or</a:t>
            </a:r>
            <a:endParaRPr lang="en-US"/>
          </a:p>
        </p:txBody>
      </p:sp>
      <p:sp>
        <p:nvSpPr>
          <p:cNvPr id="3117" name="Text Box 104"/>
          <p:cNvSpPr txBox="1">
            <a:spLocks noChangeArrowheads="1"/>
          </p:cNvSpPr>
          <p:nvPr/>
        </p:nvSpPr>
        <p:spPr bwMode="auto">
          <a:xfrm>
            <a:off x="3124200" y="3810000"/>
            <a:ext cx="5410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effectLst/>
              </a:rPr>
              <a:t>Some Spanning Trees from Graph A</a:t>
            </a:r>
            <a:endParaRPr lang="en-US" sz="2000">
              <a:effectLst/>
            </a:endParaRPr>
          </a:p>
        </p:txBody>
      </p:sp>
      <p:sp>
        <p:nvSpPr>
          <p:cNvPr id="3118" name="Text Box 105"/>
          <p:cNvSpPr txBox="1">
            <a:spLocks noChangeArrowheads="1"/>
          </p:cNvSpPr>
          <p:nvPr/>
        </p:nvSpPr>
        <p:spPr bwMode="auto">
          <a:xfrm>
            <a:off x="457200" y="3810000"/>
            <a:ext cx="17452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effectLst/>
              </a:rPr>
              <a:t>Graph A</a:t>
            </a:r>
            <a:endParaRPr lang="en-US" sz="2000" dirty="0">
              <a:effectLst/>
            </a:endParaRPr>
          </a:p>
        </p:txBody>
      </p:sp>
      <p:sp>
        <p:nvSpPr>
          <p:cNvPr id="3119" name="Text Box 186"/>
          <p:cNvSpPr txBox="1">
            <a:spLocks noChangeArrowheads="1"/>
          </p:cNvSpPr>
          <p:nvPr/>
        </p:nvSpPr>
        <p:spPr bwMode="auto">
          <a:xfrm>
            <a:off x="533400" y="304800"/>
            <a:ext cx="6400800" cy="73866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200">
                <a:solidFill>
                  <a:srgbClr val="0000FF"/>
                </a:solidFill>
                <a:effectLst/>
                <a:latin typeface="+mj-lt"/>
              </a:rPr>
              <a:t>Spanning Trees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Oval 4"/>
          <p:cNvSpPr>
            <a:spLocks noChangeArrowheads="1"/>
          </p:cNvSpPr>
          <p:nvPr/>
        </p:nvSpPr>
        <p:spPr bwMode="auto">
          <a:xfrm>
            <a:off x="609600" y="1676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00" name="Oval 5"/>
          <p:cNvSpPr>
            <a:spLocks noChangeArrowheads="1"/>
          </p:cNvSpPr>
          <p:nvPr/>
        </p:nvSpPr>
        <p:spPr bwMode="auto">
          <a:xfrm>
            <a:off x="1295400" y="1676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01" name="Oval 6"/>
          <p:cNvSpPr>
            <a:spLocks noChangeArrowheads="1"/>
          </p:cNvSpPr>
          <p:nvPr/>
        </p:nvSpPr>
        <p:spPr bwMode="auto">
          <a:xfrm>
            <a:off x="609600" y="2438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02" name="Oval 7"/>
          <p:cNvSpPr>
            <a:spLocks noChangeArrowheads="1"/>
          </p:cNvSpPr>
          <p:nvPr/>
        </p:nvSpPr>
        <p:spPr bwMode="auto">
          <a:xfrm>
            <a:off x="1295400" y="2438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103" name="AutoShape 8"/>
          <p:cNvCxnSpPr>
            <a:cxnSpLocks noChangeShapeType="1"/>
            <a:stCxn id="4099" idx="6"/>
            <a:endCxn id="4100" idx="2"/>
          </p:cNvCxnSpPr>
          <p:nvPr/>
        </p:nvCxnSpPr>
        <p:spPr bwMode="auto">
          <a:xfrm>
            <a:off x="914400" y="18288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04" name="AutoShape 9"/>
          <p:cNvCxnSpPr>
            <a:cxnSpLocks noChangeShapeType="1"/>
            <a:stCxn id="4099" idx="4"/>
            <a:endCxn id="4101" idx="0"/>
          </p:cNvCxnSpPr>
          <p:nvPr/>
        </p:nvCxnSpPr>
        <p:spPr bwMode="auto">
          <a:xfrm>
            <a:off x="762000" y="1981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05" name="AutoShape 10"/>
          <p:cNvCxnSpPr>
            <a:cxnSpLocks noChangeShapeType="1"/>
            <a:stCxn id="4101" idx="6"/>
            <a:endCxn id="4102" idx="2"/>
          </p:cNvCxnSpPr>
          <p:nvPr/>
        </p:nvCxnSpPr>
        <p:spPr bwMode="auto">
          <a:xfrm>
            <a:off x="914400" y="25908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06" name="AutoShape 11"/>
          <p:cNvCxnSpPr>
            <a:cxnSpLocks noChangeShapeType="1"/>
            <a:stCxn id="4100" idx="4"/>
            <a:endCxn id="4102" idx="0"/>
          </p:cNvCxnSpPr>
          <p:nvPr/>
        </p:nvCxnSpPr>
        <p:spPr bwMode="auto">
          <a:xfrm>
            <a:off x="1447800" y="1981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07" name="AutoShape 12"/>
          <p:cNvCxnSpPr>
            <a:cxnSpLocks noChangeShapeType="1"/>
            <a:stCxn id="4100" idx="3"/>
            <a:endCxn id="4101" idx="7"/>
          </p:cNvCxnSpPr>
          <p:nvPr/>
        </p:nvCxnSpPr>
        <p:spPr bwMode="auto">
          <a:xfrm flipH="1">
            <a:off x="869950" y="19367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08" name="AutoShape 13"/>
          <p:cNvCxnSpPr>
            <a:cxnSpLocks noChangeShapeType="1"/>
            <a:stCxn id="4099" idx="5"/>
            <a:endCxn id="4102" idx="1"/>
          </p:cNvCxnSpPr>
          <p:nvPr/>
        </p:nvCxnSpPr>
        <p:spPr bwMode="auto">
          <a:xfrm>
            <a:off x="869950" y="19367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09" name="Oval 14"/>
          <p:cNvSpPr>
            <a:spLocks noChangeArrowheads="1"/>
          </p:cNvSpPr>
          <p:nvPr/>
        </p:nvSpPr>
        <p:spPr bwMode="auto">
          <a:xfrm>
            <a:off x="2590800" y="6858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10" name="Oval 15"/>
          <p:cNvSpPr>
            <a:spLocks noChangeArrowheads="1"/>
          </p:cNvSpPr>
          <p:nvPr/>
        </p:nvSpPr>
        <p:spPr bwMode="auto">
          <a:xfrm>
            <a:off x="3276600" y="6858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11" name="Oval 16"/>
          <p:cNvSpPr>
            <a:spLocks noChangeArrowheads="1"/>
          </p:cNvSpPr>
          <p:nvPr/>
        </p:nvSpPr>
        <p:spPr bwMode="auto">
          <a:xfrm>
            <a:off x="2590800" y="14478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12" name="Oval 17"/>
          <p:cNvSpPr>
            <a:spLocks noChangeArrowheads="1"/>
          </p:cNvSpPr>
          <p:nvPr/>
        </p:nvSpPr>
        <p:spPr bwMode="auto">
          <a:xfrm>
            <a:off x="3276600" y="14478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113" name="AutoShape 18"/>
          <p:cNvCxnSpPr>
            <a:cxnSpLocks noChangeShapeType="1"/>
            <a:stCxn id="4109" idx="6"/>
            <a:endCxn id="4110" idx="2"/>
          </p:cNvCxnSpPr>
          <p:nvPr/>
        </p:nvCxnSpPr>
        <p:spPr bwMode="auto">
          <a:xfrm>
            <a:off x="2895600" y="8382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14" name="AutoShape 19"/>
          <p:cNvCxnSpPr>
            <a:cxnSpLocks noChangeShapeType="1"/>
            <a:stCxn id="4109" idx="4"/>
            <a:endCxn id="4111" idx="0"/>
          </p:cNvCxnSpPr>
          <p:nvPr/>
        </p:nvCxnSpPr>
        <p:spPr bwMode="auto">
          <a:xfrm>
            <a:off x="2743200" y="9906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15" name="AutoShape 20"/>
          <p:cNvCxnSpPr>
            <a:cxnSpLocks noChangeShapeType="1"/>
            <a:stCxn id="4110" idx="4"/>
            <a:endCxn id="4112" idx="0"/>
          </p:cNvCxnSpPr>
          <p:nvPr/>
        </p:nvCxnSpPr>
        <p:spPr bwMode="auto">
          <a:xfrm>
            <a:off x="3429000" y="9906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16" name="Oval 21"/>
          <p:cNvSpPr>
            <a:spLocks noChangeArrowheads="1"/>
          </p:cNvSpPr>
          <p:nvPr/>
        </p:nvSpPr>
        <p:spPr bwMode="auto">
          <a:xfrm>
            <a:off x="6172200" y="6858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17" name="Oval 22"/>
          <p:cNvSpPr>
            <a:spLocks noChangeArrowheads="1"/>
          </p:cNvSpPr>
          <p:nvPr/>
        </p:nvSpPr>
        <p:spPr bwMode="auto">
          <a:xfrm>
            <a:off x="6858000" y="6858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18" name="Oval 23"/>
          <p:cNvSpPr>
            <a:spLocks noChangeArrowheads="1"/>
          </p:cNvSpPr>
          <p:nvPr/>
        </p:nvSpPr>
        <p:spPr bwMode="auto">
          <a:xfrm>
            <a:off x="6172200" y="14478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19" name="Oval 24"/>
          <p:cNvSpPr>
            <a:spLocks noChangeArrowheads="1"/>
          </p:cNvSpPr>
          <p:nvPr/>
        </p:nvSpPr>
        <p:spPr bwMode="auto">
          <a:xfrm>
            <a:off x="6858000" y="14478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120" name="AutoShape 25"/>
          <p:cNvCxnSpPr>
            <a:cxnSpLocks noChangeShapeType="1"/>
            <a:stCxn id="4116" idx="4"/>
            <a:endCxn id="4118" idx="0"/>
          </p:cNvCxnSpPr>
          <p:nvPr/>
        </p:nvCxnSpPr>
        <p:spPr bwMode="auto">
          <a:xfrm>
            <a:off x="6324600" y="9906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21" name="AutoShape 26"/>
          <p:cNvCxnSpPr>
            <a:cxnSpLocks noChangeShapeType="1"/>
            <a:stCxn id="4118" idx="6"/>
            <a:endCxn id="4119" idx="2"/>
          </p:cNvCxnSpPr>
          <p:nvPr/>
        </p:nvCxnSpPr>
        <p:spPr bwMode="auto">
          <a:xfrm>
            <a:off x="6477000" y="16002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22" name="AutoShape 27"/>
          <p:cNvCxnSpPr>
            <a:cxnSpLocks noChangeShapeType="1"/>
            <a:stCxn id="4117" idx="4"/>
            <a:endCxn id="4119" idx="0"/>
          </p:cNvCxnSpPr>
          <p:nvPr/>
        </p:nvCxnSpPr>
        <p:spPr bwMode="auto">
          <a:xfrm>
            <a:off x="7010400" y="9906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23" name="Text Box 42"/>
          <p:cNvSpPr txBox="1">
            <a:spLocks noChangeArrowheads="1"/>
          </p:cNvSpPr>
          <p:nvPr/>
        </p:nvSpPr>
        <p:spPr bwMode="auto">
          <a:xfrm>
            <a:off x="2819400" y="228600"/>
            <a:ext cx="4648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0000CC"/>
                </a:solidFill>
                <a:effectLst/>
              </a:rPr>
              <a:t>All 16 of its Spanning Trees</a:t>
            </a:r>
            <a:endParaRPr lang="en-US" sz="2000" dirty="0">
              <a:solidFill>
                <a:srgbClr val="0000CC"/>
              </a:solidFill>
              <a:effectLst/>
            </a:endParaRPr>
          </a:p>
        </p:txBody>
      </p:sp>
      <p:sp>
        <p:nvSpPr>
          <p:cNvPr id="4124" name="Text Box 43"/>
          <p:cNvSpPr txBox="1">
            <a:spLocks noChangeArrowheads="1"/>
          </p:cNvSpPr>
          <p:nvPr/>
        </p:nvSpPr>
        <p:spPr bwMode="auto">
          <a:xfrm>
            <a:off x="228600" y="3641725"/>
            <a:ext cx="1905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Complete Graph</a:t>
            </a:r>
            <a:endParaRPr lang="en-US" sz="2400" dirty="0">
              <a:solidFill>
                <a:srgbClr val="0000CC"/>
              </a:solidFill>
              <a:effectLst/>
            </a:endParaRPr>
          </a:p>
        </p:txBody>
      </p:sp>
      <p:sp>
        <p:nvSpPr>
          <p:cNvPr id="4125" name="Oval 44"/>
          <p:cNvSpPr>
            <a:spLocks noChangeArrowheads="1"/>
          </p:cNvSpPr>
          <p:nvPr/>
        </p:nvSpPr>
        <p:spPr bwMode="auto">
          <a:xfrm>
            <a:off x="4419600" y="68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26" name="Oval 45"/>
          <p:cNvSpPr>
            <a:spLocks noChangeArrowheads="1"/>
          </p:cNvSpPr>
          <p:nvPr/>
        </p:nvSpPr>
        <p:spPr bwMode="auto">
          <a:xfrm>
            <a:off x="5105400" y="68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27" name="Oval 46"/>
          <p:cNvSpPr>
            <a:spLocks noChangeArrowheads="1"/>
          </p:cNvSpPr>
          <p:nvPr/>
        </p:nvSpPr>
        <p:spPr bwMode="auto">
          <a:xfrm>
            <a:off x="4419600" y="1447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28" name="Oval 47"/>
          <p:cNvSpPr>
            <a:spLocks noChangeArrowheads="1"/>
          </p:cNvSpPr>
          <p:nvPr/>
        </p:nvSpPr>
        <p:spPr bwMode="auto">
          <a:xfrm>
            <a:off x="5105400" y="1447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129" name="AutoShape 48"/>
          <p:cNvCxnSpPr>
            <a:cxnSpLocks noChangeShapeType="1"/>
            <a:stCxn id="4125" idx="6"/>
            <a:endCxn id="4126" idx="2"/>
          </p:cNvCxnSpPr>
          <p:nvPr/>
        </p:nvCxnSpPr>
        <p:spPr bwMode="auto">
          <a:xfrm>
            <a:off x="4724400" y="8382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30" name="AutoShape 49"/>
          <p:cNvCxnSpPr>
            <a:cxnSpLocks noChangeShapeType="1"/>
            <a:stCxn id="4125" idx="4"/>
            <a:endCxn id="4127" idx="0"/>
          </p:cNvCxnSpPr>
          <p:nvPr/>
        </p:nvCxnSpPr>
        <p:spPr bwMode="auto">
          <a:xfrm>
            <a:off x="4572000" y="9906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31" name="AutoShape 50"/>
          <p:cNvCxnSpPr>
            <a:cxnSpLocks noChangeShapeType="1"/>
          </p:cNvCxnSpPr>
          <p:nvPr/>
        </p:nvCxnSpPr>
        <p:spPr bwMode="auto">
          <a:xfrm>
            <a:off x="4724400" y="16002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32" name="Oval 51"/>
          <p:cNvSpPr>
            <a:spLocks noChangeArrowheads="1"/>
          </p:cNvSpPr>
          <p:nvPr/>
        </p:nvSpPr>
        <p:spPr bwMode="auto">
          <a:xfrm>
            <a:off x="7924800" y="68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33" name="Oval 52"/>
          <p:cNvSpPr>
            <a:spLocks noChangeArrowheads="1"/>
          </p:cNvSpPr>
          <p:nvPr/>
        </p:nvSpPr>
        <p:spPr bwMode="auto">
          <a:xfrm>
            <a:off x="8610600" y="68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34" name="Oval 53"/>
          <p:cNvSpPr>
            <a:spLocks noChangeArrowheads="1"/>
          </p:cNvSpPr>
          <p:nvPr/>
        </p:nvSpPr>
        <p:spPr bwMode="auto">
          <a:xfrm>
            <a:off x="7924800" y="1447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35" name="Oval 54"/>
          <p:cNvSpPr>
            <a:spLocks noChangeArrowheads="1"/>
          </p:cNvSpPr>
          <p:nvPr/>
        </p:nvSpPr>
        <p:spPr bwMode="auto">
          <a:xfrm>
            <a:off x="8610600" y="1447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136" name="AutoShape 55"/>
          <p:cNvCxnSpPr>
            <a:cxnSpLocks noChangeShapeType="1"/>
            <a:stCxn id="4132" idx="6"/>
            <a:endCxn id="4133" idx="2"/>
          </p:cNvCxnSpPr>
          <p:nvPr/>
        </p:nvCxnSpPr>
        <p:spPr bwMode="auto">
          <a:xfrm>
            <a:off x="8229600" y="8382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37" name="AutoShape 56"/>
          <p:cNvCxnSpPr>
            <a:cxnSpLocks noChangeShapeType="1"/>
          </p:cNvCxnSpPr>
          <p:nvPr/>
        </p:nvCxnSpPr>
        <p:spPr bwMode="auto">
          <a:xfrm>
            <a:off x="8763000" y="9906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38" name="AutoShape 57"/>
          <p:cNvCxnSpPr>
            <a:cxnSpLocks noChangeShapeType="1"/>
          </p:cNvCxnSpPr>
          <p:nvPr/>
        </p:nvCxnSpPr>
        <p:spPr bwMode="auto">
          <a:xfrm>
            <a:off x="8229600" y="16002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39" name="Oval 58"/>
          <p:cNvSpPr>
            <a:spLocks noChangeArrowheads="1"/>
          </p:cNvSpPr>
          <p:nvPr/>
        </p:nvSpPr>
        <p:spPr bwMode="auto">
          <a:xfrm>
            <a:off x="2590800" y="22098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40" name="Oval 59"/>
          <p:cNvSpPr>
            <a:spLocks noChangeArrowheads="1"/>
          </p:cNvSpPr>
          <p:nvPr/>
        </p:nvSpPr>
        <p:spPr bwMode="auto">
          <a:xfrm>
            <a:off x="3276600" y="22098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41" name="Oval 60"/>
          <p:cNvSpPr>
            <a:spLocks noChangeArrowheads="1"/>
          </p:cNvSpPr>
          <p:nvPr/>
        </p:nvSpPr>
        <p:spPr bwMode="auto">
          <a:xfrm>
            <a:off x="2590800" y="29718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42" name="Oval 61"/>
          <p:cNvSpPr>
            <a:spLocks noChangeArrowheads="1"/>
          </p:cNvSpPr>
          <p:nvPr/>
        </p:nvSpPr>
        <p:spPr bwMode="auto">
          <a:xfrm>
            <a:off x="3276600" y="29718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143" name="AutoShape 62"/>
          <p:cNvCxnSpPr>
            <a:cxnSpLocks noChangeShapeType="1"/>
            <a:stCxn id="4139" idx="6"/>
            <a:endCxn id="4140" idx="2"/>
          </p:cNvCxnSpPr>
          <p:nvPr/>
        </p:nvCxnSpPr>
        <p:spPr bwMode="auto">
          <a:xfrm>
            <a:off x="2895600" y="23622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44" name="AutoShape 66"/>
          <p:cNvCxnSpPr>
            <a:cxnSpLocks noChangeShapeType="1"/>
            <a:stCxn id="4140" idx="3"/>
            <a:endCxn id="4141" idx="7"/>
          </p:cNvCxnSpPr>
          <p:nvPr/>
        </p:nvCxnSpPr>
        <p:spPr bwMode="auto">
          <a:xfrm flipH="1">
            <a:off x="2851150" y="24701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45" name="AutoShape 67"/>
          <p:cNvCxnSpPr>
            <a:cxnSpLocks noChangeShapeType="1"/>
            <a:stCxn id="4139" idx="5"/>
            <a:endCxn id="4142" idx="1"/>
          </p:cNvCxnSpPr>
          <p:nvPr/>
        </p:nvCxnSpPr>
        <p:spPr bwMode="auto">
          <a:xfrm>
            <a:off x="2851150" y="24701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46" name="Oval 68"/>
          <p:cNvSpPr>
            <a:spLocks noChangeArrowheads="1"/>
          </p:cNvSpPr>
          <p:nvPr/>
        </p:nvSpPr>
        <p:spPr bwMode="auto">
          <a:xfrm>
            <a:off x="2590800" y="3810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47" name="Oval 69"/>
          <p:cNvSpPr>
            <a:spLocks noChangeArrowheads="1"/>
          </p:cNvSpPr>
          <p:nvPr/>
        </p:nvSpPr>
        <p:spPr bwMode="auto">
          <a:xfrm>
            <a:off x="3276600" y="3810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48" name="Oval 70"/>
          <p:cNvSpPr>
            <a:spLocks noChangeArrowheads="1"/>
          </p:cNvSpPr>
          <p:nvPr/>
        </p:nvSpPr>
        <p:spPr bwMode="auto">
          <a:xfrm>
            <a:off x="2590800" y="4572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49" name="Oval 71"/>
          <p:cNvSpPr>
            <a:spLocks noChangeArrowheads="1"/>
          </p:cNvSpPr>
          <p:nvPr/>
        </p:nvSpPr>
        <p:spPr bwMode="auto">
          <a:xfrm>
            <a:off x="3276600" y="4572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150" name="AutoShape 73"/>
          <p:cNvCxnSpPr>
            <a:cxnSpLocks noChangeShapeType="1"/>
            <a:stCxn id="4146" idx="4"/>
            <a:endCxn id="4148" idx="0"/>
          </p:cNvCxnSpPr>
          <p:nvPr/>
        </p:nvCxnSpPr>
        <p:spPr bwMode="auto">
          <a:xfrm>
            <a:off x="2743200" y="41148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51" name="AutoShape 75"/>
          <p:cNvCxnSpPr>
            <a:cxnSpLocks noChangeShapeType="1"/>
            <a:stCxn id="4147" idx="4"/>
            <a:endCxn id="4149" idx="0"/>
          </p:cNvCxnSpPr>
          <p:nvPr/>
        </p:nvCxnSpPr>
        <p:spPr bwMode="auto">
          <a:xfrm>
            <a:off x="3429000" y="41148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52" name="AutoShape 77"/>
          <p:cNvCxnSpPr>
            <a:cxnSpLocks noChangeShapeType="1"/>
            <a:stCxn id="4146" idx="5"/>
            <a:endCxn id="4149" idx="1"/>
          </p:cNvCxnSpPr>
          <p:nvPr/>
        </p:nvCxnSpPr>
        <p:spPr bwMode="auto">
          <a:xfrm>
            <a:off x="2851150" y="40703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53" name="Oval 100"/>
          <p:cNvSpPr>
            <a:spLocks noChangeArrowheads="1"/>
          </p:cNvSpPr>
          <p:nvPr/>
        </p:nvSpPr>
        <p:spPr bwMode="auto">
          <a:xfrm>
            <a:off x="7924800" y="22098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54" name="Oval 101"/>
          <p:cNvSpPr>
            <a:spLocks noChangeArrowheads="1"/>
          </p:cNvSpPr>
          <p:nvPr/>
        </p:nvSpPr>
        <p:spPr bwMode="auto">
          <a:xfrm>
            <a:off x="8610600" y="22098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55" name="Oval 102"/>
          <p:cNvSpPr>
            <a:spLocks noChangeArrowheads="1"/>
          </p:cNvSpPr>
          <p:nvPr/>
        </p:nvSpPr>
        <p:spPr bwMode="auto">
          <a:xfrm>
            <a:off x="7924800" y="29718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56" name="Oval 103"/>
          <p:cNvSpPr>
            <a:spLocks noChangeArrowheads="1"/>
          </p:cNvSpPr>
          <p:nvPr/>
        </p:nvSpPr>
        <p:spPr bwMode="auto">
          <a:xfrm>
            <a:off x="8610600" y="29718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157" name="AutoShape 107"/>
          <p:cNvCxnSpPr>
            <a:cxnSpLocks noChangeShapeType="1"/>
            <a:stCxn id="4154" idx="4"/>
            <a:endCxn id="4156" idx="0"/>
          </p:cNvCxnSpPr>
          <p:nvPr/>
        </p:nvCxnSpPr>
        <p:spPr bwMode="auto">
          <a:xfrm>
            <a:off x="8763000" y="25146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58" name="AutoShape 108"/>
          <p:cNvCxnSpPr>
            <a:cxnSpLocks noChangeShapeType="1"/>
            <a:stCxn id="4154" idx="3"/>
            <a:endCxn id="4155" idx="7"/>
          </p:cNvCxnSpPr>
          <p:nvPr/>
        </p:nvCxnSpPr>
        <p:spPr bwMode="auto">
          <a:xfrm flipH="1">
            <a:off x="8185150" y="24701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59" name="AutoShape 109"/>
          <p:cNvCxnSpPr>
            <a:cxnSpLocks noChangeShapeType="1"/>
            <a:stCxn id="4153" idx="5"/>
            <a:endCxn id="4156" idx="1"/>
          </p:cNvCxnSpPr>
          <p:nvPr/>
        </p:nvCxnSpPr>
        <p:spPr bwMode="auto">
          <a:xfrm>
            <a:off x="8185150" y="24701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60" name="Oval 110"/>
          <p:cNvSpPr>
            <a:spLocks noChangeArrowheads="1"/>
          </p:cNvSpPr>
          <p:nvPr/>
        </p:nvSpPr>
        <p:spPr bwMode="auto">
          <a:xfrm>
            <a:off x="6172200" y="22098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61" name="Oval 111"/>
          <p:cNvSpPr>
            <a:spLocks noChangeArrowheads="1"/>
          </p:cNvSpPr>
          <p:nvPr/>
        </p:nvSpPr>
        <p:spPr bwMode="auto">
          <a:xfrm>
            <a:off x="6858000" y="22098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62" name="Oval 112"/>
          <p:cNvSpPr>
            <a:spLocks noChangeArrowheads="1"/>
          </p:cNvSpPr>
          <p:nvPr/>
        </p:nvSpPr>
        <p:spPr bwMode="auto">
          <a:xfrm>
            <a:off x="6172200" y="29718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63" name="Oval 113"/>
          <p:cNvSpPr>
            <a:spLocks noChangeArrowheads="1"/>
          </p:cNvSpPr>
          <p:nvPr/>
        </p:nvSpPr>
        <p:spPr bwMode="auto">
          <a:xfrm>
            <a:off x="6858000" y="29718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164" name="AutoShape 116"/>
          <p:cNvCxnSpPr>
            <a:cxnSpLocks noChangeShapeType="1"/>
            <a:stCxn id="4162" idx="6"/>
            <a:endCxn id="4163" idx="2"/>
          </p:cNvCxnSpPr>
          <p:nvPr/>
        </p:nvCxnSpPr>
        <p:spPr bwMode="auto">
          <a:xfrm>
            <a:off x="6477000" y="31242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65" name="AutoShape 118"/>
          <p:cNvCxnSpPr>
            <a:cxnSpLocks noChangeShapeType="1"/>
            <a:stCxn id="4161" idx="3"/>
            <a:endCxn id="4162" idx="7"/>
          </p:cNvCxnSpPr>
          <p:nvPr/>
        </p:nvCxnSpPr>
        <p:spPr bwMode="auto">
          <a:xfrm flipH="1">
            <a:off x="6432550" y="24701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66" name="AutoShape 119"/>
          <p:cNvCxnSpPr>
            <a:cxnSpLocks noChangeShapeType="1"/>
            <a:stCxn id="4160" idx="5"/>
            <a:endCxn id="4163" idx="1"/>
          </p:cNvCxnSpPr>
          <p:nvPr/>
        </p:nvCxnSpPr>
        <p:spPr bwMode="auto">
          <a:xfrm>
            <a:off x="6432550" y="24701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67" name="Oval 120"/>
          <p:cNvSpPr>
            <a:spLocks noChangeArrowheads="1"/>
          </p:cNvSpPr>
          <p:nvPr/>
        </p:nvSpPr>
        <p:spPr bwMode="auto">
          <a:xfrm>
            <a:off x="4419600" y="22098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68" name="Oval 121"/>
          <p:cNvSpPr>
            <a:spLocks noChangeArrowheads="1"/>
          </p:cNvSpPr>
          <p:nvPr/>
        </p:nvSpPr>
        <p:spPr bwMode="auto">
          <a:xfrm>
            <a:off x="5105400" y="22098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69" name="Oval 122"/>
          <p:cNvSpPr>
            <a:spLocks noChangeArrowheads="1"/>
          </p:cNvSpPr>
          <p:nvPr/>
        </p:nvSpPr>
        <p:spPr bwMode="auto">
          <a:xfrm>
            <a:off x="4419600" y="29718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70" name="Oval 123"/>
          <p:cNvSpPr>
            <a:spLocks noChangeArrowheads="1"/>
          </p:cNvSpPr>
          <p:nvPr/>
        </p:nvSpPr>
        <p:spPr bwMode="auto">
          <a:xfrm>
            <a:off x="5105400" y="29718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171" name="AutoShape 125"/>
          <p:cNvCxnSpPr>
            <a:cxnSpLocks noChangeShapeType="1"/>
            <a:stCxn id="4167" idx="4"/>
            <a:endCxn id="4169" idx="0"/>
          </p:cNvCxnSpPr>
          <p:nvPr/>
        </p:nvCxnSpPr>
        <p:spPr bwMode="auto">
          <a:xfrm>
            <a:off x="4572000" y="25146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72" name="AutoShape 128"/>
          <p:cNvCxnSpPr>
            <a:cxnSpLocks noChangeShapeType="1"/>
            <a:stCxn id="4168" idx="3"/>
            <a:endCxn id="4169" idx="7"/>
          </p:cNvCxnSpPr>
          <p:nvPr/>
        </p:nvCxnSpPr>
        <p:spPr bwMode="auto">
          <a:xfrm flipH="1">
            <a:off x="4679950" y="24701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73" name="AutoShape 129"/>
          <p:cNvCxnSpPr>
            <a:cxnSpLocks noChangeShapeType="1"/>
            <a:stCxn id="4167" idx="5"/>
            <a:endCxn id="4170" idx="1"/>
          </p:cNvCxnSpPr>
          <p:nvPr/>
        </p:nvCxnSpPr>
        <p:spPr bwMode="auto">
          <a:xfrm>
            <a:off x="4679950" y="24701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74" name="Oval 130"/>
          <p:cNvSpPr>
            <a:spLocks noChangeArrowheads="1"/>
          </p:cNvSpPr>
          <p:nvPr/>
        </p:nvSpPr>
        <p:spPr bwMode="auto">
          <a:xfrm>
            <a:off x="79248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75" name="Oval 131"/>
          <p:cNvSpPr>
            <a:spLocks noChangeArrowheads="1"/>
          </p:cNvSpPr>
          <p:nvPr/>
        </p:nvSpPr>
        <p:spPr bwMode="auto">
          <a:xfrm>
            <a:off x="86106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76" name="Oval 132"/>
          <p:cNvSpPr>
            <a:spLocks noChangeArrowheads="1"/>
          </p:cNvSpPr>
          <p:nvPr/>
        </p:nvSpPr>
        <p:spPr bwMode="auto">
          <a:xfrm>
            <a:off x="7924800" y="4572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77" name="Oval 133"/>
          <p:cNvSpPr>
            <a:spLocks noChangeArrowheads="1"/>
          </p:cNvSpPr>
          <p:nvPr/>
        </p:nvSpPr>
        <p:spPr bwMode="auto">
          <a:xfrm>
            <a:off x="8610600" y="4572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178" name="AutoShape 134"/>
          <p:cNvCxnSpPr>
            <a:cxnSpLocks noChangeShapeType="1"/>
            <a:stCxn id="4174" idx="6"/>
            <a:endCxn id="4175" idx="2"/>
          </p:cNvCxnSpPr>
          <p:nvPr/>
        </p:nvCxnSpPr>
        <p:spPr bwMode="auto">
          <a:xfrm>
            <a:off x="8229600" y="39624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79" name="AutoShape 136"/>
          <p:cNvCxnSpPr>
            <a:cxnSpLocks noChangeShapeType="1"/>
            <a:stCxn id="4176" idx="6"/>
            <a:endCxn id="4177" idx="2"/>
          </p:cNvCxnSpPr>
          <p:nvPr/>
        </p:nvCxnSpPr>
        <p:spPr bwMode="auto">
          <a:xfrm>
            <a:off x="8229600" y="47244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80" name="AutoShape 139"/>
          <p:cNvCxnSpPr>
            <a:cxnSpLocks noChangeShapeType="1"/>
            <a:stCxn id="4174" idx="5"/>
            <a:endCxn id="4177" idx="1"/>
          </p:cNvCxnSpPr>
          <p:nvPr/>
        </p:nvCxnSpPr>
        <p:spPr bwMode="auto">
          <a:xfrm>
            <a:off x="8185150" y="40703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81" name="Oval 140"/>
          <p:cNvSpPr>
            <a:spLocks noChangeArrowheads="1"/>
          </p:cNvSpPr>
          <p:nvPr/>
        </p:nvSpPr>
        <p:spPr bwMode="auto">
          <a:xfrm>
            <a:off x="6172200" y="3810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82" name="Oval 141"/>
          <p:cNvSpPr>
            <a:spLocks noChangeArrowheads="1"/>
          </p:cNvSpPr>
          <p:nvPr/>
        </p:nvSpPr>
        <p:spPr bwMode="auto">
          <a:xfrm>
            <a:off x="6858000" y="3810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83" name="Oval 142"/>
          <p:cNvSpPr>
            <a:spLocks noChangeArrowheads="1"/>
          </p:cNvSpPr>
          <p:nvPr/>
        </p:nvSpPr>
        <p:spPr bwMode="auto">
          <a:xfrm>
            <a:off x="6172200" y="4572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84" name="Oval 143"/>
          <p:cNvSpPr>
            <a:spLocks noChangeArrowheads="1"/>
          </p:cNvSpPr>
          <p:nvPr/>
        </p:nvSpPr>
        <p:spPr bwMode="auto">
          <a:xfrm>
            <a:off x="6858000" y="4572000"/>
            <a:ext cx="304800" cy="3048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185" name="AutoShape 145"/>
          <p:cNvCxnSpPr>
            <a:cxnSpLocks noChangeShapeType="1"/>
            <a:stCxn id="4181" idx="4"/>
            <a:endCxn id="4183" idx="0"/>
          </p:cNvCxnSpPr>
          <p:nvPr/>
        </p:nvCxnSpPr>
        <p:spPr bwMode="auto">
          <a:xfrm>
            <a:off x="6324600" y="41148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86" name="AutoShape 147"/>
          <p:cNvCxnSpPr>
            <a:cxnSpLocks noChangeShapeType="1"/>
            <a:stCxn id="4182" idx="4"/>
            <a:endCxn id="4184" idx="0"/>
          </p:cNvCxnSpPr>
          <p:nvPr/>
        </p:nvCxnSpPr>
        <p:spPr bwMode="auto">
          <a:xfrm>
            <a:off x="7010400" y="41148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87" name="AutoShape 148"/>
          <p:cNvCxnSpPr>
            <a:cxnSpLocks noChangeShapeType="1"/>
            <a:stCxn id="4182" idx="3"/>
            <a:endCxn id="4183" idx="7"/>
          </p:cNvCxnSpPr>
          <p:nvPr/>
        </p:nvCxnSpPr>
        <p:spPr bwMode="auto">
          <a:xfrm flipH="1">
            <a:off x="6432550" y="40703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88" name="Oval 150"/>
          <p:cNvSpPr>
            <a:spLocks noChangeArrowheads="1"/>
          </p:cNvSpPr>
          <p:nvPr/>
        </p:nvSpPr>
        <p:spPr bwMode="auto">
          <a:xfrm>
            <a:off x="44196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89" name="Oval 151"/>
          <p:cNvSpPr>
            <a:spLocks noChangeArrowheads="1"/>
          </p:cNvSpPr>
          <p:nvPr/>
        </p:nvSpPr>
        <p:spPr bwMode="auto">
          <a:xfrm>
            <a:off x="5105400" y="3810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90" name="Oval 152"/>
          <p:cNvSpPr>
            <a:spLocks noChangeArrowheads="1"/>
          </p:cNvSpPr>
          <p:nvPr/>
        </p:nvSpPr>
        <p:spPr bwMode="auto">
          <a:xfrm>
            <a:off x="4419600" y="4572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91" name="Oval 153"/>
          <p:cNvSpPr>
            <a:spLocks noChangeArrowheads="1"/>
          </p:cNvSpPr>
          <p:nvPr/>
        </p:nvSpPr>
        <p:spPr bwMode="auto">
          <a:xfrm>
            <a:off x="5105400" y="4572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192" name="AutoShape 154"/>
          <p:cNvCxnSpPr>
            <a:cxnSpLocks noChangeShapeType="1"/>
            <a:stCxn id="4188" idx="6"/>
            <a:endCxn id="4189" idx="2"/>
          </p:cNvCxnSpPr>
          <p:nvPr/>
        </p:nvCxnSpPr>
        <p:spPr bwMode="auto">
          <a:xfrm>
            <a:off x="4724400" y="39624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93" name="AutoShape 156"/>
          <p:cNvCxnSpPr>
            <a:cxnSpLocks noChangeShapeType="1"/>
            <a:stCxn id="4190" idx="6"/>
            <a:endCxn id="4191" idx="2"/>
          </p:cNvCxnSpPr>
          <p:nvPr/>
        </p:nvCxnSpPr>
        <p:spPr bwMode="auto">
          <a:xfrm>
            <a:off x="4724400" y="47244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194" name="AutoShape 158"/>
          <p:cNvCxnSpPr>
            <a:cxnSpLocks noChangeShapeType="1"/>
            <a:stCxn id="4189" idx="3"/>
            <a:endCxn id="4190" idx="7"/>
          </p:cNvCxnSpPr>
          <p:nvPr/>
        </p:nvCxnSpPr>
        <p:spPr bwMode="auto">
          <a:xfrm flipH="1">
            <a:off x="4679950" y="40703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195" name="Oval 160"/>
          <p:cNvSpPr>
            <a:spLocks noChangeArrowheads="1"/>
          </p:cNvSpPr>
          <p:nvPr/>
        </p:nvSpPr>
        <p:spPr bwMode="auto">
          <a:xfrm>
            <a:off x="2590800" y="54102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96" name="Oval 161"/>
          <p:cNvSpPr>
            <a:spLocks noChangeArrowheads="1"/>
          </p:cNvSpPr>
          <p:nvPr/>
        </p:nvSpPr>
        <p:spPr bwMode="auto">
          <a:xfrm>
            <a:off x="3276600" y="54102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97" name="Oval 162"/>
          <p:cNvSpPr>
            <a:spLocks noChangeArrowheads="1"/>
          </p:cNvSpPr>
          <p:nvPr/>
        </p:nvSpPr>
        <p:spPr bwMode="auto">
          <a:xfrm>
            <a:off x="2590800" y="61722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198" name="Oval 163"/>
          <p:cNvSpPr>
            <a:spLocks noChangeArrowheads="1"/>
          </p:cNvSpPr>
          <p:nvPr/>
        </p:nvSpPr>
        <p:spPr bwMode="auto">
          <a:xfrm>
            <a:off x="3276600" y="61722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199" name="AutoShape 164"/>
          <p:cNvCxnSpPr>
            <a:cxnSpLocks noChangeShapeType="1"/>
            <a:stCxn id="4195" idx="6"/>
            <a:endCxn id="4196" idx="2"/>
          </p:cNvCxnSpPr>
          <p:nvPr/>
        </p:nvCxnSpPr>
        <p:spPr bwMode="auto">
          <a:xfrm>
            <a:off x="2895600" y="55626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200" name="AutoShape 165"/>
          <p:cNvCxnSpPr>
            <a:cxnSpLocks noChangeShapeType="1"/>
            <a:stCxn id="4195" idx="4"/>
            <a:endCxn id="4197" idx="0"/>
          </p:cNvCxnSpPr>
          <p:nvPr/>
        </p:nvCxnSpPr>
        <p:spPr bwMode="auto">
          <a:xfrm>
            <a:off x="2743200" y="57150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201" name="AutoShape 169"/>
          <p:cNvCxnSpPr>
            <a:cxnSpLocks noChangeShapeType="1"/>
            <a:stCxn id="4195" idx="5"/>
            <a:endCxn id="4198" idx="1"/>
          </p:cNvCxnSpPr>
          <p:nvPr/>
        </p:nvCxnSpPr>
        <p:spPr bwMode="auto">
          <a:xfrm>
            <a:off x="2851150" y="56705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202" name="Oval 170"/>
          <p:cNvSpPr>
            <a:spLocks noChangeArrowheads="1"/>
          </p:cNvSpPr>
          <p:nvPr/>
        </p:nvSpPr>
        <p:spPr bwMode="auto">
          <a:xfrm>
            <a:off x="7924800" y="54102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203" name="Oval 171"/>
          <p:cNvSpPr>
            <a:spLocks noChangeArrowheads="1"/>
          </p:cNvSpPr>
          <p:nvPr/>
        </p:nvSpPr>
        <p:spPr bwMode="auto">
          <a:xfrm>
            <a:off x="8610600" y="54102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204" name="Oval 172"/>
          <p:cNvSpPr>
            <a:spLocks noChangeArrowheads="1"/>
          </p:cNvSpPr>
          <p:nvPr/>
        </p:nvSpPr>
        <p:spPr bwMode="auto">
          <a:xfrm>
            <a:off x="7924800" y="61722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205" name="Oval 173"/>
          <p:cNvSpPr>
            <a:spLocks noChangeArrowheads="1"/>
          </p:cNvSpPr>
          <p:nvPr/>
        </p:nvSpPr>
        <p:spPr bwMode="auto">
          <a:xfrm>
            <a:off x="8610600" y="61722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206" name="AutoShape 174"/>
          <p:cNvCxnSpPr>
            <a:cxnSpLocks noChangeShapeType="1"/>
            <a:stCxn id="4202" idx="6"/>
            <a:endCxn id="4203" idx="2"/>
          </p:cNvCxnSpPr>
          <p:nvPr/>
        </p:nvCxnSpPr>
        <p:spPr bwMode="auto">
          <a:xfrm>
            <a:off x="8229600" y="55626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207" name="AutoShape 177"/>
          <p:cNvCxnSpPr>
            <a:cxnSpLocks noChangeShapeType="1"/>
            <a:stCxn id="4203" idx="4"/>
            <a:endCxn id="4205" idx="0"/>
          </p:cNvCxnSpPr>
          <p:nvPr/>
        </p:nvCxnSpPr>
        <p:spPr bwMode="auto">
          <a:xfrm>
            <a:off x="8763000" y="57150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208" name="AutoShape 178"/>
          <p:cNvCxnSpPr>
            <a:cxnSpLocks noChangeShapeType="1"/>
            <a:stCxn id="4203" idx="3"/>
            <a:endCxn id="4204" idx="7"/>
          </p:cNvCxnSpPr>
          <p:nvPr/>
        </p:nvCxnSpPr>
        <p:spPr bwMode="auto">
          <a:xfrm flipH="1">
            <a:off x="8185150" y="56705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209" name="Oval 180"/>
          <p:cNvSpPr>
            <a:spLocks noChangeArrowheads="1"/>
          </p:cNvSpPr>
          <p:nvPr/>
        </p:nvSpPr>
        <p:spPr bwMode="auto">
          <a:xfrm>
            <a:off x="6172200" y="54102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210" name="Oval 181"/>
          <p:cNvSpPr>
            <a:spLocks noChangeArrowheads="1"/>
          </p:cNvSpPr>
          <p:nvPr/>
        </p:nvSpPr>
        <p:spPr bwMode="auto">
          <a:xfrm>
            <a:off x="6858000" y="54102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211" name="Oval 182"/>
          <p:cNvSpPr>
            <a:spLocks noChangeArrowheads="1"/>
          </p:cNvSpPr>
          <p:nvPr/>
        </p:nvSpPr>
        <p:spPr bwMode="auto">
          <a:xfrm>
            <a:off x="6172200" y="61722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212" name="Oval 183"/>
          <p:cNvSpPr>
            <a:spLocks noChangeArrowheads="1"/>
          </p:cNvSpPr>
          <p:nvPr/>
        </p:nvSpPr>
        <p:spPr bwMode="auto">
          <a:xfrm>
            <a:off x="6858000" y="6172200"/>
            <a:ext cx="304800" cy="304800"/>
          </a:xfrm>
          <a:prstGeom prst="ellipse">
            <a:avLst/>
          </a:pr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213" name="AutoShape 186"/>
          <p:cNvCxnSpPr>
            <a:cxnSpLocks noChangeShapeType="1"/>
            <a:stCxn id="4211" idx="6"/>
            <a:endCxn id="4212" idx="2"/>
          </p:cNvCxnSpPr>
          <p:nvPr/>
        </p:nvCxnSpPr>
        <p:spPr bwMode="auto">
          <a:xfrm>
            <a:off x="6477000" y="63246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214" name="AutoShape 187"/>
          <p:cNvCxnSpPr>
            <a:cxnSpLocks noChangeShapeType="1"/>
            <a:stCxn id="4210" idx="4"/>
            <a:endCxn id="4212" idx="0"/>
          </p:cNvCxnSpPr>
          <p:nvPr/>
        </p:nvCxnSpPr>
        <p:spPr bwMode="auto">
          <a:xfrm>
            <a:off x="7010400" y="57150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215" name="AutoShape 189"/>
          <p:cNvCxnSpPr>
            <a:cxnSpLocks noChangeShapeType="1"/>
            <a:stCxn id="4209" idx="5"/>
            <a:endCxn id="4212" idx="1"/>
          </p:cNvCxnSpPr>
          <p:nvPr/>
        </p:nvCxnSpPr>
        <p:spPr bwMode="auto">
          <a:xfrm>
            <a:off x="6432550" y="56705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216" name="Oval 190"/>
          <p:cNvSpPr>
            <a:spLocks noChangeArrowheads="1"/>
          </p:cNvSpPr>
          <p:nvPr/>
        </p:nvSpPr>
        <p:spPr bwMode="auto">
          <a:xfrm>
            <a:off x="4419600" y="54102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217" name="Oval 191"/>
          <p:cNvSpPr>
            <a:spLocks noChangeArrowheads="1"/>
          </p:cNvSpPr>
          <p:nvPr/>
        </p:nvSpPr>
        <p:spPr bwMode="auto">
          <a:xfrm>
            <a:off x="5105400" y="54102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218" name="Oval 192"/>
          <p:cNvSpPr>
            <a:spLocks noChangeArrowheads="1"/>
          </p:cNvSpPr>
          <p:nvPr/>
        </p:nvSpPr>
        <p:spPr bwMode="auto">
          <a:xfrm>
            <a:off x="4419600" y="61722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4219" name="Oval 193"/>
          <p:cNvSpPr>
            <a:spLocks noChangeArrowheads="1"/>
          </p:cNvSpPr>
          <p:nvPr/>
        </p:nvSpPr>
        <p:spPr bwMode="auto">
          <a:xfrm>
            <a:off x="5105400" y="6172200"/>
            <a:ext cx="304800" cy="3048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4220" name="AutoShape 195"/>
          <p:cNvCxnSpPr>
            <a:cxnSpLocks noChangeShapeType="1"/>
            <a:stCxn id="4216" idx="4"/>
            <a:endCxn id="4218" idx="0"/>
          </p:cNvCxnSpPr>
          <p:nvPr/>
        </p:nvCxnSpPr>
        <p:spPr bwMode="auto">
          <a:xfrm>
            <a:off x="4572000" y="57150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221" name="AutoShape 196"/>
          <p:cNvCxnSpPr>
            <a:cxnSpLocks noChangeShapeType="1"/>
            <a:stCxn id="4218" idx="6"/>
            <a:endCxn id="4219" idx="2"/>
          </p:cNvCxnSpPr>
          <p:nvPr/>
        </p:nvCxnSpPr>
        <p:spPr bwMode="auto">
          <a:xfrm>
            <a:off x="4724400" y="6324600"/>
            <a:ext cx="381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4222" name="AutoShape 198"/>
          <p:cNvCxnSpPr>
            <a:cxnSpLocks noChangeShapeType="1"/>
            <a:stCxn id="4217" idx="3"/>
            <a:endCxn id="4218" idx="7"/>
          </p:cNvCxnSpPr>
          <p:nvPr/>
        </p:nvCxnSpPr>
        <p:spPr bwMode="auto">
          <a:xfrm flipH="1">
            <a:off x="4679950" y="5670550"/>
            <a:ext cx="469900" cy="546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4223" name="Rectangle 200"/>
          <p:cNvSpPr>
            <a:spLocks noChangeArrowheads="1"/>
          </p:cNvSpPr>
          <p:nvPr/>
        </p:nvSpPr>
        <p:spPr bwMode="auto">
          <a:xfrm>
            <a:off x="2133600" y="0"/>
            <a:ext cx="762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457200" y="328136"/>
            <a:ext cx="8382000" cy="73866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4200" dirty="0">
                <a:solidFill>
                  <a:srgbClr val="0000CC"/>
                </a:solidFill>
                <a:effectLst/>
                <a:latin typeface="+mj-lt"/>
              </a:rPr>
              <a:t>Minimum Spanning </a:t>
            </a:r>
            <a:r>
              <a:rPr lang="en-US" sz="4200" dirty="0" smtClean="0">
                <a:solidFill>
                  <a:srgbClr val="0000CC"/>
                </a:solidFill>
                <a:effectLst/>
                <a:latin typeface="+mj-lt"/>
              </a:rPr>
              <a:t>Trees (MST)</a:t>
            </a:r>
            <a:endParaRPr lang="en-US" sz="4200" dirty="0">
              <a:solidFill>
                <a:srgbClr val="0000CC"/>
              </a:solidFill>
              <a:effectLst/>
              <a:latin typeface="+mj-lt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98438" y="1143000"/>
            <a:ext cx="894556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 dirty="0">
                <a:effectLst/>
              </a:rPr>
              <a:t>The Minimum Spanning Tree for a given graph is the Spanning Tree of minimum cost for that graph.</a:t>
            </a:r>
          </a:p>
        </p:txBody>
      </p:sp>
      <p:sp>
        <p:nvSpPr>
          <p:cNvPr id="5125" name="Oval 5"/>
          <p:cNvSpPr>
            <a:spLocks noChangeAspect="1" noChangeArrowheads="1"/>
          </p:cNvSpPr>
          <p:nvPr/>
        </p:nvSpPr>
        <p:spPr bwMode="auto">
          <a:xfrm>
            <a:off x="990600" y="3048000"/>
            <a:ext cx="457200" cy="4572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>
              <a:effectLst/>
            </a:endParaRPr>
          </a:p>
        </p:txBody>
      </p:sp>
      <p:sp>
        <p:nvSpPr>
          <p:cNvPr id="5126" name="Oval 6"/>
          <p:cNvSpPr>
            <a:spLocks noChangeArrowheads="1"/>
          </p:cNvSpPr>
          <p:nvPr/>
        </p:nvSpPr>
        <p:spPr bwMode="auto">
          <a:xfrm>
            <a:off x="2590800" y="3048000"/>
            <a:ext cx="457200" cy="4572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>
              <a:effectLst/>
            </a:endParaRPr>
          </a:p>
        </p:txBody>
      </p:sp>
      <p:sp>
        <p:nvSpPr>
          <p:cNvPr id="5127" name="Oval 7"/>
          <p:cNvSpPr>
            <a:spLocks noChangeArrowheads="1"/>
          </p:cNvSpPr>
          <p:nvPr/>
        </p:nvSpPr>
        <p:spPr bwMode="auto">
          <a:xfrm>
            <a:off x="990600" y="4343400"/>
            <a:ext cx="457200" cy="4572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>
              <a:effectLst/>
            </a:endParaRPr>
          </a:p>
        </p:txBody>
      </p:sp>
      <p:sp>
        <p:nvSpPr>
          <p:cNvPr id="5128" name="Oval 8"/>
          <p:cNvSpPr>
            <a:spLocks noChangeArrowheads="1"/>
          </p:cNvSpPr>
          <p:nvPr/>
        </p:nvSpPr>
        <p:spPr bwMode="auto">
          <a:xfrm>
            <a:off x="2590800" y="4343400"/>
            <a:ext cx="457200" cy="4572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>
              <a:effectLst/>
            </a:endParaRPr>
          </a:p>
        </p:txBody>
      </p:sp>
      <p:cxnSp>
        <p:nvCxnSpPr>
          <p:cNvPr id="5129" name="AutoShape 9"/>
          <p:cNvCxnSpPr>
            <a:cxnSpLocks noChangeShapeType="1"/>
            <a:stCxn id="5125" idx="6"/>
            <a:endCxn id="5126" idx="2"/>
          </p:cNvCxnSpPr>
          <p:nvPr/>
        </p:nvCxnSpPr>
        <p:spPr bwMode="auto">
          <a:xfrm>
            <a:off x="1447800" y="32766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5130" name="AutoShape 10"/>
          <p:cNvCxnSpPr>
            <a:cxnSpLocks noChangeShapeType="1"/>
            <a:stCxn id="5125" idx="4"/>
            <a:endCxn id="5127" idx="0"/>
          </p:cNvCxnSpPr>
          <p:nvPr/>
        </p:nvCxnSpPr>
        <p:spPr bwMode="auto">
          <a:xfrm>
            <a:off x="1219200" y="35052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5131" name="AutoShape 11"/>
          <p:cNvCxnSpPr>
            <a:cxnSpLocks noChangeShapeType="1"/>
            <a:stCxn id="5127" idx="6"/>
            <a:endCxn id="5128" idx="2"/>
          </p:cNvCxnSpPr>
          <p:nvPr/>
        </p:nvCxnSpPr>
        <p:spPr bwMode="auto">
          <a:xfrm>
            <a:off x="1447800" y="4572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5132" name="AutoShape 12"/>
          <p:cNvCxnSpPr>
            <a:cxnSpLocks noChangeShapeType="1"/>
            <a:stCxn id="5126" idx="4"/>
            <a:endCxn id="5128" idx="0"/>
          </p:cNvCxnSpPr>
          <p:nvPr/>
        </p:nvCxnSpPr>
        <p:spPr bwMode="auto">
          <a:xfrm>
            <a:off x="2819400" y="35052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5133" name="AutoShape 13"/>
          <p:cNvCxnSpPr>
            <a:cxnSpLocks noChangeShapeType="1"/>
            <a:stCxn id="5126" idx="3"/>
            <a:endCxn id="5127" idx="7"/>
          </p:cNvCxnSpPr>
          <p:nvPr/>
        </p:nvCxnSpPr>
        <p:spPr bwMode="auto">
          <a:xfrm flipH="1">
            <a:off x="1381125" y="3438525"/>
            <a:ext cx="1276350" cy="971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5134" name="AutoShape 14"/>
          <p:cNvCxnSpPr>
            <a:cxnSpLocks noChangeShapeType="1"/>
            <a:stCxn id="5125" idx="5"/>
            <a:endCxn id="5128" idx="1"/>
          </p:cNvCxnSpPr>
          <p:nvPr/>
        </p:nvCxnSpPr>
        <p:spPr bwMode="auto">
          <a:xfrm>
            <a:off x="1381125" y="3438525"/>
            <a:ext cx="1276350" cy="971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990600" y="3733800"/>
            <a:ext cx="2840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effectLst/>
              </a:rPr>
              <a:t>5</a:t>
            </a:r>
          </a:p>
        </p:txBody>
      </p:sp>
      <p:sp>
        <p:nvSpPr>
          <p:cNvPr id="5136" name="Text Box 16"/>
          <p:cNvSpPr txBox="1">
            <a:spLocks noChangeArrowheads="1"/>
          </p:cNvSpPr>
          <p:nvPr/>
        </p:nvSpPr>
        <p:spPr bwMode="auto">
          <a:xfrm>
            <a:off x="1905000" y="3048000"/>
            <a:ext cx="2840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effectLst/>
              </a:rPr>
              <a:t>7</a:t>
            </a:r>
          </a:p>
        </p:txBody>
      </p:sp>
      <p:sp>
        <p:nvSpPr>
          <p:cNvPr id="5137" name="Text Box 17"/>
          <p:cNvSpPr txBox="1">
            <a:spLocks noChangeArrowheads="1"/>
          </p:cNvSpPr>
          <p:nvPr/>
        </p:nvSpPr>
        <p:spPr bwMode="auto">
          <a:xfrm>
            <a:off x="1600200" y="3429000"/>
            <a:ext cx="2840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effectLst/>
              </a:rPr>
              <a:t>2</a:t>
            </a:r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auto">
          <a:xfrm>
            <a:off x="1905000" y="4495800"/>
            <a:ext cx="2840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effectLst/>
              </a:rPr>
              <a:t>1</a:t>
            </a: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auto">
          <a:xfrm>
            <a:off x="2819400" y="3733800"/>
            <a:ext cx="2840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effectLst/>
              </a:rPr>
              <a:t>3</a:t>
            </a:r>
          </a:p>
        </p:txBody>
      </p:sp>
      <p:sp>
        <p:nvSpPr>
          <p:cNvPr id="5140" name="Text Box 20"/>
          <p:cNvSpPr txBox="1">
            <a:spLocks noChangeArrowheads="1"/>
          </p:cNvSpPr>
          <p:nvPr/>
        </p:nvSpPr>
        <p:spPr bwMode="auto">
          <a:xfrm>
            <a:off x="1676400" y="4114800"/>
            <a:ext cx="2840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effectLst/>
              </a:rPr>
              <a:t>4</a:t>
            </a:r>
          </a:p>
        </p:txBody>
      </p:sp>
      <p:sp>
        <p:nvSpPr>
          <p:cNvPr id="5141" name="Oval 21"/>
          <p:cNvSpPr>
            <a:spLocks noChangeAspect="1" noChangeArrowheads="1"/>
          </p:cNvSpPr>
          <p:nvPr/>
        </p:nvSpPr>
        <p:spPr bwMode="auto">
          <a:xfrm>
            <a:off x="5715000" y="3048000"/>
            <a:ext cx="457200" cy="4572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>
              <a:effectLst/>
            </a:endParaRPr>
          </a:p>
        </p:txBody>
      </p:sp>
      <p:sp>
        <p:nvSpPr>
          <p:cNvPr id="5142" name="Oval 22"/>
          <p:cNvSpPr>
            <a:spLocks noChangeArrowheads="1"/>
          </p:cNvSpPr>
          <p:nvPr/>
        </p:nvSpPr>
        <p:spPr bwMode="auto">
          <a:xfrm>
            <a:off x="7315200" y="3048000"/>
            <a:ext cx="457200" cy="4572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>
              <a:effectLst/>
            </a:endParaRPr>
          </a:p>
        </p:txBody>
      </p:sp>
      <p:sp>
        <p:nvSpPr>
          <p:cNvPr id="5143" name="Oval 23"/>
          <p:cNvSpPr>
            <a:spLocks noChangeArrowheads="1"/>
          </p:cNvSpPr>
          <p:nvPr/>
        </p:nvSpPr>
        <p:spPr bwMode="auto">
          <a:xfrm>
            <a:off x="5715000" y="4343400"/>
            <a:ext cx="457200" cy="4572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>
              <a:effectLst/>
            </a:endParaRPr>
          </a:p>
        </p:txBody>
      </p:sp>
      <p:sp>
        <p:nvSpPr>
          <p:cNvPr id="5144" name="Oval 24"/>
          <p:cNvSpPr>
            <a:spLocks noChangeArrowheads="1"/>
          </p:cNvSpPr>
          <p:nvPr/>
        </p:nvSpPr>
        <p:spPr bwMode="auto">
          <a:xfrm>
            <a:off x="7315200" y="4343400"/>
            <a:ext cx="457200" cy="457200"/>
          </a:xfrm>
          <a:prstGeom prst="ellipse">
            <a:avLst/>
          </a:prstGeom>
          <a:solidFill>
            <a:srgbClr val="4FD1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>
              <a:effectLst/>
            </a:endParaRPr>
          </a:p>
        </p:txBody>
      </p:sp>
      <p:cxnSp>
        <p:nvCxnSpPr>
          <p:cNvPr id="5145" name="AutoShape 27"/>
          <p:cNvCxnSpPr>
            <a:cxnSpLocks noChangeShapeType="1"/>
            <a:stCxn id="5143" idx="6"/>
            <a:endCxn id="5144" idx="2"/>
          </p:cNvCxnSpPr>
          <p:nvPr/>
        </p:nvCxnSpPr>
        <p:spPr bwMode="auto">
          <a:xfrm>
            <a:off x="6172200" y="4572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5146" name="AutoShape 28"/>
          <p:cNvCxnSpPr>
            <a:cxnSpLocks noChangeShapeType="1"/>
            <a:stCxn id="5142" idx="4"/>
            <a:endCxn id="5144" idx="0"/>
          </p:cNvCxnSpPr>
          <p:nvPr/>
        </p:nvCxnSpPr>
        <p:spPr bwMode="auto">
          <a:xfrm>
            <a:off x="7543800" y="3505200"/>
            <a:ext cx="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5147" name="AutoShape 30"/>
          <p:cNvCxnSpPr>
            <a:cxnSpLocks noChangeShapeType="1"/>
            <a:stCxn id="5141" idx="5"/>
            <a:endCxn id="5144" idx="1"/>
          </p:cNvCxnSpPr>
          <p:nvPr/>
        </p:nvCxnSpPr>
        <p:spPr bwMode="auto">
          <a:xfrm>
            <a:off x="6105525" y="3438525"/>
            <a:ext cx="1276350" cy="971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5148" name="Text Box 33"/>
          <p:cNvSpPr txBox="1">
            <a:spLocks noChangeArrowheads="1"/>
          </p:cNvSpPr>
          <p:nvPr/>
        </p:nvSpPr>
        <p:spPr bwMode="auto">
          <a:xfrm>
            <a:off x="6324600" y="3429000"/>
            <a:ext cx="2840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effectLst/>
              </a:rPr>
              <a:t>2</a:t>
            </a:r>
          </a:p>
        </p:txBody>
      </p:sp>
      <p:sp>
        <p:nvSpPr>
          <p:cNvPr id="5149" name="Text Box 34"/>
          <p:cNvSpPr txBox="1">
            <a:spLocks noChangeArrowheads="1"/>
          </p:cNvSpPr>
          <p:nvPr/>
        </p:nvSpPr>
        <p:spPr bwMode="auto">
          <a:xfrm>
            <a:off x="6629400" y="4495800"/>
            <a:ext cx="2840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effectLst/>
              </a:rPr>
              <a:t>1</a:t>
            </a:r>
          </a:p>
        </p:txBody>
      </p:sp>
      <p:sp>
        <p:nvSpPr>
          <p:cNvPr id="5150" name="Text Box 35"/>
          <p:cNvSpPr txBox="1">
            <a:spLocks noChangeArrowheads="1"/>
          </p:cNvSpPr>
          <p:nvPr/>
        </p:nvSpPr>
        <p:spPr bwMode="auto">
          <a:xfrm>
            <a:off x="7543800" y="3733800"/>
            <a:ext cx="28405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effectLst/>
              </a:rPr>
              <a:t>3</a:t>
            </a:r>
          </a:p>
        </p:txBody>
      </p:sp>
      <p:sp>
        <p:nvSpPr>
          <p:cNvPr id="5151" name="AutoShape 37"/>
          <p:cNvSpPr>
            <a:spLocks noChangeArrowheads="1"/>
          </p:cNvSpPr>
          <p:nvPr/>
        </p:nvSpPr>
        <p:spPr bwMode="auto">
          <a:xfrm>
            <a:off x="4038600" y="37338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4FD1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>
              <a:effectLst/>
            </a:endParaRPr>
          </a:p>
        </p:txBody>
      </p:sp>
      <p:sp>
        <p:nvSpPr>
          <p:cNvPr id="5152" name="Text Box 38"/>
          <p:cNvSpPr txBox="1">
            <a:spLocks noChangeArrowheads="1"/>
          </p:cNvSpPr>
          <p:nvPr/>
        </p:nvSpPr>
        <p:spPr bwMode="auto">
          <a:xfrm>
            <a:off x="914400" y="2362200"/>
            <a:ext cx="24449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00CC"/>
                </a:solidFill>
                <a:effectLst/>
              </a:rPr>
              <a:t>Complete Graph</a:t>
            </a:r>
          </a:p>
        </p:txBody>
      </p:sp>
      <p:sp>
        <p:nvSpPr>
          <p:cNvPr id="5153" name="Text Box 39"/>
          <p:cNvSpPr txBox="1">
            <a:spLocks noChangeArrowheads="1"/>
          </p:cNvSpPr>
          <p:nvPr/>
        </p:nvSpPr>
        <p:spPr bwMode="auto">
          <a:xfrm>
            <a:off x="5181600" y="2362200"/>
            <a:ext cx="35243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00CC"/>
                </a:solidFill>
                <a:effectLst/>
              </a:rPr>
              <a:t>Minimum Spanning Tree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Algorithms for Obtaining MST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</a:p>
          <a:p>
            <a:endParaRPr lang="en-US" dirty="0" smtClean="0"/>
          </a:p>
          <a:p>
            <a:r>
              <a:rPr lang="en-US" dirty="0" smtClean="0"/>
              <a:t>Prim’s Algorithm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239000" y="6248400"/>
            <a:ext cx="19050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C023383-72E2-46C0-B772-BC298F1D450A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To obtain a minimum spanning tree of a graph, a novel approach is </a:t>
            </a:r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</a:p>
          <a:p>
            <a:r>
              <a:rPr lang="en-US" dirty="0" smtClean="0"/>
              <a:t>G is an undirected weighted graph with n vertices. The spanning tree is empty. </a:t>
            </a:r>
          </a:p>
          <a:p>
            <a:r>
              <a:rPr lang="en-US" dirty="0" smtClean="0"/>
              <a:t>This algorithm creates a forest of trees. </a:t>
            </a:r>
          </a:p>
          <a:p>
            <a:r>
              <a:rPr lang="en-US" dirty="0" smtClean="0"/>
              <a:t>Initially the forest consists of n single node trees (and no edges). </a:t>
            </a:r>
          </a:p>
          <a:p>
            <a:r>
              <a:rPr lang="en-US" dirty="0" smtClean="0"/>
              <a:t>At each step, we </a:t>
            </a:r>
            <a:r>
              <a:rPr lang="en-US" dirty="0" smtClean="0">
                <a:solidFill>
                  <a:srgbClr val="0000CC"/>
                </a:solidFill>
              </a:rPr>
              <a:t>add one edge </a:t>
            </a:r>
            <a:r>
              <a:rPr lang="en-US" dirty="0" smtClean="0"/>
              <a:t>(the cheapest one) so that it joins two trees together</a:t>
            </a:r>
          </a:p>
          <a:p>
            <a:r>
              <a:rPr lang="en-US" dirty="0" smtClean="0"/>
              <a:t>If it were to form a </a:t>
            </a:r>
            <a:r>
              <a:rPr lang="en-US" dirty="0" smtClean="0">
                <a:solidFill>
                  <a:srgbClr val="0000CC"/>
                </a:solidFill>
              </a:rPr>
              <a:t>cycle</a:t>
            </a:r>
            <a:r>
              <a:rPr lang="en-US" dirty="0" smtClean="0"/>
              <a:t>, it would simply link two nodes that were already part of a single connected tree, so that this edge would not be needed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Kruskal’s</a:t>
            </a:r>
            <a:r>
              <a:rPr lang="en-US" dirty="0" smtClean="0"/>
              <a:t> Algorithm -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1. The forest is constructed - with each node in a separate tree.</a:t>
            </a:r>
          </a:p>
          <a:p>
            <a:pPr>
              <a:buNone/>
            </a:pPr>
            <a:r>
              <a:rPr lang="en-US" dirty="0" smtClean="0"/>
              <a:t>   2. The edges are placed in a priority queue.</a:t>
            </a:r>
          </a:p>
          <a:p>
            <a:pPr>
              <a:buNone/>
            </a:pPr>
            <a:r>
              <a:rPr lang="en-US" dirty="0" smtClean="0"/>
              <a:t>   3. Until we've added n-1 edges,</a:t>
            </a:r>
          </a:p>
          <a:p>
            <a:pPr>
              <a:buNone/>
            </a:pPr>
            <a:r>
              <a:rPr lang="en-US" dirty="0" smtClean="0"/>
              <a:t>         1. Extract the cheapest edge from the queue,</a:t>
            </a:r>
          </a:p>
          <a:p>
            <a:pPr>
              <a:buNone/>
            </a:pPr>
            <a:r>
              <a:rPr lang="en-US" dirty="0" smtClean="0"/>
              <a:t>         2. If it forms a cycle, reject it,</a:t>
            </a:r>
          </a:p>
          <a:p>
            <a:pPr>
              <a:buNone/>
            </a:pPr>
            <a:r>
              <a:rPr lang="en-US" dirty="0" smtClean="0"/>
              <a:t>         3. Else add it to the forest. Adding it to the forest will join two trees together.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Every step will have joined two trees in the forest together, so that at the end, there will only be one tree in 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val 38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219" name="Oval 39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9220" name="AutoShape 40"/>
          <p:cNvCxnSpPr>
            <a:cxnSpLocks noChangeShapeType="1"/>
            <a:stCxn id="9218" idx="6"/>
            <a:endCxn id="9219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9221" name="Text Box 41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9222" name="Oval 42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223" name="Oval 43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224" name="Oval 44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225" name="Oval 45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226" name="Oval 46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9227" name="AutoShape 49"/>
          <p:cNvCxnSpPr>
            <a:cxnSpLocks noChangeShapeType="1"/>
            <a:stCxn id="9218" idx="3"/>
            <a:endCxn id="9223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9228" name="AutoShape 50"/>
          <p:cNvCxnSpPr>
            <a:cxnSpLocks noChangeShapeType="1"/>
            <a:stCxn id="9223" idx="5"/>
            <a:endCxn id="9224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9229" name="AutoShape 51"/>
          <p:cNvCxnSpPr>
            <a:cxnSpLocks noChangeShapeType="1"/>
            <a:stCxn id="9224" idx="7"/>
            <a:endCxn id="9226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9230" name="AutoShape 52"/>
          <p:cNvCxnSpPr>
            <a:cxnSpLocks noChangeShapeType="1"/>
            <a:stCxn id="9225" idx="3"/>
            <a:endCxn id="9226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9231" name="AutoShape 53"/>
          <p:cNvCxnSpPr>
            <a:cxnSpLocks noChangeShapeType="1"/>
            <a:stCxn id="9222" idx="4"/>
            <a:endCxn id="9226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9232" name="AutoShape 54"/>
          <p:cNvCxnSpPr>
            <a:cxnSpLocks noChangeShapeType="1"/>
            <a:stCxn id="9218" idx="4"/>
            <a:endCxn id="9224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9233" name="AutoShape 55"/>
          <p:cNvCxnSpPr>
            <a:cxnSpLocks noChangeShapeType="1"/>
            <a:stCxn id="9219" idx="3"/>
            <a:endCxn id="9222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9234" name="AutoShape 56"/>
          <p:cNvCxnSpPr>
            <a:cxnSpLocks noChangeShapeType="1"/>
            <a:stCxn id="9219" idx="4"/>
            <a:endCxn id="9225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9235" name="Rectangle 90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236" name="Oval 92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237" name="Oval 93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238" name="Oval 94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9239" name="AutoShape 95"/>
          <p:cNvCxnSpPr>
            <a:cxnSpLocks noChangeShapeType="1"/>
            <a:stCxn id="9224" idx="6"/>
            <a:endCxn id="9236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9240" name="AutoShape 96"/>
          <p:cNvCxnSpPr>
            <a:cxnSpLocks noChangeShapeType="1"/>
            <a:stCxn id="9224" idx="2"/>
            <a:endCxn id="9237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9241" name="AutoShape 98"/>
          <p:cNvCxnSpPr>
            <a:cxnSpLocks noChangeShapeType="1"/>
            <a:stCxn id="9223" idx="1"/>
            <a:endCxn id="9238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9242" name="AutoShape 99"/>
          <p:cNvCxnSpPr>
            <a:cxnSpLocks noChangeShapeType="1"/>
            <a:stCxn id="9236" idx="1"/>
            <a:endCxn id="9226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9243" name="AutoShape 100"/>
          <p:cNvCxnSpPr>
            <a:cxnSpLocks noChangeShapeType="1"/>
            <a:stCxn id="9225" idx="4"/>
            <a:endCxn id="9236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9244" name="AutoShape 101"/>
          <p:cNvCxnSpPr>
            <a:cxnSpLocks noChangeShapeType="1"/>
            <a:stCxn id="9238" idx="7"/>
            <a:endCxn id="9218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9245" name="Text Box 103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9246" name="Text Box 104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9247" name="Text Box 105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9248" name="Text Box 107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9249" name="Text Box 108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9250" name="Text Box 109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9251" name="Text Box 110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9252" name="Text Box 111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9253" name="Text Box 112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9254" name="Text Box 113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9255" name="Text Box 114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9256" name="Text Box 116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9257" name="Text Box 117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9258" name="Text Box 118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9259" name="Text Box 119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9260" name="Text Box 120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9261" name="Text Box 121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9262" name="Text Box 122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9263" name="Text Box 123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9264" name="Text Box 124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9265" name="Text Box 125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9266" name="Text Box 126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9267" name="Text Box 127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9268" name="Text Box 128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9269" name="Text Box 129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9270" name="AutoShape 162"/>
          <p:cNvCxnSpPr>
            <a:cxnSpLocks noChangeShapeType="1"/>
            <a:stCxn id="9223" idx="4"/>
            <a:endCxn id="9237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9271" name="Text Box 163"/>
          <p:cNvSpPr txBox="1">
            <a:spLocks noChangeArrowheads="1"/>
          </p:cNvSpPr>
          <p:nvPr/>
        </p:nvSpPr>
        <p:spPr bwMode="auto">
          <a:xfrm>
            <a:off x="838200" y="4572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Complete 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val 2"/>
          <p:cNvSpPr>
            <a:spLocks noChangeAspect="1" noChangeArrowheads="1"/>
          </p:cNvSpPr>
          <p:nvPr/>
        </p:nvSpPr>
        <p:spPr bwMode="auto">
          <a:xfrm>
            <a:off x="6858000" y="533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43" name="Oval 3"/>
          <p:cNvSpPr>
            <a:spLocks noChangeArrowheads="1"/>
          </p:cNvSpPr>
          <p:nvPr/>
        </p:nvSpPr>
        <p:spPr bwMode="auto">
          <a:xfrm>
            <a:off x="8458200" y="533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244" name="AutoShape 4"/>
          <p:cNvCxnSpPr>
            <a:cxnSpLocks noChangeShapeType="1"/>
            <a:stCxn id="10242" idx="6"/>
            <a:endCxn id="10243" idx="2"/>
          </p:cNvCxnSpPr>
          <p:nvPr/>
        </p:nvCxnSpPr>
        <p:spPr bwMode="auto">
          <a:xfrm>
            <a:off x="7315200" y="762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7772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0246" name="Oval 6"/>
          <p:cNvSpPr>
            <a:spLocks noChangeAspect="1" noChangeArrowheads="1"/>
          </p:cNvSpPr>
          <p:nvPr/>
        </p:nvSpPr>
        <p:spPr bwMode="auto">
          <a:xfrm>
            <a:off x="68580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47" name="Oval 7"/>
          <p:cNvSpPr>
            <a:spLocks noChangeArrowheads="1"/>
          </p:cNvSpPr>
          <p:nvPr/>
        </p:nvSpPr>
        <p:spPr bwMode="auto">
          <a:xfrm>
            <a:off x="84582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248" name="AutoShape 8"/>
          <p:cNvCxnSpPr>
            <a:cxnSpLocks noChangeShapeType="1"/>
            <a:stCxn id="10246" idx="6"/>
            <a:endCxn id="10247" idx="2"/>
          </p:cNvCxnSpPr>
          <p:nvPr/>
        </p:nvCxnSpPr>
        <p:spPr bwMode="auto">
          <a:xfrm>
            <a:off x="7315200" y="1524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7772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0250" name="Oval 10"/>
          <p:cNvSpPr>
            <a:spLocks noChangeAspect="1" noChangeArrowheads="1"/>
          </p:cNvSpPr>
          <p:nvPr/>
        </p:nvSpPr>
        <p:spPr bwMode="auto">
          <a:xfrm>
            <a:off x="68580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51" name="Oval 11"/>
          <p:cNvSpPr>
            <a:spLocks noChangeArrowheads="1"/>
          </p:cNvSpPr>
          <p:nvPr/>
        </p:nvSpPr>
        <p:spPr bwMode="auto">
          <a:xfrm>
            <a:off x="84582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252" name="AutoShape 12"/>
          <p:cNvCxnSpPr>
            <a:cxnSpLocks noChangeShapeType="1"/>
            <a:stCxn id="10250" idx="6"/>
            <a:endCxn id="10251" idx="2"/>
          </p:cNvCxnSpPr>
          <p:nvPr/>
        </p:nvCxnSpPr>
        <p:spPr bwMode="auto">
          <a:xfrm>
            <a:off x="73152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253" name="Text Box 13"/>
          <p:cNvSpPr txBox="1">
            <a:spLocks noChangeArrowheads="1"/>
          </p:cNvSpPr>
          <p:nvPr/>
        </p:nvSpPr>
        <p:spPr bwMode="auto">
          <a:xfrm>
            <a:off x="7772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0254" name="Oval 14"/>
          <p:cNvSpPr>
            <a:spLocks noChangeAspect="1" noChangeArrowheads="1"/>
          </p:cNvSpPr>
          <p:nvPr/>
        </p:nvSpPr>
        <p:spPr bwMode="auto">
          <a:xfrm>
            <a:off x="6858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55" name="Oval 15"/>
          <p:cNvSpPr>
            <a:spLocks noChangeArrowheads="1"/>
          </p:cNvSpPr>
          <p:nvPr/>
        </p:nvSpPr>
        <p:spPr bwMode="auto">
          <a:xfrm>
            <a:off x="8458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256" name="AutoShape 16"/>
          <p:cNvCxnSpPr>
            <a:cxnSpLocks noChangeShapeType="1"/>
            <a:stCxn id="10254" idx="6"/>
            <a:endCxn id="10255" idx="2"/>
          </p:cNvCxnSpPr>
          <p:nvPr/>
        </p:nvCxnSpPr>
        <p:spPr bwMode="auto">
          <a:xfrm>
            <a:off x="7315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7772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0258" name="Oval 18"/>
          <p:cNvSpPr>
            <a:spLocks noChangeAspect="1" noChangeArrowheads="1"/>
          </p:cNvSpPr>
          <p:nvPr/>
        </p:nvSpPr>
        <p:spPr bwMode="auto">
          <a:xfrm>
            <a:off x="6858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59" name="Oval 19"/>
          <p:cNvSpPr>
            <a:spLocks noChangeArrowheads="1"/>
          </p:cNvSpPr>
          <p:nvPr/>
        </p:nvSpPr>
        <p:spPr bwMode="auto">
          <a:xfrm>
            <a:off x="8458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260" name="AutoShape 20"/>
          <p:cNvCxnSpPr>
            <a:cxnSpLocks noChangeShapeType="1"/>
            <a:stCxn id="10258" idx="6"/>
            <a:endCxn id="10259" idx="2"/>
          </p:cNvCxnSpPr>
          <p:nvPr/>
        </p:nvCxnSpPr>
        <p:spPr bwMode="auto">
          <a:xfrm>
            <a:off x="7315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261" name="Text Box 21"/>
          <p:cNvSpPr txBox="1">
            <a:spLocks noChangeArrowheads="1"/>
          </p:cNvSpPr>
          <p:nvPr/>
        </p:nvSpPr>
        <p:spPr bwMode="auto">
          <a:xfrm>
            <a:off x="7772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0262" name="Oval 22"/>
          <p:cNvSpPr>
            <a:spLocks noChangeAspect="1" noChangeArrowheads="1"/>
          </p:cNvSpPr>
          <p:nvPr/>
        </p:nvSpPr>
        <p:spPr bwMode="auto">
          <a:xfrm>
            <a:off x="6858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63" name="Oval 23"/>
          <p:cNvSpPr>
            <a:spLocks noChangeArrowheads="1"/>
          </p:cNvSpPr>
          <p:nvPr/>
        </p:nvSpPr>
        <p:spPr bwMode="auto">
          <a:xfrm>
            <a:off x="8458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264" name="AutoShape 24"/>
          <p:cNvCxnSpPr>
            <a:cxnSpLocks noChangeShapeType="1"/>
            <a:stCxn id="10262" idx="6"/>
            <a:endCxn id="10263" idx="2"/>
          </p:cNvCxnSpPr>
          <p:nvPr/>
        </p:nvCxnSpPr>
        <p:spPr bwMode="auto">
          <a:xfrm>
            <a:off x="7315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7772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0266" name="Oval 26"/>
          <p:cNvSpPr>
            <a:spLocks noChangeAspect="1" noChangeArrowheads="1"/>
          </p:cNvSpPr>
          <p:nvPr/>
        </p:nvSpPr>
        <p:spPr bwMode="auto">
          <a:xfrm>
            <a:off x="6858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67" name="Oval 27"/>
          <p:cNvSpPr>
            <a:spLocks noChangeArrowheads="1"/>
          </p:cNvSpPr>
          <p:nvPr/>
        </p:nvSpPr>
        <p:spPr bwMode="auto">
          <a:xfrm>
            <a:off x="8458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268" name="AutoShape 28"/>
          <p:cNvCxnSpPr>
            <a:cxnSpLocks noChangeShapeType="1"/>
            <a:stCxn id="10266" idx="6"/>
            <a:endCxn id="10267" idx="2"/>
          </p:cNvCxnSpPr>
          <p:nvPr/>
        </p:nvCxnSpPr>
        <p:spPr bwMode="auto">
          <a:xfrm>
            <a:off x="7315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269" name="Text Box 29"/>
          <p:cNvSpPr txBox="1">
            <a:spLocks noChangeArrowheads="1"/>
          </p:cNvSpPr>
          <p:nvPr/>
        </p:nvSpPr>
        <p:spPr bwMode="auto">
          <a:xfrm>
            <a:off x="7772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0270" name="Oval 30"/>
          <p:cNvSpPr>
            <a:spLocks noChangeAspect="1" noChangeArrowheads="1"/>
          </p:cNvSpPr>
          <p:nvPr/>
        </p:nvSpPr>
        <p:spPr bwMode="auto">
          <a:xfrm>
            <a:off x="6858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71" name="Oval 31"/>
          <p:cNvSpPr>
            <a:spLocks noChangeArrowheads="1"/>
          </p:cNvSpPr>
          <p:nvPr/>
        </p:nvSpPr>
        <p:spPr bwMode="auto">
          <a:xfrm>
            <a:off x="8458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272" name="AutoShape 32"/>
          <p:cNvCxnSpPr>
            <a:cxnSpLocks noChangeShapeType="1"/>
            <a:stCxn id="10270" idx="6"/>
            <a:endCxn id="10271" idx="2"/>
          </p:cNvCxnSpPr>
          <p:nvPr/>
        </p:nvCxnSpPr>
        <p:spPr bwMode="auto">
          <a:xfrm>
            <a:off x="7315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273" name="Text Box 33"/>
          <p:cNvSpPr txBox="1">
            <a:spLocks noChangeArrowheads="1"/>
          </p:cNvSpPr>
          <p:nvPr/>
        </p:nvSpPr>
        <p:spPr bwMode="auto">
          <a:xfrm>
            <a:off x="77724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0274" name="Oval 34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75" name="Oval 35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276" name="AutoShape 36"/>
          <p:cNvCxnSpPr>
            <a:cxnSpLocks noChangeShapeType="1"/>
            <a:stCxn id="10274" idx="6"/>
            <a:endCxn id="10275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0277" name="Text Box 37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0278" name="Oval 38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79" name="Oval 39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80" name="Oval 40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81" name="Oval 41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82" name="Oval 42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283" name="AutoShape 43"/>
          <p:cNvCxnSpPr>
            <a:cxnSpLocks noChangeShapeType="1"/>
            <a:stCxn id="10274" idx="3"/>
            <a:endCxn id="10279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0284" name="AutoShape 44"/>
          <p:cNvCxnSpPr>
            <a:cxnSpLocks noChangeShapeType="1"/>
            <a:stCxn id="10279" idx="5"/>
            <a:endCxn id="10280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0285" name="AutoShape 45"/>
          <p:cNvCxnSpPr>
            <a:cxnSpLocks noChangeShapeType="1"/>
            <a:stCxn id="10280" idx="7"/>
            <a:endCxn id="10282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0286" name="AutoShape 46"/>
          <p:cNvCxnSpPr>
            <a:cxnSpLocks noChangeShapeType="1"/>
            <a:stCxn id="10281" idx="3"/>
            <a:endCxn id="10282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0287" name="AutoShape 47"/>
          <p:cNvCxnSpPr>
            <a:cxnSpLocks noChangeShapeType="1"/>
            <a:stCxn id="10278" idx="4"/>
            <a:endCxn id="10282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0288" name="AutoShape 48"/>
          <p:cNvCxnSpPr>
            <a:cxnSpLocks noChangeShapeType="1"/>
            <a:stCxn id="10274" idx="4"/>
            <a:endCxn id="10280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0289" name="AutoShape 49"/>
          <p:cNvCxnSpPr>
            <a:cxnSpLocks noChangeShapeType="1"/>
            <a:stCxn id="10275" idx="3"/>
            <a:endCxn id="10278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0290" name="AutoShape 50"/>
          <p:cNvCxnSpPr>
            <a:cxnSpLocks noChangeShapeType="1"/>
            <a:stCxn id="10275" idx="4"/>
            <a:endCxn id="10281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0291" name="Oval 51"/>
          <p:cNvSpPr>
            <a:spLocks noChangeAspect="1" noChangeArrowheads="1"/>
          </p:cNvSpPr>
          <p:nvPr/>
        </p:nvSpPr>
        <p:spPr bwMode="auto">
          <a:xfrm>
            <a:off x="4572000" y="533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92" name="Oval 52"/>
          <p:cNvSpPr>
            <a:spLocks noChangeArrowheads="1"/>
          </p:cNvSpPr>
          <p:nvPr/>
        </p:nvSpPr>
        <p:spPr bwMode="auto">
          <a:xfrm>
            <a:off x="6172200" y="533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293" name="AutoShape 53"/>
          <p:cNvCxnSpPr>
            <a:cxnSpLocks noChangeShapeType="1"/>
            <a:stCxn id="10291" idx="6"/>
            <a:endCxn id="10292" idx="2"/>
          </p:cNvCxnSpPr>
          <p:nvPr/>
        </p:nvCxnSpPr>
        <p:spPr bwMode="auto">
          <a:xfrm>
            <a:off x="5029200" y="762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294" name="Text Box 54"/>
          <p:cNvSpPr txBox="1">
            <a:spLocks noChangeArrowheads="1"/>
          </p:cNvSpPr>
          <p:nvPr/>
        </p:nvSpPr>
        <p:spPr bwMode="auto">
          <a:xfrm>
            <a:off x="5486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0295" name="Oval 55"/>
          <p:cNvSpPr>
            <a:spLocks noChangeAspect="1" noChangeArrowheads="1"/>
          </p:cNvSpPr>
          <p:nvPr/>
        </p:nvSpPr>
        <p:spPr bwMode="auto">
          <a:xfrm>
            <a:off x="45720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296" name="Oval 56"/>
          <p:cNvSpPr>
            <a:spLocks noChangeArrowheads="1"/>
          </p:cNvSpPr>
          <p:nvPr/>
        </p:nvSpPr>
        <p:spPr bwMode="auto">
          <a:xfrm>
            <a:off x="61722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297" name="AutoShape 57"/>
          <p:cNvCxnSpPr>
            <a:cxnSpLocks noChangeShapeType="1"/>
            <a:stCxn id="10295" idx="6"/>
            <a:endCxn id="10296" idx="2"/>
          </p:cNvCxnSpPr>
          <p:nvPr/>
        </p:nvCxnSpPr>
        <p:spPr bwMode="auto">
          <a:xfrm>
            <a:off x="5029200" y="1524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298" name="Text Box 58"/>
          <p:cNvSpPr txBox="1">
            <a:spLocks noChangeArrowheads="1"/>
          </p:cNvSpPr>
          <p:nvPr/>
        </p:nvSpPr>
        <p:spPr bwMode="auto">
          <a:xfrm>
            <a:off x="5486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0299" name="Oval 59"/>
          <p:cNvSpPr>
            <a:spLocks noChangeAspect="1" noChangeArrowheads="1"/>
          </p:cNvSpPr>
          <p:nvPr/>
        </p:nvSpPr>
        <p:spPr bwMode="auto">
          <a:xfrm>
            <a:off x="45720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300" name="Oval 60"/>
          <p:cNvSpPr>
            <a:spLocks noChangeArrowheads="1"/>
          </p:cNvSpPr>
          <p:nvPr/>
        </p:nvSpPr>
        <p:spPr bwMode="auto">
          <a:xfrm>
            <a:off x="61722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301" name="AutoShape 61"/>
          <p:cNvCxnSpPr>
            <a:cxnSpLocks noChangeShapeType="1"/>
            <a:stCxn id="10299" idx="6"/>
            <a:endCxn id="10300" idx="2"/>
          </p:cNvCxnSpPr>
          <p:nvPr/>
        </p:nvCxnSpPr>
        <p:spPr bwMode="auto">
          <a:xfrm>
            <a:off x="50292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302" name="Text Box 62"/>
          <p:cNvSpPr txBox="1">
            <a:spLocks noChangeArrowheads="1"/>
          </p:cNvSpPr>
          <p:nvPr/>
        </p:nvSpPr>
        <p:spPr bwMode="auto">
          <a:xfrm>
            <a:off x="5486400" y="20574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0303" name="Oval 63"/>
          <p:cNvSpPr>
            <a:spLocks noChangeAspect="1"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304" name="Oval 64"/>
          <p:cNvSpPr>
            <a:spLocks noChangeArrowheads="1"/>
          </p:cNvSpPr>
          <p:nvPr/>
        </p:nvSpPr>
        <p:spPr bwMode="auto">
          <a:xfrm>
            <a:off x="6172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305" name="AutoShape 65"/>
          <p:cNvCxnSpPr>
            <a:cxnSpLocks noChangeShapeType="1"/>
            <a:stCxn id="10303" idx="6"/>
            <a:endCxn id="10304" idx="2"/>
          </p:cNvCxnSpPr>
          <p:nvPr/>
        </p:nvCxnSpPr>
        <p:spPr bwMode="auto">
          <a:xfrm>
            <a:off x="5029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306" name="Text Box 66"/>
          <p:cNvSpPr txBox="1">
            <a:spLocks noChangeArrowheads="1"/>
          </p:cNvSpPr>
          <p:nvPr/>
        </p:nvSpPr>
        <p:spPr bwMode="auto">
          <a:xfrm>
            <a:off x="5486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0307" name="Oval 67"/>
          <p:cNvSpPr>
            <a:spLocks noChangeAspect="1" noChangeArrowheads="1"/>
          </p:cNvSpPr>
          <p:nvPr/>
        </p:nvSpPr>
        <p:spPr bwMode="auto">
          <a:xfrm>
            <a:off x="4572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308" name="Oval 68"/>
          <p:cNvSpPr>
            <a:spLocks noChangeArrowheads="1"/>
          </p:cNvSpPr>
          <p:nvPr/>
        </p:nvSpPr>
        <p:spPr bwMode="auto">
          <a:xfrm>
            <a:off x="6172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309" name="AutoShape 69"/>
          <p:cNvCxnSpPr>
            <a:cxnSpLocks noChangeShapeType="1"/>
            <a:stCxn id="10307" idx="6"/>
            <a:endCxn id="10308" idx="2"/>
          </p:cNvCxnSpPr>
          <p:nvPr/>
        </p:nvCxnSpPr>
        <p:spPr bwMode="auto">
          <a:xfrm>
            <a:off x="5029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310" name="Text Box 70"/>
          <p:cNvSpPr txBox="1">
            <a:spLocks noChangeArrowheads="1"/>
          </p:cNvSpPr>
          <p:nvPr/>
        </p:nvSpPr>
        <p:spPr bwMode="auto">
          <a:xfrm>
            <a:off x="5486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0311" name="Oval 71"/>
          <p:cNvSpPr>
            <a:spLocks noChangeAspect="1" noChangeArrowheads="1"/>
          </p:cNvSpPr>
          <p:nvPr/>
        </p:nvSpPr>
        <p:spPr bwMode="auto">
          <a:xfrm>
            <a:off x="4572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312" name="Oval 72"/>
          <p:cNvSpPr>
            <a:spLocks noChangeArrowheads="1"/>
          </p:cNvSpPr>
          <p:nvPr/>
        </p:nvSpPr>
        <p:spPr bwMode="auto">
          <a:xfrm>
            <a:off x="6172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313" name="AutoShape 73"/>
          <p:cNvCxnSpPr>
            <a:cxnSpLocks noChangeShapeType="1"/>
            <a:stCxn id="10311" idx="6"/>
            <a:endCxn id="10312" idx="2"/>
          </p:cNvCxnSpPr>
          <p:nvPr/>
        </p:nvCxnSpPr>
        <p:spPr bwMode="auto">
          <a:xfrm>
            <a:off x="5029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314" name="Text Box 74"/>
          <p:cNvSpPr txBox="1">
            <a:spLocks noChangeArrowheads="1"/>
          </p:cNvSpPr>
          <p:nvPr/>
        </p:nvSpPr>
        <p:spPr bwMode="auto">
          <a:xfrm>
            <a:off x="5486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0315" name="Oval 75"/>
          <p:cNvSpPr>
            <a:spLocks noChangeAspect="1" noChangeArrowheads="1"/>
          </p:cNvSpPr>
          <p:nvPr/>
        </p:nvSpPr>
        <p:spPr bwMode="auto">
          <a:xfrm>
            <a:off x="4572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316" name="Oval 76"/>
          <p:cNvSpPr>
            <a:spLocks noChangeArrowheads="1"/>
          </p:cNvSpPr>
          <p:nvPr/>
        </p:nvSpPr>
        <p:spPr bwMode="auto">
          <a:xfrm>
            <a:off x="6172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317" name="AutoShape 77"/>
          <p:cNvCxnSpPr>
            <a:cxnSpLocks noChangeShapeType="1"/>
            <a:stCxn id="10315" idx="6"/>
            <a:endCxn id="10316" idx="2"/>
          </p:cNvCxnSpPr>
          <p:nvPr/>
        </p:nvCxnSpPr>
        <p:spPr bwMode="auto">
          <a:xfrm>
            <a:off x="5029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318" name="Text Box 78"/>
          <p:cNvSpPr txBox="1">
            <a:spLocks noChangeArrowheads="1"/>
          </p:cNvSpPr>
          <p:nvPr/>
        </p:nvSpPr>
        <p:spPr bwMode="auto">
          <a:xfrm>
            <a:off x="5486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0319" name="Oval 79"/>
          <p:cNvSpPr>
            <a:spLocks noChangeAspect="1" noChangeArrowheads="1"/>
          </p:cNvSpPr>
          <p:nvPr/>
        </p:nvSpPr>
        <p:spPr bwMode="auto">
          <a:xfrm>
            <a:off x="4572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320" name="Oval 80"/>
          <p:cNvSpPr>
            <a:spLocks noChangeArrowheads="1"/>
          </p:cNvSpPr>
          <p:nvPr/>
        </p:nvSpPr>
        <p:spPr bwMode="auto">
          <a:xfrm>
            <a:off x="6172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321" name="AutoShape 81"/>
          <p:cNvCxnSpPr>
            <a:cxnSpLocks noChangeShapeType="1"/>
            <a:stCxn id="10319" idx="6"/>
            <a:endCxn id="10320" idx="2"/>
          </p:cNvCxnSpPr>
          <p:nvPr/>
        </p:nvCxnSpPr>
        <p:spPr bwMode="auto">
          <a:xfrm>
            <a:off x="5029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0322" name="Text Box 82"/>
          <p:cNvSpPr txBox="1">
            <a:spLocks noChangeArrowheads="1"/>
          </p:cNvSpPr>
          <p:nvPr/>
        </p:nvSpPr>
        <p:spPr bwMode="auto">
          <a:xfrm>
            <a:off x="54864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0323" name="Rectangle 83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324" name="Oval 84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325" name="Oval 85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0326" name="Oval 86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0327" name="AutoShape 87"/>
          <p:cNvCxnSpPr>
            <a:cxnSpLocks noChangeShapeType="1"/>
            <a:stCxn id="10280" idx="6"/>
            <a:endCxn id="10324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0328" name="AutoShape 88"/>
          <p:cNvCxnSpPr>
            <a:cxnSpLocks noChangeShapeType="1"/>
            <a:stCxn id="10280" idx="2"/>
            <a:endCxn id="10325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0329" name="AutoShape 89"/>
          <p:cNvCxnSpPr>
            <a:cxnSpLocks noChangeShapeType="1"/>
            <a:stCxn id="10279" idx="1"/>
            <a:endCxn id="10326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0330" name="AutoShape 90"/>
          <p:cNvCxnSpPr>
            <a:cxnSpLocks noChangeShapeType="1"/>
            <a:stCxn id="10324" idx="1"/>
            <a:endCxn id="10282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0331" name="AutoShape 91"/>
          <p:cNvCxnSpPr>
            <a:cxnSpLocks noChangeShapeType="1"/>
            <a:stCxn id="10281" idx="4"/>
            <a:endCxn id="10324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0332" name="AutoShape 92"/>
          <p:cNvCxnSpPr>
            <a:cxnSpLocks noChangeShapeType="1"/>
            <a:stCxn id="10326" idx="7"/>
            <a:endCxn id="10274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0333" name="Text Box 93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0334" name="Text Box 94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0335" name="Text Box 95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0336" name="Text Box 96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0337" name="Text Box 97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0338" name="Text Box 98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0339" name="Text Box 99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0340" name="Text Box 100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0341" name="Text Box 101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0342" name="Text Box 102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0343" name="Text Box 103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0344" name="Text Box 104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0345" name="Text Box 105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0346" name="Text Box 106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0347" name="Text Box 107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0348" name="Text Box 108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0349" name="Text Box 109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0350" name="Text Box 110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0351" name="Text Box 111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0352" name="Text Box 112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0353" name="Text Box 113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0354" name="Text Box 114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0355" name="Text Box 115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0356" name="Text Box 116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0357" name="Text Box 117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0358" name="Text Box 118"/>
          <p:cNvSpPr txBox="1">
            <a:spLocks noChangeArrowheads="1"/>
          </p:cNvSpPr>
          <p:nvPr/>
        </p:nvSpPr>
        <p:spPr bwMode="auto">
          <a:xfrm>
            <a:off x="46482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0359" name="Text Box 119"/>
          <p:cNvSpPr txBox="1">
            <a:spLocks noChangeArrowheads="1"/>
          </p:cNvSpPr>
          <p:nvPr/>
        </p:nvSpPr>
        <p:spPr bwMode="auto">
          <a:xfrm>
            <a:off x="69342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0360" name="Text Box 120"/>
          <p:cNvSpPr txBox="1">
            <a:spLocks noChangeArrowheads="1"/>
          </p:cNvSpPr>
          <p:nvPr/>
        </p:nvSpPr>
        <p:spPr bwMode="auto">
          <a:xfrm>
            <a:off x="6248400" y="609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0361" name="Text Box 121"/>
          <p:cNvSpPr txBox="1">
            <a:spLocks noChangeArrowheads="1"/>
          </p:cNvSpPr>
          <p:nvPr/>
        </p:nvSpPr>
        <p:spPr bwMode="auto">
          <a:xfrm>
            <a:off x="85344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0362" name="Text Box 122"/>
          <p:cNvSpPr txBox="1">
            <a:spLocks noChangeArrowheads="1"/>
          </p:cNvSpPr>
          <p:nvPr/>
        </p:nvSpPr>
        <p:spPr bwMode="auto">
          <a:xfrm>
            <a:off x="46482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0363" name="Text Box 123"/>
          <p:cNvSpPr txBox="1">
            <a:spLocks noChangeArrowheads="1"/>
          </p:cNvSpPr>
          <p:nvPr/>
        </p:nvSpPr>
        <p:spPr bwMode="auto">
          <a:xfrm>
            <a:off x="69342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0364" name="Text Box 124"/>
          <p:cNvSpPr txBox="1">
            <a:spLocks noChangeArrowheads="1"/>
          </p:cNvSpPr>
          <p:nvPr/>
        </p:nvSpPr>
        <p:spPr bwMode="auto">
          <a:xfrm>
            <a:off x="46482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0365" name="Text Box 125"/>
          <p:cNvSpPr txBox="1">
            <a:spLocks noChangeArrowheads="1"/>
          </p:cNvSpPr>
          <p:nvPr/>
        </p:nvSpPr>
        <p:spPr bwMode="auto">
          <a:xfrm>
            <a:off x="62484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0366" name="Text Box 126"/>
          <p:cNvSpPr txBox="1">
            <a:spLocks noChangeArrowheads="1"/>
          </p:cNvSpPr>
          <p:nvPr/>
        </p:nvSpPr>
        <p:spPr bwMode="auto">
          <a:xfrm>
            <a:off x="8534400" y="1371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0367" name="Text Box 127"/>
          <p:cNvSpPr txBox="1">
            <a:spLocks noChangeArrowheads="1"/>
          </p:cNvSpPr>
          <p:nvPr/>
        </p:nvSpPr>
        <p:spPr bwMode="auto">
          <a:xfrm>
            <a:off x="6248400" y="21336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0368" name="Text Box 128"/>
          <p:cNvSpPr txBox="1">
            <a:spLocks noChangeArrowheads="1"/>
          </p:cNvSpPr>
          <p:nvPr/>
        </p:nvSpPr>
        <p:spPr bwMode="auto">
          <a:xfrm>
            <a:off x="69342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0369" name="Text Box 129"/>
          <p:cNvSpPr txBox="1">
            <a:spLocks noChangeArrowheads="1"/>
          </p:cNvSpPr>
          <p:nvPr/>
        </p:nvSpPr>
        <p:spPr bwMode="auto">
          <a:xfrm>
            <a:off x="4648200" y="2819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0370" name="Text Box 130"/>
          <p:cNvSpPr txBox="1">
            <a:spLocks noChangeArrowheads="1"/>
          </p:cNvSpPr>
          <p:nvPr/>
        </p:nvSpPr>
        <p:spPr bwMode="auto">
          <a:xfrm>
            <a:off x="8534400" y="2133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0371" name="Text Box 131"/>
          <p:cNvSpPr txBox="1">
            <a:spLocks noChangeArrowheads="1"/>
          </p:cNvSpPr>
          <p:nvPr/>
        </p:nvSpPr>
        <p:spPr bwMode="auto">
          <a:xfrm>
            <a:off x="6248400" y="2819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0372" name="Text Box 132"/>
          <p:cNvSpPr txBox="1">
            <a:spLocks noChangeArrowheads="1"/>
          </p:cNvSpPr>
          <p:nvPr/>
        </p:nvSpPr>
        <p:spPr bwMode="auto">
          <a:xfrm>
            <a:off x="46482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0373" name="Text Box 133"/>
          <p:cNvSpPr txBox="1">
            <a:spLocks noChangeArrowheads="1"/>
          </p:cNvSpPr>
          <p:nvPr/>
        </p:nvSpPr>
        <p:spPr bwMode="auto">
          <a:xfrm>
            <a:off x="6934200" y="2819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0374" name="Text Box 134"/>
          <p:cNvSpPr txBox="1">
            <a:spLocks noChangeArrowheads="1"/>
          </p:cNvSpPr>
          <p:nvPr/>
        </p:nvSpPr>
        <p:spPr bwMode="auto">
          <a:xfrm>
            <a:off x="8534400" y="2819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0375" name="Text Box 135"/>
          <p:cNvSpPr txBox="1">
            <a:spLocks noChangeArrowheads="1"/>
          </p:cNvSpPr>
          <p:nvPr/>
        </p:nvSpPr>
        <p:spPr bwMode="auto">
          <a:xfrm>
            <a:off x="6248400" y="3581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0376" name="Text Box 136"/>
          <p:cNvSpPr txBox="1">
            <a:spLocks noChangeArrowheads="1"/>
          </p:cNvSpPr>
          <p:nvPr/>
        </p:nvSpPr>
        <p:spPr bwMode="auto">
          <a:xfrm>
            <a:off x="6934200" y="35814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0377" name="Text Box 137"/>
          <p:cNvSpPr txBox="1">
            <a:spLocks noChangeArrowheads="1"/>
          </p:cNvSpPr>
          <p:nvPr/>
        </p:nvSpPr>
        <p:spPr bwMode="auto">
          <a:xfrm>
            <a:off x="85344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0378" name="Text Box 138"/>
          <p:cNvSpPr txBox="1">
            <a:spLocks noChangeArrowheads="1"/>
          </p:cNvSpPr>
          <p:nvPr/>
        </p:nvSpPr>
        <p:spPr bwMode="auto">
          <a:xfrm>
            <a:off x="4648200" y="4343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0379" name="Text Box 139"/>
          <p:cNvSpPr txBox="1">
            <a:spLocks noChangeArrowheads="1"/>
          </p:cNvSpPr>
          <p:nvPr/>
        </p:nvSpPr>
        <p:spPr bwMode="auto">
          <a:xfrm>
            <a:off x="6934200" y="4343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0380" name="Text Box 140"/>
          <p:cNvSpPr txBox="1">
            <a:spLocks noChangeArrowheads="1"/>
          </p:cNvSpPr>
          <p:nvPr/>
        </p:nvSpPr>
        <p:spPr bwMode="auto">
          <a:xfrm>
            <a:off x="62484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0381" name="Text Box 141"/>
          <p:cNvSpPr txBox="1">
            <a:spLocks noChangeArrowheads="1"/>
          </p:cNvSpPr>
          <p:nvPr/>
        </p:nvSpPr>
        <p:spPr bwMode="auto">
          <a:xfrm>
            <a:off x="8534400" y="4343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0382" name="Text Box 142"/>
          <p:cNvSpPr txBox="1">
            <a:spLocks noChangeArrowheads="1"/>
          </p:cNvSpPr>
          <p:nvPr/>
        </p:nvSpPr>
        <p:spPr bwMode="auto">
          <a:xfrm>
            <a:off x="46482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0383" name="Text Box 143"/>
          <p:cNvSpPr txBox="1">
            <a:spLocks noChangeArrowheads="1"/>
          </p:cNvSpPr>
          <p:nvPr/>
        </p:nvSpPr>
        <p:spPr bwMode="auto">
          <a:xfrm>
            <a:off x="69342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0384" name="Text Box 144"/>
          <p:cNvSpPr txBox="1">
            <a:spLocks noChangeArrowheads="1"/>
          </p:cNvSpPr>
          <p:nvPr/>
        </p:nvSpPr>
        <p:spPr bwMode="auto">
          <a:xfrm>
            <a:off x="62484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0385" name="Text Box 145"/>
          <p:cNvSpPr txBox="1">
            <a:spLocks noChangeArrowheads="1"/>
          </p:cNvSpPr>
          <p:nvPr/>
        </p:nvSpPr>
        <p:spPr bwMode="auto">
          <a:xfrm>
            <a:off x="8534400" y="5105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0386" name="Text Box 146"/>
          <p:cNvSpPr txBox="1">
            <a:spLocks noChangeArrowheads="1"/>
          </p:cNvSpPr>
          <p:nvPr/>
        </p:nvSpPr>
        <p:spPr bwMode="auto">
          <a:xfrm>
            <a:off x="4648200" y="5867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0387" name="Text Box 147"/>
          <p:cNvSpPr txBox="1">
            <a:spLocks noChangeArrowheads="1"/>
          </p:cNvSpPr>
          <p:nvPr/>
        </p:nvSpPr>
        <p:spPr bwMode="auto">
          <a:xfrm>
            <a:off x="6248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0388" name="Text Box 148"/>
          <p:cNvSpPr txBox="1">
            <a:spLocks noChangeArrowheads="1"/>
          </p:cNvSpPr>
          <p:nvPr/>
        </p:nvSpPr>
        <p:spPr bwMode="auto">
          <a:xfrm>
            <a:off x="8534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0389" name="Text Box 149"/>
          <p:cNvSpPr txBox="1">
            <a:spLocks noChangeArrowheads="1"/>
          </p:cNvSpPr>
          <p:nvPr/>
        </p:nvSpPr>
        <p:spPr bwMode="auto">
          <a:xfrm>
            <a:off x="6934200" y="5867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cxnSp>
        <p:nvCxnSpPr>
          <p:cNvPr id="10390" name="AutoShape 150"/>
          <p:cNvCxnSpPr>
            <a:cxnSpLocks noChangeShapeType="1"/>
            <a:stCxn id="10279" idx="4"/>
            <a:endCxn id="10325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val 10"/>
          <p:cNvSpPr>
            <a:spLocks noChangeAspect="1" noChangeArrowheads="1"/>
          </p:cNvSpPr>
          <p:nvPr/>
        </p:nvSpPr>
        <p:spPr bwMode="auto">
          <a:xfrm>
            <a:off x="45720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267" name="Oval 11"/>
          <p:cNvSpPr>
            <a:spLocks noChangeArrowheads="1"/>
          </p:cNvSpPr>
          <p:nvPr/>
        </p:nvSpPr>
        <p:spPr bwMode="auto">
          <a:xfrm>
            <a:off x="61722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268" name="AutoShape 12"/>
          <p:cNvCxnSpPr>
            <a:cxnSpLocks noChangeShapeType="1"/>
            <a:stCxn id="11266" idx="6"/>
            <a:endCxn id="11267" idx="2"/>
          </p:cNvCxnSpPr>
          <p:nvPr/>
        </p:nvCxnSpPr>
        <p:spPr bwMode="auto">
          <a:xfrm>
            <a:off x="5029200" y="1524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269" name="Text Box 13"/>
          <p:cNvSpPr txBox="1">
            <a:spLocks noChangeArrowheads="1"/>
          </p:cNvSpPr>
          <p:nvPr/>
        </p:nvSpPr>
        <p:spPr bwMode="auto">
          <a:xfrm>
            <a:off x="5486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1270" name="Oval 14"/>
          <p:cNvSpPr>
            <a:spLocks noChangeAspect="1" noChangeArrowheads="1"/>
          </p:cNvSpPr>
          <p:nvPr/>
        </p:nvSpPr>
        <p:spPr bwMode="auto">
          <a:xfrm>
            <a:off x="6858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271" name="Oval 15"/>
          <p:cNvSpPr>
            <a:spLocks noChangeArrowheads="1"/>
          </p:cNvSpPr>
          <p:nvPr/>
        </p:nvSpPr>
        <p:spPr bwMode="auto">
          <a:xfrm>
            <a:off x="8458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272" name="AutoShape 16"/>
          <p:cNvCxnSpPr>
            <a:cxnSpLocks noChangeShapeType="1"/>
            <a:stCxn id="11270" idx="6"/>
            <a:endCxn id="11271" idx="2"/>
          </p:cNvCxnSpPr>
          <p:nvPr/>
        </p:nvCxnSpPr>
        <p:spPr bwMode="auto">
          <a:xfrm>
            <a:off x="7315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273" name="Text Box 17"/>
          <p:cNvSpPr txBox="1">
            <a:spLocks noChangeArrowheads="1"/>
          </p:cNvSpPr>
          <p:nvPr/>
        </p:nvSpPr>
        <p:spPr bwMode="auto">
          <a:xfrm>
            <a:off x="7772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1274" name="Oval 18"/>
          <p:cNvSpPr>
            <a:spLocks noChangeAspect="1" noChangeArrowheads="1"/>
          </p:cNvSpPr>
          <p:nvPr/>
        </p:nvSpPr>
        <p:spPr bwMode="auto">
          <a:xfrm>
            <a:off x="68580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275" name="Oval 19"/>
          <p:cNvSpPr>
            <a:spLocks noChangeArrowheads="1"/>
          </p:cNvSpPr>
          <p:nvPr/>
        </p:nvSpPr>
        <p:spPr bwMode="auto">
          <a:xfrm>
            <a:off x="84582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276" name="AutoShape 20"/>
          <p:cNvCxnSpPr>
            <a:cxnSpLocks noChangeShapeType="1"/>
            <a:stCxn id="11274" idx="6"/>
            <a:endCxn id="11275" idx="2"/>
          </p:cNvCxnSpPr>
          <p:nvPr/>
        </p:nvCxnSpPr>
        <p:spPr bwMode="auto">
          <a:xfrm>
            <a:off x="7315200" y="1524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277" name="Text Box 21"/>
          <p:cNvSpPr txBox="1">
            <a:spLocks noChangeArrowheads="1"/>
          </p:cNvSpPr>
          <p:nvPr/>
        </p:nvSpPr>
        <p:spPr bwMode="auto">
          <a:xfrm>
            <a:off x="7772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1278" name="Oval 22"/>
          <p:cNvSpPr>
            <a:spLocks noChangeAspect="1" noChangeArrowheads="1"/>
          </p:cNvSpPr>
          <p:nvPr/>
        </p:nvSpPr>
        <p:spPr bwMode="auto">
          <a:xfrm>
            <a:off x="4572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279" name="Oval 23"/>
          <p:cNvSpPr>
            <a:spLocks noChangeArrowheads="1"/>
          </p:cNvSpPr>
          <p:nvPr/>
        </p:nvSpPr>
        <p:spPr bwMode="auto">
          <a:xfrm>
            <a:off x="6172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280" name="AutoShape 24"/>
          <p:cNvCxnSpPr>
            <a:cxnSpLocks noChangeShapeType="1"/>
            <a:stCxn id="11278" idx="6"/>
            <a:endCxn id="11279" idx="2"/>
          </p:cNvCxnSpPr>
          <p:nvPr/>
        </p:nvCxnSpPr>
        <p:spPr bwMode="auto">
          <a:xfrm>
            <a:off x="5029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281" name="Text Box 25"/>
          <p:cNvSpPr txBox="1">
            <a:spLocks noChangeArrowheads="1"/>
          </p:cNvSpPr>
          <p:nvPr/>
        </p:nvSpPr>
        <p:spPr bwMode="auto">
          <a:xfrm>
            <a:off x="5486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1282" name="Oval 26"/>
          <p:cNvSpPr>
            <a:spLocks noChangeAspect="1" noChangeArrowheads="1"/>
          </p:cNvSpPr>
          <p:nvPr/>
        </p:nvSpPr>
        <p:spPr bwMode="auto">
          <a:xfrm>
            <a:off x="6858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283" name="Oval 27"/>
          <p:cNvSpPr>
            <a:spLocks noChangeArrowheads="1"/>
          </p:cNvSpPr>
          <p:nvPr/>
        </p:nvSpPr>
        <p:spPr bwMode="auto">
          <a:xfrm>
            <a:off x="8458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284" name="AutoShape 28"/>
          <p:cNvCxnSpPr>
            <a:cxnSpLocks noChangeShapeType="1"/>
            <a:stCxn id="11282" idx="6"/>
            <a:endCxn id="11283" idx="2"/>
          </p:cNvCxnSpPr>
          <p:nvPr/>
        </p:nvCxnSpPr>
        <p:spPr bwMode="auto">
          <a:xfrm>
            <a:off x="7315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285" name="Text Box 29"/>
          <p:cNvSpPr txBox="1">
            <a:spLocks noChangeArrowheads="1"/>
          </p:cNvSpPr>
          <p:nvPr/>
        </p:nvSpPr>
        <p:spPr bwMode="auto">
          <a:xfrm>
            <a:off x="7772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1286" name="Oval 30"/>
          <p:cNvSpPr>
            <a:spLocks noChangeAspect="1" noChangeArrowheads="1"/>
          </p:cNvSpPr>
          <p:nvPr/>
        </p:nvSpPr>
        <p:spPr bwMode="auto">
          <a:xfrm>
            <a:off x="6858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287" name="Oval 31"/>
          <p:cNvSpPr>
            <a:spLocks noChangeArrowheads="1"/>
          </p:cNvSpPr>
          <p:nvPr/>
        </p:nvSpPr>
        <p:spPr bwMode="auto">
          <a:xfrm>
            <a:off x="8458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288" name="AutoShape 32"/>
          <p:cNvCxnSpPr>
            <a:cxnSpLocks noChangeShapeType="1"/>
            <a:stCxn id="11286" idx="6"/>
            <a:endCxn id="11287" idx="2"/>
          </p:cNvCxnSpPr>
          <p:nvPr/>
        </p:nvCxnSpPr>
        <p:spPr bwMode="auto">
          <a:xfrm>
            <a:off x="7315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289" name="Text Box 33"/>
          <p:cNvSpPr txBox="1">
            <a:spLocks noChangeArrowheads="1"/>
          </p:cNvSpPr>
          <p:nvPr/>
        </p:nvSpPr>
        <p:spPr bwMode="auto">
          <a:xfrm>
            <a:off x="7772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1290" name="Oval 34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291" name="Oval 35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292" name="AutoShape 36"/>
          <p:cNvCxnSpPr>
            <a:cxnSpLocks noChangeShapeType="1"/>
            <a:stCxn id="11290" idx="6"/>
            <a:endCxn id="11291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1293" name="Text Box 37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1294" name="Oval 38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295" name="Oval 39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296" name="Oval 40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297" name="Oval 41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298" name="Oval 42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299" name="AutoShape 43"/>
          <p:cNvCxnSpPr>
            <a:cxnSpLocks noChangeShapeType="1"/>
            <a:stCxn id="11290" idx="3"/>
            <a:endCxn id="11295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1300" name="AutoShape 44"/>
          <p:cNvCxnSpPr>
            <a:cxnSpLocks noChangeShapeType="1"/>
            <a:stCxn id="11295" idx="5"/>
            <a:endCxn id="11296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1301" name="AutoShape 45"/>
          <p:cNvCxnSpPr>
            <a:cxnSpLocks noChangeShapeType="1"/>
            <a:stCxn id="11296" idx="7"/>
            <a:endCxn id="11298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1302" name="AutoShape 46"/>
          <p:cNvCxnSpPr>
            <a:cxnSpLocks noChangeShapeType="1"/>
            <a:stCxn id="11297" idx="3"/>
            <a:endCxn id="11298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1303" name="AutoShape 47"/>
          <p:cNvCxnSpPr>
            <a:cxnSpLocks noChangeShapeType="1"/>
            <a:stCxn id="11294" idx="4"/>
            <a:endCxn id="11298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1304" name="AutoShape 48"/>
          <p:cNvCxnSpPr>
            <a:cxnSpLocks noChangeShapeType="1"/>
            <a:stCxn id="11290" idx="4"/>
            <a:endCxn id="11296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1305" name="AutoShape 49"/>
          <p:cNvCxnSpPr>
            <a:cxnSpLocks noChangeShapeType="1"/>
            <a:stCxn id="11291" idx="3"/>
            <a:endCxn id="11294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1306" name="AutoShape 50"/>
          <p:cNvCxnSpPr>
            <a:cxnSpLocks noChangeShapeType="1"/>
            <a:stCxn id="11291" idx="4"/>
            <a:endCxn id="11297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1307" name="Oval 55"/>
          <p:cNvSpPr>
            <a:spLocks noChangeAspect="1" noChangeArrowheads="1"/>
          </p:cNvSpPr>
          <p:nvPr/>
        </p:nvSpPr>
        <p:spPr bwMode="auto">
          <a:xfrm>
            <a:off x="6858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308" name="Oval 56"/>
          <p:cNvSpPr>
            <a:spLocks noChangeArrowheads="1"/>
          </p:cNvSpPr>
          <p:nvPr/>
        </p:nvSpPr>
        <p:spPr bwMode="auto">
          <a:xfrm>
            <a:off x="8458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309" name="AutoShape 57"/>
          <p:cNvCxnSpPr>
            <a:cxnSpLocks noChangeShapeType="1"/>
            <a:stCxn id="11307" idx="6"/>
            <a:endCxn id="11308" idx="2"/>
          </p:cNvCxnSpPr>
          <p:nvPr/>
        </p:nvCxnSpPr>
        <p:spPr bwMode="auto">
          <a:xfrm>
            <a:off x="7315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310" name="Text Box 58"/>
          <p:cNvSpPr txBox="1">
            <a:spLocks noChangeArrowheads="1"/>
          </p:cNvSpPr>
          <p:nvPr/>
        </p:nvSpPr>
        <p:spPr bwMode="auto">
          <a:xfrm>
            <a:off x="7772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1311" name="Oval 59"/>
          <p:cNvSpPr>
            <a:spLocks noChangeAspect="1" noChangeArrowheads="1"/>
          </p:cNvSpPr>
          <p:nvPr/>
        </p:nvSpPr>
        <p:spPr bwMode="auto">
          <a:xfrm>
            <a:off x="6858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312" name="Oval 60"/>
          <p:cNvSpPr>
            <a:spLocks noChangeArrowheads="1"/>
          </p:cNvSpPr>
          <p:nvPr/>
        </p:nvSpPr>
        <p:spPr bwMode="auto">
          <a:xfrm>
            <a:off x="8458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313" name="AutoShape 61"/>
          <p:cNvCxnSpPr>
            <a:cxnSpLocks noChangeShapeType="1"/>
            <a:stCxn id="11311" idx="6"/>
            <a:endCxn id="11312" idx="2"/>
          </p:cNvCxnSpPr>
          <p:nvPr/>
        </p:nvCxnSpPr>
        <p:spPr bwMode="auto">
          <a:xfrm>
            <a:off x="7315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314" name="Text Box 62"/>
          <p:cNvSpPr txBox="1">
            <a:spLocks noChangeArrowheads="1"/>
          </p:cNvSpPr>
          <p:nvPr/>
        </p:nvSpPr>
        <p:spPr bwMode="auto">
          <a:xfrm>
            <a:off x="7772400" y="5791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1315" name="Oval 63"/>
          <p:cNvSpPr>
            <a:spLocks noChangeAspect="1" noChangeArrowheads="1"/>
          </p:cNvSpPr>
          <p:nvPr/>
        </p:nvSpPr>
        <p:spPr bwMode="auto">
          <a:xfrm>
            <a:off x="6858000" y="533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316" name="Oval 64"/>
          <p:cNvSpPr>
            <a:spLocks noChangeArrowheads="1"/>
          </p:cNvSpPr>
          <p:nvPr/>
        </p:nvSpPr>
        <p:spPr bwMode="auto">
          <a:xfrm>
            <a:off x="8458200" y="533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317" name="AutoShape 65"/>
          <p:cNvCxnSpPr>
            <a:cxnSpLocks noChangeShapeType="1"/>
            <a:stCxn id="11315" idx="6"/>
            <a:endCxn id="11316" idx="2"/>
          </p:cNvCxnSpPr>
          <p:nvPr/>
        </p:nvCxnSpPr>
        <p:spPr bwMode="auto">
          <a:xfrm>
            <a:off x="7315200" y="762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318" name="Text Box 66"/>
          <p:cNvSpPr txBox="1">
            <a:spLocks noChangeArrowheads="1"/>
          </p:cNvSpPr>
          <p:nvPr/>
        </p:nvSpPr>
        <p:spPr bwMode="auto">
          <a:xfrm>
            <a:off x="7772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1319" name="Oval 67"/>
          <p:cNvSpPr>
            <a:spLocks noChangeAspect="1" noChangeArrowheads="1"/>
          </p:cNvSpPr>
          <p:nvPr/>
        </p:nvSpPr>
        <p:spPr bwMode="auto">
          <a:xfrm>
            <a:off x="4572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320" name="Oval 68"/>
          <p:cNvSpPr>
            <a:spLocks noChangeArrowheads="1"/>
          </p:cNvSpPr>
          <p:nvPr/>
        </p:nvSpPr>
        <p:spPr bwMode="auto">
          <a:xfrm>
            <a:off x="6172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321" name="AutoShape 69"/>
          <p:cNvCxnSpPr>
            <a:cxnSpLocks noChangeShapeType="1"/>
            <a:stCxn id="11319" idx="6"/>
            <a:endCxn id="11320" idx="2"/>
          </p:cNvCxnSpPr>
          <p:nvPr/>
        </p:nvCxnSpPr>
        <p:spPr bwMode="auto">
          <a:xfrm>
            <a:off x="5029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322" name="Text Box 70"/>
          <p:cNvSpPr txBox="1">
            <a:spLocks noChangeArrowheads="1"/>
          </p:cNvSpPr>
          <p:nvPr/>
        </p:nvSpPr>
        <p:spPr bwMode="auto">
          <a:xfrm>
            <a:off x="54864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1323" name="Oval 71"/>
          <p:cNvSpPr>
            <a:spLocks noChangeAspect="1" noChangeArrowheads="1"/>
          </p:cNvSpPr>
          <p:nvPr/>
        </p:nvSpPr>
        <p:spPr bwMode="auto">
          <a:xfrm>
            <a:off x="68580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324" name="Oval 72"/>
          <p:cNvSpPr>
            <a:spLocks noChangeArrowheads="1"/>
          </p:cNvSpPr>
          <p:nvPr/>
        </p:nvSpPr>
        <p:spPr bwMode="auto">
          <a:xfrm>
            <a:off x="84582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325" name="AutoShape 73"/>
          <p:cNvCxnSpPr>
            <a:cxnSpLocks noChangeShapeType="1"/>
            <a:stCxn id="11323" idx="6"/>
            <a:endCxn id="11324" idx="2"/>
          </p:cNvCxnSpPr>
          <p:nvPr/>
        </p:nvCxnSpPr>
        <p:spPr bwMode="auto">
          <a:xfrm>
            <a:off x="73152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326" name="Text Box 74"/>
          <p:cNvSpPr txBox="1">
            <a:spLocks noChangeArrowheads="1"/>
          </p:cNvSpPr>
          <p:nvPr/>
        </p:nvSpPr>
        <p:spPr bwMode="auto">
          <a:xfrm>
            <a:off x="7772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1327" name="Oval 75"/>
          <p:cNvSpPr>
            <a:spLocks noChangeAspect="1"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328" name="Oval 76"/>
          <p:cNvSpPr>
            <a:spLocks noChangeArrowheads="1"/>
          </p:cNvSpPr>
          <p:nvPr/>
        </p:nvSpPr>
        <p:spPr bwMode="auto">
          <a:xfrm>
            <a:off x="6172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329" name="AutoShape 77"/>
          <p:cNvCxnSpPr>
            <a:cxnSpLocks noChangeShapeType="1"/>
            <a:stCxn id="11327" idx="6"/>
            <a:endCxn id="11328" idx="2"/>
          </p:cNvCxnSpPr>
          <p:nvPr/>
        </p:nvCxnSpPr>
        <p:spPr bwMode="auto">
          <a:xfrm>
            <a:off x="5029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330" name="Text Box 78"/>
          <p:cNvSpPr txBox="1">
            <a:spLocks noChangeArrowheads="1"/>
          </p:cNvSpPr>
          <p:nvPr/>
        </p:nvSpPr>
        <p:spPr bwMode="auto">
          <a:xfrm>
            <a:off x="5486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1331" name="Oval 79"/>
          <p:cNvSpPr>
            <a:spLocks noChangeAspect="1" noChangeArrowheads="1"/>
          </p:cNvSpPr>
          <p:nvPr/>
        </p:nvSpPr>
        <p:spPr bwMode="auto">
          <a:xfrm>
            <a:off x="45720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332" name="Oval 80"/>
          <p:cNvSpPr>
            <a:spLocks noChangeArrowheads="1"/>
          </p:cNvSpPr>
          <p:nvPr/>
        </p:nvSpPr>
        <p:spPr bwMode="auto">
          <a:xfrm>
            <a:off x="61722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333" name="AutoShape 81"/>
          <p:cNvCxnSpPr>
            <a:cxnSpLocks noChangeShapeType="1"/>
            <a:stCxn id="11331" idx="6"/>
            <a:endCxn id="11332" idx="2"/>
          </p:cNvCxnSpPr>
          <p:nvPr/>
        </p:nvCxnSpPr>
        <p:spPr bwMode="auto">
          <a:xfrm>
            <a:off x="50292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334" name="Text Box 82"/>
          <p:cNvSpPr txBox="1">
            <a:spLocks noChangeArrowheads="1"/>
          </p:cNvSpPr>
          <p:nvPr/>
        </p:nvSpPr>
        <p:spPr bwMode="auto">
          <a:xfrm>
            <a:off x="5486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1335" name="Rectangle 83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336" name="Oval 84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337" name="Oval 85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338" name="Oval 86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339" name="AutoShape 87"/>
          <p:cNvCxnSpPr>
            <a:cxnSpLocks noChangeShapeType="1"/>
            <a:stCxn id="11296" idx="6"/>
            <a:endCxn id="11336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1340" name="AutoShape 88"/>
          <p:cNvCxnSpPr>
            <a:cxnSpLocks noChangeShapeType="1"/>
            <a:stCxn id="11296" idx="2"/>
            <a:endCxn id="11337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1341" name="AutoShape 89"/>
          <p:cNvCxnSpPr>
            <a:cxnSpLocks noChangeShapeType="1"/>
            <a:stCxn id="11295" idx="1"/>
            <a:endCxn id="11338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1342" name="AutoShape 90"/>
          <p:cNvCxnSpPr>
            <a:cxnSpLocks noChangeShapeType="1"/>
            <a:stCxn id="11336" idx="1"/>
            <a:endCxn id="11298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1343" name="AutoShape 91"/>
          <p:cNvCxnSpPr>
            <a:cxnSpLocks noChangeShapeType="1"/>
            <a:stCxn id="11297" idx="4"/>
            <a:endCxn id="11336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1344" name="AutoShape 92"/>
          <p:cNvCxnSpPr>
            <a:cxnSpLocks noChangeShapeType="1"/>
            <a:stCxn id="11338" idx="7"/>
            <a:endCxn id="11290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1345" name="Text Box 93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1346" name="Text Box 94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1347" name="Text Box 95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1348" name="Text Box 96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1349" name="Text Box 97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1350" name="Text Box 98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1351" name="Text Box 99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1352" name="Text Box 100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1353" name="Text Box 101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1354" name="Text Box 102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1355" name="Text Box 103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1356" name="Text Box 104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1357" name="Text Box 105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1358" name="Text Box 106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1359" name="Text Box 107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1360" name="Text Box 108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1361" name="Text Box 109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1362" name="Text Box 110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1363" name="Text Box 111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1364" name="Text Box 112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1365" name="Text Box 113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1366" name="Text Box 114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1367" name="Text Box 115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1368" name="Text Box 116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1369" name="Text Box 117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1370" name="Text Box 122"/>
          <p:cNvSpPr txBox="1">
            <a:spLocks noChangeArrowheads="1"/>
          </p:cNvSpPr>
          <p:nvPr/>
        </p:nvSpPr>
        <p:spPr bwMode="auto">
          <a:xfrm>
            <a:off x="69342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1371" name="Text Box 124"/>
          <p:cNvSpPr txBox="1">
            <a:spLocks noChangeArrowheads="1"/>
          </p:cNvSpPr>
          <p:nvPr/>
        </p:nvSpPr>
        <p:spPr bwMode="auto">
          <a:xfrm>
            <a:off x="6934200" y="5867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1372" name="Text Box 125"/>
          <p:cNvSpPr txBox="1">
            <a:spLocks noChangeArrowheads="1"/>
          </p:cNvSpPr>
          <p:nvPr/>
        </p:nvSpPr>
        <p:spPr bwMode="auto">
          <a:xfrm>
            <a:off x="85344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1373" name="Text Box 127"/>
          <p:cNvSpPr txBox="1">
            <a:spLocks noChangeArrowheads="1"/>
          </p:cNvSpPr>
          <p:nvPr/>
        </p:nvSpPr>
        <p:spPr bwMode="auto">
          <a:xfrm>
            <a:off x="8534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1374" name="Text Box 128"/>
          <p:cNvSpPr txBox="1">
            <a:spLocks noChangeArrowheads="1"/>
          </p:cNvSpPr>
          <p:nvPr/>
        </p:nvSpPr>
        <p:spPr bwMode="auto">
          <a:xfrm>
            <a:off x="46482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1375" name="Text Box 129"/>
          <p:cNvSpPr txBox="1">
            <a:spLocks noChangeArrowheads="1"/>
          </p:cNvSpPr>
          <p:nvPr/>
        </p:nvSpPr>
        <p:spPr bwMode="auto">
          <a:xfrm>
            <a:off x="6934200" y="609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1376" name="Text Box 130"/>
          <p:cNvSpPr txBox="1">
            <a:spLocks noChangeArrowheads="1"/>
          </p:cNvSpPr>
          <p:nvPr/>
        </p:nvSpPr>
        <p:spPr bwMode="auto">
          <a:xfrm>
            <a:off x="62484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1377" name="Text Box 131"/>
          <p:cNvSpPr txBox="1">
            <a:spLocks noChangeArrowheads="1"/>
          </p:cNvSpPr>
          <p:nvPr/>
        </p:nvSpPr>
        <p:spPr bwMode="auto">
          <a:xfrm>
            <a:off x="8534400" y="609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1378" name="Text Box 132"/>
          <p:cNvSpPr txBox="1">
            <a:spLocks noChangeArrowheads="1"/>
          </p:cNvSpPr>
          <p:nvPr/>
        </p:nvSpPr>
        <p:spPr bwMode="auto">
          <a:xfrm>
            <a:off x="4648200" y="5867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1379" name="Text Box 133"/>
          <p:cNvSpPr txBox="1">
            <a:spLocks noChangeArrowheads="1"/>
          </p:cNvSpPr>
          <p:nvPr/>
        </p:nvSpPr>
        <p:spPr bwMode="auto">
          <a:xfrm>
            <a:off x="69342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1380" name="Text Box 134"/>
          <p:cNvSpPr txBox="1">
            <a:spLocks noChangeArrowheads="1"/>
          </p:cNvSpPr>
          <p:nvPr/>
        </p:nvSpPr>
        <p:spPr bwMode="auto">
          <a:xfrm>
            <a:off x="85344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1381" name="Text Box 135"/>
          <p:cNvSpPr txBox="1">
            <a:spLocks noChangeArrowheads="1"/>
          </p:cNvSpPr>
          <p:nvPr/>
        </p:nvSpPr>
        <p:spPr bwMode="auto">
          <a:xfrm>
            <a:off x="6248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1382" name="Text Box 136"/>
          <p:cNvSpPr txBox="1">
            <a:spLocks noChangeArrowheads="1"/>
          </p:cNvSpPr>
          <p:nvPr/>
        </p:nvSpPr>
        <p:spPr bwMode="auto">
          <a:xfrm>
            <a:off x="69342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1383" name="Text Box 137"/>
          <p:cNvSpPr txBox="1">
            <a:spLocks noChangeArrowheads="1"/>
          </p:cNvSpPr>
          <p:nvPr/>
        </p:nvSpPr>
        <p:spPr bwMode="auto">
          <a:xfrm>
            <a:off x="8534400" y="1371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1384" name="Text Box 138"/>
          <p:cNvSpPr txBox="1">
            <a:spLocks noChangeArrowheads="1"/>
          </p:cNvSpPr>
          <p:nvPr/>
        </p:nvSpPr>
        <p:spPr bwMode="auto">
          <a:xfrm>
            <a:off x="6934200" y="2133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1385" name="Text Box 139"/>
          <p:cNvSpPr txBox="1">
            <a:spLocks noChangeArrowheads="1"/>
          </p:cNvSpPr>
          <p:nvPr/>
        </p:nvSpPr>
        <p:spPr bwMode="auto">
          <a:xfrm>
            <a:off x="4648200" y="5105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1386" name="Text Box 140"/>
          <p:cNvSpPr txBox="1">
            <a:spLocks noChangeArrowheads="1"/>
          </p:cNvSpPr>
          <p:nvPr/>
        </p:nvSpPr>
        <p:spPr bwMode="auto">
          <a:xfrm>
            <a:off x="85344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1387" name="Text Box 141"/>
          <p:cNvSpPr txBox="1">
            <a:spLocks noChangeArrowheads="1"/>
          </p:cNvSpPr>
          <p:nvPr/>
        </p:nvSpPr>
        <p:spPr bwMode="auto">
          <a:xfrm>
            <a:off x="62484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1388" name="Text Box 142"/>
          <p:cNvSpPr txBox="1">
            <a:spLocks noChangeArrowheads="1"/>
          </p:cNvSpPr>
          <p:nvPr/>
        </p:nvSpPr>
        <p:spPr bwMode="auto">
          <a:xfrm>
            <a:off x="4648200" y="2819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1389" name="Text Box 143"/>
          <p:cNvSpPr txBox="1">
            <a:spLocks noChangeArrowheads="1"/>
          </p:cNvSpPr>
          <p:nvPr/>
        </p:nvSpPr>
        <p:spPr bwMode="auto">
          <a:xfrm>
            <a:off x="69342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1390" name="Text Box 144"/>
          <p:cNvSpPr txBox="1">
            <a:spLocks noChangeArrowheads="1"/>
          </p:cNvSpPr>
          <p:nvPr/>
        </p:nvSpPr>
        <p:spPr bwMode="auto">
          <a:xfrm>
            <a:off x="62484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1391" name="Text Box 145"/>
          <p:cNvSpPr txBox="1">
            <a:spLocks noChangeArrowheads="1"/>
          </p:cNvSpPr>
          <p:nvPr/>
        </p:nvSpPr>
        <p:spPr bwMode="auto">
          <a:xfrm>
            <a:off x="8534400" y="4343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1392" name="Text Box 146"/>
          <p:cNvSpPr txBox="1">
            <a:spLocks noChangeArrowheads="1"/>
          </p:cNvSpPr>
          <p:nvPr/>
        </p:nvSpPr>
        <p:spPr bwMode="auto">
          <a:xfrm>
            <a:off x="46482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1393" name="Text Box 147"/>
          <p:cNvSpPr txBox="1">
            <a:spLocks noChangeArrowheads="1"/>
          </p:cNvSpPr>
          <p:nvPr/>
        </p:nvSpPr>
        <p:spPr bwMode="auto">
          <a:xfrm>
            <a:off x="6248400" y="21336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1394" name="Text Box 148"/>
          <p:cNvSpPr txBox="1">
            <a:spLocks noChangeArrowheads="1"/>
          </p:cNvSpPr>
          <p:nvPr/>
        </p:nvSpPr>
        <p:spPr bwMode="auto">
          <a:xfrm>
            <a:off x="8534400" y="2819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1395" name="Text Box 149"/>
          <p:cNvSpPr txBox="1">
            <a:spLocks noChangeArrowheads="1"/>
          </p:cNvSpPr>
          <p:nvPr/>
        </p:nvSpPr>
        <p:spPr bwMode="auto">
          <a:xfrm>
            <a:off x="69342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cxnSp>
        <p:nvCxnSpPr>
          <p:cNvPr id="11396" name="AutoShape 150"/>
          <p:cNvCxnSpPr>
            <a:cxnSpLocks noChangeShapeType="1"/>
            <a:stCxn id="11295" idx="4"/>
            <a:endCxn id="11337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1397" name="Oval 157"/>
          <p:cNvSpPr>
            <a:spLocks noChangeAspect="1" noChangeArrowheads="1"/>
          </p:cNvSpPr>
          <p:nvPr/>
        </p:nvSpPr>
        <p:spPr bwMode="auto">
          <a:xfrm>
            <a:off x="4572000" y="533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398" name="Oval 158"/>
          <p:cNvSpPr>
            <a:spLocks noChangeArrowheads="1"/>
          </p:cNvSpPr>
          <p:nvPr/>
        </p:nvSpPr>
        <p:spPr bwMode="auto">
          <a:xfrm>
            <a:off x="6172200" y="533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399" name="AutoShape 159"/>
          <p:cNvCxnSpPr>
            <a:cxnSpLocks noChangeShapeType="1"/>
            <a:stCxn id="11397" idx="6"/>
            <a:endCxn id="11398" idx="2"/>
          </p:cNvCxnSpPr>
          <p:nvPr/>
        </p:nvCxnSpPr>
        <p:spPr bwMode="auto">
          <a:xfrm>
            <a:off x="5029200" y="762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400" name="Text Box 160"/>
          <p:cNvSpPr txBox="1">
            <a:spLocks noChangeArrowheads="1"/>
          </p:cNvSpPr>
          <p:nvPr/>
        </p:nvSpPr>
        <p:spPr bwMode="auto">
          <a:xfrm>
            <a:off x="5486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1401" name="Text Box 161"/>
          <p:cNvSpPr txBox="1">
            <a:spLocks noChangeArrowheads="1"/>
          </p:cNvSpPr>
          <p:nvPr/>
        </p:nvSpPr>
        <p:spPr bwMode="auto">
          <a:xfrm>
            <a:off x="46482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1402" name="Text Box 162"/>
          <p:cNvSpPr txBox="1">
            <a:spLocks noChangeArrowheads="1"/>
          </p:cNvSpPr>
          <p:nvPr/>
        </p:nvSpPr>
        <p:spPr bwMode="auto">
          <a:xfrm>
            <a:off x="62484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1403" name="Oval 163"/>
          <p:cNvSpPr>
            <a:spLocks noChangeAspect="1" noChangeArrowheads="1"/>
          </p:cNvSpPr>
          <p:nvPr/>
        </p:nvSpPr>
        <p:spPr bwMode="auto">
          <a:xfrm>
            <a:off x="4572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404" name="Oval 164"/>
          <p:cNvSpPr>
            <a:spLocks noChangeArrowheads="1"/>
          </p:cNvSpPr>
          <p:nvPr/>
        </p:nvSpPr>
        <p:spPr bwMode="auto">
          <a:xfrm>
            <a:off x="6172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405" name="AutoShape 165"/>
          <p:cNvCxnSpPr>
            <a:cxnSpLocks noChangeShapeType="1"/>
            <a:stCxn id="11403" idx="6"/>
            <a:endCxn id="11404" idx="2"/>
          </p:cNvCxnSpPr>
          <p:nvPr/>
        </p:nvCxnSpPr>
        <p:spPr bwMode="auto">
          <a:xfrm>
            <a:off x="5029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406" name="Text Box 166"/>
          <p:cNvSpPr txBox="1">
            <a:spLocks noChangeArrowheads="1"/>
          </p:cNvSpPr>
          <p:nvPr/>
        </p:nvSpPr>
        <p:spPr bwMode="auto">
          <a:xfrm>
            <a:off x="5486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1407" name="Text Box 167"/>
          <p:cNvSpPr txBox="1">
            <a:spLocks noChangeArrowheads="1"/>
          </p:cNvSpPr>
          <p:nvPr/>
        </p:nvSpPr>
        <p:spPr bwMode="auto">
          <a:xfrm>
            <a:off x="46482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1408" name="Text Box 168"/>
          <p:cNvSpPr txBox="1">
            <a:spLocks noChangeArrowheads="1"/>
          </p:cNvSpPr>
          <p:nvPr/>
        </p:nvSpPr>
        <p:spPr bwMode="auto">
          <a:xfrm>
            <a:off x="62484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1409" name="Oval 169"/>
          <p:cNvSpPr>
            <a:spLocks noChangeAspect="1" noChangeArrowheads="1"/>
          </p:cNvSpPr>
          <p:nvPr/>
        </p:nvSpPr>
        <p:spPr bwMode="auto">
          <a:xfrm>
            <a:off x="4572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1410" name="Oval 170"/>
          <p:cNvSpPr>
            <a:spLocks noChangeArrowheads="1"/>
          </p:cNvSpPr>
          <p:nvPr/>
        </p:nvSpPr>
        <p:spPr bwMode="auto">
          <a:xfrm>
            <a:off x="6172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1411" name="AutoShape 171"/>
          <p:cNvCxnSpPr>
            <a:cxnSpLocks noChangeShapeType="1"/>
            <a:stCxn id="11409" idx="6"/>
            <a:endCxn id="11410" idx="2"/>
          </p:cNvCxnSpPr>
          <p:nvPr/>
        </p:nvCxnSpPr>
        <p:spPr bwMode="auto">
          <a:xfrm>
            <a:off x="5029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1412" name="Text Box 172"/>
          <p:cNvSpPr txBox="1">
            <a:spLocks noChangeArrowheads="1"/>
          </p:cNvSpPr>
          <p:nvPr/>
        </p:nvSpPr>
        <p:spPr bwMode="auto">
          <a:xfrm>
            <a:off x="5486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1413" name="Text Box 173"/>
          <p:cNvSpPr txBox="1">
            <a:spLocks noChangeArrowheads="1"/>
          </p:cNvSpPr>
          <p:nvPr/>
        </p:nvSpPr>
        <p:spPr bwMode="auto">
          <a:xfrm>
            <a:off x="46482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1414" name="Text Box 174"/>
          <p:cNvSpPr txBox="1">
            <a:spLocks noChangeArrowheads="1"/>
          </p:cNvSpPr>
          <p:nvPr/>
        </p:nvSpPr>
        <p:spPr bwMode="auto">
          <a:xfrm>
            <a:off x="62484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1415" name="Text Box 175"/>
          <p:cNvSpPr txBox="1">
            <a:spLocks noChangeArrowheads="1"/>
          </p:cNvSpPr>
          <p:nvPr/>
        </p:nvSpPr>
        <p:spPr bwMode="auto">
          <a:xfrm>
            <a:off x="0" y="304800"/>
            <a:ext cx="4114800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rgbClr val="0000CC"/>
                </a:solidFill>
                <a:effectLst/>
              </a:rPr>
              <a:t>Sort Edges </a:t>
            </a:r>
          </a:p>
          <a:p>
            <a:pPr algn="ctr">
              <a:spcBef>
                <a:spcPct val="50000"/>
              </a:spcBef>
            </a:pPr>
            <a:r>
              <a:rPr lang="en-US" sz="1800" dirty="0">
                <a:effectLst/>
              </a:rPr>
              <a:t>(in reality they are placed in a priority queue - not sorted - but sorting them makes the algorithm  easier to visualize)</a:t>
            </a:r>
            <a:endParaRPr lang="en-US" dirty="0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val 2"/>
          <p:cNvSpPr>
            <a:spLocks noChangeAspect="1" noChangeArrowheads="1"/>
          </p:cNvSpPr>
          <p:nvPr/>
        </p:nvSpPr>
        <p:spPr bwMode="auto">
          <a:xfrm>
            <a:off x="45720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291" name="Oval 3"/>
          <p:cNvSpPr>
            <a:spLocks noChangeArrowheads="1"/>
          </p:cNvSpPr>
          <p:nvPr/>
        </p:nvSpPr>
        <p:spPr bwMode="auto">
          <a:xfrm>
            <a:off x="61722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292" name="AutoShape 4"/>
          <p:cNvCxnSpPr>
            <a:cxnSpLocks noChangeShapeType="1"/>
            <a:stCxn id="12290" idx="6"/>
            <a:endCxn id="12291" idx="2"/>
          </p:cNvCxnSpPr>
          <p:nvPr/>
        </p:nvCxnSpPr>
        <p:spPr bwMode="auto">
          <a:xfrm>
            <a:off x="5029200" y="1524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5486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2294" name="Oval 6"/>
          <p:cNvSpPr>
            <a:spLocks noChangeAspect="1" noChangeArrowheads="1"/>
          </p:cNvSpPr>
          <p:nvPr/>
        </p:nvSpPr>
        <p:spPr bwMode="auto">
          <a:xfrm>
            <a:off x="6858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295" name="Oval 7"/>
          <p:cNvSpPr>
            <a:spLocks noChangeArrowheads="1"/>
          </p:cNvSpPr>
          <p:nvPr/>
        </p:nvSpPr>
        <p:spPr bwMode="auto">
          <a:xfrm>
            <a:off x="8458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296" name="AutoShape 8"/>
          <p:cNvCxnSpPr>
            <a:cxnSpLocks noChangeShapeType="1"/>
            <a:stCxn id="12294" idx="6"/>
            <a:endCxn id="12295" idx="2"/>
          </p:cNvCxnSpPr>
          <p:nvPr/>
        </p:nvCxnSpPr>
        <p:spPr bwMode="auto">
          <a:xfrm>
            <a:off x="7315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7772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2298" name="Oval 10"/>
          <p:cNvSpPr>
            <a:spLocks noChangeAspect="1" noChangeArrowheads="1"/>
          </p:cNvSpPr>
          <p:nvPr/>
        </p:nvSpPr>
        <p:spPr bwMode="auto">
          <a:xfrm>
            <a:off x="68580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299" name="Oval 11"/>
          <p:cNvSpPr>
            <a:spLocks noChangeArrowheads="1"/>
          </p:cNvSpPr>
          <p:nvPr/>
        </p:nvSpPr>
        <p:spPr bwMode="auto">
          <a:xfrm>
            <a:off x="84582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300" name="AutoShape 12"/>
          <p:cNvCxnSpPr>
            <a:cxnSpLocks noChangeShapeType="1"/>
            <a:stCxn id="12298" idx="6"/>
            <a:endCxn id="12299" idx="2"/>
          </p:cNvCxnSpPr>
          <p:nvPr/>
        </p:nvCxnSpPr>
        <p:spPr bwMode="auto">
          <a:xfrm>
            <a:off x="7315200" y="1524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7772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2302" name="Oval 14"/>
          <p:cNvSpPr>
            <a:spLocks noChangeAspect="1" noChangeArrowheads="1"/>
          </p:cNvSpPr>
          <p:nvPr/>
        </p:nvSpPr>
        <p:spPr bwMode="auto">
          <a:xfrm>
            <a:off x="4572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03" name="Oval 15"/>
          <p:cNvSpPr>
            <a:spLocks noChangeArrowheads="1"/>
          </p:cNvSpPr>
          <p:nvPr/>
        </p:nvSpPr>
        <p:spPr bwMode="auto">
          <a:xfrm>
            <a:off x="6172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304" name="AutoShape 16"/>
          <p:cNvCxnSpPr>
            <a:cxnSpLocks noChangeShapeType="1"/>
            <a:stCxn id="12302" idx="6"/>
            <a:endCxn id="12303" idx="2"/>
          </p:cNvCxnSpPr>
          <p:nvPr/>
        </p:nvCxnSpPr>
        <p:spPr bwMode="auto">
          <a:xfrm>
            <a:off x="5029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305" name="Text Box 17"/>
          <p:cNvSpPr txBox="1">
            <a:spLocks noChangeArrowheads="1"/>
          </p:cNvSpPr>
          <p:nvPr/>
        </p:nvSpPr>
        <p:spPr bwMode="auto">
          <a:xfrm>
            <a:off x="5486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2306" name="Oval 18"/>
          <p:cNvSpPr>
            <a:spLocks noChangeAspect="1" noChangeArrowheads="1"/>
          </p:cNvSpPr>
          <p:nvPr/>
        </p:nvSpPr>
        <p:spPr bwMode="auto">
          <a:xfrm>
            <a:off x="6858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07" name="Oval 19"/>
          <p:cNvSpPr>
            <a:spLocks noChangeArrowheads="1"/>
          </p:cNvSpPr>
          <p:nvPr/>
        </p:nvSpPr>
        <p:spPr bwMode="auto">
          <a:xfrm>
            <a:off x="8458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308" name="AutoShape 20"/>
          <p:cNvCxnSpPr>
            <a:cxnSpLocks noChangeShapeType="1"/>
            <a:stCxn id="12306" idx="6"/>
            <a:endCxn id="12307" idx="2"/>
          </p:cNvCxnSpPr>
          <p:nvPr/>
        </p:nvCxnSpPr>
        <p:spPr bwMode="auto">
          <a:xfrm>
            <a:off x="7315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309" name="Text Box 21"/>
          <p:cNvSpPr txBox="1">
            <a:spLocks noChangeArrowheads="1"/>
          </p:cNvSpPr>
          <p:nvPr/>
        </p:nvSpPr>
        <p:spPr bwMode="auto">
          <a:xfrm>
            <a:off x="7772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2310" name="Oval 22"/>
          <p:cNvSpPr>
            <a:spLocks noChangeAspect="1" noChangeArrowheads="1"/>
          </p:cNvSpPr>
          <p:nvPr/>
        </p:nvSpPr>
        <p:spPr bwMode="auto">
          <a:xfrm>
            <a:off x="6858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11" name="Oval 23"/>
          <p:cNvSpPr>
            <a:spLocks noChangeArrowheads="1"/>
          </p:cNvSpPr>
          <p:nvPr/>
        </p:nvSpPr>
        <p:spPr bwMode="auto">
          <a:xfrm>
            <a:off x="8458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312" name="AutoShape 24"/>
          <p:cNvCxnSpPr>
            <a:cxnSpLocks noChangeShapeType="1"/>
            <a:stCxn id="12310" idx="6"/>
            <a:endCxn id="12311" idx="2"/>
          </p:cNvCxnSpPr>
          <p:nvPr/>
        </p:nvCxnSpPr>
        <p:spPr bwMode="auto">
          <a:xfrm>
            <a:off x="7315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7772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2314" name="Oval 26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15" name="Oval 27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316" name="AutoShape 28"/>
          <p:cNvCxnSpPr>
            <a:cxnSpLocks noChangeShapeType="1"/>
            <a:stCxn id="12314" idx="6"/>
            <a:endCxn id="12315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2317" name="Text Box 29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2318" name="Oval 30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19" name="Oval 31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20" name="Oval 32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21" name="Oval 33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22" name="Oval 34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323" name="AutoShape 35"/>
          <p:cNvCxnSpPr>
            <a:cxnSpLocks noChangeShapeType="1"/>
            <a:stCxn id="12314" idx="3"/>
            <a:endCxn id="12319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2324" name="AutoShape 36"/>
          <p:cNvCxnSpPr>
            <a:cxnSpLocks noChangeShapeType="1"/>
            <a:stCxn id="12319" idx="5"/>
            <a:endCxn id="12320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2325" name="AutoShape 37"/>
          <p:cNvCxnSpPr>
            <a:cxnSpLocks noChangeShapeType="1"/>
            <a:stCxn id="12320" idx="7"/>
            <a:endCxn id="12322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2326" name="AutoShape 38"/>
          <p:cNvCxnSpPr>
            <a:cxnSpLocks noChangeShapeType="1"/>
            <a:stCxn id="12321" idx="3"/>
            <a:endCxn id="12322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2327" name="AutoShape 39"/>
          <p:cNvCxnSpPr>
            <a:cxnSpLocks noChangeShapeType="1"/>
            <a:stCxn id="12318" idx="4"/>
            <a:endCxn id="12322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2328" name="AutoShape 40"/>
          <p:cNvCxnSpPr>
            <a:cxnSpLocks noChangeShapeType="1"/>
            <a:stCxn id="12314" idx="4"/>
            <a:endCxn id="12320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2329" name="AutoShape 41"/>
          <p:cNvCxnSpPr>
            <a:cxnSpLocks noChangeShapeType="1"/>
            <a:stCxn id="12315" idx="3"/>
            <a:endCxn id="12318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2330" name="AutoShape 42"/>
          <p:cNvCxnSpPr>
            <a:cxnSpLocks noChangeShapeType="1"/>
            <a:stCxn id="12315" idx="4"/>
            <a:endCxn id="12321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2331" name="Oval 43"/>
          <p:cNvSpPr>
            <a:spLocks noChangeAspect="1" noChangeArrowheads="1"/>
          </p:cNvSpPr>
          <p:nvPr/>
        </p:nvSpPr>
        <p:spPr bwMode="auto">
          <a:xfrm>
            <a:off x="6858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32" name="Oval 44"/>
          <p:cNvSpPr>
            <a:spLocks noChangeArrowheads="1"/>
          </p:cNvSpPr>
          <p:nvPr/>
        </p:nvSpPr>
        <p:spPr bwMode="auto">
          <a:xfrm>
            <a:off x="8458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333" name="AutoShape 45"/>
          <p:cNvCxnSpPr>
            <a:cxnSpLocks noChangeShapeType="1"/>
            <a:stCxn id="12331" idx="6"/>
            <a:endCxn id="12332" idx="2"/>
          </p:cNvCxnSpPr>
          <p:nvPr/>
        </p:nvCxnSpPr>
        <p:spPr bwMode="auto">
          <a:xfrm>
            <a:off x="7315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334" name="Text Box 46"/>
          <p:cNvSpPr txBox="1">
            <a:spLocks noChangeArrowheads="1"/>
          </p:cNvSpPr>
          <p:nvPr/>
        </p:nvSpPr>
        <p:spPr bwMode="auto">
          <a:xfrm>
            <a:off x="7772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2335" name="Oval 47"/>
          <p:cNvSpPr>
            <a:spLocks noChangeAspect="1" noChangeArrowheads="1"/>
          </p:cNvSpPr>
          <p:nvPr/>
        </p:nvSpPr>
        <p:spPr bwMode="auto">
          <a:xfrm>
            <a:off x="6858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36" name="Oval 48"/>
          <p:cNvSpPr>
            <a:spLocks noChangeArrowheads="1"/>
          </p:cNvSpPr>
          <p:nvPr/>
        </p:nvSpPr>
        <p:spPr bwMode="auto">
          <a:xfrm>
            <a:off x="8458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337" name="AutoShape 49"/>
          <p:cNvCxnSpPr>
            <a:cxnSpLocks noChangeShapeType="1"/>
            <a:stCxn id="12335" idx="6"/>
            <a:endCxn id="12336" idx="2"/>
          </p:cNvCxnSpPr>
          <p:nvPr/>
        </p:nvCxnSpPr>
        <p:spPr bwMode="auto">
          <a:xfrm>
            <a:off x="7315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338" name="Text Box 50"/>
          <p:cNvSpPr txBox="1">
            <a:spLocks noChangeArrowheads="1"/>
          </p:cNvSpPr>
          <p:nvPr/>
        </p:nvSpPr>
        <p:spPr bwMode="auto">
          <a:xfrm>
            <a:off x="7772400" y="5791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2339" name="Oval 51"/>
          <p:cNvSpPr>
            <a:spLocks noChangeAspect="1" noChangeArrowheads="1"/>
          </p:cNvSpPr>
          <p:nvPr/>
        </p:nvSpPr>
        <p:spPr bwMode="auto">
          <a:xfrm>
            <a:off x="6858000" y="533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40" name="Oval 52"/>
          <p:cNvSpPr>
            <a:spLocks noChangeArrowheads="1"/>
          </p:cNvSpPr>
          <p:nvPr/>
        </p:nvSpPr>
        <p:spPr bwMode="auto">
          <a:xfrm>
            <a:off x="8458200" y="533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341" name="AutoShape 53"/>
          <p:cNvCxnSpPr>
            <a:cxnSpLocks noChangeShapeType="1"/>
            <a:stCxn id="12339" idx="6"/>
            <a:endCxn id="12340" idx="2"/>
          </p:cNvCxnSpPr>
          <p:nvPr/>
        </p:nvCxnSpPr>
        <p:spPr bwMode="auto">
          <a:xfrm>
            <a:off x="7315200" y="762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342" name="Text Box 54"/>
          <p:cNvSpPr txBox="1">
            <a:spLocks noChangeArrowheads="1"/>
          </p:cNvSpPr>
          <p:nvPr/>
        </p:nvSpPr>
        <p:spPr bwMode="auto">
          <a:xfrm>
            <a:off x="7772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2343" name="Oval 55"/>
          <p:cNvSpPr>
            <a:spLocks noChangeAspect="1" noChangeArrowheads="1"/>
          </p:cNvSpPr>
          <p:nvPr/>
        </p:nvSpPr>
        <p:spPr bwMode="auto">
          <a:xfrm>
            <a:off x="4572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44" name="Oval 56"/>
          <p:cNvSpPr>
            <a:spLocks noChangeArrowheads="1"/>
          </p:cNvSpPr>
          <p:nvPr/>
        </p:nvSpPr>
        <p:spPr bwMode="auto">
          <a:xfrm>
            <a:off x="6172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345" name="AutoShape 57"/>
          <p:cNvCxnSpPr>
            <a:cxnSpLocks noChangeShapeType="1"/>
            <a:stCxn id="12343" idx="6"/>
            <a:endCxn id="12344" idx="2"/>
          </p:cNvCxnSpPr>
          <p:nvPr/>
        </p:nvCxnSpPr>
        <p:spPr bwMode="auto">
          <a:xfrm>
            <a:off x="5029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346" name="Text Box 58"/>
          <p:cNvSpPr txBox="1">
            <a:spLocks noChangeArrowheads="1"/>
          </p:cNvSpPr>
          <p:nvPr/>
        </p:nvSpPr>
        <p:spPr bwMode="auto">
          <a:xfrm>
            <a:off x="54864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2347" name="Oval 59"/>
          <p:cNvSpPr>
            <a:spLocks noChangeAspect="1" noChangeArrowheads="1"/>
          </p:cNvSpPr>
          <p:nvPr/>
        </p:nvSpPr>
        <p:spPr bwMode="auto">
          <a:xfrm>
            <a:off x="68580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48" name="Oval 60"/>
          <p:cNvSpPr>
            <a:spLocks noChangeArrowheads="1"/>
          </p:cNvSpPr>
          <p:nvPr/>
        </p:nvSpPr>
        <p:spPr bwMode="auto">
          <a:xfrm>
            <a:off x="84582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349" name="AutoShape 61"/>
          <p:cNvCxnSpPr>
            <a:cxnSpLocks noChangeShapeType="1"/>
            <a:stCxn id="12347" idx="6"/>
            <a:endCxn id="12348" idx="2"/>
          </p:cNvCxnSpPr>
          <p:nvPr/>
        </p:nvCxnSpPr>
        <p:spPr bwMode="auto">
          <a:xfrm>
            <a:off x="73152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350" name="Text Box 62"/>
          <p:cNvSpPr txBox="1">
            <a:spLocks noChangeArrowheads="1"/>
          </p:cNvSpPr>
          <p:nvPr/>
        </p:nvSpPr>
        <p:spPr bwMode="auto">
          <a:xfrm>
            <a:off x="7772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2351" name="Oval 63"/>
          <p:cNvSpPr>
            <a:spLocks noChangeAspect="1"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52" name="Oval 64"/>
          <p:cNvSpPr>
            <a:spLocks noChangeArrowheads="1"/>
          </p:cNvSpPr>
          <p:nvPr/>
        </p:nvSpPr>
        <p:spPr bwMode="auto">
          <a:xfrm>
            <a:off x="6172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353" name="AutoShape 65"/>
          <p:cNvCxnSpPr>
            <a:cxnSpLocks noChangeShapeType="1"/>
            <a:stCxn id="12351" idx="6"/>
            <a:endCxn id="12352" idx="2"/>
          </p:cNvCxnSpPr>
          <p:nvPr/>
        </p:nvCxnSpPr>
        <p:spPr bwMode="auto">
          <a:xfrm>
            <a:off x="5029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354" name="Text Box 66"/>
          <p:cNvSpPr txBox="1">
            <a:spLocks noChangeArrowheads="1"/>
          </p:cNvSpPr>
          <p:nvPr/>
        </p:nvSpPr>
        <p:spPr bwMode="auto">
          <a:xfrm>
            <a:off x="5486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2355" name="Oval 67"/>
          <p:cNvSpPr>
            <a:spLocks noChangeAspect="1" noChangeArrowheads="1"/>
          </p:cNvSpPr>
          <p:nvPr/>
        </p:nvSpPr>
        <p:spPr bwMode="auto">
          <a:xfrm>
            <a:off x="45720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56" name="Oval 68"/>
          <p:cNvSpPr>
            <a:spLocks noChangeArrowheads="1"/>
          </p:cNvSpPr>
          <p:nvPr/>
        </p:nvSpPr>
        <p:spPr bwMode="auto">
          <a:xfrm>
            <a:off x="61722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357" name="AutoShape 69"/>
          <p:cNvCxnSpPr>
            <a:cxnSpLocks noChangeShapeType="1"/>
            <a:stCxn id="12355" idx="6"/>
            <a:endCxn id="12356" idx="2"/>
          </p:cNvCxnSpPr>
          <p:nvPr/>
        </p:nvCxnSpPr>
        <p:spPr bwMode="auto">
          <a:xfrm>
            <a:off x="50292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358" name="Text Box 70"/>
          <p:cNvSpPr txBox="1">
            <a:spLocks noChangeArrowheads="1"/>
          </p:cNvSpPr>
          <p:nvPr/>
        </p:nvSpPr>
        <p:spPr bwMode="auto">
          <a:xfrm>
            <a:off x="5486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2359" name="Rectangle 71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60" name="Oval 72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61" name="Oval 73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362" name="Oval 74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363" name="AutoShape 75"/>
          <p:cNvCxnSpPr>
            <a:cxnSpLocks noChangeShapeType="1"/>
            <a:stCxn id="12320" idx="6"/>
            <a:endCxn id="12360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2364" name="AutoShape 76"/>
          <p:cNvCxnSpPr>
            <a:cxnSpLocks noChangeShapeType="1"/>
            <a:stCxn id="12320" idx="2"/>
            <a:endCxn id="12361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2365" name="AutoShape 77"/>
          <p:cNvCxnSpPr>
            <a:cxnSpLocks noChangeShapeType="1"/>
            <a:stCxn id="12319" idx="1"/>
            <a:endCxn id="12362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2366" name="AutoShape 78"/>
          <p:cNvCxnSpPr>
            <a:cxnSpLocks noChangeShapeType="1"/>
            <a:stCxn id="12360" idx="1"/>
            <a:endCxn id="12322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2367" name="AutoShape 79"/>
          <p:cNvCxnSpPr>
            <a:cxnSpLocks noChangeShapeType="1"/>
            <a:stCxn id="12321" idx="4"/>
            <a:endCxn id="12360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2368" name="AutoShape 80"/>
          <p:cNvCxnSpPr>
            <a:cxnSpLocks noChangeShapeType="1"/>
            <a:stCxn id="12362" idx="7"/>
            <a:endCxn id="12314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2369" name="Text Box 81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2370" name="Text Box 82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2371" name="Text Box 83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2372" name="Text Box 84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2373" name="Text Box 85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2374" name="Text Box 86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2375" name="Text Box 87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2376" name="Text Box 88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2377" name="Text Box 89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2378" name="Text Box 90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2379" name="Text Box 91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2380" name="Text Box 92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2381" name="Text Box 93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2382" name="Text Box 94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2383" name="Text Box 95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2384" name="Text Box 96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2385" name="Text Box 97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2386" name="Text Box 98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2387" name="Text Box 99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2388" name="Text Box 100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2389" name="Text Box 101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2390" name="Text Box 102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2391" name="Text Box 103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2392" name="Text Box 104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2393" name="Text Box 105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2394" name="Text Box 106"/>
          <p:cNvSpPr txBox="1">
            <a:spLocks noChangeArrowheads="1"/>
          </p:cNvSpPr>
          <p:nvPr/>
        </p:nvSpPr>
        <p:spPr bwMode="auto">
          <a:xfrm>
            <a:off x="69342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2395" name="Text Box 107"/>
          <p:cNvSpPr txBox="1">
            <a:spLocks noChangeArrowheads="1"/>
          </p:cNvSpPr>
          <p:nvPr/>
        </p:nvSpPr>
        <p:spPr bwMode="auto">
          <a:xfrm>
            <a:off x="6934200" y="5867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2396" name="Text Box 108"/>
          <p:cNvSpPr txBox="1">
            <a:spLocks noChangeArrowheads="1"/>
          </p:cNvSpPr>
          <p:nvPr/>
        </p:nvSpPr>
        <p:spPr bwMode="auto">
          <a:xfrm>
            <a:off x="85344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2397" name="Text Box 109"/>
          <p:cNvSpPr txBox="1">
            <a:spLocks noChangeArrowheads="1"/>
          </p:cNvSpPr>
          <p:nvPr/>
        </p:nvSpPr>
        <p:spPr bwMode="auto">
          <a:xfrm>
            <a:off x="8534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2398" name="Text Box 110"/>
          <p:cNvSpPr txBox="1">
            <a:spLocks noChangeArrowheads="1"/>
          </p:cNvSpPr>
          <p:nvPr/>
        </p:nvSpPr>
        <p:spPr bwMode="auto">
          <a:xfrm>
            <a:off x="46482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2399" name="Text Box 111"/>
          <p:cNvSpPr txBox="1">
            <a:spLocks noChangeArrowheads="1"/>
          </p:cNvSpPr>
          <p:nvPr/>
        </p:nvSpPr>
        <p:spPr bwMode="auto">
          <a:xfrm>
            <a:off x="6934200" y="609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2400" name="Text Box 112"/>
          <p:cNvSpPr txBox="1">
            <a:spLocks noChangeArrowheads="1"/>
          </p:cNvSpPr>
          <p:nvPr/>
        </p:nvSpPr>
        <p:spPr bwMode="auto">
          <a:xfrm>
            <a:off x="62484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2401" name="Text Box 113"/>
          <p:cNvSpPr txBox="1">
            <a:spLocks noChangeArrowheads="1"/>
          </p:cNvSpPr>
          <p:nvPr/>
        </p:nvSpPr>
        <p:spPr bwMode="auto">
          <a:xfrm>
            <a:off x="8534400" y="609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2402" name="Text Box 114"/>
          <p:cNvSpPr txBox="1">
            <a:spLocks noChangeArrowheads="1"/>
          </p:cNvSpPr>
          <p:nvPr/>
        </p:nvSpPr>
        <p:spPr bwMode="auto">
          <a:xfrm>
            <a:off x="4648200" y="5867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2403" name="Text Box 115"/>
          <p:cNvSpPr txBox="1">
            <a:spLocks noChangeArrowheads="1"/>
          </p:cNvSpPr>
          <p:nvPr/>
        </p:nvSpPr>
        <p:spPr bwMode="auto">
          <a:xfrm>
            <a:off x="69342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2404" name="Text Box 116"/>
          <p:cNvSpPr txBox="1">
            <a:spLocks noChangeArrowheads="1"/>
          </p:cNvSpPr>
          <p:nvPr/>
        </p:nvSpPr>
        <p:spPr bwMode="auto">
          <a:xfrm>
            <a:off x="85344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2405" name="Text Box 117"/>
          <p:cNvSpPr txBox="1">
            <a:spLocks noChangeArrowheads="1"/>
          </p:cNvSpPr>
          <p:nvPr/>
        </p:nvSpPr>
        <p:spPr bwMode="auto">
          <a:xfrm>
            <a:off x="6248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2406" name="Text Box 118"/>
          <p:cNvSpPr txBox="1">
            <a:spLocks noChangeArrowheads="1"/>
          </p:cNvSpPr>
          <p:nvPr/>
        </p:nvSpPr>
        <p:spPr bwMode="auto">
          <a:xfrm>
            <a:off x="69342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2407" name="Text Box 119"/>
          <p:cNvSpPr txBox="1">
            <a:spLocks noChangeArrowheads="1"/>
          </p:cNvSpPr>
          <p:nvPr/>
        </p:nvSpPr>
        <p:spPr bwMode="auto">
          <a:xfrm>
            <a:off x="8534400" y="1371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2408" name="Text Box 120"/>
          <p:cNvSpPr txBox="1">
            <a:spLocks noChangeArrowheads="1"/>
          </p:cNvSpPr>
          <p:nvPr/>
        </p:nvSpPr>
        <p:spPr bwMode="auto">
          <a:xfrm>
            <a:off x="6934200" y="2133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2409" name="Text Box 121"/>
          <p:cNvSpPr txBox="1">
            <a:spLocks noChangeArrowheads="1"/>
          </p:cNvSpPr>
          <p:nvPr/>
        </p:nvSpPr>
        <p:spPr bwMode="auto">
          <a:xfrm>
            <a:off x="4648200" y="5105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2410" name="Text Box 122"/>
          <p:cNvSpPr txBox="1">
            <a:spLocks noChangeArrowheads="1"/>
          </p:cNvSpPr>
          <p:nvPr/>
        </p:nvSpPr>
        <p:spPr bwMode="auto">
          <a:xfrm>
            <a:off x="85344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2411" name="Text Box 123"/>
          <p:cNvSpPr txBox="1">
            <a:spLocks noChangeArrowheads="1"/>
          </p:cNvSpPr>
          <p:nvPr/>
        </p:nvSpPr>
        <p:spPr bwMode="auto">
          <a:xfrm>
            <a:off x="62484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2412" name="Text Box 124"/>
          <p:cNvSpPr txBox="1">
            <a:spLocks noChangeArrowheads="1"/>
          </p:cNvSpPr>
          <p:nvPr/>
        </p:nvSpPr>
        <p:spPr bwMode="auto">
          <a:xfrm>
            <a:off x="4648200" y="2819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2413" name="Text Box 125"/>
          <p:cNvSpPr txBox="1">
            <a:spLocks noChangeArrowheads="1"/>
          </p:cNvSpPr>
          <p:nvPr/>
        </p:nvSpPr>
        <p:spPr bwMode="auto">
          <a:xfrm>
            <a:off x="69342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2414" name="Text Box 126"/>
          <p:cNvSpPr txBox="1">
            <a:spLocks noChangeArrowheads="1"/>
          </p:cNvSpPr>
          <p:nvPr/>
        </p:nvSpPr>
        <p:spPr bwMode="auto">
          <a:xfrm>
            <a:off x="62484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2415" name="Text Box 127"/>
          <p:cNvSpPr txBox="1">
            <a:spLocks noChangeArrowheads="1"/>
          </p:cNvSpPr>
          <p:nvPr/>
        </p:nvSpPr>
        <p:spPr bwMode="auto">
          <a:xfrm>
            <a:off x="8534400" y="4343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2416" name="Text Box 128"/>
          <p:cNvSpPr txBox="1">
            <a:spLocks noChangeArrowheads="1"/>
          </p:cNvSpPr>
          <p:nvPr/>
        </p:nvSpPr>
        <p:spPr bwMode="auto">
          <a:xfrm>
            <a:off x="46482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2417" name="Text Box 129"/>
          <p:cNvSpPr txBox="1">
            <a:spLocks noChangeArrowheads="1"/>
          </p:cNvSpPr>
          <p:nvPr/>
        </p:nvSpPr>
        <p:spPr bwMode="auto">
          <a:xfrm>
            <a:off x="6248400" y="21336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2418" name="Text Box 130"/>
          <p:cNvSpPr txBox="1">
            <a:spLocks noChangeArrowheads="1"/>
          </p:cNvSpPr>
          <p:nvPr/>
        </p:nvSpPr>
        <p:spPr bwMode="auto">
          <a:xfrm>
            <a:off x="8534400" y="2819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2419" name="Text Box 131"/>
          <p:cNvSpPr txBox="1">
            <a:spLocks noChangeArrowheads="1"/>
          </p:cNvSpPr>
          <p:nvPr/>
        </p:nvSpPr>
        <p:spPr bwMode="auto">
          <a:xfrm>
            <a:off x="69342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cxnSp>
        <p:nvCxnSpPr>
          <p:cNvPr id="12420" name="AutoShape 132"/>
          <p:cNvCxnSpPr>
            <a:cxnSpLocks noChangeShapeType="1"/>
            <a:stCxn id="12319" idx="4"/>
            <a:endCxn id="12361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2421" name="Oval 133"/>
          <p:cNvSpPr>
            <a:spLocks noChangeAspect="1" noChangeArrowheads="1"/>
          </p:cNvSpPr>
          <p:nvPr/>
        </p:nvSpPr>
        <p:spPr bwMode="auto">
          <a:xfrm>
            <a:off x="4572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422" name="Oval 134"/>
          <p:cNvSpPr>
            <a:spLocks noChangeArrowheads="1"/>
          </p:cNvSpPr>
          <p:nvPr/>
        </p:nvSpPr>
        <p:spPr bwMode="auto">
          <a:xfrm>
            <a:off x="6172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423" name="AutoShape 135"/>
          <p:cNvCxnSpPr>
            <a:cxnSpLocks noChangeShapeType="1"/>
            <a:stCxn id="12421" idx="6"/>
            <a:endCxn id="12422" idx="2"/>
          </p:cNvCxnSpPr>
          <p:nvPr/>
        </p:nvCxnSpPr>
        <p:spPr bwMode="auto">
          <a:xfrm>
            <a:off x="5029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2424" name="Text Box 136"/>
          <p:cNvSpPr txBox="1">
            <a:spLocks noChangeArrowheads="1"/>
          </p:cNvSpPr>
          <p:nvPr/>
        </p:nvSpPr>
        <p:spPr bwMode="auto">
          <a:xfrm>
            <a:off x="5486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2425" name="Text Box 137"/>
          <p:cNvSpPr txBox="1">
            <a:spLocks noChangeArrowheads="1"/>
          </p:cNvSpPr>
          <p:nvPr/>
        </p:nvSpPr>
        <p:spPr bwMode="auto">
          <a:xfrm>
            <a:off x="46482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2426" name="Text Box 138"/>
          <p:cNvSpPr txBox="1">
            <a:spLocks noChangeArrowheads="1"/>
          </p:cNvSpPr>
          <p:nvPr/>
        </p:nvSpPr>
        <p:spPr bwMode="auto">
          <a:xfrm>
            <a:off x="62484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2427" name="Oval 139"/>
          <p:cNvSpPr>
            <a:spLocks noChangeAspect="1" noChangeArrowheads="1"/>
          </p:cNvSpPr>
          <p:nvPr/>
        </p:nvSpPr>
        <p:spPr bwMode="auto">
          <a:xfrm>
            <a:off x="4572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428" name="Oval 140"/>
          <p:cNvSpPr>
            <a:spLocks noChangeArrowheads="1"/>
          </p:cNvSpPr>
          <p:nvPr/>
        </p:nvSpPr>
        <p:spPr bwMode="auto">
          <a:xfrm>
            <a:off x="6172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429" name="AutoShape 141"/>
          <p:cNvCxnSpPr>
            <a:cxnSpLocks noChangeShapeType="1"/>
            <a:stCxn id="12427" idx="6"/>
            <a:endCxn id="12428" idx="2"/>
          </p:cNvCxnSpPr>
          <p:nvPr/>
        </p:nvCxnSpPr>
        <p:spPr bwMode="auto">
          <a:xfrm>
            <a:off x="5029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430" name="Text Box 142"/>
          <p:cNvSpPr txBox="1">
            <a:spLocks noChangeArrowheads="1"/>
          </p:cNvSpPr>
          <p:nvPr/>
        </p:nvSpPr>
        <p:spPr bwMode="auto">
          <a:xfrm>
            <a:off x="5486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2431" name="Text Box 143"/>
          <p:cNvSpPr txBox="1">
            <a:spLocks noChangeArrowheads="1"/>
          </p:cNvSpPr>
          <p:nvPr/>
        </p:nvSpPr>
        <p:spPr bwMode="auto">
          <a:xfrm>
            <a:off x="46482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2432" name="Text Box 144"/>
          <p:cNvSpPr txBox="1">
            <a:spLocks noChangeArrowheads="1"/>
          </p:cNvSpPr>
          <p:nvPr/>
        </p:nvSpPr>
        <p:spPr bwMode="auto">
          <a:xfrm>
            <a:off x="62484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2433" name="Oval 145"/>
          <p:cNvSpPr>
            <a:spLocks noChangeAspect="1" noChangeArrowheads="1"/>
          </p:cNvSpPr>
          <p:nvPr/>
        </p:nvSpPr>
        <p:spPr bwMode="auto">
          <a:xfrm>
            <a:off x="4572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2434" name="Oval 146"/>
          <p:cNvSpPr>
            <a:spLocks noChangeArrowheads="1"/>
          </p:cNvSpPr>
          <p:nvPr/>
        </p:nvSpPr>
        <p:spPr bwMode="auto">
          <a:xfrm>
            <a:off x="6172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2435" name="AutoShape 147"/>
          <p:cNvCxnSpPr>
            <a:cxnSpLocks noChangeShapeType="1"/>
            <a:stCxn id="12433" idx="6"/>
            <a:endCxn id="12434" idx="2"/>
          </p:cNvCxnSpPr>
          <p:nvPr/>
        </p:nvCxnSpPr>
        <p:spPr bwMode="auto">
          <a:xfrm>
            <a:off x="5029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2436" name="Text Box 148"/>
          <p:cNvSpPr txBox="1">
            <a:spLocks noChangeArrowheads="1"/>
          </p:cNvSpPr>
          <p:nvPr/>
        </p:nvSpPr>
        <p:spPr bwMode="auto">
          <a:xfrm>
            <a:off x="5486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2437" name="Text Box 149"/>
          <p:cNvSpPr txBox="1">
            <a:spLocks noChangeArrowheads="1"/>
          </p:cNvSpPr>
          <p:nvPr/>
        </p:nvSpPr>
        <p:spPr bwMode="auto">
          <a:xfrm>
            <a:off x="46482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2438" name="Text Box 150"/>
          <p:cNvSpPr txBox="1">
            <a:spLocks noChangeArrowheads="1"/>
          </p:cNvSpPr>
          <p:nvPr/>
        </p:nvSpPr>
        <p:spPr bwMode="auto">
          <a:xfrm>
            <a:off x="62484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2439" name="Text Box 151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Add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2"/>
          <p:cNvSpPr>
            <a:spLocks noChangeAspect="1" noChangeArrowheads="1"/>
          </p:cNvSpPr>
          <p:nvPr/>
        </p:nvSpPr>
        <p:spPr bwMode="auto">
          <a:xfrm>
            <a:off x="45720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61722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16" name="AutoShape 4"/>
          <p:cNvCxnSpPr>
            <a:cxnSpLocks noChangeShapeType="1"/>
            <a:stCxn id="13314" idx="6"/>
            <a:endCxn id="13315" idx="2"/>
          </p:cNvCxnSpPr>
          <p:nvPr/>
        </p:nvCxnSpPr>
        <p:spPr bwMode="auto">
          <a:xfrm>
            <a:off x="5029200" y="1524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5486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3318" name="Oval 6"/>
          <p:cNvSpPr>
            <a:spLocks noChangeAspect="1" noChangeArrowheads="1"/>
          </p:cNvSpPr>
          <p:nvPr/>
        </p:nvSpPr>
        <p:spPr bwMode="auto">
          <a:xfrm>
            <a:off x="6858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19" name="Oval 7"/>
          <p:cNvSpPr>
            <a:spLocks noChangeArrowheads="1"/>
          </p:cNvSpPr>
          <p:nvPr/>
        </p:nvSpPr>
        <p:spPr bwMode="auto">
          <a:xfrm>
            <a:off x="8458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20" name="AutoShape 8"/>
          <p:cNvCxnSpPr>
            <a:cxnSpLocks noChangeShapeType="1"/>
            <a:stCxn id="13318" idx="6"/>
            <a:endCxn id="13319" idx="2"/>
          </p:cNvCxnSpPr>
          <p:nvPr/>
        </p:nvCxnSpPr>
        <p:spPr bwMode="auto">
          <a:xfrm>
            <a:off x="7315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7772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3322" name="Oval 10"/>
          <p:cNvSpPr>
            <a:spLocks noChangeAspect="1" noChangeArrowheads="1"/>
          </p:cNvSpPr>
          <p:nvPr/>
        </p:nvSpPr>
        <p:spPr bwMode="auto">
          <a:xfrm>
            <a:off x="68580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23" name="Oval 11"/>
          <p:cNvSpPr>
            <a:spLocks noChangeArrowheads="1"/>
          </p:cNvSpPr>
          <p:nvPr/>
        </p:nvSpPr>
        <p:spPr bwMode="auto">
          <a:xfrm>
            <a:off x="84582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24" name="AutoShape 12"/>
          <p:cNvCxnSpPr>
            <a:cxnSpLocks noChangeShapeType="1"/>
            <a:stCxn id="13322" idx="6"/>
            <a:endCxn id="13323" idx="2"/>
          </p:cNvCxnSpPr>
          <p:nvPr/>
        </p:nvCxnSpPr>
        <p:spPr bwMode="auto">
          <a:xfrm>
            <a:off x="7315200" y="1524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7772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3326" name="Oval 14"/>
          <p:cNvSpPr>
            <a:spLocks noChangeAspect="1" noChangeArrowheads="1"/>
          </p:cNvSpPr>
          <p:nvPr/>
        </p:nvSpPr>
        <p:spPr bwMode="auto">
          <a:xfrm>
            <a:off x="4572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27" name="Oval 15"/>
          <p:cNvSpPr>
            <a:spLocks noChangeArrowheads="1"/>
          </p:cNvSpPr>
          <p:nvPr/>
        </p:nvSpPr>
        <p:spPr bwMode="auto">
          <a:xfrm>
            <a:off x="6172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28" name="AutoShape 16"/>
          <p:cNvCxnSpPr>
            <a:cxnSpLocks noChangeShapeType="1"/>
            <a:stCxn id="13326" idx="6"/>
            <a:endCxn id="13327" idx="2"/>
          </p:cNvCxnSpPr>
          <p:nvPr/>
        </p:nvCxnSpPr>
        <p:spPr bwMode="auto">
          <a:xfrm>
            <a:off x="5029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5486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3330" name="Oval 18"/>
          <p:cNvSpPr>
            <a:spLocks noChangeAspect="1" noChangeArrowheads="1"/>
          </p:cNvSpPr>
          <p:nvPr/>
        </p:nvSpPr>
        <p:spPr bwMode="auto">
          <a:xfrm>
            <a:off x="6858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31" name="Oval 19"/>
          <p:cNvSpPr>
            <a:spLocks noChangeArrowheads="1"/>
          </p:cNvSpPr>
          <p:nvPr/>
        </p:nvSpPr>
        <p:spPr bwMode="auto">
          <a:xfrm>
            <a:off x="8458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32" name="AutoShape 20"/>
          <p:cNvCxnSpPr>
            <a:cxnSpLocks noChangeShapeType="1"/>
            <a:stCxn id="13330" idx="6"/>
            <a:endCxn id="13331" idx="2"/>
          </p:cNvCxnSpPr>
          <p:nvPr/>
        </p:nvCxnSpPr>
        <p:spPr bwMode="auto">
          <a:xfrm>
            <a:off x="7315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333" name="Text Box 21"/>
          <p:cNvSpPr txBox="1">
            <a:spLocks noChangeArrowheads="1"/>
          </p:cNvSpPr>
          <p:nvPr/>
        </p:nvSpPr>
        <p:spPr bwMode="auto">
          <a:xfrm>
            <a:off x="7772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3334" name="Oval 22"/>
          <p:cNvSpPr>
            <a:spLocks noChangeAspect="1" noChangeArrowheads="1"/>
          </p:cNvSpPr>
          <p:nvPr/>
        </p:nvSpPr>
        <p:spPr bwMode="auto">
          <a:xfrm>
            <a:off x="6858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35" name="Oval 23"/>
          <p:cNvSpPr>
            <a:spLocks noChangeArrowheads="1"/>
          </p:cNvSpPr>
          <p:nvPr/>
        </p:nvSpPr>
        <p:spPr bwMode="auto">
          <a:xfrm>
            <a:off x="8458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36" name="AutoShape 24"/>
          <p:cNvCxnSpPr>
            <a:cxnSpLocks noChangeShapeType="1"/>
            <a:stCxn id="13334" idx="6"/>
            <a:endCxn id="13335" idx="2"/>
          </p:cNvCxnSpPr>
          <p:nvPr/>
        </p:nvCxnSpPr>
        <p:spPr bwMode="auto">
          <a:xfrm>
            <a:off x="7315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337" name="Text Box 25"/>
          <p:cNvSpPr txBox="1">
            <a:spLocks noChangeArrowheads="1"/>
          </p:cNvSpPr>
          <p:nvPr/>
        </p:nvSpPr>
        <p:spPr bwMode="auto">
          <a:xfrm>
            <a:off x="7772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3338" name="Oval 26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39" name="Oval 27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40" name="AutoShape 28"/>
          <p:cNvCxnSpPr>
            <a:cxnSpLocks noChangeShapeType="1"/>
            <a:stCxn id="13338" idx="6"/>
            <a:endCxn id="13339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3341" name="Text Box 29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3342" name="Oval 30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43" name="Oval 31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44" name="Oval 32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45" name="Oval 33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46" name="Oval 34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47" name="AutoShape 35"/>
          <p:cNvCxnSpPr>
            <a:cxnSpLocks noChangeShapeType="1"/>
            <a:stCxn id="13338" idx="3"/>
            <a:endCxn id="13343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3348" name="AutoShape 36"/>
          <p:cNvCxnSpPr>
            <a:cxnSpLocks noChangeShapeType="1"/>
            <a:stCxn id="13343" idx="5"/>
            <a:endCxn id="13344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3349" name="AutoShape 37"/>
          <p:cNvCxnSpPr>
            <a:cxnSpLocks noChangeShapeType="1"/>
            <a:stCxn id="13344" idx="7"/>
            <a:endCxn id="13346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3350" name="AutoShape 38"/>
          <p:cNvCxnSpPr>
            <a:cxnSpLocks noChangeShapeType="1"/>
            <a:stCxn id="13345" idx="3"/>
            <a:endCxn id="13346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3351" name="AutoShape 39"/>
          <p:cNvCxnSpPr>
            <a:cxnSpLocks noChangeShapeType="1"/>
            <a:stCxn id="13342" idx="4"/>
            <a:endCxn id="13346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3352" name="AutoShape 40"/>
          <p:cNvCxnSpPr>
            <a:cxnSpLocks noChangeShapeType="1"/>
            <a:stCxn id="13338" idx="4"/>
            <a:endCxn id="13344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3353" name="AutoShape 41"/>
          <p:cNvCxnSpPr>
            <a:cxnSpLocks noChangeShapeType="1"/>
            <a:stCxn id="13339" idx="3"/>
            <a:endCxn id="13342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3354" name="AutoShape 42"/>
          <p:cNvCxnSpPr>
            <a:cxnSpLocks noChangeShapeType="1"/>
            <a:stCxn id="13339" idx="4"/>
            <a:endCxn id="13345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355" name="Oval 43"/>
          <p:cNvSpPr>
            <a:spLocks noChangeAspect="1" noChangeArrowheads="1"/>
          </p:cNvSpPr>
          <p:nvPr/>
        </p:nvSpPr>
        <p:spPr bwMode="auto">
          <a:xfrm>
            <a:off x="6858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56" name="Oval 44"/>
          <p:cNvSpPr>
            <a:spLocks noChangeArrowheads="1"/>
          </p:cNvSpPr>
          <p:nvPr/>
        </p:nvSpPr>
        <p:spPr bwMode="auto">
          <a:xfrm>
            <a:off x="8458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57" name="AutoShape 45"/>
          <p:cNvCxnSpPr>
            <a:cxnSpLocks noChangeShapeType="1"/>
            <a:stCxn id="13355" idx="6"/>
            <a:endCxn id="13356" idx="2"/>
          </p:cNvCxnSpPr>
          <p:nvPr/>
        </p:nvCxnSpPr>
        <p:spPr bwMode="auto">
          <a:xfrm>
            <a:off x="7315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358" name="Text Box 46"/>
          <p:cNvSpPr txBox="1">
            <a:spLocks noChangeArrowheads="1"/>
          </p:cNvSpPr>
          <p:nvPr/>
        </p:nvSpPr>
        <p:spPr bwMode="auto">
          <a:xfrm>
            <a:off x="7772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3359" name="Oval 47"/>
          <p:cNvSpPr>
            <a:spLocks noChangeAspect="1" noChangeArrowheads="1"/>
          </p:cNvSpPr>
          <p:nvPr/>
        </p:nvSpPr>
        <p:spPr bwMode="auto">
          <a:xfrm>
            <a:off x="6858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60" name="Oval 48"/>
          <p:cNvSpPr>
            <a:spLocks noChangeArrowheads="1"/>
          </p:cNvSpPr>
          <p:nvPr/>
        </p:nvSpPr>
        <p:spPr bwMode="auto">
          <a:xfrm>
            <a:off x="8458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61" name="AutoShape 49"/>
          <p:cNvCxnSpPr>
            <a:cxnSpLocks noChangeShapeType="1"/>
            <a:stCxn id="13359" idx="6"/>
            <a:endCxn id="13360" idx="2"/>
          </p:cNvCxnSpPr>
          <p:nvPr/>
        </p:nvCxnSpPr>
        <p:spPr bwMode="auto">
          <a:xfrm>
            <a:off x="7315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362" name="Text Box 50"/>
          <p:cNvSpPr txBox="1">
            <a:spLocks noChangeArrowheads="1"/>
          </p:cNvSpPr>
          <p:nvPr/>
        </p:nvSpPr>
        <p:spPr bwMode="auto">
          <a:xfrm>
            <a:off x="7772400" y="5791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3363" name="Oval 51"/>
          <p:cNvSpPr>
            <a:spLocks noChangeAspect="1" noChangeArrowheads="1"/>
          </p:cNvSpPr>
          <p:nvPr/>
        </p:nvSpPr>
        <p:spPr bwMode="auto">
          <a:xfrm>
            <a:off x="6858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64" name="Oval 52"/>
          <p:cNvSpPr>
            <a:spLocks noChangeArrowheads="1"/>
          </p:cNvSpPr>
          <p:nvPr/>
        </p:nvSpPr>
        <p:spPr bwMode="auto">
          <a:xfrm>
            <a:off x="8458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65" name="AutoShape 53"/>
          <p:cNvCxnSpPr>
            <a:cxnSpLocks noChangeShapeType="1"/>
            <a:stCxn id="13363" idx="6"/>
            <a:endCxn id="13364" idx="2"/>
          </p:cNvCxnSpPr>
          <p:nvPr/>
        </p:nvCxnSpPr>
        <p:spPr bwMode="auto">
          <a:xfrm>
            <a:off x="7315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3366" name="Text Box 54"/>
          <p:cNvSpPr txBox="1">
            <a:spLocks noChangeArrowheads="1"/>
          </p:cNvSpPr>
          <p:nvPr/>
        </p:nvSpPr>
        <p:spPr bwMode="auto">
          <a:xfrm>
            <a:off x="7772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3367" name="Oval 55"/>
          <p:cNvSpPr>
            <a:spLocks noChangeAspect="1" noChangeArrowheads="1"/>
          </p:cNvSpPr>
          <p:nvPr/>
        </p:nvSpPr>
        <p:spPr bwMode="auto">
          <a:xfrm>
            <a:off x="4572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68" name="Oval 56"/>
          <p:cNvSpPr>
            <a:spLocks noChangeArrowheads="1"/>
          </p:cNvSpPr>
          <p:nvPr/>
        </p:nvSpPr>
        <p:spPr bwMode="auto">
          <a:xfrm>
            <a:off x="6172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69" name="AutoShape 57"/>
          <p:cNvCxnSpPr>
            <a:cxnSpLocks noChangeShapeType="1"/>
            <a:stCxn id="13367" idx="6"/>
            <a:endCxn id="13368" idx="2"/>
          </p:cNvCxnSpPr>
          <p:nvPr/>
        </p:nvCxnSpPr>
        <p:spPr bwMode="auto">
          <a:xfrm>
            <a:off x="5029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370" name="Text Box 58"/>
          <p:cNvSpPr txBox="1">
            <a:spLocks noChangeArrowheads="1"/>
          </p:cNvSpPr>
          <p:nvPr/>
        </p:nvSpPr>
        <p:spPr bwMode="auto">
          <a:xfrm>
            <a:off x="54864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3371" name="Oval 59"/>
          <p:cNvSpPr>
            <a:spLocks noChangeAspect="1" noChangeArrowheads="1"/>
          </p:cNvSpPr>
          <p:nvPr/>
        </p:nvSpPr>
        <p:spPr bwMode="auto">
          <a:xfrm>
            <a:off x="68580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72" name="Oval 60"/>
          <p:cNvSpPr>
            <a:spLocks noChangeArrowheads="1"/>
          </p:cNvSpPr>
          <p:nvPr/>
        </p:nvSpPr>
        <p:spPr bwMode="auto">
          <a:xfrm>
            <a:off x="84582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73" name="AutoShape 61"/>
          <p:cNvCxnSpPr>
            <a:cxnSpLocks noChangeShapeType="1"/>
            <a:stCxn id="13371" idx="6"/>
            <a:endCxn id="13372" idx="2"/>
          </p:cNvCxnSpPr>
          <p:nvPr/>
        </p:nvCxnSpPr>
        <p:spPr bwMode="auto">
          <a:xfrm>
            <a:off x="73152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374" name="Text Box 62"/>
          <p:cNvSpPr txBox="1">
            <a:spLocks noChangeArrowheads="1"/>
          </p:cNvSpPr>
          <p:nvPr/>
        </p:nvSpPr>
        <p:spPr bwMode="auto">
          <a:xfrm>
            <a:off x="7772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3375" name="Oval 63"/>
          <p:cNvSpPr>
            <a:spLocks noChangeAspect="1"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76" name="Oval 64"/>
          <p:cNvSpPr>
            <a:spLocks noChangeArrowheads="1"/>
          </p:cNvSpPr>
          <p:nvPr/>
        </p:nvSpPr>
        <p:spPr bwMode="auto">
          <a:xfrm>
            <a:off x="6172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77" name="AutoShape 65"/>
          <p:cNvCxnSpPr>
            <a:cxnSpLocks noChangeShapeType="1"/>
            <a:stCxn id="13375" idx="6"/>
            <a:endCxn id="13376" idx="2"/>
          </p:cNvCxnSpPr>
          <p:nvPr/>
        </p:nvCxnSpPr>
        <p:spPr bwMode="auto">
          <a:xfrm>
            <a:off x="5029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378" name="Text Box 66"/>
          <p:cNvSpPr txBox="1">
            <a:spLocks noChangeArrowheads="1"/>
          </p:cNvSpPr>
          <p:nvPr/>
        </p:nvSpPr>
        <p:spPr bwMode="auto">
          <a:xfrm>
            <a:off x="5486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3379" name="Oval 67"/>
          <p:cNvSpPr>
            <a:spLocks noChangeAspect="1" noChangeArrowheads="1"/>
          </p:cNvSpPr>
          <p:nvPr/>
        </p:nvSpPr>
        <p:spPr bwMode="auto">
          <a:xfrm>
            <a:off x="45720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80" name="Oval 68"/>
          <p:cNvSpPr>
            <a:spLocks noChangeArrowheads="1"/>
          </p:cNvSpPr>
          <p:nvPr/>
        </p:nvSpPr>
        <p:spPr bwMode="auto">
          <a:xfrm>
            <a:off x="61722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81" name="AutoShape 69"/>
          <p:cNvCxnSpPr>
            <a:cxnSpLocks noChangeShapeType="1"/>
            <a:stCxn id="13379" idx="6"/>
            <a:endCxn id="13380" idx="2"/>
          </p:cNvCxnSpPr>
          <p:nvPr/>
        </p:nvCxnSpPr>
        <p:spPr bwMode="auto">
          <a:xfrm>
            <a:off x="50292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382" name="Text Box 70"/>
          <p:cNvSpPr txBox="1">
            <a:spLocks noChangeArrowheads="1"/>
          </p:cNvSpPr>
          <p:nvPr/>
        </p:nvSpPr>
        <p:spPr bwMode="auto">
          <a:xfrm>
            <a:off x="5486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3383" name="Rectangle 71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84" name="Oval 72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85" name="Oval 73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386" name="Oval 74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387" name="AutoShape 75"/>
          <p:cNvCxnSpPr>
            <a:cxnSpLocks noChangeShapeType="1"/>
            <a:stCxn id="13344" idx="6"/>
            <a:endCxn id="13384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3388" name="AutoShape 76"/>
          <p:cNvCxnSpPr>
            <a:cxnSpLocks noChangeShapeType="1"/>
            <a:stCxn id="13344" idx="2"/>
            <a:endCxn id="13385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3389" name="AutoShape 77"/>
          <p:cNvCxnSpPr>
            <a:cxnSpLocks noChangeShapeType="1"/>
            <a:stCxn id="13343" idx="1"/>
            <a:endCxn id="13386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3390" name="AutoShape 78"/>
          <p:cNvCxnSpPr>
            <a:cxnSpLocks noChangeShapeType="1"/>
            <a:stCxn id="13384" idx="1"/>
            <a:endCxn id="13346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3391" name="AutoShape 79"/>
          <p:cNvCxnSpPr>
            <a:cxnSpLocks noChangeShapeType="1"/>
            <a:stCxn id="13345" idx="4"/>
            <a:endCxn id="13384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3392" name="AutoShape 80"/>
          <p:cNvCxnSpPr>
            <a:cxnSpLocks noChangeShapeType="1"/>
            <a:stCxn id="13386" idx="7"/>
            <a:endCxn id="13338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3393" name="Text Box 81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3394" name="Text Box 82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3395" name="Text Box 83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3396" name="Text Box 84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3397" name="Text Box 85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3398" name="Text Box 86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3399" name="Text Box 87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3400" name="Text Box 88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3401" name="Text Box 89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3402" name="Text Box 90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3403" name="Text Box 91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3404" name="Text Box 92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3405" name="Text Box 93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3406" name="Text Box 94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3407" name="Text Box 95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3408" name="Text Box 96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3409" name="Text Box 97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3410" name="Text Box 98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3411" name="Text Box 99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3412" name="Text Box 100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3413" name="Text Box 101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3414" name="Text Box 102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3415" name="Text Box 103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3416" name="Text Box 104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3417" name="Text Box 105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3418" name="Text Box 106"/>
          <p:cNvSpPr txBox="1">
            <a:spLocks noChangeArrowheads="1"/>
          </p:cNvSpPr>
          <p:nvPr/>
        </p:nvSpPr>
        <p:spPr bwMode="auto">
          <a:xfrm>
            <a:off x="69342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3419" name="Text Box 107"/>
          <p:cNvSpPr txBox="1">
            <a:spLocks noChangeArrowheads="1"/>
          </p:cNvSpPr>
          <p:nvPr/>
        </p:nvSpPr>
        <p:spPr bwMode="auto">
          <a:xfrm>
            <a:off x="6934200" y="5867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3420" name="Text Box 108"/>
          <p:cNvSpPr txBox="1">
            <a:spLocks noChangeArrowheads="1"/>
          </p:cNvSpPr>
          <p:nvPr/>
        </p:nvSpPr>
        <p:spPr bwMode="auto">
          <a:xfrm>
            <a:off x="85344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3421" name="Text Box 109"/>
          <p:cNvSpPr txBox="1">
            <a:spLocks noChangeArrowheads="1"/>
          </p:cNvSpPr>
          <p:nvPr/>
        </p:nvSpPr>
        <p:spPr bwMode="auto">
          <a:xfrm>
            <a:off x="8534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3422" name="Text Box 110"/>
          <p:cNvSpPr txBox="1">
            <a:spLocks noChangeArrowheads="1"/>
          </p:cNvSpPr>
          <p:nvPr/>
        </p:nvSpPr>
        <p:spPr bwMode="auto">
          <a:xfrm>
            <a:off x="46482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3423" name="Text Box 111"/>
          <p:cNvSpPr txBox="1">
            <a:spLocks noChangeArrowheads="1"/>
          </p:cNvSpPr>
          <p:nvPr/>
        </p:nvSpPr>
        <p:spPr bwMode="auto">
          <a:xfrm>
            <a:off x="6934200" y="609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3424" name="Text Box 112"/>
          <p:cNvSpPr txBox="1">
            <a:spLocks noChangeArrowheads="1"/>
          </p:cNvSpPr>
          <p:nvPr/>
        </p:nvSpPr>
        <p:spPr bwMode="auto">
          <a:xfrm>
            <a:off x="62484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3425" name="Text Box 113"/>
          <p:cNvSpPr txBox="1">
            <a:spLocks noChangeArrowheads="1"/>
          </p:cNvSpPr>
          <p:nvPr/>
        </p:nvSpPr>
        <p:spPr bwMode="auto">
          <a:xfrm>
            <a:off x="8534400" y="609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3426" name="Text Box 114"/>
          <p:cNvSpPr txBox="1">
            <a:spLocks noChangeArrowheads="1"/>
          </p:cNvSpPr>
          <p:nvPr/>
        </p:nvSpPr>
        <p:spPr bwMode="auto">
          <a:xfrm>
            <a:off x="4648200" y="5867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3427" name="Text Box 115"/>
          <p:cNvSpPr txBox="1">
            <a:spLocks noChangeArrowheads="1"/>
          </p:cNvSpPr>
          <p:nvPr/>
        </p:nvSpPr>
        <p:spPr bwMode="auto">
          <a:xfrm>
            <a:off x="69342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3428" name="Text Box 116"/>
          <p:cNvSpPr txBox="1">
            <a:spLocks noChangeArrowheads="1"/>
          </p:cNvSpPr>
          <p:nvPr/>
        </p:nvSpPr>
        <p:spPr bwMode="auto">
          <a:xfrm>
            <a:off x="85344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3429" name="Text Box 117"/>
          <p:cNvSpPr txBox="1">
            <a:spLocks noChangeArrowheads="1"/>
          </p:cNvSpPr>
          <p:nvPr/>
        </p:nvSpPr>
        <p:spPr bwMode="auto">
          <a:xfrm>
            <a:off x="6248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3430" name="Text Box 118"/>
          <p:cNvSpPr txBox="1">
            <a:spLocks noChangeArrowheads="1"/>
          </p:cNvSpPr>
          <p:nvPr/>
        </p:nvSpPr>
        <p:spPr bwMode="auto">
          <a:xfrm>
            <a:off x="69342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3431" name="Text Box 119"/>
          <p:cNvSpPr txBox="1">
            <a:spLocks noChangeArrowheads="1"/>
          </p:cNvSpPr>
          <p:nvPr/>
        </p:nvSpPr>
        <p:spPr bwMode="auto">
          <a:xfrm>
            <a:off x="8534400" y="1371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3432" name="Text Box 120"/>
          <p:cNvSpPr txBox="1">
            <a:spLocks noChangeArrowheads="1"/>
          </p:cNvSpPr>
          <p:nvPr/>
        </p:nvSpPr>
        <p:spPr bwMode="auto">
          <a:xfrm>
            <a:off x="6934200" y="2133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3433" name="Text Box 121"/>
          <p:cNvSpPr txBox="1">
            <a:spLocks noChangeArrowheads="1"/>
          </p:cNvSpPr>
          <p:nvPr/>
        </p:nvSpPr>
        <p:spPr bwMode="auto">
          <a:xfrm>
            <a:off x="4648200" y="5105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3434" name="Text Box 122"/>
          <p:cNvSpPr txBox="1">
            <a:spLocks noChangeArrowheads="1"/>
          </p:cNvSpPr>
          <p:nvPr/>
        </p:nvSpPr>
        <p:spPr bwMode="auto">
          <a:xfrm>
            <a:off x="85344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3435" name="Text Box 123"/>
          <p:cNvSpPr txBox="1">
            <a:spLocks noChangeArrowheads="1"/>
          </p:cNvSpPr>
          <p:nvPr/>
        </p:nvSpPr>
        <p:spPr bwMode="auto">
          <a:xfrm>
            <a:off x="62484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3436" name="Text Box 124"/>
          <p:cNvSpPr txBox="1">
            <a:spLocks noChangeArrowheads="1"/>
          </p:cNvSpPr>
          <p:nvPr/>
        </p:nvSpPr>
        <p:spPr bwMode="auto">
          <a:xfrm>
            <a:off x="4648200" y="2819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3437" name="Text Box 125"/>
          <p:cNvSpPr txBox="1">
            <a:spLocks noChangeArrowheads="1"/>
          </p:cNvSpPr>
          <p:nvPr/>
        </p:nvSpPr>
        <p:spPr bwMode="auto">
          <a:xfrm>
            <a:off x="69342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3438" name="Text Box 126"/>
          <p:cNvSpPr txBox="1">
            <a:spLocks noChangeArrowheads="1"/>
          </p:cNvSpPr>
          <p:nvPr/>
        </p:nvSpPr>
        <p:spPr bwMode="auto">
          <a:xfrm>
            <a:off x="62484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3439" name="Text Box 127"/>
          <p:cNvSpPr txBox="1">
            <a:spLocks noChangeArrowheads="1"/>
          </p:cNvSpPr>
          <p:nvPr/>
        </p:nvSpPr>
        <p:spPr bwMode="auto">
          <a:xfrm>
            <a:off x="8534400" y="4343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3440" name="Text Box 128"/>
          <p:cNvSpPr txBox="1">
            <a:spLocks noChangeArrowheads="1"/>
          </p:cNvSpPr>
          <p:nvPr/>
        </p:nvSpPr>
        <p:spPr bwMode="auto">
          <a:xfrm>
            <a:off x="46482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3441" name="Text Box 129"/>
          <p:cNvSpPr txBox="1">
            <a:spLocks noChangeArrowheads="1"/>
          </p:cNvSpPr>
          <p:nvPr/>
        </p:nvSpPr>
        <p:spPr bwMode="auto">
          <a:xfrm>
            <a:off x="6248400" y="21336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3442" name="Text Box 130"/>
          <p:cNvSpPr txBox="1">
            <a:spLocks noChangeArrowheads="1"/>
          </p:cNvSpPr>
          <p:nvPr/>
        </p:nvSpPr>
        <p:spPr bwMode="auto">
          <a:xfrm>
            <a:off x="8534400" y="2819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3443" name="Text Box 131"/>
          <p:cNvSpPr txBox="1">
            <a:spLocks noChangeArrowheads="1"/>
          </p:cNvSpPr>
          <p:nvPr/>
        </p:nvSpPr>
        <p:spPr bwMode="auto">
          <a:xfrm>
            <a:off x="69342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cxnSp>
        <p:nvCxnSpPr>
          <p:cNvPr id="13444" name="AutoShape 132"/>
          <p:cNvCxnSpPr>
            <a:cxnSpLocks noChangeShapeType="1"/>
            <a:stCxn id="13343" idx="4"/>
            <a:endCxn id="13385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3445" name="Oval 133"/>
          <p:cNvSpPr>
            <a:spLocks noChangeAspect="1" noChangeArrowheads="1"/>
          </p:cNvSpPr>
          <p:nvPr/>
        </p:nvSpPr>
        <p:spPr bwMode="auto">
          <a:xfrm>
            <a:off x="4572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446" name="Oval 134"/>
          <p:cNvSpPr>
            <a:spLocks noChangeArrowheads="1"/>
          </p:cNvSpPr>
          <p:nvPr/>
        </p:nvSpPr>
        <p:spPr bwMode="auto">
          <a:xfrm>
            <a:off x="6172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447" name="AutoShape 135"/>
          <p:cNvCxnSpPr>
            <a:cxnSpLocks noChangeShapeType="1"/>
            <a:stCxn id="13445" idx="6"/>
            <a:endCxn id="13446" idx="2"/>
          </p:cNvCxnSpPr>
          <p:nvPr/>
        </p:nvCxnSpPr>
        <p:spPr bwMode="auto">
          <a:xfrm>
            <a:off x="5029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3448" name="Text Box 136"/>
          <p:cNvSpPr txBox="1">
            <a:spLocks noChangeArrowheads="1"/>
          </p:cNvSpPr>
          <p:nvPr/>
        </p:nvSpPr>
        <p:spPr bwMode="auto">
          <a:xfrm>
            <a:off x="5486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3449" name="Text Box 137"/>
          <p:cNvSpPr txBox="1">
            <a:spLocks noChangeArrowheads="1"/>
          </p:cNvSpPr>
          <p:nvPr/>
        </p:nvSpPr>
        <p:spPr bwMode="auto">
          <a:xfrm>
            <a:off x="46482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3450" name="Text Box 138"/>
          <p:cNvSpPr txBox="1">
            <a:spLocks noChangeArrowheads="1"/>
          </p:cNvSpPr>
          <p:nvPr/>
        </p:nvSpPr>
        <p:spPr bwMode="auto">
          <a:xfrm>
            <a:off x="62484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3451" name="Oval 139"/>
          <p:cNvSpPr>
            <a:spLocks noChangeAspect="1" noChangeArrowheads="1"/>
          </p:cNvSpPr>
          <p:nvPr/>
        </p:nvSpPr>
        <p:spPr bwMode="auto">
          <a:xfrm>
            <a:off x="4572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452" name="Oval 140"/>
          <p:cNvSpPr>
            <a:spLocks noChangeArrowheads="1"/>
          </p:cNvSpPr>
          <p:nvPr/>
        </p:nvSpPr>
        <p:spPr bwMode="auto">
          <a:xfrm>
            <a:off x="6172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453" name="AutoShape 141"/>
          <p:cNvCxnSpPr>
            <a:cxnSpLocks noChangeShapeType="1"/>
            <a:stCxn id="13451" idx="6"/>
            <a:endCxn id="13452" idx="2"/>
          </p:cNvCxnSpPr>
          <p:nvPr/>
        </p:nvCxnSpPr>
        <p:spPr bwMode="auto">
          <a:xfrm>
            <a:off x="5029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454" name="Text Box 142"/>
          <p:cNvSpPr txBox="1">
            <a:spLocks noChangeArrowheads="1"/>
          </p:cNvSpPr>
          <p:nvPr/>
        </p:nvSpPr>
        <p:spPr bwMode="auto">
          <a:xfrm>
            <a:off x="5486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3455" name="Text Box 143"/>
          <p:cNvSpPr txBox="1">
            <a:spLocks noChangeArrowheads="1"/>
          </p:cNvSpPr>
          <p:nvPr/>
        </p:nvSpPr>
        <p:spPr bwMode="auto">
          <a:xfrm>
            <a:off x="46482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3456" name="Text Box 144"/>
          <p:cNvSpPr txBox="1">
            <a:spLocks noChangeArrowheads="1"/>
          </p:cNvSpPr>
          <p:nvPr/>
        </p:nvSpPr>
        <p:spPr bwMode="auto">
          <a:xfrm>
            <a:off x="62484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3457" name="Oval 145"/>
          <p:cNvSpPr>
            <a:spLocks noChangeAspect="1" noChangeArrowheads="1"/>
          </p:cNvSpPr>
          <p:nvPr/>
        </p:nvSpPr>
        <p:spPr bwMode="auto">
          <a:xfrm>
            <a:off x="4572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458" name="Oval 146"/>
          <p:cNvSpPr>
            <a:spLocks noChangeArrowheads="1"/>
          </p:cNvSpPr>
          <p:nvPr/>
        </p:nvSpPr>
        <p:spPr bwMode="auto">
          <a:xfrm>
            <a:off x="6172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3459" name="AutoShape 147"/>
          <p:cNvCxnSpPr>
            <a:cxnSpLocks noChangeShapeType="1"/>
            <a:stCxn id="13457" idx="6"/>
            <a:endCxn id="13458" idx="2"/>
          </p:cNvCxnSpPr>
          <p:nvPr/>
        </p:nvCxnSpPr>
        <p:spPr bwMode="auto">
          <a:xfrm>
            <a:off x="5029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3460" name="Text Box 148"/>
          <p:cNvSpPr txBox="1">
            <a:spLocks noChangeArrowheads="1"/>
          </p:cNvSpPr>
          <p:nvPr/>
        </p:nvSpPr>
        <p:spPr bwMode="auto">
          <a:xfrm>
            <a:off x="5486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3461" name="Text Box 149"/>
          <p:cNvSpPr txBox="1">
            <a:spLocks noChangeArrowheads="1"/>
          </p:cNvSpPr>
          <p:nvPr/>
        </p:nvSpPr>
        <p:spPr bwMode="auto">
          <a:xfrm>
            <a:off x="46482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3462" name="Text Box 150"/>
          <p:cNvSpPr txBox="1">
            <a:spLocks noChangeArrowheads="1"/>
          </p:cNvSpPr>
          <p:nvPr/>
        </p:nvSpPr>
        <p:spPr bwMode="auto">
          <a:xfrm>
            <a:off x="62484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3463" name="Text Box 151"/>
          <p:cNvSpPr txBox="1">
            <a:spLocks noChangeArrowheads="1"/>
          </p:cNvSpPr>
          <p:nvPr/>
        </p:nvSpPr>
        <p:spPr bwMode="auto">
          <a:xfrm>
            <a:off x="914400" y="3810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Add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2"/>
          <p:cNvSpPr>
            <a:spLocks noChangeAspect="1" noChangeArrowheads="1"/>
          </p:cNvSpPr>
          <p:nvPr/>
        </p:nvSpPr>
        <p:spPr bwMode="auto">
          <a:xfrm>
            <a:off x="4572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6172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340" name="AutoShape 4"/>
          <p:cNvCxnSpPr>
            <a:cxnSpLocks noChangeShapeType="1"/>
            <a:stCxn id="14338" idx="6"/>
            <a:endCxn id="14339" idx="2"/>
          </p:cNvCxnSpPr>
          <p:nvPr/>
        </p:nvCxnSpPr>
        <p:spPr bwMode="auto">
          <a:xfrm>
            <a:off x="5029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5486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4342" name="Oval 6"/>
          <p:cNvSpPr>
            <a:spLocks noChangeAspect="1" noChangeArrowheads="1"/>
          </p:cNvSpPr>
          <p:nvPr/>
        </p:nvSpPr>
        <p:spPr bwMode="auto">
          <a:xfrm>
            <a:off x="6858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8458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344" name="AutoShape 8"/>
          <p:cNvCxnSpPr>
            <a:cxnSpLocks noChangeShapeType="1"/>
            <a:stCxn id="14342" idx="6"/>
            <a:endCxn id="14343" idx="2"/>
          </p:cNvCxnSpPr>
          <p:nvPr/>
        </p:nvCxnSpPr>
        <p:spPr bwMode="auto">
          <a:xfrm>
            <a:off x="7315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345" name="Text Box 9"/>
          <p:cNvSpPr txBox="1">
            <a:spLocks noChangeArrowheads="1"/>
          </p:cNvSpPr>
          <p:nvPr/>
        </p:nvSpPr>
        <p:spPr bwMode="auto">
          <a:xfrm>
            <a:off x="7772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4346" name="Oval 10"/>
          <p:cNvSpPr>
            <a:spLocks noChangeAspect="1" noChangeArrowheads="1"/>
          </p:cNvSpPr>
          <p:nvPr/>
        </p:nvSpPr>
        <p:spPr bwMode="auto">
          <a:xfrm>
            <a:off x="68580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47" name="Oval 11"/>
          <p:cNvSpPr>
            <a:spLocks noChangeArrowheads="1"/>
          </p:cNvSpPr>
          <p:nvPr/>
        </p:nvSpPr>
        <p:spPr bwMode="auto">
          <a:xfrm>
            <a:off x="8458200" y="129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348" name="AutoShape 12"/>
          <p:cNvCxnSpPr>
            <a:cxnSpLocks noChangeShapeType="1"/>
            <a:stCxn id="14346" idx="6"/>
            <a:endCxn id="14347" idx="2"/>
          </p:cNvCxnSpPr>
          <p:nvPr/>
        </p:nvCxnSpPr>
        <p:spPr bwMode="auto">
          <a:xfrm>
            <a:off x="7315200" y="1524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7772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4350" name="Oval 14"/>
          <p:cNvSpPr>
            <a:spLocks noChangeAspect="1" noChangeArrowheads="1"/>
          </p:cNvSpPr>
          <p:nvPr/>
        </p:nvSpPr>
        <p:spPr bwMode="auto">
          <a:xfrm>
            <a:off x="4572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51" name="Oval 15"/>
          <p:cNvSpPr>
            <a:spLocks noChangeArrowheads="1"/>
          </p:cNvSpPr>
          <p:nvPr/>
        </p:nvSpPr>
        <p:spPr bwMode="auto">
          <a:xfrm>
            <a:off x="6172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352" name="AutoShape 16"/>
          <p:cNvCxnSpPr>
            <a:cxnSpLocks noChangeShapeType="1"/>
            <a:stCxn id="14350" idx="6"/>
            <a:endCxn id="14351" idx="2"/>
          </p:cNvCxnSpPr>
          <p:nvPr/>
        </p:nvCxnSpPr>
        <p:spPr bwMode="auto">
          <a:xfrm>
            <a:off x="5029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5486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4354" name="Oval 18"/>
          <p:cNvSpPr>
            <a:spLocks noChangeAspect="1" noChangeArrowheads="1"/>
          </p:cNvSpPr>
          <p:nvPr/>
        </p:nvSpPr>
        <p:spPr bwMode="auto">
          <a:xfrm>
            <a:off x="6858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55" name="Oval 19"/>
          <p:cNvSpPr>
            <a:spLocks noChangeArrowheads="1"/>
          </p:cNvSpPr>
          <p:nvPr/>
        </p:nvSpPr>
        <p:spPr bwMode="auto">
          <a:xfrm>
            <a:off x="8458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356" name="AutoShape 20"/>
          <p:cNvCxnSpPr>
            <a:cxnSpLocks noChangeShapeType="1"/>
            <a:stCxn id="14354" idx="6"/>
            <a:endCxn id="14355" idx="2"/>
          </p:cNvCxnSpPr>
          <p:nvPr/>
        </p:nvCxnSpPr>
        <p:spPr bwMode="auto">
          <a:xfrm>
            <a:off x="7315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357" name="Text Box 21"/>
          <p:cNvSpPr txBox="1">
            <a:spLocks noChangeArrowheads="1"/>
          </p:cNvSpPr>
          <p:nvPr/>
        </p:nvSpPr>
        <p:spPr bwMode="auto">
          <a:xfrm>
            <a:off x="7772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4358" name="Oval 22"/>
          <p:cNvSpPr>
            <a:spLocks noChangeAspect="1" noChangeArrowheads="1"/>
          </p:cNvSpPr>
          <p:nvPr/>
        </p:nvSpPr>
        <p:spPr bwMode="auto">
          <a:xfrm>
            <a:off x="6858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59" name="Oval 23"/>
          <p:cNvSpPr>
            <a:spLocks noChangeArrowheads="1"/>
          </p:cNvSpPr>
          <p:nvPr/>
        </p:nvSpPr>
        <p:spPr bwMode="auto">
          <a:xfrm>
            <a:off x="8458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360" name="AutoShape 24"/>
          <p:cNvCxnSpPr>
            <a:cxnSpLocks noChangeShapeType="1"/>
            <a:stCxn id="14358" idx="6"/>
            <a:endCxn id="14359" idx="2"/>
          </p:cNvCxnSpPr>
          <p:nvPr/>
        </p:nvCxnSpPr>
        <p:spPr bwMode="auto">
          <a:xfrm>
            <a:off x="7315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361" name="Text Box 25"/>
          <p:cNvSpPr txBox="1">
            <a:spLocks noChangeArrowheads="1"/>
          </p:cNvSpPr>
          <p:nvPr/>
        </p:nvSpPr>
        <p:spPr bwMode="auto">
          <a:xfrm>
            <a:off x="7772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4362" name="Oval 26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63" name="Oval 27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364" name="AutoShape 28"/>
          <p:cNvCxnSpPr>
            <a:cxnSpLocks noChangeShapeType="1"/>
            <a:stCxn id="14362" idx="6"/>
            <a:endCxn id="14363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4365" name="Text Box 29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4366" name="Oval 30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67" name="Oval 31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68" name="Oval 32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69" name="Oval 33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70" name="Oval 34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371" name="AutoShape 35"/>
          <p:cNvCxnSpPr>
            <a:cxnSpLocks noChangeShapeType="1"/>
            <a:stCxn id="14362" idx="3"/>
            <a:endCxn id="14367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4372" name="AutoShape 36"/>
          <p:cNvCxnSpPr>
            <a:cxnSpLocks noChangeShapeType="1"/>
            <a:stCxn id="14367" idx="5"/>
            <a:endCxn id="14368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4373" name="AutoShape 37"/>
          <p:cNvCxnSpPr>
            <a:cxnSpLocks noChangeShapeType="1"/>
            <a:stCxn id="14368" idx="7"/>
            <a:endCxn id="14370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4374" name="AutoShape 38"/>
          <p:cNvCxnSpPr>
            <a:cxnSpLocks noChangeShapeType="1"/>
            <a:stCxn id="14369" idx="3"/>
            <a:endCxn id="14370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4375" name="AutoShape 39"/>
          <p:cNvCxnSpPr>
            <a:cxnSpLocks noChangeShapeType="1"/>
            <a:stCxn id="14366" idx="4"/>
            <a:endCxn id="14370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4376" name="AutoShape 40"/>
          <p:cNvCxnSpPr>
            <a:cxnSpLocks noChangeShapeType="1"/>
            <a:stCxn id="14362" idx="4"/>
            <a:endCxn id="14368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4377" name="AutoShape 41"/>
          <p:cNvCxnSpPr>
            <a:cxnSpLocks noChangeShapeType="1"/>
            <a:stCxn id="14363" idx="3"/>
            <a:endCxn id="14366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4378" name="AutoShape 42"/>
          <p:cNvCxnSpPr>
            <a:cxnSpLocks noChangeShapeType="1"/>
            <a:stCxn id="14363" idx="4"/>
            <a:endCxn id="14369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379" name="Oval 43"/>
          <p:cNvSpPr>
            <a:spLocks noChangeAspect="1" noChangeArrowheads="1"/>
          </p:cNvSpPr>
          <p:nvPr/>
        </p:nvSpPr>
        <p:spPr bwMode="auto">
          <a:xfrm>
            <a:off x="6858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80" name="Oval 44"/>
          <p:cNvSpPr>
            <a:spLocks noChangeArrowheads="1"/>
          </p:cNvSpPr>
          <p:nvPr/>
        </p:nvSpPr>
        <p:spPr bwMode="auto">
          <a:xfrm>
            <a:off x="8458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381" name="AutoShape 45"/>
          <p:cNvCxnSpPr>
            <a:cxnSpLocks noChangeShapeType="1"/>
            <a:stCxn id="14379" idx="6"/>
            <a:endCxn id="14380" idx="2"/>
          </p:cNvCxnSpPr>
          <p:nvPr/>
        </p:nvCxnSpPr>
        <p:spPr bwMode="auto">
          <a:xfrm>
            <a:off x="7315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382" name="Text Box 46"/>
          <p:cNvSpPr txBox="1">
            <a:spLocks noChangeArrowheads="1"/>
          </p:cNvSpPr>
          <p:nvPr/>
        </p:nvSpPr>
        <p:spPr bwMode="auto">
          <a:xfrm>
            <a:off x="7772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4383" name="Oval 47"/>
          <p:cNvSpPr>
            <a:spLocks noChangeAspect="1" noChangeArrowheads="1"/>
          </p:cNvSpPr>
          <p:nvPr/>
        </p:nvSpPr>
        <p:spPr bwMode="auto">
          <a:xfrm>
            <a:off x="6858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84" name="Oval 48"/>
          <p:cNvSpPr>
            <a:spLocks noChangeArrowheads="1"/>
          </p:cNvSpPr>
          <p:nvPr/>
        </p:nvSpPr>
        <p:spPr bwMode="auto">
          <a:xfrm>
            <a:off x="8458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385" name="AutoShape 49"/>
          <p:cNvCxnSpPr>
            <a:cxnSpLocks noChangeShapeType="1"/>
            <a:stCxn id="14383" idx="6"/>
            <a:endCxn id="14384" idx="2"/>
          </p:cNvCxnSpPr>
          <p:nvPr/>
        </p:nvCxnSpPr>
        <p:spPr bwMode="auto">
          <a:xfrm>
            <a:off x="7315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386" name="Text Box 50"/>
          <p:cNvSpPr txBox="1">
            <a:spLocks noChangeArrowheads="1"/>
          </p:cNvSpPr>
          <p:nvPr/>
        </p:nvSpPr>
        <p:spPr bwMode="auto">
          <a:xfrm>
            <a:off x="7772400" y="5791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4387" name="Oval 51"/>
          <p:cNvSpPr>
            <a:spLocks noChangeAspect="1" noChangeArrowheads="1"/>
          </p:cNvSpPr>
          <p:nvPr/>
        </p:nvSpPr>
        <p:spPr bwMode="auto">
          <a:xfrm>
            <a:off x="6858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88" name="Oval 52"/>
          <p:cNvSpPr>
            <a:spLocks noChangeArrowheads="1"/>
          </p:cNvSpPr>
          <p:nvPr/>
        </p:nvSpPr>
        <p:spPr bwMode="auto">
          <a:xfrm>
            <a:off x="8458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389" name="AutoShape 53"/>
          <p:cNvCxnSpPr>
            <a:cxnSpLocks noChangeShapeType="1"/>
            <a:stCxn id="14387" idx="6"/>
            <a:endCxn id="14388" idx="2"/>
          </p:cNvCxnSpPr>
          <p:nvPr/>
        </p:nvCxnSpPr>
        <p:spPr bwMode="auto">
          <a:xfrm>
            <a:off x="7315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4390" name="Text Box 54"/>
          <p:cNvSpPr txBox="1">
            <a:spLocks noChangeArrowheads="1"/>
          </p:cNvSpPr>
          <p:nvPr/>
        </p:nvSpPr>
        <p:spPr bwMode="auto">
          <a:xfrm>
            <a:off x="7772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4391" name="Oval 55"/>
          <p:cNvSpPr>
            <a:spLocks noChangeAspect="1" noChangeArrowheads="1"/>
          </p:cNvSpPr>
          <p:nvPr/>
        </p:nvSpPr>
        <p:spPr bwMode="auto">
          <a:xfrm>
            <a:off x="4572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92" name="Oval 56"/>
          <p:cNvSpPr>
            <a:spLocks noChangeArrowheads="1"/>
          </p:cNvSpPr>
          <p:nvPr/>
        </p:nvSpPr>
        <p:spPr bwMode="auto">
          <a:xfrm>
            <a:off x="6172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393" name="AutoShape 57"/>
          <p:cNvCxnSpPr>
            <a:cxnSpLocks noChangeShapeType="1"/>
            <a:stCxn id="14391" idx="6"/>
            <a:endCxn id="14392" idx="2"/>
          </p:cNvCxnSpPr>
          <p:nvPr/>
        </p:nvCxnSpPr>
        <p:spPr bwMode="auto">
          <a:xfrm>
            <a:off x="5029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394" name="Text Box 58"/>
          <p:cNvSpPr txBox="1">
            <a:spLocks noChangeArrowheads="1"/>
          </p:cNvSpPr>
          <p:nvPr/>
        </p:nvSpPr>
        <p:spPr bwMode="auto">
          <a:xfrm>
            <a:off x="54864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4395" name="Oval 59"/>
          <p:cNvSpPr>
            <a:spLocks noChangeAspect="1" noChangeArrowheads="1"/>
          </p:cNvSpPr>
          <p:nvPr/>
        </p:nvSpPr>
        <p:spPr bwMode="auto">
          <a:xfrm>
            <a:off x="68580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396" name="Oval 60"/>
          <p:cNvSpPr>
            <a:spLocks noChangeArrowheads="1"/>
          </p:cNvSpPr>
          <p:nvPr/>
        </p:nvSpPr>
        <p:spPr bwMode="auto">
          <a:xfrm>
            <a:off x="84582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397" name="AutoShape 61"/>
          <p:cNvCxnSpPr>
            <a:cxnSpLocks noChangeShapeType="1"/>
            <a:stCxn id="14395" idx="6"/>
            <a:endCxn id="14396" idx="2"/>
          </p:cNvCxnSpPr>
          <p:nvPr/>
        </p:nvCxnSpPr>
        <p:spPr bwMode="auto">
          <a:xfrm>
            <a:off x="73152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398" name="Text Box 62"/>
          <p:cNvSpPr txBox="1">
            <a:spLocks noChangeArrowheads="1"/>
          </p:cNvSpPr>
          <p:nvPr/>
        </p:nvSpPr>
        <p:spPr bwMode="auto">
          <a:xfrm>
            <a:off x="7772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4399" name="Oval 63"/>
          <p:cNvSpPr>
            <a:spLocks noChangeAspect="1"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400" name="Oval 64"/>
          <p:cNvSpPr>
            <a:spLocks noChangeArrowheads="1"/>
          </p:cNvSpPr>
          <p:nvPr/>
        </p:nvSpPr>
        <p:spPr bwMode="auto">
          <a:xfrm>
            <a:off x="6172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401" name="AutoShape 65"/>
          <p:cNvCxnSpPr>
            <a:cxnSpLocks noChangeShapeType="1"/>
            <a:stCxn id="14399" idx="6"/>
            <a:endCxn id="14400" idx="2"/>
          </p:cNvCxnSpPr>
          <p:nvPr/>
        </p:nvCxnSpPr>
        <p:spPr bwMode="auto">
          <a:xfrm>
            <a:off x="5029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402" name="Text Box 66"/>
          <p:cNvSpPr txBox="1">
            <a:spLocks noChangeArrowheads="1"/>
          </p:cNvSpPr>
          <p:nvPr/>
        </p:nvSpPr>
        <p:spPr bwMode="auto">
          <a:xfrm>
            <a:off x="5486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4403" name="Oval 67"/>
          <p:cNvSpPr>
            <a:spLocks noChangeAspect="1" noChangeArrowheads="1"/>
          </p:cNvSpPr>
          <p:nvPr/>
        </p:nvSpPr>
        <p:spPr bwMode="auto">
          <a:xfrm>
            <a:off x="45720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404" name="Oval 68"/>
          <p:cNvSpPr>
            <a:spLocks noChangeArrowheads="1"/>
          </p:cNvSpPr>
          <p:nvPr/>
        </p:nvSpPr>
        <p:spPr bwMode="auto">
          <a:xfrm>
            <a:off x="61722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405" name="AutoShape 69"/>
          <p:cNvCxnSpPr>
            <a:cxnSpLocks noChangeShapeType="1"/>
            <a:stCxn id="14403" idx="6"/>
            <a:endCxn id="14404" idx="2"/>
          </p:cNvCxnSpPr>
          <p:nvPr/>
        </p:nvCxnSpPr>
        <p:spPr bwMode="auto">
          <a:xfrm>
            <a:off x="50292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406" name="Text Box 70"/>
          <p:cNvSpPr txBox="1">
            <a:spLocks noChangeArrowheads="1"/>
          </p:cNvSpPr>
          <p:nvPr/>
        </p:nvSpPr>
        <p:spPr bwMode="auto">
          <a:xfrm>
            <a:off x="5486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4407" name="Rectangle 71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408" name="Oval 72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409" name="Oval 73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410" name="Oval 74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411" name="AutoShape 75"/>
          <p:cNvCxnSpPr>
            <a:cxnSpLocks noChangeShapeType="1"/>
            <a:stCxn id="14368" idx="6"/>
            <a:endCxn id="14408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4412" name="AutoShape 76"/>
          <p:cNvCxnSpPr>
            <a:cxnSpLocks noChangeShapeType="1"/>
            <a:stCxn id="14368" idx="2"/>
            <a:endCxn id="14409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4413" name="AutoShape 77"/>
          <p:cNvCxnSpPr>
            <a:cxnSpLocks noChangeShapeType="1"/>
            <a:stCxn id="14367" idx="1"/>
            <a:endCxn id="14410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4414" name="AutoShape 78"/>
          <p:cNvCxnSpPr>
            <a:cxnSpLocks noChangeShapeType="1"/>
            <a:stCxn id="14408" idx="1"/>
            <a:endCxn id="14370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4415" name="AutoShape 79"/>
          <p:cNvCxnSpPr>
            <a:cxnSpLocks noChangeShapeType="1"/>
            <a:stCxn id="14369" idx="4"/>
            <a:endCxn id="14408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4416" name="AutoShape 80"/>
          <p:cNvCxnSpPr>
            <a:cxnSpLocks noChangeShapeType="1"/>
            <a:stCxn id="14410" idx="7"/>
            <a:endCxn id="14362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4417" name="Text Box 81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4418" name="Text Box 82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4419" name="Text Box 83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4420" name="Text Box 84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4421" name="Text Box 85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4422" name="Text Box 86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4423" name="Text Box 87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4424" name="Text Box 88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4425" name="Text Box 89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4426" name="Text Box 90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4427" name="Text Box 91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4428" name="Text Box 92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4429" name="Text Box 93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4430" name="Text Box 94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4431" name="Text Box 95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4432" name="Text Box 96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4433" name="Text Box 97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4434" name="Text Box 98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4435" name="Text Box 99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4436" name="Text Box 100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4437" name="Text Box 101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4438" name="Text Box 102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4439" name="Text Box 103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4440" name="Text Box 104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4441" name="Text Box 105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4442" name="Text Box 106"/>
          <p:cNvSpPr txBox="1">
            <a:spLocks noChangeArrowheads="1"/>
          </p:cNvSpPr>
          <p:nvPr/>
        </p:nvSpPr>
        <p:spPr bwMode="auto">
          <a:xfrm>
            <a:off x="69342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4443" name="Text Box 107"/>
          <p:cNvSpPr txBox="1">
            <a:spLocks noChangeArrowheads="1"/>
          </p:cNvSpPr>
          <p:nvPr/>
        </p:nvSpPr>
        <p:spPr bwMode="auto">
          <a:xfrm>
            <a:off x="6934200" y="5867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4444" name="Text Box 108"/>
          <p:cNvSpPr txBox="1">
            <a:spLocks noChangeArrowheads="1"/>
          </p:cNvSpPr>
          <p:nvPr/>
        </p:nvSpPr>
        <p:spPr bwMode="auto">
          <a:xfrm>
            <a:off x="85344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4445" name="Text Box 109"/>
          <p:cNvSpPr txBox="1">
            <a:spLocks noChangeArrowheads="1"/>
          </p:cNvSpPr>
          <p:nvPr/>
        </p:nvSpPr>
        <p:spPr bwMode="auto">
          <a:xfrm>
            <a:off x="8534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4446" name="Text Box 110"/>
          <p:cNvSpPr txBox="1">
            <a:spLocks noChangeArrowheads="1"/>
          </p:cNvSpPr>
          <p:nvPr/>
        </p:nvSpPr>
        <p:spPr bwMode="auto">
          <a:xfrm>
            <a:off x="46482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4447" name="Text Box 111"/>
          <p:cNvSpPr txBox="1">
            <a:spLocks noChangeArrowheads="1"/>
          </p:cNvSpPr>
          <p:nvPr/>
        </p:nvSpPr>
        <p:spPr bwMode="auto">
          <a:xfrm>
            <a:off x="6934200" y="609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4448" name="Text Box 112"/>
          <p:cNvSpPr txBox="1">
            <a:spLocks noChangeArrowheads="1"/>
          </p:cNvSpPr>
          <p:nvPr/>
        </p:nvSpPr>
        <p:spPr bwMode="auto">
          <a:xfrm>
            <a:off x="62484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4449" name="Text Box 113"/>
          <p:cNvSpPr txBox="1">
            <a:spLocks noChangeArrowheads="1"/>
          </p:cNvSpPr>
          <p:nvPr/>
        </p:nvSpPr>
        <p:spPr bwMode="auto">
          <a:xfrm>
            <a:off x="8534400" y="609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4450" name="Text Box 114"/>
          <p:cNvSpPr txBox="1">
            <a:spLocks noChangeArrowheads="1"/>
          </p:cNvSpPr>
          <p:nvPr/>
        </p:nvSpPr>
        <p:spPr bwMode="auto">
          <a:xfrm>
            <a:off x="4648200" y="5867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4451" name="Text Box 115"/>
          <p:cNvSpPr txBox="1">
            <a:spLocks noChangeArrowheads="1"/>
          </p:cNvSpPr>
          <p:nvPr/>
        </p:nvSpPr>
        <p:spPr bwMode="auto">
          <a:xfrm>
            <a:off x="69342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4452" name="Text Box 116"/>
          <p:cNvSpPr txBox="1">
            <a:spLocks noChangeArrowheads="1"/>
          </p:cNvSpPr>
          <p:nvPr/>
        </p:nvSpPr>
        <p:spPr bwMode="auto">
          <a:xfrm>
            <a:off x="85344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4453" name="Text Box 117"/>
          <p:cNvSpPr txBox="1">
            <a:spLocks noChangeArrowheads="1"/>
          </p:cNvSpPr>
          <p:nvPr/>
        </p:nvSpPr>
        <p:spPr bwMode="auto">
          <a:xfrm>
            <a:off x="6248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4454" name="Text Box 118"/>
          <p:cNvSpPr txBox="1">
            <a:spLocks noChangeArrowheads="1"/>
          </p:cNvSpPr>
          <p:nvPr/>
        </p:nvSpPr>
        <p:spPr bwMode="auto">
          <a:xfrm>
            <a:off x="69342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4455" name="Text Box 119"/>
          <p:cNvSpPr txBox="1">
            <a:spLocks noChangeArrowheads="1"/>
          </p:cNvSpPr>
          <p:nvPr/>
        </p:nvSpPr>
        <p:spPr bwMode="auto">
          <a:xfrm>
            <a:off x="8534400" y="1371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4456" name="Text Box 120"/>
          <p:cNvSpPr txBox="1">
            <a:spLocks noChangeArrowheads="1"/>
          </p:cNvSpPr>
          <p:nvPr/>
        </p:nvSpPr>
        <p:spPr bwMode="auto">
          <a:xfrm>
            <a:off x="6934200" y="2133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4457" name="Text Box 121"/>
          <p:cNvSpPr txBox="1">
            <a:spLocks noChangeArrowheads="1"/>
          </p:cNvSpPr>
          <p:nvPr/>
        </p:nvSpPr>
        <p:spPr bwMode="auto">
          <a:xfrm>
            <a:off x="4648200" y="5105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4458" name="Text Box 122"/>
          <p:cNvSpPr txBox="1">
            <a:spLocks noChangeArrowheads="1"/>
          </p:cNvSpPr>
          <p:nvPr/>
        </p:nvSpPr>
        <p:spPr bwMode="auto">
          <a:xfrm>
            <a:off x="85344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4459" name="Text Box 123"/>
          <p:cNvSpPr txBox="1">
            <a:spLocks noChangeArrowheads="1"/>
          </p:cNvSpPr>
          <p:nvPr/>
        </p:nvSpPr>
        <p:spPr bwMode="auto">
          <a:xfrm>
            <a:off x="62484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4460" name="Text Box 124"/>
          <p:cNvSpPr txBox="1">
            <a:spLocks noChangeArrowheads="1"/>
          </p:cNvSpPr>
          <p:nvPr/>
        </p:nvSpPr>
        <p:spPr bwMode="auto">
          <a:xfrm>
            <a:off x="4648200" y="2819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4461" name="Text Box 125"/>
          <p:cNvSpPr txBox="1">
            <a:spLocks noChangeArrowheads="1"/>
          </p:cNvSpPr>
          <p:nvPr/>
        </p:nvSpPr>
        <p:spPr bwMode="auto">
          <a:xfrm>
            <a:off x="69342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4462" name="Text Box 126"/>
          <p:cNvSpPr txBox="1">
            <a:spLocks noChangeArrowheads="1"/>
          </p:cNvSpPr>
          <p:nvPr/>
        </p:nvSpPr>
        <p:spPr bwMode="auto">
          <a:xfrm>
            <a:off x="62484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4463" name="Text Box 127"/>
          <p:cNvSpPr txBox="1">
            <a:spLocks noChangeArrowheads="1"/>
          </p:cNvSpPr>
          <p:nvPr/>
        </p:nvSpPr>
        <p:spPr bwMode="auto">
          <a:xfrm>
            <a:off x="8534400" y="4343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4464" name="Text Box 128"/>
          <p:cNvSpPr txBox="1">
            <a:spLocks noChangeArrowheads="1"/>
          </p:cNvSpPr>
          <p:nvPr/>
        </p:nvSpPr>
        <p:spPr bwMode="auto">
          <a:xfrm>
            <a:off x="46482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4465" name="Text Box 129"/>
          <p:cNvSpPr txBox="1">
            <a:spLocks noChangeArrowheads="1"/>
          </p:cNvSpPr>
          <p:nvPr/>
        </p:nvSpPr>
        <p:spPr bwMode="auto">
          <a:xfrm>
            <a:off x="6248400" y="21336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4466" name="Text Box 130"/>
          <p:cNvSpPr txBox="1">
            <a:spLocks noChangeArrowheads="1"/>
          </p:cNvSpPr>
          <p:nvPr/>
        </p:nvSpPr>
        <p:spPr bwMode="auto">
          <a:xfrm>
            <a:off x="8534400" y="2819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4467" name="Text Box 131"/>
          <p:cNvSpPr txBox="1">
            <a:spLocks noChangeArrowheads="1"/>
          </p:cNvSpPr>
          <p:nvPr/>
        </p:nvSpPr>
        <p:spPr bwMode="auto">
          <a:xfrm>
            <a:off x="69342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cxnSp>
        <p:nvCxnSpPr>
          <p:cNvPr id="14468" name="AutoShape 132"/>
          <p:cNvCxnSpPr>
            <a:cxnSpLocks noChangeShapeType="1"/>
            <a:stCxn id="14367" idx="4"/>
            <a:endCxn id="14409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4469" name="Oval 133"/>
          <p:cNvSpPr>
            <a:spLocks noChangeAspect="1" noChangeArrowheads="1"/>
          </p:cNvSpPr>
          <p:nvPr/>
        </p:nvSpPr>
        <p:spPr bwMode="auto">
          <a:xfrm>
            <a:off x="4572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470" name="Oval 134"/>
          <p:cNvSpPr>
            <a:spLocks noChangeArrowheads="1"/>
          </p:cNvSpPr>
          <p:nvPr/>
        </p:nvSpPr>
        <p:spPr bwMode="auto">
          <a:xfrm>
            <a:off x="6172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471" name="AutoShape 135"/>
          <p:cNvCxnSpPr>
            <a:cxnSpLocks noChangeShapeType="1"/>
            <a:stCxn id="14469" idx="6"/>
            <a:endCxn id="14470" idx="2"/>
          </p:cNvCxnSpPr>
          <p:nvPr/>
        </p:nvCxnSpPr>
        <p:spPr bwMode="auto">
          <a:xfrm>
            <a:off x="5029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4472" name="Text Box 136"/>
          <p:cNvSpPr txBox="1">
            <a:spLocks noChangeArrowheads="1"/>
          </p:cNvSpPr>
          <p:nvPr/>
        </p:nvSpPr>
        <p:spPr bwMode="auto">
          <a:xfrm>
            <a:off x="5486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4473" name="Text Box 137"/>
          <p:cNvSpPr txBox="1">
            <a:spLocks noChangeArrowheads="1"/>
          </p:cNvSpPr>
          <p:nvPr/>
        </p:nvSpPr>
        <p:spPr bwMode="auto">
          <a:xfrm>
            <a:off x="46482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4474" name="Text Box 138"/>
          <p:cNvSpPr txBox="1">
            <a:spLocks noChangeArrowheads="1"/>
          </p:cNvSpPr>
          <p:nvPr/>
        </p:nvSpPr>
        <p:spPr bwMode="auto">
          <a:xfrm>
            <a:off x="62484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4475" name="Oval 139"/>
          <p:cNvSpPr>
            <a:spLocks noChangeAspect="1" noChangeArrowheads="1"/>
          </p:cNvSpPr>
          <p:nvPr/>
        </p:nvSpPr>
        <p:spPr bwMode="auto">
          <a:xfrm>
            <a:off x="4572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476" name="Oval 140"/>
          <p:cNvSpPr>
            <a:spLocks noChangeArrowheads="1"/>
          </p:cNvSpPr>
          <p:nvPr/>
        </p:nvSpPr>
        <p:spPr bwMode="auto">
          <a:xfrm>
            <a:off x="6172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477" name="AutoShape 141"/>
          <p:cNvCxnSpPr>
            <a:cxnSpLocks noChangeShapeType="1"/>
            <a:stCxn id="14475" idx="6"/>
            <a:endCxn id="14476" idx="2"/>
          </p:cNvCxnSpPr>
          <p:nvPr/>
        </p:nvCxnSpPr>
        <p:spPr bwMode="auto">
          <a:xfrm>
            <a:off x="5029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478" name="Text Box 142"/>
          <p:cNvSpPr txBox="1">
            <a:spLocks noChangeArrowheads="1"/>
          </p:cNvSpPr>
          <p:nvPr/>
        </p:nvSpPr>
        <p:spPr bwMode="auto">
          <a:xfrm>
            <a:off x="5486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4479" name="Text Box 143"/>
          <p:cNvSpPr txBox="1">
            <a:spLocks noChangeArrowheads="1"/>
          </p:cNvSpPr>
          <p:nvPr/>
        </p:nvSpPr>
        <p:spPr bwMode="auto">
          <a:xfrm>
            <a:off x="46482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4480" name="Text Box 144"/>
          <p:cNvSpPr txBox="1">
            <a:spLocks noChangeArrowheads="1"/>
          </p:cNvSpPr>
          <p:nvPr/>
        </p:nvSpPr>
        <p:spPr bwMode="auto">
          <a:xfrm>
            <a:off x="62484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4481" name="Oval 145"/>
          <p:cNvSpPr>
            <a:spLocks noChangeAspect="1" noChangeArrowheads="1"/>
          </p:cNvSpPr>
          <p:nvPr/>
        </p:nvSpPr>
        <p:spPr bwMode="auto">
          <a:xfrm>
            <a:off x="4572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4482" name="Oval 146"/>
          <p:cNvSpPr>
            <a:spLocks noChangeArrowheads="1"/>
          </p:cNvSpPr>
          <p:nvPr/>
        </p:nvSpPr>
        <p:spPr bwMode="auto">
          <a:xfrm>
            <a:off x="6172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4483" name="AutoShape 147"/>
          <p:cNvCxnSpPr>
            <a:cxnSpLocks noChangeShapeType="1"/>
            <a:stCxn id="14481" idx="6"/>
            <a:endCxn id="14482" idx="2"/>
          </p:cNvCxnSpPr>
          <p:nvPr/>
        </p:nvCxnSpPr>
        <p:spPr bwMode="auto">
          <a:xfrm>
            <a:off x="5029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4484" name="Text Box 148"/>
          <p:cNvSpPr txBox="1">
            <a:spLocks noChangeArrowheads="1"/>
          </p:cNvSpPr>
          <p:nvPr/>
        </p:nvSpPr>
        <p:spPr bwMode="auto">
          <a:xfrm>
            <a:off x="5486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4485" name="Text Box 149"/>
          <p:cNvSpPr txBox="1">
            <a:spLocks noChangeArrowheads="1"/>
          </p:cNvSpPr>
          <p:nvPr/>
        </p:nvSpPr>
        <p:spPr bwMode="auto">
          <a:xfrm>
            <a:off x="46482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4486" name="Text Box 150"/>
          <p:cNvSpPr txBox="1">
            <a:spLocks noChangeArrowheads="1"/>
          </p:cNvSpPr>
          <p:nvPr/>
        </p:nvSpPr>
        <p:spPr bwMode="auto">
          <a:xfrm>
            <a:off x="62484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4487" name="Text Box 151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Add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val 2"/>
          <p:cNvSpPr>
            <a:spLocks noChangeAspect="1" noChangeArrowheads="1"/>
          </p:cNvSpPr>
          <p:nvPr/>
        </p:nvSpPr>
        <p:spPr bwMode="auto">
          <a:xfrm>
            <a:off x="4572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363" name="Oval 3"/>
          <p:cNvSpPr>
            <a:spLocks noChangeArrowheads="1"/>
          </p:cNvSpPr>
          <p:nvPr/>
        </p:nvSpPr>
        <p:spPr bwMode="auto">
          <a:xfrm>
            <a:off x="6172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364" name="AutoShape 4"/>
          <p:cNvCxnSpPr>
            <a:cxnSpLocks noChangeShapeType="1"/>
            <a:stCxn id="15362" idx="6"/>
            <a:endCxn id="15363" idx="2"/>
          </p:cNvCxnSpPr>
          <p:nvPr/>
        </p:nvCxnSpPr>
        <p:spPr bwMode="auto">
          <a:xfrm>
            <a:off x="5029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5486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5366" name="Oval 6"/>
          <p:cNvSpPr>
            <a:spLocks noChangeAspect="1" noChangeArrowheads="1"/>
          </p:cNvSpPr>
          <p:nvPr/>
        </p:nvSpPr>
        <p:spPr bwMode="auto">
          <a:xfrm>
            <a:off x="6858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367" name="Oval 7"/>
          <p:cNvSpPr>
            <a:spLocks noChangeArrowheads="1"/>
          </p:cNvSpPr>
          <p:nvPr/>
        </p:nvSpPr>
        <p:spPr bwMode="auto">
          <a:xfrm>
            <a:off x="8458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368" name="AutoShape 8"/>
          <p:cNvCxnSpPr>
            <a:cxnSpLocks noChangeShapeType="1"/>
            <a:stCxn id="15366" idx="6"/>
            <a:endCxn id="15367" idx="2"/>
          </p:cNvCxnSpPr>
          <p:nvPr/>
        </p:nvCxnSpPr>
        <p:spPr bwMode="auto">
          <a:xfrm>
            <a:off x="7315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7772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5370" name="Oval 10"/>
          <p:cNvSpPr>
            <a:spLocks noChangeAspect="1" noChangeArrowheads="1"/>
          </p:cNvSpPr>
          <p:nvPr/>
        </p:nvSpPr>
        <p:spPr bwMode="auto">
          <a:xfrm>
            <a:off x="6858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371" name="Oval 11"/>
          <p:cNvSpPr>
            <a:spLocks noChangeArrowheads="1"/>
          </p:cNvSpPr>
          <p:nvPr/>
        </p:nvSpPr>
        <p:spPr bwMode="auto">
          <a:xfrm>
            <a:off x="8458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372" name="AutoShape 12"/>
          <p:cNvCxnSpPr>
            <a:cxnSpLocks noChangeShapeType="1"/>
            <a:stCxn id="15370" idx="6"/>
            <a:endCxn id="15371" idx="2"/>
          </p:cNvCxnSpPr>
          <p:nvPr/>
        </p:nvCxnSpPr>
        <p:spPr bwMode="auto">
          <a:xfrm>
            <a:off x="7315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5373" name="Text Box 13"/>
          <p:cNvSpPr txBox="1">
            <a:spLocks noChangeArrowheads="1"/>
          </p:cNvSpPr>
          <p:nvPr/>
        </p:nvSpPr>
        <p:spPr bwMode="auto">
          <a:xfrm>
            <a:off x="7772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5374" name="Oval 14"/>
          <p:cNvSpPr>
            <a:spLocks noChangeAspect="1" noChangeArrowheads="1"/>
          </p:cNvSpPr>
          <p:nvPr/>
        </p:nvSpPr>
        <p:spPr bwMode="auto">
          <a:xfrm>
            <a:off x="4572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375" name="Oval 15"/>
          <p:cNvSpPr>
            <a:spLocks noChangeArrowheads="1"/>
          </p:cNvSpPr>
          <p:nvPr/>
        </p:nvSpPr>
        <p:spPr bwMode="auto">
          <a:xfrm>
            <a:off x="6172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376" name="AutoShape 16"/>
          <p:cNvCxnSpPr>
            <a:cxnSpLocks noChangeShapeType="1"/>
            <a:stCxn id="15374" idx="6"/>
            <a:endCxn id="15375" idx="2"/>
          </p:cNvCxnSpPr>
          <p:nvPr/>
        </p:nvCxnSpPr>
        <p:spPr bwMode="auto">
          <a:xfrm>
            <a:off x="5029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5377" name="Text Box 17"/>
          <p:cNvSpPr txBox="1">
            <a:spLocks noChangeArrowheads="1"/>
          </p:cNvSpPr>
          <p:nvPr/>
        </p:nvSpPr>
        <p:spPr bwMode="auto">
          <a:xfrm>
            <a:off x="5486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5378" name="Oval 18"/>
          <p:cNvSpPr>
            <a:spLocks noChangeAspect="1" noChangeArrowheads="1"/>
          </p:cNvSpPr>
          <p:nvPr/>
        </p:nvSpPr>
        <p:spPr bwMode="auto">
          <a:xfrm>
            <a:off x="6858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379" name="Oval 19"/>
          <p:cNvSpPr>
            <a:spLocks noChangeArrowheads="1"/>
          </p:cNvSpPr>
          <p:nvPr/>
        </p:nvSpPr>
        <p:spPr bwMode="auto">
          <a:xfrm>
            <a:off x="8458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380" name="AutoShape 20"/>
          <p:cNvCxnSpPr>
            <a:cxnSpLocks noChangeShapeType="1"/>
            <a:stCxn id="15378" idx="6"/>
            <a:endCxn id="15379" idx="2"/>
          </p:cNvCxnSpPr>
          <p:nvPr/>
        </p:nvCxnSpPr>
        <p:spPr bwMode="auto">
          <a:xfrm>
            <a:off x="7315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5381" name="Text Box 21"/>
          <p:cNvSpPr txBox="1">
            <a:spLocks noChangeArrowheads="1"/>
          </p:cNvSpPr>
          <p:nvPr/>
        </p:nvSpPr>
        <p:spPr bwMode="auto">
          <a:xfrm>
            <a:off x="7772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5382" name="Oval 22"/>
          <p:cNvSpPr>
            <a:spLocks noChangeAspect="1" noChangeArrowheads="1"/>
          </p:cNvSpPr>
          <p:nvPr/>
        </p:nvSpPr>
        <p:spPr bwMode="auto">
          <a:xfrm>
            <a:off x="6858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383" name="Oval 23"/>
          <p:cNvSpPr>
            <a:spLocks noChangeArrowheads="1"/>
          </p:cNvSpPr>
          <p:nvPr/>
        </p:nvSpPr>
        <p:spPr bwMode="auto">
          <a:xfrm>
            <a:off x="8458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384" name="AutoShape 24"/>
          <p:cNvCxnSpPr>
            <a:cxnSpLocks noChangeShapeType="1"/>
            <a:stCxn id="15382" idx="6"/>
            <a:endCxn id="15383" idx="2"/>
          </p:cNvCxnSpPr>
          <p:nvPr/>
        </p:nvCxnSpPr>
        <p:spPr bwMode="auto">
          <a:xfrm>
            <a:off x="7315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5385" name="Text Box 25"/>
          <p:cNvSpPr txBox="1">
            <a:spLocks noChangeArrowheads="1"/>
          </p:cNvSpPr>
          <p:nvPr/>
        </p:nvSpPr>
        <p:spPr bwMode="auto">
          <a:xfrm>
            <a:off x="7772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5386" name="Oval 26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387" name="Oval 27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388" name="AutoShape 28"/>
          <p:cNvCxnSpPr>
            <a:cxnSpLocks noChangeShapeType="1"/>
            <a:stCxn id="15386" idx="6"/>
            <a:endCxn id="15387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5389" name="Text Box 29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5390" name="Oval 30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391" name="Oval 31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392" name="Oval 32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393" name="Oval 33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394" name="Oval 34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395" name="AutoShape 35"/>
          <p:cNvCxnSpPr>
            <a:cxnSpLocks noChangeShapeType="1"/>
            <a:stCxn id="15386" idx="3"/>
            <a:endCxn id="15391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5396" name="AutoShape 36"/>
          <p:cNvCxnSpPr>
            <a:cxnSpLocks noChangeShapeType="1"/>
            <a:stCxn id="15391" idx="5"/>
            <a:endCxn id="15392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5397" name="AutoShape 37"/>
          <p:cNvCxnSpPr>
            <a:cxnSpLocks noChangeShapeType="1"/>
            <a:stCxn id="15392" idx="7"/>
            <a:endCxn id="15394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5398" name="AutoShape 38"/>
          <p:cNvCxnSpPr>
            <a:cxnSpLocks noChangeShapeType="1"/>
            <a:stCxn id="15393" idx="3"/>
            <a:endCxn id="15394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5399" name="AutoShape 39"/>
          <p:cNvCxnSpPr>
            <a:cxnSpLocks noChangeShapeType="1"/>
            <a:stCxn id="15390" idx="4"/>
            <a:endCxn id="15394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5400" name="AutoShape 40"/>
          <p:cNvCxnSpPr>
            <a:cxnSpLocks noChangeShapeType="1"/>
            <a:stCxn id="15386" idx="4"/>
            <a:endCxn id="15392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5401" name="AutoShape 41"/>
          <p:cNvCxnSpPr>
            <a:cxnSpLocks noChangeShapeType="1"/>
            <a:stCxn id="15387" idx="3"/>
            <a:endCxn id="15390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5402" name="AutoShape 42"/>
          <p:cNvCxnSpPr>
            <a:cxnSpLocks noChangeShapeType="1"/>
            <a:stCxn id="15387" idx="4"/>
            <a:endCxn id="15393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5403" name="Oval 43"/>
          <p:cNvSpPr>
            <a:spLocks noChangeAspect="1" noChangeArrowheads="1"/>
          </p:cNvSpPr>
          <p:nvPr/>
        </p:nvSpPr>
        <p:spPr bwMode="auto">
          <a:xfrm>
            <a:off x="6858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404" name="Oval 44"/>
          <p:cNvSpPr>
            <a:spLocks noChangeArrowheads="1"/>
          </p:cNvSpPr>
          <p:nvPr/>
        </p:nvSpPr>
        <p:spPr bwMode="auto">
          <a:xfrm>
            <a:off x="8458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405" name="AutoShape 45"/>
          <p:cNvCxnSpPr>
            <a:cxnSpLocks noChangeShapeType="1"/>
            <a:stCxn id="15403" idx="6"/>
            <a:endCxn id="15404" idx="2"/>
          </p:cNvCxnSpPr>
          <p:nvPr/>
        </p:nvCxnSpPr>
        <p:spPr bwMode="auto">
          <a:xfrm>
            <a:off x="7315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5406" name="Text Box 46"/>
          <p:cNvSpPr txBox="1">
            <a:spLocks noChangeArrowheads="1"/>
          </p:cNvSpPr>
          <p:nvPr/>
        </p:nvSpPr>
        <p:spPr bwMode="auto">
          <a:xfrm>
            <a:off x="7772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5407" name="Oval 47"/>
          <p:cNvSpPr>
            <a:spLocks noChangeAspect="1" noChangeArrowheads="1"/>
          </p:cNvSpPr>
          <p:nvPr/>
        </p:nvSpPr>
        <p:spPr bwMode="auto">
          <a:xfrm>
            <a:off x="6858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408" name="Oval 48"/>
          <p:cNvSpPr>
            <a:spLocks noChangeArrowheads="1"/>
          </p:cNvSpPr>
          <p:nvPr/>
        </p:nvSpPr>
        <p:spPr bwMode="auto">
          <a:xfrm>
            <a:off x="8458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409" name="AutoShape 49"/>
          <p:cNvCxnSpPr>
            <a:cxnSpLocks noChangeShapeType="1"/>
            <a:stCxn id="15407" idx="6"/>
            <a:endCxn id="15408" idx="2"/>
          </p:cNvCxnSpPr>
          <p:nvPr/>
        </p:nvCxnSpPr>
        <p:spPr bwMode="auto">
          <a:xfrm>
            <a:off x="7315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5410" name="Text Box 50"/>
          <p:cNvSpPr txBox="1">
            <a:spLocks noChangeArrowheads="1"/>
          </p:cNvSpPr>
          <p:nvPr/>
        </p:nvSpPr>
        <p:spPr bwMode="auto">
          <a:xfrm>
            <a:off x="7772400" y="5791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5411" name="Oval 51"/>
          <p:cNvSpPr>
            <a:spLocks noChangeAspect="1" noChangeArrowheads="1"/>
          </p:cNvSpPr>
          <p:nvPr/>
        </p:nvSpPr>
        <p:spPr bwMode="auto">
          <a:xfrm>
            <a:off x="6858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412" name="Oval 52"/>
          <p:cNvSpPr>
            <a:spLocks noChangeArrowheads="1"/>
          </p:cNvSpPr>
          <p:nvPr/>
        </p:nvSpPr>
        <p:spPr bwMode="auto">
          <a:xfrm>
            <a:off x="8458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413" name="AutoShape 53"/>
          <p:cNvCxnSpPr>
            <a:cxnSpLocks noChangeShapeType="1"/>
            <a:stCxn id="15411" idx="6"/>
            <a:endCxn id="15412" idx="2"/>
          </p:cNvCxnSpPr>
          <p:nvPr/>
        </p:nvCxnSpPr>
        <p:spPr bwMode="auto">
          <a:xfrm>
            <a:off x="7315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5414" name="Text Box 54"/>
          <p:cNvSpPr txBox="1">
            <a:spLocks noChangeArrowheads="1"/>
          </p:cNvSpPr>
          <p:nvPr/>
        </p:nvSpPr>
        <p:spPr bwMode="auto">
          <a:xfrm>
            <a:off x="7772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5415" name="Oval 55"/>
          <p:cNvSpPr>
            <a:spLocks noChangeAspect="1" noChangeArrowheads="1"/>
          </p:cNvSpPr>
          <p:nvPr/>
        </p:nvSpPr>
        <p:spPr bwMode="auto">
          <a:xfrm>
            <a:off x="4572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416" name="Oval 56"/>
          <p:cNvSpPr>
            <a:spLocks noChangeArrowheads="1"/>
          </p:cNvSpPr>
          <p:nvPr/>
        </p:nvSpPr>
        <p:spPr bwMode="auto">
          <a:xfrm>
            <a:off x="6172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417" name="AutoShape 57"/>
          <p:cNvCxnSpPr>
            <a:cxnSpLocks noChangeShapeType="1"/>
            <a:stCxn id="15415" idx="6"/>
            <a:endCxn id="15416" idx="2"/>
          </p:cNvCxnSpPr>
          <p:nvPr/>
        </p:nvCxnSpPr>
        <p:spPr bwMode="auto">
          <a:xfrm>
            <a:off x="5029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5418" name="Text Box 58"/>
          <p:cNvSpPr txBox="1">
            <a:spLocks noChangeArrowheads="1"/>
          </p:cNvSpPr>
          <p:nvPr/>
        </p:nvSpPr>
        <p:spPr bwMode="auto">
          <a:xfrm>
            <a:off x="54864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5419" name="Oval 59"/>
          <p:cNvSpPr>
            <a:spLocks noChangeAspect="1" noChangeArrowheads="1"/>
          </p:cNvSpPr>
          <p:nvPr/>
        </p:nvSpPr>
        <p:spPr bwMode="auto">
          <a:xfrm>
            <a:off x="68580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420" name="Oval 60"/>
          <p:cNvSpPr>
            <a:spLocks noChangeArrowheads="1"/>
          </p:cNvSpPr>
          <p:nvPr/>
        </p:nvSpPr>
        <p:spPr bwMode="auto">
          <a:xfrm>
            <a:off x="84582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421" name="AutoShape 61"/>
          <p:cNvCxnSpPr>
            <a:cxnSpLocks noChangeShapeType="1"/>
            <a:stCxn id="15419" idx="6"/>
            <a:endCxn id="15420" idx="2"/>
          </p:cNvCxnSpPr>
          <p:nvPr/>
        </p:nvCxnSpPr>
        <p:spPr bwMode="auto">
          <a:xfrm>
            <a:off x="73152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5422" name="Text Box 62"/>
          <p:cNvSpPr txBox="1">
            <a:spLocks noChangeArrowheads="1"/>
          </p:cNvSpPr>
          <p:nvPr/>
        </p:nvSpPr>
        <p:spPr bwMode="auto">
          <a:xfrm>
            <a:off x="7772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5423" name="Oval 63"/>
          <p:cNvSpPr>
            <a:spLocks noChangeAspect="1"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424" name="Oval 64"/>
          <p:cNvSpPr>
            <a:spLocks noChangeArrowheads="1"/>
          </p:cNvSpPr>
          <p:nvPr/>
        </p:nvSpPr>
        <p:spPr bwMode="auto">
          <a:xfrm>
            <a:off x="6172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425" name="AutoShape 65"/>
          <p:cNvCxnSpPr>
            <a:cxnSpLocks noChangeShapeType="1"/>
            <a:stCxn id="15423" idx="6"/>
            <a:endCxn id="15424" idx="2"/>
          </p:cNvCxnSpPr>
          <p:nvPr/>
        </p:nvCxnSpPr>
        <p:spPr bwMode="auto">
          <a:xfrm>
            <a:off x="5029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5426" name="Text Box 66"/>
          <p:cNvSpPr txBox="1">
            <a:spLocks noChangeArrowheads="1"/>
          </p:cNvSpPr>
          <p:nvPr/>
        </p:nvSpPr>
        <p:spPr bwMode="auto">
          <a:xfrm>
            <a:off x="5486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5427" name="Oval 67"/>
          <p:cNvSpPr>
            <a:spLocks noChangeAspect="1" noChangeArrowheads="1"/>
          </p:cNvSpPr>
          <p:nvPr/>
        </p:nvSpPr>
        <p:spPr bwMode="auto">
          <a:xfrm>
            <a:off x="45720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428" name="Oval 68"/>
          <p:cNvSpPr>
            <a:spLocks noChangeArrowheads="1"/>
          </p:cNvSpPr>
          <p:nvPr/>
        </p:nvSpPr>
        <p:spPr bwMode="auto">
          <a:xfrm>
            <a:off x="61722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429" name="AutoShape 69"/>
          <p:cNvCxnSpPr>
            <a:cxnSpLocks noChangeShapeType="1"/>
            <a:stCxn id="15427" idx="6"/>
            <a:endCxn id="15428" idx="2"/>
          </p:cNvCxnSpPr>
          <p:nvPr/>
        </p:nvCxnSpPr>
        <p:spPr bwMode="auto">
          <a:xfrm>
            <a:off x="50292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5430" name="Text Box 70"/>
          <p:cNvSpPr txBox="1">
            <a:spLocks noChangeArrowheads="1"/>
          </p:cNvSpPr>
          <p:nvPr/>
        </p:nvSpPr>
        <p:spPr bwMode="auto">
          <a:xfrm>
            <a:off x="5486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5431" name="Rectangle 71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432" name="Oval 72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433" name="Oval 73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434" name="Oval 74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435" name="AutoShape 75"/>
          <p:cNvCxnSpPr>
            <a:cxnSpLocks noChangeShapeType="1"/>
            <a:stCxn id="15392" idx="6"/>
            <a:endCxn id="15432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5436" name="AutoShape 76"/>
          <p:cNvCxnSpPr>
            <a:cxnSpLocks noChangeShapeType="1"/>
            <a:stCxn id="15392" idx="2"/>
            <a:endCxn id="15433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5437" name="AutoShape 77"/>
          <p:cNvCxnSpPr>
            <a:cxnSpLocks noChangeShapeType="1"/>
            <a:stCxn id="15391" idx="1"/>
            <a:endCxn id="15434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5438" name="AutoShape 78"/>
          <p:cNvCxnSpPr>
            <a:cxnSpLocks noChangeShapeType="1"/>
            <a:stCxn id="15432" idx="1"/>
            <a:endCxn id="15394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5439" name="AutoShape 79"/>
          <p:cNvCxnSpPr>
            <a:cxnSpLocks noChangeShapeType="1"/>
            <a:stCxn id="15393" idx="4"/>
            <a:endCxn id="15432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5440" name="AutoShape 80"/>
          <p:cNvCxnSpPr>
            <a:cxnSpLocks noChangeShapeType="1"/>
            <a:stCxn id="15434" idx="7"/>
            <a:endCxn id="15386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5441" name="Text Box 81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5442" name="Text Box 82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5443" name="Text Box 83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5444" name="Text Box 84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5445" name="Text Box 85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5446" name="Text Box 86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5447" name="Text Box 87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5448" name="Text Box 88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5449" name="Text Box 89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5450" name="Text Box 90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5451" name="Text Box 91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5452" name="Text Box 92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5453" name="Text Box 93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5454" name="Text Box 94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5455" name="Text Box 95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5456" name="Text Box 96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5457" name="Text Box 97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5458" name="Text Box 98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5459" name="Text Box 99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5460" name="Text Box 100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5461" name="Text Box 101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5462" name="Text Box 102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5463" name="Text Box 103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5464" name="Text Box 104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5465" name="Text Box 105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5466" name="Text Box 106"/>
          <p:cNvSpPr txBox="1">
            <a:spLocks noChangeArrowheads="1"/>
          </p:cNvSpPr>
          <p:nvPr/>
        </p:nvSpPr>
        <p:spPr bwMode="auto">
          <a:xfrm>
            <a:off x="69342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5467" name="Text Box 107"/>
          <p:cNvSpPr txBox="1">
            <a:spLocks noChangeArrowheads="1"/>
          </p:cNvSpPr>
          <p:nvPr/>
        </p:nvSpPr>
        <p:spPr bwMode="auto">
          <a:xfrm>
            <a:off x="6934200" y="5867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5468" name="Text Box 108"/>
          <p:cNvSpPr txBox="1">
            <a:spLocks noChangeArrowheads="1"/>
          </p:cNvSpPr>
          <p:nvPr/>
        </p:nvSpPr>
        <p:spPr bwMode="auto">
          <a:xfrm>
            <a:off x="85344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5469" name="Text Box 109"/>
          <p:cNvSpPr txBox="1">
            <a:spLocks noChangeArrowheads="1"/>
          </p:cNvSpPr>
          <p:nvPr/>
        </p:nvSpPr>
        <p:spPr bwMode="auto">
          <a:xfrm>
            <a:off x="8534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5470" name="Text Box 110"/>
          <p:cNvSpPr txBox="1">
            <a:spLocks noChangeArrowheads="1"/>
          </p:cNvSpPr>
          <p:nvPr/>
        </p:nvSpPr>
        <p:spPr bwMode="auto">
          <a:xfrm>
            <a:off x="46482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5471" name="Text Box 111"/>
          <p:cNvSpPr txBox="1">
            <a:spLocks noChangeArrowheads="1"/>
          </p:cNvSpPr>
          <p:nvPr/>
        </p:nvSpPr>
        <p:spPr bwMode="auto">
          <a:xfrm>
            <a:off x="6934200" y="609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5472" name="Text Box 112"/>
          <p:cNvSpPr txBox="1">
            <a:spLocks noChangeArrowheads="1"/>
          </p:cNvSpPr>
          <p:nvPr/>
        </p:nvSpPr>
        <p:spPr bwMode="auto">
          <a:xfrm>
            <a:off x="62484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5473" name="Text Box 113"/>
          <p:cNvSpPr txBox="1">
            <a:spLocks noChangeArrowheads="1"/>
          </p:cNvSpPr>
          <p:nvPr/>
        </p:nvSpPr>
        <p:spPr bwMode="auto">
          <a:xfrm>
            <a:off x="8534400" y="609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5474" name="Text Box 114"/>
          <p:cNvSpPr txBox="1">
            <a:spLocks noChangeArrowheads="1"/>
          </p:cNvSpPr>
          <p:nvPr/>
        </p:nvSpPr>
        <p:spPr bwMode="auto">
          <a:xfrm>
            <a:off x="4648200" y="5867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5475" name="Text Box 115"/>
          <p:cNvSpPr txBox="1">
            <a:spLocks noChangeArrowheads="1"/>
          </p:cNvSpPr>
          <p:nvPr/>
        </p:nvSpPr>
        <p:spPr bwMode="auto">
          <a:xfrm>
            <a:off x="69342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5476" name="Text Box 116"/>
          <p:cNvSpPr txBox="1">
            <a:spLocks noChangeArrowheads="1"/>
          </p:cNvSpPr>
          <p:nvPr/>
        </p:nvSpPr>
        <p:spPr bwMode="auto">
          <a:xfrm>
            <a:off x="85344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5477" name="Text Box 117"/>
          <p:cNvSpPr txBox="1">
            <a:spLocks noChangeArrowheads="1"/>
          </p:cNvSpPr>
          <p:nvPr/>
        </p:nvSpPr>
        <p:spPr bwMode="auto">
          <a:xfrm>
            <a:off x="6248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5478" name="Text Box 118"/>
          <p:cNvSpPr txBox="1">
            <a:spLocks noChangeArrowheads="1"/>
          </p:cNvSpPr>
          <p:nvPr/>
        </p:nvSpPr>
        <p:spPr bwMode="auto">
          <a:xfrm>
            <a:off x="69342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5479" name="Text Box 119"/>
          <p:cNvSpPr txBox="1">
            <a:spLocks noChangeArrowheads="1"/>
          </p:cNvSpPr>
          <p:nvPr/>
        </p:nvSpPr>
        <p:spPr bwMode="auto">
          <a:xfrm>
            <a:off x="8534400" y="1371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5480" name="Text Box 120"/>
          <p:cNvSpPr txBox="1">
            <a:spLocks noChangeArrowheads="1"/>
          </p:cNvSpPr>
          <p:nvPr/>
        </p:nvSpPr>
        <p:spPr bwMode="auto">
          <a:xfrm>
            <a:off x="6934200" y="2133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5481" name="Text Box 121"/>
          <p:cNvSpPr txBox="1">
            <a:spLocks noChangeArrowheads="1"/>
          </p:cNvSpPr>
          <p:nvPr/>
        </p:nvSpPr>
        <p:spPr bwMode="auto">
          <a:xfrm>
            <a:off x="4648200" y="5105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5482" name="Text Box 122"/>
          <p:cNvSpPr txBox="1">
            <a:spLocks noChangeArrowheads="1"/>
          </p:cNvSpPr>
          <p:nvPr/>
        </p:nvSpPr>
        <p:spPr bwMode="auto">
          <a:xfrm>
            <a:off x="85344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5483" name="Text Box 123"/>
          <p:cNvSpPr txBox="1">
            <a:spLocks noChangeArrowheads="1"/>
          </p:cNvSpPr>
          <p:nvPr/>
        </p:nvSpPr>
        <p:spPr bwMode="auto">
          <a:xfrm>
            <a:off x="62484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5484" name="Text Box 124"/>
          <p:cNvSpPr txBox="1">
            <a:spLocks noChangeArrowheads="1"/>
          </p:cNvSpPr>
          <p:nvPr/>
        </p:nvSpPr>
        <p:spPr bwMode="auto">
          <a:xfrm>
            <a:off x="4648200" y="2819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5485" name="Text Box 125"/>
          <p:cNvSpPr txBox="1">
            <a:spLocks noChangeArrowheads="1"/>
          </p:cNvSpPr>
          <p:nvPr/>
        </p:nvSpPr>
        <p:spPr bwMode="auto">
          <a:xfrm>
            <a:off x="69342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5486" name="Text Box 126"/>
          <p:cNvSpPr txBox="1">
            <a:spLocks noChangeArrowheads="1"/>
          </p:cNvSpPr>
          <p:nvPr/>
        </p:nvSpPr>
        <p:spPr bwMode="auto">
          <a:xfrm>
            <a:off x="62484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5487" name="Text Box 127"/>
          <p:cNvSpPr txBox="1">
            <a:spLocks noChangeArrowheads="1"/>
          </p:cNvSpPr>
          <p:nvPr/>
        </p:nvSpPr>
        <p:spPr bwMode="auto">
          <a:xfrm>
            <a:off x="8534400" y="4343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5488" name="Text Box 128"/>
          <p:cNvSpPr txBox="1">
            <a:spLocks noChangeArrowheads="1"/>
          </p:cNvSpPr>
          <p:nvPr/>
        </p:nvSpPr>
        <p:spPr bwMode="auto">
          <a:xfrm>
            <a:off x="46482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5489" name="Text Box 129"/>
          <p:cNvSpPr txBox="1">
            <a:spLocks noChangeArrowheads="1"/>
          </p:cNvSpPr>
          <p:nvPr/>
        </p:nvSpPr>
        <p:spPr bwMode="auto">
          <a:xfrm>
            <a:off x="6248400" y="21336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5490" name="Text Box 130"/>
          <p:cNvSpPr txBox="1">
            <a:spLocks noChangeArrowheads="1"/>
          </p:cNvSpPr>
          <p:nvPr/>
        </p:nvSpPr>
        <p:spPr bwMode="auto">
          <a:xfrm>
            <a:off x="8534400" y="2819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5491" name="Text Box 131"/>
          <p:cNvSpPr txBox="1">
            <a:spLocks noChangeArrowheads="1"/>
          </p:cNvSpPr>
          <p:nvPr/>
        </p:nvSpPr>
        <p:spPr bwMode="auto">
          <a:xfrm>
            <a:off x="69342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cxnSp>
        <p:nvCxnSpPr>
          <p:cNvPr id="15492" name="AutoShape 132"/>
          <p:cNvCxnSpPr>
            <a:cxnSpLocks noChangeShapeType="1"/>
            <a:stCxn id="15391" idx="4"/>
            <a:endCxn id="15433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5493" name="Oval 133"/>
          <p:cNvSpPr>
            <a:spLocks noChangeAspect="1" noChangeArrowheads="1"/>
          </p:cNvSpPr>
          <p:nvPr/>
        </p:nvSpPr>
        <p:spPr bwMode="auto">
          <a:xfrm>
            <a:off x="4572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494" name="Oval 134"/>
          <p:cNvSpPr>
            <a:spLocks noChangeArrowheads="1"/>
          </p:cNvSpPr>
          <p:nvPr/>
        </p:nvSpPr>
        <p:spPr bwMode="auto">
          <a:xfrm>
            <a:off x="6172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495" name="AutoShape 135"/>
          <p:cNvCxnSpPr>
            <a:cxnSpLocks noChangeShapeType="1"/>
            <a:stCxn id="15493" idx="6"/>
            <a:endCxn id="15494" idx="2"/>
          </p:cNvCxnSpPr>
          <p:nvPr/>
        </p:nvCxnSpPr>
        <p:spPr bwMode="auto">
          <a:xfrm>
            <a:off x="5029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5496" name="Text Box 136"/>
          <p:cNvSpPr txBox="1">
            <a:spLocks noChangeArrowheads="1"/>
          </p:cNvSpPr>
          <p:nvPr/>
        </p:nvSpPr>
        <p:spPr bwMode="auto">
          <a:xfrm>
            <a:off x="5486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5497" name="Text Box 137"/>
          <p:cNvSpPr txBox="1">
            <a:spLocks noChangeArrowheads="1"/>
          </p:cNvSpPr>
          <p:nvPr/>
        </p:nvSpPr>
        <p:spPr bwMode="auto">
          <a:xfrm>
            <a:off x="46482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5498" name="Text Box 138"/>
          <p:cNvSpPr txBox="1">
            <a:spLocks noChangeArrowheads="1"/>
          </p:cNvSpPr>
          <p:nvPr/>
        </p:nvSpPr>
        <p:spPr bwMode="auto">
          <a:xfrm>
            <a:off x="62484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5499" name="Oval 139"/>
          <p:cNvSpPr>
            <a:spLocks noChangeAspect="1" noChangeArrowheads="1"/>
          </p:cNvSpPr>
          <p:nvPr/>
        </p:nvSpPr>
        <p:spPr bwMode="auto">
          <a:xfrm>
            <a:off x="4572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500" name="Oval 140"/>
          <p:cNvSpPr>
            <a:spLocks noChangeArrowheads="1"/>
          </p:cNvSpPr>
          <p:nvPr/>
        </p:nvSpPr>
        <p:spPr bwMode="auto">
          <a:xfrm>
            <a:off x="6172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501" name="AutoShape 141"/>
          <p:cNvCxnSpPr>
            <a:cxnSpLocks noChangeShapeType="1"/>
            <a:stCxn id="15499" idx="6"/>
            <a:endCxn id="15500" idx="2"/>
          </p:cNvCxnSpPr>
          <p:nvPr/>
        </p:nvCxnSpPr>
        <p:spPr bwMode="auto">
          <a:xfrm>
            <a:off x="5029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5502" name="Text Box 142"/>
          <p:cNvSpPr txBox="1">
            <a:spLocks noChangeArrowheads="1"/>
          </p:cNvSpPr>
          <p:nvPr/>
        </p:nvSpPr>
        <p:spPr bwMode="auto">
          <a:xfrm>
            <a:off x="5486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5503" name="Text Box 143"/>
          <p:cNvSpPr txBox="1">
            <a:spLocks noChangeArrowheads="1"/>
          </p:cNvSpPr>
          <p:nvPr/>
        </p:nvSpPr>
        <p:spPr bwMode="auto">
          <a:xfrm>
            <a:off x="46482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5504" name="Text Box 144"/>
          <p:cNvSpPr txBox="1">
            <a:spLocks noChangeArrowheads="1"/>
          </p:cNvSpPr>
          <p:nvPr/>
        </p:nvSpPr>
        <p:spPr bwMode="auto">
          <a:xfrm>
            <a:off x="62484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5505" name="Oval 145"/>
          <p:cNvSpPr>
            <a:spLocks noChangeAspect="1" noChangeArrowheads="1"/>
          </p:cNvSpPr>
          <p:nvPr/>
        </p:nvSpPr>
        <p:spPr bwMode="auto">
          <a:xfrm>
            <a:off x="4572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5506" name="Oval 146"/>
          <p:cNvSpPr>
            <a:spLocks noChangeArrowheads="1"/>
          </p:cNvSpPr>
          <p:nvPr/>
        </p:nvSpPr>
        <p:spPr bwMode="auto">
          <a:xfrm>
            <a:off x="6172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5507" name="AutoShape 147"/>
          <p:cNvCxnSpPr>
            <a:cxnSpLocks noChangeShapeType="1"/>
            <a:stCxn id="15505" idx="6"/>
            <a:endCxn id="15506" idx="2"/>
          </p:cNvCxnSpPr>
          <p:nvPr/>
        </p:nvCxnSpPr>
        <p:spPr bwMode="auto">
          <a:xfrm>
            <a:off x="5029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5508" name="Text Box 148"/>
          <p:cNvSpPr txBox="1">
            <a:spLocks noChangeArrowheads="1"/>
          </p:cNvSpPr>
          <p:nvPr/>
        </p:nvSpPr>
        <p:spPr bwMode="auto">
          <a:xfrm>
            <a:off x="5486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5509" name="Text Box 149"/>
          <p:cNvSpPr txBox="1">
            <a:spLocks noChangeArrowheads="1"/>
          </p:cNvSpPr>
          <p:nvPr/>
        </p:nvSpPr>
        <p:spPr bwMode="auto">
          <a:xfrm>
            <a:off x="46482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5510" name="Text Box 150"/>
          <p:cNvSpPr txBox="1">
            <a:spLocks noChangeArrowheads="1"/>
          </p:cNvSpPr>
          <p:nvPr/>
        </p:nvSpPr>
        <p:spPr bwMode="auto">
          <a:xfrm>
            <a:off x="62484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5511" name="Text Box 151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Add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val 2"/>
          <p:cNvSpPr>
            <a:spLocks noChangeAspect="1" noChangeArrowheads="1"/>
          </p:cNvSpPr>
          <p:nvPr/>
        </p:nvSpPr>
        <p:spPr bwMode="auto">
          <a:xfrm>
            <a:off x="4572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387" name="Oval 3"/>
          <p:cNvSpPr>
            <a:spLocks noChangeArrowheads="1"/>
          </p:cNvSpPr>
          <p:nvPr/>
        </p:nvSpPr>
        <p:spPr bwMode="auto">
          <a:xfrm>
            <a:off x="6172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388" name="AutoShape 4"/>
          <p:cNvCxnSpPr>
            <a:cxnSpLocks noChangeShapeType="1"/>
            <a:stCxn id="16386" idx="6"/>
            <a:endCxn id="16387" idx="2"/>
          </p:cNvCxnSpPr>
          <p:nvPr/>
        </p:nvCxnSpPr>
        <p:spPr bwMode="auto">
          <a:xfrm>
            <a:off x="5029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5486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6390" name="Oval 6"/>
          <p:cNvSpPr>
            <a:spLocks noChangeAspect="1" noChangeArrowheads="1"/>
          </p:cNvSpPr>
          <p:nvPr/>
        </p:nvSpPr>
        <p:spPr bwMode="auto">
          <a:xfrm>
            <a:off x="6858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391" name="Oval 7"/>
          <p:cNvSpPr>
            <a:spLocks noChangeArrowheads="1"/>
          </p:cNvSpPr>
          <p:nvPr/>
        </p:nvSpPr>
        <p:spPr bwMode="auto">
          <a:xfrm>
            <a:off x="8458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392" name="AutoShape 8"/>
          <p:cNvCxnSpPr>
            <a:cxnSpLocks noChangeShapeType="1"/>
            <a:stCxn id="16390" idx="6"/>
            <a:endCxn id="16391" idx="2"/>
          </p:cNvCxnSpPr>
          <p:nvPr/>
        </p:nvCxnSpPr>
        <p:spPr bwMode="auto">
          <a:xfrm>
            <a:off x="7315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7772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6394" name="Oval 10"/>
          <p:cNvSpPr>
            <a:spLocks noChangeAspect="1" noChangeArrowheads="1"/>
          </p:cNvSpPr>
          <p:nvPr/>
        </p:nvSpPr>
        <p:spPr bwMode="auto">
          <a:xfrm>
            <a:off x="6858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395" name="Oval 11"/>
          <p:cNvSpPr>
            <a:spLocks noChangeArrowheads="1"/>
          </p:cNvSpPr>
          <p:nvPr/>
        </p:nvSpPr>
        <p:spPr bwMode="auto">
          <a:xfrm>
            <a:off x="8458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396" name="AutoShape 12"/>
          <p:cNvCxnSpPr>
            <a:cxnSpLocks noChangeShapeType="1"/>
            <a:stCxn id="16394" idx="6"/>
            <a:endCxn id="16395" idx="2"/>
          </p:cNvCxnSpPr>
          <p:nvPr/>
        </p:nvCxnSpPr>
        <p:spPr bwMode="auto">
          <a:xfrm>
            <a:off x="7315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7772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6398" name="Oval 14"/>
          <p:cNvSpPr>
            <a:spLocks noChangeAspect="1" noChangeArrowheads="1"/>
          </p:cNvSpPr>
          <p:nvPr/>
        </p:nvSpPr>
        <p:spPr bwMode="auto">
          <a:xfrm>
            <a:off x="4572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399" name="Oval 15"/>
          <p:cNvSpPr>
            <a:spLocks noChangeArrowheads="1"/>
          </p:cNvSpPr>
          <p:nvPr/>
        </p:nvSpPr>
        <p:spPr bwMode="auto">
          <a:xfrm>
            <a:off x="6172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400" name="AutoShape 16"/>
          <p:cNvCxnSpPr>
            <a:cxnSpLocks noChangeShapeType="1"/>
            <a:stCxn id="16398" idx="6"/>
            <a:endCxn id="16399" idx="2"/>
          </p:cNvCxnSpPr>
          <p:nvPr/>
        </p:nvCxnSpPr>
        <p:spPr bwMode="auto">
          <a:xfrm>
            <a:off x="5029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401" name="Text Box 17"/>
          <p:cNvSpPr txBox="1">
            <a:spLocks noChangeArrowheads="1"/>
          </p:cNvSpPr>
          <p:nvPr/>
        </p:nvSpPr>
        <p:spPr bwMode="auto">
          <a:xfrm>
            <a:off x="5486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6402" name="Oval 18"/>
          <p:cNvSpPr>
            <a:spLocks noChangeAspect="1" noChangeArrowheads="1"/>
          </p:cNvSpPr>
          <p:nvPr/>
        </p:nvSpPr>
        <p:spPr bwMode="auto">
          <a:xfrm>
            <a:off x="6858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03" name="Oval 19"/>
          <p:cNvSpPr>
            <a:spLocks noChangeArrowheads="1"/>
          </p:cNvSpPr>
          <p:nvPr/>
        </p:nvSpPr>
        <p:spPr bwMode="auto">
          <a:xfrm>
            <a:off x="8458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404" name="AutoShape 20"/>
          <p:cNvCxnSpPr>
            <a:cxnSpLocks noChangeShapeType="1"/>
            <a:stCxn id="16402" idx="6"/>
            <a:endCxn id="16403" idx="2"/>
          </p:cNvCxnSpPr>
          <p:nvPr/>
        </p:nvCxnSpPr>
        <p:spPr bwMode="auto">
          <a:xfrm>
            <a:off x="7315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405" name="Text Box 21"/>
          <p:cNvSpPr txBox="1">
            <a:spLocks noChangeArrowheads="1"/>
          </p:cNvSpPr>
          <p:nvPr/>
        </p:nvSpPr>
        <p:spPr bwMode="auto">
          <a:xfrm>
            <a:off x="7772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6406" name="Oval 22"/>
          <p:cNvSpPr>
            <a:spLocks noChangeAspect="1" noChangeArrowheads="1"/>
          </p:cNvSpPr>
          <p:nvPr/>
        </p:nvSpPr>
        <p:spPr bwMode="auto">
          <a:xfrm>
            <a:off x="6858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07" name="Oval 23"/>
          <p:cNvSpPr>
            <a:spLocks noChangeArrowheads="1"/>
          </p:cNvSpPr>
          <p:nvPr/>
        </p:nvSpPr>
        <p:spPr bwMode="auto">
          <a:xfrm>
            <a:off x="8458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408" name="AutoShape 24"/>
          <p:cNvCxnSpPr>
            <a:cxnSpLocks noChangeShapeType="1"/>
            <a:stCxn id="16406" idx="6"/>
            <a:endCxn id="16407" idx="2"/>
          </p:cNvCxnSpPr>
          <p:nvPr/>
        </p:nvCxnSpPr>
        <p:spPr bwMode="auto">
          <a:xfrm>
            <a:off x="7315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409" name="Text Box 25"/>
          <p:cNvSpPr txBox="1">
            <a:spLocks noChangeArrowheads="1"/>
          </p:cNvSpPr>
          <p:nvPr/>
        </p:nvSpPr>
        <p:spPr bwMode="auto">
          <a:xfrm>
            <a:off x="7772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6410" name="Oval 26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11" name="Oval 27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412" name="AutoShape 28"/>
          <p:cNvCxnSpPr>
            <a:cxnSpLocks noChangeShapeType="1"/>
            <a:stCxn id="16410" idx="6"/>
            <a:endCxn id="16411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6413" name="Text Box 29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6414" name="Oval 30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15" name="Oval 31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16" name="Oval 32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17" name="Oval 33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18" name="Oval 34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419" name="AutoShape 35"/>
          <p:cNvCxnSpPr>
            <a:cxnSpLocks noChangeShapeType="1"/>
            <a:stCxn id="16410" idx="3"/>
            <a:endCxn id="16415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6420" name="AutoShape 36"/>
          <p:cNvCxnSpPr>
            <a:cxnSpLocks noChangeShapeType="1"/>
            <a:stCxn id="16415" idx="5"/>
            <a:endCxn id="16416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6421" name="AutoShape 37"/>
          <p:cNvCxnSpPr>
            <a:cxnSpLocks noChangeShapeType="1"/>
            <a:stCxn id="16416" idx="7"/>
            <a:endCxn id="16418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6422" name="AutoShape 38"/>
          <p:cNvCxnSpPr>
            <a:cxnSpLocks noChangeShapeType="1"/>
            <a:stCxn id="16417" idx="3"/>
            <a:endCxn id="16418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6423" name="AutoShape 39"/>
          <p:cNvCxnSpPr>
            <a:cxnSpLocks noChangeShapeType="1"/>
            <a:stCxn id="16414" idx="4"/>
            <a:endCxn id="16418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424" name="AutoShape 40"/>
          <p:cNvCxnSpPr>
            <a:cxnSpLocks noChangeShapeType="1"/>
            <a:stCxn id="16410" idx="4"/>
            <a:endCxn id="16416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6425" name="AutoShape 41"/>
          <p:cNvCxnSpPr>
            <a:cxnSpLocks noChangeShapeType="1"/>
            <a:stCxn id="16411" idx="3"/>
            <a:endCxn id="16414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426" name="AutoShape 42"/>
          <p:cNvCxnSpPr>
            <a:cxnSpLocks noChangeShapeType="1"/>
            <a:stCxn id="16411" idx="4"/>
            <a:endCxn id="16417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427" name="Oval 43"/>
          <p:cNvSpPr>
            <a:spLocks noChangeAspect="1" noChangeArrowheads="1"/>
          </p:cNvSpPr>
          <p:nvPr/>
        </p:nvSpPr>
        <p:spPr bwMode="auto">
          <a:xfrm>
            <a:off x="6858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28" name="Oval 44"/>
          <p:cNvSpPr>
            <a:spLocks noChangeArrowheads="1"/>
          </p:cNvSpPr>
          <p:nvPr/>
        </p:nvSpPr>
        <p:spPr bwMode="auto">
          <a:xfrm>
            <a:off x="8458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429" name="AutoShape 45"/>
          <p:cNvCxnSpPr>
            <a:cxnSpLocks noChangeShapeType="1"/>
            <a:stCxn id="16427" idx="6"/>
            <a:endCxn id="16428" idx="2"/>
          </p:cNvCxnSpPr>
          <p:nvPr/>
        </p:nvCxnSpPr>
        <p:spPr bwMode="auto">
          <a:xfrm>
            <a:off x="7315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430" name="Text Box 46"/>
          <p:cNvSpPr txBox="1">
            <a:spLocks noChangeArrowheads="1"/>
          </p:cNvSpPr>
          <p:nvPr/>
        </p:nvSpPr>
        <p:spPr bwMode="auto">
          <a:xfrm>
            <a:off x="7772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6431" name="Oval 47"/>
          <p:cNvSpPr>
            <a:spLocks noChangeAspect="1" noChangeArrowheads="1"/>
          </p:cNvSpPr>
          <p:nvPr/>
        </p:nvSpPr>
        <p:spPr bwMode="auto">
          <a:xfrm>
            <a:off x="6858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32" name="Oval 48"/>
          <p:cNvSpPr>
            <a:spLocks noChangeArrowheads="1"/>
          </p:cNvSpPr>
          <p:nvPr/>
        </p:nvSpPr>
        <p:spPr bwMode="auto">
          <a:xfrm>
            <a:off x="8458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433" name="AutoShape 49"/>
          <p:cNvCxnSpPr>
            <a:cxnSpLocks noChangeShapeType="1"/>
            <a:stCxn id="16431" idx="6"/>
            <a:endCxn id="16432" idx="2"/>
          </p:cNvCxnSpPr>
          <p:nvPr/>
        </p:nvCxnSpPr>
        <p:spPr bwMode="auto">
          <a:xfrm>
            <a:off x="7315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434" name="Text Box 50"/>
          <p:cNvSpPr txBox="1">
            <a:spLocks noChangeArrowheads="1"/>
          </p:cNvSpPr>
          <p:nvPr/>
        </p:nvSpPr>
        <p:spPr bwMode="auto">
          <a:xfrm>
            <a:off x="7772400" y="5791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6435" name="Oval 51"/>
          <p:cNvSpPr>
            <a:spLocks noChangeAspect="1" noChangeArrowheads="1"/>
          </p:cNvSpPr>
          <p:nvPr/>
        </p:nvSpPr>
        <p:spPr bwMode="auto">
          <a:xfrm>
            <a:off x="6858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36" name="Oval 52"/>
          <p:cNvSpPr>
            <a:spLocks noChangeArrowheads="1"/>
          </p:cNvSpPr>
          <p:nvPr/>
        </p:nvSpPr>
        <p:spPr bwMode="auto">
          <a:xfrm>
            <a:off x="8458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437" name="AutoShape 53"/>
          <p:cNvCxnSpPr>
            <a:cxnSpLocks noChangeShapeType="1"/>
            <a:stCxn id="16435" idx="6"/>
            <a:endCxn id="16436" idx="2"/>
          </p:cNvCxnSpPr>
          <p:nvPr/>
        </p:nvCxnSpPr>
        <p:spPr bwMode="auto">
          <a:xfrm>
            <a:off x="7315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6438" name="Text Box 54"/>
          <p:cNvSpPr txBox="1">
            <a:spLocks noChangeArrowheads="1"/>
          </p:cNvSpPr>
          <p:nvPr/>
        </p:nvSpPr>
        <p:spPr bwMode="auto">
          <a:xfrm>
            <a:off x="7772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6439" name="Oval 55"/>
          <p:cNvSpPr>
            <a:spLocks noChangeAspect="1" noChangeArrowheads="1"/>
          </p:cNvSpPr>
          <p:nvPr/>
        </p:nvSpPr>
        <p:spPr bwMode="auto">
          <a:xfrm>
            <a:off x="4572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40" name="Oval 56"/>
          <p:cNvSpPr>
            <a:spLocks noChangeArrowheads="1"/>
          </p:cNvSpPr>
          <p:nvPr/>
        </p:nvSpPr>
        <p:spPr bwMode="auto">
          <a:xfrm>
            <a:off x="6172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441" name="AutoShape 57"/>
          <p:cNvCxnSpPr>
            <a:cxnSpLocks noChangeShapeType="1"/>
            <a:stCxn id="16439" idx="6"/>
            <a:endCxn id="16440" idx="2"/>
          </p:cNvCxnSpPr>
          <p:nvPr/>
        </p:nvCxnSpPr>
        <p:spPr bwMode="auto">
          <a:xfrm>
            <a:off x="5029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442" name="Text Box 58"/>
          <p:cNvSpPr txBox="1">
            <a:spLocks noChangeArrowheads="1"/>
          </p:cNvSpPr>
          <p:nvPr/>
        </p:nvSpPr>
        <p:spPr bwMode="auto">
          <a:xfrm>
            <a:off x="54864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6443" name="Oval 59"/>
          <p:cNvSpPr>
            <a:spLocks noChangeAspect="1" noChangeArrowheads="1"/>
          </p:cNvSpPr>
          <p:nvPr/>
        </p:nvSpPr>
        <p:spPr bwMode="auto">
          <a:xfrm>
            <a:off x="68580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44" name="Oval 60"/>
          <p:cNvSpPr>
            <a:spLocks noChangeArrowheads="1"/>
          </p:cNvSpPr>
          <p:nvPr/>
        </p:nvSpPr>
        <p:spPr bwMode="auto">
          <a:xfrm>
            <a:off x="84582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445" name="AutoShape 61"/>
          <p:cNvCxnSpPr>
            <a:cxnSpLocks noChangeShapeType="1"/>
            <a:stCxn id="16443" idx="6"/>
            <a:endCxn id="16444" idx="2"/>
          </p:cNvCxnSpPr>
          <p:nvPr/>
        </p:nvCxnSpPr>
        <p:spPr bwMode="auto">
          <a:xfrm>
            <a:off x="73152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446" name="Text Box 62"/>
          <p:cNvSpPr txBox="1">
            <a:spLocks noChangeArrowheads="1"/>
          </p:cNvSpPr>
          <p:nvPr/>
        </p:nvSpPr>
        <p:spPr bwMode="auto">
          <a:xfrm>
            <a:off x="7772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6447" name="Oval 63"/>
          <p:cNvSpPr>
            <a:spLocks noChangeAspect="1"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48" name="Oval 64"/>
          <p:cNvSpPr>
            <a:spLocks noChangeArrowheads="1"/>
          </p:cNvSpPr>
          <p:nvPr/>
        </p:nvSpPr>
        <p:spPr bwMode="auto">
          <a:xfrm>
            <a:off x="6172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449" name="AutoShape 65"/>
          <p:cNvCxnSpPr>
            <a:cxnSpLocks noChangeShapeType="1"/>
            <a:stCxn id="16447" idx="6"/>
            <a:endCxn id="16448" idx="2"/>
          </p:cNvCxnSpPr>
          <p:nvPr/>
        </p:nvCxnSpPr>
        <p:spPr bwMode="auto">
          <a:xfrm>
            <a:off x="5029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450" name="Text Box 66"/>
          <p:cNvSpPr txBox="1">
            <a:spLocks noChangeArrowheads="1"/>
          </p:cNvSpPr>
          <p:nvPr/>
        </p:nvSpPr>
        <p:spPr bwMode="auto">
          <a:xfrm>
            <a:off x="5486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6451" name="Oval 67"/>
          <p:cNvSpPr>
            <a:spLocks noChangeAspect="1" noChangeArrowheads="1"/>
          </p:cNvSpPr>
          <p:nvPr/>
        </p:nvSpPr>
        <p:spPr bwMode="auto">
          <a:xfrm>
            <a:off x="45720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52" name="Oval 68"/>
          <p:cNvSpPr>
            <a:spLocks noChangeArrowheads="1"/>
          </p:cNvSpPr>
          <p:nvPr/>
        </p:nvSpPr>
        <p:spPr bwMode="auto">
          <a:xfrm>
            <a:off x="61722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453" name="AutoShape 69"/>
          <p:cNvCxnSpPr>
            <a:cxnSpLocks noChangeShapeType="1"/>
            <a:stCxn id="16451" idx="6"/>
            <a:endCxn id="16452" idx="2"/>
          </p:cNvCxnSpPr>
          <p:nvPr/>
        </p:nvCxnSpPr>
        <p:spPr bwMode="auto">
          <a:xfrm>
            <a:off x="50292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6454" name="Text Box 70"/>
          <p:cNvSpPr txBox="1">
            <a:spLocks noChangeArrowheads="1"/>
          </p:cNvSpPr>
          <p:nvPr/>
        </p:nvSpPr>
        <p:spPr bwMode="auto">
          <a:xfrm>
            <a:off x="5486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6455" name="Rectangle 71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56" name="Oval 72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57" name="Oval 73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458" name="Oval 74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459" name="AutoShape 75"/>
          <p:cNvCxnSpPr>
            <a:cxnSpLocks noChangeShapeType="1"/>
            <a:stCxn id="16416" idx="6"/>
            <a:endCxn id="16456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6460" name="AutoShape 76"/>
          <p:cNvCxnSpPr>
            <a:cxnSpLocks noChangeShapeType="1"/>
            <a:stCxn id="16416" idx="2"/>
            <a:endCxn id="16457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461" name="AutoShape 77"/>
          <p:cNvCxnSpPr>
            <a:cxnSpLocks noChangeShapeType="1"/>
            <a:stCxn id="16415" idx="1"/>
            <a:endCxn id="16458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6462" name="AutoShape 78"/>
          <p:cNvCxnSpPr>
            <a:cxnSpLocks noChangeShapeType="1"/>
            <a:stCxn id="16456" idx="1"/>
            <a:endCxn id="16418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6463" name="AutoShape 79"/>
          <p:cNvCxnSpPr>
            <a:cxnSpLocks noChangeShapeType="1"/>
            <a:stCxn id="16417" idx="4"/>
            <a:endCxn id="16456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6464" name="AutoShape 80"/>
          <p:cNvCxnSpPr>
            <a:cxnSpLocks noChangeShapeType="1"/>
            <a:stCxn id="16458" idx="7"/>
            <a:endCxn id="16410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6465" name="Text Box 81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6466" name="Text Box 82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6467" name="Text Box 83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6468" name="Text Box 84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6469" name="Text Box 85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6470" name="Text Box 86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6471" name="Text Box 87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6472" name="Text Box 88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6473" name="Text Box 89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6474" name="Text Box 90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6475" name="Text Box 91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6476" name="Text Box 92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6477" name="Text Box 93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6478" name="Text Box 94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6479" name="Text Box 95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6480" name="Text Box 96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6481" name="Text Box 97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6482" name="Text Box 98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6483" name="Text Box 99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6484" name="Text Box 100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6485" name="Text Box 101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6486" name="Text Box 102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6487" name="Text Box 103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6488" name="Text Box 104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6489" name="Text Box 105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6490" name="Text Box 106"/>
          <p:cNvSpPr txBox="1">
            <a:spLocks noChangeArrowheads="1"/>
          </p:cNvSpPr>
          <p:nvPr/>
        </p:nvSpPr>
        <p:spPr bwMode="auto">
          <a:xfrm>
            <a:off x="69342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6491" name="Text Box 107"/>
          <p:cNvSpPr txBox="1">
            <a:spLocks noChangeArrowheads="1"/>
          </p:cNvSpPr>
          <p:nvPr/>
        </p:nvSpPr>
        <p:spPr bwMode="auto">
          <a:xfrm>
            <a:off x="6934200" y="5867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6492" name="Text Box 108"/>
          <p:cNvSpPr txBox="1">
            <a:spLocks noChangeArrowheads="1"/>
          </p:cNvSpPr>
          <p:nvPr/>
        </p:nvSpPr>
        <p:spPr bwMode="auto">
          <a:xfrm>
            <a:off x="85344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6493" name="Text Box 109"/>
          <p:cNvSpPr txBox="1">
            <a:spLocks noChangeArrowheads="1"/>
          </p:cNvSpPr>
          <p:nvPr/>
        </p:nvSpPr>
        <p:spPr bwMode="auto">
          <a:xfrm>
            <a:off x="8534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6494" name="Text Box 110"/>
          <p:cNvSpPr txBox="1">
            <a:spLocks noChangeArrowheads="1"/>
          </p:cNvSpPr>
          <p:nvPr/>
        </p:nvSpPr>
        <p:spPr bwMode="auto">
          <a:xfrm>
            <a:off x="46482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6495" name="Text Box 111"/>
          <p:cNvSpPr txBox="1">
            <a:spLocks noChangeArrowheads="1"/>
          </p:cNvSpPr>
          <p:nvPr/>
        </p:nvSpPr>
        <p:spPr bwMode="auto">
          <a:xfrm>
            <a:off x="6934200" y="609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6496" name="Text Box 112"/>
          <p:cNvSpPr txBox="1">
            <a:spLocks noChangeArrowheads="1"/>
          </p:cNvSpPr>
          <p:nvPr/>
        </p:nvSpPr>
        <p:spPr bwMode="auto">
          <a:xfrm>
            <a:off x="62484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6497" name="Text Box 113"/>
          <p:cNvSpPr txBox="1">
            <a:spLocks noChangeArrowheads="1"/>
          </p:cNvSpPr>
          <p:nvPr/>
        </p:nvSpPr>
        <p:spPr bwMode="auto">
          <a:xfrm>
            <a:off x="8534400" y="609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6498" name="Text Box 114"/>
          <p:cNvSpPr txBox="1">
            <a:spLocks noChangeArrowheads="1"/>
          </p:cNvSpPr>
          <p:nvPr/>
        </p:nvSpPr>
        <p:spPr bwMode="auto">
          <a:xfrm>
            <a:off x="4648200" y="5867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6499" name="Text Box 115"/>
          <p:cNvSpPr txBox="1">
            <a:spLocks noChangeArrowheads="1"/>
          </p:cNvSpPr>
          <p:nvPr/>
        </p:nvSpPr>
        <p:spPr bwMode="auto">
          <a:xfrm>
            <a:off x="69342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6500" name="Text Box 116"/>
          <p:cNvSpPr txBox="1">
            <a:spLocks noChangeArrowheads="1"/>
          </p:cNvSpPr>
          <p:nvPr/>
        </p:nvSpPr>
        <p:spPr bwMode="auto">
          <a:xfrm>
            <a:off x="85344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6501" name="Text Box 117"/>
          <p:cNvSpPr txBox="1">
            <a:spLocks noChangeArrowheads="1"/>
          </p:cNvSpPr>
          <p:nvPr/>
        </p:nvSpPr>
        <p:spPr bwMode="auto">
          <a:xfrm>
            <a:off x="6248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6502" name="Text Box 118"/>
          <p:cNvSpPr txBox="1">
            <a:spLocks noChangeArrowheads="1"/>
          </p:cNvSpPr>
          <p:nvPr/>
        </p:nvSpPr>
        <p:spPr bwMode="auto">
          <a:xfrm>
            <a:off x="69342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6503" name="Text Box 119"/>
          <p:cNvSpPr txBox="1">
            <a:spLocks noChangeArrowheads="1"/>
          </p:cNvSpPr>
          <p:nvPr/>
        </p:nvSpPr>
        <p:spPr bwMode="auto">
          <a:xfrm>
            <a:off x="8534400" y="1371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6504" name="Text Box 120"/>
          <p:cNvSpPr txBox="1">
            <a:spLocks noChangeArrowheads="1"/>
          </p:cNvSpPr>
          <p:nvPr/>
        </p:nvSpPr>
        <p:spPr bwMode="auto">
          <a:xfrm>
            <a:off x="6934200" y="2133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6505" name="Text Box 121"/>
          <p:cNvSpPr txBox="1">
            <a:spLocks noChangeArrowheads="1"/>
          </p:cNvSpPr>
          <p:nvPr/>
        </p:nvSpPr>
        <p:spPr bwMode="auto">
          <a:xfrm>
            <a:off x="4648200" y="5105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6506" name="Text Box 122"/>
          <p:cNvSpPr txBox="1">
            <a:spLocks noChangeArrowheads="1"/>
          </p:cNvSpPr>
          <p:nvPr/>
        </p:nvSpPr>
        <p:spPr bwMode="auto">
          <a:xfrm>
            <a:off x="85344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6507" name="Text Box 123"/>
          <p:cNvSpPr txBox="1">
            <a:spLocks noChangeArrowheads="1"/>
          </p:cNvSpPr>
          <p:nvPr/>
        </p:nvSpPr>
        <p:spPr bwMode="auto">
          <a:xfrm>
            <a:off x="62484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6508" name="Text Box 124"/>
          <p:cNvSpPr txBox="1">
            <a:spLocks noChangeArrowheads="1"/>
          </p:cNvSpPr>
          <p:nvPr/>
        </p:nvSpPr>
        <p:spPr bwMode="auto">
          <a:xfrm>
            <a:off x="4648200" y="2819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6509" name="Text Box 125"/>
          <p:cNvSpPr txBox="1">
            <a:spLocks noChangeArrowheads="1"/>
          </p:cNvSpPr>
          <p:nvPr/>
        </p:nvSpPr>
        <p:spPr bwMode="auto">
          <a:xfrm>
            <a:off x="69342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6510" name="Text Box 126"/>
          <p:cNvSpPr txBox="1">
            <a:spLocks noChangeArrowheads="1"/>
          </p:cNvSpPr>
          <p:nvPr/>
        </p:nvSpPr>
        <p:spPr bwMode="auto">
          <a:xfrm>
            <a:off x="62484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6511" name="Text Box 127"/>
          <p:cNvSpPr txBox="1">
            <a:spLocks noChangeArrowheads="1"/>
          </p:cNvSpPr>
          <p:nvPr/>
        </p:nvSpPr>
        <p:spPr bwMode="auto">
          <a:xfrm>
            <a:off x="8534400" y="4343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6512" name="Text Box 128"/>
          <p:cNvSpPr txBox="1">
            <a:spLocks noChangeArrowheads="1"/>
          </p:cNvSpPr>
          <p:nvPr/>
        </p:nvSpPr>
        <p:spPr bwMode="auto">
          <a:xfrm>
            <a:off x="46482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6513" name="Text Box 129"/>
          <p:cNvSpPr txBox="1">
            <a:spLocks noChangeArrowheads="1"/>
          </p:cNvSpPr>
          <p:nvPr/>
        </p:nvSpPr>
        <p:spPr bwMode="auto">
          <a:xfrm>
            <a:off x="6248400" y="21336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6514" name="Text Box 130"/>
          <p:cNvSpPr txBox="1">
            <a:spLocks noChangeArrowheads="1"/>
          </p:cNvSpPr>
          <p:nvPr/>
        </p:nvSpPr>
        <p:spPr bwMode="auto">
          <a:xfrm>
            <a:off x="8534400" y="2819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6515" name="Text Box 131"/>
          <p:cNvSpPr txBox="1">
            <a:spLocks noChangeArrowheads="1"/>
          </p:cNvSpPr>
          <p:nvPr/>
        </p:nvSpPr>
        <p:spPr bwMode="auto">
          <a:xfrm>
            <a:off x="69342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cxnSp>
        <p:nvCxnSpPr>
          <p:cNvPr id="16516" name="AutoShape 132"/>
          <p:cNvCxnSpPr>
            <a:cxnSpLocks noChangeShapeType="1"/>
            <a:stCxn id="16415" idx="4"/>
            <a:endCxn id="16457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6517" name="Oval 133"/>
          <p:cNvSpPr>
            <a:spLocks noChangeAspect="1" noChangeArrowheads="1"/>
          </p:cNvSpPr>
          <p:nvPr/>
        </p:nvSpPr>
        <p:spPr bwMode="auto">
          <a:xfrm>
            <a:off x="4572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518" name="Oval 134"/>
          <p:cNvSpPr>
            <a:spLocks noChangeArrowheads="1"/>
          </p:cNvSpPr>
          <p:nvPr/>
        </p:nvSpPr>
        <p:spPr bwMode="auto">
          <a:xfrm>
            <a:off x="6172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519" name="AutoShape 135"/>
          <p:cNvCxnSpPr>
            <a:cxnSpLocks noChangeShapeType="1"/>
            <a:stCxn id="16517" idx="6"/>
            <a:endCxn id="16518" idx="2"/>
          </p:cNvCxnSpPr>
          <p:nvPr/>
        </p:nvCxnSpPr>
        <p:spPr bwMode="auto">
          <a:xfrm>
            <a:off x="5029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6520" name="Text Box 136"/>
          <p:cNvSpPr txBox="1">
            <a:spLocks noChangeArrowheads="1"/>
          </p:cNvSpPr>
          <p:nvPr/>
        </p:nvSpPr>
        <p:spPr bwMode="auto">
          <a:xfrm>
            <a:off x="5486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6521" name="Text Box 137"/>
          <p:cNvSpPr txBox="1">
            <a:spLocks noChangeArrowheads="1"/>
          </p:cNvSpPr>
          <p:nvPr/>
        </p:nvSpPr>
        <p:spPr bwMode="auto">
          <a:xfrm>
            <a:off x="46482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6522" name="Text Box 138"/>
          <p:cNvSpPr txBox="1">
            <a:spLocks noChangeArrowheads="1"/>
          </p:cNvSpPr>
          <p:nvPr/>
        </p:nvSpPr>
        <p:spPr bwMode="auto">
          <a:xfrm>
            <a:off x="62484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6523" name="Oval 139"/>
          <p:cNvSpPr>
            <a:spLocks noChangeAspect="1" noChangeArrowheads="1"/>
          </p:cNvSpPr>
          <p:nvPr/>
        </p:nvSpPr>
        <p:spPr bwMode="auto">
          <a:xfrm>
            <a:off x="4572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524" name="Oval 140"/>
          <p:cNvSpPr>
            <a:spLocks noChangeArrowheads="1"/>
          </p:cNvSpPr>
          <p:nvPr/>
        </p:nvSpPr>
        <p:spPr bwMode="auto">
          <a:xfrm>
            <a:off x="6172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525" name="AutoShape 141"/>
          <p:cNvCxnSpPr>
            <a:cxnSpLocks noChangeShapeType="1"/>
            <a:stCxn id="16523" idx="6"/>
            <a:endCxn id="16524" idx="2"/>
          </p:cNvCxnSpPr>
          <p:nvPr/>
        </p:nvCxnSpPr>
        <p:spPr bwMode="auto">
          <a:xfrm>
            <a:off x="5029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526" name="Text Box 142"/>
          <p:cNvSpPr txBox="1">
            <a:spLocks noChangeArrowheads="1"/>
          </p:cNvSpPr>
          <p:nvPr/>
        </p:nvSpPr>
        <p:spPr bwMode="auto">
          <a:xfrm>
            <a:off x="5486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6527" name="Text Box 143"/>
          <p:cNvSpPr txBox="1">
            <a:spLocks noChangeArrowheads="1"/>
          </p:cNvSpPr>
          <p:nvPr/>
        </p:nvSpPr>
        <p:spPr bwMode="auto">
          <a:xfrm>
            <a:off x="46482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6528" name="Text Box 144"/>
          <p:cNvSpPr txBox="1">
            <a:spLocks noChangeArrowheads="1"/>
          </p:cNvSpPr>
          <p:nvPr/>
        </p:nvSpPr>
        <p:spPr bwMode="auto">
          <a:xfrm>
            <a:off x="62484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6529" name="Oval 145"/>
          <p:cNvSpPr>
            <a:spLocks noChangeAspect="1" noChangeArrowheads="1"/>
          </p:cNvSpPr>
          <p:nvPr/>
        </p:nvSpPr>
        <p:spPr bwMode="auto">
          <a:xfrm>
            <a:off x="4572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6530" name="Oval 146"/>
          <p:cNvSpPr>
            <a:spLocks noChangeArrowheads="1"/>
          </p:cNvSpPr>
          <p:nvPr/>
        </p:nvSpPr>
        <p:spPr bwMode="auto">
          <a:xfrm>
            <a:off x="6172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6531" name="AutoShape 147"/>
          <p:cNvCxnSpPr>
            <a:cxnSpLocks noChangeShapeType="1"/>
            <a:stCxn id="16529" idx="6"/>
            <a:endCxn id="16530" idx="2"/>
          </p:cNvCxnSpPr>
          <p:nvPr/>
        </p:nvCxnSpPr>
        <p:spPr bwMode="auto">
          <a:xfrm>
            <a:off x="5029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6532" name="Text Box 148"/>
          <p:cNvSpPr txBox="1">
            <a:spLocks noChangeArrowheads="1"/>
          </p:cNvSpPr>
          <p:nvPr/>
        </p:nvSpPr>
        <p:spPr bwMode="auto">
          <a:xfrm>
            <a:off x="5486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6533" name="Text Box 149"/>
          <p:cNvSpPr txBox="1">
            <a:spLocks noChangeArrowheads="1"/>
          </p:cNvSpPr>
          <p:nvPr/>
        </p:nvSpPr>
        <p:spPr bwMode="auto">
          <a:xfrm>
            <a:off x="46482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6534" name="Text Box 150"/>
          <p:cNvSpPr txBox="1">
            <a:spLocks noChangeArrowheads="1"/>
          </p:cNvSpPr>
          <p:nvPr/>
        </p:nvSpPr>
        <p:spPr bwMode="auto">
          <a:xfrm>
            <a:off x="62484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6535" name="Text Box 151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rgbClr val="0000CC"/>
                </a:solidFill>
                <a:effectLst/>
              </a:rPr>
              <a:t>Add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Oval 2"/>
          <p:cNvSpPr>
            <a:spLocks noChangeAspect="1" noChangeArrowheads="1"/>
          </p:cNvSpPr>
          <p:nvPr/>
        </p:nvSpPr>
        <p:spPr bwMode="auto">
          <a:xfrm>
            <a:off x="4572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11" name="Oval 3"/>
          <p:cNvSpPr>
            <a:spLocks noChangeArrowheads="1"/>
          </p:cNvSpPr>
          <p:nvPr/>
        </p:nvSpPr>
        <p:spPr bwMode="auto">
          <a:xfrm>
            <a:off x="6172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12" name="AutoShape 4"/>
          <p:cNvCxnSpPr>
            <a:cxnSpLocks noChangeShapeType="1"/>
            <a:stCxn id="17410" idx="6"/>
            <a:endCxn id="17411" idx="2"/>
          </p:cNvCxnSpPr>
          <p:nvPr/>
        </p:nvCxnSpPr>
        <p:spPr bwMode="auto">
          <a:xfrm>
            <a:off x="5029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5486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7414" name="Oval 6"/>
          <p:cNvSpPr>
            <a:spLocks noChangeAspect="1" noChangeArrowheads="1"/>
          </p:cNvSpPr>
          <p:nvPr/>
        </p:nvSpPr>
        <p:spPr bwMode="auto">
          <a:xfrm>
            <a:off x="6858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15" name="Oval 7"/>
          <p:cNvSpPr>
            <a:spLocks noChangeArrowheads="1"/>
          </p:cNvSpPr>
          <p:nvPr/>
        </p:nvSpPr>
        <p:spPr bwMode="auto">
          <a:xfrm>
            <a:off x="8458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16" name="AutoShape 8"/>
          <p:cNvCxnSpPr>
            <a:cxnSpLocks noChangeShapeType="1"/>
            <a:stCxn id="17414" idx="6"/>
            <a:endCxn id="17415" idx="2"/>
          </p:cNvCxnSpPr>
          <p:nvPr/>
        </p:nvCxnSpPr>
        <p:spPr bwMode="auto">
          <a:xfrm>
            <a:off x="7315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7772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7418" name="Oval 10"/>
          <p:cNvSpPr>
            <a:spLocks noChangeAspect="1" noChangeArrowheads="1"/>
          </p:cNvSpPr>
          <p:nvPr/>
        </p:nvSpPr>
        <p:spPr bwMode="auto">
          <a:xfrm>
            <a:off x="6858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19" name="Oval 11"/>
          <p:cNvSpPr>
            <a:spLocks noChangeArrowheads="1"/>
          </p:cNvSpPr>
          <p:nvPr/>
        </p:nvSpPr>
        <p:spPr bwMode="auto">
          <a:xfrm>
            <a:off x="8458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20" name="AutoShape 12"/>
          <p:cNvCxnSpPr>
            <a:cxnSpLocks noChangeShapeType="1"/>
            <a:stCxn id="17418" idx="6"/>
            <a:endCxn id="17419" idx="2"/>
          </p:cNvCxnSpPr>
          <p:nvPr/>
        </p:nvCxnSpPr>
        <p:spPr bwMode="auto">
          <a:xfrm>
            <a:off x="7315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7772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7422" name="Oval 14"/>
          <p:cNvSpPr>
            <a:spLocks noChangeAspect="1" noChangeArrowheads="1"/>
          </p:cNvSpPr>
          <p:nvPr/>
        </p:nvSpPr>
        <p:spPr bwMode="auto">
          <a:xfrm>
            <a:off x="4572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23" name="Oval 15"/>
          <p:cNvSpPr>
            <a:spLocks noChangeArrowheads="1"/>
          </p:cNvSpPr>
          <p:nvPr/>
        </p:nvSpPr>
        <p:spPr bwMode="auto">
          <a:xfrm>
            <a:off x="6172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24" name="AutoShape 16"/>
          <p:cNvCxnSpPr>
            <a:cxnSpLocks noChangeShapeType="1"/>
            <a:stCxn id="17422" idx="6"/>
            <a:endCxn id="17423" idx="2"/>
          </p:cNvCxnSpPr>
          <p:nvPr/>
        </p:nvCxnSpPr>
        <p:spPr bwMode="auto">
          <a:xfrm>
            <a:off x="5029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5486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7426" name="Oval 18"/>
          <p:cNvSpPr>
            <a:spLocks noChangeAspect="1" noChangeArrowheads="1"/>
          </p:cNvSpPr>
          <p:nvPr/>
        </p:nvSpPr>
        <p:spPr bwMode="auto">
          <a:xfrm>
            <a:off x="6858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27" name="Oval 19"/>
          <p:cNvSpPr>
            <a:spLocks noChangeArrowheads="1"/>
          </p:cNvSpPr>
          <p:nvPr/>
        </p:nvSpPr>
        <p:spPr bwMode="auto">
          <a:xfrm>
            <a:off x="8458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28" name="AutoShape 20"/>
          <p:cNvCxnSpPr>
            <a:cxnSpLocks noChangeShapeType="1"/>
            <a:stCxn id="17426" idx="6"/>
            <a:endCxn id="17427" idx="2"/>
          </p:cNvCxnSpPr>
          <p:nvPr/>
        </p:nvCxnSpPr>
        <p:spPr bwMode="auto">
          <a:xfrm>
            <a:off x="7315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7429" name="Text Box 21"/>
          <p:cNvSpPr txBox="1">
            <a:spLocks noChangeArrowheads="1"/>
          </p:cNvSpPr>
          <p:nvPr/>
        </p:nvSpPr>
        <p:spPr bwMode="auto">
          <a:xfrm>
            <a:off x="7772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7430" name="Oval 22"/>
          <p:cNvSpPr>
            <a:spLocks noChangeAspect="1" noChangeArrowheads="1"/>
          </p:cNvSpPr>
          <p:nvPr/>
        </p:nvSpPr>
        <p:spPr bwMode="auto">
          <a:xfrm>
            <a:off x="6858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31" name="Oval 23"/>
          <p:cNvSpPr>
            <a:spLocks noChangeArrowheads="1"/>
          </p:cNvSpPr>
          <p:nvPr/>
        </p:nvSpPr>
        <p:spPr bwMode="auto">
          <a:xfrm>
            <a:off x="8458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32" name="AutoShape 24"/>
          <p:cNvCxnSpPr>
            <a:cxnSpLocks noChangeShapeType="1"/>
            <a:stCxn id="17430" idx="6"/>
            <a:endCxn id="17431" idx="2"/>
          </p:cNvCxnSpPr>
          <p:nvPr/>
        </p:nvCxnSpPr>
        <p:spPr bwMode="auto">
          <a:xfrm>
            <a:off x="7315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7433" name="Text Box 25"/>
          <p:cNvSpPr txBox="1">
            <a:spLocks noChangeArrowheads="1"/>
          </p:cNvSpPr>
          <p:nvPr/>
        </p:nvSpPr>
        <p:spPr bwMode="auto">
          <a:xfrm>
            <a:off x="7772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7434" name="Oval 26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35" name="Oval 27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36" name="AutoShape 28"/>
          <p:cNvCxnSpPr>
            <a:cxnSpLocks noChangeShapeType="1"/>
            <a:stCxn id="17434" idx="6"/>
            <a:endCxn id="17435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7437" name="Text Box 29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7438" name="Oval 30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39" name="Oval 31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40" name="Oval 32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41" name="Oval 33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42" name="Oval 34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43" name="AutoShape 35"/>
          <p:cNvCxnSpPr>
            <a:cxnSpLocks noChangeShapeType="1"/>
            <a:stCxn id="17434" idx="3"/>
            <a:endCxn id="17439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7444" name="AutoShape 36"/>
          <p:cNvCxnSpPr>
            <a:cxnSpLocks noChangeShapeType="1"/>
            <a:stCxn id="17439" idx="5"/>
            <a:endCxn id="17440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7445" name="AutoShape 37"/>
          <p:cNvCxnSpPr>
            <a:cxnSpLocks noChangeShapeType="1"/>
            <a:stCxn id="17440" idx="7"/>
            <a:endCxn id="17442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7446" name="AutoShape 38"/>
          <p:cNvCxnSpPr>
            <a:cxnSpLocks noChangeShapeType="1"/>
            <a:stCxn id="17441" idx="3"/>
            <a:endCxn id="17442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</p:cxnSp>
      <p:cxnSp>
        <p:nvCxnSpPr>
          <p:cNvPr id="17447" name="AutoShape 39"/>
          <p:cNvCxnSpPr>
            <a:cxnSpLocks noChangeShapeType="1"/>
            <a:stCxn id="17438" idx="4"/>
            <a:endCxn id="17442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7448" name="AutoShape 40"/>
          <p:cNvCxnSpPr>
            <a:cxnSpLocks noChangeShapeType="1"/>
            <a:stCxn id="17434" idx="4"/>
            <a:endCxn id="17440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7449" name="AutoShape 41"/>
          <p:cNvCxnSpPr>
            <a:cxnSpLocks noChangeShapeType="1"/>
            <a:stCxn id="17435" idx="3"/>
            <a:endCxn id="17438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7450" name="AutoShape 42"/>
          <p:cNvCxnSpPr>
            <a:cxnSpLocks noChangeShapeType="1"/>
            <a:stCxn id="17435" idx="4"/>
            <a:endCxn id="17441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7451" name="Oval 43"/>
          <p:cNvSpPr>
            <a:spLocks noChangeAspect="1" noChangeArrowheads="1"/>
          </p:cNvSpPr>
          <p:nvPr/>
        </p:nvSpPr>
        <p:spPr bwMode="auto">
          <a:xfrm>
            <a:off x="6858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52" name="Oval 44"/>
          <p:cNvSpPr>
            <a:spLocks noChangeArrowheads="1"/>
          </p:cNvSpPr>
          <p:nvPr/>
        </p:nvSpPr>
        <p:spPr bwMode="auto">
          <a:xfrm>
            <a:off x="8458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53" name="AutoShape 45"/>
          <p:cNvCxnSpPr>
            <a:cxnSpLocks noChangeShapeType="1"/>
            <a:stCxn id="17451" idx="6"/>
            <a:endCxn id="17452" idx="2"/>
          </p:cNvCxnSpPr>
          <p:nvPr/>
        </p:nvCxnSpPr>
        <p:spPr bwMode="auto">
          <a:xfrm>
            <a:off x="7315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7454" name="Text Box 46"/>
          <p:cNvSpPr txBox="1">
            <a:spLocks noChangeArrowheads="1"/>
          </p:cNvSpPr>
          <p:nvPr/>
        </p:nvSpPr>
        <p:spPr bwMode="auto">
          <a:xfrm>
            <a:off x="7772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7455" name="Oval 47"/>
          <p:cNvSpPr>
            <a:spLocks noChangeAspect="1" noChangeArrowheads="1"/>
          </p:cNvSpPr>
          <p:nvPr/>
        </p:nvSpPr>
        <p:spPr bwMode="auto">
          <a:xfrm>
            <a:off x="6858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56" name="Oval 48"/>
          <p:cNvSpPr>
            <a:spLocks noChangeArrowheads="1"/>
          </p:cNvSpPr>
          <p:nvPr/>
        </p:nvSpPr>
        <p:spPr bwMode="auto">
          <a:xfrm>
            <a:off x="8458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57" name="AutoShape 49"/>
          <p:cNvCxnSpPr>
            <a:cxnSpLocks noChangeShapeType="1"/>
            <a:stCxn id="17455" idx="6"/>
            <a:endCxn id="17456" idx="2"/>
          </p:cNvCxnSpPr>
          <p:nvPr/>
        </p:nvCxnSpPr>
        <p:spPr bwMode="auto">
          <a:xfrm>
            <a:off x="7315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7458" name="Text Box 50"/>
          <p:cNvSpPr txBox="1">
            <a:spLocks noChangeArrowheads="1"/>
          </p:cNvSpPr>
          <p:nvPr/>
        </p:nvSpPr>
        <p:spPr bwMode="auto">
          <a:xfrm>
            <a:off x="7772400" y="5791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7459" name="Oval 51"/>
          <p:cNvSpPr>
            <a:spLocks noChangeAspect="1" noChangeArrowheads="1"/>
          </p:cNvSpPr>
          <p:nvPr/>
        </p:nvSpPr>
        <p:spPr bwMode="auto">
          <a:xfrm>
            <a:off x="6858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60" name="Oval 52"/>
          <p:cNvSpPr>
            <a:spLocks noChangeArrowheads="1"/>
          </p:cNvSpPr>
          <p:nvPr/>
        </p:nvSpPr>
        <p:spPr bwMode="auto">
          <a:xfrm>
            <a:off x="8458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61" name="AutoShape 53"/>
          <p:cNvCxnSpPr>
            <a:cxnSpLocks noChangeShapeType="1"/>
            <a:stCxn id="17459" idx="6"/>
            <a:endCxn id="17460" idx="2"/>
          </p:cNvCxnSpPr>
          <p:nvPr/>
        </p:nvCxnSpPr>
        <p:spPr bwMode="auto">
          <a:xfrm>
            <a:off x="7315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7462" name="Text Box 54"/>
          <p:cNvSpPr txBox="1">
            <a:spLocks noChangeArrowheads="1"/>
          </p:cNvSpPr>
          <p:nvPr/>
        </p:nvSpPr>
        <p:spPr bwMode="auto">
          <a:xfrm>
            <a:off x="7772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7463" name="Oval 55"/>
          <p:cNvSpPr>
            <a:spLocks noChangeAspect="1" noChangeArrowheads="1"/>
          </p:cNvSpPr>
          <p:nvPr/>
        </p:nvSpPr>
        <p:spPr bwMode="auto">
          <a:xfrm>
            <a:off x="4572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64" name="Oval 56"/>
          <p:cNvSpPr>
            <a:spLocks noChangeArrowheads="1"/>
          </p:cNvSpPr>
          <p:nvPr/>
        </p:nvSpPr>
        <p:spPr bwMode="auto">
          <a:xfrm>
            <a:off x="6172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65" name="AutoShape 57"/>
          <p:cNvCxnSpPr>
            <a:cxnSpLocks noChangeShapeType="1"/>
            <a:stCxn id="17463" idx="6"/>
            <a:endCxn id="17464" idx="2"/>
          </p:cNvCxnSpPr>
          <p:nvPr/>
        </p:nvCxnSpPr>
        <p:spPr bwMode="auto">
          <a:xfrm>
            <a:off x="5029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7466" name="Text Box 58"/>
          <p:cNvSpPr txBox="1">
            <a:spLocks noChangeArrowheads="1"/>
          </p:cNvSpPr>
          <p:nvPr/>
        </p:nvSpPr>
        <p:spPr bwMode="auto">
          <a:xfrm>
            <a:off x="54864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7467" name="Oval 59"/>
          <p:cNvSpPr>
            <a:spLocks noChangeAspect="1" noChangeArrowheads="1"/>
          </p:cNvSpPr>
          <p:nvPr/>
        </p:nvSpPr>
        <p:spPr bwMode="auto">
          <a:xfrm>
            <a:off x="6858000" y="2057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68" name="Oval 60"/>
          <p:cNvSpPr>
            <a:spLocks noChangeArrowheads="1"/>
          </p:cNvSpPr>
          <p:nvPr/>
        </p:nvSpPr>
        <p:spPr bwMode="auto">
          <a:xfrm>
            <a:off x="8458200" y="20574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69" name="AutoShape 61"/>
          <p:cNvCxnSpPr>
            <a:cxnSpLocks noChangeShapeType="1"/>
            <a:stCxn id="17467" idx="6"/>
            <a:endCxn id="17468" idx="2"/>
          </p:cNvCxnSpPr>
          <p:nvPr/>
        </p:nvCxnSpPr>
        <p:spPr bwMode="auto">
          <a:xfrm>
            <a:off x="73152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</p:cxnSp>
      <p:sp>
        <p:nvSpPr>
          <p:cNvPr id="17470" name="Text Box 62"/>
          <p:cNvSpPr txBox="1">
            <a:spLocks noChangeArrowheads="1"/>
          </p:cNvSpPr>
          <p:nvPr/>
        </p:nvSpPr>
        <p:spPr bwMode="auto">
          <a:xfrm>
            <a:off x="7772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7471" name="Oval 63"/>
          <p:cNvSpPr>
            <a:spLocks noChangeAspect="1"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72" name="Oval 64"/>
          <p:cNvSpPr>
            <a:spLocks noChangeArrowheads="1"/>
          </p:cNvSpPr>
          <p:nvPr/>
        </p:nvSpPr>
        <p:spPr bwMode="auto">
          <a:xfrm>
            <a:off x="6172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73" name="AutoShape 65"/>
          <p:cNvCxnSpPr>
            <a:cxnSpLocks noChangeShapeType="1"/>
            <a:stCxn id="17471" idx="6"/>
            <a:endCxn id="17472" idx="2"/>
          </p:cNvCxnSpPr>
          <p:nvPr/>
        </p:nvCxnSpPr>
        <p:spPr bwMode="auto">
          <a:xfrm>
            <a:off x="5029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7474" name="Text Box 66"/>
          <p:cNvSpPr txBox="1">
            <a:spLocks noChangeArrowheads="1"/>
          </p:cNvSpPr>
          <p:nvPr/>
        </p:nvSpPr>
        <p:spPr bwMode="auto">
          <a:xfrm>
            <a:off x="5486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7475" name="Oval 67"/>
          <p:cNvSpPr>
            <a:spLocks noChangeAspect="1" noChangeArrowheads="1"/>
          </p:cNvSpPr>
          <p:nvPr/>
        </p:nvSpPr>
        <p:spPr bwMode="auto">
          <a:xfrm>
            <a:off x="45720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76" name="Oval 68"/>
          <p:cNvSpPr>
            <a:spLocks noChangeArrowheads="1"/>
          </p:cNvSpPr>
          <p:nvPr/>
        </p:nvSpPr>
        <p:spPr bwMode="auto">
          <a:xfrm>
            <a:off x="61722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77" name="AutoShape 69"/>
          <p:cNvCxnSpPr>
            <a:cxnSpLocks noChangeShapeType="1"/>
            <a:stCxn id="17475" idx="6"/>
            <a:endCxn id="17476" idx="2"/>
          </p:cNvCxnSpPr>
          <p:nvPr/>
        </p:nvCxnSpPr>
        <p:spPr bwMode="auto">
          <a:xfrm>
            <a:off x="50292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7478" name="Text Box 70"/>
          <p:cNvSpPr txBox="1">
            <a:spLocks noChangeArrowheads="1"/>
          </p:cNvSpPr>
          <p:nvPr/>
        </p:nvSpPr>
        <p:spPr bwMode="auto">
          <a:xfrm>
            <a:off x="5486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7479" name="Rectangle 71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80" name="Oval 72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81" name="Oval 73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482" name="Oval 74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483" name="AutoShape 75"/>
          <p:cNvCxnSpPr>
            <a:cxnSpLocks noChangeShapeType="1"/>
            <a:stCxn id="17440" idx="6"/>
            <a:endCxn id="17480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7484" name="AutoShape 76"/>
          <p:cNvCxnSpPr>
            <a:cxnSpLocks noChangeShapeType="1"/>
            <a:stCxn id="17440" idx="2"/>
            <a:endCxn id="17481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7485" name="AutoShape 77"/>
          <p:cNvCxnSpPr>
            <a:cxnSpLocks noChangeShapeType="1"/>
            <a:stCxn id="17439" idx="1"/>
            <a:endCxn id="17482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7486" name="AutoShape 78"/>
          <p:cNvCxnSpPr>
            <a:cxnSpLocks noChangeShapeType="1"/>
            <a:stCxn id="17480" idx="1"/>
            <a:endCxn id="17442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7487" name="AutoShape 79"/>
          <p:cNvCxnSpPr>
            <a:cxnSpLocks noChangeShapeType="1"/>
            <a:stCxn id="17441" idx="4"/>
            <a:endCxn id="17480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7488" name="AutoShape 80"/>
          <p:cNvCxnSpPr>
            <a:cxnSpLocks noChangeShapeType="1"/>
            <a:stCxn id="17482" idx="7"/>
            <a:endCxn id="17434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7489" name="Text Box 81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7490" name="Text Box 82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7491" name="Text Box 83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7492" name="Text Box 84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7493" name="Text Box 85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7494" name="Text Box 86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7495" name="Text Box 87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7496" name="Text Box 88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7497" name="Text Box 89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7498" name="Text Box 90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7499" name="Text Box 91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7500" name="Text Box 92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7501" name="Text Box 93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7502" name="Text Box 94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7503" name="Text Box 95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7504" name="Text Box 96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7505" name="Text Box 97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7506" name="Text Box 98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7507" name="Text Box 99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7508" name="Text Box 100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7509" name="Text Box 101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7510" name="Text Box 102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7511" name="Text Box 103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7512" name="Text Box 104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7513" name="Text Box 105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7514" name="Text Box 106"/>
          <p:cNvSpPr txBox="1">
            <a:spLocks noChangeArrowheads="1"/>
          </p:cNvSpPr>
          <p:nvPr/>
        </p:nvSpPr>
        <p:spPr bwMode="auto">
          <a:xfrm>
            <a:off x="69342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7515" name="Text Box 107"/>
          <p:cNvSpPr txBox="1">
            <a:spLocks noChangeArrowheads="1"/>
          </p:cNvSpPr>
          <p:nvPr/>
        </p:nvSpPr>
        <p:spPr bwMode="auto">
          <a:xfrm>
            <a:off x="6934200" y="5867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7516" name="Text Box 108"/>
          <p:cNvSpPr txBox="1">
            <a:spLocks noChangeArrowheads="1"/>
          </p:cNvSpPr>
          <p:nvPr/>
        </p:nvSpPr>
        <p:spPr bwMode="auto">
          <a:xfrm>
            <a:off x="85344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7517" name="Text Box 109"/>
          <p:cNvSpPr txBox="1">
            <a:spLocks noChangeArrowheads="1"/>
          </p:cNvSpPr>
          <p:nvPr/>
        </p:nvSpPr>
        <p:spPr bwMode="auto">
          <a:xfrm>
            <a:off x="8534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7518" name="Text Box 110"/>
          <p:cNvSpPr txBox="1">
            <a:spLocks noChangeArrowheads="1"/>
          </p:cNvSpPr>
          <p:nvPr/>
        </p:nvSpPr>
        <p:spPr bwMode="auto">
          <a:xfrm>
            <a:off x="46482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7519" name="Text Box 111"/>
          <p:cNvSpPr txBox="1">
            <a:spLocks noChangeArrowheads="1"/>
          </p:cNvSpPr>
          <p:nvPr/>
        </p:nvSpPr>
        <p:spPr bwMode="auto">
          <a:xfrm>
            <a:off x="6934200" y="609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7520" name="Text Box 112"/>
          <p:cNvSpPr txBox="1">
            <a:spLocks noChangeArrowheads="1"/>
          </p:cNvSpPr>
          <p:nvPr/>
        </p:nvSpPr>
        <p:spPr bwMode="auto">
          <a:xfrm>
            <a:off x="62484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7521" name="Text Box 113"/>
          <p:cNvSpPr txBox="1">
            <a:spLocks noChangeArrowheads="1"/>
          </p:cNvSpPr>
          <p:nvPr/>
        </p:nvSpPr>
        <p:spPr bwMode="auto">
          <a:xfrm>
            <a:off x="8534400" y="609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7522" name="Text Box 114"/>
          <p:cNvSpPr txBox="1">
            <a:spLocks noChangeArrowheads="1"/>
          </p:cNvSpPr>
          <p:nvPr/>
        </p:nvSpPr>
        <p:spPr bwMode="auto">
          <a:xfrm>
            <a:off x="4648200" y="5867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7523" name="Text Box 115"/>
          <p:cNvSpPr txBox="1">
            <a:spLocks noChangeArrowheads="1"/>
          </p:cNvSpPr>
          <p:nvPr/>
        </p:nvSpPr>
        <p:spPr bwMode="auto">
          <a:xfrm>
            <a:off x="69342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7524" name="Text Box 116"/>
          <p:cNvSpPr txBox="1">
            <a:spLocks noChangeArrowheads="1"/>
          </p:cNvSpPr>
          <p:nvPr/>
        </p:nvSpPr>
        <p:spPr bwMode="auto">
          <a:xfrm>
            <a:off x="85344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7525" name="Text Box 117"/>
          <p:cNvSpPr txBox="1">
            <a:spLocks noChangeArrowheads="1"/>
          </p:cNvSpPr>
          <p:nvPr/>
        </p:nvSpPr>
        <p:spPr bwMode="auto">
          <a:xfrm>
            <a:off x="6248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7526" name="Text Box 118"/>
          <p:cNvSpPr txBox="1">
            <a:spLocks noChangeArrowheads="1"/>
          </p:cNvSpPr>
          <p:nvPr/>
        </p:nvSpPr>
        <p:spPr bwMode="auto">
          <a:xfrm>
            <a:off x="69342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7527" name="Text Box 119"/>
          <p:cNvSpPr txBox="1">
            <a:spLocks noChangeArrowheads="1"/>
          </p:cNvSpPr>
          <p:nvPr/>
        </p:nvSpPr>
        <p:spPr bwMode="auto">
          <a:xfrm>
            <a:off x="8534400" y="1371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7528" name="Text Box 120"/>
          <p:cNvSpPr txBox="1">
            <a:spLocks noChangeArrowheads="1"/>
          </p:cNvSpPr>
          <p:nvPr/>
        </p:nvSpPr>
        <p:spPr bwMode="auto">
          <a:xfrm>
            <a:off x="6934200" y="2133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7529" name="Text Box 121"/>
          <p:cNvSpPr txBox="1">
            <a:spLocks noChangeArrowheads="1"/>
          </p:cNvSpPr>
          <p:nvPr/>
        </p:nvSpPr>
        <p:spPr bwMode="auto">
          <a:xfrm>
            <a:off x="4648200" y="5105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7530" name="Text Box 122"/>
          <p:cNvSpPr txBox="1">
            <a:spLocks noChangeArrowheads="1"/>
          </p:cNvSpPr>
          <p:nvPr/>
        </p:nvSpPr>
        <p:spPr bwMode="auto">
          <a:xfrm>
            <a:off x="85344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7531" name="Text Box 123"/>
          <p:cNvSpPr txBox="1">
            <a:spLocks noChangeArrowheads="1"/>
          </p:cNvSpPr>
          <p:nvPr/>
        </p:nvSpPr>
        <p:spPr bwMode="auto">
          <a:xfrm>
            <a:off x="62484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7532" name="Text Box 124"/>
          <p:cNvSpPr txBox="1">
            <a:spLocks noChangeArrowheads="1"/>
          </p:cNvSpPr>
          <p:nvPr/>
        </p:nvSpPr>
        <p:spPr bwMode="auto">
          <a:xfrm>
            <a:off x="4648200" y="2819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7533" name="Text Box 125"/>
          <p:cNvSpPr txBox="1">
            <a:spLocks noChangeArrowheads="1"/>
          </p:cNvSpPr>
          <p:nvPr/>
        </p:nvSpPr>
        <p:spPr bwMode="auto">
          <a:xfrm>
            <a:off x="69342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7534" name="Text Box 126"/>
          <p:cNvSpPr txBox="1">
            <a:spLocks noChangeArrowheads="1"/>
          </p:cNvSpPr>
          <p:nvPr/>
        </p:nvSpPr>
        <p:spPr bwMode="auto">
          <a:xfrm>
            <a:off x="62484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7535" name="Text Box 127"/>
          <p:cNvSpPr txBox="1">
            <a:spLocks noChangeArrowheads="1"/>
          </p:cNvSpPr>
          <p:nvPr/>
        </p:nvSpPr>
        <p:spPr bwMode="auto">
          <a:xfrm>
            <a:off x="8534400" y="4343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7536" name="Text Box 128"/>
          <p:cNvSpPr txBox="1">
            <a:spLocks noChangeArrowheads="1"/>
          </p:cNvSpPr>
          <p:nvPr/>
        </p:nvSpPr>
        <p:spPr bwMode="auto">
          <a:xfrm>
            <a:off x="46482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7537" name="Text Box 129"/>
          <p:cNvSpPr txBox="1">
            <a:spLocks noChangeArrowheads="1"/>
          </p:cNvSpPr>
          <p:nvPr/>
        </p:nvSpPr>
        <p:spPr bwMode="auto">
          <a:xfrm>
            <a:off x="6248400" y="21336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7538" name="Text Box 130"/>
          <p:cNvSpPr txBox="1">
            <a:spLocks noChangeArrowheads="1"/>
          </p:cNvSpPr>
          <p:nvPr/>
        </p:nvSpPr>
        <p:spPr bwMode="auto">
          <a:xfrm>
            <a:off x="8534400" y="2819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7539" name="Text Box 131"/>
          <p:cNvSpPr txBox="1">
            <a:spLocks noChangeArrowheads="1"/>
          </p:cNvSpPr>
          <p:nvPr/>
        </p:nvSpPr>
        <p:spPr bwMode="auto">
          <a:xfrm>
            <a:off x="69342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cxnSp>
        <p:nvCxnSpPr>
          <p:cNvPr id="17540" name="AutoShape 132"/>
          <p:cNvCxnSpPr>
            <a:cxnSpLocks noChangeShapeType="1"/>
            <a:stCxn id="17439" idx="4"/>
            <a:endCxn id="17481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7541" name="Oval 133"/>
          <p:cNvSpPr>
            <a:spLocks noChangeAspect="1" noChangeArrowheads="1"/>
          </p:cNvSpPr>
          <p:nvPr/>
        </p:nvSpPr>
        <p:spPr bwMode="auto">
          <a:xfrm>
            <a:off x="4572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542" name="Oval 134"/>
          <p:cNvSpPr>
            <a:spLocks noChangeArrowheads="1"/>
          </p:cNvSpPr>
          <p:nvPr/>
        </p:nvSpPr>
        <p:spPr bwMode="auto">
          <a:xfrm>
            <a:off x="6172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543" name="AutoShape 135"/>
          <p:cNvCxnSpPr>
            <a:cxnSpLocks noChangeShapeType="1"/>
            <a:stCxn id="17541" idx="6"/>
            <a:endCxn id="17542" idx="2"/>
          </p:cNvCxnSpPr>
          <p:nvPr/>
        </p:nvCxnSpPr>
        <p:spPr bwMode="auto">
          <a:xfrm>
            <a:off x="5029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7544" name="Text Box 136"/>
          <p:cNvSpPr txBox="1">
            <a:spLocks noChangeArrowheads="1"/>
          </p:cNvSpPr>
          <p:nvPr/>
        </p:nvSpPr>
        <p:spPr bwMode="auto">
          <a:xfrm>
            <a:off x="5486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7545" name="Text Box 137"/>
          <p:cNvSpPr txBox="1">
            <a:spLocks noChangeArrowheads="1"/>
          </p:cNvSpPr>
          <p:nvPr/>
        </p:nvSpPr>
        <p:spPr bwMode="auto">
          <a:xfrm>
            <a:off x="46482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7546" name="Text Box 138"/>
          <p:cNvSpPr txBox="1">
            <a:spLocks noChangeArrowheads="1"/>
          </p:cNvSpPr>
          <p:nvPr/>
        </p:nvSpPr>
        <p:spPr bwMode="auto">
          <a:xfrm>
            <a:off x="62484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7547" name="Oval 139"/>
          <p:cNvSpPr>
            <a:spLocks noChangeAspect="1" noChangeArrowheads="1"/>
          </p:cNvSpPr>
          <p:nvPr/>
        </p:nvSpPr>
        <p:spPr bwMode="auto">
          <a:xfrm>
            <a:off x="4572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548" name="Oval 140"/>
          <p:cNvSpPr>
            <a:spLocks noChangeArrowheads="1"/>
          </p:cNvSpPr>
          <p:nvPr/>
        </p:nvSpPr>
        <p:spPr bwMode="auto">
          <a:xfrm>
            <a:off x="6172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549" name="AutoShape 141"/>
          <p:cNvCxnSpPr>
            <a:cxnSpLocks noChangeShapeType="1"/>
            <a:stCxn id="17547" idx="6"/>
            <a:endCxn id="17548" idx="2"/>
          </p:cNvCxnSpPr>
          <p:nvPr/>
        </p:nvCxnSpPr>
        <p:spPr bwMode="auto">
          <a:xfrm>
            <a:off x="5029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7550" name="Text Box 142"/>
          <p:cNvSpPr txBox="1">
            <a:spLocks noChangeArrowheads="1"/>
          </p:cNvSpPr>
          <p:nvPr/>
        </p:nvSpPr>
        <p:spPr bwMode="auto">
          <a:xfrm>
            <a:off x="5486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7551" name="Text Box 143"/>
          <p:cNvSpPr txBox="1">
            <a:spLocks noChangeArrowheads="1"/>
          </p:cNvSpPr>
          <p:nvPr/>
        </p:nvSpPr>
        <p:spPr bwMode="auto">
          <a:xfrm>
            <a:off x="46482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7552" name="Text Box 144"/>
          <p:cNvSpPr txBox="1">
            <a:spLocks noChangeArrowheads="1"/>
          </p:cNvSpPr>
          <p:nvPr/>
        </p:nvSpPr>
        <p:spPr bwMode="auto">
          <a:xfrm>
            <a:off x="62484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7553" name="Oval 145"/>
          <p:cNvSpPr>
            <a:spLocks noChangeAspect="1" noChangeArrowheads="1"/>
          </p:cNvSpPr>
          <p:nvPr/>
        </p:nvSpPr>
        <p:spPr bwMode="auto">
          <a:xfrm>
            <a:off x="4572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7554" name="Oval 146"/>
          <p:cNvSpPr>
            <a:spLocks noChangeArrowheads="1"/>
          </p:cNvSpPr>
          <p:nvPr/>
        </p:nvSpPr>
        <p:spPr bwMode="auto">
          <a:xfrm>
            <a:off x="6172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7555" name="AutoShape 147"/>
          <p:cNvCxnSpPr>
            <a:cxnSpLocks noChangeShapeType="1"/>
            <a:stCxn id="17553" idx="6"/>
            <a:endCxn id="17554" idx="2"/>
          </p:cNvCxnSpPr>
          <p:nvPr/>
        </p:nvCxnSpPr>
        <p:spPr bwMode="auto">
          <a:xfrm>
            <a:off x="5029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7556" name="Text Box 148"/>
          <p:cNvSpPr txBox="1">
            <a:spLocks noChangeArrowheads="1"/>
          </p:cNvSpPr>
          <p:nvPr/>
        </p:nvSpPr>
        <p:spPr bwMode="auto">
          <a:xfrm>
            <a:off x="5486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7557" name="Text Box 149"/>
          <p:cNvSpPr txBox="1">
            <a:spLocks noChangeArrowheads="1"/>
          </p:cNvSpPr>
          <p:nvPr/>
        </p:nvSpPr>
        <p:spPr bwMode="auto">
          <a:xfrm>
            <a:off x="46482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7558" name="Text Box 150"/>
          <p:cNvSpPr txBox="1">
            <a:spLocks noChangeArrowheads="1"/>
          </p:cNvSpPr>
          <p:nvPr/>
        </p:nvSpPr>
        <p:spPr bwMode="auto">
          <a:xfrm>
            <a:off x="62484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7559" name="Text Box 151"/>
          <p:cNvSpPr txBox="1">
            <a:spLocks noChangeArrowheads="1"/>
          </p:cNvSpPr>
          <p:nvPr/>
        </p:nvSpPr>
        <p:spPr bwMode="auto">
          <a:xfrm>
            <a:off x="685800" y="304800"/>
            <a:ext cx="32766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C00000"/>
                </a:solidFill>
                <a:effectLst/>
              </a:rPr>
              <a:t>Cycle</a:t>
            </a:r>
          </a:p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C00000"/>
                </a:solidFill>
                <a:effectLst/>
              </a:rPr>
              <a:t>Don’t Add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2"/>
          <p:cNvSpPr>
            <a:spLocks noChangeAspect="1" noChangeArrowheads="1"/>
          </p:cNvSpPr>
          <p:nvPr/>
        </p:nvSpPr>
        <p:spPr bwMode="auto">
          <a:xfrm>
            <a:off x="4572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6172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436" name="AutoShape 4"/>
          <p:cNvCxnSpPr>
            <a:cxnSpLocks noChangeShapeType="1"/>
            <a:stCxn id="18434" idx="6"/>
            <a:endCxn id="18435" idx="2"/>
          </p:cNvCxnSpPr>
          <p:nvPr/>
        </p:nvCxnSpPr>
        <p:spPr bwMode="auto">
          <a:xfrm>
            <a:off x="5029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5486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8438" name="Oval 6"/>
          <p:cNvSpPr>
            <a:spLocks noChangeAspect="1" noChangeArrowheads="1"/>
          </p:cNvSpPr>
          <p:nvPr/>
        </p:nvSpPr>
        <p:spPr bwMode="auto">
          <a:xfrm>
            <a:off x="6858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8458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440" name="AutoShape 8"/>
          <p:cNvCxnSpPr>
            <a:cxnSpLocks noChangeShapeType="1"/>
            <a:stCxn id="18438" idx="6"/>
            <a:endCxn id="18439" idx="2"/>
          </p:cNvCxnSpPr>
          <p:nvPr/>
        </p:nvCxnSpPr>
        <p:spPr bwMode="auto">
          <a:xfrm>
            <a:off x="7315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8441" name="Text Box 9"/>
          <p:cNvSpPr txBox="1">
            <a:spLocks noChangeArrowheads="1"/>
          </p:cNvSpPr>
          <p:nvPr/>
        </p:nvSpPr>
        <p:spPr bwMode="auto">
          <a:xfrm>
            <a:off x="7772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8442" name="Oval 10"/>
          <p:cNvSpPr>
            <a:spLocks noChangeAspect="1" noChangeArrowheads="1"/>
          </p:cNvSpPr>
          <p:nvPr/>
        </p:nvSpPr>
        <p:spPr bwMode="auto">
          <a:xfrm>
            <a:off x="6858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8458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444" name="AutoShape 12"/>
          <p:cNvCxnSpPr>
            <a:cxnSpLocks noChangeShapeType="1"/>
            <a:stCxn id="18442" idx="6"/>
            <a:endCxn id="18443" idx="2"/>
          </p:cNvCxnSpPr>
          <p:nvPr/>
        </p:nvCxnSpPr>
        <p:spPr bwMode="auto">
          <a:xfrm>
            <a:off x="7315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7772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8446" name="Oval 14"/>
          <p:cNvSpPr>
            <a:spLocks noChangeAspect="1" noChangeArrowheads="1"/>
          </p:cNvSpPr>
          <p:nvPr/>
        </p:nvSpPr>
        <p:spPr bwMode="auto">
          <a:xfrm>
            <a:off x="4572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47" name="Oval 15"/>
          <p:cNvSpPr>
            <a:spLocks noChangeArrowheads="1"/>
          </p:cNvSpPr>
          <p:nvPr/>
        </p:nvSpPr>
        <p:spPr bwMode="auto">
          <a:xfrm>
            <a:off x="6172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448" name="AutoShape 16"/>
          <p:cNvCxnSpPr>
            <a:cxnSpLocks noChangeShapeType="1"/>
            <a:stCxn id="18446" idx="6"/>
            <a:endCxn id="18447" idx="2"/>
          </p:cNvCxnSpPr>
          <p:nvPr/>
        </p:nvCxnSpPr>
        <p:spPr bwMode="auto">
          <a:xfrm>
            <a:off x="5029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8449" name="Text Box 17"/>
          <p:cNvSpPr txBox="1">
            <a:spLocks noChangeArrowheads="1"/>
          </p:cNvSpPr>
          <p:nvPr/>
        </p:nvSpPr>
        <p:spPr bwMode="auto">
          <a:xfrm>
            <a:off x="5486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8450" name="Oval 18"/>
          <p:cNvSpPr>
            <a:spLocks noChangeAspect="1" noChangeArrowheads="1"/>
          </p:cNvSpPr>
          <p:nvPr/>
        </p:nvSpPr>
        <p:spPr bwMode="auto">
          <a:xfrm>
            <a:off x="6858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8458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452" name="AutoShape 20"/>
          <p:cNvCxnSpPr>
            <a:cxnSpLocks noChangeShapeType="1"/>
            <a:stCxn id="18450" idx="6"/>
            <a:endCxn id="18451" idx="2"/>
          </p:cNvCxnSpPr>
          <p:nvPr/>
        </p:nvCxnSpPr>
        <p:spPr bwMode="auto">
          <a:xfrm>
            <a:off x="7315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8453" name="Text Box 21"/>
          <p:cNvSpPr txBox="1">
            <a:spLocks noChangeArrowheads="1"/>
          </p:cNvSpPr>
          <p:nvPr/>
        </p:nvSpPr>
        <p:spPr bwMode="auto">
          <a:xfrm>
            <a:off x="7772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8454" name="Oval 22"/>
          <p:cNvSpPr>
            <a:spLocks noChangeAspect="1" noChangeArrowheads="1"/>
          </p:cNvSpPr>
          <p:nvPr/>
        </p:nvSpPr>
        <p:spPr bwMode="auto">
          <a:xfrm>
            <a:off x="68580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55" name="Oval 23"/>
          <p:cNvSpPr>
            <a:spLocks noChangeArrowheads="1"/>
          </p:cNvSpPr>
          <p:nvPr/>
        </p:nvSpPr>
        <p:spPr bwMode="auto">
          <a:xfrm>
            <a:off x="8458200" y="2743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456" name="AutoShape 24"/>
          <p:cNvCxnSpPr>
            <a:cxnSpLocks noChangeShapeType="1"/>
            <a:stCxn id="18454" idx="6"/>
            <a:endCxn id="18455" idx="2"/>
          </p:cNvCxnSpPr>
          <p:nvPr/>
        </p:nvCxnSpPr>
        <p:spPr bwMode="auto">
          <a:xfrm>
            <a:off x="7315200" y="2971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8457" name="Text Box 25"/>
          <p:cNvSpPr txBox="1">
            <a:spLocks noChangeArrowheads="1"/>
          </p:cNvSpPr>
          <p:nvPr/>
        </p:nvSpPr>
        <p:spPr bwMode="auto">
          <a:xfrm>
            <a:off x="7772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8458" name="Oval 26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59" name="Oval 27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460" name="AutoShape 28"/>
          <p:cNvCxnSpPr>
            <a:cxnSpLocks noChangeShapeType="1"/>
            <a:stCxn id="18458" idx="6"/>
            <a:endCxn id="18459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8461" name="Text Box 29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8462" name="Oval 30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63" name="Oval 31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64" name="Oval 32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65" name="Oval 33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66" name="Oval 34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467" name="AutoShape 35"/>
          <p:cNvCxnSpPr>
            <a:cxnSpLocks noChangeShapeType="1"/>
            <a:stCxn id="18458" idx="3"/>
            <a:endCxn id="18463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8468" name="AutoShape 36"/>
          <p:cNvCxnSpPr>
            <a:cxnSpLocks noChangeShapeType="1"/>
            <a:stCxn id="18463" idx="5"/>
            <a:endCxn id="18464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8469" name="AutoShape 37"/>
          <p:cNvCxnSpPr>
            <a:cxnSpLocks noChangeShapeType="1"/>
            <a:stCxn id="18464" idx="7"/>
            <a:endCxn id="18466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8470" name="AutoShape 38"/>
          <p:cNvCxnSpPr>
            <a:cxnSpLocks noChangeShapeType="1"/>
            <a:stCxn id="18465" idx="3"/>
            <a:endCxn id="18466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8471" name="AutoShape 39"/>
          <p:cNvCxnSpPr>
            <a:cxnSpLocks noChangeShapeType="1"/>
            <a:stCxn id="18462" idx="4"/>
            <a:endCxn id="18466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8472" name="AutoShape 40"/>
          <p:cNvCxnSpPr>
            <a:cxnSpLocks noChangeShapeType="1"/>
            <a:stCxn id="18458" idx="4"/>
            <a:endCxn id="18464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8473" name="AutoShape 41"/>
          <p:cNvCxnSpPr>
            <a:cxnSpLocks noChangeShapeType="1"/>
            <a:stCxn id="18459" idx="3"/>
            <a:endCxn id="18462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8474" name="AutoShape 42"/>
          <p:cNvCxnSpPr>
            <a:cxnSpLocks noChangeShapeType="1"/>
            <a:stCxn id="18459" idx="4"/>
            <a:endCxn id="18465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8475" name="Oval 43"/>
          <p:cNvSpPr>
            <a:spLocks noChangeAspect="1" noChangeArrowheads="1"/>
          </p:cNvSpPr>
          <p:nvPr/>
        </p:nvSpPr>
        <p:spPr bwMode="auto">
          <a:xfrm>
            <a:off x="6858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76" name="Oval 44"/>
          <p:cNvSpPr>
            <a:spLocks noChangeArrowheads="1"/>
          </p:cNvSpPr>
          <p:nvPr/>
        </p:nvSpPr>
        <p:spPr bwMode="auto">
          <a:xfrm>
            <a:off x="8458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477" name="AutoShape 45"/>
          <p:cNvCxnSpPr>
            <a:cxnSpLocks noChangeShapeType="1"/>
            <a:stCxn id="18475" idx="6"/>
            <a:endCxn id="18476" idx="2"/>
          </p:cNvCxnSpPr>
          <p:nvPr/>
        </p:nvCxnSpPr>
        <p:spPr bwMode="auto">
          <a:xfrm>
            <a:off x="7315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8478" name="Text Box 46"/>
          <p:cNvSpPr txBox="1">
            <a:spLocks noChangeArrowheads="1"/>
          </p:cNvSpPr>
          <p:nvPr/>
        </p:nvSpPr>
        <p:spPr bwMode="auto">
          <a:xfrm>
            <a:off x="7772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8479" name="Oval 47"/>
          <p:cNvSpPr>
            <a:spLocks noChangeAspect="1" noChangeArrowheads="1"/>
          </p:cNvSpPr>
          <p:nvPr/>
        </p:nvSpPr>
        <p:spPr bwMode="auto">
          <a:xfrm>
            <a:off x="6858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80" name="Oval 48"/>
          <p:cNvSpPr>
            <a:spLocks noChangeArrowheads="1"/>
          </p:cNvSpPr>
          <p:nvPr/>
        </p:nvSpPr>
        <p:spPr bwMode="auto">
          <a:xfrm>
            <a:off x="8458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481" name="AutoShape 49"/>
          <p:cNvCxnSpPr>
            <a:cxnSpLocks noChangeShapeType="1"/>
            <a:stCxn id="18479" idx="6"/>
            <a:endCxn id="18480" idx="2"/>
          </p:cNvCxnSpPr>
          <p:nvPr/>
        </p:nvCxnSpPr>
        <p:spPr bwMode="auto">
          <a:xfrm>
            <a:off x="7315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8482" name="Text Box 50"/>
          <p:cNvSpPr txBox="1">
            <a:spLocks noChangeArrowheads="1"/>
          </p:cNvSpPr>
          <p:nvPr/>
        </p:nvSpPr>
        <p:spPr bwMode="auto">
          <a:xfrm>
            <a:off x="7772400" y="5791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8483" name="Oval 51"/>
          <p:cNvSpPr>
            <a:spLocks noChangeAspect="1" noChangeArrowheads="1"/>
          </p:cNvSpPr>
          <p:nvPr/>
        </p:nvSpPr>
        <p:spPr bwMode="auto">
          <a:xfrm>
            <a:off x="6858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84" name="Oval 52"/>
          <p:cNvSpPr>
            <a:spLocks noChangeArrowheads="1"/>
          </p:cNvSpPr>
          <p:nvPr/>
        </p:nvSpPr>
        <p:spPr bwMode="auto">
          <a:xfrm>
            <a:off x="8458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485" name="AutoShape 53"/>
          <p:cNvCxnSpPr>
            <a:cxnSpLocks noChangeShapeType="1"/>
            <a:stCxn id="18483" idx="6"/>
            <a:endCxn id="18484" idx="2"/>
          </p:cNvCxnSpPr>
          <p:nvPr/>
        </p:nvCxnSpPr>
        <p:spPr bwMode="auto">
          <a:xfrm>
            <a:off x="7315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8486" name="Text Box 54"/>
          <p:cNvSpPr txBox="1">
            <a:spLocks noChangeArrowheads="1"/>
          </p:cNvSpPr>
          <p:nvPr/>
        </p:nvSpPr>
        <p:spPr bwMode="auto">
          <a:xfrm>
            <a:off x="7772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8487" name="Oval 55"/>
          <p:cNvSpPr>
            <a:spLocks noChangeAspect="1" noChangeArrowheads="1"/>
          </p:cNvSpPr>
          <p:nvPr/>
        </p:nvSpPr>
        <p:spPr bwMode="auto">
          <a:xfrm>
            <a:off x="4572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88" name="Oval 56"/>
          <p:cNvSpPr>
            <a:spLocks noChangeArrowheads="1"/>
          </p:cNvSpPr>
          <p:nvPr/>
        </p:nvSpPr>
        <p:spPr bwMode="auto">
          <a:xfrm>
            <a:off x="6172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489" name="AutoShape 57"/>
          <p:cNvCxnSpPr>
            <a:cxnSpLocks noChangeShapeType="1"/>
            <a:stCxn id="18487" idx="6"/>
            <a:endCxn id="18488" idx="2"/>
          </p:cNvCxnSpPr>
          <p:nvPr/>
        </p:nvCxnSpPr>
        <p:spPr bwMode="auto">
          <a:xfrm>
            <a:off x="5029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8490" name="Text Box 58"/>
          <p:cNvSpPr txBox="1">
            <a:spLocks noChangeArrowheads="1"/>
          </p:cNvSpPr>
          <p:nvPr/>
        </p:nvSpPr>
        <p:spPr bwMode="auto">
          <a:xfrm>
            <a:off x="54864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8491" name="Oval 59"/>
          <p:cNvSpPr>
            <a:spLocks noChangeAspect="1" noChangeArrowheads="1"/>
          </p:cNvSpPr>
          <p:nvPr/>
        </p:nvSpPr>
        <p:spPr bwMode="auto">
          <a:xfrm>
            <a:off x="68580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92" name="Oval 60"/>
          <p:cNvSpPr>
            <a:spLocks noChangeArrowheads="1"/>
          </p:cNvSpPr>
          <p:nvPr/>
        </p:nvSpPr>
        <p:spPr bwMode="auto">
          <a:xfrm>
            <a:off x="84582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493" name="AutoShape 61"/>
          <p:cNvCxnSpPr>
            <a:cxnSpLocks noChangeShapeType="1"/>
            <a:stCxn id="18491" idx="6"/>
            <a:endCxn id="18492" idx="2"/>
          </p:cNvCxnSpPr>
          <p:nvPr/>
        </p:nvCxnSpPr>
        <p:spPr bwMode="auto">
          <a:xfrm>
            <a:off x="73152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8494" name="Text Box 62"/>
          <p:cNvSpPr txBox="1">
            <a:spLocks noChangeArrowheads="1"/>
          </p:cNvSpPr>
          <p:nvPr/>
        </p:nvSpPr>
        <p:spPr bwMode="auto">
          <a:xfrm>
            <a:off x="7772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8495" name="Oval 63"/>
          <p:cNvSpPr>
            <a:spLocks noChangeAspect="1"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496" name="Oval 64"/>
          <p:cNvSpPr>
            <a:spLocks noChangeArrowheads="1"/>
          </p:cNvSpPr>
          <p:nvPr/>
        </p:nvSpPr>
        <p:spPr bwMode="auto">
          <a:xfrm>
            <a:off x="61722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497" name="AutoShape 65"/>
          <p:cNvCxnSpPr>
            <a:cxnSpLocks noChangeShapeType="1"/>
            <a:stCxn id="18495" idx="6"/>
            <a:endCxn id="18496" idx="2"/>
          </p:cNvCxnSpPr>
          <p:nvPr/>
        </p:nvCxnSpPr>
        <p:spPr bwMode="auto">
          <a:xfrm>
            <a:off x="5029200" y="29718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8498" name="Text Box 66"/>
          <p:cNvSpPr txBox="1">
            <a:spLocks noChangeArrowheads="1"/>
          </p:cNvSpPr>
          <p:nvPr/>
        </p:nvSpPr>
        <p:spPr bwMode="auto">
          <a:xfrm>
            <a:off x="5486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8499" name="Oval 67"/>
          <p:cNvSpPr>
            <a:spLocks noChangeAspect="1" noChangeArrowheads="1"/>
          </p:cNvSpPr>
          <p:nvPr/>
        </p:nvSpPr>
        <p:spPr bwMode="auto">
          <a:xfrm>
            <a:off x="45720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500" name="Oval 68"/>
          <p:cNvSpPr>
            <a:spLocks noChangeArrowheads="1"/>
          </p:cNvSpPr>
          <p:nvPr/>
        </p:nvSpPr>
        <p:spPr bwMode="auto">
          <a:xfrm>
            <a:off x="61722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501" name="AutoShape 69"/>
          <p:cNvCxnSpPr>
            <a:cxnSpLocks noChangeShapeType="1"/>
            <a:stCxn id="18499" idx="6"/>
            <a:endCxn id="18500" idx="2"/>
          </p:cNvCxnSpPr>
          <p:nvPr/>
        </p:nvCxnSpPr>
        <p:spPr bwMode="auto">
          <a:xfrm>
            <a:off x="50292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8502" name="Text Box 70"/>
          <p:cNvSpPr txBox="1">
            <a:spLocks noChangeArrowheads="1"/>
          </p:cNvSpPr>
          <p:nvPr/>
        </p:nvSpPr>
        <p:spPr bwMode="auto">
          <a:xfrm>
            <a:off x="5486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8503" name="Rectangle 71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504" name="Oval 72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505" name="Oval 73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506" name="Oval 74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507" name="AutoShape 75"/>
          <p:cNvCxnSpPr>
            <a:cxnSpLocks noChangeShapeType="1"/>
            <a:stCxn id="18464" idx="6"/>
            <a:endCxn id="18504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8508" name="AutoShape 76"/>
          <p:cNvCxnSpPr>
            <a:cxnSpLocks noChangeShapeType="1"/>
            <a:stCxn id="18464" idx="2"/>
            <a:endCxn id="18505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8509" name="AutoShape 77"/>
          <p:cNvCxnSpPr>
            <a:cxnSpLocks noChangeShapeType="1"/>
            <a:stCxn id="18463" idx="1"/>
            <a:endCxn id="18506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8510" name="AutoShape 78"/>
          <p:cNvCxnSpPr>
            <a:cxnSpLocks noChangeShapeType="1"/>
            <a:stCxn id="18504" idx="1"/>
            <a:endCxn id="18466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8511" name="AutoShape 79"/>
          <p:cNvCxnSpPr>
            <a:cxnSpLocks noChangeShapeType="1"/>
            <a:stCxn id="18465" idx="4"/>
            <a:endCxn id="18504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8512" name="AutoShape 80"/>
          <p:cNvCxnSpPr>
            <a:cxnSpLocks noChangeShapeType="1"/>
            <a:stCxn id="18506" idx="7"/>
            <a:endCxn id="18458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8513" name="Text Box 81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8514" name="Text Box 82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8515" name="Text Box 83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8516" name="Text Box 84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8517" name="Text Box 85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8518" name="Text Box 86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8519" name="Text Box 87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8520" name="Text Box 88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8521" name="Text Box 89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8522" name="Text Box 90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8523" name="Text Box 91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8524" name="Text Box 92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8525" name="Text Box 93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8526" name="Text Box 94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8527" name="Text Box 95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8528" name="Text Box 96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8529" name="Text Box 97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8530" name="Text Box 98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8531" name="Text Box 99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8532" name="Text Box 100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8533" name="Text Box 101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8534" name="Text Box 102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8535" name="Text Box 103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8536" name="Text Box 104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8537" name="Text Box 105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8538" name="Text Box 106"/>
          <p:cNvSpPr txBox="1">
            <a:spLocks noChangeArrowheads="1"/>
          </p:cNvSpPr>
          <p:nvPr/>
        </p:nvSpPr>
        <p:spPr bwMode="auto">
          <a:xfrm>
            <a:off x="69342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8539" name="Text Box 107"/>
          <p:cNvSpPr txBox="1">
            <a:spLocks noChangeArrowheads="1"/>
          </p:cNvSpPr>
          <p:nvPr/>
        </p:nvSpPr>
        <p:spPr bwMode="auto">
          <a:xfrm>
            <a:off x="6934200" y="5867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8540" name="Text Box 108"/>
          <p:cNvSpPr txBox="1">
            <a:spLocks noChangeArrowheads="1"/>
          </p:cNvSpPr>
          <p:nvPr/>
        </p:nvSpPr>
        <p:spPr bwMode="auto">
          <a:xfrm>
            <a:off x="85344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8541" name="Text Box 109"/>
          <p:cNvSpPr txBox="1">
            <a:spLocks noChangeArrowheads="1"/>
          </p:cNvSpPr>
          <p:nvPr/>
        </p:nvSpPr>
        <p:spPr bwMode="auto">
          <a:xfrm>
            <a:off x="8534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8542" name="Text Box 110"/>
          <p:cNvSpPr txBox="1">
            <a:spLocks noChangeArrowheads="1"/>
          </p:cNvSpPr>
          <p:nvPr/>
        </p:nvSpPr>
        <p:spPr bwMode="auto">
          <a:xfrm>
            <a:off x="46482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8543" name="Text Box 111"/>
          <p:cNvSpPr txBox="1">
            <a:spLocks noChangeArrowheads="1"/>
          </p:cNvSpPr>
          <p:nvPr/>
        </p:nvSpPr>
        <p:spPr bwMode="auto">
          <a:xfrm>
            <a:off x="6934200" y="609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8544" name="Text Box 112"/>
          <p:cNvSpPr txBox="1">
            <a:spLocks noChangeArrowheads="1"/>
          </p:cNvSpPr>
          <p:nvPr/>
        </p:nvSpPr>
        <p:spPr bwMode="auto">
          <a:xfrm>
            <a:off x="62484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8545" name="Text Box 113"/>
          <p:cNvSpPr txBox="1">
            <a:spLocks noChangeArrowheads="1"/>
          </p:cNvSpPr>
          <p:nvPr/>
        </p:nvSpPr>
        <p:spPr bwMode="auto">
          <a:xfrm>
            <a:off x="8534400" y="609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8546" name="Text Box 114"/>
          <p:cNvSpPr txBox="1">
            <a:spLocks noChangeArrowheads="1"/>
          </p:cNvSpPr>
          <p:nvPr/>
        </p:nvSpPr>
        <p:spPr bwMode="auto">
          <a:xfrm>
            <a:off x="4648200" y="5867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8547" name="Text Box 115"/>
          <p:cNvSpPr txBox="1">
            <a:spLocks noChangeArrowheads="1"/>
          </p:cNvSpPr>
          <p:nvPr/>
        </p:nvSpPr>
        <p:spPr bwMode="auto">
          <a:xfrm>
            <a:off x="69342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8548" name="Text Box 116"/>
          <p:cNvSpPr txBox="1">
            <a:spLocks noChangeArrowheads="1"/>
          </p:cNvSpPr>
          <p:nvPr/>
        </p:nvSpPr>
        <p:spPr bwMode="auto">
          <a:xfrm>
            <a:off x="85344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8549" name="Text Box 117"/>
          <p:cNvSpPr txBox="1">
            <a:spLocks noChangeArrowheads="1"/>
          </p:cNvSpPr>
          <p:nvPr/>
        </p:nvSpPr>
        <p:spPr bwMode="auto">
          <a:xfrm>
            <a:off x="6248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8550" name="Text Box 118"/>
          <p:cNvSpPr txBox="1">
            <a:spLocks noChangeArrowheads="1"/>
          </p:cNvSpPr>
          <p:nvPr/>
        </p:nvSpPr>
        <p:spPr bwMode="auto">
          <a:xfrm>
            <a:off x="69342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8551" name="Text Box 119"/>
          <p:cNvSpPr txBox="1">
            <a:spLocks noChangeArrowheads="1"/>
          </p:cNvSpPr>
          <p:nvPr/>
        </p:nvSpPr>
        <p:spPr bwMode="auto">
          <a:xfrm>
            <a:off x="8534400" y="1371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8552" name="Text Box 120"/>
          <p:cNvSpPr txBox="1">
            <a:spLocks noChangeArrowheads="1"/>
          </p:cNvSpPr>
          <p:nvPr/>
        </p:nvSpPr>
        <p:spPr bwMode="auto">
          <a:xfrm>
            <a:off x="6934200" y="2133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8553" name="Text Box 121"/>
          <p:cNvSpPr txBox="1">
            <a:spLocks noChangeArrowheads="1"/>
          </p:cNvSpPr>
          <p:nvPr/>
        </p:nvSpPr>
        <p:spPr bwMode="auto">
          <a:xfrm>
            <a:off x="4648200" y="5105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8554" name="Text Box 122"/>
          <p:cNvSpPr txBox="1">
            <a:spLocks noChangeArrowheads="1"/>
          </p:cNvSpPr>
          <p:nvPr/>
        </p:nvSpPr>
        <p:spPr bwMode="auto">
          <a:xfrm>
            <a:off x="85344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8555" name="Text Box 123"/>
          <p:cNvSpPr txBox="1">
            <a:spLocks noChangeArrowheads="1"/>
          </p:cNvSpPr>
          <p:nvPr/>
        </p:nvSpPr>
        <p:spPr bwMode="auto">
          <a:xfrm>
            <a:off x="62484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8556" name="Text Box 124"/>
          <p:cNvSpPr txBox="1">
            <a:spLocks noChangeArrowheads="1"/>
          </p:cNvSpPr>
          <p:nvPr/>
        </p:nvSpPr>
        <p:spPr bwMode="auto">
          <a:xfrm>
            <a:off x="4648200" y="2819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8557" name="Text Box 125"/>
          <p:cNvSpPr txBox="1">
            <a:spLocks noChangeArrowheads="1"/>
          </p:cNvSpPr>
          <p:nvPr/>
        </p:nvSpPr>
        <p:spPr bwMode="auto">
          <a:xfrm>
            <a:off x="69342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8558" name="Text Box 126"/>
          <p:cNvSpPr txBox="1">
            <a:spLocks noChangeArrowheads="1"/>
          </p:cNvSpPr>
          <p:nvPr/>
        </p:nvSpPr>
        <p:spPr bwMode="auto">
          <a:xfrm>
            <a:off x="62484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8559" name="Text Box 127"/>
          <p:cNvSpPr txBox="1">
            <a:spLocks noChangeArrowheads="1"/>
          </p:cNvSpPr>
          <p:nvPr/>
        </p:nvSpPr>
        <p:spPr bwMode="auto">
          <a:xfrm>
            <a:off x="8534400" y="4343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8560" name="Text Box 128"/>
          <p:cNvSpPr txBox="1">
            <a:spLocks noChangeArrowheads="1"/>
          </p:cNvSpPr>
          <p:nvPr/>
        </p:nvSpPr>
        <p:spPr bwMode="auto">
          <a:xfrm>
            <a:off x="46482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8561" name="Text Box 129"/>
          <p:cNvSpPr txBox="1">
            <a:spLocks noChangeArrowheads="1"/>
          </p:cNvSpPr>
          <p:nvPr/>
        </p:nvSpPr>
        <p:spPr bwMode="auto">
          <a:xfrm>
            <a:off x="6248400" y="21336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8562" name="Text Box 130"/>
          <p:cNvSpPr txBox="1">
            <a:spLocks noChangeArrowheads="1"/>
          </p:cNvSpPr>
          <p:nvPr/>
        </p:nvSpPr>
        <p:spPr bwMode="auto">
          <a:xfrm>
            <a:off x="8534400" y="2819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8563" name="Text Box 131"/>
          <p:cNvSpPr txBox="1">
            <a:spLocks noChangeArrowheads="1"/>
          </p:cNvSpPr>
          <p:nvPr/>
        </p:nvSpPr>
        <p:spPr bwMode="auto">
          <a:xfrm>
            <a:off x="69342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cxnSp>
        <p:nvCxnSpPr>
          <p:cNvPr id="18564" name="AutoShape 132"/>
          <p:cNvCxnSpPr>
            <a:cxnSpLocks noChangeShapeType="1"/>
            <a:stCxn id="18463" idx="4"/>
            <a:endCxn id="18505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8565" name="Oval 133"/>
          <p:cNvSpPr>
            <a:spLocks noChangeAspect="1" noChangeArrowheads="1"/>
          </p:cNvSpPr>
          <p:nvPr/>
        </p:nvSpPr>
        <p:spPr bwMode="auto">
          <a:xfrm>
            <a:off x="4572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566" name="Oval 134"/>
          <p:cNvSpPr>
            <a:spLocks noChangeArrowheads="1"/>
          </p:cNvSpPr>
          <p:nvPr/>
        </p:nvSpPr>
        <p:spPr bwMode="auto">
          <a:xfrm>
            <a:off x="6172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567" name="AutoShape 135"/>
          <p:cNvCxnSpPr>
            <a:cxnSpLocks noChangeShapeType="1"/>
            <a:stCxn id="18565" idx="6"/>
            <a:endCxn id="18566" idx="2"/>
          </p:cNvCxnSpPr>
          <p:nvPr/>
        </p:nvCxnSpPr>
        <p:spPr bwMode="auto">
          <a:xfrm>
            <a:off x="5029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8568" name="Text Box 136"/>
          <p:cNvSpPr txBox="1">
            <a:spLocks noChangeArrowheads="1"/>
          </p:cNvSpPr>
          <p:nvPr/>
        </p:nvSpPr>
        <p:spPr bwMode="auto">
          <a:xfrm>
            <a:off x="5486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8569" name="Text Box 137"/>
          <p:cNvSpPr txBox="1">
            <a:spLocks noChangeArrowheads="1"/>
          </p:cNvSpPr>
          <p:nvPr/>
        </p:nvSpPr>
        <p:spPr bwMode="auto">
          <a:xfrm>
            <a:off x="46482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8570" name="Text Box 138"/>
          <p:cNvSpPr txBox="1">
            <a:spLocks noChangeArrowheads="1"/>
          </p:cNvSpPr>
          <p:nvPr/>
        </p:nvSpPr>
        <p:spPr bwMode="auto">
          <a:xfrm>
            <a:off x="62484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8571" name="Oval 139"/>
          <p:cNvSpPr>
            <a:spLocks noChangeAspect="1" noChangeArrowheads="1"/>
          </p:cNvSpPr>
          <p:nvPr/>
        </p:nvSpPr>
        <p:spPr bwMode="auto">
          <a:xfrm>
            <a:off x="4572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572" name="Oval 140"/>
          <p:cNvSpPr>
            <a:spLocks noChangeArrowheads="1"/>
          </p:cNvSpPr>
          <p:nvPr/>
        </p:nvSpPr>
        <p:spPr bwMode="auto">
          <a:xfrm>
            <a:off x="6172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573" name="AutoShape 141"/>
          <p:cNvCxnSpPr>
            <a:cxnSpLocks noChangeShapeType="1"/>
            <a:stCxn id="18571" idx="6"/>
            <a:endCxn id="18572" idx="2"/>
          </p:cNvCxnSpPr>
          <p:nvPr/>
        </p:nvCxnSpPr>
        <p:spPr bwMode="auto">
          <a:xfrm>
            <a:off x="5029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8574" name="Text Box 142"/>
          <p:cNvSpPr txBox="1">
            <a:spLocks noChangeArrowheads="1"/>
          </p:cNvSpPr>
          <p:nvPr/>
        </p:nvSpPr>
        <p:spPr bwMode="auto">
          <a:xfrm>
            <a:off x="5486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8575" name="Text Box 143"/>
          <p:cNvSpPr txBox="1">
            <a:spLocks noChangeArrowheads="1"/>
          </p:cNvSpPr>
          <p:nvPr/>
        </p:nvSpPr>
        <p:spPr bwMode="auto">
          <a:xfrm>
            <a:off x="46482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8576" name="Text Box 144"/>
          <p:cNvSpPr txBox="1">
            <a:spLocks noChangeArrowheads="1"/>
          </p:cNvSpPr>
          <p:nvPr/>
        </p:nvSpPr>
        <p:spPr bwMode="auto">
          <a:xfrm>
            <a:off x="62484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8577" name="Oval 145"/>
          <p:cNvSpPr>
            <a:spLocks noChangeAspect="1" noChangeArrowheads="1"/>
          </p:cNvSpPr>
          <p:nvPr/>
        </p:nvSpPr>
        <p:spPr bwMode="auto">
          <a:xfrm>
            <a:off x="4572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8578" name="Oval 146"/>
          <p:cNvSpPr>
            <a:spLocks noChangeArrowheads="1"/>
          </p:cNvSpPr>
          <p:nvPr/>
        </p:nvSpPr>
        <p:spPr bwMode="auto">
          <a:xfrm>
            <a:off x="6172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8579" name="AutoShape 147"/>
          <p:cNvCxnSpPr>
            <a:cxnSpLocks noChangeShapeType="1"/>
            <a:stCxn id="18577" idx="6"/>
            <a:endCxn id="18578" idx="2"/>
          </p:cNvCxnSpPr>
          <p:nvPr/>
        </p:nvCxnSpPr>
        <p:spPr bwMode="auto">
          <a:xfrm>
            <a:off x="5029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8580" name="Text Box 148"/>
          <p:cNvSpPr txBox="1">
            <a:spLocks noChangeArrowheads="1"/>
          </p:cNvSpPr>
          <p:nvPr/>
        </p:nvSpPr>
        <p:spPr bwMode="auto">
          <a:xfrm>
            <a:off x="5486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8581" name="Text Box 149"/>
          <p:cNvSpPr txBox="1">
            <a:spLocks noChangeArrowheads="1"/>
          </p:cNvSpPr>
          <p:nvPr/>
        </p:nvSpPr>
        <p:spPr bwMode="auto">
          <a:xfrm>
            <a:off x="46482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8582" name="Text Box 150"/>
          <p:cNvSpPr txBox="1">
            <a:spLocks noChangeArrowheads="1"/>
          </p:cNvSpPr>
          <p:nvPr/>
        </p:nvSpPr>
        <p:spPr bwMode="auto">
          <a:xfrm>
            <a:off x="62484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8583" name="Text Box 151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Add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val 2"/>
          <p:cNvSpPr>
            <a:spLocks noChangeAspect="1" noChangeArrowheads="1"/>
          </p:cNvSpPr>
          <p:nvPr/>
        </p:nvSpPr>
        <p:spPr bwMode="auto">
          <a:xfrm>
            <a:off x="4572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459" name="Oval 3"/>
          <p:cNvSpPr>
            <a:spLocks noChangeArrowheads="1"/>
          </p:cNvSpPr>
          <p:nvPr/>
        </p:nvSpPr>
        <p:spPr bwMode="auto">
          <a:xfrm>
            <a:off x="6172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460" name="AutoShape 4"/>
          <p:cNvCxnSpPr>
            <a:cxnSpLocks noChangeShapeType="1"/>
            <a:stCxn id="19458" idx="6"/>
            <a:endCxn id="19459" idx="2"/>
          </p:cNvCxnSpPr>
          <p:nvPr/>
        </p:nvCxnSpPr>
        <p:spPr bwMode="auto">
          <a:xfrm>
            <a:off x="5029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5486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9462" name="Oval 6"/>
          <p:cNvSpPr>
            <a:spLocks noChangeAspect="1" noChangeArrowheads="1"/>
          </p:cNvSpPr>
          <p:nvPr/>
        </p:nvSpPr>
        <p:spPr bwMode="auto">
          <a:xfrm>
            <a:off x="6858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8458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464" name="AutoShape 8"/>
          <p:cNvCxnSpPr>
            <a:cxnSpLocks noChangeShapeType="1"/>
            <a:stCxn id="19462" idx="6"/>
            <a:endCxn id="19463" idx="2"/>
          </p:cNvCxnSpPr>
          <p:nvPr/>
        </p:nvCxnSpPr>
        <p:spPr bwMode="auto">
          <a:xfrm>
            <a:off x="7315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7772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9466" name="Oval 10"/>
          <p:cNvSpPr>
            <a:spLocks noChangeAspect="1" noChangeArrowheads="1"/>
          </p:cNvSpPr>
          <p:nvPr/>
        </p:nvSpPr>
        <p:spPr bwMode="auto">
          <a:xfrm>
            <a:off x="6858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467" name="Oval 11"/>
          <p:cNvSpPr>
            <a:spLocks noChangeArrowheads="1"/>
          </p:cNvSpPr>
          <p:nvPr/>
        </p:nvSpPr>
        <p:spPr bwMode="auto">
          <a:xfrm>
            <a:off x="8458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468" name="AutoShape 12"/>
          <p:cNvCxnSpPr>
            <a:cxnSpLocks noChangeShapeType="1"/>
            <a:stCxn id="19466" idx="6"/>
            <a:endCxn id="19467" idx="2"/>
          </p:cNvCxnSpPr>
          <p:nvPr/>
        </p:nvCxnSpPr>
        <p:spPr bwMode="auto">
          <a:xfrm>
            <a:off x="7315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7772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9470" name="Oval 14"/>
          <p:cNvSpPr>
            <a:spLocks noChangeAspect="1" noChangeArrowheads="1"/>
          </p:cNvSpPr>
          <p:nvPr/>
        </p:nvSpPr>
        <p:spPr bwMode="auto">
          <a:xfrm>
            <a:off x="4572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471" name="Oval 15"/>
          <p:cNvSpPr>
            <a:spLocks noChangeArrowheads="1"/>
          </p:cNvSpPr>
          <p:nvPr/>
        </p:nvSpPr>
        <p:spPr bwMode="auto">
          <a:xfrm>
            <a:off x="6172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472" name="AutoShape 16"/>
          <p:cNvCxnSpPr>
            <a:cxnSpLocks noChangeShapeType="1"/>
            <a:stCxn id="19470" idx="6"/>
            <a:endCxn id="19471" idx="2"/>
          </p:cNvCxnSpPr>
          <p:nvPr/>
        </p:nvCxnSpPr>
        <p:spPr bwMode="auto">
          <a:xfrm>
            <a:off x="5029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5486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9474" name="Oval 18"/>
          <p:cNvSpPr>
            <a:spLocks noChangeAspect="1" noChangeArrowheads="1"/>
          </p:cNvSpPr>
          <p:nvPr/>
        </p:nvSpPr>
        <p:spPr bwMode="auto">
          <a:xfrm>
            <a:off x="6858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475" name="Oval 19"/>
          <p:cNvSpPr>
            <a:spLocks noChangeArrowheads="1"/>
          </p:cNvSpPr>
          <p:nvPr/>
        </p:nvSpPr>
        <p:spPr bwMode="auto">
          <a:xfrm>
            <a:off x="8458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476" name="AutoShape 20"/>
          <p:cNvCxnSpPr>
            <a:cxnSpLocks noChangeShapeType="1"/>
            <a:stCxn id="19474" idx="6"/>
            <a:endCxn id="19475" idx="2"/>
          </p:cNvCxnSpPr>
          <p:nvPr/>
        </p:nvCxnSpPr>
        <p:spPr bwMode="auto">
          <a:xfrm>
            <a:off x="7315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9477" name="Text Box 21"/>
          <p:cNvSpPr txBox="1">
            <a:spLocks noChangeArrowheads="1"/>
          </p:cNvSpPr>
          <p:nvPr/>
        </p:nvSpPr>
        <p:spPr bwMode="auto">
          <a:xfrm>
            <a:off x="7772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9478" name="Oval 22"/>
          <p:cNvSpPr>
            <a:spLocks noChangeAspect="1" noChangeArrowheads="1"/>
          </p:cNvSpPr>
          <p:nvPr/>
        </p:nvSpPr>
        <p:spPr bwMode="auto">
          <a:xfrm>
            <a:off x="68580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84582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480" name="AutoShape 24"/>
          <p:cNvCxnSpPr>
            <a:cxnSpLocks noChangeShapeType="1"/>
            <a:stCxn id="19478" idx="6"/>
            <a:endCxn id="19479" idx="2"/>
          </p:cNvCxnSpPr>
          <p:nvPr/>
        </p:nvCxnSpPr>
        <p:spPr bwMode="auto">
          <a:xfrm>
            <a:off x="7315200" y="29718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9481" name="Text Box 25"/>
          <p:cNvSpPr txBox="1">
            <a:spLocks noChangeArrowheads="1"/>
          </p:cNvSpPr>
          <p:nvPr/>
        </p:nvSpPr>
        <p:spPr bwMode="auto">
          <a:xfrm>
            <a:off x="7772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9482" name="Oval 26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483" name="Oval 27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484" name="AutoShape 28"/>
          <p:cNvCxnSpPr>
            <a:cxnSpLocks noChangeShapeType="1"/>
            <a:stCxn id="19482" idx="6"/>
            <a:endCxn id="19483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9485" name="Text Box 29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9486" name="Oval 30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487" name="Oval 31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488" name="Oval 32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489" name="Oval 33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490" name="Oval 34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491" name="AutoShape 35"/>
          <p:cNvCxnSpPr>
            <a:cxnSpLocks noChangeShapeType="1"/>
            <a:stCxn id="19482" idx="3"/>
            <a:endCxn id="19487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9492" name="AutoShape 36"/>
          <p:cNvCxnSpPr>
            <a:cxnSpLocks noChangeShapeType="1"/>
            <a:stCxn id="19487" idx="5"/>
            <a:endCxn id="19488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9493" name="AutoShape 37"/>
          <p:cNvCxnSpPr>
            <a:cxnSpLocks noChangeShapeType="1"/>
            <a:stCxn id="19488" idx="7"/>
            <a:endCxn id="19490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9494" name="AutoShape 38"/>
          <p:cNvCxnSpPr>
            <a:cxnSpLocks noChangeShapeType="1"/>
            <a:stCxn id="19489" idx="3"/>
            <a:endCxn id="19490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9495" name="AutoShape 39"/>
          <p:cNvCxnSpPr>
            <a:cxnSpLocks noChangeShapeType="1"/>
            <a:stCxn id="19486" idx="4"/>
            <a:endCxn id="19490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9496" name="AutoShape 40"/>
          <p:cNvCxnSpPr>
            <a:cxnSpLocks noChangeShapeType="1"/>
            <a:stCxn id="19482" idx="4"/>
            <a:endCxn id="19488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9497" name="AutoShape 41"/>
          <p:cNvCxnSpPr>
            <a:cxnSpLocks noChangeShapeType="1"/>
            <a:stCxn id="19483" idx="3"/>
            <a:endCxn id="19486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9498" name="AutoShape 42"/>
          <p:cNvCxnSpPr>
            <a:cxnSpLocks noChangeShapeType="1"/>
            <a:stCxn id="19483" idx="4"/>
            <a:endCxn id="19489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9499" name="Oval 43"/>
          <p:cNvSpPr>
            <a:spLocks noChangeAspect="1" noChangeArrowheads="1"/>
          </p:cNvSpPr>
          <p:nvPr/>
        </p:nvSpPr>
        <p:spPr bwMode="auto">
          <a:xfrm>
            <a:off x="6858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500" name="Oval 44"/>
          <p:cNvSpPr>
            <a:spLocks noChangeArrowheads="1"/>
          </p:cNvSpPr>
          <p:nvPr/>
        </p:nvSpPr>
        <p:spPr bwMode="auto">
          <a:xfrm>
            <a:off x="8458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501" name="AutoShape 45"/>
          <p:cNvCxnSpPr>
            <a:cxnSpLocks noChangeShapeType="1"/>
            <a:stCxn id="19499" idx="6"/>
            <a:endCxn id="19500" idx="2"/>
          </p:cNvCxnSpPr>
          <p:nvPr/>
        </p:nvCxnSpPr>
        <p:spPr bwMode="auto">
          <a:xfrm>
            <a:off x="7315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9502" name="Text Box 46"/>
          <p:cNvSpPr txBox="1">
            <a:spLocks noChangeArrowheads="1"/>
          </p:cNvSpPr>
          <p:nvPr/>
        </p:nvSpPr>
        <p:spPr bwMode="auto">
          <a:xfrm>
            <a:off x="7772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9503" name="Oval 47"/>
          <p:cNvSpPr>
            <a:spLocks noChangeAspect="1" noChangeArrowheads="1"/>
          </p:cNvSpPr>
          <p:nvPr/>
        </p:nvSpPr>
        <p:spPr bwMode="auto">
          <a:xfrm>
            <a:off x="6858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504" name="Oval 48"/>
          <p:cNvSpPr>
            <a:spLocks noChangeArrowheads="1"/>
          </p:cNvSpPr>
          <p:nvPr/>
        </p:nvSpPr>
        <p:spPr bwMode="auto">
          <a:xfrm>
            <a:off x="8458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505" name="AutoShape 49"/>
          <p:cNvCxnSpPr>
            <a:cxnSpLocks noChangeShapeType="1"/>
            <a:stCxn id="19503" idx="6"/>
            <a:endCxn id="19504" idx="2"/>
          </p:cNvCxnSpPr>
          <p:nvPr/>
        </p:nvCxnSpPr>
        <p:spPr bwMode="auto">
          <a:xfrm>
            <a:off x="7315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9506" name="Text Box 50"/>
          <p:cNvSpPr txBox="1">
            <a:spLocks noChangeArrowheads="1"/>
          </p:cNvSpPr>
          <p:nvPr/>
        </p:nvSpPr>
        <p:spPr bwMode="auto">
          <a:xfrm>
            <a:off x="7772400" y="5791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9507" name="Oval 51"/>
          <p:cNvSpPr>
            <a:spLocks noChangeAspect="1" noChangeArrowheads="1"/>
          </p:cNvSpPr>
          <p:nvPr/>
        </p:nvSpPr>
        <p:spPr bwMode="auto">
          <a:xfrm>
            <a:off x="6858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508" name="Oval 52"/>
          <p:cNvSpPr>
            <a:spLocks noChangeArrowheads="1"/>
          </p:cNvSpPr>
          <p:nvPr/>
        </p:nvSpPr>
        <p:spPr bwMode="auto">
          <a:xfrm>
            <a:off x="8458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509" name="AutoShape 53"/>
          <p:cNvCxnSpPr>
            <a:cxnSpLocks noChangeShapeType="1"/>
            <a:stCxn id="19507" idx="6"/>
            <a:endCxn id="19508" idx="2"/>
          </p:cNvCxnSpPr>
          <p:nvPr/>
        </p:nvCxnSpPr>
        <p:spPr bwMode="auto">
          <a:xfrm>
            <a:off x="7315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9510" name="Text Box 54"/>
          <p:cNvSpPr txBox="1">
            <a:spLocks noChangeArrowheads="1"/>
          </p:cNvSpPr>
          <p:nvPr/>
        </p:nvSpPr>
        <p:spPr bwMode="auto">
          <a:xfrm>
            <a:off x="7772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9511" name="Oval 55"/>
          <p:cNvSpPr>
            <a:spLocks noChangeAspect="1" noChangeArrowheads="1"/>
          </p:cNvSpPr>
          <p:nvPr/>
        </p:nvSpPr>
        <p:spPr bwMode="auto">
          <a:xfrm>
            <a:off x="4572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512" name="Oval 56"/>
          <p:cNvSpPr>
            <a:spLocks noChangeArrowheads="1"/>
          </p:cNvSpPr>
          <p:nvPr/>
        </p:nvSpPr>
        <p:spPr bwMode="auto">
          <a:xfrm>
            <a:off x="6172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513" name="AutoShape 57"/>
          <p:cNvCxnSpPr>
            <a:cxnSpLocks noChangeShapeType="1"/>
            <a:stCxn id="19511" idx="6"/>
            <a:endCxn id="19512" idx="2"/>
          </p:cNvCxnSpPr>
          <p:nvPr/>
        </p:nvCxnSpPr>
        <p:spPr bwMode="auto">
          <a:xfrm>
            <a:off x="5029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9514" name="Text Box 58"/>
          <p:cNvSpPr txBox="1">
            <a:spLocks noChangeArrowheads="1"/>
          </p:cNvSpPr>
          <p:nvPr/>
        </p:nvSpPr>
        <p:spPr bwMode="auto">
          <a:xfrm>
            <a:off x="54864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9515" name="Oval 59"/>
          <p:cNvSpPr>
            <a:spLocks noChangeAspect="1" noChangeArrowheads="1"/>
          </p:cNvSpPr>
          <p:nvPr/>
        </p:nvSpPr>
        <p:spPr bwMode="auto">
          <a:xfrm>
            <a:off x="68580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516" name="Oval 60"/>
          <p:cNvSpPr>
            <a:spLocks noChangeArrowheads="1"/>
          </p:cNvSpPr>
          <p:nvPr/>
        </p:nvSpPr>
        <p:spPr bwMode="auto">
          <a:xfrm>
            <a:off x="84582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517" name="AutoShape 61"/>
          <p:cNvCxnSpPr>
            <a:cxnSpLocks noChangeShapeType="1"/>
            <a:stCxn id="19515" idx="6"/>
            <a:endCxn id="19516" idx="2"/>
          </p:cNvCxnSpPr>
          <p:nvPr/>
        </p:nvCxnSpPr>
        <p:spPr bwMode="auto">
          <a:xfrm>
            <a:off x="73152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9518" name="Text Box 62"/>
          <p:cNvSpPr txBox="1">
            <a:spLocks noChangeArrowheads="1"/>
          </p:cNvSpPr>
          <p:nvPr/>
        </p:nvSpPr>
        <p:spPr bwMode="auto">
          <a:xfrm>
            <a:off x="7772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9519" name="Oval 63"/>
          <p:cNvSpPr>
            <a:spLocks noChangeAspect="1"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520" name="Oval 64"/>
          <p:cNvSpPr>
            <a:spLocks noChangeArrowheads="1"/>
          </p:cNvSpPr>
          <p:nvPr/>
        </p:nvSpPr>
        <p:spPr bwMode="auto">
          <a:xfrm>
            <a:off x="61722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521" name="AutoShape 65"/>
          <p:cNvCxnSpPr>
            <a:cxnSpLocks noChangeShapeType="1"/>
            <a:stCxn id="19519" idx="6"/>
            <a:endCxn id="19520" idx="2"/>
          </p:cNvCxnSpPr>
          <p:nvPr/>
        </p:nvCxnSpPr>
        <p:spPr bwMode="auto">
          <a:xfrm>
            <a:off x="5029200" y="29718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9522" name="Text Box 66"/>
          <p:cNvSpPr txBox="1">
            <a:spLocks noChangeArrowheads="1"/>
          </p:cNvSpPr>
          <p:nvPr/>
        </p:nvSpPr>
        <p:spPr bwMode="auto">
          <a:xfrm>
            <a:off x="5486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9523" name="Oval 67"/>
          <p:cNvSpPr>
            <a:spLocks noChangeAspect="1" noChangeArrowheads="1"/>
          </p:cNvSpPr>
          <p:nvPr/>
        </p:nvSpPr>
        <p:spPr bwMode="auto">
          <a:xfrm>
            <a:off x="45720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524" name="Oval 68"/>
          <p:cNvSpPr>
            <a:spLocks noChangeArrowheads="1"/>
          </p:cNvSpPr>
          <p:nvPr/>
        </p:nvSpPr>
        <p:spPr bwMode="auto">
          <a:xfrm>
            <a:off x="61722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525" name="AutoShape 69"/>
          <p:cNvCxnSpPr>
            <a:cxnSpLocks noChangeShapeType="1"/>
            <a:stCxn id="19523" idx="6"/>
            <a:endCxn id="19524" idx="2"/>
          </p:cNvCxnSpPr>
          <p:nvPr/>
        </p:nvCxnSpPr>
        <p:spPr bwMode="auto">
          <a:xfrm>
            <a:off x="50292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9526" name="Text Box 70"/>
          <p:cNvSpPr txBox="1">
            <a:spLocks noChangeArrowheads="1"/>
          </p:cNvSpPr>
          <p:nvPr/>
        </p:nvSpPr>
        <p:spPr bwMode="auto">
          <a:xfrm>
            <a:off x="5486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9527" name="Rectangle 71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528" name="Oval 72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529" name="Oval 73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530" name="Oval 74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531" name="AutoShape 75"/>
          <p:cNvCxnSpPr>
            <a:cxnSpLocks noChangeShapeType="1"/>
            <a:stCxn id="19488" idx="6"/>
            <a:endCxn id="19528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9532" name="AutoShape 76"/>
          <p:cNvCxnSpPr>
            <a:cxnSpLocks noChangeShapeType="1"/>
            <a:stCxn id="19488" idx="2"/>
            <a:endCxn id="19529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9533" name="AutoShape 77"/>
          <p:cNvCxnSpPr>
            <a:cxnSpLocks noChangeShapeType="1"/>
            <a:stCxn id="19487" idx="1"/>
            <a:endCxn id="19530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9534" name="AutoShape 78"/>
          <p:cNvCxnSpPr>
            <a:cxnSpLocks noChangeShapeType="1"/>
            <a:stCxn id="19528" idx="1"/>
            <a:endCxn id="19490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19535" name="AutoShape 79"/>
          <p:cNvCxnSpPr>
            <a:cxnSpLocks noChangeShapeType="1"/>
            <a:stCxn id="19489" idx="4"/>
            <a:endCxn id="19528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19536" name="AutoShape 80"/>
          <p:cNvCxnSpPr>
            <a:cxnSpLocks noChangeShapeType="1"/>
            <a:stCxn id="19530" idx="7"/>
            <a:endCxn id="19482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9537" name="Text Box 81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9538" name="Text Box 82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9539" name="Text Box 83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9540" name="Text Box 84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9541" name="Text Box 85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9542" name="Text Box 86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9543" name="Text Box 87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9544" name="Text Box 88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19545" name="Text Box 89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9546" name="Text Box 90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19547" name="Text Box 91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19548" name="Text Box 92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19549" name="Text Box 93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9550" name="Text Box 94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9551" name="Text Box 95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19552" name="Text Box 96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9553" name="Text Box 97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9554" name="Text Box 98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9555" name="Text Box 99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9556" name="Text Box 100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9557" name="Text Box 101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9558" name="Text Box 102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9559" name="Text Box 103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9560" name="Text Box 104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9561" name="Text Box 105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9562" name="Text Box 106"/>
          <p:cNvSpPr txBox="1">
            <a:spLocks noChangeArrowheads="1"/>
          </p:cNvSpPr>
          <p:nvPr/>
        </p:nvSpPr>
        <p:spPr bwMode="auto">
          <a:xfrm>
            <a:off x="69342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9563" name="Text Box 107"/>
          <p:cNvSpPr txBox="1">
            <a:spLocks noChangeArrowheads="1"/>
          </p:cNvSpPr>
          <p:nvPr/>
        </p:nvSpPr>
        <p:spPr bwMode="auto">
          <a:xfrm>
            <a:off x="6934200" y="5867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9564" name="Text Box 108"/>
          <p:cNvSpPr txBox="1">
            <a:spLocks noChangeArrowheads="1"/>
          </p:cNvSpPr>
          <p:nvPr/>
        </p:nvSpPr>
        <p:spPr bwMode="auto">
          <a:xfrm>
            <a:off x="85344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9565" name="Text Box 109"/>
          <p:cNvSpPr txBox="1">
            <a:spLocks noChangeArrowheads="1"/>
          </p:cNvSpPr>
          <p:nvPr/>
        </p:nvSpPr>
        <p:spPr bwMode="auto">
          <a:xfrm>
            <a:off x="8534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9566" name="Text Box 110"/>
          <p:cNvSpPr txBox="1">
            <a:spLocks noChangeArrowheads="1"/>
          </p:cNvSpPr>
          <p:nvPr/>
        </p:nvSpPr>
        <p:spPr bwMode="auto">
          <a:xfrm>
            <a:off x="46482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9567" name="Text Box 111"/>
          <p:cNvSpPr txBox="1">
            <a:spLocks noChangeArrowheads="1"/>
          </p:cNvSpPr>
          <p:nvPr/>
        </p:nvSpPr>
        <p:spPr bwMode="auto">
          <a:xfrm>
            <a:off x="6934200" y="609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9568" name="Text Box 112"/>
          <p:cNvSpPr txBox="1">
            <a:spLocks noChangeArrowheads="1"/>
          </p:cNvSpPr>
          <p:nvPr/>
        </p:nvSpPr>
        <p:spPr bwMode="auto">
          <a:xfrm>
            <a:off x="62484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9569" name="Text Box 113"/>
          <p:cNvSpPr txBox="1">
            <a:spLocks noChangeArrowheads="1"/>
          </p:cNvSpPr>
          <p:nvPr/>
        </p:nvSpPr>
        <p:spPr bwMode="auto">
          <a:xfrm>
            <a:off x="8534400" y="609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9570" name="Text Box 114"/>
          <p:cNvSpPr txBox="1">
            <a:spLocks noChangeArrowheads="1"/>
          </p:cNvSpPr>
          <p:nvPr/>
        </p:nvSpPr>
        <p:spPr bwMode="auto">
          <a:xfrm>
            <a:off x="4648200" y="5867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9571" name="Text Box 115"/>
          <p:cNvSpPr txBox="1">
            <a:spLocks noChangeArrowheads="1"/>
          </p:cNvSpPr>
          <p:nvPr/>
        </p:nvSpPr>
        <p:spPr bwMode="auto">
          <a:xfrm>
            <a:off x="69342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9572" name="Text Box 116"/>
          <p:cNvSpPr txBox="1">
            <a:spLocks noChangeArrowheads="1"/>
          </p:cNvSpPr>
          <p:nvPr/>
        </p:nvSpPr>
        <p:spPr bwMode="auto">
          <a:xfrm>
            <a:off x="85344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9573" name="Text Box 117"/>
          <p:cNvSpPr txBox="1">
            <a:spLocks noChangeArrowheads="1"/>
          </p:cNvSpPr>
          <p:nvPr/>
        </p:nvSpPr>
        <p:spPr bwMode="auto">
          <a:xfrm>
            <a:off x="6248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9574" name="Text Box 118"/>
          <p:cNvSpPr txBox="1">
            <a:spLocks noChangeArrowheads="1"/>
          </p:cNvSpPr>
          <p:nvPr/>
        </p:nvSpPr>
        <p:spPr bwMode="auto">
          <a:xfrm>
            <a:off x="69342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19575" name="Text Box 119"/>
          <p:cNvSpPr txBox="1">
            <a:spLocks noChangeArrowheads="1"/>
          </p:cNvSpPr>
          <p:nvPr/>
        </p:nvSpPr>
        <p:spPr bwMode="auto">
          <a:xfrm>
            <a:off x="8534400" y="1371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9576" name="Text Box 120"/>
          <p:cNvSpPr txBox="1">
            <a:spLocks noChangeArrowheads="1"/>
          </p:cNvSpPr>
          <p:nvPr/>
        </p:nvSpPr>
        <p:spPr bwMode="auto">
          <a:xfrm>
            <a:off x="6934200" y="2133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9577" name="Text Box 121"/>
          <p:cNvSpPr txBox="1">
            <a:spLocks noChangeArrowheads="1"/>
          </p:cNvSpPr>
          <p:nvPr/>
        </p:nvSpPr>
        <p:spPr bwMode="auto">
          <a:xfrm>
            <a:off x="4648200" y="5105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19578" name="Text Box 122"/>
          <p:cNvSpPr txBox="1">
            <a:spLocks noChangeArrowheads="1"/>
          </p:cNvSpPr>
          <p:nvPr/>
        </p:nvSpPr>
        <p:spPr bwMode="auto">
          <a:xfrm>
            <a:off x="85344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9579" name="Text Box 123"/>
          <p:cNvSpPr txBox="1">
            <a:spLocks noChangeArrowheads="1"/>
          </p:cNvSpPr>
          <p:nvPr/>
        </p:nvSpPr>
        <p:spPr bwMode="auto">
          <a:xfrm>
            <a:off x="62484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9580" name="Text Box 124"/>
          <p:cNvSpPr txBox="1">
            <a:spLocks noChangeArrowheads="1"/>
          </p:cNvSpPr>
          <p:nvPr/>
        </p:nvSpPr>
        <p:spPr bwMode="auto">
          <a:xfrm>
            <a:off x="4648200" y="2819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9581" name="Text Box 125"/>
          <p:cNvSpPr txBox="1">
            <a:spLocks noChangeArrowheads="1"/>
          </p:cNvSpPr>
          <p:nvPr/>
        </p:nvSpPr>
        <p:spPr bwMode="auto">
          <a:xfrm>
            <a:off x="69342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19582" name="Text Box 126"/>
          <p:cNvSpPr txBox="1">
            <a:spLocks noChangeArrowheads="1"/>
          </p:cNvSpPr>
          <p:nvPr/>
        </p:nvSpPr>
        <p:spPr bwMode="auto">
          <a:xfrm>
            <a:off x="62484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19583" name="Text Box 127"/>
          <p:cNvSpPr txBox="1">
            <a:spLocks noChangeArrowheads="1"/>
          </p:cNvSpPr>
          <p:nvPr/>
        </p:nvSpPr>
        <p:spPr bwMode="auto">
          <a:xfrm>
            <a:off x="8534400" y="4343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9584" name="Text Box 128"/>
          <p:cNvSpPr txBox="1">
            <a:spLocks noChangeArrowheads="1"/>
          </p:cNvSpPr>
          <p:nvPr/>
        </p:nvSpPr>
        <p:spPr bwMode="auto">
          <a:xfrm>
            <a:off x="46482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19585" name="Text Box 129"/>
          <p:cNvSpPr txBox="1">
            <a:spLocks noChangeArrowheads="1"/>
          </p:cNvSpPr>
          <p:nvPr/>
        </p:nvSpPr>
        <p:spPr bwMode="auto">
          <a:xfrm>
            <a:off x="6248400" y="21336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9586" name="Text Box 130"/>
          <p:cNvSpPr txBox="1">
            <a:spLocks noChangeArrowheads="1"/>
          </p:cNvSpPr>
          <p:nvPr/>
        </p:nvSpPr>
        <p:spPr bwMode="auto">
          <a:xfrm>
            <a:off x="8534400" y="2819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19587" name="Text Box 131"/>
          <p:cNvSpPr txBox="1">
            <a:spLocks noChangeArrowheads="1"/>
          </p:cNvSpPr>
          <p:nvPr/>
        </p:nvSpPr>
        <p:spPr bwMode="auto">
          <a:xfrm>
            <a:off x="69342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cxnSp>
        <p:nvCxnSpPr>
          <p:cNvPr id="19588" name="AutoShape 132"/>
          <p:cNvCxnSpPr>
            <a:cxnSpLocks noChangeShapeType="1"/>
            <a:stCxn id="19487" idx="4"/>
            <a:endCxn id="19529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9589" name="Oval 133"/>
          <p:cNvSpPr>
            <a:spLocks noChangeAspect="1" noChangeArrowheads="1"/>
          </p:cNvSpPr>
          <p:nvPr/>
        </p:nvSpPr>
        <p:spPr bwMode="auto">
          <a:xfrm>
            <a:off x="4572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590" name="Oval 134"/>
          <p:cNvSpPr>
            <a:spLocks noChangeArrowheads="1"/>
          </p:cNvSpPr>
          <p:nvPr/>
        </p:nvSpPr>
        <p:spPr bwMode="auto">
          <a:xfrm>
            <a:off x="6172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591" name="AutoShape 135"/>
          <p:cNvCxnSpPr>
            <a:cxnSpLocks noChangeShapeType="1"/>
            <a:stCxn id="19589" idx="6"/>
            <a:endCxn id="19590" idx="2"/>
          </p:cNvCxnSpPr>
          <p:nvPr/>
        </p:nvCxnSpPr>
        <p:spPr bwMode="auto">
          <a:xfrm>
            <a:off x="5029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9592" name="Text Box 136"/>
          <p:cNvSpPr txBox="1">
            <a:spLocks noChangeArrowheads="1"/>
          </p:cNvSpPr>
          <p:nvPr/>
        </p:nvSpPr>
        <p:spPr bwMode="auto">
          <a:xfrm>
            <a:off x="5486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19593" name="Text Box 137"/>
          <p:cNvSpPr txBox="1">
            <a:spLocks noChangeArrowheads="1"/>
          </p:cNvSpPr>
          <p:nvPr/>
        </p:nvSpPr>
        <p:spPr bwMode="auto">
          <a:xfrm>
            <a:off x="46482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9594" name="Text Box 138"/>
          <p:cNvSpPr txBox="1">
            <a:spLocks noChangeArrowheads="1"/>
          </p:cNvSpPr>
          <p:nvPr/>
        </p:nvSpPr>
        <p:spPr bwMode="auto">
          <a:xfrm>
            <a:off x="62484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19595" name="Oval 139"/>
          <p:cNvSpPr>
            <a:spLocks noChangeAspect="1" noChangeArrowheads="1"/>
          </p:cNvSpPr>
          <p:nvPr/>
        </p:nvSpPr>
        <p:spPr bwMode="auto">
          <a:xfrm>
            <a:off x="4572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596" name="Oval 140"/>
          <p:cNvSpPr>
            <a:spLocks noChangeArrowheads="1"/>
          </p:cNvSpPr>
          <p:nvPr/>
        </p:nvSpPr>
        <p:spPr bwMode="auto">
          <a:xfrm>
            <a:off x="6172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597" name="AutoShape 141"/>
          <p:cNvCxnSpPr>
            <a:cxnSpLocks noChangeShapeType="1"/>
            <a:stCxn id="19595" idx="6"/>
            <a:endCxn id="19596" idx="2"/>
          </p:cNvCxnSpPr>
          <p:nvPr/>
        </p:nvCxnSpPr>
        <p:spPr bwMode="auto">
          <a:xfrm>
            <a:off x="5029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9598" name="Text Box 142"/>
          <p:cNvSpPr txBox="1">
            <a:spLocks noChangeArrowheads="1"/>
          </p:cNvSpPr>
          <p:nvPr/>
        </p:nvSpPr>
        <p:spPr bwMode="auto">
          <a:xfrm>
            <a:off x="5486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9599" name="Text Box 143"/>
          <p:cNvSpPr txBox="1">
            <a:spLocks noChangeArrowheads="1"/>
          </p:cNvSpPr>
          <p:nvPr/>
        </p:nvSpPr>
        <p:spPr bwMode="auto">
          <a:xfrm>
            <a:off x="46482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9600" name="Text Box 144"/>
          <p:cNvSpPr txBox="1">
            <a:spLocks noChangeArrowheads="1"/>
          </p:cNvSpPr>
          <p:nvPr/>
        </p:nvSpPr>
        <p:spPr bwMode="auto">
          <a:xfrm>
            <a:off x="62484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19601" name="Oval 145"/>
          <p:cNvSpPr>
            <a:spLocks noChangeAspect="1" noChangeArrowheads="1"/>
          </p:cNvSpPr>
          <p:nvPr/>
        </p:nvSpPr>
        <p:spPr bwMode="auto">
          <a:xfrm>
            <a:off x="4572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9602" name="Oval 146"/>
          <p:cNvSpPr>
            <a:spLocks noChangeArrowheads="1"/>
          </p:cNvSpPr>
          <p:nvPr/>
        </p:nvSpPr>
        <p:spPr bwMode="auto">
          <a:xfrm>
            <a:off x="6172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19603" name="AutoShape 147"/>
          <p:cNvCxnSpPr>
            <a:cxnSpLocks noChangeShapeType="1"/>
            <a:stCxn id="19601" idx="6"/>
            <a:endCxn id="19602" idx="2"/>
          </p:cNvCxnSpPr>
          <p:nvPr/>
        </p:nvCxnSpPr>
        <p:spPr bwMode="auto">
          <a:xfrm>
            <a:off x="5029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19604" name="Text Box 148"/>
          <p:cNvSpPr txBox="1">
            <a:spLocks noChangeArrowheads="1"/>
          </p:cNvSpPr>
          <p:nvPr/>
        </p:nvSpPr>
        <p:spPr bwMode="auto">
          <a:xfrm>
            <a:off x="5486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19605" name="Text Box 149"/>
          <p:cNvSpPr txBox="1">
            <a:spLocks noChangeArrowheads="1"/>
          </p:cNvSpPr>
          <p:nvPr/>
        </p:nvSpPr>
        <p:spPr bwMode="auto">
          <a:xfrm>
            <a:off x="46482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19606" name="Text Box 150"/>
          <p:cNvSpPr txBox="1">
            <a:spLocks noChangeArrowheads="1"/>
          </p:cNvSpPr>
          <p:nvPr/>
        </p:nvSpPr>
        <p:spPr bwMode="auto">
          <a:xfrm>
            <a:off x="62484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9607" name="Text Box 151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rgbClr val="0000CC"/>
                </a:solidFill>
                <a:effectLst/>
              </a:rPr>
              <a:t>Add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val 2"/>
          <p:cNvSpPr>
            <a:spLocks noChangeAspect="1" noChangeArrowheads="1"/>
          </p:cNvSpPr>
          <p:nvPr/>
        </p:nvSpPr>
        <p:spPr bwMode="auto">
          <a:xfrm>
            <a:off x="4572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483" name="Oval 3"/>
          <p:cNvSpPr>
            <a:spLocks noChangeArrowheads="1"/>
          </p:cNvSpPr>
          <p:nvPr/>
        </p:nvSpPr>
        <p:spPr bwMode="auto">
          <a:xfrm>
            <a:off x="6172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484" name="AutoShape 4"/>
          <p:cNvCxnSpPr>
            <a:cxnSpLocks noChangeShapeType="1"/>
            <a:stCxn id="20482" idx="6"/>
            <a:endCxn id="20483" idx="2"/>
          </p:cNvCxnSpPr>
          <p:nvPr/>
        </p:nvCxnSpPr>
        <p:spPr bwMode="auto">
          <a:xfrm>
            <a:off x="5029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5486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0486" name="Oval 6"/>
          <p:cNvSpPr>
            <a:spLocks noChangeAspect="1" noChangeArrowheads="1"/>
          </p:cNvSpPr>
          <p:nvPr/>
        </p:nvSpPr>
        <p:spPr bwMode="auto">
          <a:xfrm>
            <a:off x="6858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8458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488" name="AutoShape 8"/>
          <p:cNvCxnSpPr>
            <a:cxnSpLocks noChangeShapeType="1"/>
            <a:stCxn id="20486" idx="6"/>
            <a:endCxn id="20487" idx="2"/>
          </p:cNvCxnSpPr>
          <p:nvPr/>
        </p:nvCxnSpPr>
        <p:spPr bwMode="auto">
          <a:xfrm>
            <a:off x="7315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7772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0490" name="Oval 10"/>
          <p:cNvSpPr>
            <a:spLocks noChangeAspect="1" noChangeArrowheads="1"/>
          </p:cNvSpPr>
          <p:nvPr/>
        </p:nvSpPr>
        <p:spPr bwMode="auto">
          <a:xfrm>
            <a:off x="6858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8458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492" name="AutoShape 12"/>
          <p:cNvCxnSpPr>
            <a:cxnSpLocks noChangeShapeType="1"/>
            <a:stCxn id="20490" idx="6"/>
            <a:endCxn id="20491" idx="2"/>
          </p:cNvCxnSpPr>
          <p:nvPr/>
        </p:nvCxnSpPr>
        <p:spPr bwMode="auto">
          <a:xfrm>
            <a:off x="7315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7772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0494" name="Oval 14"/>
          <p:cNvSpPr>
            <a:spLocks noChangeAspect="1" noChangeArrowheads="1"/>
          </p:cNvSpPr>
          <p:nvPr/>
        </p:nvSpPr>
        <p:spPr bwMode="auto">
          <a:xfrm>
            <a:off x="4572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495" name="Oval 15"/>
          <p:cNvSpPr>
            <a:spLocks noChangeArrowheads="1"/>
          </p:cNvSpPr>
          <p:nvPr/>
        </p:nvSpPr>
        <p:spPr bwMode="auto">
          <a:xfrm>
            <a:off x="6172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496" name="AutoShape 16"/>
          <p:cNvCxnSpPr>
            <a:cxnSpLocks noChangeShapeType="1"/>
            <a:stCxn id="20494" idx="6"/>
            <a:endCxn id="20495" idx="2"/>
          </p:cNvCxnSpPr>
          <p:nvPr/>
        </p:nvCxnSpPr>
        <p:spPr bwMode="auto">
          <a:xfrm>
            <a:off x="5029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0497" name="Text Box 17"/>
          <p:cNvSpPr txBox="1">
            <a:spLocks noChangeArrowheads="1"/>
          </p:cNvSpPr>
          <p:nvPr/>
        </p:nvSpPr>
        <p:spPr bwMode="auto">
          <a:xfrm>
            <a:off x="5486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0498" name="Oval 18"/>
          <p:cNvSpPr>
            <a:spLocks noChangeAspect="1" noChangeArrowheads="1"/>
          </p:cNvSpPr>
          <p:nvPr/>
        </p:nvSpPr>
        <p:spPr bwMode="auto">
          <a:xfrm>
            <a:off x="6858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499" name="Oval 19"/>
          <p:cNvSpPr>
            <a:spLocks noChangeArrowheads="1"/>
          </p:cNvSpPr>
          <p:nvPr/>
        </p:nvSpPr>
        <p:spPr bwMode="auto">
          <a:xfrm>
            <a:off x="8458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500" name="AutoShape 20"/>
          <p:cNvCxnSpPr>
            <a:cxnSpLocks noChangeShapeType="1"/>
            <a:stCxn id="20498" idx="6"/>
            <a:endCxn id="20499" idx="2"/>
          </p:cNvCxnSpPr>
          <p:nvPr/>
        </p:nvCxnSpPr>
        <p:spPr bwMode="auto">
          <a:xfrm>
            <a:off x="7315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7772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0502" name="Oval 22"/>
          <p:cNvSpPr>
            <a:spLocks noChangeAspect="1" noChangeArrowheads="1"/>
          </p:cNvSpPr>
          <p:nvPr/>
        </p:nvSpPr>
        <p:spPr bwMode="auto">
          <a:xfrm>
            <a:off x="68580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03" name="Oval 23"/>
          <p:cNvSpPr>
            <a:spLocks noChangeArrowheads="1"/>
          </p:cNvSpPr>
          <p:nvPr/>
        </p:nvSpPr>
        <p:spPr bwMode="auto">
          <a:xfrm>
            <a:off x="84582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504" name="AutoShape 24"/>
          <p:cNvCxnSpPr>
            <a:cxnSpLocks noChangeShapeType="1"/>
            <a:stCxn id="20502" idx="6"/>
            <a:endCxn id="20503" idx="2"/>
          </p:cNvCxnSpPr>
          <p:nvPr/>
        </p:nvCxnSpPr>
        <p:spPr bwMode="auto">
          <a:xfrm>
            <a:off x="7315200" y="29718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0505" name="Text Box 25"/>
          <p:cNvSpPr txBox="1">
            <a:spLocks noChangeArrowheads="1"/>
          </p:cNvSpPr>
          <p:nvPr/>
        </p:nvSpPr>
        <p:spPr bwMode="auto">
          <a:xfrm>
            <a:off x="7772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0506" name="Oval 26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07" name="Oval 27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508" name="AutoShape 28"/>
          <p:cNvCxnSpPr>
            <a:cxnSpLocks noChangeShapeType="1"/>
            <a:stCxn id="20506" idx="6"/>
            <a:endCxn id="20507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0509" name="Text Box 29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0510" name="Oval 30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11" name="Oval 31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12" name="Oval 32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13" name="Oval 33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14" name="Oval 34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515" name="AutoShape 35"/>
          <p:cNvCxnSpPr>
            <a:cxnSpLocks noChangeShapeType="1"/>
            <a:stCxn id="20506" idx="3"/>
            <a:endCxn id="20511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0516" name="AutoShape 36"/>
          <p:cNvCxnSpPr>
            <a:cxnSpLocks noChangeShapeType="1"/>
            <a:stCxn id="20511" idx="5"/>
            <a:endCxn id="20512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0517" name="AutoShape 37"/>
          <p:cNvCxnSpPr>
            <a:cxnSpLocks noChangeShapeType="1"/>
            <a:stCxn id="20512" idx="7"/>
            <a:endCxn id="20514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0518" name="AutoShape 38"/>
          <p:cNvCxnSpPr>
            <a:cxnSpLocks noChangeShapeType="1"/>
            <a:stCxn id="20513" idx="3"/>
            <a:endCxn id="20514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0519" name="AutoShape 39"/>
          <p:cNvCxnSpPr>
            <a:cxnSpLocks noChangeShapeType="1"/>
            <a:stCxn id="20510" idx="4"/>
            <a:endCxn id="20514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520" name="AutoShape 40"/>
          <p:cNvCxnSpPr>
            <a:cxnSpLocks noChangeShapeType="1"/>
            <a:stCxn id="20506" idx="4"/>
            <a:endCxn id="20512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0521" name="AutoShape 41"/>
          <p:cNvCxnSpPr>
            <a:cxnSpLocks noChangeShapeType="1"/>
            <a:stCxn id="20507" idx="3"/>
            <a:endCxn id="20510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522" name="AutoShape 42"/>
          <p:cNvCxnSpPr>
            <a:cxnSpLocks noChangeShapeType="1"/>
            <a:stCxn id="20507" idx="4"/>
            <a:endCxn id="20513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0523" name="Oval 43"/>
          <p:cNvSpPr>
            <a:spLocks noChangeAspect="1" noChangeArrowheads="1"/>
          </p:cNvSpPr>
          <p:nvPr/>
        </p:nvSpPr>
        <p:spPr bwMode="auto">
          <a:xfrm>
            <a:off x="68580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24" name="Oval 44"/>
          <p:cNvSpPr>
            <a:spLocks noChangeArrowheads="1"/>
          </p:cNvSpPr>
          <p:nvPr/>
        </p:nvSpPr>
        <p:spPr bwMode="auto">
          <a:xfrm>
            <a:off x="8458200" y="3505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525" name="AutoShape 45"/>
          <p:cNvCxnSpPr>
            <a:cxnSpLocks noChangeShapeType="1"/>
            <a:stCxn id="20523" idx="6"/>
            <a:endCxn id="20524" idx="2"/>
          </p:cNvCxnSpPr>
          <p:nvPr/>
        </p:nvCxnSpPr>
        <p:spPr bwMode="auto">
          <a:xfrm>
            <a:off x="7315200" y="3733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0526" name="Text Box 46"/>
          <p:cNvSpPr txBox="1">
            <a:spLocks noChangeArrowheads="1"/>
          </p:cNvSpPr>
          <p:nvPr/>
        </p:nvSpPr>
        <p:spPr bwMode="auto">
          <a:xfrm>
            <a:off x="7772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0527" name="Oval 47"/>
          <p:cNvSpPr>
            <a:spLocks noChangeAspect="1" noChangeArrowheads="1"/>
          </p:cNvSpPr>
          <p:nvPr/>
        </p:nvSpPr>
        <p:spPr bwMode="auto">
          <a:xfrm>
            <a:off x="6858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28" name="Oval 48"/>
          <p:cNvSpPr>
            <a:spLocks noChangeArrowheads="1"/>
          </p:cNvSpPr>
          <p:nvPr/>
        </p:nvSpPr>
        <p:spPr bwMode="auto">
          <a:xfrm>
            <a:off x="8458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529" name="AutoShape 49"/>
          <p:cNvCxnSpPr>
            <a:cxnSpLocks noChangeShapeType="1"/>
            <a:stCxn id="20527" idx="6"/>
            <a:endCxn id="20528" idx="2"/>
          </p:cNvCxnSpPr>
          <p:nvPr/>
        </p:nvCxnSpPr>
        <p:spPr bwMode="auto">
          <a:xfrm>
            <a:off x="7315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0530" name="Text Box 50"/>
          <p:cNvSpPr txBox="1">
            <a:spLocks noChangeArrowheads="1"/>
          </p:cNvSpPr>
          <p:nvPr/>
        </p:nvSpPr>
        <p:spPr bwMode="auto">
          <a:xfrm>
            <a:off x="7772400" y="5791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20531" name="Oval 51"/>
          <p:cNvSpPr>
            <a:spLocks noChangeAspect="1" noChangeArrowheads="1"/>
          </p:cNvSpPr>
          <p:nvPr/>
        </p:nvSpPr>
        <p:spPr bwMode="auto">
          <a:xfrm>
            <a:off x="6858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32" name="Oval 52"/>
          <p:cNvSpPr>
            <a:spLocks noChangeArrowheads="1"/>
          </p:cNvSpPr>
          <p:nvPr/>
        </p:nvSpPr>
        <p:spPr bwMode="auto">
          <a:xfrm>
            <a:off x="8458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533" name="AutoShape 53"/>
          <p:cNvCxnSpPr>
            <a:cxnSpLocks noChangeShapeType="1"/>
            <a:stCxn id="20531" idx="6"/>
            <a:endCxn id="20532" idx="2"/>
          </p:cNvCxnSpPr>
          <p:nvPr/>
        </p:nvCxnSpPr>
        <p:spPr bwMode="auto">
          <a:xfrm>
            <a:off x="7315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0534" name="Text Box 54"/>
          <p:cNvSpPr txBox="1">
            <a:spLocks noChangeArrowheads="1"/>
          </p:cNvSpPr>
          <p:nvPr/>
        </p:nvSpPr>
        <p:spPr bwMode="auto">
          <a:xfrm>
            <a:off x="7772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0535" name="Oval 55"/>
          <p:cNvSpPr>
            <a:spLocks noChangeAspect="1" noChangeArrowheads="1"/>
          </p:cNvSpPr>
          <p:nvPr/>
        </p:nvSpPr>
        <p:spPr bwMode="auto">
          <a:xfrm>
            <a:off x="4572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36" name="Oval 56"/>
          <p:cNvSpPr>
            <a:spLocks noChangeArrowheads="1"/>
          </p:cNvSpPr>
          <p:nvPr/>
        </p:nvSpPr>
        <p:spPr bwMode="auto">
          <a:xfrm>
            <a:off x="6172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537" name="AutoShape 57"/>
          <p:cNvCxnSpPr>
            <a:cxnSpLocks noChangeShapeType="1"/>
            <a:stCxn id="20535" idx="6"/>
            <a:endCxn id="20536" idx="2"/>
          </p:cNvCxnSpPr>
          <p:nvPr/>
        </p:nvCxnSpPr>
        <p:spPr bwMode="auto">
          <a:xfrm>
            <a:off x="5029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0538" name="Text Box 58"/>
          <p:cNvSpPr txBox="1">
            <a:spLocks noChangeArrowheads="1"/>
          </p:cNvSpPr>
          <p:nvPr/>
        </p:nvSpPr>
        <p:spPr bwMode="auto">
          <a:xfrm>
            <a:off x="54864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20539" name="Oval 59"/>
          <p:cNvSpPr>
            <a:spLocks noChangeAspect="1" noChangeArrowheads="1"/>
          </p:cNvSpPr>
          <p:nvPr/>
        </p:nvSpPr>
        <p:spPr bwMode="auto">
          <a:xfrm>
            <a:off x="68580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40" name="Oval 60"/>
          <p:cNvSpPr>
            <a:spLocks noChangeArrowheads="1"/>
          </p:cNvSpPr>
          <p:nvPr/>
        </p:nvSpPr>
        <p:spPr bwMode="auto">
          <a:xfrm>
            <a:off x="84582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541" name="AutoShape 61"/>
          <p:cNvCxnSpPr>
            <a:cxnSpLocks noChangeShapeType="1"/>
            <a:stCxn id="20539" idx="6"/>
            <a:endCxn id="20540" idx="2"/>
          </p:cNvCxnSpPr>
          <p:nvPr/>
        </p:nvCxnSpPr>
        <p:spPr bwMode="auto">
          <a:xfrm>
            <a:off x="73152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0542" name="Text Box 62"/>
          <p:cNvSpPr txBox="1">
            <a:spLocks noChangeArrowheads="1"/>
          </p:cNvSpPr>
          <p:nvPr/>
        </p:nvSpPr>
        <p:spPr bwMode="auto">
          <a:xfrm>
            <a:off x="7772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0543" name="Oval 63"/>
          <p:cNvSpPr>
            <a:spLocks noChangeAspect="1"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44" name="Oval 64"/>
          <p:cNvSpPr>
            <a:spLocks noChangeArrowheads="1"/>
          </p:cNvSpPr>
          <p:nvPr/>
        </p:nvSpPr>
        <p:spPr bwMode="auto">
          <a:xfrm>
            <a:off x="61722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545" name="AutoShape 65"/>
          <p:cNvCxnSpPr>
            <a:cxnSpLocks noChangeShapeType="1"/>
            <a:stCxn id="20543" idx="6"/>
            <a:endCxn id="20544" idx="2"/>
          </p:cNvCxnSpPr>
          <p:nvPr/>
        </p:nvCxnSpPr>
        <p:spPr bwMode="auto">
          <a:xfrm>
            <a:off x="5029200" y="29718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0546" name="Text Box 66"/>
          <p:cNvSpPr txBox="1">
            <a:spLocks noChangeArrowheads="1"/>
          </p:cNvSpPr>
          <p:nvPr/>
        </p:nvSpPr>
        <p:spPr bwMode="auto">
          <a:xfrm>
            <a:off x="5486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0547" name="Oval 67"/>
          <p:cNvSpPr>
            <a:spLocks noChangeAspect="1" noChangeArrowheads="1"/>
          </p:cNvSpPr>
          <p:nvPr/>
        </p:nvSpPr>
        <p:spPr bwMode="auto">
          <a:xfrm>
            <a:off x="45720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48" name="Oval 68"/>
          <p:cNvSpPr>
            <a:spLocks noChangeArrowheads="1"/>
          </p:cNvSpPr>
          <p:nvPr/>
        </p:nvSpPr>
        <p:spPr bwMode="auto">
          <a:xfrm>
            <a:off x="61722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549" name="AutoShape 69"/>
          <p:cNvCxnSpPr>
            <a:cxnSpLocks noChangeShapeType="1"/>
            <a:stCxn id="20547" idx="6"/>
            <a:endCxn id="20548" idx="2"/>
          </p:cNvCxnSpPr>
          <p:nvPr/>
        </p:nvCxnSpPr>
        <p:spPr bwMode="auto">
          <a:xfrm>
            <a:off x="50292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0550" name="Text Box 70"/>
          <p:cNvSpPr txBox="1">
            <a:spLocks noChangeArrowheads="1"/>
          </p:cNvSpPr>
          <p:nvPr/>
        </p:nvSpPr>
        <p:spPr bwMode="auto">
          <a:xfrm>
            <a:off x="5486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0551" name="Rectangle 71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52" name="Oval 72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53" name="Oval 73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554" name="Oval 74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555" name="AutoShape 75"/>
          <p:cNvCxnSpPr>
            <a:cxnSpLocks noChangeShapeType="1"/>
            <a:stCxn id="20512" idx="6"/>
            <a:endCxn id="20552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556" name="AutoShape 76"/>
          <p:cNvCxnSpPr>
            <a:cxnSpLocks noChangeShapeType="1"/>
            <a:stCxn id="20512" idx="2"/>
            <a:endCxn id="20553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557" name="AutoShape 77"/>
          <p:cNvCxnSpPr>
            <a:cxnSpLocks noChangeShapeType="1"/>
            <a:stCxn id="20511" idx="1"/>
            <a:endCxn id="20554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558" name="AutoShape 78"/>
          <p:cNvCxnSpPr>
            <a:cxnSpLocks noChangeShapeType="1"/>
            <a:stCxn id="20552" idx="1"/>
            <a:endCxn id="20514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0559" name="AutoShape 79"/>
          <p:cNvCxnSpPr>
            <a:cxnSpLocks noChangeShapeType="1"/>
            <a:stCxn id="20513" idx="4"/>
            <a:endCxn id="20552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0560" name="AutoShape 80"/>
          <p:cNvCxnSpPr>
            <a:cxnSpLocks noChangeShapeType="1"/>
            <a:stCxn id="20554" idx="7"/>
            <a:endCxn id="20506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0561" name="Text Box 81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0562" name="Text Box 82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0563" name="Text Box 83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0564" name="Text Box 84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0565" name="Text Box 85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0566" name="Text Box 86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0567" name="Text Box 87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0568" name="Text Box 88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0569" name="Text Box 89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0570" name="Text Box 90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0571" name="Text Box 91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0572" name="Text Box 92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20573" name="Text Box 93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0574" name="Text Box 94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0575" name="Text Box 95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20576" name="Text Box 96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0577" name="Text Box 97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0578" name="Text Box 98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0579" name="Text Box 99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0580" name="Text Box 100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0581" name="Text Box 101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0582" name="Text Box 102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0583" name="Text Box 103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0584" name="Text Box 104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0585" name="Text Box 105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0586" name="Text Box 106"/>
          <p:cNvSpPr txBox="1">
            <a:spLocks noChangeArrowheads="1"/>
          </p:cNvSpPr>
          <p:nvPr/>
        </p:nvSpPr>
        <p:spPr bwMode="auto">
          <a:xfrm>
            <a:off x="69342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0587" name="Text Box 107"/>
          <p:cNvSpPr txBox="1">
            <a:spLocks noChangeArrowheads="1"/>
          </p:cNvSpPr>
          <p:nvPr/>
        </p:nvSpPr>
        <p:spPr bwMode="auto">
          <a:xfrm>
            <a:off x="6934200" y="5867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0588" name="Text Box 108"/>
          <p:cNvSpPr txBox="1">
            <a:spLocks noChangeArrowheads="1"/>
          </p:cNvSpPr>
          <p:nvPr/>
        </p:nvSpPr>
        <p:spPr bwMode="auto">
          <a:xfrm>
            <a:off x="85344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0589" name="Text Box 109"/>
          <p:cNvSpPr txBox="1">
            <a:spLocks noChangeArrowheads="1"/>
          </p:cNvSpPr>
          <p:nvPr/>
        </p:nvSpPr>
        <p:spPr bwMode="auto">
          <a:xfrm>
            <a:off x="8534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0590" name="Text Box 110"/>
          <p:cNvSpPr txBox="1">
            <a:spLocks noChangeArrowheads="1"/>
          </p:cNvSpPr>
          <p:nvPr/>
        </p:nvSpPr>
        <p:spPr bwMode="auto">
          <a:xfrm>
            <a:off x="46482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0591" name="Text Box 111"/>
          <p:cNvSpPr txBox="1">
            <a:spLocks noChangeArrowheads="1"/>
          </p:cNvSpPr>
          <p:nvPr/>
        </p:nvSpPr>
        <p:spPr bwMode="auto">
          <a:xfrm>
            <a:off x="6934200" y="609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0592" name="Text Box 112"/>
          <p:cNvSpPr txBox="1">
            <a:spLocks noChangeArrowheads="1"/>
          </p:cNvSpPr>
          <p:nvPr/>
        </p:nvSpPr>
        <p:spPr bwMode="auto">
          <a:xfrm>
            <a:off x="62484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0593" name="Text Box 113"/>
          <p:cNvSpPr txBox="1">
            <a:spLocks noChangeArrowheads="1"/>
          </p:cNvSpPr>
          <p:nvPr/>
        </p:nvSpPr>
        <p:spPr bwMode="auto">
          <a:xfrm>
            <a:off x="8534400" y="609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0594" name="Text Box 114"/>
          <p:cNvSpPr txBox="1">
            <a:spLocks noChangeArrowheads="1"/>
          </p:cNvSpPr>
          <p:nvPr/>
        </p:nvSpPr>
        <p:spPr bwMode="auto">
          <a:xfrm>
            <a:off x="4648200" y="5867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0595" name="Text Box 115"/>
          <p:cNvSpPr txBox="1">
            <a:spLocks noChangeArrowheads="1"/>
          </p:cNvSpPr>
          <p:nvPr/>
        </p:nvSpPr>
        <p:spPr bwMode="auto">
          <a:xfrm>
            <a:off x="69342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0596" name="Text Box 116"/>
          <p:cNvSpPr txBox="1">
            <a:spLocks noChangeArrowheads="1"/>
          </p:cNvSpPr>
          <p:nvPr/>
        </p:nvSpPr>
        <p:spPr bwMode="auto">
          <a:xfrm>
            <a:off x="85344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0597" name="Text Box 117"/>
          <p:cNvSpPr txBox="1">
            <a:spLocks noChangeArrowheads="1"/>
          </p:cNvSpPr>
          <p:nvPr/>
        </p:nvSpPr>
        <p:spPr bwMode="auto">
          <a:xfrm>
            <a:off x="6248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0598" name="Text Box 118"/>
          <p:cNvSpPr txBox="1">
            <a:spLocks noChangeArrowheads="1"/>
          </p:cNvSpPr>
          <p:nvPr/>
        </p:nvSpPr>
        <p:spPr bwMode="auto">
          <a:xfrm>
            <a:off x="69342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0599" name="Text Box 119"/>
          <p:cNvSpPr txBox="1">
            <a:spLocks noChangeArrowheads="1"/>
          </p:cNvSpPr>
          <p:nvPr/>
        </p:nvSpPr>
        <p:spPr bwMode="auto">
          <a:xfrm>
            <a:off x="8534400" y="1371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0600" name="Text Box 120"/>
          <p:cNvSpPr txBox="1">
            <a:spLocks noChangeArrowheads="1"/>
          </p:cNvSpPr>
          <p:nvPr/>
        </p:nvSpPr>
        <p:spPr bwMode="auto">
          <a:xfrm>
            <a:off x="6934200" y="2133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0601" name="Text Box 121"/>
          <p:cNvSpPr txBox="1">
            <a:spLocks noChangeArrowheads="1"/>
          </p:cNvSpPr>
          <p:nvPr/>
        </p:nvSpPr>
        <p:spPr bwMode="auto">
          <a:xfrm>
            <a:off x="4648200" y="5105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0602" name="Text Box 122"/>
          <p:cNvSpPr txBox="1">
            <a:spLocks noChangeArrowheads="1"/>
          </p:cNvSpPr>
          <p:nvPr/>
        </p:nvSpPr>
        <p:spPr bwMode="auto">
          <a:xfrm>
            <a:off x="85344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0603" name="Text Box 123"/>
          <p:cNvSpPr txBox="1">
            <a:spLocks noChangeArrowheads="1"/>
          </p:cNvSpPr>
          <p:nvPr/>
        </p:nvSpPr>
        <p:spPr bwMode="auto">
          <a:xfrm>
            <a:off x="62484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0604" name="Text Box 124"/>
          <p:cNvSpPr txBox="1">
            <a:spLocks noChangeArrowheads="1"/>
          </p:cNvSpPr>
          <p:nvPr/>
        </p:nvSpPr>
        <p:spPr bwMode="auto">
          <a:xfrm>
            <a:off x="4648200" y="2819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0605" name="Text Box 125"/>
          <p:cNvSpPr txBox="1">
            <a:spLocks noChangeArrowheads="1"/>
          </p:cNvSpPr>
          <p:nvPr/>
        </p:nvSpPr>
        <p:spPr bwMode="auto">
          <a:xfrm>
            <a:off x="69342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0606" name="Text Box 126"/>
          <p:cNvSpPr txBox="1">
            <a:spLocks noChangeArrowheads="1"/>
          </p:cNvSpPr>
          <p:nvPr/>
        </p:nvSpPr>
        <p:spPr bwMode="auto">
          <a:xfrm>
            <a:off x="62484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0607" name="Text Box 127"/>
          <p:cNvSpPr txBox="1">
            <a:spLocks noChangeArrowheads="1"/>
          </p:cNvSpPr>
          <p:nvPr/>
        </p:nvSpPr>
        <p:spPr bwMode="auto">
          <a:xfrm>
            <a:off x="8534400" y="4343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0608" name="Text Box 128"/>
          <p:cNvSpPr txBox="1">
            <a:spLocks noChangeArrowheads="1"/>
          </p:cNvSpPr>
          <p:nvPr/>
        </p:nvSpPr>
        <p:spPr bwMode="auto">
          <a:xfrm>
            <a:off x="46482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0609" name="Text Box 129"/>
          <p:cNvSpPr txBox="1">
            <a:spLocks noChangeArrowheads="1"/>
          </p:cNvSpPr>
          <p:nvPr/>
        </p:nvSpPr>
        <p:spPr bwMode="auto">
          <a:xfrm>
            <a:off x="6248400" y="21336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0610" name="Text Box 130"/>
          <p:cNvSpPr txBox="1">
            <a:spLocks noChangeArrowheads="1"/>
          </p:cNvSpPr>
          <p:nvPr/>
        </p:nvSpPr>
        <p:spPr bwMode="auto">
          <a:xfrm>
            <a:off x="8534400" y="2819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0611" name="Text Box 131"/>
          <p:cNvSpPr txBox="1">
            <a:spLocks noChangeArrowheads="1"/>
          </p:cNvSpPr>
          <p:nvPr/>
        </p:nvSpPr>
        <p:spPr bwMode="auto">
          <a:xfrm>
            <a:off x="69342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cxnSp>
        <p:nvCxnSpPr>
          <p:cNvPr id="20612" name="AutoShape 132"/>
          <p:cNvCxnSpPr>
            <a:cxnSpLocks noChangeShapeType="1"/>
            <a:stCxn id="20511" idx="4"/>
            <a:endCxn id="20553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0613" name="Oval 133"/>
          <p:cNvSpPr>
            <a:spLocks noChangeAspect="1" noChangeArrowheads="1"/>
          </p:cNvSpPr>
          <p:nvPr/>
        </p:nvSpPr>
        <p:spPr bwMode="auto">
          <a:xfrm>
            <a:off x="4572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614" name="Oval 134"/>
          <p:cNvSpPr>
            <a:spLocks noChangeArrowheads="1"/>
          </p:cNvSpPr>
          <p:nvPr/>
        </p:nvSpPr>
        <p:spPr bwMode="auto">
          <a:xfrm>
            <a:off x="6172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615" name="AutoShape 135"/>
          <p:cNvCxnSpPr>
            <a:cxnSpLocks noChangeShapeType="1"/>
            <a:stCxn id="20613" idx="6"/>
            <a:endCxn id="20614" idx="2"/>
          </p:cNvCxnSpPr>
          <p:nvPr/>
        </p:nvCxnSpPr>
        <p:spPr bwMode="auto">
          <a:xfrm>
            <a:off x="5029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0616" name="Text Box 136"/>
          <p:cNvSpPr txBox="1">
            <a:spLocks noChangeArrowheads="1"/>
          </p:cNvSpPr>
          <p:nvPr/>
        </p:nvSpPr>
        <p:spPr bwMode="auto">
          <a:xfrm>
            <a:off x="5486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0617" name="Text Box 137"/>
          <p:cNvSpPr txBox="1">
            <a:spLocks noChangeArrowheads="1"/>
          </p:cNvSpPr>
          <p:nvPr/>
        </p:nvSpPr>
        <p:spPr bwMode="auto">
          <a:xfrm>
            <a:off x="46482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0618" name="Text Box 138"/>
          <p:cNvSpPr txBox="1">
            <a:spLocks noChangeArrowheads="1"/>
          </p:cNvSpPr>
          <p:nvPr/>
        </p:nvSpPr>
        <p:spPr bwMode="auto">
          <a:xfrm>
            <a:off x="62484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0619" name="Oval 139"/>
          <p:cNvSpPr>
            <a:spLocks noChangeAspect="1" noChangeArrowheads="1"/>
          </p:cNvSpPr>
          <p:nvPr/>
        </p:nvSpPr>
        <p:spPr bwMode="auto">
          <a:xfrm>
            <a:off x="4572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620" name="Oval 140"/>
          <p:cNvSpPr>
            <a:spLocks noChangeArrowheads="1"/>
          </p:cNvSpPr>
          <p:nvPr/>
        </p:nvSpPr>
        <p:spPr bwMode="auto">
          <a:xfrm>
            <a:off x="6172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621" name="AutoShape 141"/>
          <p:cNvCxnSpPr>
            <a:cxnSpLocks noChangeShapeType="1"/>
            <a:stCxn id="20619" idx="6"/>
            <a:endCxn id="20620" idx="2"/>
          </p:cNvCxnSpPr>
          <p:nvPr/>
        </p:nvCxnSpPr>
        <p:spPr bwMode="auto">
          <a:xfrm>
            <a:off x="5029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0622" name="Text Box 142"/>
          <p:cNvSpPr txBox="1">
            <a:spLocks noChangeArrowheads="1"/>
          </p:cNvSpPr>
          <p:nvPr/>
        </p:nvSpPr>
        <p:spPr bwMode="auto">
          <a:xfrm>
            <a:off x="5486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0623" name="Text Box 143"/>
          <p:cNvSpPr txBox="1">
            <a:spLocks noChangeArrowheads="1"/>
          </p:cNvSpPr>
          <p:nvPr/>
        </p:nvSpPr>
        <p:spPr bwMode="auto">
          <a:xfrm>
            <a:off x="46482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0624" name="Text Box 144"/>
          <p:cNvSpPr txBox="1">
            <a:spLocks noChangeArrowheads="1"/>
          </p:cNvSpPr>
          <p:nvPr/>
        </p:nvSpPr>
        <p:spPr bwMode="auto">
          <a:xfrm>
            <a:off x="62484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0625" name="Oval 145"/>
          <p:cNvSpPr>
            <a:spLocks noChangeAspect="1" noChangeArrowheads="1"/>
          </p:cNvSpPr>
          <p:nvPr/>
        </p:nvSpPr>
        <p:spPr bwMode="auto">
          <a:xfrm>
            <a:off x="4572000" y="3505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0626" name="Oval 146"/>
          <p:cNvSpPr>
            <a:spLocks noChangeArrowheads="1"/>
          </p:cNvSpPr>
          <p:nvPr/>
        </p:nvSpPr>
        <p:spPr bwMode="auto">
          <a:xfrm>
            <a:off x="6172200" y="3505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0627" name="AutoShape 147"/>
          <p:cNvCxnSpPr>
            <a:cxnSpLocks noChangeShapeType="1"/>
            <a:stCxn id="20625" idx="6"/>
            <a:endCxn id="20626" idx="2"/>
          </p:cNvCxnSpPr>
          <p:nvPr/>
        </p:nvCxnSpPr>
        <p:spPr bwMode="auto">
          <a:xfrm>
            <a:off x="5029200" y="37338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0628" name="Text Box 148"/>
          <p:cNvSpPr txBox="1">
            <a:spLocks noChangeArrowheads="1"/>
          </p:cNvSpPr>
          <p:nvPr/>
        </p:nvSpPr>
        <p:spPr bwMode="auto">
          <a:xfrm>
            <a:off x="5486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0629" name="Text Box 149"/>
          <p:cNvSpPr txBox="1">
            <a:spLocks noChangeArrowheads="1"/>
          </p:cNvSpPr>
          <p:nvPr/>
        </p:nvSpPr>
        <p:spPr bwMode="auto">
          <a:xfrm>
            <a:off x="46482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0630" name="Text Box 150"/>
          <p:cNvSpPr txBox="1">
            <a:spLocks noChangeArrowheads="1"/>
          </p:cNvSpPr>
          <p:nvPr/>
        </p:nvSpPr>
        <p:spPr bwMode="auto">
          <a:xfrm>
            <a:off x="62484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0631" name="Text Box 151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Add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2"/>
          <p:cNvSpPr>
            <a:spLocks noChangeAspect="1" noChangeArrowheads="1"/>
          </p:cNvSpPr>
          <p:nvPr/>
        </p:nvSpPr>
        <p:spPr bwMode="auto">
          <a:xfrm>
            <a:off x="4572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07" name="Oval 3"/>
          <p:cNvSpPr>
            <a:spLocks noChangeArrowheads="1"/>
          </p:cNvSpPr>
          <p:nvPr/>
        </p:nvSpPr>
        <p:spPr bwMode="auto">
          <a:xfrm>
            <a:off x="6172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08" name="AutoShape 4"/>
          <p:cNvCxnSpPr>
            <a:cxnSpLocks noChangeShapeType="1"/>
            <a:stCxn id="21506" idx="6"/>
            <a:endCxn id="21507" idx="2"/>
          </p:cNvCxnSpPr>
          <p:nvPr/>
        </p:nvCxnSpPr>
        <p:spPr bwMode="auto">
          <a:xfrm>
            <a:off x="5029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1509" name="Text Box 5"/>
          <p:cNvSpPr txBox="1">
            <a:spLocks noChangeArrowheads="1"/>
          </p:cNvSpPr>
          <p:nvPr/>
        </p:nvSpPr>
        <p:spPr bwMode="auto">
          <a:xfrm>
            <a:off x="5486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1510" name="Oval 6"/>
          <p:cNvSpPr>
            <a:spLocks noChangeAspect="1" noChangeArrowheads="1"/>
          </p:cNvSpPr>
          <p:nvPr/>
        </p:nvSpPr>
        <p:spPr bwMode="auto">
          <a:xfrm>
            <a:off x="6858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11" name="Oval 7"/>
          <p:cNvSpPr>
            <a:spLocks noChangeArrowheads="1"/>
          </p:cNvSpPr>
          <p:nvPr/>
        </p:nvSpPr>
        <p:spPr bwMode="auto">
          <a:xfrm>
            <a:off x="8458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12" name="AutoShape 8"/>
          <p:cNvCxnSpPr>
            <a:cxnSpLocks noChangeShapeType="1"/>
            <a:stCxn id="21510" idx="6"/>
            <a:endCxn id="21511" idx="2"/>
          </p:cNvCxnSpPr>
          <p:nvPr/>
        </p:nvCxnSpPr>
        <p:spPr bwMode="auto">
          <a:xfrm>
            <a:off x="7315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1513" name="Text Box 9"/>
          <p:cNvSpPr txBox="1">
            <a:spLocks noChangeArrowheads="1"/>
          </p:cNvSpPr>
          <p:nvPr/>
        </p:nvSpPr>
        <p:spPr bwMode="auto">
          <a:xfrm>
            <a:off x="7772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1514" name="Oval 10"/>
          <p:cNvSpPr>
            <a:spLocks noChangeAspect="1" noChangeArrowheads="1"/>
          </p:cNvSpPr>
          <p:nvPr/>
        </p:nvSpPr>
        <p:spPr bwMode="auto">
          <a:xfrm>
            <a:off x="6858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8458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16" name="AutoShape 12"/>
          <p:cNvCxnSpPr>
            <a:cxnSpLocks noChangeShapeType="1"/>
            <a:stCxn id="21514" idx="6"/>
            <a:endCxn id="21515" idx="2"/>
          </p:cNvCxnSpPr>
          <p:nvPr/>
        </p:nvCxnSpPr>
        <p:spPr bwMode="auto">
          <a:xfrm>
            <a:off x="7315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7772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1518" name="Oval 14"/>
          <p:cNvSpPr>
            <a:spLocks noChangeAspect="1" noChangeArrowheads="1"/>
          </p:cNvSpPr>
          <p:nvPr/>
        </p:nvSpPr>
        <p:spPr bwMode="auto">
          <a:xfrm>
            <a:off x="4572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19" name="Oval 15"/>
          <p:cNvSpPr>
            <a:spLocks noChangeArrowheads="1"/>
          </p:cNvSpPr>
          <p:nvPr/>
        </p:nvSpPr>
        <p:spPr bwMode="auto">
          <a:xfrm>
            <a:off x="6172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20" name="AutoShape 16"/>
          <p:cNvCxnSpPr>
            <a:cxnSpLocks noChangeShapeType="1"/>
            <a:stCxn id="21518" idx="6"/>
            <a:endCxn id="21519" idx="2"/>
          </p:cNvCxnSpPr>
          <p:nvPr/>
        </p:nvCxnSpPr>
        <p:spPr bwMode="auto">
          <a:xfrm>
            <a:off x="5029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1521" name="Text Box 17"/>
          <p:cNvSpPr txBox="1">
            <a:spLocks noChangeArrowheads="1"/>
          </p:cNvSpPr>
          <p:nvPr/>
        </p:nvSpPr>
        <p:spPr bwMode="auto">
          <a:xfrm>
            <a:off x="5486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1522" name="Oval 18"/>
          <p:cNvSpPr>
            <a:spLocks noChangeAspect="1" noChangeArrowheads="1"/>
          </p:cNvSpPr>
          <p:nvPr/>
        </p:nvSpPr>
        <p:spPr bwMode="auto">
          <a:xfrm>
            <a:off x="6858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23" name="Oval 19"/>
          <p:cNvSpPr>
            <a:spLocks noChangeArrowheads="1"/>
          </p:cNvSpPr>
          <p:nvPr/>
        </p:nvSpPr>
        <p:spPr bwMode="auto">
          <a:xfrm>
            <a:off x="8458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24" name="AutoShape 20"/>
          <p:cNvCxnSpPr>
            <a:cxnSpLocks noChangeShapeType="1"/>
            <a:stCxn id="21522" idx="6"/>
            <a:endCxn id="21523" idx="2"/>
          </p:cNvCxnSpPr>
          <p:nvPr/>
        </p:nvCxnSpPr>
        <p:spPr bwMode="auto">
          <a:xfrm>
            <a:off x="7315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1525" name="Text Box 21"/>
          <p:cNvSpPr txBox="1">
            <a:spLocks noChangeArrowheads="1"/>
          </p:cNvSpPr>
          <p:nvPr/>
        </p:nvSpPr>
        <p:spPr bwMode="auto">
          <a:xfrm>
            <a:off x="7772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1526" name="Oval 22"/>
          <p:cNvSpPr>
            <a:spLocks noChangeAspect="1" noChangeArrowheads="1"/>
          </p:cNvSpPr>
          <p:nvPr/>
        </p:nvSpPr>
        <p:spPr bwMode="auto">
          <a:xfrm>
            <a:off x="68580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27" name="Oval 23"/>
          <p:cNvSpPr>
            <a:spLocks noChangeArrowheads="1"/>
          </p:cNvSpPr>
          <p:nvPr/>
        </p:nvSpPr>
        <p:spPr bwMode="auto">
          <a:xfrm>
            <a:off x="84582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28" name="AutoShape 24"/>
          <p:cNvCxnSpPr>
            <a:cxnSpLocks noChangeShapeType="1"/>
            <a:stCxn id="21526" idx="6"/>
            <a:endCxn id="21527" idx="2"/>
          </p:cNvCxnSpPr>
          <p:nvPr/>
        </p:nvCxnSpPr>
        <p:spPr bwMode="auto">
          <a:xfrm>
            <a:off x="7315200" y="29718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1529" name="Text Box 25"/>
          <p:cNvSpPr txBox="1">
            <a:spLocks noChangeArrowheads="1"/>
          </p:cNvSpPr>
          <p:nvPr/>
        </p:nvSpPr>
        <p:spPr bwMode="auto">
          <a:xfrm>
            <a:off x="7772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1530" name="Oval 26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31" name="Oval 27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32" name="AutoShape 28"/>
          <p:cNvCxnSpPr>
            <a:cxnSpLocks noChangeShapeType="1"/>
            <a:stCxn id="21530" idx="6"/>
            <a:endCxn id="21531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1533" name="Text Box 29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1534" name="Oval 30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35" name="Oval 31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36" name="Oval 32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37" name="Oval 33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38" name="Oval 34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39" name="AutoShape 35"/>
          <p:cNvCxnSpPr>
            <a:cxnSpLocks noChangeShapeType="1"/>
            <a:stCxn id="21530" idx="3"/>
            <a:endCxn id="21535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</p:cxnSp>
      <p:cxnSp>
        <p:nvCxnSpPr>
          <p:cNvPr id="21540" name="AutoShape 36"/>
          <p:cNvCxnSpPr>
            <a:cxnSpLocks noChangeShapeType="1"/>
            <a:stCxn id="21535" idx="5"/>
            <a:endCxn id="21536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1541" name="AutoShape 37"/>
          <p:cNvCxnSpPr>
            <a:cxnSpLocks noChangeShapeType="1"/>
            <a:stCxn id="21536" idx="7"/>
            <a:endCxn id="21538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1542" name="AutoShape 38"/>
          <p:cNvCxnSpPr>
            <a:cxnSpLocks noChangeShapeType="1"/>
            <a:stCxn id="21537" idx="3"/>
            <a:endCxn id="21538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1543" name="AutoShape 39"/>
          <p:cNvCxnSpPr>
            <a:cxnSpLocks noChangeShapeType="1"/>
            <a:stCxn id="21534" idx="4"/>
            <a:endCxn id="21538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44" name="AutoShape 40"/>
          <p:cNvCxnSpPr>
            <a:cxnSpLocks noChangeShapeType="1"/>
            <a:stCxn id="21530" idx="4"/>
            <a:endCxn id="21536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1545" name="AutoShape 41"/>
          <p:cNvCxnSpPr>
            <a:cxnSpLocks noChangeShapeType="1"/>
            <a:stCxn id="21531" idx="3"/>
            <a:endCxn id="21534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46" name="AutoShape 42"/>
          <p:cNvCxnSpPr>
            <a:cxnSpLocks noChangeShapeType="1"/>
            <a:stCxn id="21531" idx="4"/>
            <a:endCxn id="21537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1547" name="Oval 43"/>
          <p:cNvSpPr>
            <a:spLocks noChangeAspect="1" noChangeArrowheads="1"/>
          </p:cNvSpPr>
          <p:nvPr/>
        </p:nvSpPr>
        <p:spPr bwMode="auto">
          <a:xfrm>
            <a:off x="6858000" y="3505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48" name="Oval 44"/>
          <p:cNvSpPr>
            <a:spLocks noChangeArrowheads="1"/>
          </p:cNvSpPr>
          <p:nvPr/>
        </p:nvSpPr>
        <p:spPr bwMode="auto">
          <a:xfrm>
            <a:off x="8458200" y="350520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49" name="AutoShape 45"/>
          <p:cNvCxnSpPr>
            <a:cxnSpLocks noChangeShapeType="1"/>
            <a:stCxn id="21547" idx="6"/>
            <a:endCxn id="21548" idx="2"/>
          </p:cNvCxnSpPr>
          <p:nvPr/>
        </p:nvCxnSpPr>
        <p:spPr bwMode="auto">
          <a:xfrm>
            <a:off x="7315200" y="3733800"/>
            <a:ext cx="1143000" cy="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</p:cxnSp>
      <p:sp>
        <p:nvSpPr>
          <p:cNvPr id="21550" name="Text Box 46"/>
          <p:cNvSpPr txBox="1">
            <a:spLocks noChangeArrowheads="1"/>
          </p:cNvSpPr>
          <p:nvPr/>
        </p:nvSpPr>
        <p:spPr bwMode="auto">
          <a:xfrm>
            <a:off x="7772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1551" name="Oval 47"/>
          <p:cNvSpPr>
            <a:spLocks noChangeAspect="1" noChangeArrowheads="1"/>
          </p:cNvSpPr>
          <p:nvPr/>
        </p:nvSpPr>
        <p:spPr bwMode="auto">
          <a:xfrm>
            <a:off x="6858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52" name="Oval 48"/>
          <p:cNvSpPr>
            <a:spLocks noChangeArrowheads="1"/>
          </p:cNvSpPr>
          <p:nvPr/>
        </p:nvSpPr>
        <p:spPr bwMode="auto">
          <a:xfrm>
            <a:off x="8458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53" name="AutoShape 49"/>
          <p:cNvCxnSpPr>
            <a:cxnSpLocks noChangeShapeType="1"/>
            <a:stCxn id="21551" idx="6"/>
            <a:endCxn id="21552" idx="2"/>
          </p:cNvCxnSpPr>
          <p:nvPr/>
        </p:nvCxnSpPr>
        <p:spPr bwMode="auto">
          <a:xfrm>
            <a:off x="7315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1554" name="Text Box 50"/>
          <p:cNvSpPr txBox="1">
            <a:spLocks noChangeArrowheads="1"/>
          </p:cNvSpPr>
          <p:nvPr/>
        </p:nvSpPr>
        <p:spPr bwMode="auto">
          <a:xfrm>
            <a:off x="7772400" y="5791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21555" name="Oval 51"/>
          <p:cNvSpPr>
            <a:spLocks noChangeAspect="1" noChangeArrowheads="1"/>
          </p:cNvSpPr>
          <p:nvPr/>
        </p:nvSpPr>
        <p:spPr bwMode="auto">
          <a:xfrm>
            <a:off x="6858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56" name="Oval 52"/>
          <p:cNvSpPr>
            <a:spLocks noChangeArrowheads="1"/>
          </p:cNvSpPr>
          <p:nvPr/>
        </p:nvSpPr>
        <p:spPr bwMode="auto">
          <a:xfrm>
            <a:off x="8458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57" name="AutoShape 53"/>
          <p:cNvCxnSpPr>
            <a:cxnSpLocks noChangeShapeType="1"/>
            <a:stCxn id="21555" idx="6"/>
            <a:endCxn id="21556" idx="2"/>
          </p:cNvCxnSpPr>
          <p:nvPr/>
        </p:nvCxnSpPr>
        <p:spPr bwMode="auto">
          <a:xfrm>
            <a:off x="7315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1558" name="Text Box 54"/>
          <p:cNvSpPr txBox="1">
            <a:spLocks noChangeArrowheads="1"/>
          </p:cNvSpPr>
          <p:nvPr/>
        </p:nvSpPr>
        <p:spPr bwMode="auto">
          <a:xfrm>
            <a:off x="7772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1559" name="Oval 55"/>
          <p:cNvSpPr>
            <a:spLocks noChangeAspect="1" noChangeArrowheads="1"/>
          </p:cNvSpPr>
          <p:nvPr/>
        </p:nvSpPr>
        <p:spPr bwMode="auto">
          <a:xfrm>
            <a:off x="4572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60" name="Oval 56"/>
          <p:cNvSpPr>
            <a:spLocks noChangeArrowheads="1"/>
          </p:cNvSpPr>
          <p:nvPr/>
        </p:nvSpPr>
        <p:spPr bwMode="auto">
          <a:xfrm>
            <a:off x="6172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61" name="AutoShape 57"/>
          <p:cNvCxnSpPr>
            <a:cxnSpLocks noChangeShapeType="1"/>
            <a:stCxn id="21559" idx="6"/>
            <a:endCxn id="21560" idx="2"/>
          </p:cNvCxnSpPr>
          <p:nvPr/>
        </p:nvCxnSpPr>
        <p:spPr bwMode="auto">
          <a:xfrm>
            <a:off x="5029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1562" name="Text Box 58"/>
          <p:cNvSpPr txBox="1">
            <a:spLocks noChangeArrowheads="1"/>
          </p:cNvSpPr>
          <p:nvPr/>
        </p:nvSpPr>
        <p:spPr bwMode="auto">
          <a:xfrm>
            <a:off x="54864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21563" name="Oval 59"/>
          <p:cNvSpPr>
            <a:spLocks noChangeAspect="1" noChangeArrowheads="1"/>
          </p:cNvSpPr>
          <p:nvPr/>
        </p:nvSpPr>
        <p:spPr bwMode="auto">
          <a:xfrm>
            <a:off x="68580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64" name="Oval 60"/>
          <p:cNvSpPr>
            <a:spLocks noChangeArrowheads="1"/>
          </p:cNvSpPr>
          <p:nvPr/>
        </p:nvSpPr>
        <p:spPr bwMode="auto">
          <a:xfrm>
            <a:off x="84582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65" name="AutoShape 61"/>
          <p:cNvCxnSpPr>
            <a:cxnSpLocks noChangeShapeType="1"/>
            <a:stCxn id="21563" idx="6"/>
            <a:endCxn id="21564" idx="2"/>
          </p:cNvCxnSpPr>
          <p:nvPr/>
        </p:nvCxnSpPr>
        <p:spPr bwMode="auto">
          <a:xfrm>
            <a:off x="73152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1566" name="Text Box 62"/>
          <p:cNvSpPr txBox="1">
            <a:spLocks noChangeArrowheads="1"/>
          </p:cNvSpPr>
          <p:nvPr/>
        </p:nvSpPr>
        <p:spPr bwMode="auto">
          <a:xfrm>
            <a:off x="7772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1567" name="Oval 63"/>
          <p:cNvSpPr>
            <a:spLocks noChangeAspect="1"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68" name="Oval 64"/>
          <p:cNvSpPr>
            <a:spLocks noChangeArrowheads="1"/>
          </p:cNvSpPr>
          <p:nvPr/>
        </p:nvSpPr>
        <p:spPr bwMode="auto">
          <a:xfrm>
            <a:off x="61722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69" name="AutoShape 65"/>
          <p:cNvCxnSpPr>
            <a:cxnSpLocks noChangeShapeType="1"/>
            <a:stCxn id="21567" idx="6"/>
            <a:endCxn id="21568" idx="2"/>
          </p:cNvCxnSpPr>
          <p:nvPr/>
        </p:nvCxnSpPr>
        <p:spPr bwMode="auto">
          <a:xfrm>
            <a:off x="5029200" y="29718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1570" name="Text Box 66"/>
          <p:cNvSpPr txBox="1">
            <a:spLocks noChangeArrowheads="1"/>
          </p:cNvSpPr>
          <p:nvPr/>
        </p:nvSpPr>
        <p:spPr bwMode="auto">
          <a:xfrm>
            <a:off x="5486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1571" name="Oval 67"/>
          <p:cNvSpPr>
            <a:spLocks noChangeAspect="1" noChangeArrowheads="1"/>
          </p:cNvSpPr>
          <p:nvPr/>
        </p:nvSpPr>
        <p:spPr bwMode="auto">
          <a:xfrm>
            <a:off x="45720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72" name="Oval 68"/>
          <p:cNvSpPr>
            <a:spLocks noChangeArrowheads="1"/>
          </p:cNvSpPr>
          <p:nvPr/>
        </p:nvSpPr>
        <p:spPr bwMode="auto">
          <a:xfrm>
            <a:off x="61722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73" name="AutoShape 69"/>
          <p:cNvCxnSpPr>
            <a:cxnSpLocks noChangeShapeType="1"/>
            <a:stCxn id="21571" idx="6"/>
            <a:endCxn id="21572" idx="2"/>
          </p:cNvCxnSpPr>
          <p:nvPr/>
        </p:nvCxnSpPr>
        <p:spPr bwMode="auto">
          <a:xfrm>
            <a:off x="50292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1574" name="Text Box 70"/>
          <p:cNvSpPr txBox="1">
            <a:spLocks noChangeArrowheads="1"/>
          </p:cNvSpPr>
          <p:nvPr/>
        </p:nvSpPr>
        <p:spPr bwMode="auto">
          <a:xfrm>
            <a:off x="5486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1575" name="Rectangle 71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76" name="Oval 72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77" name="Oval 73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578" name="Oval 74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579" name="AutoShape 75"/>
          <p:cNvCxnSpPr>
            <a:cxnSpLocks noChangeShapeType="1"/>
            <a:stCxn id="21536" idx="6"/>
            <a:endCxn id="21576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80" name="AutoShape 76"/>
          <p:cNvCxnSpPr>
            <a:cxnSpLocks noChangeShapeType="1"/>
            <a:stCxn id="21536" idx="2"/>
            <a:endCxn id="21577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81" name="AutoShape 77"/>
          <p:cNvCxnSpPr>
            <a:cxnSpLocks noChangeShapeType="1"/>
            <a:stCxn id="21535" idx="1"/>
            <a:endCxn id="21578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82" name="AutoShape 78"/>
          <p:cNvCxnSpPr>
            <a:cxnSpLocks noChangeShapeType="1"/>
            <a:stCxn id="21576" idx="1"/>
            <a:endCxn id="21538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1583" name="AutoShape 79"/>
          <p:cNvCxnSpPr>
            <a:cxnSpLocks noChangeShapeType="1"/>
            <a:stCxn id="21537" idx="4"/>
            <a:endCxn id="21576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1584" name="AutoShape 80"/>
          <p:cNvCxnSpPr>
            <a:cxnSpLocks noChangeShapeType="1"/>
            <a:stCxn id="21578" idx="7"/>
            <a:endCxn id="21530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1585" name="Text Box 81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1586" name="Text Box 82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1587" name="Text Box 83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1588" name="Text Box 84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1589" name="Text Box 85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1590" name="Text Box 86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1591" name="Text Box 87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1592" name="Text Box 88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1593" name="Text Box 89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1594" name="Text Box 90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1595" name="Text Box 91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1596" name="Text Box 92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21597" name="Text Box 93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1598" name="Text Box 94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1599" name="Text Box 95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21600" name="Text Box 96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1601" name="Text Box 97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1602" name="Text Box 98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1603" name="Text Box 99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1604" name="Text Box 100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1605" name="Text Box 101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1606" name="Text Box 102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1607" name="Text Box 103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1608" name="Text Box 104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1609" name="Text Box 105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1610" name="Text Box 106"/>
          <p:cNvSpPr txBox="1">
            <a:spLocks noChangeArrowheads="1"/>
          </p:cNvSpPr>
          <p:nvPr/>
        </p:nvSpPr>
        <p:spPr bwMode="auto">
          <a:xfrm>
            <a:off x="69342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1611" name="Text Box 107"/>
          <p:cNvSpPr txBox="1">
            <a:spLocks noChangeArrowheads="1"/>
          </p:cNvSpPr>
          <p:nvPr/>
        </p:nvSpPr>
        <p:spPr bwMode="auto">
          <a:xfrm>
            <a:off x="6934200" y="5867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1612" name="Text Box 108"/>
          <p:cNvSpPr txBox="1">
            <a:spLocks noChangeArrowheads="1"/>
          </p:cNvSpPr>
          <p:nvPr/>
        </p:nvSpPr>
        <p:spPr bwMode="auto">
          <a:xfrm>
            <a:off x="85344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1613" name="Text Box 109"/>
          <p:cNvSpPr txBox="1">
            <a:spLocks noChangeArrowheads="1"/>
          </p:cNvSpPr>
          <p:nvPr/>
        </p:nvSpPr>
        <p:spPr bwMode="auto">
          <a:xfrm>
            <a:off x="8534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1614" name="Text Box 110"/>
          <p:cNvSpPr txBox="1">
            <a:spLocks noChangeArrowheads="1"/>
          </p:cNvSpPr>
          <p:nvPr/>
        </p:nvSpPr>
        <p:spPr bwMode="auto">
          <a:xfrm>
            <a:off x="46482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1615" name="Text Box 111"/>
          <p:cNvSpPr txBox="1">
            <a:spLocks noChangeArrowheads="1"/>
          </p:cNvSpPr>
          <p:nvPr/>
        </p:nvSpPr>
        <p:spPr bwMode="auto">
          <a:xfrm>
            <a:off x="6934200" y="609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1616" name="Text Box 112"/>
          <p:cNvSpPr txBox="1">
            <a:spLocks noChangeArrowheads="1"/>
          </p:cNvSpPr>
          <p:nvPr/>
        </p:nvSpPr>
        <p:spPr bwMode="auto">
          <a:xfrm>
            <a:off x="62484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1617" name="Text Box 113"/>
          <p:cNvSpPr txBox="1">
            <a:spLocks noChangeArrowheads="1"/>
          </p:cNvSpPr>
          <p:nvPr/>
        </p:nvSpPr>
        <p:spPr bwMode="auto">
          <a:xfrm>
            <a:off x="8534400" y="609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1618" name="Text Box 114"/>
          <p:cNvSpPr txBox="1">
            <a:spLocks noChangeArrowheads="1"/>
          </p:cNvSpPr>
          <p:nvPr/>
        </p:nvSpPr>
        <p:spPr bwMode="auto">
          <a:xfrm>
            <a:off x="4648200" y="5867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1619" name="Text Box 115"/>
          <p:cNvSpPr txBox="1">
            <a:spLocks noChangeArrowheads="1"/>
          </p:cNvSpPr>
          <p:nvPr/>
        </p:nvSpPr>
        <p:spPr bwMode="auto">
          <a:xfrm>
            <a:off x="69342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1620" name="Text Box 116"/>
          <p:cNvSpPr txBox="1">
            <a:spLocks noChangeArrowheads="1"/>
          </p:cNvSpPr>
          <p:nvPr/>
        </p:nvSpPr>
        <p:spPr bwMode="auto">
          <a:xfrm>
            <a:off x="85344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1621" name="Text Box 117"/>
          <p:cNvSpPr txBox="1">
            <a:spLocks noChangeArrowheads="1"/>
          </p:cNvSpPr>
          <p:nvPr/>
        </p:nvSpPr>
        <p:spPr bwMode="auto">
          <a:xfrm>
            <a:off x="6248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1622" name="Text Box 118"/>
          <p:cNvSpPr txBox="1">
            <a:spLocks noChangeArrowheads="1"/>
          </p:cNvSpPr>
          <p:nvPr/>
        </p:nvSpPr>
        <p:spPr bwMode="auto">
          <a:xfrm>
            <a:off x="69342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1623" name="Text Box 119"/>
          <p:cNvSpPr txBox="1">
            <a:spLocks noChangeArrowheads="1"/>
          </p:cNvSpPr>
          <p:nvPr/>
        </p:nvSpPr>
        <p:spPr bwMode="auto">
          <a:xfrm>
            <a:off x="8534400" y="1371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1624" name="Text Box 120"/>
          <p:cNvSpPr txBox="1">
            <a:spLocks noChangeArrowheads="1"/>
          </p:cNvSpPr>
          <p:nvPr/>
        </p:nvSpPr>
        <p:spPr bwMode="auto">
          <a:xfrm>
            <a:off x="6934200" y="2133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1625" name="Text Box 121"/>
          <p:cNvSpPr txBox="1">
            <a:spLocks noChangeArrowheads="1"/>
          </p:cNvSpPr>
          <p:nvPr/>
        </p:nvSpPr>
        <p:spPr bwMode="auto">
          <a:xfrm>
            <a:off x="4648200" y="5105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1626" name="Text Box 122"/>
          <p:cNvSpPr txBox="1">
            <a:spLocks noChangeArrowheads="1"/>
          </p:cNvSpPr>
          <p:nvPr/>
        </p:nvSpPr>
        <p:spPr bwMode="auto">
          <a:xfrm>
            <a:off x="85344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1627" name="Text Box 123"/>
          <p:cNvSpPr txBox="1">
            <a:spLocks noChangeArrowheads="1"/>
          </p:cNvSpPr>
          <p:nvPr/>
        </p:nvSpPr>
        <p:spPr bwMode="auto">
          <a:xfrm>
            <a:off x="62484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1628" name="Text Box 124"/>
          <p:cNvSpPr txBox="1">
            <a:spLocks noChangeArrowheads="1"/>
          </p:cNvSpPr>
          <p:nvPr/>
        </p:nvSpPr>
        <p:spPr bwMode="auto">
          <a:xfrm>
            <a:off x="4648200" y="2819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1629" name="Text Box 125"/>
          <p:cNvSpPr txBox="1">
            <a:spLocks noChangeArrowheads="1"/>
          </p:cNvSpPr>
          <p:nvPr/>
        </p:nvSpPr>
        <p:spPr bwMode="auto">
          <a:xfrm>
            <a:off x="69342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1630" name="Text Box 126"/>
          <p:cNvSpPr txBox="1">
            <a:spLocks noChangeArrowheads="1"/>
          </p:cNvSpPr>
          <p:nvPr/>
        </p:nvSpPr>
        <p:spPr bwMode="auto">
          <a:xfrm>
            <a:off x="62484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1631" name="Text Box 127"/>
          <p:cNvSpPr txBox="1">
            <a:spLocks noChangeArrowheads="1"/>
          </p:cNvSpPr>
          <p:nvPr/>
        </p:nvSpPr>
        <p:spPr bwMode="auto">
          <a:xfrm>
            <a:off x="8534400" y="4343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1632" name="Text Box 128"/>
          <p:cNvSpPr txBox="1">
            <a:spLocks noChangeArrowheads="1"/>
          </p:cNvSpPr>
          <p:nvPr/>
        </p:nvSpPr>
        <p:spPr bwMode="auto">
          <a:xfrm>
            <a:off x="46482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1633" name="Text Box 129"/>
          <p:cNvSpPr txBox="1">
            <a:spLocks noChangeArrowheads="1"/>
          </p:cNvSpPr>
          <p:nvPr/>
        </p:nvSpPr>
        <p:spPr bwMode="auto">
          <a:xfrm>
            <a:off x="6248400" y="21336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1634" name="Text Box 130"/>
          <p:cNvSpPr txBox="1">
            <a:spLocks noChangeArrowheads="1"/>
          </p:cNvSpPr>
          <p:nvPr/>
        </p:nvSpPr>
        <p:spPr bwMode="auto">
          <a:xfrm>
            <a:off x="8534400" y="2819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1635" name="Text Box 131"/>
          <p:cNvSpPr txBox="1">
            <a:spLocks noChangeArrowheads="1"/>
          </p:cNvSpPr>
          <p:nvPr/>
        </p:nvSpPr>
        <p:spPr bwMode="auto">
          <a:xfrm>
            <a:off x="69342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cxnSp>
        <p:nvCxnSpPr>
          <p:cNvPr id="21636" name="AutoShape 132"/>
          <p:cNvCxnSpPr>
            <a:cxnSpLocks noChangeShapeType="1"/>
            <a:stCxn id="21535" idx="4"/>
            <a:endCxn id="21577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1637" name="Oval 133"/>
          <p:cNvSpPr>
            <a:spLocks noChangeAspect="1" noChangeArrowheads="1"/>
          </p:cNvSpPr>
          <p:nvPr/>
        </p:nvSpPr>
        <p:spPr bwMode="auto">
          <a:xfrm>
            <a:off x="4572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638" name="Oval 134"/>
          <p:cNvSpPr>
            <a:spLocks noChangeArrowheads="1"/>
          </p:cNvSpPr>
          <p:nvPr/>
        </p:nvSpPr>
        <p:spPr bwMode="auto">
          <a:xfrm>
            <a:off x="6172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639" name="AutoShape 135"/>
          <p:cNvCxnSpPr>
            <a:cxnSpLocks noChangeShapeType="1"/>
            <a:stCxn id="21637" idx="6"/>
            <a:endCxn id="21638" idx="2"/>
          </p:cNvCxnSpPr>
          <p:nvPr/>
        </p:nvCxnSpPr>
        <p:spPr bwMode="auto">
          <a:xfrm>
            <a:off x="5029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1640" name="Text Box 136"/>
          <p:cNvSpPr txBox="1">
            <a:spLocks noChangeArrowheads="1"/>
          </p:cNvSpPr>
          <p:nvPr/>
        </p:nvSpPr>
        <p:spPr bwMode="auto">
          <a:xfrm>
            <a:off x="5486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1641" name="Text Box 137"/>
          <p:cNvSpPr txBox="1">
            <a:spLocks noChangeArrowheads="1"/>
          </p:cNvSpPr>
          <p:nvPr/>
        </p:nvSpPr>
        <p:spPr bwMode="auto">
          <a:xfrm>
            <a:off x="46482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1642" name="Text Box 138"/>
          <p:cNvSpPr txBox="1">
            <a:spLocks noChangeArrowheads="1"/>
          </p:cNvSpPr>
          <p:nvPr/>
        </p:nvSpPr>
        <p:spPr bwMode="auto">
          <a:xfrm>
            <a:off x="62484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1643" name="Oval 139"/>
          <p:cNvSpPr>
            <a:spLocks noChangeAspect="1" noChangeArrowheads="1"/>
          </p:cNvSpPr>
          <p:nvPr/>
        </p:nvSpPr>
        <p:spPr bwMode="auto">
          <a:xfrm>
            <a:off x="4572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644" name="Oval 140"/>
          <p:cNvSpPr>
            <a:spLocks noChangeArrowheads="1"/>
          </p:cNvSpPr>
          <p:nvPr/>
        </p:nvSpPr>
        <p:spPr bwMode="auto">
          <a:xfrm>
            <a:off x="6172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645" name="AutoShape 141"/>
          <p:cNvCxnSpPr>
            <a:cxnSpLocks noChangeShapeType="1"/>
            <a:stCxn id="21643" idx="6"/>
            <a:endCxn id="21644" idx="2"/>
          </p:cNvCxnSpPr>
          <p:nvPr/>
        </p:nvCxnSpPr>
        <p:spPr bwMode="auto">
          <a:xfrm>
            <a:off x="5029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1646" name="Text Box 142"/>
          <p:cNvSpPr txBox="1">
            <a:spLocks noChangeArrowheads="1"/>
          </p:cNvSpPr>
          <p:nvPr/>
        </p:nvSpPr>
        <p:spPr bwMode="auto">
          <a:xfrm>
            <a:off x="5486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1647" name="Text Box 143"/>
          <p:cNvSpPr txBox="1">
            <a:spLocks noChangeArrowheads="1"/>
          </p:cNvSpPr>
          <p:nvPr/>
        </p:nvSpPr>
        <p:spPr bwMode="auto">
          <a:xfrm>
            <a:off x="46482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1648" name="Text Box 144"/>
          <p:cNvSpPr txBox="1">
            <a:spLocks noChangeArrowheads="1"/>
          </p:cNvSpPr>
          <p:nvPr/>
        </p:nvSpPr>
        <p:spPr bwMode="auto">
          <a:xfrm>
            <a:off x="62484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1649" name="Oval 145"/>
          <p:cNvSpPr>
            <a:spLocks noChangeAspect="1" noChangeArrowheads="1"/>
          </p:cNvSpPr>
          <p:nvPr/>
        </p:nvSpPr>
        <p:spPr bwMode="auto">
          <a:xfrm>
            <a:off x="4572000" y="3505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1650" name="Oval 146"/>
          <p:cNvSpPr>
            <a:spLocks noChangeArrowheads="1"/>
          </p:cNvSpPr>
          <p:nvPr/>
        </p:nvSpPr>
        <p:spPr bwMode="auto">
          <a:xfrm>
            <a:off x="6172200" y="3505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1651" name="AutoShape 147"/>
          <p:cNvCxnSpPr>
            <a:cxnSpLocks noChangeShapeType="1"/>
            <a:stCxn id="21649" idx="6"/>
            <a:endCxn id="21650" idx="2"/>
          </p:cNvCxnSpPr>
          <p:nvPr/>
        </p:nvCxnSpPr>
        <p:spPr bwMode="auto">
          <a:xfrm>
            <a:off x="5029200" y="37338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1652" name="Text Box 148"/>
          <p:cNvSpPr txBox="1">
            <a:spLocks noChangeArrowheads="1"/>
          </p:cNvSpPr>
          <p:nvPr/>
        </p:nvSpPr>
        <p:spPr bwMode="auto">
          <a:xfrm>
            <a:off x="5486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1653" name="Text Box 149"/>
          <p:cNvSpPr txBox="1">
            <a:spLocks noChangeArrowheads="1"/>
          </p:cNvSpPr>
          <p:nvPr/>
        </p:nvSpPr>
        <p:spPr bwMode="auto">
          <a:xfrm>
            <a:off x="46482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1654" name="Text Box 150"/>
          <p:cNvSpPr txBox="1">
            <a:spLocks noChangeArrowheads="1"/>
          </p:cNvSpPr>
          <p:nvPr/>
        </p:nvSpPr>
        <p:spPr bwMode="auto">
          <a:xfrm>
            <a:off x="62484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152" name="Text Box 151"/>
          <p:cNvSpPr txBox="1">
            <a:spLocks noChangeArrowheads="1"/>
          </p:cNvSpPr>
          <p:nvPr/>
        </p:nvSpPr>
        <p:spPr bwMode="auto">
          <a:xfrm>
            <a:off x="685800" y="304800"/>
            <a:ext cx="32766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C00000"/>
                </a:solidFill>
                <a:effectLst/>
              </a:rPr>
              <a:t>Cycle</a:t>
            </a:r>
          </a:p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C00000"/>
                </a:solidFill>
                <a:effectLst/>
              </a:rPr>
              <a:t>Don’t Add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val 2"/>
          <p:cNvSpPr>
            <a:spLocks noChangeAspect="1" noChangeArrowheads="1"/>
          </p:cNvSpPr>
          <p:nvPr/>
        </p:nvSpPr>
        <p:spPr bwMode="auto">
          <a:xfrm>
            <a:off x="4572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31" name="Oval 3"/>
          <p:cNvSpPr>
            <a:spLocks noChangeArrowheads="1"/>
          </p:cNvSpPr>
          <p:nvPr/>
        </p:nvSpPr>
        <p:spPr bwMode="auto">
          <a:xfrm>
            <a:off x="6172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32" name="AutoShape 4"/>
          <p:cNvCxnSpPr>
            <a:cxnSpLocks noChangeShapeType="1"/>
            <a:stCxn id="22530" idx="6"/>
            <a:endCxn id="22531" idx="2"/>
          </p:cNvCxnSpPr>
          <p:nvPr/>
        </p:nvCxnSpPr>
        <p:spPr bwMode="auto">
          <a:xfrm>
            <a:off x="5029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486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2534" name="Oval 6"/>
          <p:cNvSpPr>
            <a:spLocks noChangeAspect="1" noChangeArrowheads="1"/>
          </p:cNvSpPr>
          <p:nvPr/>
        </p:nvSpPr>
        <p:spPr bwMode="auto">
          <a:xfrm>
            <a:off x="6858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8458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36" name="AutoShape 8"/>
          <p:cNvCxnSpPr>
            <a:cxnSpLocks noChangeShapeType="1"/>
            <a:stCxn id="22534" idx="6"/>
            <a:endCxn id="22535" idx="2"/>
          </p:cNvCxnSpPr>
          <p:nvPr/>
        </p:nvCxnSpPr>
        <p:spPr bwMode="auto">
          <a:xfrm>
            <a:off x="7315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7772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2538" name="Oval 10"/>
          <p:cNvSpPr>
            <a:spLocks noChangeAspect="1" noChangeArrowheads="1"/>
          </p:cNvSpPr>
          <p:nvPr/>
        </p:nvSpPr>
        <p:spPr bwMode="auto">
          <a:xfrm>
            <a:off x="68580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39" name="Oval 11"/>
          <p:cNvSpPr>
            <a:spLocks noChangeArrowheads="1"/>
          </p:cNvSpPr>
          <p:nvPr/>
        </p:nvSpPr>
        <p:spPr bwMode="auto">
          <a:xfrm>
            <a:off x="8458200" y="1295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40" name="AutoShape 12"/>
          <p:cNvCxnSpPr>
            <a:cxnSpLocks noChangeShapeType="1"/>
            <a:stCxn id="22538" idx="6"/>
            <a:endCxn id="22539" idx="2"/>
          </p:cNvCxnSpPr>
          <p:nvPr/>
        </p:nvCxnSpPr>
        <p:spPr bwMode="auto">
          <a:xfrm>
            <a:off x="7315200" y="1524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7772400" y="129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2542" name="Oval 14"/>
          <p:cNvSpPr>
            <a:spLocks noChangeAspect="1" noChangeArrowheads="1"/>
          </p:cNvSpPr>
          <p:nvPr/>
        </p:nvSpPr>
        <p:spPr bwMode="auto">
          <a:xfrm>
            <a:off x="45720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43" name="Oval 15"/>
          <p:cNvSpPr>
            <a:spLocks noChangeArrowheads="1"/>
          </p:cNvSpPr>
          <p:nvPr/>
        </p:nvSpPr>
        <p:spPr bwMode="auto">
          <a:xfrm>
            <a:off x="61722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44" name="AutoShape 16"/>
          <p:cNvCxnSpPr>
            <a:cxnSpLocks noChangeShapeType="1"/>
            <a:stCxn id="22542" idx="6"/>
            <a:endCxn id="22543" idx="2"/>
          </p:cNvCxnSpPr>
          <p:nvPr/>
        </p:nvCxnSpPr>
        <p:spPr bwMode="auto">
          <a:xfrm>
            <a:off x="5029200" y="5257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5486400" y="5029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2546" name="Oval 18"/>
          <p:cNvSpPr>
            <a:spLocks noChangeAspect="1" noChangeArrowheads="1"/>
          </p:cNvSpPr>
          <p:nvPr/>
        </p:nvSpPr>
        <p:spPr bwMode="auto">
          <a:xfrm>
            <a:off x="68580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47" name="Oval 19"/>
          <p:cNvSpPr>
            <a:spLocks noChangeArrowheads="1"/>
          </p:cNvSpPr>
          <p:nvPr/>
        </p:nvSpPr>
        <p:spPr bwMode="auto">
          <a:xfrm>
            <a:off x="84582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48" name="AutoShape 20"/>
          <p:cNvCxnSpPr>
            <a:cxnSpLocks noChangeShapeType="1"/>
            <a:stCxn id="22546" idx="6"/>
            <a:endCxn id="22547" idx="2"/>
          </p:cNvCxnSpPr>
          <p:nvPr/>
        </p:nvCxnSpPr>
        <p:spPr bwMode="auto">
          <a:xfrm>
            <a:off x="7315200" y="4495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7772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2550" name="Oval 22"/>
          <p:cNvSpPr>
            <a:spLocks noChangeAspect="1" noChangeArrowheads="1"/>
          </p:cNvSpPr>
          <p:nvPr/>
        </p:nvSpPr>
        <p:spPr bwMode="auto">
          <a:xfrm>
            <a:off x="68580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51" name="Oval 23"/>
          <p:cNvSpPr>
            <a:spLocks noChangeArrowheads="1"/>
          </p:cNvSpPr>
          <p:nvPr/>
        </p:nvSpPr>
        <p:spPr bwMode="auto">
          <a:xfrm>
            <a:off x="84582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52" name="AutoShape 24"/>
          <p:cNvCxnSpPr>
            <a:cxnSpLocks noChangeShapeType="1"/>
            <a:stCxn id="22550" idx="6"/>
            <a:endCxn id="22551" idx="2"/>
          </p:cNvCxnSpPr>
          <p:nvPr/>
        </p:nvCxnSpPr>
        <p:spPr bwMode="auto">
          <a:xfrm>
            <a:off x="7315200" y="29718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7772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2554" name="Oval 26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55" name="Oval 27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56" name="AutoShape 28"/>
          <p:cNvCxnSpPr>
            <a:cxnSpLocks noChangeShapeType="1"/>
            <a:stCxn id="22554" idx="6"/>
            <a:endCxn id="22555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2557" name="Text Box 29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2558" name="Oval 30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59" name="Oval 31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60" name="Oval 32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61" name="Oval 33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62" name="Oval 34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63" name="AutoShape 35"/>
          <p:cNvCxnSpPr>
            <a:cxnSpLocks noChangeShapeType="1"/>
            <a:stCxn id="22554" idx="3"/>
            <a:endCxn id="22559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2564" name="AutoShape 36"/>
          <p:cNvCxnSpPr>
            <a:cxnSpLocks noChangeShapeType="1"/>
            <a:stCxn id="22559" idx="5"/>
            <a:endCxn id="22560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2565" name="AutoShape 37"/>
          <p:cNvCxnSpPr>
            <a:cxnSpLocks noChangeShapeType="1"/>
            <a:stCxn id="22560" idx="7"/>
            <a:endCxn id="22562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2566" name="AutoShape 38"/>
          <p:cNvCxnSpPr>
            <a:cxnSpLocks noChangeShapeType="1"/>
            <a:stCxn id="22561" idx="3"/>
            <a:endCxn id="22562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2567" name="AutoShape 39"/>
          <p:cNvCxnSpPr>
            <a:cxnSpLocks noChangeShapeType="1"/>
            <a:stCxn id="22558" idx="4"/>
            <a:endCxn id="22562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2568" name="AutoShape 40"/>
          <p:cNvCxnSpPr>
            <a:cxnSpLocks noChangeShapeType="1"/>
            <a:stCxn id="22554" idx="4"/>
            <a:endCxn id="22560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2569" name="AutoShape 41"/>
          <p:cNvCxnSpPr>
            <a:cxnSpLocks noChangeShapeType="1"/>
            <a:stCxn id="22555" idx="3"/>
            <a:endCxn id="22558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2570" name="AutoShape 42"/>
          <p:cNvCxnSpPr>
            <a:cxnSpLocks noChangeShapeType="1"/>
            <a:stCxn id="22555" idx="4"/>
            <a:endCxn id="22561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2571" name="Oval 43"/>
          <p:cNvSpPr>
            <a:spLocks noChangeAspect="1" noChangeArrowheads="1"/>
          </p:cNvSpPr>
          <p:nvPr/>
        </p:nvSpPr>
        <p:spPr bwMode="auto">
          <a:xfrm>
            <a:off x="6858000" y="3505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72" name="Oval 44"/>
          <p:cNvSpPr>
            <a:spLocks noChangeArrowheads="1"/>
          </p:cNvSpPr>
          <p:nvPr/>
        </p:nvSpPr>
        <p:spPr bwMode="auto">
          <a:xfrm>
            <a:off x="8458200" y="3505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73" name="AutoShape 45"/>
          <p:cNvCxnSpPr>
            <a:cxnSpLocks noChangeShapeType="1"/>
            <a:stCxn id="22571" idx="6"/>
            <a:endCxn id="22572" idx="2"/>
          </p:cNvCxnSpPr>
          <p:nvPr/>
        </p:nvCxnSpPr>
        <p:spPr bwMode="auto">
          <a:xfrm>
            <a:off x="7315200" y="37338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2574" name="Text Box 46"/>
          <p:cNvSpPr txBox="1">
            <a:spLocks noChangeArrowheads="1"/>
          </p:cNvSpPr>
          <p:nvPr/>
        </p:nvSpPr>
        <p:spPr bwMode="auto">
          <a:xfrm>
            <a:off x="7772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2575" name="Oval 47"/>
          <p:cNvSpPr>
            <a:spLocks noChangeAspect="1" noChangeArrowheads="1"/>
          </p:cNvSpPr>
          <p:nvPr/>
        </p:nvSpPr>
        <p:spPr bwMode="auto">
          <a:xfrm>
            <a:off x="6858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76" name="Oval 48"/>
          <p:cNvSpPr>
            <a:spLocks noChangeArrowheads="1"/>
          </p:cNvSpPr>
          <p:nvPr/>
        </p:nvSpPr>
        <p:spPr bwMode="auto">
          <a:xfrm>
            <a:off x="8458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77" name="AutoShape 49"/>
          <p:cNvCxnSpPr>
            <a:cxnSpLocks noChangeShapeType="1"/>
            <a:stCxn id="22575" idx="6"/>
            <a:endCxn id="22576" idx="2"/>
          </p:cNvCxnSpPr>
          <p:nvPr/>
        </p:nvCxnSpPr>
        <p:spPr bwMode="auto">
          <a:xfrm>
            <a:off x="7315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2578" name="Text Box 50"/>
          <p:cNvSpPr txBox="1">
            <a:spLocks noChangeArrowheads="1"/>
          </p:cNvSpPr>
          <p:nvPr/>
        </p:nvSpPr>
        <p:spPr bwMode="auto">
          <a:xfrm>
            <a:off x="7772400" y="5791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22579" name="Oval 51"/>
          <p:cNvSpPr>
            <a:spLocks noChangeAspect="1" noChangeArrowheads="1"/>
          </p:cNvSpPr>
          <p:nvPr/>
        </p:nvSpPr>
        <p:spPr bwMode="auto">
          <a:xfrm>
            <a:off x="6858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80" name="Oval 52"/>
          <p:cNvSpPr>
            <a:spLocks noChangeArrowheads="1"/>
          </p:cNvSpPr>
          <p:nvPr/>
        </p:nvSpPr>
        <p:spPr bwMode="auto">
          <a:xfrm>
            <a:off x="8458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81" name="AutoShape 53"/>
          <p:cNvCxnSpPr>
            <a:cxnSpLocks noChangeShapeType="1"/>
            <a:stCxn id="22579" idx="6"/>
            <a:endCxn id="22580" idx="2"/>
          </p:cNvCxnSpPr>
          <p:nvPr/>
        </p:nvCxnSpPr>
        <p:spPr bwMode="auto">
          <a:xfrm>
            <a:off x="7315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2582" name="Text Box 54"/>
          <p:cNvSpPr txBox="1">
            <a:spLocks noChangeArrowheads="1"/>
          </p:cNvSpPr>
          <p:nvPr/>
        </p:nvSpPr>
        <p:spPr bwMode="auto">
          <a:xfrm>
            <a:off x="7772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2583" name="Oval 55"/>
          <p:cNvSpPr>
            <a:spLocks noChangeAspect="1" noChangeArrowheads="1"/>
          </p:cNvSpPr>
          <p:nvPr/>
        </p:nvSpPr>
        <p:spPr bwMode="auto">
          <a:xfrm>
            <a:off x="45720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84" name="Oval 56"/>
          <p:cNvSpPr>
            <a:spLocks noChangeArrowheads="1"/>
          </p:cNvSpPr>
          <p:nvPr/>
        </p:nvSpPr>
        <p:spPr bwMode="auto">
          <a:xfrm>
            <a:off x="61722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85" name="AutoShape 57"/>
          <p:cNvCxnSpPr>
            <a:cxnSpLocks noChangeShapeType="1"/>
            <a:stCxn id="22583" idx="6"/>
            <a:endCxn id="22584" idx="2"/>
          </p:cNvCxnSpPr>
          <p:nvPr/>
        </p:nvCxnSpPr>
        <p:spPr bwMode="auto">
          <a:xfrm>
            <a:off x="5029200" y="60198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2586" name="Text Box 58"/>
          <p:cNvSpPr txBox="1">
            <a:spLocks noChangeArrowheads="1"/>
          </p:cNvSpPr>
          <p:nvPr/>
        </p:nvSpPr>
        <p:spPr bwMode="auto">
          <a:xfrm>
            <a:off x="54864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22587" name="Oval 59"/>
          <p:cNvSpPr>
            <a:spLocks noChangeAspect="1" noChangeArrowheads="1"/>
          </p:cNvSpPr>
          <p:nvPr/>
        </p:nvSpPr>
        <p:spPr bwMode="auto">
          <a:xfrm>
            <a:off x="68580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88" name="Oval 60"/>
          <p:cNvSpPr>
            <a:spLocks noChangeArrowheads="1"/>
          </p:cNvSpPr>
          <p:nvPr/>
        </p:nvSpPr>
        <p:spPr bwMode="auto">
          <a:xfrm>
            <a:off x="84582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89" name="AutoShape 61"/>
          <p:cNvCxnSpPr>
            <a:cxnSpLocks noChangeShapeType="1"/>
            <a:stCxn id="22587" idx="6"/>
            <a:endCxn id="22588" idx="2"/>
          </p:cNvCxnSpPr>
          <p:nvPr/>
        </p:nvCxnSpPr>
        <p:spPr bwMode="auto">
          <a:xfrm>
            <a:off x="73152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2590" name="Text Box 62"/>
          <p:cNvSpPr txBox="1">
            <a:spLocks noChangeArrowheads="1"/>
          </p:cNvSpPr>
          <p:nvPr/>
        </p:nvSpPr>
        <p:spPr bwMode="auto">
          <a:xfrm>
            <a:off x="7772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2591" name="Oval 63"/>
          <p:cNvSpPr>
            <a:spLocks noChangeAspect="1" noChangeArrowheads="1"/>
          </p:cNvSpPr>
          <p:nvPr/>
        </p:nvSpPr>
        <p:spPr bwMode="auto">
          <a:xfrm>
            <a:off x="45720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92" name="Oval 64"/>
          <p:cNvSpPr>
            <a:spLocks noChangeArrowheads="1"/>
          </p:cNvSpPr>
          <p:nvPr/>
        </p:nvSpPr>
        <p:spPr bwMode="auto">
          <a:xfrm>
            <a:off x="6172200" y="2743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93" name="AutoShape 65"/>
          <p:cNvCxnSpPr>
            <a:cxnSpLocks noChangeShapeType="1"/>
            <a:stCxn id="22591" idx="6"/>
            <a:endCxn id="22592" idx="2"/>
          </p:cNvCxnSpPr>
          <p:nvPr/>
        </p:nvCxnSpPr>
        <p:spPr bwMode="auto">
          <a:xfrm>
            <a:off x="5029200" y="29718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2594" name="Text Box 66"/>
          <p:cNvSpPr txBox="1">
            <a:spLocks noChangeArrowheads="1"/>
          </p:cNvSpPr>
          <p:nvPr/>
        </p:nvSpPr>
        <p:spPr bwMode="auto">
          <a:xfrm>
            <a:off x="54864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2595" name="Oval 67"/>
          <p:cNvSpPr>
            <a:spLocks noChangeAspect="1" noChangeArrowheads="1"/>
          </p:cNvSpPr>
          <p:nvPr/>
        </p:nvSpPr>
        <p:spPr bwMode="auto">
          <a:xfrm>
            <a:off x="45720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596" name="Oval 68"/>
          <p:cNvSpPr>
            <a:spLocks noChangeArrowheads="1"/>
          </p:cNvSpPr>
          <p:nvPr/>
        </p:nvSpPr>
        <p:spPr bwMode="auto">
          <a:xfrm>
            <a:off x="61722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597" name="AutoShape 69"/>
          <p:cNvCxnSpPr>
            <a:cxnSpLocks noChangeShapeType="1"/>
            <a:stCxn id="22595" idx="6"/>
            <a:endCxn id="22596" idx="2"/>
          </p:cNvCxnSpPr>
          <p:nvPr/>
        </p:nvCxnSpPr>
        <p:spPr bwMode="auto">
          <a:xfrm>
            <a:off x="50292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2598" name="Text Box 70"/>
          <p:cNvSpPr txBox="1">
            <a:spLocks noChangeArrowheads="1"/>
          </p:cNvSpPr>
          <p:nvPr/>
        </p:nvSpPr>
        <p:spPr bwMode="auto">
          <a:xfrm>
            <a:off x="54864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2599" name="Rectangle 71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600" name="Oval 72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601" name="Oval 73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602" name="Oval 74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603" name="AutoShape 75"/>
          <p:cNvCxnSpPr>
            <a:cxnSpLocks noChangeShapeType="1"/>
            <a:stCxn id="22560" idx="6"/>
            <a:endCxn id="22600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2604" name="AutoShape 76"/>
          <p:cNvCxnSpPr>
            <a:cxnSpLocks noChangeShapeType="1"/>
            <a:stCxn id="22560" idx="2"/>
            <a:endCxn id="22601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2605" name="AutoShape 77"/>
          <p:cNvCxnSpPr>
            <a:cxnSpLocks noChangeShapeType="1"/>
            <a:stCxn id="22559" idx="1"/>
            <a:endCxn id="22602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2606" name="AutoShape 78"/>
          <p:cNvCxnSpPr>
            <a:cxnSpLocks noChangeShapeType="1"/>
            <a:stCxn id="22600" idx="1"/>
            <a:endCxn id="22562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2607" name="AutoShape 79"/>
          <p:cNvCxnSpPr>
            <a:cxnSpLocks noChangeShapeType="1"/>
            <a:stCxn id="22561" idx="4"/>
            <a:endCxn id="22600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2608" name="AutoShape 80"/>
          <p:cNvCxnSpPr>
            <a:cxnSpLocks noChangeShapeType="1"/>
            <a:stCxn id="22602" idx="7"/>
            <a:endCxn id="22554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2609" name="Text Box 81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2610" name="Text Box 82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2611" name="Text Box 83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2612" name="Text Box 84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2613" name="Text Box 85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2614" name="Text Box 86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2615" name="Text Box 87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2616" name="Text Box 88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2617" name="Text Box 89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2618" name="Text Box 90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2619" name="Text Box 91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2620" name="Text Box 92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22621" name="Text Box 93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2622" name="Text Box 94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2623" name="Text Box 95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22624" name="Text Box 96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2625" name="Text Box 97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2626" name="Text Box 98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2627" name="Text Box 99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2628" name="Text Box 100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2629" name="Text Box 101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2630" name="Text Box 102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2631" name="Text Box 103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2632" name="Text Box 104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2633" name="Text Box 105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2634" name="Text Box 106"/>
          <p:cNvSpPr txBox="1">
            <a:spLocks noChangeArrowheads="1"/>
          </p:cNvSpPr>
          <p:nvPr/>
        </p:nvSpPr>
        <p:spPr bwMode="auto">
          <a:xfrm>
            <a:off x="69342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2635" name="Text Box 107"/>
          <p:cNvSpPr txBox="1">
            <a:spLocks noChangeArrowheads="1"/>
          </p:cNvSpPr>
          <p:nvPr/>
        </p:nvSpPr>
        <p:spPr bwMode="auto">
          <a:xfrm>
            <a:off x="6934200" y="5867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2636" name="Text Box 108"/>
          <p:cNvSpPr txBox="1">
            <a:spLocks noChangeArrowheads="1"/>
          </p:cNvSpPr>
          <p:nvPr/>
        </p:nvSpPr>
        <p:spPr bwMode="auto">
          <a:xfrm>
            <a:off x="85344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2637" name="Text Box 109"/>
          <p:cNvSpPr txBox="1">
            <a:spLocks noChangeArrowheads="1"/>
          </p:cNvSpPr>
          <p:nvPr/>
        </p:nvSpPr>
        <p:spPr bwMode="auto">
          <a:xfrm>
            <a:off x="8534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2638" name="Text Box 110"/>
          <p:cNvSpPr txBox="1">
            <a:spLocks noChangeArrowheads="1"/>
          </p:cNvSpPr>
          <p:nvPr/>
        </p:nvSpPr>
        <p:spPr bwMode="auto">
          <a:xfrm>
            <a:off x="4648200" y="1371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2639" name="Text Box 111"/>
          <p:cNvSpPr txBox="1">
            <a:spLocks noChangeArrowheads="1"/>
          </p:cNvSpPr>
          <p:nvPr/>
        </p:nvSpPr>
        <p:spPr bwMode="auto">
          <a:xfrm>
            <a:off x="6934200" y="609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2640" name="Text Box 112"/>
          <p:cNvSpPr txBox="1">
            <a:spLocks noChangeArrowheads="1"/>
          </p:cNvSpPr>
          <p:nvPr/>
        </p:nvSpPr>
        <p:spPr bwMode="auto">
          <a:xfrm>
            <a:off x="62484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2641" name="Text Box 113"/>
          <p:cNvSpPr txBox="1">
            <a:spLocks noChangeArrowheads="1"/>
          </p:cNvSpPr>
          <p:nvPr/>
        </p:nvSpPr>
        <p:spPr bwMode="auto">
          <a:xfrm>
            <a:off x="8534400" y="609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2642" name="Text Box 114"/>
          <p:cNvSpPr txBox="1">
            <a:spLocks noChangeArrowheads="1"/>
          </p:cNvSpPr>
          <p:nvPr/>
        </p:nvSpPr>
        <p:spPr bwMode="auto">
          <a:xfrm>
            <a:off x="4648200" y="5867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2643" name="Text Box 115"/>
          <p:cNvSpPr txBox="1">
            <a:spLocks noChangeArrowheads="1"/>
          </p:cNvSpPr>
          <p:nvPr/>
        </p:nvSpPr>
        <p:spPr bwMode="auto">
          <a:xfrm>
            <a:off x="69342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2644" name="Text Box 116"/>
          <p:cNvSpPr txBox="1">
            <a:spLocks noChangeArrowheads="1"/>
          </p:cNvSpPr>
          <p:nvPr/>
        </p:nvSpPr>
        <p:spPr bwMode="auto">
          <a:xfrm>
            <a:off x="8534400" y="5105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2645" name="Text Box 117"/>
          <p:cNvSpPr txBox="1">
            <a:spLocks noChangeArrowheads="1"/>
          </p:cNvSpPr>
          <p:nvPr/>
        </p:nvSpPr>
        <p:spPr bwMode="auto">
          <a:xfrm>
            <a:off x="62484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2646" name="Text Box 118"/>
          <p:cNvSpPr txBox="1">
            <a:spLocks noChangeArrowheads="1"/>
          </p:cNvSpPr>
          <p:nvPr/>
        </p:nvSpPr>
        <p:spPr bwMode="auto">
          <a:xfrm>
            <a:off x="6934200" y="1371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2647" name="Text Box 119"/>
          <p:cNvSpPr txBox="1">
            <a:spLocks noChangeArrowheads="1"/>
          </p:cNvSpPr>
          <p:nvPr/>
        </p:nvSpPr>
        <p:spPr bwMode="auto">
          <a:xfrm>
            <a:off x="8534400" y="1371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2648" name="Text Box 120"/>
          <p:cNvSpPr txBox="1">
            <a:spLocks noChangeArrowheads="1"/>
          </p:cNvSpPr>
          <p:nvPr/>
        </p:nvSpPr>
        <p:spPr bwMode="auto">
          <a:xfrm>
            <a:off x="6934200" y="2133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2649" name="Text Box 121"/>
          <p:cNvSpPr txBox="1">
            <a:spLocks noChangeArrowheads="1"/>
          </p:cNvSpPr>
          <p:nvPr/>
        </p:nvSpPr>
        <p:spPr bwMode="auto">
          <a:xfrm>
            <a:off x="4648200" y="5105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2650" name="Text Box 122"/>
          <p:cNvSpPr txBox="1">
            <a:spLocks noChangeArrowheads="1"/>
          </p:cNvSpPr>
          <p:nvPr/>
        </p:nvSpPr>
        <p:spPr bwMode="auto">
          <a:xfrm>
            <a:off x="85344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2651" name="Text Box 123"/>
          <p:cNvSpPr txBox="1">
            <a:spLocks noChangeArrowheads="1"/>
          </p:cNvSpPr>
          <p:nvPr/>
        </p:nvSpPr>
        <p:spPr bwMode="auto">
          <a:xfrm>
            <a:off x="62484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2652" name="Text Box 124"/>
          <p:cNvSpPr txBox="1">
            <a:spLocks noChangeArrowheads="1"/>
          </p:cNvSpPr>
          <p:nvPr/>
        </p:nvSpPr>
        <p:spPr bwMode="auto">
          <a:xfrm>
            <a:off x="4648200" y="2819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2653" name="Text Box 125"/>
          <p:cNvSpPr txBox="1">
            <a:spLocks noChangeArrowheads="1"/>
          </p:cNvSpPr>
          <p:nvPr/>
        </p:nvSpPr>
        <p:spPr bwMode="auto">
          <a:xfrm>
            <a:off x="69342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2654" name="Text Box 126"/>
          <p:cNvSpPr txBox="1">
            <a:spLocks noChangeArrowheads="1"/>
          </p:cNvSpPr>
          <p:nvPr/>
        </p:nvSpPr>
        <p:spPr bwMode="auto">
          <a:xfrm>
            <a:off x="62484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2655" name="Text Box 127"/>
          <p:cNvSpPr txBox="1">
            <a:spLocks noChangeArrowheads="1"/>
          </p:cNvSpPr>
          <p:nvPr/>
        </p:nvSpPr>
        <p:spPr bwMode="auto">
          <a:xfrm>
            <a:off x="8534400" y="4343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2656" name="Text Box 128"/>
          <p:cNvSpPr txBox="1">
            <a:spLocks noChangeArrowheads="1"/>
          </p:cNvSpPr>
          <p:nvPr/>
        </p:nvSpPr>
        <p:spPr bwMode="auto">
          <a:xfrm>
            <a:off x="4648200" y="2133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2657" name="Text Box 129"/>
          <p:cNvSpPr txBox="1">
            <a:spLocks noChangeArrowheads="1"/>
          </p:cNvSpPr>
          <p:nvPr/>
        </p:nvSpPr>
        <p:spPr bwMode="auto">
          <a:xfrm>
            <a:off x="6248400" y="21336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2658" name="Text Box 130"/>
          <p:cNvSpPr txBox="1">
            <a:spLocks noChangeArrowheads="1"/>
          </p:cNvSpPr>
          <p:nvPr/>
        </p:nvSpPr>
        <p:spPr bwMode="auto">
          <a:xfrm>
            <a:off x="8534400" y="2819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2659" name="Text Box 131"/>
          <p:cNvSpPr txBox="1">
            <a:spLocks noChangeArrowheads="1"/>
          </p:cNvSpPr>
          <p:nvPr/>
        </p:nvSpPr>
        <p:spPr bwMode="auto">
          <a:xfrm>
            <a:off x="6934200" y="2819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cxnSp>
        <p:nvCxnSpPr>
          <p:cNvPr id="22660" name="AutoShape 132"/>
          <p:cNvCxnSpPr>
            <a:cxnSpLocks noChangeShapeType="1"/>
            <a:stCxn id="22559" idx="4"/>
            <a:endCxn id="22601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2661" name="Oval 133"/>
          <p:cNvSpPr>
            <a:spLocks noChangeAspect="1" noChangeArrowheads="1"/>
          </p:cNvSpPr>
          <p:nvPr/>
        </p:nvSpPr>
        <p:spPr bwMode="auto">
          <a:xfrm>
            <a:off x="45720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662" name="Oval 134"/>
          <p:cNvSpPr>
            <a:spLocks noChangeArrowheads="1"/>
          </p:cNvSpPr>
          <p:nvPr/>
        </p:nvSpPr>
        <p:spPr bwMode="auto">
          <a:xfrm>
            <a:off x="6172200" y="533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663" name="AutoShape 135"/>
          <p:cNvCxnSpPr>
            <a:cxnSpLocks noChangeShapeType="1"/>
            <a:stCxn id="22661" idx="6"/>
            <a:endCxn id="22662" idx="2"/>
          </p:cNvCxnSpPr>
          <p:nvPr/>
        </p:nvCxnSpPr>
        <p:spPr bwMode="auto">
          <a:xfrm>
            <a:off x="5029200" y="762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2664" name="Text Box 136"/>
          <p:cNvSpPr txBox="1">
            <a:spLocks noChangeArrowheads="1"/>
          </p:cNvSpPr>
          <p:nvPr/>
        </p:nvSpPr>
        <p:spPr bwMode="auto">
          <a:xfrm>
            <a:off x="5486400" y="533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2665" name="Text Box 137"/>
          <p:cNvSpPr txBox="1">
            <a:spLocks noChangeArrowheads="1"/>
          </p:cNvSpPr>
          <p:nvPr/>
        </p:nvSpPr>
        <p:spPr bwMode="auto">
          <a:xfrm>
            <a:off x="46482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2666" name="Text Box 138"/>
          <p:cNvSpPr txBox="1">
            <a:spLocks noChangeArrowheads="1"/>
          </p:cNvSpPr>
          <p:nvPr/>
        </p:nvSpPr>
        <p:spPr bwMode="auto">
          <a:xfrm>
            <a:off x="6248400" y="609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2667" name="Oval 139"/>
          <p:cNvSpPr>
            <a:spLocks noChangeAspect="1" noChangeArrowheads="1"/>
          </p:cNvSpPr>
          <p:nvPr/>
        </p:nvSpPr>
        <p:spPr bwMode="auto">
          <a:xfrm>
            <a:off x="4572000" y="4267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668" name="Oval 140"/>
          <p:cNvSpPr>
            <a:spLocks noChangeArrowheads="1"/>
          </p:cNvSpPr>
          <p:nvPr/>
        </p:nvSpPr>
        <p:spPr bwMode="auto">
          <a:xfrm>
            <a:off x="6172200" y="4267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669" name="AutoShape 141"/>
          <p:cNvCxnSpPr>
            <a:cxnSpLocks noChangeShapeType="1"/>
            <a:stCxn id="22667" idx="6"/>
            <a:endCxn id="22668" idx="2"/>
          </p:cNvCxnSpPr>
          <p:nvPr/>
        </p:nvCxnSpPr>
        <p:spPr bwMode="auto">
          <a:xfrm>
            <a:off x="5029200" y="44958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2670" name="Text Box 142"/>
          <p:cNvSpPr txBox="1">
            <a:spLocks noChangeArrowheads="1"/>
          </p:cNvSpPr>
          <p:nvPr/>
        </p:nvSpPr>
        <p:spPr bwMode="auto">
          <a:xfrm>
            <a:off x="54864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2671" name="Text Box 143"/>
          <p:cNvSpPr txBox="1">
            <a:spLocks noChangeArrowheads="1"/>
          </p:cNvSpPr>
          <p:nvPr/>
        </p:nvSpPr>
        <p:spPr bwMode="auto">
          <a:xfrm>
            <a:off x="46482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2672" name="Text Box 144"/>
          <p:cNvSpPr txBox="1">
            <a:spLocks noChangeArrowheads="1"/>
          </p:cNvSpPr>
          <p:nvPr/>
        </p:nvSpPr>
        <p:spPr bwMode="auto">
          <a:xfrm>
            <a:off x="6248400" y="4343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2673" name="Oval 145"/>
          <p:cNvSpPr>
            <a:spLocks noChangeAspect="1" noChangeArrowheads="1"/>
          </p:cNvSpPr>
          <p:nvPr/>
        </p:nvSpPr>
        <p:spPr bwMode="auto">
          <a:xfrm>
            <a:off x="4572000" y="3505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2674" name="Oval 146"/>
          <p:cNvSpPr>
            <a:spLocks noChangeArrowheads="1"/>
          </p:cNvSpPr>
          <p:nvPr/>
        </p:nvSpPr>
        <p:spPr bwMode="auto">
          <a:xfrm>
            <a:off x="6172200" y="3505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2675" name="AutoShape 147"/>
          <p:cNvCxnSpPr>
            <a:cxnSpLocks noChangeShapeType="1"/>
            <a:stCxn id="22673" idx="6"/>
            <a:endCxn id="22674" idx="2"/>
          </p:cNvCxnSpPr>
          <p:nvPr/>
        </p:nvCxnSpPr>
        <p:spPr bwMode="auto">
          <a:xfrm>
            <a:off x="5029200" y="37338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2676" name="Text Box 148"/>
          <p:cNvSpPr txBox="1">
            <a:spLocks noChangeArrowheads="1"/>
          </p:cNvSpPr>
          <p:nvPr/>
        </p:nvSpPr>
        <p:spPr bwMode="auto">
          <a:xfrm>
            <a:off x="5486400" y="3505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2677" name="Text Box 149"/>
          <p:cNvSpPr txBox="1">
            <a:spLocks noChangeArrowheads="1"/>
          </p:cNvSpPr>
          <p:nvPr/>
        </p:nvSpPr>
        <p:spPr bwMode="auto">
          <a:xfrm>
            <a:off x="4648200" y="3581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2678" name="Text Box 150"/>
          <p:cNvSpPr txBox="1">
            <a:spLocks noChangeArrowheads="1"/>
          </p:cNvSpPr>
          <p:nvPr/>
        </p:nvSpPr>
        <p:spPr bwMode="auto">
          <a:xfrm>
            <a:off x="6248400" y="35814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2679" name="Text Box 151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solidFill>
                  <a:srgbClr val="0000CC"/>
                </a:solidFill>
                <a:effectLst/>
              </a:rPr>
              <a:t>Add 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val 26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555" name="Oval 27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3556" name="AutoShape 28"/>
          <p:cNvCxnSpPr>
            <a:cxnSpLocks noChangeShapeType="1"/>
            <a:stCxn id="23554" idx="6"/>
            <a:endCxn id="23555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3557" name="Text Box 29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3558" name="Oval 30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559" name="Oval 31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560" name="Oval 32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561" name="Oval 33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562" name="Oval 34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3563" name="AutoShape 39"/>
          <p:cNvCxnSpPr>
            <a:cxnSpLocks noChangeShapeType="1"/>
            <a:stCxn id="23558" idx="4"/>
            <a:endCxn id="23562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564" name="AutoShape 41"/>
          <p:cNvCxnSpPr>
            <a:cxnSpLocks noChangeShapeType="1"/>
            <a:stCxn id="23555" idx="3"/>
            <a:endCxn id="23558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565" name="AutoShape 42"/>
          <p:cNvCxnSpPr>
            <a:cxnSpLocks noChangeShapeType="1"/>
            <a:stCxn id="23555" idx="4"/>
            <a:endCxn id="23561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3566" name="Rectangle 71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567" name="Oval 72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568" name="Oval 73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569" name="Oval 74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3570" name="AutoShape 75"/>
          <p:cNvCxnSpPr>
            <a:cxnSpLocks noChangeShapeType="1"/>
            <a:stCxn id="23560" idx="6"/>
            <a:endCxn id="23567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571" name="AutoShape 76"/>
          <p:cNvCxnSpPr>
            <a:cxnSpLocks noChangeShapeType="1"/>
            <a:stCxn id="23560" idx="2"/>
            <a:endCxn id="23568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572" name="AutoShape 77"/>
          <p:cNvCxnSpPr>
            <a:cxnSpLocks noChangeShapeType="1"/>
            <a:stCxn id="23559" idx="1"/>
            <a:endCxn id="23569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573" name="AutoShape 78"/>
          <p:cNvCxnSpPr>
            <a:cxnSpLocks noChangeShapeType="1"/>
            <a:stCxn id="23567" idx="1"/>
            <a:endCxn id="23562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574" name="AutoShape 80"/>
          <p:cNvCxnSpPr>
            <a:cxnSpLocks noChangeShapeType="1"/>
            <a:stCxn id="23569" idx="7"/>
            <a:endCxn id="23554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3575" name="Text Box 81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3576" name="Text Box 82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3577" name="Text Box 84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3578" name="Text Box 85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3579" name="Text Box 86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3580" name="Text Box 88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3581" name="Text Box 90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3582" name="Text Box 93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3583" name="Text Box 96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3584" name="Text Box 97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3585" name="Text Box 98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3586" name="Text Box 99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3587" name="Text Box 100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3588" name="Text Box 101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3589" name="Text Box 102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3590" name="Text Box 103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3591" name="Text Box 104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3592" name="Text Box 105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23593" name="Oval 151"/>
          <p:cNvSpPr>
            <a:spLocks noChangeAspect="1" noChangeArrowheads="1"/>
          </p:cNvSpPr>
          <p:nvPr/>
        </p:nvSpPr>
        <p:spPr bwMode="auto">
          <a:xfrm>
            <a:off x="6477000" y="2133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594" name="Oval 152"/>
          <p:cNvSpPr>
            <a:spLocks noChangeArrowheads="1"/>
          </p:cNvSpPr>
          <p:nvPr/>
        </p:nvSpPr>
        <p:spPr bwMode="auto">
          <a:xfrm>
            <a:off x="8077200" y="2133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3595" name="AutoShape 153"/>
          <p:cNvCxnSpPr>
            <a:cxnSpLocks noChangeShapeType="1"/>
            <a:stCxn id="23593" idx="6"/>
            <a:endCxn id="23594" idx="2"/>
          </p:cNvCxnSpPr>
          <p:nvPr/>
        </p:nvCxnSpPr>
        <p:spPr bwMode="auto">
          <a:xfrm>
            <a:off x="6934200" y="23622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3596" name="Text Box 154"/>
          <p:cNvSpPr txBox="1">
            <a:spLocks noChangeArrowheads="1"/>
          </p:cNvSpPr>
          <p:nvPr/>
        </p:nvSpPr>
        <p:spPr bwMode="auto">
          <a:xfrm>
            <a:off x="7391400" y="2133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3597" name="Oval 155"/>
          <p:cNvSpPr>
            <a:spLocks noChangeArrowheads="1"/>
          </p:cNvSpPr>
          <p:nvPr/>
        </p:nvSpPr>
        <p:spPr bwMode="auto">
          <a:xfrm>
            <a:off x="72390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598" name="Oval 156"/>
          <p:cNvSpPr>
            <a:spLocks noChangeArrowheads="1"/>
          </p:cNvSpPr>
          <p:nvPr/>
        </p:nvSpPr>
        <p:spPr bwMode="auto">
          <a:xfrm>
            <a:off x="5486400" y="3657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599" name="Oval 157"/>
          <p:cNvSpPr>
            <a:spLocks noChangeArrowheads="1"/>
          </p:cNvSpPr>
          <p:nvPr/>
        </p:nvSpPr>
        <p:spPr bwMode="auto">
          <a:xfrm>
            <a:off x="6629400" y="5791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600" name="Oval 158"/>
          <p:cNvSpPr>
            <a:spLocks noChangeArrowheads="1"/>
          </p:cNvSpPr>
          <p:nvPr/>
        </p:nvSpPr>
        <p:spPr bwMode="auto">
          <a:xfrm>
            <a:off x="8001000" y="3124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601" name="Oval 159"/>
          <p:cNvSpPr>
            <a:spLocks noChangeArrowheads="1"/>
          </p:cNvSpPr>
          <p:nvPr/>
        </p:nvSpPr>
        <p:spPr bwMode="auto">
          <a:xfrm>
            <a:off x="7239000" y="4114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3602" name="AutoShape 160"/>
          <p:cNvCxnSpPr>
            <a:cxnSpLocks noChangeShapeType="1"/>
            <a:stCxn id="23593" idx="3"/>
            <a:endCxn id="23598" idx="7"/>
          </p:cNvCxnSpPr>
          <p:nvPr/>
        </p:nvCxnSpPr>
        <p:spPr bwMode="auto">
          <a:xfrm flipH="1">
            <a:off x="5876925" y="2524125"/>
            <a:ext cx="666750" cy="1200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603" name="AutoShape 161"/>
          <p:cNvCxnSpPr>
            <a:cxnSpLocks noChangeShapeType="1"/>
            <a:stCxn id="23598" idx="5"/>
            <a:endCxn id="23599" idx="1"/>
          </p:cNvCxnSpPr>
          <p:nvPr/>
        </p:nvCxnSpPr>
        <p:spPr bwMode="auto">
          <a:xfrm>
            <a:off x="5876925" y="4048125"/>
            <a:ext cx="819150" cy="1809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604" name="AutoShape 162"/>
          <p:cNvCxnSpPr>
            <a:cxnSpLocks noChangeShapeType="1"/>
            <a:stCxn id="23599" idx="7"/>
            <a:endCxn id="23601" idx="4"/>
          </p:cNvCxnSpPr>
          <p:nvPr/>
        </p:nvCxnSpPr>
        <p:spPr bwMode="auto">
          <a:xfrm flipV="1">
            <a:off x="7019925" y="4572000"/>
            <a:ext cx="447675" cy="1285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605" name="AutoShape 163"/>
          <p:cNvCxnSpPr>
            <a:cxnSpLocks noChangeShapeType="1"/>
            <a:stCxn id="23600" idx="3"/>
            <a:endCxn id="23601" idx="7"/>
          </p:cNvCxnSpPr>
          <p:nvPr/>
        </p:nvCxnSpPr>
        <p:spPr bwMode="auto">
          <a:xfrm flipH="1">
            <a:off x="7629525" y="35147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606" name="AutoShape 164"/>
          <p:cNvCxnSpPr>
            <a:cxnSpLocks noChangeShapeType="1"/>
            <a:stCxn id="23597" idx="4"/>
            <a:endCxn id="23601" idx="0"/>
          </p:cNvCxnSpPr>
          <p:nvPr/>
        </p:nvCxnSpPr>
        <p:spPr bwMode="auto">
          <a:xfrm>
            <a:off x="7467600" y="35052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607" name="AutoShape 165"/>
          <p:cNvCxnSpPr>
            <a:cxnSpLocks noChangeShapeType="1"/>
            <a:stCxn id="23593" idx="4"/>
            <a:endCxn id="23599" idx="0"/>
          </p:cNvCxnSpPr>
          <p:nvPr/>
        </p:nvCxnSpPr>
        <p:spPr bwMode="auto">
          <a:xfrm>
            <a:off x="6705600" y="2590800"/>
            <a:ext cx="152400" cy="3200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608" name="AutoShape 166"/>
          <p:cNvCxnSpPr>
            <a:cxnSpLocks noChangeShapeType="1"/>
            <a:stCxn id="23594" idx="3"/>
            <a:endCxn id="23597" idx="7"/>
          </p:cNvCxnSpPr>
          <p:nvPr/>
        </p:nvCxnSpPr>
        <p:spPr bwMode="auto">
          <a:xfrm flipH="1">
            <a:off x="7629525" y="25241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609" name="AutoShape 167"/>
          <p:cNvCxnSpPr>
            <a:cxnSpLocks noChangeShapeType="1"/>
            <a:stCxn id="23594" idx="4"/>
            <a:endCxn id="23600" idx="0"/>
          </p:cNvCxnSpPr>
          <p:nvPr/>
        </p:nvCxnSpPr>
        <p:spPr bwMode="auto">
          <a:xfrm flipH="1">
            <a:off x="8229600" y="25908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3610" name="Oval 168"/>
          <p:cNvSpPr>
            <a:spLocks noChangeArrowheads="1"/>
          </p:cNvSpPr>
          <p:nvPr/>
        </p:nvSpPr>
        <p:spPr bwMode="auto">
          <a:xfrm>
            <a:off x="8001000" y="5105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611" name="Oval 169"/>
          <p:cNvSpPr>
            <a:spLocks noChangeArrowheads="1"/>
          </p:cNvSpPr>
          <p:nvPr/>
        </p:nvSpPr>
        <p:spPr bwMode="auto">
          <a:xfrm>
            <a:off x="5638800" y="5334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3612" name="Oval 170"/>
          <p:cNvSpPr>
            <a:spLocks noChangeArrowheads="1"/>
          </p:cNvSpPr>
          <p:nvPr/>
        </p:nvSpPr>
        <p:spPr bwMode="auto">
          <a:xfrm>
            <a:off x="48768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3613" name="AutoShape 171"/>
          <p:cNvCxnSpPr>
            <a:cxnSpLocks noChangeShapeType="1"/>
            <a:stCxn id="23599" idx="6"/>
            <a:endCxn id="23610" idx="3"/>
          </p:cNvCxnSpPr>
          <p:nvPr/>
        </p:nvCxnSpPr>
        <p:spPr bwMode="auto">
          <a:xfrm flipV="1">
            <a:off x="7086600" y="54959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614" name="AutoShape 172"/>
          <p:cNvCxnSpPr>
            <a:cxnSpLocks noChangeShapeType="1"/>
            <a:stCxn id="23599" idx="2"/>
            <a:endCxn id="23611" idx="5"/>
          </p:cNvCxnSpPr>
          <p:nvPr/>
        </p:nvCxnSpPr>
        <p:spPr bwMode="auto">
          <a:xfrm flipH="1" flipV="1">
            <a:off x="6029325" y="57245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615" name="AutoShape 173"/>
          <p:cNvCxnSpPr>
            <a:cxnSpLocks noChangeShapeType="1"/>
            <a:stCxn id="23598" idx="1"/>
            <a:endCxn id="23612" idx="5"/>
          </p:cNvCxnSpPr>
          <p:nvPr/>
        </p:nvCxnSpPr>
        <p:spPr bwMode="auto">
          <a:xfrm flipH="1" flipV="1">
            <a:off x="5267325" y="33623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616" name="AutoShape 174"/>
          <p:cNvCxnSpPr>
            <a:cxnSpLocks noChangeShapeType="1"/>
            <a:stCxn id="23610" idx="1"/>
            <a:endCxn id="23601" idx="5"/>
          </p:cNvCxnSpPr>
          <p:nvPr/>
        </p:nvCxnSpPr>
        <p:spPr bwMode="auto">
          <a:xfrm flipH="1" flipV="1">
            <a:off x="7629525" y="45053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617" name="AutoShape 175"/>
          <p:cNvCxnSpPr>
            <a:cxnSpLocks noChangeShapeType="1"/>
            <a:stCxn id="23600" idx="4"/>
            <a:endCxn id="23610" idx="0"/>
          </p:cNvCxnSpPr>
          <p:nvPr/>
        </p:nvCxnSpPr>
        <p:spPr bwMode="auto">
          <a:xfrm>
            <a:off x="8229600" y="3581400"/>
            <a:ext cx="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3618" name="AutoShape 176"/>
          <p:cNvCxnSpPr>
            <a:cxnSpLocks noChangeShapeType="1"/>
            <a:stCxn id="23612" idx="7"/>
            <a:endCxn id="23593" idx="2"/>
          </p:cNvCxnSpPr>
          <p:nvPr/>
        </p:nvCxnSpPr>
        <p:spPr bwMode="auto">
          <a:xfrm flipV="1">
            <a:off x="5267325" y="23622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3619" name="Text Box 177"/>
          <p:cNvSpPr txBox="1">
            <a:spLocks noChangeArrowheads="1"/>
          </p:cNvSpPr>
          <p:nvPr/>
        </p:nvSpPr>
        <p:spPr bwMode="auto">
          <a:xfrm>
            <a:off x="5334000" y="3276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3620" name="Text Box 178"/>
          <p:cNvSpPr txBox="1">
            <a:spLocks noChangeArrowheads="1"/>
          </p:cNvSpPr>
          <p:nvPr/>
        </p:nvSpPr>
        <p:spPr bwMode="auto">
          <a:xfrm>
            <a:off x="71628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3621" name="Text Box 179"/>
          <p:cNvSpPr txBox="1">
            <a:spLocks noChangeArrowheads="1"/>
          </p:cNvSpPr>
          <p:nvPr/>
        </p:nvSpPr>
        <p:spPr bwMode="auto">
          <a:xfrm>
            <a:off x="7772400" y="3733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3622" name="Text Box 180"/>
          <p:cNvSpPr txBox="1">
            <a:spLocks noChangeArrowheads="1"/>
          </p:cNvSpPr>
          <p:nvPr/>
        </p:nvSpPr>
        <p:spPr bwMode="auto">
          <a:xfrm>
            <a:off x="76962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3623" name="Text Box 181"/>
          <p:cNvSpPr txBox="1">
            <a:spLocks noChangeArrowheads="1"/>
          </p:cNvSpPr>
          <p:nvPr/>
        </p:nvSpPr>
        <p:spPr bwMode="auto">
          <a:xfrm>
            <a:off x="8305800" y="2667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3624" name="Text Box 182"/>
          <p:cNvSpPr txBox="1">
            <a:spLocks noChangeArrowheads="1"/>
          </p:cNvSpPr>
          <p:nvPr/>
        </p:nvSpPr>
        <p:spPr bwMode="auto">
          <a:xfrm>
            <a:off x="7772400" y="4572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3625" name="Text Box 183"/>
          <p:cNvSpPr txBox="1">
            <a:spLocks noChangeArrowheads="1"/>
          </p:cNvSpPr>
          <p:nvPr/>
        </p:nvSpPr>
        <p:spPr bwMode="auto">
          <a:xfrm>
            <a:off x="8229600" y="4114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3626" name="Text Box 184"/>
          <p:cNvSpPr txBox="1">
            <a:spLocks noChangeArrowheads="1"/>
          </p:cNvSpPr>
          <p:nvPr/>
        </p:nvSpPr>
        <p:spPr bwMode="auto">
          <a:xfrm>
            <a:off x="76200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3627" name="Text Box 185"/>
          <p:cNvSpPr txBox="1">
            <a:spLocks noChangeArrowheads="1"/>
          </p:cNvSpPr>
          <p:nvPr/>
        </p:nvSpPr>
        <p:spPr bwMode="auto">
          <a:xfrm>
            <a:off x="7239000" y="4953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3628" name="Text Box 186"/>
          <p:cNvSpPr txBox="1">
            <a:spLocks noChangeArrowheads="1"/>
          </p:cNvSpPr>
          <p:nvPr/>
        </p:nvSpPr>
        <p:spPr bwMode="auto">
          <a:xfrm>
            <a:off x="6172200" y="5791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3629" name="Text Box 187"/>
          <p:cNvSpPr txBox="1">
            <a:spLocks noChangeArrowheads="1"/>
          </p:cNvSpPr>
          <p:nvPr/>
        </p:nvSpPr>
        <p:spPr bwMode="auto">
          <a:xfrm>
            <a:off x="5486400" y="4572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3630" name="Text Box 188"/>
          <p:cNvSpPr txBox="1">
            <a:spLocks noChangeArrowheads="1"/>
          </p:cNvSpPr>
          <p:nvPr/>
        </p:nvSpPr>
        <p:spPr bwMode="auto">
          <a:xfrm>
            <a:off x="6172200" y="4572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23631" name="Text Box 189"/>
          <p:cNvSpPr txBox="1">
            <a:spLocks noChangeArrowheads="1"/>
          </p:cNvSpPr>
          <p:nvPr/>
        </p:nvSpPr>
        <p:spPr bwMode="auto">
          <a:xfrm>
            <a:off x="5638800" y="2438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3632" name="Text Box 190"/>
          <p:cNvSpPr txBox="1">
            <a:spLocks noChangeArrowheads="1"/>
          </p:cNvSpPr>
          <p:nvPr/>
        </p:nvSpPr>
        <p:spPr bwMode="auto">
          <a:xfrm>
            <a:off x="6172200" y="3048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3633" name="Text Box 191"/>
          <p:cNvSpPr txBox="1">
            <a:spLocks noChangeArrowheads="1"/>
          </p:cNvSpPr>
          <p:nvPr/>
        </p:nvSpPr>
        <p:spPr bwMode="auto">
          <a:xfrm>
            <a:off x="6781800" y="39624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23634" name="Text Box 192"/>
          <p:cNvSpPr txBox="1">
            <a:spLocks noChangeArrowheads="1"/>
          </p:cNvSpPr>
          <p:nvPr/>
        </p:nvSpPr>
        <p:spPr bwMode="auto">
          <a:xfrm>
            <a:off x="4953000" y="3048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3635" name="Text Box 193"/>
          <p:cNvSpPr txBox="1">
            <a:spLocks noChangeArrowheads="1"/>
          </p:cNvSpPr>
          <p:nvPr/>
        </p:nvSpPr>
        <p:spPr bwMode="auto">
          <a:xfrm>
            <a:off x="6553200" y="22098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3636" name="Text Box 194"/>
          <p:cNvSpPr txBox="1">
            <a:spLocks noChangeArrowheads="1"/>
          </p:cNvSpPr>
          <p:nvPr/>
        </p:nvSpPr>
        <p:spPr bwMode="auto">
          <a:xfrm>
            <a:off x="8153400" y="22098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3637" name="Text Box 195"/>
          <p:cNvSpPr txBox="1">
            <a:spLocks noChangeArrowheads="1"/>
          </p:cNvSpPr>
          <p:nvPr/>
        </p:nvSpPr>
        <p:spPr bwMode="auto">
          <a:xfrm>
            <a:off x="5562600" y="3733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3638" name="Text Box 196"/>
          <p:cNvSpPr txBox="1">
            <a:spLocks noChangeArrowheads="1"/>
          </p:cNvSpPr>
          <p:nvPr/>
        </p:nvSpPr>
        <p:spPr bwMode="auto">
          <a:xfrm>
            <a:off x="7315200" y="31242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3639" name="Text Box 197"/>
          <p:cNvSpPr txBox="1">
            <a:spLocks noChangeArrowheads="1"/>
          </p:cNvSpPr>
          <p:nvPr/>
        </p:nvSpPr>
        <p:spPr bwMode="auto">
          <a:xfrm>
            <a:off x="8077200" y="3200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3640" name="Text Box 198"/>
          <p:cNvSpPr txBox="1">
            <a:spLocks noChangeArrowheads="1"/>
          </p:cNvSpPr>
          <p:nvPr/>
        </p:nvSpPr>
        <p:spPr bwMode="auto">
          <a:xfrm>
            <a:off x="7315200" y="4191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3641" name="Text Box 199"/>
          <p:cNvSpPr txBox="1">
            <a:spLocks noChangeArrowheads="1"/>
          </p:cNvSpPr>
          <p:nvPr/>
        </p:nvSpPr>
        <p:spPr bwMode="auto">
          <a:xfrm>
            <a:off x="5715000" y="54102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3642" name="Text Box 200"/>
          <p:cNvSpPr txBox="1">
            <a:spLocks noChangeArrowheads="1"/>
          </p:cNvSpPr>
          <p:nvPr/>
        </p:nvSpPr>
        <p:spPr bwMode="auto">
          <a:xfrm>
            <a:off x="8077200" y="51816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3643" name="Text Box 201"/>
          <p:cNvSpPr txBox="1">
            <a:spLocks noChangeArrowheads="1"/>
          </p:cNvSpPr>
          <p:nvPr/>
        </p:nvSpPr>
        <p:spPr bwMode="auto">
          <a:xfrm>
            <a:off x="6705600" y="58674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23644" name="AutoShape 202"/>
          <p:cNvCxnSpPr>
            <a:cxnSpLocks noChangeShapeType="1"/>
            <a:stCxn id="23598" idx="4"/>
            <a:endCxn id="23611" idx="0"/>
          </p:cNvCxnSpPr>
          <p:nvPr/>
        </p:nvCxnSpPr>
        <p:spPr bwMode="auto">
          <a:xfrm>
            <a:off x="5715000" y="4114800"/>
            <a:ext cx="15240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3645" name="Text Box 203"/>
          <p:cNvSpPr txBox="1">
            <a:spLocks noChangeArrowheads="1"/>
          </p:cNvSpPr>
          <p:nvPr/>
        </p:nvSpPr>
        <p:spPr bwMode="auto">
          <a:xfrm>
            <a:off x="533400" y="457200"/>
            <a:ext cx="3505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rgbClr val="0000CC"/>
                </a:solidFill>
                <a:effectLst/>
              </a:rPr>
              <a:t>Minimum Spanning Tree</a:t>
            </a:r>
          </a:p>
        </p:txBody>
      </p:sp>
      <p:sp>
        <p:nvSpPr>
          <p:cNvPr id="23646" name="Text Box 204"/>
          <p:cNvSpPr txBox="1">
            <a:spLocks noChangeArrowheads="1"/>
          </p:cNvSpPr>
          <p:nvPr/>
        </p:nvSpPr>
        <p:spPr bwMode="auto">
          <a:xfrm>
            <a:off x="5486400" y="457200"/>
            <a:ext cx="3200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Complete 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</a:t>
            </a:r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Running Time =  O(m log n)  </a:t>
            </a:r>
          </a:p>
          <a:p>
            <a:pPr lvl="1"/>
            <a:r>
              <a:rPr lang="en-US" dirty="0" smtClean="0"/>
              <a:t>(m = edges, n = nodes)</a:t>
            </a:r>
          </a:p>
          <a:p>
            <a:r>
              <a:rPr lang="en-US" dirty="0" smtClean="0"/>
              <a:t>Testing if an edge creates a cycle can be slow unless a complicated data structure called a “union-find” structure is used.</a:t>
            </a:r>
          </a:p>
          <a:p>
            <a:r>
              <a:rPr lang="en-US" dirty="0" smtClean="0"/>
              <a:t>It usually only has to check a small fraction of the edges, but in some cases (like if there was a vertex connected to the graph by only one edge and it was the longest edge) it would have to check all the edges.</a:t>
            </a:r>
          </a:p>
          <a:p>
            <a:r>
              <a:rPr lang="en-US" dirty="0" smtClean="0"/>
              <a:t>This algorithm works best, of course, if the number of edges is kept to a minimum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Prim’s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algorithm starts with one node</a:t>
            </a:r>
          </a:p>
          <a:p>
            <a:r>
              <a:rPr lang="en-US" dirty="0" smtClean="0"/>
              <a:t>It then, one by one, adds a node that is unconnected to the new graph to the new graph, </a:t>
            </a:r>
          </a:p>
          <a:p>
            <a:r>
              <a:rPr lang="en-US" dirty="0" smtClean="0"/>
              <a:t>each time selecting the node whose connecting edge has the smallest weight out of the available nodes’ connecting edges.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Prim’s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The steps are:</a:t>
            </a:r>
          </a:p>
          <a:p>
            <a:pPr>
              <a:buNone/>
            </a:pPr>
            <a:r>
              <a:rPr lang="en-US" dirty="0" smtClean="0"/>
              <a:t>   1. The new graph is constructed - with one node from the old graph.</a:t>
            </a:r>
          </a:p>
          <a:p>
            <a:pPr>
              <a:buNone/>
            </a:pPr>
            <a:r>
              <a:rPr lang="en-US" dirty="0" smtClean="0"/>
              <a:t>   2. While new graph has fewer than n nodes,</a:t>
            </a:r>
          </a:p>
          <a:p>
            <a:pPr>
              <a:buNone/>
            </a:pPr>
            <a:r>
              <a:rPr lang="en-US" dirty="0" smtClean="0"/>
              <a:t>         1. Find the node from the old graph with the smallest connecting edge to the new graph,</a:t>
            </a:r>
          </a:p>
          <a:p>
            <a:pPr>
              <a:buNone/>
            </a:pPr>
            <a:r>
              <a:rPr lang="en-US" dirty="0" smtClean="0"/>
              <a:t>         2. Add it to the new graph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Every step will have joined one node, so that at the end we will have one graph with all the nodes and it will be a minimum spanning tree of the original graph.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Oval 2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7651" name="Oval 3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7652" name="AutoShape 4"/>
          <p:cNvCxnSpPr>
            <a:cxnSpLocks noChangeShapeType="1"/>
            <a:stCxn id="27650" idx="6"/>
            <a:endCxn id="27651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7654" name="Oval 6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7655" name="Oval 7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7656" name="Oval 8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7657" name="Oval 9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7658" name="Oval 10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7659" name="AutoShape 11"/>
          <p:cNvCxnSpPr>
            <a:cxnSpLocks noChangeShapeType="1"/>
            <a:stCxn id="27650" idx="3"/>
            <a:endCxn id="27655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7660" name="AutoShape 12"/>
          <p:cNvCxnSpPr>
            <a:cxnSpLocks noChangeShapeType="1"/>
            <a:stCxn id="27655" idx="5"/>
            <a:endCxn id="27656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7661" name="AutoShape 13"/>
          <p:cNvCxnSpPr>
            <a:cxnSpLocks noChangeShapeType="1"/>
            <a:stCxn id="27656" idx="7"/>
            <a:endCxn id="27658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7662" name="AutoShape 14"/>
          <p:cNvCxnSpPr>
            <a:cxnSpLocks noChangeShapeType="1"/>
            <a:stCxn id="27657" idx="3"/>
            <a:endCxn id="27658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7663" name="AutoShape 15"/>
          <p:cNvCxnSpPr>
            <a:cxnSpLocks noChangeShapeType="1"/>
            <a:stCxn id="27654" idx="4"/>
            <a:endCxn id="27658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7664" name="AutoShape 16"/>
          <p:cNvCxnSpPr>
            <a:cxnSpLocks noChangeShapeType="1"/>
            <a:stCxn id="27650" idx="4"/>
            <a:endCxn id="27656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7665" name="AutoShape 17"/>
          <p:cNvCxnSpPr>
            <a:cxnSpLocks noChangeShapeType="1"/>
            <a:stCxn id="27651" idx="3"/>
            <a:endCxn id="27654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7666" name="AutoShape 18"/>
          <p:cNvCxnSpPr>
            <a:cxnSpLocks noChangeShapeType="1"/>
            <a:stCxn id="27651" idx="4"/>
            <a:endCxn id="27657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7667" name="Rectangle 19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7668" name="Oval 20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7669" name="Oval 21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7670" name="Oval 22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7671" name="AutoShape 23"/>
          <p:cNvCxnSpPr>
            <a:cxnSpLocks noChangeShapeType="1"/>
            <a:stCxn id="27656" idx="6"/>
            <a:endCxn id="27668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7672" name="AutoShape 24"/>
          <p:cNvCxnSpPr>
            <a:cxnSpLocks noChangeShapeType="1"/>
            <a:stCxn id="27656" idx="2"/>
            <a:endCxn id="27669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7673" name="AutoShape 25"/>
          <p:cNvCxnSpPr>
            <a:cxnSpLocks noChangeShapeType="1"/>
            <a:stCxn id="27655" idx="1"/>
            <a:endCxn id="27670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7674" name="AutoShape 26"/>
          <p:cNvCxnSpPr>
            <a:cxnSpLocks noChangeShapeType="1"/>
            <a:stCxn id="27668" idx="1"/>
            <a:endCxn id="27658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7675" name="AutoShape 27"/>
          <p:cNvCxnSpPr>
            <a:cxnSpLocks noChangeShapeType="1"/>
            <a:stCxn id="27657" idx="4"/>
            <a:endCxn id="27668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7676" name="AutoShape 28"/>
          <p:cNvCxnSpPr>
            <a:cxnSpLocks noChangeShapeType="1"/>
            <a:stCxn id="27670" idx="7"/>
            <a:endCxn id="27650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7677" name="Text Box 29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7678" name="Text Box 30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7679" name="Text Box 31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7680" name="Text Box 32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7681" name="Text Box 33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7683" name="Text Box 35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7684" name="Text Box 36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7685" name="Text Box 37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7686" name="Text Box 38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7687" name="Text Box 39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7688" name="Text Box 40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27689" name="Text Box 41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7690" name="Text Box 42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7691" name="Text Box 43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27692" name="Text Box 44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7693" name="Text Box 45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7694" name="Text Box 46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7695" name="Text Box 47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7696" name="Text Box 48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7697" name="Text Box 49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7698" name="Text Box 50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7699" name="Text Box 51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7700" name="Text Box 52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7701" name="Text Box 53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27702" name="AutoShape 54"/>
          <p:cNvCxnSpPr>
            <a:cxnSpLocks noChangeShapeType="1"/>
            <a:stCxn id="27655" idx="4"/>
            <a:endCxn id="27669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7703" name="Text Box 55"/>
          <p:cNvSpPr txBox="1">
            <a:spLocks noChangeArrowheads="1"/>
          </p:cNvSpPr>
          <p:nvPr/>
        </p:nvSpPr>
        <p:spPr bwMode="auto">
          <a:xfrm>
            <a:off x="533400" y="457200"/>
            <a:ext cx="335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Complete 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Oval 2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675" name="Oval 3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8676" name="AutoShape 4"/>
          <p:cNvCxnSpPr>
            <a:cxnSpLocks noChangeShapeType="1"/>
            <a:stCxn id="28674" idx="6"/>
            <a:endCxn id="28675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8678" name="Oval 6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679" name="Oval 7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680" name="Oval 8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681" name="Oval 9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682" name="Oval 10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8683" name="AutoShape 11"/>
          <p:cNvCxnSpPr>
            <a:cxnSpLocks noChangeShapeType="1"/>
            <a:stCxn id="28674" idx="3"/>
            <a:endCxn id="28679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8684" name="AutoShape 12"/>
          <p:cNvCxnSpPr>
            <a:cxnSpLocks noChangeShapeType="1"/>
            <a:stCxn id="28679" idx="5"/>
            <a:endCxn id="28680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8685" name="AutoShape 13"/>
          <p:cNvCxnSpPr>
            <a:cxnSpLocks noChangeShapeType="1"/>
            <a:stCxn id="28680" idx="7"/>
            <a:endCxn id="28682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8686" name="AutoShape 14"/>
          <p:cNvCxnSpPr>
            <a:cxnSpLocks noChangeShapeType="1"/>
            <a:stCxn id="28681" idx="3"/>
            <a:endCxn id="28682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8687" name="AutoShape 15"/>
          <p:cNvCxnSpPr>
            <a:cxnSpLocks noChangeShapeType="1"/>
            <a:stCxn id="28678" idx="4"/>
            <a:endCxn id="28682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8688" name="AutoShape 16"/>
          <p:cNvCxnSpPr>
            <a:cxnSpLocks noChangeShapeType="1"/>
            <a:stCxn id="28674" idx="4"/>
            <a:endCxn id="28680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8689" name="AutoShape 17"/>
          <p:cNvCxnSpPr>
            <a:cxnSpLocks noChangeShapeType="1"/>
            <a:stCxn id="28675" idx="3"/>
            <a:endCxn id="28678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8690" name="AutoShape 18"/>
          <p:cNvCxnSpPr>
            <a:cxnSpLocks noChangeShapeType="1"/>
            <a:stCxn id="28675" idx="4"/>
            <a:endCxn id="28681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8691" name="Rectangle 19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692" name="Oval 20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693" name="Oval 21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694" name="Oval 22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8695" name="AutoShape 23"/>
          <p:cNvCxnSpPr>
            <a:cxnSpLocks noChangeShapeType="1"/>
            <a:stCxn id="28680" idx="6"/>
            <a:endCxn id="28692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8696" name="AutoShape 24"/>
          <p:cNvCxnSpPr>
            <a:cxnSpLocks noChangeShapeType="1"/>
            <a:stCxn id="28680" idx="2"/>
            <a:endCxn id="28693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8697" name="AutoShape 25"/>
          <p:cNvCxnSpPr>
            <a:cxnSpLocks noChangeShapeType="1"/>
            <a:stCxn id="28679" idx="1"/>
            <a:endCxn id="28694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28698" name="AutoShape 26"/>
          <p:cNvCxnSpPr>
            <a:cxnSpLocks noChangeShapeType="1"/>
            <a:stCxn id="28692" idx="1"/>
            <a:endCxn id="28682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8699" name="AutoShape 27"/>
          <p:cNvCxnSpPr>
            <a:cxnSpLocks noChangeShapeType="1"/>
            <a:stCxn id="28681" idx="4"/>
            <a:endCxn id="28692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8700" name="AutoShape 28"/>
          <p:cNvCxnSpPr>
            <a:cxnSpLocks noChangeShapeType="1"/>
            <a:stCxn id="28694" idx="7"/>
            <a:endCxn id="28674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28701" name="Text Box 29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8702" name="Text Box 30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8703" name="Text Box 31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8704" name="Text Box 32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8705" name="Text Box 33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8706" name="Text Box 34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8707" name="Text Box 35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8708" name="Text Box 36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8709" name="Text Box 37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8710" name="Text Box 38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8711" name="Text Box 39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8712" name="Text Box 40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28713" name="Text Box 41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8714" name="Text Box 42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8715" name="Text Box 43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28716" name="Text Box 44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8717" name="Text Box 45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8718" name="Text Box 46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8719" name="Text Box 47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8720" name="Text Box 48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8721" name="Text Box 49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8722" name="Text Box 50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8723" name="Text Box 51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8724" name="Text Box 52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8725" name="Text Box 53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28726" name="AutoShape 54"/>
          <p:cNvCxnSpPr>
            <a:cxnSpLocks noChangeShapeType="1"/>
            <a:stCxn id="28679" idx="4"/>
            <a:endCxn id="28693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8727" name="Text Box 55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Old Graph</a:t>
            </a:r>
          </a:p>
        </p:txBody>
      </p:sp>
      <p:sp>
        <p:nvSpPr>
          <p:cNvPr id="28728" name="Text Box 108"/>
          <p:cNvSpPr txBox="1">
            <a:spLocks noChangeArrowheads="1"/>
          </p:cNvSpPr>
          <p:nvPr/>
        </p:nvSpPr>
        <p:spPr bwMode="auto">
          <a:xfrm>
            <a:off x="54864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New Graph</a:t>
            </a:r>
          </a:p>
        </p:txBody>
      </p:sp>
      <p:sp>
        <p:nvSpPr>
          <p:cNvPr id="28729" name="Oval 162"/>
          <p:cNvSpPr>
            <a:spLocks noChangeAspect="1" noChangeArrowheads="1"/>
          </p:cNvSpPr>
          <p:nvPr/>
        </p:nvSpPr>
        <p:spPr bwMode="auto">
          <a:xfrm>
            <a:off x="6629400" y="2286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730" name="Oval 163"/>
          <p:cNvSpPr>
            <a:spLocks noChangeArrowheads="1"/>
          </p:cNvSpPr>
          <p:nvPr/>
        </p:nvSpPr>
        <p:spPr bwMode="auto">
          <a:xfrm>
            <a:off x="8229600" y="2286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8731" name="AutoShape 164"/>
          <p:cNvCxnSpPr>
            <a:cxnSpLocks noChangeShapeType="1"/>
            <a:stCxn id="28729" idx="6"/>
            <a:endCxn id="28730" idx="2"/>
          </p:cNvCxnSpPr>
          <p:nvPr/>
        </p:nvCxnSpPr>
        <p:spPr bwMode="auto">
          <a:xfrm>
            <a:off x="7086600" y="25146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8732" name="Text Box 165"/>
          <p:cNvSpPr txBox="1">
            <a:spLocks noChangeArrowheads="1"/>
          </p:cNvSpPr>
          <p:nvPr/>
        </p:nvSpPr>
        <p:spPr bwMode="auto">
          <a:xfrm>
            <a:off x="7543800" y="2286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28733" name="Oval 166"/>
          <p:cNvSpPr>
            <a:spLocks noChangeArrowheads="1"/>
          </p:cNvSpPr>
          <p:nvPr/>
        </p:nvSpPr>
        <p:spPr bwMode="auto">
          <a:xfrm>
            <a:off x="7391400" y="3200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734" name="Oval 167"/>
          <p:cNvSpPr>
            <a:spLocks noChangeArrowheads="1"/>
          </p:cNvSpPr>
          <p:nvPr/>
        </p:nvSpPr>
        <p:spPr bwMode="auto">
          <a:xfrm>
            <a:off x="5638800" y="3810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735" name="Oval 168"/>
          <p:cNvSpPr>
            <a:spLocks noChangeArrowheads="1"/>
          </p:cNvSpPr>
          <p:nvPr/>
        </p:nvSpPr>
        <p:spPr bwMode="auto">
          <a:xfrm>
            <a:off x="6781800" y="5943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736" name="Oval 169"/>
          <p:cNvSpPr>
            <a:spLocks noChangeArrowheads="1"/>
          </p:cNvSpPr>
          <p:nvPr/>
        </p:nvSpPr>
        <p:spPr bwMode="auto">
          <a:xfrm>
            <a:off x="8153400" y="3276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737" name="Oval 170"/>
          <p:cNvSpPr>
            <a:spLocks noChangeArrowheads="1"/>
          </p:cNvSpPr>
          <p:nvPr/>
        </p:nvSpPr>
        <p:spPr bwMode="auto">
          <a:xfrm>
            <a:off x="7391400" y="4267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8738" name="AutoShape 171"/>
          <p:cNvCxnSpPr>
            <a:cxnSpLocks noChangeShapeType="1"/>
            <a:stCxn id="28729" idx="3"/>
            <a:endCxn id="28734" idx="7"/>
          </p:cNvCxnSpPr>
          <p:nvPr/>
        </p:nvCxnSpPr>
        <p:spPr bwMode="auto">
          <a:xfrm flipH="1">
            <a:off x="6029325" y="26765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8739" name="AutoShape 172"/>
          <p:cNvCxnSpPr>
            <a:cxnSpLocks noChangeShapeType="1"/>
            <a:stCxn id="28734" idx="5"/>
            <a:endCxn id="28735" idx="1"/>
          </p:cNvCxnSpPr>
          <p:nvPr/>
        </p:nvCxnSpPr>
        <p:spPr bwMode="auto">
          <a:xfrm>
            <a:off x="6029325" y="42005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8740" name="AutoShape 173"/>
          <p:cNvCxnSpPr>
            <a:cxnSpLocks noChangeShapeType="1"/>
            <a:stCxn id="28735" idx="7"/>
            <a:endCxn id="28737" idx="4"/>
          </p:cNvCxnSpPr>
          <p:nvPr/>
        </p:nvCxnSpPr>
        <p:spPr bwMode="auto">
          <a:xfrm flipV="1">
            <a:off x="7172325" y="47244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8741" name="AutoShape 174"/>
          <p:cNvCxnSpPr>
            <a:cxnSpLocks noChangeShapeType="1"/>
            <a:stCxn id="28736" idx="3"/>
            <a:endCxn id="28737" idx="7"/>
          </p:cNvCxnSpPr>
          <p:nvPr/>
        </p:nvCxnSpPr>
        <p:spPr bwMode="auto">
          <a:xfrm flipH="1">
            <a:off x="7781925" y="3667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8742" name="AutoShape 175"/>
          <p:cNvCxnSpPr>
            <a:cxnSpLocks noChangeShapeType="1"/>
            <a:stCxn id="28733" idx="4"/>
            <a:endCxn id="28737" idx="0"/>
          </p:cNvCxnSpPr>
          <p:nvPr/>
        </p:nvCxnSpPr>
        <p:spPr bwMode="auto">
          <a:xfrm>
            <a:off x="7620000" y="3657600"/>
            <a:ext cx="0" cy="6096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8743" name="AutoShape 176"/>
          <p:cNvCxnSpPr>
            <a:cxnSpLocks noChangeShapeType="1"/>
            <a:stCxn id="28729" idx="4"/>
            <a:endCxn id="28735" idx="0"/>
          </p:cNvCxnSpPr>
          <p:nvPr/>
        </p:nvCxnSpPr>
        <p:spPr bwMode="auto">
          <a:xfrm>
            <a:off x="6858000" y="27432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8744" name="AutoShape 177"/>
          <p:cNvCxnSpPr>
            <a:cxnSpLocks noChangeShapeType="1"/>
            <a:stCxn id="28730" idx="3"/>
            <a:endCxn id="28733" idx="7"/>
          </p:cNvCxnSpPr>
          <p:nvPr/>
        </p:nvCxnSpPr>
        <p:spPr bwMode="auto">
          <a:xfrm flipH="1">
            <a:off x="7781925" y="2676525"/>
            <a:ext cx="514350" cy="5905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8745" name="AutoShape 178"/>
          <p:cNvCxnSpPr>
            <a:cxnSpLocks noChangeShapeType="1"/>
            <a:stCxn id="28730" idx="4"/>
            <a:endCxn id="28736" idx="0"/>
          </p:cNvCxnSpPr>
          <p:nvPr/>
        </p:nvCxnSpPr>
        <p:spPr bwMode="auto">
          <a:xfrm flipH="1">
            <a:off x="8382000" y="2743200"/>
            <a:ext cx="76200" cy="533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8746" name="Oval 179"/>
          <p:cNvSpPr>
            <a:spLocks noChangeArrowheads="1"/>
          </p:cNvSpPr>
          <p:nvPr/>
        </p:nvSpPr>
        <p:spPr bwMode="auto">
          <a:xfrm>
            <a:off x="8153400" y="5257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747" name="Oval 180"/>
          <p:cNvSpPr>
            <a:spLocks noChangeArrowheads="1"/>
          </p:cNvSpPr>
          <p:nvPr/>
        </p:nvSpPr>
        <p:spPr bwMode="auto">
          <a:xfrm>
            <a:off x="5791200" y="5486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8748" name="Oval 181"/>
          <p:cNvSpPr>
            <a:spLocks noChangeArrowheads="1"/>
          </p:cNvSpPr>
          <p:nvPr/>
        </p:nvSpPr>
        <p:spPr bwMode="auto">
          <a:xfrm>
            <a:off x="5029200" y="3124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8749" name="AutoShape 182"/>
          <p:cNvCxnSpPr>
            <a:cxnSpLocks noChangeShapeType="1"/>
            <a:stCxn id="28735" idx="6"/>
            <a:endCxn id="28746" idx="3"/>
          </p:cNvCxnSpPr>
          <p:nvPr/>
        </p:nvCxnSpPr>
        <p:spPr bwMode="auto">
          <a:xfrm flipV="1">
            <a:off x="7239000" y="56483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8750" name="AutoShape 183"/>
          <p:cNvCxnSpPr>
            <a:cxnSpLocks noChangeShapeType="1"/>
          </p:cNvCxnSpPr>
          <p:nvPr/>
        </p:nvCxnSpPr>
        <p:spPr bwMode="auto">
          <a:xfrm flipH="1" flipV="1">
            <a:off x="6172200" y="5867400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8751" name="AutoShape 184"/>
          <p:cNvCxnSpPr>
            <a:cxnSpLocks noChangeShapeType="1"/>
            <a:stCxn id="28734" idx="1"/>
            <a:endCxn id="28748" idx="5"/>
          </p:cNvCxnSpPr>
          <p:nvPr/>
        </p:nvCxnSpPr>
        <p:spPr bwMode="auto">
          <a:xfrm flipH="1" flipV="1">
            <a:off x="5419725" y="3514725"/>
            <a:ext cx="285750" cy="3619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28752" name="AutoShape 185"/>
          <p:cNvCxnSpPr>
            <a:cxnSpLocks noChangeShapeType="1"/>
            <a:stCxn id="28746" idx="1"/>
            <a:endCxn id="28737" idx="5"/>
          </p:cNvCxnSpPr>
          <p:nvPr/>
        </p:nvCxnSpPr>
        <p:spPr bwMode="auto">
          <a:xfrm flipH="1" flipV="1">
            <a:off x="7781925" y="46577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8753" name="AutoShape 186"/>
          <p:cNvCxnSpPr>
            <a:cxnSpLocks noChangeShapeType="1"/>
            <a:stCxn id="28736" idx="4"/>
            <a:endCxn id="28746" idx="0"/>
          </p:cNvCxnSpPr>
          <p:nvPr/>
        </p:nvCxnSpPr>
        <p:spPr bwMode="auto">
          <a:xfrm>
            <a:off x="8382000" y="37338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8754" name="AutoShape 187"/>
          <p:cNvCxnSpPr>
            <a:cxnSpLocks noChangeShapeType="1"/>
            <a:stCxn id="28748" idx="7"/>
            <a:endCxn id="28729" idx="2"/>
          </p:cNvCxnSpPr>
          <p:nvPr/>
        </p:nvCxnSpPr>
        <p:spPr bwMode="auto">
          <a:xfrm flipV="1">
            <a:off x="5419725" y="2514600"/>
            <a:ext cx="1209675" cy="6762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28755" name="Text Box 188"/>
          <p:cNvSpPr txBox="1">
            <a:spLocks noChangeArrowheads="1"/>
          </p:cNvSpPr>
          <p:nvPr/>
        </p:nvSpPr>
        <p:spPr bwMode="auto">
          <a:xfrm>
            <a:off x="5486400" y="3429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8756" name="Text Box 189"/>
          <p:cNvSpPr txBox="1">
            <a:spLocks noChangeArrowheads="1"/>
          </p:cNvSpPr>
          <p:nvPr/>
        </p:nvSpPr>
        <p:spPr bwMode="auto">
          <a:xfrm>
            <a:off x="7315200" y="3810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28757" name="Text Box 190"/>
          <p:cNvSpPr txBox="1">
            <a:spLocks noChangeArrowheads="1"/>
          </p:cNvSpPr>
          <p:nvPr/>
        </p:nvSpPr>
        <p:spPr bwMode="auto">
          <a:xfrm>
            <a:off x="7924800" y="3886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28758" name="Text Box 191"/>
          <p:cNvSpPr txBox="1">
            <a:spLocks noChangeArrowheads="1"/>
          </p:cNvSpPr>
          <p:nvPr/>
        </p:nvSpPr>
        <p:spPr bwMode="auto">
          <a:xfrm>
            <a:off x="78486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28759" name="Text Box 192"/>
          <p:cNvSpPr txBox="1">
            <a:spLocks noChangeArrowheads="1"/>
          </p:cNvSpPr>
          <p:nvPr/>
        </p:nvSpPr>
        <p:spPr bwMode="auto">
          <a:xfrm>
            <a:off x="8458200" y="2819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8760" name="Text Box 193"/>
          <p:cNvSpPr txBox="1">
            <a:spLocks noChangeArrowheads="1"/>
          </p:cNvSpPr>
          <p:nvPr/>
        </p:nvSpPr>
        <p:spPr bwMode="auto">
          <a:xfrm>
            <a:off x="7924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28761" name="Text Box 194"/>
          <p:cNvSpPr txBox="1">
            <a:spLocks noChangeArrowheads="1"/>
          </p:cNvSpPr>
          <p:nvPr/>
        </p:nvSpPr>
        <p:spPr bwMode="auto">
          <a:xfrm>
            <a:off x="83820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28762" name="Text Box 195"/>
          <p:cNvSpPr txBox="1">
            <a:spLocks noChangeArrowheads="1"/>
          </p:cNvSpPr>
          <p:nvPr/>
        </p:nvSpPr>
        <p:spPr bwMode="auto">
          <a:xfrm>
            <a:off x="7772400" y="586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28763" name="Text Box 196"/>
          <p:cNvSpPr txBox="1">
            <a:spLocks noChangeArrowheads="1"/>
          </p:cNvSpPr>
          <p:nvPr/>
        </p:nvSpPr>
        <p:spPr bwMode="auto">
          <a:xfrm>
            <a:off x="7391400" y="510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28764" name="Text Box 197"/>
          <p:cNvSpPr txBox="1">
            <a:spLocks noChangeArrowheads="1"/>
          </p:cNvSpPr>
          <p:nvPr/>
        </p:nvSpPr>
        <p:spPr bwMode="auto">
          <a:xfrm>
            <a:off x="6324600" y="5943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28765" name="Text Box 198"/>
          <p:cNvSpPr txBox="1">
            <a:spLocks noChangeArrowheads="1"/>
          </p:cNvSpPr>
          <p:nvPr/>
        </p:nvSpPr>
        <p:spPr bwMode="auto">
          <a:xfrm>
            <a:off x="5638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28766" name="Text Box 199"/>
          <p:cNvSpPr txBox="1">
            <a:spLocks noChangeArrowheads="1"/>
          </p:cNvSpPr>
          <p:nvPr/>
        </p:nvSpPr>
        <p:spPr bwMode="auto">
          <a:xfrm>
            <a:off x="63246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28767" name="Text Box 200"/>
          <p:cNvSpPr txBox="1">
            <a:spLocks noChangeArrowheads="1"/>
          </p:cNvSpPr>
          <p:nvPr/>
        </p:nvSpPr>
        <p:spPr bwMode="auto">
          <a:xfrm>
            <a:off x="57912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8768" name="Text Box 201"/>
          <p:cNvSpPr txBox="1">
            <a:spLocks noChangeArrowheads="1"/>
          </p:cNvSpPr>
          <p:nvPr/>
        </p:nvSpPr>
        <p:spPr bwMode="auto">
          <a:xfrm>
            <a:off x="6324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28769" name="Text Box 202"/>
          <p:cNvSpPr txBox="1">
            <a:spLocks noChangeArrowheads="1"/>
          </p:cNvSpPr>
          <p:nvPr/>
        </p:nvSpPr>
        <p:spPr bwMode="auto">
          <a:xfrm>
            <a:off x="6934200" y="41148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28770" name="Text Box 203"/>
          <p:cNvSpPr txBox="1">
            <a:spLocks noChangeArrowheads="1"/>
          </p:cNvSpPr>
          <p:nvPr/>
        </p:nvSpPr>
        <p:spPr bwMode="auto">
          <a:xfrm>
            <a:off x="5105400" y="3200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8771" name="Text Box 204"/>
          <p:cNvSpPr txBox="1">
            <a:spLocks noChangeArrowheads="1"/>
          </p:cNvSpPr>
          <p:nvPr/>
        </p:nvSpPr>
        <p:spPr bwMode="auto">
          <a:xfrm>
            <a:off x="67056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8772" name="Text Box 205"/>
          <p:cNvSpPr txBox="1">
            <a:spLocks noChangeArrowheads="1"/>
          </p:cNvSpPr>
          <p:nvPr/>
        </p:nvSpPr>
        <p:spPr bwMode="auto">
          <a:xfrm>
            <a:off x="83058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8773" name="Text Box 206"/>
          <p:cNvSpPr txBox="1">
            <a:spLocks noChangeArrowheads="1"/>
          </p:cNvSpPr>
          <p:nvPr/>
        </p:nvSpPr>
        <p:spPr bwMode="auto">
          <a:xfrm>
            <a:off x="5715000" y="38862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8774" name="Text Box 207"/>
          <p:cNvSpPr txBox="1">
            <a:spLocks noChangeArrowheads="1"/>
          </p:cNvSpPr>
          <p:nvPr/>
        </p:nvSpPr>
        <p:spPr bwMode="auto">
          <a:xfrm>
            <a:off x="7467600" y="3276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8775" name="Text Box 208"/>
          <p:cNvSpPr txBox="1">
            <a:spLocks noChangeArrowheads="1"/>
          </p:cNvSpPr>
          <p:nvPr/>
        </p:nvSpPr>
        <p:spPr bwMode="auto">
          <a:xfrm>
            <a:off x="8229600" y="3352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8776" name="Text Box 209"/>
          <p:cNvSpPr txBox="1">
            <a:spLocks noChangeArrowheads="1"/>
          </p:cNvSpPr>
          <p:nvPr/>
        </p:nvSpPr>
        <p:spPr bwMode="auto">
          <a:xfrm>
            <a:off x="74676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8777" name="Text Box 210"/>
          <p:cNvSpPr txBox="1">
            <a:spLocks noChangeArrowheads="1"/>
          </p:cNvSpPr>
          <p:nvPr/>
        </p:nvSpPr>
        <p:spPr bwMode="auto">
          <a:xfrm>
            <a:off x="5867400" y="5562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8778" name="Text Box 211"/>
          <p:cNvSpPr txBox="1">
            <a:spLocks noChangeArrowheads="1"/>
          </p:cNvSpPr>
          <p:nvPr/>
        </p:nvSpPr>
        <p:spPr bwMode="auto">
          <a:xfrm>
            <a:off x="8229600" y="53340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8779" name="Text Box 212"/>
          <p:cNvSpPr txBox="1">
            <a:spLocks noChangeArrowheads="1"/>
          </p:cNvSpPr>
          <p:nvPr/>
        </p:nvSpPr>
        <p:spPr bwMode="auto">
          <a:xfrm>
            <a:off x="6858000" y="60198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28780" name="AutoShape 213"/>
          <p:cNvCxnSpPr>
            <a:cxnSpLocks noChangeShapeType="1"/>
            <a:stCxn id="28734" idx="4"/>
            <a:endCxn id="28747" idx="0"/>
          </p:cNvCxnSpPr>
          <p:nvPr/>
        </p:nvCxnSpPr>
        <p:spPr bwMode="auto">
          <a:xfrm>
            <a:off x="5867400" y="42672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val 2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699" name="Oval 3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9700" name="AutoShape 4"/>
          <p:cNvCxnSpPr>
            <a:cxnSpLocks noChangeShapeType="1"/>
            <a:stCxn id="29698" idx="6"/>
            <a:endCxn id="29699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05" name="Oval 9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9707" name="AutoShape 11"/>
          <p:cNvCxnSpPr>
            <a:cxnSpLocks noChangeShapeType="1"/>
            <a:stCxn id="29698" idx="3"/>
            <a:endCxn id="29703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29708" name="AutoShape 12"/>
          <p:cNvCxnSpPr>
            <a:cxnSpLocks noChangeShapeType="1"/>
            <a:stCxn id="29703" idx="5"/>
            <a:endCxn id="29704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29709" name="AutoShape 13"/>
          <p:cNvCxnSpPr>
            <a:cxnSpLocks noChangeShapeType="1"/>
            <a:stCxn id="29704" idx="7"/>
            <a:endCxn id="29706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0" name="AutoShape 14"/>
          <p:cNvCxnSpPr>
            <a:cxnSpLocks noChangeShapeType="1"/>
            <a:stCxn id="29705" idx="3"/>
            <a:endCxn id="29706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1" name="AutoShape 15"/>
          <p:cNvCxnSpPr>
            <a:cxnSpLocks noChangeShapeType="1"/>
            <a:stCxn id="29702" idx="4"/>
            <a:endCxn id="29706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2" name="AutoShape 16"/>
          <p:cNvCxnSpPr>
            <a:cxnSpLocks noChangeShapeType="1"/>
            <a:stCxn id="29698" idx="4"/>
            <a:endCxn id="29704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3" name="AutoShape 17"/>
          <p:cNvCxnSpPr>
            <a:cxnSpLocks noChangeShapeType="1"/>
            <a:stCxn id="29699" idx="3"/>
            <a:endCxn id="29702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14" name="AutoShape 18"/>
          <p:cNvCxnSpPr>
            <a:cxnSpLocks noChangeShapeType="1"/>
            <a:stCxn id="29699" idx="4"/>
            <a:endCxn id="29705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29715" name="Rectangle 19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16" name="Oval 20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17" name="Oval 21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18" name="Oval 22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9719" name="AutoShape 23"/>
          <p:cNvCxnSpPr>
            <a:cxnSpLocks noChangeShapeType="1"/>
            <a:stCxn id="29704" idx="6"/>
            <a:endCxn id="29716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20" name="AutoShape 24"/>
          <p:cNvCxnSpPr>
            <a:cxnSpLocks noChangeShapeType="1"/>
            <a:stCxn id="29704" idx="2"/>
            <a:endCxn id="29717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21" name="AutoShape 25"/>
          <p:cNvCxnSpPr>
            <a:cxnSpLocks noChangeShapeType="1"/>
            <a:stCxn id="29703" idx="1"/>
            <a:endCxn id="29718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9722" name="AutoShape 26"/>
          <p:cNvCxnSpPr>
            <a:cxnSpLocks noChangeShapeType="1"/>
            <a:stCxn id="29716" idx="1"/>
            <a:endCxn id="29706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23" name="AutoShape 27"/>
          <p:cNvCxnSpPr>
            <a:cxnSpLocks noChangeShapeType="1"/>
            <a:stCxn id="29705" idx="4"/>
            <a:endCxn id="29716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24" name="AutoShape 28"/>
          <p:cNvCxnSpPr>
            <a:cxnSpLocks noChangeShapeType="1"/>
            <a:stCxn id="29718" idx="7"/>
            <a:endCxn id="29698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29725" name="Text Box 29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9726" name="Text Box 30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9727" name="Text Box 31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9728" name="Text Box 32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9729" name="Text Box 33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9730" name="Text Box 34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9731" name="Text Box 35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29732" name="Text Box 36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29733" name="Text Box 37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29734" name="Text Box 38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29735" name="Text Box 39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29736" name="Text Box 40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29737" name="Text Box 41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9738" name="Text Box 42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9739" name="Text Box 43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29740" name="Text Box 44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9741" name="Text Box 45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9742" name="Text Box 46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9743" name="Text Box 47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9744" name="Text Box 48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9745" name="Text Box 49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9746" name="Text Box 50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9747" name="Text Box 51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9748" name="Text Box 52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9749" name="Text Box 53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29750" name="AutoShape 54"/>
          <p:cNvCxnSpPr>
            <a:cxnSpLocks noChangeShapeType="1"/>
            <a:stCxn id="29703" idx="4"/>
            <a:endCxn id="29717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29753" name="Oval 57"/>
          <p:cNvSpPr>
            <a:spLocks noChangeAspect="1" noChangeArrowheads="1"/>
          </p:cNvSpPr>
          <p:nvPr/>
        </p:nvSpPr>
        <p:spPr bwMode="auto">
          <a:xfrm>
            <a:off x="6629400" y="2286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54" name="Oval 58"/>
          <p:cNvSpPr>
            <a:spLocks noChangeArrowheads="1"/>
          </p:cNvSpPr>
          <p:nvPr/>
        </p:nvSpPr>
        <p:spPr bwMode="auto">
          <a:xfrm>
            <a:off x="8229600" y="2286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9755" name="AutoShape 59"/>
          <p:cNvCxnSpPr>
            <a:cxnSpLocks noChangeShapeType="1"/>
            <a:stCxn id="29753" idx="6"/>
            <a:endCxn id="29754" idx="2"/>
          </p:cNvCxnSpPr>
          <p:nvPr/>
        </p:nvCxnSpPr>
        <p:spPr bwMode="auto">
          <a:xfrm>
            <a:off x="7086600" y="25146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9756" name="Text Box 60"/>
          <p:cNvSpPr txBox="1">
            <a:spLocks noChangeArrowheads="1"/>
          </p:cNvSpPr>
          <p:nvPr/>
        </p:nvSpPr>
        <p:spPr bwMode="auto">
          <a:xfrm>
            <a:off x="7543800" y="2286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29757" name="Oval 61"/>
          <p:cNvSpPr>
            <a:spLocks noChangeArrowheads="1"/>
          </p:cNvSpPr>
          <p:nvPr/>
        </p:nvSpPr>
        <p:spPr bwMode="auto">
          <a:xfrm>
            <a:off x="7391400" y="3200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58" name="Oval 62"/>
          <p:cNvSpPr>
            <a:spLocks noChangeArrowheads="1"/>
          </p:cNvSpPr>
          <p:nvPr/>
        </p:nvSpPr>
        <p:spPr bwMode="auto">
          <a:xfrm>
            <a:off x="5638800" y="3810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59" name="Oval 63"/>
          <p:cNvSpPr>
            <a:spLocks noChangeArrowheads="1"/>
          </p:cNvSpPr>
          <p:nvPr/>
        </p:nvSpPr>
        <p:spPr bwMode="auto">
          <a:xfrm>
            <a:off x="6781800" y="5943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60" name="Oval 64"/>
          <p:cNvSpPr>
            <a:spLocks noChangeArrowheads="1"/>
          </p:cNvSpPr>
          <p:nvPr/>
        </p:nvSpPr>
        <p:spPr bwMode="auto">
          <a:xfrm>
            <a:off x="8153400" y="3276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61" name="Oval 65"/>
          <p:cNvSpPr>
            <a:spLocks noChangeArrowheads="1"/>
          </p:cNvSpPr>
          <p:nvPr/>
        </p:nvSpPr>
        <p:spPr bwMode="auto">
          <a:xfrm>
            <a:off x="7391400" y="4267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9762" name="AutoShape 66"/>
          <p:cNvCxnSpPr>
            <a:cxnSpLocks noChangeShapeType="1"/>
            <a:stCxn id="29753" idx="3"/>
            <a:endCxn id="29758" idx="7"/>
          </p:cNvCxnSpPr>
          <p:nvPr/>
        </p:nvCxnSpPr>
        <p:spPr bwMode="auto">
          <a:xfrm flipH="1">
            <a:off x="6029325" y="2676525"/>
            <a:ext cx="666750" cy="12001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29763" name="AutoShape 67"/>
          <p:cNvCxnSpPr>
            <a:cxnSpLocks noChangeShapeType="1"/>
            <a:stCxn id="29758" idx="5"/>
            <a:endCxn id="29759" idx="1"/>
          </p:cNvCxnSpPr>
          <p:nvPr/>
        </p:nvCxnSpPr>
        <p:spPr bwMode="auto">
          <a:xfrm>
            <a:off x="6029325" y="42005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29764" name="AutoShape 68"/>
          <p:cNvCxnSpPr>
            <a:cxnSpLocks noChangeShapeType="1"/>
            <a:stCxn id="29759" idx="7"/>
            <a:endCxn id="29761" idx="4"/>
          </p:cNvCxnSpPr>
          <p:nvPr/>
        </p:nvCxnSpPr>
        <p:spPr bwMode="auto">
          <a:xfrm flipV="1">
            <a:off x="7172325" y="47244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9765" name="AutoShape 69"/>
          <p:cNvCxnSpPr>
            <a:cxnSpLocks noChangeShapeType="1"/>
            <a:stCxn id="29760" idx="3"/>
            <a:endCxn id="29761" idx="7"/>
          </p:cNvCxnSpPr>
          <p:nvPr/>
        </p:nvCxnSpPr>
        <p:spPr bwMode="auto">
          <a:xfrm flipH="1">
            <a:off x="7781925" y="3667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9766" name="AutoShape 70"/>
          <p:cNvCxnSpPr>
            <a:cxnSpLocks noChangeShapeType="1"/>
            <a:stCxn id="29757" idx="4"/>
            <a:endCxn id="29761" idx="0"/>
          </p:cNvCxnSpPr>
          <p:nvPr/>
        </p:nvCxnSpPr>
        <p:spPr bwMode="auto">
          <a:xfrm>
            <a:off x="7620000" y="3657600"/>
            <a:ext cx="0" cy="6096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9767" name="AutoShape 71"/>
          <p:cNvCxnSpPr>
            <a:cxnSpLocks noChangeShapeType="1"/>
            <a:stCxn id="29753" idx="4"/>
            <a:endCxn id="29759" idx="0"/>
          </p:cNvCxnSpPr>
          <p:nvPr/>
        </p:nvCxnSpPr>
        <p:spPr bwMode="auto">
          <a:xfrm>
            <a:off x="6858000" y="27432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9768" name="AutoShape 72"/>
          <p:cNvCxnSpPr>
            <a:cxnSpLocks noChangeShapeType="1"/>
            <a:stCxn id="29754" idx="3"/>
            <a:endCxn id="29757" idx="7"/>
          </p:cNvCxnSpPr>
          <p:nvPr/>
        </p:nvCxnSpPr>
        <p:spPr bwMode="auto">
          <a:xfrm flipH="1">
            <a:off x="7781925" y="2676525"/>
            <a:ext cx="514350" cy="5905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9769" name="AutoShape 73"/>
          <p:cNvCxnSpPr>
            <a:cxnSpLocks noChangeShapeType="1"/>
            <a:stCxn id="29754" idx="4"/>
            <a:endCxn id="29760" idx="0"/>
          </p:cNvCxnSpPr>
          <p:nvPr/>
        </p:nvCxnSpPr>
        <p:spPr bwMode="auto">
          <a:xfrm flipH="1">
            <a:off x="8382000" y="2743200"/>
            <a:ext cx="76200" cy="533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29770" name="Oval 74"/>
          <p:cNvSpPr>
            <a:spLocks noChangeArrowheads="1"/>
          </p:cNvSpPr>
          <p:nvPr/>
        </p:nvSpPr>
        <p:spPr bwMode="auto">
          <a:xfrm>
            <a:off x="8153400" y="5257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71" name="Oval 75"/>
          <p:cNvSpPr>
            <a:spLocks noChangeArrowheads="1"/>
          </p:cNvSpPr>
          <p:nvPr/>
        </p:nvSpPr>
        <p:spPr bwMode="auto">
          <a:xfrm>
            <a:off x="5791200" y="5486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29772" name="Oval 76"/>
          <p:cNvSpPr>
            <a:spLocks noChangeArrowheads="1"/>
          </p:cNvSpPr>
          <p:nvPr/>
        </p:nvSpPr>
        <p:spPr bwMode="auto">
          <a:xfrm>
            <a:off x="5029200" y="3124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29773" name="AutoShape 77"/>
          <p:cNvCxnSpPr>
            <a:cxnSpLocks noChangeShapeType="1"/>
            <a:stCxn id="29759" idx="6"/>
            <a:endCxn id="29770" idx="3"/>
          </p:cNvCxnSpPr>
          <p:nvPr/>
        </p:nvCxnSpPr>
        <p:spPr bwMode="auto">
          <a:xfrm flipV="1">
            <a:off x="7239000" y="56483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9774" name="AutoShape 78"/>
          <p:cNvCxnSpPr>
            <a:cxnSpLocks noChangeShapeType="1"/>
          </p:cNvCxnSpPr>
          <p:nvPr/>
        </p:nvCxnSpPr>
        <p:spPr bwMode="auto">
          <a:xfrm flipH="1" flipV="1">
            <a:off x="6172200" y="5867400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9775" name="AutoShape 79"/>
          <p:cNvCxnSpPr>
            <a:cxnSpLocks noChangeShapeType="1"/>
            <a:stCxn id="29758" idx="1"/>
            <a:endCxn id="29772" idx="5"/>
          </p:cNvCxnSpPr>
          <p:nvPr/>
        </p:nvCxnSpPr>
        <p:spPr bwMode="auto">
          <a:xfrm flipH="1" flipV="1">
            <a:off x="5419725" y="35147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29776" name="AutoShape 80"/>
          <p:cNvCxnSpPr>
            <a:cxnSpLocks noChangeShapeType="1"/>
            <a:stCxn id="29770" idx="1"/>
            <a:endCxn id="29761" idx="5"/>
          </p:cNvCxnSpPr>
          <p:nvPr/>
        </p:nvCxnSpPr>
        <p:spPr bwMode="auto">
          <a:xfrm flipH="1" flipV="1">
            <a:off x="7781925" y="46577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9777" name="AutoShape 81"/>
          <p:cNvCxnSpPr>
            <a:cxnSpLocks noChangeShapeType="1"/>
            <a:stCxn id="29760" idx="4"/>
            <a:endCxn id="29770" idx="0"/>
          </p:cNvCxnSpPr>
          <p:nvPr/>
        </p:nvCxnSpPr>
        <p:spPr bwMode="auto">
          <a:xfrm>
            <a:off x="8382000" y="37338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29778" name="AutoShape 82"/>
          <p:cNvCxnSpPr>
            <a:cxnSpLocks noChangeShapeType="1"/>
            <a:stCxn id="29772" idx="7"/>
            <a:endCxn id="29753" idx="2"/>
          </p:cNvCxnSpPr>
          <p:nvPr/>
        </p:nvCxnSpPr>
        <p:spPr bwMode="auto">
          <a:xfrm flipV="1">
            <a:off x="5419725" y="2514600"/>
            <a:ext cx="1209675" cy="6762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29779" name="Text Box 83"/>
          <p:cNvSpPr txBox="1">
            <a:spLocks noChangeArrowheads="1"/>
          </p:cNvSpPr>
          <p:nvPr/>
        </p:nvSpPr>
        <p:spPr bwMode="auto">
          <a:xfrm>
            <a:off x="5486400" y="3429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29780" name="Text Box 84"/>
          <p:cNvSpPr txBox="1">
            <a:spLocks noChangeArrowheads="1"/>
          </p:cNvSpPr>
          <p:nvPr/>
        </p:nvSpPr>
        <p:spPr bwMode="auto">
          <a:xfrm>
            <a:off x="7315200" y="3810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29781" name="Text Box 85"/>
          <p:cNvSpPr txBox="1">
            <a:spLocks noChangeArrowheads="1"/>
          </p:cNvSpPr>
          <p:nvPr/>
        </p:nvSpPr>
        <p:spPr bwMode="auto">
          <a:xfrm>
            <a:off x="7924800" y="3886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29782" name="Text Box 86"/>
          <p:cNvSpPr txBox="1">
            <a:spLocks noChangeArrowheads="1"/>
          </p:cNvSpPr>
          <p:nvPr/>
        </p:nvSpPr>
        <p:spPr bwMode="auto">
          <a:xfrm>
            <a:off x="78486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29783" name="Text Box 87"/>
          <p:cNvSpPr txBox="1">
            <a:spLocks noChangeArrowheads="1"/>
          </p:cNvSpPr>
          <p:nvPr/>
        </p:nvSpPr>
        <p:spPr bwMode="auto">
          <a:xfrm>
            <a:off x="8458200" y="2819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29784" name="Text Box 88"/>
          <p:cNvSpPr txBox="1">
            <a:spLocks noChangeArrowheads="1"/>
          </p:cNvSpPr>
          <p:nvPr/>
        </p:nvSpPr>
        <p:spPr bwMode="auto">
          <a:xfrm>
            <a:off x="7924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29785" name="Text Box 89"/>
          <p:cNvSpPr txBox="1">
            <a:spLocks noChangeArrowheads="1"/>
          </p:cNvSpPr>
          <p:nvPr/>
        </p:nvSpPr>
        <p:spPr bwMode="auto">
          <a:xfrm>
            <a:off x="83820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29786" name="Text Box 90"/>
          <p:cNvSpPr txBox="1">
            <a:spLocks noChangeArrowheads="1"/>
          </p:cNvSpPr>
          <p:nvPr/>
        </p:nvSpPr>
        <p:spPr bwMode="auto">
          <a:xfrm>
            <a:off x="7772400" y="586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29787" name="Text Box 91"/>
          <p:cNvSpPr txBox="1">
            <a:spLocks noChangeArrowheads="1"/>
          </p:cNvSpPr>
          <p:nvPr/>
        </p:nvSpPr>
        <p:spPr bwMode="auto">
          <a:xfrm>
            <a:off x="7391400" y="510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29788" name="Text Box 92"/>
          <p:cNvSpPr txBox="1">
            <a:spLocks noChangeArrowheads="1"/>
          </p:cNvSpPr>
          <p:nvPr/>
        </p:nvSpPr>
        <p:spPr bwMode="auto">
          <a:xfrm>
            <a:off x="6324600" y="5943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29789" name="Text Box 93"/>
          <p:cNvSpPr txBox="1">
            <a:spLocks noChangeArrowheads="1"/>
          </p:cNvSpPr>
          <p:nvPr/>
        </p:nvSpPr>
        <p:spPr bwMode="auto">
          <a:xfrm>
            <a:off x="5638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29790" name="Text Box 94"/>
          <p:cNvSpPr txBox="1">
            <a:spLocks noChangeArrowheads="1"/>
          </p:cNvSpPr>
          <p:nvPr/>
        </p:nvSpPr>
        <p:spPr bwMode="auto">
          <a:xfrm>
            <a:off x="63246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29791" name="Text Box 95"/>
          <p:cNvSpPr txBox="1">
            <a:spLocks noChangeArrowheads="1"/>
          </p:cNvSpPr>
          <p:nvPr/>
        </p:nvSpPr>
        <p:spPr bwMode="auto">
          <a:xfrm>
            <a:off x="57912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9792" name="Text Box 96"/>
          <p:cNvSpPr txBox="1">
            <a:spLocks noChangeArrowheads="1"/>
          </p:cNvSpPr>
          <p:nvPr/>
        </p:nvSpPr>
        <p:spPr bwMode="auto">
          <a:xfrm>
            <a:off x="6324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29793" name="Text Box 97"/>
          <p:cNvSpPr txBox="1">
            <a:spLocks noChangeArrowheads="1"/>
          </p:cNvSpPr>
          <p:nvPr/>
        </p:nvSpPr>
        <p:spPr bwMode="auto">
          <a:xfrm>
            <a:off x="6934200" y="41148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29794" name="Text Box 98"/>
          <p:cNvSpPr txBox="1">
            <a:spLocks noChangeArrowheads="1"/>
          </p:cNvSpPr>
          <p:nvPr/>
        </p:nvSpPr>
        <p:spPr bwMode="auto">
          <a:xfrm>
            <a:off x="5105400" y="3200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29795" name="Text Box 99"/>
          <p:cNvSpPr txBox="1">
            <a:spLocks noChangeArrowheads="1"/>
          </p:cNvSpPr>
          <p:nvPr/>
        </p:nvSpPr>
        <p:spPr bwMode="auto">
          <a:xfrm>
            <a:off x="67056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29796" name="Text Box 100"/>
          <p:cNvSpPr txBox="1">
            <a:spLocks noChangeArrowheads="1"/>
          </p:cNvSpPr>
          <p:nvPr/>
        </p:nvSpPr>
        <p:spPr bwMode="auto">
          <a:xfrm>
            <a:off x="83058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29797" name="Text Box 101"/>
          <p:cNvSpPr txBox="1">
            <a:spLocks noChangeArrowheads="1"/>
          </p:cNvSpPr>
          <p:nvPr/>
        </p:nvSpPr>
        <p:spPr bwMode="auto">
          <a:xfrm>
            <a:off x="5715000" y="38862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29798" name="Text Box 102"/>
          <p:cNvSpPr txBox="1">
            <a:spLocks noChangeArrowheads="1"/>
          </p:cNvSpPr>
          <p:nvPr/>
        </p:nvSpPr>
        <p:spPr bwMode="auto">
          <a:xfrm>
            <a:off x="7467600" y="3276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29799" name="Text Box 103"/>
          <p:cNvSpPr txBox="1">
            <a:spLocks noChangeArrowheads="1"/>
          </p:cNvSpPr>
          <p:nvPr/>
        </p:nvSpPr>
        <p:spPr bwMode="auto">
          <a:xfrm>
            <a:off x="8229600" y="3352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29800" name="Text Box 104"/>
          <p:cNvSpPr txBox="1">
            <a:spLocks noChangeArrowheads="1"/>
          </p:cNvSpPr>
          <p:nvPr/>
        </p:nvSpPr>
        <p:spPr bwMode="auto">
          <a:xfrm>
            <a:off x="74676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29801" name="Text Box 105"/>
          <p:cNvSpPr txBox="1">
            <a:spLocks noChangeArrowheads="1"/>
          </p:cNvSpPr>
          <p:nvPr/>
        </p:nvSpPr>
        <p:spPr bwMode="auto">
          <a:xfrm>
            <a:off x="5867400" y="5562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29802" name="Text Box 106"/>
          <p:cNvSpPr txBox="1">
            <a:spLocks noChangeArrowheads="1"/>
          </p:cNvSpPr>
          <p:nvPr/>
        </p:nvSpPr>
        <p:spPr bwMode="auto">
          <a:xfrm>
            <a:off x="8229600" y="53340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29803" name="Text Box 107"/>
          <p:cNvSpPr txBox="1">
            <a:spLocks noChangeArrowheads="1"/>
          </p:cNvSpPr>
          <p:nvPr/>
        </p:nvSpPr>
        <p:spPr bwMode="auto">
          <a:xfrm>
            <a:off x="6858000" y="60198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29804" name="AutoShape 108"/>
          <p:cNvCxnSpPr>
            <a:cxnSpLocks noChangeShapeType="1"/>
            <a:stCxn id="29758" idx="4"/>
            <a:endCxn id="29771" idx="0"/>
          </p:cNvCxnSpPr>
          <p:nvPr/>
        </p:nvCxnSpPr>
        <p:spPr bwMode="auto">
          <a:xfrm>
            <a:off x="5867400" y="42672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111" name="Text Box 55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Old Graph</a:t>
            </a:r>
          </a:p>
        </p:txBody>
      </p:sp>
      <p:sp>
        <p:nvSpPr>
          <p:cNvPr id="112" name="Text Box 108"/>
          <p:cNvSpPr txBox="1">
            <a:spLocks noChangeArrowheads="1"/>
          </p:cNvSpPr>
          <p:nvPr/>
        </p:nvSpPr>
        <p:spPr bwMode="auto">
          <a:xfrm>
            <a:off x="54864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New 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Oval 2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23" name="Oval 3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0724" name="AutoShape 4"/>
          <p:cNvCxnSpPr>
            <a:cxnSpLocks noChangeShapeType="1"/>
            <a:stCxn id="30722" idx="6"/>
            <a:endCxn id="30723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30726" name="Oval 6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27" name="Oval 7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28" name="Oval 8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29" name="Oval 9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30" name="Oval 10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0731" name="AutoShape 11"/>
          <p:cNvCxnSpPr>
            <a:cxnSpLocks noChangeShapeType="1"/>
            <a:stCxn id="30722" idx="3"/>
            <a:endCxn id="30727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0732" name="AutoShape 12"/>
          <p:cNvCxnSpPr>
            <a:cxnSpLocks noChangeShapeType="1"/>
            <a:stCxn id="30727" idx="5"/>
            <a:endCxn id="30728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0733" name="AutoShape 13"/>
          <p:cNvCxnSpPr>
            <a:cxnSpLocks noChangeShapeType="1"/>
            <a:stCxn id="30728" idx="7"/>
            <a:endCxn id="30730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734" name="AutoShape 14"/>
          <p:cNvCxnSpPr>
            <a:cxnSpLocks noChangeShapeType="1"/>
            <a:stCxn id="30729" idx="3"/>
            <a:endCxn id="30730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735" name="AutoShape 15"/>
          <p:cNvCxnSpPr>
            <a:cxnSpLocks noChangeShapeType="1"/>
            <a:stCxn id="30726" idx="4"/>
            <a:endCxn id="30730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736" name="AutoShape 16"/>
          <p:cNvCxnSpPr>
            <a:cxnSpLocks noChangeShapeType="1"/>
            <a:stCxn id="30722" idx="4"/>
            <a:endCxn id="30728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0737" name="AutoShape 17"/>
          <p:cNvCxnSpPr>
            <a:cxnSpLocks noChangeShapeType="1"/>
            <a:stCxn id="30723" idx="3"/>
            <a:endCxn id="30726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738" name="AutoShape 18"/>
          <p:cNvCxnSpPr>
            <a:cxnSpLocks noChangeShapeType="1"/>
            <a:stCxn id="30723" idx="4"/>
            <a:endCxn id="30729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0739" name="Rectangle 19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40" name="Oval 20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41" name="Oval 21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42" name="Oval 22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0743" name="AutoShape 23"/>
          <p:cNvCxnSpPr>
            <a:cxnSpLocks noChangeShapeType="1"/>
            <a:stCxn id="30728" idx="6"/>
            <a:endCxn id="30740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744" name="AutoShape 24"/>
          <p:cNvCxnSpPr>
            <a:cxnSpLocks noChangeShapeType="1"/>
            <a:stCxn id="30728" idx="2"/>
            <a:endCxn id="30741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745" name="AutoShape 25"/>
          <p:cNvCxnSpPr>
            <a:cxnSpLocks noChangeShapeType="1"/>
            <a:stCxn id="30727" idx="1"/>
            <a:endCxn id="30742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0746" name="AutoShape 26"/>
          <p:cNvCxnSpPr>
            <a:cxnSpLocks noChangeShapeType="1"/>
            <a:stCxn id="30740" idx="1"/>
            <a:endCxn id="30730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747" name="AutoShape 27"/>
          <p:cNvCxnSpPr>
            <a:cxnSpLocks noChangeShapeType="1"/>
            <a:stCxn id="30729" idx="4"/>
            <a:endCxn id="30740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748" name="AutoShape 28"/>
          <p:cNvCxnSpPr>
            <a:cxnSpLocks noChangeShapeType="1"/>
            <a:stCxn id="30742" idx="7"/>
            <a:endCxn id="30722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0749" name="Text Box 29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0750" name="Text Box 30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0751" name="Text Box 31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0752" name="Text Box 32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0753" name="Text Box 33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30756" name="Text Box 36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0757" name="Text Box 37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0758" name="Text Box 38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0759" name="Text Box 39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0760" name="Text Box 40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0761" name="Text Box 41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0762" name="Text Box 42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0763" name="Text Box 43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30764" name="Text Box 44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0765" name="Text Box 45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0766" name="Text Box 46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0767" name="Text Box 47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0768" name="Text Box 48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0769" name="Text Box 49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0770" name="Text Box 50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0771" name="Text Box 51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0772" name="Text Box 52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0773" name="Text Box 53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0774" name="AutoShape 54"/>
          <p:cNvCxnSpPr>
            <a:cxnSpLocks noChangeShapeType="1"/>
            <a:stCxn id="30727" idx="4"/>
            <a:endCxn id="30741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30777" name="Oval 57"/>
          <p:cNvSpPr>
            <a:spLocks noChangeAspect="1" noChangeArrowheads="1"/>
          </p:cNvSpPr>
          <p:nvPr/>
        </p:nvSpPr>
        <p:spPr bwMode="auto">
          <a:xfrm>
            <a:off x="66294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78" name="Oval 58"/>
          <p:cNvSpPr>
            <a:spLocks noChangeArrowheads="1"/>
          </p:cNvSpPr>
          <p:nvPr/>
        </p:nvSpPr>
        <p:spPr bwMode="auto">
          <a:xfrm>
            <a:off x="8229600" y="2286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0779" name="AutoShape 59"/>
          <p:cNvCxnSpPr>
            <a:cxnSpLocks noChangeShapeType="1"/>
            <a:stCxn id="30777" idx="6"/>
            <a:endCxn id="30778" idx="2"/>
          </p:cNvCxnSpPr>
          <p:nvPr/>
        </p:nvCxnSpPr>
        <p:spPr bwMode="auto">
          <a:xfrm>
            <a:off x="7086600" y="2514600"/>
            <a:ext cx="1143000" cy="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30780" name="Text Box 60"/>
          <p:cNvSpPr txBox="1">
            <a:spLocks noChangeArrowheads="1"/>
          </p:cNvSpPr>
          <p:nvPr/>
        </p:nvSpPr>
        <p:spPr bwMode="auto">
          <a:xfrm>
            <a:off x="7543800" y="2286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30781" name="Oval 61"/>
          <p:cNvSpPr>
            <a:spLocks noChangeArrowheads="1"/>
          </p:cNvSpPr>
          <p:nvPr/>
        </p:nvSpPr>
        <p:spPr bwMode="auto">
          <a:xfrm>
            <a:off x="7391400" y="3200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82" name="Oval 62"/>
          <p:cNvSpPr>
            <a:spLocks noChangeArrowheads="1"/>
          </p:cNvSpPr>
          <p:nvPr/>
        </p:nvSpPr>
        <p:spPr bwMode="auto">
          <a:xfrm>
            <a:off x="5638800" y="3810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83" name="Oval 63"/>
          <p:cNvSpPr>
            <a:spLocks noChangeArrowheads="1"/>
          </p:cNvSpPr>
          <p:nvPr/>
        </p:nvSpPr>
        <p:spPr bwMode="auto">
          <a:xfrm>
            <a:off x="6781800" y="5943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84" name="Oval 64"/>
          <p:cNvSpPr>
            <a:spLocks noChangeArrowheads="1"/>
          </p:cNvSpPr>
          <p:nvPr/>
        </p:nvSpPr>
        <p:spPr bwMode="auto">
          <a:xfrm>
            <a:off x="8153400" y="3276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85" name="Oval 65"/>
          <p:cNvSpPr>
            <a:spLocks noChangeArrowheads="1"/>
          </p:cNvSpPr>
          <p:nvPr/>
        </p:nvSpPr>
        <p:spPr bwMode="auto">
          <a:xfrm>
            <a:off x="7391400" y="4267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0786" name="AutoShape 66"/>
          <p:cNvCxnSpPr>
            <a:cxnSpLocks noChangeShapeType="1"/>
            <a:stCxn id="30777" idx="3"/>
            <a:endCxn id="30782" idx="7"/>
          </p:cNvCxnSpPr>
          <p:nvPr/>
        </p:nvCxnSpPr>
        <p:spPr bwMode="auto">
          <a:xfrm flipH="1">
            <a:off x="6029325" y="26765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0787" name="AutoShape 67"/>
          <p:cNvCxnSpPr>
            <a:cxnSpLocks noChangeShapeType="1"/>
            <a:stCxn id="30782" idx="5"/>
            <a:endCxn id="30783" idx="1"/>
          </p:cNvCxnSpPr>
          <p:nvPr/>
        </p:nvCxnSpPr>
        <p:spPr bwMode="auto">
          <a:xfrm>
            <a:off x="6029325" y="42005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0788" name="AutoShape 68"/>
          <p:cNvCxnSpPr>
            <a:cxnSpLocks noChangeShapeType="1"/>
            <a:stCxn id="30783" idx="7"/>
            <a:endCxn id="30785" idx="4"/>
          </p:cNvCxnSpPr>
          <p:nvPr/>
        </p:nvCxnSpPr>
        <p:spPr bwMode="auto">
          <a:xfrm flipV="1">
            <a:off x="7172325" y="47244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0789" name="AutoShape 69"/>
          <p:cNvCxnSpPr>
            <a:cxnSpLocks noChangeShapeType="1"/>
            <a:stCxn id="30784" idx="3"/>
            <a:endCxn id="30785" idx="7"/>
          </p:cNvCxnSpPr>
          <p:nvPr/>
        </p:nvCxnSpPr>
        <p:spPr bwMode="auto">
          <a:xfrm flipH="1">
            <a:off x="7781925" y="3667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0790" name="AutoShape 70"/>
          <p:cNvCxnSpPr>
            <a:cxnSpLocks noChangeShapeType="1"/>
            <a:stCxn id="30781" idx="4"/>
            <a:endCxn id="30785" idx="0"/>
          </p:cNvCxnSpPr>
          <p:nvPr/>
        </p:nvCxnSpPr>
        <p:spPr bwMode="auto">
          <a:xfrm>
            <a:off x="7620000" y="3657600"/>
            <a:ext cx="0" cy="6096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0791" name="AutoShape 71"/>
          <p:cNvCxnSpPr>
            <a:cxnSpLocks noChangeShapeType="1"/>
            <a:stCxn id="30777" idx="4"/>
            <a:endCxn id="30783" idx="0"/>
          </p:cNvCxnSpPr>
          <p:nvPr/>
        </p:nvCxnSpPr>
        <p:spPr bwMode="auto">
          <a:xfrm>
            <a:off x="6858000" y="2743200"/>
            <a:ext cx="152400" cy="32004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0792" name="AutoShape 72"/>
          <p:cNvCxnSpPr>
            <a:cxnSpLocks noChangeShapeType="1"/>
            <a:stCxn id="30778" idx="3"/>
            <a:endCxn id="30781" idx="7"/>
          </p:cNvCxnSpPr>
          <p:nvPr/>
        </p:nvCxnSpPr>
        <p:spPr bwMode="auto">
          <a:xfrm flipH="1">
            <a:off x="7781925" y="2676525"/>
            <a:ext cx="514350" cy="5905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0793" name="AutoShape 73"/>
          <p:cNvCxnSpPr>
            <a:cxnSpLocks noChangeShapeType="1"/>
            <a:stCxn id="30778" idx="4"/>
            <a:endCxn id="30784" idx="0"/>
          </p:cNvCxnSpPr>
          <p:nvPr/>
        </p:nvCxnSpPr>
        <p:spPr bwMode="auto">
          <a:xfrm flipH="1">
            <a:off x="8382000" y="2743200"/>
            <a:ext cx="76200" cy="533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0794" name="Oval 74"/>
          <p:cNvSpPr>
            <a:spLocks noChangeArrowheads="1"/>
          </p:cNvSpPr>
          <p:nvPr/>
        </p:nvSpPr>
        <p:spPr bwMode="auto">
          <a:xfrm>
            <a:off x="8153400" y="5257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95" name="Oval 75"/>
          <p:cNvSpPr>
            <a:spLocks noChangeArrowheads="1"/>
          </p:cNvSpPr>
          <p:nvPr/>
        </p:nvSpPr>
        <p:spPr bwMode="auto">
          <a:xfrm>
            <a:off x="5791200" y="5486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0796" name="Oval 76"/>
          <p:cNvSpPr>
            <a:spLocks noChangeArrowheads="1"/>
          </p:cNvSpPr>
          <p:nvPr/>
        </p:nvSpPr>
        <p:spPr bwMode="auto">
          <a:xfrm>
            <a:off x="5029200" y="3124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0797" name="AutoShape 77"/>
          <p:cNvCxnSpPr>
            <a:cxnSpLocks noChangeShapeType="1"/>
            <a:stCxn id="30783" idx="6"/>
            <a:endCxn id="30794" idx="3"/>
          </p:cNvCxnSpPr>
          <p:nvPr/>
        </p:nvCxnSpPr>
        <p:spPr bwMode="auto">
          <a:xfrm flipV="1">
            <a:off x="7239000" y="56483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0798" name="AutoShape 78"/>
          <p:cNvCxnSpPr>
            <a:cxnSpLocks noChangeShapeType="1"/>
          </p:cNvCxnSpPr>
          <p:nvPr/>
        </p:nvCxnSpPr>
        <p:spPr bwMode="auto">
          <a:xfrm flipH="1" flipV="1">
            <a:off x="6172200" y="5867400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0799" name="AutoShape 79"/>
          <p:cNvCxnSpPr>
            <a:cxnSpLocks noChangeShapeType="1"/>
            <a:stCxn id="30782" idx="1"/>
            <a:endCxn id="30796" idx="5"/>
          </p:cNvCxnSpPr>
          <p:nvPr/>
        </p:nvCxnSpPr>
        <p:spPr bwMode="auto">
          <a:xfrm flipH="1" flipV="1">
            <a:off x="5419725" y="35147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0800" name="AutoShape 80"/>
          <p:cNvCxnSpPr>
            <a:cxnSpLocks noChangeShapeType="1"/>
            <a:stCxn id="30794" idx="1"/>
            <a:endCxn id="30785" idx="5"/>
          </p:cNvCxnSpPr>
          <p:nvPr/>
        </p:nvCxnSpPr>
        <p:spPr bwMode="auto">
          <a:xfrm flipH="1" flipV="1">
            <a:off x="7781925" y="46577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0801" name="AutoShape 81"/>
          <p:cNvCxnSpPr>
            <a:cxnSpLocks noChangeShapeType="1"/>
            <a:stCxn id="30784" idx="4"/>
            <a:endCxn id="30794" idx="0"/>
          </p:cNvCxnSpPr>
          <p:nvPr/>
        </p:nvCxnSpPr>
        <p:spPr bwMode="auto">
          <a:xfrm>
            <a:off x="8382000" y="37338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0802" name="AutoShape 82"/>
          <p:cNvCxnSpPr>
            <a:cxnSpLocks noChangeShapeType="1"/>
            <a:stCxn id="30796" idx="7"/>
            <a:endCxn id="30777" idx="2"/>
          </p:cNvCxnSpPr>
          <p:nvPr/>
        </p:nvCxnSpPr>
        <p:spPr bwMode="auto">
          <a:xfrm flipV="1">
            <a:off x="5419725" y="25146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0803" name="Text Box 83"/>
          <p:cNvSpPr txBox="1">
            <a:spLocks noChangeArrowheads="1"/>
          </p:cNvSpPr>
          <p:nvPr/>
        </p:nvSpPr>
        <p:spPr bwMode="auto">
          <a:xfrm>
            <a:off x="5486400" y="3429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0804" name="Text Box 84"/>
          <p:cNvSpPr txBox="1">
            <a:spLocks noChangeArrowheads="1"/>
          </p:cNvSpPr>
          <p:nvPr/>
        </p:nvSpPr>
        <p:spPr bwMode="auto">
          <a:xfrm>
            <a:off x="7315200" y="3810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805" name="Text Box 85"/>
          <p:cNvSpPr txBox="1">
            <a:spLocks noChangeArrowheads="1"/>
          </p:cNvSpPr>
          <p:nvPr/>
        </p:nvSpPr>
        <p:spPr bwMode="auto">
          <a:xfrm>
            <a:off x="7924800" y="3886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0806" name="Text Box 86"/>
          <p:cNvSpPr txBox="1">
            <a:spLocks noChangeArrowheads="1"/>
          </p:cNvSpPr>
          <p:nvPr/>
        </p:nvSpPr>
        <p:spPr bwMode="auto">
          <a:xfrm>
            <a:off x="78486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807" name="Text Box 87"/>
          <p:cNvSpPr txBox="1">
            <a:spLocks noChangeArrowheads="1"/>
          </p:cNvSpPr>
          <p:nvPr/>
        </p:nvSpPr>
        <p:spPr bwMode="auto">
          <a:xfrm>
            <a:off x="8458200" y="2819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0808" name="Text Box 88"/>
          <p:cNvSpPr txBox="1">
            <a:spLocks noChangeArrowheads="1"/>
          </p:cNvSpPr>
          <p:nvPr/>
        </p:nvSpPr>
        <p:spPr bwMode="auto">
          <a:xfrm>
            <a:off x="7924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0809" name="Text Box 89"/>
          <p:cNvSpPr txBox="1">
            <a:spLocks noChangeArrowheads="1"/>
          </p:cNvSpPr>
          <p:nvPr/>
        </p:nvSpPr>
        <p:spPr bwMode="auto">
          <a:xfrm>
            <a:off x="83820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30810" name="Text Box 90"/>
          <p:cNvSpPr txBox="1">
            <a:spLocks noChangeArrowheads="1"/>
          </p:cNvSpPr>
          <p:nvPr/>
        </p:nvSpPr>
        <p:spPr bwMode="auto">
          <a:xfrm>
            <a:off x="7772400" y="586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0811" name="Text Box 91"/>
          <p:cNvSpPr txBox="1">
            <a:spLocks noChangeArrowheads="1"/>
          </p:cNvSpPr>
          <p:nvPr/>
        </p:nvSpPr>
        <p:spPr bwMode="auto">
          <a:xfrm>
            <a:off x="7391400" y="510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0812" name="Text Box 92"/>
          <p:cNvSpPr txBox="1">
            <a:spLocks noChangeArrowheads="1"/>
          </p:cNvSpPr>
          <p:nvPr/>
        </p:nvSpPr>
        <p:spPr bwMode="auto">
          <a:xfrm>
            <a:off x="6324600" y="5943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0813" name="Text Box 93"/>
          <p:cNvSpPr txBox="1">
            <a:spLocks noChangeArrowheads="1"/>
          </p:cNvSpPr>
          <p:nvPr/>
        </p:nvSpPr>
        <p:spPr bwMode="auto">
          <a:xfrm>
            <a:off x="5638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0814" name="Text Box 94"/>
          <p:cNvSpPr txBox="1">
            <a:spLocks noChangeArrowheads="1"/>
          </p:cNvSpPr>
          <p:nvPr/>
        </p:nvSpPr>
        <p:spPr bwMode="auto">
          <a:xfrm>
            <a:off x="63246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0815" name="Text Box 95"/>
          <p:cNvSpPr txBox="1">
            <a:spLocks noChangeArrowheads="1"/>
          </p:cNvSpPr>
          <p:nvPr/>
        </p:nvSpPr>
        <p:spPr bwMode="auto">
          <a:xfrm>
            <a:off x="57912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0816" name="Text Box 96"/>
          <p:cNvSpPr txBox="1">
            <a:spLocks noChangeArrowheads="1"/>
          </p:cNvSpPr>
          <p:nvPr/>
        </p:nvSpPr>
        <p:spPr bwMode="auto">
          <a:xfrm>
            <a:off x="6324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0817" name="Text Box 97"/>
          <p:cNvSpPr txBox="1">
            <a:spLocks noChangeArrowheads="1"/>
          </p:cNvSpPr>
          <p:nvPr/>
        </p:nvSpPr>
        <p:spPr bwMode="auto">
          <a:xfrm>
            <a:off x="6934200" y="41148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30818" name="Text Box 98"/>
          <p:cNvSpPr txBox="1">
            <a:spLocks noChangeArrowheads="1"/>
          </p:cNvSpPr>
          <p:nvPr/>
        </p:nvSpPr>
        <p:spPr bwMode="auto">
          <a:xfrm>
            <a:off x="5105400" y="3200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0819" name="Text Box 99"/>
          <p:cNvSpPr txBox="1">
            <a:spLocks noChangeArrowheads="1"/>
          </p:cNvSpPr>
          <p:nvPr/>
        </p:nvSpPr>
        <p:spPr bwMode="auto">
          <a:xfrm>
            <a:off x="67056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0820" name="Text Box 100"/>
          <p:cNvSpPr txBox="1">
            <a:spLocks noChangeArrowheads="1"/>
          </p:cNvSpPr>
          <p:nvPr/>
        </p:nvSpPr>
        <p:spPr bwMode="auto">
          <a:xfrm>
            <a:off x="83058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0821" name="Text Box 101"/>
          <p:cNvSpPr txBox="1">
            <a:spLocks noChangeArrowheads="1"/>
          </p:cNvSpPr>
          <p:nvPr/>
        </p:nvSpPr>
        <p:spPr bwMode="auto">
          <a:xfrm>
            <a:off x="5715000" y="38862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0822" name="Text Box 102"/>
          <p:cNvSpPr txBox="1">
            <a:spLocks noChangeArrowheads="1"/>
          </p:cNvSpPr>
          <p:nvPr/>
        </p:nvSpPr>
        <p:spPr bwMode="auto">
          <a:xfrm>
            <a:off x="7467600" y="3276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0823" name="Text Box 103"/>
          <p:cNvSpPr txBox="1">
            <a:spLocks noChangeArrowheads="1"/>
          </p:cNvSpPr>
          <p:nvPr/>
        </p:nvSpPr>
        <p:spPr bwMode="auto">
          <a:xfrm>
            <a:off x="8229600" y="3352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0824" name="Text Box 104"/>
          <p:cNvSpPr txBox="1">
            <a:spLocks noChangeArrowheads="1"/>
          </p:cNvSpPr>
          <p:nvPr/>
        </p:nvSpPr>
        <p:spPr bwMode="auto">
          <a:xfrm>
            <a:off x="74676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0825" name="Text Box 105"/>
          <p:cNvSpPr txBox="1">
            <a:spLocks noChangeArrowheads="1"/>
          </p:cNvSpPr>
          <p:nvPr/>
        </p:nvSpPr>
        <p:spPr bwMode="auto">
          <a:xfrm>
            <a:off x="5867400" y="5562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0826" name="Text Box 106"/>
          <p:cNvSpPr txBox="1">
            <a:spLocks noChangeArrowheads="1"/>
          </p:cNvSpPr>
          <p:nvPr/>
        </p:nvSpPr>
        <p:spPr bwMode="auto">
          <a:xfrm>
            <a:off x="8229600" y="53340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0827" name="Text Box 107"/>
          <p:cNvSpPr txBox="1">
            <a:spLocks noChangeArrowheads="1"/>
          </p:cNvSpPr>
          <p:nvPr/>
        </p:nvSpPr>
        <p:spPr bwMode="auto">
          <a:xfrm>
            <a:off x="6858000" y="60198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0828" name="AutoShape 108"/>
          <p:cNvCxnSpPr>
            <a:cxnSpLocks noChangeShapeType="1"/>
            <a:stCxn id="30782" idx="4"/>
            <a:endCxn id="30795" idx="0"/>
          </p:cNvCxnSpPr>
          <p:nvPr/>
        </p:nvCxnSpPr>
        <p:spPr bwMode="auto">
          <a:xfrm>
            <a:off x="5867400" y="42672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109" name="Text Box 55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Old Graph</a:t>
            </a:r>
          </a:p>
        </p:txBody>
      </p:sp>
      <p:sp>
        <p:nvSpPr>
          <p:cNvPr id="110" name="Text Box 108"/>
          <p:cNvSpPr txBox="1">
            <a:spLocks noChangeArrowheads="1"/>
          </p:cNvSpPr>
          <p:nvPr/>
        </p:nvSpPr>
        <p:spPr bwMode="auto">
          <a:xfrm>
            <a:off x="54864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New 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747" name="Oval 3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1748" name="AutoShape 4"/>
          <p:cNvCxnSpPr>
            <a:cxnSpLocks noChangeShapeType="1"/>
            <a:stCxn id="31746" idx="6"/>
            <a:endCxn id="31747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751" name="Oval 7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753" name="Oval 9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754" name="Oval 10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1755" name="AutoShape 11"/>
          <p:cNvCxnSpPr>
            <a:cxnSpLocks noChangeShapeType="1"/>
            <a:stCxn id="31746" idx="3"/>
            <a:endCxn id="31751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1756" name="AutoShape 12"/>
          <p:cNvCxnSpPr>
            <a:cxnSpLocks noChangeShapeType="1"/>
            <a:stCxn id="31751" idx="5"/>
            <a:endCxn id="31752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1757" name="AutoShape 13"/>
          <p:cNvCxnSpPr>
            <a:cxnSpLocks noChangeShapeType="1"/>
            <a:stCxn id="31752" idx="7"/>
            <a:endCxn id="31754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1758" name="AutoShape 14"/>
          <p:cNvCxnSpPr>
            <a:cxnSpLocks noChangeShapeType="1"/>
            <a:stCxn id="31753" idx="3"/>
            <a:endCxn id="31754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1759" name="AutoShape 15"/>
          <p:cNvCxnSpPr>
            <a:cxnSpLocks noChangeShapeType="1"/>
            <a:stCxn id="31750" idx="4"/>
            <a:endCxn id="31754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1760" name="AutoShape 16"/>
          <p:cNvCxnSpPr>
            <a:cxnSpLocks noChangeShapeType="1"/>
            <a:stCxn id="31746" idx="4"/>
            <a:endCxn id="31752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1761" name="AutoShape 17"/>
          <p:cNvCxnSpPr>
            <a:cxnSpLocks noChangeShapeType="1"/>
            <a:stCxn id="31747" idx="3"/>
            <a:endCxn id="31750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1762" name="AutoShape 18"/>
          <p:cNvCxnSpPr>
            <a:cxnSpLocks noChangeShapeType="1"/>
            <a:stCxn id="31747" idx="4"/>
            <a:endCxn id="31753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764" name="Oval 20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766" name="Oval 22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1767" name="AutoShape 23"/>
          <p:cNvCxnSpPr>
            <a:cxnSpLocks noChangeShapeType="1"/>
            <a:stCxn id="31752" idx="6"/>
            <a:endCxn id="31764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1768" name="AutoShape 24"/>
          <p:cNvCxnSpPr>
            <a:cxnSpLocks noChangeShapeType="1"/>
            <a:stCxn id="31752" idx="2"/>
            <a:endCxn id="31765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1769" name="AutoShape 25"/>
          <p:cNvCxnSpPr>
            <a:cxnSpLocks noChangeShapeType="1"/>
            <a:stCxn id="31751" idx="1"/>
            <a:endCxn id="31766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1770" name="AutoShape 26"/>
          <p:cNvCxnSpPr>
            <a:cxnSpLocks noChangeShapeType="1"/>
            <a:stCxn id="31764" idx="1"/>
            <a:endCxn id="31754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1771" name="AutoShape 27"/>
          <p:cNvCxnSpPr>
            <a:cxnSpLocks noChangeShapeType="1"/>
            <a:stCxn id="31753" idx="4"/>
            <a:endCxn id="31764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1772" name="AutoShape 28"/>
          <p:cNvCxnSpPr>
            <a:cxnSpLocks noChangeShapeType="1"/>
            <a:stCxn id="31766" idx="7"/>
            <a:endCxn id="31746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1773" name="Text Box 29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1774" name="Text Box 30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1775" name="Text Box 31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1776" name="Text Box 32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1777" name="Text Box 33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1779" name="Text Box 35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31780" name="Text Box 36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1781" name="Text Box 37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1782" name="Text Box 38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1783" name="Text Box 39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1784" name="Text Box 40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1785" name="Text Box 41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1786" name="Text Box 42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1787" name="Text Box 43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31788" name="Text Box 44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1789" name="Text Box 45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1790" name="Text Box 46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1791" name="Text Box 47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1792" name="Text Box 48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1793" name="Text Box 49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1794" name="Text Box 50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1795" name="Text Box 51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1796" name="Text Box 52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1797" name="Text Box 53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1798" name="AutoShape 54"/>
          <p:cNvCxnSpPr>
            <a:cxnSpLocks noChangeShapeType="1"/>
            <a:stCxn id="31751" idx="4"/>
            <a:endCxn id="31765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31801" name="Oval 57"/>
          <p:cNvSpPr>
            <a:spLocks noChangeAspect="1" noChangeArrowheads="1"/>
          </p:cNvSpPr>
          <p:nvPr/>
        </p:nvSpPr>
        <p:spPr bwMode="auto">
          <a:xfrm>
            <a:off x="66294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802" name="Oval 58"/>
          <p:cNvSpPr>
            <a:spLocks noChangeArrowheads="1"/>
          </p:cNvSpPr>
          <p:nvPr/>
        </p:nvSpPr>
        <p:spPr bwMode="auto">
          <a:xfrm>
            <a:off x="82296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1803" name="AutoShape 59"/>
          <p:cNvCxnSpPr>
            <a:cxnSpLocks noChangeShapeType="1"/>
            <a:stCxn id="31801" idx="6"/>
            <a:endCxn id="31802" idx="2"/>
          </p:cNvCxnSpPr>
          <p:nvPr/>
        </p:nvCxnSpPr>
        <p:spPr bwMode="auto">
          <a:xfrm>
            <a:off x="7086600" y="25146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1804" name="Text Box 60"/>
          <p:cNvSpPr txBox="1">
            <a:spLocks noChangeArrowheads="1"/>
          </p:cNvSpPr>
          <p:nvPr/>
        </p:nvSpPr>
        <p:spPr bwMode="auto">
          <a:xfrm>
            <a:off x="7543800" y="2286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1805" name="Oval 61"/>
          <p:cNvSpPr>
            <a:spLocks noChangeArrowheads="1"/>
          </p:cNvSpPr>
          <p:nvPr/>
        </p:nvSpPr>
        <p:spPr bwMode="auto">
          <a:xfrm>
            <a:off x="7391400" y="3200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806" name="Oval 62"/>
          <p:cNvSpPr>
            <a:spLocks noChangeArrowheads="1"/>
          </p:cNvSpPr>
          <p:nvPr/>
        </p:nvSpPr>
        <p:spPr bwMode="auto">
          <a:xfrm>
            <a:off x="5638800" y="3810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807" name="Oval 63"/>
          <p:cNvSpPr>
            <a:spLocks noChangeArrowheads="1"/>
          </p:cNvSpPr>
          <p:nvPr/>
        </p:nvSpPr>
        <p:spPr bwMode="auto">
          <a:xfrm>
            <a:off x="6781800" y="5943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808" name="Oval 64"/>
          <p:cNvSpPr>
            <a:spLocks noChangeArrowheads="1"/>
          </p:cNvSpPr>
          <p:nvPr/>
        </p:nvSpPr>
        <p:spPr bwMode="auto">
          <a:xfrm>
            <a:off x="8153400" y="3276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809" name="Oval 65"/>
          <p:cNvSpPr>
            <a:spLocks noChangeArrowheads="1"/>
          </p:cNvSpPr>
          <p:nvPr/>
        </p:nvSpPr>
        <p:spPr bwMode="auto">
          <a:xfrm>
            <a:off x="7391400" y="4267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1810" name="AutoShape 66"/>
          <p:cNvCxnSpPr>
            <a:cxnSpLocks noChangeShapeType="1"/>
            <a:stCxn id="31801" idx="3"/>
            <a:endCxn id="31806" idx="7"/>
          </p:cNvCxnSpPr>
          <p:nvPr/>
        </p:nvCxnSpPr>
        <p:spPr bwMode="auto">
          <a:xfrm flipH="1">
            <a:off x="6029325" y="26765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1811" name="AutoShape 67"/>
          <p:cNvCxnSpPr>
            <a:cxnSpLocks noChangeShapeType="1"/>
            <a:stCxn id="31806" idx="5"/>
            <a:endCxn id="31807" idx="1"/>
          </p:cNvCxnSpPr>
          <p:nvPr/>
        </p:nvCxnSpPr>
        <p:spPr bwMode="auto">
          <a:xfrm>
            <a:off x="6029325" y="42005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1812" name="AutoShape 68"/>
          <p:cNvCxnSpPr>
            <a:cxnSpLocks noChangeShapeType="1"/>
            <a:stCxn id="31807" idx="7"/>
            <a:endCxn id="31809" idx="4"/>
          </p:cNvCxnSpPr>
          <p:nvPr/>
        </p:nvCxnSpPr>
        <p:spPr bwMode="auto">
          <a:xfrm flipV="1">
            <a:off x="7172325" y="47244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1813" name="AutoShape 69"/>
          <p:cNvCxnSpPr>
            <a:cxnSpLocks noChangeShapeType="1"/>
            <a:stCxn id="31808" idx="3"/>
            <a:endCxn id="31809" idx="7"/>
          </p:cNvCxnSpPr>
          <p:nvPr/>
        </p:nvCxnSpPr>
        <p:spPr bwMode="auto">
          <a:xfrm flipH="1">
            <a:off x="7781925" y="3667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1814" name="AutoShape 70"/>
          <p:cNvCxnSpPr>
            <a:cxnSpLocks noChangeShapeType="1"/>
            <a:stCxn id="31805" idx="4"/>
            <a:endCxn id="31809" idx="0"/>
          </p:cNvCxnSpPr>
          <p:nvPr/>
        </p:nvCxnSpPr>
        <p:spPr bwMode="auto">
          <a:xfrm>
            <a:off x="7620000" y="3657600"/>
            <a:ext cx="0" cy="6096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1815" name="AutoShape 71"/>
          <p:cNvCxnSpPr>
            <a:cxnSpLocks noChangeShapeType="1"/>
            <a:stCxn id="31801" idx="4"/>
            <a:endCxn id="31807" idx="0"/>
          </p:cNvCxnSpPr>
          <p:nvPr/>
        </p:nvCxnSpPr>
        <p:spPr bwMode="auto">
          <a:xfrm>
            <a:off x="6858000" y="2743200"/>
            <a:ext cx="152400" cy="32004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1816" name="AutoShape 72"/>
          <p:cNvCxnSpPr>
            <a:cxnSpLocks noChangeShapeType="1"/>
            <a:stCxn id="31802" idx="3"/>
            <a:endCxn id="31805" idx="7"/>
          </p:cNvCxnSpPr>
          <p:nvPr/>
        </p:nvCxnSpPr>
        <p:spPr bwMode="auto">
          <a:xfrm flipH="1">
            <a:off x="7781925" y="2676525"/>
            <a:ext cx="514350" cy="5905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1817" name="AutoShape 73"/>
          <p:cNvCxnSpPr>
            <a:cxnSpLocks noChangeShapeType="1"/>
          </p:cNvCxnSpPr>
          <p:nvPr/>
        </p:nvCxnSpPr>
        <p:spPr bwMode="auto">
          <a:xfrm flipH="1">
            <a:off x="8382000" y="2743200"/>
            <a:ext cx="76200" cy="5334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31818" name="Oval 74"/>
          <p:cNvSpPr>
            <a:spLocks noChangeArrowheads="1"/>
          </p:cNvSpPr>
          <p:nvPr/>
        </p:nvSpPr>
        <p:spPr bwMode="auto">
          <a:xfrm>
            <a:off x="8153400" y="5257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819" name="Oval 75"/>
          <p:cNvSpPr>
            <a:spLocks noChangeArrowheads="1"/>
          </p:cNvSpPr>
          <p:nvPr/>
        </p:nvSpPr>
        <p:spPr bwMode="auto">
          <a:xfrm>
            <a:off x="5791200" y="5486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1820" name="Oval 76"/>
          <p:cNvSpPr>
            <a:spLocks noChangeArrowheads="1"/>
          </p:cNvSpPr>
          <p:nvPr/>
        </p:nvSpPr>
        <p:spPr bwMode="auto">
          <a:xfrm>
            <a:off x="5029200" y="3124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1821" name="AutoShape 77"/>
          <p:cNvCxnSpPr>
            <a:cxnSpLocks noChangeShapeType="1"/>
            <a:stCxn id="31807" idx="6"/>
            <a:endCxn id="31818" idx="3"/>
          </p:cNvCxnSpPr>
          <p:nvPr/>
        </p:nvCxnSpPr>
        <p:spPr bwMode="auto">
          <a:xfrm flipV="1">
            <a:off x="7239000" y="56483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1822" name="AutoShape 78"/>
          <p:cNvCxnSpPr>
            <a:cxnSpLocks noChangeShapeType="1"/>
          </p:cNvCxnSpPr>
          <p:nvPr/>
        </p:nvCxnSpPr>
        <p:spPr bwMode="auto">
          <a:xfrm flipH="1" flipV="1">
            <a:off x="6172200" y="5867400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1823" name="AutoShape 79"/>
          <p:cNvCxnSpPr>
            <a:cxnSpLocks noChangeShapeType="1"/>
            <a:stCxn id="31806" idx="1"/>
            <a:endCxn id="31820" idx="5"/>
          </p:cNvCxnSpPr>
          <p:nvPr/>
        </p:nvCxnSpPr>
        <p:spPr bwMode="auto">
          <a:xfrm flipH="1" flipV="1">
            <a:off x="5419725" y="35147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1824" name="AutoShape 80"/>
          <p:cNvCxnSpPr>
            <a:cxnSpLocks noChangeShapeType="1"/>
            <a:stCxn id="31818" idx="1"/>
            <a:endCxn id="31809" idx="5"/>
          </p:cNvCxnSpPr>
          <p:nvPr/>
        </p:nvCxnSpPr>
        <p:spPr bwMode="auto">
          <a:xfrm flipH="1" flipV="1">
            <a:off x="7781925" y="46577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1825" name="AutoShape 81"/>
          <p:cNvCxnSpPr>
            <a:cxnSpLocks noChangeShapeType="1"/>
            <a:stCxn id="31808" idx="4"/>
            <a:endCxn id="31818" idx="0"/>
          </p:cNvCxnSpPr>
          <p:nvPr/>
        </p:nvCxnSpPr>
        <p:spPr bwMode="auto">
          <a:xfrm>
            <a:off x="8382000" y="37338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1826" name="AutoShape 82"/>
          <p:cNvCxnSpPr>
            <a:cxnSpLocks noChangeShapeType="1"/>
            <a:stCxn id="31820" idx="7"/>
            <a:endCxn id="31801" idx="2"/>
          </p:cNvCxnSpPr>
          <p:nvPr/>
        </p:nvCxnSpPr>
        <p:spPr bwMode="auto">
          <a:xfrm flipV="1">
            <a:off x="5419725" y="25146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1827" name="Text Box 83"/>
          <p:cNvSpPr txBox="1">
            <a:spLocks noChangeArrowheads="1"/>
          </p:cNvSpPr>
          <p:nvPr/>
        </p:nvSpPr>
        <p:spPr bwMode="auto">
          <a:xfrm>
            <a:off x="5486400" y="3429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1828" name="Text Box 84"/>
          <p:cNvSpPr txBox="1">
            <a:spLocks noChangeArrowheads="1"/>
          </p:cNvSpPr>
          <p:nvPr/>
        </p:nvSpPr>
        <p:spPr bwMode="auto">
          <a:xfrm>
            <a:off x="7315200" y="3810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1829" name="Text Box 85"/>
          <p:cNvSpPr txBox="1">
            <a:spLocks noChangeArrowheads="1"/>
          </p:cNvSpPr>
          <p:nvPr/>
        </p:nvSpPr>
        <p:spPr bwMode="auto">
          <a:xfrm>
            <a:off x="7924800" y="3886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1830" name="Text Box 86"/>
          <p:cNvSpPr txBox="1">
            <a:spLocks noChangeArrowheads="1"/>
          </p:cNvSpPr>
          <p:nvPr/>
        </p:nvSpPr>
        <p:spPr bwMode="auto">
          <a:xfrm>
            <a:off x="78486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1831" name="Text Box 87"/>
          <p:cNvSpPr txBox="1">
            <a:spLocks noChangeArrowheads="1"/>
          </p:cNvSpPr>
          <p:nvPr/>
        </p:nvSpPr>
        <p:spPr bwMode="auto">
          <a:xfrm>
            <a:off x="8458200" y="2819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31832" name="Text Box 88"/>
          <p:cNvSpPr txBox="1">
            <a:spLocks noChangeArrowheads="1"/>
          </p:cNvSpPr>
          <p:nvPr/>
        </p:nvSpPr>
        <p:spPr bwMode="auto">
          <a:xfrm>
            <a:off x="7924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1833" name="Text Box 89"/>
          <p:cNvSpPr txBox="1">
            <a:spLocks noChangeArrowheads="1"/>
          </p:cNvSpPr>
          <p:nvPr/>
        </p:nvSpPr>
        <p:spPr bwMode="auto">
          <a:xfrm>
            <a:off x="83820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31834" name="Text Box 90"/>
          <p:cNvSpPr txBox="1">
            <a:spLocks noChangeArrowheads="1"/>
          </p:cNvSpPr>
          <p:nvPr/>
        </p:nvSpPr>
        <p:spPr bwMode="auto">
          <a:xfrm>
            <a:off x="7772400" y="586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1835" name="Text Box 91"/>
          <p:cNvSpPr txBox="1">
            <a:spLocks noChangeArrowheads="1"/>
          </p:cNvSpPr>
          <p:nvPr/>
        </p:nvSpPr>
        <p:spPr bwMode="auto">
          <a:xfrm>
            <a:off x="7391400" y="510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1836" name="Text Box 92"/>
          <p:cNvSpPr txBox="1">
            <a:spLocks noChangeArrowheads="1"/>
          </p:cNvSpPr>
          <p:nvPr/>
        </p:nvSpPr>
        <p:spPr bwMode="auto">
          <a:xfrm>
            <a:off x="6324600" y="5943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1837" name="Text Box 93"/>
          <p:cNvSpPr txBox="1">
            <a:spLocks noChangeArrowheads="1"/>
          </p:cNvSpPr>
          <p:nvPr/>
        </p:nvSpPr>
        <p:spPr bwMode="auto">
          <a:xfrm>
            <a:off x="5638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1838" name="Text Box 94"/>
          <p:cNvSpPr txBox="1">
            <a:spLocks noChangeArrowheads="1"/>
          </p:cNvSpPr>
          <p:nvPr/>
        </p:nvSpPr>
        <p:spPr bwMode="auto">
          <a:xfrm>
            <a:off x="63246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1839" name="Text Box 95"/>
          <p:cNvSpPr txBox="1">
            <a:spLocks noChangeArrowheads="1"/>
          </p:cNvSpPr>
          <p:nvPr/>
        </p:nvSpPr>
        <p:spPr bwMode="auto">
          <a:xfrm>
            <a:off x="57912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1840" name="Text Box 96"/>
          <p:cNvSpPr txBox="1">
            <a:spLocks noChangeArrowheads="1"/>
          </p:cNvSpPr>
          <p:nvPr/>
        </p:nvSpPr>
        <p:spPr bwMode="auto">
          <a:xfrm>
            <a:off x="6324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1841" name="Text Box 97"/>
          <p:cNvSpPr txBox="1">
            <a:spLocks noChangeArrowheads="1"/>
          </p:cNvSpPr>
          <p:nvPr/>
        </p:nvSpPr>
        <p:spPr bwMode="auto">
          <a:xfrm>
            <a:off x="6934200" y="41148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31842" name="Text Box 98"/>
          <p:cNvSpPr txBox="1">
            <a:spLocks noChangeArrowheads="1"/>
          </p:cNvSpPr>
          <p:nvPr/>
        </p:nvSpPr>
        <p:spPr bwMode="auto">
          <a:xfrm>
            <a:off x="5105400" y="3200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1843" name="Text Box 99"/>
          <p:cNvSpPr txBox="1">
            <a:spLocks noChangeArrowheads="1"/>
          </p:cNvSpPr>
          <p:nvPr/>
        </p:nvSpPr>
        <p:spPr bwMode="auto">
          <a:xfrm>
            <a:off x="67056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1844" name="Text Box 100"/>
          <p:cNvSpPr txBox="1">
            <a:spLocks noChangeArrowheads="1"/>
          </p:cNvSpPr>
          <p:nvPr/>
        </p:nvSpPr>
        <p:spPr bwMode="auto">
          <a:xfrm>
            <a:off x="83058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1845" name="Text Box 101"/>
          <p:cNvSpPr txBox="1">
            <a:spLocks noChangeArrowheads="1"/>
          </p:cNvSpPr>
          <p:nvPr/>
        </p:nvSpPr>
        <p:spPr bwMode="auto">
          <a:xfrm>
            <a:off x="5715000" y="38862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1846" name="Text Box 102"/>
          <p:cNvSpPr txBox="1">
            <a:spLocks noChangeArrowheads="1"/>
          </p:cNvSpPr>
          <p:nvPr/>
        </p:nvSpPr>
        <p:spPr bwMode="auto">
          <a:xfrm>
            <a:off x="7467600" y="3276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1847" name="Text Box 103"/>
          <p:cNvSpPr txBox="1">
            <a:spLocks noChangeArrowheads="1"/>
          </p:cNvSpPr>
          <p:nvPr/>
        </p:nvSpPr>
        <p:spPr bwMode="auto">
          <a:xfrm>
            <a:off x="8229600" y="3352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1848" name="Text Box 104"/>
          <p:cNvSpPr txBox="1">
            <a:spLocks noChangeArrowheads="1"/>
          </p:cNvSpPr>
          <p:nvPr/>
        </p:nvSpPr>
        <p:spPr bwMode="auto">
          <a:xfrm>
            <a:off x="74676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1849" name="Text Box 105"/>
          <p:cNvSpPr txBox="1">
            <a:spLocks noChangeArrowheads="1"/>
          </p:cNvSpPr>
          <p:nvPr/>
        </p:nvSpPr>
        <p:spPr bwMode="auto">
          <a:xfrm>
            <a:off x="5867400" y="5562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1850" name="Text Box 106"/>
          <p:cNvSpPr txBox="1">
            <a:spLocks noChangeArrowheads="1"/>
          </p:cNvSpPr>
          <p:nvPr/>
        </p:nvSpPr>
        <p:spPr bwMode="auto">
          <a:xfrm>
            <a:off x="8229600" y="53340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1851" name="Text Box 107"/>
          <p:cNvSpPr txBox="1">
            <a:spLocks noChangeArrowheads="1"/>
          </p:cNvSpPr>
          <p:nvPr/>
        </p:nvSpPr>
        <p:spPr bwMode="auto">
          <a:xfrm>
            <a:off x="6858000" y="60198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1852" name="AutoShape 108"/>
          <p:cNvCxnSpPr>
            <a:cxnSpLocks noChangeShapeType="1"/>
            <a:stCxn id="31806" idx="4"/>
            <a:endCxn id="31819" idx="0"/>
          </p:cNvCxnSpPr>
          <p:nvPr/>
        </p:nvCxnSpPr>
        <p:spPr bwMode="auto">
          <a:xfrm>
            <a:off x="5867400" y="42672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109" name="Text Box 55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Old Graph</a:t>
            </a:r>
          </a:p>
        </p:txBody>
      </p:sp>
      <p:sp>
        <p:nvSpPr>
          <p:cNvPr id="110" name="Text Box 108"/>
          <p:cNvSpPr txBox="1">
            <a:spLocks noChangeArrowheads="1"/>
          </p:cNvSpPr>
          <p:nvPr/>
        </p:nvSpPr>
        <p:spPr bwMode="auto">
          <a:xfrm>
            <a:off x="54864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New 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val 2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771" name="Oval 3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2772" name="AutoShape 4"/>
          <p:cNvCxnSpPr>
            <a:cxnSpLocks noChangeShapeType="1"/>
            <a:stCxn id="32770" idx="6"/>
            <a:endCxn id="32771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775" name="Oval 7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776" name="Oval 8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777" name="Oval 9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778" name="Oval 10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2779" name="AutoShape 11"/>
          <p:cNvCxnSpPr>
            <a:cxnSpLocks noChangeShapeType="1"/>
            <a:stCxn id="32770" idx="3"/>
            <a:endCxn id="32775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2780" name="AutoShape 12"/>
          <p:cNvCxnSpPr>
            <a:cxnSpLocks noChangeShapeType="1"/>
            <a:stCxn id="32775" idx="5"/>
            <a:endCxn id="32776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2781" name="AutoShape 13"/>
          <p:cNvCxnSpPr>
            <a:cxnSpLocks noChangeShapeType="1"/>
            <a:stCxn id="32776" idx="7"/>
            <a:endCxn id="32778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2782" name="AutoShape 14"/>
          <p:cNvCxnSpPr>
            <a:cxnSpLocks noChangeShapeType="1"/>
            <a:stCxn id="32777" idx="3"/>
            <a:endCxn id="32778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2783" name="AutoShape 15"/>
          <p:cNvCxnSpPr>
            <a:cxnSpLocks noChangeShapeType="1"/>
            <a:stCxn id="32774" idx="4"/>
            <a:endCxn id="32778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2784" name="AutoShape 16"/>
          <p:cNvCxnSpPr>
            <a:cxnSpLocks noChangeShapeType="1"/>
            <a:stCxn id="32770" idx="4"/>
            <a:endCxn id="32776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2785" name="AutoShape 17"/>
          <p:cNvCxnSpPr>
            <a:cxnSpLocks noChangeShapeType="1"/>
            <a:stCxn id="32771" idx="3"/>
            <a:endCxn id="32774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2786" name="AutoShape 18"/>
          <p:cNvCxnSpPr>
            <a:cxnSpLocks noChangeShapeType="1"/>
            <a:stCxn id="32771" idx="4"/>
            <a:endCxn id="32777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2787" name="Rectangle 19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788" name="Oval 20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789" name="Oval 21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2791" name="AutoShape 23"/>
          <p:cNvCxnSpPr>
            <a:cxnSpLocks noChangeShapeType="1"/>
            <a:stCxn id="32776" idx="6"/>
            <a:endCxn id="32788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2792" name="AutoShape 24"/>
          <p:cNvCxnSpPr>
            <a:cxnSpLocks noChangeShapeType="1"/>
            <a:stCxn id="32776" idx="2"/>
            <a:endCxn id="32789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2793" name="AutoShape 25"/>
          <p:cNvCxnSpPr>
            <a:cxnSpLocks noChangeShapeType="1"/>
            <a:stCxn id="32775" idx="1"/>
            <a:endCxn id="32790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2794" name="AutoShape 26"/>
          <p:cNvCxnSpPr>
            <a:cxnSpLocks noChangeShapeType="1"/>
            <a:stCxn id="32788" idx="1"/>
            <a:endCxn id="32778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2795" name="AutoShape 27"/>
          <p:cNvCxnSpPr>
            <a:cxnSpLocks noChangeShapeType="1"/>
            <a:stCxn id="32777" idx="4"/>
            <a:endCxn id="32788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2796" name="AutoShape 28"/>
          <p:cNvCxnSpPr>
            <a:cxnSpLocks noChangeShapeType="1"/>
            <a:stCxn id="32790" idx="7"/>
            <a:endCxn id="32770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2797" name="Text Box 29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2798" name="Text Box 30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2799" name="Text Box 31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32800" name="Text Box 32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2801" name="Text Box 33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2804" name="Text Box 36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2805" name="Text Box 37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2806" name="Text Box 38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2807" name="Text Box 39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2808" name="Text Box 40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2809" name="Text Box 41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2810" name="Text Box 42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2811" name="Text Box 43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32812" name="Text Box 44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2813" name="Text Box 45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2814" name="Text Box 46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2815" name="Text Box 47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2816" name="Text Box 48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2817" name="Text Box 49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2818" name="Text Box 50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2819" name="Text Box 51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2820" name="Text Box 52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2821" name="Text Box 53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2822" name="AutoShape 54"/>
          <p:cNvCxnSpPr>
            <a:cxnSpLocks noChangeShapeType="1"/>
            <a:stCxn id="32775" idx="4"/>
            <a:endCxn id="32789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32825" name="Oval 57"/>
          <p:cNvSpPr>
            <a:spLocks noChangeAspect="1" noChangeArrowheads="1"/>
          </p:cNvSpPr>
          <p:nvPr/>
        </p:nvSpPr>
        <p:spPr bwMode="auto">
          <a:xfrm>
            <a:off x="66294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826" name="Oval 58"/>
          <p:cNvSpPr>
            <a:spLocks noChangeArrowheads="1"/>
          </p:cNvSpPr>
          <p:nvPr/>
        </p:nvSpPr>
        <p:spPr bwMode="auto">
          <a:xfrm>
            <a:off x="82296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2827" name="AutoShape 59"/>
          <p:cNvCxnSpPr>
            <a:cxnSpLocks noChangeShapeType="1"/>
            <a:stCxn id="32825" idx="6"/>
            <a:endCxn id="32826" idx="2"/>
          </p:cNvCxnSpPr>
          <p:nvPr/>
        </p:nvCxnSpPr>
        <p:spPr bwMode="auto">
          <a:xfrm>
            <a:off x="7086600" y="25146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2828" name="Text Box 60"/>
          <p:cNvSpPr txBox="1">
            <a:spLocks noChangeArrowheads="1"/>
          </p:cNvSpPr>
          <p:nvPr/>
        </p:nvSpPr>
        <p:spPr bwMode="auto">
          <a:xfrm>
            <a:off x="7543800" y="2286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2829" name="Oval 61"/>
          <p:cNvSpPr>
            <a:spLocks noChangeArrowheads="1"/>
          </p:cNvSpPr>
          <p:nvPr/>
        </p:nvSpPr>
        <p:spPr bwMode="auto">
          <a:xfrm>
            <a:off x="7391400" y="3200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830" name="Oval 62"/>
          <p:cNvSpPr>
            <a:spLocks noChangeArrowheads="1"/>
          </p:cNvSpPr>
          <p:nvPr/>
        </p:nvSpPr>
        <p:spPr bwMode="auto">
          <a:xfrm>
            <a:off x="5638800" y="3810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831" name="Oval 63"/>
          <p:cNvSpPr>
            <a:spLocks noChangeArrowheads="1"/>
          </p:cNvSpPr>
          <p:nvPr/>
        </p:nvSpPr>
        <p:spPr bwMode="auto">
          <a:xfrm>
            <a:off x="6781800" y="5943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832" name="Oval 64"/>
          <p:cNvSpPr>
            <a:spLocks noChangeArrowheads="1"/>
          </p:cNvSpPr>
          <p:nvPr/>
        </p:nvSpPr>
        <p:spPr bwMode="auto">
          <a:xfrm>
            <a:off x="8153400" y="3276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833" name="Oval 65"/>
          <p:cNvSpPr>
            <a:spLocks noChangeArrowheads="1"/>
          </p:cNvSpPr>
          <p:nvPr/>
        </p:nvSpPr>
        <p:spPr bwMode="auto">
          <a:xfrm>
            <a:off x="7391400" y="4267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2834" name="AutoShape 66"/>
          <p:cNvCxnSpPr>
            <a:cxnSpLocks noChangeShapeType="1"/>
            <a:stCxn id="32825" idx="3"/>
            <a:endCxn id="32830" idx="7"/>
          </p:cNvCxnSpPr>
          <p:nvPr/>
        </p:nvCxnSpPr>
        <p:spPr bwMode="auto">
          <a:xfrm flipH="1">
            <a:off x="6029325" y="26765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2835" name="AutoShape 67"/>
          <p:cNvCxnSpPr>
            <a:cxnSpLocks noChangeShapeType="1"/>
            <a:stCxn id="32830" idx="5"/>
            <a:endCxn id="32831" idx="1"/>
          </p:cNvCxnSpPr>
          <p:nvPr/>
        </p:nvCxnSpPr>
        <p:spPr bwMode="auto">
          <a:xfrm>
            <a:off x="6029325" y="42005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2836" name="AutoShape 68"/>
          <p:cNvCxnSpPr>
            <a:cxnSpLocks noChangeShapeType="1"/>
            <a:stCxn id="32831" idx="7"/>
            <a:endCxn id="32833" idx="4"/>
          </p:cNvCxnSpPr>
          <p:nvPr/>
        </p:nvCxnSpPr>
        <p:spPr bwMode="auto">
          <a:xfrm flipV="1">
            <a:off x="7172325" y="47244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2837" name="AutoShape 69"/>
          <p:cNvCxnSpPr>
            <a:cxnSpLocks noChangeShapeType="1"/>
            <a:stCxn id="32832" idx="3"/>
            <a:endCxn id="32833" idx="7"/>
          </p:cNvCxnSpPr>
          <p:nvPr/>
        </p:nvCxnSpPr>
        <p:spPr bwMode="auto">
          <a:xfrm flipH="1">
            <a:off x="7781925" y="3667125"/>
            <a:ext cx="438150" cy="666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2838" name="AutoShape 70"/>
          <p:cNvCxnSpPr>
            <a:cxnSpLocks noChangeShapeType="1"/>
            <a:stCxn id="32829" idx="4"/>
            <a:endCxn id="32833" idx="0"/>
          </p:cNvCxnSpPr>
          <p:nvPr/>
        </p:nvCxnSpPr>
        <p:spPr bwMode="auto">
          <a:xfrm>
            <a:off x="7620000" y="3657600"/>
            <a:ext cx="0" cy="6096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2839" name="AutoShape 71"/>
          <p:cNvCxnSpPr>
            <a:cxnSpLocks noChangeShapeType="1"/>
            <a:stCxn id="32825" idx="4"/>
            <a:endCxn id="32831" idx="0"/>
          </p:cNvCxnSpPr>
          <p:nvPr/>
        </p:nvCxnSpPr>
        <p:spPr bwMode="auto">
          <a:xfrm>
            <a:off x="6858000" y="2743200"/>
            <a:ext cx="152400" cy="32004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2840" name="AutoShape 72"/>
          <p:cNvCxnSpPr>
            <a:cxnSpLocks noChangeShapeType="1"/>
            <a:stCxn id="32826" idx="3"/>
            <a:endCxn id="32829" idx="7"/>
          </p:cNvCxnSpPr>
          <p:nvPr/>
        </p:nvCxnSpPr>
        <p:spPr bwMode="auto">
          <a:xfrm flipH="1">
            <a:off x="7781925" y="2676525"/>
            <a:ext cx="514350" cy="5905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2841" name="AutoShape 73"/>
          <p:cNvCxnSpPr>
            <a:cxnSpLocks noChangeShapeType="1"/>
          </p:cNvCxnSpPr>
          <p:nvPr/>
        </p:nvCxnSpPr>
        <p:spPr bwMode="auto">
          <a:xfrm flipH="1">
            <a:off x="8382000" y="27432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2842" name="Oval 74"/>
          <p:cNvSpPr>
            <a:spLocks noChangeArrowheads="1"/>
          </p:cNvSpPr>
          <p:nvPr/>
        </p:nvSpPr>
        <p:spPr bwMode="auto">
          <a:xfrm>
            <a:off x="8153400" y="5257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843" name="Oval 75"/>
          <p:cNvSpPr>
            <a:spLocks noChangeArrowheads="1"/>
          </p:cNvSpPr>
          <p:nvPr/>
        </p:nvSpPr>
        <p:spPr bwMode="auto">
          <a:xfrm>
            <a:off x="5791200" y="5486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2844" name="Oval 76"/>
          <p:cNvSpPr>
            <a:spLocks noChangeArrowheads="1"/>
          </p:cNvSpPr>
          <p:nvPr/>
        </p:nvSpPr>
        <p:spPr bwMode="auto">
          <a:xfrm>
            <a:off x="5029200" y="3124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2845" name="AutoShape 77"/>
          <p:cNvCxnSpPr>
            <a:cxnSpLocks noChangeShapeType="1"/>
            <a:stCxn id="32831" idx="6"/>
            <a:endCxn id="32842" idx="3"/>
          </p:cNvCxnSpPr>
          <p:nvPr/>
        </p:nvCxnSpPr>
        <p:spPr bwMode="auto">
          <a:xfrm flipV="1">
            <a:off x="7239000" y="56483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2846" name="AutoShape 78"/>
          <p:cNvCxnSpPr>
            <a:cxnSpLocks noChangeShapeType="1"/>
          </p:cNvCxnSpPr>
          <p:nvPr/>
        </p:nvCxnSpPr>
        <p:spPr bwMode="auto">
          <a:xfrm flipH="1" flipV="1">
            <a:off x="6172200" y="5867400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2847" name="AutoShape 79"/>
          <p:cNvCxnSpPr>
            <a:cxnSpLocks noChangeShapeType="1"/>
            <a:stCxn id="32830" idx="1"/>
            <a:endCxn id="32844" idx="5"/>
          </p:cNvCxnSpPr>
          <p:nvPr/>
        </p:nvCxnSpPr>
        <p:spPr bwMode="auto">
          <a:xfrm flipH="1" flipV="1">
            <a:off x="5419725" y="35147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2848" name="AutoShape 80"/>
          <p:cNvCxnSpPr>
            <a:cxnSpLocks noChangeShapeType="1"/>
            <a:stCxn id="32842" idx="1"/>
            <a:endCxn id="32833" idx="5"/>
          </p:cNvCxnSpPr>
          <p:nvPr/>
        </p:nvCxnSpPr>
        <p:spPr bwMode="auto">
          <a:xfrm flipH="1" flipV="1">
            <a:off x="7781925" y="46577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2849" name="AutoShape 81"/>
          <p:cNvCxnSpPr>
            <a:cxnSpLocks noChangeShapeType="1"/>
            <a:stCxn id="32832" idx="4"/>
            <a:endCxn id="32842" idx="0"/>
          </p:cNvCxnSpPr>
          <p:nvPr/>
        </p:nvCxnSpPr>
        <p:spPr bwMode="auto">
          <a:xfrm>
            <a:off x="8382000" y="3733800"/>
            <a:ext cx="0" cy="15240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2850" name="AutoShape 82"/>
          <p:cNvCxnSpPr>
            <a:cxnSpLocks noChangeShapeType="1"/>
            <a:stCxn id="32844" idx="7"/>
            <a:endCxn id="32825" idx="2"/>
          </p:cNvCxnSpPr>
          <p:nvPr/>
        </p:nvCxnSpPr>
        <p:spPr bwMode="auto">
          <a:xfrm flipV="1">
            <a:off x="5419725" y="25146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2851" name="Text Box 83"/>
          <p:cNvSpPr txBox="1">
            <a:spLocks noChangeArrowheads="1"/>
          </p:cNvSpPr>
          <p:nvPr/>
        </p:nvSpPr>
        <p:spPr bwMode="auto">
          <a:xfrm>
            <a:off x="5486400" y="3429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2852" name="Text Box 84"/>
          <p:cNvSpPr txBox="1">
            <a:spLocks noChangeArrowheads="1"/>
          </p:cNvSpPr>
          <p:nvPr/>
        </p:nvSpPr>
        <p:spPr bwMode="auto">
          <a:xfrm>
            <a:off x="7315200" y="3810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2853" name="Text Box 85"/>
          <p:cNvSpPr txBox="1">
            <a:spLocks noChangeArrowheads="1"/>
          </p:cNvSpPr>
          <p:nvPr/>
        </p:nvSpPr>
        <p:spPr bwMode="auto">
          <a:xfrm>
            <a:off x="7924800" y="3886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32854" name="Text Box 86"/>
          <p:cNvSpPr txBox="1">
            <a:spLocks noChangeArrowheads="1"/>
          </p:cNvSpPr>
          <p:nvPr/>
        </p:nvSpPr>
        <p:spPr bwMode="auto">
          <a:xfrm>
            <a:off x="78486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2855" name="Text Box 87"/>
          <p:cNvSpPr txBox="1">
            <a:spLocks noChangeArrowheads="1"/>
          </p:cNvSpPr>
          <p:nvPr/>
        </p:nvSpPr>
        <p:spPr bwMode="auto">
          <a:xfrm>
            <a:off x="8458200" y="2819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2856" name="Text Box 88"/>
          <p:cNvSpPr txBox="1">
            <a:spLocks noChangeArrowheads="1"/>
          </p:cNvSpPr>
          <p:nvPr/>
        </p:nvSpPr>
        <p:spPr bwMode="auto">
          <a:xfrm>
            <a:off x="7924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2857" name="Text Box 89"/>
          <p:cNvSpPr txBox="1">
            <a:spLocks noChangeArrowheads="1"/>
          </p:cNvSpPr>
          <p:nvPr/>
        </p:nvSpPr>
        <p:spPr bwMode="auto">
          <a:xfrm>
            <a:off x="83820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2858" name="Text Box 90"/>
          <p:cNvSpPr txBox="1">
            <a:spLocks noChangeArrowheads="1"/>
          </p:cNvSpPr>
          <p:nvPr/>
        </p:nvSpPr>
        <p:spPr bwMode="auto">
          <a:xfrm>
            <a:off x="7772400" y="586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2859" name="Text Box 91"/>
          <p:cNvSpPr txBox="1">
            <a:spLocks noChangeArrowheads="1"/>
          </p:cNvSpPr>
          <p:nvPr/>
        </p:nvSpPr>
        <p:spPr bwMode="auto">
          <a:xfrm>
            <a:off x="7391400" y="510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2860" name="Text Box 92"/>
          <p:cNvSpPr txBox="1">
            <a:spLocks noChangeArrowheads="1"/>
          </p:cNvSpPr>
          <p:nvPr/>
        </p:nvSpPr>
        <p:spPr bwMode="auto">
          <a:xfrm>
            <a:off x="6324600" y="5943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2861" name="Text Box 93"/>
          <p:cNvSpPr txBox="1">
            <a:spLocks noChangeArrowheads="1"/>
          </p:cNvSpPr>
          <p:nvPr/>
        </p:nvSpPr>
        <p:spPr bwMode="auto">
          <a:xfrm>
            <a:off x="5638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2862" name="Text Box 94"/>
          <p:cNvSpPr txBox="1">
            <a:spLocks noChangeArrowheads="1"/>
          </p:cNvSpPr>
          <p:nvPr/>
        </p:nvSpPr>
        <p:spPr bwMode="auto">
          <a:xfrm>
            <a:off x="63246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2863" name="Text Box 95"/>
          <p:cNvSpPr txBox="1">
            <a:spLocks noChangeArrowheads="1"/>
          </p:cNvSpPr>
          <p:nvPr/>
        </p:nvSpPr>
        <p:spPr bwMode="auto">
          <a:xfrm>
            <a:off x="57912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2864" name="Text Box 96"/>
          <p:cNvSpPr txBox="1">
            <a:spLocks noChangeArrowheads="1"/>
          </p:cNvSpPr>
          <p:nvPr/>
        </p:nvSpPr>
        <p:spPr bwMode="auto">
          <a:xfrm>
            <a:off x="6324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2865" name="Text Box 97"/>
          <p:cNvSpPr txBox="1">
            <a:spLocks noChangeArrowheads="1"/>
          </p:cNvSpPr>
          <p:nvPr/>
        </p:nvSpPr>
        <p:spPr bwMode="auto">
          <a:xfrm>
            <a:off x="6934200" y="41148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32866" name="Text Box 98"/>
          <p:cNvSpPr txBox="1">
            <a:spLocks noChangeArrowheads="1"/>
          </p:cNvSpPr>
          <p:nvPr/>
        </p:nvSpPr>
        <p:spPr bwMode="auto">
          <a:xfrm>
            <a:off x="5105400" y="3200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2867" name="Text Box 99"/>
          <p:cNvSpPr txBox="1">
            <a:spLocks noChangeArrowheads="1"/>
          </p:cNvSpPr>
          <p:nvPr/>
        </p:nvSpPr>
        <p:spPr bwMode="auto">
          <a:xfrm>
            <a:off x="67056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2868" name="Text Box 100"/>
          <p:cNvSpPr txBox="1">
            <a:spLocks noChangeArrowheads="1"/>
          </p:cNvSpPr>
          <p:nvPr/>
        </p:nvSpPr>
        <p:spPr bwMode="auto">
          <a:xfrm>
            <a:off x="83058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2869" name="Text Box 101"/>
          <p:cNvSpPr txBox="1">
            <a:spLocks noChangeArrowheads="1"/>
          </p:cNvSpPr>
          <p:nvPr/>
        </p:nvSpPr>
        <p:spPr bwMode="auto">
          <a:xfrm>
            <a:off x="5715000" y="38862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2870" name="Text Box 102"/>
          <p:cNvSpPr txBox="1">
            <a:spLocks noChangeArrowheads="1"/>
          </p:cNvSpPr>
          <p:nvPr/>
        </p:nvSpPr>
        <p:spPr bwMode="auto">
          <a:xfrm>
            <a:off x="7467600" y="3276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2871" name="Text Box 103"/>
          <p:cNvSpPr txBox="1">
            <a:spLocks noChangeArrowheads="1"/>
          </p:cNvSpPr>
          <p:nvPr/>
        </p:nvSpPr>
        <p:spPr bwMode="auto">
          <a:xfrm>
            <a:off x="8229600" y="3352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2872" name="Text Box 104"/>
          <p:cNvSpPr txBox="1">
            <a:spLocks noChangeArrowheads="1"/>
          </p:cNvSpPr>
          <p:nvPr/>
        </p:nvSpPr>
        <p:spPr bwMode="auto">
          <a:xfrm>
            <a:off x="74676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2873" name="Text Box 105"/>
          <p:cNvSpPr txBox="1">
            <a:spLocks noChangeArrowheads="1"/>
          </p:cNvSpPr>
          <p:nvPr/>
        </p:nvSpPr>
        <p:spPr bwMode="auto">
          <a:xfrm>
            <a:off x="5867400" y="5562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2874" name="Text Box 106"/>
          <p:cNvSpPr txBox="1">
            <a:spLocks noChangeArrowheads="1"/>
          </p:cNvSpPr>
          <p:nvPr/>
        </p:nvSpPr>
        <p:spPr bwMode="auto">
          <a:xfrm>
            <a:off x="8229600" y="53340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2875" name="Text Box 107"/>
          <p:cNvSpPr txBox="1">
            <a:spLocks noChangeArrowheads="1"/>
          </p:cNvSpPr>
          <p:nvPr/>
        </p:nvSpPr>
        <p:spPr bwMode="auto">
          <a:xfrm>
            <a:off x="6858000" y="60198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2876" name="AutoShape 108"/>
          <p:cNvCxnSpPr>
            <a:cxnSpLocks noChangeShapeType="1"/>
            <a:stCxn id="32830" idx="4"/>
            <a:endCxn id="32843" idx="0"/>
          </p:cNvCxnSpPr>
          <p:nvPr/>
        </p:nvCxnSpPr>
        <p:spPr bwMode="auto">
          <a:xfrm>
            <a:off x="5867400" y="42672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109" name="Text Box 55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Old Graph</a:t>
            </a:r>
          </a:p>
        </p:txBody>
      </p:sp>
      <p:sp>
        <p:nvSpPr>
          <p:cNvPr id="110" name="Text Box 108"/>
          <p:cNvSpPr txBox="1">
            <a:spLocks noChangeArrowheads="1"/>
          </p:cNvSpPr>
          <p:nvPr/>
        </p:nvSpPr>
        <p:spPr bwMode="auto">
          <a:xfrm>
            <a:off x="54864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New 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795" name="Oval 3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3796" name="AutoShape 4"/>
          <p:cNvCxnSpPr>
            <a:cxnSpLocks noChangeShapeType="1"/>
            <a:stCxn id="33794" idx="6"/>
            <a:endCxn id="33795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799" name="Oval 7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800" name="Oval 8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801" name="Oval 9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802" name="Oval 10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3803" name="AutoShape 11"/>
          <p:cNvCxnSpPr>
            <a:cxnSpLocks noChangeShapeType="1"/>
            <a:stCxn id="33794" idx="3"/>
            <a:endCxn id="33799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3804" name="AutoShape 12"/>
          <p:cNvCxnSpPr>
            <a:cxnSpLocks noChangeShapeType="1"/>
            <a:stCxn id="33799" idx="5"/>
            <a:endCxn id="33800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3805" name="AutoShape 13"/>
          <p:cNvCxnSpPr>
            <a:cxnSpLocks noChangeShapeType="1"/>
            <a:stCxn id="33800" idx="7"/>
            <a:endCxn id="33802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3806" name="AutoShape 14"/>
          <p:cNvCxnSpPr>
            <a:cxnSpLocks noChangeShapeType="1"/>
            <a:stCxn id="33801" idx="3"/>
            <a:endCxn id="33802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3807" name="AutoShape 15"/>
          <p:cNvCxnSpPr>
            <a:cxnSpLocks noChangeShapeType="1"/>
            <a:stCxn id="33798" idx="4"/>
            <a:endCxn id="33802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3808" name="AutoShape 16"/>
          <p:cNvCxnSpPr>
            <a:cxnSpLocks noChangeShapeType="1"/>
            <a:stCxn id="33794" idx="4"/>
            <a:endCxn id="33800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3809" name="AutoShape 17"/>
          <p:cNvCxnSpPr>
            <a:cxnSpLocks noChangeShapeType="1"/>
            <a:stCxn id="33795" idx="3"/>
            <a:endCxn id="33798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3810" name="AutoShape 18"/>
          <p:cNvCxnSpPr>
            <a:cxnSpLocks noChangeShapeType="1"/>
            <a:stCxn id="33795" idx="4"/>
            <a:endCxn id="33801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3811" name="Rectangle 19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812" name="Oval 20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813" name="Oval 21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814" name="Oval 22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3815" name="AutoShape 23"/>
          <p:cNvCxnSpPr>
            <a:cxnSpLocks noChangeShapeType="1"/>
            <a:stCxn id="33800" idx="6"/>
            <a:endCxn id="33812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3816" name="AutoShape 24"/>
          <p:cNvCxnSpPr>
            <a:cxnSpLocks noChangeShapeType="1"/>
            <a:stCxn id="33800" idx="2"/>
            <a:endCxn id="33813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3817" name="AutoShape 25"/>
          <p:cNvCxnSpPr>
            <a:cxnSpLocks noChangeShapeType="1"/>
            <a:stCxn id="33799" idx="1"/>
            <a:endCxn id="33814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3818" name="AutoShape 26"/>
          <p:cNvCxnSpPr>
            <a:cxnSpLocks noChangeShapeType="1"/>
            <a:stCxn id="33812" idx="1"/>
            <a:endCxn id="33802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3819" name="AutoShape 27"/>
          <p:cNvCxnSpPr>
            <a:cxnSpLocks noChangeShapeType="1"/>
            <a:stCxn id="33801" idx="4"/>
            <a:endCxn id="33812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3820" name="AutoShape 28"/>
          <p:cNvCxnSpPr>
            <a:cxnSpLocks noChangeShapeType="1"/>
            <a:stCxn id="33814" idx="7"/>
            <a:endCxn id="33794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3821" name="Text Box 29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3822" name="Text Box 30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3823" name="Text Box 31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3825" name="Text Box 33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3826" name="Text Box 34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3827" name="Text Box 35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3828" name="Text Box 36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3829" name="Text Box 37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3830" name="Text Box 38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3831" name="Text Box 39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3832" name="Text Box 40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3833" name="Text Box 41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3834" name="Text Box 42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3835" name="Text Box 43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33836" name="Text Box 44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3837" name="Text Box 45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3838" name="Text Box 46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3839" name="Text Box 47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3840" name="Text Box 48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3841" name="Text Box 49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3842" name="Text Box 50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3843" name="Text Box 51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3844" name="Text Box 52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3845" name="Text Box 53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3846" name="AutoShape 54"/>
          <p:cNvCxnSpPr>
            <a:cxnSpLocks noChangeShapeType="1"/>
            <a:stCxn id="33799" idx="4"/>
            <a:endCxn id="33813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33849" name="Oval 57"/>
          <p:cNvSpPr>
            <a:spLocks noChangeAspect="1" noChangeArrowheads="1"/>
          </p:cNvSpPr>
          <p:nvPr/>
        </p:nvSpPr>
        <p:spPr bwMode="auto">
          <a:xfrm>
            <a:off x="66294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850" name="Oval 58"/>
          <p:cNvSpPr>
            <a:spLocks noChangeArrowheads="1"/>
          </p:cNvSpPr>
          <p:nvPr/>
        </p:nvSpPr>
        <p:spPr bwMode="auto">
          <a:xfrm>
            <a:off x="82296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3851" name="AutoShape 59"/>
          <p:cNvCxnSpPr>
            <a:cxnSpLocks noChangeShapeType="1"/>
            <a:stCxn id="33849" idx="6"/>
            <a:endCxn id="33850" idx="2"/>
          </p:cNvCxnSpPr>
          <p:nvPr/>
        </p:nvCxnSpPr>
        <p:spPr bwMode="auto">
          <a:xfrm>
            <a:off x="7086600" y="25146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3852" name="Text Box 60"/>
          <p:cNvSpPr txBox="1">
            <a:spLocks noChangeArrowheads="1"/>
          </p:cNvSpPr>
          <p:nvPr/>
        </p:nvSpPr>
        <p:spPr bwMode="auto">
          <a:xfrm>
            <a:off x="7543800" y="2286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3853" name="Oval 61"/>
          <p:cNvSpPr>
            <a:spLocks noChangeArrowheads="1"/>
          </p:cNvSpPr>
          <p:nvPr/>
        </p:nvSpPr>
        <p:spPr bwMode="auto">
          <a:xfrm>
            <a:off x="7391400" y="3200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854" name="Oval 62"/>
          <p:cNvSpPr>
            <a:spLocks noChangeArrowheads="1"/>
          </p:cNvSpPr>
          <p:nvPr/>
        </p:nvSpPr>
        <p:spPr bwMode="auto">
          <a:xfrm>
            <a:off x="5638800" y="3810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855" name="Oval 63"/>
          <p:cNvSpPr>
            <a:spLocks noChangeArrowheads="1"/>
          </p:cNvSpPr>
          <p:nvPr/>
        </p:nvSpPr>
        <p:spPr bwMode="auto">
          <a:xfrm>
            <a:off x="6781800" y="5943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856" name="Oval 64"/>
          <p:cNvSpPr>
            <a:spLocks noChangeArrowheads="1"/>
          </p:cNvSpPr>
          <p:nvPr/>
        </p:nvSpPr>
        <p:spPr bwMode="auto">
          <a:xfrm>
            <a:off x="8153400" y="3276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857" name="Oval 65"/>
          <p:cNvSpPr>
            <a:spLocks noChangeArrowheads="1"/>
          </p:cNvSpPr>
          <p:nvPr/>
        </p:nvSpPr>
        <p:spPr bwMode="auto">
          <a:xfrm>
            <a:off x="7391400" y="4267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3858" name="AutoShape 66"/>
          <p:cNvCxnSpPr>
            <a:cxnSpLocks noChangeShapeType="1"/>
            <a:stCxn id="33849" idx="3"/>
            <a:endCxn id="33854" idx="7"/>
          </p:cNvCxnSpPr>
          <p:nvPr/>
        </p:nvCxnSpPr>
        <p:spPr bwMode="auto">
          <a:xfrm flipH="1">
            <a:off x="6029325" y="26765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3859" name="AutoShape 67"/>
          <p:cNvCxnSpPr>
            <a:cxnSpLocks noChangeShapeType="1"/>
            <a:stCxn id="33854" idx="5"/>
            <a:endCxn id="33855" idx="1"/>
          </p:cNvCxnSpPr>
          <p:nvPr/>
        </p:nvCxnSpPr>
        <p:spPr bwMode="auto">
          <a:xfrm>
            <a:off x="6029325" y="42005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3860" name="AutoShape 68"/>
          <p:cNvCxnSpPr>
            <a:cxnSpLocks noChangeShapeType="1"/>
            <a:stCxn id="33855" idx="7"/>
            <a:endCxn id="33857" idx="4"/>
          </p:cNvCxnSpPr>
          <p:nvPr/>
        </p:nvCxnSpPr>
        <p:spPr bwMode="auto">
          <a:xfrm flipV="1">
            <a:off x="7172325" y="47244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3861" name="AutoShape 69"/>
          <p:cNvCxnSpPr>
            <a:cxnSpLocks noChangeShapeType="1"/>
            <a:stCxn id="33856" idx="3"/>
            <a:endCxn id="33857" idx="7"/>
          </p:cNvCxnSpPr>
          <p:nvPr/>
        </p:nvCxnSpPr>
        <p:spPr bwMode="auto">
          <a:xfrm flipH="1">
            <a:off x="7781925" y="3667125"/>
            <a:ext cx="438150" cy="666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3862" name="AutoShape 70"/>
          <p:cNvCxnSpPr>
            <a:cxnSpLocks noChangeShapeType="1"/>
            <a:stCxn id="33853" idx="4"/>
            <a:endCxn id="33857" idx="0"/>
          </p:cNvCxnSpPr>
          <p:nvPr/>
        </p:nvCxnSpPr>
        <p:spPr bwMode="auto">
          <a:xfrm>
            <a:off x="7620000" y="3657600"/>
            <a:ext cx="0" cy="6096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3863" name="AutoShape 71"/>
          <p:cNvCxnSpPr>
            <a:cxnSpLocks noChangeShapeType="1"/>
            <a:stCxn id="33849" idx="4"/>
            <a:endCxn id="33855" idx="0"/>
          </p:cNvCxnSpPr>
          <p:nvPr/>
        </p:nvCxnSpPr>
        <p:spPr bwMode="auto">
          <a:xfrm>
            <a:off x="6858000" y="2743200"/>
            <a:ext cx="152400" cy="32004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3864" name="AutoShape 72"/>
          <p:cNvCxnSpPr>
            <a:cxnSpLocks noChangeShapeType="1"/>
            <a:stCxn id="33850" idx="3"/>
            <a:endCxn id="33853" idx="7"/>
          </p:cNvCxnSpPr>
          <p:nvPr/>
        </p:nvCxnSpPr>
        <p:spPr bwMode="auto">
          <a:xfrm flipH="1">
            <a:off x="7781925" y="26765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3865" name="AutoShape 73"/>
          <p:cNvCxnSpPr>
            <a:cxnSpLocks noChangeShapeType="1"/>
          </p:cNvCxnSpPr>
          <p:nvPr/>
        </p:nvCxnSpPr>
        <p:spPr bwMode="auto">
          <a:xfrm flipH="1">
            <a:off x="8382000" y="27432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3866" name="Oval 74"/>
          <p:cNvSpPr>
            <a:spLocks noChangeArrowheads="1"/>
          </p:cNvSpPr>
          <p:nvPr/>
        </p:nvSpPr>
        <p:spPr bwMode="auto">
          <a:xfrm>
            <a:off x="8153400" y="5257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867" name="Oval 75"/>
          <p:cNvSpPr>
            <a:spLocks noChangeArrowheads="1"/>
          </p:cNvSpPr>
          <p:nvPr/>
        </p:nvSpPr>
        <p:spPr bwMode="auto">
          <a:xfrm>
            <a:off x="5791200" y="5486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3868" name="Oval 76"/>
          <p:cNvSpPr>
            <a:spLocks noChangeArrowheads="1"/>
          </p:cNvSpPr>
          <p:nvPr/>
        </p:nvSpPr>
        <p:spPr bwMode="auto">
          <a:xfrm>
            <a:off x="5029200" y="3124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3869" name="AutoShape 77"/>
          <p:cNvCxnSpPr>
            <a:cxnSpLocks noChangeShapeType="1"/>
            <a:stCxn id="33855" idx="6"/>
            <a:endCxn id="33866" idx="3"/>
          </p:cNvCxnSpPr>
          <p:nvPr/>
        </p:nvCxnSpPr>
        <p:spPr bwMode="auto">
          <a:xfrm flipV="1">
            <a:off x="7239000" y="56483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3870" name="AutoShape 78"/>
          <p:cNvCxnSpPr>
            <a:cxnSpLocks noChangeShapeType="1"/>
          </p:cNvCxnSpPr>
          <p:nvPr/>
        </p:nvCxnSpPr>
        <p:spPr bwMode="auto">
          <a:xfrm flipH="1" flipV="1">
            <a:off x="6172200" y="5867400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3871" name="AutoShape 79"/>
          <p:cNvCxnSpPr>
            <a:cxnSpLocks noChangeShapeType="1"/>
            <a:stCxn id="33854" idx="1"/>
            <a:endCxn id="33868" idx="5"/>
          </p:cNvCxnSpPr>
          <p:nvPr/>
        </p:nvCxnSpPr>
        <p:spPr bwMode="auto">
          <a:xfrm flipH="1" flipV="1">
            <a:off x="5419725" y="35147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3872" name="AutoShape 80"/>
          <p:cNvCxnSpPr>
            <a:cxnSpLocks noChangeShapeType="1"/>
            <a:stCxn id="33866" idx="1"/>
            <a:endCxn id="33857" idx="5"/>
          </p:cNvCxnSpPr>
          <p:nvPr/>
        </p:nvCxnSpPr>
        <p:spPr bwMode="auto">
          <a:xfrm flipH="1" flipV="1">
            <a:off x="7781925" y="46577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3873" name="AutoShape 81"/>
          <p:cNvCxnSpPr>
            <a:cxnSpLocks noChangeShapeType="1"/>
            <a:stCxn id="33856" idx="4"/>
            <a:endCxn id="33866" idx="0"/>
          </p:cNvCxnSpPr>
          <p:nvPr/>
        </p:nvCxnSpPr>
        <p:spPr bwMode="auto">
          <a:xfrm>
            <a:off x="8382000" y="3733800"/>
            <a:ext cx="0" cy="15240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3874" name="AutoShape 82"/>
          <p:cNvCxnSpPr>
            <a:cxnSpLocks noChangeShapeType="1"/>
            <a:stCxn id="33868" idx="7"/>
            <a:endCxn id="33849" idx="2"/>
          </p:cNvCxnSpPr>
          <p:nvPr/>
        </p:nvCxnSpPr>
        <p:spPr bwMode="auto">
          <a:xfrm flipV="1">
            <a:off x="5419725" y="25146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3875" name="Text Box 83"/>
          <p:cNvSpPr txBox="1">
            <a:spLocks noChangeArrowheads="1"/>
          </p:cNvSpPr>
          <p:nvPr/>
        </p:nvSpPr>
        <p:spPr bwMode="auto">
          <a:xfrm>
            <a:off x="5486400" y="3429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3876" name="Text Box 84"/>
          <p:cNvSpPr txBox="1">
            <a:spLocks noChangeArrowheads="1"/>
          </p:cNvSpPr>
          <p:nvPr/>
        </p:nvSpPr>
        <p:spPr bwMode="auto">
          <a:xfrm>
            <a:off x="7315200" y="3810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3877" name="Text Box 85"/>
          <p:cNvSpPr txBox="1">
            <a:spLocks noChangeArrowheads="1"/>
          </p:cNvSpPr>
          <p:nvPr/>
        </p:nvSpPr>
        <p:spPr bwMode="auto">
          <a:xfrm>
            <a:off x="7924800" y="3886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33878" name="Text Box 86"/>
          <p:cNvSpPr txBox="1">
            <a:spLocks noChangeArrowheads="1"/>
          </p:cNvSpPr>
          <p:nvPr/>
        </p:nvSpPr>
        <p:spPr bwMode="auto">
          <a:xfrm>
            <a:off x="78486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3879" name="Text Box 87"/>
          <p:cNvSpPr txBox="1">
            <a:spLocks noChangeArrowheads="1"/>
          </p:cNvSpPr>
          <p:nvPr/>
        </p:nvSpPr>
        <p:spPr bwMode="auto">
          <a:xfrm>
            <a:off x="8458200" y="2819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3880" name="Text Box 88"/>
          <p:cNvSpPr txBox="1">
            <a:spLocks noChangeArrowheads="1"/>
          </p:cNvSpPr>
          <p:nvPr/>
        </p:nvSpPr>
        <p:spPr bwMode="auto">
          <a:xfrm>
            <a:off x="7924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3881" name="Text Box 89"/>
          <p:cNvSpPr txBox="1">
            <a:spLocks noChangeArrowheads="1"/>
          </p:cNvSpPr>
          <p:nvPr/>
        </p:nvSpPr>
        <p:spPr bwMode="auto">
          <a:xfrm>
            <a:off x="83820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3882" name="Text Box 90"/>
          <p:cNvSpPr txBox="1">
            <a:spLocks noChangeArrowheads="1"/>
          </p:cNvSpPr>
          <p:nvPr/>
        </p:nvSpPr>
        <p:spPr bwMode="auto">
          <a:xfrm>
            <a:off x="7772400" y="586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3883" name="Text Box 91"/>
          <p:cNvSpPr txBox="1">
            <a:spLocks noChangeArrowheads="1"/>
          </p:cNvSpPr>
          <p:nvPr/>
        </p:nvSpPr>
        <p:spPr bwMode="auto">
          <a:xfrm>
            <a:off x="7391400" y="510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3884" name="Text Box 92"/>
          <p:cNvSpPr txBox="1">
            <a:spLocks noChangeArrowheads="1"/>
          </p:cNvSpPr>
          <p:nvPr/>
        </p:nvSpPr>
        <p:spPr bwMode="auto">
          <a:xfrm>
            <a:off x="6324600" y="5943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3885" name="Text Box 93"/>
          <p:cNvSpPr txBox="1">
            <a:spLocks noChangeArrowheads="1"/>
          </p:cNvSpPr>
          <p:nvPr/>
        </p:nvSpPr>
        <p:spPr bwMode="auto">
          <a:xfrm>
            <a:off x="5638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3886" name="Text Box 94"/>
          <p:cNvSpPr txBox="1">
            <a:spLocks noChangeArrowheads="1"/>
          </p:cNvSpPr>
          <p:nvPr/>
        </p:nvSpPr>
        <p:spPr bwMode="auto">
          <a:xfrm>
            <a:off x="63246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3887" name="Text Box 95"/>
          <p:cNvSpPr txBox="1">
            <a:spLocks noChangeArrowheads="1"/>
          </p:cNvSpPr>
          <p:nvPr/>
        </p:nvSpPr>
        <p:spPr bwMode="auto">
          <a:xfrm>
            <a:off x="57912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3888" name="Text Box 96"/>
          <p:cNvSpPr txBox="1">
            <a:spLocks noChangeArrowheads="1"/>
          </p:cNvSpPr>
          <p:nvPr/>
        </p:nvSpPr>
        <p:spPr bwMode="auto">
          <a:xfrm>
            <a:off x="6324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3889" name="Text Box 97"/>
          <p:cNvSpPr txBox="1">
            <a:spLocks noChangeArrowheads="1"/>
          </p:cNvSpPr>
          <p:nvPr/>
        </p:nvSpPr>
        <p:spPr bwMode="auto">
          <a:xfrm>
            <a:off x="6934200" y="41148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33890" name="Text Box 98"/>
          <p:cNvSpPr txBox="1">
            <a:spLocks noChangeArrowheads="1"/>
          </p:cNvSpPr>
          <p:nvPr/>
        </p:nvSpPr>
        <p:spPr bwMode="auto">
          <a:xfrm>
            <a:off x="5105400" y="3200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3891" name="Text Box 99"/>
          <p:cNvSpPr txBox="1">
            <a:spLocks noChangeArrowheads="1"/>
          </p:cNvSpPr>
          <p:nvPr/>
        </p:nvSpPr>
        <p:spPr bwMode="auto">
          <a:xfrm>
            <a:off x="67056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3892" name="Text Box 100"/>
          <p:cNvSpPr txBox="1">
            <a:spLocks noChangeArrowheads="1"/>
          </p:cNvSpPr>
          <p:nvPr/>
        </p:nvSpPr>
        <p:spPr bwMode="auto">
          <a:xfrm>
            <a:off x="83058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3893" name="Text Box 101"/>
          <p:cNvSpPr txBox="1">
            <a:spLocks noChangeArrowheads="1"/>
          </p:cNvSpPr>
          <p:nvPr/>
        </p:nvSpPr>
        <p:spPr bwMode="auto">
          <a:xfrm>
            <a:off x="5715000" y="38862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3894" name="Text Box 102"/>
          <p:cNvSpPr txBox="1">
            <a:spLocks noChangeArrowheads="1"/>
          </p:cNvSpPr>
          <p:nvPr/>
        </p:nvSpPr>
        <p:spPr bwMode="auto">
          <a:xfrm>
            <a:off x="7467600" y="3276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3895" name="Text Box 103"/>
          <p:cNvSpPr txBox="1">
            <a:spLocks noChangeArrowheads="1"/>
          </p:cNvSpPr>
          <p:nvPr/>
        </p:nvSpPr>
        <p:spPr bwMode="auto">
          <a:xfrm>
            <a:off x="8229600" y="3352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3896" name="Text Box 104"/>
          <p:cNvSpPr txBox="1">
            <a:spLocks noChangeArrowheads="1"/>
          </p:cNvSpPr>
          <p:nvPr/>
        </p:nvSpPr>
        <p:spPr bwMode="auto">
          <a:xfrm>
            <a:off x="74676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3897" name="Text Box 105"/>
          <p:cNvSpPr txBox="1">
            <a:spLocks noChangeArrowheads="1"/>
          </p:cNvSpPr>
          <p:nvPr/>
        </p:nvSpPr>
        <p:spPr bwMode="auto">
          <a:xfrm>
            <a:off x="5867400" y="5562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3898" name="Text Box 106"/>
          <p:cNvSpPr txBox="1">
            <a:spLocks noChangeArrowheads="1"/>
          </p:cNvSpPr>
          <p:nvPr/>
        </p:nvSpPr>
        <p:spPr bwMode="auto">
          <a:xfrm>
            <a:off x="8229600" y="53340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3899" name="Text Box 107"/>
          <p:cNvSpPr txBox="1">
            <a:spLocks noChangeArrowheads="1"/>
          </p:cNvSpPr>
          <p:nvPr/>
        </p:nvSpPr>
        <p:spPr bwMode="auto">
          <a:xfrm>
            <a:off x="6858000" y="60198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3900" name="AutoShape 108"/>
          <p:cNvCxnSpPr>
            <a:cxnSpLocks noChangeShapeType="1"/>
            <a:stCxn id="33854" idx="4"/>
            <a:endCxn id="33867" idx="0"/>
          </p:cNvCxnSpPr>
          <p:nvPr/>
        </p:nvCxnSpPr>
        <p:spPr bwMode="auto">
          <a:xfrm>
            <a:off x="5867400" y="42672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109" name="Text Box 55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Old Graph</a:t>
            </a:r>
          </a:p>
        </p:txBody>
      </p:sp>
      <p:sp>
        <p:nvSpPr>
          <p:cNvPr id="110" name="Text Box 108"/>
          <p:cNvSpPr txBox="1">
            <a:spLocks noChangeArrowheads="1"/>
          </p:cNvSpPr>
          <p:nvPr/>
        </p:nvSpPr>
        <p:spPr bwMode="auto">
          <a:xfrm>
            <a:off x="54864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New 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Oval 2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19" name="Oval 3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4820" name="AutoShape 4"/>
          <p:cNvCxnSpPr>
            <a:cxnSpLocks noChangeShapeType="1"/>
            <a:stCxn id="34818" idx="6"/>
            <a:endCxn id="34819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4822" name="Oval 6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23" name="Oval 7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24" name="Oval 8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25" name="Oval 9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26" name="Oval 10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4827" name="AutoShape 11"/>
          <p:cNvCxnSpPr>
            <a:cxnSpLocks noChangeShapeType="1"/>
            <a:stCxn id="34818" idx="3"/>
            <a:endCxn id="34823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4828" name="AutoShape 12"/>
          <p:cNvCxnSpPr>
            <a:cxnSpLocks noChangeShapeType="1"/>
            <a:stCxn id="34823" idx="5"/>
            <a:endCxn id="34824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4829" name="AutoShape 13"/>
          <p:cNvCxnSpPr>
            <a:cxnSpLocks noChangeShapeType="1"/>
            <a:stCxn id="34824" idx="7"/>
            <a:endCxn id="34826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4830" name="AutoShape 14"/>
          <p:cNvCxnSpPr>
            <a:cxnSpLocks noChangeShapeType="1"/>
            <a:stCxn id="34825" idx="3"/>
            <a:endCxn id="34826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4831" name="AutoShape 15"/>
          <p:cNvCxnSpPr>
            <a:cxnSpLocks noChangeShapeType="1"/>
            <a:stCxn id="34822" idx="4"/>
            <a:endCxn id="34826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4832" name="AutoShape 16"/>
          <p:cNvCxnSpPr>
            <a:cxnSpLocks noChangeShapeType="1"/>
            <a:stCxn id="34818" idx="4"/>
            <a:endCxn id="34824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4833" name="AutoShape 17"/>
          <p:cNvCxnSpPr>
            <a:cxnSpLocks noChangeShapeType="1"/>
            <a:stCxn id="34819" idx="3"/>
            <a:endCxn id="34822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4834" name="AutoShape 18"/>
          <p:cNvCxnSpPr>
            <a:cxnSpLocks noChangeShapeType="1"/>
            <a:stCxn id="34819" idx="4"/>
            <a:endCxn id="34825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4835" name="Rectangle 19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36" name="Oval 20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37" name="Oval 21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38" name="Oval 22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4839" name="AutoShape 23"/>
          <p:cNvCxnSpPr>
            <a:cxnSpLocks noChangeShapeType="1"/>
            <a:stCxn id="34824" idx="6"/>
            <a:endCxn id="34836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4840" name="AutoShape 24"/>
          <p:cNvCxnSpPr>
            <a:cxnSpLocks noChangeShapeType="1"/>
            <a:stCxn id="34824" idx="2"/>
            <a:endCxn id="34837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4841" name="AutoShape 25"/>
          <p:cNvCxnSpPr>
            <a:cxnSpLocks noChangeShapeType="1"/>
            <a:stCxn id="34823" idx="1"/>
            <a:endCxn id="34838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4842" name="AutoShape 26"/>
          <p:cNvCxnSpPr>
            <a:cxnSpLocks noChangeShapeType="1"/>
            <a:stCxn id="34836" idx="1"/>
            <a:endCxn id="34826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4843" name="AutoShape 27"/>
          <p:cNvCxnSpPr>
            <a:cxnSpLocks noChangeShapeType="1"/>
            <a:stCxn id="34825" idx="4"/>
            <a:endCxn id="34836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4844" name="AutoShape 28"/>
          <p:cNvCxnSpPr>
            <a:cxnSpLocks noChangeShapeType="1"/>
            <a:stCxn id="34838" idx="7"/>
            <a:endCxn id="34818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4845" name="Text Box 29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4846" name="Text Box 30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4847" name="Text Box 31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4848" name="Text Box 32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4849" name="Text Box 33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4850" name="Text Box 34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34851" name="Text Box 35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4852" name="Text Box 36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4853" name="Text Box 37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34854" name="Text Box 38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4855" name="Text Box 39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4856" name="Text Box 40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4857" name="Text Box 41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4858" name="Text Box 42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4859" name="Text Box 43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34860" name="Text Box 44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4861" name="Text Box 45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4862" name="Text Box 46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4863" name="Text Box 47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4864" name="Text Box 48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4865" name="Text Box 49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4867" name="Text Box 51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4868" name="Text Box 52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4869" name="Text Box 53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4870" name="AutoShape 54"/>
          <p:cNvCxnSpPr>
            <a:cxnSpLocks noChangeShapeType="1"/>
            <a:stCxn id="34823" idx="4"/>
            <a:endCxn id="34837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34873" name="Oval 57"/>
          <p:cNvSpPr>
            <a:spLocks noChangeAspect="1" noChangeArrowheads="1"/>
          </p:cNvSpPr>
          <p:nvPr/>
        </p:nvSpPr>
        <p:spPr bwMode="auto">
          <a:xfrm>
            <a:off x="66294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74" name="Oval 58"/>
          <p:cNvSpPr>
            <a:spLocks noChangeArrowheads="1"/>
          </p:cNvSpPr>
          <p:nvPr/>
        </p:nvSpPr>
        <p:spPr bwMode="auto">
          <a:xfrm>
            <a:off x="82296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4875" name="AutoShape 59"/>
          <p:cNvCxnSpPr>
            <a:cxnSpLocks noChangeShapeType="1"/>
            <a:stCxn id="34873" idx="6"/>
            <a:endCxn id="34874" idx="2"/>
          </p:cNvCxnSpPr>
          <p:nvPr/>
        </p:nvCxnSpPr>
        <p:spPr bwMode="auto">
          <a:xfrm>
            <a:off x="7086600" y="25146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4876" name="Text Box 60"/>
          <p:cNvSpPr txBox="1">
            <a:spLocks noChangeArrowheads="1"/>
          </p:cNvSpPr>
          <p:nvPr/>
        </p:nvSpPr>
        <p:spPr bwMode="auto">
          <a:xfrm>
            <a:off x="7543800" y="2286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4877" name="Oval 61"/>
          <p:cNvSpPr>
            <a:spLocks noChangeArrowheads="1"/>
          </p:cNvSpPr>
          <p:nvPr/>
        </p:nvSpPr>
        <p:spPr bwMode="auto">
          <a:xfrm>
            <a:off x="7391400" y="3200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78" name="Oval 62"/>
          <p:cNvSpPr>
            <a:spLocks noChangeArrowheads="1"/>
          </p:cNvSpPr>
          <p:nvPr/>
        </p:nvSpPr>
        <p:spPr bwMode="auto">
          <a:xfrm>
            <a:off x="5638800" y="3810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79" name="Oval 63"/>
          <p:cNvSpPr>
            <a:spLocks noChangeArrowheads="1"/>
          </p:cNvSpPr>
          <p:nvPr/>
        </p:nvSpPr>
        <p:spPr bwMode="auto">
          <a:xfrm>
            <a:off x="6781800" y="5943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80" name="Oval 64"/>
          <p:cNvSpPr>
            <a:spLocks noChangeArrowheads="1"/>
          </p:cNvSpPr>
          <p:nvPr/>
        </p:nvSpPr>
        <p:spPr bwMode="auto">
          <a:xfrm>
            <a:off x="8153400" y="3276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81" name="Oval 65"/>
          <p:cNvSpPr>
            <a:spLocks noChangeArrowheads="1"/>
          </p:cNvSpPr>
          <p:nvPr/>
        </p:nvSpPr>
        <p:spPr bwMode="auto">
          <a:xfrm>
            <a:off x="73914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4882" name="AutoShape 66"/>
          <p:cNvCxnSpPr>
            <a:cxnSpLocks noChangeShapeType="1"/>
            <a:stCxn id="34873" idx="3"/>
            <a:endCxn id="34878" idx="7"/>
          </p:cNvCxnSpPr>
          <p:nvPr/>
        </p:nvCxnSpPr>
        <p:spPr bwMode="auto">
          <a:xfrm flipH="1">
            <a:off x="6029325" y="26765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4883" name="AutoShape 67"/>
          <p:cNvCxnSpPr>
            <a:cxnSpLocks noChangeShapeType="1"/>
            <a:stCxn id="34878" idx="5"/>
            <a:endCxn id="34879" idx="1"/>
          </p:cNvCxnSpPr>
          <p:nvPr/>
        </p:nvCxnSpPr>
        <p:spPr bwMode="auto">
          <a:xfrm>
            <a:off x="6029325" y="42005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4884" name="AutoShape 68"/>
          <p:cNvCxnSpPr>
            <a:cxnSpLocks noChangeShapeType="1"/>
            <a:stCxn id="34879" idx="7"/>
            <a:endCxn id="34881" idx="4"/>
          </p:cNvCxnSpPr>
          <p:nvPr/>
        </p:nvCxnSpPr>
        <p:spPr bwMode="auto">
          <a:xfrm flipV="1">
            <a:off x="7172325" y="4724400"/>
            <a:ext cx="447675" cy="12858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4885" name="AutoShape 69"/>
          <p:cNvCxnSpPr>
            <a:cxnSpLocks noChangeShapeType="1"/>
            <a:stCxn id="34880" idx="3"/>
            <a:endCxn id="34881" idx="7"/>
          </p:cNvCxnSpPr>
          <p:nvPr/>
        </p:nvCxnSpPr>
        <p:spPr bwMode="auto">
          <a:xfrm flipH="1">
            <a:off x="7781925" y="3667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4886" name="AutoShape 70"/>
          <p:cNvCxnSpPr>
            <a:cxnSpLocks noChangeShapeType="1"/>
            <a:stCxn id="34877" idx="4"/>
            <a:endCxn id="34881" idx="0"/>
          </p:cNvCxnSpPr>
          <p:nvPr/>
        </p:nvCxnSpPr>
        <p:spPr bwMode="auto">
          <a:xfrm>
            <a:off x="7620000" y="36576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4887" name="AutoShape 71"/>
          <p:cNvCxnSpPr>
            <a:cxnSpLocks noChangeShapeType="1"/>
            <a:stCxn id="34873" idx="4"/>
            <a:endCxn id="34879" idx="0"/>
          </p:cNvCxnSpPr>
          <p:nvPr/>
        </p:nvCxnSpPr>
        <p:spPr bwMode="auto">
          <a:xfrm>
            <a:off x="6858000" y="2743200"/>
            <a:ext cx="152400" cy="32004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4888" name="AutoShape 72"/>
          <p:cNvCxnSpPr>
            <a:cxnSpLocks noChangeShapeType="1"/>
            <a:stCxn id="34874" idx="3"/>
            <a:endCxn id="34877" idx="7"/>
          </p:cNvCxnSpPr>
          <p:nvPr/>
        </p:nvCxnSpPr>
        <p:spPr bwMode="auto">
          <a:xfrm flipH="1">
            <a:off x="7781925" y="26765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4889" name="AutoShape 73"/>
          <p:cNvCxnSpPr>
            <a:cxnSpLocks noChangeShapeType="1"/>
          </p:cNvCxnSpPr>
          <p:nvPr/>
        </p:nvCxnSpPr>
        <p:spPr bwMode="auto">
          <a:xfrm flipH="1">
            <a:off x="8382000" y="27432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4890" name="Oval 74"/>
          <p:cNvSpPr>
            <a:spLocks noChangeArrowheads="1"/>
          </p:cNvSpPr>
          <p:nvPr/>
        </p:nvSpPr>
        <p:spPr bwMode="auto">
          <a:xfrm>
            <a:off x="8153400" y="5257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91" name="Oval 75"/>
          <p:cNvSpPr>
            <a:spLocks noChangeArrowheads="1"/>
          </p:cNvSpPr>
          <p:nvPr/>
        </p:nvSpPr>
        <p:spPr bwMode="auto">
          <a:xfrm>
            <a:off x="5791200" y="5486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4892" name="Oval 76"/>
          <p:cNvSpPr>
            <a:spLocks noChangeArrowheads="1"/>
          </p:cNvSpPr>
          <p:nvPr/>
        </p:nvSpPr>
        <p:spPr bwMode="auto">
          <a:xfrm>
            <a:off x="5029200" y="3124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4893" name="AutoShape 77"/>
          <p:cNvCxnSpPr>
            <a:cxnSpLocks noChangeShapeType="1"/>
            <a:stCxn id="34879" idx="6"/>
            <a:endCxn id="34890" idx="3"/>
          </p:cNvCxnSpPr>
          <p:nvPr/>
        </p:nvCxnSpPr>
        <p:spPr bwMode="auto">
          <a:xfrm flipV="1">
            <a:off x="7239000" y="56483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4894" name="AutoShape 78"/>
          <p:cNvCxnSpPr>
            <a:cxnSpLocks noChangeShapeType="1"/>
          </p:cNvCxnSpPr>
          <p:nvPr/>
        </p:nvCxnSpPr>
        <p:spPr bwMode="auto">
          <a:xfrm flipH="1" flipV="1">
            <a:off x="6172200" y="5867400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4895" name="AutoShape 79"/>
          <p:cNvCxnSpPr>
            <a:cxnSpLocks noChangeShapeType="1"/>
            <a:stCxn id="34878" idx="1"/>
            <a:endCxn id="34892" idx="5"/>
          </p:cNvCxnSpPr>
          <p:nvPr/>
        </p:nvCxnSpPr>
        <p:spPr bwMode="auto">
          <a:xfrm flipH="1" flipV="1">
            <a:off x="5419725" y="35147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4896" name="AutoShape 80"/>
          <p:cNvCxnSpPr>
            <a:cxnSpLocks noChangeShapeType="1"/>
            <a:stCxn id="34890" idx="1"/>
            <a:endCxn id="34881" idx="5"/>
          </p:cNvCxnSpPr>
          <p:nvPr/>
        </p:nvCxnSpPr>
        <p:spPr bwMode="auto">
          <a:xfrm flipH="1" flipV="1">
            <a:off x="7781925" y="4657725"/>
            <a:ext cx="438150" cy="666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4897" name="AutoShape 81"/>
          <p:cNvCxnSpPr>
            <a:cxnSpLocks noChangeShapeType="1"/>
            <a:stCxn id="34880" idx="4"/>
            <a:endCxn id="34890" idx="0"/>
          </p:cNvCxnSpPr>
          <p:nvPr/>
        </p:nvCxnSpPr>
        <p:spPr bwMode="auto">
          <a:xfrm>
            <a:off x="8382000" y="3733800"/>
            <a:ext cx="0" cy="15240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4898" name="AutoShape 82"/>
          <p:cNvCxnSpPr>
            <a:cxnSpLocks noChangeShapeType="1"/>
            <a:stCxn id="34892" idx="7"/>
            <a:endCxn id="34873" idx="2"/>
          </p:cNvCxnSpPr>
          <p:nvPr/>
        </p:nvCxnSpPr>
        <p:spPr bwMode="auto">
          <a:xfrm flipV="1">
            <a:off x="5419725" y="25146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4899" name="Text Box 83"/>
          <p:cNvSpPr txBox="1">
            <a:spLocks noChangeArrowheads="1"/>
          </p:cNvSpPr>
          <p:nvPr/>
        </p:nvSpPr>
        <p:spPr bwMode="auto">
          <a:xfrm>
            <a:off x="5486400" y="3429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4900" name="Text Box 84"/>
          <p:cNvSpPr txBox="1">
            <a:spLocks noChangeArrowheads="1"/>
          </p:cNvSpPr>
          <p:nvPr/>
        </p:nvSpPr>
        <p:spPr bwMode="auto">
          <a:xfrm>
            <a:off x="7315200" y="3810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4901" name="Text Box 85"/>
          <p:cNvSpPr txBox="1">
            <a:spLocks noChangeArrowheads="1"/>
          </p:cNvSpPr>
          <p:nvPr/>
        </p:nvSpPr>
        <p:spPr bwMode="auto">
          <a:xfrm>
            <a:off x="7924800" y="3886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4902" name="Text Box 86"/>
          <p:cNvSpPr txBox="1">
            <a:spLocks noChangeArrowheads="1"/>
          </p:cNvSpPr>
          <p:nvPr/>
        </p:nvSpPr>
        <p:spPr bwMode="auto">
          <a:xfrm>
            <a:off x="78486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4903" name="Text Box 87"/>
          <p:cNvSpPr txBox="1">
            <a:spLocks noChangeArrowheads="1"/>
          </p:cNvSpPr>
          <p:nvPr/>
        </p:nvSpPr>
        <p:spPr bwMode="auto">
          <a:xfrm>
            <a:off x="8458200" y="2819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4904" name="Text Box 88"/>
          <p:cNvSpPr txBox="1">
            <a:spLocks noChangeArrowheads="1"/>
          </p:cNvSpPr>
          <p:nvPr/>
        </p:nvSpPr>
        <p:spPr bwMode="auto">
          <a:xfrm>
            <a:off x="7924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34905" name="Text Box 89"/>
          <p:cNvSpPr txBox="1">
            <a:spLocks noChangeArrowheads="1"/>
          </p:cNvSpPr>
          <p:nvPr/>
        </p:nvSpPr>
        <p:spPr bwMode="auto">
          <a:xfrm>
            <a:off x="83820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4906" name="Text Box 90"/>
          <p:cNvSpPr txBox="1">
            <a:spLocks noChangeArrowheads="1"/>
          </p:cNvSpPr>
          <p:nvPr/>
        </p:nvSpPr>
        <p:spPr bwMode="auto">
          <a:xfrm>
            <a:off x="7772400" y="586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4907" name="Text Box 91"/>
          <p:cNvSpPr txBox="1">
            <a:spLocks noChangeArrowheads="1"/>
          </p:cNvSpPr>
          <p:nvPr/>
        </p:nvSpPr>
        <p:spPr bwMode="auto">
          <a:xfrm>
            <a:off x="7391400" y="510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34908" name="Text Box 92"/>
          <p:cNvSpPr txBox="1">
            <a:spLocks noChangeArrowheads="1"/>
          </p:cNvSpPr>
          <p:nvPr/>
        </p:nvSpPr>
        <p:spPr bwMode="auto">
          <a:xfrm>
            <a:off x="6324600" y="5943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4909" name="Text Box 93"/>
          <p:cNvSpPr txBox="1">
            <a:spLocks noChangeArrowheads="1"/>
          </p:cNvSpPr>
          <p:nvPr/>
        </p:nvSpPr>
        <p:spPr bwMode="auto">
          <a:xfrm>
            <a:off x="5638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4910" name="Text Box 94"/>
          <p:cNvSpPr txBox="1">
            <a:spLocks noChangeArrowheads="1"/>
          </p:cNvSpPr>
          <p:nvPr/>
        </p:nvSpPr>
        <p:spPr bwMode="auto">
          <a:xfrm>
            <a:off x="63246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4911" name="Text Box 95"/>
          <p:cNvSpPr txBox="1">
            <a:spLocks noChangeArrowheads="1"/>
          </p:cNvSpPr>
          <p:nvPr/>
        </p:nvSpPr>
        <p:spPr bwMode="auto">
          <a:xfrm>
            <a:off x="57912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4912" name="Text Box 96"/>
          <p:cNvSpPr txBox="1">
            <a:spLocks noChangeArrowheads="1"/>
          </p:cNvSpPr>
          <p:nvPr/>
        </p:nvSpPr>
        <p:spPr bwMode="auto">
          <a:xfrm>
            <a:off x="6324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4913" name="Text Box 97"/>
          <p:cNvSpPr txBox="1">
            <a:spLocks noChangeArrowheads="1"/>
          </p:cNvSpPr>
          <p:nvPr/>
        </p:nvSpPr>
        <p:spPr bwMode="auto">
          <a:xfrm>
            <a:off x="6934200" y="41148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34914" name="Text Box 98"/>
          <p:cNvSpPr txBox="1">
            <a:spLocks noChangeArrowheads="1"/>
          </p:cNvSpPr>
          <p:nvPr/>
        </p:nvSpPr>
        <p:spPr bwMode="auto">
          <a:xfrm>
            <a:off x="5105400" y="3200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4915" name="Text Box 99"/>
          <p:cNvSpPr txBox="1">
            <a:spLocks noChangeArrowheads="1"/>
          </p:cNvSpPr>
          <p:nvPr/>
        </p:nvSpPr>
        <p:spPr bwMode="auto">
          <a:xfrm>
            <a:off x="67056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4916" name="Text Box 100"/>
          <p:cNvSpPr txBox="1">
            <a:spLocks noChangeArrowheads="1"/>
          </p:cNvSpPr>
          <p:nvPr/>
        </p:nvSpPr>
        <p:spPr bwMode="auto">
          <a:xfrm>
            <a:off x="83058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4917" name="Text Box 101"/>
          <p:cNvSpPr txBox="1">
            <a:spLocks noChangeArrowheads="1"/>
          </p:cNvSpPr>
          <p:nvPr/>
        </p:nvSpPr>
        <p:spPr bwMode="auto">
          <a:xfrm>
            <a:off x="5715000" y="38862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4918" name="Text Box 102"/>
          <p:cNvSpPr txBox="1">
            <a:spLocks noChangeArrowheads="1"/>
          </p:cNvSpPr>
          <p:nvPr/>
        </p:nvSpPr>
        <p:spPr bwMode="auto">
          <a:xfrm>
            <a:off x="7467600" y="3276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4919" name="Text Box 103"/>
          <p:cNvSpPr txBox="1">
            <a:spLocks noChangeArrowheads="1"/>
          </p:cNvSpPr>
          <p:nvPr/>
        </p:nvSpPr>
        <p:spPr bwMode="auto">
          <a:xfrm>
            <a:off x="8229600" y="3352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4920" name="Text Box 104"/>
          <p:cNvSpPr txBox="1">
            <a:spLocks noChangeArrowheads="1"/>
          </p:cNvSpPr>
          <p:nvPr/>
        </p:nvSpPr>
        <p:spPr bwMode="auto">
          <a:xfrm>
            <a:off x="74676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4921" name="Text Box 105"/>
          <p:cNvSpPr txBox="1">
            <a:spLocks noChangeArrowheads="1"/>
          </p:cNvSpPr>
          <p:nvPr/>
        </p:nvSpPr>
        <p:spPr bwMode="auto">
          <a:xfrm>
            <a:off x="5867400" y="5562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4922" name="Text Box 106"/>
          <p:cNvSpPr txBox="1">
            <a:spLocks noChangeArrowheads="1"/>
          </p:cNvSpPr>
          <p:nvPr/>
        </p:nvSpPr>
        <p:spPr bwMode="auto">
          <a:xfrm>
            <a:off x="8229600" y="53340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4923" name="Text Box 107"/>
          <p:cNvSpPr txBox="1">
            <a:spLocks noChangeArrowheads="1"/>
          </p:cNvSpPr>
          <p:nvPr/>
        </p:nvSpPr>
        <p:spPr bwMode="auto">
          <a:xfrm>
            <a:off x="6858000" y="60198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4924" name="AutoShape 108"/>
          <p:cNvCxnSpPr>
            <a:cxnSpLocks noChangeShapeType="1"/>
            <a:stCxn id="34878" idx="4"/>
            <a:endCxn id="34891" idx="0"/>
          </p:cNvCxnSpPr>
          <p:nvPr/>
        </p:nvCxnSpPr>
        <p:spPr bwMode="auto">
          <a:xfrm>
            <a:off x="5867400" y="42672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109" name="Text Box 55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Old Graph</a:t>
            </a:r>
          </a:p>
        </p:txBody>
      </p:sp>
      <p:sp>
        <p:nvSpPr>
          <p:cNvPr id="110" name="Text Box 108"/>
          <p:cNvSpPr txBox="1">
            <a:spLocks noChangeArrowheads="1"/>
          </p:cNvSpPr>
          <p:nvPr/>
        </p:nvSpPr>
        <p:spPr bwMode="auto">
          <a:xfrm>
            <a:off x="54864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New 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Oval 2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843" name="Oval 3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5844" name="AutoShape 4"/>
          <p:cNvCxnSpPr>
            <a:cxnSpLocks noChangeShapeType="1"/>
            <a:stCxn id="35842" idx="6"/>
            <a:endCxn id="35843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5846" name="Oval 6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847" name="Oval 7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848" name="Oval 8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849" name="Oval 9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850" name="Oval 10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5851" name="AutoShape 11"/>
          <p:cNvCxnSpPr>
            <a:cxnSpLocks noChangeShapeType="1"/>
            <a:stCxn id="35842" idx="3"/>
            <a:endCxn id="35847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5852" name="AutoShape 12"/>
          <p:cNvCxnSpPr>
            <a:cxnSpLocks noChangeShapeType="1"/>
            <a:stCxn id="35847" idx="5"/>
            <a:endCxn id="35848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5853" name="AutoShape 13"/>
          <p:cNvCxnSpPr>
            <a:cxnSpLocks noChangeShapeType="1"/>
            <a:stCxn id="35848" idx="7"/>
            <a:endCxn id="35850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5854" name="AutoShape 14"/>
          <p:cNvCxnSpPr>
            <a:cxnSpLocks noChangeShapeType="1"/>
            <a:stCxn id="35849" idx="3"/>
            <a:endCxn id="35850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5855" name="AutoShape 15"/>
          <p:cNvCxnSpPr>
            <a:cxnSpLocks noChangeShapeType="1"/>
            <a:stCxn id="35846" idx="4"/>
            <a:endCxn id="35850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5856" name="AutoShape 16"/>
          <p:cNvCxnSpPr>
            <a:cxnSpLocks noChangeShapeType="1"/>
            <a:stCxn id="35842" idx="4"/>
            <a:endCxn id="35848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5857" name="AutoShape 17"/>
          <p:cNvCxnSpPr>
            <a:cxnSpLocks noChangeShapeType="1"/>
            <a:stCxn id="35843" idx="3"/>
            <a:endCxn id="35846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5858" name="AutoShape 18"/>
          <p:cNvCxnSpPr>
            <a:cxnSpLocks noChangeShapeType="1"/>
            <a:stCxn id="35843" idx="4"/>
            <a:endCxn id="35849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5859" name="Rectangle 19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860" name="Oval 20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861" name="Oval 21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862" name="Oval 22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5863" name="AutoShape 23"/>
          <p:cNvCxnSpPr>
            <a:cxnSpLocks noChangeShapeType="1"/>
            <a:stCxn id="35848" idx="6"/>
            <a:endCxn id="35860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5864" name="AutoShape 24"/>
          <p:cNvCxnSpPr>
            <a:cxnSpLocks noChangeShapeType="1"/>
            <a:stCxn id="35848" idx="2"/>
            <a:endCxn id="35861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5865" name="AutoShape 25"/>
          <p:cNvCxnSpPr>
            <a:cxnSpLocks noChangeShapeType="1"/>
            <a:stCxn id="35847" idx="1"/>
            <a:endCxn id="35862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5866" name="AutoShape 26"/>
          <p:cNvCxnSpPr>
            <a:cxnSpLocks noChangeShapeType="1"/>
            <a:stCxn id="35860" idx="1"/>
            <a:endCxn id="35850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5867" name="AutoShape 27"/>
          <p:cNvCxnSpPr>
            <a:cxnSpLocks noChangeShapeType="1"/>
            <a:stCxn id="35849" idx="4"/>
            <a:endCxn id="35860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5868" name="AutoShape 28"/>
          <p:cNvCxnSpPr>
            <a:cxnSpLocks noChangeShapeType="1"/>
            <a:stCxn id="35862" idx="7"/>
            <a:endCxn id="35842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5869" name="Text Box 29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5870" name="Text Box 30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5871" name="Text Box 31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5872" name="Text Box 32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5873" name="Text Box 33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5875" name="Text Box 35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35876" name="Text Box 36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35877" name="Text Box 37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35878" name="Text Box 38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5879" name="Text Box 39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5880" name="Text Box 40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5881" name="Text Box 41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5882" name="Text Box 42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5883" name="Text Box 43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35884" name="Text Box 44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5885" name="Text Box 45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5886" name="Text Box 46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5887" name="Text Box 47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5888" name="Text Box 48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5889" name="Text Box 49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5890" name="Text Box 50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5891" name="Text Box 51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5892" name="Text Box 52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5893" name="Text Box 53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5894" name="AutoShape 54"/>
          <p:cNvCxnSpPr>
            <a:cxnSpLocks noChangeShapeType="1"/>
            <a:stCxn id="35847" idx="4"/>
            <a:endCxn id="35861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35897" name="Oval 57"/>
          <p:cNvSpPr>
            <a:spLocks noChangeAspect="1" noChangeArrowheads="1"/>
          </p:cNvSpPr>
          <p:nvPr/>
        </p:nvSpPr>
        <p:spPr bwMode="auto">
          <a:xfrm>
            <a:off x="66294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898" name="Oval 58"/>
          <p:cNvSpPr>
            <a:spLocks noChangeArrowheads="1"/>
          </p:cNvSpPr>
          <p:nvPr/>
        </p:nvSpPr>
        <p:spPr bwMode="auto">
          <a:xfrm>
            <a:off x="82296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5899" name="AutoShape 59"/>
          <p:cNvCxnSpPr>
            <a:cxnSpLocks noChangeShapeType="1"/>
            <a:stCxn id="35897" idx="6"/>
            <a:endCxn id="35898" idx="2"/>
          </p:cNvCxnSpPr>
          <p:nvPr/>
        </p:nvCxnSpPr>
        <p:spPr bwMode="auto">
          <a:xfrm>
            <a:off x="7086600" y="25146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5900" name="Text Box 60"/>
          <p:cNvSpPr txBox="1">
            <a:spLocks noChangeArrowheads="1"/>
          </p:cNvSpPr>
          <p:nvPr/>
        </p:nvSpPr>
        <p:spPr bwMode="auto">
          <a:xfrm>
            <a:off x="7543800" y="2286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5901" name="Oval 61"/>
          <p:cNvSpPr>
            <a:spLocks noChangeArrowheads="1"/>
          </p:cNvSpPr>
          <p:nvPr/>
        </p:nvSpPr>
        <p:spPr bwMode="auto">
          <a:xfrm>
            <a:off x="7391400" y="3200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902" name="Oval 62"/>
          <p:cNvSpPr>
            <a:spLocks noChangeArrowheads="1"/>
          </p:cNvSpPr>
          <p:nvPr/>
        </p:nvSpPr>
        <p:spPr bwMode="auto">
          <a:xfrm>
            <a:off x="5638800" y="3810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903" name="Oval 63"/>
          <p:cNvSpPr>
            <a:spLocks noChangeArrowheads="1"/>
          </p:cNvSpPr>
          <p:nvPr/>
        </p:nvSpPr>
        <p:spPr bwMode="auto">
          <a:xfrm>
            <a:off x="6781800" y="5943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904" name="Oval 64"/>
          <p:cNvSpPr>
            <a:spLocks noChangeArrowheads="1"/>
          </p:cNvSpPr>
          <p:nvPr/>
        </p:nvSpPr>
        <p:spPr bwMode="auto">
          <a:xfrm>
            <a:off x="8153400" y="3276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905" name="Oval 65"/>
          <p:cNvSpPr>
            <a:spLocks noChangeArrowheads="1"/>
          </p:cNvSpPr>
          <p:nvPr/>
        </p:nvSpPr>
        <p:spPr bwMode="auto">
          <a:xfrm>
            <a:off x="73914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5906" name="AutoShape 66"/>
          <p:cNvCxnSpPr>
            <a:cxnSpLocks noChangeShapeType="1"/>
            <a:stCxn id="35897" idx="3"/>
            <a:endCxn id="35902" idx="7"/>
          </p:cNvCxnSpPr>
          <p:nvPr/>
        </p:nvCxnSpPr>
        <p:spPr bwMode="auto">
          <a:xfrm flipH="1">
            <a:off x="6029325" y="26765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5907" name="AutoShape 67"/>
          <p:cNvCxnSpPr>
            <a:cxnSpLocks noChangeShapeType="1"/>
            <a:stCxn id="35902" idx="5"/>
            <a:endCxn id="35903" idx="1"/>
          </p:cNvCxnSpPr>
          <p:nvPr/>
        </p:nvCxnSpPr>
        <p:spPr bwMode="auto">
          <a:xfrm>
            <a:off x="6029325" y="42005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5908" name="AutoShape 68"/>
          <p:cNvCxnSpPr>
            <a:cxnSpLocks noChangeShapeType="1"/>
            <a:stCxn id="35903" idx="7"/>
            <a:endCxn id="35905" idx="4"/>
          </p:cNvCxnSpPr>
          <p:nvPr/>
        </p:nvCxnSpPr>
        <p:spPr bwMode="auto">
          <a:xfrm flipV="1">
            <a:off x="7172325" y="4724400"/>
            <a:ext cx="447675" cy="12858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5909" name="AutoShape 69"/>
          <p:cNvCxnSpPr>
            <a:cxnSpLocks noChangeShapeType="1"/>
            <a:stCxn id="35904" idx="3"/>
            <a:endCxn id="35905" idx="7"/>
          </p:cNvCxnSpPr>
          <p:nvPr/>
        </p:nvCxnSpPr>
        <p:spPr bwMode="auto">
          <a:xfrm flipH="1">
            <a:off x="7781925" y="3667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5910" name="AutoShape 70"/>
          <p:cNvCxnSpPr>
            <a:cxnSpLocks noChangeShapeType="1"/>
            <a:stCxn id="35901" idx="4"/>
            <a:endCxn id="35905" idx="0"/>
          </p:cNvCxnSpPr>
          <p:nvPr/>
        </p:nvCxnSpPr>
        <p:spPr bwMode="auto">
          <a:xfrm>
            <a:off x="7620000" y="36576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5911" name="AutoShape 71"/>
          <p:cNvCxnSpPr>
            <a:cxnSpLocks noChangeShapeType="1"/>
            <a:stCxn id="35897" idx="4"/>
            <a:endCxn id="35903" idx="0"/>
          </p:cNvCxnSpPr>
          <p:nvPr/>
        </p:nvCxnSpPr>
        <p:spPr bwMode="auto">
          <a:xfrm>
            <a:off x="6858000" y="2743200"/>
            <a:ext cx="152400" cy="32004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5912" name="AutoShape 72"/>
          <p:cNvCxnSpPr>
            <a:cxnSpLocks noChangeShapeType="1"/>
            <a:stCxn id="35898" idx="3"/>
            <a:endCxn id="35901" idx="7"/>
          </p:cNvCxnSpPr>
          <p:nvPr/>
        </p:nvCxnSpPr>
        <p:spPr bwMode="auto">
          <a:xfrm flipH="1">
            <a:off x="7781925" y="26765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5913" name="AutoShape 73"/>
          <p:cNvCxnSpPr>
            <a:cxnSpLocks noChangeShapeType="1"/>
          </p:cNvCxnSpPr>
          <p:nvPr/>
        </p:nvCxnSpPr>
        <p:spPr bwMode="auto">
          <a:xfrm flipH="1">
            <a:off x="8382000" y="27432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5914" name="Oval 74"/>
          <p:cNvSpPr>
            <a:spLocks noChangeArrowheads="1"/>
          </p:cNvSpPr>
          <p:nvPr/>
        </p:nvSpPr>
        <p:spPr bwMode="auto">
          <a:xfrm>
            <a:off x="8153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915" name="Oval 75"/>
          <p:cNvSpPr>
            <a:spLocks noChangeArrowheads="1"/>
          </p:cNvSpPr>
          <p:nvPr/>
        </p:nvSpPr>
        <p:spPr bwMode="auto">
          <a:xfrm>
            <a:off x="5791200" y="5486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5916" name="Oval 76"/>
          <p:cNvSpPr>
            <a:spLocks noChangeArrowheads="1"/>
          </p:cNvSpPr>
          <p:nvPr/>
        </p:nvSpPr>
        <p:spPr bwMode="auto">
          <a:xfrm>
            <a:off x="5029200" y="3124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5917" name="AutoShape 77"/>
          <p:cNvCxnSpPr>
            <a:cxnSpLocks noChangeShapeType="1"/>
            <a:stCxn id="35903" idx="6"/>
            <a:endCxn id="35914" idx="3"/>
          </p:cNvCxnSpPr>
          <p:nvPr/>
        </p:nvCxnSpPr>
        <p:spPr bwMode="auto">
          <a:xfrm flipV="1">
            <a:off x="7239000" y="5648325"/>
            <a:ext cx="981075" cy="5238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5918" name="AutoShape 78"/>
          <p:cNvCxnSpPr>
            <a:cxnSpLocks noChangeShapeType="1"/>
          </p:cNvCxnSpPr>
          <p:nvPr/>
        </p:nvCxnSpPr>
        <p:spPr bwMode="auto">
          <a:xfrm flipH="1" flipV="1">
            <a:off x="6172200" y="5867400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5919" name="AutoShape 79"/>
          <p:cNvCxnSpPr>
            <a:cxnSpLocks noChangeShapeType="1"/>
            <a:stCxn id="35902" idx="1"/>
            <a:endCxn id="35916" idx="5"/>
          </p:cNvCxnSpPr>
          <p:nvPr/>
        </p:nvCxnSpPr>
        <p:spPr bwMode="auto">
          <a:xfrm flipH="1" flipV="1">
            <a:off x="5419725" y="35147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5920" name="AutoShape 80"/>
          <p:cNvCxnSpPr>
            <a:cxnSpLocks noChangeShapeType="1"/>
            <a:stCxn id="35914" idx="1"/>
            <a:endCxn id="35905" idx="5"/>
          </p:cNvCxnSpPr>
          <p:nvPr/>
        </p:nvCxnSpPr>
        <p:spPr bwMode="auto">
          <a:xfrm flipH="1" flipV="1">
            <a:off x="7781925" y="46577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5921" name="AutoShape 81"/>
          <p:cNvCxnSpPr>
            <a:cxnSpLocks noChangeShapeType="1"/>
            <a:stCxn id="35904" idx="4"/>
            <a:endCxn id="35914" idx="0"/>
          </p:cNvCxnSpPr>
          <p:nvPr/>
        </p:nvCxnSpPr>
        <p:spPr bwMode="auto">
          <a:xfrm>
            <a:off x="8382000" y="37338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5922" name="AutoShape 82"/>
          <p:cNvCxnSpPr>
            <a:cxnSpLocks noChangeShapeType="1"/>
            <a:stCxn id="35916" idx="7"/>
            <a:endCxn id="35897" idx="2"/>
          </p:cNvCxnSpPr>
          <p:nvPr/>
        </p:nvCxnSpPr>
        <p:spPr bwMode="auto">
          <a:xfrm flipV="1">
            <a:off x="5419725" y="25146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5923" name="Text Box 83"/>
          <p:cNvSpPr txBox="1">
            <a:spLocks noChangeArrowheads="1"/>
          </p:cNvSpPr>
          <p:nvPr/>
        </p:nvSpPr>
        <p:spPr bwMode="auto">
          <a:xfrm>
            <a:off x="5486400" y="3429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5924" name="Text Box 84"/>
          <p:cNvSpPr txBox="1">
            <a:spLocks noChangeArrowheads="1"/>
          </p:cNvSpPr>
          <p:nvPr/>
        </p:nvSpPr>
        <p:spPr bwMode="auto">
          <a:xfrm>
            <a:off x="7315200" y="3810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5925" name="Text Box 85"/>
          <p:cNvSpPr txBox="1">
            <a:spLocks noChangeArrowheads="1"/>
          </p:cNvSpPr>
          <p:nvPr/>
        </p:nvSpPr>
        <p:spPr bwMode="auto">
          <a:xfrm>
            <a:off x="7924800" y="3886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5926" name="Text Box 86"/>
          <p:cNvSpPr txBox="1">
            <a:spLocks noChangeArrowheads="1"/>
          </p:cNvSpPr>
          <p:nvPr/>
        </p:nvSpPr>
        <p:spPr bwMode="auto">
          <a:xfrm>
            <a:off x="78486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5927" name="Text Box 87"/>
          <p:cNvSpPr txBox="1">
            <a:spLocks noChangeArrowheads="1"/>
          </p:cNvSpPr>
          <p:nvPr/>
        </p:nvSpPr>
        <p:spPr bwMode="auto">
          <a:xfrm>
            <a:off x="8458200" y="2819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5928" name="Text Box 88"/>
          <p:cNvSpPr txBox="1">
            <a:spLocks noChangeArrowheads="1"/>
          </p:cNvSpPr>
          <p:nvPr/>
        </p:nvSpPr>
        <p:spPr bwMode="auto">
          <a:xfrm>
            <a:off x="7924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5929" name="Text Box 89"/>
          <p:cNvSpPr txBox="1">
            <a:spLocks noChangeArrowheads="1"/>
          </p:cNvSpPr>
          <p:nvPr/>
        </p:nvSpPr>
        <p:spPr bwMode="auto">
          <a:xfrm>
            <a:off x="83820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35930" name="Text Box 90"/>
          <p:cNvSpPr txBox="1">
            <a:spLocks noChangeArrowheads="1"/>
          </p:cNvSpPr>
          <p:nvPr/>
        </p:nvSpPr>
        <p:spPr bwMode="auto">
          <a:xfrm>
            <a:off x="7772400" y="586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35931" name="Text Box 91"/>
          <p:cNvSpPr txBox="1">
            <a:spLocks noChangeArrowheads="1"/>
          </p:cNvSpPr>
          <p:nvPr/>
        </p:nvSpPr>
        <p:spPr bwMode="auto">
          <a:xfrm>
            <a:off x="7391400" y="510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35932" name="Text Box 92"/>
          <p:cNvSpPr txBox="1">
            <a:spLocks noChangeArrowheads="1"/>
          </p:cNvSpPr>
          <p:nvPr/>
        </p:nvSpPr>
        <p:spPr bwMode="auto">
          <a:xfrm>
            <a:off x="6324600" y="5943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5933" name="Text Box 93"/>
          <p:cNvSpPr txBox="1">
            <a:spLocks noChangeArrowheads="1"/>
          </p:cNvSpPr>
          <p:nvPr/>
        </p:nvSpPr>
        <p:spPr bwMode="auto">
          <a:xfrm>
            <a:off x="5638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5934" name="Text Box 94"/>
          <p:cNvSpPr txBox="1">
            <a:spLocks noChangeArrowheads="1"/>
          </p:cNvSpPr>
          <p:nvPr/>
        </p:nvSpPr>
        <p:spPr bwMode="auto">
          <a:xfrm>
            <a:off x="63246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5935" name="Text Box 95"/>
          <p:cNvSpPr txBox="1">
            <a:spLocks noChangeArrowheads="1"/>
          </p:cNvSpPr>
          <p:nvPr/>
        </p:nvSpPr>
        <p:spPr bwMode="auto">
          <a:xfrm>
            <a:off x="57912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5936" name="Text Box 96"/>
          <p:cNvSpPr txBox="1">
            <a:spLocks noChangeArrowheads="1"/>
          </p:cNvSpPr>
          <p:nvPr/>
        </p:nvSpPr>
        <p:spPr bwMode="auto">
          <a:xfrm>
            <a:off x="6324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5937" name="Text Box 97"/>
          <p:cNvSpPr txBox="1">
            <a:spLocks noChangeArrowheads="1"/>
          </p:cNvSpPr>
          <p:nvPr/>
        </p:nvSpPr>
        <p:spPr bwMode="auto">
          <a:xfrm>
            <a:off x="6934200" y="41148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10</a:t>
            </a:r>
          </a:p>
        </p:txBody>
      </p:sp>
      <p:sp>
        <p:nvSpPr>
          <p:cNvPr id="35938" name="Text Box 98"/>
          <p:cNvSpPr txBox="1">
            <a:spLocks noChangeArrowheads="1"/>
          </p:cNvSpPr>
          <p:nvPr/>
        </p:nvSpPr>
        <p:spPr bwMode="auto">
          <a:xfrm>
            <a:off x="5105400" y="3200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5939" name="Text Box 99"/>
          <p:cNvSpPr txBox="1">
            <a:spLocks noChangeArrowheads="1"/>
          </p:cNvSpPr>
          <p:nvPr/>
        </p:nvSpPr>
        <p:spPr bwMode="auto">
          <a:xfrm>
            <a:off x="67056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5940" name="Text Box 100"/>
          <p:cNvSpPr txBox="1">
            <a:spLocks noChangeArrowheads="1"/>
          </p:cNvSpPr>
          <p:nvPr/>
        </p:nvSpPr>
        <p:spPr bwMode="auto">
          <a:xfrm>
            <a:off x="83058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5941" name="Text Box 101"/>
          <p:cNvSpPr txBox="1">
            <a:spLocks noChangeArrowheads="1"/>
          </p:cNvSpPr>
          <p:nvPr/>
        </p:nvSpPr>
        <p:spPr bwMode="auto">
          <a:xfrm>
            <a:off x="5715000" y="38862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5942" name="Text Box 102"/>
          <p:cNvSpPr txBox="1">
            <a:spLocks noChangeArrowheads="1"/>
          </p:cNvSpPr>
          <p:nvPr/>
        </p:nvSpPr>
        <p:spPr bwMode="auto">
          <a:xfrm>
            <a:off x="7467600" y="3276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5943" name="Text Box 103"/>
          <p:cNvSpPr txBox="1">
            <a:spLocks noChangeArrowheads="1"/>
          </p:cNvSpPr>
          <p:nvPr/>
        </p:nvSpPr>
        <p:spPr bwMode="auto">
          <a:xfrm>
            <a:off x="8229600" y="3352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5944" name="Text Box 104"/>
          <p:cNvSpPr txBox="1">
            <a:spLocks noChangeArrowheads="1"/>
          </p:cNvSpPr>
          <p:nvPr/>
        </p:nvSpPr>
        <p:spPr bwMode="auto">
          <a:xfrm>
            <a:off x="74676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5945" name="Text Box 105"/>
          <p:cNvSpPr txBox="1">
            <a:spLocks noChangeArrowheads="1"/>
          </p:cNvSpPr>
          <p:nvPr/>
        </p:nvSpPr>
        <p:spPr bwMode="auto">
          <a:xfrm>
            <a:off x="5867400" y="5562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5946" name="Text Box 106"/>
          <p:cNvSpPr txBox="1">
            <a:spLocks noChangeArrowheads="1"/>
          </p:cNvSpPr>
          <p:nvPr/>
        </p:nvSpPr>
        <p:spPr bwMode="auto">
          <a:xfrm>
            <a:off x="8229600" y="53340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5947" name="Text Box 107"/>
          <p:cNvSpPr txBox="1">
            <a:spLocks noChangeArrowheads="1"/>
          </p:cNvSpPr>
          <p:nvPr/>
        </p:nvSpPr>
        <p:spPr bwMode="auto">
          <a:xfrm>
            <a:off x="6858000" y="60198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5948" name="AutoShape 108"/>
          <p:cNvCxnSpPr>
            <a:cxnSpLocks noChangeShapeType="1"/>
            <a:stCxn id="35902" idx="4"/>
            <a:endCxn id="35915" idx="0"/>
          </p:cNvCxnSpPr>
          <p:nvPr/>
        </p:nvCxnSpPr>
        <p:spPr bwMode="auto">
          <a:xfrm>
            <a:off x="5867400" y="42672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109" name="Text Box 55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Old Graph</a:t>
            </a:r>
          </a:p>
        </p:txBody>
      </p:sp>
      <p:sp>
        <p:nvSpPr>
          <p:cNvPr id="110" name="Text Box 108"/>
          <p:cNvSpPr txBox="1">
            <a:spLocks noChangeArrowheads="1"/>
          </p:cNvSpPr>
          <p:nvPr/>
        </p:nvSpPr>
        <p:spPr bwMode="auto">
          <a:xfrm>
            <a:off x="54864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New 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Oval 2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867" name="Oval 3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6868" name="AutoShape 4"/>
          <p:cNvCxnSpPr>
            <a:cxnSpLocks noChangeShapeType="1"/>
            <a:stCxn id="36866" idx="6"/>
            <a:endCxn id="36867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6875" name="AutoShape 11"/>
          <p:cNvCxnSpPr>
            <a:cxnSpLocks noChangeShapeType="1"/>
            <a:stCxn id="36866" idx="3"/>
            <a:endCxn id="36871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876" name="AutoShape 12"/>
          <p:cNvCxnSpPr>
            <a:cxnSpLocks noChangeShapeType="1"/>
            <a:stCxn id="36871" idx="5"/>
            <a:endCxn id="36872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6877" name="AutoShape 13"/>
          <p:cNvCxnSpPr>
            <a:cxnSpLocks noChangeShapeType="1"/>
            <a:stCxn id="36872" idx="7"/>
            <a:endCxn id="36874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878" name="AutoShape 14"/>
          <p:cNvCxnSpPr>
            <a:cxnSpLocks noChangeShapeType="1"/>
            <a:stCxn id="36873" idx="3"/>
            <a:endCxn id="36874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879" name="AutoShape 15"/>
          <p:cNvCxnSpPr>
            <a:cxnSpLocks noChangeShapeType="1"/>
            <a:stCxn id="36870" idx="4"/>
            <a:endCxn id="36874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880" name="AutoShape 16"/>
          <p:cNvCxnSpPr>
            <a:cxnSpLocks noChangeShapeType="1"/>
            <a:stCxn id="36866" idx="4"/>
            <a:endCxn id="36872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881" name="AutoShape 17"/>
          <p:cNvCxnSpPr>
            <a:cxnSpLocks noChangeShapeType="1"/>
            <a:stCxn id="36867" idx="3"/>
            <a:endCxn id="36870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882" name="AutoShape 18"/>
          <p:cNvCxnSpPr>
            <a:cxnSpLocks noChangeShapeType="1"/>
            <a:stCxn id="36867" idx="4"/>
            <a:endCxn id="36873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884" name="Oval 20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885" name="Oval 21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886" name="Oval 22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6887" name="AutoShape 23"/>
          <p:cNvCxnSpPr>
            <a:cxnSpLocks noChangeShapeType="1"/>
            <a:stCxn id="36872" idx="6"/>
            <a:endCxn id="36884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888" name="AutoShape 24"/>
          <p:cNvCxnSpPr>
            <a:cxnSpLocks noChangeShapeType="1"/>
            <a:stCxn id="36872" idx="2"/>
            <a:endCxn id="36885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6889" name="AutoShape 25"/>
          <p:cNvCxnSpPr>
            <a:cxnSpLocks noChangeShapeType="1"/>
            <a:stCxn id="36871" idx="1"/>
            <a:endCxn id="36886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890" name="AutoShape 26"/>
          <p:cNvCxnSpPr>
            <a:cxnSpLocks noChangeShapeType="1"/>
            <a:stCxn id="36884" idx="1"/>
            <a:endCxn id="36874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891" name="AutoShape 27"/>
          <p:cNvCxnSpPr>
            <a:cxnSpLocks noChangeShapeType="1"/>
            <a:stCxn id="36873" idx="4"/>
            <a:endCxn id="36884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892" name="AutoShape 28"/>
          <p:cNvCxnSpPr>
            <a:cxnSpLocks noChangeShapeType="1"/>
            <a:stCxn id="36886" idx="7"/>
            <a:endCxn id="36866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6893" name="Text Box 29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6894" name="Text Box 30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6895" name="Text Box 31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6896" name="Text Box 32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6897" name="Text Box 33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6898" name="Text Box 34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6899" name="Text Box 35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36900" name="Text Box 36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6901" name="Text Box 37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6902" name="Text Box 38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6903" name="Text Box 39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6904" name="Text Box 40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6905" name="Text Box 41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6906" name="Text Box 42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6907" name="Text Box 43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36908" name="Text Box 44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6909" name="Text Box 45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6910" name="Text Box 46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6911" name="Text Box 47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6912" name="Text Box 48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6913" name="Text Box 49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6914" name="Text Box 50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6915" name="Text Box 51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6916" name="Text Box 52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6917" name="Text Box 53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6918" name="AutoShape 54"/>
          <p:cNvCxnSpPr>
            <a:cxnSpLocks noChangeShapeType="1"/>
            <a:stCxn id="36871" idx="4"/>
            <a:endCxn id="36885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36921" name="Oval 57"/>
          <p:cNvSpPr>
            <a:spLocks noChangeAspect="1" noChangeArrowheads="1"/>
          </p:cNvSpPr>
          <p:nvPr/>
        </p:nvSpPr>
        <p:spPr bwMode="auto">
          <a:xfrm>
            <a:off x="66294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922" name="Oval 58"/>
          <p:cNvSpPr>
            <a:spLocks noChangeArrowheads="1"/>
          </p:cNvSpPr>
          <p:nvPr/>
        </p:nvSpPr>
        <p:spPr bwMode="auto">
          <a:xfrm>
            <a:off x="82296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6923" name="AutoShape 59"/>
          <p:cNvCxnSpPr>
            <a:cxnSpLocks noChangeShapeType="1"/>
            <a:stCxn id="36921" idx="6"/>
            <a:endCxn id="36922" idx="2"/>
          </p:cNvCxnSpPr>
          <p:nvPr/>
        </p:nvCxnSpPr>
        <p:spPr bwMode="auto">
          <a:xfrm>
            <a:off x="7086600" y="25146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6924" name="Text Box 60"/>
          <p:cNvSpPr txBox="1">
            <a:spLocks noChangeArrowheads="1"/>
          </p:cNvSpPr>
          <p:nvPr/>
        </p:nvSpPr>
        <p:spPr bwMode="auto">
          <a:xfrm>
            <a:off x="7543800" y="2286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6925" name="Oval 61"/>
          <p:cNvSpPr>
            <a:spLocks noChangeArrowheads="1"/>
          </p:cNvSpPr>
          <p:nvPr/>
        </p:nvSpPr>
        <p:spPr bwMode="auto">
          <a:xfrm>
            <a:off x="7391400" y="3200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926" name="Oval 62"/>
          <p:cNvSpPr>
            <a:spLocks noChangeArrowheads="1"/>
          </p:cNvSpPr>
          <p:nvPr/>
        </p:nvSpPr>
        <p:spPr bwMode="auto">
          <a:xfrm>
            <a:off x="5638800" y="3810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927" name="Oval 63"/>
          <p:cNvSpPr>
            <a:spLocks noChangeArrowheads="1"/>
          </p:cNvSpPr>
          <p:nvPr/>
        </p:nvSpPr>
        <p:spPr bwMode="auto">
          <a:xfrm>
            <a:off x="6781800" y="5943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928" name="Oval 64"/>
          <p:cNvSpPr>
            <a:spLocks noChangeArrowheads="1"/>
          </p:cNvSpPr>
          <p:nvPr/>
        </p:nvSpPr>
        <p:spPr bwMode="auto">
          <a:xfrm>
            <a:off x="8153400" y="3276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929" name="Oval 65"/>
          <p:cNvSpPr>
            <a:spLocks noChangeArrowheads="1"/>
          </p:cNvSpPr>
          <p:nvPr/>
        </p:nvSpPr>
        <p:spPr bwMode="auto">
          <a:xfrm>
            <a:off x="73914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6930" name="AutoShape 66"/>
          <p:cNvCxnSpPr>
            <a:cxnSpLocks noChangeShapeType="1"/>
            <a:stCxn id="36921" idx="3"/>
            <a:endCxn id="36926" idx="7"/>
          </p:cNvCxnSpPr>
          <p:nvPr/>
        </p:nvCxnSpPr>
        <p:spPr bwMode="auto">
          <a:xfrm flipH="1">
            <a:off x="6029325" y="26765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931" name="AutoShape 67"/>
          <p:cNvCxnSpPr>
            <a:cxnSpLocks noChangeShapeType="1"/>
            <a:stCxn id="36926" idx="5"/>
            <a:endCxn id="36927" idx="1"/>
          </p:cNvCxnSpPr>
          <p:nvPr/>
        </p:nvCxnSpPr>
        <p:spPr bwMode="auto">
          <a:xfrm>
            <a:off x="6029325" y="4200525"/>
            <a:ext cx="819150" cy="180975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6932" name="AutoShape 68"/>
          <p:cNvCxnSpPr>
            <a:cxnSpLocks noChangeShapeType="1"/>
            <a:stCxn id="36927" idx="7"/>
            <a:endCxn id="36929" idx="4"/>
          </p:cNvCxnSpPr>
          <p:nvPr/>
        </p:nvCxnSpPr>
        <p:spPr bwMode="auto">
          <a:xfrm flipV="1">
            <a:off x="7172325" y="47244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933" name="AutoShape 69"/>
          <p:cNvCxnSpPr>
            <a:cxnSpLocks noChangeShapeType="1"/>
            <a:stCxn id="36928" idx="3"/>
            <a:endCxn id="36929" idx="7"/>
          </p:cNvCxnSpPr>
          <p:nvPr/>
        </p:nvCxnSpPr>
        <p:spPr bwMode="auto">
          <a:xfrm flipH="1">
            <a:off x="7781925" y="3667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934" name="AutoShape 70"/>
          <p:cNvCxnSpPr>
            <a:cxnSpLocks noChangeShapeType="1"/>
            <a:stCxn id="36925" idx="4"/>
            <a:endCxn id="36929" idx="0"/>
          </p:cNvCxnSpPr>
          <p:nvPr/>
        </p:nvCxnSpPr>
        <p:spPr bwMode="auto">
          <a:xfrm>
            <a:off x="7620000" y="36576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6935" name="AutoShape 71"/>
          <p:cNvCxnSpPr>
            <a:cxnSpLocks noChangeShapeType="1"/>
          </p:cNvCxnSpPr>
          <p:nvPr/>
        </p:nvCxnSpPr>
        <p:spPr bwMode="auto">
          <a:xfrm>
            <a:off x="6858000" y="27432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936" name="AutoShape 72"/>
          <p:cNvCxnSpPr>
            <a:cxnSpLocks noChangeShapeType="1"/>
            <a:stCxn id="36922" idx="3"/>
            <a:endCxn id="36925" idx="7"/>
          </p:cNvCxnSpPr>
          <p:nvPr/>
        </p:nvCxnSpPr>
        <p:spPr bwMode="auto">
          <a:xfrm flipH="1">
            <a:off x="7781925" y="26765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6937" name="AutoShape 73"/>
          <p:cNvCxnSpPr>
            <a:cxnSpLocks noChangeShapeType="1"/>
          </p:cNvCxnSpPr>
          <p:nvPr/>
        </p:nvCxnSpPr>
        <p:spPr bwMode="auto">
          <a:xfrm flipH="1">
            <a:off x="8382000" y="27432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6938" name="Oval 74"/>
          <p:cNvSpPr>
            <a:spLocks noChangeArrowheads="1"/>
          </p:cNvSpPr>
          <p:nvPr/>
        </p:nvSpPr>
        <p:spPr bwMode="auto">
          <a:xfrm>
            <a:off x="8153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939" name="Oval 75"/>
          <p:cNvSpPr>
            <a:spLocks noChangeArrowheads="1"/>
          </p:cNvSpPr>
          <p:nvPr/>
        </p:nvSpPr>
        <p:spPr bwMode="auto">
          <a:xfrm>
            <a:off x="5791200" y="5486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6940" name="Oval 76"/>
          <p:cNvSpPr>
            <a:spLocks noChangeArrowheads="1"/>
          </p:cNvSpPr>
          <p:nvPr/>
        </p:nvSpPr>
        <p:spPr bwMode="auto">
          <a:xfrm>
            <a:off x="5029200" y="3124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6941" name="AutoShape 77"/>
          <p:cNvCxnSpPr>
            <a:cxnSpLocks noChangeShapeType="1"/>
            <a:stCxn id="36927" idx="6"/>
            <a:endCxn id="36938" idx="3"/>
          </p:cNvCxnSpPr>
          <p:nvPr/>
        </p:nvCxnSpPr>
        <p:spPr bwMode="auto">
          <a:xfrm flipV="1">
            <a:off x="7239000" y="56483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6942" name="AutoShape 78"/>
          <p:cNvCxnSpPr>
            <a:cxnSpLocks noChangeShapeType="1"/>
          </p:cNvCxnSpPr>
          <p:nvPr/>
        </p:nvCxnSpPr>
        <p:spPr bwMode="auto">
          <a:xfrm flipH="1" flipV="1">
            <a:off x="6172200" y="5867400"/>
            <a:ext cx="600075" cy="295275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cxnSp>
        <p:nvCxnSpPr>
          <p:cNvPr id="36943" name="AutoShape 79"/>
          <p:cNvCxnSpPr>
            <a:cxnSpLocks noChangeShapeType="1"/>
            <a:stCxn id="36926" idx="1"/>
            <a:endCxn id="36940" idx="5"/>
          </p:cNvCxnSpPr>
          <p:nvPr/>
        </p:nvCxnSpPr>
        <p:spPr bwMode="auto">
          <a:xfrm flipH="1" flipV="1">
            <a:off x="5419725" y="35147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6944" name="AutoShape 80"/>
          <p:cNvCxnSpPr>
            <a:cxnSpLocks noChangeShapeType="1"/>
            <a:stCxn id="36938" idx="1"/>
            <a:endCxn id="36929" idx="5"/>
          </p:cNvCxnSpPr>
          <p:nvPr/>
        </p:nvCxnSpPr>
        <p:spPr bwMode="auto">
          <a:xfrm flipH="1" flipV="1">
            <a:off x="7781925" y="46577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6945" name="AutoShape 81"/>
          <p:cNvCxnSpPr>
            <a:cxnSpLocks noChangeShapeType="1"/>
            <a:stCxn id="36928" idx="4"/>
            <a:endCxn id="36938" idx="0"/>
          </p:cNvCxnSpPr>
          <p:nvPr/>
        </p:nvCxnSpPr>
        <p:spPr bwMode="auto">
          <a:xfrm>
            <a:off x="8382000" y="37338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6946" name="AutoShape 82"/>
          <p:cNvCxnSpPr>
            <a:cxnSpLocks noChangeShapeType="1"/>
            <a:stCxn id="36940" idx="7"/>
            <a:endCxn id="36921" idx="2"/>
          </p:cNvCxnSpPr>
          <p:nvPr/>
        </p:nvCxnSpPr>
        <p:spPr bwMode="auto">
          <a:xfrm flipV="1">
            <a:off x="5419725" y="25146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6947" name="Text Box 83"/>
          <p:cNvSpPr txBox="1">
            <a:spLocks noChangeArrowheads="1"/>
          </p:cNvSpPr>
          <p:nvPr/>
        </p:nvSpPr>
        <p:spPr bwMode="auto">
          <a:xfrm>
            <a:off x="5486400" y="3429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6948" name="Text Box 84"/>
          <p:cNvSpPr txBox="1">
            <a:spLocks noChangeArrowheads="1"/>
          </p:cNvSpPr>
          <p:nvPr/>
        </p:nvSpPr>
        <p:spPr bwMode="auto">
          <a:xfrm>
            <a:off x="7315200" y="3810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6949" name="Text Box 85"/>
          <p:cNvSpPr txBox="1">
            <a:spLocks noChangeArrowheads="1"/>
          </p:cNvSpPr>
          <p:nvPr/>
        </p:nvSpPr>
        <p:spPr bwMode="auto">
          <a:xfrm>
            <a:off x="7924800" y="3886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6950" name="Text Box 86"/>
          <p:cNvSpPr txBox="1">
            <a:spLocks noChangeArrowheads="1"/>
          </p:cNvSpPr>
          <p:nvPr/>
        </p:nvSpPr>
        <p:spPr bwMode="auto">
          <a:xfrm>
            <a:off x="78486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6951" name="Text Box 87"/>
          <p:cNvSpPr txBox="1">
            <a:spLocks noChangeArrowheads="1"/>
          </p:cNvSpPr>
          <p:nvPr/>
        </p:nvSpPr>
        <p:spPr bwMode="auto">
          <a:xfrm>
            <a:off x="8458200" y="2819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6952" name="Text Box 88"/>
          <p:cNvSpPr txBox="1">
            <a:spLocks noChangeArrowheads="1"/>
          </p:cNvSpPr>
          <p:nvPr/>
        </p:nvSpPr>
        <p:spPr bwMode="auto">
          <a:xfrm>
            <a:off x="7924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6953" name="Text Box 89"/>
          <p:cNvSpPr txBox="1">
            <a:spLocks noChangeArrowheads="1"/>
          </p:cNvSpPr>
          <p:nvPr/>
        </p:nvSpPr>
        <p:spPr bwMode="auto">
          <a:xfrm>
            <a:off x="83820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36954" name="Text Box 90"/>
          <p:cNvSpPr txBox="1">
            <a:spLocks noChangeArrowheads="1"/>
          </p:cNvSpPr>
          <p:nvPr/>
        </p:nvSpPr>
        <p:spPr bwMode="auto">
          <a:xfrm>
            <a:off x="7772400" y="586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6955" name="Text Box 91"/>
          <p:cNvSpPr txBox="1">
            <a:spLocks noChangeArrowheads="1"/>
          </p:cNvSpPr>
          <p:nvPr/>
        </p:nvSpPr>
        <p:spPr bwMode="auto">
          <a:xfrm>
            <a:off x="7391400" y="510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6956" name="Text Box 92"/>
          <p:cNvSpPr txBox="1">
            <a:spLocks noChangeArrowheads="1"/>
          </p:cNvSpPr>
          <p:nvPr/>
        </p:nvSpPr>
        <p:spPr bwMode="auto">
          <a:xfrm>
            <a:off x="6324600" y="5943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6957" name="Text Box 93"/>
          <p:cNvSpPr txBox="1">
            <a:spLocks noChangeArrowheads="1"/>
          </p:cNvSpPr>
          <p:nvPr/>
        </p:nvSpPr>
        <p:spPr bwMode="auto">
          <a:xfrm>
            <a:off x="5638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36958" name="Text Box 94"/>
          <p:cNvSpPr txBox="1">
            <a:spLocks noChangeArrowheads="1"/>
          </p:cNvSpPr>
          <p:nvPr/>
        </p:nvSpPr>
        <p:spPr bwMode="auto">
          <a:xfrm>
            <a:off x="63246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36959" name="Text Box 95"/>
          <p:cNvSpPr txBox="1">
            <a:spLocks noChangeArrowheads="1"/>
          </p:cNvSpPr>
          <p:nvPr/>
        </p:nvSpPr>
        <p:spPr bwMode="auto">
          <a:xfrm>
            <a:off x="57912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6960" name="Text Box 96"/>
          <p:cNvSpPr txBox="1">
            <a:spLocks noChangeArrowheads="1"/>
          </p:cNvSpPr>
          <p:nvPr/>
        </p:nvSpPr>
        <p:spPr bwMode="auto">
          <a:xfrm>
            <a:off x="6324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6961" name="Text Box 97"/>
          <p:cNvSpPr txBox="1">
            <a:spLocks noChangeArrowheads="1"/>
          </p:cNvSpPr>
          <p:nvPr/>
        </p:nvSpPr>
        <p:spPr bwMode="auto">
          <a:xfrm>
            <a:off x="6934200" y="41148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36962" name="Text Box 98"/>
          <p:cNvSpPr txBox="1">
            <a:spLocks noChangeArrowheads="1"/>
          </p:cNvSpPr>
          <p:nvPr/>
        </p:nvSpPr>
        <p:spPr bwMode="auto">
          <a:xfrm>
            <a:off x="5105400" y="3200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6963" name="Text Box 99"/>
          <p:cNvSpPr txBox="1">
            <a:spLocks noChangeArrowheads="1"/>
          </p:cNvSpPr>
          <p:nvPr/>
        </p:nvSpPr>
        <p:spPr bwMode="auto">
          <a:xfrm>
            <a:off x="67056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6964" name="Text Box 100"/>
          <p:cNvSpPr txBox="1">
            <a:spLocks noChangeArrowheads="1"/>
          </p:cNvSpPr>
          <p:nvPr/>
        </p:nvSpPr>
        <p:spPr bwMode="auto">
          <a:xfrm>
            <a:off x="83058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6965" name="Text Box 101"/>
          <p:cNvSpPr txBox="1">
            <a:spLocks noChangeArrowheads="1"/>
          </p:cNvSpPr>
          <p:nvPr/>
        </p:nvSpPr>
        <p:spPr bwMode="auto">
          <a:xfrm>
            <a:off x="5715000" y="38862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6966" name="Text Box 102"/>
          <p:cNvSpPr txBox="1">
            <a:spLocks noChangeArrowheads="1"/>
          </p:cNvSpPr>
          <p:nvPr/>
        </p:nvSpPr>
        <p:spPr bwMode="auto">
          <a:xfrm>
            <a:off x="7467600" y="3276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6967" name="Text Box 103"/>
          <p:cNvSpPr txBox="1">
            <a:spLocks noChangeArrowheads="1"/>
          </p:cNvSpPr>
          <p:nvPr/>
        </p:nvSpPr>
        <p:spPr bwMode="auto">
          <a:xfrm>
            <a:off x="8229600" y="3352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6968" name="Text Box 104"/>
          <p:cNvSpPr txBox="1">
            <a:spLocks noChangeArrowheads="1"/>
          </p:cNvSpPr>
          <p:nvPr/>
        </p:nvSpPr>
        <p:spPr bwMode="auto">
          <a:xfrm>
            <a:off x="74676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6969" name="Text Box 105"/>
          <p:cNvSpPr txBox="1">
            <a:spLocks noChangeArrowheads="1"/>
          </p:cNvSpPr>
          <p:nvPr/>
        </p:nvSpPr>
        <p:spPr bwMode="auto">
          <a:xfrm>
            <a:off x="5867400" y="5562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6970" name="Text Box 106"/>
          <p:cNvSpPr txBox="1">
            <a:spLocks noChangeArrowheads="1"/>
          </p:cNvSpPr>
          <p:nvPr/>
        </p:nvSpPr>
        <p:spPr bwMode="auto">
          <a:xfrm>
            <a:off x="8229600" y="53340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6971" name="Text Box 107"/>
          <p:cNvSpPr txBox="1">
            <a:spLocks noChangeArrowheads="1"/>
          </p:cNvSpPr>
          <p:nvPr/>
        </p:nvSpPr>
        <p:spPr bwMode="auto">
          <a:xfrm>
            <a:off x="6858000" y="60198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6972" name="AutoShape 108"/>
          <p:cNvCxnSpPr>
            <a:cxnSpLocks noChangeShapeType="1"/>
            <a:stCxn id="36926" idx="4"/>
            <a:endCxn id="36939" idx="0"/>
          </p:cNvCxnSpPr>
          <p:nvPr/>
        </p:nvCxnSpPr>
        <p:spPr bwMode="auto">
          <a:xfrm>
            <a:off x="5867400" y="4267200"/>
            <a:ext cx="152400" cy="1219200"/>
          </a:xfrm>
          <a:prstGeom prst="straightConnector1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ffectLst/>
        </p:spPr>
      </p:cxnSp>
      <p:sp>
        <p:nvSpPr>
          <p:cNvPr id="109" name="Text Box 55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Old Graph</a:t>
            </a:r>
          </a:p>
        </p:txBody>
      </p:sp>
      <p:sp>
        <p:nvSpPr>
          <p:cNvPr id="110" name="Text Box 108"/>
          <p:cNvSpPr txBox="1">
            <a:spLocks noChangeArrowheads="1"/>
          </p:cNvSpPr>
          <p:nvPr/>
        </p:nvSpPr>
        <p:spPr bwMode="auto">
          <a:xfrm>
            <a:off x="54864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New 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Oval 2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891" name="Oval 3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7892" name="AutoShape 4"/>
          <p:cNvCxnSpPr>
            <a:cxnSpLocks noChangeShapeType="1"/>
            <a:stCxn id="37890" idx="6"/>
            <a:endCxn id="37891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896" name="Oval 8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897" name="Oval 9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898" name="Oval 10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7899" name="AutoShape 11"/>
          <p:cNvCxnSpPr>
            <a:cxnSpLocks noChangeShapeType="1"/>
            <a:stCxn id="37890" idx="3"/>
            <a:endCxn id="37895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00" name="AutoShape 12"/>
          <p:cNvCxnSpPr>
            <a:cxnSpLocks noChangeShapeType="1"/>
            <a:stCxn id="37895" idx="5"/>
            <a:endCxn id="37896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01" name="AutoShape 13"/>
          <p:cNvCxnSpPr>
            <a:cxnSpLocks noChangeShapeType="1"/>
            <a:stCxn id="37896" idx="7"/>
            <a:endCxn id="37898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02" name="AutoShape 14"/>
          <p:cNvCxnSpPr>
            <a:cxnSpLocks noChangeShapeType="1"/>
            <a:stCxn id="37897" idx="3"/>
            <a:endCxn id="37898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03" name="AutoShape 15"/>
          <p:cNvCxnSpPr>
            <a:cxnSpLocks noChangeShapeType="1"/>
            <a:stCxn id="37894" idx="4"/>
            <a:endCxn id="37898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04" name="AutoShape 16"/>
          <p:cNvCxnSpPr>
            <a:cxnSpLocks noChangeShapeType="1"/>
            <a:stCxn id="37890" idx="4"/>
            <a:endCxn id="37896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05" name="AutoShape 17"/>
          <p:cNvCxnSpPr>
            <a:cxnSpLocks noChangeShapeType="1"/>
            <a:stCxn id="37891" idx="3"/>
            <a:endCxn id="37894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06" name="AutoShape 18"/>
          <p:cNvCxnSpPr>
            <a:cxnSpLocks noChangeShapeType="1"/>
            <a:stCxn id="37891" idx="4"/>
            <a:endCxn id="37897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909" name="Oval 21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910" name="Oval 22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7911" name="AutoShape 23"/>
          <p:cNvCxnSpPr>
            <a:cxnSpLocks noChangeShapeType="1"/>
            <a:stCxn id="37896" idx="6"/>
            <a:endCxn id="37908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12" name="AutoShape 24"/>
          <p:cNvCxnSpPr>
            <a:cxnSpLocks noChangeShapeType="1"/>
            <a:stCxn id="37896" idx="2"/>
            <a:endCxn id="37909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13" name="AutoShape 25"/>
          <p:cNvCxnSpPr>
            <a:cxnSpLocks noChangeShapeType="1"/>
            <a:stCxn id="37895" idx="1"/>
            <a:endCxn id="37910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14" name="AutoShape 26"/>
          <p:cNvCxnSpPr>
            <a:cxnSpLocks noChangeShapeType="1"/>
            <a:stCxn id="37908" idx="1"/>
            <a:endCxn id="37898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15" name="AutoShape 27"/>
          <p:cNvCxnSpPr>
            <a:cxnSpLocks noChangeShapeType="1"/>
            <a:stCxn id="37897" idx="4"/>
            <a:endCxn id="37908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16" name="AutoShape 28"/>
          <p:cNvCxnSpPr>
            <a:cxnSpLocks noChangeShapeType="1"/>
            <a:stCxn id="37910" idx="7"/>
            <a:endCxn id="37890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7917" name="Text Box 29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7918" name="Text Box 30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7919" name="Text Box 31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7920" name="Text Box 32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7921" name="Text Box 33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37922" name="Text Box 34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7923" name="Text Box 35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37924" name="Text Box 36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7925" name="Text Box 37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7926" name="Text Box 38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37927" name="Text Box 39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37928" name="Text Box 40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37929" name="Text Box 41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7930" name="Text Box 42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7931" name="Text Box 43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37932" name="Text Box 44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7933" name="Text Box 45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7934" name="Text Box 46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7935" name="Text Box 47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7936" name="Text Box 48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7937" name="Text Box 49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7938" name="Text Box 50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7939" name="Text Box 51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7940" name="Text Box 52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7941" name="Text Box 53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7942" name="AutoShape 54"/>
          <p:cNvCxnSpPr>
            <a:cxnSpLocks noChangeShapeType="1"/>
            <a:stCxn id="37895" idx="4"/>
            <a:endCxn id="37909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37945" name="Oval 57"/>
          <p:cNvSpPr>
            <a:spLocks noChangeAspect="1" noChangeArrowheads="1"/>
          </p:cNvSpPr>
          <p:nvPr/>
        </p:nvSpPr>
        <p:spPr bwMode="auto">
          <a:xfrm>
            <a:off x="66294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946" name="Oval 58"/>
          <p:cNvSpPr>
            <a:spLocks noChangeArrowheads="1"/>
          </p:cNvSpPr>
          <p:nvPr/>
        </p:nvSpPr>
        <p:spPr bwMode="auto">
          <a:xfrm>
            <a:off x="82296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7947" name="AutoShape 59"/>
          <p:cNvCxnSpPr>
            <a:cxnSpLocks noChangeShapeType="1"/>
            <a:stCxn id="37945" idx="6"/>
            <a:endCxn id="37946" idx="2"/>
          </p:cNvCxnSpPr>
          <p:nvPr/>
        </p:nvCxnSpPr>
        <p:spPr bwMode="auto">
          <a:xfrm>
            <a:off x="7086600" y="25146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7948" name="Text Box 60"/>
          <p:cNvSpPr txBox="1">
            <a:spLocks noChangeArrowheads="1"/>
          </p:cNvSpPr>
          <p:nvPr/>
        </p:nvSpPr>
        <p:spPr bwMode="auto">
          <a:xfrm>
            <a:off x="7543800" y="2286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7949" name="Oval 61"/>
          <p:cNvSpPr>
            <a:spLocks noChangeArrowheads="1"/>
          </p:cNvSpPr>
          <p:nvPr/>
        </p:nvSpPr>
        <p:spPr bwMode="auto">
          <a:xfrm>
            <a:off x="7391400" y="3200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950" name="Oval 62"/>
          <p:cNvSpPr>
            <a:spLocks noChangeArrowheads="1"/>
          </p:cNvSpPr>
          <p:nvPr/>
        </p:nvSpPr>
        <p:spPr bwMode="auto">
          <a:xfrm>
            <a:off x="5638800" y="3810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951" name="Oval 63"/>
          <p:cNvSpPr>
            <a:spLocks noChangeArrowheads="1"/>
          </p:cNvSpPr>
          <p:nvPr/>
        </p:nvSpPr>
        <p:spPr bwMode="auto">
          <a:xfrm>
            <a:off x="6781800" y="5943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952" name="Oval 64"/>
          <p:cNvSpPr>
            <a:spLocks noChangeArrowheads="1"/>
          </p:cNvSpPr>
          <p:nvPr/>
        </p:nvSpPr>
        <p:spPr bwMode="auto">
          <a:xfrm>
            <a:off x="8153400" y="3276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953" name="Oval 65"/>
          <p:cNvSpPr>
            <a:spLocks noChangeArrowheads="1"/>
          </p:cNvSpPr>
          <p:nvPr/>
        </p:nvSpPr>
        <p:spPr bwMode="auto">
          <a:xfrm>
            <a:off x="73914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7954" name="AutoShape 66"/>
          <p:cNvCxnSpPr>
            <a:cxnSpLocks noChangeShapeType="1"/>
            <a:stCxn id="37945" idx="3"/>
            <a:endCxn id="37950" idx="7"/>
          </p:cNvCxnSpPr>
          <p:nvPr/>
        </p:nvCxnSpPr>
        <p:spPr bwMode="auto">
          <a:xfrm flipH="1">
            <a:off x="6029325" y="2676525"/>
            <a:ext cx="666750" cy="12001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55" name="AutoShape 67"/>
          <p:cNvCxnSpPr>
            <a:cxnSpLocks noChangeShapeType="1"/>
            <a:stCxn id="37950" idx="5"/>
            <a:endCxn id="37951" idx="1"/>
          </p:cNvCxnSpPr>
          <p:nvPr/>
        </p:nvCxnSpPr>
        <p:spPr bwMode="auto">
          <a:xfrm>
            <a:off x="6029325" y="4200525"/>
            <a:ext cx="819150" cy="1809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56" name="AutoShape 68"/>
          <p:cNvCxnSpPr>
            <a:cxnSpLocks noChangeShapeType="1"/>
            <a:stCxn id="37951" idx="7"/>
            <a:endCxn id="37953" idx="4"/>
          </p:cNvCxnSpPr>
          <p:nvPr/>
        </p:nvCxnSpPr>
        <p:spPr bwMode="auto">
          <a:xfrm flipV="1">
            <a:off x="7172325" y="4724400"/>
            <a:ext cx="447675" cy="1285875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57" name="AutoShape 69"/>
          <p:cNvCxnSpPr>
            <a:cxnSpLocks noChangeShapeType="1"/>
            <a:stCxn id="37952" idx="3"/>
            <a:endCxn id="37953" idx="7"/>
          </p:cNvCxnSpPr>
          <p:nvPr/>
        </p:nvCxnSpPr>
        <p:spPr bwMode="auto">
          <a:xfrm flipH="1">
            <a:off x="7781925" y="3667125"/>
            <a:ext cx="438150" cy="66675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58" name="AutoShape 70"/>
          <p:cNvCxnSpPr>
            <a:cxnSpLocks noChangeShapeType="1"/>
            <a:stCxn id="37949" idx="4"/>
            <a:endCxn id="37953" idx="0"/>
          </p:cNvCxnSpPr>
          <p:nvPr/>
        </p:nvCxnSpPr>
        <p:spPr bwMode="auto">
          <a:xfrm>
            <a:off x="7620000" y="36576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7959" name="AutoShape 71"/>
          <p:cNvCxnSpPr>
            <a:cxnSpLocks noChangeShapeType="1"/>
            <a:stCxn id="37945" idx="4"/>
            <a:endCxn id="37951" idx="0"/>
          </p:cNvCxnSpPr>
          <p:nvPr/>
        </p:nvCxnSpPr>
        <p:spPr bwMode="auto">
          <a:xfrm>
            <a:off x="6858000" y="2743200"/>
            <a:ext cx="152400" cy="32004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60" name="AutoShape 72"/>
          <p:cNvCxnSpPr>
            <a:cxnSpLocks noChangeShapeType="1"/>
            <a:stCxn id="37946" idx="3"/>
            <a:endCxn id="37949" idx="7"/>
          </p:cNvCxnSpPr>
          <p:nvPr/>
        </p:nvCxnSpPr>
        <p:spPr bwMode="auto">
          <a:xfrm flipH="1">
            <a:off x="7781925" y="26765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7961" name="AutoShape 73"/>
          <p:cNvCxnSpPr>
            <a:cxnSpLocks noChangeShapeType="1"/>
          </p:cNvCxnSpPr>
          <p:nvPr/>
        </p:nvCxnSpPr>
        <p:spPr bwMode="auto">
          <a:xfrm flipH="1">
            <a:off x="8382000" y="27432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7962" name="Oval 74"/>
          <p:cNvSpPr>
            <a:spLocks noChangeArrowheads="1"/>
          </p:cNvSpPr>
          <p:nvPr/>
        </p:nvSpPr>
        <p:spPr bwMode="auto">
          <a:xfrm>
            <a:off x="8153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963" name="Oval 75"/>
          <p:cNvSpPr>
            <a:spLocks noChangeArrowheads="1"/>
          </p:cNvSpPr>
          <p:nvPr/>
        </p:nvSpPr>
        <p:spPr bwMode="auto">
          <a:xfrm>
            <a:off x="5791200" y="5486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7964" name="Oval 76"/>
          <p:cNvSpPr>
            <a:spLocks noChangeArrowheads="1"/>
          </p:cNvSpPr>
          <p:nvPr/>
        </p:nvSpPr>
        <p:spPr bwMode="auto">
          <a:xfrm>
            <a:off x="5029200" y="3124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7965" name="AutoShape 77"/>
          <p:cNvCxnSpPr>
            <a:cxnSpLocks noChangeShapeType="1"/>
            <a:stCxn id="37951" idx="6"/>
            <a:endCxn id="37962" idx="3"/>
          </p:cNvCxnSpPr>
          <p:nvPr/>
        </p:nvCxnSpPr>
        <p:spPr bwMode="auto">
          <a:xfrm flipV="1">
            <a:off x="7239000" y="56483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7966" name="AutoShape 78"/>
          <p:cNvCxnSpPr>
            <a:cxnSpLocks noChangeShapeType="1"/>
          </p:cNvCxnSpPr>
          <p:nvPr/>
        </p:nvCxnSpPr>
        <p:spPr bwMode="auto">
          <a:xfrm flipH="1" flipV="1">
            <a:off x="6172200" y="5867400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7967" name="AutoShape 79"/>
          <p:cNvCxnSpPr>
            <a:cxnSpLocks noChangeShapeType="1"/>
            <a:stCxn id="37950" idx="1"/>
            <a:endCxn id="37964" idx="5"/>
          </p:cNvCxnSpPr>
          <p:nvPr/>
        </p:nvCxnSpPr>
        <p:spPr bwMode="auto">
          <a:xfrm flipH="1" flipV="1">
            <a:off x="5419725" y="35147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7968" name="AutoShape 80"/>
          <p:cNvCxnSpPr>
            <a:cxnSpLocks noChangeShapeType="1"/>
            <a:stCxn id="37962" idx="1"/>
            <a:endCxn id="37953" idx="5"/>
          </p:cNvCxnSpPr>
          <p:nvPr/>
        </p:nvCxnSpPr>
        <p:spPr bwMode="auto">
          <a:xfrm flipH="1" flipV="1">
            <a:off x="7781925" y="46577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7969" name="AutoShape 81"/>
          <p:cNvCxnSpPr>
            <a:cxnSpLocks noChangeShapeType="1"/>
            <a:stCxn id="37952" idx="4"/>
            <a:endCxn id="37962" idx="0"/>
          </p:cNvCxnSpPr>
          <p:nvPr/>
        </p:nvCxnSpPr>
        <p:spPr bwMode="auto">
          <a:xfrm>
            <a:off x="8382000" y="3733800"/>
            <a:ext cx="0" cy="15240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cxnSp>
        <p:nvCxnSpPr>
          <p:cNvPr id="37970" name="AutoShape 82"/>
          <p:cNvCxnSpPr>
            <a:cxnSpLocks noChangeShapeType="1"/>
            <a:stCxn id="37964" idx="7"/>
            <a:endCxn id="37945" idx="2"/>
          </p:cNvCxnSpPr>
          <p:nvPr/>
        </p:nvCxnSpPr>
        <p:spPr bwMode="auto">
          <a:xfrm flipV="1">
            <a:off x="5419725" y="25146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7971" name="Text Box 83"/>
          <p:cNvSpPr txBox="1">
            <a:spLocks noChangeArrowheads="1"/>
          </p:cNvSpPr>
          <p:nvPr/>
        </p:nvSpPr>
        <p:spPr bwMode="auto">
          <a:xfrm>
            <a:off x="5486400" y="3429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7972" name="Text Box 84"/>
          <p:cNvSpPr txBox="1">
            <a:spLocks noChangeArrowheads="1"/>
          </p:cNvSpPr>
          <p:nvPr/>
        </p:nvSpPr>
        <p:spPr bwMode="auto">
          <a:xfrm>
            <a:off x="7315200" y="3810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7973" name="Text Box 85"/>
          <p:cNvSpPr txBox="1">
            <a:spLocks noChangeArrowheads="1"/>
          </p:cNvSpPr>
          <p:nvPr/>
        </p:nvSpPr>
        <p:spPr bwMode="auto">
          <a:xfrm>
            <a:off x="7924800" y="3886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37974" name="Text Box 86"/>
          <p:cNvSpPr txBox="1">
            <a:spLocks noChangeArrowheads="1"/>
          </p:cNvSpPr>
          <p:nvPr/>
        </p:nvSpPr>
        <p:spPr bwMode="auto">
          <a:xfrm>
            <a:off x="78486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7975" name="Text Box 87"/>
          <p:cNvSpPr txBox="1">
            <a:spLocks noChangeArrowheads="1"/>
          </p:cNvSpPr>
          <p:nvPr/>
        </p:nvSpPr>
        <p:spPr bwMode="auto">
          <a:xfrm>
            <a:off x="8458200" y="2819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7976" name="Text Box 88"/>
          <p:cNvSpPr txBox="1">
            <a:spLocks noChangeArrowheads="1"/>
          </p:cNvSpPr>
          <p:nvPr/>
        </p:nvSpPr>
        <p:spPr bwMode="auto">
          <a:xfrm>
            <a:off x="7924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7977" name="Text Box 89"/>
          <p:cNvSpPr txBox="1">
            <a:spLocks noChangeArrowheads="1"/>
          </p:cNvSpPr>
          <p:nvPr/>
        </p:nvSpPr>
        <p:spPr bwMode="auto">
          <a:xfrm>
            <a:off x="8382000" y="4267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37978" name="Text Box 90"/>
          <p:cNvSpPr txBox="1">
            <a:spLocks noChangeArrowheads="1"/>
          </p:cNvSpPr>
          <p:nvPr/>
        </p:nvSpPr>
        <p:spPr bwMode="auto">
          <a:xfrm>
            <a:off x="7772400" y="586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7979" name="Text Box 91"/>
          <p:cNvSpPr txBox="1">
            <a:spLocks noChangeArrowheads="1"/>
          </p:cNvSpPr>
          <p:nvPr/>
        </p:nvSpPr>
        <p:spPr bwMode="auto">
          <a:xfrm>
            <a:off x="7391400" y="5105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7980" name="Text Box 92"/>
          <p:cNvSpPr txBox="1">
            <a:spLocks noChangeArrowheads="1"/>
          </p:cNvSpPr>
          <p:nvPr/>
        </p:nvSpPr>
        <p:spPr bwMode="auto">
          <a:xfrm>
            <a:off x="6324600" y="5943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7981" name="Text Box 93"/>
          <p:cNvSpPr txBox="1">
            <a:spLocks noChangeArrowheads="1"/>
          </p:cNvSpPr>
          <p:nvPr/>
        </p:nvSpPr>
        <p:spPr bwMode="auto">
          <a:xfrm>
            <a:off x="5638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37982" name="Text Box 94"/>
          <p:cNvSpPr txBox="1">
            <a:spLocks noChangeArrowheads="1"/>
          </p:cNvSpPr>
          <p:nvPr/>
        </p:nvSpPr>
        <p:spPr bwMode="auto">
          <a:xfrm>
            <a:off x="63246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6</a:t>
            </a:r>
          </a:p>
        </p:txBody>
      </p:sp>
      <p:sp>
        <p:nvSpPr>
          <p:cNvPr id="37983" name="Text Box 95"/>
          <p:cNvSpPr txBox="1">
            <a:spLocks noChangeArrowheads="1"/>
          </p:cNvSpPr>
          <p:nvPr/>
        </p:nvSpPr>
        <p:spPr bwMode="auto">
          <a:xfrm>
            <a:off x="57912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7984" name="Text Box 96"/>
          <p:cNvSpPr txBox="1">
            <a:spLocks noChangeArrowheads="1"/>
          </p:cNvSpPr>
          <p:nvPr/>
        </p:nvSpPr>
        <p:spPr bwMode="auto">
          <a:xfrm>
            <a:off x="6324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37985" name="Text Box 97"/>
          <p:cNvSpPr txBox="1">
            <a:spLocks noChangeArrowheads="1"/>
          </p:cNvSpPr>
          <p:nvPr/>
        </p:nvSpPr>
        <p:spPr bwMode="auto">
          <a:xfrm>
            <a:off x="6934200" y="41148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>
                <a:solidFill>
                  <a:srgbClr val="FFFF00"/>
                </a:solidFill>
              </a:rPr>
              <a:t>10</a:t>
            </a:r>
          </a:p>
        </p:txBody>
      </p:sp>
      <p:sp>
        <p:nvSpPr>
          <p:cNvPr id="37986" name="Text Box 98"/>
          <p:cNvSpPr txBox="1">
            <a:spLocks noChangeArrowheads="1"/>
          </p:cNvSpPr>
          <p:nvPr/>
        </p:nvSpPr>
        <p:spPr bwMode="auto">
          <a:xfrm>
            <a:off x="5105400" y="3200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7987" name="Text Box 99"/>
          <p:cNvSpPr txBox="1">
            <a:spLocks noChangeArrowheads="1"/>
          </p:cNvSpPr>
          <p:nvPr/>
        </p:nvSpPr>
        <p:spPr bwMode="auto">
          <a:xfrm>
            <a:off x="67056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7988" name="Text Box 100"/>
          <p:cNvSpPr txBox="1">
            <a:spLocks noChangeArrowheads="1"/>
          </p:cNvSpPr>
          <p:nvPr/>
        </p:nvSpPr>
        <p:spPr bwMode="auto">
          <a:xfrm>
            <a:off x="83058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7989" name="Text Box 101"/>
          <p:cNvSpPr txBox="1">
            <a:spLocks noChangeArrowheads="1"/>
          </p:cNvSpPr>
          <p:nvPr/>
        </p:nvSpPr>
        <p:spPr bwMode="auto">
          <a:xfrm>
            <a:off x="5715000" y="38862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7990" name="Text Box 102"/>
          <p:cNvSpPr txBox="1">
            <a:spLocks noChangeArrowheads="1"/>
          </p:cNvSpPr>
          <p:nvPr/>
        </p:nvSpPr>
        <p:spPr bwMode="auto">
          <a:xfrm>
            <a:off x="7467600" y="3276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7991" name="Text Box 103"/>
          <p:cNvSpPr txBox="1">
            <a:spLocks noChangeArrowheads="1"/>
          </p:cNvSpPr>
          <p:nvPr/>
        </p:nvSpPr>
        <p:spPr bwMode="auto">
          <a:xfrm>
            <a:off x="8229600" y="3352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7992" name="Text Box 104"/>
          <p:cNvSpPr txBox="1">
            <a:spLocks noChangeArrowheads="1"/>
          </p:cNvSpPr>
          <p:nvPr/>
        </p:nvSpPr>
        <p:spPr bwMode="auto">
          <a:xfrm>
            <a:off x="74676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7993" name="Text Box 105"/>
          <p:cNvSpPr txBox="1">
            <a:spLocks noChangeArrowheads="1"/>
          </p:cNvSpPr>
          <p:nvPr/>
        </p:nvSpPr>
        <p:spPr bwMode="auto">
          <a:xfrm>
            <a:off x="5867400" y="5562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7994" name="Text Box 106"/>
          <p:cNvSpPr txBox="1">
            <a:spLocks noChangeArrowheads="1"/>
          </p:cNvSpPr>
          <p:nvPr/>
        </p:nvSpPr>
        <p:spPr bwMode="auto">
          <a:xfrm>
            <a:off x="8229600" y="53340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7995" name="Text Box 107"/>
          <p:cNvSpPr txBox="1">
            <a:spLocks noChangeArrowheads="1"/>
          </p:cNvSpPr>
          <p:nvPr/>
        </p:nvSpPr>
        <p:spPr bwMode="auto">
          <a:xfrm>
            <a:off x="6858000" y="60198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7996" name="AutoShape 108"/>
          <p:cNvCxnSpPr>
            <a:cxnSpLocks noChangeShapeType="1"/>
            <a:stCxn id="37950" idx="4"/>
            <a:endCxn id="37963" idx="0"/>
          </p:cNvCxnSpPr>
          <p:nvPr/>
        </p:nvCxnSpPr>
        <p:spPr bwMode="auto">
          <a:xfrm>
            <a:off x="5867400" y="4267200"/>
            <a:ext cx="152400" cy="1219200"/>
          </a:xfrm>
          <a:prstGeom prst="straightConnector1">
            <a:avLst/>
          </a:prstGeom>
          <a:noFill/>
          <a:ln w="9525">
            <a:solidFill>
              <a:srgbClr val="FFFF00"/>
            </a:solidFill>
            <a:round/>
            <a:headEnd/>
            <a:tailEnd/>
          </a:ln>
          <a:effectLst/>
        </p:spPr>
      </p:cxnSp>
      <p:sp>
        <p:nvSpPr>
          <p:cNvPr id="109" name="Text Box 55"/>
          <p:cNvSpPr txBox="1">
            <a:spLocks noChangeArrowheads="1"/>
          </p:cNvSpPr>
          <p:nvPr/>
        </p:nvSpPr>
        <p:spPr bwMode="auto">
          <a:xfrm>
            <a:off x="8382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Old Graph</a:t>
            </a:r>
          </a:p>
        </p:txBody>
      </p:sp>
      <p:sp>
        <p:nvSpPr>
          <p:cNvPr id="110" name="Text Box 108"/>
          <p:cNvSpPr txBox="1">
            <a:spLocks noChangeArrowheads="1"/>
          </p:cNvSpPr>
          <p:nvPr/>
        </p:nvSpPr>
        <p:spPr bwMode="auto">
          <a:xfrm>
            <a:off x="5486400" y="457200"/>
            <a:ext cx="2667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New Graph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9"/>
          <p:cNvSpPr>
            <a:spLocks noChangeArrowheads="1"/>
          </p:cNvSpPr>
          <p:nvPr/>
        </p:nvSpPr>
        <p:spPr bwMode="auto">
          <a:xfrm>
            <a:off x="4191000" y="0"/>
            <a:ext cx="76200" cy="68580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15" name="Oval 57"/>
          <p:cNvSpPr>
            <a:spLocks noChangeAspect="1" noChangeArrowheads="1"/>
          </p:cNvSpPr>
          <p:nvPr/>
        </p:nvSpPr>
        <p:spPr bwMode="auto">
          <a:xfrm>
            <a:off x="66294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16" name="Oval 58"/>
          <p:cNvSpPr>
            <a:spLocks noChangeArrowheads="1"/>
          </p:cNvSpPr>
          <p:nvPr/>
        </p:nvSpPr>
        <p:spPr bwMode="auto">
          <a:xfrm>
            <a:off x="8229600" y="2286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8917" name="AutoShape 59"/>
          <p:cNvCxnSpPr>
            <a:cxnSpLocks noChangeShapeType="1"/>
            <a:stCxn id="38915" idx="6"/>
            <a:endCxn id="38916" idx="2"/>
          </p:cNvCxnSpPr>
          <p:nvPr/>
        </p:nvCxnSpPr>
        <p:spPr bwMode="auto">
          <a:xfrm>
            <a:off x="7086600" y="25146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8918" name="Text Box 60"/>
          <p:cNvSpPr txBox="1">
            <a:spLocks noChangeArrowheads="1"/>
          </p:cNvSpPr>
          <p:nvPr/>
        </p:nvSpPr>
        <p:spPr bwMode="auto">
          <a:xfrm>
            <a:off x="7543800" y="2286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8919" name="Oval 61"/>
          <p:cNvSpPr>
            <a:spLocks noChangeArrowheads="1"/>
          </p:cNvSpPr>
          <p:nvPr/>
        </p:nvSpPr>
        <p:spPr bwMode="auto">
          <a:xfrm>
            <a:off x="7391400" y="3200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20" name="Oval 62"/>
          <p:cNvSpPr>
            <a:spLocks noChangeArrowheads="1"/>
          </p:cNvSpPr>
          <p:nvPr/>
        </p:nvSpPr>
        <p:spPr bwMode="auto">
          <a:xfrm>
            <a:off x="5638800" y="3810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21" name="Oval 63"/>
          <p:cNvSpPr>
            <a:spLocks noChangeArrowheads="1"/>
          </p:cNvSpPr>
          <p:nvPr/>
        </p:nvSpPr>
        <p:spPr bwMode="auto">
          <a:xfrm>
            <a:off x="6781800" y="5943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22" name="Oval 64"/>
          <p:cNvSpPr>
            <a:spLocks noChangeArrowheads="1"/>
          </p:cNvSpPr>
          <p:nvPr/>
        </p:nvSpPr>
        <p:spPr bwMode="auto">
          <a:xfrm>
            <a:off x="8153400" y="3276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23" name="Oval 65"/>
          <p:cNvSpPr>
            <a:spLocks noChangeArrowheads="1"/>
          </p:cNvSpPr>
          <p:nvPr/>
        </p:nvSpPr>
        <p:spPr bwMode="auto">
          <a:xfrm>
            <a:off x="7391400" y="4267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8924" name="AutoShape 70"/>
          <p:cNvCxnSpPr>
            <a:cxnSpLocks noChangeShapeType="1"/>
            <a:stCxn id="38919" idx="4"/>
            <a:endCxn id="38923" idx="0"/>
          </p:cNvCxnSpPr>
          <p:nvPr/>
        </p:nvCxnSpPr>
        <p:spPr bwMode="auto">
          <a:xfrm>
            <a:off x="7620000" y="36576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25" name="AutoShape 72"/>
          <p:cNvCxnSpPr>
            <a:cxnSpLocks noChangeShapeType="1"/>
            <a:stCxn id="38916" idx="3"/>
            <a:endCxn id="38919" idx="7"/>
          </p:cNvCxnSpPr>
          <p:nvPr/>
        </p:nvCxnSpPr>
        <p:spPr bwMode="auto">
          <a:xfrm flipH="1">
            <a:off x="7781925" y="26765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26" name="AutoShape 73"/>
          <p:cNvCxnSpPr>
            <a:cxnSpLocks noChangeShapeType="1"/>
          </p:cNvCxnSpPr>
          <p:nvPr/>
        </p:nvCxnSpPr>
        <p:spPr bwMode="auto">
          <a:xfrm flipH="1">
            <a:off x="8382000" y="27432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8927" name="Oval 74"/>
          <p:cNvSpPr>
            <a:spLocks noChangeArrowheads="1"/>
          </p:cNvSpPr>
          <p:nvPr/>
        </p:nvSpPr>
        <p:spPr bwMode="auto">
          <a:xfrm>
            <a:off x="8153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28" name="Oval 75"/>
          <p:cNvSpPr>
            <a:spLocks noChangeArrowheads="1"/>
          </p:cNvSpPr>
          <p:nvPr/>
        </p:nvSpPr>
        <p:spPr bwMode="auto">
          <a:xfrm>
            <a:off x="5791200" y="5486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29" name="Oval 76"/>
          <p:cNvSpPr>
            <a:spLocks noChangeArrowheads="1"/>
          </p:cNvSpPr>
          <p:nvPr/>
        </p:nvSpPr>
        <p:spPr bwMode="auto">
          <a:xfrm>
            <a:off x="5029200" y="3124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8930" name="AutoShape 77"/>
          <p:cNvCxnSpPr>
            <a:cxnSpLocks noChangeShapeType="1"/>
            <a:stCxn id="38921" idx="6"/>
            <a:endCxn id="38927" idx="3"/>
          </p:cNvCxnSpPr>
          <p:nvPr/>
        </p:nvCxnSpPr>
        <p:spPr bwMode="auto">
          <a:xfrm flipV="1">
            <a:off x="7239000" y="56483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31" name="AutoShape 78"/>
          <p:cNvCxnSpPr>
            <a:cxnSpLocks noChangeShapeType="1"/>
          </p:cNvCxnSpPr>
          <p:nvPr/>
        </p:nvCxnSpPr>
        <p:spPr bwMode="auto">
          <a:xfrm flipH="1" flipV="1">
            <a:off x="6172200" y="5867400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32" name="AutoShape 79"/>
          <p:cNvCxnSpPr>
            <a:cxnSpLocks noChangeShapeType="1"/>
            <a:stCxn id="38920" idx="1"/>
            <a:endCxn id="38929" idx="5"/>
          </p:cNvCxnSpPr>
          <p:nvPr/>
        </p:nvCxnSpPr>
        <p:spPr bwMode="auto">
          <a:xfrm flipH="1" flipV="1">
            <a:off x="5419725" y="35147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33" name="AutoShape 80"/>
          <p:cNvCxnSpPr>
            <a:cxnSpLocks noChangeShapeType="1"/>
            <a:stCxn id="38927" idx="1"/>
            <a:endCxn id="38923" idx="5"/>
          </p:cNvCxnSpPr>
          <p:nvPr/>
        </p:nvCxnSpPr>
        <p:spPr bwMode="auto">
          <a:xfrm flipH="1" flipV="1">
            <a:off x="7781925" y="46577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34" name="AutoShape 82"/>
          <p:cNvCxnSpPr>
            <a:cxnSpLocks noChangeShapeType="1"/>
            <a:stCxn id="38929" idx="7"/>
            <a:endCxn id="38915" idx="2"/>
          </p:cNvCxnSpPr>
          <p:nvPr/>
        </p:nvCxnSpPr>
        <p:spPr bwMode="auto">
          <a:xfrm flipV="1">
            <a:off x="5419725" y="25146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8935" name="Text Box 83"/>
          <p:cNvSpPr txBox="1">
            <a:spLocks noChangeArrowheads="1"/>
          </p:cNvSpPr>
          <p:nvPr/>
        </p:nvSpPr>
        <p:spPr bwMode="auto">
          <a:xfrm>
            <a:off x="5486400" y="3429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8936" name="Text Box 84"/>
          <p:cNvSpPr txBox="1">
            <a:spLocks noChangeArrowheads="1"/>
          </p:cNvSpPr>
          <p:nvPr/>
        </p:nvSpPr>
        <p:spPr bwMode="auto">
          <a:xfrm>
            <a:off x="7315200" y="3810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8937" name="Text Box 86"/>
          <p:cNvSpPr txBox="1">
            <a:spLocks noChangeArrowheads="1"/>
          </p:cNvSpPr>
          <p:nvPr/>
        </p:nvSpPr>
        <p:spPr bwMode="auto">
          <a:xfrm>
            <a:off x="7848600" y="2743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8938" name="Text Box 87"/>
          <p:cNvSpPr txBox="1">
            <a:spLocks noChangeArrowheads="1"/>
          </p:cNvSpPr>
          <p:nvPr/>
        </p:nvSpPr>
        <p:spPr bwMode="auto">
          <a:xfrm>
            <a:off x="8458200" y="2819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8939" name="Text Box 88"/>
          <p:cNvSpPr txBox="1">
            <a:spLocks noChangeArrowheads="1"/>
          </p:cNvSpPr>
          <p:nvPr/>
        </p:nvSpPr>
        <p:spPr bwMode="auto">
          <a:xfrm>
            <a:off x="7924800" y="4724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8940" name="Text Box 90"/>
          <p:cNvSpPr txBox="1">
            <a:spLocks noChangeArrowheads="1"/>
          </p:cNvSpPr>
          <p:nvPr/>
        </p:nvSpPr>
        <p:spPr bwMode="auto">
          <a:xfrm>
            <a:off x="7772400" y="586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8941" name="Text Box 92"/>
          <p:cNvSpPr txBox="1">
            <a:spLocks noChangeArrowheads="1"/>
          </p:cNvSpPr>
          <p:nvPr/>
        </p:nvSpPr>
        <p:spPr bwMode="auto">
          <a:xfrm>
            <a:off x="6324600" y="5943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8942" name="Text Box 95"/>
          <p:cNvSpPr txBox="1">
            <a:spLocks noChangeArrowheads="1"/>
          </p:cNvSpPr>
          <p:nvPr/>
        </p:nvSpPr>
        <p:spPr bwMode="auto">
          <a:xfrm>
            <a:off x="57912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8943" name="Text Box 98"/>
          <p:cNvSpPr txBox="1">
            <a:spLocks noChangeArrowheads="1"/>
          </p:cNvSpPr>
          <p:nvPr/>
        </p:nvSpPr>
        <p:spPr bwMode="auto">
          <a:xfrm>
            <a:off x="5105400" y="3200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8944" name="Text Box 99"/>
          <p:cNvSpPr txBox="1">
            <a:spLocks noChangeArrowheads="1"/>
          </p:cNvSpPr>
          <p:nvPr/>
        </p:nvSpPr>
        <p:spPr bwMode="auto">
          <a:xfrm>
            <a:off x="67056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8945" name="Text Box 100"/>
          <p:cNvSpPr txBox="1">
            <a:spLocks noChangeArrowheads="1"/>
          </p:cNvSpPr>
          <p:nvPr/>
        </p:nvSpPr>
        <p:spPr bwMode="auto">
          <a:xfrm>
            <a:off x="8305800" y="23622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8946" name="Text Box 101"/>
          <p:cNvSpPr txBox="1">
            <a:spLocks noChangeArrowheads="1"/>
          </p:cNvSpPr>
          <p:nvPr/>
        </p:nvSpPr>
        <p:spPr bwMode="auto">
          <a:xfrm>
            <a:off x="5715000" y="38862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8947" name="Text Box 102"/>
          <p:cNvSpPr txBox="1">
            <a:spLocks noChangeArrowheads="1"/>
          </p:cNvSpPr>
          <p:nvPr/>
        </p:nvSpPr>
        <p:spPr bwMode="auto">
          <a:xfrm>
            <a:off x="7467600" y="32766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8948" name="Text Box 103"/>
          <p:cNvSpPr txBox="1">
            <a:spLocks noChangeArrowheads="1"/>
          </p:cNvSpPr>
          <p:nvPr/>
        </p:nvSpPr>
        <p:spPr bwMode="auto">
          <a:xfrm>
            <a:off x="8229600" y="33528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8949" name="Text Box 104"/>
          <p:cNvSpPr txBox="1">
            <a:spLocks noChangeArrowheads="1"/>
          </p:cNvSpPr>
          <p:nvPr/>
        </p:nvSpPr>
        <p:spPr bwMode="auto">
          <a:xfrm>
            <a:off x="7467600" y="43434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8950" name="Text Box 105"/>
          <p:cNvSpPr txBox="1">
            <a:spLocks noChangeArrowheads="1"/>
          </p:cNvSpPr>
          <p:nvPr/>
        </p:nvSpPr>
        <p:spPr bwMode="auto">
          <a:xfrm>
            <a:off x="5867400" y="5562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8951" name="Text Box 106"/>
          <p:cNvSpPr txBox="1">
            <a:spLocks noChangeArrowheads="1"/>
          </p:cNvSpPr>
          <p:nvPr/>
        </p:nvSpPr>
        <p:spPr bwMode="auto">
          <a:xfrm>
            <a:off x="8229600" y="53340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8952" name="Text Box 107"/>
          <p:cNvSpPr txBox="1">
            <a:spLocks noChangeArrowheads="1"/>
          </p:cNvSpPr>
          <p:nvPr/>
        </p:nvSpPr>
        <p:spPr bwMode="auto">
          <a:xfrm>
            <a:off x="6858000" y="60198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sp>
        <p:nvSpPr>
          <p:cNvPr id="38953" name="Text Box 110"/>
          <p:cNvSpPr txBox="1">
            <a:spLocks noChangeArrowheads="1"/>
          </p:cNvSpPr>
          <p:nvPr/>
        </p:nvSpPr>
        <p:spPr bwMode="auto">
          <a:xfrm>
            <a:off x="457200" y="391180"/>
            <a:ext cx="3505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Complete Graph</a:t>
            </a:r>
          </a:p>
        </p:txBody>
      </p:sp>
      <p:sp>
        <p:nvSpPr>
          <p:cNvPr id="38954" name="Text Box 111"/>
          <p:cNvSpPr txBox="1">
            <a:spLocks noChangeArrowheads="1"/>
          </p:cNvSpPr>
          <p:nvPr/>
        </p:nvSpPr>
        <p:spPr bwMode="auto">
          <a:xfrm>
            <a:off x="4419600" y="391180"/>
            <a:ext cx="4191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>
                <a:solidFill>
                  <a:srgbClr val="0000CC"/>
                </a:solidFill>
                <a:effectLst/>
              </a:rPr>
              <a:t>Minimum Spanning Tree</a:t>
            </a:r>
          </a:p>
        </p:txBody>
      </p:sp>
      <p:sp>
        <p:nvSpPr>
          <p:cNvPr id="38955" name="Oval 112"/>
          <p:cNvSpPr>
            <a:spLocks noChangeAspect="1" noChangeArrowheads="1"/>
          </p:cNvSpPr>
          <p:nvPr/>
        </p:nvSpPr>
        <p:spPr bwMode="auto">
          <a:xfrm>
            <a:off x="17526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56" name="Oval 113"/>
          <p:cNvSpPr>
            <a:spLocks noChangeArrowheads="1"/>
          </p:cNvSpPr>
          <p:nvPr/>
        </p:nvSpPr>
        <p:spPr bwMode="auto">
          <a:xfrm>
            <a:off x="3352800" y="2057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8957" name="AutoShape 114"/>
          <p:cNvCxnSpPr>
            <a:cxnSpLocks noChangeShapeType="1"/>
            <a:stCxn id="38955" idx="6"/>
            <a:endCxn id="38956" idx="2"/>
          </p:cNvCxnSpPr>
          <p:nvPr/>
        </p:nvCxnSpPr>
        <p:spPr bwMode="auto">
          <a:xfrm>
            <a:off x="2209800" y="2286000"/>
            <a:ext cx="11430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8958" name="Text Box 115"/>
          <p:cNvSpPr txBox="1">
            <a:spLocks noChangeArrowheads="1"/>
          </p:cNvSpPr>
          <p:nvPr/>
        </p:nvSpPr>
        <p:spPr bwMode="auto">
          <a:xfrm>
            <a:off x="2667000" y="2057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8959" name="Oval 116"/>
          <p:cNvSpPr>
            <a:spLocks noChangeArrowheads="1"/>
          </p:cNvSpPr>
          <p:nvPr/>
        </p:nvSpPr>
        <p:spPr bwMode="auto">
          <a:xfrm>
            <a:off x="2514600" y="2971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60" name="Oval 117"/>
          <p:cNvSpPr>
            <a:spLocks noChangeArrowheads="1"/>
          </p:cNvSpPr>
          <p:nvPr/>
        </p:nvSpPr>
        <p:spPr bwMode="auto">
          <a:xfrm>
            <a:off x="762000" y="35814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61" name="Oval 118"/>
          <p:cNvSpPr>
            <a:spLocks noChangeArrowheads="1"/>
          </p:cNvSpPr>
          <p:nvPr/>
        </p:nvSpPr>
        <p:spPr bwMode="auto">
          <a:xfrm>
            <a:off x="1905000" y="5715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62" name="Oval 119"/>
          <p:cNvSpPr>
            <a:spLocks noChangeArrowheads="1"/>
          </p:cNvSpPr>
          <p:nvPr/>
        </p:nvSpPr>
        <p:spPr bwMode="auto">
          <a:xfrm>
            <a:off x="3276600" y="30480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63" name="Oval 120"/>
          <p:cNvSpPr>
            <a:spLocks noChangeArrowheads="1"/>
          </p:cNvSpPr>
          <p:nvPr/>
        </p:nvSpPr>
        <p:spPr bwMode="auto">
          <a:xfrm>
            <a:off x="2514600" y="4038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8964" name="AutoShape 121"/>
          <p:cNvCxnSpPr>
            <a:cxnSpLocks noChangeShapeType="1"/>
            <a:stCxn id="38955" idx="3"/>
            <a:endCxn id="38960" idx="7"/>
          </p:cNvCxnSpPr>
          <p:nvPr/>
        </p:nvCxnSpPr>
        <p:spPr bwMode="auto">
          <a:xfrm flipH="1">
            <a:off x="1152525" y="2447925"/>
            <a:ext cx="666750" cy="12001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65" name="AutoShape 122"/>
          <p:cNvCxnSpPr>
            <a:cxnSpLocks noChangeShapeType="1"/>
            <a:stCxn id="38960" idx="5"/>
            <a:endCxn id="38961" idx="1"/>
          </p:cNvCxnSpPr>
          <p:nvPr/>
        </p:nvCxnSpPr>
        <p:spPr bwMode="auto">
          <a:xfrm>
            <a:off x="1152525" y="3971925"/>
            <a:ext cx="819150" cy="1809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66" name="AutoShape 123"/>
          <p:cNvCxnSpPr>
            <a:cxnSpLocks noChangeShapeType="1"/>
            <a:stCxn id="38961" idx="7"/>
            <a:endCxn id="38963" idx="4"/>
          </p:cNvCxnSpPr>
          <p:nvPr/>
        </p:nvCxnSpPr>
        <p:spPr bwMode="auto">
          <a:xfrm flipV="1">
            <a:off x="2295525" y="4495800"/>
            <a:ext cx="447675" cy="1285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67" name="AutoShape 124"/>
          <p:cNvCxnSpPr>
            <a:cxnSpLocks noChangeShapeType="1"/>
            <a:stCxn id="38962" idx="3"/>
            <a:endCxn id="38963" idx="7"/>
          </p:cNvCxnSpPr>
          <p:nvPr/>
        </p:nvCxnSpPr>
        <p:spPr bwMode="auto">
          <a:xfrm flipH="1">
            <a:off x="2905125" y="34385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68" name="AutoShape 125"/>
          <p:cNvCxnSpPr>
            <a:cxnSpLocks noChangeShapeType="1"/>
            <a:stCxn id="38959" idx="4"/>
            <a:endCxn id="38963" idx="0"/>
          </p:cNvCxnSpPr>
          <p:nvPr/>
        </p:nvCxnSpPr>
        <p:spPr bwMode="auto">
          <a:xfrm>
            <a:off x="2743200" y="3429000"/>
            <a:ext cx="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69" name="AutoShape 126"/>
          <p:cNvCxnSpPr>
            <a:cxnSpLocks noChangeShapeType="1"/>
            <a:stCxn id="38955" idx="4"/>
            <a:endCxn id="38961" idx="0"/>
          </p:cNvCxnSpPr>
          <p:nvPr/>
        </p:nvCxnSpPr>
        <p:spPr bwMode="auto">
          <a:xfrm>
            <a:off x="1981200" y="2514600"/>
            <a:ext cx="152400" cy="3200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70" name="AutoShape 127"/>
          <p:cNvCxnSpPr>
            <a:cxnSpLocks noChangeShapeType="1"/>
            <a:stCxn id="38956" idx="3"/>
            <a:endCxn id="38959" idx="7"/>
          </p:cNvCxnSpPr>
          <p:nvPr/>
        </p:nvCxnSpPr>
        <p:spPr bwMode="auto">
          <a:xfrm flipH="1">
            <a:off x="2905125" y="2447925"/>
            <a:ext cx="514350" cy="5905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71" name="AutoShape 128"/>
          <p:cNvCxnSpPr>
            <a:cxnSpLocks noChangeShapeType="1"/>
            <a:stCxn id="38956" idx="4"/>
            <a:endCxn id="38962" idx="0"/>
          </p:cNvCxnSpPr>
          <p:nvPr/>
        </p:nvCxnSpPr>
        <p:spPr bwMode="auto">
          <a:xfrm flipH="1">
            <a:off x="3505200" y="2514600"/>
            <a:ext cx="76200" cy="533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8972" name="Oval 129"/>
          <p:cNvSpPr>
            <a:spLocks noChangeArrowheads="1"/>
          </p:cNvSpPr>
          <p:nvPr/>
        </p:nvSpPr>
        <p:spPr bwMode="auto">
          <a:xfrm>
            <a:off x="3276600" y="50292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73" name="Oval 130"/>
          <p:cNvSpPr>
            <a:spLocks noChangeArrowheads="1"/>
          </p:cNvSpPr>
          <p:nvPr/>
        </p:nvSpPr>
        <p:spPr bwMode="auto">
          <a:xfrm>
            <a:off x="914400" y="52578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38974" name="Oval 131"/>
          <p:cNvSpPr>
            <a:spLocks noChangeArrowheads="1"/>
          </p:cNvSpPr>
          <p:nvPr/>
        </p:nvSpPr>
        <p:spPr bwMode="auto">
          <a:xfrm>
            <a:off x="152400" y="2895600"/>
            <a:ext cx="4572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cxnSp>
        <p:nvCxnSpPr>
          <p:cNvPr id="38975" name="AutoShape 132"/>
          <p:cNvCxnSpPr>
            <a:cxnSpLocks noChangeShapeType="1"/>
            <a:stCxn id="38961" idx="6"/>
            <a:endCxn id="38972" idx="3"/>
          </p:cNvCxnSpPr>
          <p:nvPr/>
        </p:nvCxnSpPr>
        <p:spPr bwMode="auto">
          <a:xfrm flipV="1">
            <a:off x="2362200" y="5419725"/>
            <a:ext cx="981075" cy="5238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76" name="AutoShape 133"/>
          <p:cNvCxnSpPr>
            <a:cxnSpLocks noChangeShapeType="1"/>
            <a:stCxn id="38961" idx="2"/>
            <a:endCxn id="38973" idx="5"/>
          </p:cNvCxnSpPr>
          <p:nvPr/>
        </p:nvCxnSpPr>
        <p:spPr bwMode="auto">
          <a:xfrm flipH="1" flipV="1">
            <a:off x="1304925" y="5648325"/>
            <a:ext cx="600075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77" name="AutoShape 134"/>
          <p:cNvCxnSpPr>
            <a:cxnSpLocks noChangeShapeType="1"/>
            <a:stCxn id="38960" idx="1"/>
            <a:endCxn id="38974" idx="5"/>
          </p:cNvCxnSpPr>
          <p:nvPr/>
        </p:nvCxnSpPr>
        <p:spPr bwMode="auto">
          <a:xfrm flipH="1" flipV="1">
            <a:off x="542925" y="3286125"/>
            <a:ext cx="285750" cy="3619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78" name="AutoShape 135"/>
          <p:cNvCxnSpPr>
            <a:cxnSpLocks noChangeShapeType="1"/>
            <a:stCxn id="38972" idx="1"/>
            <a:endCxn id="38963" idx="5"/>
          </p:cNvCxnSpPr>
          <p:nvPr/>
        </p:nvCxnSpPr>
        <p:spPr bwMode="auto">
          <a:xfrm flipH="1" flipV="1">
            <a:off x="2905125" y="4429125"/>
            <a:ext cx="438150" cy="6667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79" name="AutoShape 136"/>
          <p:cNvCxnSpPr>
            <a:cxnSpLocks noChangeShapeType="1"/>
            <a:stCxn id="38962" idx="4"/>
            <a:endCxn id="38972" idx="0"/>
          </p:cNvCxnSpPr>
          <p:nvPr/>
        </p:nvCxnSpPr>
        <p:spPr bwMode="auto">
          <a:xfrm>
            <a:off x="3505200" y="3505200"/>
            <a:ext cx="0" cy="1524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cxnSp>
        <p:nvCxnSpPr>
          <p:cNvPr id="38980" name="AutoShape 137"/>
          <p:cNvCxnSpPr>
            <a:cxnSpLocks noChangeShapeType="1"/>
            <a:stCxn id="38974" idx="7"/>
            <a:endCxn id="38955" idx="2"/>
          </p:cNvCxnSpPr>
          <p:nvPr/>
        </p:nvCxnSpPr>
        <p:spPr bwMode="auto">
          <a:xfrm flipV="1">
            <a:off x="542925" y="2286000"/>
            <a:ext cx="1209675" cy="676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38981" name="Text Box 138"/>
          <p:cNvSpPr txBox="1">
            <a:spLocks noChangeArrowheads="1"/>
          </p:cNvSpPr>
          <p:nvPr/>
        </p:nvSpPr>
        <p:spPr bwMode="auto">
          <a:xfrm>
            <a:off x="609600" y="3200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8982" name="Text Box 139"/>
          <p:cNvSpPr txBox="1">
            <a:spLocks noChangeArrowheads="1"/>
          </p:cNvSpPr>
          <p:nvPr/>
        </p:nvSpPr>
        <p:spPr bwMode="auto">
          <a:xfrm>
            <a:off x="2438400" y="35814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8983" name="Text Box 140"/>
          <p:cNvSpPr txBox="1">
            <a:spLocks noChangeArrowheads="1"/>
          </p:cNvSpPr>
          <p:nvPr/>
        </p:nvSpPr>
        <p:spPr bwMode="auto">
          <a:xfrm>
            <a:off x="3048000" y="3657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8984" name="Text Box 141"/>
          <p:cNvSpPr txBox="1">
            <a:spLocks noChangeArrowheads="1"/>
          </p:cNvSpPr>
          <p:nvPr/>
        </p:nvSpPr>
        <p:spPr bwMode="auto">
          <a:xfrm>
            <a:off x="2971800" y="2514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8985" name="Text Box 142"/>
          <p:cNvSpPr txBox="1">
            <a:spLocks noChangeArrowheads="1"/>
          </p:cNvSpPr>
          <p:nvPr/>
        </p:nvSpPr>
        <p:spPr bwMode="auto">
          <a:xfrm>
            <a:off x="3581400" y="2590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</a:t>
            </a:r>
          </a:p>
        </p:txBody>
      </p:sp>
      <p:sp>
        <p:nvSpPr>
          <p:cNvPr id="38986" name="Text Box 143"/>
          <p:cNvSpPr txBox="1">
            <a:spLocks noChangeArrowheads="1"/>
          </p:cNvSpPr>
          <p:nvPr/>
        </p:nvSpPr>
        <p:spPr bwMode="auto">
          <a:xfrm>
            <a:off x="3048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8987" name="Text Box 144"/>
          <p:cNvSpPr txBox="1">
            <a:spLocks noChangeArrowheads="1"/>
          </p:cNvSpPr>
          <p:nvPr/>
        </p:nvSpPr>
        <p:spPr bwMode="auto">
          <a:xfrm>
            <a:off x="3505200" y="40386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38988" name="Text Box 145"/>
          <p:cNvSpPr txBox="1">
            <a:spLocks noChangeArrowheads="1"/>
          </p:cNvSpPr>
          <p:nvPr/>
        </p:nvSpPr>
        <p:spPr bwMode="auto">
          <a:xfrm>
            <a:off x="2895600" y="5638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3</a:t>
            </a:r>
          </a:p>
        </p:txBody>
      </p:sp>
      <p:sp>
        <p:nvSpPr>
          <p:cNvPr id="38989" name="Text Box 146"/>
          <p:cNvSpPr txBox="1">
            <a:spLocks noChangeArrowheads="1"/>
          </p:cNvSpPr>
          <p:nvPr/>
        </p:nvSpPr>
        <p:spPr bwMode="auto">
          <a:xfrm>
            <a:off x="2514600" y="4876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8990" name="Text Box 147"/>
          <p:cNvSpPr txBox="1">
            <a:spLocks noChangeArrowheads="1"/>
          </p:cNvSpPr>
          <p:nvPr/>
        </p:nvSpPr>
        <p:spPr bwMode="auto">
          <a:xfrm>
            <a:off x="1447800" y="57150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2</a:t>
            </a:r>
          </a:p>
        </p:txBody>
      </p:sp>
      <p:sp>
        <p:nvSpPr>
          <p:cNvPr id="38991" name="Text Box 148"/>
          <p:cNvSpPr txBox="1">
            <a:spLocks noChangeArrowheads="1"/>
          </p:cNvSpPr>
          <p:nvPr/>
        </p:nvSpPr>
        <p:spPr bwMode="auto">
          <a:xfrm>
            <a:off x="7620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5</a:t>
            </a:r>
          </a:p>
        </p:txBody>
      </p:sp>
      <p:sp>
        <p:nvSpPr>
          <p:cNvPr id="38992" name="Text Box 149"/>
          <p:cNvSpPr txBox="1">
            <a:spLocks noChangeArrowheads="1"/>
          </p:cNvSpPr>
          <p:nvPr/>
        </p:nvSpPr>
        <p:spPr bwMode="auto">
          <a:xfrm>
            <a:off x="1447800" y="4495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6</a:t>
            </a:r>
          </a:p>
        </p:txBody>
      </p:sp>
      <p:sp>
        <p:nvSpPr>
          <p:cNvPr id="38993" name="Text Box 150"/>
          <p:cNvSpPr txBox="1">
            <a:spLocks noChangeArrowheads="1"/>
          </p:cNvSpPr>
          <p:nvPr/>
        </p:nvSpPr>
        <p:spPr bwMode="auto">
          <a:xfrm>
            <a:off x="914400" y="23622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8994" name="Text Box 151"/>
          <p:cNvSpPr txBox="1">
            <a:spLocks noChangeArrowheads="1"/>
          </p:cNvSpPr>
          <p:nvPr/>
        </p:nvSpPr>
        <p:spPr bwMode="auto">
          <a:xfrm>
            <a:off x="1447800" y="2971800"/>
            <a:ext cx="273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4</a:t>
            </a:r>
          </a:p>
        </p:txBody>
      </p:sp>
      <p:sp>
        <p:nvSpPr>
          <p:cNvPr id="38995" name="Text Box 152"/>
          <p:cNvSpPr txBox="1">
            <a:spLocks noChangeArrowheads="1"/>
          </p:cNvSpPr>
          <p:nvPr/>
        </p:nvSpPr>
        <p:spPr bwMode="auto">
          <a:xfrm>
            <a:off x="2057400" y="3886200"/>
            <a:ext cx="3619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10</a:t>
            </a:r>
          </a:p>
        </p:txBody>
      </p:sp>
      <p:sp>
        <p:nvSpPr>
          <p:cNvPr id="38996" name="Text Box 153"/>
          <p:cNvSpPr txBox="1">
            <a:spLocks noChangeArrowheads="1"/>
          </p:cNvSpPr>
          <p:nvPr/>
        </p:nvSpPr>
        <p:spPr bwMode="auto">
          <a:xfrm>
            <a:off x="228600" y="2971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A</a:t>
            </a:r>
          </a:p>
        </p:txBody>
      </p:sp>
      <p:sp>
        <p:nvSpPr>
          <p:cNvPr id="38997" name="Text Box 154"/>
          <p:cNvSpPr txBox="1">
            <a:spLocks noChangeArrowheads="1"/>
          </p:cNvSpPr>
          <p:nvPr/>
        </p:nvSpPr>
        <p:spPr bwMode="auto">
          <a:xfrm>
            <a:off x="18288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B</a:t>
            </a:r>
          </a:p>
        </p:txBody>
      </p:sp>
      <p:sp>
        <p:nvSpPr>
          <p:cNvPr id="38998" name="Text Box 155"/>
          <p:cNvSpPr txBox="1">
            <a:spLocks noChangeArrowheads="1"/>
          </p:cNvSpPr>
          <p:nvPr/>
        </p:nvSpPr>
        <p:spPr bwMode="auto">
          <a:xfrm>
            <a:off x="3429000" y="2133600"/>
            <a:ext cx="3032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C</a:t>
            </a:r>
          </a:p>
        </p:txBody>
      </p:sp>
      <p:sp>
        <p:nvSpPr>
          <p:cNvPr id="38999" name="Text Box 156"/>
          <p:cNvSpPr txBox="1">
            <a:spLocks noChangeArrowheads="1"/>
          </p:cNvSpPr>
          <p:nvPr/>
        </p:nvSpPr>
        <p:spPr bwMode="auto">
          <a:xfrm>
            <a:off x="838200" y="36576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D</a:t>
            </a:r>
          </a:p>
        </p:txBody>
      </p:sp>
      <p:sp>
        <p:nvSpPr>
          <p:cNvPr id="39000" name="Text Box 157"/>
          <p:cNvSpPr txBox="1">
            <a:spLocks noChangeArrowheads="1"/>
          </p:cNvSpPr>
          <p:nvPr/>
        </p:nvSpPr>
        <p:spPr bwMode="auto">
          <a:xfrm>
            <a:off x="2590800" y="3048000"/>
            <a:ext cx="2921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E</a:t>
            </a:r>
          </a:p>
        </p:txBody>
      </p:sp>
      <p:sp>
        <p:nvSpPr>
          <p:cNvPr id="39001" name="Text Box 158"/>
          <p:cNvSpPr txBox="1">
            <a:spLocks noChangeArrowheads="1"/>
          </p:cNvSpPr>
          <p:nvPr/>
        </p:nvSpPr>
        <p:spPr bwMode="auto">
          <a:xfrm>
            <a:off x="33528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F</a:t>
            </a:r>
          </a:p>
        </p:txBody>
      </p:sp>
      <p:sp>
        <p:nvSpPr>
          <p:cNvPr id="39002" name="Text Box 159"/>
          <p:cNvSpPr txBox="1">
            <a:spLocks noChangeArrowheads="1"/>
          </p:cNvSpPr>
          <p:nvPr/>
        </p:nvSpPr>
        <p:spPr bwMode="auto">
          <a:xfrm>
            <a:off x="2590800" y="41148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G</a:t>
            </a:r>
          </a:p>
        </p:txBody>
      </p:sp>
      <p:sp>
        <p:nvSpPr>
          <p:cNvPr id="39003" name="Text Box 160"/>
          <p:cNvSpPr txBox="1">
            <a:spLocks noChangeArrowheads="1"/>
          </p:cNvSpPr>
          <p:nvPr/>
        </p:nvSpPr>
        <p:spPr bwMode="auto">
          <a:xfrm>
            <a:off x="990600" y="5334000"/>
            <a:ext cx="31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H</a:t>
            </a:r>
          </a:p>
        </p:txBody>
      </p:sp>
      <p:sp>
        <p:nvSpPr>
          <p:cNvPr id="39004" name="Text Box 161"/>
          <p:cNvSpPr txBox="1">
            <a:spLocks noChangeArrowheads="1"/>
          </p:cNvSpPr>
          <p:nvPr/>
        </p:nvSpPr>
        <p:spPr bwMode="auto">
          <a:xfrm>
            <a:off x="3352800" y="5105400"/>
            <a:ext cx="2428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I</a:t>
            </a:r>
          </a:p>
        </p:txBody>
      </p:sp>
      <p:sp>
        <p:nvSpPr>
          <p:cNvPr id="39005" name="Text Box 162"/>
          <p:cNvSpPr txBox="1">
            <a:spLocks noChangeArrowheads="1"/>
          </p:cNvSpPr>
          <p:nvPr/>
        </p:nvSpPr>
        <p:spPr bwMode="auto">
          <a:xfrm>
            <a:off x="1981200" y="5791200"/>
            <a:ext cx="25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J</a:t>
            </a:r>
          </a:p>
        </p:txBody>
      </p:sp>
      <p:cxnSp>
        <p:nvCxnSpPr>
          <p:cNvPr id="39006" name="AutoShape 163"/>
          <p:cNvCxnSpPr>
            <a:cxnSpLocks noChangeShapeType="1"/>
            <a:stCxn id="38960" idx="4"/>
            <a:endCxn id="38973" idx="0"/>
          </p:cNvCxnSpPr>
          <p:nvPr/>
        </p:nvCxnSpPr>
        <p:spPr bwMode="auto">
          <a:xfrm>
            <a:off x="990600" y="4038600"/>
            <a:ext cx="152400" cy="1219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 of Prim’s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Running Time =  O(m + n log n)   </a:t>
            </a:r>
          </a:p>
          <a:p>
            <a:pPr lvl="1"/>
            <a:r>
              <a:rPr lang="en-US" dirty="0" smtClean="0"/>
              <a:t>  (m = edges, n = nodes)</a:t>
            </a:r>
          </a:p>
          <a:p>
            <a:r>
              <a:rPr lang="en-US" dirty="0" smtClean="0"/>
              <a:t>If a heap is not used, the run time will be O(n^2) instead of O(m + n log n). </a:t>
            </a:r>
          </a:p>
          <a:p>
            <a:r>
              <a:rPr lang="en-US" dirty="0" smtClean="0"/>
              <a:t>Unlike </a:t>
            </a:r>
            <a:r>
              <a:rPr lang="en-US" dirty="0" err="1" smtClean="0"/>
              <a:t>Kruskal’s</a:t>
            </a:r>
            <a:r>
              <a:rPr lang="en-US" dirty="0" smtClean="0"/>
              <a:t>, it doesn’t need to see all of the graph at once. </a:t>
            </a:r>
          </a:p>
          <a:p>
            <a:r>
              <a:rPr lang="en-US" dirty="0" smtClean="0"/>
              <a:t>It can deal with it one piece at a time.</a:t>
            </a:r>
          </a:p>
          <a:p>
            <a:r>
              <a:rPr lang="en-US" dirty="0" smtClean="0"/>
              <a:t>It also doesn’t need to worry if adding an edge will create a cycle since this algorithm deals primarily with the nodes, and not the edges.</a:t>
            </a:r>
          </a:p>
          <a:p>
            <a:r>
              <a:rPr lang="en-US" dirty="0" smtClean="0"/>
              <a:t>For this algorithm the number of nodes needs to be kept to a minimum in addition to the number of edges. </a:t>
            </a:r>
          </a:p>
          <a:p>
            <a:r>
              <a:rPr lang="en-US" dirty="0" smtClean="0"/>
              <a:t>For small graphs, the edges matter more, while for large graphs the number of nodes matters more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Shortest Path Problem</a:t>
            </a:r>
          </a:p>
          <a:p>
            <a:pPr lvl="1"/>
            <a:r>
              <a:rPr lang="en-US" dirty="0" err="1" smtClean="0"/>
              <a:t>Dijkstra’s</a:t>
            </a:r>
            <a:r>
              <a:rPr lang="en-US" dirty="0" smtClean="0"/>
              <a:t> Algorithm</a:t>
            </a:r>
          </a:p>
          <a:p>
            <a:pPr lvl="1"/>
            <a:r>
              <a:rPr lang="en-US" dirty="0" smtClean="0"/>
              <a:t>Bellman Ford Algorithm</a:t>
            </a:r>
          </a:p>
          <a:p>
            <a:pPr lvl="1"/>
            <a:r>
              <a:rPr lang="en-US" dirty="0" smtClean="0"/>
              <a:t>All Pairs Shortest Path</a:t>
            </a:r>
          </a:p>
          <a:p>
            <a:r>
              <a:rPr lang="en-US" dirty="0" smtClean="0"/>
              <a:t>Spanning Tree</a:t>
            </a:r>
          </a:p>
          <a:p>
            <a:r>
              <a:rPr lang="en-US" dirty="0" smtClean="0"/>
              <a:t>Minimum Spanning Tree</a:t>
            </a:r>
          </a:p>
          <a:p>
            <a:pPr lvl="1"/>
            <a:r>
              <a:rPr lang="en-US" dirty="0" err="1" smtClean="0"/>
              <a:t>Kruskal’s</a:t>
            </a:r>
            <a:r>
              <a:rPr lang="en-US" dirty="0" smtClean="0"/>
              <a:t> Algorithm</a:t>
            </a:r>
          </a:p>
          <a:p>
            <a:pPr lvl="1"/>
            <a:r>
              <a:rPr lang="en-US" dirty="0" smtClean="0"/>
              <a:t>Prim’s Algorithm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6123</TotalTime>
  <Words>4736</Words>
  <Application>Microsoft Office PowerPoint</Application>
  <PresentationFormat>On-screen Show (4:3)</PresentationFormat>
  <Paragraphs>2368</Paragraphs>
  <Slides>71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3" baseType="lpstr">
      <vt:lpstr>Edge</vt:lpstr>
      <vt:lpstr>Equation</vt:lpstr>
      <vt:lpstr>CSC 211 Data Structures  Lecture 29 </vt:lpstr>
      <vt:lpstr>Last Lecture Summary</vt:lpstr>
      <vt:lpstr>Objectives Overview</vt:lpstr>
      <vt:lpstr>Shortest Path Problem</vt:lpstr>
      <vt:lpstr>Shortest Path - Undirected</vt:lpstr>
      <vt:lpstr>Shortest Path - Undirected</vt:lpstr>
      <vt:lpstr>Shortest Path - Directed</vt:lpstr>
      <vt:lpstr>Shortest Path Problem</vt:lpstr>
      <vt:lpstr>Shortest Path - Example</vt:lpstr>
      <vt:lpstr>Shortest Path - Example</vt:lpstr>
      <vt:lpstr>Uniqueness of Shortest Path</vt:lpstr>
      <vt:lpstr>Single Source Single Destination</vt:lpstr>
      <vt:lpstr>Greedy Shortest 1 to 7 Path</vt:lpstr>
      <vt:lpstr>Shortest Path Properties (1)</vt:lpstr>
      <vt:lpstr>Shortest Path Properties (2)</vt:lpstr>
      <vt:lpstr>Relaxation</vt:lpstr>
      <vt:lpstr>Relaxation</vt:lpstr>
      <vt:lpstr>Dijkstra’s Algorithm (1)</vt:lpstr>
      <vt:lpstr>Dijkstra’s Algorithm (2)</vt:lpstr>
      <vt:lpstr>Edge Relaxation</vt:lpstr>
      <vt:lpstr>Example</vt:lpstr>
      <vt:lpstr>Example Cont….</vt:lpstr>
      <vt:lpstr>Dijkstra’s Algorithm</vt:lpstr>
      <vt:lpstr>Dijkstra’s Algorithm - Analysis</vt:lpstr>
      <vt:lpstr>Why Dijkastra’s Algorithm Works</vt:lpstr>
      <vt:lpstr>Why It Doesn’t Work for Negative-Weight Edges</vt:lpstr>
      <vt:lpstr>Dijkstra’s Algorithm - Animation</vt:lpstr>
      <vt:lpstr>Bellman – Ford Algorithm</vt:lpstr>
      <vt:lpstr>Bellman - Example</vt:lpstr>
      <vt:lpstr>All-Pairs Shortest Path</vt:lpstr>
      <vt:lpstr>Spanning Tree</vt:lpstr>
      <vt:lpstr>Minimum Spanning Tree</vt:lpstr>
      <vt:lpstr>Spanning Tree  - Example</vt:lpstr>
      <vt:lpstr>Slide 34</vt:lpstr>
      <vt:lpstr>Slide 35</vt:lpstr>
      <vt:lpstr>Slide 36</vt:lpstr>
      <vt:lpstr>Algorithms for Obtaining MST</vt:lpstr>
      <vt:lpstr>Kruskal’s Algorithm</vt:lpstr>
      <vt:lpstr>Kruskal’s Algorithm - Steps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Analysis of Kruskal’s Algorithm</vt:lpstr>
      <vt:lpstr>Prim’s Algorithm</vt:lpstr>
      <vt:lpstr>Prim’s Algorithm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Analysis of Prim’s Algorithm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29</dc:title>
  <dc:subject>CSC211 Data Structures</dc:subject>
  <dc:creator>Dr. Iftikhar Azim Niaz</dc:creator>
  <cp:lastModifiedBy>vcomsats</cp:lastModifiedBy>
  <cp:revision>514</cp:revision>
  <dcterms:created xsi:type="dcterms:W3CDTF">2004-10-06T00:41:44Z</dcterms:created>
  <dcterms:modified xsi:type="dcterms:W3CDTF">2012-11-30T12:24:49Z</dcterms:modified>
</cp:coreProperties>
</file>