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heme/theme18.xml" ContentType="application/vnd.openxmlformats-officedocument.theme+xml"/>
  <Override PartName="/ppt/notesSlides/notesSlide16.xml" ContentType="application/vnd.openxmlformats-officedocument.presentationml.notesSlide+xml"/>
  <Override PartName="/ppt/tableStyles.xml" ContentType="application/vnd.openxmlformats-officedocument.presentationml.tableStyles+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notesSlides/notesSlide7.xml" ContentType="application/vnd.openxmlformats-officedocument.presentationml.notesSlide+xml"/>
  <Override PartName="/ppt/slides/slide77.xml" ContentType="application/vnd.openxmlformats-officedocument.presentationml.slide+xml"/>
  <Override PartName="/ppt/theme/theme10.xml" ContentType="application/vnd.openxmlformats-officedocument.them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slideLayouts/slideLayout18.xml" ContentType="application/vnd.openxmlformats-officedocument.presentationml.slideLayout+xml"/>
  <Override PartName="/ppt/slideLayouts/slideLayout65.xml" ContentType="application/vnd.openxmlformats-officedocument.presentationml.slideLayout+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theme/theme15.xml" ContentType="application/vnd.openxmlformats-officedocument.theme+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theme/theme7.xml" ContentType="application/vnd.openxmlformats-officedocument.theme+xml"/>
  <Override PartName="/ppt/slideLayouts/slideLayout59.xml" ContentType="application/vnd.openxmlformats-officedocument.presentationml.slideLayout+xml"/>
  <Override PartName="/ppt/theme/theme11.xml" ContentType="application/vnd.openxmlformats-officedocument.theme+xml"/>
  <Override PartName="/ppt/slideLayouts/slideLayout88.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heme/theme16.xml" ContentType="application/vnd.openxmlformats-officedocument.theme+xml"/>
  <Override PartName="/ppt/notesSlides/notesSlide14.xml" ContentType="application/vnd.openxmlformats-officedocument.presentationml.notesSlide+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s/slide79.xml" ContentType="application/vnd.openxmlformats-officedocument.presentationml.slide+xml"/>
  <Override PartName="/ppt/theme/theme8.xml" ContentType="application/vnd.openxmlformats-officedocument.theme+xml"/>
  <Override PartName="/ppt/theme/theme12.xml" ContentType="application/vnd.openxmlformats-officedocument.theme+xml"/>
  <Override PartName="/ppt/slideLayouts/slideLayout89.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theme/theme17.xml" ContentType="application/vnd.openxmlformats-officedocument.theme+xml"/>
  <Override PartName="/ppt/notesSlides/notesSlide11.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heme/theme14.xml" ContentType="application/vnd.openxmlformats-officedocument.theme+xml"/>
  <Override PartName="/ppt/notesSlides/notesSlide12.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s/slide48.xml" ContentType="application/vnd.openxmlformats-officedocument.presentationml.slide+xml"/>
  <Override PartName="/ppt/slideLayouts/slideLayout58.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 id="2147483722" r:id="rId2"/>
    <p:sldMasterId id="2147483729" r:id="rId3"/>
    <p:sldMasterId id="2147483736" r:id="rId4"/>
    <p:sldMasterId id="2147483743" r:id="rId5"/>
    <p:sldMasterId id="2147483750" r:id="rId6"/>
    <p:sldMasterId id="2147483757" r:id="rId7"/>
    <p:sldMasterId id="2147483764" r:id="rId8"/>
    <p:sldMasterId id="2147483771" r:id="rId9"/>
    <p:sldMasterId id="2147483778" r:id="rId10"/>
    <p:sldMasterId id="2147483785" r:id="rId11"/>
    <p:sldMasterId id="2147483792" r:id="rId12"/>
    <p:sldMasterId id="2147483799" r:id="rId13"/>
    <p:sldMasterId id="2147483806" r:id="rId14"/>
    <p:sldMasterId id="2147483813" r:id="rId15"/>
    <p:sldMasterId id="2147483820" r:id="rId16"/>
    <p:sldMasterId id="2147483827" r:id="rId17"/>
  </p:sldMasterIdLst>
  <p:notesMasterIdLst>
    <p:notesMasterId r:id="rId103"/>
  </p:notesMasterIdLst>
  <p:sldIdLst>
    <p:sldId id="306" r:id="rId18"/>
    <p:sldId id="547" r:id="rId19"/>
    <p:sldId id="578" r:id="rId20"/>
    <p:sldId id="508" r:id="rId21"/>
    <p:sldId id="643" r:id="rId22"/>
    <p:sldId id="636" r:id="rId23"/>
    <p:sldId id="644" r:id="rId24"/>
    <p:sldId id="637" r:id="rId25"/>
    <p:sldId id="638" r:id="rId26"/>
    <p:sldId id="639" r:id="rId27"/>
    <p:sldId id="645" r:id="rId28"/>
    <p:sldId id="656" r:id="rId29"/>
    <p:sldId id="640" r:id="rId30"/>
    <p:sldId id="646" r:id="rId31"/>
    <p:sldId id="641" r:id="rId32"/>
    <p:sldId id="649" r:id="rId33"/>
    <p:sldId id="642" r:id="rId34"/>
    <p:sldId id="657" r:id="rId35"/>
    <p:sldId id="658" r:id="rId36"/>
    <p:sldId id="648" r:id="rId37"/>
    <p:sldId id="659" r:id="rId38"/>
    <p:sldId id="663" r:id="rId39"/>
    <p:sldId id="664" r:id="rId40"/>
    <p:sldId id="662" r:id="rId41"/>
    <p:sldId id="660" r:id="rId42"/>
    <p:sldId id="661" r:id="rId43"/>
    <p:sldId id="665" r:id="rId44"/>
    <p:sldId id="650" r:id="rId45"/>
    <p:sldId id="666" r:id="rId46"/>
    <p:sldId id="667" r:id="rId47"/>
    <p:sldId id="674" r:id="rId48"/>
    <p:sldId id="675" r:id="rId49"/>
    <p:sldId id="676" r:id="rId50"/>
    <p:sldId id="677" r:id="rId51"/>
    <p:sldId id="678" r:id="rId52"/>
    <p:sldId id="679" r:id="rId53"/>
    <p:sldId id="680" r:id="rId54"/>
    <p:sldId id="681" r:id="rId55"/>
    <p:sldId id="683" r:id="rId56"/>
    <p:sldId id="684" r:id="rId57"/>
    <p:sldId id="685" r:id="rId58"/>
    <p:sldId id="686" r:id="rId59"/>
    <p:sldId id="687" r:id="rId60"/>
    <p:sldId id="688" r:id="rId61"/>
    <p:sldId id="689" r:id="rId62"/>
    <p:sldId id="690" r:id="rId63"/>
    <p:sldId id="682" r:id="rId64"/>
    <p:sldId id="651" r:id="rId65"/>
    <p:sldId id="691" r:id="rId66"/>
    <p:sldId id="669" r:id="rId67"/>
    <p:sldId id="692" r:id="rId68"/>
    <p:sldId id="693" r:id="rId69"/>
    <p:sldId id="670" r:id="rId70"/>
    <p:sldId id="694" r:id="rId71"/>
    <p:sldId id="652" r:id="rId72"/>
    <p:sldId id="672" r:id="rId73"/>
    <p:sldId id="696" r:id="rId74"/>
    <p:sldId id="698" r:id="rId75"/>
    <p:sldId id="697" r:id="rId76"/>
    <p:sldId id="673" r:id="rId77"/>
    <p:sldId id="699" r:id="rId78"/>
    <p:sldId id="695" r:id="rId79"/>
    <p:sldId id="700" r:id="rId80"/>
    <p:sldId id="701" r:id="rId81"/>
    <p:sldId id="702" r:id="rId82"/>
    <p:sldId id="703" r:id="rId83"/>
    <p:sldId id="704" r:id="rId84"/>
    <p:sldId id="705" r:id="rId85"/>
    <p:sldId id="706" r:id="rId86"/>
    <p:sldId id="709" r:id="rId87"/>
    <p:sldId id="710" r:id="rId88"/>
    <p:sldId id="712" r:id="rId89"/>
    <p:sldId id="711" r:id="rId90"/>
    <p:sldId id="713" r:id="rId91"/>
    <p:sldId id="714" r:id="rId92"/>
    <p:sldId id="715" r:id="rId93"/>
    <p:sldId id="716" r:id="rId94"/>
    <p:sldId id="717" r:id="rId95"/>
    <p:sldId id="718" r:id="rId96"/>
    <p:sldId id="719" r:id="rId97"/>
    <p:sldId id="707" r:id="rId98"/>
    <p:sldId id="708" r:id="rId99"/>
    <p:sldId id="720" r:id="rId100"/>
    <p:sldId id="721" r:id="rId101"/>
    <p:sldId id="635" r:id="rId10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6DD9FF"/>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4798" autoAdjust="0"/>
  </p:normalViewPr>
  <p:slideViewPr>
    <p:cSldViewPr>
      <p:cViewPr>
        <p:scale>
          <a:sx n="50" d="100"/>
          <a:sy n="50" d="100"/>
        </p:scale>
        <p:origin x="-1842" y="-354"/>
      </p:cViewPr>
      <p:guideLst>
        <p:guide orient="horz" pos="2160"/>
        <p:guide pos="2880"/>
      </p:guideLst>
    </p:cSldViewPr>
  </p:slideViewPr>
  <p:outlineViewPr>
    <p:cViewPr>
      <p:scale>
        <a:sx n="33" d="100"/>
        <a:sy n="33" d="100"/>
      </p:scale>
      <p:origin x="0" y="113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7" Type="http://schemas.openxmlformats.org/officeDocument/2006/relationships/slideMaster" Target="slideMasters/slideMaster7.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07" Type="http://schemas.openxmlformats.org/officeDocument/2006/relationships/tableStyles" Target="tableStyles.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74" Type="http://schemas.openxmlformats.org/officeDocument/2006/relationships/slide" Target="slides/slide57.xml"/><Relationship Id="rId79" Type="http://schemas.openxmlformats.org/officeDocument/2006/relationships/slide" Target="slides/slide62.xml"/><Relationship Id="rId87" Type="http://schemas.openxmlformats.org/officeDocument/2006/relationships/slide" Target="slides/slide70.xml"/><Relationship Id="rId102" Type="http://schemas.openxmlformats.org/officeDocument/2006/relationships/slide" Target="slides/slide85.xml"/><Relationship Id="rId5" Type="http://schemas.openxmlformats.org/officeDocument/2006/relationships/slideMaster" Target="slideMasters/slideMaster5.xml"/><Relationship Id="rId61" Type="http://schemas.openxmlformats.org/officeDocument/2006/relationships/slide" Target="slides/slide44.xml"/><Relationship Id="rId82" Type="http://schemas.openxmlformats.org/officeDocument/2006/relationships/slide" Target="slides/slide65.xml"/><Relationship Id="rId90" Type="http://schemas.openxmlformats.org/officeDocument/2006/relationships/slide" Target="slides/slide73.xml"/><Relationship Id="rId95" Type="http://schemas.openxmlformats.org/officeDocument/2006/relationships/slide" Target="slides/slide78.xml"/><Relationship Id="rId19" Type="http://schemas.openxmlformats.org/officeDocument/2006/relationships/slide" Target="slides/slide2.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slide" Target="slides/slide52.xml"/><Relationship Id="rId77" Type="http://schemas.openxmlformats.org/officeDocument/2006/relationships/slide" Target="slides/slide60.xml"/><Relationship Id="rId100" Type="http://schemas.openxmlformats.org/officeDocument/2006/relationships/slide" Target="slides/slide83.xml"/><Relationship Id="rId105"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4.xml"/><Relationship Id="rId72" Type="http://schemas.openxmlformats.org/officeDocument/2006/relationships/slide" Target="slides/slide55.xml"/><Relationship Id="rId80" Type="http://schemas.openxmlformats.org/officeDocument/2006/relationships/slide" Target="slides/slide63.xml"/><Relationship Id="rId85" Type="http://schemas.openxmlformats.org/officeDocument/2006/relationships/slide" Target="slides/slide68.xml"/><Relationship Id="rId93" Type="http://schemas.openxmlformats.org/officeDocument/2006/relationships/slide" Target="slides/slide76.xml"/><Relationship Id="rId98"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103" Type="http://schemas.openxmlformats.org/officeDocument/2006/relationships/notesMaster" Target="notesMasters/notesMaster1.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slide" Target="slides/slide58.xml"/><Relationship Id="rId83" Type="http://schemas.openxmlformats.org/officeDocument/2006/relationships/slide" Target="slides/slide66.xml"/><Relationship Id="rId88" Type="http://schemas.openxmlformats.org/officeDocument/2006/relationships/slide" Target="slides/slide71.xml"/><Relationship Id="rId91" Type="http://schemas.openxmlformats.org/officeDocument/2006/relationships/slide" Target="slides/slide74.xml"/><Relationship Id="rId96" Type="http://schemas.openxmlformats.org/officeDocument/2006/relationships/slide" Target="slides/slide7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6"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slide" Target="slides/slide77.xml"/><Relationship Id="rId99" Type="http://schemas.openxmlformats.org/officeDocument/2006/relationships/slide" Target="slides/slide82.xml"/><Relationship Id="rId101" Type="http://schemas.openxmlformats.org/officeDocument/2006/relationships/slide" Target="slides/slide84.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slide" Target="slides/slide80.xml"/><Relationship Id="rId104"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4</a:t>
            </a:fld>
            <a:endParaRPr lang="en-US" smtClean="0"/>
          </a:p>
        </p:txBody>
      </p:sp>
      <p:sp>
        <p:nvSpPr>
          <p:cNvPr id="36867" name="Rectangle 2"/>
          <p:cNvSpPr>
            <a:spLocks noGrp="1" noRot="1" noChangeAspect="1" noChangeArrowheads="1" noTextEdit="1"/>
          </p:cNvSpPr>
          <p:nvPr>
            <p:ph type="sldImg"/>
          </p:nvPr>
        </p:nvSpPr>
        <p:spPr>
          <a:xfrm>
            <a:off x="1143000" y="685800"/>
            <a:ext cx="4572000" cy="3429000"/>
          </a:xfrm>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5</a:t>
            </a:fld>
            <a:endParaRPr lang="en-US" smtClean="0"/>
          </a:p>
        </p:txBody>
      </p:sp>
      <p:sp>
        <p:nvSpPr>
          <p:cNvPr id="36867" name="Rectangle 2"/>
          <p:cNvSpPr>
            <a:spLocks noGrp="1" noRot="1" noChangeAspect="1" noChangeArrowheads="1" noTextEdit="1"/>
          </p:cNvSpPr>
          <p:nvPr>
            <p:ph type="sldImg"/>
          </p:nvPr>
        </p:nvSpPr>
        <p:spPr>
          <a:xfrm>
            <a:off x="1143000" y="685800"/>
            <a:ext cx="4572000" cy="3429000"/>
          </a:xfrm>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20BC61-B350-4585-BC85-590E74A38758}" type="slidenum">
              <a:rPr lang="he-IL" altLang="es-MX">
                <a:solidFill>
                  <a:srgbClr val="4F81BD"/>
                </a:solidFill>
              </a:rPr>
              <a:pPr/>
              <a:t>31</a:t>
            </a:fld>
            <a:endParaRPr lang="en-US" altLang="es-MX">
              <a:solidFill>
                <a:srgbClr val="4F81BD"/>
              </a:solidFill>
            </a:endParaRPr>
          </a:p>
        </p:txBody>
      </p:sp>
      <p:sp>
        <p:nvSpPr>
          <p:cNvPr id="631810" name="Rectangle 2"/>
          <p:cNvSpPr>
            <a:spLocks noGrp="1" noRot="1" noChangeAspect="1" noChangeArrowheads="1" noTextEdit="1"/>
          </p:cNvSpPr>
          <p:nvPr>
            <p:ph type="sldImg"/>
          </p:nvPr>
        </p:nvSpPr>
        <p:spPr>
          <a:xfrm>
            <a:off x="1143000" y="685800"/>
            <a:ext cx="4573588" cy="3429000"/>
          </a:xfrm>
          <a:ln/>
        </p:spPr>
      </p:sp>
      <p:sp>
        <p:nvSpPr>
          <p:cNvPr id="631811"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CBF32F-2D3D-4EC2-9A18-DDBAE10BBD7C}" type="slidenum">
              <a:rPr lang="he-IL" altLang="es-MX">
                <a:solidFill>
                  <a:srgbClr val="4F81BD"/>
                </a:solidFill>
              </a:rPr>
              <a:pPr/>
              <a:t>32</a:t>
            </a:fld>
            <a:endParaRPr lang="en-US" altLang="es-MX">
              <a:solidFill>
                <a:srgbClr val="4F81BD"/>
              </a:solidFill>
            </a:endParaRPr>
          </a:p>
        </p:txBody>
      </p:sp>
      <p:sp>
        <p:nvSpPr>
          <p:cNvPr id="687106" name="Rectangle 2"/>
          <p:cNvSpPr>
            <a:spLocks noGrp="1" noRot="1" noChangeAspect="1" noChangeArrowheads="1" noTextEdit="1"/>
          </p:cNvSpPr>
          <p:nvPr>
            <p:ph type="sldImg"/>
          </p:nvPr>
        </p:nvSpPr>
        <p:spPr>
          <a:xfrm>
            <a:off x="1143000" y="685800"/>
            <a:ext cx="4573588" cy="3429000"/>
          </a:xfrm>
          <a:ln/>
        </p:spPr>
      </p:sp>
      <p:sp>
        <p:nvSpPr>
          <p:cNvPr id="687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27234C-2BB6-4E27-88C8-396F71759417}" type="slidenum">
              <a:rPr lang="he-IL" altLang="es-MX">
                <a:solidFill>
                  <a:srgbClr val="4F81BD"/>
                </a:solidFill>
              </a:rPr>
              <a:pPr/>
              <a:t>33</a:t>
            </a:fld>
            <a:endParaRPr lang="en-US" altLang="es-MX">
              <a:solidFill>
                <a:srgbClr val="4F81BD"/>
              </a:solidFill>
            </a:endParaRPr>
          </a:p>
        </p:txBody>
      </p:sp>
      <p:sp>
        <p:nvSpPr>
          <p:cNvPr id="637954" name="Rectangle 2"/>
          <p:cNvSpPr>
            <a:spLocks noGrp="1" noRot="1" noChangeAspect="1" noChangeArrowheads="1" noTextEdit="1"/>
          </p:cNvSpPr>
          <p:nvPr>
            <p:ph type="sldImg"/>
          </p:nvPr>
        </p:nvSpPr>
        <p:spPr>
          <a:xfrm>
            <a:off x="1143000" y="685800"/>
            <a:ext cx="4573588" cy="3429000"/>
          </a:xfrm>
          <a:ln/>
        </p:spPr>
      </p:sp>
      <p:sp>
        <p:nvSpPr>
          <p:cNvPr id="637955" name="Rectangle 3"/>
          <p:cNvSpPr>
            <a:spLocks noGrp="1" noChangeArrowheads="1"/>
          </p:cNvSpPr>
          <p:nvPr>
            <p:ph type="body" idx="1"/>
          </p:nvPr>
        </p:nvSpPr>
        <p:spPr>
          <a:xfrm>
            <a:off x="914728" y="4344105"/>
            <a:ext cx="5028545" cy="4113984"/>
          </a:xfrm>
        </p:spPr>
        <p:txBody>
          <a:bodyPr/>
          <a:lstStyle/>
          <a:p>
            <a:r>
              <a:rPr lang="en-US" altLang="en-US"/>
              <a:t>The proof shows that the number of nodes in exponential in the height, even for the minimal tree. Since exp and log are inverse functions, the height is logarithmic in the number of nodes, therefore the insert is O(log n)</a:t>
            </a:r>
          </a:p>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718A1C-88D3-4571-B03E-7CF37586DBB7}" type="slidenum">
              <a:rPr lang="he-IL" altLang="es-MX">
                <a:solidFill>
                  <a:srgbClr val="4F81BD"/>
                </a:solidFill>
              </a:rPr>
              <a:pPr/>
              <a:t>34</a:t>
            </a:fld>
            <a:endParaRPr lang="en-US" altLang="es-MX">
              <a:solidFill>
                <a:srgbClr val="4F81BD"/>
              </a:solidFill>
            </a:endParaRPr>
          </a:p>
        </p:txBody>
      </p:sp>
      <p:sp>
        <p:nvSpPr>
          <p:cNvPr id="642050" name="Rectangle 2"/>
          <p:cNvSpPr>
            <a:spLocks noGrp="1" noRot="1" noChangeAspect="1" noChangeArrowheads="1" noTextEdit="1"/>
          </p:cNvSpPr>
          <p:nvPr>
            <p:ph type="sldImg"/>
          </p:nvPr>
        </p:nvSpPr>
        <p:spPr>
          <a:xfrm>
            <a:off x="1143000" y="685800"/>
            <a:ext cx="4573588" cy="3429000"/>
          </a:xfrm>
          <a:ln/>
        </p:spPr>
      </p:sp>
      <p:sp>
        <p:nvSpPr>
          <p:cNvPr id="642051"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70EAC1-A576-4AB5-95F7-FD8F60D0400E}" type="slidenum">
              <a:rPr lang="he-IL" altLang="es-MX">
                <a:solidFill>
                  <a:srgbClr val="4F81BD"/>
                </a:solidFill>
              </a:rPr>
              <a:pPr/>
              <a:t>35</a:t>
            </a:fld>
            <a:endParaRPr lang="en-US" altLang="es-MX">
              <a:solidFill>
                <a:srgbClr val="4F81BD"/>
              </a:solidFill>
            </a:endParaRPr>
          </a:p>
        </p:txBody>
      </p:sp>
      <p:sp>
        <p:nvSpPr>
          <p:cNvPr id="690178" name="Rectangle 2"/>
          <p:cNvSpPr>
            <a:spLocks noGrp="1" noRot="1" noChangeAspect="1" noChangeArrowheads="1" noTextEdit="1"/>
          </p:cNvSpPr>
          <p:nvPr>
            <p:ph type="sldImg"/>
          </p:nvPr>
        </p:nvSpPr>
        <p:spPr>
          <a:xfrm>
            <a:off x="1143000" y="685800"/>
            <a:ext cx="4573588" cy="3429000"/>
          </a:xfrm>
          <a:ln/>
        </p:spPr>
      </p:sp>
      <p:sp>
        <p:nvSpPr>
          <p:cNvPr id="690179"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FB8464-7CB4-42C4-87AF-F63A37ECA623}" type="slidenum">
              <a:rPr lang="he-IL" altLang="es-MX">
                <a:solidFill>
                  <a:srgbClr val="4F81BD"/>
                </a:solidFill>
              </a:rPr>
              <a:pPr/>
              <a:t>36</a:t>
            </a:fld>
            <a:endParaRPr lang="en-US" altLang="es-MX">
              <a:solidFill>
                <a:srgbClr val="4F81BD"/>
              </a:solidFill>
            </a:endParaRPr>
          </a:p>
        </p:txBody>
      </p:sp>
      <p:sp>
        <p:nvSpPr>
          <p:cNvPr id="644098" name="Rectangle 2"/>
          <p:cNvSpPr>
            <a:spLocks noGrp="1" noRot="1" noChangeAspect="1" noChangeArrowheads="1" noTextEdit="1"/>
          </p:cNvSpPr>
          <p:nvPr>
            <p:ph type="sldImg"/>
          </p:nvPr>
        </p:nvSpPr>
        <p:spPr>
          <a:xfrm>
            <a:off x="1143000" y="685800"/>
            <a:ext cx="4573588" cy="3429000"/>
          </a:xfrm>
          <a:ln/>
        </p:spPr>
      </p:sp>
      <p:sp>
        <p:nvSpPr>
          <p:cNvPr id="644099"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A7DEA7-8A3A-479A-97A1-8AE4128C6BEA}" type="slidenum">
              <a:rPr lang="he-IL" altLang="es-MX">
                <a:solidFill>
                  <a:srgbClr val="4F81BD"/>
                </a:solidFill>
              </a:rPr>
              <a:pPr/>
              <a:t>37</a:t>
            </a:fld>
            <a:endParaRPr lang="en-US" altLang="es-MX">
              <a:solidFill>
                <a:srgbClr val="4F81BD"/>
              </a:solidFill>
            </a:endParaRPr>
          </a:p>
        </p:txBody>
      </p:sp>
      <p:sp>
        <p:nvSpPr>
          <p:cNvPr id="646146" name="Rectangle 2"/>
          <p:cNvSpPr>
            <a:spLocks noGrp="1" noRot="1" noChangeAspect="1" noChangeArrowheads="1" noTextEdit="1"/>
          </p:cNvSpPr>
          <p:nvPr>
            <p:ph type="sldImg"/>
          </p:nvPr>
        </p:nvSpPr>
        <p:spPr>
          <a:xfrm>
            <a:off x="1143000" y="685800"/>
            <a:ext cx="4573588" cy="3429000"/>
          </a:xfrm>
          <a:ln/>
        </p:spPr>
      </p:sp>
      <p:sp>
        <p:nvSpPr>
          <p:cNvPr id="646147" name="Rectangle 3"/>
          <p:cNvSpPr>
            <a:spLocks noGrp="1" noChangeArrowheads="1"/>
          </p:cNvSpPr>
          <p:nvPr>
            <p:ph type="body" idx="1"/>
          </p:nvPr>
        </p:nvSpPr>
        <p:spPr>
          <a:xfrm>
            <a:off x="914728" y="4344105"/>
            <a:ext cx="5028545" cy="4113984"/>
          </a:xfrm>
        </p:spPr>
        <p:txBody>
          <a:bodyPr/>
          <a:lstStyle/>
          <a:p>
            <a:r>
              <a:rPr lang="en-US" altLang="he-IL"/>
              <a:t>Remark: One may ask, If after insert and the balance operation, the height of the tree does not change, when does the height actually increase ??</a:t>
            </a:r>
          </a:p>
          <a:p>
            <a:r>
              <a:rPr lang="en-US" altLang="he-IL"/>
              <a:t>The answer: the height changes only when the tree has balance of 0 in all nodes on the path from the root to the newly added leaf (thus no re-balance is needed). So, when balance operation is performed, the height doesn’t change, and when the height changes, the balance remains (without a balance operation).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1F55A6-C38C-4A0E-9ACA-D742D8B0AA42}" type="slidenum">
              <a:rPr lang="he-IL" altLang="es-MX">
                <a:solidFill>
                  <a:srgbClr val="4F81BD"/>
                </a:solidFill>
              </a:rPr>
              <a:pPr/>
              <a:t>38</a:t>
            </a:fld>
            <a:endParaRPr lang="en-US" altLang="es-MX">
              <a:solidFill>
                <a:srgbClr val="4F81BD"/>
              </a:solidFill>
            </a:endParaRPr>
          </a:p>
        </p:txBody>
      </p:sp>
      <p:sp>
        <p:nvSpPr>
          <p:cNvPr id="648194" name="Rectangle 2"/>
          <p:cNvSpPr>
            <a:spLocks noGrp="1" noRot="1" noChangeAspect="1" noChangeArrowheads="1" noTextEdit="1"/>
          </p:cNvSpPr>
          <p:nvPr>
            <p:ph type="sldImg"/>
          </p:nvPr>
        </p:nvSpPr>
        <p:spPr>
          <a:xfrm>
            <a:off x="1143000" y="685800"/>
            <a:ext cx="4573588" cy="3429000"/>
          </a:xfrm>
          <a:ln/>
        </p:spPr>
      </p:sp>
      <p:sp>
        <p:nvSpPr>
          <p:cNvPr id="648195"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BECED6-B3F7-4E59-AC45-1A1546A62740}" type="slidenum">
              <a:rPr lang="he-IL" altLang="es-MX">
                <a:solidFill>
                  <a:srgbClr val="4F81BD"/>
                </a:solidFill>
              </a:rPr>
              <a:pPr/>
              <a:t>39</a:t>
            </a:fld>
            <a:endParaRPr lang="en-US" altLang="es-MX">
              <a:solidFill>
                <a:srgbClr val="4F81BD"/>
              </a:solidFill>
            </a:endParaRPr>
          </a:p>
        </p:txBody>
      </p:sp>
      <p:sp>
        <p:nvSpPr>
          <p:cNvPr id="650242" name="Rectangle 2"/>
          <p:cNvSpPr>
            <a:spLocks noGrp="1" noRot="1" noChangeAspect="1" noChangeArrowheads="1" noTextEdit="1"/>
          </p:cNvSpPr>
          <p:nvPr>
            <p:ph type="sldImg"/>
          </p:nvPr>
        </p:nvSpPr>
        <p:spPr>
          <a:xfrm>
            <a:off x="1143000" y="685800"/>
            <a:ext cx="4573588" cy="3429000"/>
          </a:xfrm>
          <a:ln/>
        </p:spPr>
      </p:sp>
      <p:sp>
        <p:nvSpPr>
          <p:cNvPr id="650243"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563674-5871-418A-B3A3-E5227F03D8D0}" type="slidenum">
              <a:rPr lang="he-IL" altLang="es-MX">
                <a:solidFill>
                  <a:srgbClr val="4F81BD"/>
                </a:solidFill>
              </a:rPr>
              <a:pPr/>
              <a:t>40</a:t>
            </a:fld>
            <a:endParaRPr lang="en-US" altLang="es-MX">
              <a:solidFill>
                <a:srgbClr val="4F81BD"/>
              </a:solidFill>
            </a:endParaRPr>
          </a:p>
        </p:txBody>
      </p:sp>
      <p:sp>
        <p:nvSpPr>
          <p:cNvPr id="652290" name="Rectangle 2"/>
          <p:cNvSpPr>
            <a:spLocks noGrp="1" noRot="1" noChangeAspect="1" noChangeArrowheads="1" noTextEdit="1"/>
          </p:cNvSpPr>
          <p:nvPr>
            <p:ph type="sldImg"/>
          </p:nvPr>
        </p:nvSpPr>
        <p:spPr>
          <a:xfrm>
            <a:off x="1143000" y="685800"/>
            <a:ext cx="4573588" cy="3429000"/>
          </a:xfrm>
          <a:ln/>
        </p:spPr>
      </p:sp>
      <p:sp>
        <p:nvSpPr>
          <p:cNvPr id="652291"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A4096E-6E91-4516-93BC-25AE2AE8E9E0}" type="slidenum">
              <a:rPr lang="he-IL" altLang="es-MX">
                <a:solidFill>
                  <a:srgbClr val="4F81BD"/>
                </a:solidFill>
              </a:rPr>
              <a:pPr/>
              <a:t>41</a:t>
            </a:fld>
            <a:endParaRPr lang="en-US" altLang="es-MX">
              <a:solidFill>
                <a:srgbClr val="4F81BD"/>
              </a:solidFill>
            </a:endParaRPr>
          </a:p>
        </p:txBody>
      </p:sp>
      <p:sp>
        <p:nvSpPr>
          <p:cNvPr id="654338" name="Rectangle 2"/>
          <p:cNvSpPr>
            <a:spLocks noGrp="1" noRot="1" noChangeAspect="1" noChangeArrowheads="1" noTextEdit="1"/>
          </p:cNvSpPr>
          <p:nvPr>
            <p:ph type="sldImg"/>
          </p:nvPr>
        </p:nvSpPr>
        <p:spPr>
          <a:xfrm>
            <a:off x="1143000" y="685800"/>
            <a:ext cx="4573588" cy="3429000"/>
          </a:xfrm>
          <a:ln/>
        </p:spPr>
      </p:sp>
      <p:sp>
        <p:nvSpPr>
          <p:cNvPr id="654339"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0E5DFD-2DC0-45DD-B575-723F6D4B2A0F}" type="slidenum">
              <a:rPr lang="he-IL" altLang="es-MX">
                <a:solidFill>
                  <a:srgbClr val="4F81BD"/>
                </a:solidFill>
              </a:rPr>
              <a:pPr/>
              <a:t>42</a:t>
            </a:fld>
            <a:endParaRPr lang="en-US" altLang="es-MX">
              <a:solidFill>
                <a:srgbClr val="4F81BD"/>
              </a:solidFill>
            </a:endParaRPr>
          </a:p>
        </p:txBody>
      </p:sp>
      <p:sp>
        <p:nvSpPr>
          <p:cNvPr id="658434" name="Rectangle 2"/>
          <p:cNvSpPr>
            <a:spLocks noGrp="1" noRot="1" noChangeAspect="1" noChangeArrowheads="1" noTextEdit="1"/>
          </p:cNvSpPr>
          <p:nvPr>
            <p:ph type="sldImg"/>
          </p:nvPr>
        </p:nvSpPr>
        <p:spPr>
          <a:xfrm>
            <a:off x="1143000" y="685800"/>
            <a:ext cx="4573588" cy="3429000"/>
          </a:xfrm>
          <a:ln/>
        </p:spPr>
      </p:sp>
      <p:sp>
        <p:nvSpPr>
          <p:cNvPr id="658435" name="Rectangle 3"/>
          <p:cNvSpPr>
            <a:spLocks noGrp="1" noChangeArrowheads="1"/>
          </p:cNvSpPr>
          <p:nvPr>
            <p:ph type="body" idx="1"/>
          </p:nvPr>
        </p:nvSpPr>
        <p:spPr>
          <a:xfrm>
            <a:off x="914728" y="4344105"/>
            <a:ext cx="5028545" cy="4113984"/>
          </a:xfrm>
        </p:spPr>
        <p:txBody>
          <a:bodyPr/>
          <a:lstStyle/>
          <a:p>
            <a:r>
              <a:rPr lang="en-US" altLang="en-US"/>
              <a:t>Note that the height of B and C is not exactly known and that’s why they are located between the two dashed lines and not on one of them. In an insert operation, one of them is located on the lower line and one on the upper line, in the delete, at least one is located on the lower line (but it is possible that they both are).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E31976-E85B-4029-9BFF-A8549635996F}" type="slidenum">
              <a:rPr lang="he-IL" altLang="es-MX">
                <a:solidFill>
                  <a:srgbClr val="4F81BD"/>
                </a:solidFill>
              </a:rPr>
              <a:pPr/>
              <a:t>43</a:t>
            </a:fld>
            <a:endParaRPr lang="en-US" altLang="es-MX">
              <a:solidFill>
                <a:srgbClr val="4F81BD"/>
              </a:solidFill>
            </a:endParaRPr>
          </a:p>
        </p:txBody>
      </p:sp>
      <p:sp>
        <p:nvSpPr>
          <p:cNvPr id="656386" name="Rectangle 2"/>
          <p:cNvSpPr>
            <a:spLocks noGrp="1" noRot="1" noChangeAspect="1" noChangeArrowheads="1" noTextEdit="1"/>
          </p:cNvSpPr>
          <p:nvPr>
            <p:ph type="sldImg"/>
          </p:nvPr>
        </p:nvSpPr>
        <p:spPr>
          <a:xfrm>
            <a:off x="1143000" y="685800"/>
            <a:ext cx="4573588" cy="3429000"/>
          </a:xfrm>
          <a:ln/>
        </p:spPr>
      </p:sp>
      <p:sp>
        <p:nvSpPr>
          <p:cNvPr id="656387"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C0A866-EB0C-4215-B394-C20CFF046B92}" type="slidenum">
              <a:rPr lang="he-IL" altLang="es-MX">
                <a:solidFill>
                  <a:srgbClr val="4F81BD"/>
                </a:solidFill>
              </a:rPr>
              <a:pPr/>
              <a:t>44</a:t>
            </a:fld>
            <a:endParaRPr lang="en-US" altLang="es-MX">
              <a:solidFill>
                <a:srgbClr val="4F81BD"/>
              </a:solidFill>
            </a:endParaRPr>
          </a:p>
        </p:txBody>
      </p:sp>
      <p:sp>
        <p:nvSpPr>
          <p:cNvPr id="660482" name="Rectangle 2"/>
          <p:cNvSpPr>
            <a:spLocks noGrp="1" noRot="1" noChangeAspect="1" noChangeArrowheads="1" noTextEdit="1"/>
          </p:cNvSpPr>
          <p:nvPr>
            <p:ph type="sldImg"/>
          </p:nvPr>
        </p:nvSpPr>
        <p:spPr>
          <a:xfrm>
            <a:off x="1143000" y="685800"/>
            <a:ext cx="4573588" cy="3429000"/>
          </a:xfrm>
          <a:ln/>
        </p:spPr>
      </p:sp>
      <p:sp>
        <p:nvSpPr>
          <p:cNvPr id="660483"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68CE24-C107-488E-8C53-D13B58919D7C}" type="slidenum">
              <a:rPr lang="he-IL" altLang="es-MX">
                <a:solidFill>
                  <a:srgbClr val="4F81BD"/>
                </a:solidFill>
              </a:rPr>
              <a:pPr/>
              <a:t>45</a:t>
            </a:fld>
            <a:endParaRPr lang="en-US" altLang="es-MX">
              <a:solidFill>
                <a:srgbClr val="4F81BD"/>
              </a:solidFill>
            </a:endParaRPr>
          </a:p>
        </p:txBody>
      </p:sp>
      <p:sp>
        <p:nvSpPr>
          <p:cNvPr id="662530" name="Rectangle 2"/>
          <p:cNvSpPr>
            <a:spLocks noGrp="1" noRot="1" noChangeAspect="1" noChangeArrowheads="1" noTextEdit="1"/>
          </p:cNvSpPr>
          <p:nvPr>
            <p:ph type="sldImg"/>
          </p:nvPr>
        </p:nvSpPr>
        <p:spPr>
          <a:xfrm>
            <a:off x="1143000" y="685800"/>
            <a:ext cx="4573588" cy="3429000"/>
          </a:xfrm>
          <a:ln/>
        </p:spPr>
      </p:sp>
      <p:sp>
        <p:nvSpPr>
          <p:cNvPr id="662531" name="Rectangle 3"/>
          <p:cNvSpPr>
            <a:spLocks noGrp="1" noChangeArrowheads="1"/>
          </p:cNvSpPr>
          <p:nvPr>
            <p:ph type="body" idx="1"/>
          </p:nvPr>
        </p:nvSpPr>
        <p:spPr>
          <a:xfrm>
            <a:off x="914728" y="4344105"/>
            <a:ext cx="5028545" cy="4113984"/>
          </a:xfrm>
        </p:spPr>
        <p:txBody>
          <a:bodyPr/>
          <a:lstStyle/>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988A1A-D0E0-49C4-926D-0D6416E81EDD}" type="slidenum">
              <a:rPr lang="he-IL" altLang="es-MX">
                <a:solidFill>
                  <a:srgbClr val="4F81BD"/>
                </a:solidFill>
              </a:rPr>
              <a:pPr/>
              <a:t>46</a:t>
            </a:fld>
            <a:endParaRPr lang="en-US" altLang="es-MX">
              <a:solidFill>
                <a:srgbClr val="4F81BD"/>
              </a:solidFill>
            </a:endParaRPr>
          </a:p>
        </p:txBody>
      </p:sp>
      <p:sp>
        <p:nvSpPr>
          <p:cNvPr id="664578" name="Rectangle 2"/>
          <p:cNvSpPr>
            <a:spLocks noGrp="1" noRot="1" noChangeAspect="1" noChangeArrowheads="1" noTextEdit="1"/>
          </p:cNvSpPr>
          <p:nvPr>
            <p:ph type="sldImg"/>
          </p:nvPr>
        </p:nvSpPr>
        <p:spPr>
          <a:xfrm>
            <a:off x="1143000" y="685800"/>
            <a:ext cx="4573588" cy="3429000"/>
          </a:xfrm>
          <a:ln/>
        </p:spPr>
      </p:sp>
      <p:sp>
        <p:nvSpPr>
          <p:cNvPr id="664579" name="Rectangle 3"/>
          <p:cNvSpPr>
            <a:spLocks noGrp="1" noChangeArrowheads="1"/>
          </p:cNvSpPr>
          <p:nvPr>
            <p:ph type="body" idx="1"/>
          </p:nvPr>
        </p:nvSpPr>
        <p:spPr>
          <a:xfrm>
            <a:off x="914728" y="4344105"/>
            <a:ext cx="5028545" cy="4113984"/>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hf hdr="0" ftr="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theme" Target="../theme/theme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8.xml"/><Relationship Id="rId7" Type="http://schemas.openxmlformats.org/officeDocument/2006/relationships/theme" Target="../theme/theme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theme" Target="../theme/theme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4" Type="http://schemas.openxmlformats.org/officeDocument/2006/relationships/slideLayout" Target="../slideLayouts/slideLayout4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theme" Target="../theme/theme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56.xml"/><Relationship Id="rId7" Type="http://schemas.openxmlformats.org/officeDocument/2006/relationships/theme" Target="../theme/theme1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62.xml"/><Relationship Id="rId7" Type="http://schemas.openxmlformats.org/officeDocument/2006/relationships/theme" Target="../theme/theme1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68.xml"/><Relationship Id="rId7" Type="http://schemas.openxmlformats.org/officeDocument/2006/relationships/theme" Target="../theme/theme1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5" Type="http://schemas.openxmlformats.org/officeDocument/2006/relationships/slideLayout" Target="../slideLayouts/slideLayout70.xml"/><Relationship Id="rId4" Type="http://schemas.openxmlformats.org/officeDocument/2006/relationships/slideLayout" Target="../slideLayouts/slideLayout69.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4.xml"/><Relationship Id="rId7" Type="http://schemas.openxmlformats.org/officeDocument/2006/relationships/theme" Target="../theme/theme1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5" Type="http://schemas.openxmlformats.org/officeDocument/2006/relationships/slideLayout" Target="../slideLayouts/slideLayout76.xml"/><Relationship Id="rId4" Type="http://schemas.openxmlformats.org/officeDocument/2006/relationships/slideLayout" Target="../slideLayouts/slideLayout75.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80.xml"/><Relationship Id="rId7" Type="http://schemas.openxmlformats.org/officeDocument/2006/relationships/theme" Target="../theme/theme1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86.xml"/><Relationship Id="rId7" Type="http://schemas.openxmlformats.org/officeDocument/2006/relationships/theme" Target="../theme/theme1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5" Type="http://schemas.openxmlformats.org/officeDocument/2006/relationships/slideLayout" Target="../slideLayouts/slideLayout88.xml"/><Relationship Id="rId4" Type="http://schemas.openxmlformats.org/officeDocument/2006/relationships/slideLayout" Target="../slideLayouts/slideLayout87.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92.xml"/><Relationship Id="rId7" Type="http://schemas.openxmlformats.org/officeDocument/2006/relationships/theme" Target="../theme/theme1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5" Type="http://schemas.openxmlformats.org/officeDocument/2006/relationships/slideLayout" Target="../slideLayouts/slideLayout94.xml"/><Relationship Id="rId4" Type="http://schemas.openxmlformats.org/officeDocument/2006/relationships/slideLayout" Target="../slideLayouts/slideLayout93.xml"/></Relationships>
</file>

<file path=ppt/slideMasters/_rels/slideMaster17.xml.rels><?xml version="1.0" encoding="UTF-8" standalone="yes"?>
<Relationships xmlns="http://schemas.openxmlformats.org/package/2006/relationships"><Relationship Id="rId3" Type="http://schemas.openxmlformats.org/officeDocument/2006/relationships/slideLayout" Target="../slideLayouts/slideLayout98.xml"/><Relationship Id="rId7" Type="http://schemas.openxmlformats.org/officeDocument/2006/relationships/theme" Target="../theme/theme1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5" Type="http://schemas.openxmlformats.org/officeDocument/2006/relationships/slideLayout" Target="../slideLayouts/slideLayout100.xml"/><Relationship Id="rId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904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9043"/>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9035"/>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9025"/>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9013"/>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999"/>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983"/>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965"/>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945"/>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923"/>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899"/>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873"/>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845"/>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815"/>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783"/>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749"/>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713"/>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lgn="ctr" eaLnBrk="0" hangingPunct="0">
              <a:defRPr/>
            </a:pPr>
            <a:endParaRPr lang="en-US" sz="3200" i="1">
              <a:solidFill>
                <a:srgbClr val="CC9900"/>
              </a:solidFill>
              <a:effectLst/>
              <a:latin typeface="Times New Roman" pitchFamily="18"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lgn="ctr" eaLnBrk="0" hangingPunct="0">
              <a:defRPr/>
            </a:pPr>
            <a:endParaRPr lang="en-US" sz="3200" i="1">
              <a:solidFill>
                <a:srgbClr val="CC9900"/>
              </a:solidFill>
              <a:effectLst/>
              <a:latin typeface="Times New Roman" pitchFamily="18"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effectLst/>
                <a:latin typeface="Arial"/>
              </a:rPr>
              <a:pPr algn="r">
                <a:defRPr/>
              </a:pPr>
              <a:t>‹#›</a:t>
            </a:fld>
            <a:endParaRPr lang="en-US" sz="1600" dirty="0">
              <a:solidFill>
                <a:srgbClr val="000000"/>
              </a:solidFill>
              <a:effectLst/>
              <a:latin typeface="Arial"/>
            </a:endParaRPr>
          </a:p>
        </p:txBody>
      </p:sp>
    </p:spTree>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Lst>
  <p:timing>
    <p:tnLst>
      <p:par>
        <p:cTn id="1" dur="indefinite" restart="never" nodeType="tmRoot"/>
      </p:par>
    </p:tnLst>
  </p:timing>
  <p:hf hdr="0" ftr="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211</a:t>
            </a:r>
            <a:br>
              <a:rPr lang="en-US" b="1" dirty="0" smtClean="0"/>
            </a:br>
            <a:r>
              <a:rPr lang="en-US" b="1" dirty="0" smtClean="0"/>
              <a:t>Data Structures</a:t>
            </a:r>
            <a:br>
              <a:rPr lang="en-US" b="1" dirty="0" smtClean="0"/>
            </a:br>
            <a:r>
              <a:rPr lang="en-US" b="1" dirty="0" smtClean="0"/>
              <a:t/>
            </a:r>
            <a:br>
              <a:rPr lang="en-US" b="1" dirty="0" smtClean="0"/>
            </a:br>
            <a:r>
              <a:rPr lang="en-US" b="1" smtClean="0"/>
              <a:t>Lecture 27</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a:t>
            </a:r>
            <a:r>
              <a:rPr lang="en-US" smtClean="0"/>
              <a:t>Lecture Summary</a:t>
            </a:r>
            <a:endParaRPr lang="en-US" dirty="0" smtClean="0"/>
          </a:p>
        </p:txBody>
      </p:sp>
      <p:sp>
        <p:nvSpPr>
          <p:cNvPr id="9" name="Content Placeholder 8"/>
          <p:cNvSpPr>
            <a:spLocks noGrp="1"/>
          </p:cNvSpPr>
          <p:nvPr>
            <p:ph idx="1"/>
          </p:nvPr>
        </p:nvSpPr>
        <p:spPr>
          <a:xfrm>
            <a:off x="304800" y="1143000"/>
            <a:ext cx="8610600" cy="5486400"/>
          </a:xfrm>
        </p:spPr>
        <p:txBody>
          <a:bodyPr>
            <a:normAutofit lnSpcReduction="10000"/>
          </a:bodyPr>
          <a:lstStyle/>
          <a:p>
            <a:r>
              <a:rPr lang="en-US" dirty="0" smtClean="0"/>
              <a:t>Complete Binary Tree</a:t>
            </a:r>
          </a:p>
          <a:p>
            <a:r>
              <a:rPr lang="en-US" dirty="0" smtClean="0"/>
              <a:t>Heaps</a:t>
            </a:r>
          </a:p>
          <a:p>
            <a:pPr lvl="1"/>
            <a:r>
              <a:rPr lang="en-US" dirty="0" smtClean="0"/>
              <a:t>Min-Heap and Max-Heap</a:t>
            </a:r>
          </a:p>
          <a:p>
            <a:r>
              <a:rPr lang="en-US" dirty="0" smtClean="0"/>
              <a:t>Heap Operations</a:t>
            </a:r>
          </a:p>
          <a:p>
            <a:pPr lvl="1"/>
            <a:r>
              <a:rPr lang="en-US" dirty="0" smtClean="0"/>
              <a:t>Insertion and Deletion</a:t>
            </a:r>
          </a:p>
          <a:p>
            <a:r>
              <a:rPr lang="en-US" dirty="0" smtClean="0"/>
              <a:t>Applications of Heaps</a:t>
            </a:r>
          </a:p>
          <a:p>
            <a:r>
              <a:rPr lang="en-US" dirty="0" smtClean="0"/>
              <a:t>Priority Queue</a:t>
            </a:r>
          </a:p>
          <a:p>
            <a:r>
              <a:rPr lang="en-US" dirty="0" smtClean="0"/>
              <a:t>Heap Sort</a:t>
            </a:r>
          </a:p>
          <a:p>
            <a:pPr lvl="1"/>
            <a:r>
              <a:rPr lang="en-US" dirty="0" smtClean="0"/>
              <a:t>Concept , Algorithm and Example Trace</a:t>
            </a:r>
          </a:p>
          <a:p>
            <a:pPr lvl="1"/>
            <a:r>
              <a:rPr lang="en-US" dirty="0" smtClean="0"/>
              <a:t>Complexity of Heap Sort</a:t>
            </a:r>
          </a:p>
          <a:p>
            <a:pPr lvl="1"/>
            <a:r>
              <a:rPr lang="en-US" dirty="0" smtClean="0"/>
              <a:t>Comparison with Quick and Merge Sort</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Overview</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Properties of Binary Trees</a:t>
            </a:r>
          </a:p>
          <a:p>
            <a:r>
              <a:rPr lang="en-US" dirty="0" smtClean="0"/>
              <a:t>Types of Binary trees</a:t>
            </a:r>
          </a:p>
          <a:p>
            <a:pPr lvl="1"/>
            <a:r>
              <a:rPr lang="en-US" dirty="0" smtClean="0"/>
              <a:t>Expression Tree </a:t>
            </a:r>
          </a:p>
          <a:p>
            <a:pPr lvl="1"/>
            <a:r>
              <a:rPr lang="en-US" dirty="0" smtClean="0"/>
              <a:t>Threaded Binary Tree</a:t>
            </a:r>
          </a:p>
          <a:p>
            <a:pPr lvl="1"/>
            <a:r>
              <a:rPr lang="en-US" dirty="0" smtClean="0"/>
              <a:t>AVL Tree</a:t>
            </a:r>
          </a:p>
          <a:p>
            <a:pPr lvl="1"/>
            <a:r>
              <a:rPr lang="en-US" dirty="0" smtClean="0"/>
              <a:t>Red-Black</a:t>
            </a:r>
          </a:p>
          <a:p>
            <a:pPr lvl="1"/>
            <a:r>
              <a:rPr lang="en-US" dirty="0" smtClean="0"/>
              <a:t>Splay</a:t>
            </a:r>
          </a:p>
          <a:p>
            <a:r>
              <a:rPr lang="en-US" dirty="0" smtClean="0"/>
              <a:t>Insertion and Deletion Operations</a:t>
            </a:r>
          </a:p>
          <a:p>
            <a:r>
              <a:rPr lang="en-US" dirty="0" smtClean="0"/>
              <a:t>Time Complexity</a:t>
            </a:r>
          </a:p>
          <a:p>
            <a:r>
              <a:rPr lang="en-US" dirty="0" smtClean="0"/>
              <a:t>B – trees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Tree Terminology - Revisited</a:t>
            </a:r>
          </a:p>
        </p:txBody>
      </p:sp>
      <p:sp>
        <p:nvSpPr>
          <p:cNvPr id="24579" name="Rectangle 3"/>
          <p:cNvSpPr>
            <a:spLocks noGrp="1" noChangeArrowheads="1"/>
          </p:cNvSpPr>
          <p:nvPr>
            <p:ph idx="1"/>
          </p:nvPr>
        </p:nvSpPr>
        <p:spPr>
          <a:xfrm>
            <a:off x="304800" y="1066800"/>
            <a:ext cx="8686800" cy="5410200"/>
          </a:xfrm>
        </p:spPr>
        <p:txBody>
          <a:bodyPr>
            <a:normAutofit fontScale="92500" lnSpcReduction="20000"/>
          </a:bodyPr>
          <a:lstStyle/>
          <a:p>
            <a:pPr eaLnBrk="1" hangingPunct="1"/>
            <a:r>
              <a:rPr lang="en-US" dirty="0" smtClean="0">
                <a:solidFill>
                  <a:srgbClr val="0000CC"/>
                </a:solidFill>
              </a:rPr>
              <a:t>Node</a:t>
            </a:r>
            <a:r>
              <a:rPr lang="en-US" dirty="0" smtClean="0"/>
              <a:t> is the main component of any tree structure. It stores actual data and links to other nodes</a:t>
            </a:r>
          </a:p>
          <a:p>
            <a:r>
              <a:rPr lang="en-US" dirty="0" smtClean="0">
                <a:solidFill>
                  <a:srgbClr val="0000CC"/>
                </a:solidFill>
              </a:rPr>
              <a:t>Parent</a:t>
            </a:r>
            <a:r>
              <a:rPr lang="en-US" dirty="0" smtClean="0"/>
              <a:t> of a node is the immediate </a:t>
            </a:r>
            <a:r>
              <a:rPr lang="en-US" dirty="0" smtClean="0">
                <a:solidFill>
                  <a:srgbClr val="C00000"/>
                </a:solidFill>
              </a:rPr>
              <a:t>predecessor</a:t>
            </a:r>
            <a:r>
              <a:rPr lang="en-US" dirty="0" smtClean="0"/>
              <a:t> of a node. Also called the </a:t>
            </a:r>
            <a:r>
              <a:rPr lang="en-US" dirty="0" smtClean="0">
                <a:solidFill>
                  <a:srgbClr val="0000CC"/>
                </a:solidFill>
              </a:rPr>
              <a:t>non terminal node </a:t>
            </a:r>
            <a:r>
              <a:rPr lang="en-US" dirty="0" smtClean="0"/>
              <a:t>or</a:t>
            </a:r>
            <a:r>
              <a:rPr lang="en-US" dirty="0" smtClean="0">
                <a:solidFill>
                  <a:srgbClr val="0000CC"/>
                </a:solidFill>
              </a:rPr>
              <a:t> internal node</a:t>
            </a:r>
          </a:p>
          <a:p>
            <a:r>
              <a:rPr lang="en-US" dirty="0" smtClean="0">
                <a:solidFill>
                  <a:srgbClr val="0000CC"/>
                </a:solidFill>
              </a:rPr>
              <a:t>Child</a:t>
            </a:r>
            <a:r>
              <a:rPr lang="en-US" dirty="0" smtClean="0"/>
              <a:t>. If the immediate predecessor of a node is the parent of the node then all immediate </a:t>
            </a:r>
            <a:r>
              <a:rPr lang="en-US" dirty="0" smtClean="0">
                <a:solidFill>
                  <a:srgbClr val="C00000"/>
                </a:solidFill>
              </a:rPr>
              <a:t>successors</a:t>
            </a:r>
            <a:r>
              <a:rPr lang="en-US" dirty="0" smtClean="0"/>
              <a:t> of a node are called child.</a:t>
            </a:r>
          </a:p>
          <a:p>
            <a:pPr lvl="1"/>
            <a:r>
              <a:rPr lang="en-US" dirty="0" smtClean="0"/>
              <a:t>Child on the left is called the </a:t>
            </a:r>
            <a:r>
              <a:rPr lang="en-US" dirty="0" smtClean="0">
                <a:solidFill>
                  <a:srgbClr val="0000CC"/>
                </a:solidFill>
              </a:rPr>
              <a:t>left child</a:t>
            </a:r>
          </a:p>
          <a:p>
            <a:pPr lvl="1"/>
            <a:r>
              <a:rPr lang="en-US" dirty="0" smtClean="0"/>
              <a:t>Child on the right is called the </a:t>
            </a:r>
            <a:r>
              <a:rPr lang="en-US" dirty="0" smtClean="0">
                <a:solidFill>
                  <a:srgbClr val="0000CC"/>
                </a:solidFill>
              </a:rPr>
              <a:t>right child</a:t>
            </a:r>
          </a:p>
          <a:p>
            <a:r>
              <a:rPr lang="en-US" dirty="0" smtClean="0">
                <a:solidFill>
                  <a:srgbClr val="0000CC"/>
                </a:solidFill>
              </a:rPr>
              <a:t>Link</a:t>
            </a:r>
            <a:r>
              <a:rPr lang="en-US" dirty="0" smtClean="0"/>
              <a:t> is a pointer to a node in a tree. Also called </a:t>
            </a:r>
            <a:r>
              <a:rPr lang="en-US" dirty="0" smtClean="0">
                <a:solidFill>
                  <a:srgbClr val="0000CC"/>
                </a:solidFill>
              </a:rPr>
              <a:t>branch</a:t>
            </a:r>
            <a:r>
              <a:rPr lang="en-US" dirty="0" smtClean="0"/>
              <a:t> or </a:t>
            </a:r>
            <a:r>
              <a:rPr lang="en-US" dirty="0" smtClean="0">
                <a:solidFill>
                  <a:srgbClr val="0000CC"/>
                </a:solidFill>
              </a:rPr>
              <a:t>edge</a:t>
            </a:r>
          </a:p>
          <a:p>
            <a:r>
              <a:rPr lang="en-US" dirty="0" smtClean="0">
                <a:solidFill>
                  <a:srgbClr val="0000CC"/>
                </a:solidFill>
              </a:rPr>
              <a:t>Root</a:t>
            </a:r>
            <a:r>
              <a:rPr lang="en-US" dirty="0" smtClean="0"/>
              <a:t> is a specially designated node which has no parents</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Tree Terminology - Revisited</a:t>
            </a:r>
          </a:p>
        </p:txBody>
      </p:sp>
      <p:sp>
        <p:nvSpPr>
          <p:cNvPr id="24579" name="Rectangle 3"/>
          <p:cNvSpPr>
            <a:spLocks noGrp="1" noChangeArrowheads="1"/>
          </p:cNvSpPr>
          <p:nvPr>
            <p:ph idx="1"/>
          </p:nvPr>
        </p:nvSpPr>
        <p:spPr>
          <a:xfrm>
            <a:off x="304800" y="1066800"/>
            <a:ext cx="8686800" cy="5410200"/>
          </a:xfrm>
        </p:spPr>
        <p:txBody>
          <a:bodyPr>
            <a:normAutofit fontScale="85000" lnSpcReduction="20000"/>
          </a:bodyPr>
          <a:lstStyle/>
          <a:p>
            <a:r>
              <a:rPr lang="en-US" dirty="0" smtClean="0">
                <a:solidFill>
                  <a:srgbClr val="0000CC"/>
                </a:solidFill>
              </a:rPr>
              <a:t>Leaf</a:t>
            </a:r>
            <a:r>
              <a:rPr lang="en-US" dirty="0" smtClean="0"/>
              <a:t> is a node which is at the end and does not have any child. Also called the </a:t>
            </a:r>
            <a:r>
              <a:rPr lang="en-US" dirty="0" smtClean="0">
                <a:solidFill>
                  <a:srgbClr val="0000CC"/>
                </a:solidFill>
              </a:rPr>
              <a:t>terminal node or external node</a:t>
            </a:r>
            <a:endParaRPr lang="en-US" dirty="0" smtClean="0"/>
          </a:p>
          <a:p>
            <a:r>
              <a:rPr lang="en-US" dirty="0" smtClean="0">
                <a:solidFill>
                  <a:srgbClr val="0000CC"/>
                </a:solidFill>
              </a:rPr>
              <a:t>Level</a:t>
            </a:r>
            <a:r>
              <a:rPr lang="en-US" dirty="0" smtClean="0"/>
              <a:t> is the rank in hierarchy</a:t>
            </a:r>
          </a:p>
          <a:p>
            <a:pPr lvl="1"/>
            <a:r>
              <a:rPr lang="en-US" dirty="0" smtClean="0"/>
              <a:t>Root node has level 0</a:t>
            </a:r>
          </a:p>
          <a:p>
            <a:pPr lvl="1"/>
            <a:r>
              <a:rPr lang="en-US" dirty="0" smtClean="0"/>
              <a:t>If a node is at level </a:t>
            </a:r>
            <a:r>
              <a:rPr lang="en-US" b="1" i="1" dirty="0" smtClean="0">
                <a:solidFill>
                  <a:srgbClr val="0000CC"/>
                </a:solidFill>
              </a:rPr>
              <a:t>l</a:t>
            </a:r>
            <a:r>
              <a:rPr lang="en-US" dirty="0" smtClean="0"/>
              <a:t> then its child is at level </a:t>
            </a:r>
            <a:r>
              <a:rPr lang="en-US" b="1" i="1" dirty="0" smtClean="0">
                <a:solidFill>
                  <a:srgbClr val="0000CC"/>
                </a:solidFill>
              </a:rPr>
              <a:t>l + 1</a:t>
            </a:r>
            <a:r>
              <a:rPr lang="en-US" dirty="0" smtClean="0"/>
              <a:t> and its parent is at level </a:t>
            </a:r>
            <a:r>
              <a:rPr lang="en-US" b="1" i="1" dirty="0" smtClean="0">
                <a:solidFill>
                  <a:srgbClr val="0000CC"/>
                </a:solidFill>
              </a:rPr>
              <a:t>l – 1. </a:t>
            </a:r>
            <a:r>
              <a:rPr lang="en-US" dirty="0" smtClean="0"/>
              <a:t>This is true for all nodes except root node</a:t>
            </a:r>
          </a:p>
          <a:p>
            <a:r>
              <a:rPr lang="en-US" dirty="0" smtClean="0">
                <a:solidFill>
                  <a:srgbClr val="0000CC"/>
                </a:solidFill>
              </a:rPr>
              <a:t>Height. </a:t>
            </a:r>
            <a:r>
              <a:rPr lang="en-US" dirty="0" smtClean="0"/>
              <a:t>The maximum number of nodes that is possible in a path starting from root node  to a leaf node is called the height of the tree. Also called the </a:t>
            </a:r>
            <a:r>
              <a:rPr lang="en-US" dirty="0" smtClean="0">
                <a:solidFill>
                  <a:srgbClr val="0000CC"/>
                </a:solidFill>
              </a:rPr>
              <a:t>depth</a:t>
            </a:r>
          </a:p>
          <a:p>
            <a:pPr lvl="1"/>
            <a:r>
              <a:rPr lang="en-US" dirty="0" smtClean="0">
                <a:solidFill>
                  <a:srgbClr val="0000CC"/>
                </a:solidFill>
              </a:rPr>
              <a:t>h = </a:t>
            </a:r>
            <a:r>
              <a:rPr lang="en-US" dirty="0" err="1" smtClean="0">
                <a:solidFill>
                  <a:srgbClr val="0000CC"/>
                </a:solidFill>
              </a:rPr>
              <a:t>l</a:t>
            </a:r>
            <a:r>
              <a:rPr lang="en-US" baseline="-25000" dirty="0" err="1" smtClean="0">
                <a:solidFill>
                  <a:srgbClr val="0000CC"/>
                </a:solidFill>
              </a:rPr>
              <a:t>max</a:t>
            </a:r>
            <a:r>
              <a:rPr lang="en-US" dirty="0" smtClean="0">
                <a:solidFill>
                  <a:srgbClr val="0000CC"/>
                </a:solidFill>
              </a:rPr>
              <a:t> + 1, where h is the height and </a:t>
            </a:r>
            <a:r>
              <a:rPr lang="en-US" dirty="0" err="1" smtClean="0">
                <a:solidFill>
                  <a:srgbClr val="0000CC"/>
                </a:solidFill>
              </a:rPr>
              <a:t>l</a:t>
            </a:r>
            <a:r>
              <a:rPr lang="en-US" baseline="-25000" dirty="0" err="1" smtClean="0">
                <a:solidFill>
                  <a:srgbClr val="0000CC"/>
                </a:solidFill>
              </a:rPr>
              <a:t>max</a:t>
            </a:r>
            <a:r>
              <a:rPr lang="en-US" dirty="0" smtClean="0">
                <a:solidFill>
                  <a:srgbClr val="0000CC"/>
                </a:solidFill>
              </a:rPr>
              <a:t> is the maximum level of the tree</a:t>
            </a:r>
          </a:p>
          <a:p>
            <a:r>
              <a:rPr lang="en-US" dirty="0" smtClean="0">
                <a:solidFill>
                  <a:srgbClr val="0000CC"/>
                </a:solidFill>
              </a:rPr>
              <a:t>Degree</a:t>
            </a:r>
            <a:r>
              <a:rPr lang="en-US" dirty="0" smtClean="0"/>
              <a:t> is the maximum number of children that is possible for a node</a:t>
            </a:r>
          </a:p>
          <a:p>
            <a:r>
              <a:rPr lang="en-US" dirty="0" smtClean="0">
                <a:solidFill>
                  <a:srgbClr val="0000CC"/>
                </a:solidFill>
              </a:rPr>
              <a:t>Siblings</a:t>
            </a:r>
            <a:r>
              <a:rPr lang="en-US" dirty="0" smtClean="0"/>
              <a:t> are the nodes which have the same parent</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Tree - Revisited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a:t>
            </a:r>
            <a:r>
              <a:rPr lang="en-US" dirty="0" smtClean="0">
                <a:solidFill>
                  <a:srgbClr val="0000CC"/>
                </a:solidFill>
              </a:rPr>
              <a:t>tree</a:t>
            </a:r>
            <a:r>
              <a:rPr lang="en-US" dirty="0" smtClean="0"/>
              <a:t> is a finite set of one or more modes such that</a:t>
            </a:r>
          </a:p>
          <a:p>
            <a:pPr lvl="1"/>
            <a:r>
              <a:rPr lang="en-US" dirty="0" smtClean="0"/>
              <a:t>There is a specially designated node called the </a:t>
            </a:r>
            <a:r>
              <a:rPr lang="en-US" dirty="0" smtClean="0">
                <a:solidFill>
                  <a:srgbClr val="0000CC"/>
                </a:solidFill>
              </a:rPr>
              <a:t>root</a:t>
            </a:r>
          </a:p>
          <a:p>
            <a:pPr lvl="1"/>
            <a:r>
              <a:rPr lang="en-US" dirty="0" smtClean="0"/>
              <a:t>The remaining nodes are partitioned into n (n &gt; 0) disjoint sets T</a:t>
            </a:r>
            <a:r>
              <a:rPr lang="en-US" baseline="-25000" dirty="0" smtClean="0"/>
              <a:t>1</a:t>
            </a:r>
            <a:r>
              <a:rPr lang="en-US" dirty="0" smtClean="0"/>
              <a:t>, T</a:t>
            </a:r>
            <a:r>
              <a:rPr lang="en-US" baseline="-25000" dirty="0" smtClean="0"/>
              <a:t>2</a:t>
            </a:r>
            <a:r>
              <a:rPr lang="en-US" dirty="0" smtClean="0"/>
              <a:t>……….. </a:t>
            </a:r>
            <a:r>
              <a:rPr lang="en-US" dirty="0" err="1" smtClean="0"/>
              <a:t>T</a:t>
            </a:r>
            <a:r>
              <a:rPr lang="en-US" baseline="-25000" dirty="0" err="1" smtClean="0"/>
              <a:t>n</a:t>
            </a:r>
            <a:r>
              <a:rPr lang="en-US" dirty="0" smtClean="0"/>
              <a:t>, where each T</a:t>
            </a:r>
            <a:r>
              <a:rPr lang="en-US" baseline="-25000" dirty="0" smtClean="0"/>
              <a:t>i </a:t>
            </a:r>
            <a:r>
              <a:rPr lang="en-US" dirty="0" smtClean="0"/>
              <a:t>( </a:t>
            </a:r>
            <a:r>
              <a:rPr lang="en-US" dirty="0" err="1" smtClean="0"/>
              <a:t>i</a:t>
            </a:r>
            <a:r>
              <a:rPr lang="en-US" dirty="0" smtClean="0"/>
              <a:t> = 1, 2,…….., n) is a tree; T</a:t>
            </a:r>
            <a:r>
              <a:rPr lang="en-US" baseline="-25000" dirty="0" smtClean="0"/>
              <a:t>1</a:t>
            </a:r>
            <a:r>
              <a:rPr lang="en-US" dirty="0" smtClean="0"/>
              <a:t>, T</a:t>
            </a:r>
            <a:r>
              <a:rPr lang="en-US" baseline="-25000" dirty="0" smtClean="0"/>
              <a:t>2</a:t>
            </a:r>
            <a:r>
              <a:rPr lang="en-US" dirty="0" smtClean="0"/>
              <a:t>……….. </a:t>
            </a:r>
            <a:r>
              <a:rPr lang="en-US" dirty="0" err="1" smtClean="0"/>
              <a:t>T</a:t>
            </a:r>
            <a:r>
              <a:rPr lang="en-US" baseline="-25000" dirty="0" err="1" smtClean="0"/>
              <a:t>n</a:t>
            </a:r>
            <a:r>
              <a:rPr lang="en-US" baseline="-25000" dirty="0" smtClean="0"/>
              <a:t> </a:t>
            </a:r>
            <a:r>
              <a:rPr lang="en-US" dirty="0" smtClean="0"/>
              <a:t>are called the </a:t>
            </a:r>
            <a:r>
              <a:rPr lang="en-US" dirty="0" smtClean="0">
                <a:solidFill>
                  <a:srgbClr val="0000CC"/>
                </a:solidFill>
              </a:rPr>
              <a:t>sub-trees</a:t>
            </a:r>
            <a:r>
              <a:rPr lang="en-US" dirty="0" smtClean="0"/>
              <a:t> of the root</a:t>
            </a:r>
          </a:p>
          <a:p>
            <a:r>
              <a:rPr lang="en-US" dirty="0" smtClean="0">
                <a:solidFill>
                  <a:srgbClr val="0000CC"/>
                </a:solidFill>
              </a:rPr>
              <a:t>Binary tree </a:t>
            </a:r>
            <a:r>
              <a:rPr lang="en-US" dirty="0" smtClean="0"/>
              <a:t>is a special form of tree.</a:t>
            </a:r>
          </a:p>
          <a:p>
            <a:pPr lvl="1"/>
            <a:r>
              <a:rPr lang="en-US" dirty="0" smtClean="0"/>
              <a:t>It is more important and frequently used in various applications of computer science</a:t>
            </a:r>
          </a:p>
          <a:p>
            <a:pPr lvl="1"/>
            <a:r>
              <a:rPr lang="en-US" dirty="0" smtClean="0"/>
              <a:t>It is defined as a </a:t>
            </a:r>
            <a:r>
              <a:rPr lang="en-US" dirty="0" smtClean="0">
                <a:solidFill>
                  <a:srgbClr val="0000CC"/>
                </a:solidFill>
              </a:rPr>
              <a:t>finite set of nodes </a:t>
            </a:r>
            <a:r>
              <a:rPr lang="en-US" dirty="0" smtClean="0"/>
              <a:t>such that:</a:t>
            </a:r>
          </a:p>
          <a:p>
            <a:pPr lvl="1"/>
            <a:r>
              <a:rPr lang="en-US" dirty="0" smtClean="0"/>
              <a:t>T is </a:t>
            </a:r>
            <a:r>
              <a:rPr lang="en-US" dirty="0" smtClean="0">
                <a:solidFill>
                  <a:srgbClr val="0000CC"/>
                </a:solidFill>
              </a:rPr>
              <a:t>empty </a:t>
            </a:r>
            <a:r>
              <a:rPr lang="en-US" dirty="0" smtClean="0"/>
              <a:t>(called the </a:t>
            </a:r>
            <a:r>
              <a:rPr lang="en-US" dirty="0" smtClean="0">
                <a:solidFill>
                  <a:srgbClr val="0000CC"/>
                </a:solidFill>
              </a:rPr>
              <a:t>empty binary tree</a:t>
            </a:r>
            <a:r>
              <a:rPr lang="en-US" dirty="0" smtClean="0"/>
              <a:t>) or</a:t>
            </a:r>
          </a:p>
          <a:p>
            <a:pPr lvl="1"/>
            <a:r>
              <a:rPr lang="en-US" dirty="0" smtClean="0"/>
              <a:t>T contains a specially designated node called the </a:t>
            </a:r>
            <a:r>
              <a:rPr lang="en-US" dirty="0" smtClean="0">
                <a:solidFill>
                  <a:srgbClr val="0000CC"/>
                </a:solidFill>
              </a:rPr>
              <a:t>root </a:t>
            </a:r>
            <a:r>
              <a:rPr lang="en-US" dirty="0" smtClean="0"/>
              <a:t>of T and the remaining nodes of T form two disjoint binary tree T</a:t>
            </a:r>
            <a:r>
              <a:rPr lang="en-US" baseline="-25000" dirty="0" smtClean="0"/>
              <a:t>1</a:t>
            </a:r>
            <a:r>
              <a:rPr lang="en-US" dirty="0" smtClean="0"/>
              <a:t> and T</a:t>
            </a:r>
            <a:r>
              <a:rPr lang="en-US" baseline="-25000" dirty="0" smtClean="0"/>
              <a:t>2</a:t>
            </a:r>
            <a:r>
              <a:rPr lang="en-US" dirty="0" smtClean="0"/>
              <a:t> which are called </a:t>
            </a:r>
            <a:r>
              <a:rPr lang="en-US" dirty="0" smtClean="0">
                <a:solidFill>
                  <a:srgbClr val="0000CC"/>
                </a:solidFill>
              </a:rPr>
              <a:t>left sub-tree </a:t>
            </a:r>
            <a:r>
              <a:rPr lang="en-US" dirty="0" smtClean="0"/>
              <a:t>and </a:t>
            </a:r>
            <a:r>
              <a:rPr lang="en-US" dirty="0" smtClean="0">
                <a:solidFill>
                  <a:srgbClr val="0000CC"/>
                </a:solidFill>
              </a:rPr>
              <a:t>right sub-tree </a:t>
            </a:r>
            <a:endParaRPr lang="en-US" dirty="0">
              <a:solidFill>
                <a:srgbClr val="0000CC"/>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Tree - Revisited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a:t>
            </a:r>
            <a:r>
              <a:rPr lang="en-US" dirty="0" smtClean="0">
                <a:solidFill>
                  <a:srgbClr val="C00000"/>
                </a:solidFill>
              </a:rPr>
              <a:t>tree can never be empty </a:t>
            </a:r>
            <a:r>
              <a:rPr lang="en-US" dirty="0" smtClean="0"/>
              <a:t>but a </a:t>
            </a:r>
            <a:r>
              <a:rPr lang="en-US" dirty="0" smtClean="0">
                <a:solidFill>
                  <a:srgbClr val="0000CC"/>
                </a:solidFill>
              </a:rPr>
              <a:t>binary tree may be empty</a:t>
            </a:r>
            <a:r>
              <a:rPr lang="en-US" dirty="0" smtClean="0"/>
              <a:t>.</a:t>
            </a:r>
          </a:p>
          <a:p>
            <a:r>
              <a:rPr lang="en-US" dirty="0" smtClean="0"/>
              <a:t>In binary tree, a node may have </a:t>
            </a:r>
            <a:r>
              <a:rPr lang="en-US" dirty="0" smtClean="0">
                <a:solidFill>
                  <a:srgbClr val="0000CC"/>
                </a:solidFill>
              </a:rPr>
              <a:t>at most two children </a:t>
            </a:r>
            <a:r>
              <a:rPr lang="en-US" dirty="0" smtClean="0"/>
              <a:t>(i.e. tree having degree = 2)</a:t>
            </a:r>
          </a:p>
          <a:p>
            <a:r>
              <a:rPr lang="en-US" dirty="0" smtClean="0">
                <a:solidFill>
                  <a:srgbClr val="0000CC"/>
                </a:solidFill>
              </a:rPr>
              <a:t>Full binary tree </a:t>
            </a:r>
            <a:r>
              <a:rPr lang="en-US" dirty="0" smtClean="0"/>
              <a:t>contains the maximum possible number of nodes at all levels</a:t>
            </a:r>
          </a:p>
          <a:p>
            <a:r>
              <a:rPr lang="en-US" dirty="0" smtClean="0">
                <a:solidFill>
                  <a:srgbClr val="0000CC"/>
                </a:solidFill>
              </a:rPr>
              <a:t>Complete binary tree </a:t>
            </a:r>
          </a:p>
          <a:p>
            <a:pPr lvl="1"/>
            <a:r>
              <a:rPr lang="en-US" dirty="0" smtClean="0"/>
              <a:t>if all of its levels except possibly the last level have the maximum number of possible nodes and </a:t>
            </a:r>
          </a:p>
          <a:p>
            <a:pPr lvl="1"/>
            <a:r>
              <a:rPr lang="en-US" dirty="0" smtClean="0"/>
              <a:t>all the nodes in the last level appear as far left as possible</a:t>
            </a:r>
          </a:p>
          <a:p>
            <a:r>
              <a:rPr lang="en-US" dirty="0" smtClean="0">
                <a:solidFill>
                  <a:srgbClr val="0000CC"/>
                </a:solidFill>
              </a:rPr>
              <a:t>Skew Binary tree</a:t>
            </a:r>
            <a:r>
              <a:rPr lang="en-US" dirty="0" smtClean="0"/>
              <a:t> is a one where each level has only one node and each parent has exactly one child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Binary Tree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Maximum number of nodes in any binary tree on level </a:t>
            </a:r>
            <a:r>
              <a:rPr lang="en-US" b="1" dirty="0" smtClean="0">
                <a:solidFill>
                  <a:srgbClr val="0000CC"/>
                </a:solidFill>
              </a:rPr>
              <a:t>k</a:t>
            </a:r>
            <a:r>
              <a:rPr lang="en-US" dirty="0" smtClean="0"/>
              <a:t> is </a:t>
            </a:r>
            <a:r>
              <a:rPr lang="en-US" b="1" dirty="0" smtClean="0">
                <a:solidFill>
                  <a:srgbClr val="0000CC"/>
                </a:solidFill>
              </a:rPr>
              <a:t>n = 2</a:t>
            </a:r>
            <a:r>
              <a:rPr lang="en-US" b="1" baseline="30000" dirty="0" smtClean="0">
                <a:solidFill>
                  <a:srgbClr val="0000CC"/>
                </a:solidFill>
              </a:rPr>
              <a:t>k</a:t>
            </a:r>
            <a:r>
              <a:rPr lang="en-US" b="1" dirty="0" smtClean="0">
                <a:solidFill>
                  <a:srgbClr val="0000CC"/>
                </a:solidFill>
              </a:rPr>
              <a:t> </a:t>
            </a:r>
            <a:r>
              <a:rPr lang="en-US" dirty="0" smtClean="0"/>
              <a:t>where </a:t>
            </a:r>
            <a:r>
              <a:rPr lang="en-US" dirty="0" smtClean="0">
                <a:solidFill>
                  <a:srgbClr val="0000CC"/>
                </a:solidFill>
              </a:rPr>
              <a:t>k</a:t>
            </a:r>
            <a:r>
              <a:rPr lang="en-US" dirty="0" smtClean="0"/>
              <a:t> ≥ 0</a:t>
            </a:r>
          </a:p>
          <a:p>
            <a:r>
              <a:rPr lang="en-US" dirty="0" smtClean="0"/>
              <a:t>Maximum number of nodes possible in a binary tree of height </a:t>
            </a:r>
            <a:r>
              <a:rPr lang="en-US" b="1" dirty="0" smtClean="0">
                <a:solidFill>
                  <a:srgbClr val="0000CC"/>
                </a:solidFill>
              </a:rPr>
              <a:t>h</a:t>
            </a:r>
            <a:r>
              <a:rPr lang="en-US" dirty="0" smtClean="0"/>
              <a:t> is </a:t>
            </a:r>
            <a:r>
              <a:rPr lang="en-US" b="1" dirty="0" smtClean="0">
                <a:solidFill>
                  <a:srgbClr val="0000CC"/>
                </a:solidFill>
              </a:rPr>
              <a:t>n = 2</a:t>
            </a:r>
            <a:r>
              <a:rPr lang="en-US" b="1" baseline="30000" dirty="0" smtClean="0">
                <a:solidFill>
                  <a:srgbClr val="0000CC"/>
                </a:solidFill>
              </a:rPr>
              <a:t>h</a:t>
            </a:r>
            <a:r>
              <a:rPr lang="en-US" b="1" dirty="0" smtClean="0">
                <a:solidFill>
                  <a:srgbClr val="0000CC"/>
                </a:solidFill>
              </a:rPr>
              <a:t> – 1</a:t>
            </a:r>
          </a:p>
          <a:p>
            <a:r>
              <a:rPr lang="en-US" dirty="0" smtClean="0"/>
              <a:t>Minimum number of nodes possible in a binary tree of height </a:t>
            </a:r>
            <a:r>
              <a:rPr lang="en-US" b="1" dirty="0" smtClean="0">
                <a:solidFill>
                  <a:srgbClr val="0000CC"/>
                </a:solidFill>
              </a:rPr>
              <a:t>h</a:t>
            </a:r>
            <a:r>
              <a:rPr lang="en-US" dirty="0" smtClean="0"/>
              <a:t> is </a:t>
            </a:r>
            <a:r>
              <a:rPr lang="en-US" b="1" dirty="0" smtClean="0">
                <a:solidFill>
                  <a:srgbClr val="0000CC"/>
                </a:solidFill>
              </a:rPr>
              <a:t>n = h</a:t>
            </a:r>
            <a:r>
              <a:rPr lang="en-US" dirty="0" smtClean="0">
                <a:solidFill>
                  <a:srgbClr val="0000CC"/>
                </a:solidFill>
              </a:rPr>
              <a:t> (skew binary tree)</a:t>
            </a:r>
            <a:endParaRPr lang="en-US" b="1" dirty="0" smtClean="0">
              <a:solidFill>
                <a:srgbClr val="0000CC"/>
              </a:solidFill>
            </a:endParaRPr>
          </a:p>
          <a:p>
            <a:r>
              <a:rPr lang="en-US" dirty="0" smtClean="0"/>
              <a:t>For any non-empty binary tree, if </a:t>
            </a:r>
            <a:r>
              <a:rPr lang="en-US" b="1" dirty="0" smtClean="0">
                <a:solidFill>
                  <a:srgbClr val="0000CC"/>
                </a:solidFill>
              </a:rPr>
              <a:t>n</a:t>
            </a:r>
            <a:r>
              <a:rPr lang="en-US" dirty="0" smtClean="0"/>
              <a:t> is the number of nodes and </a:t>
            </a:r>
            <a:r>
              <a:rPr lang="en-US" b="1" dirty="0" smtClean="0">
                <a:solidFill>
                  <a:srgbClr val="0000CC"/>
                </a:solidFill>
              </a:rPr>
              <a:t>e</a:t>
            </a:r>
            <a:r>
              <a:rPr lang="en-US" dirty="0" smtClean="0"/>
              <a:t> is the number of edges, then  </a:t>
            </a:r>
            <a:r>
              <a:rPr lang="en-US" b="1" dirty="0" smtClean="0">
                <a:solidFill>
                  <a:srgbClr val="0000CC"/>
                </a:solidFill>
              </a:rPr>
              <a:t>n =  e - 1</a:t>
            </a:r>
            <a:endParaRPr lang="en-US" dirty="0" smtClean="0"/>
          </a:p>
          <a:p>
            <a:r>
              <a:rPr lang="en-US" dirty="0" smtClean="0"/>
              <a:t>For any non-empty binary tree T, if </a:t>
            </a:r>
            <a:r>
              <a:rPr lang="en-US" b="1" dirty="0" smtClean="0">
                <a:solidFill>
                  <a:srgbClr val="0000CC"/>
                </a:solidFill>
              </a:rPr>
              <a:t>n</a:t>
            </a:r>
            <a:r>
              <a:rPr lang="en-US" b="1" baseline="-25000" dirty="0" smtClean="0">
                <a:solidFill>
                  <a:srgbClr val="0000CC"/>
                </a:solidFill>
              </a:rPr>
              <a:t>0</a:t>
            </a:r>
            <a:r>
              <a:rPr lang="en-US" dirty="0" smtClean="0"/>
              <a:t> is the number of leaf nodes (degree = 0) and </a:t>
            </a:r>
            <a:r>
              <a:rPr lang="en-US" b="1" dirty="0" smtClean="0">
                <a:solidFill>
                  <a:srgbClr val="0000CC"/>
                </a:solidFill>
              </a:rPr>
              <a:t>n</a:t>
            </a:r>
            <a:r>
              <a:rPr lang="en-US" b="1" baseline="-25000" dirty="0" smtClean="0">
                <a:solidFill>
                  <a:srgbClr val="0000CC"/>
                </a:solidFill>
              </a:rPr>
              <a:t>2 </a:t>
            </a:r>
            <a:r>
              <a:rPr lang="en-US" dirty="0" smtClean="0"/>
              <a:t>is the number of internal nodes (degree = 2), then </a:t>
            </a:r>
            <a:r>
              <a:rPr lang="en-US" b="1" dirty="0" smtClean="0">
                <a:solidFill>
                  <a:srgbClr val="0000CC"/>
                </a:solidFill>
              </a:rPr>
              <a:t>n</a:t>
            </a:r>
            <a:r>
              <a:rPr lang="en-US" b="1" baseline="-25000" dirty="0" smtClean="0">
                <a:solidFill>
                  <a:srgbClr val="0000CC"/>
                </a:solidFill>
              </a:rPr>
              <a:t>0 </a:t>
            </a:r>
            <a:r>
              <a:rPr lang="en-US" b="1" dirty="0" smtClean="0">
                <a:solidFill>
                  <a:srgbClr val="0000CC"/>
                </a:solidFill>
              </a:rPr>
              <a:t> = n</a:t>
            </a:r>
            <a:r>
              <a:rPr lang="en-US" b="1" baseline="-25000" dirty="0" smtClean="0">
                <a:solidFill>
                  <a:srgbClr val="0000CC"/>
                </a:solidFill>
              </a:rPr>
              <a:t>2</a:t>
            </a:r>
            <a:r>
              <a:rPr lang="en-US" b="1" dirty="0" smtClean="0">
                <a:solidFill>
                  <a:srgbClr val="0000CC"/>
                </a:solidFill>
              </a:rPr>
              <a:t> + 1</a:t>
            </a:r>
          </a:p>
          <a:p>
            <a:r>
              <a:rPr lang="en-US" dirty="0" smtClean="0"/>
              <a:t>The height of a complete binary tree with </a:t>
            </a:r>
            <a:r>
              <a:rPr lang="en-US" b="1" dirty="0" smtClean="0">
                <a:solidFill>
                  <a:srgbClr val="0000CC"/>
                </a:solidFill>
              </a:rPr>
              <a:t>n </a:t>
            </a:r>
            <a:r>
              <a:rPr lang="en-US" dirty="0" smtClean="0"/>
              <a:t>number of nodes is </a:t>
            </a:r>
            <a:r>
              <a:rPr lang="en-US" b="1" dirty="0" smtClean="0">
                <a:solidFill>
                  <a:srgbClr val="0000CC"/>
                </a:solidFill>
              </a:rPr>
              <a:t>log</a:t>
            </a:r>
            <a:r>
              <a:rPr lang="en-US" b="1" baseline="-25000" dirty="0" smtClean="0">
                <a:solidFill>
                  <a:srgbClr val="0000CC"/>
                </a:solidFill>
              </a:rPr>
              <a:t>2</a:t>
            </a:r>
            <a:r>
              <a:rPr lang="en-US" b="1" dirty="0" smtClean="0">
                <a:solidFill>
                  <a:srgbClr val="0000CC"/>
                </a:solidFill>
              </a:rPr>
              <a:t> (n + 1)</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of Binary Tree</a:t>
            </a:r>
            <a:endParaRPr lang="en-US" dirty="0"/>
          </a:p>
        </p:txBody>
      </p:sp>
      <p:sp>
        <p:nvSpPr>
          <p:cNvPr id="3" name="Content Placeholder 2"/>
          <p:cNvSpPr>
            <a:spLocks noGrp="1"/>
          </p:cNvSpPr>
          <p:nvPr>
            <p:ph idx="1"/>
          </p:nvPr>
        </p:nvSpPr>
        <p:spPr/>
        <p:txBody>
          <a:bodyPr/>
          <a:lstStyle/>
          <a:p>
            <a:r>
              <a:rPr lang="en-US" dirty="0" smtClean="0"/>
              <a:t>Expression Tree</a:t>
            </a:r>
          </a:p>
          <a:p>
            <a:r>
              <a:rPr lang="en-US" dirty="0" smtClean="0"/>
              <a:t>Binary Search Tree</a:t>
            </a:r>
          </a:p>
          <a:p>
            <a:r>
              <a:rPr lang="en-US" dirty="0" smtClean="0"/>
              <a:t>Heap Tree</a:t>
            </a:r>
          </a:p>
          <a:p>
            <a:r>
              <a:rPr lang="en-US" dirty="0" smtClean="0"/>
              <a:t>Threaded Binary Tree</a:t>
            </a:r>
          </a:p>
          <a:p>
            <a:r>
              <a:rPr lang="en-US" dirty="0" smtClean="0"/>
              <a:t>Heighted Balance Tree (AVL Tree)</a:t>
            </a:r>
          </a:p>
          <a:p>
            <a:r>
              <a:rPr lang="en-US" dirty="0" smtClean="0"/>
              <a:t>Red Black Tree</a:t>
            </a:r>
          </a:p>
          <a:p>
            <a:r>
              <a:rPr lang="en-US" dirty="0" smtClean="0"/>
              <a:t>Splay Tree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Expression Tree</a:t>
            </a:r>
            <a:endParaRPr lang="en-US" dirty="0"/>
          </a:p>
        </p:txBody>
      </p:sp>
      <p:sp>
        <p:nvSpPr>
          <p:cNvPr id="3" name="Content Placeholder 2"/>
          <p:cNvSpPr>
            <a:spLocks noGrp="1"/>
          </p:cNvSpPr>
          <p:nvPr>
            <p:ph idx="1"/>
          </p:nvPr>
        </p:nvSpPr>
        <p:spPr>
          <a:xfrm>
            <a:off x="304800" y="1066800"/>
            <a:ext cx="8534400" cy="5486400"/>
          </a:xfrm>
        </p:spPr>
        <p:txBody>
          <a:bodyPr/>
          <a:lstStyle/>
          <a:p>
            <a:r>
              <a:rPr lang="en-US" dirty="0" smtClean="0"/>
              <a:t>a specific application of a binary tree to evaluate certain expressions</a:t>
            </a:r>
          </a:p>
          <a:p>
            <a:r>
              <a:rPr lang="en-US" dirty="0" smtClean="0"/>
              <a:t>Binary tree which stores an arithmetic expression</a:t>
            </a:r>
          </a:p>
          <a:p>
            <a:r>
              <a:rPr lang="en-US" dirty="0" smtClean="0"/>
              <a:t>Leaves of expression tree are operands such as constants or variables names and</a:t>
            </a:r>
          </a:p>
          <a:p>
            <a:r>
              <a:rPr lang="en-US" dirty="0" smtClean="0"/>
              <a:t>All internal nodes are the operators</a:t>
            </a:r>
          </a:p>
          <a:p>
            <a:r>
              <a:rPr lang="en-US" dirty="0" smtClean="0"/>
              <a:t>An expression tree is always a binary tree because an arithmetic expression contains either binary operators or unary operators</a:t>
            </a:r>
          </a:p>
          <a:p>
            <a:pPr lvl="1"/>
            <a:r>
              <a:rPr lang="en-US" dirty="0" smtClean="0"/>
              <a:t>Hence an internal node has at most two children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Expression Tree</a:t>
            </a:r>
            <a:endParaRPr lang="en-US" dirty="0"/>
          </a:p>
        </p:txBody>
      </p:sp>
      <p:sp>
        <p:nvSpPr>
          <p:cNvPr id="3" name="Content Placeholder 2"/>
          <p:cNvSpPr>
            <a:spLocks noGrp="1"/>
          </p:cNvSpPr>
          <p:nvPr>
            <p:ph idx="1"/>
          </p:nvPr>
        </p:nvSpPr>
        <p:spPr>
          <a:xfrm>
            <a:off x="304800" y="1066800"/>
            <a:ext cx="8534400" cy="3048000"/>
          </a:xfrm>
        </p:spPr>
        <p:txBody>
          <a:bodyPr/>
          <a:lstStyle/>
          <a:p>
            <a:r>
              <a:rPr lang="en-US" dirty="0" smtClean="0"/>
              <a:t>Two common types of expressions</a:t>
            </a:r>
          </a:p>
          <a:p>
            <a:pPr lvl="1"/>
            <a:r>
              <a:rPr lang="en-US" dirty="0" smtClean="0"/>
              <a:t>Arithmetic and Boolean</a:t>
            </a:r>
          </a:p>
          <a:p>
            <a:pPr lvl="1"/>
            <a:r>
              <a:rPr lang="en-US" dirty="0" smtClean="0"/>
              <a:t>can represent expressions that contain both unary and binary operators</a:t>
            </a:r>
          </a:p>
          <a:p>
            <a:pPr lvl="1"/>
            <a:r>
              <a:rPr lang="en-US" dirty="0" smtClean="0"/>
              <a:t>implemented as binary trees mainly because binary trees allows you to quickly find what you are looking for.</a:t>
            </a:r>
          </a:p>
        </p:txBody>
      </p:sp>
      <p:pic>
        <p:nvPicPr>
          <p:cNvPr id="1026" name="Picture 2"/>
          <p:cNvPicPr>
            <a:picLocks noChangeAspect="1" noChangeArrowheads="1"/>
          </p:cNvPicPr>
          <p:nvPr/>
        </p:nvPicPr>
        <p:blipFill>
          <a:blip r:embed="rId2" cstate="print"/>
          <a:srcRect/>
          <a:stretch>
            <a:fillRect/>
          </a:stretch>
        </p:blipFill>
        <p:spPr bwMode="auto">
          <a:xfrm>
            <a:off x="4343400" y="4049285"/>
            <a:ext cx="3962400" cy="2580555"/>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914413" y="4267200"/>
            <a:ext cx="2960565"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Expression Tree –Boolean Expression </a:t>
            </a:r>
            <a:endParaRPr lang="en-US" dirty="0"/>
          </a:p>
        </p:txBody>
      </p:sp>
      <p:sp>
        <p:nvSpPr>
          <p:cNvPr id="3" name="Content Placeholder 2"/>
          <p:cNvSpPr>
            <a:spLocks noGrp="1"/>
          </p:cNvSpPr>
          <p:nvPr>
            <p:ph idx="1"/>
          </p:nvPr>
        </p:nvSpPr>
        <p:spPr>
          <a:xfrm>
            <a:off x="304800" y="1066800"/>
            <a:ext cx="8534400" cy="1295400"/>
          </a:xfrm>
        </p:spPr>
        <p:txBody>
          <a:bodyPr/>
          <a:lstStyle/>
          <a:p>
            <a:r>
              <a:rPr lang="en-US" dirty="0" smtClean="0"/>
              <a:t>Binary </a:t>
            </a:r>
            <a:r>
              <a:rPr lang="en-US" dirty="0" err="1" smtClean="0"/>
              <a:t>boolean</a:t>
            </a:r>
            <a:r>
              <a:rPr lang="en-US" dirty="0" smtClean="0"/>
              <a:t> expression tree equivalent to ((true V false) </a:t>
            </a:r>
            <a:r>
              <a:rPr lang="el-GR" dirty="0" smtClean="0"/>
              <a:t>Λ </a:t>
            </a:r>
            <a:r>
              <a:rPr lang="el-GR" sz="3200" dirty="0" smtClean="0"/>
              <a:t>¬</a:t>
            </a:r>
            <a:r>
              <a:rPr lang="en-US" dirty="0" smtClean="0"/>
              <a:t>false) V (true V false))</a:t>
            </a:r>
            <a:endParaRPr lang="en-US" dirty="0"/>
          </a:p>
        </p:txBody>
      </p:sp>
      <p:pic>
        <p:nvPicPr>
          <p:cNvPr id="3076" name="Picture 4"/>
          <p:cNvPicPr>
            <a:picLocks noChangeAspect="1" noChangeArrowheads="1"/>
          </p:cNvPicPr>
          <p:nvPr/>
        </p:nvPicPr>
        <p:blipFill>
          <a:blip r:embed="rId2" cstate="print"/>
          <a:srcRect/>
          <a:stretch>
            <a:fillRect/>
          </a:stretch>
        </p:blipFill>
        <p:spPr bwMode="auto">
          <a:xfrm>
            <a:off x="1600200" y="2362205"/>
            <a:ext cx="4467225" cy="33057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 Expression Tree - Algorithm</a:t>
            </a:r>
            <a:endParaRPr lang="en-US" dirty="0"/>
          </a:p>
        </p:txBody>
      </p:sp>
      <p:sp>
        <p:nvSpPr>
          <p:cNvPr id="3" name="Content Placeholder 2"/>
          <p:cNvSpPr>
            <a:spLocks noGrp="1"/>
          </p:cNvSpPr>
          <p:nvPr>
            <p:ph idx="1"/>
          </p:nvPr>
        </p:nvSpPr>
        <p:spPr/>
        <p:txBody>
          <a:bodyPr>
            <a:noAutofit/>
          </a:bodyPr>
          <a:lstStyle/>
          <a:p>
            <a:pPr>
              <a:buNone/>
            </a:pPr>
            <a:r>
              <a:rPr lang="en-US" sz="2150" b="1" dirty="0" smtClean="0">
                <a:solidFill>
                  <a:srgbClr val="0000CC"/>
                </a:solidFill>
              </a:rPr>
              <a:t>Input:</a:t>
            </a:r>
            <a:r>
              <a:rPr lang="en-US" sz="2150" dirty="0" smtClean="0"/>
              <a:t> an expression E with postfix notation appended with # as delimiter symbol</a:t>
            </a:r>
          </a:p>
          <a:p>
            <a:pPr>
              <a:buNone/>
            </a:pPr>
            <a:r>
              <a:rPr lang="en-US" sz="2150" b="1" dirty="0" smtClean="0">
                <a:solidFill>
                  <a:srgbClr val="0000CC"/>
                </a:solidFill>
              </a:rPr>
              <a:t>Output:</a:t>
            </a:r>
            <a:r>
              <a:rPr lang="en-US" sz="2150" dirty="0" smtClean="0"/>
              <a:t> expression tree corresponding  to the given postfix notation</a:t>
            </a:r>
          </a:p>
          <a:p>
            <a:pPr>
              <a:buNone/>
            </a:pPr>
            <a:r>
              <a:rPr lang="en-US" sz="2150" b="1" dirty="0" smtClean="0">
                <a:solidFill>
                  <a:srgbClr val="0000CC"/>
                </a:solidFill>
              </a:rPr>
              <a:t>Data structure:</a:t>
            </a:r>
            <a:r>
              <a:rPr lang="en-US" sz="2150" dirty="0" smtClean="0"/>
              <a:t> linked structure of binary tree</a:t>
            </a:r>
          </a:p>
          <a:p>
            <a:pPr>
              <a:buNone/>
            </a:pPr>
            <a:r>
              <a:rPr lang="en-US" sz="2150" b="1" dirty="0" smtClean="0">
                <a:solidFill>
                  <a:srgbClr val="0000CC"/>
                </a:solidFill>
              </a:rPr>
              <a:t>Push() and Pop() </a:t>
            </a:r>
            <a:r>
              <a:rPr lang="en-US" sz="2150" dirty="0" smtClean="0"/>
              <a:t>operations are for a stack data structure</a:t>
            </a:r>
          </a:p>
          <a:p>
            <a:pPr marL="0" indent="0">
              <a:buNone/>
            </a:pPr>
            <a:r>
              <a:rPr lang="en-US" sz="2150" dirty="0" err="1" smtClean="0">
                <a:solidFill>
                  <a:srgbClr val="0000CC"/>
                </a:solidFill>
              </a:rPr>
              <a:t>getToken</a:t>
            </a:r>
            <a:r>
              <a:rPr lang="en-US" sz="2150" dirty="0" smtClean="0">
                <a:solidFill>
                  <a:srgbClr val="0000CC"/>
                </a:solidFill>
              </a:rPr>
              <a:t>() </a:t>
            </a:r>
            <a:r>
              <a:rPr lang="en-US" sz="2150" dirty="0" smtClean="0"/>
              <a:t>scans the postfix notation and returns the current token one at a time and then control automatically shifts to the next token</a:t>
            </a:r>
          </a:p>
          <a:p>
            <a:pPr>
              <a:buNone/>
            </a:pPr>
            <a:r>
              <a:rPr lang="en-US" sz="2150" dirty="0" smtClean="0"/>
              <a:t>1.	  Token = </a:t>
            </a:r>
            <a:r>
              <a:rPr lang="en-US" sz="2150" dirty="0" err="1" smtClean="0"/>
              <a:t>getToken</a:t>
            </a:r>
            <a:r>
              <a:rPr lang="en-US" sz="2150" dirty="0" smtClean="0"/>
              <a:t>()     </a:t>
            </a:r>
            <a:r>
              <a:rPr lang="en-US" sz="2150" dirty="0" smtClean="0">
                <a:solidFill>
                  <a:srgbClr val="0000CC"/>
                </a:solidFill>
              </a:rPr>
              <a:t> // read first token from postfix expression</a:t>
            </a:r>
          </a:p>
          <a:p>
            <a:pPr>
              <a:buNone/>
            </a:pPr>
            <a:r>
              <a:rPr lang="en-US" sz="2150" dirty="0" smtClean="0"/>
              <a:t>2.    While (Token ≠ #) do    </a:t>
            </a:r>
            <a:r>
              <a:rPr lang="en-US" sz="2150" dirty="0" smtClean="0">
                <a:solidFill>
                  <a:srgbClr val="0000CC"/>
                </a:solidFill>
              </a:rPr>
              <a:t>// continue till the end of expression</a:t>
            </a:r>
          </a:p>
          <a:p>
            <a:pPr>
              <a:buNone/>
            </a:pPr>
            <a:r>
              <a:rPr lang="en-US" sz="2150" dirty="0" smtClean="0"/>
              <a:t>3.      If (token = operand) then	  </a:t>
            </a:r>
            <a:r>
              <a:rPr lang="en-US" sz="2150" dirty="0" smtClean="0">
                <a:solidFill>
                  <a:srgbClr val="0000CC"/>
                </a:solidFill>
              </a:rPr>
              <a:t>// if the token is an expression</a:t>
            </a:r>
          </a:p>
          <a:p>
            <a:pPr>
              <a:buNone/>
            </a:pPr>
            <a:r>
              <a:rPr lang="en-US" sz="2150" dirty="0" smtClean="0"/>
              <a:t>4.         </a:t>
            </a:r>
            <a:r>
              <a:rPr lang="en-US" sz="2150" dirty="0" err="1" smtClean="0"/>
              <a:t>newNode</a:t>
            </a:r>
            <a:r>
              <a:rPr lang="en-US" sz="2150" dirty="0" smtClean="0"/>
              <a:t> = </a:t>
            </a:r>
            <a:r>
              <a:rPr lang="en-US" sz="2150" dirty="0" err="1" smtClean="0"/>
              <a:t>getNode</a:t>
            </a:r>
            <a:r>
              <a:rPr lang="en-US" sz="2150" dirty="0" smtClean="0"/>
              <a:t>(NODE) 	 </a:t>
            </a:r>
            <a:r>
              <a:rPr lang="en-US" sz="2150" dirty="0" smtClean="0">
                <a:solidFill>
                  <a:srgbClr val="0000CC"/>
                </a:solidFill>
              </a:rPr>
              <a:t>// get new node and initialize it</a:t>
            </a:r>
          </a:p>
          <a:p>
            <a:pPr>
              <a:buNone/>
            </a:pPr>
            <a:r>
              <a:rPr lang="en-US" sz="2150" dirty="0" smtClean="0"/>
              <a:t>5. 	       </a:t>
            </a:r>
            <a:r>
              <a:rPr lang="en-US" sz="2150" dirty="0" err="1" smtClean="0"/>
              <a:t>newNode→data</a:t>
            </a:r>
            <a:r>
              <a:rPr lang="en-US" sz="2150" dirty="0" smtClean="0"/>
              <a:t> = token</a:t>
            </a:r>
          </a:p>
          <a:p>
            <a:pPr>
              <a:buNone/>
            </a:pPr>
            <a:r>
              <a:rPr lang="en-US" sz="2150" dirty="0" smtClean="0"/>
              <a:t>6.	       Push(</a:t>
            </a:r>
            <a:r>
              <a:rPr lang="en-US" sz="2150" dirty="0" err="1" smtClean="0"/>
              <a:t>newNode</a:t>
            </a:r>
            <a:r>
              <a:rPr lang="en-US" sz="2150" dirty="0" smtClean="0"/>
              <a:t>)		</a:t>
            </a:r>
            <a:r>
              <a:rPr lang="en-US" sz="2150" dirty="0" smtClean="0">
                <a:solidFill>
                  <a:srgbClr val="0000CC"/>
                </a:solidFill>
              </a:rPr>
              <a:t>// Push into the stack</a:t>
            </a:r>
          </a:p>
          <a:p>
            <a:pPr>
              <a:buNone/>
            </a:pPr>
            <a:r>
              <a:rPr lang="en-US" sz="2150" dirty="0" smtClean="0"/>
              <a:t>7.      Else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 Expression Tree - Algorithm</a:t>
            </a:r>
            <a:endParaRPr lang="en-US" dirty="0"/>
          </a:p>
        </p:txBody>
      </p:sp>
      <p:sp>
        <p:nvSpPr>
          <p:cNvPr id="3" name="Content Placeholder 2"/>
          <p:cNvSpPr>
            <a:spLocks noGrp="1"/>
          </p:cNvSpPr>
          <p:nvPr>
            <p:ph idx="1"/>
          </p:nvPr>
        </p:nvSpPr>
        <p:spPr>
          <a:xfrm>
            <a:off x="304800" y="1143000"/>
            <a:ext cx="8534400" cy="5486400"/>
          </a:xfrm>
        </p:spPr>
        <p:txBody>
          <a:bodyPr>
            <a:normAutofit fontScale="85000" lnSpcReduction="20000"/>
          </a:bodyPr>
          <a:lstStyle/>
          <a:p>
            <a:pPr>
              <a:buNone/>
            </a:pPr>
            <a:r>
              <a:rPr lang="en-US" dirty="0" smtClean="0"/>
              <a:t>8.			If (Token = operator) then</a:t>
            </a:r>
          </a:p>
          <a:p>
            <a:pPr>
              <a:buNone/>
            </a:pPr>
            <a:r>
              <a:rPr lang="en-US" dirty="0" smtClean="0"/>
              <a:t>9.			     ptr1 = POP()	</a:t>
            </a:r>
          </a:p>
          <a:p>
            <a:pPr>
              <a:buNone/>
            </a:pPr>
            <a:r>
              <a:rPr lang="en-US" dirty="0" smtClean="0"/>
              <a:t>10.		     ptr2 = POP()</a:t>
            </a:r>
          </a:p>
          <a:p>
            <a:pPr>
              <a:buNone/>
            </a:pPr>
            <a:r>
              <a:rPr lang="en-US" dirty="0" smtClean="0"/>
              <a:t>11.		     </a:t>
            </a:r>
            <a:r>
              <a:rPr lang="en-US" dirty="0" err="1" smtClean="0"/>
              <a:t>newNode</a:t>
            </a:r>
            <a:r>
              <a:rPr lang="en-US" dirty="0" smtClean="0"/>
              <a:t> = </a:t>
            </a:r>
            <a:r>
              <a:rPr lang="en-US" dirty="0" err="1" smtClean="0"/>
              <a:t>getNode</a:t>
            </a:r>
            <a:r>
              <a:rPr lang="en-US" dirty="0" smtClean="0"/>
              <a:t>(NODE) // get new node </a:t>
            </a:r>
          </a:p>
          <a:p>
            <a:pPr>
              <a:buNone/>
            </a:pPr>
            <a:r>
              <a:rPr lang="en-US" dirty="0" smtClean="0"/>
              <a:t>12. 	               </a:t>
            </a:r>
            <a:r>
              <a:rPr lang="en-US" dirty="0" err="1" smtClean="0"/>
              <a:t>newNode→data</a:t>
            </a:r>
            <a:r>
              <a:rPr lang="en-US" dirty="0" smtClean="0"/>
              <a:t>  = token</a:t>
            </a:r>
          </a:p>
          <a:p>
            <a:pPr>
              <a:buNone/>
            </a:pPr>
            <a:r>
              <a:rPr lang="en-US" dirty="0" smtClean="0"/>
              <a:t>13.		     </a:t>
            </a:r>
            <a:r>
              <a:rPr lang="en-US" dirty="0" err="1" smtClean="0"/>
              <a:t>newNode→lchild</a:t>
            </a:r>
            <a:r>
              <a:rPr lang="en-US" dirty="0" smtClean="0"/>
              <a:t> = ptr2</a:t>
            </a:r>
          </a:p>
          <a:p>
            <a:pPr>
              <a:buNone/>
            </a:pPr>
            <a:r>
              <a:rPr lang="en-US" dirty="0" smtClean="0"/>
              <a:t>14.		     </a:t>
            </a:r>
            <a:r>
              <a:rPr lang="en-US" dirty="0" err="1" smtClean="0"/>
              <a:t>newNode→rchild</a:t>
            </a:r>
            <a:r>
              <a:rPr lang="en-US" dirty="0" smtClean="0"/>
              <a:t> = ptr1</a:t>
            </a:r>
          </a:p>
          <a:p>
            <a:pPr>
              <a:buNone/>
            </a:pPr>
            <a:r>
              <a:rPr lang="en-US" dirty="0" smtClean="0"/>
              <a:t>15.		     Push(</a:t>
            </a:r>
            <a:r>
              <a:rPr lang="en-US" dirty="0" err="1" smtClean="0"/>
              <a:t>newNode</a:t>
            </a:r>
            <a:r>
              <a:rPr lang="en-US" dirty="0" smtClean="0"/>
              <a:t>)</a:t>
            </a:r>
          </a:p>
          <a:p>
            <a:pPr>
              <a:buNone/>
            </a:pPr>
            <a:r>
              <a:rPr lang="en-US" dirty="0" smtClean="0"/>
              <a:t>16.		</a:t>
            </a:r>
            <a:r>
              <a:rPr lang="en-US" dirty="0" err="1" smtClean="0"/>
              <a:t>Endif</a:t>
            </a:r>
            <a:endParaRPr lang="en-US" dirty="0" smtClean="0"/>
          </a:p>
          <a:p>
            <a:pPr>
              <a:buNone/>
            </a:pPr>
            <a:r>
              <a:rPr lang="en-US" dirty="0" smtClean="0"/>
              <a:t>17.	</a:t>
            </a:r>
            <a:r>
              <a:rPr lang="en-US" dirty="0" err="1" smtClean="0"/>
              <a:t>EndIf</a:t>
            </a:r>
            <a:endParaRPr lang="en-US" dirty="0" smtClean="0"/>
          </a:p>
          <a:p>
            <a:pPr>
              <a:buNone/>
            </a:pPr>
            <a:r>
              <a:rPr lang="en-US" dirty="0" smtClean="0"/>
              <a:t>18.	Token = </a:t>
            </a:r>
            <a:r>
              <a:rPr lang="en-US" dirty="0" err="1" smtClean="0"/>
              <a:t>getToken</a:t>
            </a:r>
            <a:r>
              <a:rPr lang="en-US" dirty="0" smtClean="0"/>
              <a:t>()</a:t>
            </a:r>
          </a:p>
          <a:p>
            <a:pPr>
              <a:buNone/>
            </a:pPr>
            <a:r>
              <a:rPr lang="en-US" dirty="0" smtClean="0"/>
              <a:t>19.	</a:t>
            </a:r>
            <a:r>
              <a:rPr lang="en-US" dirty="0" err="1" smtClean="0"/>
              <a:t>EndWhile</a:t>
            </a:r>
            <a:endParaRPr lang="en-US" dirty="0" smtClean="0"/>
          </a:p>
          <a:p>
            <a:pPr>
              <a:buNone/>
            </a:pPr>
            <a:r>
              <a:rPr lang="en-US" dirty="0" smtClean="0"/>
              <a:t>20.	Stop</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Expression Tree - Operations </a:t>
            </a:r>
            <a:endParaRPr lang="en-US" dirty="0"/>
          </a:p>
        </p:txBody>
      </p:sp>
      <p:sp>
        <p:nvSpPr>
          <p:cNvPr id="3" name="Content Placeholder 2"/>
          <p:cNvSpPr>
            <a:spLocks noGrp="1"/>
          </p:cNvSpPr>
          <p:nvPr>
            <p:ph idx="1"/>
          </p:nvPr>
        </p:nvSpPr>
        <p:spPr/>
        <p:txBody>
          <a:bodyPr/>
          <a:lstStyle/>
          <a:p>
            <a:r>
              <a:rPr lang="en-US" dirty="0" smtClean="0"/>
              <a:t>Two common operations</a:t>
            </a:r>
          </a:p>
          <a:p>
            <a:pPr lvl="1"/>
            <a:r>
              <a:rPr lang="en-US" dirty="0" smtClean="0"/>
              <a:t>Traversing the expression tree and</a:t>
            </a:r>
          </a:p>
          <a:p>
            <a:pPr lvl="1"/>
            <a:r>
              <a:rPr lang="en-US" dirty="0" smtClean="0"/>
              <a:t>Evaluating the expression tree</a:t>
            </a:r>
          </a:p>
          <a:p>
            <a:r>
              <a:rPr lang="en-US" dirty="0" smtClean="0"/>
              <a:t>Traversal operations are the same as the binary tree traversals</a:t>
            </a:r>
          </a:p>
          <a:p>
            <a:r>
              <a:rPr lang="en-US" dirty="0" smtClean="0"/>
              <a:t>The evaluating the expression tree is also simple and easy to implement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Tree</a:t>
            </a:r>
            <a:endParaRPr lang="en-US" dirty="0"/>
          </a:p>
        </p:txBody>
      </p:sp>
      <p:sp>
        <p:nvSpPr>
          <p:cNvPr id="3" name="Content Placeholder 2"/>
          <p:cNvSpPr>
            <a:spLocks noGrp="1"/>
          </p:cNvSpPr>
          <p:nvPr>
            <p:ph idx="1"/>
          </p:nvPr>
        </p:nvSpPr>
        <p:spPr/>
        <p:txBody>
          <a:bodyPr/>
          <a:lstStyle/>
          <a:p>
            <a:r>
              <a:rPr lang="en-US" dirty="0" smtClean="0"/>
              <a:t>An application of Binary Trees</a:t>
            </a:r>
          </a:p>
          <a:p>
            <a:r>
              <a:rPr lang="en-US" dirty="0" smtClean="0">
                <a:solidFill>
                  <a:srgbClr val="0000CC"/>
                </a:solidFill>
              </a:rPr>
              <a:t>Binary Search Tree (BST)</a:t>
            </a:r>
            <a:r>
              <a:rPr lang="en-US" dirty="0" smtClean="0"/>
              <a:t> or </a:t>
            </a:r>
            <a:r>
              <a:rPr lang="en-US" dirty="0" smtClean="0">
                <a:solidFill>
                  <a:srgbClr val="0000CC"/>
                </a:solidFill>
              </a:rPr>
              <a:t>Ordered Binary Tree</a:t>
            </a:r>
            <a:r>
              <a:rPr lang="en-US" dirty="0" smtClean="0"/>
              <a:t> has the property that</a:t>
            </a:r>
          </a:p>
          <a:p>
            <a:pPr lvl="1"/>
            <a:r>
              <a:rPr lang="en-US" dirty="0" smtClean="0"/>
              <a:t>All elements in the left </a:t>
            </a:r>
            <a:r>
              <a:rPr lang="en-US" dirty="0" err="1" smtClean="0"/>
              <a:t>subtree</a:t>
            </a:r>
            <a:r>
              <a:rPr lang="en-US" dirty="0" smtClean="0"/>
              <a:t> of a node N  are less than the contents of N 	and</a:t>
            </a:r>
          </a:p>
          <a:p>
            <a:pPr lvl="1"/>
            <a:r>
              <a:rPr lang="en-US" dirty="0" smtClean="0"/>
              <a:t>All elements in the right </a:t>
            </a:r>
            <a:r>
              <a:rPr lang="en-US" dirty="0" err="1" smtClean="0"/>
              <a:t>subtree</a:t>
            </a:r>
            <a:r>
              <a:rPr lang="en-US" dirty="0" smtClean="0"/>
              <a:t> of a node N  are greater than nor equal to the contents of N</a:t>
            </a:r>
            <a:endParaRPr lang="en-US" dirty="0"/>
          </a:p>
        </p:txBody>
      </p:sp>
      <p:pic>
        <p:nvPicPr>
          <p:cNvPr id="4" name="Picture 27"/>
          <p:cNvPicPr>
            <a:picLocks noChangeAspect="1" noChangeArrowheads="1"/>
          </p:cNvPicPr>
          <p:nvPr/>
        </p:nvPicPr>
        <p:blipFill>
          <a:blip r:embed="rId2" cstate="print"/>
          <a:srcRect/>
          <a:stretch>
            <a:fillRect/>
          </a:stretch>
        </p:blipFill>
        <p:spPr bwMode="auto">
          <a:xfrm>
            <a:off x="5181600" y="4572440"/>
            <a:ext cx="2927350" cy="2146147"/>
          </a:xfrm>
          <a:prstGeom prst="rect">
            <a:avLst/>
          </a:prstGeom>
          <a:noFill/>
          <a:ln w="25400" cap="sq">
            <a:noFill/>
            <a:miter lim="800000"/>
            <a:headEnd type="none" w="sm" len="sm"/>
            <a:tailEnd type="none" w="lg" len="lg"/>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Tree</a:t>
            </a:r>
            <a:endParaRPr lang="en-US" dirty="0"/>
          </a:p>
        </p:txBody>
      </p:sp>
      <p:sp>
        <p:nvSpPr>
          <p:cNvPr id="3" name="Content Placeholder 2"/>
          <p:cNvSpPr>
            <a:spLocks noGrp="1"/>
          </p:cNvSpPr>
          <p:nvPr>
            <p:ph idx="1"/>
          </p:nvPr>
        </p:nvSpPr>
        <p:spPr/>
        <p:txBody>
          <a:bodyPr/>
          <a:lstStyle/>
          <a:p>
            <a:r>
              <a:rPr lang="en-US" dirty="0" smtClean="0"/>
              <a:t>Common Operations</a:t>
            </a:r>
          </a:p>
          <a:p>
            <a:pPr lvl="1"/>
            <a:r>
              <a:rPr lang="en-US" dirty="0" smtClean="0"/>
              <a:t>Searching Data</a:t>
            </a:r>
          </a:p>
          <a:p>
            <a:pPr lvl="1"/>
            <a:r>
              <a:rPr lang="en-US" dirty="0" smtClean="0"/>
              <a:t>Inserting Data</a:t>
            </a:r>
          </a:p>
          <a:p>
            <a:pPr lvl="1"/>
            <a:r>
              <a:rPr lang="en-US" dirty="0" smtClean="0"/>
              <a:t>Deleting Data</a:t>
            </a:r>
          </a:p>
          <a:p>
            <a:pPr lvl="1"/>
            <a:r>
              <a:rPr lang="en-US" dirty="0" smtClean="0"/>
              <a:t>Traversing the tree</a:t>
            </a:r>
          </a:p>
          <a:p>
            <a:r>
              <a:rPr lang="en-US" dirty="0" smtClean="0"/>
              <a:t>Seen in detail in lecture 25</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Heap Trees</a:t>
            </a:r>
            <a:endParaRPr lang="en-US" dirty="0"/>
          </a:p>
        </p:txBody>
      </p:sp>
      <p:sp>
        <p:nvSpPr>
          <p:cNvPr id="3" name="Content Placeholder 2"/>
          <p:cNvSpPr>
            <a:spLocks noGrp="1"/>
          </p:cNvSpPr>
          <p:nvPr>
            <p:ph idx="1"/>
          </p:nvPr>
        </p:nvSpPr>
        <p:spPr>
          <a:xfrm>
            <a:off x="304800" y="1066800"/>
            <a:ext cx="8534400" cy="5562600"/>
          </a:xfrm>
        </p:spPr>
        <p:txBody>
          <a:bodyPr>
            <a:normAutofit lnSpcReduction="10000"/>
          </a:bodyPr>
          <a:lstStyle/>
          <a:p>
            <a:r>
              <a:rPr lang="en-US" dirty="0" smtClean="0"/>
              <a:t>All levels are full, except the last one, which is  left-filled</a:t>
            </a:r>
          </a:p>
          <a:p>
            <a:r>
              <a:rPr lang="en-US" dirty="0" smtClean="0"/>
              <a:t>A </a:t>
            </a:r>
            <a:r>
              <a:rPr lang="en-US" dirty="0" smtClean="0">
                <a:solidFill>
                  <a:srgbClr val="0000CC"/>
                </a:solidFill>
              </a:rPr>
              <a:t>heap</a:t>
            </a:r>
            <a:r>
              <a:rPr lang="en-US" dirty="0" smtClean="0"/>
              <a:t> is a specialized </a:t>
            </a:r>
            <a:r>
              <a:rPr lang="en-US" dirty="0" smtClean="0">
                <a:solidFill>
                  <a:srgbClr val="0000CC"/>
                </a:solidFill>
              </a:rPr>
              <a:t>tree-based </a:t>
            </a:r>
            <a:r>
              <a:rPr lang="en-US" dirty="0" smtClean="0"/>
              <a:t>data structure that satisfies the </a:t>
            </a:r>
            <a:r>
              <a:rPr lang="en-US" dirty="0" smtClean="0">
                <a:solidFill>
                  <a:srgbClr val="0000CC"/>
                </a:solidFill>
              </a:rPr>
              <a:t>heap property</a:t>
            </a:r>
            <a:r>
              <a:rPr lang="en-US" dirty="0" smtClean="0"/>
              <a:t>:</a:t>
            </a:r>
          </a:p>
          <a:p>
            <a:r>
              <a:rPr lang="en-US" dirty="0" smtClean="0"/>
              <a:t>If A is a parent node of B then key(A) is ordered with respect to key(B) with the same ordering applying across the heap</a:t>
            </a:r>
          </a:p>
          <a:p>
            <a:pPr lvl="1"/>
            <a:r>
              <a:rPr lang="en-US" dirty="0" smtClean="0"/>
              <a:t>Either the </a:t>
            </a:r>
            <a:r>
              <a:rPr lang="en-US" dirty="0" smtClean="0">
                <a:solidFill>
                  <a:srgbClr val="0000CC"/>
                </a:solidFill>
              </a:rPr>
              <a:t>keys of parent </a:t>
            </a:r>
            <a:r>
              <a:rPr lang="en-US" dirty="0" smtClean="0"/>
              <a:t>nodes are always </a:t>
            </a:r>
            <a:r>
              <a:rPr lang="en-US" dirty="0" smtClean="0">
                <a:solidFill>
                  <a:srgbClr val="C00000"/>
                </a:solidFill>
              </a:rPr>
              <a:t>greater than or equal</a:t>
            </a:r>
            <a:r>
              <a:rPr lang="en-US" dirty="0" smtClean="0"/>
              <a:t> to </a:t>
            </a:r>
            <a:r>
              <a:rPr lang="en-US" dirty="0" smtClean="0">
                <a:solidFill>
                  <a:srgbClr val="0000CC"/>
                </a:solidFill>
              </a:rPr>
              <a:t>those of the children </a:t>
            </a:r>
            <a:r>
              <a:rPr lang="en-US" dirty="0" smtClean="0"/>
              <a:t>and the highest key is in the root node (this kind of heap is called </a:t>
            </a:r>
            <a:r>
              <a:rPr lang="en-US" dirty="0" smtClean="0">
                <a:solidFill>
                  <a:srgbClr val="C00000"/>
                </a:solidFill>
              </a:rPr>
              <a:t>max heap</a:t>
            </a:r>
            <a:r>
              <a:rPr lang="en-US" dirty="0" smtClean="0"/>
              <a:t>) or</a:t>
            </a:r>
          </a:p>
          <a:p>
            <a:pPr lvl="1"/>
            <a:r>
              <a:rPr lang="en-US" dirty="0" smtClean="0"/>
              <a:t>The </a:t>
            </a:r>
            <a:r>
              <a:rPr lang="en-US" dirty="0" smtClean="0">
                <a:solidFill>
                  <a:srgbClr val="0000CC"/>
                </a:solidFill>
              </a:rPr>
              <a:t>keys of parent nodes </a:t>
            </a:r>
            <a:r>
              <a:rPr lang="en-US" dirty="0" smtClean="0"/>
              <a:t>are </a:t>
            </a:r>
            <a:r>
              <a:rPr lang="en-US" dirty="0" smtClean="0">
                <a:solidFill>
                  <a:srgbClr val="0000CC"/>
                </a:solidFill>
              </a:rPr>
              <a:t>less than or equal </a:t>
            </a:r>
            <a:r>
              <a:rPr lang="en-US" dirty="0" smtClean="0"/>
              <a:t>to </a:t>
            </a:r>
            <a:r>
              <a:rPr lang="en-US" dirty="0" smtClean="0">
                <a:solidFill>
                  <a:srgbClr val="0000CC"/>
                </a:solidFill>
              </a:rPr>
              <a:t>those of the children</a:t>
            </a:r>
            <a:r>
              <a:rPr lang="en-US" dirty="0" smtClean="0"/>
              <a:t> (</a:t>
            </a:r>
            <a:r>
              <a:rPr lang="en-US" dirty="0" smtClean="0">
                <a:solidFill>
                  <a:srgbClr val="0000CC"/>
                </a:solidFill>
              </a:rPr>
              <a:t>min heap</a:t>
            </a:r>
            <a:r>
              <a:rPr lang="en-US" dirty="0" smtClean="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Operations on Heap Trees</a:t>
            </a:r>
            <a:endParaRPr lang="en-US" dirty="0"/>
          </a:p>
        </p:txBody>
      </p:sp>
      <p:sp>
        <p:nvSpPr>
          <p:cNvPr id="3" name="Content Placeholder 2"/>
          <p:cNvSpPr>
            <a:spLocks noGrp="1"/>
          </p:cNvSpPr>
          <p:nvPr>
            <p:ph idx="1"/>
          </p:nvPr>
        </p:nvSpPr>
        <p:spPr>
          <a:xfrm>
            <a:off x="304800" y="1066800"/>
            <a:ext cx="8534400" cy="5486400"/>
          </a:xfrm>
        </p:spPr>
        <p:txBody>
          <a:bodyPr>
            <a:normAutofit fontScale="92500" lnSpcReduction="20000"/>
          </a:bodyPr>
          <a:lstStyle/>
          <a:p>
            <a:r>
              <a:rPr lang="en-US" i="1" dirty="0" smtClean="0">
                <a:solidFill>
                  <a:srgbClr val="0000CC"/>
                </a:solidFill>
              </a:rPr>
              <a:t>create-heap</a:t>
            </a:r>
            <a:r>
              <a:rPr lang="en-US" dirty="0" smtClean="0">
                <a:solidFill>
                  <a:srgbClr val="0000CC"/>
                </a:solidFill>
              </a:rPr>
              <a:t>:</a:t>
            </a:r>
            <a:r>
              <a:rPr lang="en-US" dirty="0" smtClean="0"/>
              <a:t> create an empty heap</a:t>
            </a:r>
          </a:p>
          <a:p>
            <a:r>
              <a:rPr lang="en-US" i="1" dirty="0" smtClean="0">
                <a:solidFill>
                  <a:srgbClr val="0000CC"/>
                </a:solidFill>
              </a:rPr>
              <a:t>(a variant) create-heap</a:t>
            </a:r>
            <a:r>
              <a:rPr lang="en-US" dirty="0" smtClean="0">
                <a:solidFill>
                  <a:srgbClr val="0000CC"/>
                </a:solidFill>
              </a:rPr>
              <a:t>:</a:t>
            </a:r>
            <a:r>
              <a:rPr lang="en-US" dirty="0" smtClean="0"/>
              <a:t> create a heap out of given array of elements</a:t>
            </a:r>
          </a:p>
          <a:p>
            <a:r>
              <a:rPr lang="en-US" i="1" dirty="0" smtClean="0">
                <a:solidFill>
                  <a:srgbClr val="0000CC"/>
                </a:solidFill>
              </a:rPr>
              <a:t>find-max</a:t>
            </a:r>
            <a:r>
              <a:rPr lang="en-US" dirty="0" smtClean="0"/>
              <a:t> or </a:t>
            </a:r>
            <a:r>
              <a:rPr lang="en-US" i="1" dirty="0" smtClean="0">
                <a:solidFill>
                  <a:srgbClr val="0000CC"/>
                </a:solidFill>
              </a:rPr>
              <a:t>find-min</a:t>
            </a:r>
            <a:r>
              <a:rPr lang="en-US" dirty="0" smtClean="0">
                <a:solidFill>
                  <a:srgbClr val="0000CC"/>
                </a:solidFill>
              </a:rPr>
              <a:t>:</a:t>
            </a:r>
            <a:r>
              <a:rPr lang="en-US" dirty="0" smtClean="0"/>
              <a:t> find the maximum item of a max-heap or a minimum item of a min-heap, respectively</a:t>
            </a:r>
          </a:p>
          <a:p>
            <a:r>
              <a:rPr lang="en-US" i="1" dirty="0" smtClean="0">
                <a:solidFill>
                  <a:srgbClr val="0000CC"/>
                </a:solidFill>
              </a:rPr>
              <a:t>delete-max</a:t>
            </a:r>
            <a:r>
              <a:rPr lang="en-US" dirty="0" smtClean="0">
                <a:solidFill>
                  <a:srgbClr val="0000CC"/>
                </a:solidFill>
              </a:rPr>
              <a:t> </a:t>
            </a:r>
            <a:r>
              <a:rPr lang="en-US" dirty="0" smtClean="0"/>
              <a:t>or </a:t>
            </a:r>
            <a:r>
              <a:rPr lang="en-US" i="1" dirty="0" smtClean="0">
                <a:solidFill>
                  <a:srgbClr val="0000CC"/>
                </a:solidFill>
              </a:rPr>
              <a:t>delete-min</a:t>
            </a:r>
            <a:r>
              <a:rPr lang="en-US" dirty="0" smtClean="0">
                <a:solidFill>
                  <a:srgbClr val="0000CC"/>
                </a:solidFill>
              </a:rPr>
              <a:t>:</a:t>
            </a:r>
            <a:r>
              <a:rPr lang="en-US" dirty="0" smtClean="0"/>
              <a:t> removing the root node of a max- or min-heap, respectively</a:t>
            </a:r>
          </a:p>
          <a:p>
            <a:r>
              <a:rPr lang="en-US" i="1" dirty="0" smtClean="0">
                <a:solidFill>
                  <a:srgbClr val="0000CC"/>
                </a:solidFill>
              </a:rPr>
              <a:t>increase-key</a:t>
            </a:r>
            <a:r>
              <a:rPr lang="en-US" dirty="0" smtClean="0"/>
              <a:t> or </a:t>
            </a:r>
            <a:r>
              <a:rPr lang="en-US" i="1" dirty="0" smtClean="0">
                <a:solidFill>
                  <a:srgbClr val="0000CC"/>
                </a:solidFill>
              </a:rPr>
              <a:t>decrease-key</a:t>
            </a:r>
            <a:r>
              <a:rPr lang="en-US" dirty="0" smtClean="0">
                <a:solidFill>
                  <a:srgbClr val="0000CC"/>
                </a:solidFill>
              </a:rPr>
              <a:t>:</a:t>
            </a:r>
            <a:r>
              <a:rPr lang="en-US" dirty="0" smtClean="0"/>
              <a:t> updating a key within a max- or min-heap, respectively</a:t>
            </a:r>
          </a:p>
          <a:p>
            <a:r>
              <a:rPr lang="en-US" i="1" dirty="0" smtClean="0">
                <a:solidFill>
                  <a:srgbClr val="0000CC"/>
                </a:solidFill>
              </a:rPr>
              <a:t>insert</a:t>
            </a:r>
            <a:r>
              <a:rPr lang="en-US" dirty="0" smtClean="0">
                <a:solidFill>
                  <a:srgbClr val="0000CC"/>
                </a:solidFill>
              </a:rPr>
              <a:t>: </a:t>
            </a:r>
            <a:r>
              <a:rPr lang="en-US" dirty="0" smtClean="0"/>
              <a:t>adding a new key to the heap</a:t>
            </a:r>
          </a:p>
          <a:p>
            <a:r>
              <a:rPr lang="en-US" i="1" dirty="0" smtClean="0">
                <a:solidFill>
                  <a:srgbClr val="0000CC"/>
                </a:solidFill>
              </a:rPr>
              <a:t>merge</a:t>
            </a:r>
            <a:r>
              <a:rPr lang="en-US" dirty="0" smtClean="0">
                <a:solidFill>
                  <a:srgbClr val="0000CC"/>
                </a:solidFill>
              </a:rPr>
              <a:t>:</a:t>
            </a:r>
            <a:r>
              <a:rPr lang="en-US" dirty="0" smtClean="0"/>
              <a:t> joining two heaps to form a valid new heap containing all the elements of both</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Threaded Binary Trees</a:t>
            </a:r>
            <a:endParaRPr lang="en-US" dirty="0"/>
          </a:p>
        </p:txBody>
      </p:sp>
      <p:sp>
        <p:nvSpPr>
          <p:cNvPr id="3" name="Content Placeholder 2"/>
          <p:cNvSpPr>
            <a:spLocks noGrp="1"/>
          </p:cNvSpPr>
          <p:nvPr>
            <p:ph idx="1"/>
          </p:nvPr>
        </p:nvSpPr>
        <p:spPr/>
        <p:txBody>
          <a:bodyPr>
            <a:normAutofit lnSpcReduction="10000"/>
          </a:bodyPr>
          <a:lstStyle/>
          <a:p>
            <a:r>
              <a:rPr lang="en-US" dirty="0" smtClean="0"/>
              <a:t>In a linked representation of binary trees with </a:t>
            </a:r>
            <a:r>
              <a:rPr lang="en-US" b="1" dirty="0" smtClean="0">
                <a:solidFill>
                  <a:srgbClr val="0000CC"/>
                </a:solidFill>
              </a:rPr>
              <a:t>n</a:t>
            </a:r>
            <a:r>
              <a:rPr lang="en-US" dirty="0" smtClean="0"/>
              <a:t> nodes (where n &gt; 0), </a:t>
            </a:r>
            <a:r>
              <a:rPr lang="en-US" dirty="0" smtClean="0">
                <a:solidFill>
                  <a:srgbClr val="0000CC"/>
                </a:solidFill>
              </a:rPr>
              <a:t>n + 1 link fields contain null entries</a:t>
            </a:r>
          </a:p>
          <a:p>
            <a:r>
              <a:rPr lang="en-US" dirty="0" smtClean="0"/>
              <a:t>It highlights the fact that in a binary tree </a:t>
            </a:r>
            <a:r>
              <a:rPr lang="en-US" dirty="0" smtClean="0">
                <a:solidFill>
                  <a:srgbClr val="0000CC"/>
                </a:solidFill>
              </a:rPr>
              <a:t>more than 50%</a:t>
            </a:r>
            <a:r>
              <a:rPr lang="en-US" dirty="0" smtClean="0"/>
              <a:t> of link fields are with null values, thereby wasting the memory space</a:t>
            </a:r>
          </a:p>
          <a:p>
            <a:r>
              <a:rPr lang="en-US" dirty="0" smtClean="0"/>
              <a:t>A </a:t>
            </a:r>
            <a:r>
              <a:rPr lang="en-US" b="1" dirty="0" smtClean="0">
                <a:solidFill>
                  <a:srgbClr val="0000CC"/>
                </a:solidFill>
              </a:rPr>
              <a:t>threaded binary tree</a:t>
            </a:r>
            <a:r>
              <a:rPr lang="en-US" dirty="0" smtClean="0">
                <a:solidFill>
                  <a:srgbClr val="0000CC"/>
                </a:solidFill>
              </a:rPr>
              <a:t> </a:t>
            </a:r>
            <a:r>
              <a:rPr lang="en-US" dirty="0" smtClean="0"/>
              <a:t>defined as follows:</a:t>
            </a:r>
          </a:p>
          <a:p>
            <a:pPr lvl="1"/>
            <a:r>
              <a:rPr lang="en-US" dirty="0" smtClean="0"/>
              <a:t>"A binary tree is </a:t>
            </a:r>
            <a:r>
              <a:rPr lang="en-US" i="1" dirty="0" smtClean="0"/>
              <a:t>threaded</a:t>
            </a:r>
            <a:r>
              <a:rPr lang="en-US" dirty="0" smtClean="0"/>
              <a:t> by making </a:t>
            </a:r>
          </a:p>
          <a:p>
            <a:pPr lvl="1"/>
            <a:r>
              <a:rPr lang="en-US" dirty="0" smtClean="0"/>
              <a:t>all </a:t>
            </a:r>
            <a:r>
              <a:rPr lang="en-US" dirty="0" smtClean="0">
                <a:solidFill>
                  <a:srgbClr val="0000CC"/>
                </a:solidFill>
              </a:rPr>
              <a:t>right child pointers</a:t>
            </a:r>
            <a:r>
              <a:rPr lang="en-US" dirty="0" smtClean="0"/>
              <a:t> that would normally be null point to the </a:t>
            </a:r>
            <a:r>
              <a:rPr lang="en-US" dirty="0" err="1" smtClean="0">
                <a:solidFill>
                  <a:srgbClr val="0000CC"/>
                </a:solidFill>
              </a:rPr>
              <a:t>inorder</a:t>
            </a:r>
            <a:r>
              <a:rPr lang="en-US" dirty="0" smtClean="0">
                <a:solidFill>
                  <a:srgbClr val="0000CC"/>
                </a:solidFill>
              </a:rPr>
              <a:t> successor </a:t>
            </a:r>
            <a:r>
              <a:rPr lang="en-US" dirty="0" smtClean="0"/>
              <a:t>of the node, and </a:t>
            </a:r>
          </a:p>
          <a:p>
            <a:pPr lvl="1"/>
            <a:r>
              <a:rPr lang="en-US" dirty="0" smtClean="0"/>
              <a:t>all </a:t>
            </a:r>
            <a:r>
              <a:rPr lang="en-US" dirty="0" smtClean="0">
                <a:solidFill>
                  <a:srgbClr val="0000CC"/>
                </a:solidFill>
              </a:rPr>
              <a:t>left child pointers </a:t>
            </a:r>
            <a:r>
              <a:rPr lang="en-US" dirty="0" smtClean="0"/>
              <a:t>that would normally be null point to the </a:t>
            </a:r>
            <a:r>
              <a:rPr lang="en-US" dirty="0" err="1" smtClean="0">
                <a:solidFill>
                  <a:srgbClr val="0000CC"/>
                </a:solidFill>
              </a:rPr>
              <a:t>inorder</a:t>
            </a:r>
            <a:r>
              <a:rPr lang="en-US" dirty="0" smtClean="0">
                <a:solidFill>
                  <a:srgbClr val="0000CC"/>
                </a:solidFill>
              </a:rPr>
              <a:t> predecessor </a:t>
            </a:r>
            <a:r>
              <a:rPr lang="en-US" dirty="0" smtClean="0"/>
              <a:t>of the node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Threaded Binary Tree</a:t>
            </a:r>
            <a:endParaRPr lang="en-US" dirty="0"/>
          </a:p>
        </p:txBody>
      </p:sp>
      <p:sp>
        <p:nvSpPr>
          <p:cNvPr id="3" name="Content Placeholder 2"/>
          <p:cNvSpPr>
            <a:spLocks noGrp="1"/>
          </p:cNvSpPr>
          <p:nvPr>
            <p:ph idx="1"/>
          </p:nvPr>
        </p:nvSpPr>
        <p:spPr>
          <a:xfrm>
            <a:off x="304800" y="1066800"/>
            <a:ext cx="8534400" cy="5257800"/>
          </a:xfrm>
        </p:spPr>
        <p:txBody>
          <a:bodyPr>
            <a:normAutofit/>
          </a:bodyPr>
          <a:lstStyle/>
          <a:p>
            <a:r>
              <a:rPr lang="en-US" dirty="0" smtClean="0"/>
              <a:t>Makes it possible to </a:t>
            </a:r>
            <a:r>
              <a:rPr lang="en-US" dirty="0" smtClean="0">
                <a:solidFill>
                  <a:srgbClr val="0000CC"/>
                </a:solidFill>
              </a:rPr>
              <a:t>traverse</a:t>
            </a:r>
            <a:r>
              <a:rPr lang="en-US" dirty="0" smtClean="0"/>
              <a:t> the values in the binary tree via a </a:t>
            </a:r>
            <a:r>
              <a:rPr lang="en-US" dirty="0" smtClean="0">
                <a:solidFill>
                  <a:srgbClr val="0000CC"/>
                </a:solidFill>
              </a:rPr>
              <a:t>linear traversal </a:t>
            </a:r>
            <a:r>
              <a:rPr lang="en-US" dirty="0" smtClean="0"/>
              <a:t>that is more </a:t>
            </a:r>
            <a:r>
              <a:rPr lang="en-US" dirty="0" smtClean="0">
                <a:solidFill>
                  <a:srgbClr val="0000CC"/>
                </a:solidFill>
              </a:rPr>
              <a:t>rapid</a:t>
            </a:r>
            <a:r>
              <a:rPr lang="en-US" dirty="0" smtClean="0"/>
              <a:t> than a </a:t>
            </a:r>
            <a:r>
              <a:rPr lang="en-US" dirty="0" smtClean="0">
                <a:solidFill>
                  <a:srgbClr val="0000CC"/>
                </a:solidFill>
              </a:rPr>
              <a:t>recursive in-order traversal</a:t>
            </a:r>
          </a:p>
          <a:p>
            <a:r>
              <a:rPr lang="en-US" dirty="0" smtClean="0"/>
              <a:t>It is also possible to </a:t>
            </a:r>
            <a:r>
              <a:rPr lang="en-US" dirty="0" smtClean="0">
                <a:solidFill>
                  <a:srgbClr val="0000CC"/>
                </a:solidFill>
              </a:rPr>
              <a:t>discover the parent </a:t>
            </a:r>
            <a:r>
              <a:rPr lang="en-US" dirty="0" smtClean="0"/>
              <a:t>of a node from a threaded binary tree, without explicit use of parent pointers or a stack</a:t>
            </a:r>
          </a:p>
          <a:p>
            <a:pPr lvl="1"/>
            <a:r>
              <a:rPr lang="en-US" dirty="0" smtClean="0"/>
              <a:t>This can be useful where stack space is limited, or where a stack of parent pointers is unavailable (for finding the parent pointer via </a:t>
            </a:r>
            <a:r>
              <a:rPr lang="en-US" dirty="0" smtClean="0">
                <a:solidFill>
                  <a:srgbClr val="0000CC"/>
                </a:solidFill>
              </a:rPr>
              <a:t>Depth First Search</a:t>
            </a:r>
            <a:r>
              <a:rPr lang="en-US" dirty="0" smtClean="0"/>
              <a: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Threaded Binary Tree</a:t>
            </a:r>
            <a:endParaRPr lang="en-US" dirty="0"/>
          </a:p>
        </p:txBody>
      </p:sp>
      <p:sp>
        <p:nvSpPr>
          <p:cNvPr id="3" name="Content Placeholder 2"/>
          <p:cNvSpPr>
            <a:spLocks noGrp="1"/>
          </p:cNvSpPr>
          <p:nvPr>
            <p:ph idx="1"/>
          </p:nvPr>
        </p:nvSpPr>
        <p:spPr>
          <a:xfrm>
            <a:off x="304800" y="1066800"/>
            <a:ext cx="8534400" cy="3810000"/>
          </a:xfrm>
        </p:spPr>
        <p:txBody>
          <a:bodyPr>
            <a:noAutofit/>
          </a:bodyPr>
          <a:lstStyle/>
          <a:p>
            <a:r>
              <a:rPr lang="en-US" sz="2400" dirty="0" smtClean="0"/>
              <a:t>Consider a node </a:t>
            </a:r>
            <a:r>
              <a:rPr lang="en-US" sz="2400" i="1" dirty="0" smtClean="0"/>
              <a:t>k</a:t>
            </a:r>
            <a:r>
              <a:rPr lang="en-US" sz="2400" dirty="0" smtClean="0"/>
              <a:t> that has a right child </a:t>
            </a:r>
            <a:r>
              <a:rPr lang="en-US" sz="2400" i="1" dirty="0" smtClean="0"/>
              <a:t>r</a:t>
            </a:r>
            <a:r>
              <a:rPr lang="en-US" sz="2400" dirty="0" smtClean="0"/>
              <a:t>. </a:t>
            </a:r>
          </a:p>
          <a:p>
            <a:pPr lvl="1"/>
            <a:r>
              <a:rPr lang="en-US" sz="2000" dirty="0" smtClean="0"/>
              <a:t>Then the left pointer of </a:t>
            </a:r>
            <a:r>
              <a:rPr lang="en-US" sz="2000" i="1" dirty="0" smtClean="0"/>
              <a:t>r</a:t>
            </a:r>
            <a:r>
              <a:rPr lang="en-US" sz="2000" dirty="0" smtClean="0"/>
              <a:t> must be either a child or a thread back to </a:t>
            </a:r>
            <a:r>
              <a:rPr lang="en-US" sz="2000" i="1" dirty="0" smtClean="0"/>
              <a:t>k</a:t>
            </a:r>
            <a:r>
              <a:rPr lang="en-US" sz="2000" dirty="0" smtClean="0"/>
              <a:t>. </a:t>
            </a:r>
          </a:p>
          <a:p>
            <a:pPr lvl="1"/>
            <a:r>
              <a:rPr lang="en-US" sz="2000" dirty="0" smtClean="0"/>
              <a:t>In the case that </a:t>
            </a:r>
            <a:r>
              <a:rPr lang="en-US" sz="2000" i="1" dirty="0" smtClean="0"/>
              <a:t>r</a:t>
            </a:r>
            <a:r>
              <a:rPr lang="en-US" sz="2000" dirty="0" smtClean="0"/>
              <a:t> has a left child, that left child must in turn have either a left child of its own or a thread back to </a:t>
            </a:r>
            <a:r>
              <a:rPr lang="en-US" sz="2000" i="1" dirty="0" smtClean="0"/>
              <a:t>k</a:t>
            </a:r>
            <a:r>
              <a:rPr lang="en-US" sz="2000" dirty="0" smtClean="0"/>
              <a:t>, and so on for all successive left children.</a:t>
            </a:r>
          </a:p>
          <a:p>
            <a:r>
              <a:rPr lang="en-US" sz="2400" dirty="0" smtClean="0"/>
              <a:t>So by following the chain of left pointers from </a:t>
            </a:r>
            <a:r>
              <a:rPr lang="en-US" sz="2400" i="1" dirty="0" smtClean="0"/>
              <a:t>r</a:t>
            </a:r>
            <a:r>
              <a:rPr lang="en-US" sz="2400" dirty="0" smtClean="0"/>
              <a:t>, we will eventually find a thread pointing back to </a:t>
            </a:r>
            <a:r>
              <a:rPr lang="en-US" sz="2400" i="1" dirty="0" smtClean="0"/>
              <a:t>k</a:t>
            </a:r>
          </a:p>
          <a:p>
            <a:r>
              <a:rPr lang="en-US" sz="2400" dirty="0" smtClean="0"/>
              <a:t>The situation is symmetrically similar when </a:t>
            </a:r>
            <a:r>
              <a:rPr lang="en-US" sz="2400" i="1" dirty="0" smtClean="0"/>
              <a:t>q</a:t>
            </a:r>
            <a:r>
              <a:rPr lang="en-US" sz="2400" dirty="0" smtClean="0"/>
              <a:t> is the left child of </a:t>
            </a:r>
            <a:r>
              <a:rPr lang="en-US" sz="2400" i="1" dirty="0" smtClean="0"/>
              <a:t>p</a:t>
            </a:r>
            <a:r>
              <a:rPr lang="en-US" sz="2400" dirty="0" smtClean="0"/>
              <a:t>—we can follow </a:t>
            </a:r>
            <a:r>
              <a:rPr lang="en-US" sz="2400" i="1" dirty="0" err="1" smtClean="0"/>
              <a:t>q'</a:t>
            </a:r>
            <a:r>
              <a:rPr lang="en-US" sz="2400" dirty="0" err="1" smtClean="0"/>
              <a:t>s</a:t>
            </a:r>
            <a:r>
              <a:rPr lang="en-US" sz="2400" dirty="0" smtClean="0"/>
              <a:t> right children to a thread pointing ahead to </a:t>
            </a:r>
            <a:r>
              <a:rPr lang="en-US" sz="2400" i="1" dirty="0" smtClean="0"/>
              <a:t>p</a:t>
            </a:r>
            <a:endParaRPr lang="en-US" sz="2400" dirty="0"/>
          </a:p>
        </p:txBody>
      </p:sp>
      <p:pic>
        <p:nvPicPr>
          <p:cNvPr id="4099" name="Picture 3"/>
          <p:cNvPicPr>
            <a:picLocks noChangeAspect="1" noChangeArrowheads="1"/>
          </p:cNvPicPr>
          <p:nvPr/>
        </p:nvPicPr>
        <p:blipFill>
          <a:blip r:embed="rId2" cstate="print"/>
          <a:srcRect/>
          <a:stretch>
            <a:fillRect/>
          </a:stretch>
        </p:blipFill>
        <p:spPr bwMode="auto">
          <a:xfrm>
            <a:off x="3962400" y="4420040"/>
            <a:ext cx="3848100" cy="23248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Threaded Binary Tree</a:t>
            </a:r>
            <a:endParaRPr lang="en-US" dirty="0"/>
          </a:p>
        </p:txBody>
      </p:sp>
      <p:sp>
        <p:nvSpPr>
          <p:cNvPr id="3" name="Content Placeholder 2"/>
          <p:cNvSpPr>
            <a:spLocks noGrp="1"/>
          </p:cNvSpPr>
          <p:nvPr>
            <p:ph idx="1"/>
          </p:nvPr>
        </p:nvSpPr>
        <p:spPr>
          <a:xfrm>
            <a:off x="304800" y="1066800"/>
            <a:ext cx="4267200" cy="5486400"/>
          </a:xfrm>
        </p:spPr>
        <p:txBody>
          <a:bodyPr>
            <a:noAutofit/>
          </a:bodyPr>
          <a:lstStyle/>
          <a:p>
            <a:r>
              <a:rPr lang="en-US" sz="3200" dirty="0" smtClean="0"/>
              <a:t>Single Threaded </a:t>
            </a:r>
          </a:p>
          <a:p>
            <a:pPr lvl="1"/>
            <a:r>
              <a:rPr lang="en-US" sz="2800" dirty="0" smtClean="0"/>
              <a:t>each node is threaded towards </a:t>
            </a:r>
            <a:r>
              <a:rPr lang="en-US" sz="2800" b="1" dirty="0" smtClean="0"/>
              <a:t>either</a:t>
            </a:r>
            <a:r>
              <a:rPr lang="en-US" sz="2800" dirty="0" smtClean="0"/>
              <a:t> the </a:t>
            </a:r>
            <a:r>
              <a:rPr lang="en-US" sz="2800" dirty="0" err="1" smtClean="0"/>
              <a:t>inorder</a:t>
            </a:r>
            <a:r>
              <a:rPr lang="en-US" sz="2800" dirty="0" smtClean="0"/>
              <a:t> predecessor </a:t>
            </a:r>
            <a:r>
              <a:rPr lang="en-US" sz="2800" b="1" dirty="0" smtClean="0"/>
              <a:t>or</a:t>
            </a:r>
            <a:r>
              <a:rPr lang="en-US" sz="2800" dirty="0" smtClean="0"/>
              <a:t> successor</a:t>
            </a:r>
          </a:p>
          <a:p>
            <a:r>
              <a:rPr lang="en-US" sz="3200" dirty="0" smtClean="0"/>
              <a:t>Double Threaded</a:t>
            </a:r>
          </a:p>
          <a:p>
            <a:pPr lvl="1"/>
            <a:r>
              <a:rPr lang="en-US" sz="2800" dirty="0" smtClean="0"/>
              <a:t>each node is threaded towards </a:t>
            </a:r>
            <a:r>
              <a:rPr lang="en-US" sz="2800" b="1" dirty="0" smtClean="0"/>
              <a:t>both</a:t>
            </a:r>
            <a:r>
              <a:rPr lang="en-US" sz="2800" dirty="0" smtClean="0"/>
              <a:t> the </a:t>
            </a:r>
            <a:r>
              <a:rPr lang="en-US" sz="2800" dirty="0" err="1" smtClean="0"/>
              <a:t>inorder</a:t>
            </a:r>
            <a:r>
              <a:rPr lang="en-US" sz="2800" dirty="0" smtClean="0"/>
              <a:t> predecessor </a:t>
            </a:r>
            <a:r>
              <a:rPr lang="en-US" sz="2800" b="1" dirty="0" smtClean="0"/>
              <a:t>and</a:t>
            </a:r>
            <a:r>
              <a:rPr lang="en-US" sz="2800" dirty="0" smtClean="0"/>
              <a:t> successor</a:t>
            </a:r>
            <a:endParaRPr lang="en-US" sz="2000" dirty="0"/>
          </a:p>
        </p:txBody>
      </p:sp>
      <p:pic>
        <p:nvPicPr>
          <p:cNvPr id="6147" name="Picture 3"/>
          <p:cNvPicPr>
            <a:picLocks noChangeAspect="1" noChangeArrowheads="1"/>
          </p:cNvPicPr>
          <p:nvPr/>
        </p:nvPicPr>
        <p:blipFill>
          <a:blip r:embed="rId2" cstate="print"/>
          <a:srcRect/>
          <a:stretch>
            <a:fillRect/>
          </a:stretch>
        </p:blipFill>
        <p:spPr bwMode="auto">
          <a:xfrm>
            <a:off x="5715003" y="1143440"/>
            <a:ext cx="3028950" cy="2352675"/>
          </a:xfrm>
          <a:prstGeom prst="rect">
            <a:avLst/>
          </a:prstGeom>
          <a:noFill/>
          <a:ln w="9525">
            <a:noFill/>
            <a:miter lim="800000"/>
            <a:headEnd/>
            <a:tailEnd/>
          </a:ln>
        </p:spPr>
      </p:pic>
      <p:pic>
        <p:nvPicPr>
          <p:cNvPr id="6148" name="Picture 4"/>
          <p:cNvPicPr>
            <a:picLocks noChangeAspect="1" noChangeArrowheads="1"/>
          </p:cNvPicPr>
          <p:nvPr/>
        </p:nvPicPr>
        <p:blipFill>
          <a:blip r:embed="rId3" cstate="print"/>
          <a:srcRect/>
          <a:stretch>
            <a:fillRect/>
          </a:stretch>
        </p:blipFill>
        <p:spPr bwMode="auto">
          <a:xfrm>
            <a:off x="4572109" y="3572315"/>
            <a:ext cx="3514725" cy="2905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Array of In-Order Traversal</a:t>
            </a:r>
            <a:endParaRPr lang="en-US" dirty="0"/>
          </a:p>
        </p:txBody>
      </p:sp>
      <p:sp>
        <p:nvSpPr>
          <p:cNvPr id="3" name="Content Placeholder 2"/>
          <p:cNvSpPr>
            <a:spLocks noGrp="1"/>
          </p:cNvSpPr>
          <p:nvPr>
            <p:ph idx="1"/>
          </p:nvPr>
        </p:nvSpPr>
        <p:spPr>
          <a:xfrm>
            <a:off x="304800" y="1066800"/>
            <a:ext cx="5715000" cy="3962400"/>
          </a:xfrm>
        </p:spPr>
        <p:txBody>
          <a:bodyPr/>
          <a:lstStyle/>
          <a:p>
            <a:r>
              <a:rPr lang="en-US" dirty="0" smtClean="0"/>
              <a:t>Threads are reference to the predecessors and successors of the node according to an </a:t>
            </a:r>
            <a:r>
              <a:rPr lang="en-US" dirty="0" err="1" smtClean="0"/>
              <a:t>inorder</a:t>
            </a:r>
            <a:r>
              <a:rPr lang="en-US" dirty="0" smtClean="0"/>
              <a:t> traversal.</a:t>
            </a:r>
          </a:p>
          <a:p>
            <a:r>
              <a:rPr lang="en-US" dirty="0" err="1" smtClean="0"/>
              <a:t>Inorder</a:t>
            </a:r>
            <a:r>
              <a:rPr lang="en-US" dirty="0" smtClean="0"/>
              <a:t> of the threaded tree is ABCDEFGHI, the predecessor of E is D, the successor of E is F.</a:t>
            </a:r>
          </a:p>
        </p:txBody>
      </p:sp>
      <p:pic>
        <p:nvPicPr>
          <p:cNvPr id="4099" name="Picture 3"/>
          <p:cNvPicPr>
            <a:picLocks noChangeAspect="1" noChangeArrowheads="1"/>
          </p:cNvPicPr>
          <p:nvPr/>
        </p:nvPicPr>
        <p:blipFill>
          <a:blip r:embed="rId2" cstate="print"/>
          <a:srcRect/>
          <a:stretch>
            <a:fillRect/>
          </a:stretch>
        </p:blipFill>
        <p:spPr bwMode="auto">
          <a:xfrm>
            <a:off x="5867400" y="1152965"/>
            <a:ext cx="3162300" cy="2682771"/>
          </a:xfrm>
          <a:prstGeom prst="rect">
            <a:avLst/>
          </a:prstGeom>
          <a:noFill/>
          <a:ln w="9525">
            <a:noFill/>
            <a:miter lim="800000"/>
            <a:headEnd/>
            <a:tailEnd/>
          </a:ln>
        </p:spPr>
      </p:pic>
      <p:pic>
        <p:nvPicPr>
          <p:cNvPr id="4100" name="Picture 4"/>
          <p:cNvPicPr>
            <a:picLocks noChangeAspect="1" noChangeArrowheads="1"/>
          </p:cNvPicPr>
          <p:nvPr/>
        </p:nvPicPr>
        <p:blipFill>
          <a:blip r:embed="rId3" cstate="print"/>
          <a:srcRect/>
          <a:stretch>
            <a:fillRect/>
          </a:stretch>
        </p:blipFill>
        <p:spPr bwMode="auto">
          <a:xfrm>
            <a:off x="1219200" y="4648200"/>
            <a:ext cx="7620978" cy="19351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 Threaded Binary Trees</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pic>
        <p:nvPicPr>
          <p:cNvPr id="5123" name="Picture 3"/>
          <p:cNvPicPr>
            <a:picLocks noChangeAspect="1" noChangeArrowheads="1"/>
          </p:cNvPicPr>
          <p:nvPr/>
        </p:nvPicPr>
        <p:blipFill>
          <a:blip r:embed="rId2" cstate="print"/>
          <a:srcRect/>
          <a:stretch>
            <a:fillRect/>
          </a:stretch>
        </p:blipFill>
        <p:spPr bwMode="auto">
          <a:xfrm>
            <a:off x="76344" y="4438650"/>
            <a:ext cx="5540159" cy="234315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4114805" y="1143440"/>
            <a:ext cx="4905375" cy="39282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Threaded Binary Trees</a:t>
            </a:r>
            <a:endParaRPr lang="en-US" dirty="0"/>
          </a:p>
        </p:txBody>
      </p:sp>
      <p:sp>
        <p:nvSpPr>
          <p:cNvPr id="3" name="Content Placeholder 2"/>
          <p:cNvSpPr>
            <a:spLocks noGrp="1"/>
          </p:cNvSpPr>
          <p:nvPr>
            <p:ph idx="1"/>
          </p:nvPr>
        </p:nvSpPr>
        <p:spPr/>
        <p:txBody>
          <a:bodyPr>
            <a:normAutofit fontScale="70000" lnSpcReduction="20000"/>
          </a:bodyPr>
          <a:lstStyle/>
          <a:p>
            <a:r>
              <a:rPr lang="en-US" sz="3400" dirty="0" smtClean="0"/>
              <a:t>The traversal operation is </a:t>
            </a:r>
            <a:r>
              <a:rPr lang="en-US" sz="3400" dirty="0" smtClean="0">
                <a:solidFill>
                  <a:srgbClr val="0000CC"/>
                </a:solidFill>
              </a:rPr>
              <a:t>faster</a:t>
            </a:r>
            <a:r>
              <a:rPr lang="en-US" sz="3400" dirty="0" smtClean="0"/>
              <a:t> than that of its unthreaded version</a:t>
            </a:r>
          </a:p>
          <a:p>
            <a:pPr lvl="1"/>
            <a:r>
              <a:rPr lang="en-US" dirty="0" smtClean="0"/>
              <a:t>Because with threaded binary tree non-recursive implementation is possible which can run faster and does not require the botheration of stock management. </a:t>
            </a:r>
          </a:p>
          <a:p>
            <a:r>
              <a:rPr lang="en-US" sz="3400" dirty="0" smtClean="0"/>
              <a:t>We can efficiently determine the predecessor and successor nodes starting from any node</a:t>
            </a:r>
          </a:p>
          <a:p>
            <a:pPr lvl="1"/>
            <a:r>
              <a:rPr lang="en-US" dirty="0" smtClean="0"/>
              <a:t>A stack is required to provide upward pointing information in the tree whereas in a threaded binary tree, without having to incur the overload of using a stack mechanism the same can be carried out with the threads. </a:t>
            </a:r>
          </a:p>
          <a:p>
            <a:r>
              <a:rPr lang="en-US" sz="3400" dirty="0" smtClean="0"/>
              <a:t>Any node can be accessible from any other node</a:t>
            </a:r>
            <a:endParaRPr lang="en-US" dirty="0" smtClean="0"/>
          </a:p>
          <a:p>
            <a:pPr lvl="1"/>
            <a:r>
              <a:rPr lang="en-US" dirty="0" smtClean="0"/>
              <a:t>Threads are usually more to upward whereas links are downward.</a:t>
            </a:r>
          </a:p>
          <a:p>
            <a:pPr lvl="1"/>
            <a:r>
              <a:rPr lang="en-US" dirty="0" smtClean="0"/>
              <a:t>Thus in a threaded tree, one can move in either direction and nodes are in fact circularly linked. This is not possible in unthreaded counter part because there we can move only in downward direction starting form root. </a:t>
            </a:r>
          </a:p>
          <a:p>
            <a:r>
              <a:rPr lang="en-US" sz="3400" dirty="0" smtClean="0"/>
              <a:t>Insertion into and deletions from a threaded tree are all although time consuming operations(since we have to manipulate both links and threads) but these are very easy to implement.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Disadvantages of Threaded Binary Trees</a:t>
            </a:r>
            <a:endParaRPr lang="en-US" sz="4000" dirty="0"/>
          </a:p>
        </p:txBody>
      </p:sp>
      <p:sp>
        <p:nvSpPr>
          <p:cNvPr id="3" name="Content Placeholder 2"/>
          <p:cNvSpPr>
            <a:spLocks noGrp="1"/>
          </p:cNvSpPr>
          <p:nvPr>
            <p:ph idx="1"/>
          </p:nvPr>
        </p:nvSpPr>
        <p:spPr/>
        <p:txBody>
          <a:bodyPr>
            <a:normAutofit fontScale="92500"/>
          </a:bodyPr>
          <a:lstStyle/>
          <a:p>
            <a:r>
              <a:rPr lang="en-US" sz="3600" dirty="0" smtClean="0"/>
              <a:t>Slower tree creation, since threads need to be maintained. This can partly be alleviated by constructing the tree as an non-threaded tree, then threading it with a special library function</a:t>
            </a:r>
          </a:p>
          <a:p>
            <a:r>
              <a:rPr lang="en-US" sz="3600" dirty="0" smtClean="0"/>
              <a:t>In theory, threaded trees need two extra bits per node to indicate whether each child pointer points to an ordinary node or the node's successor/predecessor node.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Balancing Binary Search Tree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Also called </a:t>
            </a:r>
            <a:r>
              <a:rPr lang="en-US" dirty="0" smtClean="0">
                <a:solidFill>
                  <a:srgbClr val="0000CC"/>
                </a:solidFill>
              </a:rPr>
              <a:t>Heighted Balance Trees</a:t>
            </a:r>
          </a:p>
          <a:p>
            <a:r>
              <a:rPr lang="en-US" dirty="0" smtClean="0">
                <a:solidFill>
                  <a:srgbClr val="0000CC"/>
                </a:solidFill>
              </a:rPr>
              <a:t>Binary search trees </a:t>
            </a:r>
            <a:r>
              <a:rPr lang="en-US" dirty="0" smtClean="0"/>
              <a:t>are useful for efficiently implementing dynamic set operations: 		</a:t>
            </a:r>
            <a:r>
              <a:rPr lang="en-US" sz="2800" dirty="0" smtClean="0"/>
              <a:t>Search, Successor, Predecessor, Minimum, 	Maximum, Insert, Delete</a:t>
            </a:r>
            <a:r>
              <a:rPr lang="en-US" dirty="0" smtClean="0"/>
              <a:t>				           in </a:t>
            </a:r>
            <a:r>
              <a:rPr lang="en-US" b="1" i="1" dirty="0" smtClean="0">
                <a:solidFill>
                  <a:srgbClr val="0000CC"/>
                </a:solidFill>
              </a:rPr>
              <a:t>O</a:t>
            </a:r>
            <a:r>
              <a:rPr lang="en-US" b="1" dirty="0" smtClean="0">
                <a:solidFill>
                  <a:srgbClr val="0000CC"/>
                </a:solidFill>
              </a:rPr>
              <a:t>(</a:t>
            </a:r>
            <a:r>
              <a:rPr lang="en-US" b="1" i="1" dirty="0" smtClean="0">
                <a:solidFill>
                  <a:srgbClr val="0000CC"/>
                </a:solidFill>
              </a:rPr>
              <a:t>h</a:t>
            </a:r>
            <a:r>
              <a:rPr lang="en-US" b="1" dirty="0" smtClean="0">
                <a:solidFill>
                  <a:srgbClr val="0000CC"/>
                </a:solidFill>
              </a:rPr>
              <a:t>)</a:t>
            </a:r>
            <a:r>
              <a:rPr lang="en-US" dirty="0" smtClean="0"/>
              <a:t> time, where </a:t>
            </a:r>
            <a:r>
              <a:rPr lang="en-US" b="1" i="1" dirty="0" smtClean="0">
                <a:solidFill>
                  <a:srgbClr val="0000CC"/>
                </a:solidFill>
              </a:rPr>
              <a:t>h</a:t>
            </a:r>
            <a:r>
              <a:rPr lang="en-US" dirty="0" smtClean="0"/>
              <a:t> is the </a:t>
            </a:r>
            <a:r>
              <a:rPr lang="en-US" dirty="0" smtClean="0">
                <a:solidFill>
                  <a:srgbClr val="0000CC"/>
                </a:solidFill>
              </a:rPr>
              <a:t>height of the tree</a:t>
            </a:r>
          </a:p>
          <a:p>
            <a:r>
              <a:rPr lang="en-US" dirty="0" smtClean="0"/>
              <a:t>When the tree is balanced, that is, its height           </a:t>
            </a:r>
            <a:r>
              <a:rPr lang="en-US" i="1" dirty="0" smtClean="0">
                <a:solidFill>
                  <a:srgbClr val="0000CC"/>
                </a:solidFill>
              </a:rPr>
              <a:t>h</a:t>
            </a:r>
            <a:r>
              <a:rPr lang="en-US" dirty="0" smtClean="0">
                <a:solidFill>
                  <a:srgbClr val="0000CC"/>
                </a:solidFill>
              </a:rPr>
              <a:t> = </a:t>
            </a:r>
            <a:r>
              <a:rPr lang="en-US" i="1" dirty="0" smtClean="0">
                <a:solidFill>
                  <a:srgbClr val="0000CC"/>
                </a:solidFill>
              </a:rPr>
              <a:t>O</a:t>
            </a:r>
            <a:r>
              <a:rPr lang="en-US" dirty="0" smtClean="0">
                <a:solidFill>
                  <a:srgbClr val="0000CC"/>
                </a:solidFill>
              </a:rPr>
              <a:t>(log </a:t>
            </a:r>
            <a:r>
              <a:rPr lang="en-US" i="1" dirty="0" smtClean="0">
                <a:solidFill>
                  <a:srgbClr val="0000CC"/>
                </a:solidFill>
              </a:rPr>
              <a:t>n</a:t>
            </a:r>
            <a:r>
              <a:rPr lang="en-US" dirty="0" smtClean="0">
                <a:solidFill>
                  <a:srgbClr val="0000CC"/>
                </a:solidFill>
              </a:rPr>
              <a:t>)</a:t>
            </a:r>
            <a:r>
              <a:rPr lang="en-US" dirty="0" smtClean="0"/>
              <a:t>, the operations are indeed efficient.</a:t>
            </a:r>
          </a:p>
          <a:p>
            <a:r>
              <a:rPr lang="en-US" dirty="0" smtClean="0"/>
              <a:t>However, the </a:t>
            </a:r>
            <a:r>
              <a:rPr lang="en-US" dirty="0" smtClean="0">
                <a:solidFill>
                  <a:srgbClr val="0000CC"/>
                </a:solidFill>
              </a:rPr>
              <a:t>Insert and Delete </a:t>
            </a:r>
            <a:r>
              <a:rPr lang="en-US" dirty="0" smtClean="0"/>
              <a:t>alter the shape of the tree and can result in an unbalanced tree.</a:t>
            </a:r>
          </a:p>
          <a:p>
            <a:r>
              <a:rPr lang="en-US" dirty="0" smtClean="0"/>
              <a:t>In the worst case, </a:t>
            </a:r>
            <a:r>
              <a:rPr lang="en-US" i="1" dirty="0" smtClean="0">
                <a:solidFill>
                  <a:srgbClr val="0000CC"/>
                </a:solidFill>
              </a:rPr>
              <a:t>h</a:t>
            </a:r>
            <a:r>
              <a:rPr lang="en-US" dirty="0" smtClean="0">
                <a:solidFill>
                  <a:srgbClr val="0000CC"/>
                </a:solidFill>
              </a:rPr>
              <a:t> = </a:t>
            </a:r>
            <a:r>
              <a:rPr lang="en-US" i="1" dirty="0" smtClean="0">
                <a:solidFill>
                  <a:srgbClr val="0000CC"/>
                </a:solidFill>
              </a:rPr>
              <a:t>O</a:t>
            </a:r>
            <a:r>
              <a:rPr lang="en-US" dirty="0" smtClean="0">
                <a:solidFill>
                  <a:srgbClr val="0000CC"/>
                </a:solidFill>
              </a:rPr>
              <a:t>(</a:t>
            </a:r>
            <a:r>
              <a:rPr lang="en-US" i="1" dirty="0" smtClean="0">
                <a:solidFill>
                  <a:srgbClr val="0000CC"/>
                </a:solidFill>
              </a:rPr>
              <a:t>n</a:t>
            </a:r>
            <a:r>
              <a:rPr lang="en-US" dirty="0" smtClean="0">
                <a:solidFill>
                  <a:srgbClr val="0000CC"/>
                </a:solidFill>
              </a:rPr>
              <a:t>) </a:t>
            </a:r>
            <a:r>
              <a:rPr lang="en-US" dirty="0" smtClean="0">
                <a:sym typeface="Wingdings" pitchFamily="2" charset="2"/>
              </a:rPr>
              <a:t></a:t>
            </a:r>
            <a:r>
              <a:rPr lang="en-US" dirty="0" smtClean="0"/>
              <a:t> no better than a linked list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Balancing Binary Search Tree</a:t>
            </a:r>
            <a:endParaRPr lang="en-US" dirty="0"/>
          </a:p>
        </p:txBody>
      </p:sp>
      <p:sp>
        <p:nvSpPr>
          <p:cNvPr id="3" name="Content Placeholder 2"/>
          <p:cNvSpPr>
            <a:spLocks noGrp="1"/>
          </p:cNvSpPr>
          <p:nvPr>
            <p:ph idx="1"/>
          </p:nvPr>
        </p:nvSpPr>
        <p:spPr/>
        <p:txBody>
          <a:bodyPr>
            <a:normAutofit lnSpcReduction="10000"/>
          </a:bodyPr>
          <a:lstStyle/>
          <a:p>
            <a:r>
              <a:rPr lang="en-US" dirty="0" smtClean="0"/>
              <a:t>Find a method for keeping the tree always balanced</a:t>
            </a:r>
          </a:p>
          <a:p>
            <a:r>
              <a:rPr lang="en-US" dirty="0" smtClean="0"/>
              <a:t>When an Insert or Delete operation causes an imbalance, we want to correct this in at most        </a:t>
            </a:r>
            <a:r>
              <a:rPr lang="en-US" i="1" dirty="0" smtClean="0">
                <a:solidFill>
                  <a:srgbClr val="0000CC"/>
                </a:solidFill>
              </a:rPr>
              <a:t>O</a:t>
            </a:r>
            <a:r>
              <a:rPr lang="en-US" dirty="0" smtClean="0">
                <a:solidFill>
                  <a:srgbClr val="0000CC"/>
                </a:solidFill>
              </a:rPr>
              <a:t>(log </a:t>
            </a:r>
            <a:r>
              <a:rPr lang="en-US" i="1" dirty="0" smtClean="0">
                <a:solidFill>
                  <a:srgbClr val="0000CC"/>
                </a:solidFill>
              </a:rPr>
              <a:t>n</a:t>
            </a:r>
            <a:r>
              <a:rPr lang="en-US" dirty="0" smtClean="0">
                <a:solidFill>
                  <a:srgbClr val="0000CC"/>
                </a:solidFill>
              </a:rPr>
              <a:t>)</a:t>
            </a:r>
            <a:r>
              <a:rPr lang="en-US" dirty="0" smtClean="0"/>
              <a:t> time </a:t>
            </a:r>
            <a:r>
              <a:rPr lang="en-US" dirty="0" smtClean="0">
                <a:sym typeface="Wingdings" pitchFamily="2" charset="2"/>
              </a:rPr>
              <a:t> no complexity overhead.</a:t>
            </a:r>
          </a:p>
          <a:p>
            <a:r>
              <a:rPr lang="en-US" dirty="0" smtClean="0">
                <a:sym typeface="Wingdings" pitchFamily="2" charset="2"/>
              </a:rPr>
              <a:t>Add a requirement on the height of sub-trees </a:t>
            </a:r>
          </a:p>
          <a:p>
            <a:r>
              <a:rPr lang="en-US" dirty="0" smtClean="0">
                <a:sym typeface="Wingdings" pitchFamily="2" charset="2"/>
              </a:rPr>
              <a:t>The most popular balanced tree data structures: </a:t>
            </a:r>
          </a:p>
          <a:p>
            <a:pPr lvl="1"/>
            <a:r>
              <a:rPr lang="en-US" b="1" u="sng" dirty="0" smtClean="0">
                <a:sym typeface="Wingdings" pitchFamily="2" charset="2"/>
              </a:rPr>
              <a:t>AVL trees</a:t>
            </a:r>
            <a:r>
              <a:rPr lang="en-US" dirty="0" smtClean="0">
                <a:sym typeface="Wingdings" pitchFamily="2" charset="2"/>
              </a:rPr>
              <a:t>: </a:t>
            </a:r>
            <a:r>
              <a:rPr lang="en-US" dirty="0" err="1" smtClean="0">
                <a:sym typeface="Wingdings" pitchFamily="2" charset="2"/>
              </a:rPr>
              <a:t>subtree</a:t>
            </a:r>
            <a:r>
              <a:rPr lang="en-US" dirty="0" smtClean="0">
                <a:sym typeface="Wingdings" pitchFamily="2" charset="2"/>
              </a:rPr>
              <a:t> height difference of at most 1</a:t>
            </a:r>
          </a:p>
          <a:p>
            <a:pPr lvl="1"/>
            <a:r>
              <a:rPr lang="en-US" b="1" u="sng" dirty="0" smtClean="0">
                <a:sym typeface="Wingdings" pitchFamily="2" charset="2"/>
              </a:rPr>
              <a:t>Red-Black trees</a:t>
            </a:r>
            <a:r>
              <a:rPr lang="en-US" dirty="0" smtClean="0">
                <a:sym typeface="Wingdings" pitchFamily="2" charset="2"/>
              </a:rPr>
              <a:t>: </a:t>
            </a:r>
            <a:r>
              <a:rPr lang="en-US" dirty="0" err="1" smtClean="0">
                <a:sym typeface="Wingdings" pitchFamily="2" charset="2"/>
              </a:rPr>
              <a:t>subtree</a:t>
            </a:r>
            <a:r>
              <a:rPr lang="en-US" dirty="0" smtClean="0">
                <a:sym typeface="Wingdings" pitchFamily="2" charset="2"/>
              </a:rPr>
              <a:t> height difference </a:t>
            </a:r>
            <a:r>
              <a:rPr lang="en-US" dirty="0" smtClean="0">
                <a:cs typeface="Times New Roman" pitchFamily="18" charset="0"/>
                <a:sym typeface="Wingdings" pitchFamily="2" charset="2"/>
              </a:rPr>
              <a:t>≤ </a:t>
            </a:r>
            <a:r>
              <a:rPr lang="en-US" dirty="0" smtClean="0">
                <a:sym typeface="Wingdings" pitchFamily="2" charset="2"/>
              </a:rPr>
              <a:t>2 (log </a:t>
            </a:r>
            <a:r>
              <a:rPr lang="en-US" i="1" dirty="0" smtClean="0">
                <a:sym typeface="Wingdings" pitchFamily="2" charset="2"/>
              </a:rPr>
              <a:t>n</a:t>
            </a:r>
            <a:r>
              <a:rPr lang="en-US" dirty="0" smtClean="0">
                <a:sym typeface="Wingdings" pitchFamily="2" charset="2"/>
              </a:rPr>
              <a:t> + 1)</a:t>
            </a:r>
          </a:p>
          <a:p>
            <a:pPr lvl="1"/>
            <a:r>
              <a:rPr lang="en-US" b="1" u="sng" dirty="0" smtClean="0">
                <a:sym typeface="Wingdings" pitchFamily="2" charset="2"/>
              </a:rPr>
              <a:t>Splay trees:</a:t>
            </a:r>
            <a:r>
              <a:rPr lang="en-US" dirty="0" smtClean="0">
                <a:sym typeface="Wingdings" pitchFamily="2" charset="2"/>
              </a:rPr>
              <a:t>	</a:t>
            </a:r>
            <a:r>
              <a:rPr lang="en-US" dirty="0" err="1" smtClean="0">
                <a:sym typeface="Wingdings" pitchFamily="2" charset="2"/>
              </a:rPr>
              <a:t>gg</a:t>
            </a:r>
            <a:endParaRPr lang="en-US" dirty="0" smtClean="0">
              <a:sym typeface="Wingdings" pitchFamily="2" charset="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AVL Tree</a:t>
            </a:r>
            <a:endParaRPr lang="en-US" dirty="0"/>
          </a:p>
        </p:txBody>
      </p:sp>
      <p:sp>
        <p:nvSpPr>
          <p:cNvPr id="3" name="Content Placeholder 2"/>
          <p:cNvSpPr>
            <a:spLocks noGrp="1"/>
          </p:cNvSpPr>
          <p:nvPr>
            <p:ph idx="1"/>
          </p:nvPr>
        </p:nvSpPr>
        <p:spPr>
          <a:xfrm>
            <a:off x="304800" y="1066800"/>
            <a:ext cx="8534400" cy="2133600"/>
          </a:xfrm>
        </p:spPr>
        <p:txBody>
          <a:bodyPr>
            <a:normAutofit fontScale="85000" lnSpcReduction="20000"/>
          </a:bodyPr>
          <a:lstStyle/>
          <a:p>
            <a:r>
              <a:rPr lang="en-US" dirty="0" smtClean="0"/>
              <a:t>An AVL tree is a binary tree with one balance property:</a:t>
            </a:r>
          </a:p>
          <a:p>
            <a:r>
              <a:rPr lang="en-US" dirty="0" smtClean="0"/>
              <a:t>For any node in the tree, the </a:t>
            </a:r>
            <a:r>
              <a:rPr lang="en-US" dirty="0" smtClean="0">
                <a:solidFill>
                  <a:srgbClr val="0000CC"/>
                </a:solidFill>
              </a:rPr>
              <a:t>height difference </a:t>
            </a:r>
            <a:r>
              <a:rPr lang="en-US" dirty="0" smtClean="0"/>
              <a:t>between its left and right sub-trees is </a:t>
            </a:r>
            <a:r>
              <a:rPr lang="en-US" dirty="0" smtClean="0">
                <a:solidFill>
                  <a:srgbClr val="0000CC"/>
                </a:solidFill>
              </a:rPr>
              <a:t>at most one</a:t>
            </a:r>
            <a:r>
              <a:rPr lang="en-US" dirty="0" smtClean="0"/>
              <a:t>; if at any time they differ by more than one, rebalancing is done to restore this property</a:t>
            </a:r>
            <a:endParaRPr lang="en-US" dirty="0"/>
          </a:p>
        </p:txBody>
      </p:sp>
      <p:grpSp>
        <p:nvGrpSpPr>
          <p:cNvPr id="53" name="Group 33"/>
          <p:cNvGrpSpPr>
            <a:grpSpLocks/>
          </p:cNvGrpSpPr>
          <p:nvPr/>
        </p:nvGrpSpPr>
        <p:grpSpPr bwMode="auto">
          <a:xfrm>
            <a:off x="762211" y="3200400"/>
            <a:ext cx="7285037" cy="2043112"/>
            <a:chOff x="907" y="1933"/>
            <a:chExt cx="4589" cy="1287"/>
          </a:xfrm>
        </p:grpSpPr>
        <p:sp>
          <p:nvSpPr>
            <p:cNvPr id="54" name="Freeform 6"/>
            <p:cNvSpPr>
              <a:spLocks/>
            </p:cNvSpPr>
            <p:nvPr/>
          </p:nvSpPr>
          <p:spPr bwMode="auto">
            <a:xfrm>
              <a:off x="1884" y="2565"/>
              <a:ext cx="593" cy="655"/>
            </a:xfrm>
            <a:custGeom>
              <a:avLst/>
              <a:gdLst/>
              <a:ahLst/>
              <a:cxnLst>
                <a:cxn ang="0">
                  <a:pos x="0" y="912"/>
                </a:cxn>
                <a:cxn ang="0">
                  <a:pos x="336" y="0"/>
                </a:cxn>
                <a:cxn ang="0">
                  <a:pos x="672" y="912"/>
                </a:cxn>
                <a:cxn ang="0">
                  <a:pos x="0" y="912"/>
                </a:cxn>
              </a:cxnLst>
              <a:rect l="0" t="0" r="r" b="b"/>
              <a:pathLst>
                <a:path w="672" h="912">
                  <a:moveTo>
                    <a:pt x="0" y="912"/>
                  </a:moveTo>
                  <a:lnTo>
                    <a:pt x="336" y="0"/>
                  </a:lnTo>
                  <a:lnTo>
                    <a:pt x="672" y="912"/>
                  </a:lnTo>
                  <a:lnTo>
                    <a:pt x="0" y="912"/>
                  </a:lnTo>
                  <a:close/>
                </a:path>
              </a:pathLst>
            </a:custGeom>
            <a:noFill/>
            <a:ln w="19050" cmpd="sng">
              <a:solidFill>
                <a:schemeClr val="tx2"/>
              </a:solidFill>
              <a:round/>
              <a:headEnd/>
              <a:tailEnd/>
            </a:ln>
            <a:effectLst/>
          </p:spPr>
          <p:txBody>
            <a:bodyPr/>
            <a:lstStyle/>
            <a:p>
              <a:endParaRPr lang="en-US"/>
            </a:p>
          </p:txBody>
        </p:sp>
        <p:sp>
          <p:nvSpPr>
            <p:cNvPr id="55" name="Freeform 7"/>
            <p:cNvSpPr>
              <a:spLocks/>
            </p:cNvSpPr>
            <p:nvPr/>
          </p:nvSpPr>
          <p:spPr bwMode="auto">
            <a:xfrm>
              <a:off x="3403" y="2565"/>
              <a:ext cx="672" cy="607"/>
            </a:xfrm>
            <a:custGeom>
              <a:avLst/>
              <a:gdLst/>
              <a:ahLst/>
              <a:cxnLst>
                <a:cxn ang="0">
                  <a:pos x="0" y="912"/>
                </a:cxn>
                <a:cxn ang="0">
                  <a:pos x="336" y="0"/>
                </a:cxn>
                <a:cxn ang="0">
                  <a:pos x="672" y="912"/>
                </a:cxn>
                <a:cxn ang="0">
                  <a:pos x="0" y="912"/>
                </a:cxn>
              </a:cxnLst>
              <a:rect l="0" t="0" r="r" b="b"/>
              <a:pathLst>
                <a:path w="672" h="912">
                  <a:moveTo>
                    <a:pt x="0" y="912"/>
                  </a:moveTo>
                  <a:lnTo>
                    <a:pt x="336" y="0"/>
                  </a:lnTo>
                  <a:lnTo>
                    <a:pt x="672" y="912"/>
                  </a:lnTo>
                  <a:lnTo>
                    <a:pt x="0" y="912"/>
                  </a:lnTo>
                  <a:close/>
                </a:path>
              </a:pathLst>
            </a:custGeom>
            <a:noFill/>
            <a:ln w="28575" cmpd="sng">
              <a:solidFill>
                <a:srgbClr val="0000CC"/>
              </a:solidFill>
              <a:round/>
              <a:headEnd/>
              <a:tailEnd/>
            </a:ln>
            <a:effectLst/>
          </p:spPr>
          <p:txBody>
            <a:bodyPr/>
            <a:lstStyle/>
            <a:p>
              <a:endParaRPr lang="en-US"/>
            </a:p>
          </p:txBody>
        </p:sp>
        <p:cxnSp>
          <p:nvCxnSpPr>
            <p:cNvPr id="56" name="AutoShape 8"/>
            <p:cNvCxnSpPr>
              <a:cxnSpLocks noChangeShapeType="1"/>
            </p:cNvCxnSpPr>
            <p:nvPr/>
          </p:nvCxnSpPr>
          <p:spPr bwMode="auto">
            <a:xfrm flipH="1">
              <a:off x="2155" y="2308"/>
              <a:ext cx="768" cy="240"/>
            </a:xfrm>
            <a:prstGeom prst="straightConnector1">
              <a:avLst/>
            </a:prstGeom>
            <a:noFill/>
            <a:ln w="28575">
              <a:solidFill>
                <a:schemeClr val="tx1"/>
              </a:solidFill>
              <a:round/>
              <a:headEnd/>
              <a:tailEnd type="triangle" w="med" len="med"/>
            </a:ln>
            <a:effectLst/>
          </p:spPr>
        </p:cxnSp>
        <p:cxnSp>
          <p:nvCxnSpPr>
            <p:cNvPr id="57" name="AutoShape 9"/>
            <p:cNvCxnSpPr>
              <a:cxnSpLocks noChangeShapeType="1"/>
            </p:cNvCxnSpPr>
            <p:nvPr/>
          </p:nvCxnSpPr>
          <p:spPr bwMode="auto">
            <a:xfrm>
              <a:off x="2952" y="2308"/>
              <a:ext cx="792" cy="267"/>
            </a:xfrm>
            <a:prstGeom prst="straightConnector1">
              <a:avLst/>
            </a:prstGeom>
            <a:noFill/>
            <a:ln w="28575">
              <a:solidFill>
                <a:schemeClr val="tx1"/>
              </a:solidFill>
              <a:round/>
              <a:headEnd/>
              <a:tailEnd type="triangle" w="med" len="med"/>
            </a:ln>
            <a:effectLst/>
          </p:spPr>
        </p:cxnSp>
        <p:sp>
          <p:nvSpPr>
            <p:cNvPr id="58" name="Line 10"/>
            <p:cNvSpPr>
              <a:spLocks noChangeShapeType="1"/>
            </p:cNvSpPr>
            <p:nvPr/>
          </p:nvSpPr>
          <p:spPr bwMode="auto">
            <a:xfrm>
              <a:off x="4259" y="2565"/>
              <a:ext cx="254" cy="0"/>
            </a:xfrm>
            <a:prstGeom prst="line">
              <a:avLst/>
            </a:prstGeom>
            <a:noFill/>
            <a:ln w="9525">
              <a:solidFill>
                <a:schemeClr val="tx1"/>
              </a:solidFill>
              <a:round/>
              <a:headEnd/>
              <a:tailEnd/>
            </a:ln>
            <a:effectLst/>
          </p:spPr>
          <p:txBody>
            <a:bodyPr/>
            <a:lstStyle/>
            <a:p>
              <a:endParaRPr lang="en-US"/>
            </a:p>
          </p:txBody>
        </p:sp>
        <p:sp>
          <p:nvSpPr>
            <p:cNvPr id="59" name="Line 11"/>
            <p:cNvSpPr>
              <a:spLocks noChangeShapeType="1"/>
            </p:cNvSpPr>
            <p:nvPr/>
          </p:nvSpPr>
          <p:spPr bwMode="auto">
            <a:xfrm>
              <a:off x="4259" y="3117"/>
              <a:ext cx="254" cy="0"/>
            </a:xfrm>
            <a:prstGeom prst="line">
              <a:avLst/>
            </a:prstGeom>
            <a:noFill/>
            <a:ln w="9525">
              <a:solidFill>
                <a:schemeClr val="tx1"/>
              </a:solidFill>
              <a:round/>
              <a:headEnd/>
              <a:tailEnd/>
            </a:ln>
            <a:effectLst/>
          </p:spPr>
          <p:txBody>
            <a:bodyPr/>
            <a:lstStyle/>
            <a:p>
              <a:endParaRPr lang="en-US"/>
            </a:p>
          </p:txBody>
        </p:sp>
        <p:sp>
          <p:nvSpPr>
            <p:cNvPr id="60" name="Line 12"/>
            <p:cNvSpPr>
              <a:spLocks noChangeShapeType="1"/>
            </p:cNvSpPr>
            <p:nvPr/>
          </p:nvSpPr>
          <p:spPr bwMode="auto">
            <a:xfrm>
              <a:off x="4386" y="2565"/>
              <a:ext cx="0" cy="552"/>
            </a:xfrm>
            <a:prstGeom prst="line">
              <a:avLst/>
            </a:prstGeom>
            <a:noFill/>
            <a:ln w="9525">
              <a:solidFill>
                <a:schemeClr val="tx1"/>
              </a:solidFill>
              <a:round/>
              <a:headEnd type="triangle" w="lg" len="lg"/>
              <a:tailEnd type="triangle" w="lg" len="lg"/>
            </a:ln>
            <a:effectLst/>
          </p:spPr>
          <p:txBody>
            <a:bodyPr/>
            <a:lstStyle/>
            <a:p>
              <a:endParaRPr lang="en-US"/>
            </a:p>
          </p:txBody>
        </p:sp>
        <p:sp>
          <p:nvSpPr>
            <p:cNvPr id="61" name="Text Box 13"/>
            <p:cNvSpPr txBox="1">
              <a:spLocks noChangeArrowheads="1"/>
            </p:cNvSpPr>
            <p:nvPr/>
          </p:nvSpPr>
          <p:spPr bwMode="auto">
            <a:xfrm>
              <a:off x="1963" y="2836"/>
              <a:ext cx="485" cy="330"/>
            </a:xfrm>
            <a:prstGeom prst="rect">
              <a:avLst/>
            </a:prstGeom>
            <a:noFill/>
            <a:ln w="9525">
              <a:noFill/>
              <a:miter lim="800000"/>
              <a:headEnd/>
              <a:tailEnd/>
            </a:ln>
            <a:effectLst/>
          </p:spPr>
          <p:txBody>
            <a:bodyPr wrap="none">
              <a:spAutoFit/>
            </a:bodyPr>
            <a:lstStyle/>
            <a:p>
              <a:pPr algn="l" eaLnBrk="1" hangingPunct="1"/>
              <a:r>
                <a:rPr lang="en-US" sz="2800">
                  <a:solidFill>
                    <a:schemeClr val="tx2"/>
                  </a:solidFill>
                  <a:effectLst/>
                  <a:cs typeface="Times New Roman" pitchFamily="18" charset="0"/>
                </a:rPr>
                <a:t>S</a:t>
              </a:r>
              <a:r>
                <a:rPr lang="en-US" sz="2800" baseline="-25000">
                  <a:solidFill>
                    <a:schemeClr val="tx2"/>
                  </a:solidFill>
                  <a:effectLst/>
                  <a:cs typeface="Times New Roman" pitchFamily="18" charset="0"/>
                </a:rPr>
                <a:t>h-</a:t>
              </a:r>
              <a:r>
                <a:rPr lang="en-US" sz="2800" i="0" baseline="-25000">
                  <a:solidFill>
                    <a:schemeClr val="tx2"/>
                  </a:solidFill>
                  <a:effectLst/>
                  <a:cs typeface="Times New Roman" pitchFamily="18" charset="0"/>
                </a:rPr>
                <a:t>1</a:t>
              </a:r>
              <a:endParaRPr lang="en-US" sz="2800" i="0">
                <a:solidFill>
                  <a:schemeClr val="tx2"/>
                </a:solidFill>
                <a:effectLst/>
                <a:cs typeface="Times New Roman" pitchFamily="18" charset="0"/>
              </a:endParaRPr>
            </a:p>
          </p:txBody>
        </p:sp>
        <p:sp>
          <p:nvSpPr>
            <p:cNvPr id="62" name="Text Box 14"/>
            <p:cNvSpPr txBox="1">
              <a:spLocks noChangeArrowheads="1"/>
            </p:cNvSpPr>
            <p:nvPr/>
          </p:nvSpPr>
          <p:spPr bwMode="auto">
            <a:xfrm>
              <a:off x="3499" y="2842"/>
              <a:ext cx="485" cy="330"/>
            </a:xfrm>
            <a:prstGeom prst="rect">
              <a:avLst/>
            </a:prstGeom>
            <a:noFill/>
            <a:ln w="9525">
              <a:noFill/>
              <a:miter lim="800000"/>
              <a:headEnd/>
              <a:tailEnd/>
            </a:ln>
            <a:effectLst/>
          </p:spPr>
          <p:txBody>
            <a:bodyPr wrap="none">
              <a:spAutoFit/>
            </a:bodyPr>
            <a:lstStyle/>
            <a:p>
              <a:pPr algn="l" eaLnBrk="1" hangingPunct="1"/>
              <a:r>
                <a:rPr lang="en-US" sz="2800" dirty="0">
                  <a:solidFill>
                    <a:srgbClr val="0000CC"/>
                  </a:solidFill>
                  <a:effectLst/>
                  <a:cs typeface="Times New Roman" pitchFamily="18" charset="0"/>
                </a:rPr>
                <a:t>S</a:t>
              </a:r>
              <a:r>
                <a:rPr lang="en-US" sz="2800" baseline="-25000" dirty="0">
                  <a:solidFill>
                    <a:srgbClr val="0000CC"/>
                  </a:solidFill>
                  <a:effectLst/>
                  <a:cs typeface="Times New Roman" pitchFamily="18" charset="0"/>
                </a:rPr>
                <a:t>h-</a:t>
              </a:r>
              <a:r>
                <a:rPr lang="en-US" sz="2800" i="0" baseline="-25000" dirty="0">
                  <a:solidFill>
                    <a:srgbClr val="0000CC"/>
                  </a:solidFill>
                  <a:effectLst/>
                  <a:cs typeface="Times New Roman" pitchFamily="18" charset="0"/>
                </a:rPr>
                <a:t>2</a:t>
              </a:r>
              <a:endParaRPr lang="en-US" sz="2800" i="0" dirty="0">
                <a:solidFill>
                  <a:srgbClr val="0000CC"/>
                </a:solidFill>
                <a:effectLst/>
                <a:cs typeface="Times New Roman" pitchFamily="18" charset="0"/>
              </a:endParaRPr>
            </a:p>
          </p:txBody>
        </p:sp>
        <p:sp>
          <p:nvSpPr>
            <p:cNvPr id="63" name="Text Box 15"/>
            <p:cNvSpPr txBox="1">
              <a:spLocks noChangeArrowheads="1"/>
            </p:cNvSpPr>
            <p:nvPr/>
          </p:nvSpPr>
          <p:spPr bwMode="auto">
            <a:xfrm>
              <a:off x="4430" y="2737"/>
              <a:ext cx="444" cy="330"/>
            </a:xfrm>
            <a:prstGeom prst="rect">
              <a:avLst/>
            </a:prstGeom>
            <a:noFill/>
            <a:ln w="9525">
              <a:noFill/>
              <a:miter lim="800000"/>
              <a:headEnd/>
              <a:tailEnd/>
            </a:ln>
            <a:effectLst/>
          </p:spPr>
          <p:txBody>
            <a:bodyPr wrap="none">
              <a:spAutoFit/>
            </a:bodyPr>
            <a:lstStyle/>
            <a:p>
              <a:pPr algn="l" eaLnBrk="1" hangingPunct="1"/>
              <a:r>
                <a:rPr lang="en-US" sz="2800" dirty="0">
                  <a:solidFill>
                    <a:srgbClr val="0000CC"/>
                  </a:solidFill>
                  <a:effectLst/>
                  <a:cs typeface="Times New Roman" pitchFamily="18" charset="0"/>
                </a:rPr>
                <a:t>h-</a:t>
              </a:r>
              <a:r>
                <a:rPr lang="en-US" sz="2800" i="0" dirty="0">
                  <a:solidFill>
                    <a:srgbClr val="0000CC"/>
                  </a:solidFill>
                  <a:effectLst/>
                  <a:cs typeface="Times New Roman" pitchFamily="18" charset="0"/>
                </a:rPr>
                <a:t>2</a:t>
              </a:r>
            </a:p>
          </p:txBody>
        </p:sp>
        <p:sp>
          <p:nvSpPr>
            <p:cNvPr id="64" name="Line 16"/>
            <p:cNvSpPr>
              <a:spLocks noChangeShapeType="1"/>
            </p:cNvSpPr>
            <p:nvPr/>
          </p:nvSpPr>
          <p:spPr bwMode="auto">
            <a:xfrm>
              <a:off x="1417" y="2565"/>
              <a:ext cx="254" cy="0"/>
            </a:xfrm>
            <a:prstGeom prst="line">
              <a:avLst/>
            </a:prstGeom>
            <a:noFill/>
            <a:ln w="9525">
              <a:solidFill>
                <a:schemeClr val="tx2"/>
              </a:solidFill>
              <a:round/>
              <a:headEnd/>
              <a:tailEnd/>
            </a:ln>
            <a:effectLst/>
          </p:spPr>
          <p:txBody>
            <a:bodyPr/>
            <a:lstStyle/>
            <a:p>
              <a:endParaRPr lang="en-US"/>
            </a:p>
          </p:txBody>
        </p:sp>
        <p:sp>
          <p:nvSpPr>
            <p:cNvPr id="65" name="Line 17"/>
            <p:cNvSpPr>
              <a:spLocks noChangeShapeType="1"/>
            </p:cNvSpPr>
            <p:nvPr/>
          </p:nvSpPr>
          <p:spPr bwMode="auto">
            <a:xfrm>
              <a:off x="1417" y="3220"/>
              <a:ext cx="254" cy="0"/>
            </a:xfrm>
            <a:prstGeom prst="line">
              <a:avLst/>
            </a:prstGeom>
            <a:noFill/>
            <a:ln w="9525">
              <a:solidFill>
                <a:schemeClr val="tx2"/>
              </a:solidFill>
              <a:round/>
              <a:headEnd/>
              <a:tailEnd/>
            </a:ln>
            <a:effectLst/>
          </p:spPr>
          <p:txBody>
            <a:bodyPr/>
            <a:lstStyle/>
            <a:p>
              <a:endParaRPr lang="en-US"/>
            </a:p>
          </p:txBody>
        </p:sp>
        <p:sp>
          <p:nvSpPr>
            <p:cNvPr id="66" name="Line 18"/>
            <p:cNvSpPr>
              <a:spLocks noChangeShapeType="1"/>
            </p:cNvSpPr>
            <p:nvPr/>
          </p:nvSpPr>
          <p:spPr bwMode="auto">
            <a:xfrm>
              <a:off x="1544" y="2565"/>
              <a:ext cx="0" cy="655"/>
            </a:xfrm>
            <a:prstGeom prst="line">
              <a:avLst/>
            </a:prstGeom>
            <a:noFill/>
            <a:ln w="9525">
              <a:solidFill>
                <a:schemeClr val="tx2"/>
              </a:solidFill>
              <a:round/>
              <a:headEnd type="triangle" w="lg" len="lg"/>
              <a:tailEnd type="triangle" w="lg" len="lg"/>
            </a:ln>
            <a:effectLst/>
          </p:spPr>
          <p:txBody>
            <a:bodyPr/>
            <a:lstStyle/>
            <a:p>
              <a:endParaRPr lang="en-US"/>
            </a:p>
          </p:txBody>
        </p:sp>
        <p:sp>
          <p:nvSpPr>
            <p:cNvPr id="67" name="Text Box 19"/>
            <p:cNvSpPr txBox="1">
              <a:spLocks noChangeArrowheads="1"/>
            </p:cNvSpPr>
            <p:nvPr/>
          </p:nvSpPr>
          <p:spPr bwMode="auto">
            <a:xfrm>
              <a:off x="1587" y="2737"/>
              <a:ext cx="444" cy="330"/>
            </a:xfrm>
            <a:prstGeom prst="rect">
              <a:avLst/>
            </a:prstGeom>
            <a:noFill/>
            <a:ln w="9525">
              <a:noFill/>
              <a:miter lim="800000"/>
              <a:headEnd/>
              <a:tailEnd/>
            </a:ln>
            <a:effectLst/>
          </p:spPr>
          <p:txBody>
            <a:bodyPr wrap="none">
              <a:spAutoFit/>
            </a:bodyPr>
            <a:lstStyle/>
            <a:p>
              <a:pPr algn="l" eaLnBrk="1" hangingPunct="1"/>
              <a:r>
                <a:rPr lang="en-US" sz="2800">
                  <a:solidFill>
                    <a:schemeClr val="tx2"/>
                  </a:solidFill>
                  <a:effectLst/>
                  <a:cs typeface="Times New Roman" pitchFamily="18" charset="0"/>
                </a:rPr>
                <a:t>h-</a:t>
              </a:r>
              <a:r>
                <a:rPr lang="en-US" sz="2800" i="0">
                  <a:solidFill>
                    <a:schemeClr val="tx2"/>
                  </a:solidFill>
                  <a:effectLst/>
                  <a:cs typeface="Times New Roman" pitchFamily="18" charset="0"/>
                </a:rPr>
                <a:t>1</a:t>
              </a:r>
            </a:p>
          </p:txBody>
        </p:sp>
        <p:sp>
          <p:nvSpPr>
            <p:cNvPr id="68" name="Line 20"/>
            <p:cNvSpPr>
              <a:spLocks noChangeShapeType="1"/>
            </p:cNvSpPr>
            <p:nvPr/>
          </p:nvSpPr>
          <p:spPr bwMode="auto">
            <a:xfrm>
              <a:off x="908" y="2116"/>
              <a:ext cx="254" cy="0"/>
            </a:xfrm>
            <a:prstGeom prst="line">
              <a:avLst/>
            </a:prstGeom>
            <a:noFill/>
            <a:ln w="9525">
              <a:solidFill>
                <a:schemeClr val="accent2"/>
              </a:solidFill>
              <a:round/>
              <a:headEnd/>
              <a:tailEnd/>
            </a:ln>
            <a:effectLst/>
          </p:spPr>
          <p:txBody>
            <a:bodyPr/>
            <a:lstStyle/>
            <a:p>
              <a:endParaRPr lang="en-US"/>
            </a:p>
          </p:txBody>
        </p:sp>
        <p:sp>
          <p:nvSpPr>
            <p:cNvPr id="69" name="Line 21"/>
            <p:cNvSpPr>
              <a:spLocks noChangeShapeType="1"/>
            </p:cNvSpPr>
            <p:nvPr/>
          </p:nvSpPr>
          <p:spPr bwMode="auto">
            <a:xfrm>
              <a:off x="907" y="3220"/>
              <a:ext cx="255" cy="0"/>
            </a:xfrm>
            <a:prstGeom prst="line">
              <a:avLst/>
            </a:prstGeom>
            <a:noFill/>
            <a:ln w="9525">
              <a:solidFill>
                <a:schemeClr val="accent2"/>
              </a:solidFill>
              <a:round/>
              <a:headEnd/>
              <a:tailEnd/>
            </a:ln>
            <a:effectLst/>
          </p:spPr>
          <p:txBody>
            <a:bodyPr/>
            <a:lstStyle/>
            <a:p>
              <a:endParaRPr lang="en-US"/>
            </a:p>
          </p:txBody>
        </p:sp>
        <p:sp>
          <p:nvSpPr>
            <p:cNvPr id="70" name="Line 22"/>
            <p:cNvSpPr>
              <a:spLocks noChangeShapeType="1"/>
            </p:cNvSpPr>
            <p:nvPr/>
          </p:nvSpPr>
          <p:spPr bwMode="auto">
            <a:xfrm flipH="1">
              <a:off x="1034" y="2116"/>
              <a:ext cx="1" cy="1104"/>
            </a:xfrm>
            <a:prstGeom prst="line">
              <a:avLst/>
            </a:prstGeom>
            <a:noFill/>
            <a:ln w="9525">
              <a:solidFill>
                <a:schemeClr val="accent2"/>
              </a:solidFill>
              <a:round/>
              <a:headEnd type="triangle" w="lg" len="lg"/>
              <a:tailEnd type="triangle" w="lg" len="lg"/>
            </a:ln>
            <a:effectLst/>
          </p:spPr>
          <p:txBody>
            <a:bodyPr/>
            <a:lstStyle/>
            <a:p>
              <a:endParaRPr lang="en-US"/>
            </a:p>
          </p:txBody>
        </p:sp>
        <p:sp>
          <p:nvSpPr>
            <p:cNvPr id="71" name="Text Box 23"/>
            <p:cNvSpPr txBox="1">
              <a:spLocks noChangeArrowheads="1"/>
            </p:cNvSpPr>
            <p:nvPr/>
          </p:nvSpPr>
          <p:spPr bwMode="auto">
            <a:xfrm>
              <a:off x="1078" y="2323"/>
              <a:ext cx="243" cy="330"/>
            </a:xfrm>
            <a:prstGeom prst="rect">
              <a:avLst/>
            </a:prstGeom>
            <a:noFill/>
            <a:ln w="9525">
              <a:noFill/>
              <a:miter lim="800000"/>
              <a:headEnd/>
              <a:tailEnd/>
            </a:ln>
            <a:effectLst/>
          </p:spPr>
          <p:txBody>
            <a:bodyPr wrap="none">
              <a:spAutoFit/>
            </a:bodyPr>
            <a:lstStyle/>
            <a:p>
              <a:pPr algn="l" eaLnBrk="1" hangingPunct="1"/>
              <a:r>
                <a:rPr lang="en-US" sz="2800" dirty="0">
                  <a:solidFill>
                    <a:schemeClr val="accent2"/>
                  </a:solidFill>
                  <a:effectLst/>
                  <a:cs typeface="Times New Roman" pitchFamily="18" charset="0"/>
                </a:rPr>
                <a:t>h</a:t>
              </a:r>
            </a:p>
          </p:txBody>
        </p:sp>
        <p:sp>
          <p:nvSpPr>
            <p:cNvPr id="72" name="AutoShape 24"/>
            <p:cNvSpPr>
              <a:spLocks/>
            </p:cNvSpPr>
            <p:nvPr/>
          </p:nvSpPr>
          <p:spPr bwMode="auto">
            <a:xfrm>
              <a:off x="4987" y="2164"/>
              <a:ext cx="48" cy="1008"/>
            </a:xfrm>
            <a:prstGeom prst="rightBrace">
              <a:avLst>
                <a:gd name="adj1" fmla="val 175000"/>
                <a:gd name="adj2" fmla="val 50000"/>
              </a:avLst>
            </a:prstGeom>
            <a:noFill/>
            <a:ln w="9525">
              <a:solidFill>
                <a:schemeClr val="accent2"/>
              </a:solidFill>
              <a:round/>
              <a:headEnd/>
              <a:tailEnd/>
            </a:ln>
            <a:effectLst/>
          </p:spPr>
          <p:txBody>
            <a:bodyPr wrap="none" anchor="ctr"/>
            <a:lstStyle/>
            <a:p>
              <a:endParaRPr lang="en-US"/>
            </a:p>
          </p:txBody>
        </p:sp>
        <p:sp>
          <p:nvSpPr>
            <p:cNvPr id="73" name="Text Box 25"/>
            <p:cNvSpPr txBox="1">
              <a:spLocks noChangeArrowheads="1"/>
            </p:cNvSpPr>
            <p:nvPr/>
          </p:nvSpPr>
          <p:spPr bwMode="auto">
            <a:xfrm>
              <a:off x="5112" y="2500"/>
              <a:ext cx="384" cy="327"/>
            </a:xfrm>
            <a:prstGeom prst="rect">
              <a:avLst/>
            </a:prstGeom>
            <a:noFill/>
            <a:ln w="9525">
              <a:noFill/>
              <a:miter lim="800000"/>
              <a:headEnd/>
              <a:tailEnd/>
            </a:ln>
            <a:effectLst/>
          </p:spPr>
          <p:txBody>
            <a:bodyPr>
              <a:spAutoFit/>
            </a:bodyPr>
            <a:lstStyle/>
            <a:p>
              <a:pPr algn="l" eaLnBrk="1" hangingPunct="1">
                <a:spcBef>
                  <a:spcPct val="50000"/>
                </a:spcBef>
              </a:pPr>
              <a:r>
                <a:rPr lang="en-US" sz="2800" dirty="0" err="1">
                  <a:solidFill>
                    <a:srgbClr val="0000CC"/>
                  </a:solidFill>
                  <a:effectLst/>
                  <a:cs typeface="Arial" pitchFamily="34" charset="0"/>
                </a:rPr>
                <a:t>S</a:t>
              </a:r>
              <a:r>
                <a:rPr lang="en-US" sz="2800" baseline="-25000" dirty="0" err="1">
                  <a:solidFill>
                    <a:srgbClr val="0000CC"/>
                  </a:solidFill>
                  <a:effectLst/>
                  <a:cs typeface="Arial" pitchFamily="34" charset="0"/>
                </a:rPr>
                <a:t>h</a:t>
              </a:r>
              <a:endParaRPr lang="en-US" sz="2800" dirty="0">
                <a:solidFill>
                  <a:srgbClr val="0000CC"/>
                </a:solidFill>
                <a:effectLst/>
                <a:cs typeface="Arial" pitchFamily="34" charset="0"/>
              </a:endParaRPr>
            </a:p>
          </p:txBody>
        </p:sp>
        <p:sp>
          <p:nvSpPr>
            <p:cNvPr id="74" name="Oval 27"/>
            <p:cNvSpPr>
              <a:spLocks noChangeArrowheads="1"/>
            </p:cNvSpPr>
            <p:nvPr/>
          </p:nvSpPr>
          <p:spPr bwMode="auto">
            <a:xfrm>
              <a:off x="2787" y="1933"/>
              <a:ext cx="360" cy="365"/>
            </a:xfrm>
            <a:prstGeom prst="ellipse">
              <a:avLst/>
            </a:prstGeom>
            <a:noFill/>
            <a:ln w="19050">
              <a:solidFill>
                <a:schemeClr val="accent2"/>
              </a:solidFill>
              <a:round/>
              <a:headEnd/>
              <a:tailEnd/>
            </a:ln>
            <a:effectLst/>
          </p:spPr>
          <p:txBody>
            <a:bodyPr wrap="none" anchor="ctr"/>
            <a:lstStyle/>
            <a:p>
              <a:endParaRPr lang="en-US"/>
            </a:p>
          </p:txBody>
        </p:sp>
        <p:sp>
          <p:nvSpPr>
            <p:cNvPr id="75" name="Text Box 28"/>
            <p:cNvSpPr txBox="1">
              <a:spLocks noChangeArrowheads="1"/>
            </p:cNvSpPr>
            <p:nvPr/>
          </p:nvSpPr>
          <p:spPr bwMode="auto">
            <a:xfrm>
              <a:off x="2864" y="1933"/>
              <a:ext cx="491" cy="365"/>
            </a:xfrm>
            <a:prstGeom prst="rect">
              <a:avLst/>
            </a:prstGeom>
            <a:noFill/>
            <a:ln w="9525">
              <a:noFill/>
              <a:miter lim="800000"/>
              <a:headEnd/>
              <a:tailEnd/>
            </a:ln>
            <a:effectLst/>
          </p:spPr>
          <p:txBody>
            <a:bodyPr>
              <a:spAutoFit/>
            </a:bodyPr>
            <a:lstStyle/>
            <a:p>
              <a:pPr>
                <a:spcBef>
                  <a:spcPct val="50000"/>
                </a:spcBef>
              </a:pPr>
              <a:r>
                <a:rPr lang="en-US" sz="3200" b="1" i="1" dirty="0">
                  <a:solidFill>
                    <a:schemeClr val="accent2"/>
                  </a:solidFill>
                  <a:effectLst/>
                  <a:latin typeface="Times New Roman" pitchFamily="18" charset="0"/>
                  <a:cs typeface="Times New Roman" pitchFamily="18" charset="0"/>
                </a:rPr>
                <a:t>x</a:t>
              </a:r>
            </a:p>
          </p:txBody>
        </p:sp>
      </p:grpSp>
      <p:grpSp>
        <p:nvGrpSpPr>
          <p:cNvPr id="79" name="Group 34"/>
          <p:cNvGrpSpPr>
            <a:grpSpLocks/>
          </p:cNvGrpSpPr>
          <p:nvPr/>
        </p:nvGrpSpPr>
        <p:grpSpPr bwMode="auto">
          <a:xfrm>
            <a:off x="1752609" y="5486400"/>
            <a:ext cx="5330819" cy="615950"/>
            <a:chOff x="543" y="3385"/>
            <a:chExt cx="3358" cy="388"/>
          </a:xfrm>
        </p:grpSpPr>
        <p:sp>
          <p:nvSpPr>
            <p:cNvPr id="80" name="Text Box 29"/>
            <p:cNvSpPr txBox="1">
              <a:spLocks noChangeArrowheads="1"/>
            </p:cNvSpPr>
            <p:nvPr/>
          </p:nvSpPr>
          <p:spPr bwMode="auto">
            <a:xfrm>
              <a:off x="1968" y="3385"/>
              <a:ext cx="1933" cy="330"/>
            </a:xfrm>
            <a:prstGeom prst="rect">
              <a:avLst/>
            </a:prstGeom>
            <a:noFill/>
            <a:ln w="38100">
              <a:noFill/>
              <a:miter lim="800000"/>
              <a:headEnd/>
              <a:tailEnd/>
            </a:ln>
            <a:effectLst/>
          </p:spPr>
          <p:txBody>
            <a:bodyPr wrap="none">
              <a:spAutoFit/>
            </a:bodyPr>
            <a:lstStyle/>
            <a:p>
              <a:r>
                <a:rPr lang="en-US" sz="2800" dirty="0" err="1">
                  <a:solidFill>
                    <a:schemeClr val="accent2"/>
                  </a:solidFill>
                  <a:effectLst/>
                  <a:latin typeface="Times New Roman" pitchFamily="18" charset="0"/>
                  <a:cs typeface="Times New Roman" pitchFamily="18" charset="0"/>
                </a:rPr>
                <a:t>S</a:t>
              </a:r>
              <a:r>
                <a:rPr lang="en-US" sz="2800" baseline="-25000" dirty="0" err="1">
                  <a:solidFill>
                    <a:schemeClr val="accent2"/>
                  </a:solidFill>
                  <a:effectLst/>
                  <a:latin typeface="Times New Roman" pitchFamily="18" charset="0"/>
                  <a:cs typeface="Times New Roman" pitchFamily="18" charset="0"/>
                </a:rPr>
                <a:t>h</a:t>
              </a:r>
              <a:r>
                <a:rPr lang="en-US" sz="2800" dirty="0">
                  <a:effectLst/>
                  <a:latin typeface="Times New Roman" pitchFamily="18" charset="0"/>
                  <a:cs typeface="Times New Roman" pitchFamily="18" charset="0"/>
                </a:rPr>
                <a:t> </a:t>
              </a:r>
              <a:r>
                <a:rPr lang="en-US" sz="2800" dirty="0">
                  <a:solidFill>
                    <a:schemeClr val="tx1"/>
                  </a:solidFill>
                  <a:effectLst/>
                  <a:latin typeface="Times New Roman" pitchFamily="18" charset="0"/>
                  <a:cs typeface="Times New Roman" pitchFamily="18" charset="0"/>
                </a:rPr>
                <a:t>=</a:t>
              </a:r>
              <a:r>
                <a:rPr lang="en-US" sz="2800" dirty="0">
                  <a:effectLst/>
                  <a:latin typeface="Times New Roman" pitchFamily="18" charset="0"/>
                  <a:cs typeface="Times New Roman" pitchFamily="18" charset="0"/>
                </a:rPr>
                <a:t> </a:t>
              </a:r>
              <a:r>
                <a:rPr lang="en-US" sz="2800" dirty="0">
                  <a:solidFill>
                    <a:schemeClr val="tx2"/>
                  </a:solidFill>
                  <a:effectLst/>
                  <a:latin typeface="Times New Roman" pitchFamily="18" charset="0"/>
                  <a:cs typeface="Times New Roman" pitchFamily="18" charset="0"/>
                </a:rPr>
                <a:t>S</a:t>
              </a:r>
              <a:r>
                <a:rPr lang="en-US" sz="2800" baseline="-25000" dirty="0">
                  <a:solidFill>
                    <a:schemeClr val="tx2"/>
                  </a:solidFill>
                  <a:effectLst/>
                  <a:latin typeface="Times New Roman" pitchFamily="18" charset="0"/>
                  <a:cs typeface="Times New Roman" pitchFamily="18" charset="0"/>
                </a:rPr>
                <a:t>h–</a:t>
              </a:r>
              <a:r>
                <a:rPr lang="en-US" sz="2800" i="0" baseline="-25000" dirty="0">
                  <a:solidFill>
                    <a:schemeClr val="tx2"/>
                  </a:solidFill>
                  <a:effectLst/>
                  <a:latin typeface="Times New Roman" pitchFamily="18" charset="0"/>
                  <a:cs typeface="Times New Roman" pitchFamily="18" charset="0"/>
                </a:rPr>
                <a:t>1</a:t>
              </a:r>
              <a:r>
                <a:rPr lang="en-US" sz="2800" i="0" baseline="-25000" dirty="0">
                  <a:solidFill>
                    <a:schemeClr val="tx1"/>
                  </a:solidFill>
                  <a:effectLst/>
                  <a:latin typeface="Times New Roman" pitchFamily="18" charset="0"/>
                  <a:cs typeface="Times New Roman" pitchFamily="18" charset="0"/>
                </a:rPr>
                <a:t> </a:t>
              </a:r>
              <a:r>
                <a:rPr lang="en-US" sz="2800" i="0" dirty="0">
                  <a:solidFill>
                    <a:schemeClr val="tx1"/>
                  </a:solidFill>
                  <a:effectLst/>
                  <a:latin typeface="Times New Roman" pitchFamily="18" charset="0"/>
                  <a:cs typeface="Times New Roman" pitchFamily="18" charset="0"/>
                </a:rPr>
                <a:t>+ </a:t>
              </a:r>
              <a:r>
                <a:rPr lang="en-US" sz="2800" dirty="0">
                  <a:solidFill>
                    <a:srgbClr val="0000CC"/>
                  </a:solidFill>
                  <a:effectLst/>
                  <a:latin typeface="Times New Roman" pitchFamily="18" charset="0"/>
                  <a:cs typeface="Times New Roman" pitchFamily="18" charset="0"/>
                </a:rPr>
                <a:t>S</a:t>
              </a:r>
              <a:r>
                <a:rPr lang="en-US" sz="2800" baseline="-25000" dirty="0">
                  <a:solidFill>
                    <a:srgbClr val="0000CC"/>
                  </a:solidFill>
                  <a:effectLst/>
                  <a:latin typeface="Times New Roman" pitchFamily="18" charset="0"/>
                  <a:cs typeface="Times New Roman" pitchFamily="18" charset="0"/>
                </a:rPr>
                <a:t>h–</a:t>
              </a:r>
              <a:r>
                <a:rPr lang="en-US" sz="2800" i="0" baseline="-25000" dirty="0">
                  <a:solidFill>
                    <a:srgbClr val="0000CC"/>
                  </a:solidFill>
                  <a:effectLst/>
                  <a:latin typeface="Times New Roman" pitchFamily="18" charset="0"/>
                  <a:cs typeface="Times New Roman" pitchFamily="18" charset="0"/>
                </a:rPr>
                <a:t>2</a:t>
              </a:r>
              <a:r>
                <a:rPr lang="en-US" sz="2800" i="0" baseline="-25000" dirty="0">
                  <a:solidFill>
                    <a:srgbClr val="66FF99"/>
                  </a:solidFill>
                  <a:effectLst/>
                  <a:latin typeface="Times New Roman" pitchFamily="18" charset="0"/>
                  <a:cs typeface="Times New Roman" pitchFamily="18" charset="0"/>
                </a:rPr>
                <a:t>  </a:t>
              </a:r>
              <a:r>
                <a:rPr lang="en-US" sz="2800" i="0" dirty="0">
                  <a:solidFill>
                    <a:srgbClr val="0000CC"/>
                  </a:solidFill>
                  <a:effectLst/>
                  <a:latin typeface="Times New Roman" pitchFamily="18" charset="0"/>
                  <a:cs typeface="Times New Roman" pitchFamily="18" charset="0"/>
                </a:rPr>
                <a:t>+ 1</a:t>
              </a:r>
              <a:r>
                <a:rPr lang="en-US" sz="2800" baseline="-25000" dirty="0">
                  <a:solidFill>
                    <a:srgbClr val="0000CC"/>
                  </a:solidFill>
                  <a:effectLst/>
                  <a:latin typeface="Times New Roman" pitchFamily="18" charset="0"/>
                  <a:cs typeface="Times New Roman" pitchFamily="18" charset="0"/>
                </a:rPr>
                <a:t>  </a:t>
              </a:r>
            </a:p>
          </p:txBody>
        </p:sp>
        <p:sp>
          <p:nvSpPr>
            <p:cNvPr id="81" name="Text Box 32"/>
            <p:cNvSpPr txBox="1">
              <a:spLocks noChangeArrowheads="1"/>
            </p:cNvSpPr>
            <p:nvPr/>
          </p:nvSpPr>
          <p:spPr bwMode="auto">
            <a:xfrm>
              <a:off x="543" y="3405"/>
              <a:ext cx="1365" cy="368"/>
            </a:xfrm>
            <a:prstGeom prst="rect">
              <a:avLst/>
            </a:prstGeom>
            <a:noFill/>
            <a:ln w="38100">
              <a:noFill/>
              <a:miter lim="800000"/>
              <a:headEnd/>
              <a:tailEnd/>
            </a:ln>
            <a:effectLst/>
          </p:spPr>
          <p:txBody>
            <a:bodyPr wrap="none">
              <a:spAutoFit/>
            </a:bodyPr>
            <a:lstStyle/>
            <a:p>
              <a:r>
                <a:rPr lang="en-US" sz="3200" dirty="0">
                  <a:solidFill>
                    <a:srgbClr val="0000CC"/>
                  </a:solidFill>
                  <a:effectLst/>
                  <a:latin typeface="Times New Roman" pitchFamily="18" charset="0"/>
                  <a:cs typeface="Times New Roman" pitchFamily="18" charset="0"/>
                </a:rPr>
                <a:t>Size of tree:</a:t>
              </a:r>
            </a:p>
          </p:txBody>
        </p:sp>
      </p:grpSp>
      <p:sp>
        <p:nvSpPr>
          <p:cNvPr id="82" name="Text Box 30"/>
          <p:cNvSpPr txBox="1">
            <a:spLocks noChangeArrowheads="1"/>
          </p:cNvSpPr>
          <p:nvPr/>
        </p:nvSpPr>
        <p:spPr bwMode="auto">
          <a:xfrm>
            <a:off x="2819400" y="381000"/>
            <a:ext cx="6324600" cy="523220"/>
          </a:xfrm>
          <a:prstGeom prst="rect">
            <a:avLst/>
          </a:prstGeom>
          <a:noFill/>
          <a:ln w="38100">
            <a:noFill/>
            <a:miter lim="800000"/>
            <a:headEnd/>
            <a:tailEnd/>
          </a:ln>
          <a:effectLst/>
        </p:spPr>
        <p:txBody>
          <a:bodyPr wrap="square">
            <a:spAutoFit/>
          </a:bodyPr>
          <a:lstStyle/>
          <a:p>
            <a:r>
              <a:rPr lang="en-US" sz="2800" dirty="0">
                <a:solidFill>
                  <a:srgbClr val="0000CC"/>
                </a:solidFill>
                <a:effectLst/>
              </a:rPr>
              <a:t>AVL: </a:t>
            </a:r>
            <a:r>
              <a:rPr lang="en-US" sz="2800" dirty="0" err="1">
                <a:solidFill>
                  <a:srgbClr val="0000CC"/>
                </a:solidFill>
                <a:effectLst/>
              </a:rPr>
              <a:t>Adelson-Velsky</a:t>
            </a:r>
            <a:r>
              <a:rPr lang="en-US" sz="2800" dirty="0">
                <a:solidFill>
                  <a:srgbClr val="0000CC"/>
                </a:solidFill>
                <a:effectLst/>
              </a:rPr>
              <a:t> and Landis, 1962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ChangeArrowheads="1"/>
          </p:cNvSpPr>
          <p:nvPr/>
        </p:nvSpPr>
        <p:spPr bwMode="auto">
          <a:xfrm>
            <a:off x="2244969" y="148431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12</a:t>
            </a:r>
          </a:p>
        </p:txBody>
      </p:sp>
      <p:sp>
        <p:nvSpPr>
          <p:cNvPr id="630787" name="Rectangle 3"/>
          <p:cNvSpPr>
            <a:spLocks noChangeArrowheads="1"/>
          </p:cNvSpPr>
          <p:nvPr/>
        </p:nvSpPr>
        <p:spPr bwMode="auto">
          <a:xfrm>
            <a:off x="3083169" y="239871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16</a:t>
            </a:r>
          </a:p>
        </p:txBody>
      </p:sp>
      <p:sp>
        <p:nvSpPr>
          <p:cNvPr id="630788" name="Rectangle 4"/>
          <p:cNvSpPr>
            <a:spLocks noChangeArrowheads="1"/>
          </p:cNvSpPr>
          <p:nvPr/>
        </p:nvSpPr>
        <p:spPr bwMode="auto">
          <a:xfrm>
            <a:off x="2625969" y="331311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14</a:t>
            </a:r>
          </a:p>
        </p:txBody>
      </p:sp>
      <p:sp>
        <p:nvSpPr>
          <p:cNvPr id="630789" name="Rectangle 5"/>
          <p:cNvSpPr>
            <a:spLocks noChangeArrowheads="1"/>
          </p:cNvSpPr>
          <p:nvPr/>
        </p:nvSpPr>
        <p:spPr bwMode="auto">
          <a:xfrm>
            <a:off x="1406769" y="2398713"/>
            <a:ext cx="577362" cy="457200"/>
          </a:xfrm>
          <a:prstGeom prst="rect">
            <a:avLst/>
          </a:prstGeom>
          <a:noFill/>
          <a:ln w="9525">
            <a:noFill/>
            <a:miter lim="800000"/>
            <a:headEnd/>
            <a:tailEnd/>
          </a:ln>
          <a:effectLst/>
        </p:spPr>
        <p:txBody>
          <a:bodyPr wrap="none" anchor="ctr"/>
          <a:lstStyle/>
          <a:p>
            <a:pPr algn="ctr"/>
            <a:r>
              <a:rPr lang="en-US" sz="3200" dirty="0" smtClean="0">
                <a:solidFill>
                  <a:srgbClr val="000000"/>
                </a:solidFill>
                <a:effectLst/>
                <a:latin typeface="+mn-lt"/>
                <a:cs typeface="Arial" pitchFamily="34" charset="0"/>
              </a:rPr>
              <a:t>8</a:t>
            </a:r>
          </a:p>
        </p:txBody>
      </p:sp>
      <p:sp>
        <p:nvSpPr>
          <p:cNvPr id="630790" name="Rectangle 6"/>
          <p:cNvSpPr>
            <a:spLocks noChangeArrowheads="1"/>
          </p:cNvSpPr>
          <p:nvPr/>
        </p:nvSpPr>
        <p:spPr bwMode="auto">
          <a:xfrm>
            <a:off x="1940169" y="331311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10</a:t>
            </a:r>
          </a:p>
        </p:txBody>
      </p:sp>
      <p:sp>
        <p:nvSpPr>
          <p:cNvPr id="630791" name="Rectangle 7"/>
          <p:cNvSpPr>
            <a:spLocks noChangeArrowheads="1"/>
          </p:cNvSpPr>
          <p:nvPr/>
        </p:nvSpPr>
        <p:spPr bwMode="auto">
          <a:xfrm>
            <a:off x="873369" y="331311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4</a:t>
            </a:r>
          </a:p>
        </p:txBody>
      </p:sp>
      <p:sp>
        <p:nvSpPr>
          <p:cNvPr id="630792" name="Rectangle 8"/>
          <p:cNvSpPr>
            <a:spLocks noChangeArrowheads="1"/>
          </p:cNvSpPr>
          <p:nvPr/>
        </p:nvSpPr>
        <p:spPr bwMode="auto">
          <a:xfrm>
            <a:off x="492369" y="422751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2</a:t>
            </a:r>
          </a:p>
        </p:txBody>
      </p:sp>
      <p:sp>
        <p:nvSpPr>
          <p:cNvPr id="630793" name="Rectangle 9"/>
          <p:cNvSpPr>
            <a:spLocks noChangeArrowheads="1"/>
          </p:cNvSpPr>
          <p:nvPr/>
        </p:nvSpPr>
        <p:spPr bwMode="auto">
          <a:xfrm>
            <a:off x="1254369" y="422751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6</a:t>
            </a:r>
          </a:p>
        </p:txBody>
      </p:sp>
      <p:cxnSp>
        <p:nvCxnSpPr>
          <p:cNvPr id="630794" name="AutoShape 10"/>
          <p:cNvCxnSpPr>
            <a:cxnSpLocks noChangeShapeType="1"/>
            <a:endCxn id="630822" idx="0"/>
          </p:cNvCxnSpPr>
          <p:nvPr/>
        </p:nvCxnSpPr>
        <p:spPr bwMode="auto">
          <a:xfrm flipH="1">
            <a:off x="1701312" y="2005013"/>
            <a:ext cx="797169" cy="349250"/>
          </a:xfrm>
          <a:prstGeom prst="straightConnector1">
            <a:avLst/>
          </a:prstGeom>
          <a:noFill/>
          <a:ln w="9525">
            <a:solidFill>
              <a:schemeClr val="tx1"/>
            </a:solidFill>
            <a:round/>
            <a:headEnd/>
            <a:tailEnd type="triangle" w="med" len="med"/>
          </a:ln>
          <a:effectLst/>
        </p:spPr>
      </p:cxnSp>
      <p:cxnSp>
        <p:nvCxnSpPr>
          <p:cNvPr id="630795" name="AutoShape 11"/>
          <p:cNvCxnSpPr>
            <a:cxnSpLocks noChangeShapeType="1"/>
            <a:stCxn id="630821" idx="4"/>
            <a:endCxn id="630823" idx="0"/>
          </p:cNvCxnSpPr>
          <p:nvPr/>
        </p:nvCxnSpPr>
        <p:spPr bwMode="auto">
          <a:xfrm>
            <a:off x="2498531" y="1994343"/>
            <a:ext cx="864577" cy="360363"/>
          </a:xfrm>
          <a:prstGeom prst="straightConnector1">
            <a:avLst/>
          </a:prstGeom>
          <a:noFill/>
          <a:ln w="9525">
            <a:solidFill>
              <a:schemeClr val="tx1"/>
            </a:solidFill>
            <a:round/>
            <a:headEnd/>
            <a:tailEnd type="triangle" w="med" len="med"/>
          </a:ln>
          <a:effectLst/>
        </p:spPr>
      </p:cxnSp>
      <p:cxnSp>
        <p:nvCxnSpPr>
          <p:cNvPr id="630796" name="AutoShape 12"/>
          <p:cNvCxnSpPr>
            <a:cxnSpLocks noChangeShapeType="1"/>
            <a:stCxn id="630822" idx="4"/>
            <a:endCxn id="630791" idx="0"/>
          </p:cNvCxnSpPr>
          <p:nvPr/>
        </p:nvCxnSpPr>
        <p:spPr bwMode="auto">
          <a:xfrm flipH="1">
            <a:off x="1162050" y="2929381"/>
            <a:ext cx="539262" cy="384175"/>
          </a:xfrm>
          <a:prstGeom prst="straightConnector1">
            <a:avLst/>
          </a:prstGeom>
          <a:noFill/>
          <a:ln w="9525">
            <a:solidFill>
              <a:schemeClr val="tx1"/>
            </a:solidFill>
            <a:round/>
            <a:headEnd/>
            <a:tailEnd type="triangle" w="med" len="med"/>
          </a:ln>
          <a:effectLst/>
        </p:spPr>
      </p:cxnSp>
      <p:cxnSp>
        <p:nvCxnSpPr>
          <p:cNvPr id="630797" name="AutoShape 13"/>
          <p:cNvCxnSpPr>
            <a:cxnSpLocks noChangeShapeType="1"/>
            <a:stCxn id="630822" idx="4"/>
            <a:endCxn id="630790" idx="0"/>
          </p:cNvCxnSpPr>
          <p:nvPr/>
        </p:nvCxnSpPr>
        <p:spPr bwMode="auto">
          <a:xfrm>
            <a:off x="1701312" y="2929381"/>
            <a:ext cx="527538" cy="384175"/>
          </a:xfrm>
          <a:prstGeom prst="straightConnector1">
            <a:avLst/>
          </a:prstGeom>
          <a:noFill/>
          <a:ln w="9525">
            <a:solidFill>
              <a:schemeClr val="tx1"/>
            </a:solidFill>
            <a:round/>
            <a:headEnd/>
            <a:tailEnd type="triangle" w="med" len="med"/>
          </a:ln>
          <a:effectLst/>
        </p:spPr>
      </p:cxnSp>
      <p:cxnSp>
        <p:nvCxnSpPr>
          <p:cNvPr id="630798" name="AutoShape 14"/>
          <p:cNvCxnSpPr>
            <a:cxnSpLocks noChangeShapeType="1"/>
            <a:stCxn id="630823" idx="4"/>
            <a:endCxn id="630788" idx="0"/>
          </p:cNvCxnSpPr>
          <p:nvPr/>
        </p:nvCxnSpPr>
        <p:spPr bwMode="auto">
          <a:xfrm flipH="1">
            <a:off x="2914654" y="2929381"/>
            <a:ext cx="448408" cy="384175"/>
          </a:xfrm>
          <a:prstGeom prst="straightConnector1">
            <a:avLst/>
          </a:prstGeom>
          <a:noFill/>
          <a:ln w="9525">
            <a:solidFill>
              <a:schemeClr val="tx1"/>
            </a:solidFill>
            <a:round/>
            <a:headEnd/>
            <a:tailEnd type="triangle" w="med" len="med"/>
          </a:ln>
          <a:effectLst/>
        </p:spPr>
      </p:cxnSp>
      <p:cxnSp>
        <p:nvCxnSpPr>
          <p:cNvPr id="630799" name="AutoShape 15"/>
          <p:cNvCxnSpPr>
            <a:cxnSpLocks noChangeShapeType="1"/>
            <a:stCxn id="630824" idx="4"/>
            <a:endCxn id="630792" idx="0"/>
          </p:cNvCxnSpPr>
          <p:nvPr/>
        </p:nvCxnSpPr>
        <p:spPr bwMode="auto">
          <a:xfrm flipH="1">
            <a:off x="781051" y="3865563"/>
            <a:ext cx="388326" cy="361950"/>
          </a:xfrm>
          <a:prstGeom prst="straightConnector1">
            <a:avLst/>
          </a:prstGeom>
          <a:noFill/>
          <a:ln w="9525">
            <a:solidFill>
              <a:schemeClr val="tx1"/>
            </a:solidFill>
            <a:round/>
            <a:headEnd/>
            <a:tailEnd type="triangle" w="med" len="med"/>
          </a:ln>
          <a:effectLst/>
        </p:spPr>
      </p:cxnSp>
      <p:cxnSp>
        <p:nvCxnSpPr>
          <p:cNvPr id="630800" name="AutoShape 16"/>
          <p:cNvCxnSpPr>
            <a:cxnSpLocks noChangeShapeType="1"/>
            <a:stCxn id="630824" idx="4"/>
            <a:endCxn id="630793" idx="0"/>
          </p:cNvCxnSpPr>
          <p:nvPr/>
        </p:nvCxnSpPr>
        <p:spPr bwMode="auto">
          <a:xfrm>
            <a:off x="1169377" y="3865563"/>
            <a:ext cx="373674" cy="361950"/>
          </a:xfrm>
          <a:prstGeom prst="straightConnector1">
            <a:avLst/>
          </a:prstGeom>
          <a:noFill/>
          <a:ln w="9525">
            <a:solidFill>
              <a:schemeClr val="tx1"/>
            </a:solidFill>
            <a:round/>
            <a:headEnd/>
            <a:tailEnd type="triangle" w="med" len="med"/>
          </a:ln>
          <a:effectLst/>
        </p:spPr>
      </p:cxnSp>
      <p:sp>
        <p:nvSpPr>
          <p:cNvPr id="630818" name="Text Box 34"/>
          <p:cNvSpPr txBox="1">
            <a:spLocks noChangeArrowheads="1"/>
          </p:cNvSpPr>
          <p:nvPr/>
        </p:nvSpPr>
        <p:spPr bwMode="auto">
          <a:xfrm>
            <a:off x="915866" y="5374131"/>
            <a:ext cx="2349874" cy="584775"/>
          </a:xfrm>
          <a:prstGeom prst="rect">
            <a:avLst/>
          </a:prstGeom>
          <a:noFill/>
          <a:ln w="9525">
            <a:noFill/>
            <a:miter lim="800000"/>
            <a:headEnd/>
            <a:tailEnd/>
          </a:ln>
          <a:effectLst/>
        </p:spPr>
        <p:txBody>
          <a:bodyPr wrap="none">
            <a:spAutoFit/>
          </a:bodyPr>
          <a:lstStyle/>
          <a:p>
            <a:r>
              <a:rPr lang="en-US" sz="3200" i="1" dirty="0" smtClean="0">
                <a:solidFill>
                  <a:srgbClr val="000000"/>
                </a:solidFill>
                <a:effectLst/>
                <a:latin typeface="+mn-lt"/>
                <a:cs typeface="Times New Roman" pitchFamily="18" charset="0"/>
              </a:rPr>
              <a:t>An AVL tree</a:t>
            </a:r>
          </a:p>
        </p:txBody>
      </p:sp>
      <p:sp>
        <p:nvSpPr>
          <p:cNvPr id="630819" name="Text Box 35"/>
          <p:cNvSpPr txBox="1">
            <a:spLocks noChangeArrowheads="1"/>
          </p:cNvSpPr>
          <p:nvPr/>
        </p:nvSpPr>
        <p:spPr bwMode="auto">
          <a:xfrm>
            <a:off x="5638812" y="5301105"/>
            <a:ext cx="2906565" cy="954107"/>
          </a:xfrm>
          <a:prstGeom prst="rect">
            <a:avLst/>
          </a:prstGeom>
          <a:noFill/>
          <a:ln w="9525">
            <a:noFill/>
            <a:miter lim="800000"/>
            <a:headEnd/>
            <a:tailEnd/>
          </a:ln>
          <a:effectLst/>
        </p:spPr>
        <p:txBody>
          <a:bodyPr wrap="none">
            <a:spAutoFit/>
          </a:bodyPr>
          <a:lstStyle/>
          <a:p>
            <a:r>
              <a:rPr lang="en-US" sz="2800" i="1" dirty="0" smtClean="0">
                <a:solidFill>
                  <a:srgbClr val="000000"/>
                </a:solidFill>
                <a:effectLst/>
                <a:latin typeface="+mn-lt"/>
                <a:cs typeface="Times New Roman" pitchFamily="18" charset="0"/>
              </a:rPr>
              <a:t>Not an AVL tree</a:t>
            </a:r>
          </a:p>
          <a:p>
            <a:r>
              <a:rPr lang="en-US" sz="2800" i="1" dirty="0" smtClean="0">
                <a:solidFill>
                  <a:srgbClr val="000000"/>
                </a:solidFill>
                <a:effectLst/>
                <a:latin typeface="+mn-lt"/>
                <a:cs typeface="Times New Roman" pitchFamily="18" charset="0"/>
              </a:rPr>
              <a:t>(nodes 8 and 12)</a:t>
            </a:r>
          </a:p>
        </p:txBody>
      </p:sp>
      <p:sp>
        <p:nvSpPr>
          <p:cNvPr id="630820" name="Rectangle 36"/>
          <p:cNvSpPr>
            <a:spLocks noChangeArrowheads="1"/>
          </p:cNvSpPr>
          <p:nvPr/>
        </p:nvSpPr>
        <p:spPr bwMode="auto">
          <a:xfrm>
            <a:off x="583223" y="260350"/>
            <a:ext cx="7772400" cy="762000"/>
          </a:xfrm>
          <a:prstGeom prst="rect">
            <a:avLst/>
          </a:prstGeom>
          <a:noFill/>
          <a:ln w="9525">
            <a:noFill/>
            <a:miter lim="800000"/>
            <a:headEnd/>
            <a:tailEnd/>
          </a:ln>
          <a:effectLst/>
        </p:spPr>
        <p:txBody>
          <a:bodyPr anchor="ctr"/>
          <a:lstStyle/>
          <a:p>
            <a:pPr eaLnBrk="0" hangingPunct="0"/>
            <a:r>
              <a:rPr lang="en-US" sz="4200" kern="0" dirty="0" smtClean="0">
                <a:solidFill>
                  <a:srgbClr val="0000CC"/>
                </a:solidFill>
                <a:effectLst/>
                <a:latin typeface="Garamond"/>
                <a:ea typeface="+mj-ea"/>
                <a:cs typeface="+mj-cs"/>
              </a:rPr>
              <a:t>AVL Examples</a:t>
            </a:r>
            <a:endParaRPr lang="en-US" altLang="he-IL" sz="4400" dirty="0" smtClean="0">
              <a:solidFill>
                <a:srgbClr val="006633"/>
              </a:solidFill>
              <a:effectLst/>
              <a:latin typeface="Times New Roman" pitchFamily="18" charset="0"/>
            </a:endParaRPr>
          </a:p>
        </p:txBody>
      </p:sp>
      <p:sp>
        <p:nvSpPr>
          <p:cNvPr id="630821" name="Oval 37"/>
          <p:cNvSpPr>
            <a:spLocks noChangeArrowheads="1"/>
          </p:cNvSpPr>
          <p:nvPr/>
        </p:nvSpPr>
        <p:spPr bwMode="auto">
          <a:xfrm>
            <a:off x="2231781" y="1429193"/>
            <a:ext cx="531934" cy="5556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22" name="Oval 38"/>
          <p:cNvSpPr>
            <a:spLocks noChangeArrowheads="1"/>
          </p:cNvSpPr>
          <p:nvPr/>
        </p:nvSpPr>
        <p:spPr bwMode="auto">
          <a:xfrm>
            <a:off x="1434612" y="2364231"/>
            <a:ext cx="531934" cy="5556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23" name="Oval 39"/>
          <p:cNvSpPr>
            <a:spLocks noChangeArrowheads="1"/>
          </p:cNvSpPr>
          <p:nvPr/>
        </p:nvSpPr>
        <p:spPr bwMode="auto">
          <a:xfrm>
            <a:off x="3096358" y="2364231"/>
            <a:ext cx="531934" cy="5556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24" name="Oval 40"/>
          <p:cNvSpPr>
            <a:spLocks noChangeArrowheads="1"/>
          </p:cNvSpPr>
          <p:nvPr/>
        </p:nvSpPr>
        <p:spPr bwMode="auto">
          <a:xfrm>
            <a:off x="902898" y="3300415"/>
            <a:ext cx="531935" cy="5556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25" name="Oval 41"/>
          <p:cNvSpPr>
            <a:spLocks noChangeArrowheads="1"/>
          </p:cNvSpPr>
          <p:nvPr/>
        </p:nvSpPr>
        <p:spPr bwMode="auto">
          <a:xfrm>
            <a:off x="1982885" y="3300415"/>
            <a:ext cx="531935" cy="5556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26" name="Oval 42"/>
          <p:cNvSpPr>
            <a:spLocks noChangeArrowheads="1"/>
          </p:cNvSpPr>
          <p:nvPr/>
        </p:nvSpPr>
        <p:spPr bwMode="auto">
          <a:xfrm>
            <a:off x="2668466" y="3300415"/>
            <a:ext cx="531934" cy="5556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27" name="Oval 43"/>
          <p:cNvSpPr>
            <a:spLocks noChangeArrowheads="1"/>
          </p:cNvSpPr>
          <p:nvPr/>
        </p:nvSpPr>
        <p:spPr bwMode="auto">
          <a:xfrm>
            <a:off x="504314" y="4237481"/>
            <a:ext cx="531935" cy="5556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28" name="Oval 44"/>
          <p:cNvSpPr>
            <a:spLocks noChangeArrowheads="1"/>
          </p:cNvSpPr>
          <p:nvPr/>
        </p:nvSpPr>
        <p:spPr bwMode="auto">
          <a:xfrm>
            <a:off x="1235320" y="4237481"/>
            <a:ext cx="531934" cy="5556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grpSp>
        <p:nvGrpSpPr>
          <p:cNvPr id="2" name="Group 55"/>
          <p:cNvGrpSpPr>
            <a:grpSpLocks/>
          </p:cNvGrpSpPr>
          <p:nvPr/>
        </p:nvGrpSpPr>
        <p:grpSpPr bwMode="auto">
          <a:xfrm>
            <a:off x="4591051" y="1450983"/>
            <a:ext cx="3549162" cy="4156075"/>
            <a:chOff x="3133" y="914"/>
            <a:chExt cx="2422" cy="2618"/>
          </a:xfrm>
        </p:grpSpPr>
        <p:sp>
          <p:nvSpPr>
            <p:cNvPr id="630801" name="Rectangle 17"/>
            <p:cNvSpPr>
              <a:spLocks noChangeArrowheads="1"/>
            </p:cNvSpPr>
            <p:nvPr/>
          </p:nvSpPr>
          <p:spPr bwMode="auto">
            <a:xfrm>
              <a:off x="4537" y="952"/>
              <a:ext cx="394" cy="288"/>
            </a:xfrm>
            <a:prstGeom prst="rect">
              <a:avLst/>
            </a:prstGeom>
            <a:noFill/>
            <a:ln w="38100">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12</a:t>
              </a:r>
            </a:p>
          </p:txBody>
        </p:sp>
        <p:sp>
          <p:nvSpPr>
            <p:cNvPr id="630802" name="Rectangle 18"/>
            <p:cNvSpPr>
              <a:spLocks noChangeArrowheads="1"/>
            </p:cNvSpPr>
            <p:nvPr/>
          </p:nvSpPr>
          <p:spPr bwMode="auto">
            <a:xfrm>
              <a:off x="4017" y="1480"/>
              <a:ext cx="394" cy="288"/>
            </a:xfrm>
            <a:prstGeom prst="rect">
              <a:avLst/>
            </a:prstGeom>
            <a:noFill/>
            <a:ln w="38100">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8</a:t>
              </a:r>
            </a:p>
          </p:txBody>
        </p:sp>
        <p:sp>
          <p:nvSpPr>
            <p:cNvPr id="630803" name="Rectangle 19"/>
            <p:cNvSpPr>
              <a:spLocks noChangeArrowheads="1"/>
            </p:cNvSpPr>
            <p:nvPr/>
          </p:nvSpPr>
          <p:spPr bwMode="auto">
            <a:xfrm>
              <a:off x="5161" y="1480"/>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16</a:t>
              </a:r>
            </a:p>
          </p:txBody>
        </p:sp>
        <p:sp>
          <p:nvSpPr>
            <p:cNvPr id="630804" name="Rectangle 20"/>
            <p:cNvSpPr>
              <a:spLocks noChangeArrowheads="1"/>
            </p:cNvSpPr>
            <p:nvPr/>
          </p:nvSpPr>
          <p:spPr bwMode="auto">
            <a:xfrm>
              <a:off x="4849" y="2056"/>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14</a:t>
              </a:r>
            </a:p>
          </p:txBody>
        </p:sp>
        <p:sp>
          <p:nvSpPr>
            <p:cNvPr id="630805" name="Rectangle 21"/>
            <p:cNvSpPr>
              <a:spLocks noChangeArrowheads="1"/>
            </p:cNvSpPr>
            <p:nvPr/>
          </p:nvSpPr>
          <p:spPr bwMode="auto">
            <a:xfrm>
              <a:off x="3675" y="2056"/>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4</a:t>
              </a:r>
            </a:p>
          </p:txBody>
        </p:sp>
        <p:sp>
          <p:nvSpPr>
            <p:cNvPr id="630806" name="Rectangle 22"/>
            <p:cNvSpPr>
              <a:spLocks noChangeArrowheads="1"/>
            </p:cNvSpPr>
            <p:nvPr/>
          </p:nvSpPr>
          <p:spPr bwMode="auto">
            <a:xfrm>
              <a:off x="4381" y="2056"/>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10</a:t>
              </a:r>
            </a:p>
          </p:txBody>
        </p:sp>
        <p:sp>
          <p:nvSpPr>
            <p:cNvPr id="630807" name="Rectangle 23"/>
            <p:cNvSpPr>
              <a:spLocks noChangeArrowheads="1"/>
            </p:cNvSpPr>
            <p:nvPr/>
          </p:nvSpPr>
          <p:spPr bwMode="auto">
            <a:xfrm>
              <a:off x="3342" y="2638"/>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2</a:t>
              </a:r>
            </a:p>
          </p:txBody>
        </p:sp>
        <p:sp>
          <p:nvSpPr>
            <p:cNvPr id="630808" name="Rectangle 24"/>
            <p:cNvSpPr>
              <a:spLocks noChangeArrowheads="1"/>
            </p:cNvSpPr>
            <p:nvPr/>
          </p:nvSpPr>
          <p:spPr bwMode="auto">
            <a:xfrm>
              <a:off x="4040" y="2638"/>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6</a:t>
              </a:r>
            </a:p>
          </p:txBody>
        </p:sp>
        <p:sp>
          <p:nvSpPr>
            <p:cNvPr id="630809" name="Rectangle 25"/>
            <p:cNvSpPr>
              <a:spLocks noChangeArrowheads="1"/>
            </p:cNvSpPr>
            <p:nvPr/>
          </p:nvSpPr>
          <p:spPr bwMode="auto">
            <a:xfrm>
              <a:off x="3134" y="3214"/>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mn-lt"/>
                  <a:cs typeface="Arial" pitchFamily="34" charset="0"/>
                </a:rPr>
                <a:t>1</a:t>
              </a:r>
            </a:p>
          </p:txBody>
        </p:sp>
        <p:cxnSp>
          <p:nvCxnSpPr>
            <p:cNvPr id="630810" name="AutoShape 26"/>
            <p:cNvCxnSpPr>
              <a:cxnSpLocks noChangeShapeType="1"/>
              <a:stCxn id="630829" idx="4"/>
            </p:cNvCxnSpPr>
            <p:nvPr/>
          </p:nvCxnSpPr>
          <p:spPr bwMode="auto">
            <a:xfrm flipH="1">
              <a:off x="4222" y="1270"/>
              <a:ext cx="499" cy="188"/>
            </a:xfrm>
            <a:prstGeom prst="straightConnector1">
              <a:avLst/>
            </a:prstGeom>
            <a:noFill/>
            <a:ln w="9525">
              <a:solidFill>
                <a:schemeClr val="tx1"/>
              </a:solidFill>
              <a:round/>
              <a:headEnd/>
              <a:tailEnd type="triangle" w="med" len="med"/>
            </a:ln>
            <a:effectLst/>
          </p:spPr>
        </p:cxnSp>
        <p:cxnSp>
          <p:nvCxnSpPr>
            <p:cNvPr id="630811" name="AutoShape 27"/>
            <p:cNvCxnSpPr>
              <a:cxnSpLocks noChangeShapeType="1"/>
              <a:stCxn id="630829" idx="4"/>
            </p:cNvCxnSpPr>
            <p:nvPr/>
          </p:nvCxnSpPr>
          <p:spPr bwMode="auto">
            <a:xfrm>
              <a:off x="4721" y="1270"/>
              <a:ext cx="589" cy="188"/>
            </a:xfrm>
            <a:prstGeom prst="straightConnector1">
              <a:avLst/>
            </a:prstGeom>
            <a:noFill/>
            <a:ln w="9525">
              <a:solidFill>
                <a:schemeClr val="tx1"/>
              </a:solidFill>
              <a:round/>
              <a:headEnd/>
              <a:tailEnd type="triangle" w="med" len="med"/>
            </a:ln>
            <a:effectLst/>
          </p:spPr>
        </p:cxnSp>
        <p:cxnSp>
          <p:nvCxnSpPr>
            <p:cNvPr id="630812" name="AutoShape 28"/>
            <p:cNvCxnSpPr>
              <a:cxnSpLocks noChangeShapeType="1"/>
              <a:stCxn id="630830" idx="4"/>
              <a:endCxn id="630805" idx="0"/>
            </p:cNvCxnSpPr>
            <p:nvPr/>
          </p:nvCxnSpPr>
          <p:spPr bwMode="auto">
            <a:xfrm flipH="1">
              <a:off x="3872" y="1814"/>
              <a:ext cx="350" cy="242"/>
            </a:xfrm>
            <a:prstGeom prst="straightConnector1">
              <a:avLst/>
            </a:prstGeom>
            <a:noFill/>
            <a:ln w="9525">
              <a:solidFill>
                <a:schemeClr val="tx1"/>
              </a:solidFill>
              <a:round/>
              <a:headEnd/>
              <a:tailEnd type="triangle" w="med" len="med"/>
            </a:ln>
            <a:effectLst/>
          </p:spPr>
        </p:cxnSp>
        <p:cxnSp>
          <p:nvCxnSpPr>
            <p:cNvPr id="630813" name="AutoShape 29"/>
            <p:cNvCxnSpPr>
              <a:cxnSpLocks noChangeShapeType="1"/>
              <a:stCxn id="630830" idx="4"/>
              <a:endCxn id="630806" idx="0"/>
            </p:cNvCxnSpPr>
            <p:nvPr/>
          </p:nvCxnSpPr>
          <p:spPr bwMode="auto">
            <a:xfrm>
              <a:off x="4222" y="1814"/>
              <a:ext cx="356" cy="242"/>
            </a:xfrm>
            <a:prstGeom prst="straightConnector1">
              <a:avLst/>
            </a:prstGeom>
            <a:noFill/>
            <a:ln w="9525">
              <a:solidFill>
                <a:schemeClr val="tx1"/>
              </a:solidFill>
              <a:round/>
              <a:headEnd/>
              <a:tailEnd type="triangle" w="med" len="med"/>
            </a:ln>
            <a:effectLst/>
          </p:spPr>
        </p:cxnSp>
        <p:cxnSp>
          <p:nvCxnSpPr>
            <p:cNvPr id="630814" name="AutoShape 30"/>
            <p:cNvCxnSpPr>
              <a:cxnSpLocks noChangeShapeType="1"/>
              <a:stCxn id="630831" idx="4"/>
              <a:endCxn id="630804" idx="0"/>
            </p:cNvCxnSpPr>
            <p:nvPr/>
          </p:nvCxnSpPr>
          <p:spPr bwMode="auto">
            <a:xfrm flipH="1">
              <a:off x="5046" y="1814"/>
              <a:ext cx="310" cy="242"/>
            </a:xfrm>
            <a:prstGeom prst="straightConnector1">
              <a:avLst/>
            </a:prstGeom>
            <a:noFill/>
            <a:ln w="9525">
              <a:solidFill>
                <a:schemeClr val="tx1"/>
              </a:solidFill>
              <a:round/>
              <a:headEnd/>
              <a:tailEnd type="triangle" w="med" len="med"/>
            </a:ln>
            <a:effectLst/>
          </p:spPr>
        </p:cxnSp>
        <p:cxnSp>
          <p:nvCxnSpPr>
            <p:cNvPr id="630815" name="AutoShape 31"/>
            <p:cNvCxnSpPr>
              <a:cxnSpLocks noChangeShapeType="1"/>
              <a:stCxn id="630832" idx="4"/>
              <a:endCxn id="630807" idx="0"/>
            </p:cNvCxnSpPr>
            <p:nvPr/>
          </p:nvCxnSpPr>
          <p:spPr bwMode="auto">
            <a:xfrm flipH="1">
              <a:off x="3539" y="2404"/>
              <a:ext cx="320" cy="234"/>
            </a:xfrm>
            <a:prstGeom prst="straightConnector1">
              <a:avLst/>
            </a:prstGeom>
            <a:noFill/>
            <a:ln w="9525">
              <a:solidFill>
                <a:schemeClr val="tx1"/>
              </a:solidFill>
              <a:round/>
              <a:headEnd/>
              <a:tailEnd type="triangle" w="med" len="med"/>
            </a:ln>
            <a:effectLst/>
          </p:spPr>
        </p:cxnSp>
        <p:cxnSp>
          <p:nvCxnSpPr>
            <p:cNvPr id="630816" name="AutoShape 32"/>
            <p:cNvCxnSpPr>
              <a:cxnSpLocks noChangeShapeType="1"/>
              <a:stCxn id="630832" idx="4"/>
              <a:endCxn id="630808" idx="0"/>
            </p:cNvCxnSpPr>
            <p:nvPr/>
          </p:nvCxnSpPr>
          <p:spPr bwMode="auto">
            <a:xfrm>
              <a:off x="3859" y="2404"/>
              <a:ext cx="378" cy="234"/>
            </a:xfrm>
            <a:prstGeom prst="straightConnector1">
              <a:avLst/>
            </a:prstGeom>
            <a:noFill/>
            <a:ln w="9525">
              <a:solidFill>
                <a:schemeClr val="tx1"/>
              </a:solidFill>
              <a:round/>
              <a:headEnd/>
              <a:tailEnd type="triangle" w="med" len="med"/>
            </a:ln>
            <a:effectLst/>
          </p:spPr>
        </p:cxnSp>
        <p:cxnSp>
          <p:nvCxnSpPr>
            <p:cNvPr id="630817" name="AutoShape 33"/>
            <p:cNvCxnSpPr>
              <a:cxnSpLocks noChangeShapeType="1"/>
              <a:stCxn id="630836" idx="4"/>
              <a:endCxn id="630838" idx="0"/>
            </p:cNvCxnSpPr>
            <p:nvPr/>
          </p:nvCxnSpPr>
          <p:spPr bwMode="auto">
            <a:xfrm flipH="1">
              <a:off x="3315" y="2994"/>
              <a:ext cx="227" cy="182"/>
            </a:xfrm>
            <a:prstGeom prst="straightConnector1">
              <a:avLst/>
            </a:prstGeom>
            <a:noFill/>
            <a:ln w="9525">
              <a:solidFill>
                <a:schemeClr val="tx1"/>
              </a:solidFill>
              <a:round/>
              <a:headEnd/>
              <a:tailEnd type="triangle" w="med" len="med"/>
            </a:ln>
            <a:effectLst/>
          </p:spPr>
        </p:cxnSp>
        <p:sp>
          <p:nvSpPr>
            <p:cNvPr id="630829" name="Oval 45"/>
            <p:cNvSpPr>
              <a:spLocks noChangeArrowheads="1"/>
            </p:cNvSpPr>
            <p:nvPr/>
          </p:nvSpPr>
          <p:spPr bwMode="auto">
            <a:xfrm>
              <a:off x="4539" y="914"/>
              <a:ext cx="363" cy="350"/>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30" name="Oval 46"/>
            <p:cNvSpPr>
              <a:spLocks noChangeArrowheads="1"/>
            </p:cNvSpPr>
            <p:nvPr/>
          </p:nvSpPr>
          <p:spPr bwMode="auto">
            <a:xfrm>
              <a:off x="4040" y="1458"/>
              <a:ext cx="363" cy="350"/>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31" name="Oval 47"/>
            <p:cNvSpPr>
              <a:spLocks noChangeArrowheads="1"/>
            </p:cNvSpPr>
            <p:nvPr/>
          </p:nvSpPr>
          <p:spPr bwMode="auto">
            <a:xfrm>
              <a:off x="5174" y="1458"/>
              <a:ext cx="363" cy="350"/>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32" name="Oval 48"/>
            <p:cNvSpPr>
              <a:spLocks noChangeArrowheads="1"/>
            </p:cNvSpPr>
            <p:nvPr/>
          </p:nvSpPr>
          <p:spPr bwMode="auto">
            <a:xfrm>
              <a:off x="3677" y="2048"/>
              <a:ext cx="363" cy="350"/>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33" name="Oval 49"/>
            <p:cNvSpPr>
              <a:spLocks noChangeArrowheads="1"/>
            </p:cNvSpPr>
            <p:nvPr/>
          </p:nvSpPr>
          <p:spPr bwMode="auto">
            <a:xfrm>
              <a:off x="4403" y="2048"/>
              <a:ext cx="363" cy="350"/>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34" name="Oval 50"/>
            <p:cNvSpPr>
              <a:spLocks noChangeArrowheads="1"/>
            </p:cNvSpPr>
            <p:nvPr/>
          </p:nvSpPr>
          <p:spPr bwMode="auto">
            <a:xfrm>
              <a:off x="4857" y="2048"/>
              <a:ext cx="363" cy="350"/>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36" name="Oval 52"/>
            <p:cNvSpPr>
              <a:spLocks noChangeArrowheads="1"/>
            </p:cNvSpPr>
            <p:nvPr/>
          </p:nvSpPr>
          <p:spPr bwMode="auto">
            <a:xfrm>
              <a:off x="3360" y="2638"/>
              <a:ext cx="363" cy="350"/>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37" name="Oval 53"/>
            <p:cNvSpPr>
              <a:spLocks noChangeArrowheads="1"/>
            </p:cNvSpPr>
            <p:nvPr/>
          </p:nvSpPr>
          <p:spPr bwMode="auto">
            <a:xfrm>
              <a:off x="4040" y="2638"/>
              <a:ext cx="363" cy="350"/>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sp>
          <p:nvSpPr>
            <p:cNvPr id="630838" name="Oval 54"/>
            <p:cNvSpPr>
              <a:spLocks noChangeArrowheads="1"/>
            </p:cNvSpPr>
            <p:nvPr/>
          </p:nvSpPr>
          <p:spPr bwMode="auto">
            <a:xfrm>
              <a:off x="3133" y="3182"/>
              <a:ext cx="363" cy="350"/>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30818"/>
                                        </p:tgtEl>
                                        <p:attrNameLst>
                                          <p:attrName>style.visibility</p:attrName>
                                        </p:attrNameLst>
                                      </p:cBhvr>
                                      <p:to>
                                        <p:strVal val="visible"/>
                                      </p:to>
                                    </p:set>
                                    <p:animEffect transition="in" filter="dissolve">
                                      <p:cBhvr>
                                        <p:cTn id="7" dur="500"/>
                                        <p:tgtEl>
                                          <p:spTgt spid="6308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630819"/>
                                        </p:tgtEl>
                                        <p:attrNameLst>
                                          <p:attrName>style.visibility</p:attrName>
                                        </p:attrNameLst>
                                      </p:cBhvr>
                                      <p:to>
                                        <p:strVal val="visible"/>
                                      </p:to>
                                    </p:set>
                                    <p:animEffect transition="in" filter="dissolve">
                                      <p:cBhvr>
                                        <p:cTn id="16" dur="500"/>
                                        <p:tgtEl>
                                          <p:spTgt spid="630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818" grpId="0"/>
      <p:bldP spid="6308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2"/>
          <p:cNvSpPr>
            <a:spLocks noGrp="1" noChangeArrowheads="1"/>
          </p:cNvSpPr>
          <p:nvPr>
            <p:ph type="title"/>
          </p:nvPr>
        </p:nvSpPr>
        <p:spPr>
          <a:xfrm>
            <a:off x="457416" y="304800"/>
            <a:ext cx="8203223" cy="747716"/>
          </a:xfrm>
        </p:spPr>
        <p:txBody>
          <a:bodyPr/>
          <a:lstStyle/>
          <a:p>
            <a:r>
              <a:rPr lang="en-US" dirty="0"/>
              <a:t>AVL </a:t>
            </a:r>
            <a:r>
              <a:rPr lang="en-US" dirty="0" smtClean="0"/>
              <a:t>Tree Properties</a:t>
            </a:r>
            <a:endParaRPr lang="en-US" dirty="0"/>
          </a:p>
        </p:txBody>
      </p:sp>
      <p:sp>
        <p:nvSpPr>
          <p:cNvPr id="686083" name="Rectangle 3"/>
          <p:cNvSpPr>
            <a:spLocks noGrp="1" noChangeArrowheads="1"/>
          </p:cNvSpPr>
          <p:nvPr>
            <p:ph idx="1"/>
          </p:nvPr>
        </p:nvSpPr>
        <p:spPr>
          <a:xfrm>
            <a:off x="457200" y="1125538"/>
            <a:ext cx="8235463" cy="2532062"/>
          </a:xfrm>
        </p:spPr>
        <p:txBody>
          <a:bodyPr/>
          <a:lstStyle/>
          <a:p>
            <a:r>
              <a:rPr lang="en-US" dirty="0"/>
              <a:t>What is the minimum and maximum</a:t>
            </a:r>
            <a:r>
              <a:rPr lang="en-US" dirty="0">
                <a:cs typeface="Times New Roman" pitchFamily="18" charset="0"/>
              </a:rPr>
              <a:t> height </a:t>
            </a:r>
            <a:r>
              <a:rPr lang="en-US" i="1" dirty="0">
                <a:cs typeface="Times New Roman" pitchFamily="18" charset="0"/>
              </a:rPr>
              <a:t>h</a:t>
            </a:r>
            <a:r>
              <a:rPr lang="en-US" dirty="0">
                <a:cs typeface="Times New Roman" pitchFamily="18" charset="0"/>
              </a:rPr>
              <a:t> of an AVL tree with </a:t>
            </a:r>
            <a:r>
              <a:rPr lang="en-US" i="1" dirty="0">
                <a:cs typeface="Times New Roman" pitchFamily="18" charset="0"/>
              </a:rPr>
              <a:t>n</a:t>
            </a:r>
            <a:r>
              <a:rPr lang="en-US" dirty="0">
                <a:cs typeface="Times New Roman" pitchFamily="18" charset="0"/>
              </a:rPr>
              <a:t> nodes?</a:t>
            </a:r>
          </a:p>
          <a:p>
            <a:r>
              <a:rPr lang="en-US" dirty="0">
                <a:cs typeface="Times New Roman" pitchFamily="18" charset="0"/>
              </a:rPr>
              <a:t>Study the recursion: </a:t>
            </a:r>
            <a:r>
              <a:rPr lang="en-US" sz="2800" i="1" dirty="0" smtClean="0">
                <a:solidFill>
                  <a:srgbClr val="0000CC"/>
                </a:solidFill>
              </a:rPr>
              <a:t>T</a:t>
            </a:r>
            <a:r>
              <a:rPr lang="en-US" sz="2800" dirty="0" smtClean="0">
                <a:solidFill>
                  <a:srgbClr val="0000CC"/>
                </a:solidFill>
              </a:rPr>
              <a:t>(</a:t>
            </a:r>
            <a:r>
              <a:rPr lang="en-US" sz="2800" i="1" dirty="0" smtClean="0">
                <a:solidFill>
                  <a:srgbClr val="0000CC"/>
                </a:solidFill>
              </a:rPr>
              <a:t>n</a:t>
            </a:r>
            <a:r>
              <a:rPr lang="en-US" sz="2800" dirty="0" smtClean="0">
                <a:solidFill>
                  <a:srgbClr val="0000CC"/>
                </a:solidFill>
              </a:rPr>
              <a:t>)</a:t>
            </a:r>
            <a:r>
              <a:rPr lang="en-US" sz="2800" i="1" dirty="0" smtClean="0">
                <a:solidFill>
                  <a:srgbClr val="0000CC"/>
                </a:solidFill>
              </a:rPr>
              <a:t> = T</a:t>
            </a:r>
            <a:r>
              <a:rPr lang="en-US" sz="2800" dirty="0" smtClean="0">
                <a:solidFill>
                  <a:srgbClr val="0000CC"/>
                </a:solidFill>
              </a:rPr>
              <a:t>(</a:t>
            </a:r>
            <a:r>
              <a:rPr lang="en-US" sz="2800" i="1" dirty="0" smtClean="0">
                <a:solidFill>
                  <a:srgbClr val="0000CC"/>
                </a:solidFill>
              </a:rPr>
              <a:t>n-1</a:t>
            </a:r>
            <a:r>
              <a:rPr lang="en-US" sz="2800" dirty="0" smtClean="0">
                <a:solidFill>
                  <a:srgbClr val="0000CC"/>
                </a:solidFill>
              </a:rPr>
              <a:t>)</a:t>
            </a:r>
            <a:r>
              <a:rPr lang="en-US" sz="2800" i="1" dirty="0" smtClean="0">
                <a:solidFill>
                  <a:srgbClr val="0000CC"/>
                </a:solidFill>
              </a:rPr>
              <a:t> </a:t>
            </a:r>
            <a:r>
              <a:rPr lang="en-US" sz="2800" dirty="0" smtClean="0">
                <a:solidFill>
                  <a:srgbClr val="0000CC"/>
                </a:solidFill>
              </a:rPr>
              <a:t>+ </a:t>
            </a:r>
            <a:r>
              <a:rPr lang="en-US" sz="2800" i="1" dirty="0" smtClean="0">
                <a:solidFill>
                  <a:srgbClr val="0000CC"/>
                </a:solidFill>
              </a:rPr>
              <a:t>T</a:t>
            </a:r>
            <a:r>
              <a:rPr lang="en-US" sz="2800" dirty="0" smtClean="0">
                <a:solidFill>
                  <a:srgbClr val="0000CC"/>
                </a:solidFill>
              </a:rPr>
              <a:t>(</a:t>
            </a:r>
            <a:r>
              <a:rPr lang="en-US" sz="2800" i="1" dirty="0" smtClean="0">
                <a:solidFill>
                  <a:srgbClr val="0000CC"/>
                </a:solidFill>
              </a:rPr>
              <a:t>n-2</a:t>
            </a:r>
            <a:r>
              <a:rPr lang="en-US" sz="2800" dirty="0" smtClean="0">
                <a:solidFill>
                  <a:srgbClr val="0000CC"/>
                </a:solidFill>
              </a:rPr>
              <a:t>)  + 1 </a:t>
            </a:r>
            <a:endParaRPr lang="en-US" dirty="0">
              <a:solidFill>
                <a:srgbClr val="0000CC"/>
              </a:solidFill>
              <a:cs typeface="Times New Roman" pitchFamily="18" charset="0"/>
            </a:endParaRPr>
          </a:p>
          <a:p>
            <a:r>
              <a:rPr lang="en-US" u="sng" dirty="0">
                <a:cs typeface="Times New Roman" pitchFamily="18" charset="0"/>
              </a:rPr>
              <a:t>Minimum height</a:t>
            </a:r>
            <a:r>
              <a:rPr lang="en-US" dirty="0">
                <a:cs typeface="Times New Roman" pitchFamily="18" charset="0"/>
              </a:rPr>
              <a:t>: fill all levels except the last one</a:t>
            </a:r>
            <a:endParaRPr lang="en-US" i="1" dirty="0">
              <a:cs typeface="Times New Roman" pitchFamily="18" charset="0"/>
              <a:sym typeface="Wingdings" pitchFamily="2" charset="2"/>
            </a:endParaRPr>
          </a:p>
        </p:txBody>
      </p:sp>
      <p:grpSp>
        <p:nvGrpSpPr>
          <p:cNvPr id="2" name="Group 26"/>
          <p:cNvGrpSpPr>
            <a:grpSpLocks/>
          </p:cNvGrpSpPr>
          <p:nvPr/>
        </p:nvGrpSpPr>
        <p:grpSpPr bwMode="auto">
          <a:xfrm>
            <a:off x="1182801" y="3573463"/>
            <a:ext cx="7356231" cy="2851150"/>
            <a:chOff x="807" y="2251"/>
            <a:chExt cx="5020" cy="1796"/>
          </a:xfrm>
        </p:grpSpPr>
        <p:sp>
          <p:nvSpPr>
            <p:cNvPr id="686090" name="Oval 10"/>
            <p:cNvSpPr>
              <a:spLocks noChangeArrowheads="1"/>
            </p:cNvSpPr>
            <p:nvPr/>
          </p:nvSpPr>
          <p:spPr bwMode="auto">
            <a:xfrm>
              <a:off x="2939" y="2251"/>
              <a:ext cx="409" cy="411"/>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nvGrpSpPr>
            <p:cNvPr id="3" name="Group 25"/>
            <p:cNvGrpSpPr>
              <a:grpSpLocks/>
            </p:cNvGrpSpPr>
            <p:nvPr/>
          </p:nvGrpSpPr>
          <p:grpSpPr bwMode="auto">
            <a:xfrm>
              <a:off x="807" y="2251"/>
              <a:ext cx="5020" cy="1796"/>
              <a:chOff x="807" y="2251"/>
              <a:chExt cx="5020" cy="1796"/>
            </a:xfrm>
          </p:grpSpPr>
          <p:sp>
            <p:nvSpPr>
              <p:cNvPr id="686099" name="Text Box 19"/>
              <p:cNvSpPr txBox="1">
                <a:spLocks noChangeArrowheads="1"/>
              </p:cNvSpPr>
              <p:nvPr/>
            </p:nvSpPr>
            <p:spPr bwMode="auto">
              <a:xfrm>
                <a:off x="2702" y="2251"/>
                <a:ext cx="476" cy="291"/>
              </a:xfrm>
              <a:prstGeom prst="rect">
                <a:avLst/>
              </a:prstGeom>
              <a:noFill/>
              <a:ln w="38100">
                <a:noFill/>
                <a:miter lim="800000"/>
                <a:headEnd/>
                <a:tailEnd/>
              </a:ln>
              <a:effectLst/>
            </p:spPr>
            <p:txBody>
              <a:bodyPr wrap="none">
                <a:spAutoFit/>
              </a:bodyPr>
              <a:lstStyle/>
              <a:p>
                <a:pPr algn="ctr" eaLnBrk="0" hangingPunct="0"/>
                <a:r>
                  <a:rPr lang="en-US" sz="2400" b="1" i="1" smtClean="0">
                    <a:solidFill>
                      <a:srgbClr val="0000CC"/>
                    </a:solidFill>
                    <a:effectLst/>
                    <a:latin typeface="Times New Roman" pitchFamily="18" charset="0"/>
                  </a:rPr>
                  <a:t>root</a:t>
                </a:r>
              </a:p>
            </p:txBody>
          </p:sp>
          <p:grpSp>
            <p:nvGrpSpPr>
              <p:cNvPr id="4" name="Group 24"/>
              <p:cNvGrpSpPr>
                <a:grpSpLocks/>
              </p:cNvGrpSpPr>
              <p:nvPr/>
            </p:nvGrpSpPr>
            <p:grpSpPr bwMode="auto">
              <a:xfrm>
                <a:off x="807" y="2387"/>
                <a:ext cx="5020" cy="1660"/>
                <a:chOff x="807" y="2387"/>
                <a:chExt cx="5020" cy="1660"/>
              </a:xfrm>
            </p:grpSpPr>
            <p:sp>
              <p:nvSpPr>
                <p:cNvPr id="686085" name="Freeform 5"/>
                <p:cNvSpPr>
                  <a:spLocks/>
                </p:cNvSpPr>
                <p:nvPr/>
              </p:nvSpPr>
              <p:spPr bwMode="auto">
                <a:xfrm>
                  <a:off x="3301" y="2886"/>
                  <a:ext cx="1225" cy="1148"/>
                </a:xfrm>
                <a:custGeom>
                  <a:avLst/>
                  <a:gdLst/>
                  <a:ahLst/>
                  <a:cxnLst>
                    <a:cxn ang="0">
                      <a:pos x="0" y="912"/>
                    </a:cxn>
                    <a:cxn ang="0">
                      <a:pos x="336" y="0"/>
                    </a:cxn>
                    <a:cxn ang="0">
                      <a:pos x="672" y="912"/>
                    </a:cxn>
                    <a:cxn ang="0">
                      <a:pos x="0" y="912"/>
                    </a:cxn>
                  </a:cxnLst>
                  <a:rect l="0" t="0" r="r" b="b"/>
                  <a:pathLst>
                    <a:path w="672" h="912">
                      <a:moveTo>
                        <a:pt x="0" y="912"/>
                      </a:moveTo>
                      <a:lnTo>
                        <a:pt x="336" y="0"/>
                      </a:lnTo>
                      <a:lnTo>
                        <a:pt x="672" y="912"/>
                      </a:lnTo>
                      <a:lnTo>
                        <a:pt x="0" y="912"/>
                      </a:lnTo>
                      <a:close/>
                    </a:path>
                  </a:pathLst>
                </a:cu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86086" name="AutoShape 6"/>
                <p:cNvCxnSpPr>
                  <a:cxnSpLocks noChangeShapeType="1"/>
                </p:cNvCxnSpPr>
                <p:nvPr/>
              </p:nvCxnSpPr>
              <p:spPr bwMode="auto">
                <a:xfrm flipH="1">
                  <a:off x="2343" y="2644"/>
                  <a:ext cx="802" cy="242"/>
                </a:xfrm>
                <a:prstGeom prst="straightConnector1">
                  <a:avLst/>
                </a:prstGeom>
                <a:noFill/>
                <a:ln w="9525">
                  <a:solidFill>
                    <a:schemeClr val="tx1"/>
                  </a:solidFill>
                  <a:round/>
                  <a:headEnd/>
                  <a:tailEnd type="triangle" w="med" len="med"/>
                </a:ln>
                <a:effectLst/>
              </p:spPr>
            </p:cxnSp>
            <p:cxnSp>
              <p:nvCxnSpPr>
                <p:cNvPr id="686087" name="AutoShape 7"/>
                <p:cNvCxnSpPr>
                  <a:cxnSpLocks noChangeShapeType="1"/>
                  <a:endCxn id="686085" idx="1"/>
                </p:cNvCxnSpPr>
                <p:nvPr/>
              </p:nvCxnSpPr>
              <p:spPr bwMode="auto">
                <a:xfrm>
                  <a:off x="3146" y="2644"/>
                  <a:ext cx="768" cy="242"/>
                </a:xfrm>
                <a:prstGeom prst="straightConnector1">
                  <a:avLst/>
                </a:prstGeom>
                <a:noFill/>
                <a:ln w="9525">
                  <a:solidFill>
                    <a:schemeClr val="tx1"/>
                  </a:solidFill>
                  <a:round/>
                  <a:headEnd/>
                  <a:tailEnd type="triangle" w="med" len="med"/>
                </a:ln>
                <a:effectLst/>
              </p:spPr>
            </p:cxnSp>
            <p:sp>
              <p:nvSpPr>
                <p:cNvPr id="686088" name="Text Box 8"/>
                <p:cNvSpPr txBox="1">
                  <a:spLocks noChangeArrowheads="1"/>
                </p:cNvSpPr>
                <p:nvPr/>
              </p:nvSpPr>
              <p:spPr bwMode="auto">
                <a:xfrm>
                  <a:off x="2076" y="3501"/>
                  <a:ext cx="627" cy="368"/>
                </a:xfrm>
                <a:prstGeom prst="rect">
                  <a:avLst/>
                </a:prstGeom>
                <a:noFill/>
                <a:ln w="9525">
                  <a:noFill/>
                  <a:miter lim="800000"/>
                  <a:headEnd/>
                  <a:tailEnd/>
                </a:ln>
                <a:effectLst/>
              </p:spPr>
              <p:txBody>
                <a:bodyPr wrap="none">
                  <a:spAutoFit/>
                </a:bodyPr>
                <a:lstStyle/>
                <a:p>
                  <a:r>
                    <a:rPr lang="en-US" sz="3200" i="1" smtClean="0">
                      <a:solidFill>
                        <a:srgbClr val="000000"/>
                      </a:solidFill>
                      <a:effectLst/>
                      <a:latin typeface="Times New Roman" pitchFamily="18" charset="0"/>
                      <a:cs typeface="Times New Roman" pitchFamily="18" charset="0"/>
                    </a:rPr>
                    <a:t>T</a:t>
                  </a:r>
                  <a:r>
                    <a:rPr lang="en-US" sz="3200" i="1" baseline="-25000" smtClean="0">
                      <a:solidFill>
                        <a:srgbClr val="000000"/>
                      </a:solidFill>
                      <a:effectLst/>
                      <a:latin typeface="Times New Roman" pitchFamily="18" charset="0"/>
                      <a:cs typeface="Times New Roman" pitchFamily="18" charset="0"/>
                    </a:rPr>
                    <a:t>right</a:t>
                  </a:r>
                  <a:endParaRPr lang="en-US" sz="3200" smtClean="0">
                    <a:solidFill>
                      <a:srgbClr val="000000"/>
                    </a:solidFill>
                    <a:effectLst/>
                    <a:latin typeface="Times New Roman" pitchFamily="18" charset="0"/>
                    <a:cs typeface="Times New Roman" pitchFamily="18" charset="0"/>
                  </a:endParaRPr>
                </a:p>
              </p:txBody>
            </p:sp>
            <p:sp>
              <p:nvSpPr>
                <p:cNvPr id="686089" name="Text Box 9"/>
                <p:cNvSpPr txBox="1">
                  <a:spLocks noChangeArrowheads="1"/>
                </p:cNvSpPr>
                <p:nvPr/>
              </p:nvSpPr>
              <p:spPr bwMode="auto">
                <a:xfrm>
                  <a:off x="3619" y="3521"/>
                  <a:ext cx="519" cy="368"/>
                </a:xfrm>
                <a:prstGeom prst="rect">
                  <a:avLst/>
                </a:prstGeom>
                <a:noFill/>
                <a:ln w="9525">
                  <a:noFill/>
                  <a:miter lim="800000"/>
                  <a:headEnd/>
                  <a:tailEnd/>
                </a:ln>
                <a:effectLst/>
              </p:spPr>
              <p:txBody>
                <a:bodyPr wrap="none">
                  <a:spAutoFit/>
                </a:bodyPr>
                <a:lstStyle/>
                <a:p>
                  <a:r>
                    <a:rPr lang="en-US" sz="3200" i="1" smtClean="0">
                      <a:solidFill>
                        <a:srgbClr val="000000"/>
                      </a:solidFill>
                      <a:effectLst/>
                      <a:latin typeface="Times New Roman" pitchFamily="18" charset="0"/>
                      <a:cs typeface="Times New Roman" pitchFamily="18" charset="0"/>
                    </a:rPr>
                    <a:t>T</a:t>
                  </a:r>
                  <a:r>
                    <a:rPr lang="en-US" sz="3200" i="1" baseline="-25000" smtClean="0">
                      <a:solidFill>
                        <a:srgbClr val="000000"/>
                      </a:solidFill>
                      <a:effectLst/>
                      <a:latin typeface="Times New Roman" pitchFamily="18" charset="0"/>
                      <a:cs typeface="Times New Roman" pitchFamily="18" charset="0"/>
                    </a:rPr>
                    <a:t>left</a:t>
                  </a:r>
                  <a:endParaRPr lang="en-US" sz="3200" smtClean="0">
                    <a:solidFill>
                      <a:srgbClr val="000000"/>
                    </a:solidFill>
                    <a:effectLst/>
                    <a:latin typeface="Times New Roman" pitchFamily="18" charset="0"/>
                    <a:cs typeface="Times New Roman" pitchFamily="18" charset="0"/>
                  </a:endParaRPr>
                </a:p>
              </p:txBody>
            </p:sp>
            <p:sp>
              <p:nvSpPr>
                <p:cNvPr id="686091" name="Freeform 11"/>
                <p:cNvSpPr>
                  <a:spLocks/>
                </p:cNvSpPr>
                <p:nvPr/>
              </p:nvSpPr>
              <p:spPr bwMode="auto">
                <a:xfrm>
                  <a:off x="1759" y="2886"/>
                  <a:ext cx="1225" cy="1148"/>
                </a:xfrm>
                <a:custGeom>
                  <a:avLst/>
                  <a:gdLst/>
                  <a:ahLst/>
                  <a:cxnLst>
                    <a:cxn ang="0">
                      <a:pos x="0" y="912"/>
                    </a:cxn>
                    <a:cxn ang="0">
                      <a:pos x="336" y="0"/>
                    </a:cxn>
                    <a:cxn ang="0">
                      <a:pos x="672" y="912"/>
                    </a:cxn>
                    <a:cxn ang="0">
                      <a:pos x="0" y="912"/>
                    </a:cxn>
                  </a:cxnLst>
                  <a:rect l="0" t="0" r="r" b="b"/>
                  <a:pathLst>
                    <a:path w="672" h="912">
                      <a:moveTo>
                        <a:pt x="0" y="912"/>
                      </a:moveTo>
                      <a:lnTo>
                        <a:pt x="336" y="0"/>
                      </a:lnTo>
                      <a:lnTo>
                        <a:pt x="672" y="912"/>
                      </a:lnTo>
                      <a:lnTo>
                        <a:pt x="0" y="912"/>
                      </a:lnTo>
                      <a:close/>
                    </a:path>
                  </a:pathLst>
                </a:cu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6092" name="Line 12"/>
                <p:cNvSpPr>
                  <a:spLocks noChangeShapeType="1"/>
                </p:cNvSpPr>
                <p:nvPr/>
              </p:nvSpPr>
              <p:spPr bwMode="auto">
                <a:xfrm>
                  <a:off x="1306" y="2840"/>
                  <a:ext cx="524" cy="2"/>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6093" name="Line 13"/>
                <p:cNvSpPr>
                  <a:spLocks noChangeShapeType="1"/>
                </p:cNvSpPr>
                <p:nvPr/>
              </p:nvSpPr>
              <p:spPr bwMode="auto">
                <a:xfrm>
                  <a:off x="947" y="4045"/>
                  <a:ext cx="750" cy="2"/>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6094" name="Line 14"/>
                <p:cNvSpPr>
                  <a:spLocks noChangeShapeType="1"/>
                </p:cNvSpPr>
                <p:nvPr/>
              </p:nvSpPr>
              <p:spPr bwMode="auto">
                <a:xfrm>
                  <a:off x="1442" y="2840"/>
                  <a:ext cx="3" cy="1181"/>
                </a:xfrm>
                <a:prstGeom prst="line">
                  <a:avLst/>
                </a:prstGeom>
                <a:noFill/>
                <a:ln w="9525">
                  <a:solidFill>
                    <a:schemeClr val="tx1"/>
                  </a:solidFill>
                  <a:round/>
                  <a:headEnd type="triangle" w="lg" len="lg"/>
                  <a:tailEnd type="triangle" w="lg" len="lg"/>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6095" name="Text Box 15"/>
                <p:cNvSpPr txBox="1">
                  <a:spLocks noChangeArrowheads="1"/>
                </p:cNvSpPr>
                <p:nvPr/>
              </p:nvSpPr>
              <p:spPr bwMode="auto">
                <a:xfrm>
                  <a:off x="1487" y="2886"/>
                  <a:ext cx="499" cy="368"/>
                </a:xfrm>
                <a:prstGeom prst="rect">
                  <a:avLst/>
                </a:prstGeom>
                <a:noFill/>
                <a:ln w="9525">
                  <a:noFill/>
                  <a:miter lim="800000"/>
                  <a:headEnd/>
                  <a:tailEnd/>
                </a:ln>
                <a:effectLst/>
              </p:spPr>
              <p:txBody>
                <a:bodyPr wrap="none">
                  <a:spAutoFit/>
                </a:bodyPr>
                <a:lstStyle/>
                <a:p>
                  <a:r>
                    <a:rPr lang="en-US" sz="3200" i="1" smtClean="0">
                      <a:solidFill>
                        <a:srgbClr val="000000"/>
                      </a:solidFill>
                      <a:effectLst/>
                      <a:latin typeface="Times New Roman" pitchFamily="18" charset="0"/>
                      <a:cs typeface="Times New Roman" pitchFamily="18" charset="0"/>
                    </a:rPr>
                    <a:t>h-</a:t>
                  </a:r>
                  <a:r>
                    <a:rPr lang="en-US" sz="3200" smtClean="0">
                      <a:solidFill>
                        <a:srgbClr val="000000"/>
                      </a:solidFill>
                      <a:effectLst/>
                      <a:latin typeface="Times New Roman" pitchFamily="18" charset="0"/>
                      <a:cs typeface="Times New Roman" pitchFamily="18" charset="0"/>
                    </a:rPr>
                    <a:t>1</a:t>
                  </a:r>
                </a:p>
              </p:txBody>
            </p:sp>
            <p:sp>
              <p:nvSpPr>
                <p:cNvPr id="686096" name="Line 16"/>
                <p:cNvSpPr>
                  <a:spLocks noChangeShapeType="1"/>
                </p:cNvSpPr>
                <p:nvPr/>
              </p:nvSpPr>
              <p:spPr bwMode="auto">
                <a:xfrm>
                  <a:off x="807" y="2387"/>
                  <a:ext cx="524" cy="2"/>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6097" name="Line 17"/>
                <p:cNvSpPr>
                  <a:spLocks noChangeShapeType="1"/>
                </p:cNvSpPr>
                <p:nvPr/>
              </p:nvSpPr>
              <p:spPr bwMode="auto">
                <a:xfrm>
                  <a:off x="1033" y="2387"/>
                  <a:ext cx="4" cy="1658"/>
                </a:xfrm>
                <a:prstGeom prst="line">
                  <a:avLst/>
                </a:prstGeom>
                <a:noFill/>
                <a:ln w="9525">
                  <a:solidFill>
                    <a:schemeClr val="tx1"/>
                  </a:solidFill>
                  <a:round/>
                  <a:headEnd type="triangle" w="lg" len="lg"/>
                  <a:tailEnd type="triangle" w="lg" len="lg"/>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6098" name="Text Box 18"/>
                <p:cNvSpPr txBox="1">
                  <a:spLocks noChangeArrowheads="1"/>
                </p:cNvSpPr>
                <p:nvPr/>
              </p:nvSpPr>
              <p:spPr bwMode="auto">
                <a:xfrm>
                  <a:off x="1033" y="2387"/>
                  <a:ext cx="1163" cy="368"/>
                </a:xfrm>
                <a:prstGeom prst="rect">
                  <a:avLst/>
                </a:prstGeom>
                <a:noFill/>
                <a:ln w="9525">
                  <a:noFill/>
                  <a:miter lim="800000"/>
                  <a:headEnd/>
                  <a:tailEnd/>
                </a:ln>
                <a:effectLst/>
              </p:spPr>
              <p:txBody>
                <a:bodyPr wrap="none">
                  <a:spAutoFit/>
                </a:bodyPr>
                <a:lstStyle/>
                <a:p>
                  <a:r>
                    <a:rPr lang="en-US" sz="3200" i="1" dirty="0" smtClean="0">
                      <a:solidFill>
                        <a:srgbClr val="000000"/>
                      </a:solidFill>
                      <a:effectLst/>
                      <a:latin typeface="Times New Roman" pitchFamily="18" charset="0"/>
                      <a:cs typeface="Times New Roman" pitchFamily="18" charset="0"/>
                    </a:rPr>
                    <a:t>h = log n</a:t>
                  </a:r>
                </a:p>
              </p:txBody>
            </p:sp>
            <p:sp>
              <p:nvSpPr>
                <p:cNvPr id="686100" name="Line 20"/>
                <p:cNvSpPr>
                  <a:spLocks noChangeShapeType="1"/>
                </p:cNvSpPr>
                <p:nvPr/>
              </p:nvSpPr>
              <p:spPr bwMode="auto">
                <a:xfrm>
                  <a:off x="4844" y="2840"/>
                  <a:ext cx="524" cy="2"/>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6101" name="Line 21"/>
                <p:cNvSpPr>
                  <a:spLocks noChangeShapeType="1"/>
                </p:cNvSpPr>
                <p:nvPr/>
              </p:nvSpPr>
              <p:spPr bwMode="auto">
                <a:xfrm>
                  <a:off x="4485" y="4045"/>
                  <a:ext cx="750" cy="2"/>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6102" name="Line 22"/>
                <p:cNvSpPr>
                  <a:spLocks noChangeShapeType="1"/>
                </p:cNvSpPr>
                <p:nvPr/>
              </p:nvSpPr>
              <p:spPr bwMode="auto">
                <a:xfrm>
                  <a:off x="4980" y="2840"/>
                  <a:ext cx="3" cy="1181"/>
                </a:xfrm>
                <a:prstGeom prst="line">
                  <a:avLst/>
                </a:prstGeom>
                <a:noFill/>
                <a:ln w="9525">
                  <a:solidFill>
                    <a:schemeClr val="tx1"/>
                  </a:solidFill>
                  <a:round/>
                  <a:headEnd type="triangle" w="lg" len="lg"/>
                  <a:tailEnd type="triangle" w="lg" len="lg"/>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6103" name="Text Box 23"/>
                <p:cNvSpPr txBox="1">
                  <a:spLocks noChangeArrowheads="1"/>
                </p:cNvSpPr>
                <p:nvPr/>
              </p:nvSpPr>
              <p:spPr bwMode="auto">
                <a:xfrm>
                  <a:off x="5025" y="2886"/>
                  <a:ext cx="802" cy="679"/>
                </a:xfrm>
                <a:prstGeom prst="rect">
                  <a:avLst/>
                </a:prstGeom>
                <a:noFill/>
                <a:ln w="9525">
                  <a:noFill/>
                  <a:miter lim="800000"/>
                  <a:headEnd/>
                  <a:tailEnd/>
                </a:ln>
                <a:effectLst/>
              </p:spPr>
              <p:txBody>
                <a:bodyPr wrap="none">
                  <a:spAutoFit/>
                </a:bodyPr>
                <a:lstStyle/>
                <a:p>
                  <a:r>
                    <a:rPr lang="en-US" sz="3200" i="1" smtClean="0">
                      <a:solidFill>
                        <a:srgbClr val="000000"/>
                      </a:solidFill>
                      <a:effectLst/>
                      <a:latin typeface="Times New Roman" pitchFamily="18" charset="0"/>
                      <a:cs typeface="Times New Roman" pitchFamily="18" charset="0"/>
                    </a:rPr>
                    <a:t>h-</a:t>
                  </a:r>
                  <a:r>
                    <a:rPr lang="en-US" sz="3200" smtClean="0">
                      <a:solidFill>
                        <a:srgbClr val="000000"/>
                      </a:solidFill>
                      <a:effectLst/>
                      <a:latin typeface="Times New Roman" pitchFamily="18" charset="0"/>
                      <a:cs typeface="Times New Roman" pitchFamily="18" charset="0"/>
                    </a:rPr>
                    <a:t>1</a:t>
                  </a:r>
                </a:p>
                <a:p>
                  <a:r>
                    <a:rPr lang="en-US" sz="3200" smtClean="0">
                      <a:solidFill>
                        <a:srgbClr val="000000"/>
                      </a:solidFill>
                      <a:effectLst/>
                      <a:latin typeface="Times New Roman" pitchFamily="18" charset="0"/>
                      <a:cs typeface="Times New Roman" pitchFamily="18" charset="0"/>
                    </a:rPr>
                    <a:t>or </a:t>
                  </a:r>
                  <a:r>
                    <a:rPr lang="en-US" sz="3200" i="1" smtClean="0">
                      <a:solidFill>
                        <a:srgbClr val="000000"/>
                      </a:solidFill>
                      <a:effectLst/>
                      <a:latin typeface="Times New Roman" pitchFamily="18" charset="0"/>
                      <a:cs typeface="Times New Roman" pitchFamily="18" charset="0"/>
                    </a:rPr>
                    <a:t>h</a:t>
                  </a:r>
                  <a:r>
                    <a:rPr lang="en-US" sz="3200" smtClean="0">
                      <a:solidFill>
                        <a:srgbClr val="000000"/>
                      </a:solidFill>
                      <a:effectLst/>
                      <a:latin typeface="Times New Roman" pitchFamily="18" charset="0"/>
                      <a:cs typeface="Times New Roman" pitchFamily="18" charset="0"/>
                    </a:rPr>
                    <a:t>-2</a:t>
                  </a: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60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60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60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08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a:xfrm>
            <a:off x="833810" y="258763"/>
            <a:ext cx="7628792" cy="533400"/>
          </a:xfrm>
        </p:spPr>
        <p:txBody>
          <a:bodyPr/>
          <a:lstStyle/>
          <a:p>
            <a:r>
              <a:rPr lang="en-US" altLang="he-IL"/>
              <a:t>Maximal height of an AVL tree</a:t>
            </a:r>
          </a:p>
        </p:txBody>
      </p:sp>
      <p:sp>
        <p:nvSpPr>
          <p:cNvPr id="636931" name="Rectangle 3"/>
          <p:cNvSpPr>
            <a:spLocks noGrp="1" noChangeArrowheads="1"/>
          </p:cNvSpPr>
          <p:nvPr>
            <p:ph idx="1"/>
          </p:nvPr>
        </p:nvSpPr>
        <p:spPr>
          <a:xfrm>
            <a:off x="228600" y="1219200"/>
            <a:ext cx="8686800" cy="2743200"/>
          </a:xfrm>
        </p:spPr>
        <p:txBody>
          <a:bodyPr/>
          <a:lstStyle/>
          <a:p>
            <a:r>
              <a:rPr lang="en-US" altLang="he-IL" dirty="0"/>
              <a:t>All levels have a difference of height of 1.</a:t>
            </a:r>
          </a:p>
          <a:p>
            <a:r>
              <a:rPr lang="en-US" altLang="he-IL" dirty="0"/>
              <a:t>The smallest AVL tree of depth 1 has 1 node.</a:t>
            </a:r>
          </a:p>
          <a:p>
            <a:r>
              <a:rPr lang="en-US" altLang="he-IL" dirty="0"/>
              <a:t>The smallest AVL tree of depth 2 has 2 nodes. </a:t>
            </a:r>
          </a:p>
          <a:p>
            <a:r>
              <a:rPr lang="en-US" altLang="he-IL" dirty="0"/>
              <a:t>In general,  </a:t>
            </a:r>
            <a:r>
              <a:rPr lang="en-US" altLang="he-IL" i="1" dirty="0" err="1">
                <a:cs typeface="Times New Roman" pitchFamily="18" charset="0"/>
              </a:rPr>
              <a:t>S</a:t>
            </a:r>
            <a:r>
              <a:rPr lang="en-US" altLang="he-IL" i="1" baseline="-16000" dirty="0" err="1">
                <a:cs typeface="Times New Roman" pitchFamily="18" charset="0"/>
              </a:rPr>
              <a:t>h</a:t>
            </a:r>
            <a:r>
              <a:rPr lang="en-US" altLang="he-IL" i="1" dirty="0">
                <a:cs typeface="Times New Roman" pitchFamily="18" charset="0"/>
              </a:rPr>
              <a:t> = S</a:t>
            </a:r>
            <a:r>
              <a:rPr lang="en-US" altLang="he-IL" i="1" baseline="-16000" dirty="0">
                <a:cs typeface="Times New Roman" pitchFamily="18" charset="0"/>
              </a:rPr>
              <a:t>h-</a:t>
            </a:r>
            <a:r>
              <a:rPr lang="en-US" altLang="he-IL" baseline="-16000" dirty="0">
                <a:cs typeface="Times New Roman" pitchFamily="18" charset="0"/>
              </a:rPr>
              <a:t>1</a:t>
            </a:r>
            <a:r>
              <a:rPr lang="en-US" altLang="he-IL" i="1" dirty="0">
                <a:cs typeface="Times New Roman" pitchFamily="18" charset="0"/>
              </a:rPr>
              <a:t>+ S</a:t>
            </a:r>
            <a:r>
              <a:rPr lang="en-US" altLang="he-IL" i="1" baseline="-16000" dirty="0">
                <a:cs typeface="Times New Roman" pitchFamily="18" charset="0"/>
              </a:rPr>
              <a:t>h-</a:t>
            </a:r>
            <a:r>
              <a:rPr lang="en-US" altLang="he-IL" baseline="-16000" dirty="0">
                <a:cs typeface="Times New Roman" pitchFamily="18" charset="0"/>
              </a:rPr>
              <a:t>2</a:t>
            </a:r>
            <a:r>
              <a:rPr lang="en-US" altLang="he-IL" i="1" dirty="0">
                <a:cs typeface="Times New Roman" pitchFamily="18" charset="0"/>
              </a:rPr>
              <a:t>+ </a:t>
            </a:r>
            <a:r>
              <a:rPr lang="en-US" altLang="he-IL" dirty="0">
                <a:cs typeface="Times New Roman" pitchFamily="18" charset="0"/>
              </a:rPr>
              <a:t>1</a:t>
            </a:r>
            <a:r>
              <a:rPr lang="en-US" altLang="he-IL" sz="3500" i="1" dirty="0"/>
              <a:t>   </a:t>
            </a:r>
            <a:r>
              <a:rPr lang="en-US" altLang="he-IL" sz="3500" dirty="0"/>
              <a:t>(</a:t>
            </a:r>
            <a:r>
              <a:rPr lang="en-US" altLang="he-IL" i="1" dirty="0">
                <a:cs typeface="Times New Roman" pitchFamily="18" charset="0"/>
              </a:rPr>
              <a:t>S</a:t>
            </a:r>
            <a:r>
              <a:rPr lang="en-US" altLang="he-IL" i="1" baseline="-25000" dirty="0">
                <a:cs typeface="Times New Roman" pitchFamily="18" charset="0"/>
              </a:rPr>
              <a:t>1</a:t>
            </a:r>
            <a:r>
              <a:rPr lang="en-US" altLang="he-IL" i="1" baseline="-16000" dirty="0">
                <a:cs typeface="Times New Roman" pitchFamily="18" charset="0"/>
              </a:rPr>
              <a:t> </a:t>
            </a:r>
            <a:r>
              <a:rPr lang="en-US" altLang="he-IL" i="1" dirty="0">
                <a:cs typeface="Times New Roman" pitchFamily="18" charset="0"/>
              </a:rPr>
              <a:t>= </a:t>
            </a:r>
            <a:r>
              <a:rPr lang="en-US" altLang="he-IL" dirty="0">
                <a:cs typeface="Times New Roman" pitchFamily="18" charset="0"/>
              </a:rPr>
              <a:t>1</a:t>
            </a:r>
            <a:r>
              <a:rPr lang="en-US" altLang="he-IL" i="1" dirty="0">
                <a:cs typeface="Times New Roman" pitchFamily="18" charset="0"/>
              </a:rPr>
              <a:t>; S</a:t>
            </a:r>
            <a:r>
              <a:rPr lang="en-US" altLang="he-IL" i="1" baseline="-25000" dirty="0">
                <a:cs typeface="Times New Roman" pitchFamily="18" charset="0"/>
              </a:rPr>
              <a:t>2</a:t>
            </a:r>
            <a:r>
              <a:rPr lang="en-US" altLang="he-IL" i="1" dirty="0">
                <a:cs typeface="Times New Roman" pitchFamily="18" charset="0"/>
              </a:rPr>
              <a:t> = </a:t>
            </a:r>
            <a:r>
              <a:rPr lang="en-US" altLang="he-IL" dirty="0">
                <a:cs typeface="Times New Roman" pitchFamily="18" charset="0"/>
              </a:rPr>
              <a:t>2</a:t>
            </a:r>
            <a:r>
              <a:rPr lang="en-US" altLang="he-IL" sz="3500" dirty="0"/>
              <a:t>)</a:t>
            </a:r>
          </a:p>
          <a:p>
            <a:pPr>
              <a:buFontTx/>
              <a:buNone/>
            </a:pPr>
            <a:r>
              <a:rPr lang="en-US" altLang="he-IL" b="1" dirty="0"/>
              <a:t>     </a:t>
            </a:r>
            <a:endParaRPr lang="en-US" altLang="he-IL" dirty="0"/>
          </a:p>
        </p:txBody>
      </p:sp>
      <p:grpSp>
        <p:nvGrpSpPr>
          <p:cNvPr id="2" name="Group 48"/>
          <p:cNvGrpSpPr>
            <a:grpSpLocks/>
          </p:cNvGrpSpPr>
          <p:nvPr/>
        </p:nvGrpSpPr>
        <p:grpSpPr bwMode="auto">
          <a:xfrm>
            <a:off x="1219200" y="4114801"/>
            <a:ext cx="7162800" cy="2438400"/>
            <a:chOff x="900" y="2428"/>
            <a:chExt cx="4589" cy="1287"/>
          </a:xfrm>
        </p:grpSpPr>
        <p:sp>
          <p:nvSpPr>
            <p:cNvPr id="636953" name="Freeform 25"/>
            <p:cNvSpPr>
              <a:spLocks/>
            </p:cNvSpPr>
            <p:nvPr/>
          </p:nvSpPr>
          <p:spPr bwMode="auto">
            <a:xfrm>
              <a:off x="1877" y="3060"/>
              <a:ext cx="593" cy="655"/>
            </a:xfrm>
            <a:custGeom>
              <a:avLst/>
              <a:gdLst/>
              <a:ahLst/>
              <a:cxnLst>
                <a:cxn ang="0">
                  <a:pos x="0" y="912"/>
                </a:cxn>
                <a:cxn ang="0">
                  <a:pos x="336" y="0"/>
                </a:cxn>
                <a:cxn ang="0">
                  <a:pos x="672" y="912"/>
                </a:cxn>
                <a:cxn ang="0">
                  <a:pos x="0" y="912"/>
                </a:cxn>
              </a:cxnLst>
              <a:rect l="0" t="0" r="r" b="b"/>
              <a:pathLst>
                <a:path w="672" h="912">
                  <a:moveTo>
                    <a:pt x="0" y="912"/>
                  </a:moveTo>
                  <a:lnTo>
                    <a:pt x="336" y="0"/>
                  </a:lnTo>
                  <a:lnTo>
                    <a:pt x="672" y="912"/>
                  </a:lnTo>
                  <a:lnTo>
                    <a:pt x="0" y="912"/>
                  </a:lnTo>
                  <a:close/>
                </a:path>
              </a:pathLst>
            </a:custGeom>
            <a:noFill/>
            <a:ln w="19050" cmpd="sng">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36954" name="Freeform 26"/>
            <p:cNvSpPr>
              <a:spLocks/>
            </p:cNvSpPr>
            <p:nvPr/>
          </p:nvSpPr>
          <p:spPr bwMode="auto">
            <a:xfrm>
              <a:off x="3396" y="3043"/>
              <a:ext cx="696" cy="655"/>
            </a:xfrm>
            <a:custGeom>
              <a:avLst/>
              <a:gdLst/>
              <a:ahLst/>
              <a:cxnLst>
                <a:cxn ang="0">
                  <a:pos x="0" y="912"/>
                </a:cxn>
                <a:cxn ang="0">
                  <a:pos x="336" y="0"/>
                </a:cxn>
                <a:cxn ang="0">
                  <a:pos x="672" y="912"/>
                </a:cxn>
                <a:cxn ang="0">
                  <a:pos x="0" y="912"/>
                </a:cxn>
              </a:cxnLst>
              <a:rect l="0" t="0" r="r" b="b"/>
              <a:pathLst>
                <a:path w="672" h="912">
                  <a:moveTo>
                    <a:pt x="0" y="912"/>
                  </a:moveTo>
                  <a:lnTo>
                    <a:pt x="336" y="0"/>
                  </a:lnTo>
                  <a:lnTo>
                    <a:pt x="672" y="912"/>
                  </a:lnTo>
                  <a:lnTo>
                    <a:pt x="0" y="912"/>
                  </a:lnTo>
                  <a:close/>
                </a:path>
              </a:pathLst>
            </a:custGeom>
            <a:noFill/>
            <a:ln w="28575" cmpd="sng">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36955" name="AutoShape 27"/>
            <p:cNvCxnSpPr>
              <a:cxnSpLocks noChangeShapeType="1"/>
              <a:stCxn id="636974" idx="2"/>
              <a:endCxn id="636953" idx="1"/>
            </p:cNvCxnSpPr>
            <p:nvPr/>
          </p:nvCxnSpPr>
          <p:spPr bwMode="auto">
            <a:xfrm flipH="1">
              <a:off x="1877" y="2737"/>
              <a:ext cx="1073" cy="323"/>
            </a:xfrm>
            <a:prstGeom prst="straightConnector1">
              <a:avLst/>
            </a:prstGeom>
            <a:noFill/>
            <a:ln w="28575">
              <a:solidFill>
                <a:schemeClr val="tx1"/>
              </a:solidFill>
              <a:round/>
              <a:headEnd/>
              <a:tailEnd type="triangle" w="med" len="med"/>
            </a:ln>
            <a:effectLst/>
          </p:spPr>
        </p:cxnSp>
        <p:cxnSp>
          <p:nvCxnSpPr>
            <p:cNvPr id="636956" name="AutoShape 28"/>
            <p:cNvCxnSpPr>
              <a:cxnSpLocks noChangeShapeType="1"/>
            </p:cNvCxnSpPr>
            <p:nvPr/>
          </p:nvCxnSpPr>
          <p:spPr bwMode="auto">
            <a:xfrm>
              <a:off x="2945" y="2803"/>
              <a:ext cx="792" cy="267"/>
            </a:xfrm>
            <a:prstGeom prst="straightConnector1">
              <a:avLst/>
            </a:prstGeom>
            <a:noFill/>
            <a:ln w="28575">
              <a:solidFill>
                <a:schemeClr val="tx1"/>
              </a:solidFill>
              <a:round/>
              <a:headEnd/>
              <a:tailEnd type="triangle" w="med" len="med"/>
            </a:ln>
            <a:effectLst/>
          </p:spPr>
        </p:cxnSp>
        <p:sp>
          <p:nvSpPr>
            <p:cNvPr id="636957" name="Line 29"/>
            <p:cNvSpPr>
              <a:spLocks noChangeShapeType="1"/>
            </p:cNvSpPr>
            <p:nvPr/>
          </p:nvSpPr>
          <p:spPr bwMode="auto">
            <a:xfrm>
              <a:off x="4252" y="3060"/>
              <a:ext cx="254" cy="0"/>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36958" name="Line 30"/>
            <p:cNvSpPr>
              <a:spLocks noChangeShapeType="1"/>
            </p:cNvSpPr>
            <p:nvPr/>
          </p:nvSpPr>
          <p:spPr bwMode="auto">
            <a:xfrm>
              <a:off x="4252" y="3612"/>
              <a:ext cx="254" cy="0"/>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36959" name="Line 31"/>
            <p:cNvSpPr>
              <a:spLocks noChangeShapeType="1"/>
            </p:cNvSpPr>
            <p:nvPr/>
          </p:nvSpPr>
          <p:spPr bwMode="auto">
            <a:xfrm>
              <a:off x="4379" y="3060"/>
              <a:ext cx="0" cy="552"/>
            </a:xfrm>
            <a:prstGeom prst="line">
              <a:avLst/>
            </a:prstGeom>
            <a:noFill/>
            <a:ln w="9525">
              <a:solidFill>
                <a:schemeClr val="tx1"/>
              </a:solidFill>
              <a:round/>
              <a:headEnd type="triangle" w="lg" len="lg"/>
              <a:tailEnd type="triangle" w="lg" len="lg"/>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36960" name="Text Box 32"/>
            <p:cNvSpPr txBox="1">
              <a:spLocks noChangeArrowheads="1"/>
            </p:cNvSpPr>
            <p:nvPr/>
          </p:nvSpPr>
          <p:spPr bwMode="auto">
            <a:xfrm>
              <a:off x="1956" y="3331"/>
              <a:ext cx="439" cy="276"/>
            </a:xfrm>
            <a:prstGeom prst="rect">
              <a:avLst/>
            </a:prstGeom>
            <a:noFill/>
            <a:ln w="9525">
              <a:noFill/>
              <a:miter lim="800000"/>
              <a:headEnd/>
              <a:tailEnd/>
            </a:ln>
            <a:effectLst/>
          </p:spPr>
          <p:txBody>
            <a:bodyPr wrap="none">
              <a:spAutoFit/>
            </a:bodyPr>
            <a:lstStyle/>
            <a:p>
              <a:r>
                <a:rPr lang="en-US" sz="2800" i="1" smtClean="0">
                  <a:solidFill>
                    <a:srgbClr val="000000"/>
                  </a:solidFill>
                  <a:effectLst/>
                  <a:latin typeface="Times New Roman" pitchFamily="18" charset="0"/>
                  <a:cs typeface="Times New Roman" pitchFamily="18" charset="0"/>
                </a:rPr>
                <a:t>S</a:t>
              </a:r>
              <a:r>
                <a:rPr lang="en-US" sz="2800" i="1" baseline="-25000" smtClean="0">
                  <a:solidFill>
                    <a:srgbClr val="000000"/>
                  </a:solidFill>
                  <a:effectLst/>
                  <a:latin typeface="Times New Roman" pitchFamily="18" charset="0"/>
                  <a:cs typeface="Times New Roman" pitchFamily="18" charset="0"/>
                </a:rPr>
                <a:t>h-</a:t>
              </a:r>
              <a:r>
                <a:rPr lang="en-US" sz="2800" baseline="-25000" smtClean="0">
                  <a:solidFill>
                    <a:srgbClr val="000000"/>
                  </a:solidFill>
                  <a:effectLst/>
                  <a:latin typeface="Times New Roman" pitchFamily="18" charset="0"/>
                  <a:cs typeface="Times New Roman" pitchFamily="18" charset="0"/>
                </a:rPr>
                <a:t>1</a:t>
              </a:r>
              <a:endParaRPr lang="en-US" sz="2800" smtClean="0">
                <a:solidFill>
                  <a:srgbClr val="000000"/>
                </a:solidFill>
                <a:effectLst/>
                <a:latin typeface="Times New Roman" pitchFamily="18" charset="0"/>
                <a:cs typeface="Times New Roman" pitchFamily="18" charset="0"/>
              </a:endParaRPr>
            </a:p>
          </p:txBody>
        </p:sp>
        <p:sp>
          <p:nvSpPr>
            <p:cNvPr id="636961" name="Text Box 33"/>
            <p:cNvSpPr txBox="1">
              <a:spLocks noChangeArrowheads="1"/>
            </p:cNvSpPr>
            <p:nvPr/>
          </p:nvSpPr>
          <p:spPr bwMode="auto">
            <a:xfrm>
              <a:off x="3500" y="3283"/>
              <a:ext cx="439" cy="276"/>
            </a:xfrm>
            <a:prstGeom prst="rect">
              <a:avLst/>
            </a:prstGeom>
            <a:noFill/>
            <a:ln w="9525">
              <a:noFill/>
              <a:miter lim="800000"/>
              <a:headEnd/>
              <a:tailEnd/>
            </a:ln>
            <a:effectLst/>
          </p:spPr>
          <p:txBody>
            <a:bodyPr wrap="none">
              <a:spAutoFit/>
            </a:bodyPr>
            <a:lstStyle/>
            <a:p>
              <a:r>
                <a:rPr lang="en-US" sz="2800" i="1" dirty="0" smtClean="0">
                  <a:solidFill>
                    <a:srgbClr val="000000"/>
                  </a:solidFill>
                  <a:effectLst/>
                  <a:latin typeface="Times New Roman" pitchFamily="18" charset="0"/>
                  <a:cs typeface="Times New Roman" pitchFamily="18" charset="0"/>
                </a:rPr>
                <a:t>S</a:t>
              </a:r>
              <a:r>
                <a:rPr lang="en-US" sz="2800" i="1" baseline="-25000" dirty="0" smtClean="0">
                  <a:solidFill>
                    <a:srgbClr val="000000"/>
                  </a:solidFill>
                  <a:effectLst/>
                  <a:latin typeface="Times New Roman" pitchFamily="18" charset="0"/>
                  <a:cs typeface="Times New Roman" pitchFamily="18" charset="0"/>
                </a:rPr>
                <a:t>h-</a:t>
              </a:r>
              <a:r>
                <a:rPr lang="en-US" sz="2800" baseline="-25000" dirty="0" smtClean="0">
                  <a:solidFill>
                    <a:srgbClr val="000000"/>
                  </a:solidFill>
                  <a:effectLst/>
                  <a:latin typeface="Times New Roman" pitchFamily="18" charset="0"/>
                  <a:cs typeface="Times New Roman" pitchFamily="18" charset="0"/>
                </a:rPr>
                <a:t>2</a:t>
              </a:r>
              <a:endParaRPr lang="en-US" sz="2800" dirty="0" smtClean="0">
                <a:solidFill>
                  <a:srgbClr val="000000"/>
                </a:solidFill>
                <a:effectLst/>
                <a:latin typeface="Times New Roman" pitchFamily="18" charset="0"/>
                <a:cs typeface="Times New Roman" pitchFamily="18" charset="0"/>
              </a:endParaRPr>
            </a:p>
          </p:txBody>
        </p:sp>
        <p:sp>
          <p:nvSpPr>
            <p:cNvPr id="636962" name="Text Box 34"/>
            <p:cNvSpPr txBox="1">
              <a:spLocks noChangeArrowheads="1"/>
            </p:cNvSpPr>
            <p:nvPr/>
          </p:nvSpPr>
          <p:spPr bwMode="auto">
            <a:xfrm>
              <a:off x="4423" y="3232"/>
              <a:ext cx="425" cy="276"/>
            </a:xfrm>
            <a:prstGeom prst="rect">
              <a:avLst/>
            </a:prstGeom>
            <a:noFill/>
            <a:ln w="9525">
              <a:noFill/>
              <a:miter lim="800000"/>
              <a:headEnd/>
              <a:tailEnd/>
            </a:ln>
            <a:effectLst/>
          </p:spPr>
          <p:txBody>
            <a:bodyPr wrap="none">
              <a:spAutoFit/>
            </a:bodyPr>
            <a:lstStyle/>
            <a:p>
              <a:r>
                <a:rPr lang="en-US" sz="2800" i="1" smtClean="0">
                  <a:solidFill>
                    <a:srgbClr val="000000"/>
                  </a:solidFill>
                  <a:effectLst/>
                  <a:latin typeface="Times New Roman" pitchFamily="18" charset="0"/>
                  <a:cs typeface="Times New Roman" pitchFamily="18" charset="0"/>
                </a:rPr>
                <a:t>h-</a:t>
              </a:r>
              <a:r>
                <a:rPr lang="en-US" sz="2800" smtClean="0">
                  <a:solidFill>
                    <a:srgbClr val="000000"/>
                  </a:solidFill>
                  <a:effectLst/>
                  <a:latin typeface="Times New Roman" pitchFamily="18" charset="0"/>
                  <a:cs typeface="Times New Roman" pitchFamily="18" charset="0"/>
                </a:rPr>
                <a:t>2</a:t>
              </a:r>
            </a:p>
          </p:txBody>
        </p:sp>
        <p:sp>
          <p:nvSpPr>
            <p:cNvPr id="636963" name="Line 35"/>
            <p:cNvSpPr>
              <a:spLocks noChangeShapeType="1"/>
            </p:cNvSpPr>
            <p:nvPr/>
          </p:nvSpPr>
          <p:spPr bwMode="auto">
            <a:xfrm>
              <a:off x="1410" y="3060"/>
              <a:ext cx="254" cy="0"/>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36964" name="Line 36"/>
            <p:cNvSpPr>
              <a:spLocks noChangeShapeType="1"/>
            </p:cNvSpPr>
            <p:nvPr/>
          </p:nvSpPr>
          <p:spPr bwMode="auto">
            <a:xfrm>
              <a:off x="1410" y="3715"/>
              <a:ext cx="254" cy="0"/>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36965" name="Line 37"/>
            <p:cNvSpPr>
              <a:spLocks noChangeShapeType="1"/>
            </p:cNvSpPr>
            <p:nvPr/>
          </p:nvSpPr>
          <p:spPr bwMode="auto">
            <a:xfrm>
              <a:off x="1537" y="3060"/>
              <a:ext cx="0" cy="655"/>
            </a:xfrm>
            <a:prstGeom prst="line">
              <a:avLst/>
            </a:prstGeom>
            <a:noFill/>
            <a:ln w="9525">
              <a:solidFill>
                <a:schemeClr val="tx1"/>
              </a:solidFill>
              <a:round/>
              <a:headEnd type="triangle" w="lg" len="lg"/>
              <a:tailEnd type="triangle" w="lg" len="lg"/>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36966" name="Text Box 38"/>
            <p:cNvSpPr txBox="1">
              <a:spLocks noChangeArrowheads="1"/>
            </p:cNvSpPr>
            <p:nvPr/>
          </p:nvSpPr>
          <p:spPr bwMode="auto">
            <a:xfrm>
              <a:off x="1580" y="3232"/>
              <a:ext cx="425" cy="276"/>
            </a:xfrm>
            <a:prstGeom prst="rect">
              <a:avLst/>
            </a:prstGeom>
            <a:noFill/>
            <a:ln w="9525">
              <a:noFill/>
              <a:miter lim="800000"/>
              <a:headEnd/>
              <a:tailEnd/>
            </a:ln>
            <a:effectLst/>
          </p:spPr>
          <p:txBody>
            <a:bodyPr wrap="none">
              <a:spAutoFit/>
            </a:bodyPr>
            <a:lstStyle/>
            <a:p>
              <a:r>
                <a:rPr lang="en-US" sz="2800" i="1" smtClean="0">
                  <a:solidFill>
                    <a:srgbClr val="000000"/>
                  </a:solidFill>
                  <a:effectLst/>
                  <a:latin typeface="Times New Roman" pitchFamily="18" charset="0"/>
                  <a:cs typeface="Times New Roman" pitchFamily="18" charset="0"/>
                </a:rPr>
                <a:t>h-</a:t>
              </a:r>
              <a:r>
                <a:rPr lang="en-US" sz="2800" smtClean="0">
                  <a:solidFill>
                    <a:srgbClr val="000000"/>
                  </a:solidFill>
                  <a:effectLst/>
                  <a:latin typeface="Times New Roman" pitchFamily="18" charset="0"/>
                  <a:cs typeface="Times New Roman" pitchFamily="18" charset="0"/>
                </a:rPr>
                <a:t>1</a:t>
              </a:r>
            </a:p>
          </p:txBody>
        </p:sp>
        <p:sp>
          <p:nvSpPr>
            <p:cNvPr id="636967" name="Line 39"/>
            <p:cNvSpPr>
              <a:spLocks noChangeShapeType="1"/>
            </p:cNvSpPr>
            <p:nvPr/>
          </p:nvSpPr>
          <p:spPr bwMode="auto">
            <a:xfrm>
              <a:off x="901" y="2611"/>
              <a:ext cx="254" cy="0"/>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36968" name="Line 40"/>
            <p:cNvSpPr>
              <a:spLocks noChangeShapeType="1"/>
            </p:cNvSpPr>
            <p:nvPr/>
          </p:nvSpPr>
          <p:spPr bwMode="auto">
            <a:xfrm>
              <a:off x="900" y="3715"/>
              <a:ext cx="255" cy="0"/>
            </a:xfrm>
            <a:prstGeom prst="line">
              <a:avLst/>
            </a:prstGeom>
            <a:no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36969" name="Line 41"/>
            <p:cNvSpPr>
              <a:spLocks noChangeShapeType="1"/>
            </p:cNvSpPr>
            <p:nvPr/>
          </p:nvSpPr>
          <p:spPr bwMode="auto">
            <a:xfrm flipH="1">
              <a:off x="1027" y="2611"/>
              <a:ext cx="1" cy="1104"/>
            </a:xfrm>
            <a:prstGeom prst="line">
              <a:avLst/>
            </a:prstGeom>
            <a:noFill/>
            <a:ln w="9525">
              <a:solidFill>
                <a:schemeClr val="tx1"/>
              </a:solidFill>
              <a:round/>
              <a:headEnd type="triangle" w="lg" len="lg"/>
              <a:tailEnd type="triangle" w="lg" len="lg"/>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36970" name="Text Box 42"/>
            <p:cNvSpPr txBox="1">
              <a:spLocks noChangeArrowheads="1"/>
            </p:cNvSpPr>
            <p:nvPr/>
          </p:nvSpPr>
          <p:spPr bwMode="auto">
            <a:xfrm>
              <a:off x="1071" y="2818"/>
              <a:ext cx="233" cy="276"/>
            </a:xfrm>
            <a:prstGeom prst="rect">
              <a:avLst/>
            </a:prstGeom>
            <a:noFill/>
            <a:ln w="9525">
              <a:noFill/>
              <a:miter lim="800000"/>
              <a:headEnd/>
              <a:tailEnd/>
            </a:ln>
            <a:effectLst/>
          </p:spPr>
          <p:txBody>
            <a:bodyPr wrap="none">
              <a:spAutoFit/>
            </a:bodyPr>
            <a:lstStyle/>
            <a:p>
              <a:r>
                <a:rPr lang="en-US" sz="2800" i="1" smtClean="0">
                  <a:solidFill>
                    <a:srgbClr val="000000"/>
                  </a:solidFill>
                  <a:effectLst/>
                  <a:latin typeface="Times New Roman" pitchFamily="18" charset="0"/>
                  <a:cs typeface="Times New Roman" pitchFamily="18" charset="0"/>
                </a:rPr>
                <a:t>h</a:t>
              </a:r>
            </a:p>
          </p:txBody>
        </p:sp>
        <p:sp>
          <p:nvSpPr>
            <p:cNvPr id="636971" name="AutoShape 43"/>
            <p:cNvSpPr>
              <a:spLocks/>
            </p:cNvSpPr>
            <p:nvPr/>
          </p:nvSpPr>
          <p:spPr bwMode="auto">
            <a:xfrm>
              <a:off x="4980" y="2659"/>
              <a:ext cx="48" cy="1008"/>
            </a:xfrm>
            <a:prstGeom prst="rightBrace">
              <a:avLst>
                <a:gd name="adj1" fmla="val 175000"/>
                <a:gd name="adj2" fmla="val 50000"/>
              </a:avLst>
            </a:prstGeom>
            <a:noFill/>
            <a:ln w="9525">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36972" name="Text Box 44"/>
            <p:cNvSpPr txBox="1">
              <a:spLocks noChangeArrowheads="1"/>
            </p:cNvSpPr>
            <p:nvPr/>
          </p:nvSpPr>
          <p:spPr bwMode="auto">
            <a:xfrm>
              <a:off x="5105" y="2995"/>
              <a:ext cx="384" cy="276"/>
            </a:xfrm>
            <a:prstGeom prst="rect">
              <a:avLst/>
            </a:prstGeom>
            <a:noFill/>
            <a:ln w="9525">
              <a:noFill/>
              <a:miter lim="800000"/>
              <a:headEnd/>
              <a:tailEnd/>
            </a:ln>
            <a:effectLst/>
          </p:spPr>
          <p:txBody>
            <a:bodyPr>
              <a:spAutoFit/>
            </a:bodyPr>
            <a:lstStyle/>
            <a:p>
              <a:pPr>
                <a:spcBef>
                  <a:spcPct val="50000"/>
                </a:spcBef>
              </a:pPr>
              <a:r>
                <a:rPr lang="en-US" sz="2800" i="1" smtClean="0">
                  <a:solidFill>
                    <a:srgbClr val="000000"/>
                  </a:solidFill>
                  <a:effectLst/>
                  <a:latin typeface="Times New Roman" pitchFamily="18" charset="0"/>
                  <a:cs typeface="Arial" pitchFamily="34" charset="0"/>
                </a:rPr>
                <a:t>S</a:t>
              </a:r>
              <a:r>
                <a:rPr lang="en-US" sz="2800" i="1" baseline="-25000" smtClean="0">
                  <a:solidFill>
                    <a:srgbClr val="000000"/>
                  </a:solidFill>
                  <a:effectLst/>
                  <a:latin typeface="Times New Roman" pitchFamily="18" charset="0"/>
                  <a:cs typeface="Arial" pitchFamily="34" charset="0"/>
                </a:rPr>
                <a:t>h</a:t>
              </a:r>
              <a:endParaRPr lang="en-US" sz="2800" i="1" smtClean="0">
                <a:solidFill>
                  <a:srgbClr val="000000"/>
                </a:solidFill>
                <a:effectLst/>
                <a:latin typeface="Times New Roman" pitchFamily="18" charset="0"/>
                <a:cs typeface="Arial" pitchFamily="34" charset="0"/>
              </a:endParaRPr>
            </a:p>
          </p:txBody>
        </p:sp>
        <p:sp>
          <p:nvSpPr>
            <p:cNvPr id="636973" name="Oval 45"/>
            <p:cNvSpPr>
              <a:spLocks noChangeArrowheads="1"/>
            </p:cNvSpPr>
            <p:nvPr/>
          </p:nvSpPr>
          <p:spPr bwMode="auto">
            <a:xfrm>
              <a:off x="2770" y="2428"/>
              <a:ext cx="360" cy="36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36974" name="Text Box 46"/>
            <p:cNvSpPr txBox="1">
              <a:spLocks noChangeArrowheads="1"/>
            </p:cNvSpPr>
            <p:nvPr/>
          </p:nvSpPr>
          <p:spPr bwMode="auto">
            <a:xfrm>
              <a:off x="2705" y="2428"/>
              <a:ext cx="491" cy="309"/>
            </a:xfrm>
            <a:prstGeom prst="rect">
              <a:avLst/>
            </a:prstGeom>
            <a:noFill/>
            <a:ln w="9525">
              <a:noFill/>
              <a:miter lim="800000"/>
              <a:headEnd/>
              <a:tailEnd/>
            </a:ln>
            <a:effectLst/>
          </p:spPr>
          <p:txBody>
            <a:bodyPr>
              <a:spAutoFit/>
            </a:bodyPr>
            <a:lstStyle/>
            <a:p>
              <a:pPr algn="ctr" eaLnBrk="0" hangingPunct="0">
                <a:spcBef>
                  <a:spcPct val="50000"/>
                </a:spcBef>
              </a:pPr>
              <a:r>
                <a:rPr lang="en-US" sz="3200" b="1" i="1" dirty="0" smtClean="0">
                  <a:solidFill>
                    <a:srgbClr val="000000"/>
                  </a:solidFill>
                  <a:effectLst/>
                  <a:latin typeface="Times New Roman" pitchFamily="18" charset="0"/>
                  <a:cs typeface="Times New Roman" pitchFamily="18" charset="0"/>
                </a:rPr>
                <a:t>x</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69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69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69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69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69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931"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a:xfrm>
            <a:off x="783986" y="260350"/>
            <a:ext cx="7628792" cy="762000"/>
          </a:xfrm>
        </p:spPr>
        <p:txBody>
          <a:bodyPr/>
          <a:lstStyle/>
          <a:p>
            <a:r>
              <a:rPr lang="en-US" altLang="en-US" dirty="0"/>
              <a:t>Balancing AVL trees</a:t>
            </a:r>
            <a:endParaRPr lang="en-US" altLang="he-IL" dirty="0"/>
          </a:p>
        </p:txBody>
      </p:sp>
      <p:sp>
        <p:nvSpPr>
          <p:cNvPr id="641027" name="Rectangle 3"/>
          <p:cNvSpPr>
            <a:spLocks noGrp="1" noChangeArrowheads="1"/>
          </p:cNvSpPr>
          <p:nvPr>
            <p:ph idx="1"/>
          </p:nvPr>
        </p:nvSpPr>
        <p:spPr>
          <a:xfrm>
            <a:off x="152400" y="1149350"/>
            <a:ext cx="8839200" cy="5327650"/>
          </a:xfrm>
        </p:spPr>
        <p:txBody>
          <a:bodyPr/>
          <a:lstStyle/>
          <a:p>
            <a:pPr>
              <a:spcBef>
                <a:spcPct val="50000"/>
              </a:spcBef>
            </a:pPr>
            <a:r>
              <a:rPr lang="en-US" altLang="he-IL" dirty="0"/>
              <a:t>Before the operation, the tree is balanced.</a:t>
            </a:r>
          </a:p>
          <a:p>
            <a:pPr>
              <a:spcBef>
                <a:spcPct val="50000"/>
              </a:spcBef>
            </a:pPr>
            <a:r>
              <a:rPr lang="en-US" altLang="he-IL" dirty="0"/>
              <a:t>After an insertion or deletion operation, the tree might become unbalanced.                                      </a:t>
            </a:r>
            <a:r>
              <a:rPr lang="en-US" altLang="he-IL" dirty="0">
                <a:sym typeface="Wingdings" pitchFamily="2" charset="2"/>
              </a:rPr>
              <a:t> </a:t>
            </a:r>
            <a:r>
              <a:rPr lang="en-US" altLang="he-IL" dirty="0">
                <a:solidFill>
                  <a:srgbClr val="0000CC"/>
                </a:solidFill>
              </a:rPr>
              <a:t>fix </a:t>
            </a:r>
            <a:r>
              <a:rPr lang="en-US" altLang="he-IL" dirty="0" err="1">
                <a:solidFill>
                  <a:srgbClr val="0000CC"/>
                </a:solidFill>
              </a:rPr>
              <a:t>subtrees</a:t>
            </a:r>
            <a:r>
              <a:rPr lang="en-US" altLang="he-IL" dirty="0">
                <a:solidFill>
                  <a:srgbClr val="0000CC"/>
                </a:solidFill>
              </a:rPr>
              <a:t> that became unbalanced</a:t>
            </a:r>
            <a:r>
              <a:rPr lang="en-US" altLang="he-IL" dirty="0"/>
              <a:t>.</a:t>
            </a:r>
          </a:p>
          <a:p>
            <a:pPr>
              <a:spcBef>
                <a:spcPct val="50000"/>
              </a:spcBef>
            </a:pPr>
            <a:r>
              <a:rPr lang="en-US" altLang="he-IL" dirty="0"/>
              <a:t>The height of any </a:t>
            </a:r>
            <a:r>
              <a:rPr lang="en-US" altLang="he-IL" dirty="0" err="1"/>
              <a:t>subtree</a:t>
            </a:r>
            <a:r>
              <a:rPr lang="en-US" altLang="he-IL" dirty="0"/>
              <a:t> has changed by at most 1. Thus, if a node is not balanced, the difference between its children heights is 2.</a:t>
            </a:r>
          </a:p>
          <a:p>
            <a:pPr>
              <a:spcBef>
                <a:spcPct val="50000"/>
              </a:spcBef>
            </a:pPr>
            <a:r>
              <a:rPr lang="en-US" altLang="he-IL" dirty="0"/>
              <a:t>Four possible cases with a height difference of </a:t>
            </a:r>
            <a:r>
              <a:rPr lang="en-US" altLang="he-IL" dirty="0" smtClean="0"/>
              <a:t>2 </a:t>
            </a:r>
            <a:endParaRPr lang="en-US" alt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10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10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10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a:xfrm>
            <a:off x="457398" y="228600"/>
            <a:ext cx="7792917" cy="838200"/>
          </a:xfrm>
        </p:spPr>
        <p:txBody>
          <a:bodyPr/>
          <a:lstStyle/>
          <a:p>
            <a:r>
              <a:rPr lang="en-US" altLang="en-US" dirty="0"/>
              <a:t>Cases of </a:t>
            </a:r>
            <a:r>
              <a:rPr lang="en-US" altLang="en-US" dirty="0" smtClean="0"/>
              <a:t>Imbalance </a:t>
            </a:r>
            <a:r>
              <a:rPr lang="en-US" altLang="en-US" dirty="0"/>
              <a:t>(1)</a:t>
            </a:r>
            <a:endParaRPr lang="en-US" altLang="he-IL" dirty="0"/>
          </a:p>
        </p:txBody>
      </p:sp>
      <p:sp>
        <p:nvSpPr>
          <p:cNvPr id="689155" name="Text Box 3"/>
          <p:cNvSpPr txBox="1">
            <a:spLocks noChangeArrowheads="1"/>
          </p:cNvSpPr>
          <p:nvPr/>
        </p:nvSpPr>
        <p:spPr bwMode="auto">
          <a:xfrm>
            <a:off x="317989" y="1484711"/>
            <a:ext cx="5782408" cy="2062103"/>
          </a:xfrm>
          <a:prstGeom prst="rect">
            <a:avLst/>
          </a:prstGeom>
          <a:noFill/>
          <a:ln w="9525">
            <a:noFill/>
            <a:miter lim="800000"/>
            <a:headEnd/>
            <a:tailEnd/>
          </a:ln>
          <a:effectLst/>
        </p:spPr>
        <p:txBody>
          <a:bodyPr>
            <a:spAutoFit/>
          </a:bodyPr>
          <a:lstStyle/>
          <a:p>
            <a:pPr marL="457200" indent="-457200" eaLnBrk="0" hangingPunct="0">
              <a:spcBef>
                <a:spcPct val="50000"/>
              </a:spcBef>
            </a:pPr>
            <a:r>
              <a:rPr lang="en-US" altLang="en-US" sz="3200" u="sng" dirty="0" smtClean="0">
                <a:solidFill>
                  <a:srgbClr val="000000"/>
                </a:solidFill>
                <a:effectLst/>
                <a:latin typeface="+mn-lt"/>
                <a:cs typeface="Arial" pitchFamily="34" charset="0"/>
              </a:rPr>
              <a:t>Case 1</a:t>
            </a:r>
            <a:r>
              <a:rPr lang="en-US" altLang="en-US" sz="3200" dirty="0" smtClean="0">
                <a:solidFill>
                  <a:srgbClr val="000000"/>
                </a:solidFill>
                <a:effectLst/>
                <a:latin typeface="+mn-lt"/>
                <a:cs typeface="Arial" pitchFamily="34" charset="0"/>
              </a:rPr>
              <a:t>: The </a:t>
            </a:r>
            <a:r>
              <a:rPr lang="en-US" altLang="en-US" sz="3200" u="sng" dirty="0" smtClean="0">
                <a:solidFill>
                  <a:srgbClr val="000000"/>
                </a:solidFill>
                <a:effectLst/>
                <a:latin typeface="+mn-lt"/>
                <a:cs typeface="Arial" pitchFamily="34" charset="0"/>
              </a:rPr>
              <a:t>left</a:t>
            </a:r>
            <a:r>
              <a:rPr lang="en-US" altLang="en-US" sz="3200" dirty="0" smtClean="0">
                <a:solidFill>
                  <a:srgbClr val="000000"/>
                </a:solidFill>
                <a:effectLst/>
                <a:latin typeface="+mn-lt"/>
                <a:cs typeface="Arial" pitchFamily="34" charset="0"/>
              </a:rPr>
              <a:t> </a:t>
            </a:r>
            <a:r>
              <a:rPr lang="en-US" altLang="en-US" sz="3200" dirty="0" err="1" smtClean="0">
                <a:solidFill>
                  <a:srgbClr val="000000"/>
                </a:solidFill>
                <a:effectLst/>
                <a:latin typeface="+mn-lt"/>
                <a:cs typeface="Arial" pitchFamily="34" charset="0"/>
              </a:rPr>
              <a:t>subtree</a:t>
            </a:r>
            <a:r>
              <a:rPr lang="en-US" altLang="en-US" sz="3200" dirty="0" smtClean="0">
                <a:solidFill>
                  <a:srgbClr val="000000"/>
                </a:solidFill>
                <a:effectLst/>
                <a:latin typeface="+mn-lt"/>
                <a:cs typeface="Arial" pitchFamily="34" charset="0"/>
              </a:rPr>
              <a:t> is higher than the </a:t>
            </a:r>
            <a:r>
              <a:rPr lang="en-US" altLang="en-US" sz="3200" u="sng" dirty="0" smtClean="0">
                <a:solidFill>
                  <a:srgbClr val="000000"/>
                </a:solidFill>
                <a:effectLst/>
                <a:latin typeface="+mn-lt"/>
                <a:cs typeface="Arial" pitchFamily="34" charset="0"/>
              </a:rPr>
              <a:t>right</a:t>
            </a:r>
            <a:r>
              <a:rPr lang="en-US" altLang="en-US" sz="3200" dirty="0" smtClean="0">
                <a:solidFill>
                  <a:srgbClr val="000000"/>
                </a:solidFill>
                <a:effectLst/>
                <a:latin typeface="+mn-lt"/>
                <a:cs typeface="Arial" pitchFamily="34" charset="0"/>
              </a:rPr>
              <a:t> </a:t>
            </a:r>
            <a:r>
              <a:rPr lang="en-US" altLang="en-US" sz="3200" dirty="0" err="1" smtClean="0">
                <a:solidFill>
                  <a:srgbClr val="000000"/>
                </a:solidFill>
                <a:effectLst/>
                <a:latin typeface="+mn-lt"/>
                <a:cs typeface="Arial" pitchFamily="34" charset="0"/>
              </a:rPr>
              <a:t>subtree</a:t>
            </a:r>
            <a:r>
              <a:rPr lang="en-US" altLang="en-US" sz="3200" dirty="0" smtClean="0">
                <a:solidFill>
                  <a:srgbClr val="000000"/>
                </a:solidFill>
                <a:effectLst/>
                <a:latin typeface="+mn-lt"/>
                <a:cs typeface="Arial" pitchFamily="34" charset="0"/>
              </a:rPr>
              <a:t> because of the </a:t>
            </a:r>
            <a:r>
              <a:rPr lang="en-US" altLang="en-US" sz="3200" u="sng" dirty="0" smtClean="0">
                <a:solidFill>
                  <a:srgbClr val="000000"/>
                </a:solidFill>
                <a:effectLst/>
                <a:latin typeface="+mn-lt"/>
                <a:cs typeface="Arial" pitchFamily="34" charset="0"/>
              </a:rPr>
              <a:t>left</a:t>
            </a:r>
            <a:r>
              <a:rPr lang="en-US" altLang="en-US" sz="3200" dirty="0" smtClean="0">
                <a:solidFill>
                  <a:srgbClr val="000000"/>
                </a:solidFill>
                <a:effectLst/>
                <a:latin typeface="+mn-lt"/>
                <a:cs typeface="Arial" pitchFamily="34" charset="0"/>
              </a:rPr>
              <a:t> </a:t>
            </a:r>
            <a:r>
              <a:rPr lang="en-US" altLang="en-US" sz="3200" dirty="0" err="1" smtClean="0">
                <a:solidFill>
                  <a:srgbClr val="000000"/>
                </a:solidFill>
                <a:effectLst/>
                <a:latin typeface="+mn-lt"/>
                <a:cs typeface="Arial" pitchFamily="34" charset="0"/>
              </a:rPr>
              <a:t>subtree</a:t>
            </a:r>
            <a:r>
              <a:rPr lang="en-US" altLang="en-US" sz="3200" dirty="0" smtClean="0">
                <a:solidFill>
                  <a:srgbClr val="000000"/>
                </a:solidFill>
                <a:effectLst/>
                <a:latin typeface="+mn-lt"/>
                <a:cs typeface="Arial" pitchFamily="34" charset="0"/>
              </a:rPr>
              <a:t> of the </a:t>
            </a:r>
            <a:r>
              <a:rPr lang="en-US" altLang="en-US" sz="3200" u="sng" dirty="0" smtClean="0">
                <a:solidFill>
                  <a:srgbClr val="000000"/>
                </a:solidFill>
                <a:effectLst/>
                <a:latin typeface="+mn-lt"/>
                <a:cs typeface="Arial" pitchFamily="34" charset="0"/>
              </a:rPr>
              <a:t>left</a:t>
            </a:r>
            <a:r>
              <a:rPr lang="en-US" altLang="en-US" sz="3200" dirty="0" smtClean="0">
                <a:solidFill>
                  <a:srgbClr val="000000"/>
                </a:solidFill>
                <a:effectLst/>
                <a:latin typeface="+mn-lt"/>
                <a:cs typeface="Arial" pitchFamily="34" charset="0"/>
              </a:rPr>
              <a:t> child</a:t>
            </a:r>
            <a:endParaRPr lang="en-US" altLang="he-IL" sz="3200" dirty="0" smtClean="0">
              <a:solidFill>
                <a:srgbClr val="000000"/>
              </a:solidFill>
              <a:effectLst/>
              <a:latin typeface="+mn-lt"/>
              <a:cs typeface="Arial" pitchFamily="34" charset="0"/>
            </a:endParaRPr>
          </a:p>
        </p:txBody>
      </p:sp>
      <p:grpSp>
        <p:nvGrpSpPr>
          <p:cNvPr id="2" name="Group 4"/>
          <p:cNvGrpSpPr>
            <a:grpSpLocks/>
          </p:cNvGrpSpPr>
          <p:nvPr/>
        </p:nvGrpSpPr>
        <p:grpSpPr bwMode="auto">
          <a:xfrm>
            <a:off x="6498451" y="1368821"/>
            <a:ext cx="1518139" cy="2136775"/>
            <a:chOff x="4501" y="804"/>
            <a:chExt cx="1036" cy="1346"/>
          </a:xfrm>
        </p:grpSpPr>
        <p:sp>
          <p:nvSpPr>
            <p:cNvPr id="689157" name="Rectangle 5"/>
            <p:cNvSpPr>
              <a:spLocks noChangeArrowheads="1"/>
            </p:cNvSpPr>
            <p:nvPr/>
          </p:nvSpPr>
          <p:spPr bwMode="auto">
            <a:xfrm>
              <a:off x="4933" y="805"/>
              <a:ext cx="240" cy="192"/>
            </a:xfrm>
            <a:prstGeom prst="rect">
              <a:avLst/>
            </a:prstGeom>
            <a:noFill/>
            <a:ln w="38100">
              <a:noFill/>
              <a:miter lim="800000"/>
              <a:headEnd/>
              <a:tailEnd/>
            </a:ln>
            <a:effectLst/>
          </p:spPr>
          <p:txBody>
            <a:bodyPr wrap="none" anchor="ctr"/>
            <a:lstStyle/>
            <a:p>
              <a:pPr algn="ctr"/>
              <a:r>
                <a:rPr lang="en-US" i="1" smtClean="0">
                  <a:solidFill>
                    <a:srgbClr val="000000"/>
                  </a:solidFill>
                  <a:effectLst/>
                  <a:cs typeface="Arial" pitchFamily="34" charset="0"/>
                </a:rPr>
                <a:t>k</a:t>
              </a:r>
              <a:r>
                <a:rPr lang="en-US" baseline="-25000" smtClean="0">
                  <a:solidFill>
                    <a:srgbClr val="000000"/>
                  </a:solidFill>
                  <a:effectLst/>
                  <a:cs typeface="Arial" pitchFamily="34" charset="0"/>
                </a:rPr>
                <a:t>2</a:t>
              </a:r>
            </a:p>
          </p:txBody>
        </p:sp>
        <p:sp>
          <p:nvSpPr>
            <p:cNvPr id="689158" name="Rectangle 6"/>
            <p:cNvSpPr>
              <a:spLocks noChangeArrowheads="1"/>
            </p:cNvSpPr>
            <p:nvPr/>
          </p:nvSpPr>
          <p:spPr bwMode="auto">
            <a:xfrm>
              <a:off x="4693" y="1189"/>
              <a:ext cx="240" cy="192"/>
            </a:xfrm>
            <a:prstGeom prst="rect">
              <a:avLst/>
            </a:prstGeom>
            <a:noFill/>
            <a:ln w="9525">
              <a:noFill/>
              <a:miter lim="800000"/>
              <a:headEnd/>
              <a:tailEnd/>
            </a:ln>
            <a:effectLst/>
          </p:spPr>
          <p:txBody>
            <a:bodyPr wrap="none" anchor="ctr"/>
            <a:lstStyle/>
            <a:p>
              <a:pPr algn="ctr"/>
              <a:r>
                <a:rPr lang="en-US" i="1" smtClean="0">
                  <a:solidFill>
                    <a:srgbClr val="000000"/>
                  </a:solidFill>
                  <a:effectLst/>
                  <a:cs typeface="Arial" pitchFamily="34" charset="0"/>
                </a:rPr>
                <a:t>k</a:t>
              </a:r>
              <a:r>
                <a:rPr lang="en-US" baseline="-25000" smtClean="0">
                  <a:solidFill>
                    <a:srgbClr val="000000"/>
                  </a:solidFill>
                  <a:effectLst/>
                  <a:cs typeface="Arial" pitchFamily="34" charset="0"/>
                </a:rPr>
                <a:t>1</a:t>
              </a:r>
            </a:p>
          </p:txBody>
        </p:sp>
        <p:sp>
          <p:nvSpPr>
            <p:cNvPr id="689159" name="Line 7"/>
            <p:cNvSpPr>
              <a:spLocks noChangeShapeType="1"/>
            </p:cNvSpPr>
            <p:nvPr/>
          </p:nvSpPr>
          <p:spPr bwMode="auto">
            <a:xfrm flipH="1">
              <a:off x="4501" y="2149"/>
              <a:ext cx="1008" cy="1"/>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60" name="Line 8"/>
            <p:cNvSpPr>
              <a:spLocks noChangeShapeType="1"/>
            </p:cNvSpPr>
            <p:nvPr/>
          </p:nvSpPr>
          <p:spPr bwMode="auto">
            <a:xfrm flipH="1">
              <a:off x="4501" y="1957"/>
              <a:ext cx="1008" cy="1"/>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61" name="Line 9"/>
            <p:cNvSpPr>
              <a:spLocks noChangeShapeType="1"/>
            </p:cNvSpPr>
            <p:nvPr/>
          </p:nvSpPr>
          <p:spPr bwMode="auto">
            <a:xfrm flipH="1">
              <a:off x="4501" y="1765"/>
              <a:ext cx="1008" cy="1"/>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62" name="Freeform 10"/>
            <p:cNvSpPr>
              <a:spLocks/>
            </p:cNvSpPr>
            <p:nvPr/>
          </p:nvSpPr>
          <p:spPr bwMode="auto">
            <a:xfrm>
              <a:off x="4885" y="1525"/>
              <a:ext cx="192" cy="432"/>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63" name="Freeform 11"/>
            <p:cNvSpPr>
              <a:spLocks/>
            </p:cNvSpPr>
            <p:nvPr/>
          </p:nvSpPr>
          <p:spPr bwMode="auto">
            <a:xfrm>
              <a:off x="5317" y="1333"/>
              <a:ext cx="192" cy="432"/>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64" name="Text Box 12"/>
            <p:cNvSpPr txBox="1">
              <a:spLocks noChangeArrowheads="1"/>
            </p:cNvSpPr>
            <p:nvPr/>
          </p:nvSpPr>
          <p:spPr bwMode="auto">
            <a:xfrm>
              <a:off x="4865" y="1717"/>
              <a:ext cx="231" cy="233"/>
            </a:xfrm>
            <a:prstGeom prst="rect">
              <a:avLst/>
            </a:prstGeom>
            <a:noFill/>
            <a:ln w="9525">
              <a:noFill/>
              <a:miter lim="800000"/>
              <a:headEnd/>
              <a:tailEnd/>
            </a:ln>
            <a:effectLst/>
          </p:spPr>
          <p:txBody>
            <a:bodyPr wrap="none">
              <a:spAutoFit/>
            </a:bodyPr>
            <a:lstStyle/>
            <a:p>
              <a:r>
                <a:rPr lang="en-US" i="1" smtClean="0">
                  <a:solidFill>
                    <a:srgbClr val="000000"/>
                  </a:solidFill>
                  <a:effectLst/>
                  <a:cs typeface="Arial" pitchFamily="34" charset="0"/>
                </a:rPr>
                <a:t>B</a:t>
              </a:r>
            </a:p>
          </p:txBody>
        </p:sp>
        <p:sp>
          <p:nvSpPr>
            <p:cNvPr id="689165" name="Text Box 13"/>
            <p:cNvSpPr txBox="1">
              <a:spLocks noChangeArrowheads="1"/>
            </p:cNvSpPr>
            <p:nvPr/>
          </p:nvSpPr>
          <p:spPr bwMode="auto">
            <a:xfrm>
              <a:off x="5297" y="1525"/>
              <a:ext cx="240" cy="233"/>
            </a:xfrm>
            <a:prstGeom prst="rect">
              <a:avLst/>
            </a:prstGeom>
            <a:noFill/>
            <a:ln w="9525">
              <a:noFill/>
              <a:miter lim="800000"/>
              <a:headEnd/>
              <a:tailEnd/>
            </a:ln>
            <a:effectLst/>
          </p:spPr>
          <p:txBody>
            <a:bodyPr wrap="none">
              <a:spAutoFit/>
            </a:bodyPr>
            <a:lstStyle/>
            <a:p>
              <a:r>
                <a:rPr lang="en-US" i="1" dirty="0" smtClean="0">
                  <a:solidFill>
                    <a:srgbClr val="000000"/>
                  </a:solidFill>
                  <a:effectLst/>
                  <a:cs typeface="Arial" pitchFamily="34" charset="0"/>
                </a:rPr>
                <a:t>C</a:t>
              </a:r>
            </a:p>
          </p:txBody>
        </p:sp>
        <p:cxnSp>
          <p:nvCxnSpPr>
            <p:cNvPr id="689166" name="AutoShape 14"/>
            <p:cNvCxnSpPr>
              <a:cxnSpLocks noChangeShapeType="1"/>
              <a:stCxn id="689158" idx="2"/>
              <a:endCxn id="689170" idx="2"/>
            </p:cNvCxnSpPr>
            <p:nvPr/>
          </p:nvCxnSpPr>
          <p:spPr bwMode="auto">
            <a:xfrm flipH="1">
              <a:off x="4645" y="1381"/>
              <a:ext cx="168" cy="144"/>
            </a:xfrm>
            <a:prstGeom prst="straightConnector1">
              <a:avLst/>
            </a:prstGeom>
            <a:noFill/>
            <a:ln w="9525">
              <a:solidFill>
                <a:schemeClr val="tx1"/>
              </a:solidFill>
              <a:round/>
              <a:headEnd/>
              <a:tailEnd type="triangle" w="med" len="med"/>
            </a:ln>
            <a:effectLst/>
          </p:spPr>
        </p:cxnSp>
        <p:cxnSp>
          <p:nvCxnSpPr>
            <p:cNvPr id="689167" name="AutoShape 15"/>
            <p:cNvCxnSpPr>
              <a:cxnSpLocks noChangeShapeType="1"/>
              <a:stCxn id="689158" idx="2"/>
              <a:endCxn id="689162" idx="2"/>
            </p:cNvCxnSpPr>
            <p:nvPr/>
          </p:nvCxnSpPr>
          <p:spPr bwMode="auto">
            <a:xfrm>
              <a:off x="4813" y="1381"/>
              <a:ext cx="168" cy="144"/>
            </a:xfrm>
            <a:prstGeom prst="straightConnector1">
              <a:avLst/>
            </a:prstGeom>
            <a:noFill/>
            <a:ln w="9525">
              <a:solidFill>
                <a:schemeClr val="tx1"/>
              </a:solidFill>
              <a:round/>
              <a:headEnd/>
              <a:tailEnd type="triangle" w="med" len="med"/>
            </a:ln>
            <a:effectLst/>
          </p:spPr>
        </p:cxnSp>
        <p:cxnSp>
          <p:nvCxnSpPr>
            <p:cNvPr id="689168" name="AutoShape 16"/>
            <p:cNvCxnSpPr>
              <a:cxnSpLocks noChangeShapeType="1"/>
              <a:stCxn id="689157" idx="2"/>
              <a:endCxn id="689158" idx="0"/>
            </p:cNvCxnSpPr>
            <p:nvPr/>
          </p:nvCxnSpPr>
          <p:spPr bwMode="auto">
            <a:xfrm flipH="1">
              <a:off x="4813" y="997"/>
              <a:ext cx="240" cy="192"/>
            </a:xfrm>
            <a:prstGeom prst="straightConnector1">
              <a:avLst/>
            </a:prstGeom>
            <a:noFill/>
            <a:ln w="9525">
              <a:solidFill>
                <a:schemeClr val="tx1"/>
              </a:solidFill>
              <a:round/>
              <a:headEnd/>
              <a:tailEnd type="triangle" w="med" len="med"/>
            </a:ln>
            <a:effectLst/>
          </p:spPr>
        </p:cxnSp>
        <p:cxnSp>
          <p:nvCxnSpPr>
            <p:cNvPr id="689169" name="AutoShape 17"/>
            <p:cNvCxnSpPr>
              <a:cxnSpLocks noChangeShapeType="1"/>
              <a:stCxn id="689157" idx="2"/>
              <a:endCxn id="689163" idx="2"/>
            </p:cNvCxnSpPr>
            <p:nvPr/>
          </p:nvCxnSpPr>
          <p:spPr bwMode="auto">
            <a:xfrm>
              <a:off x="5053" y="997"/>
              <a:ext cx="360" cy="336"/>
            </a:xfrm>
            <a:prstGeom prst="straightConnector1">
              <a:avLst/>
            </a:prstGeom>
            <a:noFill/>
            <a:ln w="9525">
              <a:solidFill>
                <a:schemeClr val="tx1"/>
              </a:solidFill>
              <a:round/>
              <a:headEnd/>
              <a:tailEnd type="triangle" w="med" len="med"/>
            </a:ln>
            <a:effectLst/>
          </p:spPr>
        </p:cxnSp>
        <p:sp>
          <p:nvSpPr>
            <p:cNvPr id="689170" name="Freeform 18"/>
            <p:cNvSpPr>
              <a:spLocks/>
            </p:cNvSpPr>
            <p:nvPr/>
          </p:nvSpPr>
          <p:spPr bwMode="auto">
            <a:xfrm>
              <a:off x="4549" y="1525"/>
              <a:ext cx="192" cy="624"/>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71" name="Text Box 19"/>
            <p:cNvSpPr txBox="1">
              <a:spLocks noChangeArrowheads="1"/>
            </p:cNvSpPr>
            <p:nvPr/>
          </p:nvSpPr>
          <p:spPr bwMode="auto">
            <a:xfrm>
              <a:off x="4529" y="1884"/>
              <a:ext cx="231" cy="233"/>
            </a:xfrm>
            <a:prstGeom prst="rect">
              <a:avLst/>
            </a:prstGeom>
            <a:noFill/>
            <a:ln w="9525">
              <a:noFill/>
              <a:miter lim="800000"/>
              <a:headEnd/>
              <a:tailEnd/>
            </a:ln>
            <a:effectLst/>
          </p:spPr>
          <p:txBody>
            <a:bodyPr wrap="none">
              <a:spAutoFit/>
            </a:bodyPr>
            <a:lstStyle/>
            <a:p>
              <a:r>
                <a:rPr lang="en-US" i="1" smtClean="0">
                  <a:solidFill>
                    <a:srgbClr val="000000"/>
                  </a:solidFill>
                  <a:effectLst/>
                  <a:cs typeface="Arial" pitchFamily="34" charset="0"/>
                </a:rPr>
                <a:t>A</a:t>
              </a:r>
            </a:p>
          </p:txBody>
        </p:sp>
        <p:sp>
          <p:nvSpPr>
            <p:cNvPr id="689172" name="Oval 20"/>
            <p:cNvSpPr>
              <a:spLocks noChangeArrowheads="1"/>
            </p:cNvSpPr>
            <p:nvPr/>
          </p:nvSpPr>
          <p:spPr bwMode="auto">
            <a:xfrm>
              <a:off x="4679" y="1167"/>
              <a:ext cx="226" cy="227"/>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89173" name="Oval 21"/>
            <p:cNvSpPr>
              <a:spLocks noChangeArrowheads="1"/>
            </p:cNvSpPr>
            <p:nvPr/>
          </p:nvSpPr>
          <p:spPr bwMode="auto">
            <a:xfrm>
              <a:off x="4951" y="804"/>
              <a:ext cx="226" cy="227"/>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grpSp>
        <p:nvGrpSpPr>
          <p:cNvPr id="3" name="Group 22"/>
          <p:cNvGrpSpPr>
            <a:grpSpLocks/>
          </p:cNvGrpSpPr>
          <p:nvPr/>
        </p:nvGrpSpPr>
        <p:grpSpPr bwMode="auto">
          <a:xfrm>
            <a:off x="6565593" y="4005662"/>
            <a:ext cx="1506416" cy="2135187"/>
            <a:chOff x="4816" y="754"/>
            <a:chExt cx="1028" cy="1345"/>
          </a:xfrm>
        </p:grpSpPr>
        <p:sp>
          <p:nvSpPr>
            <p:cNvPr id="689175" name="Rectangle 23"/>
            <p:cNvSpPr>
              <a:spLocks noChangeArrowheads="1"/>
            </p:cNvSpPr>
            <p:nvPr/>
          </p:nvSpPr>
          <p:spPr bwMode="auto">
            <a:xfrm>
              <a:off x="5192" y="755"/>
              <a:ext cx="240" cy="192"/>
            </a:xfrm>
            <a:prstGeom prst="rect">
              <a:avLst/>
            </a:prstGeom>
            <a:noFill/>
            <a:ln w="38100">
              <a:noFill/>
              <a:miter lim="800000"/>
              <a:headEnd/>
              <a:tailEnd/>
            </a:ln>
            <a:effectLst/>
          </p:spPr>
          <p:txBody>
            <a:bodyPr wrap="none" anchor="ctr"/>
            <a:lstStyle/>
            <a:p>
              <a:pPr algn="ctr"/>
              <a:r>
                <a:rPr lang="en-US" i="1" dirty="0" smtClean="0">
                  <a:solidFill>
                    <a:srgbClr val="000000"/>
                  </a:solidFill>
                  <a:effectLst/>
                  <a:cs typeface="Arial" pitchFamily="34" charset="0"/>
                </a:rPr>
                <a:t>k</a:t>
              </a:r>
              <a:r>
                <a:rPr lang="en-US" baseline="-25000" dirty="0" smtClean="0">
                  <a:solidFill>
                    <a:srgbClr val="000000"/>
                  </a:solidFill>
                  <a:effectLst/>
                  <a:cs typeface="Arial" pitchFamily="34" charset="0"/>
                </a:rPr>
                <a:t>1</a:t>
              </a:r>
            </a:p>
          </p:txBody>
        </p:sp>
        <p:sp>
          <p:nvSpPr>
            <p:cNvPr id="689176" name="Rectangle 24"/>
            <p:cNvSpPr>
              <a:spLocks noChangeArrowheads="1"/>
            </p:cNvSpPr>
            <p:nvPr/>
          </p:nvSpPr>
          <p:spPr bwMode="auto">
            <a:xfrm>
              <a:off x="5392" y="1139"/>
              <a:ext cx="240" cy="192"/>
            </a:xfrm>
            <a:prstGeom prst="rect">
              <a:avLst/>
            </a:prstGeom>
            <a:noFill/>
            <a:ln w="9525">
              <a:noFill/>
              <a:miter lim="800000"/>
              <a:headEnd/>
              <a:tailEnd/>
            </a:ln>
            <a:effectLst/>
          </p:spPr>
          <p:txBody>
            <a:bodyPr wrap="none" anchor="ctr"/>
            <a:lstStyle/>
            <a:p>
              <a:pPr algn="ctr"/>
              <a:r>
                <a:rPr lang="en-US" i="1" smtClean="0">
                  <a:solidFill>
                    <a:srgbClr val="000000"/>
                  </a:solidFill>
                  <a:effectLst/>
                  <a:cs typeface="Arial" pitchFamily="34" charset="0"/>
                </a:rPr>
                <a:t>k</a:t>
              </a:r>
              <a:r>
                <a:rPr lang="en-US" baseline="-25000" smtClean="0">
                  <a:solidFill>
                    <a:srgbClr val="000000"/>
                  </a:solidFill>
                  <a:effectLst/>
                  <a:cs typeface="Arial" pitchFamily="34" charset="0"/>
                </a:rPr>
                <a:t>2</a:t>
              </a:r>
            </a:p>
          </p:txBody>
        </p:sp>
        <p:sp>
          <p:nvSpPr>
            <p:cNvPr id="689177" name="Line 25"/>
            <p:cNvSpPr>
              <a:spLocks noChangeShapeType="1"/>
            </p:cNvSpPr>
            <p:nvPr/>
          </p:nvSpPr>
          <p:spPr bwMode="auto">
            <a:xfrm flipH="1">
              <a:off x="4816" y="2099"/>
              <a:ext cx="10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78" name="Line 26"/>
            <p:cNvSpPr>
              <a:spLocks noChangeShapeType="1"/>
            </p:cNvSpPr>
            <p:nvPr/>
          </p:nvSpPr>
          <p:spPr bwMode="auto">
            <a:xfrm flipH="1">
              <a:off x="4816" y="1907"/>
              <a:ext cx="10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79" name="Line 27"/>
            <p:cNvSpPr>
              <a:spLocks noChangeShapeType="1"/>
            </p:cNvSpPr>
            <p:nvPr/>
          </p:nvSpPr>
          <p:spPr bwMode="auto">
            <a:xfrm flipH="1">
              <a:off x="4816" y="1715"/>
              <a:ext cx="10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80" name="Freeform 28"/>
            <p:cNvSpPr>
              <a:spLocks/>
            </p:cNvSpPr>
            <p:nvPr/>
          </p:nvSpPr>
          <p:spPr bwMode="auto">
            <a:xfrm>
              <a:off x="5200" y="1475"/>
              <a:ext cx="192" cy="432"/>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81" name="Freeform 29"/>
            <p:cNvSpPr>
              <a:spLocks/>
            </p:cNvSpPr>
            <p:nvPr/>
          </p:nvSpPr>
          <p:spPr bwMode="auto">
            <a:xfrm>
              <a:off x="4864" y="1283"/>
              <a:ext cx="192" cy="432"/>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82" name="Text Box 30"/>
            <p:cNvSpPr txBox="1">
              <a:spLocks noChangeArrowheads="1"/>
            </p:cNvSpPr>
            <p:nvPr/>
          </p:nvSpPr>
          <p:spPr bwMode="auto">
            <a:xfrm>
              <a:off x="5180" y="1667"/>
              <a:ext cx="231" cy="233"/>
            </a:xfrm>
            <a:prstGeom prst="rect">
              <a:avLst/>
            </a:prstGeom>
            <a:noFill/>
            <a:ln w="9525">
              <a:noFill/>
              <a:miter lim="800000"/>
              <a:headEnd/>
              <a:tailEnd/>
            </a:ln>
            <a:effectLst/>
          </p:spPr>
          <p:txBody>
            <a:bodyPr wrap="none">
              <a:spAutoFit/>
            </a:bodyPr>
            <a:lstStyle/>
            <a:p>
              <a:r>
                <a:rPr lang="en-US" i="1" dirty="0" smtClean="0">
                  <a:solidFill>
                    <a:srgbClr val="000000"/>
                  </a:solidFill>
                  <a:effectLst/>
                  <a:cs typeface="Arial" pitchFamily="34" charset="0"/>
                </a:rPr>
                <a:t>B</a:t>
              </a:r>
            </a:p>
          </p:txBody>
        </p:sp>
        <p:cxnSp>
          <p:nvCxnSpPr>
            <p:cNvPr id="689183" name="AutoShape 31"/>
            <p:cNvCxnSpPr>
              <a:cxnSpLocks noChangeShapeType="1"/>
              <a:stCxn id="689176" idx="2"/>
              <a:endCxn id="689187" idx="2"/>
            </p:cNvCxnSpPr>
            <p:nvPr/>
          </p:nvCxnSpPr>
          <p:spPr bwMode="auto">
            <a:xfrm>
              <a:off x="5512" y="1331"/>
              <a:ext cx="216" cy="144"/>
            </a:xfrm>
            <a:prstGeom prst="straightConnector1">
              <a:avLst/>
            </a:prstGeom>
            <a:noFill/>
            <a:ln w="9525">
              <a:solidFill>
                <a:schemeClr val="tx1"/>
              </a:solidFill>
              <a:round/>
              <a:headEnd/>
              <a:tailEnd type="triangle" w="med" len="med"/>
            </a:ln>
            <a:effectLst/>
          </p:spPr>
        </p:cxnSp>
        <p:cxnSp>
          <p:nvCxnSpPr>
            <p:cNvPr id="689184" name="AutoShape 32"/>
            <p:cNvCxnSpPr>
              <a:cxnSpLocks noChangeShapeType="1"/>
              <a:stCxn id="689176" idx="2"/>
              <a:endCxn id="689180" idx="2"/>
            </p:cNvCxnSpPr>
            <p:nvPr/>
          </p:nvCxnSpPr>
          <p:spPr bwMode="auto">
            <a:xfrm flipH="1">
              <a:off x="5296" y="1331"/>
              <a:ext cx="216" cy="144"/>
            </a:xfrm>
            <a:prstGeom prst="straightConnector1">
              <a:avLst/>
            </a:prstGeom>
            <a:noFill/>
            <a:ln w="9525">
              <a:solidFill>
                <a:schemeClr val="tx1"/>
              </a:solidFill>
              <a:round/>
              <a:headEnd/>
              <a:tailEnd type="triangle" w="med" len="med"/>
            </a:ln>
            <a:effectLst/>
          </p:spPr>
        </p:cxnSp>
        <p:cxnSp>
          <p:nvCxnSpPr>
            <p:cNvPr id="689185" name="AutoShape 33"/>
            <p:cNvCxnSpPr>
              <a:cxnSpLocks noChangeShapeType="1"/>
              <a:stCxn id="689175" idx="2"/>
              <a:endCxn id="689176" idx="0"/>
            </p:cNvCxnSpPr>
            <p:nvPr/>
          </p:nvCxnSpPr>
          <p:spPr bwMode="auto">
            <a:xfrm>
              <a:off x="5312" y="947"/>
              <a:ext cx="200" cy="192"/>
            </a:xfrm>
            <a:prstGeom prst="straightConnector1">
              <a:avLst/>
            </a:prstGeom>
            <a:noFill/>
            <a:ln w="9525">
              <a:solidFill>
                <a:schemeClr val="tx1"/>
              </a:solidFill>
              <a:round/>
              <a:headEnd/>
              <a:tailEnd type="triangle" w="med" len="med"/>
            </a:ln>
            <a:effectLst/>
          </p:spPr>
        </p:cxnSp>
        <p:cxnSp>
          <p:nvCxnSpPr>
            <p:cNvPr id="689186" name="AutoShape 34"/>
            <p:cNvCxnSpPr>
              <a:cxnSpLocks noChangeShapeType="1"/>
              <a:stCxn id="689175" idx="2"/>
              <a:endCxn id="689181" idx="2"/>
            </p:cNvCxnSpPr>
            <p:nvPr/>
          </p:nvCxnSpPr>
          <p:spPr bwMode="auto">
            <a:xfrm flipH="1">
              <a:off x="4960" y="947"/>
              <a:ext cx="352" cy="336"/>
            </a:xfrm>
            <a:prstGeom prst="straightConnector1">
              <a:avLst/>
            </a:prstGeom>
            <a:noFill/>
            <a:ln w="9525">
              <a:solidFill>
                <a:schemeClr val="tx1"/>
              </a:solidFill>
              <a:round/>
              <a:headEnd/>
              <a:tailEnd type="triangle" w="med" len="med"/>
            </a:ln>
            <a:effectLst/>
          </p:spPr>
        </p:cxnSp>
        <p:sp>
          <p:nvSpPr>
            <p:cNvPr id="689187" name="Freeform 35"/>
            <p:cNvSpPr>
              <a:spLocks/>
            </p:cNvSpPr>
            <p:nvPr/>
          </p:nvSpPr>
          <p:spPr bwMode="auto">
            <a:xfrm>
              <a:off x="5632" y="1475"/>
              <a:ext cx="192" cy="624"/>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89188" name="Text Box 36"/>
            <p:cNvSpPr txBox="1">
              <a:spLocks noChangeArrowheads="1"/>
            </p:cNvSpPr>
            <p:nvPr/>
          </p:nvSpPr>
          <p:spPr bwMode="auto">
            <a:xfrm>
              <a:off x="4844" y="1475"/>
              <a:ext cx="231" cy="233"/>
            </a:xfrm>
            <a:prstGeom prst="rect">
              <a:avLst/>
            </a:prstGeom>
            <a:noFill/>
            <a:ln w="9525">
              <a:noFill/>
              <a:miter lim="800000"/>
              <a:headEnd/>
              <a:tailEnd/>
            </a:ln>
            <a:effectLst/>
          </p:spPr>
          <p:txBody>
            <a:bodyPr wrap="none">
              <a:spAutoFit/>
            </a:bodyPr>
            <a:lstStyle/>
            <a:p>
              <a:r>
                <a:rPr lang="en-US" i="1" smtClean="0">
                  <a:solidFill>
                    <a:srgbClr val="000000"/>
                  </a:solidFill>
                  <a:effectLst/>
                  <a:cs typeface="Arial" pitchFamily="34" charset="0"/>
                </a:rPr>
                <a:t>A</a:t>
              </a:r>
            </a:p>
          </p:txBody>
        </p:sp>
        <p:sp>
          <p:nvSpPr>
            <p:cNvPr id="689189" name="Text Box 37"/>
            <p:cNvSpPr txBox="1">
              <a:spLocks noChangeArrowheads="1"/>
            </p:cNvSpPr>
            <p:nvPr/>
          </p:nvSpPr>
          <p:spPr bwMode="auto">
            <a:xfrm>
              <a:off x="5604" y="1859"/>
              <a:ext cx="240" cy="233"/>
            </a:xfrm>
            <a:prstGeom prst="rect">
              <a:avLst/>
            </a:prstGeom>
            <a:noFill/>
            <a:ln w="9525">
              <a:noFill/>
              <a:miter lim="800000"/>
              <a:headEnd/>
              <a:tailEnd/>
            </a:ln>
            <a:effectLst/>
          </p:spPr>
          <p:txBody>
            <a:bodyPr wrap="none">
              <a:spAutoFit/>
            </a:bodyPr>
            <a:lstStyle/>
            <a:p>
              <a:r>
                <a:rPr lang="en-US" i="1" smtClean="0">
                  <a:solidFill>
                    <a:srgbClr val="000000"/>
                  </a:solidFill>
                  <a:effectLst/>
                  <a:cs typeface="Arial" pitchFamily="34" charset="0"/>
                </a:rPr>
                <a:t>C</a:t>
              </a:r>
            </a:p>
          </p:txBody>
        </p:sp>
        <p:sp>
          <p:nvSpPr>
            <p:cNvPr id="689190" name="Oval 38"/>
            <p:cNvSpPr>
              <a:spLocks noChangeArrowheads="1"/>
            </p:cNvSpPr>
            <p:nvPr/>
          </p:nvSpPr>
          <p:spPr bwMode="auto">
            <a:xfrm>
              <a:off x="5388" y="1117"/>
              <a:ext cx="226" cy="227"/>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89191" name="Oval 39"/>
            <p:cNvSpPr>
              <a:spLocks noChangeArrowheads="1"/>
            </p:cNvSpPr>
            <p:nvPr/>
          </p:nvSpPr>
          <p:spPr bwMode="auto">
            <a:xfrm>
              <a:off x="5207" y="754"/>
              <a:ext cx="226" cy="227"/>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sp>
        <p:nvSpPr>
          <p:cNvPr id="689192" name="Text Box 40"/>
          <p:cNvSpPr txBox="1">
            <a:spLocks noChangeArrowheads="1"/>
          </p:cNvSpPr>
          <p:nvPr/>
        </p:nvSpPr>
        <p:spPr bwMode="auto">
          <a:xfrm>
            <a:off x="317989" y="3934224"/>
            <a:ext cx="5782408" cy="2062103"/>
          </a:xfrm>
          <a:prstGeom prst="rect">
            <a:avLst/>
          </a:prstGeom>
          <a:noFill/>
          <a:ln w="9525">
            <a:noFill/>
            <a:miter lim="800000"/>
            <a:headEnd/>
            <a:tailEnd/>
          </a:ln>
          <a:effectLst/>
        </p:spPr>
        <p:txBody>
          <a:bodyPr>
            <a:spAutoFit/>
          </a:bodyPr>
          <a:lstStyle/>
          <a:p>
            <a:pPr marL="457200" indent="-457200" eaLnBrk="0" hangingPunct="0">
              <a:spcBef>
                <a:spcPct val="50000"/>
              </a:spcBef>
            </a:pPr>
            <a:r>
              <a:rPr lang="en-US" altLang="en-US" sz="3200" u="sng" dirty="0" smtClean="0">
                <a:solidFill>
                  <a:srgbClr val="000000"/>
                </a:solidFill>
                <a:effectLst/>
                <a:latin typeface="+mn-lt"/>
                <a:cs typeface="Arial" pitchFamily="34" charset="0"/>
              </a:rPr>
              <a:t>Case 4</a:t>
            </a:r>
            <a:r>
              <a:rPr lang="en-US" altLang="en-US" sz="3200" dirty="0" smtClean="0">
                <a:solidFill>
                  <a:srgbClr val="000000"/>
                </a:solidFill>
                <a:effectLst/>
                <a:latin typeface="+mn-lt"/>
                <a:cs typeface="Arial" pitchFamily="34" charset="0"/>
              </a:rPr>
              <a:t>: The </a:t>
            </a:r>
            <a:r>
              <a:rPr lang="en-US" altLang="en-US" sz="3200" u="sng" dirty="0" smtClean="0">
                <a:solidFill>
                  <a:srgbClr val="000000"/>
                </a:solidFill>
                <a:effectLst/>
                <a:latin typeface="+mn-lt"/>
                <a:cs typeface="Arial" pitchFamily="34" charset="0"/>
              </a:rPr>
              <a:t>right</a:t>
            </a:r>
            <a:r>
              <a:rPr lang="en-US" altLang="en-US" sz="3200" dirty="0" smtClean="0">
                <a:solidFill>
                  <a:srgbClr val="000000"/>
                </a:solidFill>
                <a:effectLst/>
                <a:latin typeface="+mn-lt"/>
                <a:cs typeface="Arial" pitchFamily="34" charset="0"/>
              </a:rPr>
              <a:t> </a:t>
            </a:r>
            <a:r>
              <a:rPr lang="en-US" altLang="en-US" sz="3200" dirty="0" err="1" smtClean="0">
                <a:solidFill>
                  <a:srgbClr val="000000"/>
                </a:solidFill>
                <a:effectLst/>
                <a:latin typeface="+mn-lt"/>
                <a:cs typeface="Arial" pitchFamily="34" charset="0"/>
              </a:rPr>
              <a:t>subtree</a:t>
            </a:r>
            <a:r>
              <a:rPr lang="en-US" altLang="en-US" sz="3200" dirty="0" smtClean="0">
                <a:solidFill>
                  <a:srgbClr val="000000"/>
                </a:solidFill>
                <a:effectLst/>
                <a:latin typeface="+mn-lt"/>
                <a:cs typeface="Arial" pitchFamily="34" charset="0"/>
              </a:rPr>
              <a:t> is higher than the </a:t>
            </a:r>
            <a:r>
              <a:rPr lang="en-US" altLang="en-US" sz="3200" u="sng" dirty="0" smtClean="0">
                <a:solidFill>
                  <a:srgbClr val="000000"/>
                </a:solidFill>
                <a:effectLst/>
                <a:latin typeface="+mn-lt"/>
                <a:cs typeface="Arial" pitchFamily="34" charset="0"/>
              </a:rPr>
              <a:t>left</a:t>
            </a:r>
            <a:r>
              <a:rPr lang="en-US" altLang="en-US" sz="3200" dirty="0" smtClean="0">
                <a:solidFill>
                  <a:srgbClr val="000000"/>
                </a:solidFill>
                <a:effectLst/>
                <a:latin typeface="+mn-lt"/>
                <a:cs typeface="Arial" pitchFamily="34" charset="0"/>
              </a:rPr>
              <a:t> </a:t>
            </a:r>
            <a:r>
              <a:rPr lang="en-US" altLang="en-US" sz="3200" dirty="0" err="1" smtClean="0">
                <a:solidFill>
                  <a:srgbClr val="000000"/>
                </a:solidFill>
                <a:effectLst/>
                <a:latin typeface="+mn-lt"/>
                <a:cs typeface="Arial" pitchFamily="34" charset="0"/>
              </a:rPr>
              <a:t>subtree</a:t>
            </a:r>
            <a:r>
              <a:rPr lang="en-US" altLang="en-US" sz="3200" dirty="0" smtClean="0">
                <a:solidFill>
                  <a:srgbClr val="000000"/>
                </a:solidFill>
                <a:effectLst/>
                <a:latin typeface="+mn-lt"/>
                <a:cs typeface="Arial" pitchFamily="34" charset="0"/>
              </a:rPr>
              <a:t> because of the </a:t>
            </a:r>
            <a:r>
              <a:rPr lang="en-US" altLang="en-US" sz="3200" u="sng" dirty="0" smtClean="0">
                <a:solidFill>
                  <a:srgbClr val="000000"/>
                </a:solidFill>
                <a:effectLst/>
                <a:latin typeface="+mn-lt"/>
                <a:cs typeface="Arial" pitchFamily="34" charset="0"/>
              </a:rPr>
              <a:t>r</a:t>
            </a:r>
            <a:r>
              <a:rPr lang="en-US" altLang="he-IL" sz="3200" u="sng" dirty="0" smtClean="0">
                <a:solidFill>
                  <a:srgbClr val="000000"/>
                </a:solidFill>
                <a:effectLst/>
                <a:latin typeface="+mn-lt"/>
                <a:cs typeface="Arial" pitchFamily="34" charset="0"/>
              </a:rPr>
              <a:t>ight</a:t>
            </a:r>
            <a:r>
              <a:rPr lang="en-US" altLang="he-IL" sz="3200" dirty="0" smtClean="0">
                <a:solidFill>
                  <a:srgbClr val="000000"/>
                </a:solidFill>
                <a:effectLst/>
                <a:latin typeface="+mn-lt"/>
                <a:cs typeface="Arial" pitchFamily="34" charset="0"/>
              </a:rPr>
              <a:t> </a:t>
            </a:r>
            <a:r>
              <a:rPr lang="en-US" altLang="he-IL" sz="3200" dirty="0" err="1" smtClean="0">
                <a:solidFill>
                  <a:srgbClr val="000000"/>
                </a:solidFill>
                <a:effectLst/>
                <a:latin typeface="+mn-lt"/>
                <a:cs typeface="Arial" pitchFamily="34" charset="0"/>
              </a:rPr>
              <a:t>subtree</a:t>
            </a:r>
            <a:r>
              <a:rPr lang="en-US" altLang="he-IL" sz="3200" dirty="0" smtClean="0">
                <a:solidFill>
                  <a:srgbClr val="000000"/>
                </a:solidFill>
                <a:effectLst/>
                <a:latin typeface="+mn-lt"/>
                <a:cs typeface="Arial" pitchFamily="34" charset="0"/>
              </a:rPr>
              <a:t> of the </a:t>
            </a:r>
            <a:r>
              <a:rPr lang="en-US" altLang="he-IL" sz="3200" u="sng" dirty="0" smtClean="0">
                <a:solidFill>
                  <a:srgbClr val="000000"/>
                </a:solidFill>
                <a:effectLst/>
                <a:latin typeface="+mn-lt"/>
                <a:cs typeface="Arial" pitchFamily="34" charset="0"/>
              </a:rPr>
              <a:t>right</a:t>
            </a:r>
            <a:r>
              <a:rPr lang="en-US" altLang="he-IL" sz="3200" dirty="0" smtClean="0">
                <a:solidFill>
                  <a:srgbClr val="000000"/>
                </a:solidFill>
                <a:effectLst/>
                <a:latin typeface="+mn-lt"/>
                <a:cs typeface="Arial" pitchFamily="34" charset="0"/>
              </a:rPr>
              <a:t> child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891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919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a:xfrm>
            <a:off x="533590" y="228600"/>
            <a:ext cx="7945317" cy="762000"/>
          </a:xfrm>
        </p:spPr>
        <p:txBody>
          <a:bodyPr/>
          <a:lstStyle/>
          <a:p>
            <a:r>
              <a:rPr lang="en-US" altLang="en-US" dirty="0"/>
              <a:t>Cases of </a:t>
            </a:r>
            <a:r>
              <a:rPr lang="en-US" altLang="en-US" dirty="0" smtClean="0"/>
              <a:t>Imbalance </a:t>
            </a:r>
            <a:r>
              <a:rPr lang="en-US" altLang="en-US" dirty="0"/>
              <a:t>(2)</a:t>
            </a:r>
            <a:endParaRPr lang="en-US" altLang="he-IL" dirty="0"/>
          </a:p>
        </p:txBody>
      </p:sp>
      <p:sp>
        <p:nvSpPr>
          <p:cNvPr id="643075" name="Text Box 3"/>
          <p:cNvSpPr txBox="1">
            <a:spLocks noChangeArrowheads="1"/>
          </p:cNvSpPr>
          <p:nvPr/>
        </p:nvSpPr>
        <p:spPr bwMode="auto">
          <a:xfrm>
            <a:off x="317989" y="1367277"/>
            <a:ext cx="5782408" cy="2062103"/>
          </a:xfrm>
          <a:prstGeom prst="rect">
            <a:avLst/>
          </a:prstGeom>
          <a:noFill/>
          <a:ln w="9525">
            <a:noFill/>
            <a:miter lim="800000"/>
            <a:headEnd/>
            <a:tailEnd/>
          </a:ln>
          <a:effectLst/>
        </p:spPr>
        <p:txBody>
          <a:bodyPr>
            <a:spAutoFit/>
          </a:bodyPr>
          <a:lstStyle/>
          <a:p>
            <a:pPr marL="457200" indent="-457200" eaLnBrk="0" hangingPunct="0">
              <a:spcBef>
                <a:spcPct val="50000"/>
              </a:spcBef>
            </a:pPr>
            <a:r>
              <a:rPr lang="en-US" altLang="en-US" sz="3200" u="sng" dirty="0" smtClean="0">
                <a:solidFill>
                  <a:srgbClr val="000000"/>
                </a:solidFill>
                <a:effectLst/>
                <a:latin typeface="+mn-lt"/>
                <a:cs typeface="Arial" pitchFamily="34" charset="0"/>
              </a:rPr>
              <a:t>Case 2</a:t>
            </a:r>
            <a:r>
              <a:rPr lang="en-US" altLang="en-US" sz="3200" dirty="0" smtClean="0">
                <a:solidFill>
                  <a:srgbClr val="000000"/>
                </a:solidFill>
                <a:effectLst/>
                <a:latin typeface="+mn-lt"/>
                <a:cs typeface="Arial" pitchFamily="34" charset="0"/>
              </a:rPr>
              <a:t>: The </a:t>
            </a:r>
            <a:r>
              <a:rPr lang="en-US" altLang="en-US" sz="3200" u="sng" dirty="0" smtClean="0">
                <a:solidFill>
                  <a:srgbClr val="000000"/>
                </a:solidFill>
                <a:effectLst/>
                <a:latin typeface="+mn-lt"/>
                <a:cs typeface="Arial" pitchFamily="34" charset="0"/>
              </a:rPr>
              <a:t>left</a:t>
            </a:r>
            <a:r>
              <a:rPr lang="en-US" altLang="en-US" sz="3200" dirty="0" smtClean="0">
                <a:solidFill>
                  <a:srgbClr val="000000"/>
                </a:solidFill>
                <a:effectLst/>
                <a:latin typeface="+mn-lt"/>
                <a:cs typeface="Arial" pitchFamily="34" charset="0"/>
              </a:rPr>
              <a:t> </a:t>
            </a:r>
            <a:r>
              <a:rPr lang="en-US" altLang="en-US" sz="3200" dirty="0" err="1" smtClean="0">
                <a:solidFill>
                  <a:srgbClr val="000000"/>
                </a:solidFill>
                <a:effectLst/>
                <a:latin typeface="+mn-lt"/>
                <a:cs typeface="Arial" pitchFamily="34" charset="0"/>
              </a:rPr>
              <a:t>subtree</a:t>
            </a:r>
            <a:r>
              <a:rPr lang="en-US" altLang="en-US" sz="3200" dirty="0" smtClean="0">
                <a:solidFill>
                  <a:srgbClr val="000000"/>
                </a:solidFill>
                <a:effectLst/>
                <a:latin typeface="+mn-lt"/>
                <a:cs typeface="Arial" pitchFamily="34" charset="0"/>
              </a:rPr>
              <a:t> is higher than the</a:t>
            </a:r>
            <a:r>
              <a:rPr lang="en-US" altLang="en-US" sz="3200" u="sng" dirty="0" smtClean="0">
                <a:solidFill>
                  <a:srgbClr val="000000"/>
                </a:solidFill>
                <a:effectLst/>
                <a:latin typeface="+mn-lt"/>
                <a:cs typeface="Arial" pitchFamily="34" charset="0"/>
              </a:rPr>
              <a:t> right</a:t>
            </a:r>
            <a:r>
              <a:rPr lang="en-US" altLang="en-US" sz="3200" dirty="0" smtClean="0">
                <a:solidFill>
                  <a:srgbClr val="000000"/>
                </a:solidFill>
                <a:effectLst/>
                <a:latin typeface="+mn-lt"/>
                <a:cs typeface="Arial" pitchFamily="34" charset="0"/>
              </a:rPr>
              <a:t> </a:t>
            </a:r>
            <a:r>
              <a:rPr lang="en-US" altLang="en-US" sz="3200" dirty="0" err="1" smtClean="0">
                <a:solidFill>
                  <a:srgbClr val="000000"/>
                </a:solidFill>
                <a:effectLst/>
                <a:latin typeface="+mn-lt"/>
                <a:cs typeface="Arial" pitchFamily="34" charset="0"/>
              </a:rPr>
              <a:t>subtree</a:t>
            </a:r>
            <a:r>
              <a:rPr lang="en-US" altLang="en-US" sz="3200" dirty="0" smtClean="0">
                <a:solidFill>
                  <a:srgbClr val="000000"/>
                </a:solidFill>
                <a:effectLst/>
                <a:latin typeface="+mn-lt"/>
                <a:cs typeface="Arial" pitchFamily="34" charset="0"/>
              </a:rPr>
              <a:t> because of the </a:t>
            </a:r>
            <a:r>
              <a:rPr lang="en-US" altLang="en-US" sz="3200" u="sng" dirty="0" smtClean="0">
                <a:solidFill>
                  <a:srgbClr val="000000"/>
                </a:solidFill>
                <a:effectLst/>
                <a:latin typeface="+mn-lt"/>
                <a:cs typeface="Arial" pitchFamily="34" charset="0"/>
              </a:rPr>
              <a:t>right </a:t>
            </a:r>
            <a:r>
              <a:rPr lang="en-US" altLang="en-US" sz="3200" dirty="0" err="1" smtClean="0">
                <a:solidFill>
                  <a:srgbClr val="000000"/>
                </a:solidFill>
                <a:effectLst/>
                <a:latin typeface="+mn-lt"/>
                <a:cs typeface="Arial" pitchFamily="34" charset="0"/>
              </a:rPr>
              <a:t>subtree</a:t>
            </a:r>
            <a:r>
              <a:rPr lang="en-US" altLang="en-US" sz="3200" dirty="0" smtClean="0">
                <a:solidFill>
                  <a:srgbClr val="000000"/>
                </a:solidFill>
                <a:effectLst/>
                <a:latin typeface="+mn-lt"/>
                <a:cs typeface="Arial" pitchFamily="34" charset="0"/>
              </a:rPr>
              <a:t> of the </a:t>
            </a:r>
            <a:r>
              <a:rPr lang="en-US" altLang="en-US" sz="3200" u="sng" dirty="0" smtClean="0">
                <a:solidFill>
                  <a:srgbClr val="000000"/>
                </a:solidFill>
                <a:effectLst/>
                <a:latin typeface="+mn-lt"/>
                <a:cs typeface="Arial" pitchFamily="34" charset="0"/>
              </a:rPr>
              <a:t>left </a:t>
            </a:r>
            <a:r>
              <a:rPr lang="en-US" altLang="en-US" sz="3200" dirty="0" smtClean="0">
                <a:solidFill>
                  <a:srgbClr val="000000"/>
                </a:solidFill>
                <a:effectLst/>
                <a:latin typeface="+mn-lt"/>
                <a:cs typeface="Arial" pitchFamily="34" charset="0"/>
              </a:rPr>
              <a:t>child</a:t>
            </a:r>
            <a:endParaRPr lang="en-US" altLang="he-IL" sz="3200" dirty="0" smtClean="0">
              <a:solidFill>
                <a:srgbClr val="000000"/>
              </a:solidFill>
              <a:effectLst/>
              <a:latin typeface="+mn-lt"/>
              <a:cs typeface="Arial" pitchFamily="34" charset="0"/>
            </a:endParaRPr>
          </a:p>
        </p:txBody>
      </p:sp>
      <p:sp>
        <p:nvSpPr>
          <p:cNvPr id="643168" name="Text Box 96"/>
          <p:cNvSpPr txBox="1">
            <a:spLocks noChangeArrowheads="1"/>
          </p:cNvSpPr>
          <p:nvPr/>
        </p:nvSpPr>
        <p:spPr bwMode="auto">
          <a:xfrm>
            <a:off x="252046" y="4077083"/>
            <a:ext cx="5782408" cy="2062103"/>
          </a:xfrm>
          <a:prstGeom prst="rect">
            <a:avLst/>
          </a:prstGeom>
          <a:noFill/>
          <a:ln w="9525">
            <a:noFill/>
            <a:miter lim="800000"/>
            <a:headEnd/>
            <a:tailEnd/>
          </a:ln>
          <a:effectLst/>
        </p:spPr>
        <p:txBody>
          <a:bodyPr>
            <a:spAutoFit/>
          </a:bodyPr>
          <a:lstStyle/>
          <a:p>
            <a:pPr marL="457200" indent="-457200" eaLnBrk="0" hangingPunct="0">
              <a:spcBef>
                <a:spcPct val="50000"/>
              </a:spcBef>
            </a:pPr>
            <a:r>
              <a:rPr lang="en-US" altLang="en-US" sz="3200" u="sng" dirty="0" smtClean="0">
                <a:solidFill>
                  <a:srgbClr val="000000"/>
                </a:solidFill>
                <a:effectLst/>
                <a:latin typeface="+mn-lt"/>
                <a:cs typeface="Arial" pitchFamily="34" charset="0"/>
              </a:rPr>
              <a:t>Case 3</a:t>
            </a:r>
            <a:r>
              <a:rPr lang="en-US" altLang="en-US" sz="3200" dirty="0" smtClean="0">
                <a:solidFill>
                  <a:srgbClr val="000000"/>
                </a:solidFill>
                <a:effectLst/>
                <a:latin typeface="+mn-lt"/>
                <a:cs typeface="Arial" pitchFamily="34" charset="0"/>
              </a:rPr>
              <a:t>: The </a:t>
            </a:r>
            <a:r>
              <a:rPr lang="en-US" altLang="en-US" sz="3200" u="sng" dirty="0" smtClean="0">
                <a:solidFill>
                  <a:srgbClr val="000000"/>
                </a:solidFill>
                <a:effectLst/>
                <a:latin typeface="+mn-lt"/>
                <a:cs typeface="Arial" pitchFamily="34" charset="0"/>
              </a:rPr>
              <a:t>right</a:t>
            </a:r>
            <a:r>
              <a:rPr lang="en-US" altLang="en-US" sz="3200" dirty="0" smtClean="0">
                <a:solidFill>
                  <a:srgbClr val="000000"/>
                </a:solidFill>
                <a:effectLst/>
                <a:latin typeface="+mn-lt"/>
                <a:cs typeface="Arial" pitchFamily="34" charset="0"/>
              </a:rPr>
              <a:t> </a:t>
            </a:r>
            <a:r>
              <a:rPr lang="en-US" altLang="en-US" sz="3200" dirty="0" err="1" smtClean="0">
                <a:solidFill>
                  <a:srgbClr val="000000"/>
                </a:solidFill>
                <a:effectLst/>
                <a:latin typeface="+mn-lt"/>
                <a:cs typeface="Arial" pitchFamily="34" charset="0"/>
              </a:rPr>
              <a:t>subtree</a:t>
            </a:r>
            <a:r>
              <a:rPr lang="en-US" altLang="en-US" sz="3200" dirty="0" smtClean="0">
                <a:solidFill>
                  <a:srgbClr val="000000"/>
                </a:solidFill>
                <a:effectLst/>
                <a:latin typeface="+mn-lt"/>
                <a:cs typeface="Arial" pitchFamily="34" charset="0"/>
              </a:rPr>
              <a:t> is higher than the </a:t>
            </a:r>
            <a:r>
              <a:rPr lang="en-US" altLang="en-US" sz="3200" u="sng" dirty="0" smtClean="0">
                <a:solidFill>
                  <a:srgbClr val="000000"/>
                </a:solidFill>
                <a:effectLst/>
                <a:latin typeface="+mn-lt"/>
                <a:cs typeface="Arial" pitchFamily="34" charset="0"/>
              </a:rPr>
              <a:t>left</a:t>
            </a:r>
            <a:r>
              <a:rPr lang="en-US" altLang="en-US" sz="3200" dirty="0" smtClean="0">
                <a:solidFill>
                  <a:srgbClr val="000000"/>
                </a:solidFill>
                <a:effectLst/>
                <a:latin typeface="+mn-lt"/>
                <a:cs typeface="Arial" pitchFamily="34" charset="0"/>
              </a:rPr>
              <a:t> </a:t>
            </a:r>
            <a:r>
              <a:rPr lang="en-US" altLang="en-US" sz="3200" dirty="0" err="1" smtClean="0">
                <a:solidFill>
                  <a:srgbClr val="000000"/>
                </a:solidFill>
                <a:effectLst/>
                <a:latin typeface="+mn-lt"/>
                <a:cs typeface="Arial" pitchFamily="34" charset="0"/>
              </a:rPr>
              <a:t>subtree</a:t>
            </a:r>
            <a:r>
              <a:rPr lang="en-US" altLang="en-US" sz="3200" dirty="0" smtClean="0">
                <a:solidFill>
                  <a:srgbClr val="000000"/>
                </a:solidFill>
                <a:effectLst/>
                <a:latin typeface="+mn-lt"/>
                <a:cs typeface="Arial" pitchFamily="34" charset="0"/>
              </a:rPr>
              <a:t> because of the </a:t>
            </a:r>
            <a:r>
              <a:rPr lang="en-US" altLang="en-US" sz="3200" u="sng" dirty="0" smtClean="0">
                <a:solidFill>
                  <a:srgbClr val="000000"/>
                </a:solidFill>
                <a:effectLst/>
                <a:latin typeface="+mn-lt"/>
                <a:cs typeface="Arial" pitchFamily="34" charset="0"/>
              </a:rPr>
              <a:t>left</a:t>
            </a:r>
            <a:r>
              <a:rPr lang="en-US" altLang="he-IL" sz="3200" dirty="0" smtClean="0">
                <a:solidFill>
                  <a:srgbClr val="000000"/>
                </a:solidFill>
                <a:effectLst/>
                <a:latin typeface="+mn-lt"/>
                <a:cs typeface="Arial" pitchFamily="34" charset="0"/>
              </a:rPr>
              <a:t> </a:t>
            </a:r>
            <a:r>
              <a:rPr lang="en-US" altLang="he-IL" sz="3200" dirty="0" err="1" smtClean="0">
                <a:solidFill>
                  <a:srgbClr val="000000"/>
                </a:solidFill>
                <a:effectLst/>
                <a:latin typeface="+mn-lt"/>
                <a:cs typeface="Arial" pitchFamily="34" charset="0"/>
              </a:rPr>
              <a:t>subtree</a:t>
            </a:r>
            <a:r>
              <a:rPr lang="en-US" altLang="he-IL" sz="3200" dirty="0" smtClean="0">
                <a:solidFill>
                  <a:srgbClr val="000000"/>
                </a:solidFill>
                <a:effectLst/>
                <a:latin typeface="+mn-lt"/>
                <a:cs typeface="Arial" pitchFamily="34" charset="0"/>
              </a:rPr>
              <a:t> of the </a:t>
            </a:r>
            <a:r>
              <a:rPr lang="en-US" altLang="he-IL" sz="3200" u="sng" dirty="0" smtClean="0">
                <a:solidFill>
                  <a:srgbClr val="000000"/>
                </a:solidFill>
                <a:effectLst/>
                <a:latin typeface="+mn-lt"/>
                <a:cs typeface="Arial" pitchFamily="34" charset="0"/>
              </a:rPr>
              <a:t>right</a:t>
            </a:r>
            <a:r>
              <a:rPr lang="en-US" altLang="he-IL" sz="3200" dirty="0" smtClean="0">
                <a:solidFill>
                  <a:srgbClr val="000000"/>
                </a:solidFill>
                <a:effectLst/>
                <a:latin typeface="+mn-lt"/>
                <a:cs typeface="Arial" pitchFamily="34" charset="0"/>
              </a:rPr>
              <a:t> child</a:t>
            </a:r>
          </a:p>
        </p:txBody>
      </p:sp>
      <p:grpSp>
        <p:nvGrpSpPr>
          <p:cNvPr id="2" name="Group 97"/>
          <p:cNvGrpSpPr>
            <a:grpSpLocks/>
          </p:cNvGrpSpPr>
          <p:nvPr/>
        </p:nvGrpSpPr>
        <p:grpSpPr bwMode="auto">
          <a:xfrm>
            <a:off x="6432710" y="1268414"/>
            <a:ext cx="1518139" cy="2139950"/>
            <a:chOff x="1981" y="981"/>
            <a:chExt cx="1036" cy="1348"/>
          </a:xfrm>
        </p:grpSpPr>
        <p:sp>
          <p:nvSpPr>
            <p:cNvPr id="643170" name="Rectangle 98"/>
            <p:cNvSpPr>
              <a:spLocks noChangeArrowheads="1"/>
            </p:cNvSpPr>
            <p:nvPr/>
          </p:nvSpPr>
          <p:spPr bwMode="auto">
            <a:xfrm>
              <a:off x="2413" y="983"/>
              <a:ext cx="240" cy="192"/>
            </a:xfrm>
            <a:prstGeom prst="rect">
              <a:avLst/>
            </a:prstGeom>
            <a:noFill/>
            <a:ln w="38100">
              <a:noFill/>
              <a:miter lim="800000"/>
              <a:headEnd/>
              <a:tailEnd/>
            </a:ln>
            <a:effectLst/>
          </p:spPr>
          <p:txBody>
            <a:bodyPr wrap="none" anchor="ctr"/>
            <a:lstStyle/>
            <a:p>
              <a:pPr algn="ctr"/>
              <a:r>
                <a:rPr lang="en-US" i="1" smtClean="0">
                  <a:solidFill>
                    <a:srgbClr val="000000"/>
                  </a:solidFill>
                  <a:effectLst/>
                  <a:cs typeface="Arial" pitchFamily="34" charset="0"/>
                </a:rPr>
                <a:t>k</a:t>
              </a:r>
              <a:r>
                <a:rPr lang="en-US" baseline="-25000" smtClean="0">
                  <a:solidFill>
                    <a:srgbClr val="000000"/>
                  </a:solidFill>
                  <a:effectLst/>
                  <a:cs typeface="Arial" pitchFamily="34" charset="0"/>
                </a:rPr>
                <a:t>2</a:t>
              </a:r>
            </a:p>
          </p:txBody>
        </p:sp>
        <p:sp>
          <p:nvSpPr>
            <p:cNvPr id="643171" name="Rectangle 99"/>
            <p:cNvSpPr>
              <a:spLocks noChangeArrowheads="1"/>
            </p:cNvSpPr>
            <p:nvPr/>
          </p:nvSpPr>
          <p:spPr bwMode="auto">
            <a:xfrm>
              <a:off x="2173" y="1367"/>
              <a:ext cx="240" cy="192"/>
            </a:xfrm>
            <a:prstGeom prst="rect">
              <a:avLst/>
            </a:prstGeom>
            <a:noFill/>
            <a:ln w="9525">
              <a:noFill/>
              <a:miter lim="800000"/>
              <a:headEnd/>
              <a:tailEnd/>
            </a:ln>
            <a:effectLst/>
          </p:spPr>
          <p:txBody>
            <a:bodyPr wrap="none" anchor="ctr"/>
            <a:lstStyle/>
            <a:p>
              <a:pPr algn="ctr"/>
              <a:r>
                <a:rPr lang="en-US" i="1" smtClean="0">
                  <a:solidFill>
                    <a:srgbClr val="000000"/>
                  </a:solidFill>
                  <a:effectLst/>
                  <a:cs typeface="Arial" pitchFamily="34" charset="0"/>
                </a:rPr>
                <a:t>k</a:t>
              </a:r>
              <a:r>
                <a:rPr lang="en-US" baseline="-25000" smtClean="0">
                  <a:solidFill>
                    <a:srgbClr val="000000"/>
                  </a:solidFill>
                  <a:effectLst/>
                  <a:cs typeface="Arial" pitchFamily="34" charset="0"/>
                </a:rPr>
                <a:t>1</a:t>
              </a:r>
            </a:p>
          </p:txBody>
        </p:sp>
        <p:sp>
          <p:nvSpPr>
            <p:cNvPr id="643172" name="Line 100"/>
            <p:cNvSpPr>
              <a:spLocks noChangeShapeType="1"/>
            </p:cNvSpPr>
            <p:nvPr/>
          </p:nvSpPr>
          <p:spPr bwMode="auto">
            <a:xfrm flipH="1">
              <a:off x="1981" y="2327"/>
              <a:ext cx="10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73" name="Line 101"/>
            <p:cNvSpPr>
              <a:spLocks noChangeShapeType="1"/>
            </p:cNvSpPr>
            <p:nvPr/>
          </p:nvSpPr>
          <p:spPr bwMode="auto">
            <a:xfrm flipH="1">
              <a:off x="1981" y="2135"/>
              <a:ext cx="10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74" name="Line 102"/>
            <p:cNvSpPr>
              <a:spLocks noChangeShapeType="1"/>
            </p:cNvSpPr>
            <p:nvPr/>
          </p:nvSpPr>
          <p:spPr bwMode="auto">
            <a:xfrm flipH="1">
              <a:off x="1981" y="1943"/>
              <a:ext cx="10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75" name="Freeform 103"/>
            <p:cNvSpPr>
              <a:spLocks/>
            </p:cNvSpPr>
            <p:nvPr/>
          </p:nvSpPr>
          <p:spPr bwMode="auto">
            <a:xfrm>
              <a:off x="2029" y="1703"/>
              <a:ext cx="192" cy="432"/>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76" name="Freeform 104"/>
            <p:cNvSpPr>
              <a:spLocks/>
            </p:cNvSpPr>
            <p:nvPr/>
          </p:nvSpPr>
          <p:spPr bwMode="auto">
            <a:xfrm>
              <a:off x="2797" y="1511"/>
              <a:ext cx="192" cy="432"/>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77" name="Text Box 105"/>
            <p:cNvSpPr txBox="1">
              <a:spLocks noChangeArrowheads="1"/>
            </p:cNvSpPr>
            <p:nvPr/>
          </p:nvSpPr>
          <p:spPr bwMode="auto">
            <a:xfrm>
              <a:off x="2777" y="1703"/>
              <a:ext cx="240" cy="233"/>
            </a:xfrm>
            <a:prstGeom prst="rect">
              <a:avLst/>
            </a:prstGeom>
            <a:noFill/>
            <a:ln w="9525">
              <a:noFill/>
              <a:miter lim="800000"/>
              <a:headEnd/>
              <a:tailEnd/>
            </a:ln>
            <a:effectLst/>
          </p:spPr>
          <p:txBody>
            <a:bodyPr wrap="none">
              <a:spAutoFit/>
            </a:bodyPr>
            <a:lstStyle/>
            <a:p>
              <a:r>
                <a:rPr lang="en-US" i="1" smtClean="0">
                  <a:solidFill>
                    <a:srgbClr val="000000"/>
                  </a:solidFill>
                  <a:effectLst/>
                  <a:cs typeface="Arial" pitchFamily="34" charset="0"/>
                </a:rPr>
                <a:t>C</a:t>
              </a:r>
            </a:p>
          </p:txBody>
        </p:sp>
        <p:cxnSp>
          <p:nvCxnSpPr>
            <p:cNvPr id="643178" name="AutoShape 106"/>
            <p:cNvCxnSpPr>
              <a:cxnSpLocks noChangeShapeType="1"/>
              <a:stCxn id="643171" idx="2"/>
              <a:endCxn id="643182" idx="2"/>
            </p:cNvCxnSpPr>
            <p:nvPr/>
          </p:nvCxnSpPr>
          <p:spPr bwMode="auto">
            <a:xfrm>
              <a:off x="2293" y="1559"/>
              <a:ext cx="168" cy="144"/>
            </a:xfrm>
            <a:prstGeom prst="straightConnector1">
              <a:avLst/>
            </a:prstGeom>
            <a:noFill/>
            <a:ln w="9525">
              <a:solidFill>
                <a:schemeClr val="tx1"/>
              </a:solidFill>
              <a:round/>
              <a:headEnd/>
              <a:tailEnd type="triangle" w="med" len="med"/>
            </a:ln>
            <a:effectLst/>
          </p:spPr>
        </p:cxnSp>
        <p:cxnSp>
          <p:nvCxnSpPr>
            <p:cNvPr id="643179" name="AutoShape 107"/>
            <p:cNvCxnSpPr>
              <a:cxnSpLocks noChangeShapeType="1"/>
              <a:stCxn id="643171" idx="2"/>
              <a:endCxn id="643175" idx="2"/>
            </p:cNvCxnSpPr>
            <p:nvPr/>
          </p:nvCxnSpPr>
          <p:spPr bwMode="auto">
            <a:xfrm flipH="1">
              <a:off x="2125" y="1559"/>
              <a:ext cx="168" cy="144"/>
            </a:xfrm>
            <a:prstGeom prst="straightConnector1">
              <a:avLst/>
            </a:prstGeom>
            <a:noFill/>
            <a:ln w="9525">
              <a:solidFill>
                <a:schemeClr val="tx1"/>
              </a:solidFill>
              <a:round/>
              <a:headEnd/>
              <a:tailEnd type="triangle" w="med" len="med"/>
            </a:ln>
            <a:effectLst/>
          </p:spPr>
        </p:cxnSp>
        <p:cxnSp>
          <p:nvCxnSpPr>
            <p:cNvPr id="643180" name="AutoShape 108"/>
            <p:cNvCxnSpPr>
              <a:cxnSpLocks noChangeShapeType="1"/>
              <a:stCxn id="643170" idx="2"/>
              <a:endCxn id="643171" idx="0"/>
            </p:cNvCxnSpPr>
            <p:nvPr/>
          </p:nvCxnSpPr>
          <p:spPr bwMode="auto">
            <a:xfrm flipH="1">
              <a:off x="2293" y="1175"/>
              <a:ext cx="240" cy="192"/>
            </a:xfrm>
            <a:prstGeom prst="straightConnector1">
              <a:avLst/>
            </a:prstGeom>
            <a:noFill/>
            <a:ln w="9525">
              <a:solidFill>
                <a:schemeClr val="tx1"/>
              </a:solidFill>
              <a:round/>
              <a:headEnd/>
              <a:tailEnd type="triangle" w="med" len="med"/>
            </a:ln>
            <a:effectLst/>
          </p:spPr>
        </p:cxnSp>
        <p:cxnSp>
          <p:nvCxnSpPr>
            <p:cNvPr id="643181" name="AutoShape 109"/>
            <p:cNvCxnSpPr>
              <a:cxnSpLocks noChangeShapeType="1"/>
              <a:stCxn id="643170" idx="2"/>
              <a:endCxn id="643176" idx="2"/>
            </p:cNvCxnSpPr>
            <p:nvPr/>
          </p:nvCxnSpPr>
          <p:spPr bwMode="auto">
            <a:xfrm>
              <a:off x="2533" y="1175"/>
              <a:ext cx="360" cy="336"/>
            </a:xfrm>
            <a:prstGeom prst="straightConnector1">
              <a:avLst/>
            </a:prstGeom>
            <a:noFill/>
            <a:ln w="9525">
              <a:solidFill>
                <a:schemeClr val="tx1"/>
              </a:solidFill>
              <a:round/>
              <a:headEnd/>
              <a:tailEnd type="triangle" w="med" len="med"/>
            </a:ln>
            <a:effectLst/>
          </p:spPr>
        </p:cxnSp>
        <p:sp>
          <p:nvSpPr>
            <p:cNvPr id="643182" name="Freeform 110"/>
            <p:cNvSpPr>
              <a:spLocks/>
            </p:cNvSpPr>
            <p:nvPr/>
          </p:nvSpPr>
          <p:spPr bwMode="auto">
            <a:xfrm>
              <a:off x="2365" y="1703"/>
              <a:ext cx="192" cy="624"/>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83" name="Text Box 111"/>
            <p:cNvSpPr txBox="1">
              <a:spLocks noChangeArrowheads="1"/>
            </p:cNvSpPr>
            <p:nvPr/>
          </p:nvSpPr>
          <p:spPr bwMode="auto">
            <a:xfrm>
              <a:off x="2009" y="1895"/>
              <a:ext cx="231" cy="233"/>
            </a:xfrm>
            <a:prstGeom prst="rect">
              <a:avLst/>
            </a:prstGeom>
            <a:noFill/>
            <a:ln w="9525">
              <a:noFill/>
              <a:miter lim="800000"/>
              <a:headEnd/>
              <a:tailEnd/>
            </a:ln>
            <a:effectLst/>
          </p:spPr>
          <p:txBody>
            <a:bodyPr wrap="none">
              <a:spAutoFit/>
            </a:bodyPr>
            <a:lstStyle/>
            <a:p>
              <a:r>
                <a:rPr lang="en-US" i="1" dirty="0" smtClean="0">
                  <a:solidFill>
                    <a:srgbClr val="000000"/>
                  </a:solidFill>
                  <a:effectLst/>
                  <a:cs typeface="Arial" pitchFamily="34" charset="0"/>
                </a:rPr>
                <a:t>A</a:t>
              </a:r>
            </a:p>
          </p:txBody>
        </p:sp>
        <p:sp>
          <p:nvSpPr>
            <p:cNvPr id="643184" name="Text Box 112"/>
            <p:cNvSpPr txBox="1">
              <a:spLocks noChangeArrowheads="1"/>
            </p:cNvSpPr>
            <p:nvPr/>
          </p:nvSpPr>
          <p:spPr bwMode="auto">
            <a:xfrm>
              <a:off x="2329" y="2096"/>
              <a:ext cx="231" cy="233"/>
            </a:xfrm>
            <a:prstGeom prst="rect">
              <a:avLst/>
            </a:prstGeom>
            <a:noFill/>
            <a:ln w="9525">
              <a:noFill/>
              <a:miter lim="800000"/>
              <a:headEnd/>
              <a:tailEnd/>
            </a:ln>
            <a:effectLst/>
          </p:spPr>
          <p:txBody>
            <a:bodyPr wrap="none">
              <a:spAutoFit/>
            </a:bodyPr>
            <a:lstStyle/>
            <a:p>
              <a:r>
                <a:rPr lang="en-US" i="1" smtClean="0">
                  <a:solidFill>
                    <a:srgbClr val="000000"/>
                  </a:solidFill>
                  <a:effectLst/>
                  <a:cs typeface="Arial" pitchFamily="34" charset="0"/>
                </a:rPr>
                <a:t>B</a:t>
              </a:r>
            </a:p>
          </p:txBody>
        </p:sp>
        <p:sp>
          <p:nvSpPr>
            <p:cNvPr id="643185" name="Oval 113"/>
            <p:cNvSpPr>
              <a:spLocks noChangeArrowheads="1"/>
            </p:cNvSpPr>
            <p:nvPr/>
          </p:nvSpPr>
          <p:spPr bwMode="auto">
            <a:xfrm>
              <a:off x="2201" y="1347"/>
              <a:ext cx="226" cy="227"/>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3186" name="Oval 114"/>
            <p:cNvSpPr>
              <a:spLocks noChangeArrowheads="1"/>
            </p:cNvSpPr>
            <p:nvPr/>
          </p:nvSpPr>
          <p:spPr bwMode="auto">
            <a:xfrm>
              <a:off x="2427" y="981"/>
              <a:ext cx="226" cy="227"/>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grpSp>
        <p:nvGrpSpPr>
          <p:cNvPr id="3" name="Group 115"/>
          <p:cNvGrpSpPr>
            <a:grpSpLocks/>
          </p:cNvGrpSpPr>
          <p:nvPr/>
        </p:nvGrpSpPr>
        <p:grpSpPr bwMode="auto">
          <a:xfrm>
            <a:off x="6765171" y="4077083"/>
            <a:ext cx="1518139" cy="2136775"/>
            <a:chOff x="4725" y="981"/>
            <a:chExt cx="1036" cy="1346"/>
          </a:xfrm>
        </p:grpSpPr>
        <p:sp>
          <p:nvSpPr>
            <p:cNvPr id="643188" name="Rectangle 116"/>
            <p:cNvSpPr>
              <a:spLocks noChangeArrowheads="1"/>
            </p:cNvSpPr>
            <p:nvPr/>
          </p:nvSpPr>
          <p:spPr bwMode="auto">
            <a:xfrm>
              <a:off x="5101" y="983"/>
              <a:ext cx="240" cy="192"/>
            </a:xfrm>
            <a:prstGeom prst="rect">
              <a:avLst/>
            </a:prstGeom>
            <a:noFill/>
            <a:ln w="38100">
              <a:noFill/>
              <a:miter lim="800000"/>
              <a:headEnd/>
              <a:tailEnd/>
            </a:ln>
            <a:effectLst/>
          </p:spPr>
          <p:txBody>
            <a:bodyPr wrap="none" anchor="ctr"/>
            <a:lstStyle/>
            <a:p>
              <a:pPr algn="ctr"/>
              <a:r>
                <a:rPr lang="en-US" i="1" smtClean="0">
                  <a:solidFill>
                    <a:srgbClr val="000000"/>
                  </a:solidFill>
                  <a:effectLst/>
                  <a:cs typeface="Arial" pitchFamily="34" charset="0"/>
                </a:rPr>
                <a:t>k</a:t>
              </a:r>
              <a:r>
                <a:rPr lang="en-US" baseline="-25000" smtClean="0">
                  <a:solidFill>
                    <a:srgbClr val="000000"/>
                  </a:solidFill>
                  <a:effectLst/>
                  <a:cs typeface="Arial" pitchFamily="34" charset="0"/>
                </a:rPr>
                <a:t>1</a:t>
              </a:r>
            </a:p>
          </p:txBody>
        </p:sp>
        <p:sp>
          <p:nvSpPr>
            <p:cNvPr id="643189" name="Rectangle 117"/>
            <p:cNvSpPr>
              <a:spLocks noChangeArrowheads="1"/>
            </p:cNvSpPr>
            <p:nvPr/>
          </p:nvSpPr>
          <p:spPr bwMode="auto">
            <a:xfrm>
              <a:off x="5301" y="1367"/>
              <a:ext cx="240" cy="192"/>
            </a:xfrm>
            <a:prstGeom prst="rect">
              <a:avLst/>
            </a:prstGeom>
            <a:noFill/>
            <a:ln w="9525">
              <a:noFill/>
              <a:miter lim="800000"/>
              <a:headEnd/>
              <a:tailEnd/>
            </a:ln>
            <a:effectLst/>
          </p:spPr>
          <p:txBody>
            <a:bodyPr wrap="none" anchor="ctr"/>
            <a:lstStyle/>
            <a:p>
              <a:pPr algn="ctr"/>
              <a:r>
                <a:rPr lang="en-US" i="1" smtClean="0">
                  <a:solidFill>
                    <a:srgbClr val="000000"/>
                  </a:solidFill>
                  <a:effectLst/>
                  <a:cs typeface="Arial" pitchFamily="34" charset="0"/>
                </a:rPr>
                <a:t>k</a:t>
              </a:r>
              <a:r>
                <a:rPr lang="en-US" baseline="-25000" smtClean="0">
                  <a:solidFill>
                    <a:srgbClr val="000000"/>
                  </a:solidFill>
                  <a:effectLst/>
                  <a:cs typeface="Arial" pitchFamily="34" charset="0"/>
                </a:rPr>
                <a:t>2</a:t>
              </a:r>
            </a:p>
          </p:txBody>
        </p:sp>
        <p:sp>
          <p:nvSpPr>
            <p:cNvPr id="643190" name="Line 118"/>
            <p:cNvSpPr>
              <a:spLocks noChangeShapeType="1"/>
            </p:cNvSpPr>
            <p:nvPr/>
          </p:nvSpPr>
          <p:spPr bwMode="auto">
            <a:xfrm flipH="1">
              <a:off x="4725" y="2327"/>
              <a:ext cx="10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91" name="Line 119"/>
            <p:cNvSpPr>
              <a:spLocks noChangeShapeType="1"/>
            </p:cNvSpPr>
            <p:nvPr/>
          </p:nvSpPr>
          <p:spPr bwMode="auto">
            <a:xfrm flipH="1">
              <a:off x="4725" y="2135"/>
              <a:ext cx="10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92" name="Line 120"/>
            <p:cNvSpPr>
              <a:spLocks noChangeShapeType="1"/>
            </p:cNvSpPr>
            <p:nvPr/>
          </p:nvSpPr>
          <p:spPr bwMode="auto">
            <a:xfrm flipH="1">
              <a:off x="4725" y="1943"/>
              <a:ext cx="10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93" name="Freeform 121"/>
            <p:cNvSpPr>
              <a:spLocks/>
            </p:cNvSpPr>
            <p:nvPr/>
          </p:nvSpPr>
          <p:spPr bwMode="auto">
            <a:xfrm>
              <a:off x="5541" y="1703"/>
              <a:ext cx="192" cy="432"/>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94" name="Freeform 122"/>
            <p:cNvSpPr>
              <a:spLocks/>
            </p:cNvSpPr>
            <p:nvPr/>
          </p:nvSpPr>
          <p:spPr bwMode="auto">
            <a:xfrm>
              <a:off x="4773" y="1511"/>
              <a:ext cx="192" cy="432"/>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195" name="Text Box 123"/>
            <p:cNvSpPr txBox="1">
              <a:spLocks noChangeArrowheads="1"/>
            </p:cNvSpPr>
            <p:nvPr/>
          </p:nvSpPr>
          <p:spPr bwMode="auto">
            <a:xfrm>
              <a:off x="5521" y="1895"/>
              <a:ext cx="240" cy="233"/>
            </a:xfrm>
            <a:prstGeom prst="rect">
              <a:avLst/>
            </a:prstGeom>
            <a:noFill/>
            <a:ln w="9525">
              <a:noFill/>
              <a:miter lim="800000"/>
              <a:headEnd/>
              <a:tailEnd/>
            </a:ln>
            <a:effectLst/>
          </p:spPr>
          <p:txBody>
            <a:bodyPr wrap="none">
              <a:spAutoFit/>
            </a:bodyPr>
            <a:lstStyle/>
            <a:p>
              <a:r>
                <a:rPr lang="en-US" i="1" smtClean="0">
                  <a:solidFill>
                    <a:srgbClr val="000000"/>
                  </a:solidFill>
                  <a:effectLst/>
                  <a:cs typeface="Arial" pitchFamily="34" charset="0"/>
                </a:rPr>
                <a:t>C</a:t>
              </a:r>
            </a:p>
          </p:txBody>
        </p:sp>
        <p:cxnSp>
          <p:nvCxnSpPr>
            <p:cNvPr id="643196" name="AutoShape 124"/>
            <p:cNvCxnSpPr>
              <a:cxnSpLocks noChangeShapeType="1"/>
              <a:stCxn id="643189" idx="2"/>
              <a:endCxn id="643200" idx="2"/>
            </p:cNvCxnSpPr>
            <p:nvPr/>
          </p:nvCxnSpPr>
          <p:spPr bwMode="auto">
            <a:xfrm flipH="1">
              <a:off x="5205" y="1559"/>
              <a:ext cx="216" cy="144"/>
            </a:xfrm>
            <a:prstGeom prst="straightConnector1">
              <a:avLst/>
            </a:prstGeom>
            <a:noFill/>
            <a:ln w="9525">
              <a:solidFill>
                <a:schemeClr val="tx1"/>
              </a:solidFill>
              <a:round/>
              <a:headEnd/>
              <a:tailEnd type="triangle" w="med" len="med"/>
            </a:ln>
            <a:effectLst/>
          </p:spPr>
        </p:cxnSp>
        <p:cxnSp>
          <p:nvCxnSpPr>
            <p:cNvPr id="643197" name="AutoShape 125"/>
            <p:cNvCxnSpPr>
              <a:cxnSpLocks noChangeShapeType="1"/>
              <a:stCxn id="643189" idx="2"/>
              <a:endCxn id="643193" idx="2"/>
            </p:cNvCxnSpPr>
            <p:nvPr/>
          </p:nvCxnSpPr>
          <p:spPr bwMode="auto">
            <a:xfrm>
              <a:off x="5421" y="1559"/>
              <a:ext cx="216" cy="144"/>
            </a:xfrm>
            <a:prstGeom prst="straightConnector1">
              <a:avLst/>
            </a:prstGeom>
            <a:noFill/>
            <a:ln w="9525">
              <a:solidFill>
                <a:schemeClr val="tx1"/>
              </a:solidFill>
              <a:round/>
              <a:headEnd/>
              <a:tailEnd type="triangle" w="med" len="med"/>
            </a:ln>
            <a:effectLst/>
          </p:spPr>
        </p:cxnSp>
        <p:cxnSp>
          <p:nvCxnSpPr>
            <p:cNvPr id="643198" name="AutoShape 126"/>
            <p:cNvCxnSpPr>
              <a:cxnSpLocks noChangeShapeType="1"/>
              <a:stCxn id="643188" idx="2"/>
              <a:endCxn id="643189" idx="0"/>
            </p:cNvCxnSpPr>
            <p:nvPr/>
          </p:nvCxnSpPr>
          <p:spPr bwMode="auto">
            <a:xfrm>
              <a:off x="5221" y="1175"/>
              <a:ext cx="200" cy="192"/>
            </a:xfrm>
            <a:prstGeom prst="straightConnector1">
              <a:avLst/>
            </a:prstGeom>
            <a:noFill/>
            <a:ln w="9525">
              <a:solidFill>
                <a:schemeClr val="tx1"/>
              </a:solidFill>
              <a:round/>
              <a:headEnd/>
              <a:tailEnd type="triangle" w="med" len="med"/>
            </a:ln>
            <a:effectLst/>
          </p:spPr>
        </p:cxnSp>
        <p:cxnSp>
          <p:nvCxnSpPr>
            <p:cNvPr id="643199" name="AutoShape 127"/>
            <p:cNvCxnSpPr>
              <a:cxnSpLocks noChangeShapeType="1"/>
              <a:stCxn id="643188" idx="2"/>
              <a:endCxn id="643194" idx="2"/>
            </p:cNvCxnSpPr>
            <p:nvPr/>
          </p:nvCxnSpPr>
          <p:spPr bwMode="auto">
            <a:xfrm flipH="1">
              <a:off x="4869" y="1175"/>
              <a:ext cx="352" cy="336"/>
            </a:xfrm>
            <a:prstGeom prst="straightConnector1">
              <a:avLst/>
            </a:prstGeom>
            <a:noFill/>
            <a:ln w="9525">
              <a:solidFill>
                <a:schemeClr val="tx1"/>
              </a:solidFill>
              <a:round/>
              <a:headEnd/>
              <a:tailEnd type="triangle" w="med" len="med"/>
            </a:ln>
            <a:effectLst/>
          </p:spPr>
        </p:cxnSp>
        <p:sp>
          <p:nvSpPr>
            <p:cNvPr id="643200" name="Freeform 128"/>
            <p:cNvSpPr>
              <a:spLocks/>
            </p:cNvSpPr>
            <p:nvPr/>
          </p:nvSpPr>
          <p:spPr bwMode="auto">
            <a:xfrm>
              <a:off x="5109" y="1703"/>
              <a:ext cx="192" cy="624"/>
            </a:xfrm>
            <a:custGeom>
              <a:avLst/>
              <a:gdLst/>
              <a:ahLst/>
              <a:cxnLst>
                <a:cxn ang="0">
                  <a:pos x="0" y="624"/>
                </a:cxn>
                <a:cxn ang="0">
                  <a:pos x="192" y="624"/>
                </a:cxn>
                <a:cxn ang="0">
                  <a:pos x="96" y="0"/>
                </a:cxn>
                <a:cxn ang="0">
                  <a:pos x="0" y="624"/>
                </a:cxn>
              </a:cxnLst>
              <a:rect l="0" t="0" r="r" b="b"/>
              <a:pathLst>
                <a:path w="192" h="624">
                  <a:moveTo>
                    <a:pt x="0" y="624"/>
                  </a:moveTo>
                  <a:lnTo>
                    <a:pt x="192" y="624"/>
                  </a:lnTo>
                  <a:lnTo>
                    <a:pt x="96" y="0"/>
                  </a:lnTo>
                  <a:lnTo>
                    <a:pt x="0" y="624"/>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3201" name="Text Box 129"/>
            <p:cNvSpPr txBox="1">
              <a:spLocks noChangeArrowheads="1"/>
            </p:cNvSpPr>
            <p:nvPr/>
          </p:nvSpPr>
          <p:spPr bwMode="auto">
            <a:xfrm>
              <a:off x="4753" y="1703"/>
              <a:ext cx="231" cy="233"/>
            </a:xfrm>
            <a:prstGeom prst="rect">
              <a:avLst/>
            </a:prstGeom>
            <a:noFill/>
            <a:ln w="9525">
              <a:noFill/>
              <a:miter lim="800000"/>
              <a:headEnd/>
              <a:tailEnd/>
            </a:ln>
            <a:effectLst/>
          </p:spPr>
          <p:txBody>
            <a:bodyPr wrap="none">
              <a:spAutoFit/>
            </a:bodyPr>
            <a:lstStyle/>
            <a:p>
              <a:r>
                <a:rPr lang="en-US" i="1" dirty="0" smtClean="0">
                  <a:solidFill>
                    <a:srgbClr val="000000"/>
                  </a:solidFill>
                  <a:effectLst/>
                  <a:cs typeface="Arial" pitchFamily="34" charset="0"/>
                </a:rPr>
                <a:t>A</a:t>
              </a:r>
            </a:p>
          </p:txBody>
        </p:sp>
        <p:sp>
          <p:nvSpPr>
            <p:cNvPr id="643202" name="Text Box 130"/>
            <p:cNvSpPr txBox="1">
              <a:spLocks noChangeArrowheads="1"/>
            </p:cNvSpPr>
            <p:nvPr/>
          </p:nvSpPr>
          <p:spPr bwMode="auto">
            <a:xfrm>
              <a:off x="5073" y="2087"/>
              <a:ext cx="231" cy="233"/>
            </a:xfrm>
            <a:prstGeom prst="rect">
              <a:avLst/>
            </a:prstGeom>
            <a:noFill/>
            <a:ln w="9525">
              <a:noFill/>
              <a:miter lim="800000"/>
              <a:headEnd/>
              <a:tailEnd/>
            </a:ln>
            <a:effectLst/>
          </p:spPr>
          <p:txBody>
            <a:bodyPr wrap="none">
              <a:spAutoFit/>
            </a:bodyPr>
            <a:lstStyle/>
            <a:p>
              <a:r>
                <a:rPr lang="en-US" i="1" smtClean="0">
                  <a:solidFill>
                    <a:srgbClr val="000000"/>
                  </a:solidFill>
                  <a:effectLst/>
                  <a:cs typeface="Arial" pitchFamily="34" charset="0"/>
                </a:rPr>
                <a:t>B</a:t>
              </a:r>
            </a:p>
          </p:txBody>
        </p:sp>
        <p:sp>
          <p:nvSpPr>
            <p:cNvPr id="643203" name="Oval 131"/>
            <p:cNvSpPr>
              <a:spLocks noChangeArrowheads="1"/>
            </p:cNvSpPr>
            <p:nvPr/>
          </p:nvSpPr>
          <p:spPr bwMode="auto">
            <a:xfrm>
              <a:off x="5297" y="1341"/>
              <a:ext cx="226" cy="227"/>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3204" name="Oval 132"/>
            <p:cNvSpPr>
              <a:spLocks noChangeArrowheads="1"/>
            </p:cNvSpPr>
            <p:nvPr/>
          </p:nvSpPr>
          <p:spPr bwMode="auto">
            <a:xfrm>
              <a:off x="5116" y="981"/>
              <a:ext cx="226" cy="227"/>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31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16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5" name="Rectangle 5"/>
          <p:cNvSpPr>
            <a:spLocks noGrp="1" noChangeArrowheads="1"/>
          </p:cNvSpPr>
          <p:nvPr>
            <p:ph type="title"/>
          </p:nvPr>
        </p:nvSpPr>
        <p:spPr>
          <a:xfrm>
            <a:off x="457381" y="189274"/>
            <a:ext cx="8021517" cy="725487"/>
          </a:xfrm>
        </p:spPr>
        <p:txBody>
          <a:bodyPr/>
          <a:lstStyle/>
          <a:p>
            <a:r>
              <a:rPr lang="en-US" altLang="he-IL" dirty="0"/>
              <a:t>Fixing Case 1: right rotation</a:t>
            </a:r>
          </a:p>
        </p:txBody>
      </p:sp>
      <p:sp>
        <p:nvSpPr>
          <p:cNvPr id="645124" name="Rectangle 4"/>
          <p:cNvSpPr>
            <a:spLocks noGrp="1" noChangeArrowheads="1"/>
          </p:cNvSpPr>
          <p:nvPr>
            <p:ph idx="1"/>
          </p:nvPr>
        </p:nvSpPr>
        <p:spPr>
          <a:xfrm>
            <a:off x="281355" y="4191000"/>
            <a:ext cx="8743950" cy="2909888"/>
          </a:xfrm>
        </p:spPr>
        <p:txBody>
          <a:bodyPr>
            <a:normAutofit fontScale="92500" lnSpcReduction="10000"/>
          </a:bodyPr>
          <a:lstStyle/>
          <a:p>
            <a:r>
              <a:rPr lang="en-US" altLang="he-IL" sz="2800" dirty="0"/>
              <a:t>The rotation takes </a:t>
            </a:r>
            <a:r>
              <a:rPr lang="en-US" altLang="he-IL" sz="2800" i="1" dirty="0">
                <a:cs typeface="Times New Roman" pitchFamily="18" charset="0"/>
              </a:rPr>
              <a:t>O</a:t>
            </a:r>
            <a:r>
              <a:rPr lang="en-US" altLang="he-IL" sz="2800" dirty="0">
                <a:cs typeface="Times New Roman" pitchFamily="18" charset="0"/>
              </a:rPr>
              <a:t>(1)</a:t>
            </a:r>
            <a:r>
              <a:rPr lang="en-US" altLang="he-IL" sz="2800" dirty="0"/>
              <a:t> time and restores the balance </a:t>
            </a:r>
          </a:p>
          <a:p>
            <a:r>
              <a:rPr lang="en-US" altLang="he-IL" sz="2800" b="1" u="sng" dirty="0"/>
              <a:t>Insertion</a:t>
            </a:r>
            <a:r>
              <a:rPr lang="en-US" altLang="he-IL" sz="2800" dirty="0"/>
              <a:t> – The height of </a:t>
            </a:r>
            <a:r>
              <a:rPr lang="en-US" altLang="he-IL" sz="2800" dirty="0" err="1"/>
              <a:t>subtree</a:t>
            </a:r>
            <a:r>
              <a:rPr lang="en-US" altLang="he-IL" sz="2800" dirty="0"/>
              <a:t> </a:t>
            </a:r>
            <a:r>
              <a:rPr lang="en-US" altLang="he-IL" sz="2800" i="1" dirty="0"/>
              <a:t>A</a:t>
            </a:r>
            <a:r>
              <a:rPr lang="en-US" altLang="he-IL" sz="2800" dirty="0"/>
              <a:t> is increased. After the rotation, the tree has the same height as before the insert.</a:t>
            </a:r>
          </a:p>
          <a:p>
            <a:r>
              <a:rPr lang="en-US" altLang="he-IL" sz="2800" b="1" u="sng" dirty="0"/>
              <a:t>Deletion</a:t>
            </a:r>
            <a:r>
              <a:rPr lang="en-US" altLang="he-IL" sz="2800" dirty="0"/>
              <a:t> – The height of </a:t>
            </a:r>
            <a:r>
              <a:rPr lang="en-US" altLang="he-IL" sz="2800" dirty="0" err="1"/>
              <a:t>subtree</a:t>
            </a:r>
            <a:r>
              <a:rPr lang="en-US" altLang="he-IL" sz="2800" dirty="0"/>
              <a:t> </a:t>
            </a:r>
            <a:r>
              <a:rPr lang="en-US" altLang="he-IL" sz="2800" i="1" dirty="0"/>
              <a:t>C</a:t>
            </a:r>
            <a:r>
              <a:rPr lang="en-US" altLang="he-IL" sz="2800" dirty="0"/>
              <a:t> is decreased. After the rotation, the tree has a lower height by 1 from before</a:t>
            </a:r>
          </a:p>
        </p:txBody>
      </p:sp>
      <p:sp>
        <p:nvSpPr>
          <p:cNvPr id="645122" name="Line 2"/>
          <p:cNvSpPr>
            <a:spLocks noChangeShapeType="1"/>
          </p:cNvSpPr>
          <p:nvPr/>
        </p:nvSpPr>
        <p:spPr bwMode="auto">
          <a:xfrm>
            <a:off x="984739" y="3429000"/>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5123" name="Line 3"/>
          <p:cNvSpPr>
            <a:spLocks noChangeShapeType="1"/>
          </p:cNvSpPr>
          <p:nvPr/>
        </p:nvSpPr>
        <p:spPr bwMode="auto">
          <a:xfrm>
            <a:off x="984739" y="3810000"/>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5126" name="Rectangle 6"/>
          <p:cNvSpPr>
            <a:spLocks noChangeArrowheads="1"/>
          </p:cNvSpPr>
          <p:nvPr/>
        </p:nvSpPr>
        <p:spPr bwMode="auto">
          <a:xfrm>
            <a:off x="2045677" y="981075"/>
            <a:ext cx="577362" cy="457200"/>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45127" name="Rectangle 7"/>
          <p:cNvSpPr>
            <a:spLocks noChangeArrowheads="1"/>
          </p:cNvSpPr>
          <p:nvPr/>
        </p:nvSpPr>
        <p:spPr bwMode="auto">
          <a:xfrm>
            <a:off x="1477108" y="1828800"/>
            <a:ext cx="577362" cy="457200"/>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45128" name="Freeform 8"/>
          <p:cNvSpPr>
            <a:spLocks/>
          </p:cNvSpPr>
          <p:nvPr/>
        </p:nvSpPr>
        <p:spPr bwMode="auto">
          <a:xfrm>
            <a:off x="1195757" y="2590800"/>
            <a:ext cx="422031" cy="1600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5129" name="Line 9"/>
          <p:cNvSpPr>
            <a:spLocks noChangeShapeType="1"/>
          </p:cNvSpPr>
          <p:nvPr/>
        </p:nvSpPr>
        <p:spPr bwMode="auto">
          <a:xfrm>
            <a:off x="984739" y="4191000"/>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5130" name="Freeform 10"/>
          <p:cNvSpPr>
            <a:spLocks/>
          </p:cNvSpPr>
          <p:nvPr/>
        </p:nvSpPr>
        <p:spPr bwMode="auto">
          <a:xfrm>
            <a:off x="1899138" y="2590800"/>
            <a:ext cx="422031" cy="1219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5131" name="Freeform 11"/>
          <p:cNvSpPr>
            <a:spLocks/>
          </p:cNvSpPr>
          <p:nvPr/>
        </p:nvSpPr>
        <p:spPr bwMode="auto">
          <a:xfrm>
            <a:off x="2813538" y="2209800"/>
            <a:ext cx="422031" cy="1219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45132" name="AutoShape 12"/>
          <p:cNvCxnSpPr>
            <a:cxnSpLocks noChangeShapeType="1"/>
            <a:stCxn id="645154" idx="4"/>
            <a:endCxn id="645128" idx="2"/>
          </p:cNvCxnSpPr>
          <p:nvPr/>
        </p:nvCxnSpPr>
        <p:spPr bwMode="auto">
          <a:xfrm flipH="1">
            <a:off x="1406770" y="2359390"/>
            <a:ext cx="307731" cy="231775"/>
          </a:xfrm>
          <a:prstGeom prst="straightConnector1">
            <a:avLst/>
          </a:prstGeom>
          <a:noFill/>
          <a:ln w="9525">
            <a:solidFill>
              <a:schemeClr val="tx1"/>
            </a:solidFill>
            <a:round/>
            <a:headEnd/>
            <a:tailEnd type="triangle" w="med" len="med"/>
          </a:ln>
          <a:effectLst/>
        </p:spPr>
      </p:cxnSp>
      <p:cxnSp>
        <p:nvCxnSpPr>
          <p:cNvPr id="645133" name="AutoShape 13"/>
          <p:cNvCxnSpPr>
            <a:cxnSpLocks noChangeShapeType="1"/>
            <a:endCxn id="645130" idx="2"/>
          </p:cNvCxnSpPr>
          <p:nvPr/>
        </p:nvCxnSpPr>
        <p:spPr bwMode="auto">
          <a:xfrm>
            <a:off x="1780625" y="2349500"/>
            <a:ext cx="329711" cy="241300"/>
          </a:xfrm>
          <a:prstGeom prst="straightConnector1">
            <a:avLst/>
          </a:prstGeom>
          <a:noFill/>
          <a:ln w="9525">
            <a:solidFill>
              <a:schemeClr val="tx1"/>
            </a:solidFill>
            <a:round/>
            <a:headEnd/>
            <a:tailEnd type="triangle" w="med" len="med"/>
          </a:ln>
          <a:effectLst/>
        </p:spPr>
      </p:cxnSp>
      <p:cxnSp>
        <p:nvCxnSpPr>
          <p:cNvPr id="645134" name="AutoShape 14"/>
          <p:cNvCxnSpPr>
            <a:cxnSpLocks noChangeShapeType="1"/>
            <a:endCxn id="645154" idx="7"/>
          </p:cNvCxnSpPr>
          <p:nvPr/>
        </p:nvCxnSpPr>
        <p:spPr bwMode="auto">
          <a:xfrm flipH="1">
            <a:off x="1902069" y="1567228"/>
            <a:ext cx="446943" cy="280987"/>
          </a:xfrm>
          <a:prstGeom prst="straightConnector1">
            <a:avLst/>
          </a:prstGeom>
          <a:noFill/>
          <a:ln w="9525">
            <a:solidFill>
              <a:schemeClr val="tx1"/>
            </a:solidFill>
            <a:round/>
            <a:headEnd/>
            <a:tailEnd type="triangle" w="med" len="med"/>
          </a:ln>
          <a:effectLst/>
        </p:spPr>
      </p:cxnSp>
      <p:cxnSp>
        <p:nvCxnSpPr>
          <p:cNvPr id="645135" name="AutoShape 15"/>
          <p:cNvCxnSpPr>
            <a:cxnSpLocks noChangeShapeType="1"/>
            <a:stCxn id="645153" idx="4"/>
            <a:endCxn id="645131" idx="2"/>
          </p:cNvCxnSpPr>
          <p:nvPr/>
        </p:nvCxnSpPr>
        <p:spPr bwMode="auto">
          <a:xfrm>
            <a:off x="2312471" y="1576388"/>
            <a:ext cx="712177" cy="633412"/>
          </a:xfrm>
          <a:prstGeom prst="straightConnector1">
            <a:avLst/>
          </a:prstGeom>
          <a:noFill/>
          <a:ln w="9525">
            <a:solidFill>
              <a:schemeClr val="tx1"/>
            </a:solidFill>
            <a:round/>
            <a:headEnd/>
            <a:tailEnd type="triangle" w="med" len="med"/>
          </a:ln>
          <a:effectLst/>
        </p:spPr>
      </p:cxnSp>
      <p:sp>
        <p:nvSpPr>
          <p:cNvPr id="645136" name="Text Box 16"/>
          <p:cNvSpPr txBox="1">
            <a:spLocks noChangeArrowheads="1"/>
          </p:cNvSpPr>
          <p:nvPr/>
        </p:nvSpPr>
        <p:spPr bwMode="auto">
          <a:xfrm>
            <a:off x="1195754" y="3646488"/>
            <a:ext cx="423514" cy="52322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A</a:t>
            </a:r>
          </a:p>
        </p:txBody>
      </p:sp>
      <p:sp>
        <p:nvSpPr>
          <p:cNvPr id="645137" name="Text Box 17"/>
          <p:cNvSpPr txBox="1">
            <a:spLocks noChangeArrowheads="1"/>
          </p:cNvSpPr>
          <p:nvPr/>
        </p:nvSpPr>
        <p:spPr bwMode="auto">
          <a:xfrm>
            <a:off x="1899139" y="3302001"/>
            <a:ext cx="423514" cy="52322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B</a:t>
            </a:r>
          </a:p>
        </p:txBody>
      </p:sp>
      <p:sp>
        <p:nvSpPr>
          <p:cNvPr id="645138" name="Text Box 18"/>
          <p:cNvSpPr txBox="1">
            <a:spLocks noChangeArrowheads="1"/>
          </p:cNvSpPr>
          <p:nvPr/>
        </p:nvSpPr>
        <p:spPr bwMode="auto">
          <a:xfrm>
            <a:off x="2813539" y="2921001"/>
            <a:ext cx="444352" cy="52322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C</a:t>
            </a:r>
          </a:p>
        </p:txBody>
      </p:sp>
      <p:grpSp>
        <p:nvGrpSpPr>
          <p:cNvPr id="2" name="Group 37"/>
          <p:cNvGrpSpPr>
            <a:grpSpLocks/>
          </p:cNvGrpSpPr>
          <p:nvPr/>
        </p:nvGrpSpPr>
        <p:grpSpPr bwMode="auto">
          <a:xfrm>
            <a:off x="3200402" y="1700578"/>
            <a:ext cx="2567354" cy="1347787"/>
            <a:chOff x="2184" y="1071"/>
            <a:chExt cx="1752" cy="849"/>
          </a:xfrm>
        </p:grpSpPr>
        <p:sp>
          <p:nvSpPr>
            <p:cNvPr id="645139" name="AutoShape 19"/>
            <p:cNvSpPr>
              <a:spLocks noChangeArrowheads="1"/>
            </p:cNvSpPr>
            <p:nvPr/>
          </p:nvSpPr>
          <p:spPr bwMode="auto">
            <a:xfrm>
              <a:off x="2640" y="1392"/>
              <a:ext cx="720" cy="528"/>
            </a:xfrm>
            <a:prstGeom prst="rightArrow">
              <a:avLst>
                <a:gd name="adj1" fmla="val 50000"/>
                <a:gd name="adj2" fmla="val 34091"/>
              </a:avLst>
            </a:prstGeom>
            <a:solidFill>
              <a:srgbClr val="6DD9FF"/>
            </a:solidFill>
            <a:ln w="9525">
              <a:solidFill>
                <a:schemeClr val="tx1"/>
              </a:solidFill>
              <a:miter lim="800000"/>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5140" name="Text Box 20"/>
            <p:cNvSpPr txBox="1">
              <a:spLocks noChangeArrowheads="1"/>
            </p:cNvSpPr>
            <p:nvPr/>
          </p:nvSpPr>
          <p:spPr bwMode="auto">
            <a:xfrm>
              <a:off x="2184" y="1071"/>
              <a:ext cx="1752" cy="368"/>
            </a:xfrm>
            <a:prstGeom prst="rect">
              <a:avLst/>
            </a:prstGeom>
            <a:noFill/>
            <a:ln w="9525">
              <a:noFill/>
              <a:miter lim="800000"/>
              <a:headEnd/>
              <a:tailEnd/>
            </a:ln>
            <a:effectLst/>
          </p:spPr>
          <p:txBody>
            <a:bodyPr wrap="square">
              <a:spAutoFit/>
            </a:bodyPr>
            <a:lstStyle/>
            <a:p>
              <a:pPr>
                <a:spcBef>
                  <a:spcPct val="50000"/>
                </a:spcBef>
              </a:pPr>
              <a:r>
                <a:rPr lang="en-US" sz="3200" i="1" dirty="0" smtClean="0">
                  <a:solidFill>
                    <a:srgbClr val="0000CC"/>
                  </a:solidFill>
                  <a:effectLst/>
                  <a:latin typeface="Times New Roman" pitchFamily="18" charset="0"/>
                  <a:cs typeface="Times New Roman" pitchFamily="18" charset="0"/>
                </a:rPr>
                <a:t>right rotation</a:t>
              </a:r>
            </a:p>
          </p:txBody>
        </p:sp>
      </p:grpSp>
      <p:sp>
        <p:nvSpPr>
          <p:cNvPr id="645153" name="Oval 33"/>
          <p:cNvSpPr>
            <a:spLocks noChangeArrowheads="1"/>
          </p:cNvSpPr>
          <p:nvPr/>
        </p:nvSpPr>
        <p:spPr bwMode="auto">
          <a:xfrm>
            <a:off x="2045808" y="981440"/>
            <a:ext cx="531935" cy="576263"/>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5154" name="Oval 34"/>
          <p:cNvSpPr>
            <a:spLocks noChangeArrowheads="1"/>
          </p:cNvSpPr>
          <p:nvPr/>
        </p:nvSpPr>
        <p:spPr bwMode="auto">
          <a:xfrm>
            <a:off x="1447812" y="1773238"/>
            <a:ext cx="531935" cy="576262"/>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nvGrpSpPr>
          <p:cNvPr id="3" name="Group 38"/>
          <p:cNvGrpSpPr>
            <a:grpSpLocks/>
          </p:cNvGrpSpPr>
          <p:nvPr/>
        </p:nvGrpSpPr>
        <p:grpSpPr bwMode="auto">
          <a:xfrm>
            <a:off x="5908432" y="981439"/>
            <a:ext cx="1991458" cy="2844801"/>
            <a:chOff x="4032" y="618"/>
            <a:chExt cx="1359" cy="1792"/>
          </a:xfrm>
        </p:grpSpPr>
        <p:sp>
          <p:nvSpPr>
            <p:cNvPr id="645141" name="Rectangle 21"/>
            <p:cNvSpPr>
              <a:spLocks noChangeArrowheads="1"/>
            </p:cNvSpPr>
            <p:nvPr/>
          </p:nvSpPr>
          <p:spPr bwMode="auto">
            <a:xfrm>
              <a:off x="4800" y="1152"/>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45142" name="Rectangle 22"/>
            <p:cNvSpPr>
              <a:spLocks noChangeArrowheads="1"/>
            </p:cNvSpPr>
            <p:nvPr/>
          </p:nvSpPr>
          <p:spPr bwMode="auto">
            <a:xfrm>
              <a:off x="4406" y="672"/>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45143" name="Freeform 23"/>
            <p:cNvSpPr>
              <a:spLocks/>
            </p:cNvSpPr>
            <p:nvPr/>
          </p:nvSpPr>
          <p:spPr bwMode="auto">
            <a:xfrm>
              <a:off x="4032" y="1392"/>
              <a:ext cx="288" cy="100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5144" name="Freeform 24"/>
            <p:cNvSpPr>
              <a:spLocks/>
            </p:cNvSpPr>
            <p:nvPr/>
          </p:nvSpPr>
          <p:spPr bwMode="auto">
            <a:xfrm>
              <a:off x="4608" y="1632"/>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5145" name="Freeform 25"/>
            <p:cNvSpPr>
              <a:spLocks/>
            </p:cNvSpPr>
            <p:nvPr/>
          </p:nvSpPr>
          <p:spPr bwMode="auto">
            <a:xfrm>
              <a:off x="5088" y="1632"/>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45146" name="AutoShape 26"/>
            <p:cNvCxnSpPr>
              <a:cxnSpLocks noChangeShapeType="1"/>
              <a:stCxn id="645142" idx="2"/>
              <a:endCxn id="645143" idx="2"/>
            </p:cNvCxnSpPr>
            <p:nvPr/>
          </p:nvCxnSpPr>
          <p:spPr bwMode="auto">
            <a:xfrm flipH="1">
              <a:off x="4176" y="960"/>
              <a:ext cx="427" cy="432"/>
            </a:xfrm>
            <a:prstGeom prst="straightConnector1">
              <a:avLst/>
            </a:prstGeom>
            <a:noFill/>
            <a:ln w="9525">
              <a:solidFill>
                <a:schemeClr val="tx1"/>
              </a:solidFill>
              <a:round/>
              <a:headEnd/>
              <a:tailEnd type="triangle" w="med" len="med"/>
            </a:ln>
            <a:effectLst/>
          </p:spPr>
        </p:cxnSp>
        <p:cxnSp>
          <p:nvCxnSpPr>
            <p:cNvPr id="645147" name="AutoShape 27"/>
            <p:cNvCxnSpPr>
              <a:cxnSpLocks noChangeShapeType="1"/>
              <a:stCxn id="645141" idx="2"/>
              <a:endCxn id="645145" idx="2"/>
            </p:cNvCxnSpPr>
            <p:nvPr/>
          </p:nvCxnSpPr>
          <p:spPr bwMode="auto">
            <a:xfrm>
              <a:off x="4997" y="1440"/>
              <a:ext cx="235" cy="192"/>
            </a:xfrm>
            <a:prstGeom prst="straightConnector1">
              <a:avLst/>
            </a:prstGeom>
            <a:noFill/>
            <a:ln w="9525">
              <a:solidFill>
                <a:schemeClr val="tx1"/>
              </a:solidFill>
              <a:round/>
              <a:headEnd/>
              <a:tailEnd type="triangle" w="med" len="med"/>
            </a:ln>
            <a:effectLst/>
          </p:spPr>
        </p:cxnSp>
        <p:sp>
          <p:nvSpPr>
            <p:cNvPr id="645148" name="Text Box 28"/>
            <p:cNvSpPr txBox="1">
              <a:spLocks noChangeArrowheads="1"/>
            </p:cNvSpPr>
            <p:nvPr/>
          </p:nvSpPr>
          <p:spPr bwMode="auto">
            <a:xfrm>
              <a:off x="4032" y="2080"/>
              <a:ext cx="289" cy="33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A</a:t>
              </a:r>
            </a:p>
          </p:txBody>
        </p:sp>
        <p:sp>
          <p:nvSpPr>
            <p:cNvPr id="645149" name="Text Box 29"/>
            <p:cNvSpPr txBox="1">
              <a:spLocks noChangeArrowheads="1"/>
            </p:cNvSpPr>
            <p:nvPr/>
          </p:nvSpPr>
          <p:spPr bwMode="auto">
            <a:xfrm>
              <a:off x="4608" y="2080"/>
              <a:ext cx="289" cy="33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B</a:t>
              </a:r>
            </a:p>
          </p:txBody>
        </p:sp>
        <p:sp>
          <p:nvSpPr>
            <p:cNvPr id="645150" name="Text Box 30"/>
            <p:cNvSpPr txBox="1">
              <a:spLocks noChangeArrowheads="1"/>
            </p:cNvSpPr>
            <p:nvPr/>
          </p:nvSpPr>
          <p:spPr bwMode="auto">
            <a:xfrm>
              <a:off x="5088" y="2080"/>
              <a:ext cx="303" cy="33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C</a:t>
              </a:r>
            </a:p>
          </p:txBody>
        </p:sp>
        <p:cxnSp>
          <p:nvCxnSpPr>
            <p:cNvPr id="645151" name="AutoShape 31"/>
            <p:cNvCxnSpPr>
              <a:cxnSpLocks noChangeShapeType="1"/>
              <a:stCxn id="645141" idx="2"/>
              <a:endCxn id="645144" idx="2"/>
            </p:cNvCxnSpPr>
            <p:nvPr/>
          </p:nvCxnSpPr>
          <p:spPr bwMode="auto">
            <a:xfrm flipH="1">
              <a:off x="4752" y="1440"/>
              <a:ext cx="245" cy="192"/>
            </a:xfrm>
            <a:prstGeom prst="straightConnector1">
              <a:avLst/>
            </a:prstGeom>
            <a:noFill/>
            <a:ln w="9525">
              <a:solidFill>
                <a:schemeClr val="tx1"/>
              </a:solidFill>
              <a:round/>
              <a:headEnd/>
              <a:tailEnd type="triangle" w="med" len="med"/>
            </a:ln>
            <a:effectLst/>
          </p:spPr>
        </p:cxnSp>
        <p:cxnSp>
          <p:nvCxnSpPr>
            <p:cNvPr id="645152" name="AutoShape 32"/>
            <p:cNvCxnSpPr>
              <a:cxnSpLocks noChangeShapeType="1"/>
              <a:stCxn id="645142" idx="2"/>
              <a:endCxn id="645156" idx="0"/>
            </p:cNvCxnSpPr>
            <p:nvPr/>
          </p:nvCxnSpPr>
          <p:spPr bwMode="auto">
            <a:xfrm>
              <a:off x="4603" y="960"/>
              <a:ext cx="377" cy="145"/>
            </a:xfrm>
            <a:prstGeom prst="straightConnector1">
              <a:avLst/>
            </a:prstGeom>
            <a:noFill/>
            <a:ln w="9525">
              <a:solidFill>
                <a:schemeClr val="tx1"/>
              </a:solidFill>
              <a:round/>
              <a:headEnd/>
              <a:tailEnd type="triangle" w="med" len="med"/>
            </a:ln>
            <a:effectLst/>
          </p:spPr>
        </p:cxnSp>
        <p:sp>
          <p:nvSpPr>
            <p:cNvPr id="645155" name="Oval 35"/>
            <p:cNvSpPr>
              <a:spLocks noChangeArrowheads="1"/>
            </p:cNvSpPr>
            <p:nvPr/>
          </p:nvSpPr>
          <p:spPr bwMode="auto">
            <a:xfrm>
              <a:off x="4390" y="618"/>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5156" name="Oval 36"/>
            <p:cNvSpPr>
              <a:spLocks noChangeArrowheads="1"/>
            </p:cNvSpPr>
            <p:nvPr/>
          </p:nvSpPr>
          <p:spPr bwMode="auto">
            <a:xfrm>
              <a:off x="4798" y="1117"/>
              <a:ext cx="363" cy="363"/>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512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512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51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Rectangle 2"/>
          <p:cNvSpPr>
            <a:spLocks noGrp="1" noChangeArrowheads="1"/>
          </p:cNvSpPr>
          <p:nvPr>
            <p:ph type="title"/>
          </p:nvPr>
        </p:nvSpPr>
        <p:spPr>
          <a:xfrm>
            <a:off x="533400" y="260350"/>
            <a:ext cx="7945318" cy="654050"/>
          </a:xfrm>
        </p:spPr>
        <p:txBody>
          <a:bodyPr/>
          <a:lstStyle/>
          <a:p>
            <a:r>
              <a:rPr lang="en-US" altLang="he-IL" dirty="0"/>
              <a:t>Case 1: Insertion example</a:t>
            </a:r>
          </a:p>
        </p:txBody>
      </p:sp>
      <p:sp>
        <p:nvSpPr>
          <p:cNvPr id="647172" name="Rectangle 4"/>
          <p:cNvSpPr>
            <a:spLocks noChangeArrowheads="1"/>
          </p:cNvSpPr>
          <p:nvPr/>
        </p:nvSpPr>
        <p:spPr bwMode="auto">
          <a:xfrm>
            <a:off x="2587869" y="1295400"/>
            <a:ext cx="577362" cy="457200"/>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12</a:t>
            </a:r>
          </a:p>
        </p:txBody>
      </p:sp>
      <p:sp>
        <p:nvSpPr>
          <p:cNvPr id="647173" name="Rectangle 5"/>
          <p:cNvSpPr>
            <a:spLocks noChangeArrowheads="1"/>
          </p:cNvSpPr>
          <p:nvPr/>
        </p:nvSpPr>
        <p:spPr bwMode="auto">
          <a:xfrm>
            <a:off x="1617785" y="2438400"/>
            <a:ext cx="577362" cy="457200"/>
          </a:xfrm>
          <a:prstGeom prst="rect">
            <a:avLst/>
          </a:prstGeom>
          <a:noFill/>
          <a:ln w="38100">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8</a:t>
            </a:r>
          </a:p>
        </p:txBody>
      </p:sp>
      <p:sp>
        <p:nvSpPr>
          <p:cNvPr id="647174" name="Rectangle 6"/>
          <p:cNvSpPr>
            <a:spLocks noChangeArrowheads="1"/>
          </p:cNvSpPr>
          <p:nvPr/>
        </p:nvSpPr>
        <p:spPr bwMode="auto">
          <a:xfrm>
            <a:off x="3502269" y="2438400"/>
            <a:ext cx="577362" cy="457200"/>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16</a:t>
            </a:r>
          </a:p>
        </p:txBody>
      </p:sp>
      <p:sp>
        <p:nvSpPr>
          <p:cNvPr id="647175" name="Rectangle 7"/>
          <p:cNvSpPr>
            <a:spLocks noChangeArrowheads="1"/>
          </p:cNvSpPr>
          <p:nvPr/>
        </p:nvSpPr>
        <p:spPr bwMode="auto">
          <a:xfrm>
            <a:off x="3009900" y="3352800"/>
            <a:ext cx="577362" cy="457200"/>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14</a:t>
            </a:r>
          </a:p>
        </p:txBody>
      </p:sp>
      <p:sp>
        <p:nvSpPr>
          <p:cNvPr id="647176" name="Rectangle 8"/>
          <p:cNvSpPr>
            <a:spLocks noChangeArrowheads="1"/>
          </p:cNvSpPr>
          <p:nvPr/>
        </p:nvSpPr>
        <p:spPr bwMode="auto">
          <a:xfrm>
            <a:off x="2110154" y="3352800"/>
            <a:ext cx="577362" cy="457200"/>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10</a:t>
            </a:r>
          </a:p>
        </p:txBody>
      </p:sp>
      <p:sp>
        <p:nvSpPr>
          <p:cNvPr id="647177" name="Rectangle 9"/>
          <p:cNvSpPr>
            <a:spLocks noChangeArrowheads="1"/>
          </p:cNvSpPr>
          <p:nvPr/>
        </p:nvSpPr>
        <p:spPr bwMode="auto">
          <a:xfrm>
            <a:off x="1195754" y="3352800"/>
            <a:ext cx="577362" cy="457200"/>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4</a:t>
            </a:r>
          </a:p>
        </p:txBody>
      </p:sp>
      <p:sp>
        <p:nvSpPr>
          <p:cNvPr id="647178" name="Rectangle 10"/>
          <p:cNvSpPr>
            <a:spLocks noChangeArrowheads="1"/>
          </p:cNvSpPr>
          <p:nvPr/>
        </p:nvSpPr>
        <p:spPr bwMode="auto">
          <a:xfrm>
            <a:off x="1547446" y="4191000"/>
            <a:ext cx="577362" cy="457200"/>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6</a:t>
            </a:r>
          </a:p>
        </p:txBody>
      </p:sp>
      <p:sp>
        <p:nvSpPr>
          <p:cNvPr id="647179" name="Rectangle 11"/>
          <p:cNvSpPr>
            <a:spLocks noChangeArrowheads="1"/>
          </p:cNvSpPr>
          <p:nvPr/>
        </p:nvSpPr>
        <p:spPr bwMode="auto">
          <a:xfrm>
            <a:off x="844062" y="4191000"/>
            <a:ext cx="577362" cy="457200"/>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2</a:t>
            </a:r>
          </a:p>
        </p:txBody>
      </p:sp>
      <p:sp>
        <p:nvSpPr>
          <p:cNvPr id="647180" name="Rectangle 12"/>
          <p:cNvSpPr>
            <a:spLocks noChangeArrowheads="1"/>
          </p:cNvSpPr>
          <p:nvPr/>
        </p:nvSpPr>
        <p:spPr bwMode="auto">
          <a:xfrm>
            <a:off x="633046" y="5105400"/>
            <a:ext cx="577362" cy="457200"/>
          </a:xfrm>
          <a:prstGeom prst="rect">
            <a:avLst/>
          </a:prstGeom>
          <a:noFill/>
          <a:ln w="9525">
            <a:noFill/>
            <a:prstDash val="dash"/>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a:t>
            </a:r>
          </a:p>
        </p:txBody>
      </p:sp>
      <p:sp>
        <p:nvSpPr>
          <p:cNvPr id="647181" name="Text Box 13"/>
          <p:cNvSpPr txBox="1">
            <a:spLocks noChangeArrowheads="1"/>
          </p:cNvSpPr>
          <p:nvPr/>
        </p:nvSpPr>
        <p:spPr bwMode="auto">
          <a:xfrm>
            <a:off x="1321777" y="1924394"/>
            <a:ext cx="503664" cy="584775"/>
          </a:xfrm>
          <a:prstGeom prst="rect">
            <a:avLst/>
          </a:prstGeom>
          <a:noFill/>
          <a:ln w="9525">
            <a:noFill/>
            <a:miter lim="800000"/>
            <a:headEnd/>
            <a:tailEnd/>
          </a:ln>
          <a:effectLst/>
        </p:spPr>
        <p:txBody>
          <a:bodyPr wrap="none">
            <a:spAutoFit/>
          </a:bodyPr>
          <a:lstStyle/>
          <a:p>
            <a:r>
              <a:rPr lang="en-US" sz="3200" i="1" smtClean="0">
                <a:solidFill>
                  <a:srgbClr val="006633"/>
                </a:solidFill>
                <a:effectLst/>
                <a:latin typeface="Times New Roman" pitchFamily="18" charset="0"/>
                <a:cs typeface="Times New Roman" pitchFamily="18" charset="0"/>
              </a:rPr>
              <a:t>k</a:t>
            </a:r>
            <a:r>
              <a:rPr lang="en-US" sz="3200" baseline="-25000" smtClean="0">
                <a:solidFill>
                  <a:srgbClr val="006633"/>
                </a:solidFill>
                <a:effectLst/>
                <a:latin typeface="Times New Roman" pitchFamily="18" charset="0"/>
                <a:cs typeface="Times New Roman" pitchFamily="18" charset="0"/>
              </a:rPr>
              <a:t>2</a:t>
            </a:r>
          </a:p>
        </p:txBody>
      </p:sp>
      <p:sp>
        <p:nvSpPr>
          <p:cNvPr id="647182" name="Text Box 14"/>
          <p:cNvSpPr txBox="1">
            <a:spLocks noChangeArrowheads="1"/>
          </p:cNvSpPr>
          <p:nvPr/>
        </p:nvSpPr>
        <p:spPr bwMode="auto">
          <a:xfrm>
            <a:off x="983274" y="2876894"/>
            <a:ext cx="503664" cy="584775"/>
          </a:xfrm>
          <a:prstGeom prst="rect">
            <a:avLst/>
          </a:prstGeom>
          <a:noFill/>
          <a:ln w="9525">
            <a:noFill/>
            <a:miter lim="800000"/>
            <a:headEnd/>
            <a:tailEnd/>
          </a:ln>
          <a:effectLst/>
        </p:spPr>
        <p:txBody>
          <a:bodyPr wrap="none">
            <a:spAutoFit/>
          </a:bodyPr>
          <a:lstStyle/>
          <a:p>
            <a:r>
              <a:rPr lang="en-US" sz="3200" i="1" smtClean="0">
                <a:solidFill>
                  <a:srgbClr val="006633"/>
                </a:solidFill>
                <a:effectLst/>
                <a:latin typeface="Times New Roman" pitchFamily="18" charset="0"/>
                <a:cs typeface="Times New Roman" pitchFamily="18" charset="0"/>
              </a:rPr>
              <a:t>k</a:t>
            </a:r>
            <a:r>
              <a:rPr lang="en-US" sz="3200" baseline="-25000" smtClean="0">
                <a:solidFill>
                  <a:srgbClr val="006633"/>
                </a:solidFill>
                <a:effectLst/>
                <a:latin typeface="Times New Roman" pitchFamily="18" charset="0"/>
                <a:cs typeface="Times New Roman" pitchFamily="18" charset="0"/>
              </a:rPr>
              <a:t>1</a:t>
            </a:r>
          </a:p>
        </p:txBody>
      </p:sp>
      <p:sp>
        <p:nvSpPr>
          <p:cNvPr id="647183" name="Text Box 15"/>
          <p:cNvSpPr txBox="1">
            <a:spLocks noChangeArrowheads="1"/>
          </p:cNvSpPr>
          <p:nvPr/>
        </p:nvSpPr>
        <p:spPr bwMode="auto">
          <a:xfrm>
            <a:off x="2577612" y="2949919"/>
            <a:ext cx="458780" cy="584775"/>
          </a:xfrm>
          <a:prstGeom prst="rect">
            <a:avLst/>
          </a:prstGeom>
          <a:noFill/>
          <a:ln w="9525">
            <a:noFill/>
            <a:miter lim="800000"/>
            <a:headEnd/>
            <a:tailEnd/>
          </a:ln>
          <a:effectLst/>
        </p:spPr>
        <p:txBody>
          <a:bodyPr wrap="none">
            <a:spAutoFit/>
          </a:bodyPr>
          <a:lstStyle/>
          <a:p>
            <a:r>
              <a:rPr lang="en-US" sz="3200" i="1" smtClean="0">
                <a:solidFill>
                  <a:srgbClr val="006633"/>
                </a:solidFill>
                <a:effectLst/>
                <a:latin typeface="Times New Roman" pitchFamily="18" charset="0"/>
                <a:cs typeface="Times New Roman" pitchFamily="18" charset="0"/>
              </a:rPr>
              <a:t>C</a:t>
            </a:r>
          </a:p>
        </p:txBody>
      </p:sp>
      <p:sp>
        <p:nvSpPr>
          <p:cNvPr id="647184" name="Text Box 16"/>
          <p:cNvSpPr txBox="1">
            <a:spLocks noChangeArrowheads="1"/>
          </p:cNvSpPr>
          <p:nvPr/>
        </p:nvSpPr>
        <p:spPr bwMode="auto">
          <a:xfrm>
            <a:off x="451337" y="4102444"/>
            <a:ext cx="434734" cy="584775"/>
          </a:xfrm>
          <a:prstGeom prst="rect">
            <a:avLst/>
          </a:prstGeom>
          <a:noFill/>
          <a:ln w="9525">
            <a:noFill/>
            <a:miter lim="800000"/>
            <a:headEnd/>
            <a:tailEnd/>
          </a:ln>
          <a:effectLst/>
        </p:spPr>
        <p:txBody>
          <a:bodyPr wrap="none">
            <a:spAutoFit/>
          </a:bodyPr>
          <a:lstStyle/>
          <a:p>
            <a:r>
              <a:rPr lang="en-US" sz="3200" i="1" smtClean="0">
                <a:solidFill>
                  <a:srgbClr val="006633"/>
                </a:solidFill>
                <a:effectLst/>
                <a:latin typeface="Times New Roman" pitchFamily="18" charset="0"/>
                <a:cs typeface="Times New Roman" pitchFamily="18" charset="0"/>
              </a:rPr>
              <a:t>A</a:t>
            </a:r>
          </a:p>
        </p:txBody>
      </p:sp>
      <p:sp>
        <p:nvSpPr>
          <p:cNvPr id="647185" name="Text Box 17"/>
          <p:cNvSpPr txBox="1">
            <a:spLocks noChangeArrowheads="1"/>
          </p:cNvSpPr>
          <p:nvPr/>
        </p:nvSpPr>
        <p:spPr bwMode="auto">
          <a:xfrm>
            <a:off x="2045677" y="4173883"/>
            <a:ext cx="434734" cy="584775"/>
          </a:xfrm>
          <a:prstGeom prst="rect">
            <a:avLst/>
          </a:prstGeom>
          <a:noFill/>
          <a:ln w="9525">
            <a:noFill/>
            <a:miter lim="800000"/>
            <a:headEnd/>
            <a:tailEnd/>
          </a:ln>
          <a:effectLst/>
        </p:spPr>
        <p:txBody>
          <a:bodyPr wrap="none">
            <a:spAutoFit/>
          </a:bodyPr>
          <a:lstStyle/>
          <a:p>
            <a:r>
              <a:rPr lang="en-US" sz="3200" i="1" smtClean="0">
                <a:solidFill>
                  <a:srgbClr val="006633"/>
                </a:solidFill>
                <a:effectLst/>
                <a:latin typeface="Times New Roman" pitchFamily="18" charset="0"/>
                <a:cs typeface="Times New Roman" pitchFamily="18" charset="0"/>
              </a:rPr>
              <a:t>B</a:t>
            </a:r>
          </a:p>
        </p:txBody>
      </p:sp>
      <p:cxnSp>
        <p:nvCxnSpPr>
          <p:cNvPr id="647186" name="AutoShape 18"/>
          <p:cNvCxnSpPr>
            <a:cxnSpLocks noChangeShapeType="1"/>
            <a:stCxn id="647172" idx="2"/>
            <a:endCxn id="647173" idx="0"/>
          </p:cNvCxnSpPr>
          <p:nvPr/>
        </p:nvCxnSpPr>
        <p:spPr bwMode="auto">
          <a:xfrm flipH="1">
            <a:off x="1906629" y="1752600"/>
            <a:ext cx="970085" cy="685800"/>
          </a:xfrm>
          <a:prstGeom prst="straightConnector1">
            <a:avLst/>
          </a:prstGeom>
          <a:noFill/>
          <a:ln w="9525">
            <a:solidFill>
              <a:schemeClr val="tx1"/>
            </a:solidFill>
            <a:round/>
            <a:headEnd/>
            <a:tailEnd type="triangle" w="med" len="med"/>
          </a:ln>
          <a:effectLst/>
        </p:spPr>
      </p:cxnSp>
      <p:cxnSp>
        <p:nvCxnSpPr>
          <p:cNvPr id="647187" name="AutoShape 19"/>
          <p:cNvCxnSpPr>
            <a:cxnSpLocks noChangeShapeType="1"/>
            <a:stCxn id="647172" idx="2"/>
            <a:endCxn id="647174" idx="0"/>
          </p:cNvCxnSpPr>
          <p:nvPr/>
        </p:nvCxnSpPr>
        <p:spPr bwMode="auto">
          <a:xfrm>
            <a:off x="2876550" y="1752600"/>
            <a:ext cx="914400" cy="685800"/>
          </a:xfrm>
          <a:prstGeom prst="straightConnector1">
            <a:avLst/>
          </a:prstGeom>
          <a:noFill/>
          <a:ln w="9525">
            <a:solidFill>
              <a:schemeClr val="tx1"/>
            </a:solidFill>
            <a:round/>
            <a:headEnd/>
            <a:tailEnd type="triangle" w="med" len="med"/>
          </a:ln>
          <a:effectLst/>
        </p:spPr>
      </p:cxnSp>
      <p:cxnSp>
        <p:nvCxnSpPr>
          <p:cNvPr id="647188" name="AutoShape 20"/>
          <p:cNvCxnSpPr>
            <a:cxnSpLocks noChangeShapeType="1"/>
            <a:stCxn id="647174" idx="2"/>
            <a:endCxn id="647175" idx="0"/>
          </p:cNvCxnSpPr>
          <p:nvPr/>
        </p:nvCxnSpPr>
        <p:spPr bwMode="auto">
          <a:xfrm flipH="1">
            <a:off x="3298581" y="2895600"/>
            <a:ext cx="492369" cy="457200"/>
          </a:xfrm>
          <a:prstGeom prst="straightConnector1">
            <a:avLst/>
          </a:prstGeom>
          <a:noFill/>
          <a:ln w="9525">
            <a:solidFill>
              <a:schemeClr val="tx1"/>
            </a:solidFill>
            <a:round/>
            <a:headEnd/>
            <a:tailEnd type="triangle" w="med" len="med"/>
          </a:ln>
          <a:effectLst/>
        </p:spPr>
      </p:cxnSp>
      <p:cxnSp>
        <p:nvCxnSpPr>
          <p:cNvPr id="647189" name="AutoShape 21"/>
          <p:cNvCxnSpPr>
            <a:cxnSpLocks noChangeShapeType="1"/>
            <a:stCxn id="647173" idx="2"/>
            <a:endCxn id="647176" idx="0"/>
          </p:cNvCxnSpPr>
          <p:nvPr/>
        </p:nvCxnSpPr>
        <p:spPr bwMode="auto">
          <a:xfrm>
            <a:off x="1906472" y="2895600"/>
            <a:ext cx="492369" cy="457200"/>
          </a:xfrm>
          <a:prstGeom prst="straightConnector1">
            <a:avLst/>
          </a:prstGeom>
          <a:noFill/>
          <a:ln w="9525">
            <a:solidFill>
              <a:schemeClr val="tx1"/>
            </a:solidFill>
            <a:round/>
            <a:headEnd/>
            <a:tailEnd type="triangle" w="med" len="med"/>
          </a:ln>
          <a:effectLst/>
        </p:spPr>
      </p:cxnSp>
      <p:cxnSp>
        <p:nvCxnSpPr>
          <p:cNvPr id="647190" name="AutoShape 22"/>
          <p:cNvCxnSpPr>
            <a:cxnSpLocks noChangeShapeType="1"/>
            <a:stCxn id="647173" idx="2"/>
            <a:endCxn id="647177" idx="0"/>
          </p:cNvCxnSpPr>
          <p:nvPr/>
        </p:nvCxnSpPr>
        <p:spPr bwMode="auto">
          <a:xfrm flipH="1">
            <a:off x="1484441" y="2895600"/>
            <a:ext cx="422031" cy="457200"/>
          </a:xfrm>
          <a:prstGeom prst="straightConnector1">
            <a:avLst/>
          </a:prstGeom>
          <a:noFill/>
          <a:ln w="9525">
            <a:solidFill>
              <a:schemeClr val="tx1"/>
            </a:solidFill>
            <a:round/>
            <a:headEnd/>
            <a:tailEnd type="triangle" w="med" len="med"/>
          </a:ln>
          <a:effectLst/>
        </p:spPr>
      </p:cxnSp>
      <p:cxnSp>
        <p:nvCxnSpPr>
          <p:cNvPr id="647191" name="AutoShape 23"/>
          <p:cNvCxnSpPr>
            <a:cxnSpLocks noChangeShapeType="1"/>
            <a:stCxn id="647177" idx="2"/>
            <a:endCxn id="647178" idx="0"/>
          </p:cNvCxnSpPr>
          <p:nvPr/>
        </p:nvCxnSpPr>
        <p:spPr bwMode="auto">
          <a:xfrm>
            <a:off x="1484435" y="3810000"/>
            <a:ext cx="351692" cy="381000"/>
          </a:xfrm>
          <a:prstGeom prst="straightConnector1">
            <a:avLst/>
          </a:prstGeom>
          <a:noFill/>
          <a:ln w="9525">
            <a:solidFill>
              <a:schemeClr val="tx1"/>
            </a:solidFill>
            <a:round/>
            <a:headEnd/>
            <a:tailEnd type="triangle" w="med" len="med"/>
          </a:ln>
          <a:effectLst/>
        </p:spPr>
      </p:cxnSp>
      <p:cxnSp>
        <p:nvCxnSpPr>
          <p:cNvPr id="647192" name="AutoShape 24"/>
          <p:cNvCxnSpPr>
            <a:cxnSpLocks noChangeShapeType="1"/>
            <a:stCxn id="647177" idx="2"/>
            <a:endCxn id="647179" idx="0"/>
          </p:cNvCxnSpPr>
          <p:nvPr/>
        </p:nvCxnSpPr>
        <p:spPr bwMode="auto">
          <a:xfrm flipH="1">
            <a:off x="1132743" y="3810000"/>
            <a:ext cx="351692" cy="381000"/>
          </a:xfrm>
          <a:prstGeom prst="straightConnector1">
            <a:avLst/>
          </a:prstGeom>
          <a:noFill/>
          <a:ln w="9525">
            <a:solidFill>
              <a:schemeClr val="tx1"/>
            </a:solidFill>
            <a:round/>
            <a:headEnd/>
            <a:tailEnd type="triangle" w="med" len="med"/>
          </a:ln>
          <a:effectLst/>
        </p:spPr>
      </p:cxnSp>
      <p:cxnSp>
        <p:nvCxnSpPr>
          <p:cNvPr id="647193" name="AutoShape 25"/>
          <p:cNvCxnSpPr>
            <a:cxnSpLocks noChangeShapeType="1"/>
            <a:stCxn id="647179" idx="2"/>
            <a:endCxn id="647180" idx="0"/>
          </p:cNvCxnSpPr>
          <p:nvPr/>
        </p:nvCxnSpPr>
        <p:spPr bwMode="auto">
          <a:xfrm flipH="1">
            <a:off x="921729" y="4648200"/>
            <a:ext cx="211015" cy="457200"/>
          </a:xfrm>
          <a:prstGeom prst="straightConnector1">
            <a:avLst/>
          </a:prstGeom>
          <a:noFill/>
          <a:ln w="9525">
            <a:solidFill>
              <a:schemeClr val="tx1"/>
            </a:solidFill>
            <a:prstDash val="dashDot"/>
            <a:round/>
            <a:headEnd/>
            <a:tailEnd type="triangle" w="med" len="med"/>
          </a:ln>
          <a:effectLst/>
        </p:spPr>
      </p:cxnSp>
      <p:sp>
        <p:nvSpPr>
          <p:cNvPr id="647194" name="AutoShape 26"/>
          <p:cNvSpPr>
            <a:spLocks noChangeArrowheads="1"/>
          </p:cNvSpPr>
          <p:nvPr/>
        </p:nvSpPr>
        <p:spPr bwMode="auto">
          <a:xfrm>
            <a:off x="4009292" y="3124200"/>
            <a:ext cx="1055077" cy="838200"/>
          </a:xfrm>
          <a:prstGeom prst="rightArrow">
            <a:avLst>
              <a:gd name="adj1" fmla="val 50000"/>
              <a:gd name="adj2" fmla="val 34091"/>
            </a:avLst>
          </a:prstGeom>
          <a:solidFill>
            <a:srgbClr val="6DD9FF"/>
          </a:solidFill>
          <a:ln w="9525">
            <a:solidFill>
              <a:schemeClr val="tx1"/>
            </a:solidFill>
            <a:miter lim="800000"/>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17" name="Oval 49"/>
          <p:cNvSpPr>
            <a:spLocks noChangeArrowheads="1"/>
          </p:cNvSpPr>
          <p:nvPr/>
        </p:nvSpPr>
        <p:spPr bwMode="auto">
          <a:xfrm>
            <a:off x="2645020" y="1268758"/>
            <a:ext cx="465992" cy="5048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18" name="Oval 50"/>
          <p:cNvSpPr>
            <a:spLocks noChangeArrowheads="1"/>
          </p:cNvSpPr>
          <p:nvPr/>
        </p:nvSpPr>
        <p:spPr bwMode="auto">
          <a:xfrm>
            <a:off x="3575539" y="2421283"/>
            <a:ext cx="465992" cy="5048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19" name="Oval 51"/>
          <p:cNvSpPr>
            <a:spLocks noChangeArrowheads="1"/>
          </p:cNvSpPr>
          <p:nvPr/>
        </p:nvSpPr>
        <p:spPr bwMode="auto">
          <a:xfrm>
            <a:off x="3043610" y="3357567"/>
            <a:ext cx="465992" cy="5048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20" name="Oval 52"/>
          <p:cNvSpPr>
            <a:spLocks noChangeArrowheads="1"/>
          </p:cNvSpPr>
          <p:nvPr/>
        </p:nvSpPr>
        <p:spPr bwMode="auto">
          <a:xfrm>
            <a:off x="2179034" y="3357567"/>
            <a:ext cx="465992" cy="5048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23" name="Oval 55"/>
          <p:cNvSpPr>
            <a:spLocks noChangeArrowheads="1"/>
          </p:cNvSpPr>
          <p:nvPr/>
        </p:nvSpPr>
        <p:spPr bwMode="auto">
          <a:xfrm>
            <a:off x="1248508" y="3357567"/>
            <a:ext cx="465992" cy="5048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24" name="Oval 56"/>
          <p:cNvSpPr>
            <a:spLocks noChangeArrowheads="1"/>
          </p:cNvSpPr>
          <p:nvPr/>
        </p:nvSpPr>
        <p:spPr bwMode="auto">
          <a:xfrm>
            <a:off x="915866" y="4150070"/>
            <a:ext cx="465992" cy="5048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25" name="Oval 57"/>
          <p:cNvSpPr>
            <a:spLocks noChangeArrowheads="1"/>
          </p:cNvSpPr>
          <p:nvPr/>
        </p:nvSpPr>
        <p:spPr bwMode="auto">
          <a:xfrm>
            <a:off x="1581151" y="4150070"/>
            <a:ext cx="465992" cy="5048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26" name="Oval 58"/>
          <p:cNvSpPr>
            <a:spLocks noChangeArrowheads="1"/>
          </p:cNvSpPr>
          <p:nvPr/>
        </p:nvSpPr>
        <p:spPr bwMode="auto">
          <a:xfrm>
            <a:off x="716574" y="5085108"/>
            <a:ext cx="465992" cy="504825"/>
          </a:xfrm>
          <a:prstGeom prst="ellipse">
            <a:avLst/>
          </a:prstGeom>
          <a:noFill/>
          <a:ln w="19050">
            <a:solidFill>
              <a:schemeClr val="tx1"/>
            </a:solidFill>
            <a:prstDash val="sysDot"/>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27" name="Oval 59"/>
          <p:cNvSpPr>
            <a:spLocks noChangeArrowheads="1"/>
          </p:cNvSpPr>
          <p:nvPr/>
        </p:nvSpPr>
        <p:spPr bwMode="auto">
          <a:xfrm>
            <a:off x="1647098" y="2421283"/>
            <a:ext cx="465992" cy="504825"/>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nvGrpSpPr>
          <p:cNvPr id="2" name="Group 71"/>
          <p:cNvGrpSpPr>
            <a:grpSpLocks/>
          </p:cNvGrpSpPr>
          <p:nvPr/>
        </p:nvGrpSpPr>
        <p:grpSpPr bwMode="auto">
          <a:xfrm>
            <a:off x="5303231" y="1268758"/>
            <a:ext cx="3418742" cy="3457575"/>
            <a:chOff x="3619" y="799"/>
            <a:chExt cx="2333" cy="2178"/>
          </a:xfrm>
        </p:grpSpPr>
        <p:sp>
          <p:nvSpPr>
            <p:cNvPr id="647195" name="Rectangle 27"/>
            <p:cNvSpPr>
              <a:spLocks noChangeArrowheads="1"/>
            </p:cNvSpPr>
            <p:nvPr/>
          </p:nvSpPr>
          <p:spPr bwMode="auto">
            <a:xfrm>
              <a:off x="4934" y="816"/>
              <a:ext cx="394" cy="288"/>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12</a:t>
              </a:r>
            </a:p>
          </p:txBody>
        </p:sp>
        <p:sp>
          <p:nvSpPr>
            <p:cNvPr id="647196" name="Rectangle 28"/>
            <p:cNvSpPr>
              <a:spLocks noChangeArrowheads="1"/>
            </p:cNvSpPr>
            <p:nvPr/>
          </p:nvSpPr>
          <p:spPr bwMode="auto">
            <a:xfrm>
              <a:off x="4512" y="2112"/>
              <a:ext cx="394" cy="288"/>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8</a:t>
              </a:r>
            </a:p>
          </p:txBody>
        </p:sp>
        <p:sp>
          <p:nvSpPr>
            <p:cNvPr id="647197" name="Rectangle 29"/>
            <p:cNvSpPr>
              <a:spLocks noChangeArrowheads="1"/>
            </p:cNvSpPr>
            <p:nvPr/>
          </p:nvSpPr>
          <p:spPr bwMode="auto">
            <a:xfrm>
              <a:off x="5558" y="1536"/>
              <a:ext cx="394" cy="288"/>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16</a:t>
              </a:r>
            </a:p>
          </p:txBody>
        </p:sp>
        <p:sp>
          <p:nvSpPr>
            <p:cNvPr id="647198" name="Rectangle 30"/>
            <p:cNvSpPr>
              <a:spLocks noChangeArrowheads="1"/>
            </p:cNvSpPr>
            <p:nvPr/>
          </p:nvSpPr>
          <p:spPr bwMode="auto">
            <a:xfrm>
              <a:off x="5222" y="2112"/>
              <a:ext cx="394" cy="288"/>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14</a:t>
              </a:r>
            </a:p>
          </p:txBody>
        </p:sp>
        <p:sp>
          <p:nvSpPr>
            <p:cNvPr id="647199" name="Rectangle 31"/>
            <p:cNvSpPr>
              <a:spLocks noChangeArrowheads="1"/>
            </p:cNvSpPr>
            <p:nvPr/>
          </p:nvSpPr>
          <p:spPr bwMode="auto">
            <a:xfrm>
              <a:off x="4838" y="2640"/>
              <a:ext cx="394" cy="288"/>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10</a:t>
              </a:r>
            </a:p>
          </p:txBody>
        </p:sp>
        <p:sp>
          <p:nvSpPr>
            <p:cNvPr id="647200" name="Rectangle 32"/>
            <p:cNvSpPr>
              <a:spLocks noChangeArrowheads="1"/>
            </p:cNvSpPr>
            <p:nvPr/>
          </p:nvSpPr>
          <p:spPr bwMode="auto">
            <a:xfrm>
              <a:off x="4176" y="1536"/>
              <a:ext cx="394" cy="288"/>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4</a:t>
              </a:r>
            </a:p>
          </p:txBody>
        </p:sp>
        <p:sp>
          <p:nvSpPr>
            <p:cNvPr id="647201" name="Rectangle 33"/>
            <p:cNvSpPr>
              <a:spLocks noChangeArrowheads="1"/>
            </p:cNvSpPr>
            <p:nvPr/>
          </p:nvSpPr>
          <p:spPr bwMode="auto">
            <a:xfrm>
              <a:off x="4224" y="2640"/>
              <a:ext cx="394" cy="288"/>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6</a:t>
              </a:r>
            </a:p>
          </p:txBody>
        </p:sp>
        <p:sp>
          <p:nvSpPr>
            <p:cNvPr id="647202" name="Rectangle 34"/>
            <p:cNvSpPr>
              <a:spLocks noChangeArrowheads="1"/>
            </p:cNvSpPr>
            <p:nvPr/>
          </p:nvSpPr>
          <p:spPr bwMode="auto">
            <a:xfrm>
              <a:off x="3840" y="2112"/>
              <a:ext cx="394" cy="288"/>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2</a:t>
              </a:r>
            </a:p>
          </p:txBody>
        </p:sp>
        <p:sp>
          <p:nvSpPr>
            <p:cNvPr id="647203" name="Rectangle 35"/>
            <p:cNvSpPr>
              <a:spLocks noChangeArrowheads="1"/>
            </p:cNvSpPr>
            <p:nvPr/>
          </p:nvSpPr>
          <p:spPr bwMode="auto">
            <a:xfrm>
              <a:off x="3696" y="2640"/>
              <a:ext cx="394" cy="288"/>
            </a:xfrm>
            <a:prstGeom prst="rect">
              <a:avLst/>
            </a:prstGeom>
            <a:noFill/>
            <a:ln w="9525">
              <a:no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a:t>
              </a:r>
            </a:p>
          </p:txBody>
        </p:sp>
        <p:sp>
          <p:nvSpPr>
            <p:cNvPr id="647204" name="Text Box 36"/>
            <p:cNvSpPr txBox="1">
              <a:spLocks noChangeArrowheads="1"/>
            </p:cNvSpPr>
            <p:nvPr/>
          </p:nvSpPr>
          <p:spPr bwMode="auto">
            <a:xfrm>
              <a:off x="4607" y="1726"/>
              <a:ext cx="344" cy="368"/>
            </a:xfrm>
            <a:prstGeom prst="rect">
              <a:avLst/>
            </a:prstGeom>
            <a:noFill/>
            <a:ln w="9525">
              <a:noFill/>
              <a:miter lim="800000"/>
              <a:headEnd/>
              <a:tailEnd/>
            </a:ln>
            <a:effectLst/>
          </p:spPr>
          <p:txBody>
            <a:bodyPr wrap="none">
              <a:spAutoFit/>
            </a:bodyPr>
            <a:lstStyle/>
            <a:p>
              <a:r>
                <a:rPr lang="en-US" sz="3200" i="1" smtClean="0">
                  <a:solidFill>
                    <a:srgbClr val="006633"/>
                  </a:solidFill>
                  <a:effectLst/>
                  <a:latin typeface="Times New Roman" pitchFamily="18" charset="0"/>
                  <a:cs typeface="Times New Roman" pitchFamily="18" charset="0"/>
                </a:rPr>
                <a:t>k</a:t>
              </a:r>
              <a:r>
                <a:rPr lang="en-US" sz="3200" baseline="-25000" smtClean="0">
                  <a:solidFill>
                    <a:srgbClr val="006633"/>
                  </a:solidFill>
                  <a:effectLst/>
                  <a:latin typeface="Times New Roman" pitchFamily="18" charset="0"/>
                  <a:cs typeface="Times New Roman" pitchFamily="18" charset="0"/>
                </a:rPr>
                <a:t>2</a:t>
              </a:r>
            </a:p>
          </p:txBody>
        </p:sp>
        <p:sp>
          <p:nvSpPr>
            <p:cNvPr id="647205" name="Text Box 37"/>
            <p:cNvSpPr txBox="1">
              <a:spLocks noChangeArrowheads="1"/>
            </p:cNvSpPr>
            <p:nvPr/>
          </p:nvSpPr>
          <p:spPr bwMode="auto">
            <a:xfrm>
              <a:off x="3891" y="1268"/>
              <a:ext cx="344" cy="368"/>
            </a:xfrm>
            <a:prstGeom prst="rect">
              <a:avLst/>
            </a:prstGeom>
            <a:noFill/>
            <a:ln w="9525">
              <a:noFill/>
              <a:miter lim="800000"/>
              <a:headEnd/>
              <a:tailEnd/>
            </a:ln>
            <a:effectLst/>
          </p:spPr>
          <p:txBody>
            <a:bodyPr wrap="none">
              <a:spAutoFit/>
            </a:bodyPr>
            <a:lstStyle/>
            <a:p>
              <a:r>
                <a:rPr lang="en-US" sz="3200" i="1" smtClean="0">
                  <a:solidFill>
                    <a:srgbClr val="006633"/>
                  </a:solidFill>
                  <a:effectLst/>
                  <a:latin typeface="Times New Roman" pitchFamily="18" charset="0"/>
                  <a:cs typeface="Times New Roman" pitchFamily="18" charset="0"/>
                </a:rPr>
                <a:t>k</a:t>
              </a:r>
              <a:r>
                <a:rPr lang="en-US" sz="3200" baseline="-25000" smtClean="0">
                  <a:solidFill>
                    <a:srgbClr val="006633"/>
                  </a:solidFill>
                  <a:effectLst/>
                  <a:latin typeface="Times New Roman" pitchFamily="18" charset="0"/>
                  <a:cs typeface="Times New Roman" pitchFamily="18" charset="0"/>
                </a:rPr>
                <a:t>1</a:t>
              </a:r>
            </a:p>
          </p:txBody>
        </p:sp>
        <p:sp>
          <p:nvSpPr>
            <p:cNvPr id="647206" name="Text Box 38"/>
            <p:cNvSpPr txBox="1">
              <a:spLocks noChangeArrowheads="1"/>
            </p:cNvSpPr>
            <p:nvPr/>
          </p:nvSpPr>
          <p:spPr bwMode="auto">
            <a:xfrm>
              <a:off x="4964" y="2350"/>
              <a:ext cx="313" cy="368"/>
            </a:xfrm>
            <a:prstGeom prst="rect">
              <a:avLst/>
            </a:prstGeom>
            <a:noFill/>
            <a:ln w="9525">
              <a:noFill/>
              <a:miter lim="800000"/>
              <a:headEnd/>
              <a:tailEnd/>
            </a:ln>
            <a:effectLst/>
          </p:spPr>
          <p:txBody>
            <a:bodyPr wrap="none">
              <a:spAutoFit/>
            </a:bodyPr>
            <a:lstStyle/>
            <a:p>
              <a:r>
                <a:rPr lang="en-US" sz="3200" i="1" smtClean="0">
                  <a:solidFill>
                    <a:srgbClr val="006633"/>
                  </a:solidFill>
                  <a:effectLst/>
                  <a:latin typeface="Times New Roman" pitchFamily="18" charset="0"/>
                  <a:cs typeface="Times New Roman" pitchFamily="18" charset="0"/>
                </a:rPr>
                <a:t>C</a:t>
              </a:r>
            </a:p>
          </p:txBody>
        </p:sp>
        <p:sp>
          <p:nvSpPr>
            <p:cNvPr id="647207" name="Text Box 39"/>
            <p:cNvSpPr txBox="1">
              <a:spLocks noChangeArrowheads="1"/>
            </p:cNvSpPr>
            <p:nvPr/>
          </p:nvSpPr>
          <p:spPr bwMode="auto">
            <a:xfrm>
              <a:off x="3619" y="2039"/>
              <a:ext cx="297" cy="368"/>
            </a:xfrm>
            <a:prstGeom prst="rect">
              <a:avLst/>
            </a:prstGeom>
            <a:noFill/>
            <a:ln w="9525">
              <a:noFill/>
              <a:miter lim="800000"/>
              <a:headEnd/>
              <a:tailEnd/>
            </a:ln>
            <a:effectLst/>
          </p:spPr>
          <p:txBody>
            <a:bodyPr wrap="none">
              <a:spAutoFit/>
            </a:bodyPr>
            <a:lstStyle/>
            <a:p>
              <a:r>
                <a:rPr lang="en-US" sz="3200" i="1" smtClean="0">
                  <a:solidFill>
                    <a:srgbClr val="006633"/>
                  </a:solidFill>
                  <a:effectLst/>
                  <a:latin typeface="Times New Roman" pitchFamily="18" charset="0"/>
                  <a:cs typeface="Times New Roman" pitchFamily="18" charset="0"/>
                </a:rPr>
                <a:t>A</a:t>
              </a:r>
            </a:p>
          </p:txBody>
        </p:sp>
        <p:sp>
          <p:nvSpPr>
            <p:cNvPr id="647208" name="Text Box 40"/>
            <p:cNvSpPr txBox="1">
              <a:spLocks noChangeArrowheads="1"/>
            </p:cNvSpPr>
            <p:nvPr/>
          </p:nvSpPr>
          <p:spPr bwMode="auto">
            <a:xfrm>
              <a:off x="4272" y="2302"/>
              <a:ext cx="297" cy="368"/>
            </a:xfrm>
            <a:prstGeom prst="rect">
              <a:avLst/>
            </a:prstGeom>
            <a:noFill/>
            <a:ln w="9525">
              <a:noFill/>
              <a:miter lim="800000"/>
              <a:headEnd/>
              <a:tailEnd/>
            </a:ln>
            <a:effectLst/>
          </p:spPr>
          <p:txBody>
            <a:bodyPr wrap="none">
              <a:spAutoFit/>
            </a:bodyPr>
            <a:lstStyle/>
            <a:p>
              <a:r>
                <a:rPr lang="en-US" sz="3200" i="1" smtClean="0">
                  <a:solidFill>
                    <a:srgbClr val="006633"/>
                  </a:solidFill>
                  <a:effectLst/>
                  <a:latin typeface="Times New Roman" pitchFamily="18" charset="0"/>
                  <a:cs typeface="Times New Roman" pitchFamily="18" charset="0"/>
                </a:rPr>
                <a:t>B</a:t>
              </a:r>
            </a:p>
          </p:txBody>
        </p:sp>
        <p:cxnSp>
          <p:nvCxnSpPr>
            <p:cNvPr id="647209" name="AutoShape 41"/>
            <p:cNvCxnSpPr>
              <a:cxnSpLocks noChangeShapeType="1"/>
              <a:stCxn id="647195" idx="2"/>
              <a:endCxn id="647197" idx="0"/>
            </p:cNvCxnSpPr>
            <p:nvPr/>
          </p:nvCxnSpPr>
          <p:spPr bwMode="auto">
            <a:xfrm>
              <a:off x="5131" y="1104"/>
              <a:ext cx="624" cy="432"/>
            </a:xfrm>
            <a:prstGeom prst="straightConnector1">
              <a:avLst/>
            </a:prstGeom>
            <a:noFill/>
            <a:ln w="9525">
              <a:solidFill>
                <a:schemeClr val="tx1"/>
              </a:solidFill>
              <a:round/>
              <a:headEnd/>
              <a:tailEnd type="triangle" w="med" len="med"/>
            </a:ln>
            <a:effectLst/>
          </p:spPr>
        </p:cxnSp>
        <p:cxnSp>
          <p:nvCxnSpPr>
            <p:cNvPr id="647210" name="AutoShape 42"/>
            <p:cNvCxnSpPr>
              <a:cxnSpLocks noChangeShapeType="1"/>
              <a:stCxn id="647197" idx="2"/>
              <a:endCxn id="647198" idx="0"/>
            </p:cNvCxnSpPr>
            <p:nvPr/>
          </p:nvCxnSpPr>
          <p:spPr bwMode="auto">
            <a:xfrm flipH="1">
              <a:off x="5419" y="1824"/>
              <a:ext cx="336" cy="288"/>
            </a:xfrm>
            <a:prstGeom prst="straightConnector1">
              <a:avLst/>
            </a:prstGeom>
            <a:noFill/>
            <a:ln w="9525">
              <a:solidFill>
                <a:schemeClr val="tx1"/>
              </a:solidFill>
              <a:round/>
              <a:headEnd/>
              <a:tailEnd type="triangle" w="med" len="med"/>
            </a:ln>
            <a:effectLst/>
          </p:spPr>
        </p:cxnSp>
        <p:cxnSp>
          <p:nvCxnSpPr>
            <p:cNvPr id="647211" name="AutoShape 43"/>
            <p:cNvCxnSpPr>
              <a:cxnSpLocks noChangeShapeType="1"/>
              <a:stCxn id="647196" idx="2"/>
              <a:endCxn id="647199" idx="0"/>
            </p:cNvCxnSpPr>
            <p:nvPr/>
          </p:nvCxnSpPr>
          <p:spPr bwMode="auto">
            <a:xfrm>
              <a:off x="4709" y="2400"/>
              <a:ext cx="326" cy="240"/>
            </a:xfrm>
            <a:prstGeom prst="straightConnector1">
              <a:avLst/>
            </a:prstGeom>
            <a:noFill/>
            <a:ln w="9525">
              <a:solidFill>
                <a:schemeClr val="tx1"/>
              </a:solidFill>
              <a:round/>
              <a:headEnd/>
              <a:tailEnd type="triangle" w="med" len="med"/>
            </a:ln>
            <a:effectLst/>
          </p:spPr>
        </p:cxnSp>
        <p:cxnSp>
          <p:nvCxnSpPr>
            <p:cNvPr id="647212" name="AutoShape 44"/>
            <p:cNvCxnSpPr>
              <a:cxnSpLocks noChangeShapeType="1"/>
              <a:stCxn id="647200" idx="2"/>
              <a:endCxn id="647202" idx="0"/>
            </p:cNvCxnSpPr>
            <p:nvPr/>
          </p:nvCxnSpPr>
          <p:spPr bwMode="auto">
            <a:xfrm flipH="1">
              <a:off x="4037" y="1824"/>
              <a:ext cx="336" cy="288"/>
            </a:xfrm>
            <a:prstGeom prst="straightConnector1">
              <a:avLst/>
            </a:prstGeom>
            <a:noFill/>
            <a:ln w="9525">
              <a:solidFill>
                <a:schemeClr val="tx1"/>
              </a:solidFill>
              <a:round/>
              <a:headEnd/>
              <a:tailEnd type="triangle" w="med" len="med"/>
            </a:ln>
            <a:effectLst/>
          </p:spPr>
        </p:cxnSp>
        <p:cxnSp>
          <p:nvCxnSpPr>
            <p:cNvPr id="647213" name="AutoShape 45"/>
            <p:cNvCxnSpPr>
              <a:cxnSpLocks noChangeShapeType="1"/>
              <a:stCxn id="647202" idx="2"/>
              <a:endCxn id="647203" idx="0"/>
            </p:cNvCxnSpPr>
            <p:nvPr/>
          </p:nvCxnSpPr>
          <p:spPr bwMode="auto">
            <a:xfrm flipH="1">
              <a:off x="3893" y="2400"/>
              <a:ext cx="144" cy="240"/>
            </a:xfrm>
            <a:prstGeom prst="straightConnector1">
              <a:avLst/>
            </a:prstGeom>
            <a:noFill/>
            <a:ln w="9525">
              <a:solidFill>
                <a:schemeClr val="tx1"/>
              </a:solidFill>
              <a:round/>
              <a:headEnd/>
              <a:tailEnd type="triangle" w="med" len="med"/>
            </a:ln>
            <a:effectLst/>
          </p:spPr>
        </p:cxnSp>
        <p:cxnSp>
          <p:nvCxnSpPr>
            <p:cNvPr id="647214" name="AutoShape 46"/>
            <p:cNvCxnSpPr>
              <a:cxnSpLocks noChangeShapeType="1"/>
              <a:stCxn id="647195" idx="2"/>
              <a:endCxn id="647200" idx="0"/>
            </p:cNvCxnSpPr>
            <p:nvPr/>
          </p:nvCxnSpPr>
          <p:spPr bwMode="auto">
            <a:xfrm flipH="1">
              <a:off x="4373" y="1104"/>
              <a:ext cx="758" cy="432"/>
            </a:xfrm>
            <a:prstGeom prst="straightConnector1">
              <a:avLst/>
            </a:prstGeom>
            <a:noFill/>
            <a:ln w="9525">
              <a:solidFill>
                <a:schemeClr val="tx1"/>
              </a:solidFill>
              <a:round/>
              <a:headEnd/>
              <a:tailEnd type="triangle" w="med" len="med"/>
            </a:ln>
            <a:effectLst/>
          </p:spPr>
        </p:cxnSp>
        <p:cxnSp>
          <p:nvCxnSpPr>
            <p:cNvPr id="647215" name="AutoShape 47"/>
            <p:cNvCxnSpPr>
              <a:cxnSpLocks noChangeShapeType="1"/>
              <a:stCxn id="647200" idx="2"/>
              <a:endCxn id="647196" idx="0"/>
            </p:cNvCxnSpPr>
            <p:nvPr/>
          </p:nvCxnSpPr>
          <p:spPr bwMode="auto">
            <a:xfrm>
              <a:off x="4373" y="1824"/>
              <a:ext cx="336" cy="288"/>
            </a:xfrm>
            <a:prstGeom prst="straightConnector1">
              <a:avLst/>
            </a:prstGeom>
            <a:noFill/>
            <a:ln w="9525">
              <a:solidFill>
                <a:schemeClr val="tx1"/>
              </a:solidFill>
              <a:round/>
              <a:headEnd/>
              <a:tailEnd type="triangle" w="med" len="med"/>
            </a:ln>
            <a:effectLst/>
          </p:spPr>
        </p:cxnSp>
        <p:cxnSp>
          <p:nvCxnSpPr>
            <p:cNvPr id="647216" name="AutoShape 48"/>
            <p:cNvCxnSpPr>
              <a:cxnSpLocks noChangeShapeType="1"/>
              <a:stCxn id="647196" idx="2"/>
              <a:endCxn id="647201" idx="0"/>
            </p:cNvCxnSpPr>
            <p:nvPr/>
          </p:nvCxnSpPr>
          <p:spPr bwMode="auto">
            <a:xfrm flipH="1">
              <a:off x="4421" y="2400"/>
              <a:ext cx="288" cy="240"/>
            </a:xfrm>
            <a:prstGeom prst="straightConnector1">
              <a:avLst/>
            </a:prstGeom>
            <a:noFill/>
            <a:ln w="9525">
              <a:solidFill>
                <a:schemeClr val="tx1"/>
              </a:solidFill>
              <a:round/>
              <a:headEnd/>
              <a:tailEnd type="triangle" w="med" len="med"/>
            </a:ln>
            <a:effectLst/>
          </p:spPr>
        </p:cxnSp>
        <p:sp>
          <p:nvSpPr>
            <p:cNvPr id="647229" name="Oval 61"/>
            <p:cNvSpPr>
              <a:spLocks noChangeArrowheads="1"/>
            </p:cNvSpPr>
            <p:nvPr/>
          </p:nvSpPr>
          <p:spPr bwMode="auto">
            <a:xfrm>
              <a:off x="4980" y="799"/>
              <a:ext cx="318" cy="318"/>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30" name="Oval 62"/>
            <p:cNvSpPr>
              <a:spLocks noChangeArrowheads="1"/>
            </p:cNvSpPr>
            <p:nvPr/>
          </p:nvSpPr>
          <p:spPr bwMode="auto">
            <a:xfrm>
              <a:off x="4209" y="1525"/>
              <a:ext cx="318" cy="318"/>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31" name="Oval 63"/>
            <p:cNvSpPr>
              <a:spLocks noChangeArrowheads="1"/>
            </p:cNvSpPr>
            <p:nvPr/>
          </p:nvSpPr>
          <p:spPr bwMode="auto">
            <a:xfrm>
              <a:off x="5569" y="1525"/>
              <a:ext cx="318" cy="318"/>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32" name="Oval 64"/>
            <p:cNvSpPr>
              <a:spLocks noChangeArrowheads="1"/>
            </p:cNvSpPr>
            <p:nvPr/>
          </p:nvSpPr>
          <p:spPr bwMode="auto">
            <a:xfrm>
              <a:off x="5252" y="2115"/>
              <a:ext cx="318" cy="318"/>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33" name="Oval 65"/>
            <p:cNvSpPr>
              <a:spLocks noChangeArrowheads="1"/>
            </p:cNvSpPr>
            <p:nvPr/>
          </p:nvSpPr>
          <p:spPr bwMode="auto">
            <a:xfrm>
              <a:off x="4572" y="2115"/>
              <a:ext cx="318" cy="318"/>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34" name="Oval 66"/>
            <p:cNvSpPr>
              <a:spLocks noChangeArrowheads="1"/>
            </p:cNvSpPr>
            <p:nvPr/>
          </p:nvSpPr>
          <p:spPr bwMode="auto">
            <a:xfrm>
              <a:off x="4889" y="2659"/>
              <a:ext cx="318" cy="318"/>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35" name="Oval 67"/>
            <p:cNvSpPr>
              <a:spLocks noChangeArrowheads="1"/>
            </p:cNvSpPr>
            <p:nvPr/>
          </p:nvSpPr>
          <p:spPr bwMode="auto">
            <a:xfrm>
              <a:off x="4254" y="2659"/>
              <a:ext cx="318" cy="318"/>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36" name="Oval 68"/>
            <p:cNvSpPr>
              <a:spLocks noChangeArrowheads="1"/>
            </p:cNvSpPr>
            <p:nvPr/>
          </p:nvSpPr>
          <p:spPr bwMode="auto">
            <a:xfrm>
              <a:off x="3891" y="2069"/>
              <a:ext cx="318" cy="318"/>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7237" name="Oval 69"/>
            <p:cNvSpPr>
              <a:spLocks noChangeArrowheads="1"/>
            </p:cNvSpPr>
            <p:nvPr/>
          </p:nvSpPr>
          <p:spPr bwMode="auto">
            <a:xfrm>
              <a:off x="3755" y="2659"/>
              <a:ext cx="318" cy="318"/>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sp>
        <p:nvSpPr>
          <p:cNvPr id="647238" name="Text Box 70"/>
          <p:cNvSpPr txBox="1">
            <a:spLocks noChangeArrowheads="1"/>
          </p:cNvSpPr>
          <p:nvPr/>
        </p:nvSpPr>
        <p:spPr bwMode="auto">
          <a:xfrm>
            <a:off x="1585399" y="5661369"/>
            <a:ext cx="1451039" cy="584775"/>
          </a:xfrm>
          <a:prstGeom prst="rect">
            <a:avLst/>
          </a:prstGeom>
          <a:noFill/>
          <a:ln w="38100">
            <a:noFill/>
            <a:miter lim="800000"/>
            <a:headEnd/>
            <a:tailEnd/>
          </a:ln>
          <a:effectLst/>
        </p:spPr>
        <p:txBody>
          <a:bodyPr wrap="none">
            <a:spAutoFit/>
          </a:bodyPr>
          <a:lstStyle/>
          <a:p>
            <a:pPr algn="ctr" eaLnBrk="0" hangingPunct="0"/>
            <a:r>
              <a:rPr lang="en-US" sz="3200" i="1" dirty="0" smtClean="0">
                <a:solidFill>
                  <a:srgbClr val="0000CC"/>
                </a:solidFill>
                <a:effectLst/>
                <a:latin typeface="Times New Roman" pitchFamily="18" charset="0"/>
              </a:rPr>
              <a:t>Insert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71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72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471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71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4718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718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4718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7181" grpId="0"/>
      <p:bldP spid="647182" grpId="0"/>
      <p:bldP spid="647183" grpId="0"/>
      <p:bldP spid="647184" grpId="0"/>
      <p:bldP spid="647185" grpId="0"/>
      <p:bldP spid="647194" grpId="0" animBg="1"/>
      <p:bldP spid="64723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Rectangle 2"/>
          <p:cNvSpPr>
            <a:spLocks noGrp="1" noChangeArrowheads="1"/>
          </p:cNvSpPr>
          <p:nvPr>
            <p:ph type="title"/>
          </p:nvPr>
        </p:nvSpPr>
        <p:spPr>
          <a:xfrm>
            <a:off x="457360" y="260350"/>
            <a:ext cx="8021517" cy="806450"/>
          </a:xfrm>
        </p:spPr>
        <p:txBody>
          <a:bodyPr/>
          <a:lstStyle/>
          <a:p>
            <a:r>
              <a:rPr lang="en-US" altLang="he-IL" dirty="0"/>
              <a:t>Fixing Case 4: left rotation</a:t>
            </a:r>
            <a:r>
              <a:rPr lang="en-US" altLang="he-IL" sz="4000" dirty="0"/>
              <a:t> </a:t>
            </a:r>
          </a:p>
        </p:txBody>
      </p:sp>
      <p:sp>
        <p:nvSpPr>
          <p:cNvPr id="649219" name="Line 3"/>
          <p:cNvSpPr>
            <a:spLocks noChangeShapeType="1"/>
          </p:cNvSpPr>
          <p:nvPr/>
        </p:nvSpPr>
        <p:spPr bwMode="auto">
          <a:xfrm>
            <a:off x="927595" y="3775075"/>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9220" name="Line 4"/>
          <p:cNvSpPr>
            <a:spLocks noChangeShapeType="1"/>
          </p:cNvSpPr>
          <p:nvPr/>
        </p:nvSpPr>
        <p:spPr bwMode="auto">
          <a:xfrm>
            <a:off x="927595" y="4156075"/>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9221" name="Rectangle 5"/>
          <p:cNvSpPr>
            <a:spLocks noChangeArrowheads="1"/>
          </p:cNvSpPr>
          <p:nvPr/>
        </p:nvSpPr>
        <p:spPr bwMode="auto">
          <a:xfrm>
            <a:off x="1780443" y="1412875"/>
            <a:ext cx="577362" cy="457200"/>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49222" name="Rectangle 6"/>
          <p:cNvSpPr>
            <a:spLocks noChangeArrowheads="1"/>
          </p:cNvSpPr>
          <p:nvPr/>
        </p:nvSpPr>
        <p:spPr bwMode="auto">
          <a:xfrm>
            <a:off x="2319705" y="2174875"/>
            <a:ext cx="577362" cy="457200"/>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49223" name="Freeform 7"/>
          <p:cNvSpPr>
            <a:spLocks/>
          </p:cNvSpPr>
          <p:nvPr/>
        </p:nvSpPr>
        <p:spPr bwMode="auto">
          <a:xfrm>
            <a:off x="2756393" y="2936875"/>
            <a:ext cx="422031" cy="1600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9224" name="Line 8"/>
          <p:cNvSpPr>
            <a:spLocks noChangeShapeType="1"/>
          </p:cNvSpPr>
          <p:nvPr/>
        </p:nvSpPr>
        <p:spPr bwMode="auto">
          <a:xfrm>
            <a:off x="927595" y="4537075"/>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9225" name="Freeform 9"/>
          <p:cNvSpPr>
            <a:spLocks/>
          </p:cNvSpPr>
          <p:nvPr/>
        </p:nvSpPr>
        <p:spPr bwMode="auto">
          <a:xfrm>
            <a:off x="2053004" y="2936875"/>
            <a:ext cx="422031" cy="1219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9226" name="Freeform 10"/>
          <p:cNvSpPr>
            <a:spLocks/>
          </p:cNvSpPr>
          <p:nvPr/>
        </p:nvSpPr>
        <p:spPr bwMode="auto">
          <a:xfrm>
            <a:off x="1208945" y="2555875"/>
            <a:ext cx="422031" cy="1219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49227" name="AutoShape 11"/>
          <p:cNvCxnSpPr>
            <a:cxnSpLocks noChangeShapeType="1"/>
            <a:stCxn id="649250" idx="4"/>
            <a:endCxn id="649223" idx="2"/>
          </p:cNvCxnSpPr>
          <p:nvPr/>
        </p:nvCxnSpPr>
        <p:spPr bwMode="auto">
          <a:xfrm>
            <a:off x="2579077" y="2719711"/>
            <a:ext cx="388327" cy="217487"/>
          </a:xfrm>
          <a:prstGeom prst="straightConnector1">
            <a:avLst/>
          </a:prstGeom>
          <a:noFill/>
          <a:ln w="9525">
            <a:solidFill>
              <a:schemeClr val="tx1"/>
            </a:solidFill>
            <a:round/>
            <a:headEnd/>
            <a:tailEnd type="triangle" w="med" len="med"/>
          </a:ln>
          <a:effectLst/>
        </p:spPr>
      </p:cxnSp>
      <p:cxnSp>
        <p:nvCxnSpPr>
          <p:cNvPr id="649228" name="AutoShape 12"/>
          <p:cNvCxnSpPr>
            <a:cxnSpLocks noChangeShapeType="1"/>
            <a:stCxn id="649250" idx="4"/>
            <a:endCxn id="649225" idx="2"/>
          </p:cNvCxnSpPr>
          <p:nvPr/>
        </p:nvCxnSpPr>
        <p:spPr bwMode="auto">
          <a:xfrm flipH="1">
            <a:off x="2264024" y="2719711"/>
            <a:ext cx="315057" cy="217487"/>
          </a:xfrm>
          <a:prstGeom prst="straightConnector1">
            <a:avLst/>
          </a:prstGeom>
          <a:noFill/>
          <a:ln w="9525">
            <a:solidFill>
              <a:schemeClr val="tx1"/>
            </a:solidFill>
            <a:round/>
            <a:headEnd/>
            <a:tailEnd type="triangle" w="med" len="med"/>
          </a:ln>
          <a:effectLst/>
        </p:spPr>
      </p:cxnSp>
      <p:cxnSp>
        <p:nvCxnSpPr>
          <p:cNvPr id="649229" name="AutoShape 13"/>
          <p:cNvCxnSpPr>
            <a:cxnSpLocks noChangeShapeType="1"/>
            <a:stCxn id="649221" idx="2"/>
            <a:endCxn id="649222" idx="0"/>
          </p:cNvCxnSpPr>
          <p:nvPr/>
        </p:nvCxnSpPr>
        <p:spPr bwMode="auto">
          <a:xfrm>
            <a:off x="2069127" y="1870075"/>
            <a:ext cx="539262" cy="304800"/>
          </a:xfrm>
          <a:prstGeom prst="straightConnector1">
            <a:avLst/>
          </a:prstGeom>
          <a:noFill/>
          <a:ln w="9525">
            <a:solidFill>
              <a:schemeClr val="tx1"/>
            </a:solidFill>
            <a:round/>
            <a:headEnd/>
            <a:tailEnd type="triangle" w="med" len="med"/>
          </a:ln>
          <a:effectLst/>
        </p:spPr>
      </p:cxnSp>
      <p:cxnSp>
        <p:nvCxnSpPr>
          <p:cNvPr id="649230" name="AutoShape 14"/>
          <p:cNvCxnSpPr>
            <a:cxnSpLocks noChangeShapeType="1"/>
            <a:stCxn id="649221" idx="2"/>
            <a:endCxn id="649226" idx="2"/>
          </p:cNvCxnSpPr>
          <p:nvPr/>
        </p:nvCxnSpPr>
        <p:spPr bwMode="auto">
          <a:xfrm flipH="1">
            <a:off x="1419958" y="1870075"/>
            <a:ext cx="649165" cy="685800"/>
          </a:xfrm>
          <a:prstGeom prst="straightConnector1">
            <a:avLst/>
          </a:prstGeom>
          <a:noFill/>
          <a:ln w="9525">
            <a:solidFill>
              <a:schemeClr val="tx1"/>
            </a:solidFill>
            <a:round/>
            <a:headEnd/>
            <a:tailEnd type="triangle" w="med" len="med"/>
          </a:ln>
          <a:effectLst/>
        </p:spPr>
      </p:cxnSp>
      <p:sp>
        <p:nvSpPr>
          <p:cNvPr id="649231" name="Text Box 15"/>
          <p:cNvSpPr txBox="1">
            <a:spLocks noChangeArrowheads="1"/>
          </p:cNvSpPr>
          <p:nvPr/>
        </p:nvSpPr>
        <p:spPr bwMode="auto">
          <a:xfrm>
            <a:off x="2756389" y="3992563"/>
            <a:ext cx="444352" cy="52322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C</a:t>
            </a:r>
          </a:p>
        </p:txBody>
      </p:sp>
      <p:sp>
        <p:nvSpPr>
          <p:cNvPr id="649232" name="Text Box 16"/>
          <p:cNvSpPr txBox="1">
            <a:spLocks noChangeArrowheads="1"/>
          </p:cNvSpPr>
          <p:nvPr/>
        </p:nvSpPr>
        <p:spPr bwMode="auto">
          <a:xfrm>
            <a:off x="2053005" y="3648075"/>
            <a:ext cx="423514" cy="52322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B</a:t>
            </a:r>
          </a:p>
        </p:txBody>
      </p:sp>
      <p:sp>
        <p:nvSpPr>
          <p:cNvPr id="649233" name="Text Box 17"/>
          <p:cNvSpPr txBox="1">
            <a:spLocks noChangeArrowheads="1"/>
          </p:cNvSpPr>
          <p:nvPr/>
        </p:nvSpPr>
        <p:spPr bwMode="auto">
          <a:xfrm>
            <a:off x="1208943" y="3267076"/>
            <a:ext cx="423514" cy="52322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A</a:t>
            </a:r>
          </a:p>
        </p:txBody>
      </p:sp>
      <p:grpSp>
        <p:nvGrpSpPr>
          <p:cNvPr id="2" name="Group 40"/>
          <p:cNvGrpSpPr>
            <a:grpSpLocks/>
          </p:cNvGrpSpPr>
          <p:nvPr/>
        </p:nvGrpSpPr>
        <p:grpSpPr bwMode="auto">
          <a:xfrm>
            <a:off x="3508136" y="1916113"/>
            <a:ext cx="2422281" cy="1477962"/>
            <a:chOff x="2394" y="1207"/>
            <a:chExt cx="1653" cy="931"/>
          </a:xfrm>
        </p:grpSpPr>
        <p:sp>
          <p:nvSpPr>
            <p:cNvPr id="649234" name="AutoShape 18"/>
            <p:cNvSpPr>
              <a:spLocks noChangeArrowheads="1"/>
            </p:cNvSpPr>
            <p:nvPr/>
          </p:nvSpPr>
          <p:spPr bwMode="auto">
            <a:xfrm>
              <a:off x="2745" y="1610"/>
              <a:ext cx="720" cy="528"/>
            </a:xfrm>
            <a:prstGeom prst="rightArrow">
              <a:avLst>
                <a:gd name="adj1" fmla="val 50000"/>
                <a:gd name="adj2" fmla="val 34091"/>
              </a:avLst>
            </a:prstGeom>
            <a:solidFill>
              <a:srgbClr val="6DD9FF"/>
            </a:solidFill>
            <a:ln w="9525">
              <a:solidFill>
                <a:schemeClr val="tx1"/>
              </a:solidFill>
              <a:miter lim="800000"/>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9235" name="Text Box 19"/>
            <p:cNvSpPr txBox="1">
              <a:spLocks noChangeArrowheads="1"/>
            </p:cNvSpPr>
            <p:nvPr/>
          </p:nvSpPr>
          <p:spPr bwMode="auto">
            <a:xfrm>
              <a:off x="2394" y="1207"/>
              <a:ext cx="1653" cy="365"/>
            </a:xfrm>
            <a:prstGeom prst="rect">
              <a:avLst/>
            </a:prstGeom>
            <a:noFill/>
            <a:ln w="9525">
              <a:noFill/>
              <a:miter lim="800000"/>
              <a:headEnd/>
              <a:tailEnd/>
            </a:ln>
            <a:effectLst/>
          </p:spPr>
          <p:txBody>
            <a:bodyPr>
              <a:spAutoFit/>
            </a:bodyPr>
            <a:lstStyle/>
            <a:p>
              <a:pPr>
                <a:spcBef>
                  <a:spcPct val="50000"/>
                </a:spcBef>
              </a:pPr>
              <a:r>
                <a:rPr lang="en-US" sz="3200" i="1" dirty="0" smtClean="0">
                  <a:solidFill>
                    <a:srgbClr val="0000CC"/>
                  </a:solidFill>
                  <a:effectLst/>
                  <a:latin typeface="Times New Roman" pitchFamily="18" charset="0"/>
                  <a:cs typeface="Times New Roman" pitchFamily="18" charset="0"/>
                </a:rPr>
                <a:t>left rotation</a:t>
              </a:r>
            </a:p>
          </p:txBody>
        </p:sp>
      </p:grpSp>
      <p:sp>
        <p:nvSpPr>
          <p:cNvPr id="649248" name="Rectangle 32"/>
          <p:cNvSpPr>
            <a:spLocks noChangeArrowheads="1"/>
          </p:cNvSpPr>
          <p:nvPr/>
        </p:nvSpPr>
        <p:spPr bwMode="auto">
          <a:xfrm>
            <a:off x="2057401" y="5013329"/>
            <a:ext cx="5029200" cy="549272"/>
          </a:xfrm>
          <a:prstGeom prst="rect">
            <a:avLst/>
          </a:prstGeom>
          <a:noFill/>
          <a:ln w="9525">
            <a:noFill/>
            <a:miter lim="800000"/>
            <a:headEnd/>
            <a:tailEnd/>
          </a:ln>
          <a:effectLst/>
        </p:spPr>
        <p:txBody>
          <a:bodyPr/>
          <a:lstStyle/>
          <a:p>
            <a:pPr marL="342900" indent="-342900" eaLnBrk="0" hangingPunct="0">
              <a:spcBef>
                <a:spcPct val="20000"/>
              </a:spcBef>
            </a:pPr>
            <a:r>
              <a:rPr lang="en-US" altLang="he-IL" sz="3200" i="1" dirty="0" smtClean="0">
                <a:solidFill>
                  <a:srgbClr val="0000CC"/>
                </a:solidFill>
                <a:effectLst/>
                <a:latin typeface="Times New Roman" pitchFamily="18" charset="0"/>
              </a:rPr>
              <a:t>Analysis as in Case 1</a:t>
            </a:r>
          </a:p>
        </p:txBody>
      </p:sp>
      <p:sp>
        <p:nvSpPr>
          <p:cNvPr id="649249" name="Oval 33"/>
          <p:cNvSpPr>
            <a:spLocks noChangeArrowheads="1"/>
          </p:cNvSpPr>
          <p:nvPr/>
        </p:nvSpPr>
        <p:spPr bwMode="auto">
          <a:xfrm>
            <a:off x="1780443" y="1341438"/>
            <a:ext cx="531934" cy="576262"/>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9250" name="Oval 34"/>
          <p:cNvSpPr>
            <a:spLocks noChangeArrowheads="1"/>
          </p:cNvSpPr>
          <p:nvPr/>
        </p:nvSpPr>
        <p:spPr bwMode="auto">
          <a:xfrm>
            <a:off x="2312538" y="2133923"/>
            <a:ext cx="531935" cy="5762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9251" name="Rectangle 35"/>
          <p:cNvSpPr>
            <a:spLocks noChangeArrowheads="1"/>
          </p:cNvSpPr>
          <p:nvPr/>
        </p:nvSpPr>
        <p:spPr bwMode="auto">
          <a:xfrm>
            <a:off x="9862039" y="2030413"/>
            <a:ext cx="577362" cy="457200"/>
          </a:xfrm>
          <a:prstGeom prst="rect">
            <a:avLst/>
          </a:prstGeom>
          <a:noFill/>
          <a:ln w="9525">
            <a:noFill/>
            <a:miter lim="800000"/>
            <a:headEnd/>
            <a:tailEnd/>
          </a:ln>
          <a:effectLst/>
        </p:spPr>
        <p:txBody>
          <a:bodyPr wrap="none" anchor="ctr"/>
          <a:lstStyle/>
          <a:p>
            <a:pPr algn="ctr"/>
            <a:r>
              <a:rPr lang="en-US" sz="2400" i="1" smtClean="0">
                <a:solidFill>
                  <a:srgbClr val="000000"/>
                </a:solidFill>
                <a:effectLst/>
                <a:cs typeface="Arial" pitchFamily="34" charset="0"/>
              </a:rPr>
              <a:t>k</a:t>
            </a:r>
            <a:r>
              <a:rPr lang="en-US" sz="2400" baseline="-25000" smtClean="0">
                <a:solidFill>
                  <a:srgbClr val="000000"/>
                </a:solidFill>
                <a:effectLst/>
                <a:cs typeface="Arial" pitchFamily="34" charset="0"/>
              </a:rPr>
              <a:t>1</a:t>
            </a:r>
          </a:p>
        </p:txBody>
      </p:sp>
      <p:sp>
        <p:nvSpPr>
          <p:cNvPr id="649252" name="Rectangle 36"/>
          <p:cNvSpPr>
            <a:spLocks noChangeArrowheads="1"/>
          </p:cNvSpPr>
          <p:nvPr/>
        </p:nvSpPr>
        <p:spPr bwMode="auto">
          <a:xfrm>
            <a:off x="10354408" y="1268413"/>
            <a:ext cx="577362" cy="457200"/>
          </a:xfrm>
          <a:prstGeom prst="rect">
            <a:avLst/>
          </a:prstGeom>
          <a:noFill/>
          <a:ln w="9525">
            <a:noFill/>
            <a:miter lim="800000"/>
            <a:headEnd/>
            <a:tailEnd/>
          </a:ln>
          <a:effectLst/>
        </p:spPr>
        <p:txBody>
          <a:bodyPr wrap="none" anchor="ctr"/>
          <a:lstStyle/>
          <a:p>
            <a:pPr algn="ctr"/>
            <a:r>
              <a:rPr lang="en-US" sz="2400" i="1" smtClean="0">
                <a:solidFill>
                  <a:srgbClr val="000000"/>
                </a:solidFill>
                <a:effectLst/>
                <a:cs typeface="Arial" pitchFamily="34" charset="0"/>
              </a:rPr>
              <a:t>k</a:t>
            </a:r>
            <a:r>
              <a:rPr lang="en-US" sz="2400" baseline="-25000" smtClean="0">
                <a:solidFill>
                  <a:srgbClr val="000000"/>
                </a:solidFill>
                <a:effectLst/>
                <a:cs typeface="Arial" pitchFamily="34" charset="0"/>
              </a:rPr>
              <a:t>2</a:t>
            </a:r>
          </a:p>
        </p:txBody>
      </p:sp>
      <p:grpSp>
        <p:nvGrpSpPr>
          <p:cNvPr id="3" name="Group 41"/>
          <p:cNvGrpSpPr>
            <a:grpSpLocks/>
          </p:cNvGrpSpPr>
          <p:nvPr/>
        </p:nvGrpSpPr>
        <p:grpSpPr bwMode="auto">
          <a:xfrm>
            <a:off x="5991955" y="1341760"/>
            <a:ext cx="1850781" cy="2830513"/>
            <a:chOff x="4089" y="845"/>
            <a:chExt cx="1263" cy="1783"/>
          </a:xfrm>
        </p:grpSpPr>
        <p:sp>
          <p:nvSpPr>
            <p:cNvPr id="649236" name="Rectangle 20"/>
            <p:cNvSpPr>
              <a:spLocks noChangeArrowheads="1"/>
            </p:cNvSpPr>
            <p:nvPr/>
          </p:nvSpPr>
          <p:spPr bwMode="auto">
            <a:xfrm>
              <a:off x="4281" y="1370"/>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49237" name="Rectangle 21"/>
            <p:cNvSpPr>
              <a:spLocks noChangeArrowheads="1"/>
            </p:cNvSpPr>
            <p:nvPr/>
          </p:nvSpPr>
          <p:spPr bwMode="auto">
            <a:xfrm>
              <a:off x="4617" y="890"/>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49238" name="Freeform 22"/>
            <p:cNvSpPr>
              <a:spLocks/>
            </p:cNvSpPr>
            <p:nvPr/>
          </p:nvSpPr>
          <p:spPr bwMode="auto">
            <a:xfrm>
              <a:off x="5049" y="1610"/>
              <a:ext cx="288" cy="100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9239" name="Freeform 23"/>
            <p:cNvSpPr>
              <a:spLocks/>
            </p:cNvSpPr>
            <p:nvPr/>
          </p:nvSpPr>
          <p:spPr bwMode="auto">
            <a:xfrm>
              <a:off x="4569" y="1850"/>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49240" name="Freeform 24"/>
            <p:cNvSpPr>
              <a:spLocks/>
            </p:cNvSpPr>
            <p:nvPr/>
          </p:nvSpPr>
          <p:spPr bwMode="auto">
            <a:xfrm>
              <a:off x="4089" y="1850"/>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49241" name="AutoShape 25"/>
            <p:cNvCxnSpPr>
              <a:cxnSpLocks noChangeShapeType="1"/>
              <a:stCxn id="649254" idx="4"/>
              <a:endCxn id="649238" idx="2"/>
            </p:cNvCxnSpPr>
            <p:nvPr/>
          </p:nvCxnSpPr>
          <p:spPr bwMode="auto">
            <a:xfrm>
              <a:off x="4799" y="1214"/>
              <a:ext cx="394" cy="396"/>
            </a:xfrm>
            <a:prstGeom prst="straightConnector1">
              <a:avLst/>
            </a:prstGeom>
            <a:noFill/>
            <a:ln w="9525">
              <a:solidFill>
                <a:schemeClr val="tx1"/>
              </a:solidFill>
              <a:round/>
              <a:headEnd/>
              <a:tailEnd type="triangle" w="med" len="med"/>
            </a:ln>
            <a:effectLst/>
          </p:spPr>
        </p:cxnSp>
        <p:cxnSp>
          <p:nvCxnSpPr>
            <p:cNvPr id="649242" name="AutoShape 26"/>
            <p:cNvCxnSpPr>
              <a:cxnSpLocks noChangeShapeType="1"/>
              <a:stCxn id="649236" idx="2"/>
              <a:endCxn id="649240" idx="2"/>
            </p:cNvCxnSpPr>
            <p:nvPr/>
          </p:nvCxnSpPr>
          <p:spPr bwMode="auto">
            <a:xfrm flipH="1">
              <a:off x="4233" y="1658"/>
              <a:ext cx="245" cy="192"/>
            </a:xfrm>
            <a:prstGeom prst="straightConnector1">
              <a:avLst/>
            </a:prstGeom>
            <a:noFill/>
            <a:ln w="9525">
              <a:solidFill>
                <a:schemeClr val="tx1"/>
              </a:solidFill>
              <a:round/>
              <a:headEnd/>
              <a:tailEnd type="triangle" w="med" len="med"/>
            </a:ln>
            <a:effectLst/>
          </p:spPr>
        </p:cxnSp>
        <p:sp>
          <p:nvSpPr>
            <p:cNvPr id="649243" name="Text Box 27"/>
            <p:cNvSpPr txBox="1">
              <a:spLocks noChangeArrowheads="1"/>
            </p:cNvSpPr>
            <p:nvPr/>
          </p:nvSpPr>
          <p:spPr bwMode="auto">
            <a:xfrm>
              <a:off x="5049" y="2298"/>
              <a:ext cx="303" cy="33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C</a:t>
              </a:r>
            </a:p>
          </p:txBody>
        </p:sp>
        <p:sp>
          <p:nvSpPr>
            <p:cNvPr id="649244" name="Text Box 28"/>
            <p:cNvSpPr txBox="1">
              <a:spLocks noChangeArrowheads="1"/>
            </p:cNvSpPr>
            <p:nvPr/>
          </p:nvSpPr>
          <p:spPr bwMode="auto">
            <a:xfrm>
              <a:off x="4569" y="2298"/>
              <a:ext cx="289" cy="33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B</a:t>
              </a:r>
            </a:p>
          </p:txBody>
        </p:sp>
        <p:sp>
          <p:nvSpPr>
            <p:cNvPr id="649245" name="Text Box 29"/>
            <p:cNvSpPr txBox="1">
              <a:spLocks noChangeArrowheads="1"/>
            </p:cNvSpPr>
            <p:nvPr/>
          </p:nvSpPr>
          <p:spPr bwMode="auto">
            <a:xfrm>
              <a:off x="4089" y="2298"/>
              <a:ext cx="289" cy="33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A</a:t>
              </a:r>
            </a:p>
          </p:txBody>
        </p:sp>
        <p:cxnSp>
          <p:nvCxnSpPr>
            <p:cNvPr id="649246" name="AutoShape 30"/>
            <p:cNvCxnSpPr>
              <a:cxnSpLocks noChangeShapeType="1"/>
              <a:stCxn id="649236" idx="2"/>
              <a:endCxn id="649239" idx="2"/>
            </p:cNvCxnSpPr>
            <p:nvPr/>
          </p:nvCxnSpPr>
          <p:spPr bwMode="auto">
            <a:xfrm>
              <a:off x="4478" y="1658"/>
              <a:ext cx="235" cy="192"/>
            </a:xfrm>
            <a:prstGeom prst="straightConnector1">
              <a:avLst/>
            </a:prstGeom>
            <a:noFill/>
            <a:ln w="9525">
              <a:solidFill>
                <a:schemeClr val="tx1"/>
              </a:solidFill>
              <a:round/>
              <a:headEnd/>
              <a:tailEnd type="triangle" w="med" len="med"/>
            </a:ln>
            <a:effectLst/>
          </p:spPr>
        </p:cxnSp>
        <p:cxnSp>
          <p:nvCxnSpPr>
            <p:cNvPr id="649247" name="AutoShape 31"/>
            <p:cNvCxnSpPr>
              <a:cxnSpLocks noChangeShapeType="1"/>
              <a:stCxn id="649254" idx="4"/>
              <a:endCxn id="649255" idx="0"/>
            </p:cNvCxnSpPr>
            <p:nvPr/>
          </p:nvCxnSpPr>
          <p:spPr bwMode="auto">
            <a:xfrm flipH="1">
              <a:off x="4481" y="1214"/>
              <a:ext cx="318" cy="78"/>
            </a:xfrm>
            <a:prstGeom prst="straightConnector1">
              <a:avLst/>
            </a:prstGeom>
            <a:noFill/>
            <a:ln w="9525">
              <a:solidFill>
                <a:schemeClr val="tx1"/>
              </a:solidFill>
              <a:round/>
              <a:headEnd/>
              <a:tailEnd type="triangle" w="med" len="med"/>
            </a:ln>
            <a:effectLst/>
          </p:spPr>
        </p:cxnSp>
        <p:sp>
          <p:nvSpPr>
            <p:cNvPr id="649254" name="Oval 38"/>
            <p:cNvSpPr>
              <a:spLocks noChangeArrowheads="1"/>
            </p:cNvSpPr>
            <p:nvPr/>
          </p:nvSpPr>
          <p:spPr bwMode="auto">
            <a:xfrm>
              <a:off x="4617" y="845"/>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49255" name="Oval 39"/>
            <p:cNvSpPr>
              <a:spLocks noChangeArrowheads="1"/>
            </p:cNvSpPr>
            <p:nvPr/>
          </p:nvSpPr>
          <p:spPr bwMode="auto">
            <a:xfrm>
              <a:off x="4299" y="1298"/>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92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4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2"/>
          <p:cNvSpPr>
            <a:spLocks noChangeArrowheads="1"/>
          </p:cNvSpPr>
          <p:nvPr/>
        </p:nvSpPr>
        <p:spPr bwMode="auto">
          <a:xfrm>
            <a:off x="533403" y="228601"/>
            <a:ext cx="7955574" cy="762000"/>
          </a:xfrm>
          <a:prstGeom prst="rect">
            <a:avLst/>
          </a:prstGeom>
          <a:noFill/>
          <a:ln w="9525">
            <a:noFill/>
            <a:miter lim="800000"/>
            <a:headEnd/>
            <a:tailEnd/>
          </a:ln>
          <a:effectLst/>
        </p:spPr>
        <p:txBody>
          <a:bodyPr anchor="ctr"/>
          <a:lstStyle/>
          <a:p>
            <a:pPr eaLnBrk="0" hangingPunct="0"/>
            <a:r>
              <a:rPr lang="en-US" altLang="he-IL" sz="4200" dirty="0" smtClean="0">
                <a:solidFill>
                  <a:srgbClr val="0000CC"/>
                </a:solidFill>
                <a:effectLst/>
                <a:latin typeface="+mj-lt"/>
              </a:rPr>
              <a:t>Case 4: Deletion example</a:t>
            </a:r>
          </a:p>
        </p:txBody>
      </p:sp>
      <p:sp>
        <p:nvSpPr>
          <p:cNvPr id="651269" name="Rectangle 5"/>
          <p:cNvSpPr>
            <a:spLocks noChangeArrowheads="1"/>
          </p:cNvSpPr>
          <p:nvPr/>
        </p:nvSpPr>
        <p:spPr bwMode="auto">
          <a:xfrm>
            <a:off x="1211874" y="283686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Times New Roman" pitchFamily="18" charset="0"/>
                <a:cs typeface="Times New Roman" pitchFamily="18" charset="0"/>
              </a:rPr>
              <a:t>5</a:t>
            </a:r>
            <a:endParaRPr lang="en-US" sz="3200" baseline="-25000" smtClean="0">
              <a:solidFill>
                <a:srgbClr val="000000"/>
              </a:solidFill>
              <a:effectLst/>
              <a:latin typeface="Times New Roman" pitchFamily="18" charset="0"/>
              <a:cs typeface="Times New Roman" pitchFamily="18" charset="0"/>
            </a:endParaRPr>
          </a:p>
        </p:txBody>
      </p:sp>
      <p:sp>
        <p:nvSpPr>
          <p:cNvPr id="651270" name="Rectangle 6"/>
          <p:cNvSpPr>
            <a:spLocks noChangeArrowheads="1"/>
          </p:cNvSpPr>
          <p:nvPr/>
        </p:nvSpPr>
        <p:spPr bwMode="auto">
          <a:xfrm>
            <a:off x="1633905" y="367506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Times New Roman" pitchFamily="18" charset="0"/>
                <a:cs typeface="Times New Roman" pitchFamily="18" charset="0"/>
              </a:rPr>
              <a:t>7</a:t>
            </a:r>
            <a:endParaRPr lang="en-US" sz="3200" baseline="-25000" smtClean="0">
              <a:solidFill>
                <a:srgbClr val="000000"/>
              </a:solidFill>
              <a:effectLst/>
              <a:latin typeface="Times New Roman" pitchFamily="18" charset="0"/>
              <a:cs typeface="Times New Roman" pitchFamily="18" charset="0"/>
            </a:endParaRPr>
          </a:p>
        </p:txBody>
      </p:sp>
      <p:sp>
        <p:nvSpPr>
          <p:cNvPr id="651271" name="Rectangle 7"/>
          <p:cNvSpPr>
            <a:spLocks noChangeArrowheads="1"/>
          </p:cNvSpPr>
          <p:nvPr/>
        </p:nvSpPr>
        <p:spPr bwMode="auto">
          <a:xfrm>
            <a:off x="1915258" y="443706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Times New Roman" pitchFamily="18" charset="0"/>
                <a:cs typeface="Times New Roman" pitchFamily="18" charset="0"/>
              </a:rPr>
              <a:t>9</a:t>
            </a:r>
            <a:endParaRPr lang="en-US" sz="3200" baseline="-25000" smtClean="0">
              <a:solidFill>
                <a:srgbClr val="000000"/>
              </a:solidFill>
              <a:effectLst/>
              <a:latin typeface="Times New Roman" pitchFamily="18" charset="0"/>
              <a:cs typeface="Times New Roman" pitchFamily="18" charset="0"/>
            </a:endParaRPr>
          </a:p>
        </p:txBody>
      </p:sp>
      <p:sp>
        <p:nvSpPr>
          <p:cNvPr id="651272" name="Rectangle 8"/>
          <p:cNvSpPr>
            <a:spLocks noChangeArrowheads="1"/>
          </p:cNvSpPr>
          <p:nvPr/>
        </p:nvSpPr>
        <p:spPr bwMode="auto">
          <a:xfrm>
            <a:off x="860181" y="3675063"/>
            <a:ext cx="577362" cy="457200"/>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Times New Roman" pitchFamily="18" charset="0"/>
                <a:cs typeface="Times New Roman" pitchFamily="18" charset="0"/>
              </a:rPr>
              <a:t>4</a:t>
            </a:r>
            <a:endParaRPr lang="en-US" sz="3200" baseline="-25000" smtClean="0">
              <a:solidFill>
                <a:srgbClr val="000000"/>
              </a:solidFill>
              <a:effectLst/>
              <a:latin typeface="Times New Roman" pitchFamily="18" charset="0"/>
              <a:cs typeface="Times New Roman" pitchFamily="18" charset="0"/>
            </a:endParaRPr>
          </a:p>
        </p:txBody>
      </p:sp>
      <p:cxnSp>
        <p:nvCxnSpPr>
          <p:cNvPr id="651274" name="AutoShape 10"/>
          <p:cNvCxnSpPr>
            <a:cxnSpLocks noChangeShapeType="1"/>
            <a:stCxn id="651269" idx="2"/>
            <a:endCxn id="651270" idx="0"/>
          </p:cNvCxnSpPr>
          <p:nvPr/>
        </p:nvCxnSpPr>
        <p:spPr bwMode="auto">
          <a:xfrm>
            <a:off x="1500557" y="3294063"/>
            <a:ext cx="422031" cy="381000"/>
          </a:xfrm>
          <a:prstGeom prst="straightConnector1">
            <a:avLst/>
          </a:prstGeom>
          <a:noFill/>
          <a:ln w="9525">
            <a:solidFill>
              <a:schemeClr val="tx1"/>
            </a:solidFill>
            <a:round/>
            <a:headEnd/>
            <a:tailEnd type="triangle" w="med" len="med"/>
          </a:ln>
          <a:effectLst/>
        </p:spPr>
      </p:cxnSp>
      <p:cxnSp>
        <p:nvCxnSpPr>
          <p:cNvPr id="651275" name="AutoShape 11"/>
          <p:cNvCxnSpPr>
            <a:cxnSpLocks noChangeShapeType="1"/>
            <a:stCxn id="651270" idx="2"/>
            <a:endCxn id="651271" idx="0"/>
          </p:cNvCxnSpPr>
          <p:nvPr/>
        </p:nvCxnSpPr>
        <p:spPr bwMode="auto">
          <a:xfrm>
            <a:off x="1922585" y="4132263"/>
            <a:ext cx="281354" cy="304800"/>
          </a:xfrm>
          <a:prstGeom prst="straightConnector1">
            <a:avLst/>
          </a:prstGeom>
          <a:noFill/>
          <a:ln w="9525">
            <a:solidFill>
              <a:schemeClr val="tx1"/>
            </a:solidFill>
            <a:round/>
            <a:headEnd/>
            <a:tailEnd type="triangle" w="med" len="med"/>
          </a:ln>
          <a:effectLst/>
        </p:spPr>
      </p:cxnSp>
      <p:cxnSp>
        <p:nvCxnSpPr>
          <p:cNvPr id="651276" name="AutoShape 12"/>
          <p:cNvCxnSpPr>
            <a:cxnSpLocks noChangeShapeType="1"/>
            <a:stCxn id="651269" idx="2"/>
            <a:endCxn id="651272" idx="0"/>
          </p:cNvCxnSpPr>
          <p:nvPr/>
        </p:nvCxnSpPr>
        <p:spPr bwMode="auto">
          <a:xfrm flipH="1">
            <a:off x="1148862" y="3294063"/>
            <a:ext cx="351692" cy="381000"/>
          </a:xfrm>
          <a:prstGeom prst="straightConnector1">
            <a:avLst/>
          </a:prstGeom>
          <a:noFill/>
          <a:ln w="9525">
            <a:solidFill>
              <a:schemeClr val="tx1"/>
            </a:solidFill>
            <a:round/>
            <a:headEnd/>
            <a:tailEnd type="triangle" w="med" len="med"/>
          </a:ln>
          <a:effectLst/>
        </p:spPr>
      </p:cxnSp>
      <p:sp>
        <p:nvSpPr>
          <p:cNvPr id="651288" name="Oval 24"/>
          <p:cNvSpPr>
            <a:spLocks noChangeArrowheads="1"/>
          </p:cNvSpPr>
          <p:nvPr/>
        </p:nvSpPr>
        <p:spPr bwMode="auto">
          <a:xfrm>
            <a:off x="1307128" y="2837162"/>
            <a:ext cx="398585" cy="433387"/>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1289" name="Oval 25"/>
          <p:cNvSpPr>
            <a:spLocks noChangeArrowheads="1"/>
          </p:cNvSpPr>
          <p:nvPr/>
        </p:nvSpPr>
        <p:spPr bwMode="auto">
          <a:xfrm>
            <a:off x="908538" y="3700463"/>
            <a:ext cx="398585" cy="433387"/>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1290" name="Oval 26"/>
          <p:cNvSpPr>
            <a:spLocks noChangeArrowheads="1"/>
          </p:cNvSpPr>
          <p:nvPr/>
        </p:nvSpPr>
        <p:spPr bwMode="auto">
          <a:xfrm>
            <a:off x="1705708" y="3700463"/>
            <a:ext cx="398585" cy="433387"/>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1291" name="Oval 27"/>
          <p:cNvSpPr>
            <a:spLocks noChangeArrowheads="1"/>
          </p:cNvSpPr>
          <p:nvPr/>
        </p:nvSpPr>
        <p:spPr bwMode="auto">
          <a:xfrm>
            <a:off x="1972408" y="4421487"/>
            <a:ext cx="398585" cy="433387"/>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nvGrpSpPr>
          <p:cNvPr id="2" name="Group 42"/>
          <p:cNvGrpSpPr>
            <a:grpSpLocks/>
          </p:cNvGrpSpPr>
          <p:nvPr/>
        </p:nvGrpSpPr>
        <p:grpSpPr bwMode="auto">
          <a:xfrm>
            <a:off x="2184887" y="2438699"/>
            <a:ext cx="1474178" cy="1693863"/>
            <a:chOff x="1491" y="1536"/>
            <a:chExt cx="1006" cy="1067"/>
          </a:xfrm>
        </p:grpSpPr>
        <p:sp>
          <p:nvSpPr>
            <p:cNvPr id="651273" name="AutoShape 9"/>
            <p:cNvSpPr>
              <a:spLocks noChangeArrowheads="1"/>
            </p:cNvSpPr>
            <p:nvPr/>
          </p:nvSpPr>
          <p:spPr bwMode="auto">
            <a:xfrm>
              <a:off x="1739" y="2075"/>
              <a:ext cx="720" cy="528"/>
            </a:xfrm>
            <a:prstGeom prst="rightArrow">
              <a:avLst>
                <a:gd name="adj1" fmla="val 50000"/>
                <a:gd name="adj2" fmla="val 34091"/>
              </a:avLst>
            </a:prstGeom>
            <a:solidFill>
              <a:srgbClr val="6DD9FF"/>
            </a:solidFill>
            <a:ln w="9525">
              <a:solidFill>
                <a:schemeClr val="tx1"/>
              </a:solidFill>
              <a:miter lim="800000"/>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1299" name="Text Box 35"/>
            <p:cNvSpPr txBox="1">
              <a:spLocks noChangeArrowheads="1"/>
            </p:cNvSpPr>
            <p:nvPr/>
          </p:nvSpPr>
          <p:spPr bwMode="auto">
            <a:xfrm>
              <a:off x="1491" y="1536"/>
              <a:ext cx="1006" cy="368"/>
            </a:xfrm>
            <a:prstGeom prst="rect">
              <a:avLst/>
            </a:prstGeom>
            <a:noFill/>
            <a:ln w="38100">
              <a:noFill/>
              <a:miter lim="800000"/>
              <a:headEnd/>
              <a:tailEnd/>
            </a:ln>
            <a:effectLst/>
          </p:spPr>
          <p:txBody>
            <a:bodyPr wrap="none">
              <a:spAutoFit/>
            </a:bodyPr>
            <a:lstStyle/>
            <a:p>
              <a:pPr algn="ctr" eaLnBrk="0" hangingPunct="0"/>
              <a:r>
                <a:rPr lang="en-US" sz="3200" i="1" dirty="0" smtClean="0">
                  <a:solidFill>
                    <a:srgbClr val="0000CC"/>
                  </a:solidFill>
                  <a:effectLst/>
                  <a:latin typeface="Times New Roman" pitchFamily="18" charset="0"/>
                </a:rPr>
                <a:t>delete 4</a:t>
              </a:r>
            </a:p>
          </p:txBody>
        </p:sp>
      </p:grpSp>
      <p:grpSp>
        <p:nvGrpSpPr>
          <p:cNvPr id="3" name="Group 51"/>
          <p:cNvGrpSpPr>
            <a:grpSpLocks/>
          </p:cNvGrpSpPr>
          <p:nvPr/>
        </p:nvGrpSpPr>
        <p:grpSpPr bwMode="auto">
          <a:xfrm>
            <a:off x="5105418" y="2708275"/>
            <a:ext cx="2118947" cy="1430338"/>
            <a:chOff x="3388" y="1606"/>
            <a:chExt cx="1446" cy="901"/>
          </a:xfrm>
        </p:grpSpPr>
        <p:sp>
          <p:nvSpPr>
            <p:cNvPr id="651287" name="AutoShape 23"/>
            <p:cNvSpPr>
              <a:spLocks noChangeArrowheads="1"/>
            </p:cNvSpPr>
            <p:nvPr/>
          </p:nvSpPr>
          <p:spPr bwMode="auto">
            <a:xfrm>
              <a:off x="3755" y="1979"/>
              <a:ext cx="720" cy="528"/>
            </a:xfrm>
            <a:prstGeom prst="rightArrow">
              <a:avLst>
                <a:gd name="adj1" fmla="val 50000"/>
                <a:gd name="adj2" fmla="val 34091"/>
              </a:avLst>
            </a:prstGeom>
            <a:solidFill>
              <a:srgbClr val="6DD9FF"/>
            </a:solidFill>
            <a:ln w="9525">
              <a:solidFill>
                <a:schemeClr val="tx1"/>
              </a:solidFill>
              <a:miter lim="800000"/>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1300" name="Text Box 36"/>
            <p:cNvSpPr txBox="1">
              <a:spLocks noChangeArrowheads="1"/>
            </p:cNvSpPr>
            <p:nvPr/>
          </p:nvSpPr>
          <p:spPr bwMode="auto">
            <a:xfrm>
              <a:off x="3388" y="1606"/>
              <a:ext cx="1446" cy="368"/>
            </a:xfrm>
            <a:prstGeom prst="rect">
              <a:avLst/>
            </a:prstGeom>
            <a:noFill/>
            <a:ln w="38100">
              <a:noFill/>
              <a:miter lim="800000"/>
              <a:headEnd/>
              <a:tailEnd/>
            </a:ln>
            <a:effectLst/>
          </p:spPr>
          <p:txBody>
            <a:bodyPr wrap="none">
              <a:spAutoFit/>
            </a:bodyPr>
            <a:lstStyle/>
            <a:p>
              <a:pPr algn="ctr" eaLnBrk="0" hangingPunct="0"/>
              <a:r>
                <a:rPr lang="en-US" sz="3200" i="1" dirty="0" smtClean="0">
                  <a:solidFill>
                    <a:srgbClr val="0000CC"/>
                  </a:solidFill>
                  <a:effectLst/>
                  <a:latin typeface="Times New Roman" pitchFamily="18" charset="0"/>
                </a:rPr>
                <a:t>left rotation</a:t>
              </a:r>
            </a:p>
          </p:txBody>
        </p:sp>
      </p:grpSp>
      <p:grpSp>
        <p:nvGrpSpPr>
          <p:cNvPr id="4" name="Group 41"/>
          <p:cNvGrpSpPr>
            <a:grpSpLocks/>
          </p:cNvGrpSpPr>
          <p:nvPr/>
        </p:nvGrpSpPr>
        <p:grpSpPr bwMode="auto">
          <a:xfrm>
            <a:off x="709246" y="2692699"/>
            <a:ext cx="1906466" cy="1465263"/>
            <a:chOff x="484" y="1696"/>
            <a:chExt cx="1301" cy="923"/>
          </a:xfrm>
        </p:grpSpPr>
        <p:sp>
          <p:nvSpPr>
            <p:cNvPr id="651301" name="Rectangle 37"/>
            <p:cNvSpPr>
              <a:spLocks noChangeArrowheads="1"/>
            </p:cNvSpPr>
            <p:nvPr/>
          </p:nvSpPr>
          <p:spPr bwMode="auto">
            <a:xfrm>
              <a:off x="484" y="1696"/>
              <a:ext cx="394" cy="288"/>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51302" name="Rectangle 38"/>
            <p:cNvSpPr>
              <a:spLocks noChangeArrowheads="1"/>
            </p:cNvSpPr>
            <p:nvPr/>
          </p:nvSpPr>
          <p:spPr bwMode="auto">
            <a:xfrm>
              <a:off x="1391" y="2331"/>
              <a:ext cx="394" cy="288"/>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grpSp>
      <p:grpSp>
        <p:nvGrpSpPr>
          <p:cNvPr id="5" name="Group 52"/>
          <p:cNvGrpSpPr>
            <a:grpSpLocks/>
          </p:cNvGrpSpPr>
          <p:nvPr/>
        </p:nvGrpSpPr>
        <p:grpSpPr bwMode="auto">
          <a:xfrm>
            <a:off x="7164415" y="2781302"/>
            <a:ext cx="1573823" cy="1897063"/>
            <a:chOff x="4657" y="1742"/>
            <a:chExt cx="1074" cy="1195"/>
          </a:xfrm>
        </p:grpSpPr>
        <p:sp>
          <p:nvSpPr>
            <p:cNvPr id="651277" name="Rectangle 13"/>
            <p:cNvSpPr>
              <a:spLocks noChangeArrowheads="1"/>
            </p:cNvSpPr>
            <p:nvPr/>
          </p:nvSpPr>
          <p:spPr bwMode="auto">
            <a:xfrm>
              <a:off x="4907" y="1787"/>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Times New Roman" pitchFamily="18" charset="0"/>
                  <a:cs typeface="Times New Roman" pitchFamily="18" charset="0"/>
                </a:rPr>
                <a:t>7</a:t>
              </a:r>
              <a:endParaRPr lang="en-US" sz="3200" baseline="-25000" smtClean="0">
                <a:solidFill>
                  <a:srgbClr val="000000"/>
                </a:solidFill>
                <a:effectLst/>
                <a:latin typeface="Times New Roman" pitchFamily="18" charset="0"/>
                <a:cs typeface="Times New Roman" pitchFamily="18" charset="0"/>
              </a:endParaRPr>
            </a:p>
          </p:txBody>
        </p:sp>
        <p:sp>
          <p:nvSpPr>
            <p:cNvPr id="651278" name="Rectangle 14"/>
            <p:cNvSpPr>
              <a:spLocks noChangeArrowheads="1"/>
            </p:cNvSpPr>
            <p:nvPr/>
          </p:nvSpPr>
          <p:spPr bwMode="auto">
            <a:xfrm>
              <a:off x="5195" y="2315"/>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Times New Roman" pitchFamily="18" charset="0"/>
                  <a:cs typeface="Times New Roman" pitchFamily="18" charset="0"/>
                </a:rPr>
                <a:t>9</a:t>
              </a:r>
              <a:endParaRPr lang="en-US" sz="3200" baseline="-25000" smtClean="0">
                <a:solidFill>
                  <a:srgbClr val="000000"/>
                </a:solidFill>
                <a:effectLst/>
                <a:latin typeface="Times New Roman" pitchFamily="18" charset="0"/>
                <a:cs typeface="Times New Roman" pitchFamily="18" charset="0"/>
              </a:endParaRPr>
            </a:p>
          </p:txBody>
        </p:sp>
        <p:sp>
          <p:nvSpPr>
            <p:cNvPr id="651279" name="Rectangle 15"/>
            <p:cNvSpPr>
              <a:spLocks noChangeArrowheads="1"/>
            </p:cNvSpPr>
            <p:nvPr/>
          </p:nvSpPr>
          <p:spPr bwMode="auto">
            <a:xfrm>
              <a:off x="4667" y="2315"/>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Times New Roman" pitchFamily="18" charset="0"/>
                  <a:cs typeface="Times New Roman" pitchFamily="18" charset="0"/>
                </a:rPr>
                <a:t>5</a:t>
              </a:r>
              <a:endParaRPr lang="en-US" sz="3200" baseline="-25000" smtClean="0">
                <a:solidFill>
                  <a:srgbClr val="000000"/>
                </a:solidFill>
                <a:effectLst/>
                <a:latin typeface="Times New Roman" pitchFamily="18" charset="0"/>
                <a:cs typeface="Times New Roman" pitchFamily="18" charset="0"/>
              </a:endParaRPr>
            </a:p>
          </p:txBody>
        </p:sp>
        <p:cxnSp>
          <p:nvCxnSpPr>
            <p:cNvPr id="651280" name="AutoShape 16"/>
            <p:cNvCxnSpPr>
              <a:cxnSpLocks noChangeShapeType="1"/>
              <a:stCxn id="651277" idx="2"/>
              <a:endCxn id="651278" idx="0"/>
            </p:cNvCxnSpPr>
            <p:nvPr/>
          </p:nvCxnSpPr>
          <p:spPr bwMode="auto">
            <a:xfrm>
              <a:off x="5104" y="2075"/>
              <a:ext cx="288" cy="240"/>
            </a:xfrm>
            <a:prstGeom prst="straightConnector1">
              <a:avLst/>
            </a:prstGeom>
            <a:noFill/>
            <a:ln w="9525">
              <a:solidFill>
                <a:schemeClr val="tx1"/>
              </a:solidFill>
              <a:round/>
              <a:headEnd/>
              <a:tailEnd type="triangle" w="med" len="med"/>
            </a:ln>
            <a:effectLst/>
          </p:spPr>
        </p:cxnSp>
        <p:cxnSp>
          <p:nvCxnSpPr>
            <p:cNvPr id="651281" name="AutoShape 17"/>
            <p:cNvCxnSpPr>
              <a:cxnSpLocks noChangeShapeType="1"/>
              <a:stCxn id="651277" idx="2"/>
              <a:endCxn id="651279" idx="0"/>
            </p:cNvCxnSpPr>
            <p:nvPr/>
          </p:nvCxnSpPr>
          <p:spPr bwMode="auto">
            <a:xfrm flipH="1">
              <a:off x="4864" y="2075"/>
              <a:ext cx="240" cy="240"/>
            </a:xfrm>
            <a:prstGeom prst="straightConnector1">
              <a:avLst/>
            </a:prstGeom>
            <a:noFill/>
            <a:ln w="9525">
              <a:solidFill>
                <a:schemeClr val="tx1"/>
              </a:solidFill>
              <a:round/>
              <a:headEnd/>
              <a:tailEnd type="triangle" w="med" len="med"/>
            </a:ln>
            <a:effectLst/>
          </p:spPr>
        </p:cxnSp>
        <p:sp>
          <p:nvSpPr>
            <p:cNvPr id="651296" name="Oval 32"/>
            <p:cNvSpPr>
              <a:spLocks noChangeArrowheads="1"/>
            </p:cNvSpPr>
            <p:nvPr/>
          </p:nvSpPr>
          <p:spPr bwMode="auto">
            <a:xfrm>
              <a:off x="4702" y="2331"/>
              <a:ext cx="272" cy="27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1297" name="Oval 33"/>
            <p:cNvSpPr>
              <a:spLocks noChangeArrowheads="1"/>
            </p:cNvSpPr>
            <p:nvPr/>
          </p:nvSpPr>
          <p:spPr bwMode="auto">
            <a:xfrm>
              <a:off x="4929" y="1787"/>
              <a:ext cx="272" cy="27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1298" name="Oval 34"/>
            <p:cNvSpPr>
              <a:spLocks noChangeArrowheads="1"/>
            </p:cNvSpPr>
            <p:nvPr/>
          </p:nvSpPr>
          <p:spPr bwMode="auto">
            <a:xfrm>
              <a:off x="5247" y="2331"/>
              <a:ext cx="272" cy="27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1303" name="Rectangle 39"/>
            <p:cNvSpPr>
              <a:spLocks noChangeArrowheads="1"/>
            </p:cNvSpPr>
            <p:nvPr/>
          </p:nvSpPr>
          <p:spPr bwMode="auto">
            <a:xfrm>
              <a:off x="5337" y="1742"/>
              <a:ext cx="394" cy="288"/>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51304" name="Rectangle 40"/>
            <p:cNvSpPr>
              <a:spLocks noChangeArrowheads="1"/>
            </p:cNvSpPr>
            <p:nvPr/>
          </p:nvSpPr>
          <p:spPr bwMode="auto">
            <a:xfrm>
              <a:off x="4657" y="2649"/>
              <a:ext cx="394" cy="288"/>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grpSp>
      <p:grpSp>
        <p:nvGrpSpPr>
          <p:cNvPr id="6" name="Group 50"/>
          <p:cNvGrpSpPr>
            <a:grpSpLocks/>
          </p:cNvGrpSpPr>
          <p:nvPr/>
        </p:nvGrpSpPr>
        <p:grpSpPr bwMode="auto">
          <a:xfrm>
            <a:off x="3707423" y="2636838"/>
            <a:ext cx="1906466" cy="2257425"/>
            <a:chOff x="2530" y="1661"/>
            <a:chExt cx="1301" cy="1422"/>
          </a:xfrm>
        </p:grpSpPr>
        <p:sp>
          <p:nvSpPr>
            <p:cNvPr id="651282" name="Rectangle 18"/>
            <p:cNvSpPr>
              <a:spLocks noChangeArrowheads="1"/>
            </p:cNvSpPr>
            <p:nvPr/>
          </p:nvSpPr>
          <p:spPr bwMode="auto">
            <a:xfrm>
              <a:off x="2843" y="1787"/>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Times New Roman" pitchFamily="18" charset="0"/>
                  <a:cs typeface="Times New Roman" pitchFamily="18" charset="0"/>
                </a:rPr>
                <a:t>5</a:t>
              </a:r>
              <a:endParaRPr lang="en-US" sz="3200" baseline="-25000" smtClean="0">
                <a:solidFill>
                  <a:srgbClr val="000000"/>
                </a:solidFill>
                <a:effectLst/>
                <a:latin typeface="Times New Roman" pitchFamily="18" charset="0"/>
                <a:cs typeface="Times New Roman" pitchFamily="18" charset="0"/>
              </a:endParaRPr>
            </a:p>
          </p:txBody>
        </p:sp>
        <p:sp>
          <p:nvSpPr>
            <p:cNvPr id="651283" name="Rectangle 19"/>
            <p:cNvSpPr>
              <a:spLocks noChangeArrowheads="1"/>
            </p:cNvSpPr>
            <p:nvPr/>
          </p:nvSpPr>
          <p:spPr bwMode="auto">
            <a:xfrm>
              <a:off x="3131" y="2315"/>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Times New Roman" pitchFamily="18" charset="0"/>
                  <a:cs typeface="Times New Roman" pitchFamily="18" charset="0"/>
                </a:rPr>
                <a:t>7</a:t>
              </a:r>
              <a:endParaRPr lang="en-US" sz="3200" baseline="-25000" smtClean="0">
                <a:solidFill>
                  <a:srgbClr val="000000"/>
                </a:solidFill>
                <a:effectLst/>
                <a:latin typeface="Times New Roman" pitchFamily="18" charset="0"/>
                <a:cs typeface="Times New Roman" pitchFamily="18" charset="0"/>
              </a:endParaRPr>
            </a:p>
          </p:txBody>
        </p:sp>
        <p:sp>
          <p:nvSpPr>
            <p:cNvPr id="651284" name="Rectangle 20"/>
            <p:cNvSpPr>
              <a:spLocks noChangeArrowheads="1"/>
            </p:cNvSpPr>
            <p:nvPr/>
          </p:nvSpPr>
          <p:spPr bwMode="auto">
            <a:xfrm>
              <a:off x="3323" y="2795"/>
              <a:ext cx="394" cy="288"/>
            </a:xfrm>
            <a:prstGeom prst="rect">
              <a:avLst/>
            </a:prstGeom>
            <a:noFill/>
            <a:ln w="9525">
              <a:noFill/>
              <a:miter lim="800000"/>
              <a:headEnd/>
              <a:tailEnd/>
            </a:ln>
            <a:effectLst/>
          </p:spPr>
          <p:txBody>
            <a:bodyPr wrap="none" anchor="ctr"/>
            <a:lstStyle/>
            <a:p>
              <a:pPr algn="ctr"/>
              <a:r>
                <a:rPr lang="en-US" sz="3200" smtClean="0">
                  <a:solidFill>
                    <a:srgbClr val="000000"/>
                  </a:solidFill>
                  <a:effectLst/>
                  <a:latin typeface="Times New Roman" pitchFamily="18" charset="0"/>
                  <a:cs typeface="Times New Roman" pitchFamily="18" charset="0"/>
                </a:rPr>
                <a:t>9</a:t>
              </a:r>
              <a:endParaRPr lang="en-US" sz="3200" baseline="-25000" smtClean="0">
                <a:solidFill>
                  <a:srgbClr val="000000"/>
                </a:solidFill>
                <a:effectLst/>
                <a:latin typeface="Times New Roman" pitchFamily="18" charset="0"/>
                <a:cs typeface="Times New Roman" pitchFamily="18" charset="0"/>
              </a:endParaRPr>
            </a:p>
          </p:txBody>
        </p:sp>
        <p:cxnSp>
          <p:nvCxnSpPr>
            <p:cNvPr id="651285" name="AutoShape 21"/>
            <p:cNvCxnSpPr>
              <a:cxnSpLocks noChangeShapeType="1"/>
              <a:stCxn id="651282" idx="2"/>
              <a:endCxn id="651283" idx="0"/>
            </p:cNvCxnSpPr>
            <p:nvPr/>
          </p:nvCxnSpPr>
          <p:spPr bwMode="auto">
            <a:xfrm>
              <a:off x="3040" y="2075"/>
              <a:ext cx="288" cy="240"/>
            </a:xfrm>
            <a:prstGeom prst="straightConnector1">
              <a:avLst/>
            </a:prstGeom>
            <a:noFill/>
            <a:ln w="9525">
              <a:solidFill>
                <a:schemeClr val="tx1"/>
              </a:solidFill>
              <a:round/>
              <a:headEnd/>
              <a:tailEnd type="triangle" w="med" len="med"/>
            </a:ln>
            <a:effectLst/>
          </p:spPr>
        </p:cxnSp>
        <p:cxnSp>
          <p:nvCxnSpPr>
            <p:cNvPr id="651286" name="AutoShape 22"/>
            <p:cNvCxnSpPr>
              <a:cxnSpLocks noChangeShapeType="1"/>
              <a:stCxn id="651283" idx="2"/>
              <a:endCxn id="651284" idx="0"/>
            </p:cNvCxnSpPr>
            <p:nvPr/>
          </p:nvCxnSpPr>
          <p:spPr bwMode="auto">
            <a:xfrm>
              <a:off x="3328" y="2603"/>
              <a:ext cx="192" cy="192"/>
            </a:xfrm>
            <a:prstGeom prst="straightConnector1">
              <a:avLst/>
            </a:prstGeom>
            <a:noFill/>
            <a:ln w="9525">
              <a:solidFill>
                <a:schemeClr val="tx1"/>
              </a:solidFill>
              <a:round/>
              <a:headEnd/>
              <a:tailEnd type="triangle" w="med" len="med"/>
            </a:ln>
            <a:effectLst/>
          </p:spPr>
        </p:cxnSp>
        <p:sp>
          <p:nvSpPr>
            <p:cNvPr id="651292" name="Oval 28"/>
            <p:cNvSpPr>
              <a:spLocks noChangeArrowheads="1"/>
            </p:cNvSpPr>
            <p:nvPr/>
          </p:nvSpPr>
          <p:spPr bwMode="auto">
            <a:xfrm>
              <a:off x="2888" y="1787"/>
              <a:ext cx="272" cy="27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1293" name="Oval 29"/>
            <p:cNvSpPr>
              <a:spLocks noChangeArrowheads="1"/>
            </p:cNvSpPr>
            <p:nvPr/>
          </p:nvSpPr>
          <p:spPr bwMode="auto">
            <a:xfrm>
              <a:off x="3205" y="2331"/>
              <a:ext cx="272" cy="27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1294" name="Oval 30"/>
            <p:cNvSpPr>
              <a:spLocks noChangeArrowheads="1"/>
            </p:cNvSpPr>
            <p:nvPr/>
          </p:nvSpPr>
          <p:spPr bwMode="auto">
            <a:xfrm>
              <a:off x="3387" y="2785"/>
              <a:ext cx="272" cy="27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nvGrpSpPr>
            <p:cNvPr id="7" name="Group 47"/>
            <p:cNvGrpSpPr>
              <a:grpSpLocks/>
            </p:cNvGrpSpPr>
            <p:nvPr/>
          </p:nvGrpSpPr>
          <p:grpSpPr bwMode="auto">
            <a:xfrm>
              <a:off x="2530" y="1661"/>
              <a:ext cx="1301" cy="923"/>
              <a:chOff x="484" y="1696"/>
              <a:chExt cx="1301" cy="923"/>
            </a:xfrm>
          </p:grpSpPr>
          <p:sp>
            <p:nvSpPr>
              <p:cNvPr id="651312" name="Rectangle 48"/>
              <p:cNvSpPr>
                <a:spLocks noChangeArrowheads="1"/>
              </p:cNvSpPr>
              <p:nvPr/>
            </p:nvSpPr>
            <p:spPr bwMode="auto">
              <a:xfrm>
                <a:off x="484" y="1696"/>
                <a:ext cx="394" cy="288"/>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51313" name="Rectangle 49"/>
              <p:cNvSpPr>
                <a:spLocks noChangeArrowheads="1"/>
              </p:cNvSpPr>
              <p:nvPr/>
            </p:nvSpPr>
            <p:spPr bwMode="auto">
              <a:xfrm>
                <a:off x="1391" y="2331"/>
                <a:ext cx="394" cy="288"/>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a:xfrm>
            <a:off x="533400" y="304800"/>
            <a:ext cx="8153400" cy="762000"/>
          </a:xfrm>
        </p:spPr>
        <p:txBody>
          <a:bodyPr/>
          <a:lstStyle/>
          <a:p>
            <a:r>
              <a:rPr lang="en-US" altLang="en-US" dirty="0"/>
              <a:t>Fixing Case 2 – </a:t>
            </a:r>
            <a:r>
              <a:rPr lang="en-US" altLang="en-US" dirty="0" smtClean="0"/>
              <a:t>First </a:t>
            </a:r>
            <a:r>
              <a:rPr lang="en-US" altLang="en-US" dirty="0"/>
              <a:t>try …</a:t>
            </a:r>
            <a:endParaRPr lang="en-US" altLang="he-IL" sz="4800" dirty="0"/>
          </a:p>
        </p:txBody>
      </p:sp>
      <p:sp>
        <p:nvSpPr>
          <p:cNvPr id="653315" name="Text Box 3"/>
          <p:cNvSpPr txBox="1">
            <a:spLocks noChangeArrowheads="1"/>
          </p:cNvSpPr>
          <p:nvPr/>
        </p:nvSpPr>
        <p:spPr bwMode="auto">
          <a:xfrm>
            <a:off x="252049" y="4572272"/>
            <a:ext cx="8773258" cy="1668149"/>
          </a:xfrm>
          <a:prstGeom prst="rect">
            <a:avLst/>
          </a:prstGeom>
          <a:noFill/>
          <a:ln w="9525">
            <a:noFill/>
            <a:miter lim="800000"/>
            <a:headEnd/>
            <a:tailEnd/>
          </a:ln>
          <a:effectLst/>
        </p:spPr>
        <p:txBody>
          <a:bodyPr>
            <a:spAutoFit/>
          </a:bodyPr>
          <a:lstStyle/>
          <a:p>
            <a:pPr marL="285750" indent="-285750" eaLnBrk="0" hangingPunct="0">
              <a:spcBef>
                <a:spcPct val="20000"/>
              </a:spcBef>
              <a:buFontTx/>
              <a:buChar char="•"/>
            </a:pPr>
            <a:r>
              <a:rPr lang="en-US" altLang="en-US" sz="3200" dirty="0" smtClean="0">
                <a:solidFill>
                  <a:srgbClr val="000000"/>
                </a:solidFill>
                <a:effectLst/>
                <a:latin typeface="Times New Roman" pitchFamily="18" charset="0"/>
                <a:cs typeface="Times New Roman" pitchFamily="18" charset="0"/>
              </a:rPr>
              <a:t> </a:t>
            </a:r>
            <a:r>
              <a:rPr lang="en-US" altLang="en-US" sz="3200" dirty="0" smtClean="0">
                <a:solidFill>
                  <a:srgbClr val="000000"/>
                </a:solidFill>
                <a:effectLst/>
                <a:latin typeface="+mn-lt"/>
                <a:cs typeface="Times New Roman" pitchFamily="18" charset="0"/>
              </a:rPr>
              <a:t>A single rotation is not enough</a:t>
            </a:r>
          </a:p>
          <a:p>
            <a:pPr marL="228600" indent="-228600" eaLnBrk="0" hangingPunct="0">
              <a:spcBef>
                <a:spcPct val="20000"/>
              </a:spcBef>
              <a:buFontTx/>
              <a:buChar char="•"/>
            </a:pPr>
            <a:r>
              <a:rPr lang="en-US" altLang="en-US" sz="3200" dirty="0" smtClean="0">
                <a:solidFill>
                  <a:srgbClr val="000000"/>
                </a:solidFill>
                <a:effectLst/>
                <a:latin typeface="+mn-lt"/>
                <a:cs typeface="Times New Roman" pitchFamily="18" charset="0"/>
              </a:rPr>
              <a:t> A series of rotations </a:t>
            </a:r>
            <a:r>
              <a:rPr lang="en-US" altLang="he-IL" sz="3200" dirty="0" smtClean="0">
                <a:solidFill>
                  <a:srgbClr val="000000"/>
                </a:solidFill>
                <a:effectLst/>
                <a:latin typeface="+mn-lt"/>
                <a:cs typeface="Times New Roman" pitchFamily="18" charset="0"/>
              </a:rPr>
              <a:t>on the </a:t>
            </a:r>
            <a:r>
              <a:rPr lang="en-US" altLang="he-IL" sz="3200" dirty="0" err="1" smtClean="0">
                <a:solidFill>
                  <a:srgbClr val="000000"/>
                </a:solidFill>
                <a:effectLst/>
                <a:latin typeface="+mn-lt"/>
                <a:cs typeface="Times New Roman" pitchFamily="18" charset="0"/>
              </a:rPr>
              <a:t>subtree</a:t>
            </a:r>
            <a:r>
              <a:rPr lang="en-US" altLang="he-IL" sz="3200" dirty="0" smtClean="0">
                <a:solidFill>
                  <a:srgbClr val="000000"/>
                </a:solidFill>
                <a:effectLst/>
                <a:latin typeface="+mn-lt"/>
                <a:cs typeface="Times New Roman" pitchFamily="18" charset="0"/>
              </a:rPr>
              <a:t> of </a:t>
            </a:r>
            <a:r>
              <a:rPr lang="en-US" altLang="he-IL" sz="3200" i="1" dirty="0" smtClean="0">
                <a:solidFill>
                  <a:srgbClr val="000000"/>
                </a:solidFill>
                <a:effectLst/>
                <a:latin typeface="+mn-lt"/>
                <a:cs typeface="Times New Roman" pitchFamily="18" charset="0"/>
              </a:rPr>
              <a:t>k</a:t>
            </a:r>
            <a:r>
              <a:rPr lang="en-US" altLang="he-IL" sz="3200" i="1" baseline="-25000" dirty="0" smtClean="0">
                <a:solidFill>
                  <a:srgbClr val="000000"/>
                </a:solidFill>
                <a:effectLst/>
                <a:latin typeface="+mn-lt"/>
                <a:cs typeface="Times New Roman" pitchFamily="18" charset="0"/>
              </a:rPr>
              <a:t>1 </a:t>
            </a:r>
            <a:r>
              <a:rPr lang="en-US" altLang="he-IL" sz="3200" dirty="0" smtClean="0">
                <a:solidFill>
                  <a:srgbClr val="000000"/>
                </a:solidFill>
                <a:effectLst/>
                <a:latin typeface="+mn-lt"/>
                <a:cs typeface="Times New Roman" pitchFamily="18" charset="0"/>
              </a:rPr>
              <a:t>to          reduce Case 2  to Case 1!</a:t>
            </a:r>
          </a:p>
        </p:txBody>
      </p:sp>
      <p:sp>
        <p:nvSpPr>
          <p:cNvPr id="653316" name="Line 4"/>
          <p:cNvSpPr>
            <a:spLocks noChangeShapeType="1"/>
          </p:cNvSpPr>
          <p:nvPr/>
        </p:nvSpPr>
        <p:spPr bwMode="auto">
          <a:xfrm>
            <a:off x="886558" y="3559175"/>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3317" name="Line 5"/>
          <p:cNvSpPr>
            <a:spLocks noChangeShapeType="1"/>
          </p:cNvSpPr>
          <p:nvPr/>
        </p:nvSpPr>
        <p:spPr bwMode="auto">
          <a:xfrm>
            <a:off x="886558" y="3940175"/>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3318" name="Rectangle 6"/>
          <p:cNvSpPr>
            <a:spLocks noChangeArrowheads="1"/>
          </p:cNvSpPr>
          <p:nvPr/>
        </p:nvSpPr>
        <p:spPr bwMode="auto">
          <a:xfrm>
            <a:off x="1926981" y="1196975"/>
            <a:ext cx="577362" cy="457200"/>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53319" name="Rectangle 7"/>
          <p:cNvSpPr>
            <a:spLocks noChangeArrowheads="1"/>
          </p:cNvSpPr>
          <p:nvPr/>
        </p:nvSpPr>
        <p:spPr bwMode="auto">
          <a:xfrm>
            <a:off x="1378928" y="1958975"/>
            <a:ext cx="577362" cy="457200"/>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53320" name="Freeform 8"/>
          <p:cNvSpPr>
            <a:spLocks/>
          </p:cNvSpPr>
          <p:nvPr/>
        </p:nvSpPr>
        <p:spPr bwMode="auto">
          <a:xfrm>
            <a:off x="1800965" y="2720975"/>
            <a:ext cx="422031" cy="1600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3321" name="Line 9"/>
          <p:cNvSpPr>
            <a:spLocks noChangeShapeType="1"/>
          </p:cNvSpPr>
          <p:nvPr/>
        </p:nvSpPr>
        <p:spPr bwMode="auto">
          <a:xfrm>
            <a:off x="886558" y="4321175"/>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3322" name="Freeform 10"/>
          <p:cNvSpPr>
            <a:spLocks/>
          </p:cNvSpPr>
          <p:nvPr/>
        </p:nvSpPr>
        <p:spPr bwMode="auto">
          <a:xfrm>
            <a:off x="1097573" y="2720975"/>
            <a:ext cx="422031" cy="1219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3323" name="Freeform 11"/>
          <p:cNvSpPr>
            <a:spLocks/>
          </p:cNvSpPr>
          <p:nvPr/>
        </p:nvSpPr>
        <p:spPr bwMode="auto">
          <a:xfrm>
            <a:off x="2715365" y="2339975"/>
            <a:ext cx="422031" cy="1219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53324" name="AutoShape 12"/>
          <p:cNvCxnSpPr>
            <a:cxnSpLocks noChangeShapeType="1"/>
            <a:stCxn id="653319" idx="2"/>
            <a:endCxn id="653320" idx="2"/>
          </p:cNvCxnSpPr>
          <p:nvPr/>
        </p:nvCxnSpPr>
        <p:spPr bwMode="auto">
          <a:xfrm>
            <a:off x="1667608" y="2416175"/>
            <a:ext cx="344366" cy="304800"/>
          </a:xfrm>
          <a:prstGeom prst="straightConnector1">
            <a:avLst/>
          </a:prstGeom>
          <a:noFill/>
          <a:ln w="9525">
            <a:solidFill>
              <a:schemeClr val="tx1"/>
            </a:solidFill>
            <a:round/>
            <a:headEnd/>
            <a:tailEnd type="triangle" w="med" len="med"/>
          </a:ln>
          <a:effectLst/>
        </p:spPr>
      </p:cxnSp>
      <p:cxnSp>
        <p:nvCxnSpPr>
          <p:cNvPr id="653325" name="AutoShape 13"/>
          <p:cNvCxnSpPr>
            <a:cxnSpLocks noChangeShapeType="1"/>
            <a:stCxn id="653319" idx="2"/>
            <a:endCxn id="653322" idx="2"/>
          </p:cNvCxnSpPr>
          <p:nvPr/>
        </p:nvCxnSpPr>
        <p:spPr bwMode="auto">
          <a:xfrm flipH="1">
            <a:off x="1308725" y="2416175"/>
            <a:ext cx="359019" cy="304800"/>
          </a:xfrm>
          <a:prstGeom prst="straightConnector1">
            <a:avLst/>
          </a:prstGeom>
          <a:noFill/>
          <a:ln w="9525">
            <a:solidFill>
              <a:schemeClr val="tx1"/>
            </a:solidFill>
            <a:round/>
            <a:headEnd/>
            <a:tailEnd type="triangle" w="med" len="med"/>
          </a:ln>
          <a:effectLst/>
        </p:spPr>
      </p:cxnSp>
      <p:cxnSp>
        <p:nvCxnSpPr>
          <p:cNvPr id="653326" name="AutoShape 14"/>
          <p:cNvCxnSpPr>
            <a:cxnSpLocks noChangeShapeType="1"/>
            <a:stCxn id="653318" idx="2"/>
            <a:endCxn id="653319" idx="0"/>
          </p:cNvCxnSpPr>
          <p:nvPr/>
        </p:nvCxnSpPr>
        <p:spPr bwMode="auto">
          <a:xfrm flipH="1">
            <a:off x="1667608" y="1654175"/>
            <a:ext cx="548054" cy="304800"/>
          </a:xfrm>
          <a:prstGeom prst="straightConnector1">
            <a:avLst/>
          </a:prstGeom>
          <a:noFill/>
          <a:ln w="9525">
            <a:solidFill>
              <a:schemeClr val="tx1"/>
            </a:solidFill>
            <a:round/>
            <a:headEnd/>
            <a:tailEnd type="triangle" w="med" len="med"/>
          </a:ln>
          <a:effectLst/>
        </p:spPr>
      </p:cxnSp>
      <p:cxnSp>
        <p:nvCxnSpPr>
          <p:cNvPr id="653327" name="AutoShape 15"/>
          <p:cNvCxnSpPr>
            <a:cxnSpLocks noChangeShapeType="1"/>
            <a:stCxn id="653318" idx="2"/>
            <a:endCxn id="653323" idx="2"/>
          </p:cNvCxnSpPr>
          <p:nvPr/>
        </p:nvCxnSpPr>
        <p:spPr bwMode="auto">
          <a:xfrm>
            <a:off x="2215662" y="1654175"/>
            <a:ext cx="710712" cy="685800"/>
          </a:xfrm>
          <a:prstGeom prst="straightConnector1">
            <a:avLst/>
          </a:prstGeom>
          <a:noFill/>
          <a:ln w="9525">
            <a:solidFill>
              <a:schemeClr val="tx1"/>
            </a:solidFill>
            <a:round/>
            <a:headEnd/>
            <a:tailEnd type="triangle" w="med" len="med"/>
          </a:ln>
          <a:effectLst/>
        </p:spPr>
      </p:cxnSp>
      <p:sp>
        <p:nvSpPr>
          <p:cNvPr id="653328" name="Text Box 16"/>
          <p:cNvSpPr txBox="1">
            <a:spLocks noChangeArrowheads="1"/>
          </p:cNvSpPr>
          <p:nvPr/>
        </p:nvSpPr>
        <p:spPr bwMode="auto">
          <a:xfrm>
            <a:off x="1800959" y="3776663"/>
            <a:ext cx="423514" cy="52322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B</a:t>
            </a:r>
          </a:p>
        </p:txBody>
      </p:sp>
      <p:sp>
        <p:nvSpPr>
          <p:cNvPr id="653329" name="Text Box 17"/>
          <p:cNvSpPr txBox="1">
            <a:spLocks noChangeArrowheads="1"/>
          </p:cNvSpPr>
          <p:nvPr/>
        </p:nvSpPr>
        <p:spPr bwMode="auto">
          <a:xfrm>
            <a:off x="1097574" y="3432176"/>
            <a:ext cx="423514" cy="52322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A</a:t>
            </a:r>
          </a:p>
        </p:txBody>
      </p:sp>
      <p:sp>
        <p:nvSpPr>
          <p:cNvPr id="653330" name="Text Box 18"/>
          <p:cNvSpPr txBox="1">
            <a:spLocks noChangeArrowheads="1"/>
          </p:cNvSpPr>
          <p:nvPr/>
        </p:nvSpPr>
        <p:spPr bwMode="auto">
          <a:xfrm>
            <a:off x="2715359" y="3051176"/>
            <a:ext cx="444352" cy="52322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C</a:t>
            </a:r>
          </a:p>
        </p:txBody>
      </p:sp>
      <p:grpSp>
        <p:nvGrpSpPr>
          <p:cNvPr id="2" name="Group 37"/>
          <p:cNvGrpSpPr>
            <a:grpSpLocks/>
          </p:cNvGrpSpPr>
          <p:nvPr/>
        </p:nvGrpSpPr>
        <p:grpSpPr bwMode="auto">
          <a:xfrm>
            <a:off x="3109683" y="1628775"/>
            <a:ext cx="2740269" cy="1549400"/>
            <a:chOff x="2122" y="1026"/>
            <a:chExt cx="1870" cy="976"/>
          </a:xfrm>
        </p:grpSpPr>
        <p:sp>
          <p:nvSpPr>
            <p:cNvPr id="653331" name="AutoShape 19"/>
            <p:cNvSpPr>
              <a:spLocks noChangeArrowheads="1"/>
            </p:cNvSpPr>
            <p:nvPr/>
          </p:nvSpPr>
          <p:spPr bwMode="auto">
            <a:xfrm>
              <a:off x="2573" y="1474"/>
              <a:ext cx="720" cy="528"/>
            </a:xfrm>
            <a:prstGeom prst="rightArrow">
              <a:avLst>
                <a:gd name="adj1" fmla="val 50000"/>
                <a:gd name="adj2" fmla="val 34091"/>
              </a:avLst>
            </a:prstGeom>
            <a:solidFill>
              <a:srgbClr val="6DD9FF"/>
            </a:solidFill>
            <a:ln w="9525">
              <a:solidFill>
                <a:schemeClr val="tx1"/>
              </a:solidFill>
              <a:miter lim="800000"/>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3332" name="Text Box 20"/>
            <p:cNvSpPr txBox="1">
              <a:spLocks noChangeArrowheads="1"/>
            </p:cNvSpPr>
            <p:nvPr/>
          </p:nvSpPr>
          <p:spPr bwMode="auto">
            <a:xfrm>
              <a:off x="2122" y="1026"/>
              <a:ext cx="1870" cy="365"/>
            </a:xfrm>
            <a:prstGeom prst="rect">
              <a:avLst/>
            </a:prstGeom>
            <a:noFill/>
            <a:ln w="9525">
              <a:noFill/>
              <a:miter lim="800000"/>
              <a:headEnd/>
              <a:tailEnd/>
            </a:ln>
            <a:effectLst/>
          </p:spPr>
          <p:txBody>
            <a:bodyPr>
              <a:spAutoFit/>
            </a:bodyPr>
            <a:lstStyle/>
            <a:p>
              <a:pPr>
                <a:spcBef>
                  <a:spcPct val="50000"/>
                </a:spcBef>
              </a:pPr>
              <a:r>
                <a:rPr lang="en-US" sz="3200" i="1" dirty="0" smtClean="0">
                  <a:solidFill>
                    <a:srgbClr val="0000CC"/>
                  </a:solidFill>
                  <a:effectLst/>
                  <a:latin typeface="Times New Roman" pitchFamily="18" charset="0"/>
                  <a:cs typeface="Times New Roman" pitchFamily="18" charset="0"/>
                </a:rPr>
                <a:t>right rotation</a:t>
              </a:r>
            </a:p>
          </p:txBody>
        </p:sp>
      </p:grpSp>
      <p:sp>
        <p:nvSpPr>
          <p:cNvPr id="653345" name="Oval 33"/>
          <p:cNvSpPr>
            <a:spLocks noChangeArrowheads="1"/>
          </p:cNvSpPr>
          <p:nvPr/>
        </p:nvSpPr>
        <p:spPr bwMode="auto">
          <a:xfrm>
            <a:off x="1979735" y="1125538"/>
            <a:ext cx="531934" cy="576262"/>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3347" name="Oval 35"/>
          <p:cNvSpPr>
            <a:spLocks noChangeArrowheads="1"/>
          </p:cNvSpPr>
          <p:nvPr/>
        </p:nvSpPr>
        <p:spPr bwMode="auto">
          <a:xfrm>
            <a:off x="1381858" y="1844948"/>
            <a:ext cx="531934" cy="5762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nvGrpSpPr>
          <p:cNvPr id="3" name="Group 38"/>
          <p:cNvGrpSpPr>
            <a:grpSpLocks/>
          </p:cNvGrpSpPr>
          <p:nvPr/>
        </p:nvGrpSpPr>
        <p:grpSpPr bwMode="auto">
          <a:xfrm>
            <a:off x="5950927" y="1125810"/>
            <a:ext cx="1850781" cy="3211513"/>
            <a:chOff x="4061" y="709"/>
            <a:chExt cx="1263" cy="2023"/>
          </a:xfrm>
        </p:grpSpPr>
        <p:sp>
          <p:nvSpPr>
            <p:cNvPr id="653333" name="Rectangle 21"/>
            <p:cNvSpPr>
              <a:spLocks noChangeArrowheads="1"/>
            </p:cNvSpPr>
            <p:nvPr/>
          </p:nvSpPr>
          <p:spPr bwMode="auto">
            <a:xfrm>
              <a:off x="4733" y="1234"/>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53334" name="Rectangle 22"/>
            <p:cNvSpPr>
              <a:spLocks noChangeArrowheads="1"/>
            </p:cNvSpPr>
            <p:nvPr/>
          </p:nvSpPr>
          <p:spPr bwMode="auto">
            <a:xfrm>
              <a:off x="4435" y="754"/>
              <a:ext cx="394" cy="288"/>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53335" name="Freeform 23"/>
            <p:cNvSpPr>
              <a:spLocks/>
            </p:cNvSpPr>
            <p:nvPr/>
          </p:nvSpPr>
          <p:spPr bwMode="auto">
            <a:xfrm>
              <a:off x="4541" y="1714"/>
              <a:ext cx="288" cy="100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3336" name="Freeform 24"/>
            <p:cNvSpPr>
              <a:spLocks/>
            </p:cNvSpPr>
            <p:nvPr/>
          </p:nvSpPr>
          <p:spPr bwMode="auto">
            <a:xfrm>
              <a:off x="4061" y="1474"/>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3337" name="Freeform 25"/>
            <p:cNvSpPr>
              <a:spLocks/>
            </p:cNvSpPr>
            <p:nvPr/>
          </p:nvSpPr>
          <p:spPr bwMode="auto">
            <a:xfrm>
              <a:off x="5021" y="1714"/>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53338" name="AutoShape 26"/>
            <p:cNvCxnSpPr>
              <a:cxnSpLocks noChangeShapeType="1"/>
              <a:stCxn id="653333" idx="2"/>
              <a:endCxn id="653337" idx="2"/>
            </p:cNvCxnSpPr>
            <p:nvPr/>
          </p:nvCxnSpPr>
          <p:spPr bwMode="auto">
            <a:xfrm>
              <a:off x="4930" y="1522"/>
              <a:ext cx="235" cy="192"/>
            </a:xfrm>
            <a:prstGeom prst="straightConnector1">
              <a:avLst/>
            </a:prstGeom>
            <a:noFill/>
            <a:ln w="9525">
              <a:solidFill>
                <a:schemeClr val="tx1"/>
              </a:solidFill>
              <a:round/>
              <a:headEnd/>
              <a:tailEnd type="triangle" w="med" len="med"/>
            </a:ln>
            <a:effectLst/>
          </p:spPr>
        </p:cxnSp>
        <p:sp>
          <p:nvSpPr>
            <p:cNvPr id="653339" name="Text Box 27"/>
            <p:cNvSpPr txBox="1">
              <a:spLocks noChangeArrowheads="1"/>
            </p:cNvSpPr>
            <p:nvPr/>
          </p:nvSpPr>
          <p:spPr bwMode="auto">
            <a:xfrm>
              <a:off x="4537" y="2402"/>
              <a:ext cx="289" cy="33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B</a:t>
              </a:r>
            </a:p>
          </p:txBody>
        </p:sp>
        <p:sp>
          <p:nvSpPr>
            <p:cNvPr id="653340" name="Text Box 28"/>
            <p:cNvSpPr txBox="1">
              <a:spLocks noChangeArrowheads="1"/>
            </p:cNvSpPr>
            <p:nvPr/>
          </p:nvSpPr>
          <p:spPr bwMode="auto">
            <a:xfrm>
              <a:off x="4061" y="1922"/>
              <a:ext cx="289" cy="330"/>
            </a:xfrm>
            <a:prstGeom prst="rect">
              <a:avLst/>
            </a:prstGeom>
            <a:noFill/>
            <a:ln w="9525">
              <a:noFill/>
              <a:miter lim="800000"/>
              <a:headEnd/>
              <a:tailEnd/>
            </a:ln>
            <a:effectLst/>
          </p:spPr>
          <p:txBody>
            <a:bodyPr wrap="none">
              <a:spAutoFit/>
            </a:bodyPr>
            <a:lstStyle/>
            <a:p>
              <a:r>
                <a:rPr lang="en-US" sz="2800" i="1" dirty="0" smtClean="0">
                  <a:solidFill>
                    <a:srgbClr val="000000"/>
                  </a:solidFill>
                  <a:effectLst/>
                  <a:cs typeface="Arial" pitchFamily="34" charset="0"/>
                </a:rPr>
                <a:t>A</a:t>
              </a:r>
            </a:p>
          </p:txBody>
        </p:sp>
        <p:sp>
          <p:nvSpPr>
            <p:cNvPr id="653341" name="Text Box 29"/>
            <p:cNvSpPr txBox="1">
              <a:spLocks noChangeArrowheads="1"/>
            </p:cNvSpPr>
            <p:nvPr/>
          </p:nvSpPr>
          <p:spPr bwMode="auto">
            <a:xfrm>
              <a:off x="5021" y="2162"/>
              <a:ext cx="303" cy="330"/>
            </a:xfrm>
            <a:prstGeom prst="rect">
              <a:avLst/>
            </a:prstGeom>
            <a:noFill/>
            <a:ln w="9525">
              <a:noFill/>
              <a:miter lim="800000"/>
              <a:headEnd/>
              <a:tailEnd/>
            </a:ln>
            <a:effectLst/>
          </p:spPr>
          <p:txBody>
            <a:bodyPr wrap="none">
              <a:spAutoFit/>
            </a:bodyPr>
            <a:lstStyle/>
            <a:p>
              <a:r>
                <a:rPr lang="en-US" sz="2800" i="1" smtClean="0">
                  <a:solidFill>
                    <a:srgbClr val="000000"/>
                  </a:solidFill>
                  <a:effectLst/>
                  <a:cs typeface="Arial" pitchFamily="34" charset="0"/>
                </a:rPr>
                <a:t>C</a:t>
              </a:r>
            </a:p>
          </p:txBody>
        </p:sp>
        <p:cxnSp>
          <p:nvCxnSpPr>
            <p:cNvPr id="653342" name="AutoShape 30"/>
            <p:cNvCxnSpPr>
              <a:cxnSpLocks noChangeShapeType="1"/>
              <a:stCxn id="653334" idx="2"/>
              <a:endCxn id="653333" idx="0"/>
            </p:cNvCxnSpPr>
            <p:nvPr/>
          </p:nvCxnSpPr>
          <p:spPr bwMode="auto">
            <a:xfrm>
              <a:off x="4632" y="1042"/>
              <a:ext cx="298" cy="192"/>
            </a:xfrm>
            <a:prstGeom prst="straightConnector1">
              <a:avLst/>
            </a:prstGeom>
            <a:noFill/>
            <a:ln w="9525">
              <a:solidFill>
                <a:schemeClr val="tx1"/>
              </a:solidFill>
              <a:round/>
              <a:headEnd/>
              <a:tailEnd type="triangle" w="med" len="med"/>
            </a:ln>
            <a:effectLst/>
          </p:spPr>
        </p:cxnSp>
        <p:cxnSp>
          <p:nvCxnSpPr>
            <p:cNvPr id="653343" name="AutoShape 31"/>
            <p:cNvCxnSpPr>
              <a:cxnSpLocks noChangeShapeType="1"/>
              <a:stCxn id="653333" idx="2"/>
              <a:endCxn id="653335" idx="2"/>
            </p:cNvCxnSpPr>
            <p:nvPr/>
          </p:nvCxnSpPr>
          <p:spPr bwMode="auto">
            <a:xfrm flipH="1">
              <a:off x="4685" y="1522"/>
              <a:ext cx="245" cy="192"/>
            </a:xfrm>
            <a:prstGeom prst="straightConnector1">
              <a:avLst/>
            </a:prstGeom>
            <a:noFill/>
            <a:ln w="9525">
              <a:solidFill>
                <a:schemeClr val="tx1"/>
              </a:solidFill>
              <a:round/>
              <a:headEnd/>
              <a:tailEnd type="triangle" w="med" len="med"/>
            </a:ln>
            <a:effectLst/>
          </p:spPr>
        </p:cxnSp>
        <p:cxnSp>
          <p:nvCxnSpPr>
            <p:cNvPr id="653344" name="AutoShape 32"/>
            <p:cNvCxnSpPr>
              <a:cxnSpLocks noChangeShapeType="1"/>
              <a:stCxn id="653334" idx="2"/>
              <a:endCxn id="653336" idx="2"/>
            </p:cNvCxnSpPr>
            <p:nvPr/>
          </p:nvCxnSpPr>
          <p:spPr bwMode="auto">
            <a:xfrm flipH="1">
              <a:off x="4205" y="1042"/>
              <a:ext cx="427" cy="432"/>
            </a:xfrm>
            <a:prstGeom prst="straightConnector1">
              <a:avLst/>
            </a:prstGeom>
            <a:noFill/>
            <a:ln w="9525">
              <a:solidFill>
                <a:schemeClr val="tx1"/>
              </a:solidFill>
              <a:round/>
              <a:headEnd/>
              <a:tailEnd type="triangle" w="med" len="med"/>
            </a:ln>
            <a:effectLst/>
          </p:spPr>
        </p:cxnSp>
        <p:sp>
          <p:nvSpPr>
            <p:cNvPr id="653346" name="Oval 34"/>
            <p:cNvSpPr>
              <a:spLocks noChangeArrowheads="1"/>
            </p:cNvSpPr>
            <p:nvPr/>
          </p:nvSpPr>
          <p:spPr bwMode="auto">
            <a:xfrm>
              <a:off x="4435" y="709"/>
              <a:ext cx="363" cy="363"/>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3348" name="Oval 36"/>
            <p:cNvSpPr>
              <a:spLocks noChangeArrowheads="1"/>
            </p:cNvSpPr>
            <p:nvPr/>
          </p:nvSpPr>
          <p:spPr bwMode="auto">
            <a:xfrm>
              <a:off x="4753" y="1207"/>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a:xfrm>
            <a:off x="451338" y="260350"/>
            <a:ext cx="8294077" cy="863600"/>
          </a:xfrm>
        </p:spPr>
        <p:txBody>
          <a:bodyPr/>
          <a:lstStyle/>
          <a:p>
            <a:r>
              <a:rPr lang="en-US" altLang="he-IL" dirty="0"/>
              <a:t>Fixing Case 2: right then left rotation</a:t>
            </a:r>
          </a:p>
        </p:txBody>
      </p:sp>
      <p:sp>
        <p:nvSpPr>
          <p:cNvPr id="657412" name="Line 4"/>
          <p:cNvSpPr>
            <a:spLocks noChangeShapeType="1"/>
          </p:cNvSpPr>
          <p:nvPr/>
        </p:nvSpPr>
        <p:spPr bwMode="auto">
          <a:xfrm>
            <a:off x="633046" y="4114800"/>
            <a:ext cx="78779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7413" name="Line 5"/>
          <p:cNvSpPr>
            <a:spLocks noChangeShapeType="1"/>
          </p:cNvSpPr>
          <p:nvPr/>
        </p:nvSpPr>
        <p:spPr bwMode="auto">
          <a:xfrm>
            <a:off x="633046" y="4495800"/>
            <a:ext cx="78779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7414" name="Rectangle 6"/>
          <p:cNvSpPr>
            <a:spLocks noChangeArrowheads="1"/>
          </p:cNvSpPr>
          <p:nvPr/>
        </p:nvSpPr>
        <p:spPr bwMode="auto">
          <a:xfrm>
            <a:off x="1392116" y="1752600"/>
            <a:ext cx="577362" cy="457200"/>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3</a:t>
            </a:r>
          </a:p>
        </p:txBody>
      </p:sp>
      <p:sp>
        <p:nvSpPr>
          <p:cNvPr id="657415" name="Rectangle 7"/>
          <p:cNvSpPr>
            <a:spLocks noChangeArrowheads="1"/>
          </p:cNvSpPr>
          <p:nvPr/>
        </p:nvSpPr>
        <p:spPr bwMode="auto">
          <a:xfrm>
            <a:off x="844062" y="2514600"/>
            <a:ext cx="577362" cy="457200"/>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57416" name="Line 8"/>
          <p:cNvSpPr>
            <a:spLocks noChangeShapeType="1"/>
          </p:cNvSpPr>
          <p:nvPr/>
        </p:nvSpPr>
        <p:spPr bwMode="auto">
          <a:xfrm>
            <a:off x="633046" y="4876800"/>
            <a:ext cx="7877908"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7417" name="Freeform 9"/>
          <p:cNvSpPr>
            <a:spLocks/>
          </p:cNvSpPr>
          <p:nvPr/>
        </p:nvSpPr>
        <p:spPr bwMode="auto">
          <a:xfrm>
            <a:off x="562709" y="3276600"/>
            <a:ext cx="422031" cy="1219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7418" name="Freeform 10"/>
          <p:cNvSpPr>
            <a:spLocks/>
          </p:cNvSpPr>
          <p:nvPr/>
        </p:nvSpPr>
        <p:spPr bwMode="auto">
          <a:xfrm>
            <a:off x="2180492" y="2895600"/>
            <a:ext cx="422031" cy="1219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57419" name="AutoShape 11"/>
          <p:cNvCxnSpPr>
            <a:cxnSpLocks noChangeShapeType="1"/>
            <a:stCxn id="657415" idx="2"/>
            <a:endCxn id="657417" idx="2"/>
          </p:cNvCxnSpPr>
          <p:nvPr/>
        </p:nvCxnSpPr>
        <p:spPr bwMode="auto">
          <a:xfrm flipH="1">
            <a:off x="773723" y="2971800"/>
            <a:ext cx="359020" cy="304800"/>
          </a:xfrm>
          <a:prstGeom prst="straightConnector1">
            <a:avLst/>
          </a:prstGeom>
          <a:noFill/>
          <a:ln w="9525">
            <a:solidFill>
              <a:schemeClr val="tx1"/>
            </a:solidFill>
            <a:round/>
            <a:headEnd/>
            <a:tailEnd type="triangle" w="med" len="med"/>
          </a:ln>
          <a:effectLst/>
        </p:spPr>
      </p:cxnSp>
      <p:cxnSp>
        <p:nvCxnSpPr>
          <p:cNvPr id="657420" name="AutoShape 12"/>
          <p:cNvCxnSpPr>
            <a:cxnSpLocks noChangeShapeType="1"/>
            <a:stCxn id="657414" idx="2"/>
            <a:endCxn id="657415" idx="0"/>
          </p:cNvCxnSpPr>
          <p:nvPr/>
        </p:nvCxnSpPr>
        <p:spPr bwMode="auto">
          <a:xfrm flipH="1">
            <a:off x="1132743" y="2209800"/>
            <a:ext cx="548054" cy="304800"/>
          </a:xfrm>
          <a:prstGeom prst="straightConnector1">
            <a:avLst/>
          </a:prstGeom>
          <a:noFill/>
          <a:ln w="9525">
            <a:solidFill>
              <a:schemeClr val="tx1"/>
            </a:solidFill>
            <a:round/>
            <a:headEnd/>
            <a:tailEnd type="triangle" w="med" len="med"/>
          </a:ln>
          <a:effectLst/>
        </p:spPr>
      </p:cxnSp>
      <p:cxnSp>
        <p:nvCxnSpPr>
          <p:cNvPr id="657421" name="AutoShape 13"/>
          <p:cNvCxnSpPr>
            <a:cxnSpLocks noChangeShapeType="1"/>
            <a:stCxn id="657414" idx="2"/>
            <a:endCxn id="657418" idx="2"/>
          </p:cNvCxnSpPr>
          <p:nvPr/>
        </p:nvCxnSpPr>
        <p:spPr bwMode="auto">
          <a:xfrm>
            <a:off x="1680919" y="2209800"/>
            <a:ext cx="710711" cy="685800"/>
          </a:xfrm>
          <a:prstGeom prst="straightConnector1">
            <a:avLst/>
          </a:prstGeom>
          <a:noFill/>
          <a:ln w="9525">
            <a:solidFill>
              <a:schemeClr val="tx1"/>
            </a:solidFill>
            <a:round/>
            <a:headEnd/>
            <a:tailEnd type="triangle" w="med" len="med"/>
          </a:ln>
          <a:effectLst/>
        </p:spPr>
      </p:cxnSp>
      <p:sp>
        <p:nvSpPr>
          <p:cNvPr id="657422" name="Text Box 14"/>
          <p:cNvSpPr txBox="1">
            <a:spLocks noChangeArrowheads="1"/>
          </p:cNvSpPr>
          <p:nvPr/>
        </p:nvSpPr>
        <p:spPr bwMode="auto">
          <a:xfrm>
            <a:off x="562707" y="4038844"/>
            <a:ext cx="389850" cy="461665"/>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A</a:t>
            </a:r>
          </a:p>
        </p:txBody>
      </p:sp>
      <p:sp>
        <p:nvSpPr>
          <p:cNvPr id="657423" name="Text Box 15"/>
          <p:cNvSpPr txBox="1">
            <a:spLocks noChangeArrowheads="1"/>
          </p:cNvSpPr>
          <p:nvPr/>
        </p:nvSpPr>
        <p:spPr bwMode="auto">
          <a:xfrm>
            <a:off x="2180493" y="3657603"/>
            <a:ext cx="407484" cy="461665"/>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C</a:t>
            </a:r>
          </a:p>
        </p:txBody>
      </p:sp>
      <p:sp>
        <p:nvSpPr>
          <p:cNvPr id="657425" name="Rectangle 17"/>
          <p:cNvSpPr>
            <a:spLocks noChangeArrowheads="1"/>
          </p:cNvSpPr>
          <p:nvPr/>
        </p:nvSpPr>
        <p:spPr bwMode="auto">
          <a:xfrm>
            <a:off x="1195754" y="3200400"/>
            <a:ext cx="577362" cy="457200"/>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57426" name="Freeform 18"/>
          <p:cNvSpPr>
            <a:spLocks/>
          </p:cNvSpPr>
          <p:nvPr/>
        </p:nvSpPr>
        <p:spPr bwMode="auto">
          <a:xfrm>
            <a:off x="1049215" y="3810245"/>
            <a:ext cx="357554" cy="1058863"/>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7427" name="Freeform 19"/>
          <p:cNvSpPr>
            <a:spLocks/>
          </p:cNvSpPr>
          <p:nvPr/>
        </p:nvSpPr>
        <p:spPr bwMode="auto">
          <a:xfrm>
            <a:off x="1547449" y="3810245"/>
            <a:ext cx="366346" cy="1058863"/>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7428" name="Text Box 20"/>
          <p:cNvSpPr txBox="1">
            <a:spLocks noChangeArrowheads="1"/>
          </p:cNvSpPr>
          <p:nvPr/>
        </p:nvSpPr>
        <p:spPr bwMode="auto">
          <a:xfrm>
            <a:off x="983272" y="4508744"/>
            <a:ext cx="503664" cy="461665"/>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B</a:t>
            </a:r>
            <a:r>
              <a:rPr lang="en-US" sz="2400" i="1" baseline="-25000" smtClean="0">
                <a:solidFill>
                  <a:srgbClr val="000000"/>
                </a:solidFill>
                <a:effectLst/>
                <a:cs typeface="Arial" pitchFamily="34" charset="0"/>
              </a:rPr>
              <a:t>1</a:t>
            </a:r>
          </a:p>
        </p:txBody>
      </p:sp>
      <p:sp>
        <p:nvSpPr>
          <p:cNvPr id="657429" name="Text Box 21"/>
          <p:cNvSpPr txBox="1">
            <a:spLocks noChangeArrowheads="1"/>
          </p:cNvSpPr>
          <p:nvPr/>
        </p:nvSpPr>
        <p:spPr bwMode="auto">
          <a:xfrm>
            <a:off x="1513743" y="4508744"/>
            <a:ext cx="503664" cy="461665"/>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B</a:t>
            </a:r>
            <a:r>
              <a:rPr lang="en-US" sz="2400" i="1" baseline="-25000" smtClean="0">
                <a:solidFill>
                  <a:srgbClr val="000000"/>
                </a:solidFill>
                <a:effectLst/>
                <a:cs typeface="Arial" pitchFamily="34" charset="0"/>
              </a:rPr>
              <a:t>2</a:t>
            </a:r>
          </a:p>
        </p:txBody>
      </p:sp>
      <p:cxnSp>
        <p:nvCxnSpPr>
          <p:cNvPr id="657430" name="AutoShape 22"/>
          <p:cNvCxnSpPr>
            <a:cxnSpLocks noChangeShapeType="1"/>
            <a:stCxn id="657415" idx="2"/>
            <a:endCxn id="657425" idx="0"/>
          </p:cNvCxnSpPr>
          <p:nvPr/>
        </p:nvCxnSpPr>
        <p:spPr bwMode="auto">
          <a:xfrm>
            <a:off x="1132743" y="2971800"/>
            <a:ext cx="351692" cy="228600"/>
          </a:xfrm>
          <a:prstGeom prst="straightConnector1">
            <a:avLst/>
          </a:prstGeom>
          <a:noFill/>
          <a:ln w="9525">
            <a:solidFill>
              <a:schemeClr val="tx1"/>
            </a:solidFill>
            <a:round/>
            <a:headEnd/>
            <a:tailEnd type="triangle" w="med" len="med"/>
          </a:ln>
          <a:effectLst/>
        </p:spPr>
      </p:cxnSp>
      <p:cxnSp>
        <p:nvCxnSpPr>
          <p:cNvPr id="657431" name="AutoShape 23"/>
          <p:cNvCxnSpPr>
            <a:cxnSpLocks noChangeShapeType="1"/>
            <a:stCxn id="657425" idx="2"/>
            <a:endCxn id="657426" idx="2"/>
          </p:cNvCxnSpPr>
          <p:nvPr/>
        </p:nvCxnSpPr>
        <p:spPr bwMode="auto">
          <a:xfrm flipH="1">
            <a:off x="1228115" y="3657600"/>
            <a:ext cx="256443" cy="152400"/>
          </a:xfrm>
          <a:prstGeom prst="straightConnector1">
            <a:avLst/>
          </a:prstGeom>
          <a:noFill/>
          <a:ln w="9525">
            <a:solidFill>
              <a:schemeClr val="tx1"/>
            </a:solidFill>
            <a:round/>
            <a:headEnd/>
            <a:tailEnd type="triangle" w="med" len="med"/>
          </a:ln>
          <a:effectLst/>
        </p:spPr>
      </p:cxnSp>
      <p:cxnSp>
        <p:nvCxnSpPr>
          <p:cNvPr id="657432" name="AutoShape 24"/>
          <p:cNvCxnSpPr>
            <a:cxnSpLocks noChangeShapeType="1"/>
            <a:stCxn id="657425" idx="2"/>
            <a:endCxn id="657427" idx="2"/>
          </p:cNvCxnSpPr>
          <p:nvPr/>
        </p:nvCxnSpPr>
        <p:spPr bwMode="auto">
          <a:xfrm>
            <a:off x="1484440" y="3657600"/>
            <a:ext cx="246185" cy="152400"/>
          </a:xfrm>
          <a:prstGeom prst="straightConnector1">
            <a:avLst/>
          </a:prstGeom>
          <a:noFill/>
          <a:ln w="9525">
            <a:solidFill>
              <a:schemeClr val="tx1"/>
            </a:solidFill>
            <a:round/>
            <a:headEnd/>
            <a:tailEnd type="triangle" w="med" len="med"/>
          </a:ln>
          <a:effectLst/>
        </p:spPr>
      </p:cxnSp>
      <p:grpSp>
        <p:nvGrpSpPr>
          <p:cNvPr id="2" name="Group 72"/>
          <p:cNvGrpSpPr>
            <a:grpSpLocks/>
          </p:cNvGrpSpPr>
          <p:nvPr/>
        </p:nvGrpSpPr>
        <p:grpSpPr bwMode="auto">
          <a:xfrm>
            <a:off x="2179028" y="1628775"/>
            <a:ext cx="1926980" cy="1549400"/>
            <a:chOff x="1487" y="1026"/>
            <a:chExt cx="1315" cy="976"/>
          </a:xfrm>
        </p:grpSpPr>
        <p:sp>
          <p:nvSpPr>
            <p:cNvPr id="657424" name="AutoShape 16"/>
            <p:cNvSpPr>
              <a:spLocks noChangeArrowheads="1"/>
            </p:cNvSpPr>
            <p:nvPr/>
          </p:nvSpPr>
          <p:spPr bwMode="auto">
            <a:xfrm>
              <a:off x="1880" y="1570"/>
              <a:ext cx="545" cy="432"/>
            </a:xfrm>
            <a:prstGeom prst="rightArrow">
              <a:avLst>
                <a:gd name="adj1" fmla="val 43935"/>
                <a:gd name="adj2" fmla="val 45557"/>
              </a:avLst>
            </a:prstGeom>
            <a:solidFill>
              <a:srgbClr val="6DD9FF"/>
            </a:solidFill>
            <a:ln w="9525">
              <a:solidFill>
                <a:schemeClr val="tx1"/>
              </a:solidFill>
              <a:miter lim="800000"/>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7467" name="Text Box 59"/>
            <p:cNvSpPr txBox="1">
              <a:spLocks noChangeArrowheads="1"/>
            </p:cNvSpPr>
            <p:nvPr/>
          </p:nvSpPr>
          <p:spPr bwMode="auto">
            <a:xfrm>
              <a:off x="1487" y="1026"/>
              <a:ext cx="1315" cy="488"/>
            </a:xfrm>
            <a:prstGeom prst="rect">
              <a:avLst/>
            </a:prstGeom>
            <a:noFill/>
            <a:ln w="9525">
              <a:noFill/>
              <a:miter lim="800000"/>
              <a:headEnd/>
              <a:tailEnd/>
            </a:ln>
            <a:effectLst/>
          </p:spPr>
          <p:txBody>
            <a:bodyPr>
              <a:spAutoFit/>
            </a:bodyPr>
            <a:lstStyle/>
            <a:p>
              <a:pPr algn="ctr">
                <a:lnSpc>
                  <a:spcPct val="80000"/>
                </a:lnSpc>
                <a:spcBef>
                  <a:spcPct val="20000"/>
                </a:spcBef>
              </a:pPr>
              <a:r>
                <a:rPr lang="en-US" sz="2800" i="1" dirty="0" smtClean="0">
                  <a:solidFill>
                    <a:srgbClr val="0000CC"/>
                  </a:solidFill>
                  <a:effectLst/>
                  <a:latin typeface="Times New Roman" pitchFamily="18" charset="0"/>
                  <a:cs typeface="Times New Roman" pitchFamily="18" charset="0"/>
                </a:rPr>
                <a:t>left rotation on k</a:t>
              </a:r>
              <a:r>
                <a:rPr lang="en-US" sz="2800" i="1" baseline="-25000" dirty="0" smtClean="0">
                  <a:solidFill>
                    <a:srgbClr val="0000CC"/>
                  </a:solidFill>
                  <a:effectLst/>
                  <a:latin typeface="Times New Roman" pitchFamily="18" charset="0"/>
                  <a:cs typeface="Times New Roman" pitchFamily="18" charset="0"/>
                </a:rPr>
                <a:t>1</a:t>
              </a:r>
            </a:p>
          </p:txBody>
        </p:sp>
      </p:grpSp>
      <p:grpSp>
        <p:nvGrpSpPr>
          <p:cNvPr id="3" name="Group 74"/>
          <p:cNvGrpSpPr>
            <a:grpSpLocks/>
          </p:cNvGrpSpPr>
          <p:nvPr/>
        </p:nvGrpSpPr>
        <p:grpSpPr bwMode="auto">
          <a:xfrm>
            <a:off x="4992688" y="1628775"/>
            <a:ext cx="2130669" cy="1549400"/>
            <a:chOff x="3407" y="1026"/>
            <a:chExt cx="1454" cy="976"/>
          </a:xfrm>
        </p:grpSpPr>
        <p:sp>
          <p:nvSpPr>
            <p:cNvPr id="657468" name="AutoShape 60"/>
            <p:cNvSpPr>
              <a:spLocks noChangeArrowheads="1"/>
            </p:cNvSpPr>
            <p:nvPr/>
          </p:nvSpPr>
          <p:spPr bwMode="auto">
            <a:xfrm>
              <a:off x="3800" y="1570"/>
              <a:ext cx="545" cy="432"/>
            </a:xfrm>
            <a:prstGeom prst="rightArrow">
              <a:avLst>
                <a:gd name="adj1" fmla="val 43935"/>
                <a:gd name="adj2" fmla="val 45557"/>
              </a:avLst>
            </a:prstGeom>
            <a:solidFill>
              <a:srgbClr val="6DD9FF"/>
            </a:solidFill>
            <a:ln w="9525">
              <a:solidFill>
                <a:schemeClr val="tx1"/>
              </a:solidFill>
              <a:miter lim="800000"/>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7469" name="Text Box 61"/>
            <p:cNvSpPr txBox="1">
              <a:spLocks noChangeArrowheads="1"/>
            </p:cNvSpPr>
            <p:nvPr/>
          </p:nvSpPr>
          <p:spPr bwMode="auto">
            <a:xfrm>
              <a:off x="3407" y="1026"/>
              <a:ext cx="1454" cy="488"/>
            </a:xfrm>
            <a:prstGeom prst="rect">
              <a:avLst/>
            </a:prstGeom>
            <a:noFill/>
            <a:ln w="9525">
              <a:noFill/>
              <a:miter lim="800000"/>
              <a:headEnd/>
              <a:tailEnd/>
            </a:ln>
            <a:effectLst/>
          </p:spPr>
          <p:txBody>
            <a:bodyPr>
              <a:spAutoFit/>
            </a:bodyPr>
            <a:lstStyle/>
            <a:p>
              <a:pPr algn="ctr">
                <a:lnSpc>
                  <a:spcPct val="80000"/>
                </a:lnSpc>
                <a:spcBef>
                  <a:spcPct val="20000"/>
                </a:spcBef>
              </a:pPr>
              <a:r>
                <a:rPr lang="en-US" sz="2800" i="1" dirty="0" smtClean="0">
                  <a:solidFill>
                    <a:srgbClr val="0000CC"/>
                  </a:solidFill>
                  <a:effectLst/>
                  <a:latin typeface="Times New Roman" pitchFamily="18" charset="0"/>
                  <a:cs typeface="Times New Roman" pitchFamily="18" charset="0"/>
                </a:rPr>
                <a:t>right rotation on k</a:t>
              </a:r>
              <a:r>
                <a:rPr lang="en-US" sz="2800" i="1" baseline="-25000" dirty="0" smtClean="0">
                  <a:solidFill>
                    <a:srgbClr val="0000CC"/>
                  </a:solidFill>
                  <a:effectLst/>
                  <a:latin typeface="Times New Roman" pitchFamily="18" charset="0"/>
                  <a:cs typeface="Times New Roman" pitchFamily="18" charset="0"/>
                </a:rPr>
                <a:t>3</a:t>
              </a:r>
            </a:p>
          </p:txBody>
        </p:sp>
      </p:grpSp>
      <p:sp>
        <p:nvSpPr>
          <p:cNvPr id="657471" name="Oval 63"/>
          <p:cNvSpPr>
            <a:spLocks noChangeArrowheads="1"/>
          </p:cNvSpPr>
          <p:nvPr/>
        </p:nvSpPr>
        <p:spPr bwMode="auto">
          <a:xfrm>
            <a:off x="850046" y="2492620"/>
            <a:ext cx="531935" cy="576263"/>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7473" name="Oval 65"/>
          <p:cNvSpPr>
            <a:spLocks noChangeArrowheads="1"/>
          </p:cNvSpPr>
          <p:nvPr/>
        </p:nvSpPr>
        <p:spPr bwMode="auto">
          <a:xfrm>
            <a:off x="1381858" y="1700213"/>
            <a:ext cx="531934" cy="576262"/>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7474" name="Oval 66"/>
          <p:cNvSpPr>
            <a:spLocks noChangeArrowheads="1"/>
          </p:cNvSpPr>
          <p:nvPr/>
        </p:nvSpPr>
        <p:spPr bwMode="auto">
          <a:xfrm>
            <a:off x="1182566" y="3124442"/>
            <a:ext cx="570034" cy="517525"/>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nvGrpSpPr>
          <p:cNvPr id="4" name="Group 101"/>
          <p:cNvGrpSpPr>
            <a:grpSpLocks/>
          </p:cNvGrpSpPr>
          <p:nvPr/>
        </p:nvGrpSpPr>
        <p:grpSpPr bwMode="auto">
          <a:xfrm>
            <a:off x="3516923" y="1700458"/>
            <a:ext cx="2039815" cy="3270249"/>
            <a:chOff x="2400" y="1071"/>
            <a:chExt cx="1392" cy="2060"/>
          </a:xfrm>
        </p:grpSpPr>
        <p:grpSp>
          <p:nvGrpSpPr>
            <p:cNvPr id="5" name="Group 78"/>
            <p:cNvGrpSpPr>
              <a:grpSpLocks/>
            </p:cNvGrpSpPr>
            <p:nvPr/>
          </p:nvGrpSpPr>
          <p:grpSpPr bwMode="auto">
            <a:xfrm>
              <a:off x="2400" y="1071"/>
              <a:ext cx="1392" cy="2004"/>
              <a:chOff x="2400" y="1071"/>
              <a:chExt cx="1392" cy="2004"/>
            </a:xfrm>
          </p:grpSpPr>
          <p:sp>
            <p:nvSpPr>
              <p:cNvPr id="657450" name="Rectangle 42"/>
              <p:cNvSpPr>
                <a:spLocks noChangeArrowheads="1"/>
              </p:cNvSpPr>
              <p:nvPr/>
            </p:nvSpPr>
            <p:spPr bwMode="auto">
              <a:xfrm>
                <a:off x="2966" y="1104"/>
                <a:ext cx="394" cy="288"/>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3</a:t>
                </a:r>
              </a:p>
            </p:txBody>
          </p:sp>
          <p:sp>
            <p:nvSpPr>
              <p:cNvPr id="657451" name="Rectangle 43"/>
              <p:cNvSpPr>
                <a:spLocks noChangeArrowheads="1"/>
              </p:cNvSpPr>
              <p:nvPr/>
            </p:nvSpPr>
            <p:spPr bwMode="auto">
              <a:xfrm>
                <a:off x="2496" y="1872"/>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57452" name="Freeform 44"/>
              <p:cNvSpPr>
                <a:spLocks/>
              </p:cNvSpPr>
              <p:nvPr/>
            </p:nvSpPr>
            <p:spPr bwMode="auto">
              <a:xfrm>
                <a:off x="2400" y="2304"/>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7453" name="Freeform 45"/>
              <p:cNvSpPr>
                <a:spLocks/>
              </p:cNvSpPr>
              <p:nvPr/>
            </p:nvSpPr>
            <p:spPr bwMode="auto">
              <a:xfrm>
                <a:off x="3504" y="1824"/>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57454" name="AutoShape 46"/>
              <p:cNvCxnSpPr>
                <a:cxnSpLocks noChangeShapeType="1"/>
                <a:stCxn id="657451" idx="2"/>
                <a:endCxn id="657452" idx="2"/>
              </p:cNvCxnSpPr>
              <p:nvPr/>
            </p:nvCxnSpPr>
            <p:spPr bwMode="auto">
              <a:xfrm flipH="1">
                <a:off x="2544" y="2160"/>
                <a:ext cx="149" cy="144"/>
              </a:xfrm>
              <a:prstGeom prst="straightConnector1">
                <a:avLst/>
              </a:prstGeom>
              <a:noFill/>
              <a:ln w="9525">
                <a:solidFill>
                  <a:schemeClr val="tx1"/>
                </a:solidFill>
                <a:round/>
                <a:headEnd/>
                <a:tailEnd type="triangle" w="med" len="med"/>
              </a:ln>
              <a:effectLst/>
            </p:spPr>
          </p:cxnSp>
          <p:cxnSp>
            <p:nvCxnSpPr>
              <p:cNvPr id="657455" name="AutoShape 47"/>
              <p:cNvCxnSpPr>
                <a:cxnSpLocks noChangeShapeType="1"/>
                <a:stCxn id="657450" idx="2"/>
                <a:endCxn id="657453" idx="2"/>
              </p:cNvCxnSpPr>
              <p:nvPr/>
            </p:nvCxnSpPr>
            <p:spPr bwMode="auto">
              <a:xfrm>
                <a:off x="3163" y="1392"/>
                <a:ext cx="485" cy="432"/>
              </a:xfrm>
              <a:prstGeom prst="straightConnector1">
                <a:avLst/>
              </a:prstGeom>
              <a:noFill/>
              <a:ln w="9525">
                <a:solidFill>
                  <a:schemeClr val="tx1"/>
                </a:solidFill>
                <a:round/>
                <a:headEnd/>
                <a:tailEnd type="triangle" w="med" len="med"/>
              </a:ln>
              <a:effectLst/>
            </p:spPr>
          </p:cxnSp>
          <p:sp>
            <p:nvSpPr>
              <p:cNvPr id="657456" name="Text Box 48"/>
              <p:cNvSpPr txBox="1">
                <a:spLocks noChangeArrowheads="1"/>
              </p:cNvSpPr>
              <p:nvPr/>
            </p:nvSpPr>
            <p:spPr bwMode="auto">
              <a:xfrm>
                <a:off x="2400" y="2784"/>
                <a:ext cx="266"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A</a:t>
                </a:r>
              </a:p>
            </p:txBody>
          </p:sp>
          <p:sp>
            <p:nvSpPr>
              <p:cNvPr id="657457" name="Text Box 49"/>
              <p:cNvSpPr txBox="1">
                <a:spLocks noChangeArrowheads="1"/>
              </p:cNvSpPr>
              <p:nvPr/>
            </p:nvSpPr>
            <p:spPr bwMode="auto">
              <a:xfrm>
                <a:off x="3504" y="2304"/>
                <a:ext cx="278"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C</a:t>
                </a:r>
              </a:p>
            </p:txBody>
          </p:sp>
          <p:sp>
            <p:nvSpPr>
              <p:cNvPr id="657458" name="Rectangle 50"/>
              <p:cNvSpPr>
                <a:spLocks noChangeArrowheads="1"/>
              </p:cNvSpPr>
              <p:nvPr/>
            </p:nvSpPr>
            <p:spPr bwMode="auto">
              <a:xfrm>
                <a:off x="2688" y="1488"/>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57459" name="Freeform 51"/>
              <p:cNvSpPr>
                <a:spLocks/>
              </p:cNvSpPr>
              <p:nvPr/>
            </p:nvSpPr>
            <p:spPr bwMode="auto">
              <a:xfrm>
                <a:off x="2784" y="2400"/>
                <a:ext cx="245" cy="667"/>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7460" name="Freeform 52"/>
              <p:cNvSpPr>
                <a:spLocks/>
              </p:cNvSpPr>
              <p:nvPr/>
            </p:nvSpPr>
            <p:spPr bwMode="auto">
              <a:xfrm>
                <a:off x="3072" y="2160"/>
                <a:ext cx="275" cy="68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57463" name="AutoShape 55"/>
              <p:cNvCxnSpPr>
                <a:cxnSpLocks noChangeShapeType="1"/>
                <a:stCxn id="657458" idx="2"/>
                <a:endCxn id="657460" idx="2"/>
              </p:cNvCxnSpPr>
              <p:nvPr/>
            </p:nvCxnSpPr>
            <p:spPr bwMode="auto">
              <a:xfrm>
                <a:off x="2885" y="1776"/>
                <a:ext cx="325" cy="384"/>
              </a:xfrm>
              <a:prstGeom prst="straightConnector1">
                <a:avLst/>
              </a:prstGeom>
              <a:noFill/>
              <a:ln w="9525">
                <a:solidFill>
                  <a:schemeClr val="tx1"/>
                </a:solidFill>
                <a:round/>
                <a:headEnd/>
                <a:tailEnd type="triangle" w="med" len="med"/>
              </a:ln>
              <a:effectLst/>
            </p:spPr>
          </p:cxnSp>
          <p:cxnSp>
            <p:nvCxnSpPr>
              <p:cNvPr id="657464" name="AutoShape 56"/>
              <p:cNvCxnSpPr>
                <a:cxnSpLocks noChangeShapeType="1"/>
                <a:stCxn id="657450" idx="2"/>
                <a:endCxn id="657458" idx="0"/>
              </p:cNvCxnSpPr>
              <p:nvPr/>
            </p:nvCxnSpPr>
            <p:spPr bwMode="auto">
              <a:xfrm flipH="1">
                <a:off x="2885" y="1392"/>
                <a:ext cx="278" cy="96"/>
              </a:xfrm>
              <a:prstGeom prst="straightConnector1">
                <a:avLst/>
              </a:prstGeom>
              <a:noFill/>
              <a:ln w="9525">
                <a:solidFill>
                  <a:schemeClr val="tx1"/>
                </a:solidFill>
                <a:round/>
                <a:headEnd/>
                <a:tailEnd type="triangle" w="med" len="med"/>
              </a:ln>
              <a:effectLst/>
            </p:spPr>
          </p:cxnSp>
          <p:cxnSp>
            <p:nvCxnSpPr>
              <p:cNvPr id="657465" name="AutoShape 57"/>
              <p:cNvCxnSpPr>
                <a:cxnSpLocks noChangeShapeType="1"/>
                <a:stCxn id="657458" idx="2"/>
                <a:endCxn id="657451" idx="0"/>
              </p:cNvCxnSpPr>
              <p:nvPr/>
            </p:nvCxnSpPr>
            <p:spPr bwMode="auto">
              <a:xfrm flipH="1">
                <a:off x="2693" y="1776"/>
                <a:ext cx="192" cy="96"/>
              </a:xfrm>
              <a:prstGeom prst="straightConnector1">
                <a:avLst/>
              </a:prstGeom>
              <a:noFill/>
              <a:ln w="9525">
                <a:solidFill>
                  <a:schemeClr val="tx1"/>
                </a:solidFill>
                <a:round/>
                <a:headEnd/>
                <a:tailEnd type="triangle" w="med" len="med"/>
              </a:ln>
              <a:effectLst/>
            </p:spPr>
          </p:cxnSp>
          <p:cxnSp>
            <p:nvCxnSpPr>
              <p:cNvPr id="657466" name="AutoShape 58"/>
              <p:cNvCxnSpPr>
                <a:cxnSpLocks noChangeShapeType="1"/>
                <a:stCxn id="657451" idx="2"/>
                <a:endCxn id="657459" idx="2"/>
              </p:cNvCxnSpPr>
              <p:nvPr/>
            </p:nvCxnSpPr>
            <p:spPr bwMode="auto">
              <a:xfrm>
                <a:off x="2693" y="2160"/>
                <a:ext cx="214" cy="240"/>
              </a:xfrm>
              <a:prstGeom prst="straightConnector1">
                <a:avLst/>
              </a:prstGeom>
              <a:noFill/>
              <a:ln w="9525">
                <a:solidFill>
                  <a:schemeClr val="tx1"/>
                </a:solidFill>
                <a:round/>
                <a:headEnd/>
                <a:tailEnd type="triangle" w="med" len="med"/>
              </a:ln>
              <a:effectLst/>
            </p:spPr>
          </p:cxnSp>
          <p:sp>
            <p:nvSpPr>
              <p:cNvPr id="657472" name="Oval 64"/>
              <p:cNvSpPr>
                <a:spLocks noChangeArrowheads="1"/>
              </p:cNvSpPr>
              <p:nvPr/>
            </p:nvSpPr>
            <p:spPr bwMode="auto">
              <a:xfrm>
                <a:off x="2984" y="1071"/>
                <a:ext cx="363" cy="363"/>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7475" name="Oval 67"/>
              <p:cNvSpPr>
                <a:spLocks noChangeArrowheads="1"/>
              </p:cNvSpPr>
              <p:nvPr/>
            </p:nvSpPr>
            <p:spPr bwMode="auto">
              <a:xfrm>
                <a:off x="2485" y="1888"/>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7476" name="Oval 68"/>
              <p:cNvSpPr>
                <a:spLocks noChangeArrowheads="1"/>
              </p:cNvSpPr>
              <p:nvPr/>
            </p:nvSpPr>
            <p:spPr bwMode="auto">
              <a:xfrm>
                <a:off x="2712" y="1480"/>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sp>
          <p:nvSpPr>
            <p:cNvPr id="657484" name="Text Box 76"/>
            <p:cNvSpPr txBox="1">
              <a:spLocks noChangeArrowheads="1"/>
            </p:cNvSpPr>
            <p:nvPr/>
          </p:nvSpPr>
          <p:spPr bwMode="auto">
            <a:xfrm>
              <a:off x="2757" y="2840"/>
              <a:ext cx="344"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B</a:t>
              </a:r>
              <a:r>
                <a:rPr lang="en-US" sz="2400" i="1" baseline="-25000" smtClean="0">
                  <a:solidFill>
                    <a:srgbClr val="000000"/>
                  </a:solidFill>
                  <a:effectLst/>
                  <a:cs typeface="Arial" pitchFamily="34" charset="0"/>
                </a:rPr>
                <a:t>1</a:t>
              </a:r>
            </a:p>
          </p:txBody>
        </p:sp>
        <p:sp>
          <p:nvSpPr>
            <p:cNvPr id="657485" name="Text Box 77"/>
            <p:cNvSpPr txBox="1">
              <a:spLocks noChangeArrowheads="1"/>
            </p:cNvSpPr>
            <p:nvPr/>
          </p:nvSpPr>
          <p:spPr bwMode="auto">
            <a:xfrm>
              <a:off x="3029" y="2568"/>
              <a:ext cx="344"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B</a:t>
              </a:r>
              <a:r>
                <a:rPr lang="en-US" sz="2400" i="1" baseline="-25000" smtClean="0">
                  <a:solidFill>
                    <a:srgbClr val="000000"/>
                  </a:solidFill>
                  <a:effectLst/>
                  <a:cs typeface="Arial" pitchFamily="34" charset="0"/>
                </a:rPr>
                <a:t>2</a:t>
              </a:r>
            </a:p>
          </p:txBody>
        </p:sp>
      </p:grpSp>
      <p:grpSp>
        <p:nvGrpSpPr>
          <p:cNvPr id="6" name="Group 102"/>
          <p:cNvGrpSpPr>
            <a:grpSpLocks/>
          </p:cNvGrpSpPr>
          <p:nvPr/>
        </p:nvGrpSpPr>
        <p:grpSpPr bwMode="auto">
          <a:xfrm>
            <a:off x="6308663" y="1700458"/>
            <a:ext cx="2236177" cy="2838449"/>
            <a:chOff x="4305" y="1071"/>
            <a:chExt cx="1526" cy="1788"/>
          </a:xfrm>
        </p:grpSpPr>
        <p:grpSp>
          <p:nvGrpSpPr>
            <p:cNvPr id="7" name="Group 81"/>
            <p:cNvGrpSpPr>
              <a:grpSpLocks/>
            </p:cNvGrpSpPr>
            <p:nvPr/>
          </p:nvGrpSpPr>
          <p:grpSpPr bwMode="auto">
            <a:xfrm>
              <a:off x="4305" y="1071"/>
              <a:ext cx="1526" cy="1769"/>
              <a:chOff x="4305" y="1071"/>
              <a:chExt cx="1526" cy="1769"/>
            </a:xfrm>
          </p:grpSpPr>
          <p:sp>
            <p:nvSpPr>
              <p:cNvPr id="657433" name="Rectangle 25"/>
              <p:cNvSpPr>
                <a:spLocks noChangeArrowheads="1"/>
              </p:cNvSpPr>
              <p:nvPr/>
            </p:nvSpPr>
            <p:spPr bwMode="auto">
              <a:xfrm>
                <a:off x="5265" y="1584"/>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3</a:t>
                </a:r>
              </a:p>
            </p:txBody>
          </p:sp>
          <p:sp>
            <p:nvSpPr>
              <p:cNvPr id="657434" name="Rectangle 26"/>
              <p:cNvSpPr>
                <a:spLocks noChangeArrowheads="1"/>
              </p:cNvSpPr>
              <p:nvPr/>
            </p:nvSpPr>
            <p:spPr bwMode="auto">
              <a:xfrm>
                <a:off x="4449" y="1584"/>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57435" name="Freeform 27"/>
              <p:cNvSpPr>
                <a:spLocks/>
              </p:cNvSpPr>
              <p:nvPr/>
            </p:nvSpPr>
            <p:spPr bwMode="auto">
              <a:xfrm>
                <a:off x="4305" y="2064"/>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7436" name="Freeform 28"/>
              <p:cNvSpPr>
                <a:spLocks/>
              </p:cNvSpPr>
              <p:nvPr/>
            </p:nvSpPr>
            <p:spPr bwMode="auto">
              <a:xfrm>
                <a:off x="5520" y="2064"/>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57437" name="AutoShape 29"/>
              <p:cNvCxnSpPr>
                <a:cxnSpLocks noChangeShapeType="1"/>
                <a:stCxn id="657434" idx="2"/>
                <a:endCxn id="657435" idx="2"/>
              </p:cNvCxnSpPr>
              <p:nvPr/>
            </p:nvCxnSpPr>
            <p:spPr bwMode="auto">
              <a:xfrm flipH="1">
                <a:off x="4449" y="1872"/>
                <a:ext cx="197" cy="192"/>
              </a:xfrm>
              <a:prstGeom prst="straightConnector1">
                <a:avLst/>
              </a:prstGeom>
              <a:noFill/>
              <a:ln w="9525">
                <a:solidFill>
                  <a:schemeClr val="tx1"/>
                </a:solidFill>
                <a:round/>
                <a:headEnd/>
                <a:tailEnd type="triangle" w="med" len="med"/>
              </a:ln>
              <a:effectLst/>
            </p:spPr>
          </p:cxnSp>
          <p:cxnSp>
            <p:nvCxnSpPr>
              <p:cNvPr id="657438" name="AutoShape 30"/>
              <p:cNvCxnSpPr>
                <a:cxnSpLocks noChangeShapeType="1"/>
                <a:stCxn id="657433" idx="2"/>
                <a:endCxn id="657436" idx="2"/>
              </p:cNvCxnSpPr>
              <p:nvPr/>
            </p:nvCxnSpPr>
            <p:spPr bwMode="auto">
              <a:xfrm>
                <a:off x="5462" y="1872"/>
                <a:ext cx="202" cy="192"/>
              </a:xfrm>
              <a:prstGeom prst="straightConnector1">
                <a:avLst/>
              </a:prstGeom>
              <a:noFill/>
              <a:ln w="9525">
                <a:solidFill>
                  <a:schemeClr val="tx1"/>
                </a:solidFill>
                <a:round/>
                <a:headEnd/>
                <a:tailEnd type="triangle" w="med" len="med"/>
              </a:ln>
              <a:effectLst/>
            </p:spPr>
          </p:cxnSp>
          <p:sp>
            <p:nvSpPr>
              <p:cNvPr id="657439" name="Text Box 31"/>
              <p:cNvSpPr txBox="1">
                <a:spLocks noChangeArrowheads="1"/>
              </p:cNvSpPr>
              <p:nvPr/>
            </p:nvSpPr>
            <p:spPr bwMode="auto">
              <a:xfrm>
                <a:off x="4305" y="2544"/>
                <a:ext cx="266"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A</a:t>
                </a:r>
              </a:p>
            </p:txBody>
          </p:sp>
          <p:sp>
            <p:nvSpPr>
              <p:cNvPr id="657440" name="Text Box 32"/>
              <p:cNvSpPr txBox="1">
                <a:spLocks noChangeArrowheads="1"/>
              </p:cNvSpPr>
              <p:nvPr/>
            </p:nvSpPr>
            <p:spPr bwMode="auto">
              <a:xfrm>
                <a:off x="5553" y="2544"/>
                <a:ext cx="278"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C</a:t>
                </a:r>
              </a:p>
            </p:txBody>
          </p:sp>
          <p:sp>
            <p:nvSpPr>
              <p:cNvPr id="657441" name="Rectangle 33"/>
              <p:cNvSpPr>
                <a:spLocks noChangeArrowheads="1"/>
              </p:cNvSpPr>
              <p:nvPr/>
            </p:nvSpPr>
            <p:spPr bwMode="auto">
              <a:xfrm>
                <a:off x="4833" y="1104"/>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57442" name="Freeform 34"/>
              <p:cNvSpPr>
                <a:spLocks/>
              </p:cNvSpPr>
              <p:nvPr/>
            </p:nvSpPr>
            <p:spPr bwMode="auto">
              <a:xfrm>
                <a:off x="4753" y="2160"/>
                <a:ext cx="272" cy="68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7443" name="Freeform 35"/>
              <p:cNvSpPr>
                <a:spLocks/>
              </p:cNvSpPr>
              <p:nvPr/>
            </p:nvSpPr>
            <p:spPr bwMode="auto">
              <a:xfrm>
                <a:off x="5121" y="2160"/>
                <a:ext cx="267" cy="68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57446" name="AutoShape 38"/>
              <p:cNvCxnSpPr>
                <a:cxnSpLocks noChangeShapeType="1"/>
                <a:stCxn id="657434" idx="2"/>
                <a:endCxn id="657442" idx="2"/>
              </p:cNvCxnSpPr>
              <p:nvPr/>
            </p:nvCxnSpPr>
            <p:spPr bwMode="auto">
              <a:xfrm>
                <a:off x="4646" y="1872"/>
                <a:ext cx="243" cy="288"/>
              </a:xfrm>
              <a:prstGeom prst="straightConnector1">
                <a:avLst/>
              </a:prstGeom>
              <a:noFill/>
              <a:ln w="9525">
                <a:solidFill>
                  <a:schemeClr val="tx1"/>
                </a:solidFill>
                <a:round/>
                <a:headEnd/>
                <a:tailEnd type="triangle" w="med" len="med"/>
              </a:ln>
              <a:effectLst/>
            </p:spPr>
          </p:cxnSp>
          <p:cxnSp>
            <p:nvCxnSpPr>
              <p:cNvPr id="657447" name="AutoShape 39"/>
              <p:cNvCxnSpPr>
                <a:cxnSpLocks noChangeShapeType="1"/>
                <a:stCxn id="657441" idx="2"/>
                <a:endCxn id="657434" idx="0"/>
              </p:cNvCxnSpPr>
              <p:nvPr/>
            </p:nvCxnSpPr>
            <p:spPr bwMode="auto">
              <a:xfrm flipH="1">
                <a:off x="4646" y="1392"/>
                <a:ext cx="384" cy="192"/>
              </a:xfrm>
              <a:prstGeom prst="straightConnector1">
                <a:avLst/>
              </a:prstGeom>
              <a:noFill/>
              <a:ln w="9525">
                <a:solidFill>
                  <a:schemeClr val="tx1"/>
                </a:solidFill>
                <a:round/>
                <a:headEnd/>
                <a:tailEnd type="triangle" w="med" len="med"/>
              </a:ln>
              <a:effectLst/>
            </p:spPr>
          </p:cxnSp>
          <p:cxnSp>
            <p:nvCxnSpPr>
              <p:cNvPr id="657448" name="AutoShape 40"/>
              <p:cNvCxnSpPr>
                <a:cxnSpLocks noChangeShapeType="1"/>
                <a:stCxn id="657441" idx="2"/>
                <a:endCxn id="657433" idx="0"/>
              </p:cNvCxnSpPr>
              <p:nvPr/>
            </p:nvCxnSpPr>
            <p:spPr bwMode="auto">
              <a:xfrm>
                <a:off x="5030" y="1392"/>
                <a:ext cx="432" cy="192"/>
              </a:xfrm>
              <a:prstGeom prst="straightConnector1">
                <a:avLst/>
              </a:prstGeom>
              <a:noFill/>
              <a:ln w="9525">
                <a:solidFill>
                  <a:schemeClr val="tx1"/>
                </a:solidFill>
                <a:round/>
                <a:headEnd/>
                <a:tailEnd type="triangle" w="med" len="med"/>
              </a:ln>
              <a:effectLst/>
            </p:spPr>
          </p:cxnSp>
          <p:cxnSp>
            <p:nvCxnSpPr>
              <p:cNvPr id="657449" name="AutoShape 41"/>
              <p:cNvCxnSpPr>
                <a:cxnSpLocks noChangeShapeType="1"/>
                <a:stCxn id="657433" idx="2"/>
                <a:endCxn id="657443" idx="2"/>
              </p:cNvCxnSpPr>
              <p:nvPr/>
            </p:nvCxnSpPr>
            <p:spPr bwMode="auto">
              <a:xfrm flipH="1">
                <a:off x="5255" y="1872"/>
                <a:ext cx="207" cy="288"/>
              </a:xfrm>
              <a:prstGeom prst="straightConnector1">
                <a:avLst/>
              </a:prstGeom>
              <a:noFill/>
              <a:ln w="9525">
                <a:solidFill>
                  <a:schemeClr val="tx1"/>
                </a:solidFill>
                <a:round/>
                <a:headEnd/>
                <a:tailEnd type="triangle" w="med" len="med"/>
              </a:ln>
              <a:effectLst/>
            </p:spPr>
          </p:cxnSp>
          <p:sp>
            <p:nvSpPr>
              <p:cNvPr id="657477" name="Oval 69"/>
              <p:cNvSpPr>
                <a:spLocks noChangeArrowheads="1"/>
              </p:cNvSpPr>
              <p:nvPr/>
            </p:nvSpPr>
            <p:spPr bwMode="auto">
              <a:xfrm>
                <a:off x="4844" y="1071"/>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7478" name="Oval 70"/>
              <p:cNvSpPr>
                <a:spLocks noChangeArrowheads="1"/>
              </p:cNvSpPr>
              <p:nvPr/>
            </p:nvSpPr>
            <p:spPr bwMode="auto">
              <a:xfrm>
                <a:off x="4481" y="1570"/>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7479" name="Oval 71"/>
              <p:cNvSpPr>
                <a:spLocks noChangeArrowheads="1"/>
              </p:cNvSpPr>
              <p:nvPr/>
            </p:nvSpPr>
            <p:spPr bwMode="auto">
              <a:xfrm>
                <a:off x="5297" y="1570"/>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sp>
          <p:nvSpPr>
            <p:cNvPr id="657487" name="Text Box 79"/>
            <p:cNvSpPr txBox="1">
              <a:spLocks noChangeArrowheads="1"/>
            </p:cNvSpPr>
            <p:nvPr/>
          </p:nvSpPr>
          <p:spPr bwMode="auto">
            <a:xfrm>
              <a:off x="4753" y="2568"/>
              <a:ext cx="344"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B</a:t>
              </a:r>
              <a:r>
                <a:rPr lang="en-US" sz="2400" i="1" baseline="-25000" smtClean="0">
                  <a:solidFill>
                    <a:srgbClr val="000000"/>
                  </a:solidFill>
                  <a:effectLst/>
                  <a:cs typeface="Arial" pitchFamily="34" charset="0"/>
                </a:rPr>
                <a:t>1</a:t>
              </a:r>
            </a:p>
          </p:txBody>
        </p:sp>
        <p:sp>
          <p:nvSpPr>
            <p:cNvPr id="657488" name="Text Box 80"/>
            <p:cNvSpPr txBox="1">
              <a:spLocks noChangeArrowheads="1"/>
            </p:cNvSpPr>
            <p:nvPr/>
          </p:nvSpPr>
          <p:spPr bwMode="auto">
            <a:xfrm>
              <a:off x="5116" y="2568"/>
              <a:ext cx="344"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B</a:t>
              </a:r>
              <a:r>
                <a:rPr lang="en-US" sz="2400" i="1" baseline="-25000" smtClean="0">
                  <a:solidFill>
                    <a:srgbClr val="000000"/>
                  </a:solidFill>
                  <a:effectLst/>
                  <a:cs typeface="Arial" pitchFamily="34" charset="0"/>
                </a:rPr>
                <a:t>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Rectangle 2"/>
          <p:cNvSpPr>
            <a:spLocks noGrp="1" noChangeArrowheads="1"/>
          </p:cNvSpPr>
          <p:nvPr>
            <p:ph type="title"/>
          </p:nvPr>
        </p:nvSpPr>
        <p:spPr>
          <a:xfrm>
            <a:off x="533506" y="304800"/>
            <a:ext cx="7945317" cy="762000"/>
          </a:xfrm>
        </p:spPr>
        <p:txBody>
          <a:bodyPr/>
          <a:lstStyle/>
          <a:p>
            <a:r>
              <a:rPr lang="en-US" altLang="he-IL" dirty="0"/>
              <a:t>Case 2: </a:t>
            </a:r>
            <a:r>
              <a:rPr lang="en-US" altLang="he-IL" dirty="0" smtClean="0"/>
              <a:t>Insertion Example</a:t>
            </a:r>
            <a:endParaRPr lang="en-US" altLang="en-US" dirty="0"/>
          </a:p>
        </p:txBody>
      </p:sp>
      <p:sp>
        <p:nvSpPr>
          <p:cNvPr id="655364" name="Rectangle 4"/>
          <p:cNvSpPr>
            <a:spLocks noChangeArrowheads="1"/>
          </p:cNvSpPr>
          <p:nvPr/>
        </p:nvSpPr>
        <p:spPr bwMode="auto">
          <a:xfrm>
            <a:off x="1768720" y="1371600"/>
            <a:ext cx="486508" cy="407988"/>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12</a:t>
            </a:r>
          </a:p>
        </p:txBody>
      </p:sp>
      <p:sp>
        <p:nvSpPr>
          <p:cNvPr id="655365" name="Rectangle 5"/>
          <p:cNvSpPr>
            <a:spLocks noChangeArrowheads="1"/>
          </p:cNvSpPr>
          <p:nvPr/>
        </p:nvSpPr>
        <p:spPr bwMode="auto">
          <a:xfrm>
            <a:off x="952500" y="2392578"/>
            <a:ext cx="486508" cy="407987"/>
          </a:xfrm>
          <a:prstGeom prst="rect">
            <a:avLst/>
          </a:prstGeom>
          <a:noFill/>
          <a:ln w="38100">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8</a:t>
            </a:r>
          </a:p>
        </p:txBody>
      </p:sp>
      <p:sp>
        <p:nvSpPr>
          <p:cNvPr id="655366" name="Rectangle 6"/>
          <p:cNvSpPr>
            <a:spLocks noChangeArrowheads="1"/>
          </p:cNvSpPr>
          <p:nvPr/>
        </p:nvSpPr>
        <p:spPr bwMode="auto">
          <a:xfrm>
            <a:off x="2538046" y="2392578"/>
            <a:ext cx="486508" cy="407987"/>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16</a:t>
            </a:r>
          </a:p>
        </p:txBody>
      </p:sp>
      <p:sp>
        <p:nvSpPr>
          <p:cNvPr id="655367" name="Rectangle 7"/>
          <p:cNvSpPr>
            <a:spLocks noChangeArrowheads="1"/>
          </p:cNvSpPr>
          <p:nvPr/>
        </p:nvSpPr>
        <p:spPr bwMode="auto">
          <a:xfrm>
            <a:off x="2123343" y="3208553"/>
            <a:ext cx="486508" cy="407987"/>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14</a:t>
            </a:r>
          </a:p>
        </p:txBody>
      </p:sp>
      <p:sp>
        <p:nvSpPr>
          <p:cNvPr id="655368" name="Rectangle 8"/>
          <p:cNvSpPr>
            <a:spLocks noChangeArrowheads="1"/>
          </p:cNvSpPr>
          <p:nvPr/>
        </p:nvSpPr>
        <p:spPr bwMode="auto">
          <a:xfrm>
            <a:off x="1365738" y="3208553"/>
            <a:ext cx="486508" cy="407987"/>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10</a:t>
            </a:r>
          </a:p>
        </p:txBody>
      </p:sp>
      <p:sp>
        <p:nvSpPr>
          <p:cNvPr id="655369" name="Rectangle 9"/>
          <p:cNvSpPr>
            <a:spLocks noChangeArrowheads="1"/>
          </p:cNvSpPr>
          <p:nvPr/>
        </p:nvSpPr>
        <p:spPr bwMode="auto">
          <a:xfrm>
            <a:off x="596412" y="3208553"/>
            <a:ext cx="486508" cy="407987"/>
          </a:xfrm>
          <a:prstGeom prst="rect">
            <a:avLst/>
          </a:prstGeom>
          <a:noFill/>
          <a:ln w="38100">
            <a:solidFill>
              <a:srgbClr val="0000CC"/>
            </a:solidFill>
            <a:miter lim="800000"/>
            <a:headEnd/>
            <a:tailEnd/>
          </a:ln>
          <a:effectLst/>
        </p:spPr>
        <p:txBody>
          <a:bodyPr wrap="none" anchor="ctr"/>
          <a:lstStyle/>
          <a:p>
            <a:pPr algn="ctr"/>
            <a:r>
              <a:rPr lang="en-US" sz="2800" smtClean="0">
                <a:solidFill>
                  <a:srgbClr val="0000CC"/>
                </a:solidFill>
                <a:effectLst/>
                <a:latin typeface="Times New Roman" pitchFamily="18" charset="0"/>
                <a:cs typeface="Arial" pitchFamily="34" charset="0"/>
              </a:rPr>
              <a:t>4</a:t>
            </a:r>
          </a:p>
        </p:txBody>
      </p:sp>
      <p:sp>
        <p:nvSpPr>
          <p:cNvPr id="655370" name="Rectangle 10"/>
          <p:cNvSpPr>
            <a:spLocks noChangeArrowheads="1"/>
          </p:cNvSpPr>
          <p:nvPr/>
        </p:nvSpPr>
        <p:spPr bwMode="auto">
          <a:xfrm>
            <a:off x="892420" y="3957643"/>
            <a:ext cx="486508" cy="407987"/>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6</a:t>
            </a:r>
          </a:p>
        </p:txBody>
      </p:sp>
      <p:sp>
        <p:nvSpPr>
          <p:cNvPr id="655371" name="Rectangle 11"/>
          <p:cNvSpPr>
            <a:spLocks noChangeArrowheads="1"/>
          </p:cNvSpPr>
          <p:nvPr/>
        </p:nvSpPr>
        <p:spPr bwMode="auto">
          <a:xfrm>
            <a:off x="300404" y="3957643"/>
            <a:ext cx="486508" cy="407987"/>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2</a:t>
            </a:r>
          </a:p>
        </p:txBody>
      </p:sp>
      <p:sp>
        <p:nvSpPr>
          <p:cNvPr id="655372" name="Rectangle 12"/>
          <p:cNvSpPr>
            <a:spLocks noChangeArrowheads="1"/>
          </p:cNvSpPr>
          <p:nvPr/>
        </p:nvSpPr>
        <p:spPr bwMode="auto">
          <a:xfrm>
            <a:off x="703492" y="4773828"/>
            <a:ext cx="485043" cy="407987"/>
          </a:xfrm>
          <a:prstGeom prst="rect">
            <a:avLst/>
          </a:prstGeom>
          <a:noFill/>
          <a:ln w="9525">
            <a:solidFill>
              <a:schemeClr val="tx1"/>
            </a:solidFill>
            <a:prstDash val="dash"/>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5</a:t>
            </a:r>
          </a:p>
        </p:txBody>
      </p:sp>
      <p:sp>
        <p:nvSpPr>
          <p:cNvPr id="655373" name="Text Box 13"/>
          <p:cNvSpPr txBox="1">
            <a:spLocks noChangeArrowheads="1"/>
          </p:cNvSpPr>
          <p:nvPr/>
        </p:nvSpPr>
        <p:spPr bwMode="auto">
          <a:xfrm>
            <a:off x="650631" y="1989139"/>
            <a:ext cx="407484" cy="400110"/>
          </a:xfrm>
          <a:prstGeom prst="rect">
            <a:avLst/>
          </a:prstGeom>
          <a:noFill/>
          <a:ln w="9525">
            <a:noFill/>
            <a:miter lim="800000"/>
            <a:headEnd/>
            <a:tailEnd/>
          </a:ln>
          <a:effectLst/>
        </p:spPr>
        <p:txBody>
          <a:bodyPr wrap="none">
            <a:spAutoFit/>
          </a:bodyPr>
          <a:lstStyle/>
          <a:p>
            <a:r>
              <a:rPr lang="en-US" sz="2000" i="1" smtClean="0">
                <a:solidFill>
                  <a:srgbClr val="000000"/>
                </a:solidFill>
                <a:effectLst/>
                <a:cs typeface="Arial" pitchFamily="34" charset="0"/>
              </a:rPr>
              <a:t>k</a:t>
            </a:r>
            <a:r>
              <a:rPr lang="en-US" sz="2000" baseline="-25000" smtClean="0">
                <a:solidFill>
                  <a:srgbClr val="000000"/>
                </a:solidFill>
                <a:effectLst/>
                <a:cs typeface="Arial" pitchFamily="34" charset="0"/>
              </a:rPr>
              <a:t>3</a:t>
            </a:r>
          </a:p>
        </p:txBody>
      </p:sp>
      <p:sp>
        <p:nvSpPr>
          <p:cNvPr id="655374" name="Text Box 14"/>
          <p:cNvSpPr txBox="1">
            <a:spLocks noChangeArrowheads="1"/>
          </p:cNvSpPr>
          <p:nvPr/>
        </p:nvSpPr>
        <p:spPr bwMode="auto">
          <a:xfrm>
            <a:off x="252046" y="2852739"/>
            <a:ext cx="407484" cy="400110"/>
          </a:xfrm>
          <a:prstGeom prst="rect">
            <a:avLst/>
          </a:prstGeom>
          <a:noFill/>
          <a:ln w="9525">
            <a:noFill/>
            <a:miter lim="800000"/>
            <a:headEnd/>
            <a:tailEnd/>
          </a:ln>
          <a:effectLst/>
        </p:spPr>
        <p:txBody>
          <a:bodyPr wrap="none">
            <a:spAutoFit/>
          </a:bodyPr>
          <a:lstStyle/>
          <a:p>
            <a:r>
              <a:rPr lang="en-US" sz="2000" i="1" dirty="0" smtClean="0">
                <a:solidFill>
                  <a:srgbClr val="0000CC"/>
                </a:solidFill>
                <a:effectLst/>
                <a:cs typeface="Arial" pitchFamily="34" charset="0"/>
              </a:rPr>
              <a:t>k</a:t>
            </a:r>
            <a:r>
              <a:rPr lang="en-US" sz="2000" baseline="-25000" dirty="0" smtClean="0">
                <a:solidFill>
                  <a:srgbClr val="0000CC"/>
                </a:solidFill>
                <a:effectLst/>
                <a:cs typeface="Arial" pitchFamily="34" charset="0"/>
              </a:rPr>
              <a:t>1</a:t>
            </a:r>
          </a:p>
        </p:txBody>
      </p:sp>
      <p:sp>
        <p:nvSpPr>
          <p:cNvPr id="655375" name="Text Box 15"/>
          <p:cNvSpPr txBox="1">
            <a:spLocks noChangeArrowheads="1"/>
          </p:cNvSpPr>
          <p:nvPr/>
        </p:nvSpPr>
        <p:spPr bwMode="auto">
          <a:xfrm>
            <a:off x="1513743" y="3573466"/>
            <a:ext cx="407484" cy="461665"/>
          </a:xfrm>
          <a:prstGeom prst="rect">
            <a:avLst/>
          </a:prstGeom>
          <a:noFill/>
          <a:ln w="9525">
            <a:noFill/>
            <a:miter lim="800000"/>
            <a:headEnd/>
            <a:tailEnd/>
          </a:ln>
          <a:effectLst/>
        </p:spPr>
        <p:txBody>
          <a:bodyPr wrap="none">
            <a:spAutoFit/>
          </a:bodyPr>
          <a:lstStyle/>
          <a:p>
            <a:r>
              <a:rPr lang="en-US" sz="2400" i="1" smtClean="0">
                <a:solidFill>
                  <a:srgbClr val="3B812F"/>
                </a:solidFill>
                <a:effectLst/>
                <a:cs typeface="Arial" pitchFamily="34" charset="0"/>
              </a:rPr>
              <a:t>C</a:t>
            </a:r>
          </a:p>
        </p:txBody>
      </p:sp>
      <p:sp>
        <p:nvSpPr>
          <p:cNvPr id="655376" name="Text Box 16"/>
          <p:cNvSpPr txBox="1">
            <a:spLocks noChangeArrowheads="1"/>
          </p:cNvSpPr>
          <p:nvPr/>
        </p:nvSpPr>
        <p:spPr bwMode="auto">
          <a:xfrm>
            <a:off x="184635" y="4292814"/>
            <a:ext cx="389850" cy="461665"/>
          </a:xfrm>
          <a:prstGeom prst="rect">
            <a:avLst/>
          </a:prstGeom>
          <a:noFill/>
          <a:ln w="9525">
            <a:noFill/>
            <a:miter lim="800000"/>
            <a:headEnd/>
            <a:tailEnd/>
          </a:ln>
          <a:effectLst/>
        </p:spPr>
        <p:txBody>
          <a:bodyPr wrap="none">
            <a:spAutoFit/>
          </a:bodyPr>
          <a:lstStyle/>
          <a:p>
            <a:r>
              <a:rPr lang="en-US" sz="2400" i="1" smtClean="0">
                <a:solidFill>
                  <a:srgbClr val="3B812F"/>
                </a:solidFill>
                <a:effectLst/>
                <a:cs typeface="Arial" pitchFamily="34" charset="0"/>
              </a:rPr>
              <a:t>A</a:t>
            </a:r>
          </a:p>
        </p:txBody>
      </p:sp>
      <p:sp>
        <p:nvSpPr>
          <p:cNvPr id="655377" name="Text Box 17"/>
          <p:cNvSpPr txBox="1">
            <a:spLocks noChangeArrowheads="1"/>
          </p:cNvSpPr>
          <p:nvPr/>
        </p:nvSpPr>
        <p:spPr bwMode="auto">
          <a:xfrm>
            <a:off x="1314450" y="4365839"/>
            <a:ext cx="503664" cy="461665"/>
          </a:xfrm>
          <a:prstGeom prst="rect">
            <a:avLst/>
          </a:prstGeom>
          <a:noFill/>
          <a:ln w="9525">
            <a:noFill/>
            <a:miter lim="800000"/>
            <a:headEnd/>
            <a:tailEnd/>
          </a:ln>
          <a:effectLst/>
        </p:spPr>
        <p:txBody>
          <a:bodyPr wrap="none">
            <a:spAutoFit/>
          </a:bodyPr>
          <a:lstStyle/>
          <a:p>
            <a:r>
              <a:rPr lang="en-US" sz="2400" i="1" smtClean="0">
                <a:solidFill>
                  <a:srgbClr val="3B812F"/>
                </a:solidFill>
                <a:effectLst/>
                <a:cs typeface="Arial" pitchFamily="34" charset="0"/>
              </a:rPr>
              <a:t>B</a:t>
            </a:r>
            <a:r>
              <a:rPr lang="en-US" sz="2400" i="1" baseline="-25000" smtClean="0">
                <a:solidFill>
                  <a:srgbClr val="3B812F"/>
                </a:solidFill>
                <a:effectLst/>
                <a:cs typeface="Arial" pitchFamily="34" charset="0"/>
              </a:rPr>
              <a:t>1</a:t>
            </a:r>
          </a:p>
        </p:txBody>
      </p:sp>
      <p:cxnSp>
        <p:nvCxnSpPr>
          <p:cNvPr id="655378" name="AutoShape 18"/>
          <p:cNvCxnSpPr>
            <a:cxnSpLocks noChangeShapeType="1"/>
            <a:stCxn id="655364" idx="2"/>
            <a:endCxn id="655365" idx="0"/>
          </p:cNvCxnSpPr>
          <p:nvPr/>
        </p:nvCxnSpPr>
        <p:spPr bwMode="auto">
          <a:xfrm flipH="1">
            <a:off x="1195754" y="1779588"/>
            <a:ext cx="816220" cy="595312"/>
          </a:xfrm>
          <a:prstGeom prst="straightConnector1">
            <a:avLst/>
          </a:prstGeom>
          <a:noFill/>
          <a:ln w="9525">
            <a:solidFill>
              <a:schemeClr val="tx1"/>
            </a:solidFill>
            <a:round/>
            <a:headEnd/>
            <a:tailEnd type="triangle" w="med" len="med"/>
          </a:ln>
          <a:effectLst/>
        </p:spPr>
      </p:cxnSp>
      <p:cxnSp>
        <p:nvCxnSpPr>
          <p:cNvPr id="655379" name="AutoShape 19"/>
          <p:cNvCxnSpPr>
            <a:cxnSpLocks noChangeShapeType="1"/>
            <a:stCxn id="655364" idx="2"/>
            <a:endCxn id="655366" idx="0"/>
          </p:cNvCxnSpPr>
          <p:nvPr/>
        </p:nvCxnSpPr>
        <p:spPr bwMode="auto">
          <a:xfrm>
            <a:off x="2011974" y="1779592"/>
            <a:ext cx="769326" cy="612775"/>
          </a:xfrm>
          <a:prstGeom prst="straightConnector1">
            <a:avLst/>
          </a:prstGeom>
          <a:noFill/>
          <a:ln w="9525">
            <a:solidFill>
              <a:schemeClr val="tx1"/>
            </a:solidFill>
            <a:round/>
            <a:headEnd/>
            <a:tailEnd type="triangle" w="med" len="med"/>
          </a:ln>
          <a:effectLst/>
        </p:spPr>
      </p:cxnSp>
      <p:cxnSp>
        <p:nvCxnSpPr>
          <p:cNvPr id="655380" name="AutoShape 20"/>
          <p:cNvCxnSpPr>
            <a:cxnSpLocks noChangeShapeType="1"/>
            <a:stCxn id="655366" idx="2"/>
            <a:endCxn id="655367" idx="0"/>
          </p:cNvCxnSpPr>
          <p:nvPr/>
        </p:nvCxnSpPr>
        <p:spPr bwMode="auto">
          <a:xfrm flipH="1">
            <a:off x="2366601" y="2800350"/>
            <a:ext cx="414703" cy="407988"/>
          </a:xfrm>
          <a:prstGeom prst="straightConnector1">
            <a:avLst/>
          </a:prstGeom>
          <a:noFill/>
          <a:ln w="9525">
            <a:solidFill>
              <a:schemeClr val="tx1"/>
            </a:solidFill>
            <a:round/>
            <a:headEnd/>
            <a:tailEnd type="triangle" w="med" len="med"/>
          </a:ln>
          <a:effectLst/>
        </p:spPr>
      </p:cxnSp>
      <p:cxnSp>
        <p:nvCxnSpPr>
          <p:cNvPr id="655381" name="AutoShape 21"/>
          <p:cNvCxnSpPr>
            <a:cxnSpLocks noChangeShapeType="1"/>
            <a:stCxn id="655365" idx="2"/>
            <a:endCxn id="655368" idx="0"/>
          </p:cNvCxnSpPr>
          <p:nvPr/>
        </p:nvCxnSpPr>
        <p:spPr bwMode="auto">
          <a:xfrm>
            <a:off x="1195755" y="2818028"/>
            <a:ext cx="413238" cy="390525"/>
          </a:xfrm>
          <a:prstGeom prst="straightConnector1">
            <a:avLst/>
          </a:prstGeom>
          <a:noFill/>
          <a:ln w="9525">
            <a:solidFill>
              <a:schemeClr val="tx1"/>
            </a:solidFill>
            <a:round/>
            <a:headEnd/>
            <a:tailEnd type="triangle" w="med" len="med"/>
          </a:ln>
          <a:effectLst/>
        </p:spPr>
      </p:cxnSp>
      <p:cxnSp>
        <p:nvCxnSpPr>
          <p:cNvPr id="655382" name="AutoShape 22"/>
          <p:cNvCxnSpPr>
            <a:cxnSpLocks noChangeShapeType="1"/>
            <a:stCxn id="655365" idx="2"/>
            <a:endCxn id="655369" idx="0"/>
          </p:cNvCxnSpPr>
          <p:nvPr/>
        </p:nvCxnSpPr>
        <p:spPr bwMode="auto">
          <a:xfrm flipH="1">
            <a:off x="839666" y="2819400"/>
            <a:ext cx="356088" cy="369888"/>
          </a:xfrm>
          <a:prstGeom prst="straightConnector1">
            <a:avLst/>
          </a:prstGeom>
          <a:noFill/>
          <a:ln w="9525">
            <a:solidFill>
              <a:schemeClr val="tx1"/>
            </a:solidFill>
            <a:round/>
            <a:headEnd/>
            <a:tailEnd type="triangle" w="med" len="med"/>
          </a:ln>
          <a:effectLst/>
        </p:spPr>
      </p:cxnSp>
      <p:cxnSp>
        <p:nvCxnSpPr>
          <p:cNvPr id="655383" name="AutoShape 23"/>
          <p:cNvCxnSpPr>
            <a:cxnSpLocks noChangeShapeType="1"/>
            <a:stCxn id="655369" idx="2"/>
            <a:endCxn id="655370" idx="0"/>
          </p:cNvCxnSpPr>
          <p:nvPr/>
        </p:nvCxnSpPr>
        <p:spPr bwMode="auto">
          <a:xfrm>
            <a:off x="839666" y="3635375"/>
            <a:ext cx="296008" cy="322263"/>
          </a:xfrm>
          <a:prstGeom prst="straightConnector1">
            <a:avLst/>
          </a:prstGeom>
          <a:noFill/>
          <a:ln w="9525">
            <a:solidFill>
              <a:schemeClr val="tx1"/>
            </a:solidFill>
            <a:round/>
            <a:headEnd/>
            <a:tailEnd type="triangle" w="med" len="med"/>
          </a:ln>
          <a:effectLst/>
        </p:spPr>
      </p:cxnSp>
      <p:cxnSp>
        <p:nvCxnSpPr>
          <p:cNvPr id="655384" name="AutoShape 24"/>
          <p:cNvCxnSpPr>
            <a:cxnSpLocks noChangeShapeType="1"/>
            <a:stCxn id="655369" idx="2"/>
            <a:endCxn id="655371" idx="0"/>
          </p:cNvCxnSpPr>
          <p:nvPr/>
        </p:nvCxnSpPr>
        <p:spPr bwMode="auto">
          <a:xfrm flipH="1">
            <a:off x="543658" y="3635375"/>
            <a:ext cx="296008" cy="322263"/>
          </a:xfrm>
          <a:prstGeom prst="straightConnector1">
            <a:avLst/>
          </a:prstGeom>
          <a:noFill/>
          <a:ln w="9525">
            <a:solidFill>
              <a:schemeClr val="tx1"/>
            </a:solidFill>
            <a:round/>
            <a:headEnd/>
            <a:tailEnd type="triangle" w="med" len="med"/>
          </a:ln>
          <a:effectLst/>
        </p:spPr>
      </p:cxnSp>
      <p:cxnSp>
        <p:nvCxnSpPr>
          <p:cNvPr id="655385" name="AutoShape 25"/>
          <p:cNvCxnSpPr>
            <a:cxnSpLocks noChangeShapeType="1"/>
            <a:stCxn id="655370" idx="2"/>
          </p:cNvCxnSpPr>
          <p:nvPr/>
        </p:nvCxnSpPr>
        <p:spPr bwMode="auto">
          <a:xfrm flipH="1">
            <a:off x="952503" y="4365625"/>
            <a:ext cx="183174" cy="407988"/>
          </a:xfrm>
          <a:prstGeom prst="straightConnector1">
            <a:avLst/>
          </a:prstGeom>
          <a:noFill/>
          <a:ln w="9525">
            <a:solidFill>
              <a:schemeClr val="tx1"/>
            </a:solidFill>
            <a:prstDash val="dash"/>
            <a:round/>
            <a:headEnd/>
            <a:tailEnd type="triangle" w="med" len="med"/>
          </a:ln>
          <a:effectLst/>
        </p:spPr>
      </p:cxnSp>
      <p:sp>
        <p:nvSpPr>
          <p:cNvPr id="655386" name="Text Box 26"/>
          <p:cNvSpPr txBox="1">
            <a:spLocks noChangeArrowheads="1"/>
          </p:cNvSpPr>
          <p:nvPr/>
        </p:nvSpPr>
        <p:spPr bwMode="auto">
          <a:xfrm>
            <a:off x="1049216" y="3573464"/>
            <a:ext cx="407484" cy="400110"/>
          </a:xfrm>
          <a:prstGeom prst="rect">
            <a:avLst/>
          </a:prstGeom>
          <a:noFill/>
          <a:ln w="9525">
            <a:noFill/>
            <a:miter lim="800000"/>
            <a:headEnd/>
            <a:tailEnd/>
          </a:ln>
          <a:effectLst/>
        </p:spPr>
        <p:txBody>
          <a:bodyPr wrap="none">
            <a:spAutoFit/>
          </a:bodyPr>
          <a:lstStyle/>
          <a:p>
            <a:r>
              <a:rPr lang="en-US" sz="2000" i="1" smtClean="0">
                <a:solidFill>
                  <a:srgbClr val="000000"/>
                </a:solidFill>
                <a:effectLst/>
                <a:cs typeface="Arial" pitchFamily="34" charset="0"/>
              </a:rPr>
              <a:t>k</a:t>
            </a:r>
            <a:r>
              <a:rPr lang="en-US" sz="2000" baseline="-25000" smtClean="0">
                <a:solidFill>
                  <a:srgbClr val="000000"/>
                </a:solidFill>
                <a:effectLst/>
                <a:cs typeface="Arial" pitchFamily="34" charset="0"/>
              </a:rPr>
              <a:t>2</a:t>
            </a:r>
          </a:p>
        </p:txBody>
      </p:sp>
      <p:grpSp>
        <p:nvGrpSpPr>
          <p:cNvPr id="2" name="Group 27"/>
          <p:cNvGrpSpPr>
            <a:grpSpLocks/>
          </p:cNvGrpSpPr>
          <p:nvPr/>
        </p:nvGrpSpPr>
        <p:grpSpPr bwMode="auto">
          <a:xfrm>
            <a:off x="1513749" y="5516568"/>
            <a:ext cx="2939559" cy="795338"/>
            <a:chOff x="1104" y="3696"/>
            <a:chExt cx="2006" cy="501"/>
          </a:xfrm>
        </p:grpSpPr>
        <p:sp>
          <p:nvSpPr>
            <p:cNvPr id="655388" name="AutoShape 28"/>
            <p:cNvSpPr>
              <a:spLocks noChangeArrowheads="1"/>
            </p:cNvSpPr>
            <p:nvPr/>
          </p:nvSpPr>
          <p:spPr bwMode="auto">
            <a:xfrm>
              <a:off x="1200" y="3696"/>
              <a:ext cx="864" cy="192"/>
            </a:xfrm>
            <a:prstGeom prst="curvedUpArrow">
              <a:avLst>
                <a:gd name="adj1" fmla="val 90000"/>
                <a:gd name="adj2" fmla="val 180000"/>
                <a:gd name="adj3" fmla="val 33333"/>
              </a:avLst>
            </a:prstGeom>
            <a:solidFill>
              <a:srgbClr val="6DD9FF"/>
            </a:solidFill>
            <a:ln w="9525">
              <a:solidFill>
                <a:schemeClr val="tx1"/>
              </a:solidFill>
              <a:miter lim="800000"/>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5389" name="Text Box 29"/>
            <p:cNvSpPr txBox="1">
              <a:spLocks noChangeArrowheads="1"/>
            </p:cNvSpPr>
            <p:nvPr/>
          </p:nvSpPr>
          <p:spPr bwMode="auto">
            <a:xfrm>
              <a:off x="1104" y="3829"/>
              <a:ext cx="2006" cy="368"/>
            </a:xfrm>
            <a:prstGeom prst="rect">
              <a:avLst/>
            </a:prstGeom>
            <a:noFill/>
            <a:ln w="9525">
              <a:noFill/>
              <a:miter lim="800000"/>
              <a:headEnd/>
              <a:tailEnd/>
            </a:ln>
            <a:effectLst/>
          </p:spPr>
          <p:txBody>
            <a:bodyPr wrap="none">
              <a:spAutoFit/>
            </a:bodyPr>
            <a:lstStyle/>
            <a:p>
              <a:r>
                <a:rPr lang="en-US" sz="3200" i="1" dirty="0" smtClean="0">
                  <a:solidFill>
                    <a:srgbClr val="0000CC"/>
                  </a:solidFill>
                  <a:effectLst/>
                  <a:latin typeface="Times New Roman" pitchFamily="18" charset="0"/>
                  <a:cs typeface="Times New Roman" pitchFamily="18" charset="0"/>
                </a:rPr>
                <a:t>left rotation on 4</a:t>
              </a:r>
            </a:p>
          </p:txBody>
        </p:sp>
      </p:grpSp>
      <p:grpSp>
        <p:nvGrpSpPr>
          <p:cNvPr id="3" name="Group 30"/>
          <p:cNvGrpSpPr>
            <a:grpSpLocks/>
          </p:cNvGrpSpPr>
          <p:nvPr/>
        </p:nvGrpSpPr>
        <p:grpSpPr bwMode="auto">
          <a:xfrm>
            <a:off x="2788627" y="1360489"/>
            <a:ext cx="3024554" cy="4211638"/>
            <a:chOff x="1903" y="857"/>
            <a:chExt cx="2064" cy="2653"/>
          </a:xfrm>
        </p:grpSpPr>
        <p:sp>
          <p:nvSpPr>
            <p:cNvPr id="655391" name="Text Box 31"/>
            <p:cNvSpPr txBox="1">
              <a:spLocks noChangeArrowheads="1"/>
            </p:cNvSpPr>
            <p:nvPr/>
          </p:nvSpPr>
          <p:spPr bwMode="auto">
            <a:xfrm>
              <a:off x="2016" y="2240"/>
              <a:ext cx="278" cy="252"/>
            </a:xfrm>
            <a:prstGeom prst="rect">
              <a:avLst/>
            </a:prstGeom>
            <a:noFill/>
            <a:ln w="9525">
              <a:noFill/>
              <a:miter lim="800000"/>
              <a:headEnd/>
              <a:tailEnd/>
            </a:ln>
            <a:effectLst/>
          </p:spPr>
          <p:txBody>
            <a:bodyPr wrap="none">
              <a:spAutoFit/>
            </a:bodyPr>
            <a:lstStyle/>
            <a:p>
              <a:r>
                <a:rPr lang="en-US" sz="2000" i="1" smtClean="0">
                  <a:solidFill>
                    <a:srgbClr val="000000"/>
                  </a:solidFill>
                  <a:effectLst/>
                  <a:cs typeface="Arial" pitchFamily="34" charset="0"/>
                </a:rPr>
                <a:t>k</a:t>
              </a:r>
              <a:r>
                <a:rPr lang="en-US" sz="2000" baseline="-25000" smtClean="0">
                  <a:solidFill>
                    <a:srgbClr val="000000"/>
                  </a:solidFill>
                  <a:effectLst/>
                  <a:cs typeface="Arial" pitchFamily="34" charset="0"/>
                </a:rPr>
                <a:t>1</a:t>
              </a:r>
            </a:p>
          </p:txBody>
        </p:sp>
        <p:sp>
          <p:nvSpPr>
            <p:cNvPr id="655392" name="Rectangle 32"/>
            <p:cNvSpPr>
              <a:spLocks noChangeArrowheads="1"/>
            </p:cNvSpPr>
            <p:nvPr/>
          </p:nvSpPr>
          <p:spPr bwMode="auto">
            <a:xfrm>
              <a:off x="3146" y="857"/>
              <a:ext cx="318" cy="258"/>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12</a:t>
              </a:r>
            </a:p>
          </p:txBody>
        </p:sp>
        <p:sp>
          <p:nvSpPr>
            <p:cNvPr id="655393" name="Rectangle 33"/>
            <p:cNvSpPr>
              <a:spLocks noChangeArrowheads="1"/>
            </p:cNvSpPr>
            <p:nvPr/>
          </p:nvSpPr>
          <p:spPr bwMode="auto">
            <a:xfrm>
              <a:off x="2613" y="1502"/>
              <a:ext cx="317" cy="258"/>
            </a:xfrm>
            <a:prstGeom prst="rect">
              <a:avLst/>
            </a:prstGeom>
            <a:noFill/>
            <a:ln w="38100">
              <a:solidFill>
                <a:srgbClr val="0000CC"/>
              </a:solidFill>
              <a:miter lim="800000"/>
              <a:headEnd/>
              <a:tailEnd/>
            </a:ln>
            <a:effectLst/>
          </p:spPr>
          <p:txBody>
            <a:bodyPr wrap="none" anchor="ctr"/>
            <a:lstStyle/>
            <a:p>
              <a:pPr algn="ctr"/>
              <a:r>
                <a:rPr lang="en-US" sz="2800" smtClean="0">
                  <a:solidFill>
                    <a:srgbClr val="0000CC"/>
                  </a:solidFill>
                  <a:effectLst/>
                  <a:latin typeface="Times New Roman" pitchFamily="18" charset="0"/>
                  <a:cs typeface="Arial" pitchFamily="34" charset="0"/>
                </a:rPr>
                <a:t>8</a:t>
              </a:r>
            </a:p>
          </p:txBody>
        </p:sp>
        <p:sp>
          <p:nvSpPr>
            <p:cNvPr id="655394" name="Rectangle 34"/>
            <p:cNvSpPr>
              <a:spLocks noChangeArrowheads="1"/>
            </p:cNvSpPr>
            <p:nvPr/>
          </p:nvSpPr>
          <p:spPr bwMode="auto">
            <a:xfrm>
              <a:off x="3649" y="1502"/>
              <a:ext cx="318" cy="258"/>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16</a:t>
              </a:r>
            </a:p>
          </p:txBody>
        </p:sp>
        <p:sp>
          <p:nvSpPr>
            <p:cNvPr id="655395" name="Rectangle 35"/>
            <p:cNvSpPr>
              <a:spLocks noChangeArrowheads="1"/>
            </p:cNvSpPr>
            <p:nvPr/>
          </p:nvSpPr>
          <p:spPr bwMode="auto">
            <a:xfrm>
              <a:off x="3378" y="2018"/>
              <a:ext cx="318" cy="258"/>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14</a:t>
              </a:r>
            </a:p>
          </p:txBody>
        </p:sp>
        <p:sp>
          <p:nvSpPr>
            <p:cNvPr id="655396" name="Rectangle 36"/>
            <p:cNvSpPr>
              <a:spLocks noChangeArrowheads="1"/>
            </p:cNvSpPr>
            <p:nvPr/>
          </p:nvSpPr>
          <p:spPr bwMode="auto">
            <a:xfrm>
              <a:off x="2883" y="2018"/>
              <a:ext cx="317" cy="258"/>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10</a:t>
              </a:r>
            </a:p>
          </p:txBody>
        </p:sp>
        <p:sp>
          <p:nvSpPr>
            <p:cNvPr id="655397" name="Rectangle 37"/>
            <p:cNvSpPr>
              <a:spLocks noChangeArrowheads="1"/>
            </p:cNvSpPr>
            <p:nvPr/>
          </p:nvSpPr>
          <p:spPr bwMode="auto">
            <a:xfrm>
              <a:off x="2380" y="2018"/>
              <a:ext cx="318" cy="258"/>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6</a:t>
              </a:r>
            </a:p>
          </p:txBody>
        </p:sp>
        <p:sp>
          <p:nvSpPr>
            <p:cNvPr id="655398" name="Rectangle 38"/>
            <p:cNvSpPr>
              <a:spLocks noChangeArrowheads="1"/>
            </p:cNvSpPr>
            <p:nvPr/>
          </p:nvSpPr>
          <p:spPr bwMode="auto">
            <a:xfrm>
              <a:off x="2186" y="2492"/>
              <a:ext cx="318" cy="257"/>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4</a:t>
              </a:r>
            </a:p>
          </p:txBody>
        </p:sp>
        <p:sp>
          <p:nvSpPr>
            <p:cNvPr id="655399" name="Rectangle 39"/>
            <p:cNvSpPr>
              <a:spLocks noChangeArrowheads="1"/>
            </p:cNvSpPr>
            <p:nvPr/>
          </p:nvSpPr>
          <p:spPr bwMode="auto">
            <a:xfrm>
              <a:off x="2448" y="2976"/>
              <a:ext cx="318" cy="258"/>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5</a:t>
              </a:r>
            </a:p>
          </p:txBody>
        </p:sp>
        <p:sp>
          <p:nvSpPr>
            <p:cNvPr id="655400" name="Text Box 40"/>
            <p:cNvSpPr txBox="1">
              <a:spLocks noChangeArrowheads="1"/>
            </p:cNvSpPr>
            <p:nvPr/>
          </p:nvSpPr>
          <p:spPr bwMode="auto">
            <a:xfrm>
              <a:off x="2441" y="1226"/>
              <a:ext cx="278" cy="252"/>
            </a:xfrm>
            <a:prstGeom prst="rect">
              <a:avLst/>
            </a:prstGeom>
            <a:noFill/>
            <a:ln w="9525">
              <a:noFill/>
              <a:miter lim="800000"/>
              <a:headEnd/>
              <a:tailEnd/>
            </a:ln>
            <a:effectLst/>
          </p:spPr>
          <p:txBody>
            <a:bodyPr wrap="none">
              <a:spAutoFit/>
            </a:bodyPr>
            <a:lstStyle/>
            <a:p>
              <a:r>
                <a:rPr lang="en-US" sz="2000" i="1" dirty="0" smtClean="0">
                  <a:solidFill>
                    <a:srgbClr val="0000CC"/>
                  </a:solidFill>
                  <a:effectLst/>
                  <a:cs typeface="Arial" pitchFamily="34" charset="0"/>
                </a:rPr>
                <a:t>k</a:t>
              </a:r>
              <a:r>
                <a:rPr lang="en-US" sz="2000" baseline="-25000" dirty="0" smtClean="0">
                  <a:solidFill>
                    <a:srgbClr val="0000CC"/>
                  </a:solidFill>
                  <a:effectLst/>
                  <a:cs typeface="Arial" pitchFamily="34" charset="0"/>
                </a:rPr>
                <a:t>3</a:t>
              </a:r>
            </a:p>
          </p:txBody>
        </p:sp>
        <p:sp>
          <p:nvSpPr>
            <p:cNvPr id="655401" name="Text Box 41"/>
            <p:cNvSpPr txBox="1">
              <a:spLocks noChangeArrowheads="1"/>
            </p:cNvSpPr>
            <p:nvPr/>
          </p:nvSpPr>
          <p:spPr bwMode="auto">
            <a:xfrm>
              <a:off x="3070" y="2194"/>
              <a:ext cx="278" cy="291"/>
            </a:xfrm>
            <a:prstGeom prst="rect">
              <a:avLst/>
            </a:prstGeom>
            <a:noFill/>
            <a:ln w="9525">
              <a:noFill/>
              <a:miter lim="800000"/>
              <a:headEnd/>
              <a:tailEnd/>
            </a:ln>
            <a:effectLst/>
          </p:spPr>
          <p:txBody>
            <a:bodyPr wrap="none">
              <a:spAutoFit/>
            </a:bodyPr>
            <a:lstStyle/>
            <a:p>
              <a:r>
                <a:rPr lang="en-US" sz="2400" i="1" smtClean="0">
                  <a:solidFill>
                    <a:srgbClr val="3B812F"/>
                  </a:solidFill>
                  <a:effectLst/>
                  <a:cs typeface="Arial" pitchFamily="34" charset="0"/>
                </a:rPr>
                <a:t>C</a:t>
              </a:r>
            </a:p>
          </p:txBody>
        </p:sp>
        <p:sp>
          <p:nvSpPr>
            <p:cNvPr id="655402" name="Text Box 42"/>
            <p:cNvSpPr txBox="1">
              <a:spLocks noChangeArrowheads="1"/>
            </p:cNvSpPr>
            <p:nvPr/>
          </p:nvSpPr>
          <p:spPr bwMode="auto">
            <a:xfrm>
              <a:off x="1903" y="3219"/>
              <a:ext cx="266" cy="291"/>
            </a:xfrm>
            <a:prstGeom prst="rect">
              <a:avLst/>
            </a:prstGeom>
            <a:noFill/>
            <a:ln w="9525">
              <a:noFill/>
              <a:miter lim="800000"/>
              <a:headEnd/>
              <a:tailEnd/>
            </a:ln>
            <a:effectLst/>
          </p:spPr>
          <p:txBody>
            <a:bodyPr wrap="none">
              <a:spAutoFit/>
            </a:bodyPr>
            <a:lstStyle/>
            <a:p>
              <a:r>
                <a:rPr lang="en-US" sz="2400" i="1" smtClean="0">
                  <a:solidFill>
                    <a:srgbClr val="3B812F"/>
                  </a:solidFill>
                  <a:effectLst/>
                  <a:cs typeface="Arial" pitchFamily="34" charset="0"/>
                </a:rPr>
                <a:t>A</a:t>
              </a:r>
            </a:p>
          </p:txBody>
        </p:sp>
        <p:sp>
          <p:nvSpPr>
            <p:cNvPr id="655403" name="Text Box 43"/>
            <p:cNvSpPr txBox="1">
              <a:spLocks noChangeArrowheads="1"/>
            </p:cNvSpPr>
            <p:nvPr/>
          </p:nvSpPr>
          <p:spPr bwMode="auto">
            <a:xfrm>
              <a:off x="2666" y="3205"/>
              <a:ext cx="344" cy="291"/>
            </a:xfrm>
            <a:prstGeom prst="rect">
              <a:avLst/>
            </a:prstGeom>
            <a:noFill/>
            <a:ln w="9525">
              <a:noFill/>
              <a:miter lim="800000"/>
              <a:headEnd/>
              <a:tailEnd/>
            </a:ln>
            <a:effectLst/>
          </p:spPr>
          <p:txBody>
            <a:bodyPr wrap="none">
              <a:spAutoFit/>
            </a:bodyPr>
            <a:lstStyle/>
            <a:p>
              <a:r>
                <a:rPr lang="en-US" sz="2400" i="1" smtClean="0">
                  <a:solidFill>
                    <a:srgbClr val="3B812F"/>
                  </a:solidFill>
                  <a:effectLst/>
                  <a:cs typeface="Arial" pitchFamily="34" charset="0"/>
                </a:rPr>
                <a:t>B</a:t>
              </a:r>
              <a:r>
                <a:rPr lang="en-US" sz="2400" i="1" baseline="-25000" smtClean="0">
                  <a:solidFill>
                    <a:srgbClr val="3B812F"/>
                  </a:solidFill>
                  <a:effectLst/>
                  <a:cs typeface="Arial" pitchFamily="34" charset="0"/>
                </a:rPr>
                <a:t>1</a:t>
              </a:r>
            </a:p>
          </p:txBody>
        </p:sp>
        <p:cxnSp>
          <p:nvCxnSpPr>
            <p:cNvPr id="655404" name="AutoShape 44"/>
            <p:cNvCxnSpPr>
              <a:cxnSpLocks noChangeShapeType="1"/>
              <a:stCxn id="655392" idx="2"/>
              <a:endCxn id="655393" idx="0"/>
            </p:cNvCxnSpPr>
            <p:nvPr/>
          </p:nvCxnSpPr>
          <p:spPr bwMode="auto">
            <a:xfrm flipH="1">
              <a:off x="2771" y="1115"/>
              <a:ext cx="534" cy="376"/>
            </a:xfrm>
            <a:prstGeom prst="straightConnector1">
              <a:avLst/>
            </a:prstGeom>
            <a:noFill/>
            <a:ln w="9525">
              <a:solidFill>
                <a:schemeClr val="tx1"/>
              </a:solidFill>
              <a:round/>
              <a:headEnd/>
              <a:tailEnd type="triangle" w="med" len="med"/>
            </a:ln>
            <a:effectLst/>
          </p:spPr>
        </p:cxnSp>
        <p:cxnSp>
          <p:nvCxnSpPr>
            <p:cNvPr id="655405" name="AutoShape 45"/>
            <p:cNvCxnSpPr>
              <a:cxnSpLocks noChangeShapeType="1"/>
              <a:stCxn id="655392" idx="2"/>
              <a:endCxn id="655394" idx="0"/>
            </p:cNvCxnSpPr>
            <p:nvPr/>
          </p:nvCxnSpPr>
          <p:spPr bwMode="auto">
            <a:xfrm>
              <a:off x="3305" y="1115"/>
              <a:ext cx="503" cy="387"/>
            </a:xfrm>
            <a:prstGeom prst="straightConnector1">
              <a:avLst/>
            </a:prstGeom>
            <a:noFill/>
            <a:ln w="9525">
              <a:solidFill>
                <a:schemeClr val="tx1"/>
              </a:solidFill>
              <a:round/>
              <a:headEnd/>
              <a:tailEnd type="triangle" w="med" len="med"/>
            </a:ln>
            <a:effectLst/>
          </p:spPr>
        </p:cxnSp>
        <p:cxnSp>
          <p:nvCxnSpPr>
            <p:cNvPr id="655406" name="AutoShape 46"/>
            <p:cNvCxnSpPr>
              <a:cxnSpLocks noChangeShapeType="1"/>
              <a:stCxn id="655394" idx="2"/>
              <a:endCxn id="655395" idx="0"/>
            </p:cNvCxnSpPr>
            <p:nvPr/>
          </p:nvCxnSpPr>
          <p:spPr bwMode="auto">
            <a:xfrm flipH="1">
              <a:off x="3537" y="1760"/>
              <a:ext cx="271" cy="258"/>
            </a:xfrm>
            <a:prstGeom prst="straightConnector1">
              <a:avLst/>
            </a:prstGeom>
            <a:noFill/>
            <a:ln w="9525">
              <a:solidFill>
                <a:schemeClr val="tx1"/>
              </a:solidFill>
              <a:round/>
              <a:headEnd/>
              <a:tailEnd type="triangle" w="med" len="med"/>
            </a:ln>
            <a:effectLst/>
          </p:spPr>
        </p:cxnSp>
        <p:cxnSp>
          <p:nvCxnSpPr>
            <p:cNvPr id="655407" name="AutoShape 47"/>
            <p:cNvCxnSpPr>
              <a:cxnSpLocks noChangeShapeType="1"/>
              <a:stCxn id="655393" idx="2"/>
              <a:endCxn id="655396" idx="0"/>
            </p:cNvCxnSpPr>
            <p:nvPr/>
          </p:nvCxnSpPr>
          <p:spPr bwMode="auto">
            <a:xfrm>
              <a:off x="2771" y="1771"/>
              <a:ext cx="271" cy="247"/>
            </a:xfrm>
            <a:prstGeom prst="straightConnector1">
              <a:avLst/>
            </a:prstGeom>
            <a:noFill/>
            <a:ln w="9525">
              <a:solidFill>
                <a:schemeClr val="tx1"/>
              </a:solidFill>
              <a:round/>
              <a:headEnd/>
              <a:tailEnd type="triangle" w="med" len="med"/>
            </a:ln>
            <a:effectLst/>
          </p:spPr>
        </p:cxnSp>
        <p:cxnSp>
          <p:nvCxnSpPr>
            <p:cNvPr id="655408" name="AutoShape 48"/>
            <p:cNvCxnSpPr>
              <a:cxnSpLocks noChangeShapeType="1"/>
              <a:stCxn id="655393" idx="2"/>
              <a:endCxn id="655397" idx="0"/>
            </p:cNvCxnSpPr>
            <p:nvPr/>
          </p:nvCxnSpPr>
          <p:spPr bwMode="auto">
            <a:xfrm flipH="1">
              <a:off x="2539" y="1771"/>
              <a:ext cx="232" cy="247"/>
            </a:xfrm>
            <a:prstGeom prst="straightConnector1">
              <a:avLst/>
            </a:prstGeom>
            <a:noFill/>
            <a:ln w="9525">
              <a:solidFill>
                <a:schemeClr val="tx1"/>
              </a:solidFill>
              <a:round/>
              <a:headEnd/>
              <a:tailEnd type="triangle" w="med" len="med"/>
            </a:ln>
            <a:effectLst/>
          </p:spPr>
        </p:cxnSp>
        <p:cxnSp>
          <p:nvCxnSpPr>
            <p:cNvPr id="655409" name="AutoShape 49"/>
            <p:cNvCxnSpPr>
              <a:cxnSpLocks noChangeShapeType="1"/>
              <a:stCxn id="655397" idx="2"/>
              <a:endCxn id="655398" idx="0"/>
            </p:cNvCxnSpPr>
            <p:nvPr/>
          </p:nvCxnSpPr>
          <p:spPr bwMode="auto">
            <a:xfrm flipH="1">
              <a:off x="2345" y="2276"/>
              <a:ext cx="194" cy="216"/>
            </a:xfrm>
            <a:prstGeom prst="straightConnector1">
              <a:avLst/>
            </a:prstGeom>
            <a:noFill/>
            <a:ln w="9525">
              <a:solidFill>
                <a:schemeClr val="tx1"/>
              </a:solidFill>
              <a:round/>
              <a:headEnd/>
              <a:tailEnd type="triangle" w="med" len="med"/>
            </a:ln>
            <a:effectLst/>
          </p:spPr>
        </p:cxnSp>
        <p:sp>
          <p:nvSpPr>
            <p:cNvPr id="655410" name="Text Box 50"/>
            <p:cNvSpPr txBox="1">
              <a:spLocks noChangeArrowheads="1"/>
            </p:cNvSpPr>
            <p:nvPr/>
          </p:nvSpPr>
          <p:spPr bwMode="auto">
            <a:xfrm>
              <a:off x="2262" y="1756"/>
              <a:ext cx="278" cy="252"/>
            </a:xfrm>
            <a:prstGeom prst="rect">
              <a:avLst/>
            </a:prstGeom>
            <a:noFill/>
            <a:ln w="9525">
              <a:noFill/>
              <a:miter lim="800000"/>
              <a:headEnd/>
              <a:tailEnd/>
            </a:ln>
            <a:effectLst/>
          </p:spPr>
          <p:txBody>
            <a:bodyPr wrap="none">
              <a:spAutoFit/>
            </a:bodyPr>
            <a:lstStyle/>
            <a:p>
              <a:r>
                <a:rPr lang="en-US" sz="2000" i="1" smtClean="0">
                  <a:solidFill>
                    <a:srgbClr val="000000"/>
                  </a:solidFill>
                  <a:effectLst/>
                  <a:cs typeface="Arial" pitchFamily="34" charset="0"/>
                </a:rPr>
                <a:t>k</a:t>
              </a:r>
              <a:r>
                <a:rPr lang="en-US" sz="2000" baseline="-25000" smtClean="0">
                  <a:solidFill>
                    <a:srgbClr val="000000"/>
                  </a:solidFill>
                  <a:effectLst/>
                  <a:cs typeface="Arial" pitchFamily="34" charset="0"/>
                </a:rPr>
                <a:t>2</a:t>
              </a:r>
            </a:p>
          </p:txBody>
        </p:sp>
        <p:sp>
          <p:nvSpPr>
            <p:cNvPr id="655411" name="Rectangle 51"/>
            <p:cNvSpPr>
              <a:spLocks noChangeArrowheads="1"/>
            </p:cNvSpPr>
            <p:nvPr/>
          </p:nvSpPr>
          <p:spPr bwMode="auto">
            <a:xfrm>
              <a:off x="1948" y="2976"/>
              <a:ext cx="318" cy="258"/>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2</a:t>
              </a:r>
            </a:p>
          </p:txBody>
        </p:sp>
        <p:cxnSp>
          <p:nvCxnSpPr>
            <p:cNvPr id="655412" name="AutoShape 52"/>
            <p:cNvCxnSpPr>
              <a:cxnSpLocks noChangeShapeType="1"/>
              <a:stCxn id="655398" idx="2"/>
              <a:endCxn id="655411" idx="0"/>
            </p:cNvCxnSpPr>
            <p:nvPr/>
          </p:nvCxnSpPr>
          <p:spPr bwMode="auto">
            <a:xfrm flipH="1">
              <a:off x="2107" y="2749"/>
              <a:ext cx="238" cy="227"/>
            </a:xfrm>
            <a:prstGeom prst="straightConnector1">
              <a:avLst/>
            </a:prstGeom>
            <a:noFill/>
            <a:ln w="9525">
              <a:solidFill>
                <a:schemeClr val="tx1"/>
              </a:solidFill>
              <a:round/>
              <a:headEnd/>
              <a:tailEnd type="triangle" w="med" len="med"/>
            </a:ln>
            <a:effectLst/>
          </p:spPr>
        </p:cxnSp>
        <p:cxnSp>
          <p:nvCxnSpPr>
            <p:cNvPr id="655413" name="AutoShape 53"/>
            <p:cNvCxnSpPr>
              <a:cxnSpLocks noChangeShapeType="1"/>
              <a:stCxn id="655398" idx="2"/>
              <a:endCxn id="655399" idx="0"/>
            </p:cNvCxnSpPr>
            <p:nvPr/>
          </p:nvCxnSpPr>
          <p:spPr bwMode="auto">
            <a:xfrm>
              <a:off x="2345" y="2749"/>
              <a:ext cx="262" cy="227"/>
            </a:xfrm>
            <a:prstGeom prst="straightConnector1">
              <a:avLst/>
            </a:prstGeom>
            <a:noFill/>
            <a:ln w="9525">
              <a:solidFill>
                <a:schemeClr val="tx1"/>
              </a:solidFill>
              <a:round/>
              <a:headEnd/>
              <a:tailEnd type="triangle" w="med" len="med"/>
            </a:ln>
            <a:effectLst/>
          </p:spPr>
        </p:cxnSp>
      </p:grpSp>
      <p:grpSp>
        <p:nvGrpSpPr>
          <p:cNvPr id="4" name="Group 54"/>
          <p:cNvGrpSpPr>
            <a:grpSpLocks/>
          </p:cNvGrpSpPr>
          <p:nvPr/>
        </p:nvGrpSpPr>
        <p:grpSpPr bwMode="auto">
          <a:xfrm>
            <a:off x="5303334" y="5516565"/>
            <a:ext cx="3213619" cy="804978"/>
            <a:chOff x="1104" y="3696"/>
            <a:chExt cx="2279" cy="498"/>
          </a:xfrm>
        </p:grpSpPr>
        <p:sp>
          <p:nvSpPr>
            <p:cNvPr id="655415" name="AutoShape 55"/>
            <p:cNvSpPr>
              <a:spLocks noChangeArrowheads="1"/>
            </p:cNvSpPr>
            <p:nvPr/>
          </p:nvSpPr>
          <p:spPr bwMode="auto">
            <a:xfrm>
              <a:off x="1200" y="3696"/>
              <a:ext cx="864" cy="192"/>
            </a:xfrm>
            <a:prstGeom prst="curvedUpArrow">
              <a:avLst>
                <a:gd name="adj1" fmla="val 90000"/>
                <a:gd name="adj2" fmla="val 180000"/>
                <a:gd name="adj3" fmla="val 33333"/>
              </a:avLst>
            </a:prstGeom>
            <a:solidFill>
              <a:srgbClr val="6DD9FF"/>
            </a:solidFill>
            <a:ln w="9525">
              <a:solidFill>
                <a:schemeClr val="tx1"/>
              </a:solidFill>
              <a:miter lim="800000"/>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5416" name="Text Box 56"/>
            <p:cNvSpPr txBox="1">
              <a:spLocks noChangeArrowheads="1"/>
            </p:cNvSpPr>
            <p:nvPr/>
          </p:nvSpPr>
          <p:spPr bwMode="auto">
            <a:xfrm>
              <a:off x="1104" y="3832"/>
              <a:ext cx="2279" cy="362"/>
            </a:xfrm>
            <a:prstGeom prst="rect">
              <a:avLst/>
            </a:prstGeom>
            <a:noFill/>
            <a:ln w="9525">
              <a:noFill/>
              <a:miter lim="800000"/>
              <a:headEnd/>
              <a:tailEnd/>
            </a:ln>
            <a:effectLst/>
          </p:spPr>
          <p:txBody>
            <a:bodyPr wrap="none">
              <a:spAutoFit/>
            </a:bodyPr>
            <a:lstStyle/>
            <a:p>
              <a:r>
                <a:rPr lang="en-US" sz="3200" i="1" dirty="0" smtClean="0">
                  <a:solidFill>
                    <a:srgbClr val="0000CC"/>
                  </a:solidFill>
                  <a:effectLst/>
                  <a:latin typeface="Times New Roman" pitchFamily="18" charset="0"/>
                  <a:cs typeface="Times New Roman" pitchFamily="18" charset="0"/>
                </a:rPr>
                <a:t>right rotation on 8</a:t>
              </a:r>
            </a:p>
          </p:txBody>
        </p:sp>
      </p:grpSp>
      <p:grpSp>
        <p:nvGrpSpPr>
          <p:cNvPr id="5" name="Group 82"/>
          <p:cNvGrpSpPr>
            <a:grpSpLocks/>
          </p:cNvGrpSpPr>
          <p:nvPr/>
        </p:nvGrpSpPr>
        <p:grpSpPr bwMode="auto">
          <a:xfrm>
            <a:off x="5767761" y="1295401"/>
            <a:ext cx="2954215" cy="3817938"/>
            <a:chOff x="3936" y="816"/>
            <a:chExt cx="2016" cy="2405"/>
          </a:xfrm>
        </p:grpSpPr>
        <p:sp>
          <p:nvSpPr>
            <p:cNvPr id="655418" name="Rectangle 58"/>
            <p:cNvSpPr>
              <a:spLocks noChangeArrowheads="1"/>
            </p:cNvSpPr>
            <p:nvPr/>
          </p:nvSpPr>
          <p:spPr bwMode="auto">
            <a:xfrm>
              <a:off x="5067" y="816"/>
              <a:ext cx="342" cy="289"/>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12</a:t>
              </a:r>
            </a:p>
          </p:txBody>
        </p:sp>
        <p:sp>
          <p:nvSpPr>
            <p:cNvPr id="655419" name="Rectangle 59"/>
            <p:cNvSpPr>
              <a:spLocks noChangeArrowheads="1"/>
            </p:cNvSpPr>
            <p:nvPr/>
          </p:nvSpPr>
          <p:spPr bwMode="auto">
            <a:xfrm>
              <a:off x="4491" y="1539"/>
              <a:ext cx="343" cy="289"/>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6</a:t>
              </a:r>
            </a:p>
          </p:txBody>
        </p:sp>
        <p:sp>
          <p:nvSpPr>
            <p:cNvPr id="655420" name="Rectangle 60"/>
            <p:cNvSpPr>
              <a:spLocks noChangeArrowheads="1"/>
            </p:cNvSpPr>
            <p:nvPr/>
          </p:nvSpPr>
          <p:spPr bwMode="auto">
            <a:xfrm>
              <a:off x="5609" y="1539"/>
              <a:ext cx="343" cy="289"/>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16</a:t>
              </a:r>
            </a:p>
          </p:txBody>
        </p:sp>
        <p:sp>
          <p:nvSpPr>
            <p:cNvPr id="655421" name="Rectangle 61"/>
            <p:cNvSpPr>
              <a:spLocks noChangeArrowheads="1"/>
            </p:cNvSpPr>
            <p:nvPr/>
          </p:nvSpPr>
          <p:spPr bwMode="auto">
            <a:xfrm>
              <a:off x="5317" y="2117"/>
              <a:ext cx="343" cy="290"/>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14</a:t>
              </a:r>
            </a:p>
          </p:txBody>
        </p:sp>
        <p:sp>
          <p:nvSpPr>
            <p:cNvPr id="655422" name="Rectangle 62"/>
            <p:cNvSpPr>
              <a:spLocks noChangeArrowheads="1"/>
            </p:cNvSpPr>
            <p:nvPr/>
          </p:nvSpPr>
          <p:spPr bwMode="auto">
            <a:xfrm>
              <a:off x="4783" y="2117"/>
              <a:ext cx="343" cy="290"/>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8</a:t>
              </a:r>
            </a:p>
          </p:txBody>
        </p:sp>
        <p:sp>
          <p:nvSpPr>
            <p:cNvPr id="655423" name="Rectangle 63"/>
            <p:cNvSpPr>
              <a:spLocks noChangeArrowheads="1"/>
            </p:cNvSpPr>
            <p:nvPr/>
          </p:nvSpPr>
          <p:spPr bwMode="auto">
            <a:xfrm>
              <a:off x="4241" y="2117"/>
              <a:ext cx="342" cy="290"/>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4</a:t>
              </a:r>
            </a:p>
          </p:txBody>
        </p:sp>
        <p:sp>
          <p:nvSpPr>
            <p:cNvPr id="655424" name="Rectangle 64"/>
            <p:cNvSpPr>
              <a:spLocks noChangeArrowheads="1"/>
            </p:cNvSpPr>
            <p:nvPr/>
          </p:nvSpPr>
          <p:spPr bwMode="auto">
            <a:xfrm>
              <a:off x="4449" y="2648"/>
              <a:ext cx="343" cy="289"/>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5</a:t>
              </a:r>
            </a:p>
          </p:txBody>
        </p:sp>
        <p:sp>
          <p:nvSpPr>
            <p:cNvPr id="655425" name="Rectangle 65"/>
            <p:cNvSpPr>
              <a:spLocks noChangeArrowheads="1"/>
            </p:cNvSpPr>
            <p:nvPr/>
          </p:nvSpPr>
          <p:spPr bwMode="auto">
            <a:xfrm>
              <a:off x="4032" y="2648"/>
              <a:ext cx="343" cy="289"/>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2</a:t>
              </a:r>
            </a:p>
          </p:txBody>
        </p:sp>
        <p:sp>
          <p:nvSpPr>
            <p:cNvPr id="655426" name="Rectangle 66"/>
            <p:cNvSpPr>
              <a:spLocks noChangeArrowheads="1"/>
            </p:cNvSpPr>
            <p:nvPr/>
          </p:nvSpPr>
          <p:spPr bwMode="auto">
            <a:xfrm>
              <a:off x="4992" y="2648"/>
              <a:ext cx="343" cy="289"/>
            </a:xfrm>
            <a:prstGeom prst="rect">
              <a:avLst/>
            </a:prstGeom>
            <a:noFill/>
            <a:ln w="9525">
              <a:solidFill>
                <a:schemeClr val="tx1"/>
              </a:solidFill>
              <a:miter lim="800000"/>
              <a:headEnd/>
              <a:tailEnd/>
            </a:ln>
            <a:effectLst/>
          </p:spPr>
          <p:txBody>
            <a:bodyPr wrap="none" anchor="ctr"/>
            <a:lstStyle/>
            <a:p>
              <a:pPr algn="ctr"/>
              <a:r>
                <a:rPr lang="en-US" sz="2800" smtClean="0">
                  <a:solidFill>
                    <a:srgbClr val="000000"/>
                  </a:solidFill>
                  <a:effectLst/>
                  <a:latin typeface="Times New Roman" pitchFamily="18" charset="0"/>
                  <a:cs typeface="Arial" pitchFamily="34" charset="0"/>
                </a:rPr>
                <a:t>10</a:t>
              </a:r>
            </a:p>
          </p:txBody>
        </p:sp>
        <p:sp>
          <p:nvSpPr>
            <p:cNvPr id="655427" name="Text Box 67"/>
            <p:cNvSpPr txBox="1">
              <a:spLocks noChangeArrowheads="1"/>
            </p:cNvSpPr>
            <p:nvPr/>
          </p:nvSpPr>
          <p:spPr bwMode="auto">
            <a:xfrm>
              <a:off x="4908" y="1869"/>
              <a:ext cx="278" cy="252"/>
            </a:xfrm>
            <a:prstGeom prst="rect">
              <a:avLst/>
            </a:prstGeom>
            <a:noFill/>
            <a:ln w="9525">
              <a:noFill/>
              <a:miter lim="800000"/>
              <a:headEnd/>
              <a:tailEnd/>
            </a:ln>
            <a:effectLst/>
          </p:spPr>
          <p:txBody>
            <a:bodyPr wrap="none">
              <a:spAutoFit/>
            </a:bodyPr>
            <a:lstStyle/>
            <a:p>
              <a:r>
                <a:rPr lang="en-US" sz="2000" i="1" smtClean="0">
                  <a:solidFill>
                    <a:srgbClr val="000000"/>
                  </a:solidFill>
                  <a:effectLst/>
                  <a:cs typeface="Arial" pitchFamily="34" charset="0"/>
                </a:rPr>
                <a:t>k</a:t>
              </a:r>
              <a:r>
                <a:rPr lang="en-US" sz="2000" baseline="-25000" smtClean="0">
                  <a:solidFill>
                    <a:srgbClr val="000000"/>
                  </a:solidFill>
                  <a:effectLst/>
                  <a:cs typeface="Arial" pitchFamily="34" charset="0"/>
                </a:rPr>
                <a:t>3</a:t>
              </a:r>
            </a:p>
          </p:txBody>
        </p:sp>
        <p:sp>
          <p:nvSpPr>
            <p:cNvPr id="655428" name="Text Box 68"/>
            <p:cNvSpPr txBox="1">
              <a:spLocks noChangeArrowheads="1"/>
            </p:cNvSpPr>
            <p:nvPr/>
          </p:nvSpPr>
          <p:spPr bwMode="auto">
            <a:xfrm>
              <a:off x="4073" y="1909"/>
              <a:ext cx="278" cy="252"/>
            </a:xfrm>
            <a:prstGeom prst="rect">
              <a:avLst/>
            </a:prstGeom>
            <a:noFill/>
            <a:ln w="9525">
              <a:noFill/>
              <a:miter lim="800000"/>
              <a:headEnd/>
              <a:tailEnd/>
            </a:ln>
            <a:effectLst/>
          </p:spPr>
          <p:txBody>
            <a:bodyPr wrap="none">
              <a:spAutoFit/>
            </a:bodyPr>
            <a:lstStyle/>
            <a:p>
              <a:r>
                <a:rPr lang="en-US" sz="2000" i="1" smtClean="0">
                  <a:solidFill>
                    <a:srgbClr val="000000"/>
                  </a:solidFill>
                  <a:effectLst/>
                  <a:cs typeface="Arial" pitchFamily="34" charset="0"/>
                </a:rPr>
                <a:t>k</a:t>
              </a:r>
              <a:r>
                <a:rPr lang="en-US" sz="2000" baseline="-25000" smtClean="0">
                  <a:solidFill>
                    <a:srgbClr val="000000"/>
                  </a:solidFill>
                  <a:effectLst/>
                  <a:cs typeface="Arial" pitchFamily="34" charset="0"/>
                </a:rPr>
                <a:t>1</a:t>
              </a:r>
            </a:p>
          </p:txBody>
        </p:sp>
        <p:sp>
          <p:nvSpPr>
            <p:cNvPr id="655429" name="Text Box 69"/>
            <p:cNvSpPr txBox="1">
              <a:spLocks noChangeArrowheads="1"/>
            </p:cNvSpPr>
            <p:nvPr/>
          </p:nvSpPr>
          <p:spPr bwMode="auto">
            <a:xfrm>
              <a:off x="5388" y="2674"/>
              <a:ext cx="278" cy="291"/>
            </a:xfrm>
            <a:prstGeom prst="rect">
              <a:avLst/>
            </a:prstGeom>
            <a:noFill/>
            <a:ln w="9525">
              <a:noFill/>
              <a:miter lim="800000"/>
              <a:headEnd/>
              <a:tailEnd/>
            </a:ln>
            <a:effectLst/>
          </p:spPr>
          <p:txBody>
            <a:bodyPr wrap="none">
              <a:spAutoFit/>
            </a:bodyPr>
            <a:lstStyle/>
            <a:p>
              <a:r>
                <a:rPr lang="en-US" sz="2400" i="1" smtClean="0">
                  <a:solidFill>
                    <a:srgbClr val="3B812F"/>
                  </a:solidFill>
                  <a:effectLst/>
                  <a:cs typeface="Arial" pitchFamily="34" charset="0"/>
                </a:rPr>
                <a:t>C</a:t>
              </a:r>
            </a:p>
          </p:txBody>
        </p:sp>
        <p:sp>
          <p:nvSpPr>
            <p:cNvPr id="655430" name="Text Box 70"/>
            <p:cNvSpPr txBox="1">
              <a:spLocks noChangeArrowheads="1"/>
            </p:cNvSpPr>
            <p:nvPr/>
          </p:nvSpPr>
          <p:spPr bwMode="auto">
            <a:xfrm>
              <a:off x="4481" y="2901"/>
              <a:ext cx="344" cy="291"/>
            </a:xfrm>
            <a:prstGeom prst="rect">
              <a:avLst/>
            </a:prstGeom>
            <a:noFill/>
            <a:ln w="9525">
              <a:noFill/>
              <a:miter lim="800000"/>
              <a:headEnd/>
              <a:tailEnd/>
            </a:ln>
            <a:effectLst/>
          </p:spPr>
          <p:txBody>
            <a:bodyPr wrap="none">
              <a:spAutoFit/>
            </a:bodyPr>
            <a:lstStyle/>
            <a:p>
              <a:r>
                <a:rPr lang="en-US" sz="2400" i="1" smtClean="0">
                  <a:solidFill>
                    <a:srgbClr val="3B812F"/>
                  </a:solidFill>
                  <a:effectLst/>
                  <a:cs typeface="Arial" pitchFamily="34" charset="0"/>
                </a:rPr>
                <a:t>B</a:t>
              </a:r>
              <a:r>
                <a:rPr lang="en-US" sz="2400" i="1" baseline="-25000" smtClean="0">
                  <a:solidFill>
                    <a:srgbClr val="3B812F"/>
                  </a:solidFill>
                  <a:effectLst/>
                  <a:cs typeface="Arial" pitchFamily="34" charset="0"/>
                </a:rPr>
                <a:t>1</a:t>
              </a:r>
            </a:p>
          </p:txBody>
        </p:sp>
        <p:cxnSp>
          <p:nvCxnSpPr>
            <p:cNvPr id="655431" name="AutoShape 71"/>
            <p:cNvCxnSpPr>
              <a:cxnSpLocks noChangeShapeType="1"/>
              <a:stCxn id="655418" idx="2"/>
              <a:endCxn id="655419" idx="0"/>
            </p:cNvCxnSpPr>
            <p:nvPr/>
          </p:nvCxnSpPr>
          <p:spPr bwMode="auto">
            <a:xfrm flipH="1">
              <a:off x="4662" y="1105"/>
              <a:ext cx="576" cy="434"/>
            </a:xfrm>
            <a:prstGeom prst="straightConnector1">
              <a:avLst/>
            </a:prstGeom>
            <a:noFill/>
            <a:ln w="9525">
              <a:solidFill>
                <a:schemeClr val="tx1"/>
              </a:solidFill>
              <a:round/>
              <a:headEnd/>
              <a:tailEnd type="triangle" w="med" len="med"/>
            </a:ln>
            <a:effectLst/>
          </p:spPr>
        </p:cxnSp>
        <p:cxnSp>
          <p:nvCxnSpPr>
            <p:cNvPr id="655432" name="AutoShape 72"/>
            <p:cNvCxnSpPr>
              <a:cxnSpLocks noChangeShapeType="1"/>
              <a:stCxn id="655418" idx="2"/>
              <a:endCxn id="655420" idx="0"/>
            </p:cNvCxnSpPr>
            <p:nvPr/>
          </p:nvCxnSpPr>
          <p:spPr bwMode="auto">
            <a:xfrm>
              <a:off x="5238" y="1105"/>
              <a:ext cx="543" cy="434"/>
            </a:xfrm>
            <a:prstGeom prst="straightConnector1">
              <a:avLst/>
            </a:prstGeom>
            <a:noFill/>
            <a:ln w="9525">
              <a:solidFill>
                <a:schemeClr val="tx1"/>
              </a:solidFill>
              <a:round/>
              <a:headEnd/>
              <a:tailEnd type="triangle" w="med" len="med"/>
            </a:ln>
            <a:effectLst/>
          </p:spPr>
        </p:cxnSp>
        <p:cxnSp>
          <p:nvCxnSpPr>
            <p:cNvPr id="655433" name="AutoShape 73"/>
            <p:cNvCxnSpPr>
              <a:cxnSpLocks noChangeShapeType="1"/>
              <a:stCxn id="655420" idx="2"/>
              <a:endCxn id="655421" idx="0"/>
            </p:cNvCxnSpPr>
            <p:nvPr/>
          </p:nvCxnSpPr>
          <p:spPr bwMode="auto">
            <a:xfrm flipH="1">
              <a:off x="5489" y="1828"/>
              <a:ext cx="292" cy="289"/>
            </a:xfrm>
            <a:prstGeom prst="straightConnector1">
              <a:avLst/>
            </a:prstGeom>
            <a:noFill/>
            <a:ln w="9525">
              <a:solidFill>
                <a:schemeClr val="tx1"/>
              </a:solidFill>
              <a:round/>
              <a:headEnd/>
              <a:tailEnd type="triangle" w="med" len="med"/>
            </a:ln>
            <a:effectLst/>
          </p:spPr>
        </p:cxnSp>
        <p:cxnSp>
          <p:nvCxnSpPr>
            <p:cNvPr id="655434" name="AutoShape 74"/>
            <p:cNvCxnSpPr>
              <a:cxnSpLocks noChangeShapeType="1"/>
              <a:stCxn id="655419" idx="2"/>
              <a:endCxn id="655422" idx="0"/>
            </p:cNvCxnSpPr>
            <p:nvPr/>
          </p:nvCxnSpPr>
          <p:spPr bwMode="auto">
            <a:xfrm>
              <a:off x="4662" y="1828"/>
              <a:ext cx="293" cy="289"/>
            </a:xfrm>
            <a:prstGeom prst="straightConnector1">
              <a:avLst/>
            </a:prstGeom>
            <a:noFill/>
            <a:ln w="9525">
              <a:solidFill>
                <a:schemeClr val="tx1"/>
              </a:solidFill>
              <a:round/>
              <a:headEnd/>
              <a:tailEnd type="triangle" w="med" len="med"/>
            </a:ln>
            <a:effectLst/>
          </p:spPr>
        </p:cxnSp>
        <p:cxnSp>
          <p:nvCxnSpPr>
            <p:cNvPr id="655435" name="AutoShape 75"/>
            <p:cNvCxnSpPr>
              <a:cxnSpLocks noChangeShapeType="1"/>
              <a:stCxn id="655419" idx="2"/>
              <a:endCxn id="655423" idx="0"/>
            </p:cNvCxnSpPr>
            <p:nvPr/>
          </p:nvCxnSpPr>
          <p:spPr bwMode="auto">
            <a:xfrm flipH="1">
              <a:off x="4412" y="1828"/>
              <a:ext cx="250" cy="289"/>
            </a:xfrm>
            <a:prstGeom prst="straightConnector1">
              <a:avLst/>
            </a:prstGeom>
            <a:noFill/>
            <a:ln w="9525">
              <a:solidFill>
                <a:schemeClr val="tx1"/>
              </a:solidFill>
              <a:round/>
              <a:headEnd/>
              <a:tailEnd type="triangle" w="med" len="med"/>
            </a:ln>
            <a:effectLst/>
          </p:spPr>
        </p:cxnSp>
        <p:cxnSp>
          <p:nvCxnSpPr>
            <p:cNvPr id="655436" name="AutoShape 76"/>
            <p:cNvCxnSpPr>
              <a:cxnSpLocks noChangeShapeType="1"/>
              <a:stCxn id="655423" idx="2"/>
              <a:endCxn id="655424" idx="0"/>
            </p:cNvCxnSpPr>
            <p:nvPr/>
          </p:nvCxnSpPr>
          <p:spPr bwMode="auto">
            <a:xfrm>
              <a:off x="4412" y="2407"/>
              <a:ext cx="209" cy="241"/>
            </a:xfrm>
            <a:prstGeom prst="straightConnector1">
              <a:avLst/>
            </a:prstGeom>
            <a:noFill/>
            <a:ln w="9525">
              <a:solidFill>
                <a:schemeClr val="tx1"/>
              </a:solidFill>
              <a:round/>
              <a:headEnd/>
              <a:tailEnd type="triangle" w="med" len="med"/>
            </a:ln>
            <a:effectLst/>
          </p:spPr>
        </p:cxnSp>
        <p:cxnSp>
          <p:nvCxnSpPr>
            <p:cNvPr id="655437" name="AutoShape 77"/>
            <p:cNvCxnSpPr>
              <a:cxnSpLocks noChangeShapeType="1"/>
              <a:stCxn id="655423" idx="2"/>
              <a:endCxn id="655425" idx="0"/>
            </p:cNvCxnSpPr>
            <p:nvPr/>
          </p:nvCxnSpPr>
          <p:spPr bwMode="auto">
            <a:xfrm flipH="1">
              <a:off x="4203" y="2407"/>
              <a:ext cx="209" cy="241"/>
            </a:xfrm>
            <a:prstGeom prst="straightConnector1">
              <a:avLst/>
            </a:prstGeom>
            <a:noFill/>
            <a:ln w="9525">
              <a:solidFill>
                <a:schemeClr val="tx1"/>
              </a:solidFill>
              <a:round/>
              <a:headEnd/>
              <a:tailEnd type="triangle" w="med" len="med"/>
            </a:ln>
            <a:effectLst/>
          </p:spPr>
        </p:cxnSp>
        <p:sp>
          <p:nvSpPr>
            <p:cNvPr id="655438" name="Text Box 78"/>
            <p:cNvSpPr txBox="1">
              <a:spLocks noChangeArrowheads="1"/>
            </p:cNvSpPr>
            <p:nvPr/>
          </p:nvSpPr>
          <p:spPr bwMode="auto">
            <a:xfrm>
              <a:off x="4323" y="1291"/>
              <a:ext cx="278" cy="252"/>
            </a:xfrm>
            <a:prstGeom prst="rect">
              <a:avLst/>
            </a:prstGeom>
            <a:noFill/>
            <a:ln w="9525">
              <a:noFill/>
              <a:miter lim="800000"/>
              <a:headEnd/>
              <a:tailEnd/>
            </a:ln>
            <a:effectLst/>
          </p:spPr>
          <p:txBody>
            <a:bodyPr wrap="none">
              <a:spAutoFit/>
            </a:bodyPr>
            <a:lstStyle/>
            <a:p>
              <a:r>
                <a:rPr lang="en-US" sz="2000" i="1" smtClean="0">
                  <a:solidFill>
                    <a:srgbClr val="000000"/>
                  </a:solidFill>
                  <a:effectLst/>
                  <a:cs typeface="Arial" pitchFamily="34" charset="0"/>
                </a:rPr>
                <a:t>k</a:t>
              </a:r>
              <a:r>
                <a:rPr lang="en-US" sz="2000" baseline="-25000" smtClean="0">
                  <a:solidFill>
                    <a:srgbClr val="000000"/>
                  </a:solidFill>
                  <a:effectLst/>
                  <a:cs typeface="Arial" pitchFamily="34" charset="0"/>
                </a:rPr>
                <a:t>2</a:t>
              </a:r>
            </a:p>
          </p:txBody>
        </p:sp>
        <p:cxnSp>
          <p:nvCxnSpPr>
            <p:cNvPr id="655439" name="AutoShape 79"/>
            <p:cNvCxnSpPr>
              <a:cxnSpLocks noChangeShapeType="1"/>
              <a:stCxn id="655422" idx="2"/>
              <a:endCxn id="655426" idx="0"/>
            </p:cNvCxnSpPr>
            <p:nvPr/>
          </p:nvCxnSpPr>
          <p:spPr bwMode="auto">
            <a:xfrm>
              <a:off x="4955" y="2407"/>
              <a:ext cx="208" cy="241"/>
            </a:xfrm>
            <a:prstGeom prst="straightConnector1">
              <a:avLst/>
            </a:prstGeom>
            <a:noFill/>
            <a:ln w="9525">
              <a:solidFill>
                <a:schemeClr val="tx1"/>
              </a:solidFill>
              <a:round/>
              <a:headEnd/>
              <a:tailEnd type="triangle" w="med" len="med"/>
            </a:ln>
            <a:effectLst/>
          </p:spPr>
        </p:cxnSp>
        <p:sp>
          <p:nvSpPr>
            <p:cNvPr id="655440" name="Text Box 80"/>
            <p:cNvSpPr txBox="1">
              <a:spLocks noChangeArrowheads="1"/>
            </p:cNvSpPr>
            <p:nvPr/>
          </p:nvSpPr>
          <p:spPr bwMode="auto">
            <a:xfrm>
              <a:off x="3936" y="2930"/>
              <a:ext cx="266" cy="291"/>
            </a:xfrm>
            <a:prstGeom prst="rect">
              <a:avLst/>
            </a:prstGeom>
            <a:noFill/>
            <a:ln w="9525">
              <a:noFill/>
              <a:miter lim="800000"/>
              <a:headEnd/>
              <a:tailEnd/>
            </a:ln>
            <a:effectLst/>
          </p:spPr>
          <p:txBody>
            <a:bodyPr wrap="none">
              <a:spAutoFit/>
            </a:bodyPr>
            <a:lstStyle/>
            <a:p>
              <a:r>
                <a:rPr lang="en-US" sz="2400" i="1" smtClean="0">
                  <a:solidFill>
                    <a:srgbClr val="3B812F"/>
                  </a:solidFill>
                  <a:effectLst/>
                  <a:cs typeface="Arial" pitchFamily="34" charset="0"/>
                </a:rPr>
                <a:t>A</a:t>
              </a:r>
            </a:p>
          </p:txBody>
        </p:sp>
      </p:grpSp>
      <p:sp>
        <p:nvSpPr>
          <p:cNvPr id="655443" name="Text Box 83"/>
          <p:cNvSpPr txBox="1">
            <a:spLocks noChangeArrowheads="1"/>
          </p:cNvSpPr>
          <p:nvPr/>
        </p:nvSpPr>
        <p:spPr bwMode="auto">
          <a:xfrm>
            <a:off x="116" y="5373902"/>
            <a:ext cx="931665" cy="461665"/>
          </a:xfrm>
          <a:prstGeom prst="rect">
            <a:avLst/>
          </a:prstGeom>
          <a:noFill/>
          <a:ln w="9525">
            <a:noFill/>
            <a:miter lim="800000"/>
            <a:headEnd/>
            <a:tailEnd/>
          </a:ln>
          <a:effectLst/>
        </p:spPr>
        <p:txBody>
          <a:bodyPr wrap="none">
            <a:spAutoFit/>
          </a:bodyPr>
          <a:lstStyle/>
          <a:p>
            <a:r>
              <a:rPr lang="en-US" sz="2400" i="1" smtClean="0">
                <a:solidFill>
                  <a:srgbClr val="3B812F"/>
                </a:solidFill>
                <a:effectLst/>
                <a:cs typeface="Arial" pitchFamily="34" charset="0"/>
              </a:rPr>
              <a:t>no B</a:t>
            </a:r>
            <a:r>
              <a:rPr lang="en-US" sz="2400" i="1" baseline="-25000" smtClean="0">
                <a:solidFill>
                  <a:srgbClr val="3B812F"/>
                </a:solidFill>
                <a:effectLst/>
                <a:cs typeface="Arial" pitchFamily="34" charset="0"/>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Rectangle 2"/>
          <p:cNvSpPr>
            <a:spLocks noGrp="1" noChangeArrowheads="1"/>
          </p:cNvSpPr>
          <p:nvPr>
            <p:ph type="title"/>
          </p:nvPr>
        </p:nvSpPr>
        <p:spPr>
          <a:xfrm>
            <a:off x="492369" y="304800"/>
            <a:ext cx="8229600" cy="762000"/>
          </a:xfrm>
        </p:spPr>
        <p:txBody>
          <a:bodyPr/>
          <a:lstStyle/>
          <a:p>
            <a:r>
              <a:rPr lang="en-US" altLang="he-IL" dirty="0"/>
              <a:t>Fixing Case 3: right then left rotation</a:t>
            </a:r>
            <a:endParaRPr lang="en-US" altLang="en-US" dirty="0"/>
          </a:p>
        </p:txBody>
      </p:sp>
      <p:sp>
        <p:nvSpPr>
          <p:cNvPr id="659459" name="Line 3"/>
          <p:cNvSpPr>
            <a:spLocks noChangeShapeType="1"/>
          </p:cNvSpPr>
          <p:nvPr/>
        </p:nvSpPr>
        <p:spPr bwMode="auto">
          <a:xfrm>
            <a:off x="984739" y="4495800"/>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9460" name="Line 4"/>
          <p:cNvSpPr>
            <a:spLocks noChangeShapeType="1"/>
          </p:cNvSpPr>
          <p:nvPr/>
        </p:nvSpPr>
        <p:spPr bwMode="auto">
          <a:xfrm>
            <a:off x="984739" y="4876800"/>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9461" name="Rectangle 5"/>
          <p:cNvSpPr>
            <a:spLocks noChangeArrowheads="1"/>
          </p:cNvSpPr>
          <p:nvPr/>
        </p:nvSpPr>
        <p:spPr bwMode="auto">
          <a:xfrm>
            <a:off x="1673469" y="2133600"/>
            <a:ext cx="577362" cy="457200"/>
          </a:xfrm>
          <a:prstGeom prst="rect">
            <a:avLst/>
          </a:prstGeom>
          <a:noFill/>
          <a:ln w="38100">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59462" name="Rectangle 6"/>
          <p:cNvSpPr>
            <a:spLocks noChangeArrowheads="1"/>
          </p:cNvSpPr>
          <p:nvPr/>
        </p:nvSpPr>
        <p:spPr bwMode="auto">
          <a:xfrm>
            <a:off x="2165839" y="2895600"/>
            <a:ext cx="577362" cy="457200"/>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3</a:t>
            </a:r>
          </a:p>
        </p:txBody>
      </p:sp>
      <p:sp>
        <p:nvSpPr>
          <p:cNvPr id="659463" name="Line 7"/>
          <p:cNvSpPr>
            <a:spLocks noChangeShapeType="1"/>
          </p:cNvSpPr>
          <p:nvPr/>
        </p:nvSpPr>
        <p:spPr bwMode="auto">
          <a:xfrm>
            <a:off x="984739" y="5257800"/>
            <a:ext cx="7174523" cy="0"/>
          </a:xfrm>
          <a:prstGeom prst="line">
            <a:avLst/>
          </a:prstGeom>
          <a:noFill/>
          <a:ln w="9525">
            <a:solidFill>
              <a:schemeClr val="tx1"/>
            </a:solidFill>
            <a:prstDash val="dash"/>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9464" name="Freeform 8"/>
          <p:cNvSpPr>
            <a:spLocks/>
          </p:cNvSpPr>
          <p:nvPr/>
        </p:nvSpPr>
        <p:spPr bwMode="auto">
          <a:xfrm>
            <a:off x="2672861" y="3657600"/>
            <a:ext cx="422031" cy="1219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9465" name="Freeform 9"/>
          <p:cNvSpPr>
            <a:spLocks/>
          </p:cNvSpPr>
          <p:nvPr/>
        </p:nvSpPr>
        <p:spPr bwMode="auto">
          <a:xfrm>
            <a:off x="1195757" y="3276600"/>
            <a:ext cx="422031" cy="1219200"/>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59466" name="AutoShape 10"/>
          <p:cNvCxnSpPr>
            <a:cxnSpLocks noChangeShapeType="1"/>
            <a:stCxn id="659462" idx="2"/>
            <a:endCxn id="659464" idx="2"/>
          </p:cNvCxnSpPr>
          <p:nvPr/>
        </p:nvCxnSpPr>
        <p:spPr bwMode="auto">
          <a:xfrm>
            <a:off x="2454611" y="3352800"/>
            <a:ext cx="429357" cy="304800"/>
          </a:xfrm>
          <a:prstGeom prst="straightConnector1">
            <a:avLst/>
          </a:prstGeom>
          <a:noFill/>
          <a:ln w="9525">
            <a:solidFill>
              <a:schemeClr val="tx1"/>
            </a:solidFill>
            <a:round/>
            <a:headEnd/>
            <a:tailEnd type="triangle" w="med" len="med"/>
          </a:ln>
          <a:effectLst/>
        </p:spPr>
      </p:cxnSp>
      <p:cxnSp>
        <p:nvCxnSpPr>
          <p:cNvPr id="659467" name="AutoShape 11"/>
          <p:cNvCxnSpPr>
            <a:cxnSpLocks noChangeShapeType="1"/>
            <a:stCxn id="659461" idx="2"/>
            <a:endCxn id="659462" idx="0"/>
          </p:cNvCxnSpPr>
          <p:nvPr/>
        </p:nvCxnSpPr>
        <p:spPr bwMode="auto">
          <a:xfrm>
            <a:off x="1962152" y="2590800"/>
            <a:ext cx="492369" cy="304800"/>
          </a:xfrm>
          <a:prstGeom prst="straightConnector1">
            <a:avLst/>
          </a:prstGeom>
          <a:noFill/>
          <a:ln w="9525">
            <a:solidFill>
              <a:schemeClr val="tx1"/>
            </a:solidFill>
            <a:round/>
            <a:headEnd/>
            <a:tailEnd type="triangle" w="med" len="med"/>
          </a:ln>
          <a:effectLst/>
        </p:spPr>
      </p:cxnSp>
      <p:cxnSp>
        <p:nvCxnSpPr>
          <p:cNvPr id="659468" name="AutoShape 12"/>
          <p:cNvCxnSpPr>
            <a:cxnSpLocks noChangeShapeType="1"/>
            <a:stCxn id="659461" idx="2"/>
            <a:endCxn id="659465" idx="2"/>
          </p:cNvCxnSpPr>
          <p:nvPr/>
        </p:nvCxnSpPr>
        <p:spPr bwMode="auto">
          <a:xfrm flipH="1">
            <a:off x="1406797" y="2590800"/>
            <a:ext cx="555381" cy="685800"/>
          </a:xfrm>
          <a:prstGeom prst="straightConnector1">
            <a:avLst/>
          </a:prstGeom>
          <a:noFill/>
          <a:ln w="9525">
            <a:solidFill>
              <a:schemeClr val="tx1"/>
            </a:solidFill>
            <a:round/>
            <a:headEnd/>
            <a:tailEnd type="triangle" w="med" len="med"/>
          </a:ln>
          <a:effectLst/>
        </p:spPr>
      </p:cxnSp>
      <p:sp>
        <p:nvSpPr>
          <p:cNvPr id="659469" name="Text Box 13"/>
          <p:cNvSpPr txBox="1">
            <a:spLocks noChangeArrowheads="1"/>
          </p:cNvSpPr>
          <p:nvPr/>
        </p:nvSpPr>
        <p:spPr bwMode="auto">
          <a:xfrm>
            <a:off x="2672863" y="4419782"/>
            <a:ext cx="407484" cy="461665"/>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C</a:t>
            </a:r>
          </a:p>
        </p:txBody>
      </p:sp>
      <p:sp>
        <p:nvSpPr>
          <p:cNvPr id="659470" name="Text Box 14"/>
          <p:cNvSpPr txBox="1">
            <a:spLocks noChangeArrowheads="1"/>
          </p:cNvSpPr>
          <p:nvPr/>
        </p:nvSpPr>
        <p:spPr bwMode="auto">
          <a:xfrm>
            <a:off x="1195754" y="4038782"/>
            <a:ext cx="389850" cy="461665"/>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A</a:t>
            </a:r>
          </a:p>
        </p:txBody>
      </p:sp>
      <p:grpSp>
        <p:nvGrpSpPr>
          <p:cNvPr id="2" name="Group 51"/>
          <p:cNvGrpSpPr>
            <a:grpSpLocks/>
          </p:cNvGrpSpPr>
          <p:nvPr/>
        </p:nvGrpSpPr>
        <p:grpSpPr bwMode="auto">
          <a:xfrm>
            <a:off x="2976203" y="2060758"/>
            <a:ext cx="3647342" cy="2054225"/>
            <a:chOff x="2031" y="1298"/>
            <a:chExt cx="2489" cy="1294"/>
          </a:xfrm>
        </p:grpSpPr>
        <p:sp>
          <p:nvSpPr>
            <p:cNvPr id="659471" name="AutoShape 15"/>
            <p:cNvSpPr>
              <a:spLocks noChangeArrowheads="1"/>
            </p:cNvSpPr>
            <p:nvPr/>
          </p:nvSpPr>
          <p:spPr bwMode="auto">
            <a:xfrm>
              <a:off x="2640" y="2064"/>
              <a:ext cx="720" cy="528"/>
            </a:xfrm>
            <a:prstGeom prst="rightArrow">
              <a:avLst>
                <a:gd name="adj1" fmla="val 50000"/>
                <a:gd name="adj2" fmla="val 34091"/>
              </a:avLst>
            </a:prstGeom>
            <a:solidFill>
              <a:srgbClr val="6DD9FF"/>
            </a:solidFill>
            <a:ln w="9525">
              <a:solidFill>
                <a:schemeClr val="tx1"/>
              </a:solidFill>
              <a:miter lim="800000"/>
              <a:headEnd/>
              <a:tailEnd/>
            </a:ln>
            <a:effectLst/>
          </p:spPr>
          <p:txBody>
            <a:bodyPr wrap="none" anchor="ctr"/>
            <a:lstStyle/>
            <a:p>
              <a:pPr algn="ctr" eaLnBrk="0" hangingPunct="0"/>
              <a:endParaRPr lang="en-US" sz="2400" i="1" smtClean="0">
                <a:solidFill>
                  <a:srgbClr val="CC9900"/>
                </a:solidFill>
                <a:effectLst/>
                <a:latin typeface="Times New Roman" pitchFamily="18" charset="0"/>
              </a:endParaRPr>
            </a:p>
          </p:txBody>
        </p:sp>
        <p:sp>
          <p:nvSpPr>
            <p:cNvPr id="659472" name="Text Box 16"/>
            <p:cNvSpPr txBox="1">
              <a:spLocks noChangeArrowheads="1"/>
            </p:cNvSpPr>
            <p:nvPr/>
          </p:nvSpPr>
          <p:spPr bwMode="auto">
            <a:xfrm>
              <a:off x="2031" y="1298"/>
              <a:ext cx="2489" cy="826"/>
            </a:xfrm>
            <a:prstGeom prst="rect">
              <a:avLst/>
            </a:prstGeom>
            <a:noFill/>
            <a:ln w="9525">
              <a:noFill/>
              <a:miter lim="800000"/>
              <a:headEnd/>
              <a:tailEnd/>
            </a:ln>
            <a:effectLst/>
          </p:spPr>
          <p:txBody>
            <a:bodyPr>
              <a:spAutoFit/>
            </a:bodyPr>
            <a:lstStyle/>
            <a:p>
              <a:pPr>
                <a:spcBef>
                  <a:spcPct val="50000"/>
                </a:spcBef>
              </a:pPr>
              <a:r>
                <a:rPr lang="en-US" sz="3200" i="1" dirty="0" smtClean="0">
                  <a:solidFill>
                    <a:srgbClr val="0000CC"/>
                  </a:solidFill>
                  <a:effectLst/>
                  <a:latin typeface="Times New Roman" pitchFamily="18" charset="0"/>
                  <a:cs typeface="Times New Roman" pitchFamily="18" charset="0"/>
                </a:rPr>
                <a:t>right rotation on k</a:t>
              </a:r>
              <a:r>
                <a:rPr lang="en-US" sz="3200" i="1" baseline="-25000" dirty="0" smtClean="0">
                  <a:solidFill>
                    <a:srgbClr val="0000CC"/>
                  </a:solidFill>
                  <a:effectLst/>
                  <a:latin typeface="Times New Roman" pitchFamily="18" charset="0"/>
                  <a:cs typeface="Times New Roman" pitchFamily="18" charset="0"/>
                </a:rPr>
                <a:t>3</a:t>
              </a:r>
            </a:p>
            <a:p>
              <a:pPr>
                <a:spcBef>
                  <a:spcPct val="50000"/>
                </a:spcBef>
              </a:pPr>
              <a:r>
                <a:rPr lang="en-US" sz="3200" i="1" dirty="0" smtClean="0">
                  <a:solidFill>
                    <a:srgbClr val="0000CC"/>
                  </a:solidFill>
                  <a:effectLst/>
                  <a:latin typeface="Times New Roman" pitchFamily="18" charset="0"/>
                  <a:cs typeface="Times New Roman" pitchFamily="18" charset="0"/>
                </a:rPr>
                <a:t>left rotation on k</a:t>
              </a:r>
              <a:r>
                <a:rPr lang="en-US" sz="3200" i="1" baseline="-25000" dirty="0" smtClean="0">
                  <a:solidFill>
                    <a:srgbClr val="0000CC"/>
                  </a:solidFill>
                  <a:effectLst/>
                  <a:latin typeface="Times New Roman" pitchFamily="18" charset="0"/>
                  <a:cs typeface="Times New Roman" pitchFamily="18" charset="0"/>
                </a:rPr>
                <a:t>1</a:t>
              </a:r>
            </a:p>
          </p:txBody>
        </p:sp>
      </p:grpSp>
      <p:sp>
        <p:nvSpPr>
          <p:cNvPr id="659473" name="Rectangle 17"/>
          <p:cNvSpPr>
            <a:spLocks noChangeArrowheads="1"/>
          </p:cNvSpPr>
          <p:nvPr/>
        </p:nvSpPr>
        <p:spPr bwMode="auto">
          <a:xfrm>
            <a:off x="1828800" y="3581400"/>
            <a:ext cx="577362" cy="457200"/>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59474" name="Freeform 18"/>
          <p:cNvSpPr>
            <a:spLocks/>
          </p:cNvSpPr>
          <p:nvPr/>
        </p:nvSpPr>
        <p:spPr bwMode="auto">
          <a:xfrm>
            <a:off x="1647092" y="4191183"/>
            <a:ext cx="398585" cy="1038225"/>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9475" name="Freeform 19"/>
          <p:cNvSpPr>
            <a:spLocks/>
          </p:cNvSpPr>
          <p:nvPr/>
        </p:nvSpPr>
        <p:spPr bwMode="auto">
          <a:xfrm>
            <a:off x="2180579" y="4191183"/>
            <a:ext cx="331177" cy="1038225"/>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9476" name="Text Box 20"/>
          <p:cNvSpPr txBox="1">
            <a:spLocks noChangeArrowheads="1"/>
          </p:cNvSpPr>
          <p:nvPr/>
        </p:nvSpPr>
        <p:spPr bwMode="auto">
          <a:xfrm>
            <a:off x="1647093" y="4797607"/>
            <a:ext cx="503664" cy="461665"/>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B</a:t>
            </a:r>
            <a:r>
              <a:rPr lang="en-US" sz="2400" i="1" baseline="-25000" smtClean="0">
                <a:solidFill>
                  <a:srgbClr val="000000"/>
                </a:solidFill>
                <a:effectLst/>
                <a:cs typeface="Arial" pitchFamily="34" charset="0"/>
              </a:rPr>
              <a:t>1</a:t>
            </a:r>
          </a:p>
        </p:txBody>
      </p:sp>
      <p:sp>
        <p:nvSpPr>
          <p:cNvPr id="659477" name="Text Box 21"/>
          <p:cNvSpPr txBox="1">
            <a:spLocks noChangeArrowheads="1"/>
          </p:cNvSpPr>
          <p:nvPr/>
        </p:nvSpPr>
        <p:spPr bwMode="auto">
          <a:xfrm>
            <a:off x="2113084" y="4797607"/>
            <a:ext cx="503664" cy="461665"/>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B</a:t>
            </a:r>
            <a:r>
              <a:rPr lang="en-US" sz="2400" i="1" baseline="-25000" smtClean="0">
                <a:solidFill>
                  <a:srgbClr val="000000"/>
                </a:solidFill>
                <a:effectLst/>
                <a:cs typeface="Arial" pitchFamily="34" charset="0"/>
              </a:rPr>
              <a:t>2</a:t>
            </a:r>
          </a:p>
        </p:txBody>
      </p:sp>
      <p:cxnSp>
        <p:nvCxnSpPr>
          <p:cNvPr id="659478" name="AutoShape 22"/>
          <p:cNvCxnSpPr>
            <a:cxnSpLocks noChangeShapeType="1"/>
            <a:stCxn id="659462" idx="2"/>
            <a:endCxn id="659473" idx="0"/>
          </p:cNvCxnSpPr>
          <p:nvPr/>
        </p:nvCxnSpPr>
        <p:spPr bwMode="auto">
          <a:xfrm flipH="1">
            <a:off x="2117487" y="3352800"/>
            <a:ext cx="337038" cy="228600"/>
          </a:xfrm>
          <a:prstGeom prst="straightConnector1">
            <a:avLst/>
          </a:prstGeom>
          <a:noFill/>
          <a:ln w="9525">
            <a:solidFill>
              <a:schemeClr val="tx1"/>
            </a:solidFill>
            <a:round/>
            <a:headEnd/>
            <a:tailEnd type="triangle" w="med" len="med"/>
          </a:ln>
          <a:effectLst/>
        </p:spPr>
      </p:cxnSp>
      <p:cxnSp>
        <p:nvCxnSpPr>
          <p:cNvPr id="659479" name="AutoShape 23"/>
          <p:cNvCxnSpPr>
            <a:cxnSpLocks noChangeShapeType="1"/>
            <a:stCxn id="659473" idx="2"/>
            <a:endCxn id="659474" idx="2"/>
          </p:cNvCxnSpPr>
          <p:nvPr/>
        </p:nvCxnSpPr>
        <p:spPr bwMode="auto">
          <a:xfrm flipH="1">
            <a:off x="1846384" y="4038600"/>
            <a:ext cx="271097" cy="152400"/>
          </a:xfrm>
          <a:prstGeom prst="straightConnector1">
            <a:avLst/>
          </a:prstGeom>
          <a:noFill/>
          <a:ln w="9525">
            <a:solidFill>
              <a:schemeClr val="tx1"/>
            </a:solidFill>
            <a:round/>
            <a:headEnd/>
            <a:tailEnd type="triangle" w="med" len="med"/>
          </a:ln>
          <a:effectLst/>
        </p:spPr>
      </p:cxnSp>
      <p:cxnSp>
        <p:nvCxnSpPr>
          <p:cNvPr id="659480" name="AutoShape 24"/>
          <p:cNvCxnSpPr>
            <a:cxnSpLocks noChangeShapeType="1"/>
            <a:stCxn id="659473" idx="2"/>
            <a:endCxn id="659475" idx="2"/>
          </p:cNvCxnSpPr>
          <p:nvPr/>
        </p:nvCxnSpPr>
        <p:spPr bwMode="auto">
          <a:xfrm>
            <a:off x="2117481" y="4038600"/>
            <a:ext cx="228600" cy="152400"/>
          </a:xfrm>
          <a:prstGeom prst="straightConnector1">
            <a:avLst/>
          </a:prstGeom>
          <a:noFill/>
          <a:ln w="9525">
            <a:solidFill>
              <a:schemeClr val="tx1"/>
            </a:solidFill>
            <a:round/>
            <a:headEnd/>
            <a:tailEnd type="triangle" w="med" len="med"/>
          </a:ln>
          <a:effectLst/>
        </p:spPr>
      </p:cxnSp>
      <p:sp>
        <p:nvSpPr>
          <p:cNvPr id="659498" name="Rectangle 42"/>
          <p:cNvSpPr>
            <a:spLocks noChangeArrowheads="1"/>
          </p:cNvSpPr>
          <p:nvPr/>
        </p:nvSpPr>
        <p:spPr bwMode="auto">
          <a:xfrm>
            <a:off x="2209801" y="5589588"/>
            <a:ext cx="4157298" cy="576262"/>
          </a:xfrm>
          <a:prstGeom prst="rect">
            <a:avLst/>
          </a:prstGeom>
          <a:noFill/>
          <a:ln w="9525">
            <a:noFill/>
            <a:miter lim="800000"/>
            <a:headEnd/>
            <a:tailEnd/>
          </a:ln>
          <a:effectLst/>
        </p:spPr>
        <p:txBody>
          <a:bodyPr/>
          <a:lstStyle/>
          <a:p>
            <a:pPr marL="342900" indent="-342900" eaLnBrk="0" hangingPunct="0">
              <a:spcBef>
                <a:spcPct val="20000"/>
              </a:spcBef>
            </a:pPr>
            <a:r>
              <a:rPr lang="en-US" altLang="he-IL" sz="3200" i="1" dirty="0" smtClean="0">
                <a:solidFill>
                  <a:srgbClr val="0000CC"/>
                </a:solidFill>
                <a:effectLst/>
                <a:latin typeface="Times New Roman" pitchFamily="18" charset="0"/>
              </a:rPr>
              <a:t>Analysis as in Case 2</a:t>
            </a:r>
          </a:p>
        </p:txBody>
      </p:sp>
      <p:sp>
        <p:nvSpPr>
          <p:cNvPr id="659499" name="Oval 43"/>
          <p:cNvSpPr>
            <a:spLocks noChangeArrowheads="1"/>
          </p:cNvSpPr>
          <p:nvPr/>
        </p:nvSpPr>
        <p:spPr bwMode="auto">
          <a:xfrm>
            <a:off x="1647184" y="2060758"/>
            <a:ext cx="531935" cy="576263"/>
          </a:xfrm>
          <a:prstGeom prst="ellipse">
            <a:avLst/>
          </a:prstGeom>
          <a:noFill/>
          <a:ln w="3810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9500" name="Oval 44"/>
          <p:cNvSpPr>
            <a:spLocks noChangeArrowheads="1"/>
          </p:cNvSpPr>
          <p:nvPr/>
        </p:nvSpPr>
        <p:spPr bwMode="auto">
          <a:xfrm>
            <a:off x="2179027" y="2852738"/>
            <a:ext cx="531934" cy="576262"/>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9501" name="Oval 45"/>
          <p:cNvSpPr>
            <a:spLocks noChangeArrowheads="1"/>
          </p:cNvSpPr>
          <p:nvPr/>
        </p:nvSpPr>
        <p:spPr bwMode="auto">
          <a:xfrm>
            <a:off x="1780443" y="3573463"/>
            <a:ext cx="531934" cy="576262"/>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nvGrpSpPr>
          <p:cNvPr id="3" name="Group 53"/>
          <p:cNvGrpSpPr>
            <a:grpSpLocks/>
          </p:cNvGrpSpPr>
          <p:nvPr/>
        </p:nvGrpSpPr>
        <p:grpSpPr bwMode="auto">
          <a:xfrm>
            <a:off x="5767757" y="2133601"/>
            <a:ext cx="2250831" cy="2765426"/>
            <a:chOff x="3936" y="1344"/>
            <a:chExt cx="1536" cy="1742"/>
          </a:xfrm>
        </p:grpSpPr>
        <p:sp>
          <p:nvSpPr>
            <p:cNvPr id="659481" name="Rectangle 25"/>
            <p:cNvSpPr>
              <a:spLocks noChangeArrowheads="1"/>
            </p:cNvSpPr>
            <p:nvPr/>
          </p:nvSpPr>
          <p:spPr bwMode="auto">
            <a:xfrm>
              <a:off x="4896" y="1824"/>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3</a:t>
              </a:r>
            </a:p>
          </p:txBody>
        </p:sp>
        <p:sp>
          <p:nvSpPr>
            <p:cNvPr id="659482" name="Rectangle 26"/>
            <p:cNvSpPr>
              <a:spLocks noChangeArrowheads="1"/>
            </p:cNvSpPr>
            <p:nvPr/>
          </p:nvSpPr>
          <p:spPr bwMode="auto">
            <a:xfrm>
              <a:off x="4080" y="1824"/>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1</a:t>
              </a:r>
            </a:p>
          </p:txBody>
        </p:sp>
        <p:sp>
          <p:nvSpPr>
            <p:cNvPr id="659483" name="Freeform 27"/>
            <p:cNvSpPr>
              <a:spLocks/>
            </p:cNvSpPr>
            <p:nvPr/>
          </p:nvSpPr>
          <p:spPr bwMode="auto">
            <a:xfrm>
              <a:off x="3936" y="2304"/>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9484" name="Freeform 28"/>
            <p:cNvSpPr>
              <a:spLocks/>
            </p:cNvSpPr>
            <p:nvPr/>
          </p:nvSpPr>
          <p:spPr bwMode="auto">
            <a:xfrm>
              <a:off x="5184" y="2304"/>
              <a:ext cx="288" cy="768"/>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cxnSp>
          <p:nvCxnSpPr>
            <p:cNvPr id="659485" name="AutoShape 29"/>
            <p:cNvCxnSpPr>
              <a:cxnSpLocks noChangeShapeType="1"/>
              <a:stCxn id="659482" idx="2"/>
              <a:endCxn id="659483" idx="2"/>
            </p:cNvCxnSpPr>
            <p:nvPr/>
          </p:nvCxnSpPr>
          <p:spPr bwMode="auto">
            <a:xfrm flipH="1">
              <a:off x="4080" y="2112"/>
              <a:ext cx="197" cy="192"/>
            </a:xfrm>
            <a:prstGeom prst="straightConnector1">
              <a:avLst/>
            </a:prstGeom>
            <a:noFill/>
            <a:ln w="9525">
              <a:solidFill>
                <a:schemeClr val="tx1"/>
              </a:solidFill>
              <a:round/>
              <a:headEnd/>
              <a:tailEnd type="triangle" w="med" len="med"/>
            </a:ln>
            <a:effectLst/>
          </p:spPr>
        </p:cxnSp>
        <p:cxnSp>
          <p:nvCxnSpPr>
            <p:cNvPr id="659486" name="AutoShape 30"/>
            <p:cNvCxnSpPr>
              <a:cxnSpLocks noChangeShapeType="1"/>
              <a:stCxn id="659481" idx="2"/>
              <a:endCxn id="659484" idx="2"/>
            </p:cNvCxnSpPr>
            <p:nvPr/>
          </p:nvCxnSpPr>
          <p:spPr bwMode="auto">
            <a:xfrm>
              <a:off x="5093" y="2112"/>
              <a:ext cx="235" cy="192"/>
            </a:xfrm>
            <a:prstGeom prst="straightConnector1">
              <a:avLst/>
            </a:prstGeom>
            <a:noFill/>
            <a:ln w="9525">
              <a:solidFill>
                <a:schemeClr val="tx1"/>
              </a:solidFill>
              <a:round/>
              <a:headEnd/>
              <a:tailEnd type="triangle" w="med" len="med"/>
            </a:ln>
            <a:effectLst/>
          </p:spPr>
        </p:cxnSp>
        <p:sp>
          <p:nvSpPr>
            <p:cNvPr id="659487" name="Text Box 31"/>
            <p:cNvSpPr txBox="1">
              <a:spLocks noChangeArrowheads="1"/>
            </p:cNvSpPr>
            <p:nvPr/>
          </p:nvSpPr>
          <p:spPr bwMode="auto">
            <a:xfrm>
              <a:off x="3936" y="2784"/>
              <a:ext cx="266"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A</a:t>
              </a:r>
            </a:p>
          </p:txBody>
        </p:sp>
        <p:sp>
          <p:nvSpPr>
            <p:cNvPr id="659488" name="Text Box 32"/>
            <p:cNvSpPr txBox="1">
              <a:spLocks noChangeArrowheads="1"/>
            </p:cNvSpPr>
            <p:nvPr/>
          </p:nvSpPr>
          <p:spPr bwMode="auto">
            <a:xfrm>
              <a:off x="5184" y="2784"/>
              <a:ext cx="278"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C</a:t>
              </a:r>
            </a:p>
          </p:txBody>
        </p:sp>
        <p:sp>
          <p:nvSpPr>
            <p:cNvPr id="659489" name="Rectangle 33"/>
            <p:cNvSpPr>
              <a:spLocks noChangeArrowheads="1"/>
            </p:cNvSpPr>
            <p:nvPr/>
          </p:nvSpPr>
          <p:spPr bwMode="auto">
            <a:xfrm>
              <a:off x="4464" y="1344"/>
              <a:ext cx="394" cy="288"/>
            </a:xfrm>
            <a:prstGeom prst="rect">
              <a:avLst/>
            </a:prstGeom>
            <a:noFill/>
            <a:ln w="9525">
              <a:noFill/>
              <a:miter lim="800000"/>
              <a:headEnd/>
              <a:tailEnd/>
            </a:ln>
            <a:effectLst/>
          </p:spPr>
          <p:txBody>
            <a:bodyPr wrap="none" anchor="ctr"/>
            <a:lstStyle/>
            <a:p>
              <a:pPr algn="ctr"/>
              <a:r>
                <a:rPr lang="en-US" sz="2800" i="1" smtClean="0">
                  <a:solidFill>
                    <a:srgbClr val="000000"/>
                  </a:solidFill>
                  <a:effectLst/>
                  <a:cs typeface="Arial" pitchFamily="34" charset="0"/>
                </a:rPr>
                <a:t>k</a:t>
              </a:r>
              <a:r>
                <a:rPr lang="en-US" sz="2800" baseline="-25000" smtClean="0">
                  <a:solidFill>
                    <a:srgbClr val="000000"/>
                  </a:solidFill>
                  <a:effectLst/>
                  <a:cs typeface="Arial" pitchFamily="34" charset="0"/>
                </a:rPr>
                <a:t>2</a:t>
              </a:r>
            </a:p>
          </p:txBody>
        </p:sp>
        <p:sp>
          <p:nvSpPr>
            <p:cNvPr id="659490" name="Freeform 34"/>
            <p:cNvSpPr>
              <a:spLocks/>
            </p:cNvSpPr>
            <p:nvPr/>
          </p:nvSpPr>
          <p:spPr bwMode="auto">
            <a:xfrm>
              <a:off x="4390" y="2400"/>
              <a:ext cx="266" cy="667"/>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9491" name="Freeform 35"/>
            <p:cNvSpPr>
              <a:spLocks/>
            </p:cNvSpPr>
            <p:nvPr/>
          </p:nvSpPr>
          <p:spPr bwMode="auto">
            <a:xfrm>
              <a:off x="4752" y="2400"/>
              <a:ext cx="273" cy="667"/>
            </a:xfrm>
            <a:custGeom>
              <a:avLst/>
              <a:gdLst/>
              <a:ahLst/>
              <a:cxnLst>
                <a:cxn ang="0">
                  <a:pos x="0" y="1008"/>
                </a:cxn>
                <a:cxn ang="0">
                  <a:pos x="288" y="1008"/>
                </a:cxn>
                <a:cxn ang="0">
                  <a:pos x="144" y="0"/>
                </a:cxn>
                <a:cxn ang="0">
                  <a:pos x="0" y="1008"/>
                </a:cxn>
              </a:cxnLst>
              <a:rect l="0" t="0" r="r" b="b"/>
              <a:pathLst>
                <a:path w="288" h="1008">
                  <a:moveTo>
                    <a:pt x="0" y="1008"/>
                  </a:moveTo>
                  <a:lnTo>
                    <a:pt x="288" y="1008"/>
                  </a:lnTo>
                  <a:lnTo>
                    <a:pt x="144" y="0"/>
                  </a:lnTo>
                  <a:lnTo>
                    <a:pt x="0" y="1008"/>
                  </a:lnTo>
                  <a:close/>
                </a:path>
              </a:pathLst>
            </a:custGeom>
            <a:solidFill>
              <a:srgbClr val="6DD9FF"/>
            </a:solidFill>
            <a:ln w="9525">
              <a:solidFill>
                <a:schemeClr val="tx1"/>
              </a:solidFill>
              <a:round/>
              <a:headEnd/>
              <a:tailEnd/>
            </a:ln>
            <a:effectLst/>
          </p:spPr>
          <p:txBody>
            <a:bodyPr/>
            <a:lstStyle/>
            <a:p>
              <a:pPr algn="ctr" eaLnBrk="0" hangingPunct="0"/>
              <a:endParaRPr lang="en-US" sz="3200" i="1" smtClean="0">
                <a:solidFill>
                  <a:srgbClr val="CC9900"/>
                </a:solidFill>
                <a:effectLst/>
                <a:latin typeface="Times New Roman" pitchFamily="18" charset="0"/>
              </a:endParaRPr>
            </a:p>
          </p:txBody>
        </p:sp>
        <p:sp>
          <p:nvSpPr>
            <p:cNvPr id="659492" name="Text Box 36"/>
            <p:cNvSpPr txBox="1">
              <a:spLocks noChangeArrowheads="1"/>
            </p:cNvSpPr>
            <p:nvPr/>
          </p:nvSpPr>
          <p:spPr bwMode="auto">
            <a:xfrm>
              <a:off x="4390" y="2795"/>
              <a:ext cx="344"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B</a:t>
              </a:r>
              <a:r>
                <a:rPr lang="en-US" sz="2400" i="1" baseline="-25000" smtClean="0">
                  <a:solidFill>
                    <a:srgbClr val="000000"/>
                  </a:solidFill>
                  <a:effectLst/>
                  <a:cs typeface="Arial" pitchFamily="34" charset="0"/>
                </a:rPr>
                <a:t>1</a:t>
              </a:r>
            </a:p>
          </p:txBody>
        </p:sp>
        <p:sp>
          <p:nvSpPr>
            <p:cNvPr id="659493" name="Text Box 37"/>
            <p:cNvSpPr txBox="1">
              <a:spLocks noChangeArrowheads="1"/>
            </p:cNvSpPr>
            <p:nvPr/>
          </p:nvSpPr>
          <p:spPr bwMode="auto">
            <a:xfrm>
              <a:off x="4753" y="2795"/>
              <a:ext cx="344" cy="291"/>
            </a:xfrm>
            <a:prstGeom prst="rect">
              <a:avLst/>
            </a:prstGeom>
            <a:noFill/>
            <a:ln w="9525">
              <a:noFill/>
              <a:miter lim="800000"/>
              <a:headEnd/>
              <a:tailEnd/>
            </a:ln>
            <a:effectLst/>
          </p:spPr>
          <p:txBody>
            <a:bodyPr wrap="none">
              <a:spAutoFit/>
            </a:bodyPr>
            <a:lstStyle/>
            <a:p>
              <a:r>
                <a:rPr lang="en-US" sz="2400" i="1" smtClean="0">
                  <a:solidFill>
                    <a:srgbClr val="000000"/>
                  </a:solidFill>
                  <a:effectLst/>
                  <a:cs typeface="Arial" pitchFamily="34" charset="0"/>
                </a:rPr>
                <a:t>B</a:t>
              </a:r>
              <a:r>
                <a:rPr lang="en-US" sz="2400" i="1" baseline="-25000" smtClean="0">
                  <a:solidFill>
                    <a:srgbClr val="000000"/>
                  </a:solidFill>
                  <a:effectLst/>
                  <a:cs typeface="Arial" pitchFamily="34" charset="0"/>
                </a:rPr>
                <a:t>2</a:t>
              </a:r>
            </a:p>
          </p:txBody>
        </p:sp>
        <p:cxnSp>
          <p:nvCxnSpPr>
            <p:cNvPr id="659494" name="AutoShape 38"/>
            <p:cNvCxnSpPr>
              <a:cxnSpLocks noChangeShapeType="1"/>
              <a:stCxn id="659482" idx="2"/>
              <a:endCxn id="659490" idx="2"/>
            </p:cNvCxnSpPr>
            <p:nvPr/>
          </p:nvCxnSpPr>
          <p:spPr bwMode="auto">
            <a:xfrm>
              <a:off x="4277" y="2112"/>
              <a:ext cx="246" cy="288"/>
            </a:xfrm>
            <a:prstGeom prst="straightConnector1">
              <a:avLst/>
            </a:prstGeom>
            <a:noFill/>
            <a:ln w="9525">
              <a:solidFill>
                <a:schemeClr val="tx1"/>
              </a:solidFill>
              <a:round/>
              <a:headEnd/>
              <a:tailEnd type="triangle" w="med" len="med"/>
            </a:ln>
            <a:effectLst/>
          </p:spPr>
        </p:cxnSp>
        <p:cxnSp>
          <p:nvCxnSpPr>
            <p:cNvPr id="659495" name="AutoShape 39"/>
            <p:cNvCxnSpPr>
              <a:cxnSpLocks noChangeShapeType="1"/>
              <a:stCxn id="659489" idx="2"/>
              <a:endCxn id="659482" idx="0"/>
            </p:cNvCxnSpPr>
            <p:nvPr/>
          </p:nvCxnSpPr>
          <p:spPr bwMode="auto">
            <a:xfrm flipH="1">
              <a:off x="4277" y="1632"/>
              <a:ext cx="384" cy="192"/>
            </a:xfrm>
            <a:prstGeom prst="straightConnector1">
              <a:avLst/>
            </a:prstGeom>
            <a:noFill/>
            <a:ln w="9525">
              <a:solidFill>
                <a:schemeClr val="tx1"/>
              </a:solidFill>
              <a:round/>
              <a:headEnd/>
              <a:tailEnd type="triangle" w="med" len="med"/>
            </a:ln>
            <a:effectLst/>
          </p:spPr>
        </p:cxnSp>
        <p:cxnSp>
          <p:nvCxnSpPr>
            <p:cNvPr id="659496" name="AutoShape 40"/>
            <p:cNvCxnSpPr>
              <a:cxnSpLocks noChangeShapeType="1"/>
              <a:stCxn id="659489" idx="2"/>
              <a:endCxn id="659481" idx="0"/>
            </p:cNvCxnSpPr>
            <p:nvPr/>
          </p:nvCxnSpPr>
          <p:spPr bwMode="auto">
            <a:xfrm>
              <a:off x="4661" y="1632"/>
              <a:ext cx="432" cy="192"/>
            </a:xfrm>
            <a:prstGeom prst="straightConnector1">
              <a:avLst/>
            </a:prstGeom>
            <a:noFill/>
            <a:ln w="9525">
              <a:solidFill>
                <a:schemeClr val="tx1"/>
              </a:solidFill>
              <a:round/>
              <a:headEnd/>
              <a:tailEnd type="triangle" w="med" len="med"/>
            </a:ln>
            <a:effectLst/>
          </p:spPr>
        </p:cxnSp>
        <p:cxnSp>
          <p:nvCxnSpPr>
            <p:cNvPr id="659497" name="AutoShape 41"/>
            <p:cNvCxnSpPr>
              <a:cxnSpLocks noChangeShapeType="1"/>
              <a:stCxn id="659481" idx="2"/>
              <a:endCxn id="659491" idx="2"/>
            </p:cNvCxnSpPr>
            <p:nvPr/>
          </p:nvCxnSpPr>
          <p:spPr bwMode="auto">
            <a:xfrm flipH="1">
              <a:off x="4889" y="2112"/>
              <a:ext cx="204" cy="288"/>
            </a:xfrm>
            <a:prstGeom prst="straightConnector1">
              <a:avLst/>
            </a:prstGeom>
            <a:noFill/>
            <a:ln w="9525">
              <a:solidFill>
                <a:schemeClr val="tx1"/>
              </a:solidFill>
              <a:round/>
              <a:headEnd/>
              <a:tailEnd type="triangle" w="med" len="med"/>
            </a:ln>
            <a:effectLst/>
          </p:spPr>
        </p:cxnSp>
        <p:sp>
          <p:nvSpPr>
            <p:cNvPr id="659504" name="Oval 48"/>
            <p:cNvSpPr>
              <a:spLocks noChangeArrowheads="1"/>
            </p:cNvSpPr>
            <p:nvPr/>
          </p:nvSpPr>
          <p:spPr bwMode="auto">
            <a:xfrm>
              <a:off x="4481" y="1344"/>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9505" name="Oval 49"/>
            <p:cNvSpPr>
              <a:spLocks noChangeArrowheads="1"/>
            </p:cNvSpPr>
            <p:nvPr/>
          </p:nvSpPr>
          <p:spPr bwMode="auto">
            <a:xfrm>
              <a:off x="4073" y="1797"/>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59506" name="Oval 50"/>
            <p:cNvSpPr>
              <a:spLocks noChangeArrowheads="1"/>
            </p:cNvSpPr>
            <p:nvPr/>
          </p:nvSpPr>
          <p:spPr bwMode="auto">
            <a:xfrm>
              <a:off x="4934" y="1797"/>
              <a:ext cx="363" cy="363"/>
            </a:xfrm>
            <a:prstGeom prst="ellipse">
              <a:avLst/>
            </a:prstGeom>
            <a:noFill/>
            <a:ln w="19050">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94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949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a:xfrm>
            <a:off x="533400" y="304800"/>
            <a:ext cx="7879375" cy="762000"/>
          </a:xfrm>
        </p:spPr>
        <p:txBody>
          <a:bodyPr/>
          <a:lstStyle/>
          <a:p>
            <a:r>
              <a:rPr lang="en-US" altLang="en-US" dirty="0"/>
              <a:t>Insert and </a:t>
            </a:r>
            <a:r>
              <a:rPr lang="en-US" altLang="en-US" dirty="0" smtClean="0"/>
              <a:t>Delete </a:t>
            </a:r>
            <a:r>
              <a:rPr lang="en-US" altLang="en-US" dirty="0"/>
              <a:t>operations (1)</a:t>
            </a:r>
            <a:endParaRPr lang="en-US" altLang="he-IL" sz="4800" dirty="0"/>
          </a:p>
        </p:txBody>
      </p:sp>
      <p:sp>
        <p:nvSpPr>
          <p:cNvPr id="661507" name="Rectangle 3"/>
          <p:cNvSpPr>
            <a:spLocks noGrp="1" noChangeArrowheads="1"/>
          </p:cNvSpPr>
          <p:nvPr>
            <p:ph idx="1"/>
          </p:nvPr>
        </p:nvSpPr>
        <p:spPr>
          <a:xfrm>
            <a:off x="184638" y="1143002"/>
            <a:ext cx="8840666" cy="5526091"/>
          </a:xfrm>
        </p:spPr>
        <p:txBody>
          <a:bodyPr/>
          <a:lstStyle/>
          <a:p>
            <a:r>
              <a:rPr lang="en-US" altLang="he-IL" dirty="0"/>
              <a:t>Insert/delete the element as in a regular binary search tree, and then re-balance.</a:t>
            </a:r>
          </a:p>
          <a:p>
            <a:r>
              <a:rPr lang="en-US" altLang="he-IL" u="sng" dirty="0"/>
              <a:t>Observation</a:t>
            </a:r>
            <a:r>
              <a:rPr lang="en-US" altLang="he-IL" dirty="0"/>
              <a:t>: only nodes on the path from the root to the node that was changed may become unbalanced.</a:t>
            </a:r>
            <a:br>
              <a:rPr lang="en-US" altLang="he-IL" dirty="0"/>
            </a:br>
            <a:r>
              <a:rPr lang="en-US" altLang="he-IL" dirty="0"/>
              <a:t/>
            </a:r>
            <a:br>
              <a:rPr lang="en-US" altLang="he-IL" dirty="0"/>
            </a:br>
            <a:r>
              <a:rPr lang="en-US" altLang="he-IL" dirty="0"/>
              <a:t/>
            </a:r>
            <a:br>
              <a:rPr lang="en-US" altLang="he-IL" dirty="0"/>
            </a:br>
            <a:endParaRPr lang="en-US" altLang="he-IL" dirty="0" smtClean="0"/>
          </a:p>
          <a:p>
            <a:r>
              <a:rPr lang="en-US" altLang="he-IL" dirty="0" smtClean="0"/>
              <a:t>Assume we go left: the right </a:t>
            </a:r>
            <a:r>
              <a:rPr lang="en-US" altLang="he-IL" dirty="0" err="1" smtClean="0"/>
              <a:t>subtree</a:t>
            </a:r>
            <a:r>
              <a:rPr lang="en-US" altLang="he-IL" dirty="0" smtClean="0"/>
              <a:t> was not changed, and stays balanced. This holds as we descend the tree.</a:t>
            </a:r>
            <a:endParaRPr lang="en-US" altLang="he-IL" dirty="0"/>
          </a:p>
        </p:txBody>
      </p:sp>
      <p:grpSp>
        <p:nvGrpSpPr>
          <p:cNvPr id="2" name="Group 14"/>
          <p:cNvGrpSpPr>
            <a:grpSpLocks/>
          </p:cNvGrpSpPr>
          <p:nvPr/>
        </p:nvGrpSpPr>
        <p:grpSpPr bwMode="auto">
          <a:xfrm>
            <a:off x="3376246" y="3141663"/>
            <a:ext cx="2225920" cy="1676400"/>
            <a:chOff x="2281" y="2197"/>
            <a:chExt cx="1519" cy="1056"/>
          </a:xfrm>
        </p:grpSpPr>
        <p:sp>
          <p:nvSpPr>
            <p:cNvPr id="661508" name="Oval 4"/>
            <p:cNvSpPr>
              <a:spLocks noChangeArrowheads="1"/>
            </p:cNvSpPr>
            <p:nvPr/>
          </p:nvSpPr>
          <p:spPr bwMode="auto">
            <a:xfrm>
              <a:off x="2905" y="2197"/>
              <a:ext cx="260" cy="240"/>
            </a:xfrm>
            <a:prstGeom prst="ellipse">
              <a:avLst/>
            </a:prstGeom>
            <a:noFill/>
            <a:ln w="9525">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61509" name="Line 5"/>
            <p:cNvSpPr>
              <a:spLocks noChangeShapeType="1"/>
            </p:cNvSpPr>
            <p:nvPr/>
          </p:nvSpPr>
          <p:spPr bwMode="auto">
            <a:xfrm flipH="1">
              <a:off x="2593" y="2341"/>
              <a:ext cx="312" cy="288"/>
            </a:xfrm>
            <a:prstGeom prst="line">
              <a:avLst/>
            </a:prstGeom>
            <a:noFill/>
            <a:ln w="9525">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61510" name="Line 6"/>
            <p:cNvSpPr>
              <a:spLocks noChangeShapeType="1"/>
            </p:cNvSpPr>
            <p:nvPr/>
          </p:nvSpPr>
          <p:spPr bwMode="auto">
            <a:xfrm>
              <a:off x="3165" y="2341"/>
              <a:ext cx="312" cy="288"/>
            </a:xfrm>
            <a:prstGeom prst="line">
              <a:avLst/>
            </a:prstGeom>
            <a:noFill/>
            <a:ln w="9525">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61511" name="Line 7"/>
            <p:cNvSpPr>
              <a:spLocks noChangeShapeType="1"/>
            </p:cNvSpPr>
            <p:nvPr/>
          </p:nvSpPr>
          <p:spPr bwMode="auto">
            <a:xfrm flipH="1">
              <a:off x="3165" y="2629"/>
              <a:ext cx="312" cy="624"/>
            </a:xfrm>
            <a:prstGeom prst="line">
              <a:avLst/>
            </a:prstGeom>
            <a:noFill/>
            <a:ln w="9525">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61512" name="Line 8"/>
            <p:cNvSpPr>
              <a:spLocks noChangeShapeType="1"/>
            </p:cNvSpPr>
            <p:nvPr/>
          </p:nvSpPr>
          <p:spPr bwMode="auto">
            <a:xfrm>
              <a:off x="3477" y="2629"/>
              <a:ext cx="312" cy="624"/>
            </a:xfrm>
            <a:prstGeom prst="line">
              <a:avLst/>
            </a:prstGeom>
            <a:noFill/>
            <a:ln w="9525">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61513" name="Line 9"/>
            <p:cNvSpPr>
              <a:spLocks noChangeShapeType="1"/>
            </p:cNvSpPr>
            <p:nvPr/>
          </p:nvSpPr>
          <p:spPr bwMode="auto">
            <a:xfrm flipV="1">
              <a:off x="3165" y="3249"/>
              <a:ext cx="635" cy="4"/>
            </a:xfrm>
            <a:prstGeom prst="line">
              <a:avLst/>
            </a:prstGeom>
            <a:noFill/>
            <a:ln w="9525">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61514" name="Line 10"/>
            <p:cNvSpPr>
              <a:spLocks noChangeShapeType="1"/>
            </p:cNvSpPr>
            <p:nvPr/>
          </p:nvSpPr>
          <p:spPr bwMode="auto">
            <a:xfrm flipH="1">
              <a:off x="2281" y="2629"/>
              <a:ext cx="312" cy="624"/>
            </a:xfrm>
            <a:prstGeom prst="line">
              <a:avLst/>
            </a:prstGeom>
            <a:noFill/>
            <a:ln w="9525">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61515" name="Line 11"/>
            <p:cNvSpPr>
              <a:spLocks noChangeShapeType="1"/>
            </p:cNvSpPr>
            <p:nvPr/>
          </p:nvSpPr>
          <p:spPr bwMode="auto">
            <a:xfrm>
              <a:off x="2593" y="2629"/>
              <a:ext cx="312" cy="624"/>
            </a:xfrm>
            <a:prstGeom prst="line">
              <a:avLst/>
            </a:prstGeom>
            <a:noFill/>
            <a:ln w="9525">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61516" name="Line 12"/>
            <p:cNvSpPr>
              <a:spLocks noChangeShapeType="1"/>
            </p:cNvSpPr>
            <p:nvPr/>
          </p:nvSpPr>
          <p:spPr bwMode="auto">
            <a:xfrm>
              <a:off x="2281" y="3253"/>
              <a:ext cx="624" cy="0"/>
            </a:xfrm>
            <a:prstGeom prst="line">
              <a:avLst/>
            </a:prstGeom>
            <a:noFill/>
            <a:ln w="9525">
              <a:solidFill>
                <a:schemeClr val="tx1"/>
              </a:solidFill>
              <a:round/>
              <a:headEnd/>
              <a:tailEn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sp>
          <p:nvSpPr>
            <p:cNvPr id="661517" name="Line 13"/>
            <p:cNvSpPr>
              <a:spLocks noChangeShapeType="1"/>
            </p:cNvSpPr>
            <p:nvPr/>
          </p:nvSpPr>
          <p:spPr bwMode="auto">
            <a:xfrm flipH="1">
              <a:off x="2593" y="2437"/>
              <a:ext cx="312" cy="480"/>
            </a:xfrm>
            <a:prstGeom prst="line">
              <a:avLst/>
            </a:prstGeom>
            <a:noFill/>
            <a:ln w="38100">
              <a:solidFill>
                <a:schemeClr val="tx1"/>
              </a:solidFill>
              <a:round/>
              <a:headEnd/>
              <a:tailEnd type="triangle" w="med" len="med"/>
            </a:ln>
            <a:effectLst/>
          </p:spPr>
          <p:txBody>
            <a:bodyPr wrap="none" anchor="ctr"/>
            <a:lstStyle/>
            <a:p>
              <a:pPr algn="ctr" eaLnBrk="0" hangingPunct="0"/>
              <a:endParaRPr lang="en-US" sz="3200" i="1" smtClean="0">
                <a:solidFill>
                  <a:srgbClr val="CC9900"/>
                </a:solidFill>
                <a:effectLst/>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1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615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2"/>
          <p:cNvSpPr>
            <a:spLocks noGrp="1" noChangeArrowheads="1"/>
          </p:cNvSpPr>
          <p:nvPr>
            <p:ph type="title"/>
          </p:nvPr>
        </p:nvSpPr>
        <p:spPr>
          <a:xfrm>
            <a:off x="457255" y="260350"/>
            <a:ext cx="8121163" cy="730250"/>
          </a:xfrm>
        </p:spPr>
        <p:txBody>
          <a:bodyPr/>
          <a:lstStyle/>
          <a:p>
            <a:r>
              <a:rPr lang="en-US" altLang="en-US" dirty="0"/>
              <a:t>Insert and delete operations (2)</a:t>
            </a:r>
          </a:p>
        </p:txBody>
      </p:sp>
      <p:sp>
        <p:nvSpPr>
          <p:cNvPr id="663555" name="Rectangle 3"/>
          <p:cNvSpPr>
            <a:spLocks noGrp="1" noChangeArrowheads="1"/>
          </p:cNvSpPr>
          <p:nvPr>
            <p:ph idx="1"/>
          </p:nvPr>
        </p:nvSpPr>
        <p:spPr>
          <a:xfrm>
            <a:off x="318002" y="1052513"/>
            <a:ext cx="8707315" cy="5329237"/>
          </a:xfrm>
        </p:spPr>
        <p:txBody>
          <a:bodyPr>
            <a:normAutofit fontScale="92500"/>
          </a:bodyPr>
          <a:lstStyle/>
          <a:p>
            <a:r>
              <a:rPr lang="en-US" altLang="he-IL" dirty="0"/>
              <a:t>After adding/deleting a leaf, go up, back to the root. </a:t>
            </a:r>
          </a:p>
          <a:p>
            <a:r>
              <a:rPr lang="en-US" altLang="he-IL" dirty="0"/>
              <a:t>Re-balance every node on the way as necessary. </a:t>
            </a:r>
          </a:p>
          <a:p>
            <a:r>
              <a:rPr lang="en-US" altLang="he-IL" dirty="0"/>
              <a:t>The path is </a:t>
            </a:r>
            <a:r>
              <a:rPr lang="en-US" altLang="he-IL" i="1" dirty="0" smtClean="0">
                <a:cs typeface="Times New Roman" pitchFamily="18" charset="0"/>
              </a:rPr>
              <a:t>O</a:t>
            </a:r>
            <a:r>
              <a:rPr lang="en-US" altLang="he-IL" dirty="0" smtClean="0">
                <a:cs typeface="Times New Roman" pitchFamily="18" charset="0"/>
              </a:rPr>
              <a:t>(log </a:t>
            </a:r>
            <a:r>
              <a:rPr lang="en-US" altLang="he-IL" i="1" dirty="0">
                <a:cs typeface="Times New Roman" pitchFamily="18" charset="0"/>
              </a:rPr>
              <a:t>n</a:t>
            </a:r>
            <a:r>
              <a:rPr lang="en-US" altLang="he-IL" dirty="0">
                <a:cs typeface="Times New Roman" pitchFamily="18" charset="0"/>
              </a:rPr>
              <a:t>)</a:t>
            </a:r>
            <a:r>
              <a:rPr lang="en-US" altLang="he-IL" dirty="0"/>
              <a:t> long, and each node balance takes </a:t>
            </a:r>
            <a:r>
              <a:rPr lang="en-US" altLang="he-IL" i="1" dirty="0">
                <a:cs typeface="Times New Roman" pitchFamily="18" charset="0"/>
              </a:rPr>
              <a:t>O</a:t>
            </a:r>
            <a:r>
              <a:rPr lang="en-US" altLang="he-IL" dirty="0">
                <a:cs typeface="Times New Roman" pitchFamily="18" charset="0"/>
              </a:rPr>
              <a:t>(1)</a:t>
            </a:r>
            <a:r>
              <a:rPr lang="en-US" altLang="he-IL" dirty="0"/>
              <a:t>, thus the total time for every operation is </a:t>
            </a:r>
            <a:r>
              <a:rPr lang="en-US" altLang="he-IL" i="1" dirty="0" smtClean="0">
                <a:cs typeface="Times New Roman" pitchFamily="18" charset="0"/>
              </a:rPr>
              <a:t>O</a:t>
            </a:r>
            <a:r>
              <a:rPr lang="en-US" altLang="he-IL" dirty="0" smtClean="0">
                <a:cs typeface="Times New Roman" pitchFamily="18" charset="0"/>
              </a:rPr>
              <a:t>(log </a:t>
            </a:r>
            <a:r>
              <a:rPr lang="en-US" altLang="he-IL" i="1" dirty="0">
                <a:cs typeface="Times New Roman" pitchFamily="18" charset="0"/>
              </a:rPr>
              <a:t>n</a:t>
            </a:r>
            <a:r>
              <a:rPr lang="en-US" altLang="he-IL" dirty="0">
                <a:cs typeface="Times New Roman" pitchFamily="18" charset="0"/>
              </a:rPr>
              <a:t>)</a:t>
            </a:r>
            <a:r>
              <a:rPr lang="en-US" altLang="he-IL" dirty="0"/>
              <a:t>.</a:t>
            </a:r>
          </a:p>
          <a:p>
            <a:r>
              <a:rPr lang="en-US" altLang="he-IL" dirty="0"/>
              <a:t>For the insertion we can do better: </a:t>
            </a:r>
            <a:endParaRPr lang="en-US" altLang="he-IL" dirty="0" smtClean="0"/>
          </a:p>
          <a:p>
            <a:pPr lvl="1"/>
            <a:r>
              <a:rPr lang="en-US" altLang="he-IL" dirty="0" smtClean="0"/>
              <a:t>when </a:t>
            </a:r>
            <a:r>
              <a:rPr lang="en-US" altLang="he-IL" dirty="0"/>
              <a:t>going up, after the first balance, the </a:t>
            </a:r>
            <a:r>
              <a:rPr lang="en-US" altLang="he-IL" dirty="0" err="1"/>
              <a:t>subtree</a:t>
            </a:r>
            <a:r>
              <a:rPr lang="en-US" altLang="he-IL" dirty="0"/>
              <a:t> that was balanced has height as before, so all higher nodes are now balanced again. </a:t>
            </a:r>
            <a:endParaRPr lang="en-US" altLang="he-IL" dirty="0" smtClean="0"/>
          </a:p>
          <a:p>
            <a:pPr lvl="1"/>
            <a:r>
              <a:rPr lang="en-US" altLang="he-IL" dirty="0" smtClean="0"/>
              <a:t>We </a:t>
            </a:r>
            <a:r>
              <a:rPr lang="en-US" altLang="he-IL" dirty="0"/>
              <a:t>can find this node in the pass down to the leaf, so one pass is enough.</a:t>
            </a:r>
            <a:br>
              <a:rPr lang="en-US" altLang="he-IL" dirty="0"/>
            </a:br>
            <a:endParaRPr lang="en-US" alt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3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6355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355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35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5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AVL Trees – Time Complexity</a:t>
            </a:r>
            <a:endParaRPr lang="en-US" dirty="0"/>
          </a:p>
        </p:txBody>
      </p:sp>
      <p:graphicFrame>
        <p:nvGraphicFramePr>
          <p:cNvPr id="3" name="Group 75"/>
          <p:cNvGraphicFramePr>
            <a:graphicFrameLocks noGrp="1"/>
          </p:cNvGraphicFramePr>
          <p:nvPr/>
        </p:nvGraphicFramePr>
        <p:xfrm>
          <a:off x="457200" y="1295400"/>
          <a:ext cx="8077200" cy="3886198"/>
        </p:xfrm>
        <a:graphic>
          <a:graphicData uri="http://schemas.openxmlformats.org/drawingml/2006/table">
            <a:tbl>
              <a:tblPr/>
              <a:tblGrid>
                <a:gridCol w="2692400"/>
                <a:gridCol w="2692400"/>
                <a:gridCol w="2692400"/>
              </a:tblGrid>
              <a:tr h="79319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1" i="0" u="none" strike="noStrike" cap="none" normalizeH="0" baseline="0" dirty="0" smtClean="0">
                        <a:ln>
                          <a:noFill/>
                        </a:ln>
                        <a:solidFill>
                          <a:schemeClr val="tx1"/>
                        </a:solidFill>
                        <a:effectLst/>
                        <a:latin typeface="Tahoma" pitchFamily="34" charset="0"/>
                      </a:endParaRP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1" i="0" u="none" strike="noStrike" cap="none" normalizeH="0" baseline="0" dirty="0" smtClean="0">
                          <a:ln>
                            <a:noFill/>
                          </a:ln>
                          <a:solidFill>
                            <a:srgbClr val="C00000"/>
                          </a:solidFill>
                          <a:effectLst/>
                          <a:latin typeface="Tahoma" pitchFamily="34" charset="0"/>
                        </a:rPr>
                        <a:t>Worst Case</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1" i="0" u="none" strike="noStrike" cap="none" normalizeH="0" baseline="0" dirty="0" smtClean="0">
                          <a:ln>
                            <a:noFill/>
                          </a:ln>
                          <a:solidFill>
                            <a:srgbClr val="0000CC"/>
                          </a:solidFill>
                          <a:effectLst/>
                          <a:latin typeface="Tahoma" pitchFamily="34" charset="0"/>
                        </a:rPr>
                        <a:t>Average Case</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7053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Space</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7053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Search</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8139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Insert</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7053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Delete</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
        <p:nvSpPr>
          <p:cNvPr id="4" name="Rectangle 3"/>
          <p:cNvSpPr/>
          <p:nvPr/>
        </p:nvSpPr>
        <p:spPr>
          <a:xfrm>
            <a:off x="533400" y="5446693"/>
            <a:ext cx="8001000" cy="954107"/>
          </a:xfrm>
          <a:prstGeom prst="rect">
            <a:avLst/>
          </a:prstGeom>
        </p:spPr>
        <p:txBody>
          <a:bodyPr wrap="square">
            <a:spAutoFit/>
          </a:bodyPr>
          <a:lstStyle/>
          <a:p>
            <a:r>
              <a:rPr lang="en-US" sz="2800" dirty="0" smtClean="0">
                <a:effectLst/>
              </a:rPr>
              <a:t>Insertions and deletions may require the tree to be rebalanced by one or more </a:t>
            </a:r>
            <a:r>
              <a:rPr lang="en-US" sz="2800" dirty="0" smtClean="0">
                <a:solidFill>
                  <a:srgbClr val="0000CC"/>
                </a:solidFill>
                <a:effectLst/>
              </a:rPr>
              <a:t>tree rotations</a:t>
            </a:r>
            <a:endParaRPr lang="en-US" sz="2800" dirty="0">
              <a:solidFill>
                <a:srgbClr val="0000CC"/>
              </a:solidFill>
              <a:effectLs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Black Trees</a:t>
            </a:r>
            <a:endParaRPr lang="en-US" dirty="0"/>
          </a:p>
        </p:txBody>
      </p:sp>
      <p:sp>
        <p:nvSpPr>
          <p:cNvPr id="3" name="Content Placeholder 2"/>
          <p:cNvSpPr>
            <a:spLocks noGrp="1"/>
          </p:cNvSpPr>
          <p:nvPr>
            <p:ph idx="1"/>
          </p:nvPr>
        </p:nvSpPr>
        <p:spPr>
          <a:xfrm>
            <a:off x="304800" y="1066800"/>
            <a:ext cx="8534400" cy="5486400"/>
          </a:xfrm>
        </p:spPr>
        <p:txBody>
          <a:bodyPr/>
          <a:lstStyle/>
          <a:p>
            <a:r>
              <a:rPr lang="en-US" dirty="0" smtClean="0"/>
              <a:t>Binary Search Trees should be </a:t>
            </a:r>
            <a:r>
              <a:rPr lang="en-US" dirty="0" smtClean="0">
                <a:solidFill>
                  <a:srgbClr val="0000CC"/>
                </a:solidFill>
              </a:rPr>
              <a:t>balanced</a:t>
            </a:r>
            <a:endParaRPr lang="en-US" dirty="0" smtClean="0"/>
          </a:p>
          <a:p>
            <a:r>
              <a:rPr lang="en-US" dirty="0" smtClean="0"/>
              <a:t>AVL Trees need 2 passes: </a:t>
            </a:r>
            <a:r>
              <a:rPr lang="en-US" dirty="0" smtClean="0">
                <a:solidFill>
                  <a:srgbClr val="0000CC"/>
                </a:solidFill>
              </a:rPr>
              <a:t>top-down</a:t>
            </a:r>
            <a:r>
              <a:rPr lang="en-US" dirty="0" smtClean="0"/>
              <a:t> insertion/deletion and </a:t>
            </a:r>
            <a:r>
              <a:rPr lang="en-US" dirty="0" smtClean="0">
                <a:solidFill>
                  <a:srgbClr val="0000CC"/>
                </a:solidFill>
              </a:rPr>
              <a:t>bottom-up</a:t>
            </a:r>
            <a:r>
              <a:rPr lang="en-US" dirty="0" smtClean="0"/>
              <a:t> rebalancing</a:t>
            </a:r>
          </a:p>
          <a:p>
            <a:pPr lvl="1"/>
            <a:r>
              <a:rPr lang="en-US" dirty="0" smtClean="0"/>
              <a:t>Need recursive implementation</a:t>
            </a:r>
          </a:p>
          <a:p>
            <a:r>
              <a:rPr lang="en-US" dirty="0" smtClean="0"/>
              <a:t>Red-Black Trees need 1 pass: </a:t>
            </a:r>
            <a:r>
              <a:rPr lang="en-US" dirty="0" smtClean="0">
                <a:solidFill>
                  <a:srgbClr val="0000CC"/>
                </a:solidFill>
              </a:rPr>
              <a:t>top-down </a:t>
            </a:r>
            <a:r>
              <a:rPr lang="en-US" dirty="0" smtClean="0"/>
              <a:t>rebalancing and insertion/deletion</a:t>
            </a:r>
          </a:p>
          <a:p>
            <a:pPr lvl="1"/>
            <a:r>
              <a:rPr lang="en-US" dirty="0" smtClean="0"/>
              <a:t>Can be implemented iteratively, faster</a:t>
            </a:r>
          </a:p>
          <a:p>
            <a:r>
              <a:rPr lang="en-US" dirty="0" smtClean="0"/>
              <a:t>Red-Black Trees have slightly weaker balance restrictions</a:t>
            </a:r>
          </a:p>
          <a:p>
            <a:pPr lvl="1"/>
            <a:r>
              <a:rPr lang="en-US" dirty="0" smtClean="0"/>
              <a:t>Less effort to maintain</a:t>
            </a:r>
          </a:p>
          <a:p>
            <a:pPr lvl="1"/>
            <a:r>
              <a:rPr lang="en-US" dirty="0" smtClean="0"/>
              <a:t>In practice, worst case is similar to AVL Trees</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Black Trees - Rules</a:t>
            </a:r>
            <a:endParaRPr lang="en-US" dirty="0"/>
          </a:p>
        </p:txBody>
      </p:sp>
      <p:sp>
        <p:nvSpPr>
          <p:cNvPr id="3" name="Content Placeholder 2"/>
          <p:cNvSpPr>
            <a:spLocks noGrp="1"/>
          </p:cNvSpPr>
          <p:nvPr>
            <p:ph idx="1"/>
          </p:nvPr>
        </p:nvSpPr>
        <p:spPr>
          <a:xfrm>
            <a:off x="304800" y="1066800"/>
            <a:ext cx="8534400" cy="3200400"/>
          </a:xfrm>
        </p:spPr>
        <p:txBody>
          <a:bodyPr/>
          <a:lstStyle/>
          <a:p>
            <a:pPr marL="457200" lvl="0" indent="-457200">
              <a:lnSpc>
                <a:spcPct val="90000"/>
              </a:lnSpc>
              <a:spcBef>
                <a:spcPct val="10000"/>
              </a:spcBef>
              <a:spcAft>
                <a:spcPct val="20000"/>
              </a:spcAft>
              <a:buClr>
                <a:srgbClr val="9A0000"/>
              </a:buClr>
              <a:buSzPct val="75000"/>
              <a:buFont typeface="Wingdings" pitchFamily="2" charset="2"/>
              <a:buAutoNum type="arabicPeriod"/>
            </a:pPr>
            <a:r>
              <a:rPr lang="en-US" sz="2800" dirty="0" smtClean="0">
                <a:solidFill>
                  <a:srgbClr val="000000"/>
                </a:solidFill>
              </a:rPr>
              <a:t>Every node is colored either </a:t>
            </a:r>
            <a:r>
              <a:rPr lang="en-US" sz="2800" dirty="0" smtClean="0">
                <a:solidFill>
                  <a:srgbClr val="9A0000"/>
                </a:solidFill>
              </a:rPr>
              <a:t>red</a:t>
            </a:r>
            <a:r>
              <a:rPr lang="en-US" sz="2800" dirty="0" smtClean="0">
                <a:solidFill>
                  <a:srgbClr val="000000"/>
                </a:solidFill>
              </a:rPr>
              <a:t> or black</a:t>
            </a:r>
          </a:p>
          <a:p>
            <a:pPr marL="457200" lvl="0" indent="-457200">
              <a:lnSpc>
                <a:spcPct val="90000"/>
              </a:lnSpc>
              <a:spcBef>
                <a:spcPct val="10000"/>
              </a:spcBef>
              <a:spcAft>
                <a:spcPct val="20000"/>
              </a:spcAft>
              <a:buClr>
                <a:srgbClr val="9A0000"/>
              </a:buClr>
              <a:buSzPct val="75000"/>
              <a:buFont typeface="Wingdings" pitchFamily="2" charset="2"/>
              <a:buAutoNum type="arabicPeriod"/>
            </a:pPr>
            <a:r>
              <a:rPr lang="en-US" sz="2800" dirty="0" smtClean="0">
                <a:solidFill>
                  <a:srgbClr val="000000"/>
                </a:solidFill>
              </a:rPr>
              <a:t>The root is black</a:t>
            </a:r>
          </a:p>
          <a:p>
            <a:pPr marL="457200" lvl="0" indent="-457200">
              <a:lnSpc>
                <a:spcPct val="90000"/>
              </a:lnSpc>
              <a:spcBef>
                <a:spcPct val="10000"/>
              </a:spcBef>
              <a:spcAft>
                <a:spcPct val="20000"/>
              </a:spcAft>
              <a:buClr>
                <a:srgbClr val="9A0000"/>
              </a:buClr>
              <a:buSzPct val="75000"/>
              <a:buFont typeface="Wingdings" pitchFamily="2" charset="2"/>
              <a:buAutoNum type="arabicPeriod"/>
            </a:pPr>
            <a:r>
              <a:rPr lang="en-US" sz="2800" dirty="0" smtClean="0">
                <a:solidFill>
                  <a:srgbClr val="000000"/>
                </a:solidFill>
              </a:rPr>
              <a:t>If a node is </a:t>
            </a:r>
            <a:r>
              <a:rPr lang="en-US" sz="2800" dirty="0" smtClean="0">
                <a:solidFill>
                  <a:srgbClr val="9A0000"/>
                </a:solidFill>
              </a:rPr>
              <a:t>red</a:t>
            </a:r>
            <a:r>
              <a:rPr lang="en-US" sz="2800" dirty="0" smtClean="0">
                <a:solidFill>
                  <a:srgbClr val="000000"/>
                </a:solidFill>
              </a:rPr>
              <a:t>, its children must be black</a:t>
            </a:r>
          </a:p>
          <a:p>
            <a:pPr marL="914400" lvl="1" indent="-457200">
              <a:lnSpc>
                <a:spcPct val="80000"/>
              </a:lnSpc>
              <a:spcBef>
                <a:spcPct val="10000"/>
              </a:spcBef>
              <a:spcAft>
                <a:spcPct val="20000"/>
              </a:spcAft>
              <a:buClr>
                <a:srgbClr val="9A0000"/>
              </a:buClr>
              <a:buSzPct val="70000"/>
              <a:buFont typeface="Wingdings" pitchFamily="2" charset="2"/>
              <a:buChar char="n"/>
            </a:pPr>
            <a:r>
              <a:rPr lang="en-US" sz="2800" dirty="0" smtClean="0">
                <a:solidFill>
                  <a:srgbClr val="000000"/>
                </a:solidFill>
              </a:rPr>
              <a:t>consecutive </a:t>
            </a:r>
            <a:r>
              <a:rPr lang="en-US" sz="2800" dirty="0" smtClean="0">
                <a:solidFill>
                  <a:srgbClr val="9A0000"/>
                </a:solidFill>
              </a:rPr>
              <a:t>red</a:t>
            </a:r>
            <a:r>
              <a:rPr lang="en-US" sz="2800" dirty="0" smtClean="0">
                <a:solidFill>
                  <a:srgbClr val="000000"/>
                </a:solidFill>
              </a:rPr>
              <a:t> nodes are disallowed</a:t>
            </a:r>
          </a:p>
          <a:p>
            <a:pPr marL="457200" lvl="0" indent="-457200">
              <a:lnSpc>
                <a:spcPct val="90000"/>
              </a:lnSpc>
              <a:spcBef>
                <a:spcPct val="10000"/>
              </a:spcBef>
              <a:spcAft>
                <a:spcPct val="20000"/>
              </a:spcAft>
              <a:buClr>
                <a:srgbClr val="9A0000"/>
              </a:buClr>
              <a:buSzPct val="75000"/>
              <a:buFont typeface="Wingdings" pitchFamily="2" charset="2"/>
              <a:buAutoNum type="arabicPeriod"/>
            </a:pPr>
            <a:r>
              <a:rPr lang="en-US" sz="2800" dirty="0" smtClean="0">
                <a:solidFill>
                  <a:srgbClr val="000000"/>
                </a:solidFill>
              </a:rPr>
              <a:t>Every path from a node to a null reference must contain </a:t>
            </a:r>
            <a:r>
              <a:rPr lang="en-US" sz="2800" i="1" dirty="0" smtClean="0">
                <a:solidFill>
                  <a:srgbClr val="0000CC"/>
                </a:solidFill>
              </a:rPr>
              <a:t>the same number of black nodes</a:t>
            </a:r>
          </a:p>
          <a:p>
            <a:pPr marL="457200" lvl="0" indent="-457200">
              <a:lnSpc>
                <a:spcPct val="90000"/>
              </a:lnSpc>
              <a:spcBef>
                <a:spcPct val="10000"/>
              </a:spcBef>
              <a:spcAft>
                <a:spcPct val="20000"/>
              </a:spcAft>
              <a:buClr>
                <a:srgbClr val="9A0000"/>
              </a:buClr>
              <a:buSzPct val="75000"/>
            </a:pPr>
            <a:r>
              <a:rPr lang="en-US" sz="2400" b="1" dirty="0" smtClean="0">
                <a:solidFill>
                  <a:srgbClr val="000000"/>
                </a:solidFill>
              </a:rPr>
              <a:t>Convention:  null nodes are black</a:t>
            </a:r>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2286000" y="4343400"/>
            <a:ext cx="5128366" cy="2468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Red-Black Trees - Properties</a:t>
            </a:r>
            <a:endParaRPr lang="en-US" dirty="0"/>
          </a:p>
        </p:txBody>
      </p:sp>
      <p:sp>
        <p:nvSpPr>
          <p:cNvPr id="3" name="Content Placeholder 2"/>
          <p:cNvSpPr>
            <a:spLocks noGrp="1"/>
          </p:cNvSpPr>
          <p:nvPr>
            <p:ph idx="1"/>
          </p:nvPr>
        </p:nvSpPr>
        <p:spPr>
          <a:xfrm>
            <a:off x="304800" y="1066800"/>
            <a:ext cx="8534400" cy="457200"/>
          </a:xfrm>
        </p:spPr>
        <p:txBody>
          <a:bodyPr/>
          <a:lstStyle/>
          <a:p>
            <a:endParaRPr lang="en-US" dirty="0"/>
          </a:p>
        </p:txBody>
      </p:sp>
      <p:grpSp>
        <p:nvGrpSpPr>
          <p:cNvPr id="48" name="Group 82"/>
          <p:cNvGrpSpPr>
            <a:grpSpLocks/>
          </p:cNvGrpSpPr>
          <p:nvPr/>
        </p:nvGrpSpPr>
        <p:grpSpPr bwMode="auto">
          <a:xfrm>
            <a:off x="685800" y="1439862"/>
            <a:ext cx="1295400" cy="838200"/>
            <a:chOff x="720" y="720"/>
            <a:chExt cx="816" cy="528"/>
          </a:xfrm>
        </p:grpSpPr>
        <p:sp>
          <p:nvSpPr>
            <p:cNvPr id="49" name="Oval 18"/>
            <p:cNvSpPr>
              <a:spLocks noChangeArrowheads="1"/>
            </p:cNvSpPr>
            <p:nvPr/>
          </p:nvSpPr>
          <p:spPr bwMode="auto">
            <a:xfrm>
              <a:off x="720" y="1008"/>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cxnSp>
          <p:nvCxnSpPr>
            <p:cNvPr id="50" name="AutoShape 31"/>
            <p:cNvCxnSpPr>
              <a:cxnSpLocks noChangeShapeType="1"/>
              <a:stCxn id="52" idx="3"/>
              <a:endCxn id="49" idx="7"/>
            </p:cNvCxnSpPr>
            <p:nvPr/>
          </p:nvCxnSpPr>
          <p:spPr bwMode="auto">
            <a:xfrm flipH="1">
              <a:off x="925" y="932"/>
              <a:ext cx="118" cy="104"/>
            </a:xfrm>
            <a:prstGeom prst="straightConnector1">
              <a:avLst/>
            </a:prstGeom>
            <a:noFill/>
            <a:ln w="22225" cap="sq">
              <a:solidFill>
                <a:srgbClr val="000000"/>
              </a:solidFill>
              <a:miter lim="800000"/>
              <a:headEnd type="none" w="sm" len="sm"/>
              <a:tailEnd type="none" w="lg" len="lg"/>
            </a:ln>
            <a:effectLst/>
          </p:spPr>
        </p:cxnSp>
        <p:cxnSp>
          <p:nvCxnSpPr>
            <p:cNvPr id="51" name="AutoShape 35"/>
            <p:cNvCxnSpPr>
              <a:cxnSpLocks noChangeShapeType="1"/>
              <a:stCxn id="52" idx="5"/>
              <a:endCxn id="53" idx="1"/>
            </p:cNvCxnSpPr>
            <p:nvPr/>
          </p:nvCxnSpPr>
          <p:spPr bwMode="auto">
            <a:xfrm>
              <a:off x="1213" y="932"/>
              <a:ext cx="118" cy="104"/>
            </a:xfrm>
            <a:prstGeom prst="straightConnector1">
              <a:avLst/>
            </a:prstGeom>
            <a:noFill/>
            <a:ln w="22225" cap="sq">
              <a:solidFill>
                <a:srgbClr val="000000"/>
              </a:solidFill>
              <a:miter lim="800000"/>
              <a:headEnd type="none" w="sm" len="sm"/>
              <a:tailEnd type="none" w="lg" len="lg"/>
            </a:ln>
            <a:effectLst/>
          </p:spPr>
        </p:cxnSp>
        <p:sp>
          <p:nvSpPr>
            <p:cNvPr id="52" name="Oval 46"/>
            <p:cNvSpPr>
              <a:spLocks noChangeArrowheads="1"/>
            </p:cNvSpPr>
            <p:nvPr/>
          </p:nvSpPr>
          <p:spPr bwMode="auto">
            <a:xfrm>
              <a:off x="1008" y="720"/>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53" name="Oval 47"/>
            <p:cNvSpPr>
              <a:spLocks noChangeArrowheads="1"/>
            </p:cNvSpPr>
            <p:nvPr/>
          </p:nvSpPr>
          <p:spPr bwMode="auto">
            <a:xfrm>
              <a:off x="1296" y="1008"/>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grpSp>
      <p:grpSp>
        <p:nvGrpSpPr>
          <p:cNvPr id="54" name="Group 107"/>
          <p:cNvGrpSpPr>
            <a:grpSpLocks/>
          </p:cNvGrpSpPr>
          <p:nvPr/>
        </p:nvGrpSpPr>
        <p:grpSpPr bwMode="auto">
          <a:xfrm>
            <a:off x="3614738" y="1287462"/>
            <a:ext cx="4897437" cy="2446338"/>
            <a:chOff x="2517" y="528"/>
            <a:chExt cx="3085" cy="1541"/>
          </a:xfrm>
        </p:grpSpPr>
        <p:sp>
          <p:nvSpPr>
            <p:cNvPr id="55" name="Oval 58"/>
            <p:cNvSpPr>
              <a:spLocks noChangeArrowheads="1"/>
            </p:cNvSpPr>
            <p:nvPr/>
          </p:nvSpPr>
          <p:spPr bwMode="auto">
            <a:xfrm>
              <a:off x="3424" y="1632"/>
              <a:ext cx="240" cy="240"/>
            </a:xfrm>
            <a:prstGeom prst="ellipse">
              <a:avLst/>
            </a:prstGeom>
            <a:solidFill>
              <a:srgbClr val="9A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cxnSp>
          <p:nvCxnSpPr>
            <p:cNvPr id="56" name="AutoShape 59"/>
            <p:cNvCxnSpPr>
              <a:cxnSpLocks noChangeShapeType="1"/>
              <a:stCxn id="58" idx="3"/>
              <a:endCxn id="55" idx="7"/>
            </p:cNvCxnSpPr>
            <p:nvPr/>
          </p:nvCxnSpPr>
          <p:spPr bwMode="auto">
            <a:xfrm flipH="1">
              <a:off x="3629" y="1556"/>
              <a:ext cx="118" cy="104"/>
            </a:xfrm>
            <a:prstGeom prst="straightConnector1">
              <a:avLst/>
            </a:prstGeom>
            <a:noFill/>
            <a:ln w="22225" cap="sq">
              <a:solidFill>
                <a:srgbClr val="000000"/>
              </a:solidFill>
              <a:miter lim="800000"/>
              <a:headEnd type="none" w="sm" len="sm"/>
              <a:tailEnd type="none" w="lg" len="lg"/>
            </a:ln>
            <a:effectLst/>
          </p:spPr>
        </p:cxnSp>
        <p:cxnSp>
          <p:nvCxnSpPr>
            <p:cNvPr id="57" name="AutoShape 60"/>
            <p:cNvCxnSpPr>
              <a:cxnSpLocks noChangeShapeType="1"/>
              <a:stCxn id="58" idx="5"/>
              <a:endCxn id="59" idx="1"/>
            </p:cNvCxnSpPr>
            <p:nvPr/>
          </p:nvCxnSpPr>
          <p:spPr bwMode="auto">
            <a:xfrm>
              <a:off x="3917" y="1556"/>
              <a:ext cx="118" cy="104"/>
            </a:xfrm>
            <a:prstGeom prst="straightConnector1">
              <a:avLst/>
            </a:prstGeom>
            <a:noFill/>
            <a:ln w="22225" cap="sq">
              <a:solidFill>
                <a:srgbClr val="000000"/>
              </a:solidFill>
              <a:miter lim="800000"/>
              <a:headEnd type="none" w="sm" len="sm"/>
              <a:tailEnd type="none" w="lg" len="lg"/>
            </a:ln>
            <a:effectLst/>
          </p:spPr>
        </p:cxnSp>
        <p:sp>
          <p:nvSpPr>
            <p:cNvPr id="58" name="Oval 61"/>
            <p:cNvSpPr>
              <a:spLocks noChangeArrowheads="1"/>
            </p:cNvSpPr>
            <p:nvPr/>
          </p:nvSpPr>
          <p:spPr bwMode="auto">
            <a:xfrm>
              <a:off x="3712" y="1344"/>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59" name="Oval 62"/>
            <p:cNvSpPr>
              <a:spLocks noChangeArrowheads="1"/>
            </p:cNvSpPr>
            <p:nvPr/>
          </p:nvSpPr>
          <p:spPr bwMode="auto">
            <a:xfrm>
              <a:off x="4000" y="1632"/>
              <a:ext cx="240" cy="240"/>
            </a:xfrm>
            <a:prstGeom prst="ellipse">
              <a:avLst/>
            </a:prstGeom>
            <a:solidFill>
              <a:srgbClr val="9A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60" name="Oval 63"/>
            <p:cNvSpPr>
              <a:spLocks noChangeArrowheads="1"/>
            </p:cNvSpPr>
            <p:nvPr/>
          </p:nvSpPr>
          <p:spPr bwMode="auto">
            <a:xfrm>
              <a:off x="4724" y="1632"/>
              <a:ext cx="240" cy="240"/>
            </a:xfrm>
            <a:prstGeom prst="ellipse">
              <a:avLst/>
            </a:prstGeom>
            <a:solidFill>
              <a:srgbClr val="9A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cxnSp>
          <p:nvCxnSpPr>
            <p:cNvPr id="61" name="AutoShape 64"/>
            <p:cNvCxnSpPr>
              <a:cxnSpLocks noChangeShapeType="1"/>
              <a:stCxn id="63" idx="3"/>
              <a:endCxn id="60" idx="7"/>
            </p:cNvCxnSpPr>
            <p:nvPr/>
          </p:nvCxnSpPr>
          <p:spPr bwMode="auto">
            <a:xfrm flipH="1">
              <a:off x="4929" y="1556"/>
              <a:ext cx="118" cy="104"/>
            </a:xfrm>
            <a:prstGeom prst="straightConnector1">
              <a:avLst/>
            </a:prstGeom>
            <a:noFill/>
            <a:ln w="22225" cap="sq">
              <a:solidFill>
                <a:srgbClr val="000000"/>
              </a:solidFill>
              <a:miter lim="800000"/>
              <a:headEnd type="none" w="sm" len="sm"/>
              <a:tailEnd type="none" w="lg" len="lg"/>
            </a:ln>
            <a:effectLst/>
          </p:spPr>
        </p:cxnSp>
        <p:cxnSp>
          <p:nvCxnSpPr>
            <p:cNvPr id="62" name="AutoShape 65"/>
            <p:cNvCxnSpPr>
              <a:cxnSpLocks noChangeShapeType="1"/>
              <a:stCxn id="63" idx="5"/>
              <a:endCxn id="64" idx="1"/>
            </p:cNvCxnSpPr>
            <p:nvPr/>
          </p:nvCxnSpPr>
          <p:spPr bwMode="auto">
            <a:xfrm>
              <a:off x="5217" y="1556"/>
              <a:ext cx="118" cy="104"/>
            </a:xfrm>
            <a:prstGeom prst="straightConnector1">
              <a:avLst/>
            </a:prstGeom>
            <a:noFill/>
            <a:ln w="22225" cap="sq">
              <a:solidFill>
                <a:srgbClr val="000000"/>
              </a:solidFill>
              <a:miter lim="800000"/>
              <a:headEnd type="none" w="sm" len="sm"/>
              <a:tailEnd type="none" w="lg" len="lg"/>
            </a:ln>
            <a:effectLst/>
          </p:spPr>
        </p:cxnSp>
        <p:sp>
          <p:nvSpPr>
            <p:cNvPr id="63" name="Oval 66"/>
            <p:cNvSpPr>
              <a:spLocks noChangeArrowheads="1"/>
            </p:cNvSpPr>
            <p:nvPr/>
          </p:nvSpPr>
          <p:spPr bwMode="auto">
            <a:xfrm>
              <a:off x="5012" y="1344"/>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64" name="Oval 67"/>
            <p:cNvSpPr>
              <a:spLocks noChangeArrowheads="1"/>
            </p:cNvSpPr>
            <p:nvPr/>
          </p:nvSpPr>
          <p:spPr bwMode="auto">
            <a:xfrm>
              <a:off x="5300" y="1632"/>
              <a:ext cx="240" cy="240"/>
            </a:xfrm>
            <a:prstGeom prst="ellipse">
              <a:avLst/>
            </a:prstGeom>
            <a:solidFill>
              <a:srgbClr val="9A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65" name="Oval 73"/>
            <p:cNvSpPr>
              <a:spLocks noChangeArrowheads="1"/>
            </p:cNvSpPr>
            <p:nvPr/>
          </p:nvSpPr>
          <p:spPr bwMode="auto">
            <a:xfrm>
              <a:off x="2592" y="960"/>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cxnSp>
          <p:nvCxnSpPr>
            <p:cNvPr id="66" name="AutoShape 74"/>
            <p:cNvCxnSpPr>
              <a:cxnSpLocks noChangeShapeType="1"/>
              <a:stCxn id="68" idx="3"/>
              <a:endCxn id="65" idx="7"/>
            </p:cNvCxnSpPr>
            <p:nvPr/>
          </p:nvCxnSpPr>
          <p:spPr bwMode="auto">
            <a:xfrm flipH="1">
              <a:off x="2797" y="740"/>
              <a:ext cx="694" cy="248"/>
            </a:xfrm>
            <a:prstGeom prst="straightConnector1">
              <a:avLst/>
            </a:prstGeom>
            <a:noFill/>
            <a:ln w="22225" cap="sq">
              <a:solidFill>
                <a:srgbClr val="000000"/>
              </a:solidFill>
              <a:miter lim="800000"/>
              <a:headEnd type="none" w="sm" len="sm"/>
              <a:tailEnd type="none" w="lg" len="lg"/>
            </a:ln>
            <a:effectLst/>
          </p:spPr>
        </p:cxnSp>
        <p:cxnSp>
          <p:nvCxnSpPr>
            <p:cNvPr id="67" name="AutoShape 75"/>
            <p:cNvCxnSpPr>
              <a:cxnSpLocks noChangeShapeType="1"/>
              <a:stCxn id="68" idx="5"/>
              <a:endCxn id="69" idx="1"/>
            </p:cNvCxnSpPr>
            <p:nvPr/>
          </p:nvCxnSpPr>
          <p:spPr bwMode="auto">
            <a:xfrm>
              <a:off x="3661" y="740"/>
              <a:ext cx="694" cy="248"/>
            </a:xfrm>
            <a:prstGeom prst="straightConnector1">
              <a:avLst/>
            </a:prstGeom>
            <a:noFill/>
            <a:ln w="22225" cap="sq">
              <a:solidFill>
                <a:srgbClr val="000000"/>
              </a:solidFill>
              <a:miter lim="800000"/>
              <a:headEnd type="none" w="sm" len="sm"/>
              <a:tailEnd type="none" w="lg" len="lg"/>
            </a:ln>
            <a:effectLst/>
          </p:spPr>
        </p:cxnSp>
        <p:sp>
          <p:nvSpPr>
            <p:cNvPr id="68" name="Oval 76"/>
            <p:cNvSpPr>
              <a:spLocks noChangeArrowheads="1"/>
            </p:cNvSpPr>
            <p:nvPr/>
          </p:nvSpPr>
          <p:spPr bwMode="auto">
            <a:xfrm>
              <a:off x="3456" y="528"/>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69" name="Oval 77"/>
            <p:cNvSpPr>
              <a:spLocks noChangeArrowheads="1"/>
            </p:cNvSpPr>
            <p:nvPr/>
          </p:nvSpPr>
          <p:spPr bwMode="auto">
            <a:xfrm>
              <a:off x="4320" y="960"/>
              <a:ext cx="240" cy="240"/>
            </a:xfrm>
            <a:prstGeom prst="ellipse">
              <a:avLst/>
            </a:prstGeom>
            <a:solidFill>
              <a:srgbClr val="9A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cxnSp>
          <p:nvCxnSpPr>
            <p:cNvPr id="70" name="AutoShape 80"/>
            <p:cNvCxnSpPr>
              <a:cxnSpLocks noChangeShapeType="1"/>
              <a:stCxn id="69" idx="3"/>
              <a:endCxn id="58" idx="7"/>
            </p:cNvCxnSpPr>
            <p:nvPr/>
          </p:nvCxnSpPr>
          <p:spPr bwMode="auto">
            <a:xfrm flipH="1">
              <a:off x="3917" y="1172"/>
              <a:ext cx="438" cy="200"/>
            </a:xfrm>
            <a:prstGeom prst="straightConnector1">
              <a:avLst/>
            </a:prstGeom>
            <a:noFill/>
            <a:ln w="22225" cap="sq">
              <a:solidFill>
                <a:srgbClr val="000000"/>
              </a:solidFill>
              <a:miter lim="800000"/>
              <a:headEnd type="none" w="sm" len="sm"/>
              <a:tailEnd type="none" w="lg" len="lg"/>
            </a:ln>
            <a:effectLst/>
          </p:spPr>
        </p:cxnSp>
        <p:cxnSp>
          <p:nvCxnSpPr>
            <p:cNvPr id="71" name="AutoShape 81"/>
            <p:cNvCxnSpPr>
              <a:cxnSpLocks noChangeShapeType="1"/>
              <a:stCxn id="69" idx="5"/>
              <a:endCxn id="63" idx="1"/>
            </p:cNvCxnSpPr>
            <p:nvPr/>
          </p:nvCxnSpPr>
          <p:spPr bwMode="auto">
            <a:xfrm>
              <a:off x="4525" y="1172"/>
              <a:ext cx="522" cy="200"/>
            </a:xfrm>
            <a:prstGeom prst="straightConnector1">
              <a:avLst/>
            </a:prstGeom>
            <a:noFill/>
            <a:ln w="22225" cap="sq">
              <a:solidFill>
                <a:srgbClr val="000000"/>
              </a:solidFill>
              <a:miter lim="800000"/>
              <a:headEnd type="none" w="sm" len="sm"/>
              <a:tailEnd type="none" w="lg" len="lg"/>
            </a:ln>
            <a:effectLst/>
          </p:spPr>
        </p:cxnSp>
        <p:sp>
          <p:nvSpPr>
            <p:cNvPr id="72" name="Rectangle 87"/>
            <p:cNvSpPr>
              <a:spLocks noChangeArrowheads="1"/>
            </p:cNvSpPr>
            <p:nvPr/>
          </p:nvSpPr>
          <p:spPr bwMode="auto">
            <a:xfrm>
              <a:off x="2517" y="125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73" name="Rectangle 88"/>
            <p:cNvSpPr>
              <a:spLocks noChangeArrowheads="1"/>
            </p:cNvSpPr>
            <p:nvPr/>
          </p:nvSpPr>
          <p:spPr bwMode="auto">
            <a:xfrm>
              <a:off x="2744" y="125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cxnSp>
          <p:nvCxnSpPr>
            <p:cNvPr id="74" name="AutoShape 89"/>
            <p:cNvCxnSpPr>
              <a:cxnSpLocks noChangeShapeType="1"/>
              <a:stCxn id="65" idx="3"/>
              <a:endCxn id="72" idx="0"/>
            </p:cNvCxnSpPr>
            <p:nvPr/>
          </p:nvCxnSpPr>
          <p:spPr bwMode="auto">
            <a:xfrm flipH="1">
              <a:off x="2585" y="1172"/>
              <a:ext cx="42" cy="81"/>
            </a:xfrm>
            <a:prstGeom prst="straightConnector1">
              <a:avLst/>
            </a:prstGeom>
            <a:noFill/>
            <a:ln w="9525">
              <a:solidFill>
                <a:srgbClr val="000000"/>
              </a:solidFill>
              <a:miter lim="800000"/>
              <a:headEnd/>
              <a:tailEnd/>
            </a:ln>
            <a:effectLst/>
          </p:spPr>
        </p:cxnSp>
        <p:cxnSp>
          <p:nvCxnSpPr>
            <p:cNvPr id="75" name="AutoShape 90"/>
            <p:cNvCxnSpPr>
              <a:cxnSpLocks noChangeShapeType="1"/>
              <a:stCxn id="65" idx="5"/>
              <a:endCxn id="73" idx="0"/>
            </p:cNvCxnSpPr>
            <p:nvPr/>
          </p:nvCxnSpPr>
          <p:spPr bwMode="auto">
            <a:xfrm>
              <a:off x="2797" y="1172"/>
              <a:ext cx="15" cy="81"/>
            </a:xfrm>
            <a:prstGeom prst="straightConnector1">
              <a:avLst/>
            </a:prstGeom>
            <a:noFill/>
            <a:ln w="9525">
              <a:solidFill>
                <a:srgbClr val="000000"/>
              </a:solidFill>
              <a:miter lim="800000"/>
              <a:headEnd/>
              <a:tailEnd/>
            </a:ln>
            <a:effectLst/>
          </p:spPr>
        </p:cxnSp>
        <p:sp>
          <p:nvSpPr>
            <p:cNvPr id="76" name="Rectangle 91"/>
            <p:cNvSpPr>
              <a:spLocks noChangeArrowheads="1"/>
            </p:cNvSpPr>
            <p:nvPr/>
          </p:nvSpPr>
          <p:spPr bwMode="auto">
            <a:xfrm>
              <a:off x="3334"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77" name="Rectangle 92"/>
            <p:cNvSpPr>
              <a:spLocks noChangeArrowheads="1"/>
            </p:cNvSpPr>
            <p:nvPr/>
          </p:nvSpPr>
          <p:spPr bwMode="auto">
            <a:xfrm>
              <a:off x="3561"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cxnSp>
          <p:nvCxnSpPr>
            <p:cNvPr id="78" name="AutoShape 93"/>
            <p:cNvCxnSpPr>
              <a:cxnSpLocks noChangeShapeType="1"/>
              <a:endCxn id="76" idx="0"/>
            </p:cNvCxnSpPr>
            <p:nvPr/>
          </p:nvCxnSpPr>
          <p:spPr bwMode="auto">
            <a:xfrm flipH="1">
              <a:off x="3402" y="1852"/>
              <a:ext cx="42" cy="81"/>
            </a:xfrm>
            <a:prstGeom prst="straightConnector1">
              <a:avLst/>
            </a:prstGeom>
            <a:noFill/>
            <a:ln w="9525">
              <a:solidFill>
                <a:srgbClr val="000000"/>
              </a:solidFill>
              <a:miter lim="800000"/>
              <a:headEnd/>
              <a:tailEnd/>
            </a:ln>
            <a:effectLst/>
          </p:spPr>
        </p:cxnSp>
        <p:cxnSp>
          <p:nvCxnSpPr>
            <p:cNvPr id="79" name="AutoShape 94"/>
            <p:cNvCxnSpPr>
              <a:cxnSpLocks noChangeShapeType="1"/>
              <a:endCxn id="77" idx="0"/>
            </p:cNvCxnSpPr>
            <p:nvPr/>
          </p:nvCxnSpPr>
          <p:spPr bwMode="auto">
            <a:xfrm>
              <a:off x="3614" y="1852"/>
              <a:ext cx="15" cy="81"/>
            </a:xfrm>
            <a:prstGeom prst="straightConnector1">
              <a:avLst/>
            </a:prstGeom>
            <a:noFill/>
            <a:ln w="9525">
              <a:solidFill>
                <a:srgbClr val="000000"/>
              </a:solidFill>
              <a:miter lim="800000"/>
              <a:headEnd/>
              <a:tailEnd/>
            </a:ln>
            <a:effectLst/>
          </p:spPr>
        </p:cxnSp>
        <p:sp>
          <p:nvSpPr>
            <p:cNvPr id="80" name="Rectangle 95"/>
            <p:cNvSpPr>
              <a:spLocks noChangeArrowheads="1"/>
            </p:cNvSpPr>
            <p:nvPr/>
          </p:nvSpPr>
          <p:spPr bwMode="auto">
            <a:xfrm>
              <a:off x="3923"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81" name="Rectangle 96"/>
            <p:cNvSpPr>
              <a:spLocks noChangeArrowheads="1"/>
            </p:cNvSpPr>
            <p:nvPr/>
          </p:nvSpPr>
          <p:spPr bwMode="auto">
            <a:xfrm>
              <a:off x="4150"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cxnSp>
          <p:nvCxnSpPr>
            <p:cNvPr id="82" name="AutoShape 97"/>
            <p:cNvCxnSpPr>
              <a:cxnSpLocks noChangeShapeType="1"/>
              <a:endCxn id="80" idx="0"/>
            </p:cNvCxnSpPr>
            <p:nvPr/>
          </p:nvCxnSpPr>
          <p:spPr bwMode="auto">
            <a:xfrm flipH="1">
              <a:off x="3991" y="1852"/>
              <a:ext cx="42" cy="81"/>
            </a:xfrm>
            <a:prstGeom prst="straightConnector1">
              <a:avLst/>
            </a:prstGeom>
            <a:noFill/>
            <a:ln w="9525">
              <a:solidFill>
                <a:srgbClr val="000000"/>
              </a:solidFill>
              <a:miter lim="800000"/>
              <a:headEnd/>
              <a:tailEnd/>
            </a:ln>
            <a:effectLst/>
          </p:spPr>
        </p:cxnSp>
        <p:cxnSp>
          <p:nvCxnSpPr>
            <p:cNvPr id="83" name="AutoShape 98"/>
            <p:cNvCxnSpPr>
              <a:cxnSpLocks noChangeShapeType="1"/>
              <a:endCxn id="81" idx="0"/>
            </p:cNvCxnSpPr>
            <p:nvPr/>
          </p:nvCxnSpPr>
          <p:spPr bwMode="auto">
            <a:xfrm>
              <a:off x="4203" y="1852"/>
              <a:ext cx="15" cy="81"/>
            </a:xfrm>
            <a:prstGeom prst="straightConnector1">
              <a:avLst/>
            </a:prstGeom>
            <a:noFill/>
            <a:ln w="9525">
              <a:solidFill>
                <a:srgbClr val="000000"/>
              </a:solidFill>
              <a:miter lim="800000"/>
              <a:headEnd/>
              <a:tailEnd/>
            </a:ln>
            <a:effectLst/>
          </p:spPr>
        </p:cxnSp>
        <p:sp>
          <p:nvSpPr>
            <p:cNvPr id="84" name="Rectangle 99"/>
            <p:cNvSpPr>
              <a:spLocks noChangeArrowheads="1"/>
            </p:cNvSpPr>
            <p:nvPr/>
          </p:nvSpPr>
          <p:spPr bwMode="auto">
            <a:xfrm>
              <a:off x="5239"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85" name="Rectangle 100"/>
            <p:cNvSpPr>
              <a:spLocks noChangeArrowheads="1"/>
            </p:cNvSpPr>
            <p:nvPr/>
          </p:nvSpPr>
          <p:spPr bwMode="auto">
            <a:xfrm>
              <a:off x="5466"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cxnSp>
          <p:nvCxnSpPr>
            <p:cNvPr id="86" name="AutoShape 101"/>
            <p:cNvCxnSpPr>
              <a:cxnSpLocks noChangeShapeType="1"/>
              <a:endCxn id="84" idx="0"/>
            </p:cNvCxnSpPr>
            <p:nvPr/>
          </p:nvCxnSpPr>
          <p:spPr bwMode="auto">
            <a:xfrm flipH="1">
              <a:off x="5307" y="1852"/>
              <a:ext cx="42" cy="81"/>
            </a:xfrm>
            <a:prstGeom prst="straightConnector1">
              <a:avLst/>
            </a:prstGeom>
            <a:noFill/>
            <a:ln w="9525">
              <a:solidFill>
                <a:srgbClr val="000000"/>
              </a:solidFill>
              <a:miter lim="800000"/>
              <a:headEnd/>
              <a:tailEnd/>
            </a:ln>
            <a:effectLst/>
          </p:spPr>
        </p:cxnSp>
        <p:cxnSp>
          <p:nvCxnSpPr>
            <p:cNvPr id="87" name="AutoShape 102"/>
            <p:cNvCxnSpPr>
              <a:cxnSpLocks noChangeShapeType="1"/>
              <a:endCxn id="85" idx="0"/>
            </p:cNvCxnSpPr>
            <p:nvPr/>
          </p:nvCxnSpPr>
          <p:spPr bwMode="auto">
            <a:xfrm>
              <a:off x="5519" y="1852"/>
              <a:ext cx="15" cy="81"/>
            </a:xfrm>
            <a:prstGeom prst="straightConnector1">
              <a:avLst/>
            </a:prstGeom>
            <a:noFill/>
            <a:ln w="9525">
              <a:solidFill>
                <a:srgbClr val="000000"/>
              </a:solidFill>
              <a:miter lim="800000"/>
              <a:headEnd/>
              <a:tailEnd/>
            </a:ln>
            <a:effectLst/>
          </p:spPr>
        </p:cxnSp>
        <p:sp>
          <p:nvSpPr>
            <p:cNvPr id="88" name="Rectangle 103"/>
            <p:cNvSpPr>
              <a:spLocks noChangeArrowheads="1"/>
            </p:cNvSpPr>
            <p:nvPr/>
          </p:nvSpPr>
          <p:spPr bwMode="auto">
            <a:xfrm>
              <a:off x="4649" y="192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89" name="Rectangle 104"/>
            <p:cNvSpPr>
              <a:spLocks noChangeArrowheads="1"/>
            </p:cNvSpPr>
            <p:nvPr/>
          </p:nvSpPr>
          <p:spPr bwMode="auto">
            <a:xfrm>
              <a:off x="4876" y="192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cxnSp>
          <p:nvCxnSpPr>
            <p:cNvPr id="90" name="AutoShape 105"/>
            <p:cNvCxnSpPr>
              <a:cxnSpLocks noChangeShapeType="1"/>
              <a:endCxn id="88" idx="0"/>
            </p:cNvCxnSpPr>
            <p:nvPr/>
          </p:nvCxnSpPr>
          <p:spPr bwMode="auto">
            <a:xfrm flipH="1">
              <a:off x="4717" y="1842"/>
              <a:ext cx="42" cy="81"/>
            </a:xfrm>
            <a:prstGeom prst="straightConnector1">
              <a:avLst/>
            </a:prstGeom>
            <a:noFill/>
            <a:ln w="9525">
              <a:solidFill>
                <a:srgbClr val="000000"/>
              </a:solidFill>
              <a:miter lim="800000"/>
              <a:headEnd/>
              <a:tailEnd/>
            </a:ln>
            <a:effectLst/>
          </p:spPr>
        </p:cxnSp>
        <p:cxnSp>
          <p:nvCxnSpPr>
            <p:cNvPr id="91" name="AutoShape 106"/>
            <p:cNvCxnSpPr>
              <a:cxnSpLocks noChangeShapeType="1"/>
              <a:endCxn id="89" idx="0"/>
            </p:cNvCxnSpPr>
            <p:nvPr/>
          </p:nvCxnSpPr>
          <p:spPr bwMode="auto">
            <a:xfrm>
              <a:off x="4929" y="1842"/>
              <a:ext cx="15" cy="81"/>
            </a:xfrm>
            <a:prstGeom prst="straightConnector1">
              <a:avLst/>
            </a:prstGeom>
            <a:noFill/>
            <a:ln w="9525">
              <a:solidFill>
                <a:srgbClr val="000000"/>
              </a:solidFill>
              <a:miter lim="800000"/>
              <a:headEnd/>
              <a:tailEnd/>
            </a:ln>
            <a:effectLst/>
          </p:spPr>
        </p:cxnSp>
      </p:grpSp>
      <p:sp>
        <p:nvSpPr>
          <p:cNvPr id="93" name="Text Box 108"/>
          <p:cNvSpPr txBox="1">
            <a:spLocks noChangeArrowheads="1"/>
          </p:cNvSpPr>
          <p:nvPr/>
        </p:nvSpPr>
        <p:spPr bwMode="auto">
          <a:xfrm>
            <a:off x="323850" y="4191000"/>
            <a:ext cx="8351838" cy="2282825"/>
          </a:xfrm>
          <a:prstGeom prst="rect">
            <a:avLst/>
          </a:prstGeom>
          <a:solidFill>
            <a:srgbClr val="99CCFF"/>
          </a:solidFill>
          <a:ln w="9525">
            <a:noFill/>
            <a:miter lim="800000"/>
            <a:headEnd/>
            <a:tailEnd/>
          </a:ln>
          <a:effectLst/>
        </p:spPr>
        <p:txBody>
          <a:bodyPr>
            <a:spAutoFit/>
          </a:bodyPr>
          <a:lstStyle/>
          <a:p>
            <a:pPr marL="168275" marR="0" lvl="0" indent="-168275" defTabSz="914400" eaLnBrk="1" fontAlgn="auto" latinLnBrk="0" hangingPunct="1">
              <a:lnSpc>
                <a:spcPct val="100000"/>
              </a:lnSpc>
              <a:spcBef>
                <a:spcPct val="50000"/>
              </a:spcBef>
              <a:spcAft>
                <a:spcPts val="0"/>
              </a:spcAft>
              <a:buClrTx/>
              <a:buSzTx/>
              <a:buFontTx/>
              <a:buChar char="•"/>
              <a:tabLst/>
              <a:defRPr/>
            </a:pPr>
            <a:r>
              <a:rPr kumimoji="0" lang="en-US" sz="2400" b="0" i="0" u="none" strike="noStrike" kern="0" cap="none" spc="0" normalizeH="0" baseline="0" noProof="0" dirty="0" smtClean="0">
                <a:ln>
                  <a:noFill/>
                </a:ln>
                <a:solidFill>
                  <a:sysClr val="windowText" lastClr="000000"/>
                </a:solidFill>
                <a:effectLst/>
                <a:uLnTx/>
                <a:uFillTx/>
              </a:rPr>
              <a:t>Each path must contain the same number of black nodes. (Rule #4)</a:t>
            </a:r>
          </a:p>
          <a:p>
            <a:pPr marL="168275" marR="0" lvl="0" indent="-168275" defTabSz="914400" eaLnBrk="1" fontAlgn="auto" latinLnBrk="0" hangingPunct="1">
              <a:lnSpc>
                <a:spcPct val="100000"/>
              </a:lnSpc>
              <a:spcBef>
                <a:spcPct val="50000"/>
              </a:spcBef>
              <a:spcAft>
                <a:spcPts val="0"/>
              </a:spcAft>
              <a:buClrTx/>
              <a:buSzTx/>
              <a:buFontTx/>
              <a:buChar char="•"/>
              <a:tabLst/>
              <a:defRPr/>
            </a:pPr>
            <a:r>
              <a:rPr kumimoji="0" lang="en-US" sz="2400" b="0" i="0" u="none" strike="noStrike" kern="0" cap="none" spc="0" normalizeH="0" baseline="0" noProof="0" dirty="0" smtClean="0">
                <a:ln>
                  <a:noFill/>
                </a:ln>
                <a:solidFill>
                  <a:sysClr val="windowText" lastClr="000000"/>
                </a:solidFill>
                <a:effectLst/>
                <a:uLnTx/>
                <a:uFillTx/>
              </a:rPr>
              <a:t>Consecutive red nodes are not allowed. (Rule #3)</a:t>
            </a:r>
          </a:p>
          <a:p>
            <a:pPr marL="168275" marR="0" lvl="0" indent="-168275" defTabSz="914400" eaLnBrk="1" fontAlgn="auto" latinLnBrk="0" hangingPunct="1">
              <a:lnSpc>
                <a:spcPct val="100000"/>
              </a:lnSpc>
              <a:spcBef>
                <a:spcPct val="50000"/>
              </a:spcBef>
              <a:spcAft>
                <a:spcPts val="0"/>
              </a:spcAft>
              <a:buClrTx/>
              <a:buSzTx/>
              <a:buFontTx/>
              <a:buChar char="•"/>
              <a:tabLst/>
              <a:defRPr/>
            </a:pPr>
            <a:r>
              <a:rPr kumimoji="0" lang="en-US" sz="2400" b="1" i="0" u="none" strike="noStrike" kern="0" cap="none" spc="0" normalizeH="0" baseline="0" noProof="0" dirty="0" smtClean="0">
                <a:ln>
                  <a:noFill/>
                </a:ln>
                <a:solidFill>
                  <a:srgbClr val="9A0000"/>
                </a:solidFill>
                <a:effectLst/>
                <a:uLnTx/>
                <a:uFillTx/>
              </a:rPr>
              <a:t>The longest path is at most twice the length of the shortest path</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Red-Black Trees - Properties</a:t>
            </a:r>
            <a:endParaRPr lang="en-US" dirty="0"/>
          </a:p>
        </p:txBody>
      </p:sp>
      <p:sp>
        <p:nvSpPr>
          <p:cNvPr id="3" name="Content Placeholder 2"/>
          <p:cNvSpPr>
            <a:spLocks noGrp="1"/>
          </p:cNvSpPr>
          <p:nvPr>
            <p:ph idx="1"/>
          </p:nvPr>
        </p:nvSpPr>
        <p:spPr>
          <a:xfrm>
            <a:off x="304800" y="1066800"/>
            <a:ext cx="8534400" cy="457200"/>
          </a:xfrm>
        </p:spPr>
        <p:txBody>
          <a:bodyPr/>
          <a:lstStyle/>
          <a:p>
            <a:endParaRPr lang="en-US" dirty="0"/>
          </a:p>
        </p:txBody>
      </p:sp>
      <p:grpSp>
        <p:nvGrpSpPr>
          <p:cNvPr id="4" name="Group 82"/>
          <p:cNvGrpSpPr>
            <a:grpSpLocks/>
          </p:cNvGrpSpPr>
          <p:nvPr/>
        </p:nvGrpSpPr>
        <p:grpSpPr bwMode="auto">
          <a:xfrm>
            <a:off x="685800" y="1439862"/>
            <a:ext cx="1295400" cy="838200"/>
            <a:chOff x="720" y="720"/>
            <a:chExt cx="816" cy="528"/>
          </a:xfrm>
        </p:grpSpPr>
        <p:sp>
          <p:nvSpPr>
            <p:cNvPr id="49" name="Oval 18"/>
            <p:cNvSpPr>
              <a:spLocks noChangeArrowheads="1"/>
            </p:cNvSpPr>
            <p:nvPr/>
          </p:nvSpPr>
          <p:spPr bwMode="auto">
            <a:xfrm>
              <a:off x="720" y="1008"/>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cxnSp>
          <p:nvCxnSpPr>
            <p:cNvPr id="50" name="AutoShape 31"/>
            <p:cNvCxnSpPr>
              <a:cxnSpLocks noChangeShapeType="1"/>
              <a:stCxn id="52" idx="3"/>
              <a:endCxn id="49" idx="7"/>
            </p:cNvCxnSpPr>
            <p:nvPr/>
          </p:nvCxnSpPr>
          <p:spPr bwMode="auto">
            <a:xfrm flipH="1">
              <a:off x="925" y="932"/>
              <a:ext cx="118" cy="104"/>
            </a:xfrm>
            <a:prstGeom prst="straightConnector1">
              <a:avLst/>
            </a:prstGeom>
            <a:noFill/>
            <a:ln w="22225" cap="sq">
              <a:solidFill>
                <a:srgbClr val="000000"/>
              </a:solidFill>
              <a:miter lim="800000"/>
              <a:headEnd type="none" w="sm" len="sm"/>
              <a:tailEnd type="none" w="lg" len="lg"/>
            </a:ln>
            <a:effectLst/>
          </p:spPr>
        </p:cxnSp>
        <p:cxnSp>
          <p:nvCxnSpPr>
            <p:cNvPr id="51" name="AutoShape 35"/>
            <p:cNvCxnSpPr>
              <a:cxnSpLocks noChangeShapeType="1"/>
              <a:stCxn id="52" idx="5"/>
              <a:endCxn id="53" idx="1"/>
            </p:cNvCxnSpPr>
            <p:nvPr/>
          </p:nvCxnSpPr>
          <p:spPr bwMode="auto">
            <a:xfrm>
              <a:off x="1213" y="932"/>
              <a:ext cx="118" cy="104"/>
            </a:xfrm>
            <a:prstGeom prst="straightConnector1">
              <a:avLst/>
            </a:prstGeom>
            <a:noFill/>
            <a:ln w="22225" cap="sq">
              <a:solidFill>
                <a:srgbClr val="000000"/>
              </a:solidFill>
              <a:miter lim="800000"/>
              <a:headEnd type="none" w="sm" len="sm"/>
              <a:tailEnd type="none" w="lg" len="lg"/>
            </a:ln>
            <a:effectLst/>
          </p:spPr>
        </p:cxnSp>
        <p:sp>
          <p:nvSpPr>
            <p:cNvPr id="52" name="Oval 46"/>
            <p:cNvSpPr>
              <a:spLocks noChangeArrowheads="1"/>
            </p:cNvSpPr>
            <p:nvPr/>
          </p:nvSpPr>
          <p:spPr bwMode="auto">
            <a:xfrm>
              <a:off x="1008" y="720"/>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53" name="Oval 47"/>
            <p:cNvSpPr>
              <a:spLocks noChangeArrowheads="1"/>
            </p:cNvSpPr>
            <p:nvPr/>
          </p:nvSpPr>
          <p:spPr bwMode="auto">
            <a:xfrm>
              <a:off x="1296" y="1008"/>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grpSp>
      <p:grpSp>
        <p:nvGrpSpPr>
          <p:cNvPr id="5" name="Group 107"/>
          <p:cNvGrpSpPr>
            <a:grpSpLocks/>
          </p:cNvGrpSpPr>
          <p:nvPr/>
        </p:nvGrpSpPr>
        <p:grpSpPr bwMode="auto">
          <a:xfrm>
            <a:off x="3614738" y="1287462"/>
            <a:ext cx="4897437" cy="2446338"/>
            <a:chOff x="2517" y="528"/>
            <a:chExt cx="3085" cy="1541"/>
          </a:xfrm>
        </p:grpSpPr>
        <p:sp>
          <p:nvSpPr>
            <p:cNvPr id="55" name="Oval 58"/>
            <p:cNvSpPr>
              <a:spLocks noChangeArrowheads="1"/>
            </p:cNvSpPr>
            <p:nvPr/>
          </p:nvSpPr>
          <p:spPr bwMode="auto">
            <a:xfrm>
              <a:off x="3424" y="1632"/>
              <a:ext cx="240" cy="240"/>
            </a:xfrm>
            <a:prstGeom prst="ellipse">
              <a:avLst/>
            </a:prstGeom>
            <a:solidFill>
              <a:srgbClr val="9A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cxnSp>
          <p:nvCxnSpPr>
            <p:cNvPr id="56" name="AutoShape 59"/>
            <p:cNvCxnSpPr>
              <a:cxnSpLocks noChangeShapeType="1"/>
              <a:stCxn id="58" idx="3"/>
              <a:endCxn id="55" idx="7"/>
            </p:cNvCxnSpPr>
            <p:nvPr/>
          </p:nvCxnSpPr>
          <p:spPr bwMode="auto">
            <a:xfrm flipH="1">
              <a:off x="3629" y="1556"/>
              <a:ext cx="118" cy="104"/>
            </a:xfrm>
            <a:prstGeom prst="straightConnector1">
              <a:avLst/>
            </a:prstGeom>
            <a:noFill/>
            <a:ln w="22225" cap="sq">
              <a:solidFill>
                <a:srgbClr val="000000"/>
              </a:solidFill>
              <a:miter lim="800000"/>
              <a:headEnd type="none" w="sm" len="sm"/>
              <a:tailEnd type="none" w="lg" len="lg"/>
            </a:ln>
            <a:effectLst/>
          </p:spPr>
        </p:cxnSp>
        <p:cxnSp>
          <p:nvCxnSpPr>
            <p:cNvPr id="57" name="AutoShape 60"/>
            <p:cNvCxnSpPr>
              <a:cxnSpLocks noChangeShapeType="1"/>
              <a:stCxn id="58" idx="5"/>
              <a:endCxn id="59" idx="1"/>
            </p:cNvCxnSpPr>
            <p:nvPr/>
          </p:nvCxnSpPr>
          <p:spPr bwMode="auto">
            <a:xfrm>
              <a:off x="3917" y="1556"/>
              <a:ext cx="118" cy="104"/>
            </a:xfrm>
            <a:prstGeom prst="straightConnector1">
              <a:avLst/>
            </a:prstGeom>
            <a:noFill/>
            <a:ln w="22225" cap="sq">
              <a:solidFill>
                <a:srgbClr val="000000"/>
              </a:solidFill>
              <a:miter lim="800000"/>
              <a:headEnd type="none" w="sm" len="sm"/>
              <a:tailEnd type="none" w="lg" len="lg"/>
            </a:ln>
            <a:effectLst/>
          </p:spPr>
        </p:cxnSp>
        <p:sp>
          <p:nvSpPr>
            <p:cNvPr id="58" name="Oval 61"/>
            <p:cNvSpPr>
              <a:spLocks noChangeArrowheads="1"/>
            </p:cNvSpPr>
            <p:nvPr/>
          </p:nvSpPr>
          <p:spPr bwMode="auto">
            <a:xfrm>
              <a:off x="3712" y="1344"/>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59" name="Oval 62"/>
            <p:cNvSpPr>
              <a:spLocks noChangeArrowheads="1"/>
            </p:cNvSpPr>
            <p:nvPr/>
          </p:nvSpPr>
          <p:spPr bwMode="auto">
            <a:xfrm>
              <a:off x="4000" y="1632"/>
              <a:ext cx="240" cy="240"/>
            </a:xfrm>
            <a:prstGeom prst="ellipse">
              <a:avLst/>
            </a:prstGeom>
            <a:solidFill>
              <a:srgbClr val="9A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60" name="Oval 63"/>
            <p:cNvSpPr>
              <a:spLocks noChangeArrowheads="1"/>
            </p:cNvSpPr>
            <p:nvPr/>
          </p:nvSpPr>
          <p:spPr bwMode="auto">
            <a:xfrm>
              <a:off x="4724" y="1632"/>
              <a:ext cx="240" cy="240"/>
            </a:xfrm>
            <a:prstGeom prst="ellipse">
              <a:avLst/>
            </a:prstGeom>
            <a:solidFill>
              <a:srgbClr val="9A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cxnSp>
          <p:nvCxnSpPr>
            <p:cNvPr id="61" name="AutoShape 64"/>
            <p:cNvCxnSpPr>
              <a:cxnSpLocks noChangeShapeType="1"/>
              <a:stCxn id="63" idx="3"/>
              <a:endCxn id="60" idx="7"/>
            </p:cNvCxnSpPr>
            <p:nvPr/>
          </p:nvCxnSpPr>
          <p:spPr bwMode="auto">
            <a:xfrm flipH="1">
              <a:off x="4929" y="1556"/>
              <a:ext cx="118" cy="104"/>
            </a:xfrm>
            <a:prstGeom prst="straightConnector1">
              <a:avLst/>
            </a:prstGeom>
            <a:noFill/>
            <a:ln w="22225" cap="sq">
              <a:solidFill>
                <a:srgbClr val="000000"/>
              </a:solidFill>
              <a:miter lim="800000"/>
              <a:headEnd type="none" w="sm" len="sm"/>
              <a:tailEnd type="none" w="lg" len="lg"/>
            </a:ln>
            <a:effectLst/>
          </p:spPr>
        </p:cxnSp>
        <p:cxnSp>
          <p:nvCxnSpPr>
            <p:cNvPr id="62" name="AutoShape 65"/>
            <p:cNvCxnSpPr>
              <a:cxnSpLocks noChangeShapeType="1"/>
              <a:stCxn id="63" idx="5"/>
              <a:endCxn id="64" idx="1"/>
            </p:cNvCxnSpPr>
            <p:nvPr/>
          </p:nvCxnSpPr>
          <p:spPr bwMode="auto">
            <a:xfrm>
              <a:off x="5217" y="1556"/>
              <a:ext cx="118" cy="104"/>
            </a:xfrm>
            <a:prstGeom prst="straightConnector1">
              <a:avLst/>
            </a:prstGeom>
            <a:noFill/>
            <a:ln w="22225" cap="sq">
              <a:solidFill>
                <a:srgbClr val="000000"/>
              </a:solidFill>
              <a:miter lim="800000"/>
              <a:headEnd type="none" w="sm" len="sm"/>
              <a:tailEnd type="none" w="lg" len="lg"/>
            </a:ln>
            <a:effectLst/>
          </p:spPr>
        </p:cxnSp>
        <p:sp>
          <p:nvSpPr>
            <p:cNvPr id="63" name="Oval 66"/>
            <p:cNvSpPr>
              <a:spLocks noChangeArrowheads="1"/>
            </p:cNvSpPr>
            <p:nvPr/>
          </p:nvSpPr>
          <p:spPr bwMode="auto">
            <a:xfrm>
              <a:off x="5012" y="1344"/>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64" name="Oval 67"/>
            <p:cNvSpPr>
              <a:spLocks noChangeArrowheads="1"/>
            </p:cNvSpPr>
            <p:nvPr/>
          </p:nvSpPr>
          <p:spPr bwMode="auto">
            <a:xfrm>
              <a:off x="5300" y="1632"/>
              <a:ext cx="240" cy="240"/>
            </a:xfrm>
            <a:prstGeom prst="ellipse">
              <a:avLst/>
            </a:prstGeom>
            <a:solidFill>
              <a:srgbClr val="9A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65" name="Oval 73"/>
            <p:cNvSpPr>
              <a:spLocks noChangeArrowheads="1"/>
            </p:cNvSpPr>
            <p:nvPr/>
          </p:nvSpPr>
          <p:spPr bwMode="auto">
            <a:xfrm>
              <a:off x="2592" y="960"/>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cxnSp>
          <p:nvCxnSpPr>
            <p:cNvPr id="66" name="AutoShape 74"/>
            <p:cNvCxnSpPr>
              <a:cxnSpLocks noChangeShapeType="1"/>
              <a:stCxn id="68" idx="3"/>
              <a:endCxn id="65" idx="7"/>
            </p:cNvCxnSpPr>
            <p:nvPr/>
          </p:nvCxnSpPr>
          <p:spPr bwMode="auto">
            <a:xfrm flipH="1">
              <a:off x="2797" y="740"/>
              <a:ext cx="694" cy="248"/>
            </a:xfrm>
            <a:prstGeom prst="straightConnector1">
              <a:avLst/>
            </a:prstGeom>
            <a:noFill/>
            <a:ln w="22225" cap="sq">
              <a:solidFill>
                <a:srgbClr val="000000"/>
              </a:solidFill>
              <a:miter lim="800000"/>
              <a:headEnd type="none" w="sm" len="sm"/>
              <a:tailEnd type="none" w="lg" len="lg"/>
            </a:ln>
            <a:effectLst/>
          </p:spPr>
        </p:cxnSp>
        <p:cxnSp>
          <p:nvCxnSpPr>
            <p:cNvPr id="67" name="AutoShape 75"/>
            <p:cNvCxnSpPr>
              <a:cxnSpLocks noChangeShapeType="1"/>
              <a:stCxn id="68" idx="5"/>
              <a:endCxn id="69" idx="1"/>
            </p:cNvCxnSpPr>
            <p:nvPr/>
          </p:nvCxnSpPr>
          <p:spPr bwMode="auto">
            <a:xfrm>
              <a:off x="3661" y="740"/>
              <a:ext cx="694" cy="248"/>
            </a:xfrm>
            <a:prstGeom prst="straightConnector1">
              <a:avLst/>
            </a:prstGeom>
            <a:noFill/>
            <a:ln w="22225" cap="sq">
              <a:solidFill>
                <a:srgbClr val="000000"/>
              </a:solidFill>
              <a:miter lim="800000"/>
              <a:headEnd type="none" w="sm" len="sm"/>
              <a:tailEnd type="none" w="lg" len="lg"/>
            </a:ln>
            <a:effectLst/>
          </p:spPr>
        </p:cxnSp>
        <p:sp>
          <p:nvSpPr>
            <p:cNvPr id="68" name="Oval 76"/>
            <p:cNvSpPr>
              <a:spLocks noChangeArrowheads="1"/>
            </p:cNvSpPr>
            <p:nvPr/>
          </p:nvSpPr>
          <p:spPr bwMode="auto">
            <a:xfrm>
              <a:off x="3456" y="528"/>
              <a:ext cx="240" cy="240"/>
            </a:xfrm>
            <a:prstGeom prst="ellipse">
              <a:avLst/>
            </a:prstGeom>
            <a:solidFill>
              <a:srgbClr val="00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sp>
          <p:nvSpPr>
            <p:cNvPr id="69" name="Oval 77"/>
            <p:cNvSpPr>
              <a:spLocks noChangeArrowheads="1"/>
            </p:cNvSpPr>
            <p:nvPr/>
          </p:nvSpPr>
          <p:spPr bwMode="auto">
            <a:xfrm>
              <a:off x="4320" y="960"/>
              <a:ext cx="240" cy="240"/>
            </a:xfrm>
            <a:prstGeom prst="ellipse">
              <a:avLst/>
            </a:prstGeom>
            <a:solidFill>
              <a:srgbClr val="9A0000"/>
            </a:solidFill>
            <a:ln w="22225" cap="sq">
              <a:solidFill>
                <a:srgbClr val="EAEAEA"/>
              </a:solidFill>
              <a:round/>
              <a:headEnd type="none" w="sm" len="sm"/>
              <a:tailEnd type="none" w="lg" len="lg"/>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EAEAEA"/>
                </a:solidFill>
                <a:effectLst/>
                <a:uLnTx/>
                <a:uFillTx/>
                <a:latin typeface="Arial" pitchFamily="34" charset="0"/>
              </a:endParaRPr>
            </a:p>
          </p:txBody>
        </p:sp>
        <p:cxnSp>
          <p:nvCxnSpPr>
            <p:cNvPr id="70" name="AutoShape 80"/>
            <p:cNvCxnSpPr>
              <a:cxnSpLocks noChangeShapeType="1"/>
              <a:stCxn id="69" idx="3"/>
              <a:endCxn id="58" idx="7"/>
            </p:cNvCxnSpPr>
            <p:nvPr/>
          </p:nvCxnSpPr>
          <p:spPr bwMode="auto">
            <a:xfrm flipH="1">
              <a:off x="3917" y="1172"/>
              <a:ext cx="438" cy="200"/>
            </a:xfrm>
            <a:prstGeom prst="straightConnector1">
              <a:avLst/>
            </a:prstGeom>
            <a:noFill/>
            <a:ln w="22225" cap="sq">
              <a:solidFill>
                <a:srgbClr val="000000"/>
              </a:solidFill>
              <a:miter lim="800000"/>
              <a:headEnd type="none" w="sm" len="sm"/>
              <a:tailEnd type="none" w="lg" len="lg"/>
            </a:ln>
            <a:effectLst/>
          </p:spPr>
        </p:cxnSp>
        <p:cxnSp>
          <p:nvCxnSpPr>
            <p:cNvPr id="71" name="AutoShape 81"/>
            <p:cNvCxnSpPr>
              <a:cxnSpLocks noChangeShapeType="1"/>
              <a:stCxn id="69" idx="5"/>
              <a:endCxn id="63" idx="1"/>
            </p:cNvCxnSpPr>
            <p:nvPr/>
          </p:nvCxnSpPr>
          <p:spPr bwMode="auto">
            <a:xfrm>
              <a:off x="4525" y="1172"/>
              <a:ext cx="522" cy="200"/>
            </a:xfrm>
            <a:prstGeom prst="straightConnector1">
              <a:avLst/>
            </a:prstGeom>
            <a:noFill/>
            <a:ln w="22225" cap="sq">
              <a:solidFill>
                <a:srgbClr val="000000"/>
              </a:solidFill>
              <a:miter lim="800000"/>
              <a:headEnd type="none" w="sm" len="sm"/>
              <a:tailEnd type="none" w="lg" len="lg"/>
            </a:ln>
            <a:effectLst/>
          </p:spPr>
        </p:cxnSp>
        <p:sp>
          <p:nvSpPr>
            <p:cNvPr id="72" name="Rectangle 87"/>
            <p:cNvSpPr>
              <a:spLocks noChangeArrowheads="1"/>
            </p:cNvSpPr>
            <p:nvPr/>
          </p:nvSpPr>
          <p:spPr bwMode="auto">
            <a:xfrm>
              <a:off x="2517" y="125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73" name="Rectangle 88"/>
            <p:cNvSpPr>
              <a:spLocks noChangeArrowheads="1"/>
            </p:cNvSpPr>
            <p:nvPr/>
          </p:nvSpPr>
          <p:spPr bwMode="auto">
            <a:xfrm>
              <a:off x="2744" y="125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cxnSp>
          <p:nvCxnSpPr>
            <p:cNvPr id="74" name="AutoShape 89"/>
            <p:cNvCxnSpPr>
              <a:cxnSpLocks noChangeShapeType="1"/>
              <a:stCxn id="65" idx="3"/>
              <a:endCxn id="72" idx="0"/>
            </p:cNvCxnSpPr>
            <p:nvPr/>
          </p:nvCxnSpPr>
          <p:spPr bwMode="auto">
            <a:xfrm flipH="1">
              <a:off x="2585" y="1172"/>
              <a:ext cx="42" cy="81"/>
            </a:xfrm>
            <a:prstGeom prst="straightConnector1">
              <a:avLst/>
            </a:prstGeom>
            <a:noFill/>
            <a:ln w="9525">
              <a:solidFill>
                <a:srgbClr val="000000"/>
              </a:solidFill>
              <a:miter lim="800000"/>
              <a:headEnd/>
              <a:tailEnd/>
            </a:ln>
            <a:effectLst/>
          </p:spPr>
        </p:cxnSp>
        <p:cxnSp>
          <p:nvCxnSpPr>
            <p:cNvPr id="75" name="AutoShape 90"/>
            <p:cNvCxnSpPr>
              <a:cxnSpLocks noChangeShapeType="1"/>
              <a:stCxn id="65" idx="5"/>
              <a:endCxn id="73" idx="0"/>
            </p:cNvCxnSpPr>
            <p:nvPr/>
          </p:nvCxnSpPr>
          <p:spPr bwMode="auto">
            <a:xfrm>
              <a:off x="2797" y="1172"/>
              <a:ext cx="15" cy="81"/>
            </a:xfrm>
            <a:prstGeom prst="straightConnector1">
              <a:avLst/>
            </a:prstGeom>
            <a:noFill/>
            <a:ln w="9525">
              <a:solidFill>
                <a:srgbClr val="000000"/>
              </a:solidFill>
              <a:miter lim="800000"/>
              <a:headEnd/>
              <a:tailEnd/>
            </a:ln>
            <a:effectLst/>
          </p:spPr>
        </p:cxnSp>
        <p:sp>
          <p:nvSpPr>
            <p:cNvPr id="76" name="Rectangle 91"/>
            <p:cNvSpPr>
              <a:spLocks noChangeArrowheads="1"/>
            </p:cNvSpPr>
            <p:nvPr/>
          </p:nvSpPr>
          <p:spPr bwMode="auto">
            <a:xfrm>
              <a:off x="3334"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77" name="Rectangle 92"/>
            <p:cNvSpPr>
              <a:spLocks noChangeArrowheads="1"/>
            </p:cNvSpPr>
            <p:nvPr/>
          </p:nvSpPr>
          <p:spPr bwMode="auto">
            <a:xfrm>
              <a:off x="3561"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cxnSp>
          <p:nvCxnSpPr>
            <p:cNvPr id="78" name="AutoShape 93"/>
            <p:cNvCxnSpPr>
              <a:cxnSpLocks noChangeShapeType="1"/>
              <a:endCxn id="76" idx="0"/>
            </p:cNvCxnSpPr>
            <p:nvPr/>
          </p:nvCxnSpPr>
          <p:spPr bwMode="auto">
            <a:xfrm flipH="1">
              <a:off x="3402" y="1852"/>
              <a:ext cx="42" cy="81"/>
            </a:xfrm>
            <a:prstGeom prst="straightConnector1">
              <a:avLst/>
            </a:prstGeom>
            <a:noFill/>
            <a:ln w="9525">
              <a:solidFill>
                <a:srgbClr val="000000"/>
              </a:solidFill>
              <a:miter lim="800000"/>
              <a:headEnd/>
              <a:tailEnd/>
            </a:ln>
            <a:effectLst/>
          </p:spPr>
        </p:cxnSp>
        <p:cxnSp>
          <p:nvCxnSpPr>
            <p:cNvPr id="79" name="AutoShape 94"/>
            <p:cNvCxnSpPr>
              <a:cxnSpLocks noChangeShapeType="1"/>
              <a:endCxn id="77" idx="0"/>
            </p:cNvCxnSpPr>
            <p:nvPr/>
          </p:nvCxnSpPr>
          <p:spPr bwMode="auto">
            <a:xfrm>
              <a:off x="3614" y="1852"/>
              <a:ext cx="15" cy="81"/>
            </a:xfrm>
            <a:prstGeom prst="straightConnector1">
              <a:avLst/>
            </a:prstGeom>
            <a:noFill/>
            <a:ln w="9525">
              <a:solidFill>
                <a:srgbClr val="000000"/>
              </a:solidFill>
              <a:miter lim="800000"/>
              <a:headEnd/>
              <a:tailEnd/>
            </a:ln>
            <a:effectLst/>
          </p:spPr>
        </p:cxnSp>
        <p:sp>
          <p:nvSpPr>
            <p:cNvPr id="80" name="Rectangle 95"/>
            <p:cNvSpPr>
              <a:spLocks noChangeArrowheads="1"/>
            </p:cNvSpPr>
            <p:nvPr/>
          </p:nvSpPr>
          <p:spPr bwMode="auto">
            <a:xfrm>
              <a:off x="3923"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81" name="Rectangle 96"/>
            <p:cNvSpPr>
              <a:spLocks noChangeArrowheads="1"/>
            </p:cNvSpPr>
            <p:nvPr/>
          </p:nvSpPr>
          <p:spPr bwMode="auto">
            <a:xfrm>
              <a:off x="4150"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cxnSp>
          <p:nvCxnSpPr>
            <p:cNvPr id="82" name="AutoShape 97"/>
            <p:cNvCxnSpPr>
              <a:cxnSpLocks noChangeShapeType="1"/>
              <a:endCxn id="80" idx="0"/>
            </p:cNvCxnSpPr>
            <p:nvPr/>
          </p:nvCxnSpPr>
          <p:spPr bwMode="auto">
            <a:xfrm flipH="1">
              <a:off x="3991" y="1852"/>
              <a:ext cx="42" cy="81"/>
            </a:xfrm>
            <a:prstGeom prst="straightConnector1">
              <a:avLst/>
            </a:prstGeom>
            <a:noFill/>
            <a:ln w="9525">
              <a:solidFill>
                <a:srgbClr val="000000"/>
              </a:solidFill>
              <a:miter lim="800000"/>
              <a:headEnd/>
              <a:tailEnd/>
            </a:ln>
            <a:effectLst/>
          </p:spPr>
        </p:cxnSp>
        <p:cxnSp>
          <p:nvCxnSpPr>
            <p:cNvPr id="83" name="AutoShape 98"/>
            <p:cNvCxnSpPr>
              <a:cxnSpLocks noChangeShapeType="1"/>
              <a:endCxn id="81" idx="0"/>
            </p:cNvCxnSpPr>
            <p:nvPr/>
          </p:nvCxnSpPr>
          <p:spPr bwMode="auto">
            <a:xfrm>
              <a:off x="4203" y="1852"/>
              <a:ext cx="15" cy="81"/>
            </a:xfrm>
            <a:prstGeom prst="straightConnector1">
              <a:avLst/>
            </a:prstGeom>
            <a:noFill/>
            <a:ln w="9525">
              <a:solidFill>
                <a:srgbClr val="000000"/>
              </a:solidFill>
              <a:miter lim="800000"/>
              <a:headEnd/>
              <a:tailEnd/>
            </a:ln>
            <a:effectLst/>
          </p:spPr>
        </p:cxnSp>
        <p:sp>
          <p:nvSpPr>
            <p:cNvPr id="84" name="Rectangle 99"/>
            <p:cNvSpPr>
              <a:spLocks noChangeArrowheads="1"/>
            </p:cNvSpPr>
            <p:nvPr/>
          </p:nvSpPr>
          <p:spPr bwMode="auto">
            <a:xfrm>
              <a:off x="5239"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85" name="Rectangle 100"/>
            <p:cNvSpPr>
              <a:spLocks noChangeArrowheads="1"/>
            </p:cNvSpPr>
            <p:nvPr/>
          </p:nvSpPr>
          <p:spPr bwMode="auto">
            <a:xfrm>
              <a:off x="5466" y="193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cxnSp>
          <p:nvCxnSpPr>
            <p:cNvPr id="86" name="AutoShape 101"/>
            <p:cNvCxnSpPr>
              <a:cxnSpLocks noChangeShapeType="1"/>
              <a:endCxn id="84" idx="0"/>
            </p:cNvCxnSpPr>
            <p:nvPr/>
          </p:nvCxnSpPr>
          <p:spPr bwMode="auto">
            <a:xfrm flipH="1">
              <a:off x="5307" y="1852"/>
              <a:ext cx="42" cy="81"/>
            </a:xfrm>
            <a:prstGeom prst="straightConnector1">
              <a:avLst/>
            </a:prstGeom>
            <a:noFill/>
            <a:ln w="9525">
              <a:solidFill>
                <a:srgbClr val="000000"/>
              </a:solidFill>
              <a:miter lim="800000"/>
              <a:headEnd/>
              <a:tailEnd/>
            </a:ln>
            <a:effectLst/>
          </p:spPr>
        </p:cxnSp>
        <p:cxnSp>
          <p:nvCxnSpPr>
            <p:cNvPr id="87" name="AutoShape 102"/>
            <p:cNvCxnSpPr>
              <a:cxnSpLocks noChangeShapeType="1"/>
              <a:endCxn id="85" idx="0"/>
            </p:cNvCxnSpPr>
            <p:nvPr/>
          </p:nvCxnSpPr>
          <p:spPr bwMode="auto">
            <a:xfrm>
              <a:off x="5519" y="1852"/>
              <a:ext cx="15" cy="81"/>
            </a:xfrm>
            <a:prstGeom prst="straightConnector1">
              <a:avLst/>
            </a:prstGeom>
            <a:noFill/>
            <a:ln w="9525">
              <a:solidFill>
                <a:srgbClr val="000000"/>
              </a:solidFill>
              <a:miter lim="800000"/>
              <a:headEnd/>
              <a:tailEnd/>
            </a:ln>
            <a:effectLst/>
          </p:spPr>
        </p:cxnSp>
        <p:sp>
          <p:nvSpPr>
            <p:cNvPr id="88" name="Rectangle 103"/>
            <p:cNvSpPr>
              <a:spLocks noChangeArrowheads="1"/>
            </p:cNvSpPr>
            <p:nvPr/>
          </p:nvSpPr>
          <p:spPr bwMode="auto">
            <a:xfrm>
              <a:off x="4649" y="192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89" name="Rectangle 104"/>
            <p:cNvSpPr>
              <a:spLocks noChangeArrowheads="1"/>
            </p:cNvSpPr>
            <p:nvPr/>
          </p:nvSpPr>
          <p:spPr bwMode="auto">
            <a:xfrm>
              <a:off x="4876" y="1923"/>
              <a:ext cx="136" cy="136"/>
            </a:xfrm>
            <a:prstGeom prst="rect">
              <a:avLst/>
            </a:prstGeom>
            <a:solidFill>
              <a:srgbClr val="000000"/>
            </a:solidFill>
            <a:ln w="9525">
              <a:solidFill>
                <a:srgbClr val="000000"/>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cxnSp>
          <p:nvCxnSpPr>
            <p:cNvPr id="90" name="AutoShape 105"/>
            <p:cNvCxnSpPr>
              <a:cxnSpLocks noChangeShapeType="1"/>
              <a:endCxn id="88" idx="0"/>
            </p:cNvCxnSpPr>
            <p:nvPr/>
          </p:nvCxnSpPr>
          <p:spPr bwMode="auto">
            <a:xfrm flipH="1">
              <a:off x="4717" y="1842"/>
              <a:ext cx="42" cy="81"/>
            </a:xfrm>
            <a:prstGeom prst="straightConnector1">
              <a:avLst/>
            </a:prstGeom>
            <a:noFill/>
            <a:ln w="9525">
              <a:solidFill>
                <a:srgbClr val="000000"/>
              </a:solidFill>
              <a:miter lim="800000"/>
              <a:headEnd/>
              <a:tailEnd/>
            </a:ln>
            <a:effectLst/>
          </p:spPr>
        </p:cxnSp>
        <p:cxnSp>
          <p:nvCxnSpPr>
            <p:cNvPr id="91" name="AutoShape 106"/>
            <p:cNvCxnSpPr>
              <a:cxnSpLocks noChangeShapeType="1"/>
              <a:endCxn id="89" idx="0"/>
            </p:cNvCxnSpPr>
            <p:nvPr/>
          </p:nvCxnSpPr>
          <p:spPr bwMode="auto">
            <a:xfrm>
              <a:off x="4929" y="1842"/>
              <a:ext cx="15" cy="81"/>
            </a:xfrm>
            <a:prstGeom prst="straightConnector1">
              <a:avLst/>
            </a:prstGeom>
            <a:noFill/>
            <a:ln w="9525">
              <a:solidFill>
                <a:srgbClr val="000000"/>
              </a:solidFill>
              <a:miter lim="800000"/>
              <a:headEnd/>
              <a:tailEnd/>
            </a:ln>
            <a:effectLst/>
          </p:spPr>
        </p:cxnSp>
      </p:grpSp>
      <p:sp>
        <p:nvSpPr>
          <p:cNvPr id="95" name="Rectangle 3"/>
          <p:cNvSpPr txBox="1">
            <a:spLocks noChangeArrowheads="1"/>
          </p:cNvSpPr>
          <p:nvPr/>
        </p:nvSpPr>
        <p:spPr bwMode="auto">
          <a:xfrm>
            <a:off x="4953000" y="3810000"/>
            <a:ext cx="3429000" cy="1981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10000"/>
              </a:spcBef>
              <a:spcAft>
                <a:spcPct val="20000"/>
              </a:spcAft>
              <a:buClr>
                <a:srgbClr val="9A0000"/>
              </a:buClr>
              <a:buSzPct val="75000"/>
              <a:buFont typeface="Wingdings" pitchFamily="2" charset="2"/>
              <a:buChar char="n"/>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B = total black nodes from root to leaf</a:t>
            </a:r>
          </a:p>
          <a:p>
            <a:pPr marL="342900" marR="0" lvl="0" indent="-342900" algn="l" defTabSz="914400" rtl="0" eaLnBrk="1" fontAlgn="base" latinLnBrk="0" hangingPunct="1">
              <a:lnSpc>
                <a:spcPct val="90000"/>
              </a:lnSpc>
              <a:spcBef>
                <a:spcPct val="10000"/>
              </a:spcBef>
              <a:spcAft>
                <a:spcPct val="20000"/>
              </a:spcAft>
              <a:buClr>
                <a:srgbClr val="9A0000"/>
              </a:buClr>
              <a:buSzPct val="75000"/>
              <a:buFont typeface="Wingdings" pitchFamily="2" charset="2"/>
              <a:buChar char="n"/>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N = total all nodes</a:t>
            </a:r>
          </a:p>
          <a:p>
            <a:pPr marL="342900" marR="0" lvl="0" indent="-342900" algn="l" defTabSz="914400" rtl="0" eaLnBrk="1" fontAlgn="base" latinLnBrk="0" hangingPunct="1">
              <a:lnSpc>
                <a:spcPct val="90000"/>
              </a:lnSpc>
              <a:spcBef>
                <a:spcPct val="10000"/>
              </a:spcBef>
              <a:spcAft>
                <a:spcPct val="20000"/>
              </a:spcAft>
              <a:buClr>
                <a:srgbClr val="9A0000"/>
              </a:buClr>
              <a:buSzPct val="75000"/>
              <a:buFont typeface="Wingdings" pitchFamily="2" charset="2"/>
              <a:buChar char="n"/>
              <a:tabLst/>
              <a:defRPr/>
            </a:pPr>
            <a:r>
              <a:rPr kumimoji="0" lang="en-US" sz="2400" b="1" i="0" u="none" strike="noStrike" kern="0" cap="none" spc="0" normalizeH="0" baseline="0" noProof="0" dirty="0" smtClean="0">
                <a:ln>
                  <a:noFill/>
                </a:ln>
                <a:solidFill>
                  <a:srgbClr val="000000"/>
                </a:solidFill>
                <a:effectLst/>
                <a:uLnTx/>
                <a:uFillTx/>
                <a:latin typeface="Arial"/>
                <a:ea typeface="+mn-ea"/>
                <a:cs typeface="+mn-cs"/>
              </a:rPr>
              <a:t>H = height</a:t>
            </a:r>
          </a:p>
        </p:txBody>
      </p:sp>
      <p:graphicFrame>
        <p:nvGraphicFramePr>
          <p:cNvPr id="96" name="Object 10"/>
          <p:cNvGraphicFramePr>
            <a:graphicFrameLocks noChangeAspect="1"/>
          </p:cNvGraphicFramePr>
          <p:nvPr/>
        </p:nvGraphicFramePr>
        <p:xfrm>
          <a:off x="152400" y="2852738"/>
          <a:ext cx="4419600" cy="3546475"/>
        </p:xfrm>
        <a:graphic>
          <a:graphicData uri="http://schemas.openxmlformats.org/presentationml/2006/ole">
            <p:oleObj spid="_x0000_s8195" name="Equation" r:id="rId3" imgW="1993680" imgH="1600200" progId="Equation.3">
              <p:embed/>
            </p:oleObj>
          </a:graphicData>
        </a:graphic>
      </p:graphicFrame>
      <p:sp>
        <p:nvSpPr>
          <p:cNvPr id="97" name="Text Box 11"/>
          <p:cNvSpPr txBox="1">
            <a:spLocks noChangeArrowheads="1"/>
          </p:cNvSpPr>
          <p:nvPr/>
        </p:nvSpPr>
        <p:spPr bwMode="auto">
          <a:xfrm>
            <a:off x="5029200" y="5775325"/>
            <a:ext cx="3638550" cy="701675"/>
          </a:xfrm>
          <a:prstGeom prst="rect">
            <a:avLst/>
          </a:prstGeom>
          <a:solidFill>
            <a:srgbClr val="99CCFF"/>
          </a:solidFill>
          <a:ln w="9525">
            <a:noFill/>
            <a:miter lim="800000"/>
            <a:headEnd/>
            <a:tailEnd/>
          </a:ln>
          <a:effec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9A0000"/>
                </a:solidFill>
                <a:effectLst/>
                <a:uLnTx/>
                <a:uFillTx/>
              </a:rPr>
              <a:t>All operations guaranteed logarithmic!</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Red-Black Trees - Properties</a:t>
            </a:r>
            <a:endParaRPr lang="en-US" dirty="0"/>
          </a:p>
        </p:txBody>
      </p:sp>
      <p:sp>
        <p:nvSpPr>
          <p:cNvPr id="3" name="Content Placeholder 2"/>
          <p:cNvSpPr>
            <a:spLocks noGrp="1"/>
          </p:cNvSpPr>
          <p:nvPr>
            <p:ph idx="1"/>
          </p:nvPr>
        </p:nvSpPr>
        <p:spPr>
          <a:xfrm>
            <a:off x="304800" y="1066800"/>
            <a:ext cx="8534400" cy="2438400"/>
          </a:xfrm>
        </p:spPr>
        <p:txBody>
          <a:bodyPr/>
          <a:lstStyle/>
          <a:p>
            <a:pPr>
              <a:lnSpc>
                <a:spcPct val="90000"/>
              </a:lnSpc>
            </a:pPr>
            <a:r>
              <a:rPr lang="en-US" b="1" dirty="0" smtClean="0">
                <a:solidFill>
                  <a:srgbClr val="0000CC"/>
                </a:solidFill>
              </a:rPr>
              <a:t>Height of a node:</a:t>
            </a:r>
            <a:r>
              <a:rPr lang="en-US" dirty="0" smtClean="0">
                <a:solidFill>
                  <a:srgbClr val="0000CC"/>
                </a:solidFill>
              </a:rPr>
              <a:t> </a:t>
            </a:r>
            <a:r>
              <a:rPr lang="en-US" sz="3200" dirty="0" smtClean="0"/>
              <a:t>the number of edges in the </a:t>
            </a:r>
            <a:r>
              <a:rPr lang="en-US" sz="3200" b="1" dirty="0" smtClean="0">
                <a:solidFill>
                  <a:srgbClr val="0000CC"/>
                </a:solidFill>
              </a:rPr>
              <a:t>longest</a:t>
            </a:r>
            <a:r>
              <a:rPr lang="en-US" sz="3200" b="1" dirty="0" smtClean="0"/>
              <a:t> </a:t>
            </a:r>
            <a:r>
              <a:rPr lang="en-US" sz="3200" dirty="0" smtClean="0"/>
              <a:t>path to a leaf.</a:t>
            </a:r>
          </a:p>
          <a:p>
            <a:pPr>
              <a:lnSpc>
                <a:spcPct val="90000"/>
              </a:lnSpc>
            </a:pPr>
            <a:r>
              <a:rPr lang="en-US" b="1" dirty="0" smtClean="0">
                <a:solidFill>
                  <a:srgbClr val="0000CC"/>
                </a:solidFill>
              </a:rPr>
              <a:t>Black-height </a:t>
            </a:r>
            <a:r>
              <a:rPr lang="en-US" dirty="0" err="1" smtClean="0">
                <a:solidFill>
                  <a:srgbClr val="0000CC"/>
                </a:solidFill>
                <a:latin typeface="Comic Sans MS" pitchFamily="66" charset="0"/>
              </a:rPr>
              <a:t>bh</a:t>
            </a:r>
            <a:r>
              <a:rPr lang="en-US" dirty="0" smtClean="0">
                <a:solidFill>
                  <a:srgbClr val="0000CC"/>
                </a:solidFill>
                <a:latin typeface="Comic Sans MS" pitchFamily="66" charset="0"/>
              </a:rPr>
              <a:t>(x)</a:t>
            </a:r>
            <a:r>
              <a:rPr lang="en-US" dirty="0" smtClean="0">
                <a:solidFill>
                  <a:srgbClr val="0000CC"/>
                </a:solidFill>
              </a:rPr>
              <a:t> of a node </a:t>
            </a:r>
            <a:r>
              <a:rPr lang="en-US" dirty="0" smtClean="0">
                <a:solidFill>
                  <a:srgbClr val="0000CC"/>
                </a:solidFill>
                <a:latin typeface="Comic Sans MS" pitchFamily="66" charset="0"/>
              </a:rPr>
              <a:t>x</a:t>
            </a:r>
            <a:r>
              <a:rPr lang="en-US" dirty="0" smtClean="0">
                <a:latin typeface="Comic Sans MS" pitchFamily="66" charset="0"/>
              </a:rPr>
              <a:t>: </a:t>
            </a:r>
            <a:r>
              <a:rPr lang="en-US" sz="3200" dirty="0" smtClean="0"/>
              <a:t>the number of black nodes (including NIL) on the path from </a:t>
            </a:r>
            <a:r>
              <a:rPr lang="en-US" sz="3200" dirty="0" smtClean="0">
                <a:latin typeface="Comic Sans MS" pitchFamily="66" charset="0"/>
              </a:rPr>
              <a:t>x</a:t>
            </a:r>
            <a:r>
              <a:rPr lang="en-US" sz="3200" dirty="0" smtClean="0"/>
              <a:t> to a leaf, </a:t>
            </a:r>
            <a:r>
              <a:rPr lang="en-US" sz="3200" u="sng" dirty="0" smtClean="0"/>
              <a:t>not counting </a:t>
            </a:r>
            <a:r>
              <a:rPr lang="en-US" sz="3200" u="sng" dirty="0" smtClean="0">
                <a:latin typeface="Comic Sans MS" pitchFamily="66" charset="0"/>
              </a:rPr>
              <a:t>x.</a:t>
            </a:r>
            <a:endParaRPr lang="en-US" dirty="0"/>
          </a:p>
        </p:txBody>
      </p:sp>
      <p:grpSp>
        <p:nvGrpSpPr>
          <p:cNvPr id="132" name="Group 41"/>
          <p:cNvGrpSpPr>
            <a:grpSpLocks/>
          </p:cNvGrpSpPr>
          <p:nvPr/>
        </p:nvGrpSpPr>
        <p:grpSpPr bwMode="auto">
          <a:xfrm>
            <a:off x="1295400" y="3487738"/>
            <a:ext cx="6402387" cy="3217862"/>
            <a:chOff x="913" y="775"/>
            <a:chExt cx="4033" cy="2027"/>
          </a:xfrm>
        </p:grpSpPr>
        <p:grpSp>
          <p:nvGrpSpPr>
            <p:cNvPr id="133" name="Group 4"/>
            <p:cNvGrpSpPr>
              <a:grpSpLocks/>
            </p:cNvGrpSpPr>
            <p:nvPr/>
          </p:nvGrpSpPr>
          <p:grpSpPr bwMode="auto">
            <a:xfrm>
              <a:off x="1194" y="903"/>
              <a:ext cx="3494" cy="1899"/>
              <a:chOff x="2190" y="868"/>
              <a:chExt cx="3494" cy="1899"/>
            </a:xfrm>
          </p:grpSpPr>
          <p:sp>
            <p:nvSpPr>
              <p:cNvPr id="141" name="Oval 5"/>
              <p:cNvSpPr>
                <a:spLocks noChangeArrowheads="1"/>
              </p:cNvSpPr>
              <p:nvPr/>
            </p:nvSpPr>
            <p:spPr bwMode="auto">
              <a:xfrm>
                <a:off x="3101" y="868"/>
                <a:ext cx="293" cy="283"/>
              </a:xfrm>
              <a:prstGeom prst="ellipse">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ysClr val="windowText" lastClr="000000"/>
                    </a:solidFill>
                    <a:effectLst/>
                    <a:uLnTx/>
                    <a:uFillTx/>
                  </a:rPr>
                  <a:t>26</a:t>
                </a:r>
              </a:p>
            </p:txBody>
          </p:sp>
          <p:sp>
            <p:nvSpPr>
              <p:cNvPr id="142" name="Oval 6"/>
              <p:cNvSpPr>
                <a:spLocks noChangeArrowheads="1"/>
              </p:cNvSpPr>
              <p:nvPr/>
            </p:nvSpPr>
            <p:spPr bwMode="auto">
              <a:xfrm>
                <a:off x="2388" y="1296"/>
                <a:ext cx="293" cy="283"/>
              </a:xfrm>
              <a:prstGeom prst="ellipse">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ysClr val="windowText" lastClr="000000"/>
                    </a:solidFill>
                    <a:effectLst/>
                    <a:uLnTx/>
                    <a:uFillTx/>
                  </a:rPr>
                  <a:t>17</a:t>
                </a:r>
              </a:p>
            </p:txBody>
          </p:sp>
          <p:sp>
            <p:nvSpPr>
              <p:cNvPr id="143" name="Oval 7"/>
              <p:cNvSpPr>
                <a:spLocks noChangeArrowheads="1"/>
              </p:cNvSpPr>
              <p:nvPr/>
            </p:nvSpPr>
            <p:spPr bwMode="auto">
              <a:xfrm>
                <a:off x="3813" y="1296"/>
                <a:ext cx="293" cy="283"/>
              </a:xfrm>
              <a:prstGeom prst="ellipse">
                <a:avLst/>
              </a:prstGeom>
              <a:noFill/>
              <a:ln w="38100">
                <a:solidFill>
                  <a:srgbClr val="DD0111"/>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ysClr val="windowText" lastClr="000000"/>
                    </a:solidFill>
                    <a:effectLst/>
                    <a:uLnTx/>
                    <a:uFillTx/>
                  </a:rPr>
                  <a:t>41</a:t>
                </a:r>
              </a:p>
            </p:txBody>
          </p:sp>
          <p:sp>
            <p:nvSpPr>
              <p:cNvPr id="144" name="Oval 8"/>
              <p:cNvSpPr>
                <a:spLocks noChangeArrowheads="1"/>
              </p:cNvSpPr>
              <p:nvPr/>
            </p:nvSpPr>
            <p:spPr bwMode="auto">
              <a:xfrm>
                <a:off x="3101" y="1740"/>
                <a:ext cx="293" cy="283"/>
              </a:xfrm>
              <a:prstGeom prst="ellipse">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ysClr val="windowText" lastClr="000000"/>
                    </a:solidFill>
                    <a:effectLst/>
                    <a:uLnTx/>
                    <a:uFillTx/>
                  </a:rPr>
                  <a:t>30</a:t>
                </a:r>
              </a:p>
            </p:txBody>
          </p:sp>
          <p:sp>
            <p:nvSpPr>
              <p:cNvPr id="145" name="Oval 9"/>
              <p:cNvSpPr>
                <a:spLocks noChangeArrowheads="1"/>
              </p:cNvSpPr>
              <p:nvPr/>
            </p:nvSpPr>
            <p:spPr bwMode="auto">
              <a:xfrm>
                <a:off x="4518" y="1740"/>
                <a:ext cx="293" cy="283"/>
              </a:xfrm>
              <a:prstGeom prst="ellipse">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ysClr val="windowText" lastClr="000000"/>
                    </a:solidFill>
                    <a:effectLst/>
                    <a:uLnTx/>
                    <a:uFillTx/>
                  </a:rPr>
                  <a:t>47</a:t>
                </a:r>
              </a:p>
            </p:txBody>
          </p:sp>
          <p:sp>
            <p:nvSpPr>
              <p:cNvPr id="146" name="Oval 10"/>
              <p:cNvSpPr>
                <a:spLocks noChangeArrowheads="1"/>
              </p:cNvSpPr>
              <p:nvPr/>
            </p:nvSpPr>
            <p:spPr bwMode="auto">
              <a:xfrm>
                <a:off x="3740" y="2168"/>
                <a:ext cx="293" cy="283"/>
              </a:xfrm>
              <a:prstGeom prst="ellipse">
                <a:avLst/>
              </a:prstGeom>
              <a:noFill/>
              <a:ln w="38100">
                <a:solidFill>
                  <a:srgbClr val="DD0111"/>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ysClr val="windowText" lastClr="000000"/>
                    </a:solidFill>
                    <a:effectLst/>
                    <a:uLnTx/>
                    <a:uFillTx/>
                  </a:rPr>
                  <a:t>38</a:t>
                </a:r>
              </a:p>
            </p:txBody>
          </p:sp>
          <p:sp>
            <p:nvSpPr>
              <p:cNvPr id="147" name="Oval 11"/>
              <p:cNvSpPr>
                <a:spLocks noChangeArrowheads="1"/>
              </p:cNvSpPr>
              <p:nvPr/>
            </p:nvSpPr>
            <p:spPr bwMode="auto">
              <a:xfrm>
                <a:off x="5157" y="2168"/>
                <a:ext cx="293" cy="283"/>
              </a:xfrm>
              <a:prstGeom prst="ellipse">
                <a:avLst/>
              </a:prstGeom>
              <a:noFill/>
              <a:ln w="38100">
                <a:solidFill>
                  <a:srgbClr val="DD0111"/>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smtClean="0">
                    <a:ln>
                      <a:noFill/>
                    </a:ln>
                    <a:solidFill>
                      <a:sysClr val="windowText" lastClr="000000"/>
                    </a:solidFill>
                    <a:effectLst/>
                    <a:uLnTx/>
                    <a:uFillTx/>
                  </a:rPr>
                  <a:t>50</a:t>
                </a:r>
              </a:p>
            </p:txBody>
          </p:sp>
          <p:sp>
            <p:nvSpPr>
              <p:cNvPr id="148" name="Line 12"/>
              <p:cNvSpPr>
                <a:spLocks noChangeShapeType="1"/>
              </p:cNvSpPr>
              <p:nvPr/>
            </p:nvSpPr>
            <p:spPr bwMode="auto">
              <a:xfrm rot="3600000">
                <a:off x="2886" y="956"/>
                <a:ext cx="5" cy="518"/>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49" name="Line 13"/>
              <p:cNvSpPr>
                <a:spLocks noChangeShapeType="1"/>
              </p:cNvSpPr>
              <p:nvPr/>
            </p:nvSpPr>
            <p:spPr bwMode="auto">
              <a:xfrm rot="18000000" flipH="1">
                <a:off x="3600" y="956"/>
                <a:ext cx="5" cy="518"/>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50" name="Line 14"/>
              <p:cNvSpPr>
                <a:spLocks noChangeShapeType="1"/>
              </p:cNvSpPr>
              <p:nvPr/>
            </p:nvSpPr>
            <p:spPr bwMode="auto">
              <a:xfrm rot="3600000">
                <a:off x="3608" y="1406"/>
                <a:ext cx="5" cy="518"/>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51" name="Line 15"/>
              <p:cNvSpPr>
                <a:spLocks noChangeShapeType="1"/>
              </p:cNvSpPr>
              <p:nvPr/>
            </p:nvSpPr>
            <p:spPr bwMode="auto">
              <a:xfrm rot="18000000" flipH="1">
                <a:off x="4306" y="1406"/>
                <a:ext cx="5" cy="518"/>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52" name="Line 16"/>
              <p:cNvSpPr>
                <a:spLocks noChangeShapeType="1"/>
              </p:cNvSpPr>
              <p:nvPr/>
            </p:nvSpPr>
            <p:spPr bwMode="auto">
              <a:xfrm rot="18000000" flipH="1">
                <a:off x="3574" y="1851"/>
                <a:ext cx="5" cy="461"/>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53" name="Line 17"/>
              <p:cNvSpPr>
                <a:spLocks noChangeShapeType="1"/>
              </p:cNvSpPr>
              <p:nvPr/>
            </p:nvSpPr>
            <p:spPr bwMode="auto">
              <a:xfrm rot="18000000" flipH="1">
                <a:off x="4998" y="1851"/>
                <a:ext cx="5" cy="461"/>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54" name="AutoShape 18"/>
              <p:cNvSpPr>
                <a:spLocks noChangeArrowheads="1"/>
              </p:cNvSpPr>
              <p:nvPr/>
            </p:nvSpPr>
            <p:spPr bwMode="auto">
              <a:xfrm>
                <a:off x="2190" y="1711"/>
                <a:ext cx="320" cy="161"/>
              </a:xfrm>
              <a:prstGeom prst="roundRect">
                <a:avLst>
                  <a:gd name="adj" fmla="val 16667"/>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rPr>
                  <a:t>NIL</a:t>
                </a:r>
              </a:p>
            </p:txBody>
          </p:sp>
          <p:sp>
            <p:nvSpPr>
              <p:cNvPr id="155" name="AutoShape 19"/>
              <p:cNvSpPr>
                <a:spLocks noChangeArrowheads="1"/>
              </p:cNvSpPr>
              <p:nvPr/>
            </p:nvSpPr>
            <p:spPr bwMode="auto">
              <a:xfrm>
                <a:off x="2568" y="1711"/>
                <a:ext cx="320" cy="161"/>
              </a:xfrm>
              <a:prstGeom prst="roundRect">
                <a:avLst>
                  <a:gd name="adj" fmla="val 16667"/>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rPr>
                  <a:t>NIL</a:t>
                </a:r>
              </a:p>
            </p:txBody>
          </p:sp>
          <p:sp>
            <p:nvSpPr>
              <p:cNvPr id="156" name="AutoShape 20"/>
              <p:cNvSpPr>
                <a:spLocks noChangeArrowheads="1"/>
              </p:cNvSpPr>
              <p:nvPr/>
            </p:nvSpPr>
            <p:spPr bwMode="auto">
              <a:xfrm>
                <a:off x="2562" y="2265"/>
                <a:ext cx="320" cy="161"/>
              </a:xfrm>
              <a:prstGeom prst="roundRect">
                <a:avLst>
                  <a:gd name="adj" fmla="val 16667"/>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rPr>
                  <a:t>NIL</a:t>
                </a:r>
              </a:p>
            </p:txBody>
          </p:sp>
          <p:sp>
            <p:nvSpPr>
              <p:cNvPr id="157" name="AutoShape 21"/>
              <p:cNvSpPr>
                <a:spLocks noChangeArrowheads="1"/>
              </p:cNvSpPr>
              <p:nvPr/>
            </p:nvSpPr>
            <p:spPr bwMode="auto">
              <a:xfrm>
                <a:off x="3553" y="2606"/>
                <a:ext cx="320" cy="161"/>
              </a:xfrm>
              <a:prstGeom prst="roundRect">
                <a:avLst>
                  <a:gd name="adj" fmla="val 16667"/>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rPr>
                  <a:t>NIL</a:t>
                </a:r>
              </a:p>
            </p:txBody>
          </p:sp>
          <p:sp>
            <p:nvSpPr>
              <p:cNvPr id="158" name="AutoShape 22"/>
              <p:cNvSpPr>
                <a:spLocks noChangeArrowheads="1"/>
              </p:cNvSpPr>
              <p:nvPr/>
            </p:nvSpPr>
            <p:spPr bwMode="auto">
              <a:xfrm>
                <a:off x="3931" y="2606"/>
                <a:ext cx="320" cy="161"/>
              </a:xfrm>
              <a:prstGeom prst="roundRect">
                <a:avLst>
                  <a:gd name="adj" fmla="val 16667"/>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rPr>
                  <a:t>NIL</a:t>
                </a:r>
              </a:p>
            </p:txBody>
          </p:sp>
          <p:sp>
            <p:nvSpPr>
              <p:cNvPr id="159" name="AutoShape 23"/>
              <p:cNvSpPr>
                <a:spLocks noChangeArrowheads="1"/>
              </p:cNvSpPr>
              <p:nvPr/>
            </p:nvSpPr>
            <p:spPr bwMode="auto">
              <a:xfrm>
                <a:off x="4986" y="2600"/>
                <a:ext cx="320" cy="161"/>
              </a:xfrm>
              <a:prstGeom prst="roundRect">
                <a:avLst>
                  <a:gd name="adj" fmla="val 16667"/>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rPr>
                  <a:t>NIL</a:t>
                </a:r>
              </a:p>
            </p:txBody>
          </p:sp>
          <p:sp>
            <p:nvSpPr>
              <p:cNvPr id="160" name="AutoShape 24"/>
              <p:cNvSpPr>
                <a:spLocks noChangeArrowheads="1"/>
              </p:cNvSpPr>
              <p:nvPr/>
            </p:nvSpPr>
            <p:spPr bwMode="auto">
              <a:xfrm>
                <a:off x="5364" y="2600"/>
                <a:ext cx="320" cy="161"/>
              </a:xfrm>
              <a:prstGeom prst="roundRect">
                <a:avLst>
                  <a:gd name="adj" fmla="val 16667"/>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rPr>
                  <a:t>NIL</a:t>
                </a:r>
              </a:p>
            </p:txBody>
          </p:sp>
          <p:sp>
            <p:nvSpPr>
              <p:cNvPr id="161" name="AutoShape 25"/>
              <p:cNvSpPr>
                <a:spLocks noChangeArrowheads="1"/>
              </p:cNvSpPr>
              <p:nvPr/>
            </p:nvSpPr>
            <p:spPr bwMode="auto">
              <a:xfrm>
                <a:off x="4218" y="2254"/>
                <a:ext cx="320" cy="161"/>
              </a:xfrm>
              <a:prstGeom prst="roundRect">
                <a:avLst>
                  <a:gd name="adj" fmla="val 16667"/>
                </a:avLst>
              </a:prstGeom>
              <a:noFill/>
              <a:ln w="38100">
                <a:solidFill>
                  <a:srgbClr val="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rPr>
                  <a:t>NIL</a:t>
                </a:r>
              </a:p>
            </p:txBody>
          </p:sp>
          <p:sp>
            <p:nvSpPr>
              <p:cNvPr id="162" name="Line 26"/>
              <p:cNvSpPr>
                <a:spLocks noChangeShapeType="1"/>
              </p:cNvSpPr>
              <p:nvPr/>
            </p:nvSpPr>
            <p:spPr bwMode="auto">
              <a:xfrm flipH="1">
                <a:off x="2341" y="1563"/>
                <a:ext cx="128" cy="144"/>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63" name="Line 27"/>
              <p:cNvSpPr>
                <a:spLocks noChangeShapeType="1"/>
              </p:cNvSpPr>
              <p:nvPr/>
            </p:nvSpPr>
            <p:spPr bwMode="auto">
              <a:xfrm>
                <a:off x="2603" y="1559"/>
                <a:ext cx="128" cy="144"/>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64" name="Line 28"/>
              <p:cNvSpPr>
                <a:spLocks noChangeShapeType="1"/>
              </p:cNvSpPr>
              <p:nvPr/>
            </p:nvSpPr>
            <p:spPr bwMode="auto">
              <a:xfrm flipH="1">
                <a:off x="3695" y="2445"/>
                <a:ext cx="128" cy="144"/>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65" name="Line 29"/>
              <p:cNvSpPr>
                <a:spLocks noChangeShapeType="1"/>
              </p:cNvSpPr>
              <p:nvPr/>
            </p:nvSpPr>
            <p:spPr bwMode="auto">
              <a:xfrm>
                <a:off x="3957" y="2445"/>
                <a:ext cx="128" cy="144"/>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66" name="Line 30"/>
              <p:cNvSpPr>
                <a:spLocks noChangeShapeType="1"/>
              </p:cNvSpPr>
              <p:nvPr/>
            </p:nvSpPr>
            <p:spPr bwMode="auto">
              <a:xfrm flipH="1">
                <a:off x="5119" y="2445"/>
                <a:ext cx="128" cy="144"/>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67" name="Line 31"/>
              <p:cNvSpPr>
                <a:spLocks noChangeShapeType="1"/>
              </p:cNvSpPr>
              <p:nvPr/>
            </p:nvSpPr>
            <p:spPr bwMode="auto">
              <a:xfrm>
                <a:off x="5381" y="2445"/>
                <a:ext cx="128" cy="144"/>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68" name="Line 32"/>
              <p:cNvSpPr>
                <a:spLocks noChangeShapeType="1"/>
              </p:cNvSpPr>
              <p:nvPr/>
            </p:nvSpPr>
            <p:spPr bwMode="auto">
              <a:xfrm flipH="1">
                <a:off x="2688" y="1984"/>
                <a:ext cx="432" cy="277"/>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69" name="Line 33"/>
              <p:cNvSpPr>
                <a:spLocks noChangeShapeType="1"/>
              </p:cNvSpPr>
              <p:nvPr/>
            </p:nvSpPr>
            <p:spPr bwMode="auto">
              <a:xfrm flipH="1">
                <a:off x="4347" y="1995"/>
                <a:ext cx="213" cy="245"/>
              </a:xfrm>
              <a:prstGeom prst="line">
                <a:avLst/>
              </a:prstGeom>
              <a:no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grpSp>
        <p:sp>
          <p:nvSpPr>
            <p:cNvPr id="134" name="Text Box 34"/>
            <p:cNvSpPr txBox="1">
              <a:spLocks noChangeArrowheads="1"/>
            </p:cNvSpPr>
            <p:nvPr/>
          </p:nvSpPr>
          <p:spPr bwMode="auto">
            <a:xfrm>
              <a:off x="2428" y="775"/>
              <a:ext cx="485" cy="366"/>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latin typeface="Comic Sans MS" pitchFamily="66" charset="0"/>
                </a:rPr>
                <a:t>h = 4</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latin typeface="Comic Sans MS" pitchFamily="66" charset="0"/>
                </a:rPr>
                <a:t>bh = 2</a:t>
              </a:r>
            </a:p>
          </p:txBody>
        </p:sp>
        <p:sp>
          <p:nvSpPr>
            <p:cNvPr id="135" name="Text Box 35"/>
            <p:cNvSpPr txBox="1">
              <a:spLocks noChangeArrowheads="1"/>
            </p:cNvSpPr>
            <p:nvPr/>
          </p:nvSpPr>
          <p:spPr bwMode="auto">
            <a:xfrm>
              <a:off x="3142" y="1223"/>
              <a:ext cx="485" cy="366"/>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latin typeface="Comic Sans MS" pitchFamily="66" charset="0"/>
                </a:rPr>
                <a:t>h = 3</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latin typeface="Comic Sans MS" pitchFamily="66" charset="0"/>
                </a:rPr>
                <a:t>bh = 2</a:t>
              </a:r>
            </a:p>
          </p:txBody>
        </p:sp>
        <p:sp>
          <p:nvSpPr>
            <p:cNvPr id="136" name="Text Box 36"/>
            <p:cNvSpPr txBox="1">
              <a:spLocks noChangeArrowheads="1"/>
            </p:cNvSpPr>
            <p:nvPr/>
          </p:nvSpPr>
          <p:spPr bwMode="auto">
            <a:xfrm>
              <a:off x="3836" y="1677"/>
              <a:ext cx="465" cy="366"/>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latin typeface="Comic Sans MS" pitchFamily="66" charset="0"/>
                </a:rPr>
                <a:t>h = 2</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latin typeface="Comic Sans MS" pitchFamily="66" charset="0"/>
                </a:rPr>
                <a:t>bh = 1</a:t>
              </a:r>
            </a:p>
          </p:txBody>
        </p:sp>
        <p:sp>
          <p:nvSpPr>
            <p:cNvPr id="137" name="Text Box 37"/>
            <p:cNvSpPr txBox="1">
              <a:spLocks noChangeArrowheads="1"/>
            </p:cNvSpPr>
            <p:nvPr/>
          </p:nvSpPr>
          <p:spPr bwMode="auto">
            <a:xfrm>
              <a:off x="4481" y="2162"/>
              <a:ext cx="465" cy="366"/>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latin typeface="Comic Sans MS" pitchFamily="66" charset="0"/>
                </a:rPr>
                <a:t>h = 1</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latin typeface="Comic Sans MS" pitchFamily="66" charset="0"/>
                </a:rPr>
                <a:t>bh = 1</a:t>
              </a:r>
            </a:p>
          </p:txBody>
        </p:sp>
        <p:sp>
          <p:nvSpPr>
            <p:cNvPr id="138" name="Text Box 38"/>
            <p:cNvSpPr txBox="1">
              <a:spLocks noChangeArrowheads="1"/>
            </p:cNvSpPr>
            <p:nvPr/>
          </p:nvSpPr>
          <p:spPr bwMode="auto">
            <a:xfrm>
              <a:off x="913" y="1266"/>
              <a:ext cx="465" cy="366"/>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Text" lastClr="000000"/>
                  </a:solidFill>
                  <a:effectLst/>
                  <a:uLnTx/>
                  <a:uFillTx/>
                  <a:latin typeface="Comic Sans MS" pitchFamily="66" charset="0"/>
                </a:rPr>
                <a:t>h = 1</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smtClean="0">
                  <a:ln>
                    <a:noFill/>
                  </a:ln>
                  <a:solidFill>
                    <a:sysClr val="windowText" lastClr="000000"/>
                  </a:solidFill>
                  <a:effectLst/>
                  <a:uLnTx/>
                  <a:uFillTx/>
                  <a:latin typeface="Comic Sans MS" pitchFamily="66" charset="0"/>
                </a:rPr>
                <a:t>bh</a:t>
              </a:r>
              <a:r>
                <a:rPr kumimoji="0" lang="en-US" sz="1600" b="0" i="0" u="none" strike="noStrike" kern="0" cap="none" spc="0" normalizeH="0" baseline="0" noProof="0" dirty="0" smtClean="0">
                  <a:ln>
                    <a:noFill/>
                  </a:ln>
                  <a:solidFill>
                    <a:sysClr val="windowText" lastClr="000000"/>
                  </a:solidFill>
                  <a:effectLst/>
                  <a:uLnTx/>
                  <a:uFillTx/>
                  <a:latin typeface="Comic Sans MS" pitchFamily="66" charset="0"/>
                </a:rPr>
                <a:t> = 1</a:t>
              </a:r>
            </a:p>
          </p:txBody>
        </p:sp>
        <p:sp>
          <p:nvSpPr>
            <p:cNvPr id="139" name="Text Box 39"/>
            <p:cNvSpPr txBox="1">
              <a:spLocks noChangeArrowheads="1"/>
            </p:cNvSpPr>
            <p:nvPr/>
          </p:nvSpPr>
          <p:spPr bwMode="auto">
            <a:xfrm>
              <a:off x="2401" y="1734"/>
              <a:ext cx="465" cy="366"/>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Text" lastClr="000000"/>
                  </a:solidFill>
                  <a:effectLst/>
                  <a:uLnTx/>
                  <a:uFillTx/>
                  <a:latin typeface="Comic Sans MS" pitchFamily="66" charset="0"/>
                </a:rPr>
                <a:t>h = 2</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smtClean="0">
                  <a:ln>
                    <a:noFill/>
                  </a:ln>
                  <a:solidFill>
                    <a:sysClr val="windowText" lastClr="000000"/>
                  </a:solidFill>
                  <a:effectLst/>
                  <a:uLnTx/>
                  <a:uFillTx/>
                  <a:latin typeface="Comic Sans MS" pitchFamily="66" charset="0"/>
                </a:rPr>
                <a:t>bh</a:t>
              </a:r>
              <a:r>
                <a:rPr kumimoji="0" lang="en-US" sz="1600" b="0" i="0" u="none" strike="noStrike" kern="0" cap="none" spc="0" normalizeH="0" baseline="0" noProof="0" dirty="0" smtClean="0">
                  <a:ln>
                    <a:noFill/>
                  </a:ln>
                  <a:solidFill>
                    <a:sysClr val="windowText" lastClr="000000"/>
                  </a:solidFill>
                  <a:effectLst/>
                  <a:uLnTx/>
                  <a:uFillTx/>
                  <a:latin typeface="Comic Sans MS" pitchFamily="66" charset="0"/>
                </a:rPr>
                <a:t> = 1</a:t>
              </a:r>
            </a:p>
          </p:txBody>
        </p:sp>
        <p:sp>
          <p:nvSpPr>
            <p:cNvPr id="140" name="Text Box 40"/>
            <p:cNvSpPr txBox="1">
              <a:spLocks noChangeArrowheads="1"/>
            </p:cNvSpPr>
            <p:nvPr/>
          </p:nvSpPr>
          <p:spPr bwMode="auto">
            <a:xfrm>
              <a:off x="2933" y="1940"/>
              <a:ext cx="465" cy="366"/>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latin typeface="Comic Sans MS" pitchFamily="66" charset="0"/>
                </a:rPr>
                <a:t>h = 1</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Text" lastClr="000000"/>
                  </a:solidFill>
                  <a:effectLst/>
                  <a:uLnTx/>
                  <a:uFillTx/>
                  <a:latin typeface="Comic Sans MS" pitchFamily="66" charset="0"/>
                </a:rPr>
                <a:t>bh = 1</a:t>
              </a:r>
            </a:p>
          </p:txBody>
        </p:sp>
      </p:gr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 Black Trees - Implementation</a:t>
            </a:r>
            <a:endParaRPr lang="en-US" dirty="0"/>
          </a:p>
        </p:txBody>
      </p:sp>
      <p:sp>
        <p:nvSpPr>
          <p:cNvPr id="3" name="Content Placeholder 2"/>
          <p:cNvSpPr>
            <a:spLocks noGrp="1"/>
          </p:cNvSpPr>
          <p:nvPr>
            <p:ph idx="1"/>
          </p:nvPr>
        </p:nvSpPr>
        <p:spPr/>
        <p:txBody>
          <a:bodyPr/>
          <a:lstStyle/>
          <a:p>
            <a:r>
              <a:rPr lang="en-US" dirty="0" smtClean="0"/>
              <a:t>For Insert and delete implementation code visit the following Website</a:t>
            </a:r>
          </a:p>
          <a:p>
            <a:endParaRPr lang="en-US" dirty="0" smtClean="0"/>
          </a:p>
          <a:p>
            <a:r>
              <a:rPr lang="en-US" sz="2400" dirty="0" smtClean="0">
                <a:solidFill>
                  <a:srgbClr val="0000CC"/>
                </a:solidFill>
              </a:rPr>
              <a:t>https://en.wikipedia.org/wiki/Red-black_tree#Operations</a:t>
            </a:r>
            <a:endParaRPr lang="en-US" sz="2400" dirty="0">
              <a:solidFill>
                <a:srgbClr val="0000CC"/>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 Black Trees – Time Complexity</a:t>
            </a:r>
            <a:endParaRPr lang="en-US" dirty="0"/>
          </a:p>
        </p:txBody>
      </p:sp>
      <p:graphicFrame>
        <p:nvGraphicFramePr>
          <p:cNvPr id="3" name="Group 75"/>
          <p:cNvGraphicFramePr>
            <a:graphicFrameLocks noGrp="1"/>
          </p:cNvGraphicFramePr>
          <p:nvPr/>
        </p:nvGraphicFramePr>
        <p:xfrm>
          <a:off x="457200" y="1295400"/>
          <a:ext cx="8077200" cy="3886198"/>
        </p:xfrm>
        <a:graphic>
          <a:graphicData uri="http://schemas.openxmlformats.org/drawingml/2006/table">
            <a:tbl>
              <a:tblPr/>
              <a:tblGrid>
                <a:gridCol w="2692400"/>
                <a:gridCol w="2692400"/>
                <a:gridCol w="2692400"/>
              </a:tblGrid>
              <a:tr h="79319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1" i="0" u="none" strike="noStrike" cap="none" normalizeH="0" baseline="0" dirty="0" smtClean="0">
                        <a:ln>
                          <a:noFill/>
                        </a:ln>
                        <a:solidFill>
                          <a:schemeClr val="tx1"/>
                        </a:solidFill>
                        <a:effectLst/>
                        <a:latin typeface="Tahoma" pitchFamily="34" charset="0"/>
                      </a:endParaRP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1" i="0" u="none" strike="noStrike" cap="none" normalizeH="0" baseline="0" dirty="0" smtClean="0">
                          <a:ln>
                            <a:noFill/>
                          </a:ln>
                          <a:solidFill>
                            <a:srgbClr val="C00000"/>
                          </a:solidFill>
                          <a:effectLst/>
                          <a:latin typeface="Tahoma" pitchFamily="34" charset="0"/>
                        </a:rPr>
                        <a:t>Worst Case</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1" i="0" u="none" strike="noStrike" cap="none" normalizeH="0" baseline="0" dirty="0" smtClean="0">
                          <a:ln>
                            <a:noFill/>
                          </a:ln>
                          <a:solidFill>
                            <a:srgbClr val="0000CC"/>
                          </a:solidFill>
                          <a:effectLst/>
                          <a:latin typeface="Tahoma" pitchFamily="34" charset="0"/>
                        </a:rPr>
                        <a:t>Average Case</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7053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Space</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7053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Search</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8139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Insert</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7053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Delete</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
        <p:nvSpPr>
          <p:cNvPr id="4" name="Rectangle 3"/>
          <p:cNvSpPr/>
          <p:nvPr/>
        </p:nvSpPr>
        <p:spPr>
          <a:xfrm>
            <a:off x="533400" y="5446693"/>
            <a:ext cx="8001000" cy="954107"/>
          </a:xfrm>
          <a:prstGeom prst="rect">
            <a:avLst/>
          </a:prstGeom>
        </p:spPr>
        <p:txBody>
          <a:bodyPr wrap="square">
            <a:spAutoFit/>
          </a:bodyPr>
          <a:lstStyle/>
          <a:p>
            <a:r>
              <a:rPr lang="en-US" sz="2800" dirty="0" smtClean="0">
                <a:effectLst/>
              </a:rPr>
              <a:t>Insertions and deletions may require the tree to be rebalanced by one or more </a:t>
            </a:r>
            <a:r>
              <a:rPr lang="en-US" sz="2800" dirty="0" smtClean="0">
                <a:solidFill>
                  <a:srgbClr val="0000CC"/>
                </a:solidFill>
                <a:effectLst/>
              </a:rPr>
              <a:t>tree rotations</a:t>
            </a:r>
            <a:endParaRPr lang="en-US" sz="2800" dirty="0">
              <a:solidFill>
                <a:srgbClr val="0000CC"/>
              </a:solidFill>
              <a:effectLs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Splay Trees</a:t>
            </a:r>
            <a:endParaRPr lang="en-US" dirty="0"/>
          </a:p>
        </p:txBody>
      </p:sp>
      <p:sp>
        <p:nvSpPr>
          <p:cNvPr id="3" name="Content Placeholder 2"/>
          <p:cNvSpPr>
            <a:spLocks noGrp="1"/>
          </p:cNvSpPr>
          <p:nvPr>
            <p:ph idx="1"/>
          </p:nvPr>
        </p:nvSpPr>
        <p:spPr/>
        <p:txBody>
          <a:bodyPr/>
          <a:lstStyle/>
          <a:p>
            <a:r>
              <a:rPr lang="en-US" dirty="0" smtClean="0"/>
              <a:t>A splay tree is a self-adjusting binary search tree with the additional property that recently accessed elements are quick to access again</a:t>
            </a:r>
          </a:p>
          <a:p>
            <a:r>
              <a:rPr lang="en-US" dirty="0" smtClean="0"/>
              <a:t>It performs basic operations such as</a:t>
            </a:r>
          </a:p>
          <a:p>
            <a:pPr lvl="1"/>
            <a:r>
              <a:rPr lang="en-US" dirty="0" smtClean="0"/>
              <a:t> insertion, look-up and removal in </a:t>
            </a:r>
            <a:r>
              <a:rPr lang="en-US" dirty="0" smtClean="0">
                <a:solidFill>
                  <a:srgbClr val="0000CC"/>
                </a:solidFill>
              </a:rPr>
              <a:t>O(log n) </a:t>
            </a:r>
            <a:r>
              <a:rPr lang="en-US" dirty="0" smtClean="0"/>
              <a:t>amortized time</a:t>
            </a:r>
          </a:p>
          <a:p>
            <a:r>
              <a:rPr lang="en-US" dirty="0" smtClean="0"/>
              <a:t>For many sequences of nonrandom operations, splay trees perform better than other search trees, even when the specific pattern of the sequence is unknown</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Splaying Operation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All normal operations on a binary search tree are combined with one basic operation, called </a:t>
            </a:r>
            <a:r>
              <a:rPr lang="en-US" b="1" i="1" dirty="0" smtClean="0">
                <a:solidFill>
                  <a:srgbClr val="0000CC"/>
                </a:solidFill>
              </a:rPr>
              <a:t>splaying</a:t>
            </a:r>
          </a:p>
          <a:p>
            <a:r>
              <a:rPr lang="en-US" dirty="0" smtClean="0"/>
              <a:t>Splaying the tree for a certain element </a:t>
            </a:r>
            <a:r>
              <a:rPr lang="en-US" dirty="0" smtClean="0">
                <a:solidFill>
                  <a:srgbClr val="0000CC"/>
                </a:solidFill>
              </a:rPr>
              <a:t>rearranges </a:t>
            </a:r>
            <a:r>
              <a:rPr lang="en-US" dirty="0" smtClean="0"/>
              <a:t>the tree so that the element is placed at the root of the tree</a:t>
            </a:r>
          </a:p>
          <a:p>
            <a:r>
              <a:rPr lang="en-US" dirty="0" smtClean="0"/>
              <a:t>One way to do this is to </a:t>
            </a:r>
          </a:p>
          <a:p>
            <a:pPr lvl="1"/>
            <a:r>
              <a:rPr lang="en-US" sz="2800" dirty="0" smtClean="0"/>
              <a:t>first perform a standard binary tree search for the element in question, and </a:t>
            </a:r>
          </a:p>
          <a:p>
            <a:pPr lvl="1"/>
            <a:r>
              <a:rPr lang="en-US" sz="2800" dirty="0" smtClean="0"/>
              <a:t>then use tree rotations in a specific fashion to bring the element to the top</a:t>
            </a:r>
          </a:p>
          <a:p>
            <a:r>
              <a:rPr lang="en-US" dirty="0" smtClean="0"/>
              <a:t> Alternatively, a top-down algorithm can combine the search and the tree reorganization into a single phase</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Splaying</a:t>
            </a:r>
            <a:endParaRPr lang="en-US" dirty="0"/>
          </a:p>
        </p:txBody>
      </p:sp>
      <p:sp>
        <p:nvSpPr>
          <p:cNvPr id="3" name="Content Placeholder 2"/>
          <p:cNvSpPr>
            <a:spLocks noGrp="1"/>
          </p:cNvSpPr>
          <p:nvPr>
            <p:ph idx="1"/>
          </p:nvPr>
        </p:nvSpPr>
        <p:spPr>
          <a:xfrm>
            <a:off x="304800" y="1066800"/>
            <a:ext cx="8534400" cy="5791200"/>
          </a:xfrm>
        </p:spPr>
        <p:txBody>
          <a:bodyPr>
            <a:normAutofit fontScale="77500" lnSpcReduction="20000"/>
          </a:bodyPr>
          <a:lstStyle/>
          <a:p>
            <a:r>
              <a:rPr lang="en-US" sz="3100" dirty="0" smtClean="0"/>
              <a:t>When a node x is accessed, a splay operation is performed on x to move it to the root</a:t>
            </a:r>
          </a:p>
          <a:p>
            <a:r>
              <a:rPr lang="en-US" sz="3100" dirty="0" smtClean="0"/>
              <a:t>To perform a splay operation we carry out a sequence of splay steps, each of which moves x closer to the root</a:t>
            </a:r>
          </a:p>
          <a:p>
            <a:r>
              <a:rPr lang="en-US" sz="3100" dirty="0" smtClean="0"/>
              <a:t>By performing a splay operation on the node of interest after every access, the recently accessed nodes are kept near the root and the tree remains roughly balanced, so that we achieve the desired amortized time bounds.</a:t>
            </a:r>
          </a:p>
          <a:p>
            <a:r>
              <a:rPr lang="en-US" sz="3100" dirty="0" smtClean="0"/>
              <a:t>Each particular step depends on </a:t>
            </a:r>
            <a:r>
              <a:rPr lang="en-US" sz="3100" b="1" dirty="0" smtClean="0"/>
              <a:t>three</a:t>
            </a:r>
            <a:r>
              <a:rPr lang="en-US" sz="3100" dirty="0" smtClean="0"/>
              <a:t> factors:</a:t>
            </a:r>
          </a:p>
          <a:p>
            <a:pPr lvl="1"/>
            <a:r>
              <a:rPr lang="en-US" dirty="0" smtClean="0"/>
              <a:t>Whether x is the left or right child of its parent node, p,</a:t>
            </a:r>
          </a:p>
          <a:p>
            <a:pPr lvl="1"/>
            <a:r>
              <a:rPr lang="en-US" dirty="0" smtClean="0"/>
              <a:t>whether p is the root or not, and if not</a:t>
            </a:r>
          </a:p>
          <a:p>
            <a:pPr lvl="1"/>
            <a:r>
              <a:rPr lang="en-US" dirty="0" smtClean="0"/>
              <a:t>whether p is the left or right child of its parent, g (the grandparent of x).</a:t>
            </a:r>
          </a:p>
          <a:p>
            <a:r>
              <a:rPr lang="en-US" sz="3100" dirty="0" smtClean="0"/>
              <a:t>It is important to remember to set </a:t>
            </a:r>
            <a:r>
              <a:rPr lang="en-US" sz="3100" b="1" i="1" dirty="0" err="1" smtClean="0">
                <a:solidFill>
                  <a:srgbClr val="0000CC"/>
                </a:solidFill>
              </a:rPr>
              <a:t>gg</a:t>
            </a:r>
            <a:r>
              <a:rPr lang="en-US" sz="3100" b="1" i="1" dirty="0" smtClean="0">
                <a:solidFill>
                  <a:srgbClr val="0000CC"/>
                </a:solidFill>
              </a:rPr>
              <a:t> </a:t>
            </a:r>
            <a:r>
              <a:rPr lang="en-US" sz="3100" dirty="0" smtClean="0"/>
              <a:t>(the great-grandparent of x) to now point to x after any splay operation. </a:t>
            </a:r>
          </a:p>
          <a:p>
            <a:pPr lvl="1"/>
            <a:r>
              <a:rPr lang="en-US" dirty="0" smtClean="0"/>
              <a:t>If </a:t>
            </a:r>
            <a:r>
              <a:rPr lang="en-US" dirty="0" err="1" smtClean="0"/>
              <a:t>gg</a:t>
            </a:r>
            <a:r>
              <a:rPr lang="en-US" dirty="0" smtClean="0"/>
              <a:t> is null, then x obviously is now the root and must be updated as such.</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305800" cy="685800"/>
          </a:xfrm>
        </p:spPr>
        <p:txBody>
          <a:bodyPr/>
          <a:lstStyle/>
          <a:p>
            <a:r>
              <a:rPr lang="en-US" dirty="0" err="1" smtClean="0"/>
              <a:t>Zig</a:t>
            </a:r>
            <a:r>
              <a:rPr lang="en-US" dirty="0" smtClean="0"/>
              <a:t> Step</a:t>
            </a:r>
            <a:endParaRPr lang="en-US" dirty="0"/>
          </a:p>
        </p:txBody>
      </p:sp>
      <p:sp>
        <p:nvSpPr>
          <p:cNvPr id="3" name="Content Placeholder 2"/>
          <p:cNvSpPr>
            <a:spLocks noGrp="1"/>
          </p:cNvSpPr>
          <p:nvPr>
            <p:ph idx="1"/>
          </p:nvPr>
        </p:nvSpPr>
        <p:spPr>
          <a:xfrm>
            <a:off x="76200" y="1066800"/>
            <a:ext cx="8839200" cy="3429000"/>
          </a:xfrm>
        </p:spPr>
        <p:txBody>
          <a:bodyPr>
            <a:normAutofit/>
          </a:bodyPr>
          <a:lstStyle/>
          <a:p>
            <a:r>
              <a:rPr lang="en-US" dirty="0" smtClean="0"/>
              <a:t>This step is done when </a:t>
            </a:r>
            <a:r>
              <a:rPr lang="en-US" b="1" i="1" dirty="0" smtClean="0">
                <a:solidFill>
                  <a:srgbClr val="0000CC"/>
                </a:solidFill>
              </a:rPr>
              <a:t>p</a:t>
            </a:r>
            <a:r>
              <a:rPr lang="en-US" dirty="0" smtClean="0"/>
              <a:t> is the root</a:t>
            </a:r>
          </a:p>
          <a:p>
            <a:r>
              <a:rPr lang="en-US" dirty="0" smtClean="0"/>
              <a:t>The tree is rotated on the edge between </a:t>
            </a:r>
            <a:r>
              <a:rPr lang="en-US" b="1" i="1" dirty="0" smtClean="0">
                <a:solidFill>
                  <a:srgbClr val="0000CC"/>
                </a:solidFill>
              </a:rPr>
              <a:t>x</a:t>
            </a:r>
            <a:r>
              <a:rPr lang="en-US" dirty="0" smtClean="0"/>
              <a:t> and </a:t>
            </a:r>
            <a:r>
              <a:rPr lang="en-US" b="1" i="1" dirty="0" smtClean="0">
                <a:solidFill>
                  <a:srgbClr val="0000CC"/>
                </a:solidFill>
              </a:rPr>
              <a:t>p</a:t>
            </a:r>
            <a:r>
              <a:rPr lang="en-US" dirty="0" smtClean="0"/>
              <a:t> </a:t>
            </a:r>
          </a:p>
          <a:p>
            <a:r>
              <a:rPr lang="en-US" dirty="0" err="1" smtClean="0"/>
              <a:t>Zig</a:t>
            </a:r>
            <a:r>
              <a:rPr lang="en-US" dirty="0" smtClean="0"/>
              <a:t> steps exist to deal with the parity issue and will be done only as the last step in a splay operation and only when </a:t>
            </a:r>
            <a:r>
              <a:rPr lang="en-US" i="1" dirty="0" smtClean="0"/>
              <a:t>x</a:t>
            </a:r>
            <a:r>
              <a:rPr lang="en-US" dirty="0" smtClean="0"/>
              <a:t> has odd depth at the beginning of the operation</a:t>
            </a:r>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304800" y="4133598"/>
            <a:ext cx="7924800" cy="26482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Zig-zig</a:t>
            </a:r>
            <a:r>
              <a:rPr lang="en-US" dirty="0" smtClean="0"/>
              <a:t> Step</a:t>
            </a:r>
            <a:endParaRPr lang="en-US" dirty="0"/>
          </a:p>
        </p:txBody>
      </p:sp>
      <p:sp>
        <p:nvSpPr>
          <p:cNvPr id="3" name="Content Placeholder 2"/>
          <p:cNvSpPr>
            <a:spLocks noGrp="1"/>
          </p:cNvSpPr>
          <p:nvPr>
            <p:ph idx="1"/>
          </p:nvPr>
        </p:nvSpPr>
        <p:spPr>
          <a:xfrm>
            <a:off x="304800" y="1066800"/>
            <a:ext cx="8534400" cy="2514600"/>
          </a:xfrm>
        </p:spPr>
        <p:txBody>
          <a:bodyPr>
            <a:normAutofit fontScale="85000" lnSpcReduction="10000"/>
          </a:bodyPr>
          <a:lstStyle/>
          <a:p>
            <a:r>
              <a:rPr lang="en-US" dirty="0" smtClean="0"/>
              <a:t>This step is done when </a:t>
            </a:r>
            <a:r>
              <a:rPr lang="en-US" b="1" i="1" dirty="0" smtClean="0">
                <a:solidFill>
                  <a:srgbClr val="0000CC"/>
                </a:solidFill>
              </a:rPr>
              <a:t>p</a:t>
            </a:r>
            <a:r>
              <a:rPr lang="en-US" dirty="0" smtClean="0"/>
              <a:t> is not the root and </a:t>
            </a:r>
            <a:r>
              <a:rPr lang="en-US" b="1" i="1" dirty="0" smtClean="0">
                <a:solidFill>
                  <a:srgbClr val="0000CC"/>
                </a:solidFill>
              </a:rPr>
              <a:t>x</a:t>
            </a:r>
            <a:r>
              <a:rPr lang="en-US" dirty="0" smtClean="0"/>
              <a:t> and </a:t>
            </a:r>
            <a:r>
              <a:rPr lang="en-US" b="1" i="1" dirty="0" smtClean="0">
                <a:solidFill>
                  <a:srgbClr val="0000CC"/>
                </a:solidFill>
              </a:rPr>
              <a:t>p</a:t>
            </a:r>
            <a:r>
              <a:rPr lang="en-US" dirty="0" smtClean="0"/>
              <a:t> are either both right children or are both left children</a:t>
            </a:r>
          </a:p>
          <a:p>
            <a:r>
              <a:rPr lang="en-US" dirty="0" smtClean="0"/>
              <a:t>Figure shows the case where </a:t>
            </a:r>
            <a:r>
              <a:rPr lang="en-US" b="1" dirty="0" smtClean="0">
                <a:solidFill>
                  <a:srgbClr val="0000CC"/>
                </a:solidFill>
              </a:rPr>
              <a:t>x </a:t>
            </a:r>
            <a:r>
              <a:rPr lang="en-US" dirty="0" smtClean="0"/>
              <a:t>and </a:t>
            </a:r>
            <a:r>
              <a:rPr lang="en-US" b="1" i="1" dirty="0" smtClean="0">
                <a:solidFill>
                  <a:srgbClr val="0000CC"/>
                </a:solidFill>
              </a:rPr>
              <a:t>p</a:t>
            </a:r>
            <a:r>
              <a:rPr lang="en-US" dirty="0" smtClean="0"/>
              <a:t> are both </a:t>
            </a:r>
            <a:r>
              <a:rPr lang="en-US" b="1" dirty="0" smtClean="0">
                <a:solidFill>
                  <a:srgbClr val="0000CC"/>
                </a:solidFill>
              </a:rPr>
              <a:t>left </a:t>
            </a:r>
            <a:r>
              <a:rPr lang="en-US" dirty="0" smtClean="0"/>
              <a:t>children</a:t>
            </a:r>
          </a:p>
          <a:p>
            <a:r>
              <a:rPr lang="en-US" dirty="0" smtClean="0"/>
              <a:t>The tree is rotated on the edge joining </a:t>
            </a:r>
            <a:r>
              <a:rPr lang="en-US" b="1" i="1" dirty="0" smtClean="0">
                <a:solidFill>
                  <a:srgbClr val="0000CC"/>
                </a:solidFill>
              </a:rPr>
              <a:t>p</a:t>
            </a:r>
            <a:r>
              <a:rPr lang="en-US" dirty="0" smtClean="0"/>
              <a:t> with </a:t>
            </a:r>
            <a:r>
              <a:rPr lang="en-US" i="1" dirty="0" smtClean="0"/>
              <a:t>its</a:t>
            </a:r>
            <a:r>
              <a:rPr lang="en-US" dirty="0" smtClean="0"/>
              <a:t> parent </a:t>
            </a:r>
            <a:r>
              <a:rPr lang="en-US" b="1" i="1" dirty="0" smtClean="0">
                <a:solidFill>
                  <a:srgbClr val="0000CC"/>
                </a:solidFill>
              </a:rPr>
              <a:t>g</a:t>
            </a:r>
            <a:r>
              <a:rPr lang="en-US" dirty="0" smtClean="0"/>
              <a:t>, then rotated on the edge joining </a:t>
            </a:r>
            <a:r>
              <a:rPr lang="en-US" b="1" i="1" dirty="0" smtClean="0">
                <a:solidFill>
                  <a:srgbClr val="0000CC"/>
                </a:solidFill>
              </a:rPr>
              <a:t>x</a:t>
            </a:r>
            <a:r>
              <a:rPr lang="en-US" dirty="0" smtClean="0"/>
              <a:t> with </a:t>
            </a:r>
            <a:r>
              <a:rPr lang="en-US" b="1" i="1" dirty="0" smtClean="0">
                <a:solidFill>
                  <a:srgbClr val="0000CC"/>
                </a:solidFill>
              </a:rPr>
              <a:t>p</a:t>
            </a:r>
            <a:r>
              <a:rPr lang="en-US" dirty="0" smtClean="0"/>
              <a:t>. </a:t>
            </a:r>
          </a:p>
        </p:txBody>
      </p:sp>
      <p:pic>
        <p:nvPicPr>
          <p:cNvPr id="11269" name="Picture 5"/>
          <p:cNvPicPr>
            <a:picLocks noChangeAspect="1" noChangeArrowheads="1"/>
          </p:cNvPicPr>
          <p:nvPr/>
        </p:nvPicPr>
        <p:blipFill>
          <a:blip r:embed="rId2" cstate="print"/>
          <a:srcRect/>
          <a:stretch>
            <a:fillRect/>
          </a:stretch>
        </p:blipFill>
        <p:spPr bwMode="auto">
          <a:xfrm>
            <a:off x="1981200" y="3695347"/>
            <a:ext cx="5695950" cy="30864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Zig-Zag</a:t>
            </a:r>
            <a:r>
              <a:rPr lang="en-US" dirty="0" smtClean="0"/>
              <a:t> Step</a:t>
            </a:r>
            <a:endParaRPr lang="en-US" dirty="0"/>
          </a:p>
        </p:txBody>
      </p:sp>
      <p:sp>
        <p:nvSpPr>
          <p:cNvPr id="3" name="Content Placeholder 2"/>
          <p:cNvSpPr>
            <a:spLocks noGrp="1"/>
          </p:cNvSpPr>
          <p:nvPr>
            <p:ph idx="1"/>
          </p:nvPr>
        </p:nvSpPr>
        <p:spPr>
          <a:xfrm>
            <a:off x="304800" y="1066800"/>
            <a:ext cx="8534400" cy="2514600"/>
          </a:xfrm>
        </p:spPr>
        <p:txBody>
          <a:bodyPr/>
          <a:lstStyle/>
          <a:p>
            <a:r>
              <a:rPr lang="en-US" dirty="0" smtClean="0"/>
              <a:t>This step is done when </a:t>
            </a:r>
            <a:r>
              <a:rPr lang="en-US" b="1" i="1" dirty="0" smtClean="0">
                <a:solidFill>
                  <a:srgbClr val="0000CC"/>
                </a:solidFill>
              </a:rPr>
              <a:t>p</a:t>
            </a:r>
            <a:r>
              <a:rPr lang="en-US" dirty="0" smtClean="0"/>
              <a:t> is not the root and </a:t>
            </a:r>
            <a:r>
              <a:rPr lang="en-US" b="1" i="1" dirty="0" smtClean="0">
                <a:solidFill>
                  <a:srgbClr val="0000CC"/>
                </a:solidFill>
              </a:rPr>
              <a:t>x</a:t>
            </a:r>
            <a:r>
              <a:rPr lang="en-US" dirty="0" smtClean="0"/>
              <a:t> is a right child and </a:t>
            </a:r>
            <a:r>
              <a:rPr lang="en-US" b="1" i="1" dirty="0" smtClean="0">
                <a:solidFill>
                  <a:srgbClr val="0000CC"/>
                </a:solidFill>
              </a:rPr>
              <a:t>p</a:t>
            </a:r>
            <a:r>
              <a:rPr lang="en-US" dirty="0" smtClean="0"/>
              <a:t> is a left child or vice versa</a:t>
            </a:r>
          </a:p>
          <a:p>
            <a:r>
              <a:rPr lang="en-US" dirty="0" smtClean="0"/>
              <a:t>The tree is rotated on the edge between </a:t>
            </a:r>
            <a:r>
              <a:rPr lang="en-US" b="1" i="1" dirty="0" smtClean="0">
                <a:solidFill>
                  <a:srgbClr val="0000CC"/>
                </a:solidFill>
              </a:rPr>
              <a:t>x</a:t>
            </a:r>
            <a:r>
              <a:rPr lang="en-US" dirty="0" smtClean="0"/>
              <a:t> and </a:t>
            </a:r>
            <a:r>
              <a:rPr lang="en-US" b="1" i="1" dirty="0" smtClean="0"/>
              <a:t>p</a:t>
            </a:r>
            <a:r>
              <a:rPr lang="en-US" dirty="0" smtClean="0"/>
              <a:t>, then rotated on the edge between </a:t>
            </a:r>
            <a:r>
              <a:rPr lang="en-US" b="1" dirty="0" smtClean="0">
                <a:solidFill>
                  <a:srgbClr val="0000CC"/>
                </a:solidFill>
              </a:rPr>
              <a:t>x </a:t>
            </a:r>
            <a:r>
              <a:rPr lang="en-US" dirty="0" smtClean="0"/>
              <a:t>and its new parent </a:t>
            </a:r>
            <a:r>
              <a:rPr lang="en-US" b="1" i="1" dirty="0" smtClean="0">
                <a:solidFill>
                  <a:srgbClr val="0000CC"/>
                </a:solidFill>
              </a:rPr>
              <a:t>g</a:t>
            </a:r>
            <a:endParaRPr lang="en-US" b="1" dirty="0">
              <a:solidFill>
                <a:srgbClr val="0000CC"/>
              </a:solidFill>
            </a:endParaRPr>
          </a:p>
        </p:txBody>
      </p:sp>
      <p:pic>
        <p:nvPicPr>
          <p:cNvPr id="12291" name="Picture 3"/>
          <p:cNvPicPr>
            <a:picLocks noChangeAspect="1" noChangeArrowheads="1"/>
          </p:cNvPicPr>
          <p:nvPr/>
        </p:nvPicPr>
        <p:blipFill>
          <a:blip r:embed="rId2" cstate="print"/>
          <a:srcRect/>
          <a:stretch>
            <a:fillRect/>
          </a:stretch>
        </p:blipFill>
        <p:spPr bwMode="auto">
          <a:xfrm>
            <a:off x="533400" y="3581400"/>
            <a:ext cx="7555043"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Splay tree: Insertion and Deletion</a:t>
            </a:r>
            <a:endParaRPr lang="en-US" dirty="0"/>
          </a:p>
        </p:txBody>
      </p:sp>
      <p:sp>
        <p:nvSpPr>
          <p:cNvPr id="3" name="Content Placeholder 2"/>
          <p:cNvSpPr>
            <a:spLocks noGrp="1"/>
          </p:cNvSpPr>
          <p:nvPr>
            <p:ph idx="1"/>
          </p:nvPr>
        </p:nvSpPr>
        <p:spPr>
          <a:xfrm>
            <a:off x="76200" y="1066800"/>
            <a:ext cx="8839200" cy="5486400"/>
          </a:xfrm>
        </p:spPr>
        <p:txBody>
          <a:bodyPr>
            <a:normAutofit fontScale="92500" lnSpcReduction="20000"/>
          </a:bodyPr>
          <a:lstStyle/>
          <a:p>
            <a:r>
              <a:rPr lang="en-US" b="1" i="1" dirty="0" smtClean="0">
                <a:solidFill>
                  <a:srgbClr val="0000CC"/>
                </a:solidFill>
              </a:rPr>
              <a:t>Insertion:</a:t>
            </a:r>
            <a:r>
              <a:rPr lang="en-US" dirty="0" smtClean="0"/>
              <a:t> To insert a node </a:t>
            </a:r>
            <a:r>
              <a:rPr lang="en-US" i="1" dirty="0" smtClean="0"/>
              <a:t>x</a:t>
            </a:r>
            <a:r>
              <a:rPr lang="en-US" dirty="0" smtClean="0"/>
              <a:t> into a splay tree</a:t>
            </a:r>
          </a:p>
          <a:p>
            <a:pPr lvl="1"/>
            <a:r>
              <a:rPr lang="en-US" dirty="0" smtClean="0"/>
              <a:t>First insert the node as with a normal BST </a:t>
            </a:r>
          </a:p>
          <a:p>
            <a:pPr lvl="1"/>
            <a:r>
              <a:rPr lang="en-US" dirty="0" smtClean="0"/>
              <a:t>Then splay the newly inserted node x to the top of the tree</a:t>
            </a:r>
          </a:p>
          <a:p>
            <a:pPr lvl="1"/>
            <a:r>
              <a:rPr lang="en-US" dirty="0" smtClean="0"/>
              <a:t>if there is a duplicate, the node holds the duplicate element is splayed</a:t>
            </a:r>
          </a:p>
          <a:p>
            <a:r>
              <a:rPr lang="en-US" b="1" i="1" dirty="0" smtClean="0">
                <a:solidFill>
                  <a:srgbClr val="0000CC"/>
                </a:solidFill>
              </a:rPr>
              <a:t>Deletion:</a:t>
            </a:r>
            <a:r>
              <a:rPr lang="en-US" dirty="0" smtClean="0"/>
              <a:t> </a:t>
            </a:r>
          </a:p>
          <a:p>
            <a:pPr lvl="1"/>
            <a:r>
              <a:rPr lang="en-US" dirty="0" smtClean="0"/>
              <a:t>splay selected element to root</a:t>
            </a:r>
          </a:p>
          <a:p>
            <a:pPr lvl="1"/>
            <a:r>
              <a:rPr lang="en-US" dirty="0" smtClean="0"/>
              <a:t>disconnect left and right </a:t>
            </a:r>
            <a:r>
              <a:rPr lang="en-US" dirty="0" err="1" smtClean="0"/>
              <a:t>subtrees</a:t>
            </a:r>
            <a:r>
              <a:rPr lang="en-US" dirty="0" smtClean="0"/>
              <a:t> from root</a:t>
            </a:r>
          </a:p>
          <a:p>
            <a:pPr lvl="1"/>
            <a:r>
              <a:rPr lang="en-US" dirty="0" smtClean="0"/>
              <a:t>do one of:</a:t>
            </a:r>
          </a:p>
          <a:p>
            <a:pPr lvl="2"/>
            <a:r>
              <a:rPr lang="en-US" sz="2400" dirty="0" smtClean="0"/>
              <a:t>splay max item in T</a:t>
            </a:r>
            <a:r>
              <a:rPr lang="en-US" sz="2400" baseline="-25000" dirty="0" smtClean="0"/>
              <a:t>L</a:t>
            </a:r>
            <a:r>
              <a:rPr lang="en-US" sz="2400" dirty="0" smtClean="0"/>
              <a:t> (then T</a:t>
            </a:r>
            <a:r>
              <a:rPr lang="en-US" sz="2400" baseline="-25000" dirty="0" smtClean="0"/>
              <a:t>L</a:t>
            </a:r>
            <a:r>
              <a:rPr lang="en-US" sz="2400" dirty="0" smtClean="0"/>
              <a:t> has no right child)</a:t>
            </a:r>
          </a:p>
          <a:p>
            <a:pPr lvl="2"/>
            <a:r>
              <a:rPr lang="en-US" sz="2400" dirty="0" smtClean="0"/>
              <a:t>splay min item in T</a:t>
            </a:r>
            <a:r>
              <a:rPr lang="en-US" sz="2400" baseline="-25000" dirty="0" smtClean="0"/>
              <a:t>R</a:t>
            </a:r>
            <a:r>
              <a:rPr lang="en-US" sz="2400" dirty="0" smtClean="0"/>
              <a:t> (then T</a:t>
            </a:r>
            <a:r>
              <a:rPr lang="en-US" sz="2400" baseline="-25000" dirty="0" smtClean="0"/>
              <a:t>R</a:t>
            </a:r>
            <a:r>
              <a:rPr lang="en-US" sz="2400" dirty="0" smtClean="0"/>
              <a:t> has no left child)</a:t>
            </a:r>
          </a:p>
          <a:p>
            <a:pPr lvl="1"/>
            <a:r>
              <a:rPr lang="en-US" dirty="0" smtClean="0"/>
              <a:t>connect other </a:t>
            </a:r>
            <a:r>
              <a:rPr lang="en-US" dirty="0" err="1" smtClean="0"/>
              <a:t>subtree</a:t>
            </a:r>
            <a:r>
              <a:rPr lang="en-US" dirty="0" smtClean="0"/>
              <a:t> to empty child</a:t>
            </a:r>
          </a:p>
          <a:p>
            <a:pPr lvl="1"/>
            <a:r>
              <a:rPr lang="en-US" dirty="0" smtClean="0"/>
              <a:t>if the item to be deleted is not in the tree, the node last visited in the search is splayed</a:t>
            </a:r>
          </a:p>
          <a:p>
            <a:r>
              <a:rPr lang="en-US" dirty="0" smtClean="0">
                <a:solidFill>
                  <a:srgbClr val="0000CC"/>
                </a:solidFill>
              </a:rPr>
              <a:t>https://en.wikipedia.org/wiki/Splay_tree</a:t>
            </a:r>
            <a:endParaRPr lang="en-US" dirty="0">
              <a:solidFill>
                <a:srgbClr val="0000CC"/>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Splay Trees – Time Complexity</a:t>
            </a:r>
            <a:endParaRPr lang="en-US" dirty="0"/>
          </a:p>
        </p:txBody>
      </p:sp>
      <p:graphicFrame>
        <p:nvGraphicFramePr>
          <p:cNvPr id="3" name="Group 75"/>
          <p:cNvGraphicFramePr>
            <a:graphicFrameLocks noGrp="1"/>
          </p:cNvGraphicFramePr>
          <p:nvPr/>
        </p:nvGraphicFramePr>
        <p:xfrm>
          <a:off x="457200" y="1295400"/>
          <a:ext cx="8077200" cy="4398373"/>
        </p:xfrm>
        <a:graphic>
          <a:graphicData uri="http://schemas.openxmlformats.org/drawingml/2006/table">
            <a:tbl>
              <a:tblPr/>
              <a:tblGrid>
                <a:gridCol w="2692400"/>
                <a:gridCol w="2692400"/>
                <a:gridCol w="2692400"/>
              </a:tblGrid>
              <a:tr h="793198">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1" i="0" u="none" strike="noStrike" cap="none" normalizeH="0" baseline="0" dirty="0" smtClean="0">
                        <a:ln>
                          <a:noFill/>
                        </a:ln>
                        <a:solidFill>
                          <a:schemeClr val="tx1"/>
                        </a:solidFill>
                        <a:effectLst/>
                        <a:latin typeface="Tahoma" pitchFamily="34" charset="0"/>
                      </a:endParaRP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1" i="0" u="none" strike="noStrike" cap="none" normalizeH="0" baseline="0" dirty="0" smtClean="0">
                          <a:ln>
                            <a:noFill/>
                          </a:ln>
                          <a:solidFill>
                            <a:srgbClr val="C00000"/>
                          </a:solidFill>
                          <a:effectLst/>
                          <a:latin typeface="Tahoma" pitchFamily="34" charset="0"/>
                        </a:rPr>
                        <a:t>Worst Case</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1" i="0" u="none" strike="noStrike" cap="none" normalizeH="0" baseline="0" dirty="0" smtClean="0">
                          <a:ln>
                            <a:noFill/>
                          </a:ln>
                          <a:solidFill>
                            <a:srgbClr val="0000CC"/>
                          </a:solidFill>
                          <a:effectLst/>
                          <a:latin typeface="Tahoma" pitchFamily="34" charset="0"/>
                        </a:rPr>
                        <a:t>Average Case</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7053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Space</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7053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Search</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Amortized 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8139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Insert</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Amortized 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70535">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Delete</a:t>
                      </a:r>
                    </a:p>
                  </a:txBody>
                  <a:tcPr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Amortized 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smtClean="0">
                          <a:ln>
                            <a:noFill/>
                          </a:ln>
                          <a:solidFill>
                            <a:schemeClr val="tx1"/>
                          </a:solidFill>
                          <a:effectLst/>
                          <a:latin typeface="Tahoma" pitchFamily="34" charset="0"/>
                        </a:rPr>
                        <a:t>O(log</a:t>
                      </a:r>
                      <a:r>
                        <a:rPr kumimoji="0" lang="en-US" sz="2800" b="0" i="0" u="none" strike="noStrike" cap="none" normalizeH="0" baseline="-25000" dirty="0" smtClean="0">
                          <a:ln>
                            <a:noFill/>
                          </a:ln>
                          <a:solidFill>
                            <a:schemeClr val="tx1"/>
                          </a:solidFill>
                          <a:effectLst/>
                          <a:latin typeface="Tahoma" pitchFamily="34" charset="0"/>
                        </a:rPr>
                        <a:t>2</a:t>
                      </a:r>
                      <a:r>
                        <a:rPr kumimoji="0" lang="en-US" sz="2800" b="0" i="0" u="none" strike="noStrike" cap="none" normalizeH="0" baseline="0" dirty="0" smtClean="0">
                          <a:ln>
                            <a:noFill/>
                          </a:ln>
                          <a:solidFill>
                            <a:schemeClr val="tx1"/>
                          </a:solidFill>
                          <a:effectLst/>
                          <a:latin typeface="Tahoma" pitchFamily="34" charset="0"/>
                        </a:rPr>
                        <a:t>n)</a:t>
                      </a:r>
                    </a:p>
                  </a:txBody>
                  <a:tcPr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
        <p:nvSpPr>
          <p:cNvPr id="4" name="Rectangle 3"/>
          <p:cNvSpPr/>
          <p:nvPr/>
        </p:nvSpPr>
        <p:spPr>
          <a:xfrm>
            <a:off x="457200" y="5827693"/>
            <a:ext cx="8001000" cy="954107"/>
          </a:xfrm>
          <a:prstGeom prst="rect">
            <a:avLst/>
          </a:prstGeom>
        </p:spPr>
        <p:txBody>
          <a:bodyPr wrap="square">
            <a:spAutoFit/>
          </a:bodyPr>
          <a:lstStyle/>
          <a:p>
            <a:r>
              <a:rPr lang="en-US" sz="2800" dirty="0" smtClean="0">
                <a:effectLst/>
              </a:rPr>
              <a:t>Insertions and deletions may require the tree to be rebalanced by one or more </a:t>
            </a:r>
            <a:r>
              <a:rPr lang="en-US" sz="2800" dirty="0" smtClean="0">
                <a:solidFill>
                  <a:srgbClr val="0000CC"/>
                </a:solidFill>
                <a:effectLst/>
              </a:rPr>
              <a:t>tree rotations</a:t>
            </a:r>
            <a:endParaRPr lang="en-US" sz="2800" dirty="0">
              <a:solidFill>
                <a:srgbClr val="0000CC"/>
              </a:solidFill>
              <a:effectLs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B-Trees</a:t>
            </a:r>
            <a:endParaRPr lang="en-US" dirty="0"/>
          </a:p>
        </p:txBody>
      </p:sp>
      <p:sp>
        <p:nvSpPr>
          <p:cNvPr id="3" name="Content Placeholder 2"/>
          <p:cNvSpPr>
            <a:spLocks noGrp="1"/>
          </p:cNvSpPr>
          <p:nvPr>
            <p:ph idx="1"/>
          </p:nvPr>
        </p:nvSpPr>
        <p:spPr/>
        <p:txBody>
          <a:bodyPr>
            <a:normAutofit lnSpcReduction="10000"/>
          </a:bodyPr>
          <a:lstStyle/>
          <a:p>
            <a:r>
              <a:rPr lang="en-US" dirty="0" smtClean="0"/>
              <a:t>B-tree is a </a:t>
            </a:r>
            <a:r>
              <a:rPr lang="en-US" dirty="0" smtClean="0">
                <a:solidFill>
                  <a:srgbClr val="0000CC"/>
                </a:solidFill>
              </a:rPr>
              <a:t>tree data structure </a:t>
            </a:r>
            <a:r>
              <a:rPr lang="en-US" dirty="0" smtClean="0"/>
              <a:t>that keeps data sorted and allows searches, sequential access, insertions, and deletions in logarithmic time</a:t>
            </a:r>
          </a:p>
          <a:p>
            <a:r>
              <a:rPr lang="en-US" dirty="0" smtClean="0"/>
              <a:t>B-tree is a </a:t>
            </a:r>
            <a:r>
              <a:rPr lang="en-US" dirty="0" smtClean="0">
                <a:solidFill>
                  <a:srgbClr val="0000CC"/>
                </a:solidFill>
              </a:rPr>
              <a:t>generalization</a:t>
            </a:r>
            <a:r>
              <a:rPr lang="en-US" dirty="0" smtClean="0"/>
              <a:t> of a </a:t>
            </a:r>
            <a:r>
              <a:rPr lang="en-US" dirty="0" smtClean="0">
                <a:solidFill>
                  <a:srgbClr val="0000CC"/>
                </a:solidFill>
              </a:rPr>
              <a:t>binary search tree</a:t>
            </a:r>
            <a:r>
              <a:rPr lang="en-US" dirty="0" smtClean="0"/>
              <a:t> in that a node can have more than two children</a:t>
            </a:r>
          </a:p>
          <a:p>
            <a:pPr lvl="1"/>
            <a:r>
              <a:rPr lang="en-US" sz="2800" dirty="0" smtClean="0"/>
              <a:t>As branching increases, depth decreases</a:t>
            </a:r>
          </a:p>
          <a:p>
            <a:r>
              <a:rPr lang="en-US" dirty="0" smtClean="0"/>
              <a:t>Unlike self-balancing binary search trees, the B-tree is </a:t>
            </a:r>
            <a:r>
              <a:rPr lang="en-US" dirty="0" smtClean="0">
                <a:solidFill>
                  <a:srgbClr val="0000CC"/>
                </a:solidFill>
              </a:rPr>
              <a:t>optimized </a:t>
            </a:r>
            <a:r>
              <a:rPr lang="en-US" dirty="0" smtClean="0"/>
              <a:t>for systems that read and write large blocks of data</a:t>
            </a:r>
          </a:p>
          <a:p>
            <a:r>
              <a:rPr lang="en-US" dirty="0" smtClean="0"/>
              <a:t>It is commonly used in </a:t>
            </a:r>
            <a:r>
              <a:rPr lang="en-US" i="1" dirty="0" smtClean="0">
                <a:solidFill>
                  <a:srgbClr val="0000CC"/>
                </a:solidFill>
              </a:rPr>
              <a:t>databases</a:t>
            </a:r>
            <a:r>
              <a:rPr lang="en-US" dirty="0" smtClean="0"/>
              <a:t> and </a:t>
            </a:r>
            <a:r>
              <a:rPr lang="en-US" i="1" dirty="0" smtClean="0">
                <a:solidFill>
                  <a:srgbClr val="0000CC"/>
                </a:solidFill>
              </a:rPr>
              <a:t>file systems</a:t>
            </a:r>
            <a:endParaRPr lang="en-US" i="1" dirty="0">
              <a:solidFill>
                <a:srgbClr val="0000CC"/>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 - Trees</a:t>
            </a:r>
            <a:endParaRPr lang="en-US" dirty="0"/>
          </a:p>
        </p:txBody>
      </p:sp>
      <p:sp>
        <p:nvSpPr>
          <p:cNvPr id="3" name="Content Placeholder 2"/>
          <p:cNvSpPr>
            <a:spLocks noGrp="1"/>
          </p:cNvSpPr>
          <p:nvPr>
            <p:ph idx="1"/>
          </p:nvPr>
        </p:nvSpPr>
        <p:spPr>
          <a:xfrm>
            <a:off x="304800" y="1143000"/>
            <a:ext cx="8534400" cy="5486400"/>
          </a:xfrm>
        </p:spPr>
        <p:txBody>
          <a:bodyPr>
            <a:normAutofit fontScale="92500" lnSpcReduction="20000"/>
          </a:bodyPr>
          <a:lstStyle/>
          <a:p>
            <a:r>
              <a:rPr lang="en-US" dirty="0" smtClean="0"/>
              <a:t>In B-trees, </a:t>
            </a:r>
            <a:r>
              <a:rPr lang="en-US" dirty="0" smtClean="0">
                <a:solidFill>
                  <a:srgbClr val="0000CC"/>
                </a:solidFill>
              </a:rPr>
              <a:t>internal (non-leaf) </a:t>
            </a:r>
            <a:r>
              <a:rPr lang="en-US" dirty="0" smtClean="0"/>
              <a:t>nodes can have a variable number of child nodes within some pre-defined range</a:t>
            </a:r>
          </a:p>
          <a:p>
            <a:r>
              <a:rPr lang="en-US" dirty="0" smtClean="0"/>
              <a:t>When data are inserted or removed from a node, its number of child nodes changes</a:t>
            </a:r>
          </a:p>
          <a:p>
            <a:r>
              <a:rPr lang="en-US" dirty="0" smtClean="0"/>
              <a:t>In order to maintain the pre-defined range, internal nodes may be joined or split</a:t>
            </a:r>
          </a:p>
          <a:p>
            <a:pPr lvl="1"/>
            <a:r>
              <a:rPr lang="en-US" dirty="0" smtClean="0"/>
              <a:t> Because a range of child nodes is permitted</a:t>
            </a:r>
          </a:p>
          <a:p>
            <a:r>
              <a:rPr lang="en-US" dirty="0" smtClean="0"/>
              <a:t>B-trees do not need </a:t>
            </a:r>
            <a:r>
              <a:rPr lang="en-US" dirty="0" smtClean="0">
                <a:solidFill>
                  <a:srgbClr val="0000CC"/>
                </a:solidFill>
              </a:rPr>
              <a:t>re-balancing</a:t>
            </a:r>
            <a:r>
              <a:rPr lang="en-US" dirty="0" smtClean="0"/>
              <a:t> as frequently as other self-balancing search trees, but may waste some space, since nodes are not entirely full</a:t>
            </a:r>
          </a:p>
          <a:p>
            <a:r>
              <a:rPr lang="en-US" dirty="0" smtClean="0"/>
              <a:t>The lower and upper bounds on the number of child nodes are typically fixed for a particular implementation</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 – Trees Definition</a:t>
            </a:r>
            <a:endParaRPr lang="en-US" dirty="0"/>
          </a:p>
        </p:txBody>
      </p:sp>
      <p:sp>
        <p:nvSpPr>
          <p:cNvPr id="3" name="Content Placeholder 2"/>
          <p:cNvSpPr>
            <a:spLocks noGrp="1"/>
          </p:cNvSpPr>
          <p:nvPr>
            <p:ph idx="1"/>
          </p:nvPr>
        </p:nvSpPr>
        <p:spPr/>
        <p:txBody>
          <a:bodyPr/>
          <a:lstStyle/>
          <a:p>
            <a:pPr marL="571500" indent="-571500"/>
            <a:r>
              <a:rPr lang="en-US" sz="2600" dirty="0" smtClean="0"/>
              <a:t>A B-tree of order </a:t>
            </a:r>
            <a:r>
              <a:rPr lang="en-US" sz="2600" i="1" dirty="0" smtClean="0"/>
              <a:t>m</a:t>
            </a:r>
            <a:r>
              <a:rPr lang="en-US" sz="2600" dirty="0" smtClean="0"/>
              <a:t> is an </a:t>
            </a:r>
            <a:r>
              <a:rPr lang="en-US" sz="2600" i="1" dirty="0" smtClean="0"/>
              <a:t>m</a:t>
            </a:r>
            <a:r>
              <a:rPr lang="en-US" sz="2600" dirty="0" smtClean="0"/>
              <a:t>-way tree (i.e., a tree where each node may have up to </a:t>
            </a:r>
            <a:r>
              <a:rPr lang="en-US" sz="2600" i="1" dirty="0" smtClean="0"/>
              <a:t>m</a:t>
            </a:r>
            <a:r>
              <a:rPr lang="en-US" sz="2600" dirty="0" smtClean="0"/>
              <a:t> children) in which:</a:t>
            </a:r>
          </a:p>
          <a:p>
            <a:pPr marL="800100" lvl="2" indent="-457200">
              <a:buClr>
                <a:schemeClr val="tx1"/>
              </a:buClr>
              <a:buFont typeface="Symbol" pitchFamily="18" charset="2"/>
              <a:buAutoNum type="arabicPeriod"/>
            </a:pPr>
            <a:r>
              <a:rPr lang="en-US" sz="2400" dirty="0" smtClean="0"/>
              <a:t>the number of keys in each non-leaf node is one less than the number of its children and these keys partition the keys in the children in the fashion of a search tree</a:t>
            </a:r>
          </a:p>
          <a:p>
            <a:pPr marL="800100" lvl="2" indent="-457200">
              <a:buClr>
                <a:schemeClr val="tx1"/>
              </a:buClr>
              <a:buFont typeface="Symbol" pitchFamily="18" charset="2"/>
              <a:buAutoNum type="arabicPeriod"/>
            </a:pPr>
            <a:r>
              <a:rPr lang="en-US" sz="2400" dirty="0" smtClean="0"/>
              <a:t>all leaves are on the same level</a:t>
            </a:r>
          </a:p>
          <a:p>
            <a:pPr marL="800100" lvl="2" indent="-457200">
              <a:buClr>
                <a:schemeClr val="tx1"/>
              </a:buClr>
              <a:buFont typeface="Symbol" pitchFamily="18" charset="2"/>
              <a:buAutoNum type="arabicPeriod"/>
            </a:pPr>
            <a:r>
              <a:rPr lang="en-US" sz="2400" dirty="0" smtClean="0"/>
              <a:t>all non-leaf nodes except the root have at least </a:t>
            </a:r>
            <a:r>
              <a:rPr lang="en-US" sz="2400" dirty="0" smtClean="0">
                <a:sym typeface="Symbol" pitchFamily="18" charset="2"/>
              </a:rPr>
              <a:t></a:t>
            </a:r>
            <a:r>
              <a:rPr lang="en-US" sz="2400" i="1" dirty="0" smtClean="0"/>
              <a:t>m </a:t>
            </a:r>
            <a:r>
              <a:rPr lang="en-US" sz="2400" dirty="0" smtClean="0"/>
              <a:t>/ 2</a:t>
            </a:r>
            <a:r>
              <a:rPr lang="en-US" sz="2400" dirty="0" smtClean="0">
                <a:sym typeface="Symbol" pitchFamily="18" charset="2"/>
              </a:rPr>
              <a:t></a:t>
            </a:r>
            <a:r>
              <a:rPr lang="en-US" sz="2400" dirty="0" smtClean="0"/>
              <a:t> children</a:t>
            </a:r>
          </a:p>
          <a:p>
            <a:pPr marL="800100" lvl="2" indent="-457200">
              <a:buClr>
                <a:schemeClr val="tx1"/>
              </a:buClr>
              <a:buFont typeface="Symbol" pitchFamily="18" charset="2"/>
              <a:buAutoNum type="arabicPeriod"/>
            </a:pPr>
            <a:r>
              <a:rPr lang="en-US" sz="2400" dirty="0" smtClean="0"/>
              <a:t>the root is either a leaf node, or it has from two to </a:t>
            </a:r>
            <a:r>
              <a:rPr lang="en-US" sz="2400" i="1" dirty="0" smtClean="0"/>
              <a:t>m</a:t>
            </a:r>
            <a:r>
              <a:rPr lang="en-US" sz="2400" dirty="0" smtClean="0"/>
              <a:t> children</a:t>
            </a:r>
          </a:p>
          <a:p>
            <a:pPr marL="800100" lvl="2" indent="-457200">
              <a:buClr>
                <a:schemeClr val="tx1"/>
              </a:buClr>
              <a:buFont typeface="Symbol" pitchFamily="18" charset="2"/>
              <a:buAutoNum type="arabicPeriod"/>
            </a:pPr>
            <a:r>
              <a:rPr lang="en-US" sz="2400" dirty="0" smtClean="0"/>
              <a:t>a leaf node contains no more than </a:t>
            </a:r>
            <a:r>
              <a:rPr lang="en-US" sz="2400" i="1" dirty="0" smtClean="0"/>
              <a:t>m</a:t>
            </a:r>
            <a:r>
              <a:rPr lang="en-US" sz="2400" dirty="0" smtClean="0"/>
              <a:t> – 1 keys</a:t>
            </a:r>
          </a:p>
          <a:p>
            <a:pPr marL="571500" indent="-571500"/>
            <a:r>
              <a:rPr lang="en-US" sz="2600" dirty="0" smtClean="0"/>
              <a:t>The number </a:t>
            </a:r>
            <a:r>
              <a:rPr lang="en-US" sz="2600" i="1" dirty="0" smtClean="0"/>
              <a:t>m</a:t>
            </a:r>
            <a:r>
              <a:rPr lang="en-US" sz="2600" dirty="0" smtClean="0"/>
              <a:t> should always be odd</a:t>
            </a:r>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 – Tree Example</a:t>
            </a:r>
            <a:endParaRPr lang="en-US" dirty="0"/>
          </a:p>
        </p:txBody>
      </p:sp>
      <p:grpSp>
        <p:nvGrpSpPr>
          <p:cNvPr id="4" name="Group 143"/>
          <p:cNvGrpSpPr>
            <a:grpSpLocks/>
          </p:cNvGrpSpPr>
          <p:nvPr/>
        </p:nvGrpSpPr>
        <p:grpSpPr bwMode="auto">
          <a:xfrm>
            <a:off x="3810000" y="3833813"/>
            <a:ext cx="2384425" cy="366712"/>
            <a:chOff x="2400" y="2415"/>
            <a:chExt cx="1502" cy="231"/>
          </a:xfrm>
        </p:grpSpPr>
        <p:grpSp>
          <p:nvGrpSpPr>
            <p:cNvPr id="5" name="Group 139"/>
            <p:cNvGrpSpPr>
              <a:grpSpLocks/>
            </p:cNvGrpSpPr>
            <p:nvPr/>
          </p:nvGrpSpPr>
          <p:grpSpPr bwMode="auto">
            <a:xfrm>
              <a:off x="3305" y="2415"/>
              <a:ext cx="302" cy="225"/>
              <a:chOff x="3305" y="2426"/>
              <a:chExt cx="302" cy="225"/>
            </a:xfrm>
          </p:grpSpPr>
          <p:sp>
            <p:nvSpPr>
              <p:cNvPr id="18" name="Text Box 128"/>
              <p:cNvSpPr txBox="1">
                <a:spLocks noChangeArrowheads="1"/>
              </p:cNvSpPr>
              <p:nvPr/>
            </p:nvSpPr>
            <p:spPr bwMode="auto">
              <a:xfrm flipV="1">
                <a:off x="3305" y="2426"/>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19" name="Line 129"/>
              <p:cNvSpPr>
                <a:spLocks noChangeShapeType="1"/>
              </p:cNvSpPr>
              <p:nvPr/>
            </p:nvSpPr>
            <p:spPr bwMode="auto">
              <a:xfrm flipH="1">
                <a:off x="3305" y="2426"/>
                <a:ext cx="302" cy="225"/>
              </a:xfrm>
              <a:prstGeom prst="line">
                <a:avLst/>
              </a:prstGeom>
              <a:noFill/>
              <a:ln w="9525">
                <a:solidFill>
                  <a:srgbClr val="000000"/>
                </a:solidFill>
                <a:round/>
                <a:headEnd/>
                <a:tailEnd/>
              </a:ln>
            </p:spPr>
            <p:txBody>
              <a:bodyPr/>
              <a:lstStyle/>
              <a:p>
                <a:endParaRPr lang="en-US">
                  <a:effectLst/>
                </a:endParaRPr>
              </a:p>
            </p:txBody>
          </p:sp>
        </p:grpSp>
        <p:grpSp>
          <p:nvGrpSpPr>
            <p:cNvPr id="6" name="Group 140"/>
            <p:cNvGrpSpPr>
              <a:grpSpLocks/>
            </p:cNvGrpSpPr>
            <p:nvPr/>
          </p:nvGrpSpPr>
          <p:grpSpPr bwMode="auto">
            <a:xfrm>
              <a:off x="2997" y="2415"/>
              <a:ext cx="308" cy="231"/>
              <a:chOff x="2997" y="2426"/>
              <a:chExt cx="308" cy="231"/>
            </a:xfrm>
          </p:grpSpPr>
          <p:sp>
            <p:nvSpPr>
              <p:cNvPr id="16" name="Text Box 127"/>
              <p:cNvSpPr txBox="1">
                <a:spLocks noChangeArrowheads="1"/>
              </p:cNvSpPr>
              <p:nvPr/>
            </p:nvSpPr>
            <p:spPr bwMode="auto">
              <a:xfrm flipV="1">
                <a:off x="3004" y="2426"/>
                <a:ext cx="301"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17" name="Line 130"/>
              <p:cNvSpPr>
                <a:spLocks noChangeShapeType="1"/>
              </p:cNvSpPr>
              <p:nvPr/>
            </p:nvSpPr>
            <p:spPr bwMode="auto">
              <a:xfrm flipH="1">
                <a:off x="2997" y="2432"/>
                <a:ext cx="302" cy="225"/>
              </a:xfrm>
              <a:prstGeom prst="line">
                <a:avLst/>
              </a:prstGeom>
              <a:noFill/>
              <a:ln w="9525">
                <a:solidFill>
                  <a:srgbClr val="000000"/>
                </a:solidFill>
                <a:round/>
                <a:headEnd/>
                <a:tailEnd/>
              </a:ln>
            </p:spPr>
            <p:txBody>
              <a:bodyPr/>
              <a:lstStyle/>
              <a:p>
                <a:endParaRPr lang="en-US">
                  <a:effectLst/>
                </a:endParaRPr>
              </a:p>
            </p:txBody>
          </p:sp>
        </p:grpSp>
        <p:grpSp>
          <p:nvGrpSpPr>
            <p:cNvPr id="7" name="Group 141"/>
            <p:cNvGrpSpPr>
              <a:grpSpLocks/>
            </p:cNvGrpSpPr>
            <p:nvPr/>
          </p:nvGrpSpPr>
          <p:grpSpPr bwMode="auto">
            <a:xfrm>
              <a:off x="2702" y="2415"/>
              <a:ext cx="309" cy="231"/>
              <a:chOff x="2702" y="2426"/>
              <a:chExt cx="309" cy="231"/>
            </a:xfrm>
          </p:grpSpPr>
          <p:sp>
            <p:nvSpPr>
              <p:cNvPr id="14" name="Text Box 126"/>
              <p:cNvSpPr txBox="1">
                <a:spLocks noChangeArrowheads="1"/>
              </p:cNvSpPr>
              <p:nvPr/>
            </p:nvSpPr>
            <p:spPr bwMode="auto">
              <a:xfrm flipV="1">
                <a:off x="2702" y="2426"/>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15" name="Line 131"/>
              <p:cNvSpPr>
                <a:spLocks noChangeShapeType="1"/>
              </p:cNvSpPr>
              <p:nvPr/>
            </p:nvSpPr>
            <p:spPr bwMode="auto">
              <a:xfrm flipH="1">
                <a:off x="2709" y="2432"/>
                <a:ext cx="302" cy="225"/>
              </a:xfrm>
              <a:prstGeom prst="line">
                <a:avLst/>
              </a:prstGeom>
              <a:noFill/>
              <a:ln w="9525">
                <a:solidFill>
                  <a:srgbClr val="000000"/>
                </a:solidFill>
                <a:round/>
                <a:headEnd/>
                <a:tailEnd/>
              </a:ln>
            </p:spPr>
            <p:txBody>
              <a:bodyPr/>
              <a:lstStyle/>
              <a:p>
                <a:endParaRPr lang="en-US">
                  <a:effectLst/>
                </a:endParaRPr>
              </a:p>
            </p:txBody>
          </p:sp>
        </p:grpSp>
        <p:grpSp>
          <p:nvGrpSpPr>
            <p:cNvPr id="8" name="Group 142"/>
            <p:cNvGrpSpPr>
              <a:grpSpLocks/>
            </p:cNvGrpSpPr>
            <p:nvPr/>
          </p:nvGrpSpPr>
          <p:grpSpPr bwMode="auto">
            <a:xfrm>
              <a:off x="2400" y="2415"/>
              <a:ext cx="323" cy="231"/>
              <a:chOff x="2400" y="2426"/>
              <a:chExt cx="323" cy="231"/>
            </a:xfrm>
          </p:grpSpPr>
          <p:sp>
            <p:nvSpPr>
              <p:cNvPr id="12" name="Text Box 125"/>
              <p:cNvSpPr txBox="1">
                <a:spLocks noChangeArrowheads="1"/>
              </p:cNvSpPr>
              <p:nvPr/>
            </p:nvSpPr>
            <p:spPr bwMode="auto">
              <a:xfrm flipV="1">
                <a:off x="2400" y="2426"/>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13" name="Line 132"/>
              <p:cNvSpPr>
                <a:spLocks noChangeShapeType="1"/>
              </p:cNvSpPr>
              <p:nvPr/>
            </p:nvSpPr>
            <p:spPr bwMode="auto">
              <a:xfrm flipH="1">
                <a:off x="2421" y="2432"/>
                <a:ext cx="302" cy="225"/>
              </a:xfrm>
              <a:prstGeom prst="line">
                <a:avLst/>
              </a:prstGeom>
              <a:noFill/>
              <a:ln w="9525">
                <a:solidFill>
                  <a:srgbClr val="000000"/>
                </a:solidFill>
                <a:round/>
                <a:headEnd/>
                <a:tailEnd/>
              </a:ln>
            </p:spPr>
            <p:txBody>
              <a:bodyPr/>
              <a:lstStyle/>
              <a:p>
                <a:endParaRPr lang="en-US">
                  <a:effectLst/>
                </a:endParaRPr>
              </a:p>
            </p:txBody>
          </p:sp>
        </p:grpSp>
        <p:grpSp>
          <p:nvGrpSpPr>
            <p:cNvPr id="9" name="Group 138"/>
            <p:cNvGrpSpPr>
              <a:grpSpLocks/>
            </p:cNvGrpSpPr>
            <p:nvPr/>
          </p:nvGrpSpPr>
          <p:grpSpPr bwMode="auto">
            <a:xfrm>
              <a:off x="3600" y="2415"/>
              <a:ext cx="302" cy="225"/>
              <a:chOff x="3600" y="2415"/>
              <a:chExt cx="302" cy="225"/>
            </a:xfrm>
          </p:grpSpPr>
          <p:sp>
            <p:nvSpPr>
              <p:cNvPr id="10" name="Text Box 133"/>
              <p:cNvSpPr txBox="1">
                <a:spLocks noChangeArrowheads="1"/>
              </p:cNvSpPr>
              <p:nvPr/>
            </p:nvSpPr>
            <p:spPr bwMode="auto">
              <a:xfrm flipV="1">
                <a:off x="3600" y="2415"/>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11" name="Line 134"/>
              <p:cNvSpPr>
                <a:spLocks noChangeShapeType="1"/>
              </p:cNvSpPr>
              <p:nvPr/>
            </p:nvSpPr>
            <p:spPr bwMode="auto">
              <a:xfrm flipH="1">
                <a:off x="3600" y="2415"/>
                <a:ext cx="302" cy="225"/>
              </a:xfrm>
              <a:prstGeom prst="line">
                <a:avLst/>
              </a:prstGeom>
              <a:noFill/>
              <a:ln w="9525">
                <a:solidFill>
                  <a:srgbClr val="000000"/>
                </a:solidFill>
                <a:round/>
                <a:headEnd/>
                <a:tailEnd/>
              </a:ln>
            </p:spPr>
            <p:txBody>
              <a:bodyPr/>
              <a:lstStyle/>
              <a:p>
                <a:endParaRPr lang="en-US">
                  <a:effectLst/>
                </a:endParaRPr>
              </a:p>
            </p:txBody>
          </p:sp>
        </p:grpSp>
      </p:grpSp>
      <p:sp>
        <p:nvSpPr>
          <p:cNvPr id="20" name="Line 137"/>
          <p:cNvSpPr>
            <a:spLocks noChangeShapeType="1"/>
          </p:cNvSpPr>
          <p:nvPr/>
        </p:nvSpPr>
        <p:spPr bwMode="auto">
          <a:xfrm flipV="1">
            <a:off x="7924800" y="3962400"/>
            <a:ext cx="609600" cy="1371600"/>
          </a:xfrm>
          <a:prstGeom prst="line">
            <a:avLst/>
          </a:prstGeom>
          <a:noFill/>
          <a:ln w="12700">
            <a:solidFill>
              <a:schemeClr val="tx1"/>
            </a:solidFill>
            <a:round/>
            <a:headEnd type="none" w="sm" len="sm"/>
            <a:tailEnd type="none" w="sm" len="sm"/>
          </a:ln>
          <a:effectLst/>
        </p:spPr>
        <p:txBody>
          <a:bodyPr wrap="none" anchor="ctr"/>
          <a:lstStyle/>
          <a:p>
            <a:endParaRPr lang="en-US">
              <a:effectLst/>
            </a:endParaRPr>
          </a:p>
        </p:txBody>
      </p:sp>
      <p:sp>
        <p:nvSpPr>
          <p:cNvPr id="21" name="Line 136"/>
          <p:cNvSpPr>
            <a:spLocks noChangeShapeType="1"/>
          </p:cNvSpPr>
          <p:nvPr/>
        </p:nvSpPr>
        <p:spPr bwMode="auto">
          <a:xfrm flipV="1">
            <a:off x="3810000" y="3962400"/>
            <a:ext cx="3733800" cy="1447800"/>
          </a:xfrm>
          <a:prstGeom prst="line">
            <a:avLst/>
          </a:prstGeom>
          <a:noFill/>
          <a:ln w="12700">
            <a:solidFill>
              <a:schemeClr val="tx1"/>
            </a:solidFill>
            <a:round/>
            <a:headEnd type="none" w="sm" len="sm"/>
            <a:tailEnd type="none" w="sm" len="sm"/>
          </a:ln>
          <a:effectLst/>
        </p:spPr>
        <p:txBody>
          <a:bodyPr wrap="none" anchor="ctr"/>
          <a:lstStyle/>
          <a:p>
            <a:endParaRPr lang="en-US">
              <a:effectLst/>
            </a:endParaRPr>
          </a:p>
        </p:txBody>
      </p:sp>
      <p:sp>
        <p:nvSpPr>
          <p:cNvPr id="22" name="Line 3"/>
          <p:cNvSpPr>
            <a:spLocks noChangeShapeType="1"/>
          </p:cNvSpPr>
          <p:nvPr/>
        </p:nvSpPr>
        <p:spPr bwMode="auto">
          <a:xfrm flipH="1">
            <a:off x="1577975" y="2316163"/>
            <a:ext cx="1797050" cy="241300"/>
          </a:xfrm>
          <a:prstGeom prst="line">
            <a:avLst/>
          </a:prstGeom>
          <a:noFill/>
          <a:ln w="9525">
            <a:solidFill>
              <a:srgbClr val="000000"/>
            </a:solidFill>
            <a:round/>
            <a:headEnd/>
            <a:tailEnd/>
          </a:ln>
        </p:spPr>
        <p:txBody>
          <a:bodyPr/>
          <a:lstStyle/>
          <a:p>
            <a:endParaRPr lang="en-US">
              <a:effectLst/>
            </a:endParaRPr>
          </a:p>
        </p:txBody>
      </p:sp>
      <p:sp>
        <p:nvSpPr>
          <p:cNvPr id="23" name="Line 4"/>
          <p:cNvSpPr>
            <a:spLocks noChangeShapeType="1"/>
          </p:cNvSpPr>
          <p:nvPr/>
        </p:nvSpPr>
        <p:spPr bwMode="auto">
          <a:xfrm>
            <a:off x="3810000" y="2286000"/>
            <a:ext cx="3995738" cy="1493838"/>
          </a:xfrm>
          <a:prstGeom prst="line">
            <a:avLst/>
          </a:prstGeom>
          <a:noFill/>
          <a:ln w="9525">
            <a:solidFill>
              <a:srgbClr val="000000"/>
            </a:solidFill>
            <a:round/>
            <a:headEnd/>
            <a:tailEnd/>
          </a:ln>
        </p:spPr>
        <p:txBody>
          <a:bodyPr/>
          <a:lstStyle/>
          <a:p>
            <a:endParaRPr lang="en-US">
              <a:effectLst/>
            </a:endParaRPr>
          </a:p>
        </p:txBody>
      </p:sp>
      <p:sp>
        <p:nvSpPr>
          <p:cNvPr id="24" name="Line 5"/>
          <p:cNvSpPr>
            <a:spLocks noChangeShapeType="1"/>
          </p:cNvSpPr>
          <p:nvPr/>
        </p:nvSpPr>
        <p:spPr bwMode="auto">
          <a:xfrm>
            <a:off x="2098675" y="2832100"/>
            <a:ext cx="2854325" cy="901700"/>
          </a:xfrm>
          <a:prstGeom prst="line">
            <a:avLst/>
          </a:prstGeom>
          <a:noFill/>
          <a:ln w="9525">
            <a:solidFill>
              <a:srgbClr val="000000"/>
            </a:solidFill>
            <a:round/>
            <a:headEnd/>
            <a:tailEnd/>
          </a:ln>
        </p:spPr>
        <p:txBody>
          <a:bodyPr/>
          <a:lstStyle/>
          <a:p>
            <a:endParaRPr lang="en-US">
              <a:effectLst/>
            </a:endParaRPr>
          </a:p>
        </p:txBody>
      </p:sp>
      <p:sp>
        <p:nvSpPr>
          <p:cNvPr id="25" name="Line 6"/>
          <p:cNvSpPr>
            <a:spLocks noChangeShapeType="1"/>
          </p:cNvSpPr>
          <p:nvPr/>
        </p:nvSpPr>
        <p:spPr bwMode="auto">
          <a:xfrm>
            <a:off x="1828800" y="2971800"/>
            <a:ext cx="1143000" cy="838200"/>
          </a:xfrm>
          <a:prstGeom prst="line">
            <a:avLst/>
          </a:prstGeom>
          <a:noFill/>
          <a:ln w="9525">
            <a:solidFill>
              <a:srgbClr val="000000"/>
            </a:solidFill>
            <a:round/>
            <a:headEnd/>
            <a:tailEnd/>
          </a:ln>
        </p:spPr>
        <p:txBody>
          <a:bodyPr/>
          <a:lstStyle/>
          <a:p>
            <a:endParaRPr lang="en-US">
              <a:effectLst/>
            </a:endParaRPr>
          </a:p>
        </p:txBody>
      </p:sp>
      <p:sp>
        <p:nvSpPr>
          <p:cNvPr id="26" name="Line 7"/>
          <p:cNvSpPr>
            <a:spLocks noChangeShapeType="1"/>
          </p:cNvSpPr>
          <p:nvPr/>
        </p:nvSpPr>
        <p:spPr bwMode="auto">
          <a:xfrm flipH="1">
            <a:off x="1219200" y="2817813"/>
            <a:ext cx="120650" cy="992187"/>
          </a:xfrm>
          <a:prstGeom prst="line">
            <a:avLst/>
          </a:prstGeom>
          <a:noFill/>
          <a:ln w="9525">
            <a:solidFill>
              <a:srgbClr val="000000"/>
            </a:solidFill>
            <a:round/>
            <a:headEnd/>
            <a:tailEnd/>
          </a:ln>
        </p:spPr>
        <p:txBody>
          <a:bodyPr/>
          <a:lstStyle/>
          <a:p>
            <a:endParaRPr lang="en-US">
              <a:effectLst/>
            </a:endParaRPr>
          </a:p>
        </p:txBody>
      </p:sp>
      <p:sp>
        <p:nvSpPr>
          <p:cNvPr id="27" name="Line 8"/>
          <p:cNvSpPr>
            <a:spLocks noChangeShapeType="1"/>
          </p:cNvSpPr>
          <p:nvPr/>
        </p:nvSpPr>
        <p:spPr bwMode="auto">
          <a:xfrm flipH="1">
            <a:off x="5867400" y="3962400"/>
            <a:ext cx="2209800" cy="1371600"/>
          </a:xfrm>
          <a:prstGeom prst="line">
            <a:avLst/>
          </a:prstGeom>
          <a:noFill/>
          <a:ln w="9525">
            <a:solidFill>
              <a:srgbClr val="000000"/>
            </a:solidFill>
            <a:round/>
            <a:headEnd/>
            <a:tailEnd/>
          </a:ln>
        </p:spPr>
        <p:txBody>
          <a:bodyPr/>
          <a:lstStyle/>
          <a:p>
            <a:endParaRPr lang="en-US">
              <a:effectLst/>
            </a:endParaRPr>
          </a:p>
        </p:txBody>
      </p:sp>
      <p:sp>
        <p:nvSpPr>
          <p:cNvPr id="28" name="Line 9"/>
          <p:cNvSpPr>
            <a:spLocks noChangeShapeType="1"/>
          </p:cNvSpPr>
          <p:nvPr/>
        </p:nvSpPr>
        <p:spPr bwMode="auto">
          <a:xfrm flipH="1">
            <a:off x="1828800" y="3962400"/>
            <a:ext cx="5334000" cy="1371600"/>
          </a:xfrm>
          <a:prstGeom prst="line">
            <a:avLst/>
          </a:prstGeom>
          <a:noFill/>
          <a:ln w="9525">
            <a:solidFill>
              <a:srgbClr val="000000"/>
            </a:solidFill>
            <a:round/>
            <a:headEnd/>
            <a:tailEnd/>
          </a:ln>
        </p:spPr>
        <p:txBody>
          <a:bodyPr/>
          <a:lstStyle/>
          <a:p>
            <a:endParaRPr lang="en-US">
              <a:effectLst/>
            </a:endParaRPr>
          </a:p>
        </p:txBody>
      </p:sp>
      <p:sp>
        <p:nvSpPr>
          <p:cNvPr id="29" name="Text Box 10"/>
          <p:cNvSpPr txBox="1">
            <a:spLocks noChangeArrowheads="1"/>
          </p:cNvSpPr>
          <p:nvPr/>
        </p:nvSpPr>
        <p:spPr bwMode="auto">
          <a:xfrm flipV="1">
            <a:off x="3135313" y="2111375"/>
            <a:ext cx="477837" cy="358775"/>
          </a:xfrm>
          <a:prstGeom prst="rect">
            <a:avLst/>
          </a:prstGeom>
          <a:solidFill>
            <a:srgbClr val="FFFFFF"/>
          </a:solidFill>
          <a:ln w="9525">
            <a:solidFill>
              <a:srgbClr val="000000"/>
            </a:solidFill>
            <a:miter lim="800000"/>
            <a:headEnd/>
            <a:tailEnd/>
          </a:ln>
        </p:spPr>
        <p:txBody>
          <a:bodyPr rot="10800000"/>
          <a:lstStyle/>
          <a:p>
            <a:pPr eaLnBrk="0" hangingPunct="0"/>
            <a:endParaRPr lang="en-US" sz="1600">
              <a:effectLst/>
              <a:latin typeface="Times New Roman" pitchFamily="18" charset="0"/>
            </a:endParaRPr>
          </a:p>
        </p:txBody>
      </p:sp>
      <p:sp>
        <p:nvSpPr>
          <p:cNvPr id="30" name="Text Box 11"/>
          <p:cNvSpPr txBox="1">
            <a:spLocks noChangeArrowheads="1"/>
          </p:cNvSpPr>
          <p:nvPr/>
        </p:nvSpPr>
        <p:spPr bwMode="auto">
          <a:xfrm flipV="1">
            <a:off x="3613150" y="2111375"/>
            <a:ext cx="479425" cy="358775"/>
          </a:xfrm>
          <a:prstGeom prst="rect">
            <a:avLst/>
          </a:prstGeom>
          <a:solidFill>
            <a:srgbClr val="FFFFFF"/>
          </a:solidFill>
          <a:ln w="9525">
            <a:solidFill>
              <a:srgbClr val="000000"/>
            </a:solidFill>
            <a:miter lim="800000"/>
            <a:headEnd/>
            <a:tailEnd/>
          </a:ln>
        </p:spPr>
        <p:txBody>
          <a:bodyPr rot="10800000"/>
          <a:lstStyle/>
          <a:p>
            <a:pPr eaLnBrk="0" hangingPunct="0"/>
            <a:endParaRPr lang="en-US" sz="1600">
              <a:effectLst/>
              <a:latin typeface="Times New Roman" pitchFamily="18" charset="0"/>
            </a:endParaRPr>
          </a:p>
        </p:txBody>
      </p:sp>
      <p:sp>
        <p:nvSpPr>
          <p:cNvPr id="31" name="Text Box 12"/>
          <p:cNvSpPr txBox="1">
            <a:spLocks noChangeArrowheads="1"/>
          </p:cNvSpPr>
          <p:nvPr/>
        </p:nvSpPr>
        <p:spPr bwMode="auto">
          <a:xfrm flipV="1">
            <a:off x="1577975" y="2611438"/>
            <a:ext cx="477838" cy="358775"/>
          </a:xfrm>
          <a:prstGeom prst="rect">
            <a:avLst/>
          </a:prstGeom>
          <a:solidFill>
            <a:srgbClr val="FFFFFF"/>
          </a:solidFill>
          <a:ln w="9525">
            <a:solidFill>
              <a:srgbClr val="000000"/>
            </a:solidFill>
            <a:miter lim="800000"/>
            <a:headEnd/>
            <a:tailEnd/>
          </a:ln>
        </p:spPr>
        <p:txBody>
          <a:bodyPr rot="10800000"/>
          <a:lstStyle/>
          <a:p>
            <a:pPr eaLnBrk="0" hangingPunct="0"/>
            <a:endParaRPr lang="en-US" sz="1600">
              <a:effectLst/>
              <a:latin typeface="Times New Roman" pitchFamily="18" charset="0"/>
            </a:endParaRPr>
          </a:p>
        </p:txBody>
      </p:sp>
      <p:sp>
        <p:nvSpPr>
          <p:cNvPr id="32" name="Text Box 13"/>
          <p:cNvSpPr txBox="1">
            <a:spLocks noChangeArrowheads="1"/>
          </p:cNvSpPr>
          <p:nvPr/>
        </p:nvSpPr>
        <p:spPr bwMode="auto">
          <a:xfrm flipV="1">
            <a:off x="1098550" y="2611438"/>
            <a:ext cx="479425" cy="358775"/>
          </a:xfrm>
          <a:prstGeom prst="rect">
            <a:avLst/>
          </a:prstGeom>
          <a:solidFill>
            <a:srgbClr val="FFFFFF"/>
          </a:solidFill>
          <a:ln w="9525">
            <a:solidFill>
              <a:srgbClr val="000000"/>
            </a:solidFill>
            <a:miter lim="800000"/>
            <a:headEnd/>
            <a:tailEnd/>
          </a:ln>
        </p:spPr>
        <p:txBody>
          <a:bodyPr rot="10800000"/>
          <a:lstStyle/>
          <a:p>
            <a:pPr eaLnBrk="0" hangingPunct="0"/>
            <a:endParaRPr lang="en-US" sz="1600">
              <a:effectLst/>
              <a:latin typeface="Times New Roman" pitchFamily="18" charset="0"/>
            </a:endParaRPr>
          </a:p>
        </p:txBody>
      </p:sp>
      <p:sp>
        <p:nvSpPr>
          <p:cNvPr id="33" name="Text Box 14"/>
          <p:cNvSpPr txBox="1">
            <a:spLocks noChangeArrowheads="1"/>
          </p:cNvSpPr>
          <p:nvPr/>
        </p:nvSpPr>
        <p:spPr bwMode="auto">
          <a:xfrm flipV="1">
            <a:off x="2055813" y="2611438"/>
            <a:ext cx="481012" cy="358775"/>
          </a:xfrm>
          <a:prstGeom prst="rect">
            <a:avLst/>
          </a:prstGeom>
          <a:solidFill>
            <a:srgbClr val="FFFFFF"/>
          </a:solidFill>
          <a:ln w="9525">
            <a:solidFill>
              <a:srgbClr val="000000"/>
            </a:solidFill>
            <a:miter lim="800000"/>
            <a:headEnd/>
            <a:tailEnd/>
          </a:ln>
        </p:spPr>
        <p:txBody>
          <a:bodyPr rot="10800000"/>
          <a:lstStyle/>
          <a:p>
            <a:pPr eaLnBrk="0" hangingPunct="0"/>
            <a:endParaRPr lang="en-US" sz="1600">
              <a:effectLst/>
              <a:latin typeface="Times New Roman" pitchFamily="18" charset="0"/>
            </a:endParaRPr>
          </a:p>
        </p:txBody>
      </p:sp>
      <p:sp>
        <p:nvSpPr>
          <p:cNvPr id="34" name="Text Box 27"/>
          <p:cNvSpPr txBox="1">
            <a:spLocks noChangeArrowheads="1"/>
          </p:cNvSpPr>
          <p:nvPr/>
        </p:nvSpPr>
        <p:spPr bwMode="auto">
          <a:xfrm flipV="1">
            <a:off x="6846888" y="3635375"/>
            <a:ext cx="479425" cy="360363"/>
          </a:xfrm>
          <a:prstGeom prst="rect">
            <a:avLst/>
          </a:prstGeom>
          <a:solidFill>
            <a:srgbClr val="FFFFFF"/>
          </a:solidFill>
          <a:ln w="9525">
            <a:solidFill>
              <a:srgbClr val="000000"/>
            </a:solidFill>
            <a:miter lim="800000"/>
            <a:headEnd/>
            <a:tailEnd/>
          </a:ln>
        </p:spPr>
        <p:txBody>
          <a:bodyPr rot="10800000"/>
          <a:lstStyle/>
          <a:p>
            <a:pPr eaLnBrk="0" hangingPunct="0"/>
            <a:endParaRPr lang="en-US" sz="1600">
              <a:effectLst/>
              <a:latin typeface="Times New Roman" pitchFamily="18" charset="0"/>
            </a:endParaRPr>
          </a:p>
        </p:txBody>
      </p:sp>
      <p:sp>
        <p:nvSpPr>
          <p:cNvPr id="35" name="Text Box 28"/>
          <p:cNvSpPr txBox="1">
            <a:spLocks noChangeArrowheads="1"/>
          </p:cNvSpPr>
          <p:nvPr/>
        </p:nvSpPr>
        <p:spPr bwMode="auto">
          <a:xfrm flipV="1">
            <a:off x="7326313" y="3635375"/>
            <a:ext cx="477837" cy="360363"/>
          </a:xfrm>
          <a:prstGeom prst="rect">
            <a:avLst/>
          </a:prstGeom>
          <a:solidFill>
            <a:srgbClr val="FFFFFF"/>
          </a:solidFill>
          <a:ln w="9525">
            <a:solidFill>
              <a:srgbClr val="000000"/>
            </a:solidFill>
            <a:miter lim="800000"/>
            <a:headEnd/>
            <a:tailEnd/>
          </a:ln>
        </p:spPr>
        <p:txBody>
          <a:bodyPr rot="10800000"/>
          <a:lstStyle/>
          <a:p>
            <a:pPr eaLnBrk="0" hangingPunct="0"/>
            <a:endParaRPr lang="en-US" sz="1600">
              <a:effectLst/>
              <a:latin typeface="Times New Roman" pitchFamily="18" charset="0"/>
            </a:endParaRPr>
          </a:p>
        </p:txBody>
      </p:sp>
      <p:sp>
        <p:nvSpPr>
          <p:cNvPr id="36" name="Text Box 29"/>
          <p:cNvSpPr txBox="1">
            <a:spLocks noChangeArrowheads="1"/>
          </p:cNvSpPr>
          <p:nvPr/>
        </p:nvSpPr>
        <p:spPr bwMode="auto">
          <a:xfrm flipV="1">
            <a:off x="7804150" y="3635375"/>
            <a:ext cx="479425" cy="360363"/>
          </a:xfrm>
          <a:prstGeom prst="rect">
            <a:avLst/>
          </a:prstGeom>
          <a:solidFill>
            <a:srgbClr val="FFFFFF"/>
          </a:solidFill>
          <a:ln w="9525">
            <a:solidFill>
              <a:srgbClr val="000000"/>
            </a:solidFill>
            <a:miter lim="800000"/>
            <a:headEnd/>
            <a:tailEnd/>
          </a:ln>
        </p:spPr>
        <p:txBody>
          <a:bodyPr rot="10800000"/>
          <a:lstStyle/>
          <a:p>
            <a:pPr eaLnBrk="0" hangingPunct="0"/>
            <a:endParaRPr lang="en-US" sz="1600">
              <a:effectLst/>
              <a:latin typeface="Times New Roman" pitchFamily="18" charset="0"/>
            </a:endParaRPr>
          </a:p>
        </p:txBody>
      </p:sp>
      <p:sp>
        <p:nvSpPr>
          <p:cNvPr id="37" name="Text Box 30"/>
          <p:cNvSpPr txBox="1">
            <a:spLocks noChangeArrowheads="1"/>
          </p:cNvSpPr>
          <p:nvPr/>
        </p:nvSpPr>
        <p:spPr bwMode="auto">
          <a:xfrm flipV="1">
            <a:off x="8283575" y="3635375"/>
            <a:ext cx="479425" cy="360363"/>
          </a:xfrm>
          <a:prstGeom prst="rect">
            <a:avLst/>
          </a:prstGeom>
          <a:solidFill>
            <a:srgbClr val="FFFFFF"/>
          </a:solidFill>
          <a:ln w="9525">
            <a:solidFill>
              <a:srgbClr val="000000"/>
            </a:solidFill>
            <a:miter lim="800000"/>
            <a:headEnd/>
            <a:tailEnd/>
          </a:ln>
        </p:spPr>
        <p:txBody>
          <a:bodyPr rot="10800000"/>
          <a:lstStyle/>
          <a:p>
            <a:pPr eaLnBrk="0" hangingPunct="0"/>
            <a:endParaRPr lang="en-US" sz="1600">
              <a:effectLst/>
              <a:latin typeface="Times New Roman" pitchFamily="18" charset="0"/>
            </a:endParaRPr>
          </a:p>
        </p:txBody>
      </p:sp>
      <p:sp>
        <p:nvSpPr>
          <p:cNvPr id="38" name="Text Box 31"/>
          <p:cNvSpPr txBox="1">
            <a:spLocks noChangeArrowheads="1"/>
          </p:cNvSpPr>
          <p:nvPr/>
        </p:nvSpPr>
        <p:spPr bwMode="auto">
          <a:xfrm>
            <a:off x="7566025" y="3429000"/>
            <a:ext cx="477838" cy="360363"/>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51</a:t>
            </a:r>
          </a:p>
        </p:txBody>
      </p:sp>
      <p:sp>
        <p:nvSpPr>
          <p:cNvPr id="39" name="Text Box 32"/>
          <p:cNvSpPr txBox="1">
            <a:spLocks noChangeArrowheads="1"/>
          </p:cNvSpPr>
          <p:nvPr/>
        </p:nvSpPr>
        <p:spPr bwMode="auto">
          <a:xfrm>
            <a:off x="8043863" y="3429000"/>
            <a:ext cx="479425" cy="360363"/>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62</a:t>
            </a:r>
          </a:p>
        </p:txBody>
      </p:sp>
      <p:sp>
        <p:nvSpPr>
          <p:cNvPr id="40" name="Text Box 33"/>
          <p:cNvSpPr txBox="1">
            <a:spLocks noChangeArrowheads="1"/>
          </p:cNvSpPr>
          <p:nvPr/>
        </p:nvSpPr>
        <p:spPr bwMode="auto">
          <a:xfrm>
            <a:off x="7085013" y="3429000"/>
            <a:ext cx="481012" cy="360363"/>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42</a:t>
            </a:r>
          </a:p>
        </p:txBody>
      </p:sp>
      <p:sp>
        <p:nvSpPr>
          <p:cNvPr id="41" name="Text Box 57"/>
          <p:cNvSpPr txBox="1">
            <a:spLocks noChangeArrowheads="1"/>
          </p:cNvSpPr>
          <p:nvPr/>
        </p:nvSpPr>
        <p:spPr bwMode="auto">
          <a:xfrm>
            <a:off x="1339850" y="2403475"/>
            <a:ext cx="477838" cy="360363"/>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6</a:t>
            </a:r>
          </a:p>
        </p:txBody>
      </p:sp>
      <p:sp>
        <p:nvSpPr>
          <p:cNvPr id="42" name="Text Box 58"/>
          <p:cNvSpPr txBox="1">
            <a:spLocks noChangeArrowheads="1"/>
          </p:cNvSpPr>
          <p:nvPr/>
        </p:nvSpPr>
        <p:spPr bwMode="auto">
          <a:xfrm>
            <a:off x="1817688" y="2403475"/>
            <a:ext cx="477837" cy="360363"/>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12</a:t>
            </a:r>
          </a:p>
        </p:txBody>
      </p:sp>
      <p:sp>
        <p:nvSpPr>
          <p:cNvPr id="43" name="Text Box 73"/>
          <p:cNvSpPr txBox="1">
            <a:spLocks noChangeArrowheads="1"/>
          </p:cNvSpPr>
          <p:nvPr/>
        </p:nvSpPr>
        <p:spPr bwMode="auto">
          <a:xfrm>
            <a:off x="3375025" y="1905000"/>
            <a:ext cx="477838" cy="360363"/>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26</a:t>
            </a:r>
          </a:p>
        </p:txBody>
      </p:sp>
      <p:grpSp>
        <p:nvGrpSpPr>
          <p:cNvPr id="44" name="Group 79"/>
          <p:cNvGrpSpPr>
            <a:grpSpLocks/>
          </p:cNvGrpSpPr>
          <p:nvPr/>
        </p:nvGrpSpPr>
        <p:grpSpPr bwMode="auto">
          <a:xfrm>
            <a:off x="6999288" y="5424488"/>
            <a:ext cx="1916112" cy="366712"/>
            <a:chOff x="4011" y="2730"/>
            <a:chExt cx="1207" cy="231"/>
          </a:xfrm>
        </p:grpSpPr>
        <p:sp>
          <p:nvSpPr>
            <p:cNvPr id="45" name="Text Box 45"/>
            <p:cNvSpPr txBox="1">
              <a:spLocks noChangeArrowheads="1"/>
            </p:cNvSpPr>
            <p:nvPr/>
          </p:nvSpPr>
          <p:spPr bwMode="auto">
            <a:xfrm flipV="1">
              <a:off x="4011" y="2730"/>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46" name="Text Box 46"/>
            <p:cNvSpPr txBox="1">
              <a:spLocks noChangeArrowheads="1"/>
            </p:cNvSpPr>
            <p:nvPr/>
          </p:nvSpPr>
          <p:spPr bwMode="auto">
            <a:xfrm flipV="1">
              <a:off x="4313" y="2730"/>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47" name="Text Box 47"/>
            <p:cNvSpPr txBox="1">
              <a:spLocks noChangeArrowheads="1"/>
            </p:cNvSpPr>
            <p:nvPr/>
          </p:nvSpPr>
          <p:spPr bwMode="auto">
            <a:xfrm flipV="1">
              <a:off x="4615" y="2730"/>
              <a:ext cx="301"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48" name="Text Box 48"/>
            <p:cNvSpPr txBox="1">
              <a:spLocks noChangeArrowheads="1"/>
            </p:cNvSpPr>
            <p:nvPr/>
          </p:nvSpPr>
          <p:spPr bwMode="auto">
            <a:xfrm flipV="1">
              <a:off x="4916" y="2730"/>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49" name="Line 55"/>
            <p:cNvSpPr>
              <a:spLocks noChangeShapeType="1"/>
            </p:cNvSpPr>
            <p:nvPr/>
          </p:nvSpPr>
          <p:spPr bwMode="auto">
            <a:xfrm flipH="1">
              <a:off x="4916" y="2730"/>
              <a:ext cx="302" cy="225"/>
            </a:xfrm>
            <a:prstGeom prst="line">
              <a:avLst/>
            </a:prstGeom>
            <a:noFill/>
            <a:ln w="9525">
              <a:solidFill>
                <a:srgbClr val="000000"/>
              </a:solidFill>
              <a:round/>
              <a:headEnd/>
              <a:tailEnd/>
            </a:ln>
          </p:spPr>
          <p:txBody>
            <a:bodyPr/>
            <a:lstStyle/>
            <a:p>
              <a:endParaRPr lang="en-US">
                <a:effectLst/>
              </a:endParaRPr>
            </a:p>
          </p:txBody>
        </p:sp>
        <p:sp>
          <p:nvSpPr>
            <p:cNvPr id="50" name="Line 76"/>
            <p:cNvSpPr>
              <a:spLocks noChangeShapeType="1"/>
            </p:cNvSpPr>
            <p:nvPr/>
          </p:nvSpPr>
          <p:spPr bwMode="auto">
            <a:xfrm flipH="1">
              <a:off x="4608" y="2736"/>
              <a:ext cx="302" cy="225"/>
            </a:xfrm>
            <a:prstGeom prst="line">
              <a:avLst/>
            </a:prstGeom>
            <a:noFill/>
            <a:ln w="9525">
              <a:solidFill>
                <a:srgbClr val="000000"/>
              </a:solidFill>
              <a:round/>
              <a:headEnd/>
              <a:tailEnd/>
            </a:ln>
          </p:spPr>
          <p:txBody>
            <a:bodyPr/>
            <a:lstStyle/>
            <a:p>
              <a:endParaRPr lang="en-US">
                <a:effectLst/>
              </a:endParaRPr>
            </a:p>
          </p:txBody>
        </p:sp>
        <p:sp>
          <p:nvSpPr>
            <p:cNvPr id="51" name="Line 77"/>
            <p:cNvSpPr>
              <a:spLocks noChangeShapeType="1"/>
            </p:cNvSpPr>
            <p:nvPr/>
          </p:nvSpPr>
          <p:spPr bwMode="auto">
            <a:xfrm flipH="1">
              <a:off x="4320" y="2736"/>
              <a:ext cx="302" cy="225"/>
            </a:xfrm>
            <a:prstGeom prst="line">
              <a:avLst/>
            </a:prstGeom>
            <a:noFill/>
            <a:ln w="9525">
              <a:solidFill>
                <a:srgbClr val="000000"/>
              </a:solidFill>
              <a:round/>
              <a:headEnd/>
              <a:tailEnd/>
            </a:ln>
          </p:spPr>
          <p:txBody>
            <a:bodyPr/>
            <a:lstStyle/>
            <a:p>
              <a:endParaRPr lang="en-US">
                <a:effectLst/>
              </a:endParaRPr>
            </a:p>
          </p:txBody>
        </p:sp>
        <p:sp>
          <p:nvSpPr>
            <p:cNvPr id="52" name="Line 78"/>
            <p:cNvSpPr>
              <a:spLocks noChangeShapeType="1"/>
            </p:cNvSpPr>
            <p:nvPr/>
          </p:nvSpPr>
          <p:spPr bwMode="auto">
            <a:xfrm flipH="1">
              <a:off x="4032" y="2736"/>
              <a:ext cx="302" cy="225"/>
            </a:xfrm>
            <a:prstGeom prst="line">
              <a:avLst/>
            </a:prstGeom>
            <a:noFill/>
            <a:ln w="9525">
              <a:solidFill>
                <a:srgbClr val="000000"/>
              </a:solidFill>
              <a:round/>
              <a:headEnd/>
              <a:tailEnd/>
            </a:ln>
          </p:spPr>
          <p:txBody>
            <a:bodyPr/>
            <a:lstStyle/>
            <a:p>
              <a:endParaRPr lang="en-US">
                <a:effectLst/>
              </a:endParaRPr>
            </a:p>
          </p:txBody>
        </p:sp>
      </p:grpSp>
      <p:grpSp>
        <p:nvGrpSpPr>
          <p:cNvPr id="53" name="Group 80"/>
          <p:cNvGrpSpPr>
            <a:grpSpLocks/>
          </p:cNvGrpSpPr>
          <p:nvPr/>
        </p:nvGrpSpPr>
        <p:grpSpPr bwMode="auto">
          <a:xfrm>
            <a:off x="4941888" y="5424488"/>
            <a:ext cx="1916112" cy="366712"/>
            <a:chOff x="4011" y="2730"/>
            <a:chExt cx="1207" cy="231"/>
          </a:xfrm>
        </p:grpSpPr>
        <p:sp>
          <p:nvSpPr>
            <p:cNvPr id="54" name="Text Box 81"/>
            <p:cNvSpPr txBox="1">
              <a:spLocks noChangeArrowheads="1"/>
            </p:cNvSpPr>
            <p:nvPr/>
          </p:nvSpPr>
          <p:spPr bwMode="auto">
            <a:xfrm flipV="1">
              <a:off x="4011" y="2730"/>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55" name="Text Box 82"/>
            <p:cNvSpPr txBox="1">
              <a:spLocks noChangeArrowheads="1"/>
            </p:cNvSpPr>
            <p:nvPr/>
          </p:nvSpPr>
          <p:spPr bwMode="auto">
            <a:xfrm flipV="1">
              <a:off x="4313" y="2730"/>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56" name="Text Box 83"/>
            <p:cNvSpPr txBox="1">
              <a:spLocks noChangeArrowheads="1"/>
            </p:cNvSpPr>
            <p:nvPr/>
          </p:nvSpPr>
          <p:spPr bwMode="auto">
            <a:xfrm flipV="1">
              <a:off x="4615" y="2730"/>
              <a:ext cx="301"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57" name="Text Box 84"/>
            <p:cNvSpPr txBox="1">
              <a:spLocks noChangeArrowheads="1"/>
            </p:cNvSpPr>
            <p:nvPr/>
          </p:nvSpPr>
          <p:spPr bwMode="auto">
            <a:xfrm flipV="1">
              <a:off x="4916" y="2730"/>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58" name="Line 85"/>
            <p:cNvSpPr>
              <a:spLocks noChangeShapeType="1"/>
            </p:cNvSpPr>
            <p:nvPr/>
          </p:nvSpPr>
          <p:spPr bwMode="auto">
            <a:xfrm flipH="1">
              <a:off x="4916" y="2730"/>
              <a:ext cx="302" cy="225"/>
            </a:xfrm>
            <a:prstGeom prst="line">
              <a:avLst/>
            </a:prstGeom>
            <a:noFill/>
            <a:ln w="9525">
              <a:solidFill>
                <a:srgbClr val="000000"/>
              </a:solidFill>
              <a:round/>
              <a:headEnd/>
              <a:tailEnd/>
            </a:ln>
          </p:spPr>
          <p:txBody>
            <a:bodyPr/>
            <a:lstStyle/>
            <a:p>
              <a:endParaRPr lang="en-US">
                <a:effectLst/>
              </a:endParaRPr>
            </a:p>
          </p:txBody>
        </p:sp>
        <p:sp>
          <p:nvSpPr>
            <p:cNvPr id="59" name="Line 86"/>
            <p:cNvSpPr>
              <a:spLocks noChangeShapeType="1"/>
            </p:cNvSpPr>
            <p:nvPr/>
          </p:nvSpPr>
          <p:spPr bwMode="auto">
            <a:xfrm flipH="1">
              <a:off x="4608" y="2736"/>
              <a:ext cx="302" cy="225"/>
            </a:xfrm>
            <a:prstGeom prst="line">
              <a:avLst/>
            </a:prstGeom>
            <a:noFill/>
            <a:ln w="9525">
              <a:solidFill>
                <a:srgbClr val="000000"/>
              </a:solidFill>
              <a:round/>
              <a:headEnd/>
              <a:tailEnd/>
            </a:ln>
          </p:spPr>
          <p:txBody>
            <a:bodyPr/>
            <a:lstStyle/>
            <a:p>
              <a:endParaRPr lang="en-US">
                <a:effectLst/>
              </a:endParaRPr>
            </a:p>
          </p:txBody>
        </p:sp>
        <p:sp>
          <p:nvSpPr>
            <p:cNvPr id="60" name="Line 87"/>
            <p:cNvSpPr>
              <a:spLocks noChangeShapeType="1"/>
            </p:cNvSpPr>
            <p:nvPr/>
          </p:nvSpPr>
          <p:spPr bwMode="auto">
            <a:xfrm flipH="1">
              <a:off x="4320" y="2736"/>
              <a:ext cx="302" cy="225"/>
            </a:xfrm>
            <a:prstGeom prst="line">
              <a:avLst/>
            </a:prstGeom>
            <a:noFill/>
            <a:ln w="9525">
              <a:solidFill>
                <a:srgbClr val="000000"/>
              </a:solidFill>
              <a:round/>
              <a:headEnd/>
              <a:tailEnd/>
            </a:ln>
          </p:spPr>
          <p:txBody>
            <a:bodyPr/>
            <a:lstStyle/>
            <a:p>
              <a:endParaRPr lang="en-US">
                <a:effectLst/>
              </a:endParaRPr>
            </a:p>
          </p:txBody>
        </p:sp>
        <p:sp>
          <p:nvSpPr>
            <p:cNvPr id="61" name="Line 88"/>
            <p:cNvSpPr>
              <a:spLocks noChangeShapeType="1"/>
            </p:cNvSpPr>
            <p:nvPr/>
          </p:nvSpPr>
          <p:spPr bwMode="auto">
            <a:xfrm flipH="1">
              <a:off x="4032" y="2736"/>
              <a:ext cx="302" cy="225"/>
            </a:xfrm>
            <a:prstGeom prst="line">
              <a:avLst/>
            </a:prstGeom>
            <a:noFill/>
            <a:ln w="9525">
              <a:solidFill>
                <a:srgbClr val="000000"/>
              </a:solidFill>
              <a:round/>
              <a:headEnd/>
              <a:tailEnd/>
            </a:ln>
          </p:spPr>
          <p:txBody>
            <a:bodyPr/>
            <a:lstStyle/>
            <a:p>
              <a:endParaRPr lang="en-US">
                <a:effectLst/>
              </a:endParaRPr>
            </a:p>
          </p:txBody>
        </p:sp>
      </p:grpSp>
      <p:grpSp>
        <p:nvGrpSpPr>
          <p:cNvPr id="62" name="Group 89"/>
          <p:cNvGrpSpPr>
            <a:grpSpLocks/>
          </p:cNvGrpSpPr>
          <p:nvPr/>
        </p:nvGrpSpPr>
        <p:grpSpPr bwMode="auto">
          <a:xfrm>
            <a:off x="2808288" y="5424488"/>
            <a:ext cx="1916112" cy="366712"/>
            <a:chOff x="4011" y="2730"/>
            <a:chExt cx="1207" cy="231"/>
          </a:xfrm>
        </p:grpSpPr>
        <p:sp>
          <p:nvSpPr>
            <p:cNvPr id="63" name="Text Box 90"/>
            <p:cNvSpPr txBox="1">
              <a:spLocks noChangeArrowheads="1"/>
            </p:cNvSpPr>
            <p:nvPr/>
          </p:nvSpPr>
          <p:spPr bwMode="auto">
            <a:xfrm flipV="1">
              <a:off x="4011" y="2730"/>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64" name="Text Box 91"/>
            <p:cNvSpPr txBox="1">
              <a:spLocks noChangeArrowheads="1"/>
            </p:cNvSpPr>
            <p:nvPr/>
          </p:nvSpPr>
          <p:spPr bwMode="auto">
            <a:xfrm flipV="1">
              <a:off x="4313" y="2730"/>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65" name="Text Box 92"/>
            <p:cNvSpPr txBox="1">
              <a:spLocks noChangeArrowheads="1"/>
            </p:cNvSpPr>
            <p:nvPr/>
          </p:nvSpPr>
          <p:spPr bwMode="auto">
            <a:xfrm flipV="1">
              <a:off x="4615" y="2730"/>
              <a:ext cx="301"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66" name="Text Box 93"/>
            <p:cNvSpPr txBox="1">
              <a:spLocks noChangeArrowheads="1"/>
            </p:cNvSpPr>
            <p:nvPr/>
          </p:nvSpPr>
          <p:spPr bwMode="auto">
            <a:xfrm flipV="1">
              <a:off x="4916" y="2730"/>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67" name="Line 94"/>
            <p:cNvSpPr>
              <a:spLocks noChangeShapeType="1"/>
            </p:cNvSpPr>
            <p:nvPr/>
          </p:nvSpPr>
          <p:spPr bwMode="auto">
            <a:xfrm flipH="1">
              <a:off x="4916" y="2730"/>
              <a:ext cx="302" cy="225"/>
            </a:xfrm>
            <a:prstGeom prst="line">
              <a:avLst/>
            </a:prstGeom>
            <a:noFill/>
            <a:ln w="9525">
              <a:solidFill>
                <a:srgbClr val="000000"/>
              </a:solidFill>
              <a:round/>
              <a:headEnd/>
              <a:tailEnd/>
            </a:ln>
          </p:spPr>
          <p:txBody>
            <a:bodyPr/>
            <a:lstStyle/>
            <a:p>
              <a:endParaRPr lang="en-US">
                <a:effectLst/>
              </a:endParaRPr>
            </a:p>
          </p:txBody>
        </p:sp>
        <p:sp>
          <p:nvSpPr>
            <p:cNvPr id="68" name="Line 95"/>
            <p:cNvSpPr>
              <a:spLocks noChangeShapeType="1"/>
            </p:cNvSpPr>
            <p:nvPr/>
          </p:nvSpPr>
          <p:spPr bwMode="auto">
            <a:xfrm flipH="1">
              <a:off x="4608" y="2736"/>
              <a:ext cx="302" cy="225"/>
            </a:xfrm>
            <a:prstGeom prst="line">
              <a:avLst/>
            </a:prstGeom>
            <a:noFill/>
            <a:ln w="9525">
              <a:solidFill>
                <a:srgbClr val="000000"/>
              </a:solidFill>
              <a:round/>
              <a:headEnd/>
              <a:tailEnd/>
            </a:ln>
          </p:spPr>
          <p:txBody>
            <a:bodyPr/>
            <a:lstStyle/>
            <a:p>
              <a:endParaRPr lang="en-US">
                <a:effectLst/>
              </a:endParaRPr>
            </a:p>
          </p:txBody>
        </p:sp>
        <p:sp>
          <p:nvSpPr>
            <p:cNvPr id="69" name="Line 96"/>
            <p:cNvSpPr>
              <a:spLocks noChangeShapeType="1"/>
            </p:cNvSpPr>
            <p:nvPr/>
          </p:nvSpPr>
          <p:spPr bwMode="auto">
            <a:xfrm flipH="1">
              <a:off x="4320" y="2736"/>
              <a:ext cx="302" cy="225"/>
            </a:xfrm>
            <a:prstGeom prst="line">
              <a:avLst/>
            </a:prstGeom>
            <a:noFill/>
            <a:ln w="9525">
              <a:solidFill>
                <a:srgbClr val="000000"/>
              </a:solidFill>
              <a:round/>
              <a:headEnd/>
              <a:tailEnd/>
            </a:ln>
          </p:spPr>
          <p:txBody>
            <a:bodyPr/>
            <a:lstStyle/>
            <a:p>
              <a:endParaRPr lang="en-US">
                <a:effectLst/>
              </a:endParaRPr>
            </a:p>
          </p:txBody>
        </p:sp>
        <p:sp>
          <p:nvSpPr>
            <p:cNvPr id="70" name="Line 97"/>
            <p:cNvSpPr>
              <a:spLocks noChangeShapeType="1"/>
            </p:cNvSpPr>
            <p:nvPr/>
          </p:nvSpPr>
          <p:spPr bwMode="auto">
            <a:xfrm flipH="1">
              <a:off x="4032" y="2736"/>
              <a:ext cx="302" cy="225"/>
            </a:xfrm>
            <a:prstGeom prst="line">
              <a:avLst/>
            </a:prstGeom>
            <a:noFill/>
            <a:ln w="9525">
              <a:solidFill>
                <a:srgbClr val="000000"/>
              </a:solidFill>
              <a:round/>
              <a:headEnd/>
              <a:tailEnd/>
            </a:ln>
          </p:spPr>
          <p:txBody>
            <a:bodyPr/>
            <a:lstStyle/>
            <a:p>
              <a:endParaRPr lang="en-US">
                <a:effectLst/>
              </a:endParaRPr>
            </a:p>
          </p:txBody>
        </p:sp>
      </p:grpSp>
      <p:grpSp>
        <p:nvGrpSpPr>
          <p:cNvPr id="71" name="Group 116"/>
          <p:cNvGrpSpPr>
            <a:grpSpLocks/>
          </p:cNvGrpSpPr>
          <p:nvPr/>
        </p:nvGrpSpPr>
        <p:grpSpPr bwMode="auto">
          <a:xfrm>
            <a:off x="1154113" y="5424488"/>
            <a:ext cx="1436687" cy="366712"/>
            <a:chOff x="336" y="3369"/>
            <a:chExt cx="905" cy="231"/>
          </a:xfrm>
        </p:grpSpPr>
        <p:sp>
          <p:nvSpPr>
            <p:cNvPr id="72" name="Text Box 108"/>
            <p:cNvSpPr txBox="1">
              <a:spLocks noChangeArrowheads="1"/>
            </p:cNvSpPr>
            <p:nvPr/>
          </p:nvSpPr>
          <p:spPr bwMode="auto">
            <a:xfrm flipV="1">
              <a:off x="336" y="3369"/>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73" name="Text Box 109"/>
            <p:cNvSpPr txBox="1">
              <a:spLocks noChangeArrowheads="1"/>
            </p:cNvSpPr>
            <p:nvPr/>
          </p:nvSpPr>
          <p:spPr bwMode="auto">
            <a:xfrm flipV="1">
              <a:off x="638" y="3369"/>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74" name="Text Box 110"/>
            <p:cNvSpPr txBox="1">
              <a:spLocks noChangeArrowheads="1"/>
            </p:cNvSpPr>
            <p:nvPr/>
          </p:nvSpPr>
          <p:spPr bwMode="auto">
            <a:xfrm flipV="1">
              <a:off x="940" y="3369"/>
              <a:ext cx="301"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75" name="Line 113"/>
            <p:cNvSpPr>
              <a:spLocks noChangeShapeType="1"/>
            </p:cNvSpPr>
            <p:nvPr/>
          </p:nvSpPr>
          <p:spPr bwMode="auto">
            <a:xfrm flipH="1">
              <a:off x="933" y="3375"/>
              <a:ext cx="302" cy="225"/>
            </a:xfrm>
            <a:prstGeom prst="line">
              <a:avLst/>
            </a:prstGeom>
            <a:noFill/>
            <a:ln w="9525">
              <a:solidFill>
                <a:srgbClr val="000000"/>
              </a:solidFill>
              <a:round/>
              <a:headEnd/>
              <a:tailEnd/>
            </a:ln>
          </p:spPr>
          <p:txBody>
            <a:bodyPr/>
            <a:lstStyle/>
            <a:p>
              <a:endParaRPr lang="en-US">
                <a:effectLst/>
              </a:endParaRPr>
            </a:p>
          </p:txBody>
        </p:sp>
        <p:sp>
          <p:nvSpPr>
            <p:cNvPr id="76" name="Line 114"/>
            <p:cNvSpPr>
              <a:spLocks noChangeShapeType="1"/>
            </p:cNvSpPr>
            <p:nvPr/>
          </p:nvSpPr>
          <p:spPr bwMode="auto">
            <a:xfrm flipH="1">
              <a:off x="645" y="3375"/>
              <a:ext cx="302" cy="225"/>
            </a:xfrm>
            <a:prstGeom prst="line">
              <a:avLst/>
            </a:prstGeom>
            <a:noFill/>
            <a:ln w="9525">
              <a:solidFill>
                <a:srgbClr val="000000"/>
              </a:solidFill>
              <a:round/>
              <a:headEnd/>
              <a:tailEnd/>
            </a:ln>
          </p:spPr>
          <p:txBody>
            <a:bodyPr/>
            <a:lstStyle/>
            <a:p>
              <a:endParaRPr lang="en-US">
                <a:effectLst/>
              </a:endParaRPr>
            </a:p>
          </p:txBody>
        </p:sp>
        <p:sp>
          <p:nvSpPr>
            <p:cNvPr id="77" name="Line 115"/>
            <p:cNvSpPr>
              <a:spLocks noChangeShapeType="1"/>
            </p:cNvSpPr>
            <p:nvPr/>
          </p:nvSpPr>
          <p:spPr bwMode="auto">
            <a:xfrm flipH="1">
              <a:off x="357" y="3375"/>
              <a:ext cx="302" cy="225"/>
            </a:xfrm>
            <a:prstGeom prst="line">
              <a:avLst/>
            </a:prstGeom>
            <a:noFill/>
            <a:ln w="9525">
              <a:solidFill>
                <a:srgbClr val="000000"/>
              </a:solidFill>
              <a:round/>
              <a:headEnd/>
              <a:tailEnd/>
            </a:ln>
          </p:spPr>
          <p:txBody>
            <a:bodyPr/>
            <a:lstStyle/>
            <a:p>
              <a:endParaRPr lang="en-US">
                <a:effectLst/>
              </a:endParaRPr>
            </a:p>
          </p:txBody>
        </p:sp>
      </p:grpSp>
      <p:grpSp>
        <p:nvGrpSpPr>
          <p:cNvPr id="78" name="Group 117"/>
          <p:cNvGrpSpPr>
            <a:grpSpLocks/>
          </p:cNvGrpSpPr>
          <p:nvPr/>
        </p:nvGrpSpPr>
        <p:grpSpPr bwMode="auto">
          <a:xfrm>
            <a:off x="2209800" y="3851275"/>
            <a:ext cx="1436688" cy="366713"/>
            <a:chOff x="336" y="3369"/>
            <a:chExt cx="905" cy="231"/>
          </a:xfrm>
        </p:grpSpPr>
        <p:sp>
          <p:nvSpPr>
            <p:cNvPr id="79" name="Text Box 118"/>
            <p:cNvSpPr txBox="1">
              <a:spLocks noChangeArrowheads="1"/>
            </p:cNvSpPr>
            <p:nvPr/>
          </p:nvSpPr>
          <p:spPr bwMode="auto">
            <a:xfrm flipV="1">
              <a:off x="336" y="3369"/>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80" name="Text Box 119"/>
            <p:cNvSpPr txBox="1">
              <a:spLocks noChangeArrowheads="1"/>
            </p:cNvSpPr>
            <p:nvPr/>
          </p:nvSpPr>
          <p:spPr bwMode="auto">
            <a:xfrm flipV="1">
              <a:off x="638" y="3369"/>
              <a:ext cx="302"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81" name="Text Box 120"/>
            <p:cNvSpPr txBox="1">
              <a:spLocks noChangeArrowheads="1"/>
            </p:cNvSpPr>
            <p:nvPr/>
          </p:nvSpPr>
          <p:spPr bwMode="auto">
            <a:xfrm flipV="1">
              <a:off x="940" y="3369"/>
              <a:ext cx="301" cy="225"/>
            </a:xfrm>
            <a:prstGeom prst="rect">
              <a:avLst/>
            </a:prstGeom>
            <a:solidFill>
              <a:srgbClr val="FFFFFF"/>
            </a:solidFill>
            <a:ln w="9525">
              <a:solidFill>
                <a:srgbClr val="000000"/>
              </a:solidFill>
              <a:miter lim="800000"/>
              <a:headEnd/>
              <a:tailEnd/>
            </a:ln>
          </p:spPr>
          <p:txBody>
            <a:bodyPr/>
            <a:lstStyle/>
            <a:p>
              <a:pPr eaLnBrk="0" hangingPunct="0"/>
              <a:endParaRPr lang="en-US" sz="1600">
                <a:effectLst/>
                <a:latin typeface="Times New Roman" pitchFamily="18" charset="0"/>
              </a:endParaRPr>
            </a:p>
            <a:p>
              <a:pPr eaLnBrk="0" hangingPunct="0"/>
              <a:endParaRPr lang="en-US" sz="1600">
                <a:effectLst/>
                <a:latin typeface="Times New Roman" pitchFamily="18" charset="0"/>
              </a:endParaRPr>
            </a:p>
          </p:txBody>
        </p:sp>
        <p:sp>
          <p:nvSpPr>
            <p:cNvPr id="82" name="Line 121"/>
            <p:cNvSpPr>
              <a:spLocks noChangeShapeType="1"/>
            </p:cNvSpPr>
            <p:nvPr/>
          </p:nvSpPr>
          <p:spPr bwMode="auto">
            <a:xfrm flipH="1">
              <a:off x="933" y="3375"/>
              <a:ext cx="302" cy="225"/>
            </a:xfrm>
            <a:prstGeom prst="line">
              <a:avLst/>
            </a:prstGeom>
            <a:noFill/>
            <a:ln w="9525">
              <a:solidFill>
                <a:srgbClr val="000000"/>
              </a:solidFill>
              <a:round/>
              <a:headEnd/>
              <a:tailEnd/>
            </a:ln>
          </p:spPr>
          <p:txBody>
            <a:bodyPr/>
            <a:lstStyle/>
            <a:p>
              <a:endParaRPr lang="en-US">
                <a:effectLst/>
              </a:endParaRPr>
            </a:p>
          </p:txBody>
        </p:sp>
        <p:sp>
          <p:nvSpPr>
            <p:cNvPr id="83" name="Line 122"/>
            <p:cNvSpPr>
              <a:spLocks noChangeShapeType="1"/>
            </p:cNvSpPr>
            <p:nvPr/>
          </p:nvSpPr>
          <p:spPr bwMode="auto">
            <a:xfrm flipH="1">
              <a:off x="645" y="3375"/>
              <a:ext cx="302" cy="225"/>
            </a:xfrm>
            <a:prstGeom prst="line">
              <a:avLst/>
            </a:prstGeom>
            <a:noFill/>
            <a:ln w="9525">
              <a:solidFill>
                <a:srgbClr val="000000"/>
              </a:solidFill>
              <a:round/>
              <a:headEnd/>
              <a:tailEnd/>
            </a:ln>
          </p:spPr>
          <p:txBody>
            <a:bodyPr/>
            <a:lstStyle/>
            <a:p>
              <a:endParaRPr lang="en-US">
                <a:effectLst/>
              </a:endParaRPr>
            </a:p>
          </p:txBody>
        </p:sp>
        <p:sp>
          <p:nvSpPr>
            <p:cNvPr id="84" name="Line 123"/>
            <p:cNvSpPr>
              <a:spLocks noChangeShapeType="1"/>
            </p:cNvSpPr>
            <p:nvPr/>
          </p:nvSpPr>
          <p:spPr bwMode="auto">
            <a:xfrm flipH="1">
              <a:off x="357" y="3375"/>
              <a:ext cx="302" cy="225"/>
            </a:xfrm>
            <a:prstGeom prst="line">
              <a:avLst/>
            </a:prstGeom>
            <a:noFill/>
            <a:ln w="9525">
              <a:solidFill>
                <a:srgbClr val="000000"/>
              </a:solidFill>
              <a:round/>
              <a:headEnd/>
              <a:tailEnd/>
            </a:ln>
          </p:spPr>
          <p:txBody>
            <a:bodyPr/>
            <a:lstStyle/>
            <a:p>
              <a:endParaRPr lang="en-US">
                <a:effectLst/>
              </a:endParaRPr>
            </a:p>
          </p:txBody>
        </p:sp>
      </p:grpSp>
      <p:sp>
        <p:nvSpPr>
          <p:cNvPr id="85" name="Text Box 49"/>
          <p:cNvSpPr txBox="1">
            <a:spLocks noChangeArrowheads="1"/>
          </p:cNvSpPr>
          <p:nvPr/>
        </p:nvSpPr>
        <p:spPr bwMode="auto">
          <a:xfrm>
            <a:off x="5648325" y="5207000"/>
            <a:ext cx="481013"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55</a:t>
            </a:r>
          </a:p>
          <a:p>
            <a:pPr eaLnBrk="0" hangingPunct="0"/>
            <a:endParaRPr lang="en-US" sz="1600">
              <a:effectLst/>
              <a:latin typeface="Times New Roman" pitchFamily="18" charset="0"/>
            </a:endParaRPr>
          </a:p>
        </p:txBody>
      </p:sp>
      <p:sp>
        <p:nvSpPr>
          <p:cNvPr id="86" name="Text Box 50"/>
          <p:cNvSpPr txBox="1">
            <a:spLocks noChangeArrowheads="1"/>
          </p:cNvSpPr>
          <p:nvPr/>
        </p:nvSpPr>
        <p:spPr bwMode="auto">
          <a:xfrm>
            <a:off x="6129338" y="5207000"/>
            <a:ext cx="477837"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60</a:t>
            </a:r>
          </a:p>
          <a:p>
            <a:pPr eaLnBrk="0" hangingPunct="0"/>
            <a:endParaRPr lang="en-US" sz="1600">
              <a:effectLst/>
              <a:latin typeface="Times New Roman" pitchFamily="18" charset="0"/>
            </a:endParaRPr>
          </a:p>
        </p:txBody>
      </p:sp>
      <p:sp>
        <p:nvSpPr>
          <p:cNvPr id="87" name="Text Box 51"/>
          <p:cNvSpPr txBox="1">
            <a:spLocks noChangeArrowheads="1"/>
          </p:cNvSpPr>
          <p:nvPr/>
        </p:nvSpPr>
        <p:spPr bwMode="auto">
          <a:xfrm>
            <a:off x="7716838" y="5216525"/>
            <a:ext cx="481012"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70</a:t>
            </a:r>
          </a:p>
          <a:p>
            <a:pPr eaLnBrk="0" hangingPunct="0"/>
            <a:endParaRPr lang="en-US" sz="1600">
              <a:effectLst/>
              <a:latin typeface="Times New Roman" pitchFamily="18" charset="0"/>
            </a:endParaRPr>
          </a:p>
        </p:txBody>
      </p:sp>
      <p:sp>
        <p:nvSpPr>
          <p:cNvPr id="88" name="Text Box 52"/>
          <p:cNvSpPr txBox="1">
            <a:spLocks noChangeArrowheads="1"/>
          </p:cNvSpPr>
          <p:nvPr/>
        </p:nvSpPr>
        <p:spPr bwMode="auto">
          <a:xfrm>
            <a:off x="7239000" y="5216525"/>
            <a:ext cx="477838"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64</a:t>
            </a:r>
          </a:p>
          <a:p>
            <a:pPr eaLnBrk="0" hangingPunct="0"/>
            <a:endParaRPr lang="en-US" sz="1600">
              <a:effectLst/>
              <a:latin typeface="Times New Roman" pitchFamily="18" charset="0"/>
            </a:endParaRPr>
          </a:p>
        </p:txBody>
      </p:sp>
      <p:sp>
        <p:nvSpPr>
          <p:cNvPr id="89" name="Text Box 53"/>
          <p:cNvSpPr txBox="1">
            <a:spLocks noChangeArrowheads="1"/>
          </p:cNvSpPr>
          <p:nvPr/>
        </p:nvSpPr>
        <p:spPr bwMode="auto">
          <a:xfrm>
            <a:off x="8197850" y="5216525"/>
            <a:ext cx="477838"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90</a:t>
            </a:r>
          </a:p>
          <a:p>
            <a:pPr eaLnBrk="0" hangingPunct="0"/>
            <a:endParaRPr lang="en-US" sz="1600">
              <a:effectLst/>
              <a:latin typeface="Times New Roman" pitchFamily="18" charset="0"/>
            </a:endParaRPr>
          </a:p>
        </p:txBody>
      </p:sp>
      <p:sp>
        <p:nvSpPr>
          <p:cNvPr id="90" name="Text Box 56"/>
          <p:cNvSpPr txBox="1">
            <a:spLocks noChangeArrowheads="1"/>
          </p:cNvSpPr>
          <p:nvPr/>
        </p:nvSpPr>
        <p:spPr bwMode="auto">
          <a:xfrm>
            <a:off x="3090863" y="5207000"/>
            <a:ext cx="477837"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45</a:t>
            </a:r>
          </a:p>
          <a:p>
            <a:pPr eaLnBrk="0" hangingPunct="0"/>
            <a:endParaRPr lang="en-US" sz="1600">
              <a:effectLst/>
              <a:latin typeface="Times New Roman" pitchFamily="18" charset="0"/>
            </a:endParaRPr>
          </a:p>
        </p:txBody>
      </p:sp>
      <p:sp>
        <p:nvSpPr>
          <p:cNvPr id="91" name="Text Box 59"/>
          <p:cNvSpPr txBox="1">
            <a:spLocks noChangeArrowheads="1"/>
          </p:cNvSpPr>
          <p:nvPr/>
        </p:nvSpPr>
        <p:spPr bwMode="auto">
          <a:xfrm>
            <a:off x="392113" y="3636963"/>
            <a:ext cx="477837" cy="360362"/>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1</a:t>
            </a:r>
          </a:p>
        </p:txBody>
      </p:sp>
      <p:sp>
        <p:nvSpPr>
          <p:cNvPr id="92" name="Text Box 60"/>
          <p:cNvSpPr txBox="1">
            <a:spLocks noChangeArrowheads="1"/>
          </p:cNvSpPr>
          <p:nvPr/>
        </p:nvSpPr>
        <p:spPr bwMode="auto">
          <a:xfrm>
            <a:off x="869950" y="3636963"/>
            <a:ext cx="479425" cy="360362"/>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2</a:t>
            </a:r>
          </a:p>
        </p:txBody>
      </p:sp>
      <p:sp>
        <p:nvSpPr>
          <p:cNvPr id="93" name="Text Box 61"/>
          <p:cNvSpPr txBox="1">
            <a:spLocks noChangeArrowheads="1"/>
          </p:cNvSpPr>
          <p:nvPr/>
        </p:nvSpPr>
        <p:spPr bwMode="auto">
          <a:xfrm>
            <a:off x="1349375" y="3636963"/>
            <a:ext cx="477838" cy="360362"/>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4</a:t>
            </a:r>
          </a:p>
        </p:txBody>
      </p:sp>
      <p:sp>
        <p:nvSpPr>
          <p:cNvPr id="94" name="Text Box 62"/>
          <p:cNvSpPr txBox="1">
            <a:spLocks noChangeArrowheads="1"/>
          </p:cNvSpPr>
          <p:nvPr/>
        </p:nvSpPr>
        <p:spPr bwMode="auto">
          <a:xfrm>
            <a:off x="2460625" y="3636963"/>
            <a:ext cx="477838" cy="360362"/>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7</a:t>
            </a:r>
          </a:p>
        </p:txBody>
      </p:sp>
      <p:sp>
        <p:nvSpPr>
          <p:cNvPr id="95" name="Text Box 63"/>
          <p:cNvSpPr txBox="1">
            <a:spLocks noChangeArrowheads="1"/>
          </p:cNvSpPr>
          <p:nvPr/>
        </p:nvSpPr>
        <p:spPr bwMode="auto">
          <a:xfrm>
            <a:off x="2938463" y="3636963"/>
            <a:ext cx="479425" cy="360362"/>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8</a:t>
            </a:r>
          </a:p>
        </p:txBody>
      </p:sp>
      <p:sp>
        <p:nvSpPr>
          <p:cNvPr id="96" name="Text Box 64"/>
          <p:cNvSpPr txBox="1">
            <a:spLocks noChangeArrowheads="1"/>
          </p:cNvSpPr>
          <p:nvPr/>
        </p:nvSpPr>
        <p:spPr bwMode="auto">
          <a:xfrm>
            <a:off x="3994150" y="3636963"/>
            <a:ext cx="481013" cy="360362"/>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13</a:t>
            </a:r>
          </a:p>
        </p:txBody>
      </p:sp>
      <p:sp>
        <p:nvSpPr>
          <p:cNvPr id="97" name="Text Box 65"/>
          <p:cNvSpPr txBox="1">
            <a:spLocks noChangeArrowheads="1"/>
          </p:cNvSpPr>
          <p:nvPr/>
        </p:nvSpPr>
        <p:spPr bwMode="auto">
          <a:xfrm>
            <a:off x="4475163" y="3636963"/>
            <a:ext cx="477837" cy="360362"/>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15</a:t>
            </a:r>
          </a:p>
        </p:txBody>
      </p:sp>
      <p:sp>
        <p:nvSpPr>
          <p:cNvPr id="98" name="Text Box 66"/>
          <p:cNvSpPr txBox="1">
            <a:spLocks noChangeArrowheads="1"/>
          </p:cNvSpPr>
          <p:nvPr/>
        </p:nvSpPr>
        <p:spPr bwMode="auto">
          <a:xfrm>
            <a:off x="4953000" y="3636963"/>
            <a:ext cx="477838" cy="360362"/>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18</a:t>
            </a:r>
          </a:p>
        </p:txBody>
      </p:sp>
      <p:sp>
        <p:nvSpPr>
          <p:cNvPr id="99" name="Text Box 67"/>
          <p:cNvSpPr txBox="1">
            <a:spLocks noChangeArrowheads="1"/>
          </p:cNvSpPr>
          <p:nvPr/>
        </p:nvSpPr>
        <p:spPr bwMode="auto">
          <a:xfrm>
            <a:off x="5430838" y="3636963"/>
            <a:ext cx="479425" cy="360362"/>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25</a:t>
            </a:r>
          </a:p>
        </p:txBody>
      </p:sp>
      <p:sp>
        <p:nvSpPr>
          <p:cNvPr id="100" name="Text Box 68"/>
          <p:cNvSpPr txBox="1">
            <a:spLocks noChangeArrowheads="1"/>
          </p:cNvSpPr>
          <p:nvPr/>
        </p:nvSpPr>
        <p:spPr bwMode="auto">
          <a:xfrm>
            <a:off x="1362075" y="5207000"/>
            <a:ext cx="477838"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27</a:t>
            </a:r>
          </a:p>
          <a:p>
            <a:pPr eaLnBrk="0" hangingPunct="0"/>
            <a:endParaRPr lang="en-US" sz="1600">
              <a:effectLst/>
              <a:latin typeface="Times New Roman" pitchFamily="18" charset="0"/>
            </a:endParaRPr>
          </a:p>
        </p:txBody>
      </p:sp>
      <p:sp>
        <p:nvSpPr>
          <p:cNvPr id="101" name="Text Box 69"/>
          <p:cNvSpPr txBox="1">
            <a:spLocks noChangeArrowheads="1"/>
          </p:cNvSpPr>
          <p:nvPr/>
        </p:nvSpPr>
        <p:spPr bwMode="auto">
          <a:xfrm>
            <a:off x="1839913" y="5207000"/>
            <a:ext cx="477837"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29</a:t>
            </a:r>
          </a:p>
          <a:p>
            <a:pPr eaLnBrk="0" hangingPunct="0"/>
            <a:endParaRPr lang="en-US" sz="1600">
              <a:effectLst/>
              <a:latin typeface="Times New Roman" pitchFamily="18" charset="0"/>
            </a:endParaRPr>
          </a:p>
        </p:txBody>
      </p:sp>
      <p:sp>
        <p:nvSpPr>
          <p:cNvPr id="102" name="Text Box 70"/>
          <p:cNvSpPr txBox="1">
            <a:spLocks noChangeArrowheads="1"/>
          </p:cNvSpPr>
          <p:nvPr/>
        </p:nvSpPr>
        <p:spPr bwMode="auto">
          <a:xfrm>
            <a:off x="3568700" y="5207000"/>
            <a:ext cx="481013"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46</a:t>
            </a:r>
          </a:p>
          <a:p>
            <a:pPr eaLnBrk="0" hangingPunct="0"/>
            <a:endParaRPr lang="en-US" sz="1600">
              <a:effectLst/>
              <a:latin typeface="Times New Roman" pitchFamily="18" charset="0"/>
            </a:endParaRPr>
          </a:p>
        </p:txBody>
      </p:sp>
      <p:sp>
        <p:nvSpPr>
          <p:cNvPr id="103" name="Text Box 71"/>
          <p:cNvSpPr txBox="1">
            <a:spLocks noChangeArrowheads="1"/>
          </p:cNvSpPr>
          <p:nvPr/>
        </p:nvSpPr>
        <p:spPr bwMode="auto">
          <a:xfrm>
            <a:off x="4049713" y="5207000"/>
            <a:ext cx="477837"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48</a:t>
            </a:r>
          </a:p>
          <a:p>
            <a:pPr eaLnBrk="0" hangingPunct="0"/>
            <a:endParaRPr lang="en-US" sz="1600">
              <a:effectLst/>
              <a:latin typeface="Times New Roman" pitchFamily="18" charset="0"/>
            </a:endParaRPr>
          </a:p>
        </p:txBody>
      </p:sp>
      <p:sp>
        <p:nvSpPr>
          <p:cNvPr id="104" name="Text Box 72"/>
          <p:cNvSpPr txBox="1">
            <a:spLocks noChangeArrowheads="1"/>
          </p:cNvSpPr>
          <p:nvPr/>
        </p:nvSpPr>
        <p:spPr bwMode="auto">
          <a:xfrm>
            <a:off x="5170488" y="5207000"/>
            <a:ext cx="477837" cy="358775"/>
          </a:xfrm>
          <a:prstGeom prst="rect">
            <a:avLst/>
          </a:prstGeom>
          <a:solidFill>
            <a:srgbClr val="FFFFFF"/>
          </a:solidFill>
          <a:ln w="9525">
            <a:solidFill>
              <a:srgbClr val="000000"/>
            </a:solidFill>
            <a:miter lim="800000"/>
            <a:headEnd/>
            <a:tailEnd/>
          </a:ln>
        </p:spPr>
        <p:txBody>
          <a:bodyPr/>
          <a:lstStyle/>
          <a:p>
            <a:pPr eaLnBrk="0" hangingPunct="0"/>
            <a:r>
              <a:rPr lang="en-US" sz="1600">
                <a:effectLst/>
                <a:latin typeface="Times New Roman" pitchFamily="18" charset="0"/>
              </a:rPr>
              <a:t>53</a:t>
            </a:r>
          </a:p>
          <a:p>
            <a:pPr eaLnBrk="0" hangingPunct="0"/>
            <a:endParaRPr lang="en-US" sz="1600">
              <a:effectLst/>
              <a:latin typeface="Times New Roman" pitchFamily="18" charset="0"/>
            </a:endParaRPr>
          </a:p>
        </p:txBody>
      </p:sp>
      <p:sp>
        <p:nvSpPr>
          <p:cNvPr id="105" name="Text Box 144"/>
          <p:cNvSpPr txBox="1">
            <a:spLocks noChangeArrowheads="1"/>
          </p:cNvSpPr>
          <p:nvPr/>
        </p:nvSpPr>
        <p:spPr bwMode="auto">
          <a:xfrm>
            <a:off x="5410200" y="1219200"/>
            <a:ext cx="3429000" cy="954107"/>
          </a:xfrm>
          <a:prstGeom prst="rect">
            <a:avLst/>
          </a:prstGeom>
          <a:noFill/>
          <a:ln w="12700">
            <a:noFill/>
            <a:miter lim="800000"/>
            <a:headEnd type="none" w="sm" len="sm"/>
            <a:tailEnd type="none" w="sm" len="sm"/>
          </a:ln>
          <a:effectLst/>
        </p:spPr>
        <p:txBody>
          <a:bodyPr wrap="square">
            <a:spAutoFit/>
          </a:bodyPr>
          <a:lstStyle/>
          <a:p>
            <a:pPr eaLnBrk="0" hangingPunct="0">
              <a:spcBef>
                <a:spcPct val="50000"/>
              </a:spcBef>
            </a:pPr>
            <a:r>
              <a:rPr lang="en-US" sz="2800" dirty="0">
                <a:effectLst/>
              </a:rPr>
              <a:t>A B-tree of order 5 containing 26 items</a:t>
            </a:r>
            <a:endParaRPr lang="en-US" sz="3200" dirty="0">
              <a:effectLst/>
              <a:latin typeface="Times" pitchFamily="18" charset="0"/>
            </a:endParaRPr>
          </a:p>
        </p:txBody>
      </p:sp>
      <p:sp>
        <p:nvSpPr>
          <p:cNvPr id="106" name="Text Box 145"/>
          <p:cNvSpPr txBox="1">
            <a:spLocks noChangeArrowheads="1"/>
          </p:cNvSpPr>
          <p:nvPr/>
        </p:nvSpPr>
        <p:spPr bwMode="auto">
          <a:xfrm>
            <a:off x="681037" y="6064250"/>
            <a:ext cx="5238935" cy="400110"/>
          </a:xfrm>
          <a:prstGeom prst="rect">
            <a:avLst/>
          </a:prstGeom>
          <a:noFill/>
          <a:ln w="12700">
            <a:noFill/>
            <a:miter lim="800000"/>
            <a:headEnd type="none" w="sm" len="sm"/>
            <a:tailEnd type="none" w="sm" len="sm"/>
          </a:ln>
          <a:effectLst/>
        </p:spPr>
        <p:txBody>
          <a:bodyPr wrap="none">
            <a:spAutoFit/>
          </a:bodyPr>
          <a:lstStyle/>
          <a:p>
            <a:pPr eaLnBrk="0" hangingPunct="0"/>
            <a:r>
              <a:rPr lang="en-GB" sz="2000" i="1" dirty="0">
                <a:effectLst/>
              </a:rPr>
              <a:t>Note that all the leaves are at the same level</a:t>
            </a:r>
            <a:endParaRPr lang="en-GB" sz="3600" i="1" dirty="0">
              <a:effectLst/>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Constructing a B – Tree </a:t>
            </a:r>
            <a:endParaRPr lang="en-US" dirty="0"/>
          </a:p>
        </p:txBody>
      </p:sp>
      <p:sp>
        <p:nvSpPr>
          <p:cNvPr id="3" name="Content Placeholder 2"/>
          <p:cNvSpPr>
            <a:spLocks noGrp="1"/>
          </p:cNvSpPr>
          <p:nvPr>
            <p:ph idx="1"/>
          </p:nvPr>
        </p:nvSpPr>
        <p:spPr/>
        <p:txBody>
          <a:bodyPr>
            <a:normAutofit/>
          </a:bodyPr>
          <a:lstStyle/>
          <a:p>
            <a:r>
              <a:rPr lang="en-US" sz="2800" dirty="0" smtClean="0"/>
              <a:t>Suppose we start with an empty B-tree and keys arrive in the following order: 1  12  8  2  25  5  14  28  17  7  52  16  48  68  3  26  29  53  55  45</a:t>
            </a:r>
          </a:p>
          <a:p>
            <a:r>
              <a:rPr lang="en-US" sz="2800" dirty="0" smtClean="0"/>
              <a:t>We want to construct a B-tree of order 5</a:t>
            </a:r>
          </a:p>
          <a:p>
            <a:r>
              <a:rPr lang="en-US" sz="2800" dirty="0" smtClean="0"/>
              <a:t>The first four items go into the root:</a:t>
            </a:r>
          </a:p>
          <a:p>
            <a:endParaRPr lang="en-US" dirty="0" smtClean="0"/>
          </a:p>
          <a:p>
            <a:endParaRPr lang="en-US" dirty="0" smtClean="0"/>
          </a:p>
          <a:p>
            <a:r>
              <a:rPr lang="en-US" sz="2800" dirty="0" smtClean="0"/>
              <a:t>To put the fifth item in the root would violate condition 5</a:t>
            </a:r>
          </a:p>
          <a:p>
            <a:r>
              <a:rPr lang="en-US" sz="2800" dirty="0" smtClean="0"/>
              <a:t>Therefore, when 25 arrives, pick the middle key to make a new root</a:t>
            </a:r>
          </a:p>
          <a:p>
            <a:endParaRPr lang="en-US" dirty="0"/>
          </a:p>
        </p:txBody>
      </p:sp>
      <p:sp>
        <p:nvSpPr>
          <p:cNvPr id="4" name="Text Box 4"/>
          <p:cNvSpPr txBox="1">
            <a:spLocks noChangeArrowheads="1"/>
          </p:cNvSpPr>
          <p:nvPr/>
        </p:nvSpPr>
        <p:spPr bwMode="auto">
          <a:xfrm>
            <a:off x="3048000" y="3657600"/>
            <a:ext cx="616872" cy="609600"/>
          </a:xfrm>
          <a:prstGeom prst="rect">
            <a:avLst/>
          </a:prstGeom>
          <a:solidFill>
            <a:srgbClr val="FFFFFF"/>
          </a:solidFill>
          <a:ln w="9525">
            <a:solidFill>
              <a:srgbClr val="000000"/>
            </a:solidFill>
            <a:miter lim="800000"/>
            <a:headEnd/>
            <a:tailEnd/>
          </a:ln>
        </p:spPr>
        <p:txBody>
          <a:bodyPr/>
          <a:lstStyle/>
          <a:p>
            <a:pPr algn="ctr" eaLnBrk="0" hangingPunct="0"/>
            <a:r>
              <a:rPr lang="en-US" sz="3200" dirty="0">
                <a:effectLst/>
                <a:latin typeface="Times New Roman" pitchFamily="18" charset="0"/>
              </a:rPr>
              <a:t>1</a:t>
            </a:r>
          </a:p>
        </p:txBody>
      </p:sp>
      <p:sp>
        <p:nvSpPr>
          <p:cNvPr id="5" name="Text Box 5"/>
          <p:cNvSpPr txBox="1">
            <a:spLocks noChangeArrowheads="1"/>
          </p:cNvSpPr>
          <p:nvPr/>
        </p:nvSpPr>
        <p:spPr bwMode="auto">
          <a:xfrm>
            <a:off x="3732055" y="3657600"/>
            <a:ext cx="612800" cy="609600"/>
          </a:xfrm>
          <a:prstGeom prst="rect">
            <a:avLst/>
          </a:prstGeom>
          <a:solidFill>
            <a:srgbClr val="FFFFFF"/>
          </a:solidFill>
          <a:ln w="9525">
            <a:solidFill>
              <a:srgbClr val="000000"/>
            </a:solidFill>
            <a:miter lim="800000"/>
            <a:headEnd/>
            <a:tailEnd/>
          </a:ln>
        </p:spPr>
        <p:txBody>
          <a:bodyPr/>
          <a:lstStyle/>
          <a:p>
            <a:pPr algn="ctr" eaLnBrk="0" hangingPunct="0"/>
            <a:r>
              <a:rPr lang="en-US" sz="3200">
                <a:effectLst/>
                <a:latin typeface="Times New Roman" pitchFamily="18" charset="0"/>
              </a:rPr>
              <a:t>2</a:t>
            </a:r>
          </a:p>
        </p:txBody>
      </p:sp>
      <p:sp>
        <p:nvSpPr>
          <p:cNvPr id="6" name="Text Box 6"/>
          <p:cNvSpPr txBox="1">
            <a:spLocks noChangeArrowheads="1"/>
          </p:cNvSpPr>
          <p:nvPr/>
        </p:nvSpPr>
        <p:spPr bwMode="auto">
          <a:xfrm>
            <a:off x="4416110" y="3657600"/>
            <a:ext cx="612800" cy="609600"/>
          </a:xfrm>
          <a:prstGeom prst="rect">
            <a:avLst/>
          </a:prstGeom>
          <a:solidFill>
            <a:srgbClr val="FFFFFF"/>
          </a:solidFill>
          <a:ln w="9525">
            <a:solidFill>
              <a:srgbClr val="000000"/>
            </a:solidFill>
            <a:miter lim="800000"/>
            <a:headEnd/>
            <a:tailEnd/>
          </a:ln>
        </p:spPr>
        <p:txBody>
          <a:bodyPr/>
          <a:lstStyle/>
          <a:p>
            <a:pPr algn="ctr" eaLnBrk="0" hangingPunct="0"/>
            <a:r>
              <a:rPr lang="en-US" sz="3200">
                <a:effectLst/>
                <a:latin typeface="Times New Roman" pitchFamily="18" charset="0"/>
              </a:rPr>
              <a:t>8</a:t>
            </a:r>
          </a:p>
        </p:txBody>
      </p:sp>
      <p:sp>
        <p:nvSpPr>
          <p:cNvPr id="7" name="Text Box 7"/>
          <p:cNvSpPr txBox="1">
            <a:spLocks noChangeArrowheads="1"/>
          </p:cNvSpPr>
          <p:nvPr/>
        </p:nvSpPr>
        <p:spPr bwMode="auto">
          <a:xfrm>
            <a:off x="5100165" y="3657600"/>
            <a:ext cx="614835" cy="609600"/>
          </a:xfrm>
          <a:prstGeom prst="rect">
            <a:avLst/>
          </a:prstGeom>
          <a:solidFill>
            <a:srgbClr val="FFFFFF"/>
          </a:solidFill>
          <a:ln w="9525">
            <a:solidFill>
              <a:srgbClr val="000000"/>
            </a:solidFill>
            <a:miter lim="800000"/>
            <a:headEnd/>
            <a:tailEnd/>
          </a:ln>
        </p:spPr>
        <p:txBody>
          <a:bodyPr/>
          <a:lstStyle/>
          <a:p>
            <a:pPr algn="ctr" eaLnBrk="0" hangingPunct="0"/>
            <a:r>
              <a:rPr lang="en-US" sz="3200">
                <a:effectLst/>
                <a:latin typeface="Times New Roman" pitchFamily="18" charset="0"/>
              </a:rPr>
              <a:t>12</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Insertion in B – Tree</a:t>
            </a:r>
            <a:endParaRPr lang="en-US" dirty="0"/>
          </a:p>
        </p:txBody>
      </p:sp>
      <p:sp>
        <p:nvSpPr>
          <p:cNvPr id="3" name="Content Placeholder 2"/>
          <p:cNvSpPr>
            <a:spLocks noGrp="1"/>
          </p:cNvSpPr>
          <p:nvPr>
            <p:ph idx="1"/>
          </p:nvPr>
        </p:nvSpPr>
        <p:spPr/>
        <p:txBody>
          <a:bodyPr>
            <a:normAutofit fontScale="92500" lnSpcReduction="10000"/>
          </a:bodyPr>
          <a:lstStyle/>
          <a:p>
            <a:r>
              <a:rPr lang="en-US" sz="3200" dirty="0" smtClean="0"/>
              <a:t>Attempt to insert the new key into a leaf</a:t>
            </a:r>
          </a:p>
          <a:p>
            <a:r>
              <a:rPr lang="en-US" sz="3200" dirty="0" smtClean="0"/>
              <a:t>If this would result in that leaf becoming too big, split the leaf into two, promoting the middle key to the leaf’s parent</a:t>
            </a:r>
          </a:p>
          <a:p>
            <a:r>
              <a:rPr lang="en-US" sz="3200" dirty="0" smtClean="0"/>
              <a:t>If this would result in the parent becoming too big, split the parent into two, promoting the middle key</a:t>
            </a:r>
          </a:p>
          <a:p>
            <a:r>
              <a:rPr lang="en-US" sz="3200" dirty="0" smtClean="0"/>
              <a:t>This strategy might have to be repeated all the way to the top</a:t>
            </a:r>
          </a:p>
          <a:p>
            <a:r>
              <a:rPr lang="en-US" sz="3200" dirty="0" smtClean="0"/>
              <a:t>If necessary, the root is split in two and the middle key is promoted to a new root, making the tree one level higher</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into B – Tree (Contd.) </a:t>
            </a:r>
            <a:endParaRPr lang="en-US" dirty="0"/>
          </a:p>
        </p:txBody>
      </p:sp>
      <p:grpSp>
        <p:nvGrpSpPr>
          <p:cNvPr id="23" name="Group 22"/>
          <p:cNvGrpSpPr/>
          <p:nvPr/>
        </p:nvGrpSpPr>
        <p:grpSpPr>
          <a:xfrm>
            <a:off x="2362200" y="1219200"/>
            <a:ext cx="4038600" cy="2362200"/>
            <a:chOff x="2819400" y="2133600"/>
            <a:chExt cx="2362200" cy="1350963"/>
          </a:xfrm>
        </p:grpSpPr>
        <p:sp>
          <p:nvSpPr>
            <p:cNvPr id="4" name="Line 10"/>
            <p:cNvSpPr>
              <a:spLocks noChangeShapeType="1"/>
            </p:cNvSpPr>
            <p:nvPr/>
          </p:nvSpPr>
          <p:spPr bwMode="auto">
            <a:xfrm flipH="1">
              <a:off x="3276600" y="2362200"/>
              <a:ext cx="685800" cy="914400"/>
            </a:xfrm>
            <a:prstGeom prst="line">
              <a:avLst/>
            </a:prstGeom>
            <a:noFill/>
            <a:ln w="12700">
              <a:solidFill>
                <a:schemeClr val="tx1"/>
              </a:solidFill>
              <a:round/>
              <a:headEnd type="none" w="sm" len="sm"/>
              <a:tailEnd type="none" w="sm" len="sm"/>
            </a:ln>
            <a:effectLst/>
          </p:spPr>
          <p:txBody>
            <a:bodyPr wrap="none" anchor="ctr"/>
            <a:lstStyle/>
            <a:p>
              <a:pPr algn="ctr"/>
              <a:endParaRPr lang="en-US" sz="3600">
                <a:effectLst/>
              </a:endParaRPr>
            </a:p>
          </p:txBody>
        </p:sp>
        <p:sp>
          <p:nvSpPr>
            <p:cNvPr id="5" name="Line 11"/>
            <p:cNvSpPr>
              <a:spLocks noChangeShapeType="1"/>
            </p:cNvSpPr>
            <p:nvPr/>
          </p:nvSpPr>
          <p:spPr bwMode="auto">
            <a:xfrm>
              <a:off x="4038600" y="2362200"/>
              <a:ext cx="685800" cy="914400"/>
            </a:xfrm>
            <a:prstGeom prst="line">
              <a:avLst/>
            </a:prstGeom>
            <a:noFill/>
            <a:ln w="12700">
              <a:solidFill>
                <a:schemeClr val="tx1"/>
              </a:solidFill>
              <a:round/>
              <a:headEnd type="none" w="sm" len="sm"/>
              <a:tailEnd type="none" w="sm" len="sm"/>
            </a:ln>
            <a:effectLst/>
          </p:spPr>
          <p:txBody>
            <a:bodyPr wrap="none" anchor="ctr"/>
            <a:lstStyle/>
            <a:p>
              <a:pPr algn="ctr"/>
              <a:endParaRPr lang="en-US" sz="3600">
                <a:effectLst/>
              </a:endParaRPr>
            </a:p>
          </p:txBody>
        </p:sp>
        <p:sp>
          <p:nvSpPr>
            <p:cNvPr id="6" name="Text Box 5"/>
            <p:cNvSpPr txBox="1">
              <a:spLocks noChangeArrowheads="1"/>
            </p:cNvSpPr>
            <p:nvPr/>
          </p:nvSpPr>
          <p:spPr bwMode="auto">
            <a:xfrm>
              <a:off x="2819400" y="3124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3200" dirty="0">
                  <a:effectLst/>
                  <a:latin typeface="Times New Roman" pitchFamily="18" charset="0"/>
                </a:rPr>
                <a:t>1</a:t>
              </a:r>
            </a:p>
          </p:txBody>
        </p:sp>
        <p:sp>
          <p:nvSpPr>
            <p:cNvPr id="7" name="Text Box 6"/>
            <p:cNvSpPr txBox="1">
              <a:spLocks noChangeArrowheads="1"/>
            </p:cNvSpPr>
            <p:nvPr/>
          </p:nvSpPr>
          <p:spPr bwMode="auto">
            <a:xfrm>
              <a:off x="3300413" y="3124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3200">
                  <a:effectLst/>
                  <a:latin typeface="Times New Roman" pitchFamily="18" charset="0"/>
                </a:rPr>
                <a:t>2</a:t>
              </a:r>
            </a:p>
          </p:txBody>
        </p:sp>
        <p:sp>
          <p:nvSpPr>
            <p:cNvPr id="8" name="Text Box 7"/>
            <p:cNvSpPr txBox="1">
              <a:spLocks noChangeArrowheads="1"/>
            </p:cNvSpPr>
            <p:nvPr/>
          </p:nvSpPr>
          <p:spPr bwMode="auto">
            <a:xfrm>
              <a:off x="3778250" y="2133600"/>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3200" dirty="0">
                  <a:effectLst/>
                  <a:latin typeface="Times New Roman" pitchFamily="18" charset="0"/>
                </a:rPr>
                <a:t>8</a:t>
              </a:r>
            </a:p>
          </p:txBody>
        </p:sp>
        <p:sp>
          <p:nvSpPr>
            <p:cNvPr id="9" name="Text Box 8"/>
            <p:cNvSpPr txBox="1">
              <a:spLocks noChangeArrowheads="1"/>
            </p:cNvSpPr>
            <p:nvPr/>
          </p:nvSpPr>
          <p:spPr bwMode="auto">
            <a:xfrm>
              <a:off x="4256088" y="3124200"/>
              <a:ext cx="479425" cy="360363"/>
            </a:xfrm>
            <a:prstGeom prst="rect">
              <a:avLst/>
            </a:prstGeom>
            <a:solidFill>
              <a:srgbClr val="FFFFFF"/>
            </a:solidFill>
            <a:ln w="9525">
              <a:solidFill>
                <a:srgbClr val="000000"/>
              </a:solidFill>
              <a:miter lim="800000"/>
              <a:headEnd/>
              <a:tailEnd/>
            </a:ln>
          </p:spPr>
          <p:txBody>
            <a:bodyPr/>
            <a:lstStyle/>
            <a:p>
              <a:pPr algn="ctr" eaLnBrk="0" hangingPunct="0"/>
              <a:r>
                <a:rPr lang="en-US" sz="3200">
                  <a:effectLst/>
                  <a:latin typeface="Times New Roman" pitchFamily="18" charset="0"/>
                </a:rPr>
                <a:t>12</a:t>
              </a:r>
            </a:p>
          </p:txBody>
        </p:sp>
        <p:sp>
          <p:nvSpPr>
            <p:cNvPr id="10" name="Text Box 9"/>
            <p:cNvSpPr txBox="1">
              <a:spLocks noChangeArrowheads="1"/>
            </p:cNvSpPr>
            <p:nvPr/>
          </p:nvSpPr>
          <p:spPr bwMode="auto">
            <a:xfrm>
              <a:off x="4702175" y="3124200"/>
              <a:ext cx="479425" cy="360363"/>
            </a:xfrm>
            <a:prstGeom prst="rect">
              <a:avLst/>
            </a:prstGeom>
            <a:solidFill>
              <a:srgbClr val="FFFFFF"/>
            </a:solidFill>
            <a:ln w="9525">
              <a:solidFill>
                <a:srgbClr val="000000"/>
              </a:solidFill>
              <a:miter lim="800000"/>
              <a:headEnd/>
              <a:tailEnd/>
            </a:ln>
          </p:spPr>
          <p:txBody>
            <a:bodyPr/>
            <a:lstStyle/>
            <a:p>
              <a:pPr algn="ctr" eaLnBrk="0" hangingPunct="0"/>
              <a:r>
                <a:rPr lang="en-US" sz="3200">
                  <a:effectLst/>
                  <a:latin typeface="Times New Roman" pitchFamily="18" charset="0"/>
                </a:rPr>
                <a:t>25</a:t>
              </a:r>
            </a:p>
          </p:txBody>
        </p:sp>
      </p:grpSp>
      <p:sp>
        <p:nvSpPr>
          <p:cNvPr id="12" name="Text Box 12"/>
          <p:cNvSpPr txBox="1">
            <a:spLocks noChangeArrowheads="1"/>
          </p:cNvSpPr>
          <p:nvPr/>
        </p:nvSpPr>
        <p:spPr bwMode="auto">
          <a:xfrm>
            <a:off x="304800" y="3581400"/>
            <a:ext cx="8229600" cy="584775"/>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US" sz="3200" dirty="0">
                <a:solidFill>
                  <a:srgbClr val="0000CC"/>
                </a:solidFill>
                <a:effectLst/>
                <a:latin typeface="Times New Roman" pitchFamily="18" charset="0"/>
              </a:rPr>
              <a:t>6, 14, 28 get added to the leaf nodes:</a:t>
            </a:r>
            <a:endParaRPr lang="en-US" sz="3200" dirty="0">
              <a:solidFill>
                <a:srgbClr val="0000CC"/>
              </a:solidFill>
              <a:effectLst/>
              <a:latin typeface="Times" pitchFamily="18" charset="0"/>
            </a:endParaRPr>
          </a:p>
        </p:txBody>
      </p:sp>
      <p:grpSp>
        <p:nvGrpSpPr>
          <p:cNvPr id="24" name="Group 23"/>
          <p:cNvGrpSpPr/>
          <p:nvPr/>
        </p:nvGrpSpPr>
        <p:grpSpPr>
          <a:xfrm>
            <a:off x="2133600" y="4038600"/>
            <a:ext cx="4876799" cy="2590800"/>
            <a:chOff x="2222377" y="4497152"/>
            <a:chExt cx="3766906" cy="1751248"/>
          </a:xfrm>
        </p:grpSpPr>
        <p:sp>
          <p:nvSpPr>
            <p:cNvPr id="13" name="Line 13"/>
            <p:cNvSpPr>
              <a:spLocks noChangeShapeType="1"/>
            </p:cNvSpPr>
            <p:nvPr/>
          </p:nvSpPr>
          <p:spPr bwMode="auto">
            <a:xfrm flipH="1">
              <a:off x="3021367" y="4793486"/>
              <a:ext cx="719091" cy="1185333"/>
            </a:xfrm>
            <a:prstGeom prst="line">
              <a:avLst/>
            </a:prstGeom>
            <a:noFill/>
            <a:ln w="12700">
              <a:solidFill>
                <a:schemeClr val="tx1"/>
              </a:solidFill>
              <a:round/>
              <a:headEnd type="none" w="sm" len="sm"/>
              <a:tailEnd type="none" w="sm" len="sm"/>
            </a:ln>
            <a:effectLst/>
          </p:spPr>
          <p:txBody>
            <a:bodyPr wrap="none" anchor="ctr"/>
            <a:lstStyle/>
            <a:p>
              <a:pPr algn="ctr"/>
              <a:endParaRPr lang="en-US" sz="3600">
                <a:effectLst/>
              </a:endParaRPr>
            </a:p>
          </p:txBody>
        </p:sp>
        <p:sp>
          <p:nvSpPr>
            <p:cNvPr id="14" name="Line 14"/>
            <p:cNvSpPr>
              <a:spLocks noChangeShapeType="1"/>
            </p:cNvSpPr>
            <p:nvPr/>
          </p:nvSpPr>
          <p:spPr bwMode="auto">
            <a:xfrm>
              <a:off x="3820357" y="4793486"/>
              <a:ext cx="719091" cy="1185333"/>
            </a:xfrm>
            <a:prstGeom prst="line">
              <a:avLst/>
            </a:prstGeom>
            <a:noFill/>
            <a:ln w="12700">
              <a:solidFill>
                <a:schemeClr val="tx1"/>
              </a:solidFill>
              <a:round/>
              <a:headEnd type="none" w="sm" len="sm"/>
              <a:tailEnd type="none" w="sm" len="sm"/>
            </a:ln>
            <a:effectLst/>
          </p:spPr>
          <p:txBody>
            <a:bodyPr wrap="none" anchor="ctr"/>
            <a:lstStyle/>
            <a:p>
              <a:pPr algn="ctr"/>
              <a:endParaRPr lang="en-US" sz="3600">
                <a:effectLst/>
              </a:endParaRPr>
            </a:p>
          </p:txBody>
        </p:sp>
        <p:sp>
          <p:nvSpPr>
            <p:cNvPr id="15" name="Text Box 15"/>
            <p:cNvSpPr txBox="1">
              <a:spLocks noChangeArrowheads="1"/>
            </p:cNvSpPr>
            <p:nvPr/>
          </p:nvSpPr>
          <p:spPr bwMode="auto">
            <a:xfrm>
              <a:off x="2222377" y="5781263"/>
              <a:ext cx="504363" cy="467137"/>
            </a:xfrm>
            <a:prstGeom prst="rect">
              <a:avLst/>
            </a:prstGeom>
            <a:solidFill>
              <a:srgbClr val="FFFFFF"/>
            </a:solidFill>
            <a:ln w="9525">
              <a:solidFill>
                <a:srgbClr val="000000"/>
              </a:solidFill>
              <a:miter lim="800000"/>
              <a:headEnd/>
              <a:tailEnd/>
            </a:ln>
          </p:spPr>
          <p:txBody>
            <a:bodyPr/>
            <a:lstStyle/>
            <a:p>
              <a:pPr algn="ctr" eaLnBrk="0" hangingPunct="0"/>
              <a:r>
                <a:rPr lang="en-US" sz="3200">
                  <a:effectLst/>
                  <a:latin typeface="Times New Roman" pitchFamily="18" charset="0"/>
                </a:rPr>
                <a:t>1</a:t>
              </a:r>
            </a:p>
          </p:txBody>
        </p:sp>
        <p:sp>
          <p:nvSpPr>
            <p:cNvPr id="16" name="Text Box 16"/>
            <p:cNvSpPr txBox="1">
              <a:spLocks noChangeArrowheads="1"/>
            </p:cNvSpPr>
            <p:nvPr/>
          </p:nvSpPr>
          <p:spPr bwMode="auto">
            <a:xfrm>
              <a:off x="2726739" y="5781263"/>
              <a:ext cx="501033" cy="467137"/>
            </a:xfrm>
            <a:prstGeom prst="rect">
              <a:avLst/>
            </a:prstGeom>
            <a:solidFill>
              <a:srgbClr val="FFFFFF"/>
            </a:solidFill>
            <a:ln w="9525">
              <a:solidFill>
                <a:srgbClr val="000000"/>
              </a:solidFill>
              <a:miter lim="800000"/>
              <a:headEnd/>
              <a:tailEnd/>
            </a:ln>
          </p:spPr>
          <p:txBody>
            <a:bodyPr/>
            <a:lstStyle/>
            <a:p>
              <a:pPr algn="ctr" eaLnBrk="0" hangingPunct="0"/>
              <a:r>
                <a:rPr lang="en-US" sz="3200">
                  <a:effectLst/>
                  <a:latin typeface="Times New Roman" pitchFamily="18" charset="0"/>
                </a:rPr>
                <a:t>2</a:t>
              </a:r>
            </a:p>
          </p:txBody>
        </p:sp>
        <p:sp>
          <p:nvSpPr>
            <p:cNvPr id="17" name="Text Box 17"/>
            <p:cNvSpPr txBox="1">
              <a:spLocks noChangeArrowheads="1"/>
            </p:cNvSpPr>
            <p:nvPr/>
          </p:nvSpPr>
          <p:spPr bwMode="auto">
            <a:xfrm>
              <a:off x="3547369" y="4497152"/>
              <a:ext cx="501033" cy="467137"/>
            </a:xfrm>
            <a:prstGeom prst="rect">
              <a:avLst/>
            </a:prstGeom>
            <a:solidFill>
              <a:srgbClr val="FFFFFF"/>
            </a:solidFill>
            <a:ln w="9525">
              <a:solidFill>
                <a:srgbClr val="000000"/>
              </a:solidFill>
              <a:miter lim="800000"/>
              <a:headEnd/>
              <a:tailEnd/>
            </a:ln>
          </p:spPr>
          <p:txBody>
            <a:bodyPr/>
            <a:lstStyle/>
            <a:p>
              <a:pPr algn="ctr" eaLnBrk="0" hangingPunct="0"/>
              <a:r>
                <a:rPr lang="en-US" sz="3200" dirty="0">
                  <a:effectLst/>
                  <a:latin typeface="Times New Roman" pitchFamily="18" charset="0"/>
                </a:rPr>
                <a:t>8</a:t>
              </a:r>
            </a:p>
          </p:txBody>
        </p:sp>
        <p:sp>
          <p:nvSpPr>
            <p:cNvPr id="18" name="Text Box 18"/>
            <p:cNvSpPr txBox="1">
              <a:spLocks noChangeArrowheads="1"/>
            </p:cNvSpPr>
            <p:nvPr/>
          </p:nvSpPr>
          <p:spPr bwMode="auto">
            <a:xfrm>
              <a:off x="4048402" y="5781263"/>
              <a:ext cx="502698" cy="467137"/>
            </a:xfrm>
            <a:prstGeom prst="rect">
              <a:avLst/>
            </a:prstGeom>
            <a:solidFill>
              <a:srgbClr val="FFFFFF"/>
            </a:solidFill>
            <a:ln w="9525">
              <a:solidFill>
                <a:srgbClr val="000000"/>
              </a:solidFill>
              <a:miter lim="800000"/>
              <a:headEnd/>
              <a:tailEnd/>
            </a:ln>
          </p:spPr>
          <p:txBody>
            <a:bodyPr/>
            <a:lstStyle/>
            <a:p>
              <a:pPr algn="ctr" eaLnBrk="0" hangingPunct="0"/>
              <a:r>
                <a:rPr lang="en-US" sz="3200">
                  <a:effectLst/>
                  <a:latin typeface="Times New Roman" pitchFamily="18" charset="0"/>
                </a:rPr>
                <a:t>12</a:t>
              </a:r>
            </a:p>
          </p:txBody>
        </p:sp>
        <p:sp>
          <p:nvSpPr>
            <p:cNvPr id="19" name="Text Box 19"/>
            <p:cNvSpPr txBox="1">
              <a:spLocks noChangeArrowheads="1"/>
            </p:cNvSpPr>
            <p:nvPr/>
          </p:nvSpPr>
          <p:spPr bwMode="auto">
            <a:xfrm>
              <a:off x="4516145" y="5781263"/>
              <a:ext cx="502698" cy="467137"/>
            </a:xfrm>
            <a:prstGeom prst="rect">
              <a:avLst/>
            </a:prstGeom>
            <a:solidFill>
              <a:srgbClr val="FFFFFF"/>
            </a:solidFill>
            <a:ln w="9525">
              <a:solidFill>
                <a:srgbClr val="000000"/>
              </a:solidFill>
              <a:miter lim="800000"/>
              <a:headEnd/>
              <a:tailEnd/>
            </a:ln>
          </p:spPr>
          <p:txBody>
            <a:bodyPr/>
            <a:lstStyle/>
            <a:p>
              <a:pPr algn="ctr" eaLnBrk="0" hangingPunct="0"/>
              <a:r>
                <a:rPr lang="en-US" sz="3200" dirty="0">
                  <a:effectLst/>
                  <a:latin typeface="Times New Roman" pitchFamily="18" charset="0"/>
                </a:rPr>
                <a:t>14</a:t>
              </a:r>
            </a:p>
          </p:txBody>
        </p:sp>
        <p:sp>
          <p:nvSpPr>
            <p:cNvPr id="20" name="Text Box 20"/>
            <p:cNvSpPr txBox="1">
              <a:spLocks noChangeArrowheads="1"/>
            </p:cNvSpPr>
            <p:nvPr/>
          </p:nvSpPr>
          <p:spPr bwMode="auto">
            <a:xfrm>
              <a:off x="3159526" y="5781263"/>
              <a:ext cx="501033" cy="467137"/>
            </a:xfrm>
            <a:prstGeom prst="rect">
              <a:avLst/>
            </a:prstGeom>
            <a:solidFill>
              <a:srgbClr val="FFFFFF"/>
            </a:solidFill>
            <a:ln w="9525">
              <a:solidFill>
                <a:srgbClr val="000000"/>
              </a:solidFill>
              <a:miter lim="800000"/>
              <a:headEnd/>
              <a:tailEnd/>
            </a:ln>
          </p:spPr>
          <p:txBody>
            <a:bodyPr/>
            <a:lstStyle/>
            <a:p>
              <a:pPr algn="ctr" eaLnBrk="0" hangingPunct="0"/>
              <a:r>
                <a:rPr lang="en-US" sz="3200" dirty="0">
                  <a:effectLst/>
                  <a:latin typeface="Times New Roman" pitchFamily="18" charset="0"/>
                </a:rPr>
                <a:t>6</a:t>
              </a:r>
            </a:p>
          </p:txBody>
        </p:sp>
        <p:sp>
          <p:nvSpPr>
            <p:cNvPr id="21" name="Text Box 21"/>
            <p:cNvSpPr txBox="1">
              <a:spLocks noChangeArrowheads="1"/>
            </p:cNvSpPr>
            <p:nvPr/>
          </p:nvSpPr>
          <p:spPr bwMode="auto">
            <a:xfrm>
              <a:off x="5018843" y="5781263"/>
              <a:ext cx="502698" cy="467137"/>
            </a:xfrm>
            <a:prstGeom prst="rect">
              <a:avLst/>
            </a:prstGeom>
            <a:solidFill>
              <a:srgbClr val="FFFFFF"/>
            </a:solidFill>
            <a:ln w="9525">
              <a:solidFill>
                <a:srgbClr val="000000"/>
              </a:solidFill>
              <a:miter lim="800000"/>
              <a:headEnd/>
              <a:tailEnd/>
            </a:ln>
          </p:spPr>
          <p:txBody>
            <a:bodyPr/>
            <a:lstStyle/>
            <a:p>
              <a:pPr algn="ctr" eaLnBrk="0" hangingPunct="0"/>
              <a:r>
                <a:rPr lang="en-US" sz="3200">
                  <a:effectLst/>
                  <a:latin typeface="Times New Roman" pitchFamily="18" charset="0"/>
                </a:rPr>
                <a:t>25</a:t>
              </a:r>
            </a:p>
          </p:txBody>
        </p:sp>
        <p:sp>
          <p:nvSpPr>
            <p:cNvPr id="22" name="Text Box 22"/>
            <p:cNvSpPr txBox="1">
              <a:spLocks noChangeArrowheads="1"/>
            </p:cNvSpPr>
            <p:nvPr/>
          </p:nvSpPr>
          <p:spPr bwMode="auto">
            <a:xfrm>
              <a:off x="5486585" y="5781263"/>
              <a:ext cx="502698" cy="467137"/>
            </a:xfrm>
            <a:prstGeom prst="rect">
              <a:avLst/>
            </a:prstGeom>
            <a:solidFill>
              <a:srgbClr val="FFFFFF"/>
            </a:solidFill>
            <a:ln w="9525">
              <a:solidFill>
                <a:srgbClr val="000000"/>
              </a:solidFill>
              <a:miter lim="800000"/>
              <a:headEnd/>
              <a:tailEnd/>
            </a:ln>
          </p:spPr>
          <p:txBody>
            <a:bodyPr/>
            <a:lstStyle/>
            <a:p>
              <a:pPr algn="ctr" eaLnBrk="0" hangingPunct="0"/>
              <a:r>
                <a:rPr lang="en-US" sz="3200" dirty="0">
                  <a:effectLst/>
                  <a:latin typeface="Times New Roman" pitchFamily="18" charset="0"/>
                </a:rPr>
                <a:t>28</a:t>
              </a:r>
            </a:p>
          </p:txBody>
        </p:sp>
      </p:gr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into B – Tree (Contd.) </a:t>
            </a:r>
            <a:endParaRPr lang="en-US" dirty="0"/>
          </a:p>
        </p:txBody>
      </p:sp>
      <p:sp>
        <p:nvSpPr>
          <p:cNvPr id="23" name="Text Box 3"/>
          <p:cNvSpPr txBox="1">
            <a:spLocks noChangeArrowheads="1"/>
          </p:cNvSpPr>
          <p:nvPr/>
        </p:nvSpPr>
        <p:spPr bwMode="auto">
          <a:xfrm>
            <a:off x="457200" y="1143000"/>
            <a:ext cx="8382000" cy="830997"/>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US" sz="2400" dirty="0">
                <a:effectLst/>
                <a:latin typeface="+mn-lt"/>
              </a:rPr>
              <a:t>Adding 17 to the right leaf node would over-fill it, so we take the middle key, promote it (to the root) and split the leaf</a:t>
            </a:r>
          </a:p>
        </p:txBody>
      </p:sp>
      <p:grpSp>
        <p:nvGrpSpPr>
          <p:cNvPr id="36" name="Group 35"/>
          <p:cNvGrpSpPr/>
          <p:nvPr/>
        </p:nvGrpSpPr>
        <p:grpSpPr>
          <a:xfrm>
            <a:off x="2286000" y="2057400"/>
            <a:ext cx="4724400" cy="1905000"/>
            <a:chOff x="2286000" y="2667000"/>
            <a:chExt cx="4038600" cy="1295400"/>
          </a:xfrm>
        </p:grpSpPr>
        <p:sp>
          <p:nvSpPr>
            <p:cNvPr id="24" name="Line 13"/>
            <p:cNvSpPr>
              <a:spLocks noChangeShapeType="1"/>
            </p:cNvSpPr>
            <p:nvPr/>
          </p:nvSpPr>
          <p:spPr bwMode="auto">
            <a:xfrm flipH="1">
              <a:off x="2971800" y="3048000"/>
              <a:ext cx="914400" cy="762000"/>
            </a:xfrm>
            <a:prstGeom prst="line">
              <a:avLst/>
            </a:prstGeom>
            <a:noFill/>
            <a:ln w="12700">
              <a:solidFill>
                <a:schemeClr val="tx1"/>
              </a:solidFill>
              <a:round/>
              <a:headEnd type="none" w="sm" len="sm"/>
              <a:tailEnd type="none" w="sm" len="sm"/>
            </a:ln>
            <a:effectLst/>
          </p:spPr>
          <p:txBody>
            <a:bodyPr wrap="none" anchor="ctr"/>
            <a:lstStyle/>
            <a:p>
              <a:pPr algn="ctr"/>
              <a:endParaRPr lang="en-US" sz="3200">
                <a:effectLst/>
              </a:endParaRPr>
            </a:p>
          </p:txBody>
        </p:sp>
        <p:sp>
          <p:nvSpPr>
            <p:cNvPr id="25" name="Line 14"/>
            <p:cNvSpPr>
              <a:spLocks noChangeShapeType="1"/>
            </p:cNvSpPr>
            <p:nvPr/>
          </p:nvSpPr>
          <p:spPr bwMode="auto">
            <a:xfrm>
              <a:off x="4191000" y="3048000"/>
              <a:ext cx="381000" cy="762000"/>
            </a:xfrm>
            <a:prstGeom prst="line">
              <a:avLst/>
            </a:prstGeom>
            <a:noFill/>
            <a:ln w="12700">
              <a:solidFill>
                <a:schemeClr val="tx1"/>
              </a:solidFill>
              <a:round/>
              <a:headEnd type="none" w="sm" len="sm"/>
              <a:tailEnd type="none" w="sm" len="sm"/>
            </a:ln>
            <a:effectLst/>
          </p:spPr>
          <p:txBody>
            <a:bodyPr wrap="none" anchor="ctr"/>
            <a:lstStyle/>
            <a:p>
              <a:pPr algn="ctr"/>
              <a:endParaRPr lang="en-US" sz="3200">
                <a:effectLst/>
              </a:endParaRPr>
            </a:p>
          </p:txBody>
        </p:sp>
        <p:sp>
          <p:nvSpPr>
            <p:cNvPr id="26" name="Line 15"/>
            <p:cNvSpPr>
              <a:spLocks noChangeShapeType="1"/>
            </p:cNvSpPr>
            <p:nvPr/>
          </p:nvSpPr>
          <p:spPr bwMode="auto">
            <a:xfrm>
              <a:off x="4495800" y="3048000"/>
              <a:ext cx="1371600" cy="685800"/>
            </a:xfrm>
            <a:prstGeom prst="line">
              <a:avLst/>
            </a:prstGeom>
            <a:noFill/>
            <a:ln w="12700">
              <a:solidFill>
                <a:schemeClr val="tx1"/>
              </a:solidFill>
              <a:round/>
              <a:headEnd type="none" w="sm" len="sm"/>
              <a:tailEnd type="none" w="sm" len="sm"/>
            </a:ln>
            <a:effectLst/>
          </p:spPr>
          <p:txBody>
            <a:bodyPr wrap="none" anchor="ctr"/>
            <a:lstStyle/>
            <a:p>
              <a:pPr algn="ctr"/>
              <a:endParaRPr lang="en-US" sz="3200">
                <a:effectLst/>
              </a:endParaRPr>
            </a:p>
          </p:txBody>
        </p:sp>
        <p:sp>
          <p:nvSpPr>
            <p:cNvPr id="27" name="Text Box 4"/>
            <p:cNvSpPr txBox="1">
              <a:spLocks noChangeArrowheads="1"/>
            </p:cNvSpPr>
            <p:nvPr/>
          </p:nvSpPr>
          <p:spPr bwMode="auto">
            <a:xfrm>
              <a:off x="3689350" y="26670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8</a:t>
              </a:r>
            </a:p>
          </p:txBody>
        </p:sp>
        <p:sp>
          <p:nvSpPr>
            <p:cNvPr id="28" name="Text Box 5"/>
            <p:cNvSpPr txBox="1">
              <a:spLocks noChangeArrowheads="1"/>
            </p:cNvSpPr>
            <p:nvPr/>
          </p:nvSpPr>
          <p:spPr bwMode="auto">
            <a:xfrm>
              <a:off x="4170363" y="26670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17</a:t>
              </a:r>
            </a:p>
          </p:txBody>
        </p:sp>
        <p:sp>
          <p:nvSpPr>
            <p:cNvPr id="29" name="Text Box 6"/>
            <p:cNvSpPr txBox="1">
              <a:spLocks noChangeArrowheads="1"/>
            </p:cNvSpPr>
            <p:nvPr/>
          </p:nvSpPr>
          <p:spPr bwMode="auto">
            <a:xfrm>
              <a:off x="4070350" y="3602038"/>
              <a:ext cx="481013" cy="360362"/>
            </a:xfrm>
            <a:prstGeom prst="rect">
              <a:avLst/>
            </a:prstGeom>
            <a:solidFill>
              <a:srgbClr val="FFFFFF"/>
            </a:solidFill>
            <a:ln w="9525">
              <a:solidFill>
                <a:srgbClr val="000000"/>
              </a:solidFill>
              <a:miter lim="800000"/>
              <a:headEnd/>
              <a:tailEnd/>
            </a:ln>
          </p:spPr>
          <p:txBody>
            <a:bodyPr/>
            <a:lstStyle/>
            <a:p>
              <a:pPr algn="ctr" eaLnBrk="0" hangingPunct="0"/>
              <a:r>
                <a:rPr lang="en-US" sz="2800" dirty="0">
                  <a:effectLst/>
                  <a:latin typeface="Times New Roman" pitchFamily="18" charset="0"/>
                </a:rPr>
                <a:t>12</a:t>
              </a:r>
            </a:p>
          </p:txBody>
        </p:sp>
        <p:sp>
          <p:nvSpPr>
            <p:cNvPr id="30" name="Text Box 7"/>
            <p:cNvSpPr txBox="1">
              <a:spLocks noChangeArrowheads="1"/>
            </p:cNvSpPr>
            <p:nvPr/>
          </p:nvSpPr>
          <p:spPr bwMode="auto">
            <a:xfrm>
              <a:off x="4551363" y="3602038"/>
              <a:ext cx="477837" cy="360362"/>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14</a:t>
              </a:r>
            </a:p>
          </p:txBody>
        </p:sp>
        <p:sp>
          <p:nvSpPr>
            <p:cNvPr id="31" name="Text Box 8"/>
            <p:cNvSpPr txBox="1">
              <a:spLocks noChangeArrowheads="1"/>
            </p:cNvSpPr>
            <p:nvPr/>
          </p:nvSpPr>
          <p:spPr bwMode="auto">
            <a:xfrm>
              <a:off x="5365750" y="3602038"/>
              <a:ext cx="481013" cy="360362"/>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25</a:t>
              </a:r>
            </a:p>
          </p:txBody>
        </p:sp>
        <p:sp>
          <p:nvSpPr>
            <p:cNvPr id="32" name="Text Box 9"/>
            <p:cNvSpPr txBox="1">
              <a:spLocks noChangeArrowheads="1"/>
            </p:cNvSpPr>
            <p:nvPr/>
          </p:nvSpPr>
          <p:spPr bwMode="auto">
            <a:xfrm>
              <a:off x="5846763" y="3602038"/>
              <a:ext cx="477837" cy="360362"/>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28</a:t>
              </a:r>
            </a:p>
          </p:txBody>
        </p:sp>
        <p:sp>
          <p:nvSpPr>
            <p:cNvPr id="33" name="Text Box 10"/>
            <p:cNvSpPr txBox="1">
              <a:spLocks noChangeArrowheads="1"/>
            </p:cNvSpPr>
            <p:nvPr/>
          </p:nvSpPr>
          <p:spPr bwMode="auto">
            <a:xfrm>
              <a:off x="2286000" y="3602038"/>
              <a:ext cx="481013" cy="360362"/>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1</a:t>
              </a:r>
            </a:p>
          </p:txBody>
        </p:sp>
        <p:sp>
          <p:nvSpPr>
            <p:cNvPr id="34" name="Text Box 11"/>
            <p:cNvSpPr txBox="1">
              <a:spLocks noChangeArrowheads="1"/>
            </p:cNvSpPr>
            <p:nvPr/>
          </p:nvSpPr>
          <p:spPr bwMode="auto">
            <a:xfrm>
              <a:off x="2767013" y="3602038"/>
              <a:ext cx="477837" cy="360362"/>
            </a:xfrm>
            <a:prstGeom prst="rect">
              <a:avLst/>
            </a:prstGeom>
            <a:solidFill>
              <a:srgbClr val="FFFFFF"/>
            </a:solidFill>
            <a:ln w="9525">
              <a:solidFill>
                <a:srgbClr val="000000"/>
              </a:solidFill>
              <a:miter lim="800000"/>
              <a:headEnd/>
              <a:tailEnd/>
            </a:ln>
          </p:spPr>
          <p:txBody>
            <a:bodyPr/>
            <a:lstStyle/>
            <a:p>
              <a:pPr algn="ctr" eaLnBrk="0" hangingPunct="0"/>
              <a:r>
                <a:rPr lang="en-US" sz="2800" dirty="0">
                  <a:effectLst/>
                  <a:latin typeface="Times New Roman" pitchFamily="18" charset="0"/>
                </a:rPr>
                <a:t>2</a:t>
              </a:r>
            </a:p>
          </p:txBody>
        </p:sp>
        <p:sp>
          <p:nvSpPr>
            <p:cNvPr id="35" name="Text Box 12"/>
            <p:cNvSpPr txBox="1">
              <a:spLocks noChangeArrowheads="1"/>
            </p:cNvSpPr>
            <p:nvPr/>
          </p:nvSpPr>
          <p:spPr bwMode="auto">
            <a:xfrm>
              <a:off x="3179763" y="3602038"/>
              <a:ext cx="477837" cy="360362"/>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6</a:t>
              </a:r>
            </a:p>
          </p:txBody>
        </p:sp>
      </p:grpSp>
      <p:sp>
        <p:nvSpPr>
          <p:cNvPr id="37" name="Text Box 16"/>
          <p:cNvSpPr txBox="1">
            <a:spLocks noChangeArrowheads="1"/>
          </p:cNvSpPr>
          <p:nvPr/>
        </p:nvSpPr>
        <p:spPr bwMode="auto">
          <a:xfrm>
            <a:off x="533400" y="4038600"/>
            <a:ext cx="8229600" cy="457200"/>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US" sz="2400" dirty="0">
                <a:effectLst/>
                <a:latin typeface="+mn-lt"/>
              </a:rPr>
              <a:t>7, 52, 16, 48 get added to the leaf nodes</a:t>
            </a:r>
          </a:p>
        </p:txBody>
      </p:sp>
      <p:grpSp>
        <p:nvGrpSpPr>
          <p:cNvPr id="38" name="Group 37"/>
          <p:cNvGrpSpPr/>
          <p:nvPr/>
        </p:nvGrpSpPr>
        <p:grpSpPr>
          <a:xfrm>
            <a:off x="838200" y="4572000"/>
            <a:ext cx="7086600" cy="1981200"/>
            <a:chOff x="1295400" y="4572000"/>
            <a:chExt cx="5943601" cy="1295401"/>
          </a:xfrm>
        </p:grpSpPr>
        <p:sp>
          <p:nvSpPr>
            <p:cNvPr id="39" name="Line 17"/>
            <p:cNvSpPr>
              <a:spLocks noChangeShapeType="1"/>
            </p:cNvSpPr>
            <p:nvPr/>
          </p:nvSpPr>
          <p:spPr bwMode="auto">
            <a:xfrm flipH="1">
              <a:off x="2209800" y="4953000"/>
              <a:ext cx="1676400" cy="685800"/>
            </a:xfrm>
            <a:prstGeom prst="line">
              <a:avLst/>
            </a:prstGeom>
            <a:noFill/>
            <a:ln w="12700">
              <a:solidFill>
                <a:schemeClr val="tx1"/>
              </a:solidFill>
              <a:round/>
              <a:headEnd type="none" w="sm" len="sm"/>
              <a:tailEnd type="none" w="sm" len="sm"/>
            </a:ln>
            <a:effectLst/>
          </p:spPr>
          <p:txBody>
            <a:bodyPr wrap="none" anchor="ctr"/>
            <a:lstStyle/>
            <a:p>
              <a:pPr algn="ctr"/>
              <a:endParaRPr lang="en-US" sz="3200">
                <a:effectLst/>
              </a:endParaRPr>
            </a:p>
          </p:txBody>
        </p:sp>
        <p:sp>
          <p:nvSpPr>
            <p:cNvPr id="40" name="Line 18"/>
            <p:cNvSpPr>
              <a:spLocks noChangeShapeType="1"/>
            </p:cNvSpPr>
            <p:nvPr/>
          </p:nvSpPr>
          <p:spPr bwMode="auto">
            <a:xfrm>
              <a:off x="4191000" y="4953000"/>
              <a:ext cx="0" cy="762000"/>
            </a:xfrm>
            <a:prstGeom prst="line">
              <a:avLst/>
            </a:prstGeom>
            <a:noFill/>
            <a:ln w="12700">
              <a:solidFill>
                <a:schemeClr val="tx1"/>
              </a:solidFill>
              <a:round/>
              <a:headEnd type="none" w="sm" len="sm"/>
              <a:tailEnd type="none" w="sm" len="sm"/>
            </a:ln>
            <a:effectLst/>
          </p:spPr>
          <p:txBody>
            <a:bodyPr wrap="none" anchor="ctr"/>
            <a:lstStyle/>
            <a:p>
              <a:pPr algn="ctr"/>
              <a:endParaRPr lang="en-US" sz="3200">
                <a:effectLst/>
              </a:endParaRPr>
            </a:p>
          </p:txBody>
        </p:sp>
        <p:sp>
          <p:nvSpPr>
            <p:cNvPr id="41" name="Line 19"/>
            <p:cNvSpPr>
              <a:spLocks noChangeShapeType="1"/>
            </p:cNvSpPr>
            <p:nvPr/>
          </p:nvSpPr>
          <p:spPr bwMode="auto">
            <a:xfrm>
              <a:off x="4495800" y="4953000"/>
              <a:ext cx="1752600" cy="685800"/>
            </a:xfrm>
            <a:prstGeom prst="line">
              <a:avLst/>
            </a:prstGeom>
            <a:noFill/>
            <a:ln w="12700">
              <a:solidFill>
                <a:schemeClr val="tx1"/>
              </a:solidFill>
              <a:round/>
              <a:headEnd type="none" w="sm" len="sm"/>
              <a:tailEnd type="none" w="sm" len="sm"/>
            </a:ln>
            <a:effectLst/>
          </p:spPr>
          <p:txBody>
            <a:bodyPr wrap="none" anchor="ctr"/>
            <a:lstStyle/>
            <a:p>
              <a:pPr algn="ctr"/>
              <a:endParaRPr lang="en-US" sz="3200">
                <a:effectLst/>
              </a:endParaRPr>
            </a:p>
          </p:txBody>
        </p:sp>
        <p:sp>
          <p:nvSpPr>
            <p:cNvPr id="42" name="Text Box 20"/>
            <p:cNvSpPr txBox="1">
              <a:spLocks noChangeArrowheads="1"/>
            </p:cNvSpPr>
            <p:nvPr/>
          </p:nvSpPr>
          <p:spPr bwMode="auto">
            <a:xfrm>
              <a:off x="3689350" y="45720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8</a:t>
              </a:r>
            </a:p>
          </p:txBody>
        </p:sp>
        <p:sp>
          <p:nvSpPr>
            <p:cNvPr id="43" name="Text Box 21"/>
            <p:cNvSpPr txBox="1">
              <a:spLocks noChangeArrowheads="1"/>
            </p:cNvSpPr>
            <p:nvPr/>
          </p:nvSpPr>
          <p:spPr bwMode="auto">
            <a:xfrm>
              <a:off x="4170363" y="4572000"/>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17</a:t>
              </a:r>
            </a:p>
          </p:txBody>
        </p:sp>
        <p:sp>
          <p:nvSpPr>
            <p:cNvPr id="44" name="Text Box 22"/>
            <p:cNvSpPr txBox="1">
              <a:spLocks noChangeArrowheads="1"/>
            </p:cNvSpPr>
            <p:nvPr/>
          </p:nvSpPr>
          <p:spPr bwMode="auto">
            <a:xfrm>
              <a:off x="3505200" y="5507038"/>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12</a:t>
              </a:r>
            </a:p>
          </p:txBody>
        </p:sp>
        <p:sp>
          <p:nvSpPr>
            <p:cNvPr id="45" name="Text Box 23"/>
            <p:cNvSpPr txBox="1">
              <a:spLocks noChangeArrowheads="1"/>
            </p:cNvSpPr>
            <p:nvPr/>
          </p:nvSpPr>
          <p:spPr bwMode="auto">
            <a:xfrm>
              <a:off x="3986213" y="5507038"/>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800" dirty="0">
                  <a:effectLst/>
                  <a:latin typeface="Times New Roman" pitchFamily="18" charset="0"/>
                </a:rPr>
                <a:t>14</a:t>
              </a:r>
            </a:p>
          </p:txBody>
        </p:sp>
        <p:sp>
          <p:nvSpPr>
            <p:cNvPr id="46" name="Text Box 24"/>
            <p:cNvSpPr txBox="1">
              <a:spLocks noChangeArrowheads="1"/>
            </p:cNvSpPr>
            <p:nvPr/>
          </p:nvSpPr>
          <p:spPr bwMode="auto">
            <a:xfrm>
              <a:off x="5365750" y="5507038"/>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25</a:t>
              </a:r>
            </a:p>
          </p:txBody>
        </p:sp>
        <p:sp>
          <p:nvSpPr>
            <p:cNvPr id="47" name="Text Box 25"/>
            <p:cNvSpPr txBox="1">
              <a:spLocks noChangeArrowheads="1"/>
            </p:cNvSpPr>
            <p:nvPr/>
          </p:nvSpPr>
          <p:spPr bwMode="auto">
            <a:xfrm>
              <a:off x="5846763" y="5507038"/>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28</a:t>
              </a:r>
            </a:p>
          </p:txBody>
        </p:sp>
        <p:sp>
          <p:nvSpPr>
            <p:cNvPr id="48" name="Text Box 26"/>
            <p:cNvSpPr txBox="1">
              <a:spLocks noChangeArrowheads="1"/>
            </p:cNvSpPr>
            <p:nvPr/>
          </p:nvSpPr>
          <p:spPr bwMode="auto">
            <a:xfrm>
              <a:off x="1295400" y="5507038"/>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1</a:t>
              </a:r>
            </a:p>
          </p:txBody>
        </p:sp>
        <p:sp>
          <p:nvSpPr>
            <p:cNvPr id="49" name="Text Box 27"/>
            <p:cNvSpPr txBox="1">
              <a:spLocks noChangeArrowheads="1"/>
            </p:cNvSpPr>
            <p:nvPr/>
          </p:nvSpPr>
          <p:spPr bwMode="auto">
            <a:xfrm>
              <a:off x="1776413" y="5507038"/>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2</a:t>
              </a:r>
            </a:p>
          </p:txBody>
        </p:sp>
        <p:sp>
          <p:nvSpPr>
            <p:cNvPr id="50" name="Text Box 28"/>
            <p:cNvSpPr txBox="1">
              <a:spLocks noChangeArrowheads="1"/>
            </p:cNvSpPr>
            <p:nvPr/>
          </p:nvSpPr>
          <p:spPr bwMode="auto">
            <a:xfrm>
              <a:off x="2189163" y="5507038"/>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6</a:t>
              </a:r>
            </a:p>
          </p:txBody>
        </p:sp>
        <p:sp>
          <p:nvSpPr>
            <p:cNvPr id="51" name="Text Box 29"/>
            <p:cNvSpPr txBox="1">
              <a:spLocks noChangeArrowheads="1"/>
            </p:cNvSpPr>
            <p:nvPr/>
          </p:nvSpPr>
          <p:spPr bwMode="auto">
            <a:xfrm>
              <a:off x="4419600" y="5507038"/>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16</a:t>
              </a:r>
            </a:p>
          </p:txBody>
        </p:sp>
        <p:sp>
          <p:nvSpPr>
            <p:cNvPr id="52" name="Text Box 30"/>
            <p:cNvSpPr txBox="1">
              <a:spLocks noChangeArrowheads="1"/>
            </p:cNvSpPr>
            <p:nvPr/>
          </p:nvSpPr>
          <p:spPr bwMode="auto">
            <a:xfrm>
              <a:off x="6280150" y="5507038"/>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48</a:t>
              </a:r>
            </a:p>
          </p:txBody>
        </p:sp>
        <p:sp>
          <p:nvSpPr>
            <p:cNvPr id="53" name="Text Box 31"/>
            <p:cNvSpPr txBox="1">
              <a:spLocks noChangeArrowheads="1"/>
            </p:cNvSpPr>
            <p:nvPr/>
          </p:nvSpPr>
          <p:spPr bwMode="auto">
            <a:xfrm>
              <a:off x="6761163" y="5507038"/>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52</a:t>
              </a:r>
            </a:p>
          </p:txBody>
        </p:sp>
        <p:sp>
          <p:nvSpPr>
            <p:cNvPr id="54" name="Text Box 33"/>
            <p:cNvSpPr txBox="1">
              <a:spLocks noChangeArrowheads="1"/>
            </p:cNvSpPr>
            <p:nvPr/>
          </p:nvSpPr>
          <p:spPr bwMode="auto">
            <a:xfrm>
              <a:off x="2570163" y="5507038"/>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800">
                  <a:effectLst/>
                  <a:latin typeface="Times New Roman" pitchFamily="18" charset="0"/>
                </a:rPr>
                <a:t>7</a:t>
              </a:r>
            </a:p>
          </p:txBody>
        </p:sp>
      </p:gr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into B – Tree (Contd.) </a:t>
            </a:r>
            <a:endParaRPr lang="en-US" dirty="0"/>
          </a:p>
        </p:txBody>
      </p:sp>
      <p:sp>
        <p:nvSpPr>
          <p:cNvPr id="23" name="Text Box 3"/>
          <p:cNvSpPr txBox="1">
            <a:spLocks noChangeArrowheads="1"/>
          </p:cNvSpPr>
          <p:nvPr/>
        </p:nvSpPr>
        <p:spPr bwMode="auto">
          <a:xfrm>
            <a:off x="457200" y="1143000"/>
            <a:ext cx="8382000" cy="1569660"/>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US" sz="2400" dirty="0" smtClean="0">
                <a:effectLst/>
                <a:latin typeface="+mn-lt"/>
              </a:rPr>
              <a:t>Adding 68 causes us to split the right most leaf, promoting 48 to the root, and adding 3 causes us to split the left most leaf, promoting 3 to the root; 26, 29, 53, 55 then go into the leaves</a:t>
            </a:r>
            <a:endParaRPr lang="en-US" sz="2400" dirty="0">
              <a:effectLst/>
              <a:latin typeface="+mn-lt"/>
            </a:endParaRPr>
          </a:p>
        </p:txBody>
      </p:sp>
      <p:grpSp>
        <p:nvGrpSpPr>
          <p:cNvPr id="77" name="Group 76"/>
          <p:cNvGrpSpPr/>
          <p:nvPr/>
        </p:nvGrpSpPr>
        <p:grpSpPr>
          <a:xfrm>
            <a:off x="304800" y="2743200"/>
            <a:ext cx="8305800" cy="2362200"/>
            <a:chOff x="685800" y="3124200"/>
            <a:chExt cx="7772400" cy="1524000"/>
          </a:xfrm>
        </p:grpSpPr>
        <p:sp>
          <p:nvSpPr>
            <p:cNvPr id="36" name="Line 23"/>
            <p:cNvSpPr>
              <a:spLocks noChangeShapeType="1"/>
            </p:cNvSpPr>
            <p:nvPr/>
          </p:nvSpPr>
          <p:spPr bwMode="auto">
            <a:xfrm flipH="1">
              <a:off x="1219200" y="3505200"/>
              <a:ext cx="1981200" cy="914400"/>
            </a:xfrm>
            <a:prstGeom prst="line">
              <a:avLst/>
            </a:prstGeom>
            <a:noFill/>
            <a:ln w="12700">
              <a:solidFill>
                <a:schemeClr val="tx1"/>
              </a:solidFill>
              <a:round/>
              <a:headEnd type="none" w="sm" len="sm"/>
              <a:tailEnd type="none" w="sm" len="sm"/>
            </a:ln>
            <a:effectLst/>
          </p:spPr>
          <p:txBody>
            <a:bodyPr wrap="none" anchor="ctr"/>
            <a:lstStyle/>
            <a:p>
              <a:pPr algn="ctr"/>
              <a:endParaRPr lang="en-US" sz="2800">
                <a:effectLst/>
              </a:endParaRPr>
            </a:p>
          </p:txBody>
        </p:sp>
        <p:sp>
          <p:nvSpPr>
            <p:cNvPr id="38" name="Line 24"/>
            <p:cNvSpPr>
              <a:spLocks noChangeShapeType="1"/>
            </p:cNvSpPr>
            <p:nvPr/>
          </p:nvSpPr>
          <p:spPr bwMode="auto">
            <a:xfrm flipH="1">
              <a:off x="2362200" y="3505200"/>
              <a:ext cx="1219200" cy="914400"/>
            </a:xfrm>
            <a:prstGeom prst="line">
              <a:avLst/>
            </a:prstGeom>
            <a:noFill/>
            <a:ln w="12700">
              <a:solidFill>
                <a:schemeClr val="tx1"/>
              </a:solidFill>
              <a:round/>
              <a:headEnd type="none" w="sm" len="sm"/>
              <a:tailEnd type="none" w="sm" len="sm"/>
            </a:ln>
            <a:effectLst/>
          </p:spPr>
          <p:txBody>
            <a:bodyPr wrap="none" anchor="ctr"/>
            <a:lstStyle/>
            <a:p>
              <a:pPr algn="ctr"/>
              <a:endParaRPr lang="en-US" sz="2800">
                <a:effectLst/>
              </a:endParaRPr>
            </a:p>
          </p:txBody>
        </p:sp>
        <p:sp>
          <p:nvSpPr>
            <p:cNvPr id="55" name="Line 25"/>
            <p:cNvSpPr>
              <a:spLocks noChangeShapeType="1"/>
            </p:cNvSpPr>
            <p:nvPr/>
          </p:nvSpPr>
          <p:spPr bwMode="auto">
            <a:xfrm flipH="1">
              <a:off x="3657600" y="3505200"/>
              <a:ext cx="304800" cy="914400"/>
            </a:xfrm>
            <a:prstGeom prst="line">
              <a:avLst/>
            </a:prstGeom>
            <a:noFill/>
            <a:ln w="12700">
              <a:solidFill>
                <a:schemeClr val="tx1"/>
              </a:solidFill>
              <a:round/>
              <a:headEnd type="none" w="sm" len="sm"/>
              <a:tailEnd type="none" w="sm" len="sm"/>
            </a:ln>
            <a:effectLst/>
          </p:spPr>
          <p:txBody>
            <a:bodyPr wrap="none" anchor="ctr"/>
            <a:lstStyle/>
            <a:p>
              <a:pPr algn="ctr"/>
              <a:endParaRPr lang="en-US" sz="2800">
                <a:effectLst/>
              </a:endParaRPr>
            </a:p>
          </p:txBody>
        </p:sp>
        <p:sp>
          <p:nvSpPr>
            <p:cNvPr id="56" name="Line 26"/>
            <p:cNvSpPr>
              <a:spLocks noChangeShapeType="1"/>
            </p:cNvSpPr>
            <p:nvPr/>
          </p:nvSpPr>
          <p:spPr bwMode="auto">
            <a:xfrm>
              <a:off x="4495800" y="3505200"/>
              <a:ext cx="914400" cy="914400"/>
            </a:xfrm>
            <a:prstGeom prst="line">
              <a:avLst/>
            </a:prstGeom>
            <a:noFill/>
            <a:ln w="12700">
              <a:solidFill>
                <a:schemeClr val="tx1"/>
              </a:solidFill>
              <a:round/>
              <a:headEnd type="none" w="sm" len="sm"/>
              <a:tailEnd type="none" w="sm" len="sm"/>
            </a:ln>
            <a:effectLst/>
          </p:spPr>
          <p:txBody>
            <a:bodyPr wrap="none" anchor="ctr"/>
            <a:lstStyle/>
            <a:p>
              <a:pPr algn="ctr"/>
              <a:endParaRPr lang="en-US" sz="2800">
                <a:effectLst/>
              </a:endParaRPr>
            </a:p>
          </p:txBody>
        </p:sp>
        <p:sp>
          <p:nvSpPr>
            <p:cNvPr id="57" name="Line 27"/>
            <p:cNvSpPr>
              <a:spLocks noChangeShapeType="1"/>
            </p:cNvSpPr>
            <p:nvPr/>
          </p:nvSpPr>
          <p:spPr bwMode="auto">
            <a:xfrm>
              <a:off x="4800600" y="3505200"/>
              <a:ext cx="2743200" cy="914400"/>
            </a:xfrm>
            <a:prstGeom prst="line">
              <a:avLst/>
            </a:prstGeom>
            <a:noFill/>
            <a:ln w="12700">
              <a:solidFill>
                <a:schemeClr val="tx1"/>
              </a:solidFill>
              <a:round/>
              <a:headEnd type="none" w="sm" len="sm"/>
              <a:tailEnd type="none" w="sm" len="sm"/>
            </a:ln>
            <a:effectLst/>
          </p:spPr>
          <p:txBody>
            <a:bodyPr wrap="none" anchor="ctr"/>
            <a:lstStyle/>
            <a:p>
              <a:pPr algn="ctr"/>
              <a:endParaRPr lang="en-US" sz="2800">
                <a:effectLst/>
              </a:endParaRPr>
            </a:p>
          </p:txBody>
        </p:sp>
        <p:sp>
          <p:nvSpPr>
            <p:cNvPr id="58" name="Text Box 4"/>
            <p:cNvSpPr txBox="1">
              <a:spLocks noChangeArrowheads="1"/>
            </p:cNvSpPr>
            <p:nvPr/>
          </p:nvSpPr>
          <p:spPr bwMode="auto">
            <a:xfrm>
              <a:off x="3048000" y="3124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3</a:t>
              </a:r>
            </a:p>
          </p:txBody>
        </p:sp>
        <p:sp>
          <p:nvSpPr>
            <p:cNvPr id="59" name="Text Box 5"/>
            <p:cNvSpPr txBox="1">
              <a:spLocks noChangeArrowheads="1"/>
            </p:cNvSpPr>
            <p:nvPr/>
          </p:nvSpPr>
          <p:spPr bwMode="auto">
            <a:xfrm>
              <a:off x="3529013" y="3124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8</a:t>
              </a:r>
            </a:p>
          </p:txBody>
        </p:sp>
        <p:sp>
          <p:nvSpPr>
            <p:cNvPr id="60" name="Text Box 6"/>
            <p:cNvSpPr txBox="1">
              <a:spLocks noChangeArrowheads="1"/>
            </p:cNvSpPr>
            <p:nvPr/>
          </p:nvSpPr>
          <p:spPr bwMode="auto">
            <a:xfrm>
              <a:off x="3962400" y="3124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17</a:t>
              </a:r>
            </a:p>
          </p:txBody>
        </p:sp>
        <p:sp>
          <p:nvSpPr>
            <p:cNvPr id="61" name="Text Box 7"/>
            <p:cNvSpPr txBox="1">
              <a:spLocks noChangeArrowheads="1"/>
            </p:cNvSpPr>
            <p:nvPr/>
          </p:nvSpPr>
          <p:spPr bwMode="auto">
            <a:xfrm>
              <a:off x="4443413" y="3124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48</a:t>
              </a:r>
            </a:p>
          </p:txBody>
        </p:sp>
        <p:sp>
          <p:nvSpPr>
            <p:cNvPr id="62" name="Text Box 8"/>
            <p:cNvSpPr txBox="1">
              <a:spLocks noChangeArrowheads="1"/>
            </p:cNvSpPr>
            <p:nvPr/>
          </p:nvSpPr>
          <p:spPr bwMode="auto">
            <a:xfrm>
              <a:off x="6584950" y="4287838"/>
              <a:ext cx="481013" cy="360362"/>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52</a:t>
              </a:r>
            </a:p>
          </p:txBody>
        </p:sp>
        <p:sp>
          <p:nvSpPr>
            <p:cNvPr id="63" name="Text Box 9"/>
            <p:cNvSpPr txBox="1">
              <a:spLocks noChangeArrowheads="1"/>
            </p:cNvSpPr>
            <p:nvPr/>
          </p:nvSpPr>
          <p:spPr bwMode="auto">
            <a:xfrm>
              <a:off x="7065963" y="4287838"/>
              <a:ext cx="477837" cy="360362"/>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53</a:t>
              </a:r>
            </a:p>
          </p:txBody>
        </p:sp>
        <p:sp>
          <p:nvSpPr>
            <p:cNvPr id="64" name="Text Box 10"/>
            <p:cNvSpPr txBox="1">
              <a:spLocks noChangeArrowheads="1"/>
            </p:cNvSpPr>
            <p:nvPr/>
          </p:nvSpPr>
          <p:spPr bwMode="auto">
            <a:xfrm>
              <a:off x="7499350" y="4287838"/>
              <a:ext cx="481013" cy="360362"/>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55</a:t>
              </a:r>
            </a:p>
          </p:txBody>
        </p:sp>
        <p:sp>
          <p:nvSpPr>
            <p:cNvPr id="65" name="Text Box 11"/>
            <p:cNvSpPr txBox="1">
              <a:spLocks noChangeArrowheads="1"/>
            </p:cNvSpPr>
            <p:nvPr/>
          </p:nvSpPr>
          <p:spPr bwMode="auto">
            <a:xfrm>
              <a:off x="7980363" y="4287838"/>
              <a:ext cx="477837" cy="360362"/>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68</a:t>
              </a:r>
            </a:p>
          </p:txBody>
        </p:sp>
        <p:sp>
          <p:nvSpPr>
            <p:cNvPr id="66" name="Text Box 12"/>
            <p:cNvSpPr txBox="1">
              <a:spLocks noChangeArrowheads="1"/>
            </p:cNvSpPr>
            <p:nvPr/>
          </p:nvSpPr>
          <p:spPr bwMode="auto">
            <a:xfrm>
              <a:off x="4495800" y="4287838"/>
              <a:ext cx="481013" cy="360362"/>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25</a:t>
              </a:r>
            </a:p>
          </p:txBody>
        </p:sp>
        <p:sp>
          <p:nvSpPr>
            <p:cNvPr id="67" name="Text Box 13"/>
            <p:cNvSpPr txBox="1">
              <a:spLocks noChangeArrowheads="1"/>
            </p:cNvSpPr>
            <p:nvPr/>
          </p:nvSpPr>
          <p:spPr bwMode="auto">
            <a:xfrm>
              <a:off x="4976813" y="4287838"/>
              <a:ext cx="477837" cy="360362"/>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26</a:t>
              </a:r>
            </a:p>
          </p:txBody>
        </p:sp>
        <p:sp>
          <p:nvSpPr>
            <p:cNvPr id="68" name="Text Box 14"/>
            <p:cNvSpPr txBox="1">
              <a:spLocks noChangeArrowheads="1"/>
            </p:cNvSpPr>
            <p:nvPr/>
          </p:nvSpPr>
          <p:spPr bwMode="auto">
            <a:xfrm>
              <a:off x="5410200" y="4287838"/>
              <a:ext cx="481013" cy="360362"/>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28</a:t>
              </a:r>
            </a:p>
          </p:txBody>
        </p:sp>
        <p:sp>
          <p:nvSpPr>
            <p:cNvPr id="69" name="Text Box 15"/>
            <p:cNvSpPr txBox="1">
              <a:spLocks noChangeArrowheads="1"/>
            </p:cNvSpPr>
            <p:nvPr/>
          </p:nvSpPr>
          <p:spPr bwMode="auto">
            <a:xfrm>
              <a:off x="5891213" y="4287838"/>
              <a:ext cx="477837" cy="360362"/>
            </a:xfrm>
            <a:prstGeom prst="rect">
              <a:avLst/>
            </a:prstGeom>
            <a:solidFill>
              <a:srgbClr val="FFFFFF"/>
            </a:solidFill>
            <a:ln w="9525">
              <a:solidFill>
                <a:srgbClr val="000000"/>
              </a:solidFill>
              <a:miter lim="800000"/>
              <a:headEnd/>
              <a:tailEnd/>
            </a:ln>
          </p:spPr>
          <p:txBody>
            <a:bodyPr/>
            <a:lstStyle/>
            <a:p>
              <a:pPr algn="ctr" eaLnBrk="0" hangingPunct="0"/>
              <a:r>
                <a:rPr lang="en-US" sz="2400" dirty="0">
                  <a:effectLst/>
                  <a:latin typeface="Times New Roman" pitchFamily="18" charset="0"/>
                </a:rPr>
                <a:t>29</a:t>
              </a:r>
            </a:p>
          </p:txBody>
        </p:sp>
        <p:sp>
          <p:nvSpPr>
            <p:cNvPr id="70" name="Text Box 16"/>
            <p:cNvSpPr txBox="1">
              <a:spLocks noChangeArrowheads="1"/>
            </p:cNvSpPr>
            <p:nvPr/>
          </p:nvSpPr>
          <p:spPr bwMode="auto">
            <a:xfrm>
              <a:off x="685800" y="4267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1</a:t>
              </a:r>
            </a:p>
          </p:txBody>
        </p:sp>
        <p:sp>
          <p:nvSpPr>
            <p:cNvPr id="71" name="Text Box 17"/>
            <p:cNvSpPr txBox="1">
              <a:spLocks noChangeArrowheads="1"/>
            </p:cNvSpPr>
            <p:nvPr/>
          </p:nvSpPr>
          <p:spPr bwMode="auto">
            <a:xfrm>
              <a:off x="1166813" y="4267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2</a:t>
              </a:r>
            </a:p>
          </p:txBody>
        </p:sp>
        <p:sp>
          <p:nvSpPr>
            <p:cNvPr id="72" name="Text Box 18"/>
            <p:cNvSpPr txBox="1">
              <a:spLocks noChangeArrowheads="1"/>
            </p:cNvSpPr>
            <p:nvPr/>
          </p:nvSpPr>
          <p:spPr bwMode="auto">
            <a:xfrm>
              <a:off x="1860550" y="4267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6</a:t>
              </a:r>
            </a:p>
          </p:txBody>
        </p:sp>
        <p:sp>
          <p:nvSpPr>
            <p:cNvPr id="73" name="Text Box 19"/>
            <p:cNvSpPr txBox="1">
              <a:spLocks noChangeArrowheads="1"/>
            </p:cNvSpPr>
            <p:nvPr/>
          </p:nvSpPr>
          <p:spPr bwMode="auto">
            <a:xfrm>
              <a:off x="2341563" y="4267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7</a:t>
              </a:r>
            </a:p>
          </p:txBody>
        </p:sp>
        <p:sp>
          <p:nvSpPr>
            <p:cNvPr id="74" name="Text Box 20"/>
            <p:cNvSpPr txBox="1">
              <a:spLocks noChangeArrowheads="1"/>
            </p:cNvSpPr>
            <p:nvPr/>
          </p:nvSpPr>
          <p:spPr bwMode="auto">
            <a:xfrm>
              <a:off x="2971800" y="4267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12</a:t>
              </a:r>
            </a:p>
          </p:txBody>
        </p:sp>
        <p:sp>
          <p:nvSpPr>
            <p:cNvPr id="75" name="Text Box 21"/>
            <p:cNvSpPr txBox="1">
              <a:spLocks noChangeArrowheads="1"/>
            </p:cNvSpPr>
            <p:nvPr/>
          </p:nvSpPr>
          <p:spPr bwMode="auto">
            <a:xfrm>
              <a:off x="3452813" y="4267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14</a:t>
              </a:r>
            </a:p>
          </p:txBody>
        </p:sp>
        <p:sp>
          <p:nvSpPr>
            <p:cNvPr id="76" name="Text Box 22"/>
            <p:cNvSpPr txBox="1">
              <a:spLocks noChangeArrowheads="1"/>
            </p:cNvSpPr>
            <p:nvPr/>
          </p:nvSpPr>
          <p:spPr bwMode="auto">
            <a:xfrm>
              <a:off x="3886200" y="4267200"/>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16</a:t>
              </a:r>
            </a:p>
          </p:txBody>
        </p:sp>
      </p:grpSp>
      <p:sp>
        <p:nvSpPr>
          <p:cNvPr id="79" name="Text Box 28"/>
          <p:cNvSpPr txBox="1">
            <a:spLocks noChangeArrowheads="1"/>
          </p:cNvSpPr>
          <p:nvPr/>
        </p:nvSpPr>
        <p:spPr bwMode="auto">
          <a:xfrm>
            <a:off x="228600" y="5420380"/>
            <a:ext cx="4495800" cy="523220"/>
          </a:xfrm>
          <a:prstGeom prst="rect">
            <a:avLst/>
          </a:prstGeom>
          <a:noFill/>
          <a:ln w="12700">
            <a:noFill/>
            <a:miter lim="800000"/>
            <a:headEnd type="none" w="sm" len="sm"/>
            <a:tailEnd type="none" w="sm" len="sm"/>
          </a:ln>
          <a:effectLst/>
        </p:spPr>
        <p:txBody>
          <a:bodyPr wrap="square">
            <a:spAutoFit/>
          </a:bodyPr>
          <a:lstStyle/>
          <a:p>
            <a:pPr eaLnBrk="0" hangingPunct="0">
              <a:spcBef>
                <a:spcPct val="50000"/>
              </a:spcBef>
            </a:pPr>
            <a:r>
              <a:rPr lang="en-US" sz="2800" dirty="0">
                <a:effectLst/>
                <a:latin typeface="Times New Roman" pitchFamily="18" charset="0"/>
              </a:rPr>
              <a:t>Adding 45 causes a split of</a:t>
            </a:r>
            <a:r>
              <a:rPr lang="en-US" sz="2800" dirty="0">
                <a:effectLst/>
                <a:latin typeface="Times" pitchFamily="18" charset="0"/>
              </a:rPr>
              <a:t> </a:t>
            </a:r>
          </a:p>
        </p:txBody>
      </p:sp>
      <p:grpSp>
        <p:nvGrpSpPr>
          <p:cNvPr id="85" name="Group 84"/>
          <p:cNvGrpSpPr/>
          <p:nvPr/>
        </p:nvGrpSpPr>
        <p:grpSpPr>
          <a:xfrm>
            <a:off x="4572000" y="5354637"/>
            <a:ext cx="2590800" cy="588963"/>
            <a:chOff x="3886200" y="5562600"/>
            <a:chExt cx="1873251" cy="360363"/>
          </a:xfrm>
        </p:grpSpPr>
        <p:sp>
          <p:nvSpPr>
            <p:cNvPr id="80" name="Text Box 29"/>
            <p:cNvSpPr txBox="1">
              <a:spLocks noChangeArrowheads="1"/>
            </p:cNvSpPr>
            <p:nvPr/>
          </p:nvSpPr>
          <p:spPr bwMode="auto">
            <a:xfrm>
              <a:off x="3886200" y="55626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25</a:t>
              </a:r>
            </a:p>
          </p:txBody>
        </p:sp>
        <p:sp>
          <p:nvSpPr>
            <p:cNvPr id="81" name="Text Box 30"/>
            <p:cNvSpPr txBox="1">
              <a:spLocks noChangeArrowheads="1"/>
            </p:cNvSpPr>
            <p:nvPr/>
          </p:nvSpPr>
          <p:spPr bwMode="auto">
            <a:xfrm>
              <a:off x="4367213" y="5562600"/>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26</a:t>
              </a:r>
            </a:p>
          </p:txBody>
        </p:sp>
        <p:sp>
          <p:nvSpPr>
            <p:cNvPr id="82" name="Text Box 31"/>
            <p:cNvSpPr txBox="1">
              <a:spLocks noChangeArrowheads="1"/>
            </p:cNvSpPr>
            <p:nvPr/>
          </p:nvSpPr>
          <p:spPr bwMode="auto">
            <a:xfrm>
              <a:off x="4800600" y="55626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400">
                  <a:effectLst/>
                  <a:latin typeface="Times New Roman" pitchFamily="18" charset="0"/>
                </a:rPr>
                <a:t>28</a:t>
              </a:r>
            </a:p>
          </p:txBody>
        </p:sp>
        <p:sp>
          <p:nvSpPr>
            <p:cNvPr id="83" name="Text Box 32"/>
            <p:cNvSpPr txBox="1">
              <a:spLocks noChangeArrowheads="1"/>
            </p:cNvSpPr>
            <p:nvPr/>
          </p:nvSpPr>
          <p:spPr bwMode="auto">
            <a:xfrm>
              <a:off x="5281613" y="5562600"/>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400" dirty="0">
                  <a:effectLst/>
                  <a:latin typeface="Times New Roman" pitchFamily="18" charset="0"/>
                </a:rPr>
                <a:t>29</a:t>
              </a:r>
            </a:p>
          </p:txBody>
        </p:sp>
      </p:grpSp>
      <p:sp>
        <p:nvSpPr>
          <p:cNvPr id="84" name="Text Box 33"/>
          <p:cNvSpPr txBox="1">
            <a:spLocks noChangeArrowheads="1"/>
          </p:cNvSpPr>
          <p:nvPr/>
        </p:nvSpPr>
        <p:spPr bwMode="auto">
          <a:xfrm>
            <a:off x="228600" y="6029980"/>
            <a:ext cx="8305800" cy="523220"/>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US" sz="2800" dirty="0">
                <a:effectLst/>
                <a:latin typeface="Times New Roman" pitchFamily="18" charset="0"/>
              </a:rPr>
              <a:t>and promoting 28 to the root then causes the root to split</a:t>
            </a:r>
            <a:endParaRPr lang="en-US" sz="2800" dirty="0">
              <a:effectLst/>
              <a:latin typeface="Times"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into B – Tree (Contd.) </a:t>
            </a:r>
            <a:endParaRPr lang="en-US" dirty="0"/>
          </a:p>
        </p:txBody>
      </p:sp>
      <p:grpSp>
        <p:nvGrpSpPr>
          <p:cNvPr id="37" name="Group 36"/>
          <p:cNvGrpSpPr/>
          <p:nvPr/>
        </p:nvGrpSpPr>
        <p:grpSpPr>
          <a:xfrm>
            <a:off x="304800" y="2133600"/>
            <a:ext cx="8305800" cy="2493963"/>
            <a:chOff x="304800" y="2133600"/>
            <a:chExt cx="8305800" cy="2493963"/>
          </a:xfrm>
        </p:grpSpPr>
        <p:sp>
          <p:nvSpPr>
            <p:cNvPr id="39" name="Line 25"/>
            <p:cNvSpPr>
              <a:spLocks noChangeShapeType="1"/>
            </p:cNvSpPr>
            <p:nvPr/>
          </p:nvSpPr>
          <p:spPr bwMode="auto">
            <a:xfrm flipH="1">
              <a:off x="762000" y="3352800"/>
              <a:ext cx="1371600" cy="1066800"/>
            </a:xfrm>
            <a:prstGeom prst="line">
              <a:avLst/>
            </a:prstGeom>
            <a:noFill/>
            <a:ln w="12700">
              <a:solidFill>
                <a:schemeClr val="tx1"/>
              </a:solidFill>
              <a:round/>
              <a:headEnd type="none" w="sm" len="sm"/>
              <a:tailEnd type="none" w="sm" len="sm"/>
            </a:ln>
            <a:effectLst/>
          </p:spPr>
          <p:txBody>
            <a:bodyPr wrap="none" anchor="ctr"/>
            <a:lstStyle/>
            <a:p>
              <a:pPr algn="ctr"/>
              <a:endParaRPr lang="en-US" sz="2400">
                <a:effectLst/>
              </a:endParaRPr>
            </a:p>
          </p:txBody>
        </p:sp>
        <p:sp>
          <p:nvSpPr>
            <p:cNvPr id="40" name="Line 26"/>
            <p:cNvSpPr>
              <a:spLocks noChangeShapeType="1"/>
            </p:cNvSpPr>
            <p:nvPr/>
          </p:nvSpPr>
          <p:spPr bwMode="auto">
            <a:xfrm flipH="1">
              <a:off x="1981200" y="3352800"/>
              <a:ext cx="457200" cy="1066800"/>
            </a:xfrm>
            <a:prstGeom prst="line">
              <a:avLst/>
            </a:prstGeom>
            <a:noFill/>
            <a:ln w="12700">
              <a:solidFill>
                <a:schemeClr val="tx1"/>
              </a:solidFill>
              <a:round/>
              <a:headEnd type="none" w="sm" len="sm"/>
              <a:tailEnd type="none" w="sm" len="sm"/>
            </a:ln>
            <a:effectLst/>
          </p:spPr>
          <p:txBody>
            <a:bodyPr wrap="none" anchor="ctr"/>
            <a:lstStyle/>
            <a:p>
              <a:pPr algn="ctr"/>
              <a:endParaRPr lang="en-US" sz="2400">
                <a:effectLst/>
              </a:endParaRPr>
            </a:p>
          </p:txBody>
        </p:sp>
        <p:sp>
          <p:nvSpPr>
            <p:cNvPr id="41" name="Line 27"/>
            <p:cNvSpPr>
              <a:spLocks noChangeShapeType="1"/>
            </p:cNvSpPr>
            <p:nvPr/>
          </p:nvSpPr>
          <p:spPr bwMode="auto">
            <a:xfrm>
              <a:off x="2819400" y="3352800"/>
              <a:ext cx="533400" cy="1066800"/>
            </a:xfrm>
            <a:prstGeom prst="line">
              <a:avLst/>
            </a:prstGeom>
            <a:noFill/>
            <a:ln w="12700">
              <a:solidFill>
                <a:schemeClr val="tx1"/>
              </a:solidFill>
              <a:round/>
              <a:headEnd type="none" w="sm" len="sm"/>
              <a:tailEnd type="none" w="sm" len="sm"/>
            </a:ln>
            <a:effectLst/>
          </p:spPr>
          <p:txBody>
            <a:bodyPr wrap="none" anchor="ctr"/>
            <a:lstStyle/>
            <a:p>
              <a:pPr algn="ctr"/>
              <a:endParaRPr lang="en-US" sz="2400">
                <a:effectLst/>
              </a:endParaRPr>
            </a:p>
          </p:txBody>
        </p:sp>
        <p:sp>
          <p:nvSpPr>
            <p:cNvPr id="42" name="Line 28"/>
            <p:cNvSpPr>
              <a:spLocks noChangeShapeType="1"/>
            </p:cNvSpPr>
            <p:nvPr/>
          </p:nvSpPr>
          <p:spPr bwMode="auto">
            <a:xfrm flipH="1">
              <a:off x="4724400" y="3352800"/>
              <a:ext cx="990600" cy="1066800"/>
            </a:xfrm>
            <a:prstGeom prst="line">
              <a:avLst/>
            </a:prstGeom>
            <a:noFill/>
            <a:ln w="12700">
              <a:solidFill>
                <a:schemeClr val="tx1"/>
              </a:solidFill>
              <a:round/>
              <a:headEnd type="none" w="sm" len="sm"/>
              <a:tailEnd type="none" w="sm" len="sm"/>
            </a:ln>
            <a:effectLst/>
          </p:spPr>
          <p:txBody>
            <a:bodyPr wrap="none" anchor="ctr"/>
            <a:lstStyle/>
            <a:p>
              <a:pPr algn="ctr"/>
              <a:endParaRPr lang="en-US" sz="2400">
                <a:effectLst/>
              </a:endParaRPr>
            </a:p>
          </p:txBody>
        </p:sp>
        <p:sp>
          <p:nvSpPr>
            <p:cNvPr id="43" name="Line 29"/>
            <p:cNvSpPr>
              <a:spLocks noChangeShapeType="1"/>
            </p:cNvSpPr>
            <p:nvPr/>
          </p:nvSpPr>
          <p:spPr bwMode="auto">
            <a:xfrm flipH="1">
              <a:off x="5943600" y="3352800"/>
              <a:ext cx="152400" cy="1066800"/>
            </a:xfrm>
            <a:prstGeom prst="line">
              <a:avLst/>
            </a:prstGeom>
            <a:noFill/>
            <a:ln w="12700">
              <a:solidFill>
                <a:schemeClr val="tx1"/>
              </a:solidFill>
              <a:round/>
              <a:headEnd type="none" w="sm" len="sm"/>
              <a:tailEnd type="none" w="sm" len="sm"/>
            </a:ln>
            <a:effectLst/>
          </p:spPr>
          <p:txBody>
            <a:bodyPr wrap="none" anchor="ctr"/>
            <a:lstStyle/>
            <a:p>
              <a:pPr algn="ctr"/>
              <a:endParaRPr lang="en-US" sz="2400">
                <a:effectLst/>
              </a:endParaRPr>
            </a:p>
          </p:txBody>
        </p:sp>
        <p:sp>
          <p:nvSpPr>
            <p:cNvPr id="44" name="Line 30"/>
            <p:cNvSpPr>
              <a:spLocks noChangeShapeType="1"/>
            </p:cNvSpPr>
            <p:nvPr/>
          </p:nvSpPr>
          <p:spPr bwMode="auto">
            <a:xfrm>
              <a:off x="6400800" y="3352800"/>
              <a:ext cx="1219200" cy="1066800"/>
            </a:xfrm>
            <a:prstGeom prst="line">
              <a:avLst/>
            </a:prstGeom>
            <a:noFill/>
            <a:ln w="12700">
              <a:solidFill>
                <a:schemeClr val="tx1"/>
              </a:solidFill>
              <a:round/>
              <a:headEnd type="none" w="sm" len="sm"/>
              <a:tailEnd type="none" w="sm" len="sm"/>
            </a:ln>
            <a:effectLst/>
          </p:spPr>
          <p:txBody>
            <a:bodyPr wrap="none" anchor="ctr"/>
            <a:lstStyle/>
            <a:p>
              <a:pPr algn="ctr"/>
              <a:endParaRPr lang="en-US" sz="2400">
                <a:effectLst/>
              </a:endParaRPr>
            </a:p>
          </p:txBody>
        </p:sp>
        <p:sp>
          <p:nvSpPr>
            <p:cNvPr id="45" name="Line 23"/>
            <p:cNvSpPr>
              <a:spLocks noChangeShapeType="1"/>
            </p:cNvSpPr>
            <p:nvPr/>
          </p:nvSpPr>
          <p:spPr bwMode="auto">
            <a:xfrm flipH="1">
              <a:off x="2438400" y="2438400"/>
              <a:ext cx="1447800" cy="685800"/>
            </a:xfrm>
            <a:prstGeom prst="line">
              <a:avLst/>
            </a:prstGeom>
            <a:noFill/>
            <a:ln w="12700">
              <a:solidFill>
                <a:schemeClr val="tx1"/>
              </a:solidFill>
              <a:round/>
              <a:headEnd type="none" w="sm" len="sm"/>
              <a:tailEnd type="none" w="sm" len="sm"/>
            </a:ln>
            <a:effectLst/>
          </p:spPr>
          <p:txBody>
            <a:bodyPr wrap="none" anchor="ctr"/>
            <a:lstStyle/>
            <a:p>
              <a:pPr algn="ctr"/>
              <a:endParaRPr lang="en-US" sz="2400">
                <a:effectLst/>
              </a:endParaRPr>
            </a:p>
          </p:txBody>
        </p:sp>
        <p:sp>
          <p:nvSpPr>
            <p:cNvPr id="46" name="Line 24"/>
            <p:cNvSpPr>
              <a:spLocks noChangeShapeType="1"/>
            </p:cNvSpPr>
            <p:nvPr/>
          </p:nvSpPr>
          <p:spPr bwMode="auto">
            <a:xfrm>
              <a:off x="4114800" y="2438400"/>
              <a:ext cx="1981200" cy="685800"/>
            </a:xfrm>
            <a:prstGeom prst="line">
              <a:avLst/>
            </a:prstGeom>
            <a:noFill/>
            <a:ln w="12700">
              <a:solidFill>
                <a:schemeClr val="tx1"/>
              </a:solidFill>
              <a:round/>
              <a:headEnd type="none" w="sm" len="sm"/>
              <a:tailEnd type="none" w="sm" len="sm"/>
            </a:ln>
            <a:effectLst/>
          </p:spPr>
          <p:txBody>
            <a:bodyPr wrap="none" anchor="ctr"/>
            <a:lstStyle/>
            <a:p>
              <a:pPr algn="ctr"/>
              <a:endParaRPr lang="en-US" sz="2400">
                <a:effectLst/>
              </a:endParaRPr>
            </a:p>
          </p:txBody>
        </p:sp>
        <p:sp>
          <p:nvSpPr>
            <p:cNvPr id="47" name="Text Box 3"/>
            <p:cNvSpPr txBox="1">
              <a:spLocks noChangeArrowheads="1"/>
            </p:cNvSpPr>
            <p:nvPr/>
          </p:nvSpPr>
          <p:spPr bwMode="auto">
            <a:xfrm>
              <a:off x="3778250" y="2133600"/>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17</a:t>
              </a:r>
            </a:p>
          </p:txBody>
        </p:sp>
        <p:sp>
          <p:nvSpPr>
            <p:cNvPr id="48" name="Text Box 4"/>
            <p:cNvSpPr txBox="1">
              <a:spLocks noChangeArrowheads="1"/>
            </p:cNvSpPr>
            <p:nvPr/>
          </p:nvSpPr>
          <p:spPr bwMode="auto">
            <a:xfrm>
              <a:off x="1957388" y="2971800"/>
              <a:ext cx="481012"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3</a:t>
              </a:r>
            </a:p>
          </p:txBody>
        </p:sp>
        <p:sp>
          <p:nvSpPr>
            <p:cNvPr id="49" name="Text Box 5"/>
            <p:cNvSpPr txBox="1">
              <a:spLocks noChangeArrowheads="1"/>
            </p:cNvSpPr>
            <p:nvPr/>
          </p:nvSpPr>
          <p:spPr bwMode="auto">
            <a:xfrm>
              <a:off x="2438400" y="2971800"/>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8</a:t>
              </a:r>
            </a:p>
          </p:txBody>
        </p:sp>
        <p:sp>
          <p:nvSpPr>
            <p:cNvPr id="50" name="Text Box 6"/>
            <p:cNvSpPr txBox="1">
              <a:spLocks noChangeArrowheads="1"/>
            </p:cNvSpPr>
            <p:nvPr/>
          </p:nvSpPr>
          <p:spPr bwMode="auto">
            <a:xfrm>
              <a:off x="5614988" y="2971800"/>
              <a:ext cx="481012"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28</a:t>
              </a:r>
            </a:p>
          </p:txBody>
        </p:sp>
        <p:sp>
          <p:nvSpPr>
            <p:cNvPr id="51" name="Text Box 7"/>
            <p:cNvSpPr txBox="1">
              <a:spLocks noChangeArrowheads="1"/>
            </p:cNvSpPr>
            <p:nvPr/>
          </p:nvSpPr>
          <p:spPr bwMode="auto">
            <a:xfrm>
              <a:off x="6096000" y="2971800"/>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48</a:t>
              </a:r>
            </a:p>
          </p:txBody>
        </p:sp>
        <p:sp>
          <p:nvSpPr>
            <p:cNvPr id="52" name="Text Box 8"/>
            <p:cNvSpPr txBox="1">
              <a:spLocks noChangeArrowheads="1"/>
            </p:cNvSpPr>
            <p:nvPr/>
          </p:nvSpPr>
          <p:spPr bwMode="auto">
            <a:xfrm>
              <a:off x="304800" y="4267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1</a:t>
              </a:r>
            </a:p>
          </p:txBody>
        </p:sp>
        <p:sp>
          <p:nvSpPr>
            <p:cNvPr id="53" name="Text Box 9"/>
            <p:cNvSpPr txBox="1">
              <a:spLocks noChangeArrowheads="1"/>
            </p:cNvSpPr>
            <p:nvPr/>
          </p:nvSpPr>
          <p:spPr bwMode="auto">
            <a:xfrm>
              <a:off x="785813" y="4267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2</a:t>
              </a:r>
            </a:p>
          </p:txBody>
        </p:sp>
        <p:sp>
          <p:nvSpPr>
            <p:cNvPr id="54" name="Text Box 10"/>
            <p:cNvSpPr txBox="1">
              <a:spLocks noChangeArrowheads="1"/>
            </p:cNvSpPr>
            <p:nvPr/>
          </p:nvSpPr>
          <p:spPr bwMode="auto">
            <a:xfrm>
              <a:off x="1524000" y="4267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6</a:t>
              </a:r>
            </a:p>
          </p:txBody>
        </p:sp>
        <p:sp>
          <p:nvSpPr>
            <p:cNvPr id="77" name="Text Box 11"/>
            <p:cNvSpPr txBox="1">
              <a:spLocks noChangeArrowheads="1"/>
            </p:cNvSpPr>
            <p:nvPr/>
          </p:nvSpPr>
          <p:spPr bwMode="auto">
            <a:xfrm>
              <a:off x="2005013" y="4267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7</a:t>
              </a:r>
            </a:p>
          </p:txBody>
        </p:sp>
        <p:sp>
          <p:nvSpPr>
            <p:cNvPr id="78" name="Text Box 12"/>
            <p:cNvSpPr txBox="1">
              <a:spLocks noChangeArrowheads="1"/>
            </p:cNvSpPr>
            <p:nvPr/>
          </p:nvSpPr>
          <p:spPr bwMode="auto">
            <a:xfrm>
              <a:off x="2667000" y="4267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12</a:t>
              </a:r>
            </a:p>
          </p:txBody>
        </p:sp>
        <p:sp>
          <p:nvSpPr>
            <p:cNvPr id="85" name="Text Box 13"/>
            <p:cNvSpPr txBox="1">
              <a:spLocks noChangeArrowheads="1"/>
            </p:cNvSpPr>
            <p:nvPr/>
          </p:nvSpPr>
          <p:spPr bwMode="auto">
            <a:xfrm>
              <a:off x="3148013" y="4267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14</a:t>
              </a:r>
            </a:p>
          </p:txBody>
        </p:sp>
        <p:sp>
          <p:nvSpPr>
            <p:cNvPr id="86" name="Text Box 14"/>
            <p:cNvSpPr txBox="1">
              <a:spLocks noChangeArrowheads="1"/>
            </p:cNvSpPr>
            <p:nvPr/>
          </p:nvSpPr>
          <p:spPr bwMode="auto">
            <a:xfrm>
              <a:off x="3581400" y="4267200"/>
              <a:ext cx="477838"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16</a:t>
              </a:r>
            </a:p>
          </p:txBody>
        </p:sp>
        <p:sp>
          <p:nvSpPr>
            <p:cNvPr id="87" name="Text Box 15"/>
            <p:cNvSpPr txBox="1">
              <a:spLocks noChangeArrowheads="1"/>
            </p:cNvSpPr>
            <p:nvPr/>
          </p:nvSpPr>
          <p:spPr bwMode="auto">
            <a:xfrm>
              <a:off x="6737350" y="4267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52</a:t>
              </a:r>
            </a:p>
          </p:txBody>
        </p:sp>
        <p:sp>
          <p:nvSpPr>
            <p:cNvPr id="88" name="Text Box 16"/>
            <p:cNvSpPr txBox="1">
              <a:spLocks noChangeArrowheads="1"/>
            </p:cNvSpPr>
            <p:nvPr/>
          </p:nvSpPr>
          <p:spPr bwMode="auto">
            <a:xfrm>
              <a:off x="7218363" y="4267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53</a:t>
              </a:r>
            </a:p>
          </p:txBody>
        </p:sp>
        <p:sp>
          <p:nvSpPr>
            <p:cNvPr id="89" name="Text Box 17"/>
            <p:cNvSpPr txBox="1">
              <a:spLocks noChangeArrowheads="1"/>
            </p:cNvSpPr>
            <p:nvPr/>
          </p:nvSpPr>
          <p:spPr bwMode="auto">
            <a:xfrm>
              <a:off x="7651750" y="4267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55</a:t>
              </a:r>
            </a:p>
          </p:txBody>
        </p:sp>
        <p:sp>
          <p:nvSpPr>
            <p:cNvPr id="90" name="Text Box 18"/>
            <p:cNvSpPr txBox="1">
              <a:spLocks noChangeArrowheads="1"/>
            </p:cNvSpPr>
            <p:nvPr/>
          </p:nvSpPr>
          <p:spPr bwMode="auto">
            <a:xfrm>
              <a:off x="8132763" y="4267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68</a:t>
              </a:r>
            </a:p>
          </p:txBody>
        </p:sp>
        <p:sp>
          <p:nvSpPr>
            <p:cNvPr id="91" name="Text Box 19"/>
            <p:cNvSpPr txBox="1">
              <a:spLocks noChangeArrowheads="1"/>
            </p:cNvSpPr>
            <p:nvPr/>
          </p:nvSpPr>
          <p:spPr bwMode="auto">
            <a:xfrm>
              <a:off x="4267200" y="4267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25</a:t>
              </a:r>
            </a:p>
          </p:txBody>
        </p:sp>
        <p:sp>
          <p:nvSpPr>
            <p:cNvPr id="92" name="Text Box 20"/>
            <p:cNvSpPr txBox="1">
              <a:spLocks noChangeArrowheads="1"/>
            </p:cNvSpPr>
            <p:nvPr/>
          </p:nvSpPr>
          <p:spPr bwMode="auto">
            <a:xfrm>
              <a:off x="4748213" y="4267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26</a:t>
              </a:r>
            </a:p>
          </p:txBody>
        </p:sp>
        <p:sp>
          <p:nvSpPr>
            <p:cNvPr id="93" name="Text Box 21"/>
            <p:cNvSpPr txBox="1">
              <a:spLocks noChangeArrowheads="1"/>
            </p:cNvSpPr>
            <p:nvPr/>
          </p:nvSpPr>
          <p:spPr bwMode="auto">
            <a:xfrm>
              <a:off x="5486400" y="4267200"/>
              <a:ext cx="481013"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29</a:t>
              </a:r>
            </a:p>
          </p:txBody>
        </p:sp>
        <p:sp>
          <p:nvSpPr>
            <p:cNvPr id="94" name="Text Box 22"/>
            <p:cNvSpPr txBox="1">
              <a:spLocks noChangeArrowheads="1"/>
            </p:cNvSpPr>
            <p:nvPr/>
          </p:nvSpPr>
          <p:spPr bwMode="auto">
            <a:xfrm>
              <a:off x="5967413" y="4267200"/>
              <a:ext cx="477837" cy="360363"/>
            </a:xfrm>
            <a:prstGeom prst="rect">
              <a:avLst/>
            </a:prstGeom>
            <a:solidFill>
              <a:srgbClr val="FFFFFF"/>
            </a:solidFill>
            <a:ln w="9525">
              <a:solidFill>
                <a:srgbClr val="000000"/>
              </a:solidFill>
              <a:miter lim="800000"/>
              <a:headEnd/>
              <a:tailEnd/>
            </a:ln>
          </p:spPr>
          <p:txBody>
            <a:bodyPr/>
            <a:lstStyle/>
            <a:p>
              <a:pPr algn="ctr" eaLnBrk="0" hangingPunct="0"/>
              <a:r>
                <a:rPr lang="en-US" sz="2000">
                  <a:effectLst/>
                  <a:latin typeface="Times New Roman" pitchFamily="18" charset="0"/>
                </a:rPr>
                <a:t>45</a:t>
              </a:r>
            </a:p>
          </p:txBody>
        </p:sp>
      </p:gr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Removal from a B – Tree</a:t>
            </a:r>
            <a:endParaRPr lang="en-US" dirty="0"/>
          </a:p>
        </p:txBody>
      </p:sp>
      <p:sp>
        <p:nvSpPr>
          <p:cNvPr id="3" name="Content Placeholder 2"/>
          <p:cNvSpPr>
            <a:spLocks noGrp="1"/>
          </p:cNvSpPr>
          <p:nvPr>
            <p:ph idx="1"/>
          </p:nvPr>
        </p:nvSpPr>
        <p:spPr/>
        <p:txBody>
          <a:bodyPr>
            <a:normAutofit fontScale="92500"/>
          </a:bodyPr>
          <a:lstStyle/>
          <a:p>
            <a:r>
              <a:rPr lang="en-GB" sz="3200" dirty="0" smtClean="0"/>
              <a:t>During insertion, the key always goes </a:t>
            </a:r>
            <a:r>
              <a:rPr lang="en-GB" sz="3200" i="1" dirty="0" smtClean="0"/>
              <a:t>into</a:t>
            </a:r>
            <a:r>
              <a:rPr lang="en-GB" sz="3200" dirty="0" smtClean="0"/>
              <a:t> a </a:t>
            </a:r>
            <a:r>
              <a:rPr lang="en-GB" sz="3200" i="1" dirty="0" smtClean="0"/>
              <a:t>leaf</a:t>
            </a:r>
            <a:r>
              <a:rPr lang="en-GB" sz="3200" dirty="0" smtClean="0"/>
              <a:t>.  </a:t>
            </a:r>
          </a:p>
          <a:p>
            <a:r>
              <a:rPr lang="en-GB" sz="3200" dirty="0" smtClean="0"/>
              <a:t>For deletion we wish to remove </a:t>
            </a:r>
            <a:r>
              <a:rPr lang="en-GB" sz="3200" i="1" dirty="0" smtClean="0"/>
              <a:t>from</a:t>
            </a:r>
            <a:r>
              <a:rPr lang="en-GB" sz="3200" dirty="0" smtClean="0"/>
              <a:t> a leaf</a:t>
            </a:r>
          </a:p>
          <a:p>
            <a:r>
              <a:rPr lang="en-GB" sz="3200" dirty="0" smtClean="0"/>
              <a:t>There are three possible ways we can do this:</a:t>
            </a:r>
          </a:p>
          <a:p>
            <a:pPr lvl="1"/>
            <a:r>
              <a:rPr lang="en-GB" sz="2800" dirty="0" smtClean="0"/>
              <a:t>1 - If the key is already in a leaf node, and removing it doesn’t cause that leaf node to have too few keys, then simply remove the key to be deleted.</a:t>
            </a:r>
          </a:p>
          <a:p>
            <a:pPr lvl="1"/>
            <a:r>
              <a:rPr lang="en-GB" sz="2800" dirty="0" smtClean="0"/>
              <a:t>2 - If the key is </a:t>
            </a:r>
            <a:r>
              <a:rPr lang="en-GB" sz="2800" i="1" dirty="0" smtClean="0"/>
              <a:t>not</a:t>
            </a:r>
            <a:r>
              <a:rPr lang="en-GB" sz="2800" dirty="0" smtClean="0"/>
              <a:t> in a leaf then it is guaranteed (by the nature of a B-tree) that its predecessor or successor will be in a leaf -- in this case can we delete the key and promote the predecessor or successor key to the non-leaf deleted key’s position.</a:t>
            </a:r>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Removal from a B – Tree (2)</a:t>
            </a:r>
            <a:endParaRPr lang="en-US" dirty="0"/>
          </a:p>
        </p:txBody>
      </p:sp>
      <p:sp>
        <p:nvSpPr>
          <p:cNvPr id="3" name="Content Placeholder 2"/>
          <p:cNvSpPr>
            <a:spLocks noGrp="1"/>
          </p:cNvSpPr>
          <p:nvPr>
            <p:ph idx="1"/>
          </p:nvPr>
        </p:nvSpPr>
        <p:spPr/>
        <p:txBody>
          <a:bodyPr>
            <a:normAutofit/>
          </a:bodyPr>
          <a:lstStyle/>
          <a:p>
            <a:r>
              <a:rPr lang="en-GB" sz="2600" dirty="0" smtClean="0"/>
              <a:t>If (1) or (2) lead to a leaf node containing less than the minimum number of keys then we have to look at the siblings immediately adjacent to the leaf in question:  </a:t>
            </a:r>
          </a:p>
          <a:p>
            <a:pPr lvl="1"/>
            <a:r>
              <a:rPr lang="en-GB" sz="2400" dirty="0" smtClean="0"/>
              <a:t>3: if one of them has more than the min number of keys then we can promote one of its keys to the parent and take the parent key into our lacking leaf </a:t>
            </a:r>
          </a:p>
          <a:p>
            <a:pPr lvl="1"/>
            <a:r>
              <a:rPr lang="en-GB" sz="2400" dirty="0" smtClean="0"/>
              <a:t>4: if neither of them has more than the min’ number of keys then the lacking leaf and one of its neighbours can be combined with their shared parent (the opposite of promoting a key) and the new leaf will have the correct number of keys; if this step leaves the parent with too few keys then we repeat the process up to the root itself, if required </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GB"/>
              <a:t>Type #1: Simple leaf deletion</a:t>
            </a:r>
          </a:p>
        </p:txBody>
      </p:sp>
      <p:grpSp>
        <p:nvGrpSpPr>
          <p:cNvPr id="2" name="Group 46"/>
          <p:cNvGrpSpPr>
            <a:grpSpLocks/>
          </p:cNvGrpSpPr>
          <p:nvPr/>
        </p:nvGrpSpPr>
        <p:grpSpPr bwMode="auto">
          <a:xfrm>
            <a:off x="990600" y="2209800"/>
            <a:ext cx="6858000" cy="2133600"/>
            <a:chOff x="624" y="1392"/>
            <a:chExt cx="4320" cy="1344"/>
          </a:xfrm>
        </p:grpSpPr>
        <p:grpSp>
          <p:nvGrpSpPr>
            <p:cNvPr id="3" name="Group 14"/>
            <p:cNvGrpSpPr>
              <a:grpSpLocks/>
            </p:cNvGrpSpPr>
            <p:nvPr/>
          </p:nvGrpSpPr>
          <p:grpSpPr bwMode="auto">
            <a:xfrm>
              <a:off x="2160" y="1392"/>
              <a:ext cx="1200" cy="432"/>
              <a:chOff x="2160" y="1392"/>
              <a:chExt cx="1200" cy="432"/>
            </a:xfrm>
          </p:grpSpPr>
          <p:sp>
            <p:nvSpPr>
              <p:cNvPr id="46085" name="Rectangle 5"/>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6088" name="Rectangle 8"/>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12</a:t>
                </a:r>
              </a:p>
            </p:txBody>
          </p:sp>
          <p:sp>
            <p:nvSpPr>
              <p:cNvPr id="46089" name="Rectangle 9"/>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29</a:t>
                </a:r>
              </a:p>
            </p:txBody>
          </p:sp>
          <p:sp>
            <p:nvSpPr>
              <p:cNvPr id="46090" name="Rectangle 10"/>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52</a:t>
                </a:r>
              </a:p>
            </p:txBody>
          </p:sp>
        </p:grpSp>
        <p:grpSp>
          <p:nvGrpSpPr>
            <p:cNvPr id="4" name="Group 15"/>
            <p:cNvGrpSpPr>
              <a:grpSpLocks/>
            </p:cNvGrpSpPr>
            <p:nvPr/>
          </p:nvGrpSpPr>
          <p:grpSpPr bwMode="auto">
            <a:xfrm>
              <a:off x="624" y="2304"/>
              <a:ext cx="1200" cy="432"/>
              <a:chOff x="2160" y="1392"/>
              <a:chExt cx="1200" cy="432"/>
            </a:xfrm>
          </p:grpSpPr>
          <p:sp>
            <p:nvSpPr>
              <p:cNvPr id="46096" name="Rectangle 16"/>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6097" name="Rectangle 17"/>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a:t>
                </a:r>
              </a:p>
            </p:txBody>
          </p:sp>
          <p:sp>
            <p:nvSpPr>
              <p:cNvPr id="46098" name="Rectangle 18"/>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7</a:t>
                </a:r>
              </a:p>
            </p:txBody>
          </p:sp>
          <p:sp>
            <p:nvSpPr>
              <p:cNvPr id="46099" name="Rectangle 19"/>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9</a:t>
                </a:r>
              </a:p>
            </p:txBody>
          </p:sp>
        </p:grpSp>
        <p:grpSp>
          <p:nvGrpSpPr>
            <p:cNvPr id="5" name="Group 34"/>
            <p:cNvGrpSpPr>
              <a:grpSpLocks/>
            </p:cNvGrpSpPr>
            <p:nvPr/>
          </p:nvGrpSpPr>
          <p:grpSpPr bwMode="auto">
            <a:xfrm>
              <a:off x="1920" y="2304"/>
              <a:ext cx="816" cy="432"/>
              <a:chOff x="2160" y="2304"/>
              <a:chExt cx="816" cy="432"/>
            </a:xfrm>
          </p:grpSpPr>
          <p:sp>
            <p:nvSpPr>
              <p:cNvPr id="46101" name="Rectangle 21"/>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6102" name="Rectangle 22"/>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15</a:t>
                </a:r>
              </a:p>
            </p:txBody>
          </p:sp>
          <p:sp>
            <p:nvSpPr>
              <p:cNvPr id="46103" name="Rectangle 23"/>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22</a:t>
                </a:r>
              </a:p>
            </p:txBody>
          </p:sp>
        </p:grpSp>
        <p:grpSp>
          <p:nvGrpSpPr>
            <p:cNvPr id="6" name="Group 25"/>
            <p:cNvGrpSpPr>
              <a:grpSpLocks/>
            </p:cNvGrpSpPr>
            <p:nvPr/>
          </p:nvGrpSpPr>
          <p:grpSpPr bwMode="auto">
            <a:xfrm>
              <a:off x="3744" y="2304"/>
              <a:ext cx="1200" cy="432"/>
              <a:chOff x="2160" y="1392"/>
              <a:chExt cx="1200" cy="432"/>
            </a:xfrm>
          </p:grpSpPr>
          <p:sp>
            <p:nvSpPr>
              <p:cNvPr id="46106" name="Rectangle 26"/>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6107" name="Rectangle 27"/>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56</a:t>
                </a:r>
              </a:p>
            </p:txBody>
          </p:sp>
          <p:sp>
            <p:nvSpPr>
              <p:cNvPr id="46108" name="Rectangle 28"/>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69</a:t>
                </a:r>
              </a:p>
            </p:txBody>
          </p:sp>
          <p:sp>
            <p:nvSpPr>
              <p:cNvPr id="46109" name="Rectangle 29"/>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72</a:t>
                </a:r>
              </a:p>
            </p:txBody>
          </p:sp>
        </p:grpSp>
        <p:sp>
          <p:nvSpPr>
            <p:cNvPr id="46110" name="Line 30"/>
            <p:cNvSpPr>
              <a:spLocks noChangeShapeType="1"/>
            </p:cNvSpPr>
            <p:nvPr/>
          </p:nvSpPr>
          <p:spPr bwMode="auto">
            <a:xfrm flipH="1">
              <a:off x="1824" y="1824"/>
              <a:ext cx="336" cy="480"/>
            </a:xfrm>
            <a:prstGeom prst="line">
              <a:avLst/>
            </a:prstGeom>
            <a:noFill/>
            <a:ln w="12700">
              <a:solidFill>
                <a:schemeClr val="tx1"/>
              </a:solidFill>
              <a:round/>
              <a:headEnd/>
              <a:tailEnd/>
            </a:ln>
            <a:effectLst/>
          </p:spPr>
          <p:txBody>
            <a:bodyPr wrap="none" anchor="ctr"/>
            <a:lstStyle/>
            <a:p>
              <a:endParaRPr lang="en-US"/>
            </a:p>
          </p:txBody>
        </p:sp>
        <p:sp>
          <p:nvSpPr>
            <p:cNvPr id="46111" name="Line 31"/>
            <p:cNvSpPr>
              <a:spLocks noChangeShapeType="1"/>
            </p:cNvSpPr>
            <p:nvPr/>
          </p:nvSpPr>
          <p:spPr bwMode="auto">
            <a:xfrm flipH="1">
              <a:off x="2448" y="1824"/>
              <a:ext cx="96" cy="480"/>
            </a:xfrm>
            <a:prstGeom prst="line">
              <a:avLst/>
            </a:prstGeom>
            <a:noFill/>
            <a:ln w="12700">
              <a:solidFill>
                <a:schemeClr val="tx1"/>
              </a:solidFill>
              <a:round/>
              <a:headEnd/>
              <a:tailEnd/>
            </a:ln>
            <a:effectLst/>
          </p:spPr>
          <p:txBody>
            <a:bodyPr wrap="none" anchor="ctr"/>
            <a:lstStyle/>
            <a:p>
              <a:endParaRPr lang="en-US"/>
            </a:p>
          </p:txBody>
        </p:sp>
        <p:sp>
          <p:nvSpPr>
            <p:cNvPr id="46112" name="Line 32"/>
            <p:cNvSpPr>
              <a:spLocks noChangeShapeType="1"/>
            </p:cNvSpPr>
            <p:nvPr/>
          </p:nvSpPr>
          <p:spPr bwMode="auto">
            <a:xfrm>
              <a:off x="3360" y="1824"/>
              <a:ext cx="384" cy="480"/>
            </a:xfrm>
            <a:prstGeom prst="line">
              <a:avLst/>
            </a:prstGeom>
            <a:noFill/>
            <a:ln w="12700">
              <a:solidFill>
                <a:schemeClr val="tx1"/>
              </a:solidFill>
              <a:round/>
              <a:headEnd/>
              <a:tailEnd/>
            </a:ln>
            <a:effectLst/>
          </p:spPr>
          <p:txBody>
            <a:bodyPr wrap="none" anchor="ctr"/>
            <a:lstStyle/>
            <a:p>
              <a:endParaRPr lang="en-US"/>
            </a:p>
          </p:txBody>
        </p:sp>
        <p:sp>
          <p:nvSpPr>
            <p:cNvPr id="46113" name="Line 33"/>
            <p:cNvSpPr>
              <a:spLocks noChangeShapeType="1"/>
            </p:cNvSpPr>
            <p:nvPr/>
          </p:nvSpPr>
          <p:spPr bwMode="auto">
            <a:xfrm>
              <a:off x="2976" y="1824"/>
              <a:ext cx="144" cy="480"/>
            </a:xfrm>
            <a:prstGeom prst="line">
              <a:avLst/>
            </a:prstGeom>
            <a:noFill/>
            <a:ln w="12700">
              <a:solidFill>
                <a:schemeClr val="tx1"/>
              </a:solidFill>
              <a:round/>
              <a:headEnd/>
              <a:tailEnd/>
            </a:ln>
            <a:effectLst/>
          </p:spPr>
          <p:txBody>
            <a:bodyPr wrap="none" anchor="ctr"/>
            <a:lstStyle/>
            <a:p>
              <a:endParaRPr lang="en-US"/>
            </a:p>
          </p:txBody>
        </p:sp>
        <p:grpSp>
          <p:nvGrpSpPr>
            <p:cNvPr id="7" name="Group 40"/>
            <p:cNvGrpSpPr>
              <a:grpSpLocks/>
            </p:cNvGrpSpPr>
            <p:nvPr/>
          </p:nvGrpSpPr>
          <p:grpSpPr bwMode="auto">
            <a:xfrm>
              <a:off x="2832" y="2304"/>
              <a:ext cx="816" cy="432"/>
              <a:chOff x="2160" y="2304"/>
              <a:chExt cx="816" cy="432"/>
            </a:xfrm>
          </p:grpSpPr>
          <p:sp>
            <p:nvSpPr>
              <p:cNvPr id="46121" name="Rectangle 41"/>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6122" name="Rectangle 42"/>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31</a:t>
                </a:r>
              </a:p>
            </p:txBody>
          </p:sp>
          <p:sp>
            <p:nvSpPr>
              <p:cNvPr id="46123" name="Rectangle 43"/>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43</a:t>
                </a:r>
              </a:p>
            </p:txBody>
          </p:sp>
        </p:grpSp>
      </p:grpSp>
      <p:sp>
        <p:nvSpPr>
          <p:cNvPr id="46124" name="Text Box 44"/>
          <p:cNvSpPr txBox="1">
            <a:spLocks noChangeArrowheads="1"/>
          </p:cNvSpPr>
          <p:nvPr/>
        </p:nvSpPr>
        <p:spPr bwMode="auto">
          <a:xfrm>
            <a:off x="364029" y="4994702"/>
            <a:ext cx="4790094" cy="830997"/>
          </a:xfrm>
          <a:prstGeom prst="rect">
            <a:avLst/>
          </a:prstGeom>
          <a:noFill/>
          <a:ln w="12700">
            <a:noFill/>
            <a:miter lim="800000"/>
            <a:headEnd/>
            <a:tailEnd/>
          </a:ln>
          <a:effectLst/>
        </p:spPr>
        <p:txBody>
          <a:bodyPr wrap="none" anchor="ctr">
            <a:spAutoFit/>
          </a:bodyPr>
          <a:lstStyle/>
          <a:p>
            <a:pPr algn="ctr" eaLnBrk="0" hangingPunct="0"/>
            <a:r>
              <a:rPr lang="en-GB" sz="2400" dirty="0">
                <a:effectLst/>
              </a:rPr>
              <a:t>Delete 2:  Since there are enough</a:t>
            </a:r>
          </a:p>
          <a:p>
            <a:pPr algn="ctr" eaLnBrk="0" hangingPunct="0"/>
            <a:r>
              <a:rPr lang="en-GB" sz="2400" dirty="0">
                <a:effectLst/>
              </a:rPr>
              <a:t>keys in the node, just delete it</a:t>
            </a:r>
            <a:endParaRPr lang="en-GB" sz="3600" dirty="0">
              <a:effectLst/>
            </a:endParaRPr>
          </a:p>
        </p:txBody>
      </p:sp>
      <p:sp>
        <p:nvSpPr>
          <p:cNvPr id="46125" name="Line 45"/>
          <p:cNvSpPr>
            <a:spLocks noChangeShapeType="1"/>
          </p:cNvSpPr>
          <p:nvPr/>
        </p:nvSpPr>
        <p:spPr bwMode="auto">
          <a:xfrm flipH="1" flipV="1">
            <a:off x="1447800" y="4495800"/>
            <a:ext cx="152400" cy="3810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6128" name="Text Box 48"/>
          <p:cNvSpPr txBox="1">
            <a:spLocks noChangeArrowheads="1"/>
          </p:cNvSpPr>
          <p:nvPr/>
        </p:nvSpPr>
        <p:spPr bwMode="auto">
          <a:xfrm>
            <a:off x="122018" y="2038777"/>
            <a:ext cx="2823017" cy="830997"/>
          </a:xfrm>
          <a:prstGeom prst="rect">
            <a:avLst/>
          </a:prstGeom>
          <a:noFill/>
          <a:ln w="12700">
            <a:noFill/>
            <a:miter lim="800000"/>
            <a:headEnd/>
            <a:tailEnd/>
          </a:ln>
          <a:effectLst/>
        </p:spPr>
        <p:txBody>
          <a:bodyPr wrap="none" anchor="ctr">
            <a:spAutoFit/>
          </a:bodyPr>
          <a:lstStyle/>
          <a:p>
            <a:pPr algn="ctr" eaLnBrk="0" hangingPunct="0"/>
            <a:r>
              <a:rPr lang="en-GB" sz="2400" dirty="0">
                <a:effectLst/>
              </a:rPr>
              <a:t>Assuming a 5-way</a:t>
            </a:r>
          </a:p>
          <a:p>
            <a:pPr algn="ctr" eaLnBrk="0" hangingPunct="0"/>
            <a:r>
              <a:rPr lang="en-GB" sz="2400" dirty="0">
                <a:effectLst/>
              </a:rPr>
              <a:t>B-Tree, as before...</a:t>
            </a:r>
            <a:endParaRPr lang="en-GB" sz="3600" i="1" dirty="0">
              <a:effectLst/>
            </a:endParaRPr>
          </a:p>
        </p:txBody>
      </p:sp>
      <p:grpSp>
        <p:nvGrpSpPr>
          <p:cNvPr id="8" name="Group 51"/>
          <p:cNvGrpSpPr>
            <a:grpSpLocks/>
          </p:cNvGrpSpPr>
          <p:nvPr/>
        </p:nvGrpSpPr>
        <p:grpSpPr bwMode="auto">
          <a:xfrm>
            <a:off x="914400" y="3581400"/>
            <a:ext cx="685800" cy="914400"/>
            <a:chOff x="576" y="2256"/>
            <a:chExt cx="432" cy="576"/>
          </a:xfrm>
        </p:grpSpPr>
        <p:sp>
          <p:nvSpPr>
            <p:cNvPr id="46127" name="Rectangle 47"/>
            <p:cNvSpPr>
              <a:spLocks noChangeArrowheads="1"/>
            </p:cNvSpPr>
            <p:nvPr/>
          </p:nvSpPr>
          <p:spPr bwMode="auto">
            <a:xfrm>
              <a:off x="576" y="2256"/>
              <a:ext cx="432" cy="576"/>
            </a:xfrm>
            <a:prstGeom prst="rect">
              <a:avLst/>
            </a:prstGeom>
            <a:solidFill>
              <a:schemeClr val="bg1"/>
            </a:solidFill>
            <a:ln w="12700">
              <a:solidFill>
                <a:schemeClr val="bg1"/>
              </a:solidFill>
              <a:miter lim="800000"/>
              <a:headEnd/>
              <a:tailEnd/>
            </a:ln>
            <a:effectLst/>
          </p:spPr>
          <p:txBody>
            <a:bodyPr wrap="none" anchor="ctr"/>
            <a:lstStyle/>
            <a:p>
              <a:endParaRPr lang="en-US"/>
            </a:p>
          </p:txBody>
        </p:sp>
        <p:sp>
          <p:nvSpPr>
            <p:cNvPr id="46130" name="Line 50"/>
            <p:cNvSpPr>
              <a:spLocks noChangeShapeType="1"/>
            </p:cNvSpPr>
            <p:nvPr/>
          </p:nvSpPr>
          <p:spPr bwMode="auto">
            <a:xfrm>
              <a:off x="1008" y="2304"/>
              <a:ext cx="0" cy="432"/>
            </a:xfrm>
            <a:prstGeom prst="line">
              <a:avLst/>
            </a:prstGeom>
            <a:noFill/>
            <a:ln w="12700">
              <a:solidFill>
                <a:schemeClr val="tx1"/>
              </a:solidFill>
              <a:round/>
              <a:headEnd/>
              <a:tailEn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050"/>
          <p:cNvSpPr>
            <a:spLocks noGrp="1" noChangeArrowheads="1"/>
          </p:cNvSpPr>
          <p:nvPr>
            <p:ph type="title"/>
          </p:nvPr>
        </p:nvSpPr>
        <p:spPr/>
        <p:txBody>
          <a:bodyPr/>
          <a:lstStyle/>
          <a:p>
            <a:r>
              <a:rPr lang="en-GB"/>
              <a:t>Type #2: Simple non-leaf deletion</a:t>
            </a:r>
          </a:p>
        </p:txBody>
      </p:sp>
      <p:grpSp>
        <p:nvGrpSpPr>
          <p:cNvPr id="2" name="Group 2080"/>
          <p:cNvGrpSpPr>
            <a:grpSpLocks/>
          </p:cNvGrpSpPr>
          <p:nvPr/>
        </p:nvGrpSpPr>
        <p:grpSpPr bwMode="auto">
          <a:xfrm>
            <a:off x="1600200" y="2209800"/>
            <a:ext cx="6248400" cy="2133600"/>
            <a:chOff x="1008" y="1392"/>
            <a:chExt cx="3936" cy="1344"/>
          </a:xfrm>
        </p:grpSpPr>
        <p:grpSp>
          <p:nvGrpSpPr>
            <p:cNvPr id="3" name="Group 2052"/>
            <p:cNvGrpSpPr>
              <a:grpSpLocks/>
            </p:cNvGrpSpPr>
            <p:nvPr/>
          </p:nvGrpSpPr>
          <p:grpSpPr bwMode="auto">
            <a:xfrm>
              <a:off x="2160" y="1392"/>
              <a:ext cx="1200" cy="432"/>
              <a:chOff x="2160" y="1392"/>
              <a:chExt cx="1200" cy="432"/>
            </a:xfrm>
          </p:grpSpPr>
          <p:sp>
            <p:nvSpPr>
              <p:cNvPr id="48133" name="Rectangle 2053"/>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8134" name="Rectangle 2054"/>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12</a:t>
                </a:r>
              </a:p>
            </p:txBody>
          </p:sp>
          <p:sp>
            <p:nvSpPr>
              <p:cNvPr id="48135" name="Rectangle 2055"/>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29</a:t>
                </a:r>
              </a:p>
            </p:txBody>
          </p:sp>
          <p:sp>
            <p:nvSpPr>
              <p:cNvPr id="48136" name="Rectangle 2056"/>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52</a:t>
                </a:r>
              </a:p>
            </p:txBody>
          </p:sp>
        </p:grpSp>
        <p:grpSp>
          <p:nvGrpSpPr>
            <p:cNvPr id="4" name="Group 2079"/>
            <p:cNvGrpSpPr>
              <a:grpSpLocks/>
            </p:cNvGrpSpPr>
            <p:nvPr/>
          </p:nvGrpSpPr>
          <p:grpSpPr bwMode="auto">
            <a:xfrm>
              <a:off x="1008" y="2304"/>
              <a:ext cx="816" cy="432"/>
              <a:chOff x="1008" y="2304"/>
              <a:chExt cx="816" cy="432"/>
            </a:xfrm>
          </p:grpSpPr>
          <p:sp>
            <p:nvSpPr>
              <p:cNvPr id="48138" name="Rectangle 2058"/>
              <p:cNvSpPr>
                <a:spLocks noChangeArrowheads="1"/>
              </p:cNvSpPr>
              <p:nvPr/>
            </p:nvSpPr>
            <p:spPr bwMode="auto">
              <a:xfrm>
                <a:off x="1008"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8140" name="Rectangle 2060"/>
              <p:cNvSpPr>
                <a:spLocks noChangeArrowheads="1"/>
              </p:cNvSpPr>
              <p:nvPr/>
            </p:nvSpPr>
            <p:spPr bwMode="auto">
              <a:xfrm>
                <a:off x="1056"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7</a:t>
                </a:r>
              </a:p>
            </p:txBody>
          </p:sp>
          <p:sp>
            <p:nvSpPr>
              <p:cNvPr id="48141" name="Rectangle 2061"/>
              <p:cNvSpPr>
                <a:spLocks noChangeArrowheads="1"/>
              </p:cNvSpPr>
              <p:nvPr/>
            </p:nvSpPr>
            <p:spPr bwMode="auto">
              <a:xfrm>
                <a:off x="144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9</a:t>
                </a:r>
              </a:p>
            </p:txBody>
          </p:sp>
        </p:grpSp>
        <p:grpSp>
          <p:nvGrpSpPr>
            <p:cNvPr id="5" name="Group 2062"/>
            <p:cNvGrpSpPr>
              <a:grpSpLocks/>
            </p:cNvGrpSpPr>
            <p:nvPr/>
          </p:nvGrpSpPr>
          <p:grpSpPr bwMode="auto">
            <a:xfrm>
              <a:off x="1920" y="2304"/>
              <a:ext cx="816" cy="432"/>
              <a:chOff x="2160" y="2304"/>
              <a:chExt cx="816" cy="432"/>
            </a:xfrm>
          </p:grpSpPr>
          <p:sp>
            <p:nvSpPr>
              <p:cNvPr id="48143" name="Rectangle 2063"/>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8144" name="Rectangle 2064"/>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15</a:t>
                </a:r>
              </a:p>
            </p:txBody>
          </p:sp>
          <p:sp>
            <p:nvSpPr>
              <p:cNvPr id="48145" name="Rectangle 2065"/>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22</a:t>
                </a:r>
              </a:p>
            </p:txBody>
          </p:sp>
        </p:grpSp>
        <p:grpSp>
          <p:nvGrpSpPr>
            <p:cNvPr id="6" name="Group 2066"/>
            <p:cNvGrpSpPr>
              <a:grpSpLocks/>
            </p:cNvGrpSpPr>
            <p:nvPr/>
          </p:nvGrpSpPr>
          <p:grpSpPr bwMode="auto">
            <a:xfrm>
              <a:off x="3744" y="2304"/>
              <a:ext cx="1200" cy="432"/>
              <a:chOff x="2160" y="1392"/>
              <a:chExt cx="1200" cy="432"/>
            </a:xfrm>
          </p:grpSpPr>
          <p:sp>
            <p:nvSpPr>
              <p:cNvPr id="48147" name="Rectangle 2067"/>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8148" name="Rectangle 2068"/>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56</a:t>
                </a:r>
              </a:p>
            </p:txBody>
          </p:sp>
          <p:sp>
            <p:nvSpPr>
              <p:cNvPr id="48149" name="Rectangle 2069"/>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69</a:t>
                </a:r>
              </a:p>
            </p:txBody>
          </p:sp>
          <p:sp>
            <p:nvSpPr>
              <p:cNvPr id="48150" name="Rectangle 2070"/>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72</a:t>
                </a:r>
              </a:p>
            </p:txBody>
          </p:sp>
        </p:grpSp>
        <p:sp>
          <p:nvSpPr>
            <p:cNvPr id="48151" name="Line 2071"/>
            <p:cNvSpPr>
              <a:spLocks noChangeShapeType="1"/>
            </p:cNvSpPr>
            <p:nvPr/>
          </p:nvSpPr>
          <p:spPr bwMode="auto">
            <a:xfrm flipH="1">
              <a:off x="1824" y="1824"/>
              <a:ext cx="336" cy="480"/>
            </a:xfrm>
            <a:prstGeom prst="line">
              <a:avLst/>
            </a:prstGeom>
            <a:noFill/>
            <a:ln w="12700">
              <a:solidFill>
                <a:schemeClr val="tx1"/>
              </a:solidFill>
              <a:round/>
              <a:headEnd/>
              <a:tailEnd/>
            </a:ln>
            <a:effectLst/>
          </p:spPr>
          <p:txBody>
            <a:bodyPr wrap="none" anchor="ctr"/>
            <a:lstStyle/>
            <a:p>
              <a:endParaRPr lang="en-US"/>
            </a:p>
          </p:txBody>
        </p:sp>
        <p:sp>
          <p:nvSpPr>
            <p:cNvPr id="48152" name="Line 2072"/>
            <p:cNvSpPr>
              <a:spLocks noChangeShapeType="1"/>
            </p:cNvSpPr>
            <p:nvPr/>
          </p:nvSpPr>
          <p:spPr bwMode="auto">
            <a:xfrm flipH="1">
              <a:off x="2448" y="1824"/>
              <a:ext cx="96" cy="480"/>
            </a:xfrm>
            <a:prstGeom prst="line">
              <a:avLst/>
            </a:prstGeom>
            <a:noFill/>
            <a:ln w="12700">
              <a:solidFill>
                <a:schemeClr val="tx1"/>
              </a:solidFill>
              <a:round/>
              <a:headEnd/>
              <a:tailEnd/>
            </a:ln>
            <a:effectLst/>
          </p:spPr>
          <p:txBody>
            <a:bodyPr wrap="none" anchor="ctr"/>
            <a:lstStyle/>
            <a:p>
              <a:endParaRPr lang="en-US"/>
            </a:p>
          </p:txBody>
        </p:sp>
        <p:sp>
          <p:nvSpPr>
            <p:cNvPr id="48153" name="Line 2073"/>
            <p:cNvSpPr>
              <a:spLocks noChangeShapeType="1"/>
            </p:cNvSpPr>
            <p:nvPr/>
          </p:nvSpPr>
          <p:spPr bwMode="auto">
            <a:xfrm>
              <a:off x="3360" y="1824"/>
              <a:ext cx="384" cy="480"/>
            </a:xfrm>
            <a:prstGeom prst="line">
              <a:avLst/>
            </a:prstGeom>
            <a:noFill/>
            <a:ln w="12700">
              <a:solidFill>
                <a:schemeClr val="tx1"/>
              </a:solidFill>
              <a:round/>
              <a:headEnd/>
              <a:tailEnd/>
            </a:ln>
            <a:effectLst/>
          </p:spPr>
          <p:txBody>
            <a:bodyPr wrap="none" anchor="ctr"/>
            <a:lstStyle/>
            <a:p>
              <a:endParaRPr lang="en-US"/>
            </a:p>
          </p:txBody>
        </p:sp>
        <p:sp>
          <p:nvSpPr>
            <p:cNvPr id="48154" name="Line 2074"/>
            <p:cNvSpPr>
              <a:spLocks noChangeShapeType="1"/>
            </p:cNvSpPr>
            <p:nvPr/>
          </p:nvSpPr>
          <p:spPr bwMode="auto">
            <a:xfrm>
              <a:off x="2976" y="1824"/>
              <a:ext cx="144" cy="480"/>
            </a:xfrm>
            <a:prstGeom prst="line">
              <a:avLst/>
            </a:prstGeom>
            <a:noFill/>
            <a:ln w="12700">
              <a:solidFill>
                <a:schemeClr val="tx1"/>
              </a:solidFill>
              <a:round/>
              <a:headEnd/>
              <a:tailEnd/>
            </a:ln>
            <a:effectLst/>
          </p:spPr>
          <p:txBody>
            <a:bodyPr wrap="none" anchor="ctr"/>
            <a:lstStyle/>
            <a:p>
              <a:endParaRPr lang="en-US"/>
            </a:p>
          </p:txBody>
        </p:sp>
        <p:grpSp>
          <p:nvGrpSpPr>
            <p:cNvPr id="7" name="Group 2075"/>
            <p:cNvGrpSpPr>
              <a:grpSpLocks/>
            </p:cNvGrpSpPr>
            <p:nvPr/>
          </p:nvGrpSpPr>
          <p:grpSpPr bwMode="auto">
            <a:xfrm>
              <a:off x="2832" y="2304"/>
              <a:ext cx="816" cy="432"/>
              <a:chOff x="2160" y="2304"/>
              <a:chExt cx="816" cy="432"/>
            </a:xfrm>
          </p:grpSpPr>
          <p:sp>
            <p:nvSpPr>
              <p:cNvPr id="48156" name="Rectangle 2076"/>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8157" name="Rectangle 2077"/>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31</a:t>
                </a:r>
              </a:p>
            </p:txBody>
          </p:sp>
          <p:sp>
            <p:nvSpPr>
              <p:cNvPr id="48158" name="Rectangle 2078"/>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43</a:t>
                </a:r>
              </a:p>
            </p:txBody>
          </p:sp>
        </p:grpSp>
      </p:grpSp>
      <p:sp>
        <p:nvSpPr>
          <p:cNvPr id="48161" name="Text Box 2081"/>
          <p:cNvSpPr txBox="1">
            <a:spLocks noChangeArrowheads="1"/>
          </p:cNvSpPr>
          <p:nvPr/>
        </p:nvSpPr>
        <p:spPr bwMode="auto">
          <a:xfrm>
            <a:off x="6019800" y="2286000"/>
            <a:ext cx="1271588" cy="396875"/>
          </a:xfrm>
          <a:prstGeom prst="rect">
            <a:avLst/>
          </a:prstGeom>
          <a:noFill/>
          <a:ln w="12700">
            <a:noFill/>
            <a:miter lim="800000"/>
            <a:headEnd/>
            <a:tailEnd/>
          </a:ln>
          <a:effectLst/>
        </p:spPr>
        <p:txBody>
          <a:bodyPr wrap="none" anchor="ctr">
            <a:spAutoFit/>
          </a:bodyPr>
          <a:lstStyle/>
          <a:p>
            <a:pPr algn="ctr" eaLnBrk="0" hangingPunct="0"/>
            <a:r>
              <a:rPr lang="en-GB" sz="2000"/>
              <a:t>Delete 52</a:t>
            </a:r>
            <a:endParaRPr lang="en-GB" sz="2800" i="1">
              <a:effectLst>
                <a:outerShdw blurRad="38100" dist="38100" dir="2700000" algn="tl">
                  <a:srgbClr val="C0C0C0"/>
                </a:outerShdw>
              </a:effectLst>
            </a:endParaRPr>
          </a:p>
        </p:txBody>
      </p:sp>
      <p:sp>
        <p:nvSpPr>
          <p:cNvPr id="48162" name="Line 2082"/>
          <p:cNvSpPr>
            <a:spLocks noChangeShapeType="1"/>
          </p:cNvSpPr>
          <p:nvPr/>
        </p:nvSpPr>
        <p:spPr bwMode="auto">
          <a:xfrm flipH="1">
            <a:off x="5410200" y="2514600"/>
            <a:ext cx="6096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8163" name="Line 2083"/>
          <p:cNvSpPr>
            <a:spLocks noChangeShapeType="1"/>
          </p:cNvSpPr>
          <p:nvPr/>
        </p:nvSpPr>
        <p:spPr bwMode="auto">
          <a:xfrm flipV="1">
            <a:off x="6324600" y="4419600"/>
            <a:ext cx="0" cy="5334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8165" name="Text Box 2085"/>
          <p:cNvSpPr txBox="1">
            <a:spLocks noChangeArrowheads="1"/>
          </p:cNvSpPr>
          <p:nvPr/>
        </p:nvSpPr>
        <p:spPr bwMode="auto">
          <a:xfrm>
            <a:off x="5180013" y="4876800"/>
            <a:ext cx="3130550" cy="701675"/>
          </a:xfrm>
          <a:prstGeom prst="rect">
            <a:avLst/>
          </a:prstGeom>
          <a:noFill/>
          <a:ln w="12700">
            <a:noFill/>
            <a:miter lim="800000"/>
            <a:headEnd/>
            <a:tailEnd/>
          </a:ln>
          <a:effectLst/>
        </p:spPr>
        <p:txBody>
          <a:bodyPr wrap="none" anchor="ctr">
            <a:spAutoFit/>
          </a:bodyPr>
          <a:lstStyle/>
          <a:p>
            <a:pPr algn="ctr" eaLnBrk="0" hangingPunct="0"/>
            <a:r>
              <a:rPr lang="en-GB" sz="2000"/>
              <a:t>Borrow the predecessor</a:t>
            </a:r>
          </a:p>
          <a:p>
            <a:pPr algn="ctr" eaLnBrk="0" hangingPunct="0"/>
            <a:r>
              <a:rPr lang="en-GB" sz="2000"/>
              <a:t>or (in this case) successor</a:t>
            </a:r>
            <a:endParaRPr lang="en-GB" sz="2800" i="1">
              <a:effectLst>
                <a:outerShdw blurRad="38100" dist="38100" dir="2700000" algn="tl">
                  <a:srgbClr val="C0C0C0"/>
                </a:outerShdw>
              </a:effectLst>
            </a:endParaRPr>
          </a:p>
        </p:txBody>
      </p:sp>
      <p:grpSp>
        <p:nvGrpSpPr>
          <p:cNvPr id="8" name="Group 2090"/>
          <p:cNvGrpSpPr>
            <a:grpSpLocks/>
          </p:cNvGrpSpPr>
          <p:nvPr/>
        </p:nvGrpSpPr>
        <p:grpSpPr bwMode="auto">
          <a:xfrm>
            <a:off x="4724400" y="2286000"/>
            <a:ext cx="838200" cy="1219200"/>
            <a:chOff x="2976" y="1440"/>
            <a:chExt cx="528" cy="768"/>
          </a:xfrm>
        </p:grpSpPr>
        <p:sp>
          <p:nvSpPr>
            <p:cNvPr id="48167" name="Line 2087"/>
            <p:cNvSpPr>
              <a:spLocks noChangeShapeType="1"/>
            </p:cNvSpPr>
            <p:nvPr/>
          </p:nvSpPr>
          <p:spPr bwMode="auto">
            <a:xfrm>
              <a:off x="3168" y="1776"/>
              <a:ext cx="336" cy="432"/>
            </a:xfrm>
            <a:prstGeom prst="line">
              <a:avLst/>
            </a:prstGeom>
            <a:noFill/>
            <a:ln w="12700">
              <a:solidFill>
                <a:srgbClr val="FF0000"/>
              </a:solidFill>
              <a:round/>
              <a:headEnd/>
              <a:tailEnd type="triangle" w="med" len="med"/>
            </a:ln>
            <a:effectLst/>
          </p:spPr>
          <p:txBody>
            <a:bodyPr wrap="none" anchor="ctr"/>
            <a:lstStyle/>
            <a:p>
              <a:endParaRPr lang="en-US"/>
            </a:p>
          </p:txBody>
        </p:sp>
        <p:sp>
          <p:nvSpPr>
            <p:cNvPr id="48169" name="Rectangle 2089"/>
            <p:cNvSpPr>
              <a:spLocks noChangeArrowheads="1"/>
            </p:cNvSpPr>
            <p:nvPr/>
          </p:nvSpPr>
          <p:spPr bwMode="auto">
            <a:xfrm>
              <a:off x="2976" y="1440"/>
              <a:ext cx="336" cy="336"/>
            </a:xfrm>
            <a:prstGeom prst="rect">
              <a:avLst/>
            </a:prstGeom>
            <a:solidFill>
              <a:schemeClr val="accent1"/>
            </a:solidFill>
            <a:ln w="12700">
              <a:solidFill>
                <a:schemeClr val="tx1"/>
              </a:solidFill>
              <a:miter lim="800000"/>
              <a:headEnd/>
              <a:tailEnd/>
            </a:ln>
            <a:effectLst/>
          </p:spPr>
          <p:txBody>
            <a:bodyPr wrap="none" anchor="ctr"/>
            <a:lstStyle/>
            <a:p>
              <a:endParaRPr lang="en-US"/>
            </a:p>
          </p:txBody>
        </p:sp>
      </p:grpSp>
      <p:grpSp>
        <p:nvGrpSpPr>
          <p:cNvPr id="9" name="Group 2092"/>
          <p:cNvGrpSpPr>
            <a:grpSpLocks/>
          </p:cNvGrpSpPr>
          <p:nvPr/>
        </p:nvGrpSpPr>
        <p:grpSpPr bwMode="auto">
          <a:xfrm>
            <a:off x="5410200" y="2743200"/>
            <a:ext cx="1143000" cy="1524000"/>
            <a:chOff x="3408" y="1728"/>
            <a:chExt cx="720" cy="960"/>
          </a:xfrm>
        </p:grpSpPr>
        <p:sp>
          <p:nvSpPr>
            <p:cNvPr id="48166" name="Line 2086"/>
            <p:cNvSpPr>
              <a:spLocks noChangeShapeType="1"/>
            </p:cNvSpPr>
            <p:nvPr/>
          </p:nvSpPr>
          <p:spPr bwMode="auto">
            <a:xfrm flipH="1" flipV="1">
              <a:off x="3408" y="1728"/>
              <a:ext cx="528" cy="624"/>
            </a:xfrm>
            <a:prstGeom prst="line">
              <a:avLst/>
            </a:prstGeom>
            <a:noFill/>
            <a:ln w="12700">
              <a:solidFill>
                <a:srgbClr val="FF0000"/>
              </a:solidFill>
              <a:round/>
              <a:headEnd/>
              <a:tailEnd type="triangle" w="med" len="med"/>
            </a:ln>
            <a:effectLst/>
          </p:spPr>
          <p:txBody>
            <a:bodyPr wrap="none" anchor="ctr"/>
            <a:lstStyle/>
            <a:p>
              <a:endParaRPr lang="en-US"/>
            </a:p>
          </p:txBody>
        </p:sp>
        <p:sp>
          <p:nvSpPr>
            <p:cNvPr id="48171" name="Rectangle 2091"/>
            <p:cNvSpPr>
              <a:spLocks noChangeArrowheads="1"/>
            </p:cNvSpPr>
            <p:nvPr/>
          </p:nvSpPr>
          <p:spPr bwMode="auto">
            <a:xfrm>
              <a:off x="3792" y="2352"/>
              <a:ext cx="336" cy="336"/>
            </a:xfrm>
            <a:prstGeom prst="rect">
              <a:avLst/>
            </a:prstGeom>
            <a:solidFill>
              <a:schemeClr val="accent1"/>
            </a:solidFill>
            <a:ln w="12700">
              <a:solidFill>
                <a:schemeClr val="tx1"/>
              </a:solidFill>
              <a:miter lim="800000"/>
              <a:headEnd/>
              <a:tailEnd/>
            </a:ln>
            <a:effectLst/>
          </p:spPr>
          <p:txBody>
            <a:bodyPr wrap="none" anchor="ctr"/>
            <a:lstStyle/>
            <a:p>
              <a:endParaRPr lang="en-US"/>
            </a:p>
          </p:txBody>
        </p:sp>
      </p:grpSp>
      <p:sp>
        <p:nvSpPr>
          <p:cNvPr id="48173" name="Rectangle 2093"/>
          <p:cNvSpPr>
            <a:spLocks noChangeArrowheads="1"/>
          </p:cNvSpPr>
          <p:nvPr/>
        </p:nvSpPr>
        <p:spPr bwMode="auto">
          <a:xfrm>
            <a:off x="4724400" y="2286000"/>
            <a:ext cx="533400" cy="533400"/>
          </a:xfrm>
          <a:prstGeom prst="rect">
            <a:avLst/>
          </a:prstGeom>
          <a:solidFill>
            <a:schemeClr val="bg1"/>
          </a:solidFill>
          <a:ln w="12700">
            <a:solidFill>
              <a:schemeClr val="tx1"/>
            </a:solidFill>
            <a:miter lim="800000"/>
            <a:headEnd/>
            <a:tailEnd/>
          </a:ln>
          <a:effectLst/>
        </p:spPr>
        <p:txBody>
          <a:bodyPr wrap="none" anchor="ctr"/>
          <a:lstStyle/>
          <a:p>
            <a:pPr algn="ctr" eaLnBrk="0" hangingPunct="0"/>
            <a:r>
              <a:rPr lang="en-GB" sz="2800" i="1">
                <a:effectLst>
                  <a:outerShdw blurRad="38100" dist="38100" dir="2700000" algn="tl">
                    <a:srgbClr val="C0C0C0"/>
                  </a:outerShdw>
                </a:effectLst>
              </a:rPr>
              <a:t>56</a:t>
            </a:r>
          </a:p>
        </p:txBody>
      </p:sp>
      <p:sp>
        <p:nvSpPr>
          <p:cNvPr id="48175" name="Rectangle 2095"/>
          <p:cNvSpPr>
            <a:spLocks noChangeArrowheads="1"/>
          </p:cNvSpPr>
          <p:nvPr/>
        </p:nvSpPr>
        <p:spPr bwMode="auto">
          <a:xfrm>
            <a:off x="5410200" y="2286000"/>
            <a:ext cx="1828800" cy="381000"/>
          </a:xfrm>
          <a:prstGeom prst="rect">
            <a:avLst/>
          </a:prstGeom>
          <a:solidFill>
            <a:schemeClr val="bg1"/>
          </a:solidFill>
          <a:ln w="12700">
            <a:solidFill>
              <a:schemeClr val="bg1"/>
            </a:solidFill>
            <a:miter lim="800000"/>
            <a:headEnd/>
            <a:tailEnd/>
          </a:ln>
          <a:effectLst/>
        </p:spPr>
        <p:txBody>
          <a:bodyPr wrap="none" anchor="ctr"/>
          <a:lstStyle/>
          <a:p>
            <a:endParaRPr lang="en-US"/>
          </a:p>
        </p:txBody>
      </p:sp>
      <p:sp>
        <p:nvSpPr>
          <p:cNvPr id="48176" name="Rectangle 2096"/>
          <p:cNvSpPr>
            <a:spLocks noChangeArrowheads="1"/>
          </p:cNvSpPr>
          <p:nvPr/>
        </p:nvSpPr>
        <p:spPr bwMode="auto">
          <a:xfrm>
            <a:off x="5181600" y="4419600"/>
            <a:ext cx="3124200" cy="1295400"/>
          </a:xfrm>
          <a:prstGeom prst="rect">
            <a:avLst/>
          </a:prstGeom>
          <a:solidFill>
            <a:schemeClr val="bg1"/>
          </a:solidFill>
          <a:ln w="12700">
            <a:solidFill>
              <a:schemeClr val="bg1"/>
            </a:solidFill>
            <a:miter lim="800000"/>
            <a:headEnd/>
            <a:tailEn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81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81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8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73" grpId="0" animBg="1" autoUpdateAnimBg="0"/>
      <p:bldP spid="48175" grpId="0" animBg="1"/>
      <p:bldP spid="4817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p:txBody>
          <a:bodyPr/>
          <a:lstStyle/>
          <a:p>
            <a:r>
              <a:rPr lang="en-GB"/>
              <a:t>Type #4: Too few keys in node and its siblings</a:t>
            </a:r>
          </a:p>
        </p:txBody>
      </p:sp>
      <p:grpSp>
        <p:nvGrpSpPr>
          <p:cNvPr id="2" name="Group 1055"/>
          <p:cNvGrpSpPr>
            <a:grpSpLocks/>
          </p:cNvGrpSpPr>
          <p:nvPr/>
        </p:nvGrpSpPr>
        <p:grpSpPr bwMode="auto">
          <a:xfrm>
            <a:off x="1600200" y="2209800"/>
            <a:ext cx="5638800" cy="2133600"/>
            <a:chOff x="1008" y="1392"/>
            <a:chExt cx="3552" cy="1344"/>
          </a:xfrm>
        </p:grpSpPr>
        <p:grpSp>
          <p:nvGrpSpPr>
            <p:cNvPr id="3" name="Group 1028"/>
            <p:cNvGrpSpPr>
              <a:grpSpLocks/>
            </p:cNvGrpSpPr>
            <p:nvPr/>
          </p:nvGrpSpPr>
          <p:grpSpPr bwMode="auto">
            <a:xfrm>
              <a:off x="2160" y="1392"/>
              <a:ext cx="1200" cy="432"/>
              <a:chOff x="2160" y="1392"/>
              <a:chExt cx="1200" cy="432"/>
            </a:xfrm>
          </p:grpSpPr>
          <p:sp>
            <p:nvSpPr>
              <p:cNvPr id="49157" name="Rectangle 1029"/>
              <p:cNvSpPr>
                <a:spLocks noChangeArrowheads="1"/>
              </p:cNvSpPr>
              <p:nvPr/>
            </p:nvSpPr>
            <p:spPr bwMode="auto">
              <a:xfrm>
                <a:off x="2160" y="1392"/>
                <a:ext cx="1200"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9158" name="Rectangle 1030"/>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12</a:t>
                </a:r>
              </a:p>
            </p:txBody>
          </p:sp>
          <p:sp>
            <p:nvSpPr>
              <p:cNvPr id="49159" name="Rectangle 1031"/>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29</a:t>
                </a:r>
              </a:p>
            </p:txBody>
          </p:sp>
          <p:sp>
            <p:nvSpPr>
              <p:cNvPr id="49160" name="Rectangle 1032"/>
              <p:cNvSpPr>
                <a:spLocks noChangeArrowheads="1"/>
              </p:cNvSpPr>
              <p:nvPr/>
            </p:nvSpPr>
            <p:spPr bwMode="auto">
              <a:xfrm>
                <a:off x="2976"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56</a:t>
                </a:r>
              </a:p>
            </p:txBody>
          </p:sp>
        </p:grpSp>
        <p:grpSp>
          <p:nvGrpSpPr>
            <p:cNvPr id="4" name="Group 1033"/>
            <p:cNvGrpSpPr>
              <a:grpSpLocks/>
            </p:cNvGrpSpPr>
            <p:nvPr/>
          </p:nvGrpSpPr>
          <p:grpSpPr bwMode="auto">
            <a:xfrm>
              <a:off x="1008" y="2304"/>
              <a:ext cx="816" cy="432"/>
              <a:chOff x="1008" y="2304"/>
              <a:chExt cx="816" cy="432"/>
            </a:xfrm>
          </p:grpSpPr>
          <p:sp>
            <p:nvSpPr>
              <p:cNvPr id="49162" name="Rectangle 1034"/>
              <p:cNvSpPr>
                <a:spLocks noChangeArrowheads="1"/>
              </p:cNvSpPr>
              <p:nvPr/>
            </p:nvSpPr>
            <p:spPr bwMode="auto">
              <a:xfrm>
                <a:off x="1008"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9163" name="Rectangle 1035"/>
              <p:cNvSpPr>
                <a:spLocks noChangeArrowheads="1"/>
              </p:cNvSpPr>
              <p:nvPr/>
            </p:nvSpPr>
            <p:spPr bwMode="auto">
              <a:xfrm>
                <a:off x="1056"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7</a:t>
                </a:r>
              </a:p>
            </p:txBody>
          </p:sp>
          <p:sp>
            <p:nvSpPr>
              <p:cNvPr id="49164" name="Rectangle 1036"/>
              <p:cNvSpPr>
                <a:spLocks noChangeArrowheads="1"/>
              </p:cNvSpPr>
              <p:nvPr/>
            </p:nvSpPr>
            <p:spPr bwMode="auto">
              <a:xfrm>
                <a:off x="144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9</a:t>
                </a:r>
              </a:p>
            </p:txBody>
          </p:sp>
        </p:grpSp>
        <p:grpSp>
          <p:nvGrpSpPr>
            <p:cNvPr id="5" name="Group 1037"/>
            <p:cNvGrpSpPr>
              <a:grpSpLocks/>
            </p:cNvGrpSpPr>
            <p:nvPr/>
          </p:nvGrpSpPr>
          <p:grpSpPr bwMode="auto">
            <a:xfrm>
              <a:off x="1920" y="2304"/>
              <a:ext cx="816" cy="432"/>
              <a:chOff x="2160" y="2304"/>
              <a:chExt cx="816" cy="432"/>
            </a:xfrm>
          </p:grpSpPr>
          <p:sp>
            <p:nvSpPr>
              <p:cNvPr id="49166" name="Rectangle 1038"/>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9167" name="Rectangle 1039"/>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15</a:t>
                </a:r>
              </a:p>
            </p:txBody>
          </p:sp>
          <p:sp>
            <p:nvSpPr>
              <p:cNvPr id="49168" name="Rectangle 1040"/>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22</a:t>
                </a:r>
              </a:p>
            </p:txBody>
          </p:sp>
        </p:grpSp>
        <p:grpSp>
          <p:nvGrpSpPr>
            <p:cNvPr id="6" name="Group 1054"/>
            <p:cNvGrpSpPr>
              <a:grpSpLocks/>
            </p:cNvGrpSpPr>
            <p:nvPr/>
          </p:nvGrpSpPr>
          <p:grpSpPr bwMode="auto">
            <a:xfrm>
              <a:off x="3744" y="2304"/>
              <a:ext cx="816" cy="432"/>
              <a:chOff x="4128" y="2304"/>
              <a:chExt cx="816" cy="432"/>
            </a:xfrm>
          </p:grpSpPr>
          <p:sp>
            <p:nvSpPr>
              <p:cNvPr id="49170" name="Rectangle 1042"/>
              <p:cNvSpPr>
                <a:spLocks noChangeArrowheads="1"/>
              </p:cNvSpPr>
              <p:nvPr/>
            </p:nvSpPr>
            <p:spPr bwMode="auto">
              <a:xfrm>
                <a:off x="4128"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9172" name="Rectangle 1044"/>
              <p:cNvSpPr>
                <a:spLocks noChangeArrowheads="1"/>
              </p:cNvSpPr>
              <p:nvPr/>
            </p:nvSpPr>
            <p:spPr bwMode="auto">
              <a:xfrm>
                <a:off x="4176"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69</a:t>
                </a:r>
              </a:p>
            </p:txBody>
          </p:sp>
          <p:sp>
            <p:nvSpPr>
              <p:cNvPr id="49173" name="Rectangle 1045"/>
              <p:cNvSpPr>
                <a:spLocks noChangeArrowheads="1"/>
              </p:cNvSpPr>
              <p:nvPr/>
            </p:nvSpPr>
            <p:spPr bwMode="auto">
              <a:xfrm>
                <a:off x="456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72</a:t>
                </a:r>
              </a:p>
            </p:txBody>
          </p:sp>
        </p:grpSp>
        <p:sp>
          <p:nvSpPr>
            <p:cNvPr id="49174" name="Line 1046"/>
            <p:cNvSpPr>
              <a:spLocks noChangeShapeType="1"/>
            </p:cNvSpPr>
            <p:nvPr/>
          </p:nvSpPr>
          <p:spPr bwMode="auto">
            <a:xfrm flipH="1">
              <a:off x="1824" y="1824"/>
              <a:ext cx="336" cy="480"/>
            </a:xfrm>
            <a:prstGeom prst="line">
              <a:avLst/>
            </a:prstGeom>
            <a:noFill/>
            <a:ln w="12700">
              <a:solidFill>
                <a:schemeClr val="tx1"/>
              </a:solidFill>
              <a:round/>
              <a:headEnd/>
              <a:tailEnd/>
            </a:ln>
            <a:effectLst/>
          </p:spPr>
          <p:txBody>
            <a:bodyPr wrap="none" anchor="ctr"/>
            <a:lstStyle/>
            <a:p>
              <a:endParaRPr lang="en-US"/>
            </a:p>
          </p:txBody>
        </p:sp>
        <p:sp>
          <p:nvSpPr>
            <p:cNvPr id="49175" name="Line 1047"/>
            <p:cNvSpPr>
              <a:spLocks noChangeShapeType="1"/>
            </p:cNvSpPr>
            <p:nvPr/>
          </p:nvSpPr>
          <p:spPr bwMode="auto">
            <a:xfrm flipH="1">
              <a:off x="2448" y="1824"/>
              <a:ext cx="96" cy="480"/>
            </a:xfrm>
            <a:prstGeom prst="line">
              <a:avLst/>
            </a:prstGeom>
            <a:noFill/>
            <a:ln w="12700">
              <a:solidFill>
                <a:schemeClr val="tx1"/>
              </a:solidFill>
              <a:round/>
              <a:headEnd/>
              <a:tailEnd/>
            </a:ln>
            <a:effectLst/>
          </p:spPr>
          <p:txBody>
            <a:bodyPr wrap="none" anchor="ctr"/>
            <a:lstStyle/>
            <a:p>
              <a:endParaRPr lang="en-US"/>
            </a:p>
          </p:txBody>
        </p:sp>
        <p:sp>
          <p:nvSpPr>
            <p:cNvPr id="49176" name="Line 1048"/>
            <p:cNvSpPr>
              <a:spLocks noChangeShapeType="1"/>
            </p:cNvSpPr>
            <p:nvPr/>
          </p:nvSpPr>
          <p:spPr bwMode="auto">
            <a:xfrm>
              <a:off x="3360" y="1824"/>
              <a:ext cx="384" cy="480"/>
            </a:xfrm>
            <a:prstGeom prst="line">
              <a:avLst/>
            </a:prstGeom>
            <a:noFill/>
            <a:ln w="12700">
              <a:solidFill>
                <a:schemeClr val="tx1"/>
              </a:solidFill>
              <a:round/>
              <a:headEnd/>
              <a:tailEnd/>
            </a:ln>
            <a:effectLst/>
          </p:spPr>
          <p:txBody>
            <a:bodyPr wrap="none" anchor="ctr"/>
            <a:lstStyle/>
            <a:p>
              <a:endParaRPr lang="en-US"/>
            </a:p>
          </p:txBody>
        </p:sp>
        <p:sp>
          <p:nvSpPr>
            <p:cNvPr id="49177" name="Line 1049"/>
            <p:cNvSpPr>
              <a:spLocks noChangeShapeType="1"/>
            </p:cNvSpPr>
            <p:nvPr/>
          </p:nvSpPr>
          <p:spPr bwMode="auto">
            <a:xfrm>
              <a:off x="2976" y="1824"/>
              <a:ext cx="144" cy="480"/>
            </a:xfrm>
            <a:prstGeom prst="line">
              <a:avLst/>
            </a:prstGeom>
            <a:noFill/>
            <a:ln w="12700">
              <a:solidFill>
                <a:schemeClr val="tx1"/>
              </a:solidFill>
              <a:round/>
              <a:headEnd/>
              <a:tailEnd/>
            </a:ln>
            <a:effectLst/>
          </p:spPr>
          <p:txBody>
            <a:bodyPr wrap="none" anchor="ctr"/>
            <a:lstStyle/>
            <a:p>
              <a:endParaRPr lang="en-US"/>
            </a:p>
          </p:txBody>
        </p:sp>
        <p:grpSp>
          <p:nvGrpSpPr>
            <p:cNvPr id="7" name="Group 1050"/>
            <p:cNvGrpSpPr>
              <a:grpSpLocks/>
            </p:cNvGrpSpPr>
            <p:nvPr/>
          </p:nvGrpSpPr>
          <p:grpSpPr bwMode="auto">
            <a:xfrm>
              <a:off x="2832" y="2304"/>
              <a:ext cx="816" cy="432"/>
              <a:chOff x="2160" y="2304"/>
              <a:chExt cx="816" cy="432"/>
            </a:xfrm>
          </p:grpSpPr>
          <p:sp>
            <p:nvSpPr>
              <p:cNvPr id="49179" name="Rectangle 1051"/>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49180" name="Rectangle 1052"/>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31</a:t>
                </a:r>
              </a:p>
            </p:txBody>
          </p:sp>
          <p:sp>
            <p:nvSpPr>
              <p:cNvPr id="49181" name="Rectangle 1053"/>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43</a:t>
                </a:r>
              </a:p>
            </p:txBody>
          </p:sp>
        </p:grpSp>
      </p:grpSp>
      <p:sp>
        <p:nvSpPr>
          <p:cNvPr id="49185" name="Text Box 1057"/>
          <p:cNvSpPr txBox="1">
            <a:spLocks noChangeArrowheads="1"/>
          </p:cNvSpPr>
          <p:nvPr/>
        </p:nvSpPr>
        <p:spPr bwMode="auto">
          <a:xfrm>
            <a:off x="6324600" y="4724400"/>
            <a:ext cx="1271588" cy="396875"/>
          </a:xfrm>
          <a:prstGeom prst="rect">
            <a:avLst/>
          </a:prstGeom>
          <a:noFill/>
          <a:ln w="12700">
            <a:noFill/>
            <a:miter lim="800000"/>
            <a:headEnd/>
            <a:tailEnd/>
          </a:ln>
          <a:effectLst/>
        </p:spPr>
        <p:txBody>
          <a:bodyPr wrap="none" anchor="ctr">
            <a:spAutoFit/>
          </a:bodyPr>
          <a:lstStyle/>
          <a:p>
            <a:pPr algn="ctr" eaLnBrk="0" hangingPunct="0"/>
            <a:r>
              <a:rPr lang="en-GB" sz="2000"/>
              <a:t>Delete 72</a:t>
            </a:r>
            <a:endParaRPr lang="en-GB" sz="2800" i="1">
              <a:effectLst>
                <a:outerShdw blurRad="38100" dist="38100" dir="2700000" algn="tl">
                  <a:srgbClr val="C0C0C0"/>
                </a:outerShdw>
              </a:effectLst>
            </a:endParaRPr>
          </a:p>
        </p:txBody>
      </p:sp>
      <p:sp>
        <p:nvSpPr>
          <p:cNvPr id="49186" name="Line 1058"/>
          <p:cNvSpPr>
            <a:spLocks noChangeShapeType="1"/>
          </p:cNvSpPr>
          <p:nvPr/>
        </p:nvSpPr>
        <p:spPr bwMode="auto">
          <a:xfrm flipH="1" flipV="1">
            <a:off x="7086600" y="4419600"/>
            <a:ext cx="152400" cy="381000"/>
          </a:xfrm>
          <a:prstGeom prst="line">
            <a:avLst/>
          </a:prstGeom>
          <a:noFill/>
          <a:ln w="12700">
            <a:solidFill>
              <a:schemeClr val="tx1"/>
            </a:solidFill>
            <a:round/>
            <a:headEnd/>
            <a:tailEnd type="triangle" w="med" len="med"/>
          </a:ln>
          <a:effectLst/>
        </p:spPr>
        <p:txBody>
          <a:bodyPr anchor="ctr">
            <a:spAutoFit/>
          </a:bodyPr>
          <a:lstStyle/>
          <a:p>
            <a:endParaRPr lang="en-US"/>
          </a:p>
        </p:txBody>
      </p:sp>
      <p:grpSp>
        <p:nvGrpSpPr>
          <p:cNvPr id="8" name="Group 1062"/>
          <p:cNvGrpSpPr>
            <a:grpSpLocks/>
          </p:cNvGrpSpPr>
          <p:nvPr/>
        </p:nvGrpSpPr>
        <p:grpSpPr bwMode="auto">
          <a:xfrm>
            <a:off x="6629400" y="3657600"/>
            <a:ext cx="685800" cy="762000"/>
            <a:chOff x="4176" y="2304"/>
            <a:chExt cx="432" cy="480"/>
          </a:xfrm>
        </p:grpSpPr>
        <p:sp>
          <p:nvSpPr>
            <p:cNvPr id="49188" name="Rectangle 1060"/>
            <p:cNvSpPr>
              <a:spLocks noChangeArrowheads="1"/>
            </p:cNvSpPr>
            <p:nvPr/>
          </p:nvSpPr>
          <p:spPr bwMode="auto">
            <a:xfrm>
              <a:off x="4176" y="2304"/>
              <a:ext cx="432" cy="480"/>
            </a:xfrm>
            <a:prstGeom prst="rect">
              <a:avLst/>
            </a:prstGeom>
            <a:solidFill>
              <a:schemeClr val="bg1"/>
            </a:solidFill>
            <a:ln w="12700">
              <a:noFill/>
              <a:miter lim="800000"/>
              <a:headEnd/>
              <a:tailEnd/>
            </a:ln>
            <a:effectLst/>
          </p:spPr>
          <p:txBody>
            <a:bodyPr wrap="none" anchor="ctr">
              <a:spAutoFit/>
            </a:bodyPr>
            <a:lstStyle/>
            <a:p>
              <a:endParaRPr lang="en-US"/>
            </a:p>
          </p:txBody>
        </p:sp>
        <p:sp>
          <p:nvSpPr>
            <p:cNvPr id="49189" name="Line 1061"/>
            <p:cNvSpPr>
              <a:spLocks noChangeShapeType="1"/>
            </p:cNvSpPr>
            <p:nvPr/>
          </p:nvSpPr>
          <p:spPr bwMode="auto">
            <a:xfrm>
              <a:off x="4176" y="2304"/>
              <a:ext cx="0" cy="432"/>
            </a:xfrm>
            <a:prstGeom prst="line">
              <a:avLst/>
            </a:prstGeom>
            <a:noFill/>
            <a:ln w="12700">
              <a:solidFill>
                <a:schemeClr val="tx1"/>
              </a:solidFill>
              <a:round/>
              <a:headEnd/>
              <a:tailEnd/>
            </a:ln>
            <a:effectLst/>
          </p:spPr>
          <p:txBody>
            <a:bodyPr wrap="none" anchor="ctr">
              <a:spAutoFit/>
            </a:bodyPr>
            <a:lstStyle/>
            <a:p>
              <a:endParaRPr lang="en-US"/>
            </a:p>
          </p:txBody>
        </p:sp>
      </p:grpSp>
      <p:sp>
        <p:nvSpPr>
          <p:cNvPr id="49191" name="Text Box 1063"/>
          <p:cNvSpPr txBox="1">
            <a:spLocks noChangeArrowheads="1"/>
          </p:cNvSpPr>
          <p:nvPr/>
        </p:nvSpPr>
        <p:spPr bwMode="auto">
          <a:xfrm>
            <a:off x="6096000" y="4427538"/>
            <a:ext cx="1828800" cy="823912"/>
          </a:xfrm>
          <a:prstGeom prst="rect">
            <a:avLst/>
          </a:prstGeom>
          <a:solidFill>
            <a:schemeClr val="bg1"/>
          </a:solidFill>
          <a:ln w="12700">
            <a:noFill/>
            <a:miter lim="800000"/>
            <a:headEnd/>
            <a:tailEnd/>
          </a:ln>
          <a:effectLst/>
        </p:spPr>
        <p:txBody>
          <a:bodyPr anchor="ctr">
            <a:spAutoFit/>
          </a:bodyPr>
          <a:lstStyle/>
          <a:p>
            <a:pPr algn="ctr" eaLnBrk="0" hangingPunct="0"/>
            <a:r>
              <a:rPr lang="en-GB" sz="2000" dirty="0">
                <a:effectLst/>
              </a:rPr>
              <a:t>Too few keys!</a:t>
            </a:r>
          </a:p>
          <a:p>
            <a:pPr algn="ctr" eaLnBrk="0" hangingPunct="0"/>
            <a:endParaRPr lang="en-GB" sz="2800" i="1" dirty="0">
              <a:effectLst/>
            </a:endParaRPr>
          </a:p>
        </p:txBody>
      </p:sp>
      <p:grpSp>
        <p:nvGrpSpPr>
          <p:cNvPr id="9" name="Group 1073"/>
          <p:cNvGrpSpPr>
            <a:grpSpLocks/>
          </p:cNvGrpSpPr>
          <p:nvPr/>
        </p:nvGrpSpPr>
        <p:grpSpPr bwMode="auto">
          <a:xfrm>
            <a:off x="4419600" y="2133600"/>
            <a:ext cx="2286000" cy="2286000"/>
            <a:chOff x="2784" y="1344"/>
            <a:chExt cx="1440" cy="1440"/>
          </a:xfrm>
        </p:grpSpPr>
        <p:grpSp>
          <p:nvGrpSpPr>
            <p:cNvPr id="10" name="Group 1071"/>
            <p:cNvGrpSpPr>
              <a:grpSpLocks/>
            </p:cNvGrpSpPr>
            <p:nvPr/>
          </p:nvGrpSpPr>
          <p:grpSpPr bwMode="auto">
            <a:xfrm>
              <a:off x="2784" y="1344"/>
              <a:ext cx="1440" cy="1440"/>
              <a:chOff x="2784" y="1344"/>
              <a:chExt cx="1440" cy="1440"/>
            </a:xfrm>
          </p:grpSpPr>
          <p:sp>
            <p:nvSpPr>
              <p:cNvPr id="49193" name="Line 1065"/>
              <p:cNvSpPr>
                <a:spLocks noChangeShapeType="1"/>
              </p:cNvSpPr>
              <p:nvPr/>
            </p:nvSpPr>
            <p:spPr bwMode="auto">
              <a:xfrm flipV="1">
                <a:off x="2784" y="2016"/>
                <a:ext cx="0" cy="768"/>
              </a:xfrm>
              <a:prstGeom prst="line">
                <a:avLst/>
              </a:prstGeom>
              <a:noFill/>
              <a:ln w="12700">
                <a:solidFill>
                  <a:srgbClr val="FF0000"/>
                </a:solidFill>
                <a:round/>
                <a:headEnd/>
                <a:tailEnd/>
              </a:ln>
              <a:effectLst/>
            </p:spPr>
            <p:txBody>
              <a:bodyPr wrap="none" anchor="ctr">
                <a:spAutoFit/>
              </a:bodyPr>
              <a:lstStyle/>
              <a:p>
                <a:endParaRPr lang="en-US"/>
              </a:p>
            </p:txBody>
          </p:sp>
          <p:sp>
            <p:nvSpPr>
              <p:cNvPr id="49194" name="Line 1066"/>
              <p:cNvSpPr>
                <a:spLocks noChangeShapeType="1"/>
              </p:cNvSpPr>
              <p:nvPr/>
            </p:nvSpPr>
            <p:spPr bwMode="auto">
              <a:xfrm flipV="1">
                <a:off x="2784" y="1872"/>
                <a:ext cx="144" cy="144"/>
              </a:xfrm>
              <a:prstGeom prst="line">
                <a:avLst/>
              </a:prstGeom>
              <a:noFill/>
              <a:ln w="12700">
                <a:solidFill>
                  <a:srgbClr val="FF0000"/>
                </a:solidFill>
                <a:round/>
                <a:headEnd/>
                <a:tailEnd/>
              </a:ln>
              <a:effectLst/>
            </p:spPr>
            <p:txBody>
              <a:bodyPr wrap="none" anchor="ctr">
                <a:spAutoFit/>
              </a:bodyPr>
              <a:lstStyle/>
              <a:p>
                <a:endParaRPr lang="en-US"/>
              </a:p>
            </p:txBody>
          </p:sp>
          <p:sp>
            <p:nvSpPr>
              <p:cNvPr id="49195" name="Line 1067"/>
              <p:cNvSpPr>
                <a:spLocks noChangeShapeType="1"/>
              </p:cNvSpPr>
              <p:nvPr/>
            </p:nvSpPr>
            <p:spPr bwMode="auto">
              <a:xfrm flipV="1">
                <a:off x="2928" y="1344"/>
                <a:ext cx="48" cy="528"/>
              </a:xfrm>
              <a:prstGeom prst="line">
                <a:avLst/>
              </a:prstGeom>
              <a:noFill/>
              <a:ln w="12700">
                <a:solidFill>
                  <a:srgbClr val="FF0000"/>
                </a:solidFill>
                <a:round/>
                <a:headEnd/>
                <a:tailEnd/>
              </a:ln>
              <a:effectLst/>
            </p:spPr>
            <p:txBody>
              <a:bodyPr wrap="none" anchor="ctr">
                <a:spAutoFit/>
              </a:bodyPr>
              <a:lstStyle/>
              <a:p>
                <a:endParaRPr lang="en-US"/>
              </a:p>
            </p:txBody>
          </p:sp>
          <p:sp>
            <p:nvSpPr>
              <p:cNvPr id="49196" name="Line 1068"/>
              <p:cNvSpPr>
                <a:spLocks noChangeShapeType="1"/>
              </p:cNvSpPr>
              <p:nvPr/>
            </p:nvSpPr>
            <p:spPr bwMode="auto">
              <a:xfrm>
                <a:off x="2976" y="1344"/>
                <a:ext cx="1248" cy="0"/>
              </a:xfrm>
              <a:prstGeom prst="line">
                <a:avLst/>
              </a:prstGeom>
              <a:noFill/>
              <a:ln w="12700">
                <a:solidFill>
                  <a:srgbClr val="FF0000"/>
                </a:solidFill>
                <a:round/>
                <a:headEnd/>
                <a:tailEnd/>
              </a:ln>
              <a:effectLst/>
            </p:spPr>
            <p:txBody>
              <a:bodyPr anchor="ctr">
                <a:spAutoFit/>
              </a:bodyPr>
              <a:lstStyle/>
              <a:p>
                <a:endParaRPr lang="en-US"/>
              </a:p>
            </p:txBody>
          </p:sp>
          <p:sp>
            <p:nvSpPr>
              <p:cNvPr id="49197" name="Line 1069"/>
              <p:cNvSpPr>
                <a:spLocks noChangeShapeType="1"/>
              </p:cNvSpPr>
              <p:nvPr/>
            </p:nvSpPr>
            <p:spPr bwMode="auto">
              <a:xfrm>
                <a:off x="2784" y="2784"/>
                <a:ext cx="1440" cy="0"/>
              </a:xfrm>
              <a:prstGeom prst="line">
                <a:avLst/>
              </a:prstGeom>
              <a:noFill/>
              <a:ln w="12700">
                <a:solidFill>
                  <a:srgbClr val="FF0000"/>
                </a:solidFill>
                <a:round/>
                <a:headEnd/>
                <a:tailEnd/>
              </a:ln>
              <a:effectLst/>
            </p:spPr>
            <p:txBody>
              <a:bodyPr wrap="none" anchor="ctr">
                <a:spAutoFit/>
              </a:bodyPr>
              <a:lstStyle/>
              <a:p>
                <a:endParaRPr lang="en-US"/>
              </a:p>
            </p:txBody>
          </p:sp>
          <p:sp>
            <p:nvSpPr>
              <p:cNvPr id="49198" name="Line 1070"/>
              <p:cNvSpPr>
                <a:spLocks noChangeShapeType="1"/>
              </p:cNvSpPr>
              <p:nvPr/>
            </p:nvSpPr>
            <p:spPr bwMode="auto">
              <a:xfrm flipV="1">
                <a:off x="4224" y="1344"/>
                <a:ext cx="0" cy="1440"/>
              </a:xfrm>
              <a:prstGeom prst="line">
                <a:avLst/>
              </a:prstGeom>
              <a:noFill/>
              <a:ln w="12700">
                <a:solidFill>
                  <a:srgbClr val="FF0000"/>
                </a:solidFill>
                <a:round/>
                <a:headEnd/>
                <a:tailEnd/>
              </a:ln>
              <a:effectLst/>
            </p:spPr>
            <p:txBody>
              <a:bodyPr wrap="none" anchor="ctr">
                <a:spAutoFit/>
              </a:bodyPr>
              <a:lstStyle/>
              <a:p>
                <a:endParaRPr lang="en-US"/>
              </a:p>
            </p:txBody>
          </p:sp>
        </p:grpSp>
        <p:sp>
          <p:nvSpPr>
            <p:cNvPr id="49200" name="Text Box 1072"/>
            <p:cNvSpPr txBox="1">
              <a:spLocks noChangeArrowheads="1"/>
            </p:cNvSpPr>
            <p:nvPr/>
          </p:nvSpPr>
          <p:spPr bwMode="auto">
            <a:xfrm>
              <a:off x="2784" y="1968"/>
              <a:ext cx="1422" cy="250"/>
            </a:xfrm>
            <a:prstGeom prst="rect">
              <a:avLst/>
            </a:prstGeom>
            <a:noFill/>
            <a:ln w="12700">
              <a:noFill/>
              <a:miter lim="800000"/>
              <a:headEnd/>
              <a:tailEnd/>
            </a:ln>
            <a:effectLst/>
          </p:spPr>
          <p:txBody>
            <a:bodyPr wrap="none" anchor="ctr">
              <a:spAutoFit/>
            </a:bodyPr>
            <a:lstStyle/>
            <a:p>
              <a:pPr algn="ctr" eaLnBrk="0" hangingPunct="0"/>
              <a:r>
                <a:rPr lang="en-GB" sz="2000" dirty="0">
                  <a:effectLst/>
                </a:rPr>
                <a:t>Join back together</a:t>
              </a:r>
              <a:endParaRPr lang="en-GB" sz="2800" i="1" dirty="0">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1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91" grpId="0" animBg="1"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26"/>
          <p:cNvSpPr>
            <a:spLocks noGrp="1" noChangeArrowheads="1"/>
          </p:cNvSpPr>
          <p:nvPr>
            <p:ph type="title"/>
          </p:nvPr>
        </p:nvSpPr>
        <p:spPr/>
        <p:txBody>
          <a:bodyPr/>
          <a:lstStyle/>
          <a:p>
            <a:r>
              <a:rPr lang="en-GB"/>
              <a:t>Type #4: Too few keys in node and its siblings</a:t>
            </a:r>
          </a:p>
        </p:txBody>
      </p:sp>
      <p:grpSp>
        <p:nvGrpSpPr>
          <p:cNvPr id="2" name="Group 1055"/>
          <p:cNvGrpSpPr>
            <a:grpSpLocks/>
          </p:cNvGrpSpPr>
          <p:nvPr/>
        </p:nvGrpSpPr>
        <p:grpSpPr bwMode="auto">
          <a:xfrm>
            <a:off x="1600200" y="2209800"/>
            <a:ext cx="5486400" cy="2133600"/>
            <a:chOff x="1008" y="1392"/>
            <a:chExt cx="3456" cy="1344"/>
          </a:xfrm>
        </p:grpSpPr>
        <p:grpSp>
          <p:nvGrpSpPr>
            <p:cNvPr id="3" name="Group 1054"/>
            <p:cNvGrpSpPr>
              <a:grpSpLocks/>
            </p:cNvGrpSpPr>
            <p:nvPr/>
          </p:nvGrpSpPr>
          <p:grpSpPr bwMode="auto">
            <a:xfrm>
              <a:off x="2160" y="1392"/>
              <a:ext cx="816" cy="432"/>
              <a:chOff x="2160" y="1392"/>
              <a:chExt cx="816" cy="432"/>
            </a:xfrm>
          </p:grpSpPr>
          <p:sp>
            <p:nvSpPr>
              <p:cNvPr id="50181" name="Rectangle 1029"/>
              <p:cNvSpPr>
                <a:spLocks noChangeArrowheads="1"/>
              </p:cNvSpPr>
              <p:nvPr/>
            </p:nvSpPr>
            <p:spPr bwMode="auto">
              <a:xfrm>
                <a:off x="2160" y="1392"/>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0182" name="Rectangle 1030"/>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12</a:t>
                </a:r>
              </a:p>
            </p:txBody>
          </p:sp>
          <p:sp>
            <p:nvSpPr>
              <p:cNvPr id="50183" name="Rectangle 1031"/>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29</a:t>
                </a:r>
              </a:p>
            </p:txBody>
          </p:sp>
        </p:grpSp>
        <p:grpSp>
          <p:nvGrpSpPr>
            <p:cNvPr id="4" name="Group 1033"/>
            <p:cNvGrpSpPr>
              <a:grpSpLocks/>
            </p:cNvGrpSpPr>
            <p:nvPr/>
          </p:nvGrpSpPr>
          <p:grpSpPr bwMode="auto">
            <a:xfrm>
              <a:off x="1008" y="2304"/>
              <a:ext cx="816" cy="432"/>
              <a:chOff x="1008" y="2304"/>
              <a:chExt cx="816" cy="432"/>
            </a:xfrm>
          </p:grpSpPr>
          <p:sp>
            <p:nvSpPr>
              <p:cNvPr id="50186" name="Rectangle 1034"/>
              <p:cNvSpPr>
                <a:spLocks noChangeArrowheads="1"/>
              </p:cNvSpPr>
              <p:nvPr/>
            </p:nvSpPr>
            <p:spPr bwMode="auto">
              <a:xfrm>
                <a:off x="1008"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0187" name="Rectangle 1035"/>
              <p:cNvSpPr>
                <a:spLocks noChangeArrowheads="1"/>
              </p:cNvSpPr>
              <p:nvPr/>
            </p:nvSpPr>
            <p:spPr bwMode="auto">
              <a:xfrm>
                <a:off x="1056"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7</a:t>
                </a:r>
              </a:p>
            </p:txBody>
          </p:sp>
          <p:sp>
            <p:nvSpPr>
              <p:cNvPr id="50188" name="Rectangle 1036"/>
              <p:cNvSpPr>
                <a:spLocks noChangeArrowheads="1"/>
              </p:cNvSpPr>
              <p:nvPr/>
            </p:nvSpPr>
            <p:spPr bwMode="auto">
              <a:xfrm>
                <a:off x="144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9</a:t>
                </a:r>
              </a:p>
            </p:txBody>
          </p:sp>
        </p:grpSp>
        <p:grpSp>
          <p:nvGrpSpPr>
            <p:cNvPr id="5" name="Group 1037"/>
            <p:cNvGrpSpPr>
              <a:grpSpLocks/>
            </p:cNvGrpSpPr>
            <p:nvPr/>
          </p:nvGrpSpPr>
          <p:grpSpPr bwMode="auto">
            <a:xfrm>
              <a:off x="1920" y="2304"/>
              <a:ext cx="816" cy="432"/>
              <a:chOff x="2160" y="2304"/>
              <a:chExt cx="816" cy="432"/>
            </a:xfrm>
          </p:grpSpPr>
          <p:sp>
            <p:nvSpPr>
              <p:cNvPr id="50190" name="Rectangle 1038"/>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0191" name="Rectangle 1039"/>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15</a:t>
                </a:r>
              </a:p>
            </p:txBody>
          </p:sp>
          <p:sp>
            <p:nvSpPr>
              <p:cNvPr id="50192" name="Rectangle 1040"/>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22</a:t>
                </a:r>
              </a:p>
            </p:txBody>
          </p:sp>
        </p:grpSp>
        <p:sp>
          <p:nvSpPr>
            <p:cNvPr id="50197" name="Line 1045"/>
            <p:cNvSpPr>
              <a:spLocks noChangeShapeType="1"/>
            </p:cNvSpPr>
            <p:nvPr/>
          </p:nvSpPr>
          <p:spPr bwMode="auto">
            <a:xfrm flipH="1">
              <a:off x="1824" y="1824"/>
              <a:ext cx="336" cy="480"/>
            </a:xfrm>
            <a:prstGeom prst="line">
              <a:avLst/>
            </a:prstGeom>
            <a:noFill/>
            <a:ln w="12700">
              <a:solidFill>
                <a:schemeClr val="tx1"/>
              </a:solidFill>
              <a:round/>
              <a:headEnd/>
              <a:tailEnd/>
            </a:ln>
            <a:effectLst/>
          </p:spPr>
          <p:txBody>
            <a:bodyPr wrap="none" anchor="ctr"/>
            <a:lstStyle/>
            <a:p>
              <a:endParaRPr lang="en-US"/>
            </a:p>
          </p:txBody>
        </p:sp>
        <p:sp>
          <p:nvSpPr>
            <p:cNvPr id="50198" name="Line 1046"/>
            <p:cNvSpPr>
              <a:spLocks noChangeShapeType="1"/>
            </p:cNvSpPr>
            <p:nvPr/>
          </p:nvSpPr>
          <p:spPr bwMode="auto">
            <a:xfrm flipH="1">
              <a:off x="2448" y="1824"/>
              <a:ext cx="96" cy="480"/>
            </a:xfrm>
            <a:prstGeom prst="line">
              <a:avLst/>
            </a:prstGeom>
            <a:noFill/>
            <a:ln w="12700">
              <a:solidFill>
                <a:schemeClr val="tx1"/>
              </a:solidFill>
              <a:round/>
              <a:headEnd/>
              <a:tailEnd/>
            </a:ln>
            <a:effectLst/>
          </p:spPr>
          <p:txBody>
            <a:bodyPr wrap="none" anchor="ctr"/>
            <a:lstStyle/>
            <a:p>
              <a:endParaRPr lang="en-US"/>
            </a:p>
          </p:txBody>
        </p:sp>
        <p:sp>
          <p:nvSpPr>
            <p:cNvPr id="50200" name="Line 1048"/>
            <p:cNvSpPr>
              <a:spLocks noChangeShapeType="1"/>
            </p:cNvSpPr>
            <p:nvPr/>
          </p:nvSpPr>
          <p:spPr bwMode="auto">
            <a:xfrm>
              <a:off x="2976" y="1824"/>
              <a:ext cx="144" cy="480"/>
            </a:xfrm>
            <a:prstGeom prst="line">
              <a:avLst/>
            </a:prstGeom>
            <a:noFill/>
            <a:ln w="12700">
              <a:solidFill>
                <a:schemeClr val="tx1"/>
              </a:solidFill>
              <a:round/>
              <a:headEnd/>
              <a:tailEnd/>
            </a:ln>
            <a:effectLst/>
          </p:spPr>
          <p:txBody>
            <a:bodyPr wrap="none" anchor="ctr"/>
            <a:lstStyle/>
            <a:p>
              <a:endParaRPr lang="en-US"/>
            </a:p>
          </p:txBody>
        </p:sp>
        <p:grpSp>
          <p:nvGrpSpPr>
            <p:cNvPr id="6" name="Group 1053"/>
            <p:cNvGrpSpPr>
              <a:grpSpLocks/>
            </p:cNvGrpSpPr>
            <p:nvPr/>
          </p:nvGrpSpPr>
          <p:grpSpPr bwMode="auto">
            <a:xfrm>
              <a:off x="2832" y="2304"/>
              <a:ext cx="1632" cy="432"/>
              <a:chOff x="2832" y="2304"/>
              <a:chExt cx="1632" cy="432"/>
            </a:xfrm>
          </p:grpSpPr>
          <p:sp>
            <p:nvSpPr>
              <p:cNvPr id="50202" name="Rectangle 1050"/>
              <p:cNvSpPr>
                <a:spLocks noChangeArrowheads="1"/>
              </p:cNvSpPr>
              <p:nvPr/>
            </p:nvSpPr>
            <p:spPr bwMode="auto">
              <a:xfrm>
                <a:off x="2832" y="2304"/>
                <a:ext cx="1632"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0195" name="Rectangle 1043"/>
              <p:cNvSpPr>
                <a:spLocks noChangeArrowheads="1"/>
              </p:cNvSpPr>
              <p:nvPr/>
            </p:nvSpPr>
            <p:spPr bwMode="auto">
              <a:xfrm>
                <a:off x="408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69</a:t>
                </a:r>
              </a:p>
            </p:txBody>
          </p:sp>
          <p:sp>
            <p:nvSpPr>
              <p:cNvPr id="50184" name="Rectangle 1032"/>
              <p:cNvSpPr>
                <a:spLocks noChangeArrowheads="1"/>
              </p:cNvSpPr>
              <p:nvPr/>
            </p:nvSpPr>
            <p:spPr bwMode="auto">
              <a:xfrm>
                <a:off x="364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56</a:t>
                </a:r>
              </a:p>
            </p:txBody>
          </p:sp>
          <p:sp>
            <p:nvSpPr>
              <p:cNvPr id="50203" name="Rectangle 1051"/>
              <p:cNvSpPr>
                <a:spLocks noChangeArrowheads="1"/>
              </p:cNvSpPr>
              <p:nvPr/>
            </p:nvSpPr>
            <p:spPr bwMode="auto">
              <a:xfrm>
                <a:off x="288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dirty="0">
                    <a:effectLst>
                      <a:outerShdw blurRad="38100" dist="38100" dir="2700000" algn="tl">
                        <a:srgbClr val="C0C0C0"/>
                      </a:outerShdw>
                    </a:effectLst>
                  </a:rPr>
                  <a:t>31</a:t>
                </a:r>
              </a:p>
            </p:txBody>
          </p:sp>
          <p:sp>
            <p:nvSpPr>
              <p:cNvPr id="50204" name="Rectangle 1052"/>
              <p:cNvSpPr>
                <a:spLocks noChangeArrowheads="1"/>
              </p:cNvSpPr>
              <p:nvPr/>
            </p:nvSpPr>
            <p:spPr bwMode="auto">
              <a:xfrm>
                <a:off x="3264"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43</a:t>
                </a:r>
              </a:p>
            </p:txBody>
          </p:sp>
        </p:grpSp>
      </p:gr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GB"/>
              <a:t>Type #3: Enough siblings</a:t>
            </a:r>
          </a:p>
        </p:txBody>
      </p:sp>
      <p:grpSp>
        <p:nvGrpSpPr>
          <p:cNvPr id="2" name="Group 3"/>
          <p:cNvGrpSpPr>
            <a:grpSpLocks/>
          </p:cNvGrpSpPr>
          <p:nvPr/>
        </p:nvGrpSpPr>
        <p:grpSpPr bwMode="auto">
          <a:xfrm>
            <a:off x="1600200" y="2209800"/>
            <a:ext cx="5486400" cy="2133600"/>
            <a:chOff x="1008" y="1392"/>
            <a:chExt cx="3456" cy="1344"/>
          </a:xfrm>
        </p:grpSpPr>
        <p:grpSp>
          <p:nvGrpSpPr>
            <p:cNvPr id="3" name="Group 4"/>
            <p:cNvGrpSpPr>
              <a:grpSpLocks/>
            </p:cNvGrpSpPr>
            <p:nvPr/>
          </p:nvGrpSpPr>
          <p:grpSpPr bwMode="auto">
            <a:xfrm>
              <a:off x="2160" y="1392"/>
              <a:ext cx="816" cy="432"/>
              <a:chOff x="2160" y="1392"/>
              <a:chExt cx="816" cy="432"/>
            </a:xfrm>
          </p:grpSpPr>
          <p:sp>
            <p:nvSpPr>
              <p:cNvPr id="51205" name="Rectangle 5"/>
              <p:cNvSpPr>
                <a:spLocks noChangeArrowheads="1"/>
              </p:cNvSpPr>
              <p:nvPr/>
            </p:nvSpPr>
            <p:spPr bwMode="auto">
              <a:xfrm>
                <a:off x="2160" y="1392"/>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1206" name="Rectangle 6"/>
              <p:cNvSpPr>
                <a:spLocks noChangeArrowheads="1"/>
              </p:cNvSpPr>
              <p:nvPr/>
            </p:nvSpPr>
            <p:spPr bwMode="auto">
              <a:xfrm>
                <a:off x="2208"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12</a:t>
                </a:r>
              </a:p>
            </p:txBody>
          </p:sp>
          <p:sp>
            <p:nvSpPr>
              <p:cNvPr id="51207" name="Rectangle 7"/>
              <p:cNvSpPr>
                <a:spLocks noChangeArrowheads="1"/>
              </p:cNvSpPr>
              <p:nvPr/>
            </p:nvSpPr>
            <p:spPr bwMode="auto">
              <a:xfrm>
                <a:off x="2592" y="1440"/>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29</a:t>
                </a:r>
              </a:p>
            </p:txBody>
          </p:sp>
        </p:grpSp>
        <p:grpSp>
          <p:nvGrpSpPr>
            <p:cNvPr id="4" name="Group 8"/>
            <p:cNvGrpSpPr>
              <a:grpSpLocks/>
            </p:cNvGrpSpPr>
            <p:nvPr/>
          </p:nvGrpSpPr>
          <p:grpSpPr bwMode="auto">
            <a:xfrm>
              <a:off x="1008" y="2304"/>
              <a:ext cx="816" cy="432"/>
              <a:chOff x="1008" y="2304"/>
              <a:chExt cx="816" cy="432"/>
            </a:xfrm>
          </p:grpSpPr>
          <p:sp>
            <p:nvSpPr>
              <p:cNvPr id="51209" name="Rectangle 9"/>
              <p:cNvSpPr>
                <a:spLocks noChangeArrowheads="1"/>
              </p:cNvSpPr>
              <p:nvPr/>
            </p:nvSpPr>
            <p:spPr bwMode="auto">
              <a:xfrm>
                <a:off x="1008"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1210" name="Rectangle 10"/>
              <p:cNvSpPr>
                <a:spLocks noChangeArrowheads="1"/>
              </p:cNvSpPr>
              <p:nvPr/>
            </p:nvSpPr>
            <p:spPr bwMode="auto">
              <a:xfrm>
                <a:off x="1056"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7</a:t>
                </a:r>
              </a:p>
            </p:txBody>
          </p:sp>
          <p:sp>
            <p:nvSpPr>
              <p:cNvPr id="51211" name="Rectangle 11"/>
              <p:cNvSpPr>
                <a:spLocks noChangeArrowheads="1"/>
              </p:cNvSpPr>
              <p:nvPr/>
            </p:nvSpPr>
            <p:spPr bwMode="auto">
              <a:xfrm>
                <a:off x="144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9</a:t>
                </a:r>
              </a:p>
            </p:txBody>
          </p:sp>
        </p:grpSp>
        <p:grpSp>
          <p:nvGrpSpPr>
            <p:cNvPr id="5" name="Group 12"/>
            <p:cNvGrpSpPr>
              <a:grpSpLocks/>
            </p:cNvGrpSpPr>
            <p:nvPr/>
          </p:nvGrpSpPr>
          <p:grpSpPr bwMode="auto">
            <a:xfrm>
              <a:off x="1920" y="2304"/>
              <a:ext cx="816" cy="432"/>
              <a:chOff x="2160" y="2304"/>
              <a:chExt cx="816" cy="432"/>
            </a:xfrm>
          </p:grpSpPr>
          <p:sp>
            <p:nvSpPr>
              <p:cNvPr id="51213" name="Rectangle 13"/>
              <p:cNvSpPr>
                <a:spLocks noChangeArrowheads="1"/>
              </p:cNvSpPr>
              <p:nvPr/>
            </p:nvSpPr>
            <p:spPr bwMode="auto">
              <a:xfrm>
                <a:off x="2160" y="2304"/>
                <a:ext cx="816"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1214" name="Rectangle 14"/>
              <p:cNvSpPr>
                <a:spLocks noChangeArrowheads="1"/>
              </p:cNvSpPr>
              <p:nvPr/>
            </p:nvSpPr>
            <p:spPr bwMode="auto">
              <a:xfrm>
                <a:off x="220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15</a:t>
                </a:r>
              </a:p>
            </p:txBody>
          </p:sp>
          <p:sp>
            <p:nvSpPr>
              <p:cNvPr id="51215" name="Rectangle 15"/>
              <p:cNvSpPr>
                <a:spLocks noChangeArrowheads="1"/>
              </p:cNvSpPr>
              <p:nvPr/>
            </p:nvSpPr>
            <p:spPr bwMode="auto">
              <a:xfrm>
                <a:off x="2592"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22</a:t>
                </a:r>
              </a:p>
            </p:txBody>
          </p:sp>
        </p:grpSp>
        <p:sp>
          <p:nvSpPr>
            <p:cNvPr id="51216" name="Line 16"/>
            <p:cNvSpPr>
              <a:spLocks noChangeShapeType="1"/>
            </p:cNvSpPr>
            <p:nvPr/>
          </p:nvSpPr>
          <p:spPr bwMode="auto">
            <a:xfrm flipH="1">
              <a:off x="1824" y="1824"/>
              <a:ext cx="336" cy="480"/>
            </a:xfrm>
            <a:prstGeom prst="line">
              <a:avLst/>
            </a:prstGeom>
            <a:noFill/>
            <a:ln w="12700">
              <a:solidFill>
                <a:schemeClr val="tx1"/>
              </a:solidFill>
              <a:round/>
              <a:headEnd/>
              <a:tailEnd/>
            </a:ln>
            <a:effectLst/>
          </p:spPr>
          <p:txBody>
            <a:bodyPr wrap="none" anchor="ctr"/>
            <a:lstStyle/>
            <a:p>
              <a:endParaRPr lang="en-US"/>
            </a:p>
          </p:txBody>
        </p:sp>
        <p:sp>
          <p:nvSpPr>
            <p:cNvPr id="51217" name="Line 17"/>
            <p:cNvSpPr>
              <a:spLocks noChangeShapeType="1"/>
            </p:cNvSpPr>
            <p:nvPr/>
          </p:nvSpPr>
          <p:spPr bwMode="auto">
            <a:xfrm flipH="1">
              <a:off x="2448" y="1824"/>
              <a:ext cx="96" cy="480"/>
            </a:xfrm>
            <a:prstGeom prst="line">
              <a:avLst/>
            </a:prstGeom>
            <a:noFill/>
            <a:ln w="12700">
              <a:solidFill>
                <a:schemeClr val="tx1"/>
              </a:solidFill>
              <a:round/>
              <a:headEnd/>
              <a:tailEnd/>
            </a:ln>
            <a:effectLst/>
          </p:spPr>
          <p:txBody>
            <a:bodyPr wrap="none" anchor="ctr"/>
            <a:lstStyle/>
            <a:p>
              <a:endParaRPr lang="en-US"/>
            </a:p>
          </p:txBody>
        </p:sp>
        <p:sp>
          <p:nvSpPr>
            <p:cNvPr id="51218" name="Line 18"/>
            <p:cNvSpPr>
              <a:spLocks noChangeShapeType="1"/>
            </p:cNvSpPr>
            <p:nvPr/>
          </p:nvSpPr>
          <p:spPr bwMode="auto">
            <a:xfrm>
              <a:off x="2976" y="1824"/>
              <a:ext cx="144" cy="480"/>
            </a:xfrm>
            <a:prstGeom prst="line">
              <a:avLst/>
            </a:prstGeom>
            <a:noFill/>
            <a:ln w="12700">
              <a:solidFill>
                <a:schemeClr val="tx1"/>
              </a:solidFill>
              <a:round/>
              <a:headEnd/>
              <a:tailEnd/>
            </a:ln>
            <a:effectLst/>
          </p:spPr>
          <p:txBody>
            <a:bodyPr wrap="none" anchor="ctr"/>
            <a:lstStyle/>
            <a:p>
              <a:endParaRPr lang="en-US"/>
            </a:p>
          </p:txBody>
        </p:sp>
        <p:grpSp>
          <p:nvGrpSpPr>
            <p:cNvPr id="6" name="Group 19"/>
            <p:cNvGrpSpPr>
              <a:grpSpLocks/>
            </p:cNvGrpSpPr>
            <p:nvPr/>
          </p:nvGrpSpPr>
          <p:grpSpPr bwMode="auto">
            <a:xfrm>
              <a:off x="2832" y="2304"/>
              <a:ext cx="1632" cy="432"/>
              <a:chOff x="2832" y="2304"/>
              <a:chExt cx="1632" cy="432"/>
            </a:xfrm>
          </p:grpSpPr>
          <p:sp>
            <p:nvSpPr>
              <p:cNvPr id="51220" name="Rectangle 20"/>
              <p:cNvSpPr>
                <a:spLocks noChangeArrowheads="1"/>
              </p:cNvSpPr>
              <p:nvPr/>
            </p:nvSpPr>
            <p:spPr bwMode="auto">
              <a:xfrm>
                <a:off x="2832" y="2304"/>
                <a:ext cx="1632"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1221" name="Rectangle 21"/>
              <p:cNvSpPr>
                <a:spLocks noChangeArrowheads="1"/>
              </p:cNvSpPr>
              <p:nvPr/>
            </p:nvSpPr>
            <p:spPr bwMode="auto">
              <a:xfrm>
                <a:off x="408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69</a:t>
                </a:r>
              </a:p>
            </p:txBody>
          </p:sp>
          <p:sp>
            <p:nvSpPr>
              <p:cNvPr id="51222" name="Rectangle 22"/>
              <p:cNvSpPr>
                <a:spLocks noChangeArrowheads="1"/>
              </p:cNvSpPr>
              <p:nvPr/>
            </p:nvSpPr>
            <p:spPr bwMode="auto">
              <a:xfrm>
                <a:off x="364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56</a:t>
                </a:r>
              </a:p>
            </p:txBody>
          </p:sp>
          <p:sp>
            <p:nvSpPr>
              <p:cNvPr id="51223" name="Rectangle 23"/>
              <p:cNvSpPr>
                <a:spLocks noChangeArrowheads="1"/>
              </p:cNvSpPr>
              <p:nvPr/>
            </p:nvSpPr>
            <p:spPr bwMode="auto">
              <a:xfrm>
                <a:off x="288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31</a:t>
                </a:r>
              </a:p>
            </p:txBody>
          </p:sp>
          <p:sp>
            <p:nvSpPr>
              <p:cNvPr id="51224" name="Rectangle 24"/>
              <p:cNvSpPr>
                <a:spLocks noChangeArrowheads="1"/>
              </p:cNvSpPr>
              <p:nvPr/>
            </p:nvSpPr>
            <p:spPr bwMode="auto">
              <a:xfrm>
                <a:off x="3264"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43</a:t>
                </a:r>
              </a:p>
            </p:txBody>
          </p:sp>
        </p:grpSp>
      </p:grpSp>
      <p:sp>
        <p:nvSpPr>
          <p:cNvPr id="51225" name="Text Box 25"/>
          <p:cNvSpPr txBox="1">
            <a:spLocks noChangeArrowheads="1"/>
          </p:cNvSpPr>
          <p:nvPr/>
        </p:nvSpPr>
        <p:spPr bwMode="auto">
          <a:xfrm>
            <a:off x="3571875" y="4937125"/>
            <a:ext cx="1271588" cy="396875"/>
          </a:xfrm>
          <a:prstGeom prst="rect">
            <a:avLst/>
          </a:prstGeom>
          <a:noFill/>
          <a:ln w="12700">
            <a:noFill/>
            <a:miter lim="800000"/>
            <a:headEnd/>
            <a:tailEnd/>
          </a:ln>
          <a:effectLst/>
        </p:spPr>
        <p:txBody>
          <a:bodyPr wrap="none" anchor="ctr">
            <a:spAutoFit/>
          </a:bodyPr>
          <a:lstStyle/>
          <a:p>
            <a:pPr algn="ctr" eaLnBrk="0" hangingPunct="0"/>
            <a:r>
              <a:rPr lang="en-GB" sz="2000"/>
              <a:t>Delete 22</a:t>
            </a:r>
            <a:endParaRPr lang="en-GB" sz="2800" i="1">
              <a:effectLst>
                <a:outerShdw blurRad="38100" dist="38100" dir="2700000" algn="tl">
                  <a:srgbClr val="C0C0C0"/>
                </a:outerShdw>
              </a:effectLst>
            </a:endParaRPr>
          </a:p>
        </p:txBody>
      </p:sp>
      <p:grpSp>
        <p:nvGrpSpPr>
          <p:cNvPr id="7" name="Group 30"/>
          <p:cNvGrpSpPr>
            <a:grpSpLocks/>
          </p:cNvGrpSpPr>
          <p:nvPr/>
        </p:nvGrpSpPr>
        <p:grpSpPr bwMode="auto">
          <a:xfrm>
            <a:off x="3657600" y="3733800"/>
            <a:ext cx="1143000" cy="1524000"/>
            <a:chOff x="2304" y="2352"/>
            <a:chExt cx="720" cy="960"/>
          </a:xfrm>
        </p:grpSpPr>
        <p:sp>
          <p:nvSpPr>
            <p:cNvPr id="51226" name="Line 26"/>
            <p:cNvSpPr>
              <a:spLocks noChangeShapeType="1"/>
            </p:cNvSpPr>
            <p:nvPr/>
          </p:nvSpPr>
          <p:spPr bwMode="auto">
            <a:xfrm flipH="1" flipV="1">
              <a:off x="2592" y="2784"/>
              <a:ext cx="48" cy="336"/>
            </a:xfrm>
            <a:prstGeom prst="line">
              <a:avLst/>
            </a:prstGeom>
            <a:noFill/>
            <a:ln w="12700">
              <a:solidFill>
                <a:schemeClr val="tx1"/>
              </a:solidFill>
              <a:round/>
              <a:headEnd/>
              <a:tailEnd type="triangle" w="med" len="med"/>
            </a:ln>
            <a:effectLst/>
          </p:spPr>
          <p:txBody>
            <a:bodyPr wrap="none" anchor="ctr">
              <a:spAutoFit/>
            </a:bodyPr>
            <a:lstStyle/>
            <a:p>
              <a:endParaRPr lang="en-US"/>
            </a:p>
          </p:txBody>
        </p:sp>
        <p:sp>
          <p:nvSpPr>
            <p:cNvPr id="51227" name="Rectangle 27"/>
            <p:cNvSpPr>
              <a:spLocks noChangeArrowheads="1"/>
            </p:cNvSpPr>
            <p:nvPr/>
          </p:nvSpPr>
          <p:spPr bwMode="auto">
            <a:xfrm>
              <a:off x="2352" y="2352"/>
              <a:ext cx="336" cy="336"/>
            </a:xfrm>
            <a:prstGeom prst="rect">
              <a:avLst/>
            </a:prstGeom>
            <a:solidFill>
              <a:schemeClr val="accent1"/>
            </a:solidFill>
            <a:ln w="12700">
              <a:solidFill>
                <a:schemeClr val="accent1"/>
              </a:solidFill>
              <a:miter lim="800000"/>
              <a:headEnd/>
              <a:tailEnd/>
            </a:ln>
            <a:effectLst/>
          </p:spPr>
          <p:txBody>
            <a:bodyPr wrap="none" anchor="ctr">
              <a:spAutoFit/>
            </a:bodyPr>
            <a:lstStyle/>
            <a:p>
              <a:endParaRPr lang="en-US"/>
            </a:p>
          </p:txBody>
        </p:sp>
        <p:sp>
          <p:nvSpPr>
            <p:cNvPr id="51229" name="Rectangle 29"/>
            <p:cNvSpPr>
              <a:spLocks noChangeArrowheads="1"/>
            </p:cNvSpPr>
            <p:nvPr/>
          </p:nvSpPr>
          <p:spPr bwMode="auto">
            <a:xfrm>
              <a:off x="2304" y="2784"/>
              <a:ext cx="720" cy="528"/>
            </a:xfrm>
            <a:prstGeom prst="rect">
              <a:avLst/>
            </a:prstGeom>
            <a:solidFill>
              <a:schemeClr val="bg1"/>
            </a:solidFill>
            <a:ln w="12700">
              <a:solidFill>
                <a:schemeClr val="bg1"/>
              </a:solidFill>
              <a:miter lim="800000"/>
              <a:headEnd/>
              <a:tailEnd/>
            </a:ln>
            <a:effectLst/>
          </p:spPr>
          <p:txBody>
            <a:bodyPr wrap="none" anchor="ctr">
              <a:spAutoFit/>
            </a:bodyPr>
            <a:lstStyle/>
            <a:p>
              <a:endParaRPr lang="en-US"/>
            </a:p>
          </p:txBody>
        </p:sp>
      </p:grpSp>
      <p:grpSp>
        <p:nvGrpSpPr>
          <p:cNvPr id="8" name="Group 36"/>
          <p:cNvGrpSpPr>
            <a:grpSpLocks/>
          </p:cNvGrpSpPr>
          <p:nvPr/>
        </p:nvGrpSpPr>
        <p:grpSpPr bwMode="auto">
          <a:xfrm>
            <a:off x="4114800" y="2754314"/>
            <a:ext cx="3857626" cy="830263"/>
            <a:chOff x="2592" y="1735"/>
            <a:chExt cx="2430" cy="523"/>
          </a:xfrm>
        </p:grpSpPr>
        <p:grpSp>
          <p:nvGrpSpPr>
            <p:cNvPr id="9" name="Group 34"/>
            <p:cNvGrpSpPr>
              <a:grpSpLocks/>
            </p:cNvGrpSpPr>
            <p:nvPr/>
          </p:nvGrpSpPr>
          <p:grpSpPr bwMode="auto">
            <a:xfrm>
              <a:off x="2592" y="1872"/>
              <a:ext cx="384" cy="384"/>
              <a:chOff x="2592" y="1872"/>
              <a:chExt cx="384" cy="384"/>
            </a:xfrm>
          </p:grpSpPr>
          <p:sp>
            <p:nvSpPr>
              <p:cNvPr id="51232" name="Line 32"/>
              <p:cNvSpPr>
                <a:spLocks noChangeShapeType="1"/>
              </p:cNvSpPr>
              <p:nvPr/>
            </p:nvSpPr>
            <p:spPr bwMode="auto">
              <a:xfrm flipH="1" flipV="1">
                <a:off x="2880" y="1872"/>
                <a:ext cx="96" cy="384"/>
              </a:xfrm>
              <a:prstGeom prst="line">
                <a:avLst/>
              </a:prstGeom>
              <a:noFill/>
              <a:ln w="12700">
                <a:solidFill>
                  <a:srgbClr val="FF0000"/>
                </a:solidFill>
                <a:round/>
                <a:headEnd/>
                <a:tailEnd type="triangle" w="med" len="med"/>
              </a:ln>
              <a:effectLst/>
            </p:spPr>
            <p:txBody>
              <a:bodyPr wrap="none" anchor="ctr">
                <a:spAutoFit/>
              </a:bodyPr>
              <a:lstStyle/>
              <a:p>
                <a:endParaRPr lang="en-US"/>
              </a:p>
            </p:txBody>
          </p:sp>
          <p:sp>
            <p:nvSpPr>
              <p:cNvPr id="51233" name="Line 33"/>
              <p:cNvSpPr>
                <a:spLocks noChangeShapeType="1"/>
              </p:cNvSpPr>
              <p:nvPr/>
            </p:nvSpPr>
            <p:spPr bwMode="auto">
              <a:xfrm flipH="1">
                <a:off x="2592" y="1872"/>
                <a:ext cx="48" cy="384"/>
              </a:xfrm>
              <a:prstGeom prst="line">
                <a:avLst/>
              </a:prstGeom>
              <a:noFill/>
              <a:ln w="12700">
                <a:solidFill>
                  <a:srgbClr val="FF0000"/>
                </a:solidFill>
                <a:round/>
                <a:headEnd/>
                <a:tailEnd type="triangle" w="med" len="med"/>
              </a:ln>
              <a:effectLst/>
            </p:spPr>
            <p:txBody>
              <a:bodyPr wrap="none" anchor="ctr">
                <a:spAutoFit/>
              </a:bodyPr>
              <a:lstStyle/>
              <a:p>
                <a:endParaRPr lang="en-US"/>
              </a:p>
            </p:txBody>
          </p:sp>
        </p:grpSp>
        <p:sp>
          <p:nvSpPr>
            <p:cNvPr id="51235" name="Text Box 35"/>
            <p:cNvSpPr txBox="1">
              <a:spLocks noChangeArrowheads="1"/>
            </p:cNvSpPr>
            <p:nvPr/>
          </p:nvSpPr>
          <p:spPr bwMode="auto">
            <a:xfrm>
              <a:off x="3105" y="1735"/>
              <a:ext cx="1917" cy="523"/>
            </a:xfrm>
            <a:prstGeom prst="rect">
              <a:avLst/>
            </a:prstGeom>
            <a:noFill/>
            <a:ln w="12700">
              <a:noFill/>
              <a:miter lim="800000"/>
              <a:headEnd/>
              <a:tailEnd/>
            </a:ln>
            <a:effectLst/>
          </p:spPr>
          <p:txBody>
            <a:bodyPr wrap="none" anchor="ctr">
              <a:spAutoFit/>
            </a:bodyPr>
            <a:lstStyle/>
            <a:p>
              <a:pPr algn="ctr" eaLnBrk="0" hangingPunct="0"/>
              <a:r>
                <a:rPr lang="en-GB" sz="2400" dirty="0">
                  <a:effectLst/>
                </a:rPr>
                <a:t>Demote root key and</a:t>
              </a:r>
            </a:p>
            <a:p>
              <a:pPr algn="ctr" eaLnBrk="0" hangingPunct="0"/>
              <a:r>
                <a:rPr lang="en-GB" sz="2400" dirty="0">
                  <a:effectLst/>
                </a:rPr>
                <a:t>promote leaf key</a:t>
              </a:r>
              <a:endParaRPr lang="en-GB" sz="3200" i="1" dirty="0">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7" name="Rectangle 13"/>
          <p:cNvSpPr>
            <a:spLocks noChangeArrowheads="1"/>
          </p:cNvSpPr>
          <p:nvPr/>
        </p:nvSpPr>
        <p:spPr bwMode="auto">
          <a:xfrm>
            <a:off x="3048000" y="3657600"/>
            <a:ext cx="1295400" cy="685800"/>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2226" name="Rectangle 2"/>
          <p:cNvSpPr>
            <a:spLocks noGrp="1" noChangeArrowheads="1"/>
          </p:cNvSpPr>
          <p:nvPr>
            <p:ph type="title"/>
          </p:nvPr>
        </p:nvSpPr>
        <p:spPr/>
        <p:txBody>
          <a:bodyPr/>
          <a:lstStyle/>
          <a:p>
            <a:r>
              <a:rPr lang="en-GB"/>
              <a:t>Type #3: Enough siblings</a:t>
            </a:r>
          </a:p>
        </p:txBody>
      </p:sp>
      <p:sp>
        <p:nvSpPr>
          <p:cNvPr id="52229" name="Rectangle 5"/>
          <p:cNvSpPr>
            <a:spLocks noChangeArrowheads="1"/>
          </p:cNvSpPr>
          <p:nvPr/>
        </p:nvSpPr>
        <p:spPr bwMode="auto">
          <a:xfrm>
            <a:off x="3429000" y="2209800"/>
            <a:ext cx="1295400" cy="685800"/>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2230" name="Rectangle 6"/>
          <p:cNvSpPr>
            <a:spLocks noChangeArrowheads="1"/>
          </p:cNvSpPr>
          <p:nvPr/>
        </p:nvSpPr>
        <p:spPr bwMode="auto">
          <a:xfrm>
            <a:off x="3505200" y="22860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12</a:t>
            </a:r>
          </a:p>
        </p:txBody>
      </p:sp>
      <p:sp>
        <p:nvSpPr>
          <p:cNvPr id="52231" name="Rectangle 7"/>
          <p:cNvSpPr>
            <a:spLocks noChangeArrowheads="1"/>
          </p:cNvSpPr>
          <p:nvPr/>
        </p:nvSpPr>
        <p:spPr bwMode="auto">
          <a:xfrm>
            <a:off x="3733800" y="37338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29</a:t>
            </a:r>
          </a:p>
        </p:txBody>
      </p:sp>
      <p:sp>
        <p:nvSpPr>
          <p:cNvPr id="52233" name="Rectangle 9"/>
          <p:cNvSpPr>
            <a:spLocks noChangeArrowheads="1"/>
          </p:cNvSpPr>
          <p:nvPr/>
        </p:nvSpPr>
        <p:spPr bwMode="auto">
          <a:xfrm>
            <a:off x="1600200" y="3657600"/>
            <a:ext cx="1295400" cy="685800"/>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2234" name="Rectangle 10"/>
          <p:cNvSpPr>
            <a:spLocks noChangeArrowheads="1"/>
          </p:cNvSpPr>
          <p:nvPr/>
        </p:nvSpPr>
        <p:spPr bwMode="auto">
          <a:xfrm>
            <a:off x="1676400" y="37338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7</a:t>
            </a:r>
          </a:p>
        </p:txBody>
      </p:sp>
      <p:sp>
        <p:nvSpPr>
          <p:cNvPr id="52235" name="Rectangle 11"/>
          <p:cNvSpPr>
            <a:spLocks noChangeArrowheads="1"/>
          </p:cNvSpPr>
          <p:nvPr/>
        </p:nvSpPr>
        <p:spPr bwMode="auto">
          <a:xfrm>
            <a:off x="2286000" y="37338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9</a:t>
            </a:r>
          </a:p>
        </p:txBody>
      </p:sp>
      <p:sp>
        <p:nvSpPr>
          <p:cNvPr id="52238" name="Rectangle 14"/>
          <p:cNvSpPr>
            <a:spLocks noChangeArrowheads="1"/>
          </p:cNvSpPr>
          <p:nvPr/>
        </p:nvSpPr>
        <p:spPr bwMode="auto">
          <a:xfrm>
            <a:off x="3124200" y="37338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15</a:t>
            </a:r>
          </a:p>
        </p:txBody>
      </p:sp>
      <p:sp>
        <p:nvSpPr>
          <p:cNvPr id="52240" name="Line 16"/>
          <p:cNvSpPr>
            <a:spLocks noChangeShapeType="1"/>
          </p:cNvSpPr>
          <p:nvPr/>
        </p:nvSpPr>
        <p:spPr bwMode="auto">
          <a:xfrm flipH="1">
            <a:off x="2895600" y="2895600"/>
            <a:ext cx="533400" cy="762000"/>
          </a:xfrm>
          <a:prstGeom prst="line">
            <a:avLst/>
          </a:prstGeom>
          <a:noFill/>
          <a:ln w="12700">
            <a:solidFill>
              <a:schemeClr val="tx1"/>
            </a:solidFill>
            <a:round/>
            <a:headEnd/>
            <a:tailEnd/>
          </a:ln>
          <a:effectLst/>
        </p:spPr>
        <p:txBody>
          <a:bodyPr wrap="none" anchor="ctr"/>
          <a:lstStyle/>
          <a:p>
            <a:endParaRPr lang="en-US"/>
          </a:p>
        </p:txBody>
      </p:sp>
      <p:sp>
        <p:nvSpPr>
          <p:cNvPr id="52241" name="Line 17"/>
          <p:cNvSpPr>
            <a:spLocks noChangeShapeType="1"/>
          </p:cNvSpPr>
          <p:nvPr/>
        </p:nvSpPr>
        <p:spPr bwMode="auto">
          <a:xfrm flipH="1">
            <a:off x="3886200" y="2895600"/>
            <a:ext cx="152400" cy="762000"/>
          </a:xfrm>
          <a:prstGeom prst="line">
            <a:avLst/>
          </a:prstGeom>
          <a:noFill/>
          <a:ln w="12700">
            <a:solidFill>
              <a:schemeClr val="tx1"/>
            </a:solidFill>
            <a:round/>
            <a:headEnd/>
            <a:tailEnd/>
          </a:ln>
          <a:effectLst/>
        </p:spPr>
        <p:txBody>
          <a:bodyPr wrap="none" anchor="ctr"/>
          <a:lstStyle/>
          <a:p>
            <a:endParaRPr lang="en-US"/>
          </a:p>
        </p:txBody>
      </p:sp>
      <p:sp>
        <p:nvSpPr>
          <p:cNvPr id="52242" name="Line 18"/>
          <p:cNvSpPr>
            <a:spLocks noChangeShapeType="1"/>
          </p:cNvSpPr>
          <p:nvPr/>
        </p:nvSpPr>
        <p:spPr bwMode="auto">
          <a:xfrm>
            <a:off x="4724400" y="2895600"/>
            <a:ext cx="381000" cy="762000"/>
          </a:xfrm>
          <a:prstGeom prst="line">
            <a:avLst/>
          </a:prstGeom>
          <a:noFill/>
          <a:ln w="12700">
            <a:solidFill>
              <a:schemeClr val="tx1"/>
            </a:solidFill>
            <a:round/>
            <a:headEnd/>
            <a:tailEnd/>
          </a:ln>
          <a:effectLst/>
        </p:spPr>
        <p:txBody>
          <a:bodyPr wrap="none" anchor="ctr"/>
          <a:lstStyle/>
          <a:p>
            <a:endParaRPr lang="en-US"/>
          </a:p>
        </p:txBody>
      </p:sp>
      <p:sp>
        <p:nvSpPr>
          <p:cNvPr id="52247" name="Rectangle 23"/>
          <p:cNvSpPr>
            <a:spLocks noChangeArrowheads="1"/>
          </p:cNvSpPr>
          <p:nvPr/>
        </p:nvSpPr>
        <p:spPr bwMode="auto">
          <a:xfrm>
            <a:off x="4114800" y="2286000"/>
            <a:ext cx="533400" cy="533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31</a:t>
            </a:r>
          </a:p>
        </p:txBody>
      </p:sp>
      <p:grpSp>
        <p:nvGrpSpPr>
          <p:cNvPr id="2" name="Group 25"/>
          <p:cNvGrpSpPr>
            <a:grpSpLocks/>
          </p:cNvGrpSpPr>
          <p:nvPr/>
        </p:nvGrpSpPr>
        <p:grpSpPr bwMode="auto">
          <a:xfrm>
            <a:off x="5105400" y="3657600"/>
            <a:ext cx="1981200" cy="685800"/>
            <a:chOff x="3216" y="2304"/>
            <a:chExt cx="1248" cy="432"/>
          </a:xfrm>
        </p:grpSpPr>
        <p:sp>
          <p:nvSpPr>
            <p:cNvPr id="52244" name="Rectangle 20"/>
            <p:cNvSpPr>
              <a:spLocks noChangeArrowheads="1"/>
            </p:cNvSpPr>
            <p:nvPr/>
          </p:nvSpPr>
          <p:spPr bwMode="auto">
            <a:xfrm>
              <a:off x="3216" y="2304"/>
              <a:ext cx="1248" cy="432"/>
            </a:xfrm>
            <a:prstGeom prst="rec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52245" name="Rectangle 21"/>
            <p:cNvSpPr>
              <a:spLocks noChangeArrowheads="1"/>
            </p:cNvSpPr>
            <p:nvPr/>
          </p:nvSpPr>
          <p:spPr bwMode="auto">
            <a:xfrm>
              <a:off x="4080"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69</a:t>
              </a:r>
            </a:p>
          </p:txBody>
        </p:sp>
        <p:sp>
          <p:nvSpPr>
            <p:cNvPr id="52246" name="Rectangle 22"/>
            <p:cNvSpPr>
              <a:spLocks noChangeArrowheads="1"/>
            </p:cNvSpPr>
            <p:nvPr/>
          </p:nvSpPr>
          <p:spPr bwMode="auto">
            <a:xfrm>
              <a:off x="3648"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56</a:t>
              </a:r>
            </a:p>
          </p:txBody>
        </p:sp>
        <p:sp>
          <p:nvSpPr>
            <p:cNvPr id="52248" name="Rectangle 24"/>
            <p:cNvSpPr>
              <a:spLocks noChangeArrowheads="1"/>
            </p:cNvSpPr>
            <p:nvPr/>
          </p:nvSpPr>
          <p:spPr bwMode="auto">
            <a:xfrm>
              <a:off x="3264" y="2352"/>
              <a:ext cx="336" cy="336"/>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eaLnBrk="0" hangingPunct="0"/>
              <a:r>
                <a:rPr lang="en-GB" sz="2800" i="1">
                  <a:effectLst>
                    <a:outerShdw blurRad="38100" dist="38100" dir="2700000" algn="tl">
                      <a:srgbClr val="C0C0C0"/>
                    </a:outerShdw>
                  </a:effectLst>
                </a:rPr>
                <a:t>43</a:t>
              </a:r>
            </a:p>
          </p:txBody>
        </p:sp>
      </p:gr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B – Trees</a:t>
            </a:r>
            <a:endParaRPr lang="en-US" dirty="0"/>
          </a:p>
        </p:txBody>
      </p:sp>
      <p:sp>
        <p:nvSpPr>
          <p:cNvPr id="3" name="Content Placeholder 2"/>
          <p:cNvSpPr>
            <a:spLocks noGrp="1"/>
          </p:cNvSpPr>
          <p:nvPr>
            <p:ph idx="1"/>
          </p:nvPr>
        </p:nvSpPr>
        <p:spPr/>
        <p:txBody>
          <a:bodyPr/>
          <a:lstStyle/>
          <a:p>
            <a:pPr>
              <a:lnSpc>
                <a:spcPct val="90000"/>
              </a:lnSpc>
            </a:pPr>
            <a:r>
              <a:rPr lang="en-US" sz="2800" dirty="0" smtClean="0"/>
              <a:t>The maximum number of items in a B-tree of order </a:t>
            </a:r>
            <a:r>
              <a:rPr lang="en-US" sz="2800" i="1" dirty="0" smtClean="0"/>
              <a:t>m</a:t>
            </a:r>
            <a:r>
              <a:rPr lang="en-US" sz="2800" dirty="0" smtClean="0"/>
              <a:t> and height </a:t>
            </a:r>
            <a:r>
              <a:rPr lang="en-US" sz="2800" i="1" dirty="0" smtClean="0"/>
              <a:t>h</a:t>
            </a:r>
            <a:r>
              <a:rPr lang="en-US" sz="2800" dirty="0" smtClean="0"/>
              <a:t>:</a:t>
            </a:r>
          </a:p>
          <a:p>
            <a:pPr lvl="1">
              <a:lnSpc>
                <a:spcPct val="90000"/>
              </a:lnSpc>
              <a:buNone/>
            </a:pPr>
            <a:r>
              <a:rPr lang="en-US" sz="2400" dirty="0" smtClean="0"/>
              <a:t>root		</a:t>
            </a:r>
            <a:r>
              <a:rPr lang="en-US" sz="2400" i="1" dirty="0" smtClean="0"/>
              <a:t>m</a:t>
            </a:r>
            <a:r>
              <a:rPr lang="en-US" sz="2400" dirty="0" smtClean="0"/>
              <a:t> – 1</a:t>
            </a:r>
          </a:p>
          <a:p>
            <a:pPr lvl="1">
              <a:lnSpc>
                <a:spcPct val="90000"/>
              </a:lnSpc>
              <a:buNone/>
            </a:pPr>
            <a:r>
              <a:rPr lang="en-US" sz="2400" dirty="0" smtClean="0"/>
              <a:t>level 1	</a:t>
            </a:r>
            <a:r>
              <a:rPr lang="en-US" sz="2400" i="1" dirty="0" smtClean="0"/>
              <a:t>m</a:t>
            </a:r>
            <a:r>
              <a:rPr lang="en-US" sz="2400" dirty="0" smtClean="0"/>
              <a:t>(</a:t>
            </a:r>
            <a:r>
              <a:rPr lang="en-US" sz="2400" i="1" dirty="0" smtClean="0"/>
              <a:t>m</a:t>
            </a:r>
            <a:r>
              <a:rPr lang="en-US" sz="2400" dirty="0" smtClean="0"/>
              <a:t> – 1)</a:t>
            </a:r>
          </a:p>
          <a:p>
            <a:pPr lvl="1">
              <a:lnSpc>
                <a:spcPct val="90000"/>
              </a:lnSpc>
              <a:buNone/>
            </a:pPr>
            <a:r>
              <a:rPr lang="en-US" sz="2400" dirty="0" smtClean="0"/>
              <a:t>level 2	</a:t>
            </a:r>
            <a:r>
              <a:rPr lang="en-US" sz="2400" i="1" dirty="0" smtClean="0"/>
              <a:t>m</a:t>
            </a:r>
            <a:r>
              <a:rPr lang="en-US" sz="2400" baseline="30000" dirty="0" smtClean="0"/>
              <a:t>2</a:t>
            </a:r>
            <a:r>
              <a:rPr lang="en-US" sz="2400" dirty="0" smtClean="0"/>
              <a:t>(</a:t>
            </a:r>
            <a:r>
              <a:rPr lang="en-US" sz="2400" i="1" dirty="0" smtClean="0"/>
              <a:t>m</a:t>
            </a:r>
            <a:r>
              <a:rPr lang="en-US" sz="2400" dirty="0" smtClean="0"/>
              <a:t> – 1)</a:t>
            </a:r>
          </a:p>
          <a:p>
            <a:pPr lvl="1">
              <a:lnSpc>
                <a:spcPct val="90000"/>
              </a:lnSpc>
              <a:buNone/>
            </a:pPr>
            <a:r>
              <a:rPr lang="en-US" sz="2400" dirty="0" smtClean="0"/>
              <a:t>.  .  .	</a:t>
            </a:r>
          </a:p>
          <a:p>
            <a:pPr lvl="1">
              <a:lnSpc>
                <a:spcPct val="90000"/>
              </a:lnSpc>
              <a:buNone/>
            </a:pPr>
            <a:r>
              <a:rPr lang="en-US" sz="2400" dirty="0" smtClean="0"/>
              <a:t>level h	</a:t>
            </a:r>
            <a:r>
              <a:rPr lang="en-US" sz="2400" i="1" dirty="0" err="1" smtClean="0"/>
              <a:t>m</a:t>
            </a:r>
            <a:r>
              <a:rPr lang="en-US" sz="2400" i="1" baseline="30000" dirty="0" err="1" smtClean="0"/>
              <a:t>h</a:t>
            </a:r>
            <a:r>
              <a:rPr lang="en-US" sz="2400" dirty="0" smtClean="0"/>
              <a:t>(</a:t>
            </a:r>
            <a:r>
              <a:rPr lang="en-US" sz="2400" i="1" dirty="0" smtClean="0"/>
              <a:t>m</a:t>
            </a:r>
            <a:r>
              <a:rPr lang="en-US" sz="2400" dirty="0" smtClean="0"/>
              <a:t> – 1)</a:t>
            </a:r>
          </a:p>
          <a:p>
            <a:pPr>
              <a:lnSpc>
                <a:spcPct val="120000"/>
              </a:lnSpc>
            </a:pPr>
            <a:r>
              <a:rPr lang="en-US" sz="2800" dirty="0" smtClean="0"/>
              <a:t>So, the total number of items is</a:t>
            </a:r>
            <a:br>
              <a:rPr lang="en-US" sz="2800" dirty="0" smtClean="0"/>
            </a:br>
            <a:r>
              <a:rPr lang="en-US" sz="2800" dirty="0" smtClean="0"/>
              <a:t>		</a:t>
            </a:r>
            <a:r>
              <a:rPr lang="de-DE" sz="2800" dirty="0" smtClean="0"/>
              <a:t>(1 + </a:t>
            </a:r>
            <a:r>
              <a:rPr lang="de-DE" sz="2800" i="1" dirty="0" smtClean="0"/>
              <a:t>m</a:t>
            </a:r>
            <a:r>
              <a:rPr lang="de-DE" sz="2800" dirty="0" smtClean="0"/>
              <a:t> + </a:t>
            </a:r>
            <a:r>
              <a:rPr lang="de-DE" sz="2800" i="1" dirty="0" smtClean="0"/>
              <a:t>m</a:t>
            </a:r>
            <a:r>
              <a:rPr lang="de-DE" sz="2800" baseline="30000" dirty="0" smtClean="0"/>
              <a:t>2</a:t>
            </a:r>
            <a:r>
              <a:rPr lang="de-DE" sz="2800" dirty="0" smtClean="0"/>
              <a:t> + </a:t>
            </a:r>
            <a:r>
              <a:rPr lang="de-DE" sz="2800" i="1" dirty="0" smtClean="0"/>
              <a:t>m</a:t>
            </a:r>
            <a:r>
              <a:rPr lang="de-DE" sz="2800" baseline="30000" dirty="0" smtClean="0"/>
              <a:t>3</a:t>
            </a:r>
            <a:r>
              <a:rPr lang="de-DE" sz="2800" dirty="0" smtClean="0"/>
              <a:t> + … + </a:t>
            </a:r>
            <a:r>
              <a:rPr lang="de-DE" sz="2800" i="1" dirty="0" smtClean="0"/>
              <a:t>m</a:t>
            </a:r>
            <a:r>
              <a:rPr lang="de-DE" sz="2800" i="1" baseline="30000" dirty="0" smtClean="0"/>
              <a:t>h</a:t>
            </a:r>
            <a:r>
              <a:rPr lang="de-DE" sz="2800" dirty="0" smtClean="0"/>
              <a:t>)(</a:t>
            </a:r>
            <a:r>
              <a:rPr lang="de-DE" sz="2800" i="1" dirty="0" smtClean="0"/>
              <a:t>m</a:t>
            </a:r>
            <a:r>
              <a:rPr lang="de-DE" sz="2800" dirty="0" smtClean="0"/>
              <a:t> – 1) =</a:t>
            </a:r>
            <a:br>
              <a:rPr lang="de-DE" sz="2800" dirty="0" smtClean="0"/>
            </a:br>
            <a:r>
              <a:rPr lang="de-DE" sz="2800" dirty="0" smtClean="0"/>
              <a:t>		[(</a:t>
            </a:r>
            <a:r>
              <a:rPr lang="de-DE" sz="2800" i="1" dirty="0" smtClean="0"/>
              <a:t>m</a:t>
            </a:r>
            <a:r>
              <a:rPr lang="de-DE" sz="2800" i="1" baseline="30000" dirty="0" smtClean="0"/>
              <a:t>h</a:t>
            </a:r>
            <a:r>
              <a:rPr lang="de-DE" sz="2800" baseline="30000" dirty="0" smtClean="0"/>
              <a:t>+1</a:t>
            </a:r>
            <a:r>
              <a:rPr lang="de-DE" sz="2800" dirty="0" smtClean="0"/>
              <a:t> – 1)/ (</a:t>
            </a:r>
            <a:r>
              <a:rPr lang="de-DE" sz="2800" i="1" dirty="0" smtClean="0"/>
              <a:t>m</a:t>
            </a:r>
            <a:r>
              <a:rPr lang="de-DE" sz="2800" dirty="0" smtClean="0"/>
              <a:t> – 1)] (</a:t>
            </a:r>
            <a:r>
              <a:rPr lang="de-DE" sz="2800" i="1" dirty="0" smtClean="0"/>
              <a:t>m</a:t>
            </a:r>
            <a:r>
              <a:rPr lang="de-DE" sz="2800" dirty="0" smtClean="0"/>
              <a:t> – 1) = </a:t>
            </a:r>
            <a:r>
              <a:rPr lang="de-DE" sz="2800" b="1" i="1" dirty="0" smtClean="0"/>
              <a:t>m</a:t>
            </a:r>
            <a:r>
              <a:rPr lang="de-DE" sz="2800" b="1" i="1" baseline="30000" dirty="0" smtClean="0"/>
              <a:t>h</a:t>
            </a:r>
            <a:r>
              <a:rPr lang="de-DE" sz="2800" b="1" baseline="30000" dirty="0" smtClean="0"/>
              <a:t>+1</a:t>
            </a:r>
            <a:r>
              <a:rPr lang="de-DE" sz="2800" b="1" dirty="0" smtClean="0"/>
              <a:t> – 1</a:t>
            </a:r>
            <a:endParaRPr lang="de-DE" sz="2800" dirty="0" smtClean="0"/>
          </a:p>
          <a:p>
            <a:pPr>
              <a:lnSpc>
                <a:spcPct val="120000"/>
              </a:lnSpc>
            </a:pPr>
            <a:r>
              <a:rPr lang="en-US" sz="2800" dirty="0" smtClean="0"/>
              <a:t>When </a:t>
            </a:r>
            <a:r>
              <a:rPr lang="en-US" sz="2800" i="1" dirty="0" smtClean="0"/>
              <a:t>m</a:t>
            </a:r>
            <a:r>
              <a:rPr lang="en-US" sz="2800" dirty="0" smtClean="0"/>
              <a:t> = 5 and </a:t>
            </a:r>
            <a:r>
              <a:rPr lang="en-US" sz="2800" i="1" dirty="0" smtClean="0"/>
              <a:t>h</a:t>
            </a:r>
            <a:r>
              <a:rPr lang="en-US" sz="2800" dirty="0" smtClean="0"/>
              <a:t> = 2 this gives 5</a:t>
            </a:r>
            <a:r>
              <a:rPr lang="en-US" sz="2800" baseline="30000" dirty="0" smtClean="0"/>
              <a:t>3</a:t>
            </a:r>
            <a:r>
              <a:rPr lang="en-US" sz="2800" dirty="0" smtClean="0"/>
              <a:t> – 1 = 124</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Using B – Trees </a:t>
            </a:r>
            <a:endParaRPr lang="en-US" dirty="0"/>
          </a:p>
        </p:txBody>
      </p:sp>
      <p:sp>
        <p:nvSpPr>
          <p:cNvPr id="3" name="Content Placeholder 2"/>
          <p:cNvSpPr>
            <a:spLocks noGrp="1"/>
          </p:cNvSpPr>
          <p:nvPr>
            <p:ph idx="1"/>
          </p:nvPr>
        </p:nvSpPr>
        <p:spPr/>
        <p:txBody>
          <a:bodyPr/>
          <a:lstStyle/>
          <a:p>
            <a:r>
              <a:rPr lang="en-US" sz="2600" dirty="0" smtClean="0"/>
              <a:t>When searching </a:t>
            </a:r>
            <a:r>
              <a:rPr lang="en-US" sz="2600" dirty="0" smtClean="0">
                <a:solidFill>
                  <a:srgbClr val="0000CC"/>
                </a:solidFill>
              </a:rPr>
              <a:t>tables</a:t>
            </a:r>
            <a:r>
              <a:rPr lang="en-US" sz="2600" dirty="0" smtClean="0"/>
              <a:t> held on disc, the cost of each disc transfer is high but doesn't depend much on the amount of data transferred, especially if consecutive items are transferred</a:t>
            </a:r>
          </a:p>
          <a:p>
            <a:pPr lvl="1"/>
            <a:r>
              <a:rPr lang="en-US" sz="2200" dirty="0" smtClean="0"/>
              <a:t>If we use a B-tree of order 101, say, we can transfer each node in one disc read operation</a:t>
            </a:r>
          </a:p>
          <a:p>
            <a:pPr lvl="1"/>
            <a:r>
              <a:rPr lang="en-US" sz="2200" dirty="0" smtClean="0"/>
              <a:t>A B-tree of order 101 and height 3 can hold 101</a:t>
            </a:r>
            <a:r>
              <a:rPr lang="en-US" sz="2200" baseline="30000" dirty="0" smtClean="0"/>
              <a:t>4</a:t>
            </a:r>
            <a:r>
              <a:rPr lang="en-US" sz="2200" dirty="0" smtClean="0"/>
              <a:t> – 1 items (approximately 100 million) and any item can be accessed with 3 disc reads (assuming we hold the root in memory)</a:t>
            </a:r>
          </a:p>
          <a:p>
            <a:r>
              <a:rPr lang="en-US" sz="2600" dirty="0" smtClean="0"/>
              <a:t>If we take </a:t>
            </a:r>
            <a:r>
              <a:rPr lang="en-US" sz="2600" i="1" dirty="0" smtClean="0"/>
              <a:t>m</a:t>
            </a:r>
            <a:r>
              <a:rPr lang="en-US" sz="2600" dirty="0" smtClean="0"/>
              <a:t> = 3, we get a </a:t>
            </a:r>
            <a:r>
              <a:rPr lang="en-US" sz="2600" b="1" dirty="0" smtClean="0"/>
              <a:t>2-3 tree</a:t>
            </a:r>
            <a:r>
              <a:rPr lang="en-US" sz="2600" dirty="0" smtClean="0"/>
              <a:t>, in which non-leaf nodes have two or three children (i.e., one or two keys)</a:t>
            </a:r>
          </a:p>
          <a:p>
            <a:pPr lvl="1"/>
            <a:r>
              <a:rPr lang="en-US" sz="2200" dirty="0" smtClean="0"/>
              <a:t>B-Trees are always balanced (since the leaves are all at the same level), so 2-3 trees make a good type of balanced tree</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Trees</a:t>
            </a:r>
            <a:endParaRPr lang="en-US" dirty="0"/>
          </a:p>
        </p:txBody>
      </p:sp>
      <p:sp>
        <p:nvSpPr>
          <p:cNvPr id="4" name="Rectangle 3"/>
          <p:cNvSpPr>
            <a:spLocks noGrp="1" noChangeArrowheads="1"/>
          </p:cNvSpPr>
          <p:nvPr>
            <p:ph idx="1"/>
          </p:nvPr>
        </p:nvSpPr>
        <p:spPr>
          <a:xfrm>
            <a:off x="304800" y="1066800"/>
            <a:ext cx="8534400" cy="5791200"/>
          </a:xfrm>
        </p:spPr>
        <p:txBody>
          <a:bodyPr/>
          <a:lstStyle/>
          <a:p>
            <a:r>
              <a:rPr lang="en-GB" sz="2400" dirty="0"/>
              <a:t>Binary trees</a:t>
            </a:r>
          </a:p>
          <a:p>
            <a:pPr lvl="1"/>
            <a:r>
              <a:rPr lang="en-GB" sz="2400" dirty="0"/>
              <a:t>Can become </a:t>
            </a:r>
            <a:r>
              <a:rPr lang="en-GB" sz="2400" i="1" dirty="0">
                <a:solidFill>
                  <a:srgbClr val="0000CC"/>
                </a:solidFill>
              </a:rPr>
              <a:t>unbalanced</a:t>
            </a:r>
            <a:r>
              <a:rPr lang="en-GB" sz="2400" dirty="0">
                <a:solidFill>
                  <a:srgbClr val="0000CC"/>
                </a:solidFill>
              </a:rPr>
              <a:t> </a:t>
            </a:r>
            <a:r>
              <a:rPr lang="en-GB" sz="2400" dirty="0"/>
              <a:t>and </a:t>
            </a:r>
            <a:r>
              <a:rPr lang="en-GB" sz="2400" i="1" dirty="0">
                <a:solidFill>
                  <a:srgbClr val="0000CC"/>
                </a:solidFill>
              </a:rPr>
              <a:t>lose</a:t>
            </a:r>
            <a:r>
              <a:rPr lang="en-GB" sz="2400" dirty="0"/>
              <a:t> their good time complexity (big O)</a:t>
            </a:r>
          </a:p>
          <a:p>
            <a:pPr lvl="1"/>
            <a:r>
              <a:rPr lang="en-GB" sz="2400" dirty="0">
                <a:solidFill>
                  <a:srgbClr val="0000CC"/>
                </a:solidFill>
              </a:rPr>
              <a:t>AVL trees </a:t>
            </a:r>
            <a:r>
              <a:rPr lang="en-GB" sz="2400" dirty="0"/>
              <a:t>are strict binary trees that </a:t>
            </a:r>
            <a:r>
              <a:rPr lang="en-GB" sz="2400" i="1" dirty="0">
                <a:solidFill>
                  <a:srgbClr val="C00000"/>
                </a:solidFill>
              </a:rPr>
              <a:t>overcome the balance problem</a:t>
            </a:r>
            <a:endParaRPr lang="en-GB" sz="2400" dirty="0">
              <a:solidFill>
                <a:srgbClr val="C00000"/>
              </a:solidFill>
            </a:endParaRPr>
          </a:p>
          <a:p>
            <a:pPr lvl="1"/>
            <a:r>
              <a:rPr lang="en-GB" sz="2400" dirty="0">
                <a:solidFill>
                  <a:srgbClr val="0000CC"/>
                </a:solidFill>
              </a:rPr>
              <a:t>Heaps</a:t>
            </a:r>
            <a:r>
              <a:rPr lang="en-GB" sz="2400" dirty="0"/>
              <a:t> remain balanced but only </a:t>
            </a:r>
            <a:r>
              <a:rPr lang="en-GB" sz="2400" i="1" dirty="0">
                <a:solidFill>
                  <a:srgbClr val="0000CC"/>
                </a:solidFill>
              </a:rPr>
              <a:t>prioritise</a:t>
            </a:r>
            <a:r>
              <a:rPr lang="en-GB" sz="2400" dirty="0"/>
              <a:t> (not order) the keys</a:t>
            </a:r>
          </a:p>
          <a:p>
            <a:r>
              <a:rPr lang="en-GB" sz="2400" dirty="0" smtClean="0"/>
              <a:t>Multi-way </a:t>
            </a:r>
            <a:r>
              <a:rPr lang="en-GB" sz="2400" dirty="0"/>
              <a:t>trees</a:t>
            </a:r>
          </a:p>
          <a:p>
            <a:pPr lvl="1"/>
            <a:r>
              <a:rPr lang="en-GB" sz="2400" dirty="0">
                <a:solidFill>
                  <a:srgbClr val="0000CC"/>
                </a:solidFill>
              </a:rPr>
              <a:t>B-Trees</a:t>
            </a:r>
            <a:r>
              <a:rPr lang="en-GB" sz="2400" dirty="0"/>
              <a:t> can be </a:t>
            </a:r>
            <a:r>
              <a:rPr lang="en-GB" sz="2400" i="1" dirty="0">
                <a:solidFill>
                  <a:srgbClr val="0000CC"/>
                </a:solidFill>
              </a:rPr>
              <a:t>m</a:t>
            </a:r>
            <a:r>
              <a:rPr lang="en-GB" sz="2400" dirty="0">
                <a:solidFill>
                  <a:srgbClr val="0000CC"/>
                </a:solidFill>
              </a:rPr>
              <a:t>-way</a:t>
            </a:r>
            <a:r>
              <a:rPr lang="en-GB" sz="2400" dirty="0"/>
              <a:t>, they can have any (odd) number of children</a:t>
            </a:r>
          </a:p>
          <a:p>
            <a:pPr lvl="1"/>
            <a:r>
              <a:rPr lang="en-GB" sz="2400" dirty="0"/>
              <a:t>One B-Tree, the 2-3 (or 3-way) B-Tree, </a:t>
            </a:r>
            <a:r>
              <a:rPr lang="en-GB" sz="2400" i="1" dirty="0">
                <a:solidFill>
                  <a:srgbClr val="0000CC"/>
                </a:solidFill>
              </a:rPr>
              <a:t>approximates</a:t>
            </a:r>
            <a:r>
              <a:rPr lang="en-GB" sz="2400" dirty="0"/>
              <a:t> a permanently balanced binary tree, exchanging the AVL tree’s balancing operations for insertion and (more complex) deletion operations</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tree </a:t>
            </a:r>
            <a:endParaRPr lang="en-US" dirty="0"/>
          </a:p>
        </p:txBody>
      </p:sp>
      <p:sp>
        <p:nvSpPr>
          <p:cNvPr id="3" name="Content Placeholder 2"/>
          <p:cNvSpPr>
            <a:spLocks noGrp="1"/>
          </p:cNvSpPr>
          <p:nvPr>
            <p:ph idx="1"/>
          </p:nvPr>
        </p:nvSpPr>
        <p:spPr>
          <a:xfrm>
            <a:off x="304800" y="1066800"/>
            <a:ext cx="8534400" cy="914400"/>
          </a:xfrm>
        </p:spPr>
        <p:txBody>
          <a:bodyPr/>
          <a:lstStyle/>
          <a:p>
            <a:endParaRPr lang="en-US" dirty="0"/>
          </a:p>
        </p:txBody>
      </p:sp>
      <p:sp>
        <p:nvSpPr>
          <p:cNvPr id="4" name="Rectangle 3"/>
          <p:cNvSpPr txBox="1">
            <a:spLocks noChangeArrowheads="1"/>
          </p:cNvSpPr>
          <p:nvPr/>
        </p:nvSpPr>
        <p:spPr bwMode="auto">
          <a:xfrm>
            <a:off x="685800" y="1371600"/>
            <a:ext cx="3810000" cy="4891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The very last tree for this class </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Tx/>
              <a:buNone/>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     </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pic>
        <p:nvPicPr>
          <p:cNvPr id="5" name="Picture 7" descr="C:\Program Files\Common Files\Microsoft Shared\Clipart\cagcat50\na01441_.wmf"/>
          <p:cNvPicPr>
            <a:picLocks noChangeAspect="1" noChangeArrowheads="1"/>
          </p:cNvPicPr>
          <p:nvPr/>
        </p:nvPicPr>
        <p:blipFill>
          <a:blip r:embed="rId2" cstate="print"/>
          <a:srcRect/>
          <a:stretch>
            <a:fillRect/>
          </a:stretch>
        </p:blipFill>
        <p:spPr>
          <a:xfrm>
            <a:off x="4648200" y="1666875"/>
            <a:ext cx="3810000" cy="4300538"/>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Properties of Binary Trees</a:t>
            </a:r>
          </a:p>
          <a:p>
            <a:r>
              <a:rPr lang="en-US" dirty="0" smtClean="0"/>
              <a:t>Types of Binary trees</a:t>
            </a:r>
          </a:p>
          <a:p>
            <a:pPr lvl="1"/>
            <a:r>
              <a:rPr lang="en-US" dirty="0" smtClean="0"/>
              <a:t>Expression Tree </a:t>
            </a:r>
          </a:p>
          <a:p>
            <a:pPr lvl="1"/>
            <a:r>
              <a:rPr lang="en-US" dirty="0" smtClean="0"/>
              <a:t>Threaded Binary Tree</a:t>
            </a:r>
          </a:p>
          <a:p>
            <a:pPr lvl="1"/>
            <a:r>
              <a:rPr lang="en-US" dirty="0" smtClean="0"/>
              <a:t>AVL Tree</a:t>
            </a:r>
          </a:p>
          <a:p>
            <a:pPr lvl="1"/>
            <a:r>
              <a:rPr lang="en-US" dirty="0" smtClean="0"/>
              <a:t>Red-Black</a:t>
            </a:r>
          </a:p>
          <a:p>
            <a:pPr lvl="1"/>
            <a:r>
              <a:rPr lang="en-US" dirty="0" smtClean="0"/>
              <a:t>Splay</a:t>
            </a:r>
          </a:p>
          <a:p>
            <a:r>
              <a:rPr lang="en-US" dirty="0" smtClean="0"/>
              <a:t>Insertion and Deletion Operations</a:t>
            </a:r>
          </a:p>
          <a:p>
            <a:r>
              <a:rPr lang="en-US" dirty="0" smtClean="0"/>
              <a:t>Time Complexity</a:t>
            </a:r>
          </a:p>
          <a:p>
            <a:r>
              <a:rPr lang="en-US" dirty="0" smtClean="0"/>
              <a:t>B – trees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6498</TotalTime>
  <Words>5786</Words>
  <Application>Microsoft Office PowerPoint</Application>
  <PresentationFormat>On-screen Show (4:3)</PresentationFormat>
  <Paragraphs>960</Paragraphs>
  <Slides>85</Slides>
  <Notes>20</Notes>
  <HiddenSlides>0</HiddenSlides>
  <MMClips>0</MMClips>
  <ScaleCrop>false</ScaleCrop>
  <HeadingPairs>
    <vt:vector size="6" baseType="variant">
      <vt:variant>
        <vt:lpstr>Theme</vt:lpstr>
      </vt:variant>
      <vt:variant>
        <vt:i4>17</vt:i4>
      </vt:variant>
      <vt:variant>
        <vt:lpstr>Embedded OLE Servers</vt:lpstr>
      </vt:variant>
      <vt:variant>
        <vt:i4>1</vt:i4>
      </vt:variant>
      <vt:variant>
        <vt:lpstr>Slide Titles</vt:lpstr>
      </vt:variant>
      <vt:variant>
        <vt:i4>85</vt:i4>
      </vt:variant>
    </vt:vector>
  </HeadingPairs>
  <TitlesOfParts>
    <vt:vector size="103" baseType="lpstr">
      <vt:lpstr>Edge</vt:lpstr>
      <vt:lpstr>1_Edge</vt:lpstr>
      <vt:lpstr>2_Edge</vt:lpstr>
      <vt:lpstr>3_Edge</vt:lpstr>
      <vt:lpstr>4_Edge</vt:lpstr>
      <vt:lpstr>5_Edge</vt:lpstr>
      <vt:lpstr>6_Edge</vt:lpstr>
      <vt:lpstr>7_Edge</vt:lpstr>
      <vt:lpstr>8_Edge</vt:lpstr>
      <vt:lpstr>9_Edge</vt:lpstr>
      <vt:lpstr>10_Edge</vt:lpstr>
      <vt:lpstr>11_Edge</vt:lpstr>
      <vt:lpstr>12_Edge</vt:lpstr>
      <vt:lpstr>13_Edge</vt:lpstr>
      <vt:lpstr>14_Edge</vt:lpstr>
      <vt:lpstr>15_Edge</vt:lpstr>
      <vt:lpstr>16_Edge</vt:lpstr>
      <vt:lpstr>Equation</vt:lpstr>
      <vt:lpstr>CSC 211 Data Structures  Lecture 27 </vt:lpstr>
      <vt:lpstr>Last Lecture Summary</vt:lpstr>
      <vt:lpstr>Objectives Overview</vt:lpstr>
      <vt:lpstr>Tree Terminology - Revisited</vt:lpstr>
      <vt:lpstr>Tree Terminology - Revisited</vt:lpstr>
      <vt:lpstr>Binary Tree - Revisited</vt:lpstr>
      <vt:lpstr>Binary Tree - Revisited</vt:lpstr>
      <vt:lpstr>Properties of Binary Tree</vt:lpstr>
      <vt:lpstr>Type of Binary Tree</vt:lpstr>
      <vt:lpstr>Expression Tree</vt:lpstr>
      <vt:lpstr>Expression Tree</vt:lpstr>
      <vt:lpstr>Expression Tree –Boolean Expression </vt:lpstr>
      <vt:lpstr>Build Expression Tree - Algorithm</vt:lpstr>
      <vt:lpstr>Build Expression Tree - Algorithm</vt:lpstr>
      <vt:lpstr>Expression Tree - Operations </vt:lpstr>
      <vt:lpstr>Binary Search Tree</vt:lpstr>
      <vt:lpstr>Binary Search Tree</vt:lpstr>
      <vt:lpstr>Heap Trees</vt:lpstr>
      <vt:lpstr>Common Operations on Heap Trees</vt:lpstr>
      <vt:lpstr>Threaded Binary Trees</vt:lpstr>
      <vt:lpstr>Threaded Binary Tree</vt:lpstr>
      <vt:lpstr>Threaded Binary Tree</vt:lpstr>
      <vt:lpstr>Types of Threaded Binary Tree</vt:lpstr>
      <vt:lpstr>Array of In-Order Traversal</vt:lpstr>
      <vt:lpstr>Double Threaded Binary Trees</vt:lpstr>
      <vt:lpstr>Advantages of Threaded Binary Trees</vt:lpstr>
      <vt:lpstr>Disadvantages of Threaded Binary Trees</vt:lpstr>
      <vt:lpstr>Self- Balancing Binary Search Tree</vt:lpstr>
      <vt:lpstr>Self- Balancing Binary Search Tree</vt:lpstr>
      <vt:lpstr>AVL Tree</vt:lpstr>
      <vt:lpstr>Slide 31</vt:lpstr>
      <vt:lpstr>AVL Tree Properties</vt:lpstr>
      <vt:lpstr>Maximal height of an AVL tree</vt:lpstr>
      <vt:lpstr>Balancing AVL trees</vt:lpstr>
      <vt:lpstr>Cases of Imbalance (1)</vt:lpstr>
      <vt:lpstr>Cases of Imbalance (2)</vt:lpstr>
      <vt:lpstr>Fixing Case 1: right rotation</vt:lpstr>
      <vt:lpstr>Case 1: Insertion example</vt:lpstr>
      <vt:lpstr>Fixing Case 4: left rotation </vt:lpstr>
      <vt:lpstr>Slide 40</vt:lpstr>
      <vt:lpstr>Fixing Case 2 – First try …</vt:lpstr>
      <vt:lpstr>Fixing Case 2: right then left rotation</vt:lpstr>
      <vt:lpstr>Case 2: Insertion Example</vt:lpstr>
      <vt:lpstr>Fixing Case 3: right then left rotation</vt:lpstr>
      <vt:lpstr>Insert and Delete operations (1)</vt:lpstr>
      <vt:lpstr>Insert and delete operations (2)</vt:lpstr>
      <vt:lpstr>AVL Trees – Time Complexity</vt:lpstr>
      <vt:lpstr>Red Black Trees</vt:lpstr>
      <vt:lpstr>Red Black Trees - Rules</vt:lpstr>
      <vt:lpstr>Red-Black Trees - Properties</vt:lpstr>
      <vt:lpstr>Red-Black Trees - Properties</vt:lpstr>
      <vt:lpstr>Red-Black Trees - Properties</vt:lpstr>
      <vt:lpstr>Red – Black Trees - Implementation</vt:lpstr>
      <vt:lpstr>Red - Black Trees – Time Complexity</vt:lpstr>
      <vt:lpstr>Splay Trees</vt:lpstr>
      <vt:lpstr>Splaying Operation</vt:lpstr>
      <vt:lpstr>Splaying</vt:lpstr>
      <vt:lpstr>Zig Step</vt:lpstr>
      <vt:lpstr>Zig-zig Step</vt:lpstr>
      <vt:lpstr>Zig-Zag Step</vt:lpstr>
      <vt:lpstr>Splay tree: Insertion and Deletion</vt:lpstr>
      <vt:lpstr>Splay Trees – Time Complexity</vt:lpstr>
      <vt:lpstr>B-Trees</vt:lpstr>
      <vt:lpstr>B - Trees</vt:lpstr>
      <vt:lpstr>B – Trees Definition</vt:lpstr>
      <vt:lpstr>B – Tree Example</vt:lpstr>
      <vt:lpstr>Constructing a B – Tree </vt:lpstr>
      <vt:lpstr>Insertion in B – Tree</vt:lpstr>
      <vt:lpstr>Insert into B – Tree (Contd.) </vt:lpstr>
      <vt:lpstr>Insert into B – Tree (Contd.) </vt:lpstr>
      <vt:lpstr>Insert into B – Tree (Contd.) </vt:lpstr>
      <vt:lpstr>Insert into B – Tree (Contd.) </vt:lpstr>
      <vt:lpstr>Removal from a B – Tree</vt:lpstr>
      <vt:lpstr>Removal from a B – Tree (2)</vt:lpstr>
      <vt:lpstr>Type #1: Simple leaf deletion</vt:lpstr>
      <vt:lpstr>Type #2: Simple non-leaf deletion</vt:lpstr>
      <vt:lpstr>Type #4: Too few keys in node and its siblings</vt:lpstr>
      <vt:lpstr>Type #4: Too few keys in node and its siblings</vt:lpstr>
      <vt:lpstr>Type #3: Enough siblings</vt:lpstr>
      <vt:lpstr>Type #3: Enough siblings</vt:lpstr>
      <vt:lpstr>Analysis of B – Trees</vt:lpstr>
      <vt:lpstr>Reasons for Using B – Trees </vt:lpstr>
      <vt:lpstr>Comparing Trees</vt:lpstr>
      <vt:lpstr>Last tree </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27</dc:title>
  <dc:subject>CSC211 Data Structures</dc:subject>
  <dc:creator>Dr. Iftikhar Azim Niaz</dc:creator>
  <cp:lastModifiedBy>NTS</cp:lastModifiedBy>
  <cp:revision>515</cp:revision>
  <dcterms:created xsi:type="dcterms:W3CDTF">2004-10-06T00:41:44Z</dcterms:created>
  <dcterms:modified xsi:type="dcterms:W3CDTF">2012-11-26T11:53:48Z</dcterms:modified>
</cp:coreProperties>
</file>