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s/slide67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69"/>
  </p:notesMasterIdLst>
  <p:sldIdLst>
    <p:sldId id="306" r:id="rId2"/>
    <p:sldId id="547" r:id="rId3"/>
    <p:sldId id="578" r:id="rId4"/>
    <p:sldId id="508" r:id="rId5"/>
    <p:sldId id="661" r:id="rId6"/>
    <p:sldId id="663" r:id="rId7"/>
    <p:sldId id="662" r:id="rId8"/>
    <p:sldId id="652" r:id="rId9"/>
    <p:sldId id="653" r:id="rId10"/>
    <p:sldId id="636" r:id="rId11"/>
    <p:sldId id="664" r:id="rId12"/>
    <p:sldId id="637" r:id="rId13"/>
    <p:sldId id="667" r:id="rId14"/>
    <p:sldId id="668" r:id="rId15"/>
    <p:sldId id="665" r:id="rId16"/>
    <p:sldId id="638" r:id="rId17"/>
    <p:sldId id="666" r:id="rId18"/>
    <p:sldId id="644" r:id="rId19"/>
    <p:sldId id="645" r:id="rId20"/>
    <p:sldId id="669" r:id="rId21"/>
    <p:sldId id="677" r:id="rId22"/>
    <p:sldId id="671" r:id="rId23"/>
    <p:sldId id="672" r:id="rId24"/>
    <p:sldId id="670" r:id="rId25"/>
    <p:sldId id="673" r:id="rId26"/>
    <p:sldId id="682" r:id="rId27"/>
    <p:sldId id="675" r:id="rId28"/>
    <p:sldId id="683" r:id="rId29"/>
    <p:sldId id="684" r:id="rId30"/>
    <p:sldId id="685" r:id="rId31"/>
    <p:sldId id="686" r:id="rId32"/>
    <p:sldId id="643" r:id="rId33"/>
    <p:sldId id="655" r:id="rId34"/>
    <p:sldId id="658" r:id="rId35"/>
    <p:sldId id="659" r:id="rId36"/>
    <p:sldId id="660" r:id="rId37"/>
    <p:sldId id="657" r:id="rId38"/>
    <p:sldId id="713" r:id="rId39"/>
    <p:sldId id="712" r:id="rId40"/>
    <p:sldId id="714" r:id="rId41"/>
    <p:sldId id="715" r:id="rId42"/>
    <p:sldId id="716" r:id="rId43"/>
    <p:sldId id="656" r:id="rId44"/>
    <p:sldId id="649" r:id="rId45"/>
    <p:sldId id="694" r:id="rId46"/>
    <p:sldId id="696" r:id="rId47"/>
    <p:sldId id="695" r:id="rId48"/>
    <p:sldId id="706" r:id="rId49"/>
    <p:sldId id="707" r:id="rId50"/>
    <p:sldId id="708" r:id="rId51"/>
    <p:sldId id="650" r:id="rId52"/>
    <p:sldId id="690" r:id="rId53"/>
    <p:sldId id="691" r:id="rId54"/>
    <p:sldId id="692" r:id="rId55"/>
    <p:sldId id="710" r:id="rId56"/>
    <p:sldId id="711" r:id="rId57"/>
    <p:sldId id="709" r:id="rId58"/>
    <p:sldId id="703" r:id="rId59"/>
    <p:sldId id="687" r:id="rId60"/>
    <p:sldId id="693" r:id="rId61"/>
    <p:sldId id="697" r:id="rId62"/>
    <p:sldId id="701" r:id="rId63"/>
    <p:sldId id="702" r:id="rId64"/>
    <p:sldId id="698" r:id="rId65"/>
    <p:sldId id="699" r:id="rId66"/>
    <p:sldId id="700" r:id="rId67"/>
    <p:sldId id="635" r:id="rId6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57D3FF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62" d="100"/>
          <a:sy n="62" d="100"/>
        </p:scale>
        <p:origin x="-14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26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Operations on Binary Tree</a:t>
            </a:r>
          </a:p>
          <a:p>
            <a:r>
              <a:rPr lang="en-US" dirty="0" smtClean="0"/>
              <a:t>Binary Tree Traversal</a:t>
            </a:r>
          </a:p>
          <a:p>
            <a:pPr lvl="1"/>
            <a:r>
              <a:rPr lang="en-US" dirty="0" err="1" smtClean="0"/>
              <a:t>InOrder</a:t>
            </a:r>
            <a:r>
              <a:rPr lang="en-US" dirty="0" smtClean="0"/>
              <a:t>,  </a:t>
            </a:r>
            <a:r>
              <a:rPr lang="en-US" dirty="0" err="1" smtClean="0"/>
              <a:t>PreOrder</a:t>
            </a:r>
            <a:r>
              <a:rPr lang="en-US" dirty="0" smtClean="0"/>
              <a:t> and </a:t>
            </a:r>
            <a:r>
              <a:rPr lang="en-US" dirty="0" err="1" smtClean="0"/>
              <a:t>PostOrder</a:t>
            </a:r>
            <a:endParaRPr lang="en-US" dirty="0" smtClean="0"/>
          </a:p>
          <a:p>
            <a:r>
              <a:rPr lang="en-US" dirty="0" smtClean="0"/>
              <a:t>Binary Search Tree (BST)</a:t>
            </a:r>
          </a:p>
          <a:p>
            <a:pPr lvl="1"/>
            <a:r>
              <a:rPr lang="en-US" dirty="0" smtClean="0"/>
              <a:t>Concept and Example</a:t>
            </a:r>
          </a:p>
          <a:p>
            <a:r>
              <a:rPr lang="en-US" dirty="0" smtClean="0"/>
              <a:t>BST Operations</a:t>
            </a:r>
          </a:p>
          <a:p>
            <a:pPr lvl="1"/>
            <a:r>
              <a:rPr lang="en-US" dirty="0" smtClean="0"/>
              <a:t>Minimum and Maximum</a:t>
            </a:r>
          </a:p>
          <a:p>
            <a:pPr lvl="1"/>
            <a:r>
              <a:rPr lang="en-US" dirty="0" smtClean="0"/>
              <a:t>Successor and Predecessor</a:t>
            </a:r>
          </a:p>
          <a:p>
            <a:pPr lvl="1"/>
            <a:r>
              <a:rPr lang="en-US" dirty="0" smtClean="0"/>
              <a:t>BST Traversing</a:t>
            </a:r>
          </a:p>
          <a:p>
            <a:pPr lvl="2"/>
            <a:r>
              <a:rPr lang="en-US" dirty="0" err="1" smtClean="0"/>
              <a:t>InOrder</a:t>
            </a:r>
            <a:r>
              <a:rPr lang="en-US" dirty="0" smtClean="0"/>
              <a:t>,  </a:t>
            </a:r>
            <a:r>
              <a:rPr lang="en-US" dirty="0" err="1" smtClean="0"/>
              <a:t>PreOrder</a:t>
            </a:r>
            <a:r>
              <a:rPr lang="en-US" dirty="0" smtClean="0"/>
              <a:t> and </a:t>
            </a:r>
            <a:r>
              <a:rPr lang="en-US" dirty="0" err="1" smtClean="0"/>
              <a:t>PostOrder</a:t>
            </a:r>
            <a:endParaRPr lang="en-US" dirty="0" smtClean="0"/>
          </a:p>
          <a:p>
            <a:pPr lvl="1"/>
            <a:r>
              <a:rPr lang="en-US" dirty="0" smtClean="0"/>
              <a:t>Insertion and Deletion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Complete Binary Tree</a:t>
            </a:r>
          </a:p>
          <a:p>
            <a:r>
              <a:rPr lang="en-US" dirty="0" smtClean="0"/>
              <a:t>Heaps</a:t>
            </a:r>
          </a:p>
          <a:p>
            <a:pPr lvl="1"/>
            <a:r>
              <a:rPr lang="en-US" dirty="0" smtClean="0"/>
              <a:t>Min-Heap and Max-Heap</a:t>
            </a:r>
          </a:p>
          <a:p>
            <a:r>
              <a:rPr lang="en-US" dirty="0" smtClean="0"/>
              <a:t>Heap Operations</a:t>
            </a:r>
          </a:p>
          <a:p>
            <a:pPr lvl="1"/>
            <a:r>
              <a:rPr lang="en-US" dirty="0" smtClean="0"/>
              <a:t>Insertion and Deletion</a:t>
            </a:r>
          </a:p>
          <a:p>
            <a:r>
              <a:rPr lang="en-US" dirty="0" smtClean="0"/>
              <a:t>Applications of Heaps</a:t>
            </a:r>
          </a:p>
          <a:p>
            <a:r>
              <a:rPr lang="en-US" dirty="0" smtClean="0"/>
              <a:t>Priority Queue</a:t>
            </a:r>
          </a:p>
          <a:p>
            <a:r>
              <a:rPr lang="en-US" dirty="0" smtClean="0"/>
              <a:t>Heap Sort</a:t>
            </a:r>
          </a:p>
          <a:p>
            <a:pPr lvl="1"/>
            <a:r>
              <a:rPr lang="en-US" dirty="0" smtClean="0"/>
              <a:t>Concept , Algorithm and Example Trace</a:t>
            </a:r>
          </a:p>
          <a:p>
            <a:pPr lvl="1"/>
            <a:r>
              <a:rPr lang="en-US" dirty="0" smtClean="0"/>
              <a:t>Complexity of Heap Sort</a:t>
            </a:r>
          </a:p>
          <a:p>
            <a:pPr lvl="1"/>
            <a:r>
              <a:rPr lang="en-US" dirty="0" smtClean="0"/>
              <a:t>Comparison with Quick and Merge Sort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Complete Binary Tree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2209800"/>
          </a:xfrm>
        </p:spPr>
        <p:txBody>
          <a:bodyPr/>
          <a:lstStyle/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A complete binary tree is a tree that is completely filled, with the possible exception of the bottom level.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bottom level is filled from left to right.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3" name="Line 2"/>
          <p:cNvSpPr>
            <a:spLocks noChangeShapeType="1"/>
          </p:cNvSpPr>
          <p:nvPr/>
        </p:nvSpPr>
        <p:spPr bwMode="auto">
          <a:xfrm>
            <a:off x="4648200" y="3505200"/>
            <a:ext cx="1219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>
              <a:effectLst/>
            </a:endParaRPr>
          </a:p>
        </p:txBody>
      </p:sp>
      <p:sp>
        <p:nvSpPr>
          <p:cNvPr id="124" name="Line 3"/>
          <p:cNvSpPr>
            <a:spLocks noChangeShapeType="1"/>
          </p:cNvSpPr>
          <p:nvPr/>
        </p:nvSpPr>
        <p:spPr bwMode="auto">
          <a:xfrm flipH="1">
            <a:off x="3505200" y="53340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125" name="Line 4"/>
          <p:cNvSpPr>
            <a:spLocks noChangeShapeType="1"/>
          </p:cNvSpPr>
          <p:nvPr/>
        </p:nvSpPr>
        <p:spPr bwMode="auto">
          <a:xfrm flipH="1">
            <a:off x="1066800" y="5334000"/>
            <a:ext cx="381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126" name="Line 5"/>
          <p:cNvSpPr>
            <a:spLocks noChangeShapeType="1"/>
          </p:cNvSpPr>
          <p:nvPr/>
        </p:nvSpPr>
        <p:spPr bwMode="auto">
          <a:xfrm>
            <a:off x="1676400" y="5334000"/>
            <a:ext cx="4572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127" name="Group 8"/>
          <p:cNvGrpSpPr>
            <a:grpSpLocks/>
          </p:cNvGrpSpPr>
          <p:nvPr/>
        </p:nvGrpSpPr>
        <p:grpSpPr bwMode="auto">
          <a:xfrm>
            <a:off x="4114800" y="3124200"/>
            <a:ext cx="685800" cy="533400"/>
            <a:chOff x="2304" y="1296"/>
            <a:chExt cx="432" cy="336"/>
          </a:xfrm>
        </p:grpSpPr>
        <p:sp>
          <p:nvSpPr>
            <p:cNvPr id="128" name="Oval 9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29" name="Text Box 10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A</a:t>
              </a:r>
            </a:p>
          </p:txBody>
        </p:sp>
      </p:grpSp>
      <p:grpSp>
        <p:nvGrpSpPr>
          <p:cNvPr id="130" name="Group 11"/>
          <p:cNvGrpSpPr>
            <a:grpSpLocks/>
          </p:cNvGrpSpPr>
          <p:nvPr/>
        </p:nvGrpSpPr>
        <p:grpSpPr bwMode="auto">
          <a:xfrm>
            <a:off x="5715000" y="3962400"/>
            <a:ext cx="685800" cy="533400"/>
            <a:chOff x="2304" y="1296"/>
            <a:chExt cx="432" cy="336"/>
          </a:xfrm>
        </p:grpSpPr>
        <p:sp>
          <p:nvSpPr>
            <p:cNvPr id="131" name="Oval 12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32" name="Text Box 13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C</a:t>
              </a:r>
            </a:p>
          </p:txBody>
        </p:sp>
      </p:grpSp>
      <p:grpSp>
        <p:nvGrpSpPr>
          <p:cNvPr id="133" name="Group 14"/>
          <p:cNvGrpSpPr>
            <a:grpSpLocks/>
          </p:cNvGrpSpPr>
          <p:nvPr/>
        </p:nvGrpSpPr>
        <p:grpSpPr bwMode="auto">
          <a:xfrm>
            <a:off x="2438400" y="3962400"/>
            <a:ext cx="685800" cy="533400"/>
            <a:chOff x="2304" y="1296"/>
            <a:chExt cx="432" cy="336"/>
          </a:xfrm>
        </p:grpSpPr>
        <p:sp>
          <p:nvSpPr>
            <p:cNvPr id="134" name="Oval 15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35" name="Text Box 16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effectLst/>
                  <a:latin typeface="Helvetica" pitchFamily="34" charset="0"/>
                </a:rPr>
                <a:t>B</a:t>
              </a:r>
            </a:p>
          </p:txBody>
        </p:sp>
      </p:grpSp>
      <p:sp>
        <p:nvSpPr>
          <p:cNvPr id="136" name="Line 17"/>
          <p:cNvSpPr>
            <a:spLocks noChangeShapeType="1"/>
          </p:cNvSpPr>
          <p:nvPr/>
        </p:nvSpPr>
        <p:spPr bwMode="auto">
          <a:xfrm flipH="1">
            <a:off x="2971800" y="3505200"/>
            <a:ext cx="1219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>
              <a:effectLst/>
            </a:endParaRPr>
          </a:p>
        </p:txBody>
      </p:sp>
      <p:grpSp>
        <p:nvGrpSpPr>
          <p:cNvPr id="137" name="Group 18"/>
          <p:cNvGrpSpPr>
            <a:grpSpLocks/>
          </p:cNvGrpSpPr>
          <p:nvPr/>
        </p:nvGrpSpPr>
        <p:grpSpPr bwMode="auto">
          <a:xfrm>
            <a:off x="3657600" y="4876800"/>
            <a:ext cx="685800" cy="533400"/>
            <a:chOff x="2304" y="1296"/>
            <a:chExt cx="432" cy="336"/>
          </a:xfrm>
        </p:grpSpPr>
        <p:sp>
          <p:nvSpPr>
            <p:cNvPr id="138" name="Oval 19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39" name="Text Box 20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E</a:t>
              </a:r>
            </a:p>
          </p:txBody>
        </p:sp>
      </p:grpSp>
      <p:sp>
        <p:nvSpPr>
          <p:cNvPr id="140" name="Line 21"/>
          <p:cNvSpPr>
            <a:spLocks noChangeShapeType="1"/>
          </p:cNvSpPr>
          <p:nvPr/>
        </p:nvSpPr>
        <p:spPr bwMode="auto">
          <a:xfrm>
            <a:off x="2971800" y="44196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141" name="Group 22"/>
          <p:cNvGrpSpPr>
            <a:grpSpLocks/>
          </p:cNvGrpSpPr>
          <p:nvPr/>
        </p:nvGrpSpPr>
        <p:grpSpPr bwMode="auto">
          <a:xfrm>
            <a:off x="1828800" y="6019800"/>
            <a:ext cx="685800" cy="533400"/>
            <a:chOff x="2304" y="1296"/>
            <a:chExt cx="432" cy="336"/>
          </a:xfrm>
        </p:grpSpPr>
        <p:sp>
          <p:nvSpPr>
            <p:cNvPr id="142" name="Oval 23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43" name="Text Box 24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I</a:t>
              </a:r>
            </a:p>
          </p:txBody>
        </p:sp>
      </p:grpSp>
      <p:grpSp>
        <p:nvGrpSpPr>
          <p:cNvPr id="144" name="Group 25"/>
          <p:cNvGrpSpPr>
            <a:grpSpLocks/>
          </p:cNvGrpSpPr>
          <p:nvPr/>
        </p:nvGrpSpPr>
        <p:grpSpPr bwMode="auto">
          <a:xfrm>
            <a:off x="1219200" y="4876800"/>
            <a:ext cx="685800" cy="533400"/>
            <a:chOff x="2304" y="1296"/>
            <a:chExt cx="432" cy="336"/>
          </a:xfrm>
        </p:grpSpPr>
        <p:sp>
          <p:nvSpPr>
            <p:cNvPr id="145" name="Oval 26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46" name="Text Box 27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D</a:t>
              </a:r>
            </a:p>
          </p:txBody>
        </p:sp>
      </p:grpSp>
      <p:sp>
        <p:nvSpPr>
          <p:cNvPr id="147" name="Line 28"/>
          <p:cNvSpPr>
            <a:spLocks noChangeShapeType="1"/>
          </p:cNvSpPr>
          <p:nvPr/>
        </p:nvSpPr>
        <p:spPr bwMode="auto">
          <a:xfrm flipH="1">
            <a:off x="1752600" y="44196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148" name="Group 29"/>
          <p:cNvGrpSpPr>
            <a:grpSpLocks/>
          </p:cNvGrpSpPr>
          <p:nvPr/>
        </p:nvGrpSpPr>
        <p:grpSpPr bwMode="auto">
          <a:xfrm>
            <a:off x="609600" y="6019800"/>
            <a:ext cx="685800" cy="533400"/>
            <a:chOff x="2304" y="1296"/>
            <a:chExt cx="432" cy="336"/>
          </a:xfrm>
        </p:grpSpPr>
        <p:sp>
          <p:nvSpPr>
            <p:cNvPr id="149" name="Oval 30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50" name="Text Box 31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H</a:t>
              </a:r>
            </a:p>
          </p:txBody>
        </p:sp>
      </p:grpSp>
      <p:grpSp>
        <p:nvGrpSpPr>
          <p:cNvPr id="151" name="Group 32"/>
          <p:cNvGrpSpPr>
            <a:grpSpLocks/>
          </p:cNvGrpSpPr>
          <p:nvPr/>
        </p:nvGrpSpPr>
        <p:grpSpPr bwMode="auto">
          <a:xfrm>
            <a:off x="3048000" y="6019800"/>
            <a:ext cx="685800" cy="533400"/>
            <a:chOff x="2304" y="1296"/>
            <a:chExt cx="432" cy="336"/>
          </a:xfrm>
        </p:grpSpPr>
        <p:sp>
          <p:nvSpPr>
            <p:cNvPr id="152" name="Oval 33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53" name="Text Box 34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J</a:t>
              </a:r>
            </a:p>
          </p:txBody>
        </p:sp>
      </p:grpSp>
      <p:grpSp>
        <p:nvGrpSpPr>
          <p:cNvPr id="154" name="Group 35"/>
          <p:cNvGrpSpPr>
            <a:grpSpLocks/>
          </p:cNvGrpSpPr>
          <p:nvPr/>
        </p:nvGrpSpPr>
        <p:grpSpPr bwMode="auto">
          <a:xfrm>
            <a:off x="6934200" y="4876800"/>
            <a:ext cx="685800" cy="533400"/>
            <a:chOff x="2304" y="1296"/>
            <a:chExt cx="432" cy="336"/>
          </a:xfrm>
        </p:grpSpPr>
        <p:sp>
          <p:nvSpPr>
            <p:cNvPr id="155" name="Oval 36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56" name="Text Box 37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G</a:t>
              </a:r>
            </a:p>
          </p:txBody>
        </p:sp>
      </p:grpSp>
      <p:sp>
        <p:nvSpPr>
          <p:cNvPr id="157" name="Line 38"/>
          <p:cNvSpPr>
            <a:spLocks noChangeShapeType="1"/>
          </p:cNvSpPr>
          <p:nvPr/>
        </p:nvSpPr>
        <p:spPr bwMode="auto">
          <a:xfrm>
            <a:off x="6248400" y="44196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158" name="Group 39"/>
          <p:cNvGrpSpPr>
            <a:grpSpLocks/>
          </p:cNvGrpSpPr>
          <p:nvPr/>
        </p:nvGrpSpPr>
        <p:grpSpPr bwMode="auto">
          <a:xfrm>
            <a:off x="4495800" y="4876800"/>
            <a:ext cx="685800" cy="533400"/>
            <a:chOff x="2304" y="1296"/>
            <a:chExt cx="432" cy="336"/>
          </a:xfrm>
        </p:grpSpPr>
        <p:sp>
          <p:nvSpPr>
            <p:cNvPr id="159" name="Oval 40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60" name="Text Box 41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F</a:t>
              </a:r>
            </a:p>
          </p:txBody>
        </p:sp>
      </p:grpSp>
      <p:sp>
        <p:nvSpPr>
          <p:cNvPr id="161" name="Line 42"/>
          <p:cNvSpPr>
            <a:spLocks noChangeShapeType="1"/>
          </p:cNvSpPr>
          <p:nvPr/>
        </p:nvSpPr>
        <p:spPr bwMode="auto">
          <a:xfrm flipH="1">
            <a:off x="5029200" y="4419600"/>
            <a:ext cx="838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733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Recall that such a tree of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height </a:t>
            </a:r>
            <a:r>
              <a:rPr lang="en-US" i="1" dirty="0" smtClean="0">
                <a:latin typeface="Helvetica" pitchFamily="34" charset="0"/>
                <a:cs typeface="Times New Roman" pitchFamily="18" charset="0"/>
              </a:rPr>
              <a:t>h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 has between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2</a:t>
            </a:r>
            <a:r>
              <a:rPr lang="en-US" i="1" baseline="30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 to 2</a:t>
            </a:r>
            <a:r>
              <a:rPr lang="en-US" i="1" baseline="30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</a:t>
            </a:r>
            <a:r>
              <a:rPr lang="en-US" baseline="30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+1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 –1 nodes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height of such a tree 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is thus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log</a:t>
            </a:r>
            <a:r>
              <a:rPr lang="en-US" baseline="-25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2</a:t>
            </a:r>
            <a:r>
              <a:rPr lang="en-US" i="1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N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 where </a:t>
            </a:r>
            <a:r>
              <a:rPr lang="en-US" i="1" dirty="0" smtClean="0">
                <a:latin typeface="Helvetica" pitchFamily="34" charset="0"/>
                <a:cs typeface="Times New Roman" pitchFamily="18" charset="0"/>
              </a:rPr>
              <a:t>N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 is the number of nodes in the tree.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Because the tree is so regular, it can be stored in an </a:t>
            </a:r>
            <a:r>
              <a:rPr lang="en-US" i="1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array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; no pointers are necessary.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For any array element at position </a:t>
            </a:r>
            <a:r>
              <a:rPr lang="en-US" i="1" dirty="0" err="1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, </a:t>
            </a:r>
          </a:p>
          <a:p>
            <a:pPr lvl="1"/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left child is at 2</a:t>
            </a:r>
            <a:r>
              <a:rPr lang="en-US" i="1" dirty="0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, </a:t>
            </a:r>
          </a:p>
          <a:p>
            <a:pPr lvl="1"/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right child is at (2</a:t>
            </a:r>
            <a:r>
              <a:rPr lang="en-US" i="1" dirty="0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Helvetica" pitchFamily="34" charset="0"/>
                <a:cs typeface="Times New Roman" pitchFamily="18" charset="0"/>
              </a:rPr>
              <a:t> 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+1) and </a:t>
            </a:r>
          </a:p>
          <a:p>
            <a:pPr lvl="1"/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parent is at </a:t>
            </a:r>
            <a:r>
              <a:rPr lang="en-US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</a:t>
            </a:r>
            <a:r>
              <a:rPr lang="en-US" i="1" dirty="0" err="1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/</a:t>
            </a:r>
            <a:r>
              <a:rPr lang="en-US" i="1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2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990600" y="4419600"/>
            <a:ext cx="7019925" cy="2362200"/>
            <a:chOff x="981075" y="4419600"/>
            <a:chExt cx="7019925" cy="2362200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066800" y="5334000"/>
              <a:ext cx="6858000" cy="533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240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9812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4384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8956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3528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100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2672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7244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1816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56388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0960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65532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70104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74676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4478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A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19050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B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23622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C</a:t>
              </a: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8098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D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32670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E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37242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F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41814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G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46386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H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50958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I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55626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J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1447800" y="5851525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18954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2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2362200" y="5851525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effectLst/>
                  <a:latin typeface="Helvetica" pitchFamily="34" charset="0"/>
                </a:rPr>
                <a:t>3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28098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4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32670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5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7242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6</a:t>
              </a: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41814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7</a:t>
              </a: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46386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8</a:t>
              </a:r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auto">
            <a:xfrm>
              <a:off x="50958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9</a:t>
              </a: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55530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10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60102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11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6477000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12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69246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effectLst/>
                  <a:latin typeface="Helvetica" pitchFamily="34" charset="0"/>
                </a:rPr>
                <a:t>13</a:t>
              </a:r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73818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14</a:t>
              </a:r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981075" y="5851525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0</a:t>
              </a: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789113" y="5148263"/>
              <a:ext cx="420687" cy="185737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82" y="30"/>
                </a:cxn>
                <a:cxn ang="0">
                  <a:pos x="137" y="12"/>
                </a:cxn>
                <a:cxn ang="0">
                  <a:pos x="338" y="85"/>
                </a:cxn>
                <a:cxn ang="0">
                  <a:pos x="356" y="140"/>
                </a:cxn>
              </a:cxnLst>
              <a:rect l="0" t="0" r="r" b="b"/>
              <a:pathLst>
                <a:path w="356" h="140">
                  <a:moveTo>
                    <a:pt x="0" y="122"/>
                  </a:moveTo>
                  <a:cubicBezTo>
                    <a:pt x="23" y="87"/>
                    <a:pt x="42" y="48"/>
                    <a:pt x="82" y="30"/>
                  </a:cubicBezTo>
                  <a:cubicBezTo>
                    <a:pt x="100" y="22"/>
                    <a:pt x="137" y="12"/>
                    <a:pt x="137" y="12"/>
                  </a:cubicBezTo>
                  <a:cubicBezTo>
                    <a:pt x="297" y="23"/>
                    <a:pt x="253" y="0"/>
                    <a:pt x="338" y="85"/>
                  </a:cubicBezTo>
                  <a:cubicBezTo>
                    <a:pt x="344" y="103"/>
                    <a:pt x="356" y="140"/>
                    <a:pt x="356" y="14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1752600" y="4889500"/>
              <a:ext cx="914400" cy="444500"/>
            </a:xfrm>
            <a:custGeom>
              <a:avLst/>
              <a:gdLst/>
              <a:ahLst/>
              <a:cxnLst>
                <a:cxn ang="0">
                  <a:pos x="0" y="280"/>
                </a:cxn>
                <a:cxn ang="0">
                  <a:pos x="144" y="40"/>
                </a:cxn>
                <a:cxn ang="0">
                  <a:pos x="432" y="40"/>
                </a:cxn>
                <a:cxn ang="0">
                  <a:pos x="576" y="280"/>
                </a:cxn>
              </a:cxnLst>
              <a:rect l="0" t="0" r="r" b="b"/>
              <a:pathLst>
                <a:path w="576" h="280">
                  <a:moveTo>
                    <a:pt x="0" y="280"/>
                  </a:moveTo>
                  <a:cubicBezTo>
                    <a:pt x="36" y="180"/>
                    <a:pt x="72" y="80"/>
                    <a:pt x="144" y="40"/>
                  </a:cubicBezTo>
                  <a:cubicBezTo>
                    <a:pt x="216" y="0"/>
                    <a:pt x="360" y="0"/>
                    <a:pt x="432" y="40"/>
                  </a:cubicBezTo>
                  <a:cubicBezTo>
                    <a:pt x="504" y="80"/>
                    <a:pt x="540" y="180"/>
                    <a:pt x="576" y="28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 flipV="1">
              <a:off x="2209800" y="5867400"/>
              <a:ext cx="9144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 flipV="1">
              <a:off x="2209800" y="5867400"/>
              <a:ext cx="13716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2743200" y="4800600"/>
              <a:ext cx="12954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2743200" y="4800600"/>
              <a:ext cx="17526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 flipV="1">
              <a:off x="3200400" y="5867400"/>
              <a:ext cx="1752600" cy="6858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 flipV="1">
              <a:off x="3200400" y="5867400"/>
              <a:ext cx="2209800" cy="914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3581400" y="4419600"/>
              <a:ext cx="2209800" cy="914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733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Recall that such a tree of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height </a:t>
            </a:r>
            <a:r>
              <a:rPr lang="en-US" i="1" dirty="0" smtClean="0">
                <a:latin typeface="Helvetica" pitchFamily="34" charset="0"/>
                <a:cs typeface="Times New Roman" pitchFamily="18" charset="0"/>
              </a:rPr>
              <a:t>h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 has between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2</a:t>
            </a:r>
            <a:r>
              <a:rPr lang="en-US" i="1" baseline="30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 to 2</a:t>
            </a:r>
            <a:r>
              <a:rPr lang="en-US" i="1" baseline="30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</a:t>
            </a:r>
            <a:r>
              <a:rPr lang="en-US" baseline="30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+1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 –1 nodes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height of such a tree 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is thus </a:t>
            </a:r>
            <a:r>
              <a:rPr lang="en-US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log</a:t>
            </a:r>
            <a:r>
              <a:rPr lang="en-US" baseline="-25000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2</a:t>
            </a:r>
            <a:r>
              <a:rPr lang="en-US" i="1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N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 where </a:t>
            </a:r>
            <a:r>
              <a:rPr lang="en-US" i="1" dirty="0" smtClean="0">
                <a:latin typeface="Helvetica" pitchFamily="34" charset="0"/>
                <a:cs typeface="Times New Roman" pitchFamily="18" charset="0"/>
              </a:rPr>
              <a:t>N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 is the number of nodes in the tree.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Because the tree is so regular, it can be stored in an </a:t>
            </a:r>
            <a:r>
              <a:rPr lang="en-US" i="1" dirty="0" smtClean="0">
                <a:solidFill>
                  <a:srgbClr val="0000CC"/>
                </a:solidFill>
                <a:latin typeface="Helvetica" pitchFamily="34" charset="0"/>
                <a:cs typeface="Times New Roman" pitchFamily="18" charset="0"/>
              </a:rPr>
              <a:t>array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; no pointers are necessary.</a:t>
            </a:r>
          </a:p>
          <a:p>
            <a:r>
              <a:rPr lang="en-US" dirty="0" smtClean="0">
                <a:latin typeface="Helvetica" pitchFamily="34" charset="0"/>
                <a:cs typeface="Times New Roman" pitchFamily="18" charset="0"/>
              </a:rPr>
              <a:t>For any array element at position </a:t>
            </a:r>
            <a:r>
              <a:rPr lang="en-US" i="1" dirty="0" err="1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, </a:t>
            </a:r>
          </a:p>
          <a:p>
            <a:pPr lvl="1"/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left child is at 2</a:t>
            </a:r>
            <a:r>
              <a:rPr lang="en-US" i="1" dirty="0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, </a:t>
            </a:r>
          </a:p>
          <a:p>
            <a:pPr lvl="1"/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right child is at (2</a:t>
            </a:r>
            <a:r>
              <a:rPr lang="en-US" i="1" dirty="0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i="1" dirty="0" smtClean="0">
                <a:latin typeface="Helvetica" pitchFamily="34" charset="0"/>
                <a:cs typeface="Times New Roman" pitchFamily="18" charset="0"/>
              </a:rPr>
              <a:t> 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+1) and </a:t>
            </a:r>
          </a:p>
          <a:p>
            <a:pPr lvl="1"/>
            <a:r>
              <a:rPr lang="en-US" dirty="0" smtClean="0">
                <a:latin typeface="Helvetica" pitchFamily="34" charset="0"/>
                <a:cs typeface="Times New Roman" pitchFamily="18" charset="0"/>
              </a:rPr>
              <a:t>the parent is at </a:t>
            </a:r>
            <a:r>
              <a:rPr lang="en-US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</a:t>
            </a:r>
            <a:r>
              <a:rPr lang="en-US" i="1" dirty="0" err="1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/</a:t>
            </a:r>
            <a:r>
              <a:rPr lang="en-US" i="1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</a:t>
            </a:r>
            <a:r>
              <a:rPr lang="en-US" dirty="0" smtClean="0">
                <a:latin typeface="Helvetica" pitchFamily="34" charset="0"/>
                <a:cs typeface="Times New Roman" pitchFamily="18" charset="0"/>
              </a:rPr>
              <a:t>2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990600" y="4419600"/>
            <a:ext cx="7019925" cy="2362200"/>
            <a:chOff x="981075" y="4419600"/>
            <a:chExt cx="7019925" cy="2362200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066800" y="5334000"/>
              <a:ext cx="6858000" cy="533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5240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>
              <a:off x="19812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24384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28956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33528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38100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42672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47244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51816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56388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>
              <a:off x="60960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65532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>
              <a:off x="70104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7467600" y="53340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4478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A</a:t>
              </a: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19050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B</a:t>
              </a: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23622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C</a:t>
              </a:r>
            </a:p>
          </p:txBody>
        </p:sp>
        <p:sp>
          <p:nvSpPr>
            <p:cNvPr id="22" name="Text Box 22"/>
            <p:cNvSpPr txBox="1">
              <a:spLocks noChangeArrowheads="1"/>
            </p:cNvSpPr>
            <p:nvPr/>
          </p:nvSpPr>
          <p:spPr bwMode="auto">
            <a:xfrm>
              <a:off x="28098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D</a:t>
              </a:r>
            </a:p>
          </p:txBody>
        </p:sp>
        <p:sp>
          <p:nvSpPr>
            <p:cNvPr id="23" name="Text Box 23"/>
            <p:cNvSpPr txBox="1">
              <a:spLocks noChangeArrowheads="1"/>
            </p:cNvSpPr>
            <p:nvPr/>
          </p:nvSpPr>
          <p:spPr bwMode="auto">
            <a:xfrm>
              <a:off x="32670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E</a:t>
              </a: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37242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F</a:t>
              </a: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41814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G</a:t>
              </a:r>
            </a:p>
          </p:txBody>
        </p:sp>
        <p:sp>
          <p:nvSpPr>
            <p:cNvPr id="26" name="Text Box 26"/>
            <p:cNvSpPr txBox="1">
              <a:spLocks noChangeArrowheads="1"/>
            </p:cNvSpPr>
            <p:nvPr/>
          </p:nvSpPr>
          <p:spPr bwMode="auto">
            <a:xfrm>
              <a:off x="46386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H</a:t>
              </a: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5095875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I</a:t>
              </a: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5562600" y="54102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J</a:t>
              </a: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1447800" y="5851525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</a:t>
              </a: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18954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2</a:t>
              </a: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2362200" y="5851525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3</a:t>
              </a: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28098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4</a:t>
              </a: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32670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5</a:t>
              </a: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7242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6</a:t>
              </a: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41814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7</a:t>
              </a: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46386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8</a:t>
              </a:r>
            </a:p>
          </p:txBody>
        </p:sp>
        <p:sp>
          <p:nvSpPr>
            <p:cNvPr id="37" name="Text Box 37"/>
            <p:cNvSpPr txBox="1">
              <a:spLocks noChangeArrowheads="1"/>
            </p:cNvSpPr>
            <p:nvPr/>
          </p:nvSpPr>
          <p:spPr bwMode="auto">
            <a:xfrm>
              <a:off x="50958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9</a:t>
              </a:r>
            </a:p>
          </p:txBody>
        </p:sp>
        <p:sp>
          <p:nvSpPr>
            <p:cNvPr id="38" name="Text Box 38"/>
            <p:cNvSpPr txBox="1">
              <a:spLocks noChangeArrowheads="1"/>
            </p:cNvSpPr>
            <p:nvPr/>
          </p:nvSpPr>
          <p:spPr bwMode="auto">
            <a:xfrm>
              <a:off x="55530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10</a:t>
              </a:r>
            </a:p>
          </p:txBody>
        </p:sp>
        <p:sp>
          <p:nvSpPr>
            <p:cNvPr id="39" name="Text Box 39"/>
            <p:cNvSpPr txBox="1">
              <a:spLocks noChangeArrowheads="1"/>
            </p:cNvSpPr>
            <p:nvPr/>
          </p:nvSpPr>
          <p:spPr bwMode="auto">
            <a:xfrm>
              <a:off x="60102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11</a:t>
              </a: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6477000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12</a:t>
              </a:r>
            </a:p>
          </p:txBody>
        </p:sp>
        <p:sp>
          <p:nvSpPr>
            <p:cNvPr id="41" name="Text Box 41"/>
            <p:cNvSpPr txBox="1">
              <a:spLocks noChangeArrowheads="1"/>
            </p:cNvSpPr>
            <p:nvPr/>
          </p:nvSpPr>
          <p:spPr bwMode="auto">
            <a:xfrm>
              <a:off x="69246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effectLst/>
                  <a:latin typeface="Helvetica" pitchFamily="34" charset="0"/>
                </a:rPr>
                <a:t>13</a:t>
              </a:r>
            </a:p>
          </p:txBody>
        </p:sp>
        <p:sp>
          <p:nvSpPr>
            <p:cNvPr id="42" name="Text Box 42"/>
            <p:cNvSpPr txBox="1">
              <a:spLocks noChangeArrowheads="1"/>
            </p:cNvSpPr>
            <p:nvPr/>
          </p:nvSpPr>
          <p:spPr bwMode="auto">
            <a:xfrm>
              <a:off x="7381875" y="5867400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14</a:t>
              </a:r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981075" y="5851525"/>
              <a:ext cx="619125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0</a:t>
              </a: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789113" y="5148263"/>
              <a:ext cx="420687" cy="185737"/>
            </a:xfrm>
            <a:custGeom>
              <a:avLst/>
              <a:gdLst/>
              <a:ahLst/>
              <a:cxnLst>
                <a:cxn ang="0">
                  <a:pos x="0" y="122"/>
                </a:cxn>
                <a:cxn ang="0">
                  <a:pos x="82" y="30"/>
                </a:cxn>
                <a:cxn ang="0">
                  <a:pos x="137" y="12"/>
                </a:cxn>
                <a:cxn ang="0">
                  <a:pos x="338" y="85"/>
                </a:cxn>
                <a:cxn ang="0">
                  <a:pos x="356" y="140"/>
                </a:cxn>
              </a:cxnLst>
              <a:rect l="0" t="0" r="r" b="b"/>
              <a:pathLst>
                <a:path w="356" h="140">
                  <a:moveTo>
                    <a:pt x="0" y="122"/>
                  </a:moveTo>
                  <a:cubicBezTo>
                    <a:pt x="23" y="87"/>
                    <a:pt x="42" y="48"/>
                    <a:pt x="82" y="30"/>
                  </a:cubicBezTo>
                  <a:cubicBezTo>
                    <a:pt x="100" y="22"/>
                    <a:pt x="137" y="12"/>
                    <a:pt x="137" y="12"/>
                  </a:cubicBezTo>
                  <a:cubicBezTo>
                    <a:pt x="297" y="23"/>
                    <a:pt x="253" y="0"/>
                    <a:pt x="338" y="85"/>
                  </a:cubicBezTo>
                  <a:cubicBezTo>
                    <a:pt x="344" y="103"/>
                    <a:pt x="356" y="140"/>
                    <a:pt x="356" y="14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>
              <a:off x="1752600" y="4889500"/>
              <a:ext cx="914400" cy="444500"/>
            </a:xfrm>
            <a:custGeom>
              <a:avLst/>
              <a:gdLst/>
              <a:ahLst/>
              <a:cxnLst>
                <a:cxn ang="0">
                  <a:pos x="0" y="280"/>
                </a:cxn>
                <a:cxn ang="0">
                  <a:pos x="144" y="40"/>
                </a:cxn>
                <a:cxn ang="0">
                  <a:pos x="432" y="40"/>
                </a:cxn>
                <a:cxn ang="0">
                  <a:pos x="576" y="280"/>
                </a:cxn>
              </a:cxnLst>
              <a:rect l="0" t="0" r="r" b="b"/>
              <a:pathLst>
                <a:path w="576" h="280">
                  <a:moveTo>
                    <a:pt x="0" y="280"/>
                  </a:moveTo>
                  <a:cubicBezTo>
                    <a:pt x="36" y="180"/>
                    <a:pt x="72" y="80"/>
                    <a:pt x="144" y="40"/>
                  </a:cubicBezTo>
                  <a:cubicBezTo>
                    <a:pt x="216" y="0"/>
                    <a:pt x="360" y="0"/>
                    <a:pt x="432" y="40"/>
                  </a:cubicBezTo>
                  <a:cubicBezTo>
                    <a:pt x="504" y="80"/>
                    <a:pt x="540" y="180"/>
                    <a:pt x="576" y="280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6" name="Freeform 46"/>
            <p:cNvSpPr>
              <a:spLocks/>
            </p:cNvSpPr>
            <p:nvPr/>
          </p:nvSpPr>
          <p:spPr bwMode="auto">
            <a:xfrm flipV="1">
              <a:off x="2209800" y="5867400"/>
              <a:ext cx="9144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7" name="Freeform 47"/>
            <p:cNvSpPr>
              <a:spLocks/>
            </p:cNvSpPr>
            <p:nvPr/>
          </p:nvSpPr>
          <p:spPr bwMode="auto">
            <a:xfrm flipV="1">
              <a:off x="2209800" y="5867400"/>
              <a:ext cx="13716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8" name="Freeform 48"/>
            <p:cNvSpPr>
              <a:spLocks/>
            </p:cNvSpPr>
            <p:nvPr/>
          </p:nvSpPr>
          <p:spPr bwMode="auto">
            <a:xfrm>
              <a:off x="2743200" y="4800600"/>
              <a:ext cx="12954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9" name="Freeform 49"/>
            <p:cNvSpPr>
              <a:spLocks/>
            </p:cNvSpPr>
            <p:nvPr/>
          </p:nvSpPr>
          <p:spPr bwMode="auto">
            <a:xfrm>
              <a:off x="2743200" y="4800600"/>
              <a:ext cx="1752600" cy="533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0" name="Freeform 50"/>
            <p:cNvSpPr>
              <a:spLocks/>
            </p:cNvSpPr>
            <p:nvPr/>
          </p:nvSpPr>
          <p:spPr bwMode="auto">
            <a:xfrm flipV="1">
              <a:off x="3200400" y="5867400"/>
              <a:ext cx="1752600" cy="6858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 flipV="1">
              <a:off x="3200400" y="5867400"/>
              <a:ext cx="2209800" cy="914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3581400" y="4419600"/>
              <a:ext cx="2209800" cy="914400"/>
            </a:xfrm>
            <a:custGeom>
              <a:avLst/>
              <a:gdLst/>
              <a:ahLst/>
              <a:cxnLst>
                <a:cxn ang="0">
                  <a:pos x="0" y="336"/>
                </a:cxn>
                <a:cxn ang="0">
                  <a:pos x="192" y="48"/>
                </a:cxn>
                <a:cxn ang="0">
                  <a:pos x="432" y="48"/>
                </a:cxn>
                <a:cxn ang="0">
                  <a:pos x="576" y="336"/>
                </a:cxn>
              </a:cxnLst>
              <a:rect l="0" t="0" r="r" b="b"/>
              <a:pathLst>
                <a:path w="576" h="336">
                  <a:moveTo>
                    <a:pt x="0" y="336"/>
                  </a:moveTo>
                  <a:cubicBezTo>
                    <a:pt x="60" y="216"/>
                    <a:pt x="120" y="96"/>
                    <a:pt x="192" y="48"/>
                  </a:cubicBezTo>
                  <a:cubicBezTo>
                    <a:pt x="264" y="0"/>
                    <a:pt x="368" y="0"/>
                    <a:pt x="432" y="48"/>
                  </a:cubicBezTo>
                  <a:cubicBezTo>
                    <a:pt x="496" y="96"/>
                    <a:pt x="536" y="216"/>
                    <a:pt x="576" y="336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pPr algn="ctr"/>
              <a:endParaRPr lang="en-US" sz="2000" b="1">
                <a:effectLst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Binary Tree</a:t>
            </a:r>
            <a:endParaRPr lang="en-US" dirty="0"/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4633913" y="1795463"/>
            <a:ext cx="1100137" cy="555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>
            <a:off x="3603625" y="3460750"/>
            <a:ext cx="342900" cy="625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>
            <a:off x="1403350" y="3460750"/>
            <a:ext cx="342900" cy="6254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952625" y="3460750"/>
            <a:ext cx="412750" cy="695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4152900" y="1447800"/>
            <a:ext cx="619125" cy="516136"/>
            <a:chOff x="2304" y="1296"/>
            <a:chExt cx="432" cy="357"/>
          </a:xfrm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A</a:t>
              </a: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5595938" y="2211388"/>
            <a:ext cx="619125" cy="516136"/>
            <a:chOff x="2304" y="1296"/>
            <a:chExt cx="432" cy="357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C</a:t>
              </a:r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2640013" y="2211388"/>
            <a:ext cx="619125" cy="516136"/>
            <a:chOff x="2304" y="1296"/>
            <a:chExt cx="432" cy="357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2304" y="1334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B</a:t>
              </a:r>
            </a:p>
          </p:txBody>
        </p:sp>
      </p:grpSp>
      <p:sp>
        <p:nvSpPr>
          <p:cNvPr id="17" name="Line 17"/>
          <p:cNvSpPr>
            <a:spLocks noChangeShapeType="1"/>
          </p:cNvSpPr>
          <p:nvPr/>
        </p:nvSpPr>
        <p:spPr bwMode="auto">
          <a:xfrm flipH="1">
            <a:off x="3121025" y="1795463"/>
            <a:ext cx="1100138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18" name="Group 18"/>
          <p:cNvGrpSpPr>
            <a:grpSpLocks/>
          </p:cNvGrpSpPr>
          <p:nvPr/>
        </p:nvGrpSpPr>
        <p:grpSpPr bwMode="auto">
          <a:xfrm>
            <a:off x="3740150" y="3044823"/>
            <a:ext cx="619125" cy="519027"/>
            <a:chOff x="2304" y="1296"/>
            <a:chExt cx="432" cy="359"/>
          </a:xfrm>
        </p:grpSpPr>
        <p:sp>
          <p:nvSpPr>
            <p:cNvPr id="19" name="Oval 19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20" name="Text Box 20"/>
            <p:cNvSpPr txBox="1">
              <a:spLocks noChangeArrowheads="1"/>
            </p:cNvSpPr>
            <p:nvPr/>
          </p:nvSpPr>
          <p:spPr bwMode="auto">
            <a:xfrm>
              <a:off x="2304" y="1336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E</a:t>
              </a:r>
            </a:p>
          </p:txBody>
        </p:sp>
      </p:grp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3121025" y="2627313"/>
            <a:ext cx="757238" cy="4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22" name="Group 22"/>
          <p:cNvGrpSpPr>
            <a:grpSpLocks/>
          </p:cNvGrpSpPr>
          <p:nvPr/>
        </p:nvGrpSpPr>
        <p:grpSpPr bwMode="auto">
          <a:xfrm>
            <a:off x="2090738" y="4086223"/>
            <a:ext cx="619125" cy="519027"/>
            <a:chOff x="2304" y="1296"/>
            <a:chExt cx="432" cy="359"/>
          </a:xfrm>
        </p:grpSpPr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2304" y="1336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I</a:t>
              </a:r>
            </a:p>
          </p:txBody>
        </p:sp>
      </p:grpSp>
      <p:grpSp>
        <p:nvGrpSpPr>
          <p:cNvPr id="25" name="Group 25"/>
          <p:cNvGrpSpPr>
            <a:grpSpLocks/>
          </p:cNvGrpSpPr>
          <p:nvPr/>
        </p:nvGrpSpPr>
        <p:grpSpPr bwMode="auto">
          <a:xfrm>
            <a:off x="1539875" y="3044823"/>
            <a:ext cx="619125" cy="519027"/>
            <a:chOff x="2304" y="1296"/>
            <a:chExt cx="432" cy="359"/>
          </a:xfrm>
        </p:grpSpPr>
        <p:sp>
          <p:nvSpPr>
            <p:cNvPr id="26" name="Oval 26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2304" y="1336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D</a:t>
              </a:r>
            </a:p>
          </p:txBody>
        </p:sp>
      </p:grpSp>
      <p:sp>
        <p:nvSpPr>
          <p:cNvPr id="28" name="Line 28"/>
          <p:cNvSpPr>
            <a:spLocks noChangeShapeType="1"/>
          </p:cNvSpPr>
          <p:nvPr/>
        </p:nvSpPr>
        <p:spPr bwMode="auto">
          <a:xfrm flipH="1">
            <a:off x="2022475" y="2627313"/>
            <a:ext cx="755650" cy="4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1058863" y="4086225"/>
            <a:ext cx="482600" cy="485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990600" y="411480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H</a:t>
            </a:r>
          </a:p>
        </p:txBody>
      </p:sp>
      <p:grpSp>
        <p:nvGrpSpPr>
          <p:cNvPr id="31" name="Group 31"/>
          <p:cNvGrpSpPr>
            <a:grpSpLocks/>
          </p:cNvGrpSpPr>
          <p:nvPr/>
        </p:nvGrpSpPr>
        <p:grpSpPr bwMode="auto">
          <a:xfrm>
            <a:off x="3190875" y="4086223"/>
            <a:ext cx="617538" cy="519027"/>
            <a:chOff x="2304" y="1296"/>
            <a:chExt cx="431" cy="359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2304" y="1336"/>
              <a:ext cx="431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J</a:t>
              </a:r>
            </a:p>
          </p:txBody>
        </p:sp>
      </p:grpSp>
      <p:grpSp>
        <p:nvGrpSpPr>
          <p:cNvPr id="34" name="Group 34"/>
          <p:cNvGrpSpPr>
            <a:grpSpLocks/>
          </p:cNvGrpSpPr>
          <p:nvPr/>
        </p:nvGrpSpPr>
        <p:grpSpPr bwMode="auto">
          <a:xfrm>
            <a:off x="6696075" y="3044823"/>
            <a:ext cx="619125" cy="519027"/>
            <a:chOff x="2304" y="1296"/>
            <a:chExt cx="432" cy="359"/>
          </a:xfrm>
        </p:grpSpPr>
        <p:sp>
          <p:nvSpPr>
            <p:cNvPr id="35" name="Oval 35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36" name="Text Box 36"/>
            <p:cNvSpPr txBox="1">
              <a:spLocks noChangeArrowheads="1"/>
            </p:cNvSpPr>
            <p:nvPr/>
          </p:nvSpPr>
          <p:spPr bwMode="auto">
            <a:xfrm>
              <a:off x="2304" y="1336"/>
              <a:ext cx="432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 dirty="0">
                  <a:effectLst/>
                  <a:latin typeface="Helvetica" pitchFamily="34" charset="0"/>
                </a:rPr>
                <a:t>G</a:t>
              </a:r>
            </a:p>
          </p:txBody>
        </p:sp>
      </p:grpSp>
      <p:sp>
        <p:nvSpPr>
          <p:cNvPr id="37" name="Line 37"/>
          <p:cNvSpPr>
            <a:spLocks noChangeShapeType="1"/>
          </p:cNvSpPr>
          <p:nvPr/>
        </p:nvSpPr>
        <p:spPr bwMode="auto">
          <a:xfrm>
            <a:off x="6078538" y="2627313"/>
            <a:ext cx="755650" cy="4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4497388" y="3044823"/>
            <a:ext cx="617537" cy="519027"/>
            <a:chOff x="2305" y="1296"/>
            <a:chExt cx="431" cy="359"/>
          </a:xfrm>
        </p:grpSpPr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2352" y="1296"/>
              <a:ext cx="336" cy="33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sz="2000" b="1">
                <a:effectLst/>
              </a:endParaRPr>
            </a:p>
          </p:txBody>
        </p:sp>
        <p:sp>
          <p:nvSpPr>
            <p:cNvPr id="40" name="Text Box 40"/>
            <p:cNvSpPr txBox="1">
              <a:spLocks noChangeArrowheads="1"/>
            </p:cNvSpPr>
            <p:nvPr/>
          </p:nvSpPr>
          <p:spPr bwMode="auto">
            <a:xfrm>
              <a:off x="2305" y="1336"/>
              <a:ext cx="431" cy="3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2400" b="1">
                  <a:effectLst/>
                  <a:latin typeface="Helvetica" pitchFamily="34" charset="0"/>
                </a:rPr>
                <a:t>F</a:t>
              </a:r>
            </a:p>
          </p:txBody>
        </p:sp>
      </p:grp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4978400" y="2627313"/>
            <a:ext cx="755650" cy="487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2" name="Rectangle 42"/>
          <p:cNvSpPr>
            <a:spLocks noChangeArrowheads="1"/>
          </p:cNvSpPr>
          <p:nvPr/>
        </p:nvSpPr>
        <p:spPr bwMode="auto">
          <a:xfrm>
            <a:off x="838200" y="5089525"/>
            <a:ext cx="6858000" cy="533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3" name="Line 43"/>
          <p:cNvSpPr>
            <a:spLocks noChangeShapeType="1"/>
          </p:cNvSpPr>
          <p:nvPr/>
        </p:nvSpPr>
        <p:spPr bwMode="auto">
          <a:xfrm>
            <a:off x="12954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4" name="Line 44"/>
          <p:cNvSpPr>
            <a:spLocks noChangeShapeType="1"/>
          </p:cNvSpPr>
          <p:nvPr/>
        </p:nvSpPr>
        <p:spPr bwMode="auto">
          <a:xfrm>
            <a:off x="17526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5" name="Line 45"/>
          <p:cNvSpPr>
            <a:spLocks noChangeShapeType="1"/>
          </p:cNvSpPr>
          <p:nvPr/>
        </p:nvSpPr>
        <p:spPr bwMode="auto">
          <a:xfrm>
            <a:off x="22098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26670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7" name="Line 47"/>
          <p:cNvSpPr>
            <a:spLocks noChangeShapeType="1"/>
          </p:cNvSpPr>
          <p:nvPr/>
        </p:nvSpPr>
        <p:spPr bwMode="auto">
          <a:xfrm>
            <a:off x="31242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8" name="Line 48"/>
          <p:cNvSpPr>
            <a:spLocks noChangeShapeType="1"/>
          </p:cNvSpPr>
          <p:nvPr/>
        </p:nvSpPr>
        <p:spPr bwMode="auto">
          <a:xfrm>
            <a:off x="35814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49" name="Line 49"/>
          <p:cNvSpPr>
            <a:spLocks noChangeShapeType="1"/>
          </p:cNvSpPr>
          <p:nvPr/>
        </p:nvSpPr>
        <p:spPr bwMode="auto">
          <a:xfrm>
            <a:off x="40386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0" name="Line 50"/>
          <p:cNvSpPr>
            <a:spLocks noChangeShapeType="1"/>
          </p:cNvSpPr>
          <p:nvPr/>
        </p:nvSpPr>
        <p:spPr bwMode="auto">
          <a:xfrm>
            <a:off x="44958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1" name="Line 51"/>
          <p:cNvSpPr>
            <a:spLocks noChangeShapeType="1"/>
          </p:cNvSpPr>
          <p:nvPr/>
        </p:nvSpPr>
        <p:spPr bwMode="auto">
          <a:xfrm>
            <a:off x="49530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2" name="Line 52"/>
          <p:cNvSpPr>
            <a:spLocks noChangeShapeType="1"/>
          </p:cNvSpPr>
          <p:nvPr/>
        </p:nvSpPr>
        <p:spPr bwMode="auto">
          <a:xfrm>
            <a:off x="54102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3" name="Line 53"/>
          <p:cNvSpPr>
            <a:spLocks noChangeShapeType="1"/>
          </p:cNvSpPr>
          <p:nvPr/>
        </p:nvSpPr>
        <p:spPr bwMode="auto">
          <a:xfrm>
            <a:off x="58674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63246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5" name="Line 55"/>
          <p:cNvSpPr>
            <a:spLocks noChangeShapeType="1"/>
          </p:cNvSpPr>
          <p:nvPr/>
        </p:nvSpPr>
        <p:spPr bwMode="auto">
          <a:xfrm>
            <a:off x="67818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>
            <a:off x="7239000" y="5089525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endParaRPr lang="en-US" sz="2000" b="1">
              <a:effectLst/>
            </a:endParaRPr>
          </a:p>
        </p:txBody>
      </p:sp>
      <p:sp>
        <p:nvSpPr>
          <p:cNvPr id="57" name="Text Box 57"/>
          <p:cNvSpPr txBox="1">
            <a:spLocks noChangeArrowheads="1"/>
          </p:cNvSpPr>
          <p:nvPr/>
        </p:nvSpPr>
        <p:spPr bwMode="auto">
          <a:xfrm>
            <a:off x="1219200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A</a:t>
            </a:r>
          </a:p>
        </p:txBody>
      </p:sp>
      <p:sp>
        <p:nvSpPr>
          <p:cNvPr id="58" name="Text Box 58"/>
          <p:cNvSpPr txBox="1">
            <a:spLocks noChangeArrowheads="1"/>
          </p:cNvSpPr>
          <p:nvPr/>
        </p:nvSpPr>
        <p:spPr bwMode="auto">
          <a:xfrm>
            <a:off x="1676400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B</a:t>
            </a:r>
          </a:p>
        </p:txBody>
      </p:sp>
      <p:sp>
        <p:nvSpPr>
          <p:cNvPr id="59" name="Text Box 59"/>
          <p:cNvSpPr txBox="1">
            <a:spLocks noChangeArrowheads="1"/>
          </p:cNvSpPr>
          <p:nvPr/>
        </p:nvSpPr>
        <p:spPr bwMode="auto">
          <a:xfrm>
            <a:off x="2133600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C</a:t>
            </a:r>
          </a:p>
        </p:txBody>
      </p:sp>
      <p:sp>
        <p:nvSpPr>
          <p:cNvPr id="60" name="Text Box 60"/>
          <p:cNvSpPr txBox="1">
            <a:spLocks noChangeArrowheads="1"/>
          </p:cNvSpPr>
          <p:nvPr/>
        </p:nvSpPr>
        <p:spPr bwMode="auto">
          <a:xfrm>
            <a:off x="2581275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D</a:t>
            </a:r>
          </a:p>
        </p:txBody>
      </p:sp>
      <p:sp>
        <p:nvSpPr>
          <p:cNvPr id="61" name="Text Box 61"/>
          <p:cNvSpPr txBox="1">
            <a:spLocks noChangeArrowheads="1"/>
          </p:cNvSpPr>
          <p:nvPr/>
        </p:nvSpPr>
        <p:spPr bwMode="auto">
          <a:xfrm>
            <a:off x="3038475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E</a:t>
            </a:r>
          </a:p>
        </p:txBody>
      </p:sp>
      <p:sp>
        <p:nvSpPr>
          <p:cNvPr id="62" name="Text Box 62"/>
          <p:cNvSpPr txBox="1">
            <a:spLocks noChangeArrowheads="1"/>
          </p:cNvSpPr>
          <p:nvPr/>
        </p:nvSpPr>
        <p:spPr bwMode="auto">
          <a:xfrm>
            <a:off x="3495675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F</a:t>
            </a:r>
          </a:p>
        </p:txBody>
      </p:sp>
      <p:sp>
        <p:nvSpPr>
          <p:cNvPr id="63" name="Text Box 63"/>
          <p:cNvSpPr txBox="1">
            <a:spLocks noChangeArrowheads="1"/>
          </p:cNvSpPr>
          <p:nvPr/>
        </p:nvSpPr>
        <p:spPr bwMode="auto">
          <a:xfrm>
            <a:off x="3952875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G</a:t>
            </a:r>
          </a:p>
        </p:txBody>
      </p:sp>
      <p:sp>
        <p:nvSpPr>
          <p:cNvPr id="64" name="Text Box 64"/>
          <p:cNvSpPr txBox="1">
            <a:spLocks noChangeArrowheads="1"/>
          </p:cNvSpPr>
          <p:nvPr/>
        </p:nvSpPr>
        <p:spPr bwMode="auto">
          <a:xfrm>
            <a:off x="4410075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H</a:t>
            </a:r>
          </a:p>
        </p:txBody>
      </p:sp>
      <p:sp>
        <p:nvSpPr>
          <p:cNvPr id="65" name="Text Box 65"/>
          <p:cNvSpPr txBox="1">
            <a:spLocks noChangeArrowheads="1"/>
          </p:cNvSpPr>
          <p:nvPr/>
        </p:nvSpPr>
        <p:spPr bwMode="auto">
          <a:xfrm>
            <a:off x="4867275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I</a:t>
            </a:r>
          </a:p>
        </p:txBody>
      </p:sp>
      <p:sp>
        <p:nvSpPr>
          <p:cNvPr id="66" name="Text Box 66"/>
          <p:cNvSpPr txBox="1">
            <a:spLocks noChangeArrowheads="1"/>
          </p:cNvSpPr>
          <p:nvPr/>
        </p:nvSpPr>
        <p:spPr bwMode="auto">
          <a:xfrm>
            <a:off x="5334000" y="516572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J</a:t>
            </a:r>
          </a:p>
        </p:txBody>
      </p:sp>
      <p:sp>
        <p:nvSpPr>
          <p:cNvPr id="67" name="Text Box 67"/>
          <p:cNvSpPr txBox="1">
            <a:spLocks noChangeArrowheads="1"/>
          </p:cNvSpPr>
          <p:nvPr/>
        </p:nvSpPr>
        <p:spPr bwMode="auto">
          <a:xfrm>
            <a:off x="1219200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1</a:t>
            </a:r>
          </a:p>
        </p:txBody>
      </p:sp>
      <p:sp>
        <p:nvSpPr>
          <p:cNvPr id="68" name="Text Box 68"/>
          <p:cNvSpPr txBox="1">
            <a:spLocks noChangeArrowheads="1"/>
          </p:cNvSpPr>
          <p:nvPr/>
        </p:nvSpPr>
        <p:spPr bwMode="auto">
          <a:xfrm>
            <a:off x="16668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69" name="Text Box 69"/>
          <p:cNvSpPr txBox="1">
            <a:spLocks noChangeArrowheads="1"/>
          </p:cNvSpPr>
          <p:nvPr/>
        </p:nvSpPr>
        <p:spPr bwMode="auto">
          <a:xfrm>
            <a:off x="2133600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3</a:t>
            </a:r>
          </a:p>
        </p:txBody>
      </p:sp>
      <p:sp>
        <p:nvSpPr>
          <p:cNvPr id="70" name="Text Box 70"/>
          <p:cNvSpPr txBox="1">
            <a:spLocks noChangeArrowheads="1"/>
          </p:cNvSpPr>
          <p:nvPr/>
        </p:nvSpPr>
        <p:spPr bwMode="auto">
          <a:xfrm>
            <a:off x="25812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4</a:t>
            </a:r>
          </a:p>
        </p:txBody>
      </p:sp>
      <p:sp>
        <p:nvSpPr>
          <p:cNvPr id="71" name="Text Box 71"/>
          <p:cNvSpPr txBox="1">
            <a:spLocks noChangeArrowheads="1"/>
          </p:cNvSpPr>
          <p:nvPr/>
        </p:nvSpPr>
        <p:spPr bwMode="auto">
          <a:xfrm>
            <a:off x="30384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5</a:t>
            </a:r>
          </a:p>
        </p:txBody>
      </p:sp>
      <p:sp>
        <p:nvSpPr>
          <p:cNvPr id="72" name="Text Box 72"/>
          <p:cNvSpPr txBox="1">
            <a:spLocks noChangeArrowheads="1"/>
          </p:cNvSpPr>
          <p:nvPr/>
        </p:nvSpPr>
        <p:spPr bwMode="auto">
          <a:xfrm>
            <a:off x="34956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6</a:t>
            </a:r>
          </a:p>
        </p:txBody>
      </p:sp>
      <p:sp>
        <p:nvSpPr>
          <p:cNvPr id="73" name="Text Box 73"/>
          <p:cNvSpPr txBox="1">
            <a:spLocks noChangeArrowheads="1"/>
          </p:cNvSpPr>
          <p:nvPr/>
        </p:nvSpPr>
        <p:spPr bwMode="auto">
          <a:xfrm>
            <a:off x="39528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74" name="Text Box 74"/>
          <p:cNvSpPr txBox="1">
            <a:spLocks noChangeArrowheads="1"/>
          </p:cNvSpPr>
          <p:nvPr/>
        </p:nvSpPr>
        <p:spPr bwMode="auto">
          <a:xfrm>
            <a:off x="44100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8</a:t>
            </a:r>
          </a:p>
        </p:txBody>
      </p:sp>
      <p:sp>
        <p:nvSpPr>
          <p:cNvPr id="75" name="Text Box 75"/>
          <p:cNvSpPr txBox="1">
            <a:spLocks noChangeArrowheads="1"/>
          </p:cNvSpPr>
          <p:nvPr/>
        </p:nvSpPr>
        <p:spPr bwMode="auto">
          <a:xfrm>
            <a:off x="48672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9</a:t>
            </a:r>
          </a:p>
        </p:txBody>
      </p:sp>
      <p:sp>
        <p:nvSpPr>
          <p:cNvPr id="76" name="Text Box 76"/>
          <p:cNvSpPr txBox="1">
            <a:spLocks noChangeArrowheads="1"/>
          </p:cNvSpPr>
          <p:nvPr/>
        </p:nvSpPr>
        <p:spPr bwMode="auto">
          <a:xfrm>
            <a:off x="53244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10</a:t>
            </a:r>
          </a:p>
        </p:txBody>
      </p:sp>
      <p:sp>
        <p:nvSpPr>
          <p:cNvPr id="77" name="Text Box 77"/>
          <p:cNvSpPr txBox="1">
            <a:spLocks noChangeArrowheads="1"/>
          </p:cNvSpPr>
          <p:nvPr/>
        </p:nvSpPr>
        <p:spPr bwMode="auto">
          <a:xfrm>
            <a:off x="57816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11</a:t>
            </a:r>
          </a:p>
        </p:txBody>
      </p:sp>
      <p:sp>
        <p:nvSpPr>
          <p:cNvPr id="78" name="Text Box 78"/>
          <p:cNvSpPr txBox="1">
            <a:spLocks noChangeArrowheads="1"/>
          </p:cNvSpPr>
          <p:nvPr/>
        </p:nvSpPr>
        <p:spPr bwMode="auto">
          <a:xfrm>
            <a:off x="6248400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12</a:t>
            </a:r>
          </a:p>
        </p:txBody>
      </p:sp>
      <p:sp>
        <p:nvSpPr>
          <p:cNvPr id="79" name="Text Box 79"/>
          <p:cNvSpPr txBox="1">
            <a:spLocks noChangeArrowheads="1"/>
          </p:cNvSpPr>
          <p:nvPr/>
        </p:nvSpPr>
        <p:spPr bwMode="auto">
          <a:xfrm>
            <a:off x="66960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13</a:t>
            </a:r>
          </a:p>
        </p:txBody>
      </p:sp>
      <p:sp>
        <p:nvSpPr>
          <p:cNvPr id="80" name="Text Box 80"/>
          <p:cNvSpPr txBox="1">
            <a:spLocks noChangeArrowheads="1"/>
          </p:cNvSpPr>
          <p:nvPr/>
        </p:nvSpPr>
        <p:spPr bwMode="auto">
          <a:xfrm>
            <a:off x="71532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14</a:t>
            </a:r>
          </a:p>
        </p:txBody>
      </p:sp>
      <p:sp>
        <p:nvSpPr>
          <p:cNvPr id="81" name="Text Box 81"/>
          <p:cNvSpPr txBox="1">
            <a:spLocks noChangeArrowheads="1"/>
          </p:cNvSpPr>
          <p:nvPr/>
        </p:nvSpPr>
        <p:spPr bwMode="auto">
          <a:xfrm>
            <a:off x="752475" y="560705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effectLst/>
                <a:latin typeface="Helvetica" pitchFamily="34" charset="0"/>
              </a:rPr>
              <a:t>0</a:t>
            </a:r>
          </a:p>
        </p:txBody>
      </p:sp>
      <p:sp>
        <p:nvSpPr>
          <p:cNvPr id="82" name="Text Box 82"/>
          <p:cNvSpPr txBox="1">
            <a:spLocks noChangeArrowheads="1"/>
          </p:cNvSpPr>
          <p:nvPr/>
        </p:nvSpPr>
        <p:spPr bwMode="auto">
          <a:xfrm>
            <a:off x="3800475" y="137160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 dirty="0">
                <a:solidFill>
                  <a:srgbClr val="0000CC"/>
                </a:solidFill>
                <a:effectLst/>
                <a:latin typeface="Helvetica" pitchFamily="34" charset="0"/>
              </a:rPr>
              <a:t>1</a:t>
            </a:r>
          </a:p>
        </p:txBody>
      </p:sp>
      <p:sp>
        <p:nvSpPr>
          <p:cNvPr id="83" name="Text Box 83"/>
          <p:cNvSpPr txBox="1">
            <a:spLocks noChangeArrowheads="1"/>
          </p:cNvSpPr>
          <p:nvPr/>
        </p:nvSpPr>
        <p:spPr bwMode="auto">
          <a:xfrm>
            <a:off x="2438400" y="182880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2</a:t>
            </a:r>
          </a:p>
        </p:txBody>
      </p:sp>
      <p:sp>
        <p:nvSpPr>
          <p:cNvPr id="84" name="Text Box 84"/>
          <p:cNvSpPr txBox="1">
            <a:spLocks noChangeArrowheads="1"/>
          </p:cNvSpPr>
          <p:nvPr/>
        </p:nvSpPr>
        <p:spPr bwMode="auto">
          <a:xfrm>
            <a:off x="5334000" y="184467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3</a:t>
            </a:r>
          </a:p>
        </p:txBody>
      </p:sp>
      <p:sp>
        <p:nvSpPr>
          <p:cNvPr id="85" name="Text Box 85"/>
          <p:cNvSpPr txBox="1">
            <a:spLocks noChangeArrowheads="1"/>
          </p:cNvSpPr>
          <p:nvPr/>
        </p:nvSpPr>
        <p:spPr bwMode="auto">
          <a:xfrm>
            <a:off x="1209675" y="275907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4</a:t>
            </a:r>
          </a:p>
        </p:txBody>
      </p:sp>
      <p:sp>
        <p:nvSpPr>
          <p:cNvPr id="86" name="Text Box 86"/>
          <p:cNvSpPr txBox="1">
            <a:spLocks noChangeArrowheads="1"/>
          </p:cNvSpPr>
          <p:nvPr/>
        </p:nvSpPr>
        <p:spPr bwMode="auto">
          <a:xfrm>
            <a:off x="3581400" y="268287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5</a:t>
            </a:r>
          </a:p>
        </p:txBody>
      </p:sp>
      <p:sp>
        <p:nvSpPr>
          <p:cNvPr id="87" name="Text Box 87"/>
          <p:cNvSpPr txBox="1">
            <a:spLocks noChangeArrowheads="1"/>
          </p:cNvSpPr>
          <p:nvPr/>
        </p:nvSpPr>
        <p:spPr bwMode="auto">
          <a:xfrm>
            <a:off x="4267200" y="268287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6</a:t>
            </a:r>
          </a:p>
        </p:txBody>
      </p:sp>
      <p:sp>
        <p:nvSpPr>
          <p:cNvPr id="88" name="Text Box 88"/>
          <p:cNvSpPr txBox="1">
            <a:spLocks noChangeArrowheads="1"/>
          </p:cNvSpPr>
          <p:nvPr/>
        </p:nvSpPr>
        <p:spPr bwMode="auto">
          <a:xfrm>
            <a:off x="6543675" y="266700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7</a:t>
            </a:r>
          </a:p>
        </p:txBody>
      </p:sp>
      <p:sp>
        <p:nvSpPr>
          <p:cNvPr id="89" name="Text Box 89"/>
          <p:cNvSpPr txBox="1">
            <a:spLocks noChangeArrowheads="1"/>
          </p:cNvSpPr>
          <p:nvPr/>
        </p:nvSpPr>
        <p:spPr bwMode="auto">
          <a:xfrm>
            <a:off x="685800" y="374967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8</a:t>
            </a:r>
          </a:p>
        </p:txBody>
      </p:sp>
      <p:sp>
        <p:nvSpPr>
          <p:cNvPr id="90" name="Text Box 90"/>
          <p:cNvSpPr txBox="1">
            <a:spLocks noChangeArrowheads="1"/>
          </p:cNvSpPr>
          <p:nvPr/>
        </p:nvSpPr>
        <p:spPr bwMode="auto">
          <a:xfrm>
            <a:off x="1752600" y="3749675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9</a:t>
            </a:r>
          </a:p>
        </p:txBody>
      </p:sp>
      <p:sp>
        <p:nvSpPr>
          <p:cNvPr id="91" name="Text Box 91"/>
          <p:cNvSpPr txBox="1">
            <a:spLocks noChangeArrowheads="1"/>
          </p:cNvSpPr>
          <p:nvPr/>
        </p:nvSpPr>
        <p:spPr bwMode="auto">
          <a:xfrm>
            <a:off x="2895600" y="3733800"/>
            <a:ext cx="6191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2400" b="1">
                <a:solidFill>
                  <a:srgbClr val="0000CC"/>
                </a:solidFill>
                <a:effectLst/>
                <a:latin typeface="Helvetica" pitchFamily="34" charset="0"/>
              </a:rPr>
              <a:t>10</a:t>
            </a:r>
          </a:p>
        </p:txBody>
      </p:sp>
      <p:sp>
        <p:nvSpPr>
          <p:cNvPr id="92" name="Rectangle 3"/>
          <p:cNvSpPr txBox="1">
            <a:spLocks noChangeArrowheads="1"/>
          </p:cNvSpPr>
          <p:nvPr/>
        </p:nvSpPr>
        <p:spPr bwMode="auto">
          <a:xfrm>
            <a:off x="2209800" y="6248400"/>
            <a:ext cx="487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lvetica" pitchFamily="34" charset="0"/>
                <a:ea typeface="+mn-ea"/>
                <a:cs typeface="Times New Roman" pitchFamily="18" charset="0"/>
              </a:rPr>
              <a:t>Level-order numbers  </a:t>
            </a:r>
            <a:r>
              <a:rPr lang="en-US" sz="2000" b="1" kern="0" dirty="0" smtClean="0">
                <a:solidFill>
                  <a:srgbClr val="0000CC"/>
                </a:solidFill>
                <a:effectLst/>
                <a:latin typeface="Helvetica" pitchFamily="34" charset="0"/>
                <a:cs typeface="Times New Roman" pitchFamily="18" charset="0"/>
                <a:sym typeface="StarMath" pitchFamily="2" charset="2"/>
              </a:rPr>
              <a:t>=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Helvetica" pitchFamily="34" charset="0"/>
                <a:ea typeface="+mn-ea"/>
                <a:cs typeface="Times New Roman" pitchFamily="18" charset="0"/>
              </a:rPr>
              <a:t>   array index</a:t>
            </a:r>
          </a:p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Helvetica" pitchFamily="34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28850"/>
            <a:ext cx="7810500" cy="455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Representation – Binary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start of tree from index 0 then for </a:t>
            </a:r>
            <a:r>
              <a:rPr lang="en-US" dirty="0" smtClean="0">
                <a:solidFill>
                  <a:srgbClr val="0000CC"/>
                </a:solidFill>
              </a:rPr>
              <a:t>node </a:t>
            </a:r>
            <a:r>
              <a:rPr lang="en-US" dirty="0" err="1" smtClean="0">
                <a:solidFill>
                  <a:srgbClr val="0000CC"/>
                </a:solidFill>
              </a:rPr>
              <a:t>i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Left child 2i + 1 and Right child = 2i + 2</a:t>
            </a:r>
          </a:p>
          <a:p>
            <a:r>
              <a:rPr lang="en-US" dirty="0" smtClean="0"/>
              <a:t>Parent of node </a:t>
            </a:r>
            <a:r>
              <a:rPr lang="en-US" dirty="0" err="1" smtClean="0"/>
              <a:t>i</a:t>
            </a:r>
            <a:r>
              <a:rPr lang="en-US" dirty="0" smtClean="0"/>
              <a:t> is at (</a:t>
            </a:r>
            <a:r>
              <a:rPr lang="en-US" dirty="0" err="1" smtClean="0"/>
              <a:t>i</a:t>
            </a:r>
            <a:r>
              <a:rPr lang="en-US" dirty="0" smtClean="0"/>
              <a:t> – 1) /2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Representation of Binary Tree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3810000" cy="35052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Helvetica" pitchFamily="34" charset="0"/>
                <a:cs typeface="Times New Roman" pitchFamily="18" charset="0"/>
              </a:rPr>
              <a:t>For any array element at position </a:t>
            </a:r>
            <a:r>
              <a:rPr lang="en-US" sz="2400" i="1" dirty="0" err="1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sz="2400" dirty="0" smtClean="0">
                <a:latin typeface="Helvetica" pitchFamily="34" charset="0"/>
                <a:cs typeface="Times New Roman" pitchFamily="18" charset="0"/>
              </a:rPr>
              <a:t>, </a:t>
            </a:r>
          </a:p>
          <a:p>
            <a:pPr lvl="1"/>
            <a:r>
              <a:rPr lang="en-US" sz="2000" dirty="0" smtClean="0">
                <a:latin typeface="Helvetica" pitchFamily="34" charset="0"/>
                <a:cs typeface="Times New Roman" pitchFamily="18" charset="0"/>
              </a:rPr>
              <a:t>the left child is at 2</a:t>
            </a:r>
            <a:r>
              <a:rPr lang="en-US" sz="2000" i="1" dirty="0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Helvetica" pitchFamily="34" charset="0"/>
                <a:cs typeface="Times New Roman" pitchFamily="18" charset="0"/>
              </a:rPr>
              <a:t>, </a:t>
            </a:r>
          </a:p>
          <a:p>
            <a:pPr lvl="1"/>
            <a:r>
              <a:rPr lang="en-US" sz="2000" dirty="0" smtClean="0">
                <a:latin typeface="Helvetica" pitchFamily="34" charset="0"/>
                <a:cs typeface="Times New Roman" pitchFamily="18" charset="0"/>
              </a:rPr>
              <a:t>the right child is at (2</a:t>
            </a:r>
            <a:r>
              <a:rPr lang="en-US" sz="2000" i="1" dirty="0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sz="2000" i="1" dirty="0" smtClean="0">
                <a:latin typeface="Helvetica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Helvetica" pitchFamily="34" charset="0"/>
                <a:cs typeface="Times New Roman" pitchFamily="18" charset="0"/>
              </a:rPr>
              <a:t>+1) and </a:t>
            </a:r>
          </a:p>
          <a:p>
            <a:pPr lvl="1"/>
            <a:r>
              <a:rPr lang="en-US" sz="2000" dirty="0" smtClean="0">
                <a:latin typeface="Helvetica" pitchFamily="34" charset="0"/>
                <a:cs typeface="Times New Roman" pitchFamily="18" charset="0"/>
              </a:rPr>
              <a:t>the parent is at </a:t>
            </a:r>
            <a:r>
              <a:rPr lang="en-US" sz="2000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</a:t>
            </a:r>
            <a:r>
              <a:rPr lang="en-US" sz="2000" i="1" dirty="0" err="1" smtClean="0">
                <a:latin typeface="Bookman Old Style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/</a:t>
            </a:r>
            <a:r>
              <a:rPr lang="en-US" sz="2000" i="1" dirty="0" smtClean="0">
                <a:latin typeface="Helvetica" pitchFamily="34" charset="0"/>
                <a:cs typeface="Times New Roman" pitchFamily="18" charset="0"/>
                <a:sym typeface="StarMath" pitchFamily="2" charset="2"/>
              </a:rPr>
              <a:t> </a:t>
            </a:r>
            <a:r>
              <a:rPr lang="en-US" sz="2000" dirty="0" smtClean="0">
                <a:latin typeface="Helvetica" pitchFamily="34" charset="0"/>
                <a:cs typeface="Times New Roman" pitchFamily="18" charset="0"/>
              </a:rPr>
              <a:t>2</a:t>
            </a:r>
          </a:p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63167" y="1219201"/>
            <a:ext cx="5304633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648200"/>
            <a:ext cx="4185655" cy="2023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Application of </a:t>
            </a:r>
            <a:r>
              <a:rPr lang="en-US" dirty="0" smtClean="0">
                <a:solidFill>
                  <a:srgbClr val="0000CC"/>
                </a:solidFill>
              </a:rPr>
              <a:t>Almost complete binary tree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All levels are full, except the last one, which is  left-filled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heap</a:t>
            </a:r>
            <a:r>
              <a:rPr lang="en-US" dirty="0" smtClean="0"/>
              <a:t> is a specialized </a:t>
            </a:r>
            <a:r>
              <a:rPr lang="en-US" dirty="0" smtClean="0">
                <a:solidFill>
                  <a:srgbClr val="0000CC"/>
                </a:solidFill>
              </a:rPr>
              <a:t>tree-based </a:t>
            </a:r>
            <a:r>
              <a:rPr lang="en-US" dirty="0" smtClean="0"/>
              <a:t>data structure that satisfies the </a:t>
            </a:r>
            <a:r>
              <a:rPr lang="en-US" dirty="0" smtClean="0">
                <a:solidFill>
                  <a:srgbClr val="0000CC"/>
                </a:solidFill>
              </a:rPr>
              <a:t>heap property</a:t>
            </a:r>
            <a:r>
              <a:rPr lang="en-US" dirty="0" smtClean="0"/>
              <a:t>:</a:t>
            </a:r>
          </a:p>
          <a:p>
            <a:r>
              <a:rPr lang="en-US" dirty="0" smtClean="0"/>
              <a:t>If A is a parent node of B then key(A) is ordered with respect to key(B) with the same ordering applying across the heap</a:t>
            </a:r>
          </a:p>
          <a:p>
            <a:pPr lvl="1"/>
            <a:r>
              <a:rPr lang="en-US" dirty="0" smtClean="0"/>
              <a:t>Either the </a:t>
            </a:r>
            <a:r>
              <a:rPr lang="en-US" dirty="0" smtClean="0">
                <a:solidFill>
                  <a:srgbClr val="0000CC"/>
                </a:solidFill>
              </a:rPr>
              <a:t>keys of parent </a:t>
            </a:r>
            <a:r>
              <a:rPr lang="en-US" dirty="0" smtClean="0"/>
              <a:t>nodes are always </a:t>
            </a:r>
            <a:r>
              <a:rPr lang="en-US" dirty="0" smtClean="0">
                <a:solidFill>
                  <a:srgbClr val="C00000"/>
                </a:solidFill>
              </a:rPr>
              <a:t>greater than or equal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0000CC"/>
                </a:solidFill>
              </a:rPr>
              <a:t>those of the children </a:t>
            </a:r>
            <a:r>
              <a:rPr lang="en-US" dirty="0" smtClean="0"/>
              <a:t>and the highest key is in the root node (this kind of heap is called </a:t>
            </a:r>
            <a:r>
              <a:rPr lang="en-US" dirty="0" smtClean="0">
                <a:solidFill>
                  <a:srgbClr val="C00000"/>
                </a:solidFill>
              </a:rPr>
              <a:t>max heap</a:t>
            </a:r>
            <a:r>
              <a:rPr lang="en-US" dirty="0" smtClean="0"/>
              <a:t>) or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keys of parent nodes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0000CC"/>
                </a:solidFill>
              </a:rPr>
              <a:t>less than or equal </a:t>
            </a:r>
            <a:r>
              <a:rPr lang="en-US" dirty="0" smtClean="0"/>
              <a:t>to </a:t>
            </a:r>
            <a:r>
              <a:rPr lang="en-US" dirty="0" smtClean="0">
                <a:solidFill>
                  <a:srgbClr val="0000CC"/>
                </a:solidFill>
              </a:rPr>
              <a:t>those of the children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0000CC"/>
                </a:solidFill>
              </a:rPr>
              <a:t>min heap</a:t>
            </a:r>
            <a:r>
              <a:rPr lang="en-US" dirty="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0000CC"/>
                </a:solidFill>
              </a:rPr>
              <a:t>Min-heap</a:t>
            </a:r>
            <a:r>
              <a:rPr lang="en-US" dirty="0" smtClean="0"/>
              <a:t> is an almost complete binary tree where</a:t>
            </a:r>
          </a:p>
          <a:p>
            <a:pPr lvl="1"/>
            <a:r>
              <a:rPr lang="en-US" dirty="0" smtClean="0"/>
              <a:t>Every node holds a data value (or key)</a:t>
            </a:r>
          </a:p>
          <a:p>
            <a:pPr lvl="1"/>
            <a:r>
              <a:rPr lang="en-US" dirty="0" smtClean="0"/>
              <a:t>The key of every node is </a:t>
            </a:r>
            <a:r>
              <a:rPr lang="en-US" dirty="0" smtClean="0">
                <a:cs typeface="Times New Roman" pitchFamily="18" charset="0"/>
              </a:rPr>
              <a:t>≤</a:t>
            </a:r>
            <a:r>
              <a:rPr lang="en-US" dirty="0" smtClean="0"/>
              <a:t> the keys of the children</a:t>
            </a:r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0000CC"/>
                </a:solidFill>
              </a:rPr>
              <a:t>Max-heap</a:t>
            </a:r>
            <a:r>
              <a:rPr lang="en-US" dirty="0" smtClean="0"/>
              <a:t> has the same definition except that the </a:t>
            </a:r>
          </a:p>
          <a:p>
            <a:pPr lvl="1" algn="just"/>
            <a:r>
              <a:rPr lang="en-US" dirty="0" smtClean="0"/>
              <a:t>The key of every node is ≥ the keys of the children</a:t>
            </a:r>
          </a:p>
          <a:p>
            <a:pPr algn="just"/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135832"/>
            <a:ext cx="5562600" cy="3569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5638800" y="3810000"/>
            <a:ext cx="3352800" cy="1752600"/>
            <a:chOff x="1584" y="2688"/>
            <a:chExt cx="1728" cy="816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1584" y="2688"/>
              <a:ext cx="1008" cy="8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1584" y="3504"/>
              <a:ext cx="8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 flipV="1">
              <a:off x="2448" y="3312"/>
              <a:ext cx="0" cy="1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2448" y="3312"/>
              <a:ext cx="86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2592" y="2688"/>
              <a:ext cx="72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Heaps–Example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800600" cy="5486400"/>
          </a:xfrm>
        </p:spPr>
        <p:txBody>
          <a:bodyPr/>
          <a:lstStyle/>
          <a:p>
            <a:r>
              <a:rPr lang="en-US" dirty="0" smtClean="0"/>
              <a:t>There is </a:t>
            </a:r>
            <a:r>
              <a:rPr lang="en-US" dirty="0" smtClean="0">
                <a:solidFill>
                  <a:srgbClr val="FF0000"/>
                </a:solidFill>
              </a:rPr>
              <a:t>no implied ordering </a:t>
            </a:r>
            <a:r>
              <a:rPr lang="en-US" dirty="0" smtClean="0"/>
              <a:t>between </a:t>
            </a:r>
            <a:r>
              <a:rPr lang="en-US" dirty="0" smtClean="0">
                <a:solidFill>
                  <a:srgbClr val="0000CC"/>
                </a:solidFill>
              </a:rPr>
              <a:t>siblings or cousins </a:t>
            </a:r>
            <a:r>
              <a:rPr lang="en-US" dirty="0" smtClean="0"/>
              <a:t>and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No implied sequence </a:t>
            </a:r>
            <a:r>
              <a:rPr lang="en-US" dirty="0" smtClean="0"/>
              <a:t>for an </a:t>
            </a:r>
            <a:r>
              <a:rPr lang="en-US" dirty="0" smtClean="0">
                <a:solidFill>
                  <a:srgbClr val="0000CC"/>
                </a:solidFill>
              </a:rPr>
              <a:t>in-order traversal </a:t>
            </a:r>
            <a:r>
              <a:rPr lang="en-US" dirty="0" smtClean="0"/>
              <a:t>(as there would be in, e.g., a binary search tree).</a:t>
            </a:r>
          </a:p>
          <a:p>
            <a:r>
              <a:rPr lang="en-US" dirty="0" smtClean="0"/>
              <a:t>The heap relation mentioned above applies only between </a:t>
            </a:r>
            <a:r>
              <a:rPr lang="en-US" dirty="0" smtClean="0">
                <a:solidFill>
                  <a:srgbClr val="0000CC"/>
                </a:solidFill>
              </a:rPr>
              <a:t>nodes and their immediate parents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143000"/>
            <a:ext cx="4191000" cy="27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TextBox 68"/>
          <p:cNvSpPr txBox="1"/>
          <p:nvPr/>
        </p:nvSpPr>
        <p:spPr>
          <a:xfrm>
            <a:off x="4953000" y="1290935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Min-heap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86200"/>
            <a:ext cx="4067175" cy="269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5029200" y="3962400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Max-heap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or Not a Heap?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371600"/>
            <a:ext cx="5867400" cy="5161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19200"/>
          </a:xfrm>
        </p:spPr>
        <p:txBody>
          <a:bodyPr/>
          <a:lstStyle/>
          <a:p>
            <a:r>
              <a:rPr lang="en-US" altLang="en-US" sz="3200" dirty="0" smtClean="0"/>
              <a:t>A heap T storing </a:t>
            </a:r>
            <a:r>
              <a:rPr lang="en-US" altLang="en-US" sz="3200" b="1" i="1" dirty="0" smtClean="0">
                <a:solidFill>
                  <a:srgbClr val="0000CC"/>
                </a:solidFill>
              </a:rPr>
              <a:t>n</a:t>
            </a:r>
            <a:r>
              <a:rPr lang="en-US" altLang="en-US" sz="3200" dirty="0" smtClean="0"/>
              <a:t> keys has height              h = </a:t>
            </a:r>
            <a:r>
              <a:rPr lang="en-US" altLang="en-US" sz="3200" dirty="0" smtClean="0">
                <a:sym typeface="Symbol" pitchFamily="18" charset="2"/>
              </a:rPr>
              <a:t></a:t>
            </a:r>
            <a:r>
              <a:rPr lang="en-US" altLang="en-US" sz="3200" dirty="0" smtClean="0"/>
              <a:t>log(n + 1)</a:t>
            </a:r>
            <a:r>
              <a:rPr lang="en-US" altLang="en-US" sz="3200" dirty="0" smtClean="0">
                <a:sym typeface="Symbol" pitchFamily="18" charset="2"/>
              </a:rPr>
              <a:t></a:t>
            </a:r>
            <a:r>
              <a:rPr lang="en-US" altLang="en-US" sz="3200" dirty="0" smtClean="0"/>
              <a:t>, which is O(log n)</a:t>
            </a:r>
            <a:endParaRPr lang="en-US" altLang="en-US" dirty="0" smtClean="0"/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645" y="2286000"/>
            <a:ext cx="803295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Heaps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priority queue  (with min-heaps),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that orders entities not a on first-come first-serve basis, but on a priority basis: the item of highest priority is at the head, and the item of the lowest priority is at the tail</a:t>
            </a:r>
          </a:p>
          <a:p>
            <a:r>
              <a:rPr lang="en-US" dirty="0" smtClean="0"/>
              <a:t>Heap Sort, which will be seen later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One of the best sorting methods being in-place and with no quadratic worst-case scenarios</a:t>
            </a:r>
          </a:p>
          <a:p>
            <a:r>
              <a:rPr lang="en-US" dirty="0" smtClean="0"/>
              <a:t>Selection algorithms: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Finding the min, max, both the min and max, median, or even the k-</a:t>
            </a:r>
            <a:r>
              <a:rPr lang="en-US" dirty="0" err="1" smtClean="0">
                <a:solidFill>
                  <a:srgbClr val="0000CC"/>
                </a:solidFill>
              </a:rPr>
              <a:t>th</a:t>
            </a:r>
            <a:r>
              <a:rPr lang="en-US" dirty="0" smtClean="0">
                <a:solidFill>
                  <a:srgbClr val="0000CC"/>
                </a:solidFill>
              </a:rPr>
              <a:t> largest element can be done in linear time (often constant time) using heaps</a:t>
            </a:r>
          </a:p>
          <a:p>
            <a:r>
              <a:rPr lang="en-US" dirty="0" smtClean="0"/>
              <a:t>Graph algorithms: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By using heaps as internal traversal data structures, run time will be reduced by polynomial order.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Operations on Heaps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i="1" dirty="0" smtClean="0">
                <a:solidFill>
                  <a:srgbClr val="0000CC"/>
                </a:solidFill>
              </a:rPr>
              <a:t>create-heap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create an empty heap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(a variant) create-heap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create a heap out of given array of elements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find-max</a:t>
            </a:r>
            <a:r>
              <a:rPr lang="en-US" dirty="0" smtClean="0"/>
              <a:t> or </a:t>
            </a:r>
            <a:r>
              <a:rPr lang="en-US" i="1" dirty="0" smtClean="0">
                <a:solidFill>
                  <a:srgbClr val="0000CC"/>
                </a:solidFill>
              </a:rPr>
              <a:t>find-min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find the maximum item of a max-heap or a minimum item of a min-heap, respectively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delete-max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or </a:t>
            </a:r>
            <a:r>
              <a:rPr lang="en-US" i="1" dirty="0" smtClean="0">
                <a:solidFill>
                  <a:srgbClr val="0000CC"/>
                </a:solidFill>
              </a:rPr>
              <a:t>delete-min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removing the root node of a max- or min-heap, respectively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increase-key</a:t>
            </a:r>
            <a:r>
              <a:rPr lang="en-US" dirty="0" smtClean="0"/>
              <a:t> or </a:t>
            </a:r>
            <a:r>
              <a:rPr lang="en-US" i="1" dirty="0" smtClean="0">
                <a:solidFill>
                  <a:srgbClr val="0000CC"/>
                </a:solidFill>
              </a:rPr>
              <a:t>decrease-key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updating a key within a max- or min-heap, respectively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insert</a:t>
            </a:r>
            <a:r>
              <a:rPr lang="en-US" dirty="0" smtClean="0">
                <a:solidFill>
                  <a:srgbClr val="0000CC"/>
                </a:solidFill>
              </a:rPr>
              <a:t>: </a:t>
            </a:r>
            <a:r>
              <a:rPr lang="en-US" dirty="0" smtClean="0"/>
              <a:t>adding a new key to the heap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merge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joining two heaps to form a valid new heap containing all the elements of both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Heaps Operation in </a:t>
            </a:r>
            <a:r>
              <a:rPr lang="en-US" dirty="0" err="1" smtClean="0"/>
              <a:t>MinHeap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038600"/>
          </a:xfrm>
        </p:spPr>
        <p:txBody>
          <a:bodyPr/>
          <a:lstStyle/>
          <a:p>
            <a:r>
              <a:rPr lang="en-US" dirty="0" smtClean="0"/>
              <a:t>Insert a new data value</a:t>
            </a:r>
          </a:p>
          <a:p>
            <a:endParaRPr lang="en-US" dirty="0" smtClean="0"/>
          </a:p>
          <a:p>
            <a:r>
              <a:rPr lang="en-US" dirty="0" smtClean="0"/>
              <a:t>Delete the minimum value and return it. This operation is called </a:t>
            </a:r>
            <a:r>
              <a:rPr lang="en-US" dirty="0" err="1" smtClean="0"/>
              <a:t>deleteMin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Inserting into a Min-Heap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Suppose you want to insert a new value x into the heap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Create a new node at the “end” of the heap (or put x at the end of the array)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If x is &gt;= its parent, done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Otherwise, we have to </a:t>
            </a:r>
            <a:r>
              <a:rPr lang="en-US" dirty="0" smtClean="0">
                <a:solidFill>
                  <a:srgbClr val="0000CC"/>
                </a:solidFill>
              </a:rPr>
              <a:t>restore the heap: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Repeatedly swap x with its parent until either x reaches the root of x becomes &gt;= its parent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Insert 6</a:t>
            </a:r>
            <a:endParaRPr lang="en-US" dirty="0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2488" y="1809750"/>
            <a:ext cx="7439025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Add key (6) in next available position in the heap i.e. new leaf</a:t>
            </a:r>
            <a:endParaRPr lang="en-US" dirty="0"/>
          </a:p>
        </p:txBody>
      </p:sp>
      <p:pic>
        <p:nvPicPr>
          <p:cNvPr id="471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133600"/>
            <a:ext cx="7543800" cy="45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Restore 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key &gt;= parent done else </a:t>
            </a:r>
            <a:r>
              <a:rPr lang="en-US" dirty="0" smtClean="0">
                <a:solidFill>
                  <a:srgbClr val="0000CC"/>
                </a:solidFill>
              </a:rPr>
              <a:t>restore the heap</a:t>
            </a:r>
          </a:p>
          <a:p>
            <a:r>
              <a:rPr lang="en-US" dirty="0" smtClean="0"/>
              <a:t>To bring the structure back to its “</a:t>
            </a:r>
            <a:r>
              <a:rPr lang="en-US" dirty="0" err="1" smtClean="0"/>
              <a:t>heapness</a:t>
            </a:r>
            <a:r>
              <a:rPr lang="en-US" dirty="0" smtClean="0"/>
              <a:t>”, we </a:t>
            </a:r>
            <a:r>
              <a:rPr lang="en-US" dirty="0" smtClean="0">
                <a:solidFill>
                  <a:srgbClr val="0000CC"/>
                </a:solidFill>
              </a:rPr>
              <a:t>restore the heap</a:t>
            </a:r>
          </a:p>
          <a:p>
            <a:r>
              <a:rPr lang="en-US" dirty="0" smtClean="0"/>
              <a:t>Swap the </a:t>
            </a:r>
            <a:r>
              <a:rPr lang="en-US" dirty="0" smtClean="0">
                <a:solidFill>
                  <a:srgbClr val="0000CC"/>
                </a:solidFill>
              </a:rPr>
              <a:t>new root </a:t>
            </a:r>
            <a:r>
              <a:rPr lang="en-US" dirty="0" smtClean="0"/>
              <a:t>key with the </a:t>
            </a:r>
            <a:r>
              <a:rPr lang="en-US" dirty="0" smtClean="0">
                <a:solidFill>
                  <a:srgbClr val="0000CC"/>
                </a:solidFill>
              </a:rPr>
              <a:t>smaller child</a:t>
            </a:r>
            <a:endParaRPr lang="en-US" dirty="0" smtClean="0"/>
          </a:p>
          <a:p>
            <a:r>
              <a:rPr lang="en-US" dirty="0" smtClean="0"/>
              <a:t>Now the </a:t>
            </a:r>
            <a:r>
              <a:rPr lang="en-US" dirty="0" smtClean="0">
                <a:solidFill>
                  <a:srgbClr val="0000CC"/>
                </a:solidFill>
              </a:rPr>
              <a:t>potential bug </a:t>
            </a:r>
            <a:r>
              <a:rPr lang="en-US" dirty="0" smtClean="0"/>
              <a:t>is at the one level down If it is not already ≤ the keys of its children, swap it with its smaller child</a:t>
            </a:r>
          </a:p>
          <a:p>
            <a:r>
              <a:rPr lang="en-US" dirty="0" smtClean="0"/>
              <a:t>Keep repeating the last step until the </a:t>
            </a:r>
            <a:r>
              <a:rPr lang="en-US" dirty="0" smtClean="0">
                <a:solidFill>
                  <a:srgbClr val="0000CC"/>
                </a:solidFill>
              </a:rPr>
              <a:t>“bug” key </a:t>
            </a:r>
            <a:r>
              <a:rPr lang="en-US" dirty="0" smtClean="0"/>
              <a:t>becomes ≤ its children, or the it becomes a leaf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Restore the heap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76399"/>
            <a:ext cx="5638800" cy="511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Restore the heap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76400"/>
            <a:ext cx="4629150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Insertion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Terminate restore heap </a:t>
            </a:r>
            <a:r>
              <a:rPr lang="en-US" dirty="0" smtClean="0"/>
              <a:t>when</a:t>
            </a:r>
          </a:p>
          <a:p>
            <a:pPr lvl="1"/>
            <a:r>
              <a:rPr lang="en-US" dirty="0" smtClean="0"/>
              <a:t>Reach root node     or</a:t>
            </a:r>
          </a:p>
          <a:p>
            <a:pPr lvl="1"/>
            <a:r>
              <a:rPr lang="en-US" dirty="0" smtClean="0"/>
              <a:t>Key child is greater than key parent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590800"/>
            <a:ext cx="85011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DeleteMin</a:t>
            </a:r>
            <a:r>
              <a:rPr lang="en-US" dirty="0" smtClean="0"/>
              <a:t> in Min-heaps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minimum value in a min-heap is at the root!</a:t>
            </a:r>
          </a:p>
          <a:p>
            <a:r>
              <a:rPr lang="en-US" dirty="0" smtClean="0"/>
              <a:t>To delete the min, you can’t just remove the data value of the root, because every node must hold a key</a:t>
            </a:r>
          </a:p>
          <a:p>
            <a:r>
              <a:rPr lang="en-US" dirty="0" smtClean="0"/>
              <a:t>Instead, take the last node from the heap, move its key to the root, and delete that last node</a:t>
            </a:r>
          </a:p>
          <a:p>
            <a:r>
              <a:rPr lang="en-US" dirty="0" smtClean="0"/>
              <a:t>But now, the tree is no longer a heap (still almost complete, but the root key value </a:t>
            </a:r>
            <a:r>
              <a:rPr lang="en-US" dirty="0" smtClean="0">
                <a:solidFill>
                  <a:srgbClr val="0000CC"/>
                </a:solidFill>
              </a:rPr>
              <a:t>may no longer be ≤ the keys of its children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Removal – </a:t>
            </a:r>
            <a:r>
              <a:rPr lang="en-US" dirty="0" err="1" smtClean="0"/>
              <a:t>deleteMin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Take the last node from the heap, move its key to the root, and delete that last node</a:t>
            </a:r>
            <a:endParaRPr 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057399"/>
            <a:ext cx="6248400" cy="4691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Restore 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bring the structure back to its “</a:t>
            </a:r>
            <a:r>
              <a:rPr lang="en-US" dirty="0" err="1" smtClean="0"/>
              <a:t>heapness</a:t>
            </a:r>
            <a:r>
              <a:rPr lang="en-US" dirty="0" smtClean="0"/>
              <a:t>”, we </a:t>
            </a:r>
            <a:r>
              <a:rPr lang="en-US" dirty="0" smtClean="0">
                <a:solidFill>
                  <a:srgbClr val="0000CC"/>
                </a:solidFill>
              </a:rPr>
              <a:t>restore the heap</a:t>
            </a:r>
          </a:p>
          <a:p>
            <a:r>
              <a:rPr lang="en-US" dirty="0" smtClean="0"/>
              <a:t>Swap the </a:t>
            </a:r>
            <a:r>
              <a:rPr lang="en-US" dirty="0" smtClean="0">
                <a:solidFill>
                  <a:srgbClr val="0000CC"/>
                </a:solidFill>
              </a:rPr>
              <a:t>new root </a:t>
            </a:r>
            <a:r>
              <a:rPr lang="en-US" dirty="0" smtClean="0"/>
              <a:t>key with the </a:t>
            </a:r>
            <a:r>
              <a:rPr lang="en-US" dirty="0" smtClean="0">
                <a:solidFill>
                  <a:srgbClr val="0000CC"/>
                </a:solidFill>
              </a:rPr>
              <a:t>smaller child</a:t>
            </a:r>
            <a:endParaRPr lang="en-US" dirty="0" smtClean="0"/>
          </a:p>
          <a:p>
            <a:r>
              <a:rPr lang="en-US" dirty="0" smtClean="0"/>
              <a:t>Now the potential bug is at the one level down. If it is not already ≤ the keys of its children, swap it with its smaller child</a:t>
            </a:r>
          </a:p>
          <a:p>
            <a:r>
              <a:rPr lang="en-US" dirty="0" smtClean="0"/>
              <a:t>Keep repeating the last step until the “bug” key becomes ≤ its children, or the it becomes a leaf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Removal - </a:t>
            </a:r>
            <a:r>
              <a:rPr lang="en-US" dirty="0" err="1" smtClean="0"/>
              <a:t>deleteMin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Restore the heap – begin </a:t>
            </a:r>
            <a:r>
              <a:rPr lang="en-US" dirty="0" err="1" smtClean="0"/>
              <a:t>downheap</a:t>
            </a:r>
            <a:endParaRPr lang="en-US" dirty="0"/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85726"/>
            <a:ext cx="6248400" cy="4867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Removal - </a:t>
            </a:r>
            <a:r>
              <a:rPr lang="en-US" dirty="0" err="1" smtClean="0"/>
              <a:t>deleteMin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Restore the heap</a:t>
            </a:r>
            <a:endParaRPr lang="en-US" dirty="0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76400"/>
            <a:ext cx="61722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Removal - </a:t>
            </a:r>
            <a:r>
              <a:rPr lang="en-US" dirty="0" err="1" smtClean="0"/>
              <a:t>deleteMin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Restore the heap</a:t>
            </a:r>
            <a:endParaRPr lang="en-US" dirty="0"/>
          </a:p>
        </p:txBody>
      </p:sp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600200"/>
            <a:ext cx="6096000" cy="497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Removal - </a:t>
            </a:r>
            <a:r>
              <a:rPr lang="en-US" dirty="0" err="1" smtClean="0"/>
              <a:t>deleteMin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/>
              <a:t>Terminate </a:t>
            </a:r>
            <a:r>
              <a:rPr lang="en-US" dirty="0" err="1" smtClean="0"/>
              <a:t>downheap</a:t>
            </a:r>
            <a:r>
              <a:rPr lang="en-US" dirty="0" smtClean="0"/>
              <a:t> when </a:t>
            </a:r>
          </a:p>
          <a:p>
            <a:pPr lvl="1"/>
            <a:r>
              <a:rPr lang="en-US" dirty="0" smtClean="0"/>
              <a:t>reach leaf level</a:t>
            </a:r>
          </a:p>
          <a:p>
            <a:pPr lvl="1"/>
            <a:r>
              <a:rPr lang="en-US" dirty="0" smtClean="0"/>
              <a:t>key parent is greater than key child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590800"/>
            <a:ext cx="7315200" cy="4098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Time complexity of Insert and </a:t>
            </a:r>
            <a:r>
              <a:rPr lang="en-US" sz="4000" dirty="0" err="1" smtClean="0"/>
              <a:t>deleteMin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operations takes time proportional to the height of the tree</a:t>
            </a:r>
          </a:p>
          <a:p>
            <a:pPr lvl="1"/>
            <a:r>
              <a:rPr lang="en-US" dirty="0" smtClean="0"/>
              <a:t>When restoring the heap, the bug moves from level to level until, in the worst case, it becomes a leaf (in </a:t>
            </a:r>
            <a:r>
              <a:rPr lang="en-US" dirty="0" err="1" smtClean="0"/>
              <a:t>deletemin</a:t>
            </a:r>
            <a:r>
              <a:rPr lang="en-US" dirty="0" smtClean="0"/>
              <a:t>) or the root (in insert)</a:t>
            </a:r>
          </a:p>
          <a:p>
            <a:pPr lvl="1"/>
            <a:r>
              <a:rPr lang="en-US" dirty="0" smtClean="0"/>
              <a:t>Each move to a new level takes constant time</a:t>
            </a:r>
          </a:p>
          <a:p>
            <a:pPr lvl="1"/>
            <a:r>
              <a:rPr lang="en-US" dirty="0" smtClean="0"/>
              <a:t>Therefore, the time is proportional to the number of levels, which is the height of the tree.</a:t>
            </a:r>
          </a:p>
          <a:p>
            <a:r>
              <a:rPr lang="en-US" dirty="0" smtClean="0"/>
              <a:t>But the height is </a:t>
            </a:r>
            <a:r>
              <a:rPr lang="en-US" dirty="0" smtClean="0">
                <a:solidFill>
                  <a:srgbClr val="0000CC"/>
                </a:solidFill>
              </a:rPr>
              <a:t>O(log n)</a:t>
            </a:r>
          </a:p>
          <a:p>
            <a:r>
              <a:rPr lang="en-US" dirty="0" smtClean="0"/>
              <a:t>Therefore, both </a:t>
            </a:r>
            <a:r>
              <a:rPr lang="en-US" dirty="0" smtClean="0">
                <a:solidFill>
                  <a:srgbClr val="0000CC"/>
                </a:solidFill>
              </a:rPr>
              <a:t>insert</a:t>
            </a:r>
            <a:r>
              <a:rPr lang="en-US" dirty="0" smtClean="0"/>
              <a:t> and </a:t>
            </a:r>
            <a:r>
              <a:rPr lang="en-US" dirty="0" err="1" smtClean="0">
                <a:solidFill>
                  <a:srgbClr val="0000CC"/>
                </a:solidFill>
              </a:rPr>
              <a:t>deleteMin</a:t>
            </a:r>
            <a:r>
              <a:rPr lang="en-US" dirty="0" smtClean="0"/>
              <a:t> take  </a:t>
            </a:r>
            <a:r>
              <a:rPr lang="en-US" dirty="0" smtClean="0">
                <a:solidFill>
                  <a:srgbClr val="0000CC"/>
                </a:solidFill>
              </a:rPr>
              <a:t>O(log n)</a:t>
            </a:r>
            <a:r>
              <a:rPr lang="en-US" dirty="0" smtClean="0"/>
              <a:t> time, which is very fast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Code – </a:t>
            </a:r>
            <a:r>
              <a:rPr lang="en-US" dirty="0" err="1" smtClean="0"/>
              <a:t>MinHeap</a:t>
            </a:r>
            <a:r>
              <a:rPr lang="en-US" dirty="0" smtClean="0"/>
              <a:t> (1)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/>
              <a:t>#include&lt;</a:t>
            </a:r>
            <a:r>
              <a:rPr lang="en-US" sz="2000" dirty="0" err="1" smtClean="0"/>
              <a:t>stdio.h</a:t>
            </a:r>
            <a:r>
              <a:rPr lang="en-US" sz="2000" dirty="0" smtClean="0"/>
              <a:t>&gt;	#include&lt;</a:t>
            </a:r>
            <a:r>
              <a:rPr lang="en-US" sz="2000" dirty="0" err="1" smtClean="0"/>
              <a:t>limits.h</a:t>
            </a:r>
            <a:r>
              <a:rPr lang="en-US" sz="2000" dirty="0" smtClean="0"/>
              <a:t>&gt;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CC"/>
                </a:solidFill>
              </a:rPr>
              <a:t>/*Declaring heap globally so that we do not need to pass it as an argument every time.  Heap implemented  here is </a:t>
            </a:r>
            <a:r>
              <a:rPr lang="en-US" sz="2000" b="1" dirty="0" smtClean="0">
                <a:solidFill>
                  <a:srgbClr val="0000CC"/>
                </a:solidFill>
              </a:rPr>
              <a:t>Min Heap</a:t>
            </a:r>
            <a:r>
              <a:rPr lang="en-US" sz="2000" dirty="0" smtClean="0">
                <a:solidFill>
                  <a:srgbClr val="0000CC"/>
                </a:solidFill>
              </a:rPr>
              <a:t> 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err="1" smtClean="0"/>
              <a:t>int</a:t>
            </a:r>
            <a:r>
              <a:rPr lang="en-US" sz="2000" dirty="0" smtClean="0"/>
              <a:t>     heap[1000], 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void Init()	{		</a:t>
            </a:r>
            <a:r>
              <a:rPr lang="en-US" sz="2000" dirty="0" smtClean="0">
                <a:solidFill>
                  <a:srgbClr val="0000CC"/>
                </a:solidFill>
              </a:rPr>
              <a:t> /*Initialize Heap*/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 = 0;</a:t>
            </a:r>
            <a:br>
              <a:rPr lang="en-US" sz="2000" dirty="0" smtClean="0"/>
            </a:br>
            <a:r>
              <a:rPr lang="en-US" sz="2000" dirty="0" smtClean="0"/>
              <a:t>        heap[0] = -INT_MAX;</a:t>
            </a:r>
            <a:br>
              <a:rPr lang="en-US" sz="2000" dirty="0" smtClean="0"/>
            </a:br>
            <a:r>
              <a:rPr lang="en-US" sz="2000" dirty="0" smtClean="0"/>
              <a:t>}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>void Insert(</a:t>
            </a:r>
            <a:r>
              <a:rPr lang="en-US" sz="2000" dirty="0" err="1" smtClean="0"/>
              <a:t>int</a:t>
            </a:r>
            <a:r>
              <a:rPr lang="en-US" sz="2000" dirty="0" smtClean="0"/>
              <a:t> element)   {	</a:t>
            </a:r>
            <a:r>
              <a:rPr lang="en-US" sz="2000" dirty="0" smtClean="0">
                <a:solidFill>
                  <a:srgbClr val="0000CC"/>
                </a:solidFill>
              </a:rPr>
              <a:t> /*Insert an element into the heap */ </a:t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++;</a:t>
            </a:r>
            <a:br>
              <a:rPr lang="en-US" sz="2000" dirty="0" smtClean="0"/>
            </a:br>
            <a:r>
              <a:rPr lang="en-US" sz="2000" dirty="0" smtClean="0"/>
              <a:t>        heap[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] = element; 		</a:t>
            </a:r>
            <a:r>
              <a:rPr lang="en-US" sz="2000" dirty="0" smtClean="0">
                <a:solidFill>
                  <a:srgbClr val="0000CC"/>
                </a:solidFill>
              </a:rPr>
              <a:t>/*Insert in the last place*/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</a:t>
            </a:r>
            <a:r>
              <a:rPr lang="en-US" sz="2000" dirty="0" smtClean="0">
                <a:solidFill>
                  <a:srgbClr val="0000CC"/>
                </a:solidFill>
              </a:rPr>
              <a:t> /*Adjust its position*/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int</a:t>
            </a:r>
            <a:r>
              <a:rPr lang="en-US" sz="2000" dirty="0" smtClean="0"/>
              <a:t> now = 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        while(heap[now/2] &gt; element)     {</a:t>
            </a:r>
            <a:br>
              <a:rPr lang="en-US" sz="2000" dirty="0" smtClean="0"/>
            </a:br>
            <a:r>
              <a:rPr lang="en-US" sz="2000" dirty="0" smtClean="0"/>
              <a:t>                heap[now] = heap[now/2];</a:t>
            </a:r>
            <a:br>
              <a:rPr lang="en-US" sz="2000" dirty="0" smtClean="0"/>
            </a:br>
            <a:r>
              <a:rPr lang="en-US" sz="2000" dirty="0" smtClean="0"/>
              <a:t>                now /= 2;	        }</a:t>
            </a:r>
            <a:br>
              <a:rPr lang="en-US" sz="2000" dirty="0" smtClean="0"/>
            </a:br>
            <a:r>
              <a:rPr lang="en-US" sz="2000" dirty="0" smtClean="0"/>
              <a:t>        heap[now] = element;</a:t>
            </a:r>
            <a:br>
              <a:rPr lang="en-US" sz="2000" dirty="0" smtClean="0"/>
            </a:br>
            <a:r>
              <a:rPr lang="en-US" sz="2000" dirty="0" smtClean="0"/>
              <a:t>}</a:t>
            </a:r>
            <a:endParaRPr lang="en-US" sz="20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191000" y="4572000"/>
            <a:ext cx="47564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TW" sz="3200" dirty="0">
                <a:solidFill>
                  <a:srgbClr val="003399"/>
                </a:solidFill>
                <a:effectLst/>
                <a:ea typeface="新細明體" pitchFamily="18" charset="-120"/>
              </a:rPr>
              <a:t>2</a:t>
            </a:r>
            <a:r>
              <a:rPr kumimoji="1" lang="en-US" altLang="zh-TW" sz="3200" baseline="30000" dirty="0">
                <a:solidFill>
                  <a:srgbClr val="003399"/>
                </a:solidFill>
                <a:effectLst/>
                <a:ea typeface="新細明體" pitchFamily="18" charset="-120"/>
              </a:rPr>
              <a:t>k</a:t>
            </a:r>
            <a:r>
              <a:rPr kumimoji="1" lang="en-US" altLang="zh-TW" sz="3200" dirty="0">
                <a:solidFill>
                  <a:srgbClr val="003399"/>
                </a:solidFill>
                <a:effectLst/>
                <a:ea typeface="新細明體" pitchFamily="18" charset="-120"/>
              </a:rPr>
              <a:t>-1=n ==&gt; k=</a:t>
            </a:r>
            <a:r>
              <a:rPr kumimoji="1" lang="en-US" altLang="zh-TW" sz="3200" dirty="0">
                <a:solidFill>
                  <a:srgbClr val="003399"/>
                </a:solidFill>
                <a:effectLst/>
                <a:ea typeface="新細明體" pitchFamily="18" charset="-120"/>
                <a:sym typeface="Symbol" pitchFamily="18" charset="2"/>
              </a:rPr>
              <a:t>log</a:t>
            </a:r>
            <a:r>
              <a:rPr kumimoji="1" lang="en-US" altLang="zh-TW" sz="3200" baseline="-25000" dirty="0">
                <a:solidFill>
                  <a:srgbClr val="003399"/>
                </a:solidFill>
                <a:effectLst/>
                <a:ea typeface="新細明體" pitchFamily="18" charset="-120"/>
                <a:sym typeface="Symbol" pitchFamily="18" charset="2"/>
              </a:rPr>
              <a:t>2</a:t>
            </a:r>
            <a:r>
              <a:rPr kumimoji="1" lang="en-US" altLang="zh-TW" sz="3200" dirty="0">
                <a:solidFill>
                  <a:srgbClr val="003399"/>
                </a:solidFill>
                <a:effectLst/>
                <a:ea typeface="新細明體" pitchFamily="18" charset="-120"/>
                <a:sym typeface="Symbol" pitchFamily="18" charset="2"/>
              </a:rPr>
              <a:t>(n+1)</a:t>
            </a:r>
            <a:endParaRPr kumimoji="1" lang="en-US" altLang="zh-TW" sz="3200" dirty="0">
              <a:solidFill>
                <a:srgbClr val="003399"/>
              </a:solidFill>
              <a:effectLst/>
              <a:ea typeface="新細明體" pitchFamily="18" charset="-12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19800" y="5943600"/>
            <a:ext cx="170271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1" lang="en-US" altLang="zh-TW" sz="3200" dirty="0">
                <a:solidFill>
                  <a:srgbClr val="CC3300"/>
                </a:solidFill>
                <a:effectLst/>
                <a:ea typeface="新細明體" pitchFamily="18" charset="-120"/>
              </a:rPr>
              <a:t>O(log</a:t>
            </a:r>
            <a:r>
              <a:rPr kumimoji="1" lang="en-US" altLang="zh-TW" sz="3200" baseline="-25000" dirty="0">
                <a:solidFill>
                  <a:srgbClr val="CC3300"/>
                </a:solidFill>
                <a:effectLst/>
                <a:ea typeface="新細明體" pitchFamily="18" charset="-120"/>
              </a:rPr>
              <a:t>2</a:t>
            </a:r>
            <a:r>
              <a:rPr kumimoji="1" lang="en-US" altLang="zh-TW" sz="3200" dirty="0">
                <a:solidFill>
                  <a:srgbClr val="CC3300"/>
                </a:solidFill>
                <a:effectLst/>
                <a:ea typeface="新細明體" pitchFamily="18" charset="-120"/>
              </a:rPr>
              <a:t>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Code – </a:t>
            </a:r>
            <a:r>
              <a:rPr lang="en-US" dirty="0" err="1" smtClean="0"/>
              <a:t>MinHeap</a:t>
            </a:r>
            <a:r>
              <a:rPr lang="en-US" dirty="0" smtClean="0"/>
              <a:t> (2)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DeleteMin</a:t>
            </a:r>
            <a:r>
              <a:rPr lang="en-US" sz="2000" dirty="0" smtClean="0"/>
              <a:t>()  {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00CC"/>
                </a:solidFill>
              </a:rPr>
              <a:t>/* heap[1] is the minimum element.  So we remove heap[1].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CC"/>
                </a:solidFill>
              </a:rPr>
              <a:t>   Size of the heap is decreased.      Now heap[1] has to be filled.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CC"/>
                </a:solidFill>
              </a:rPr>
              <a:t>   We put the last element in its place and see if it fits.</a:t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2000" dirty="0" smtClean="0">
                <a:solidFill>
                  <a:srgbClr val="0000CC"/>
                </a:solidFill>
              </a:rPr>
              <a:t>   If it does not fit, take minimum element among both its children and replaces parent with it.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0000CC"/>
                </a:solidFill>
              </a:rPr>
              <a:t>   Again See if the last element fits in that place.    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minElement</a:t>
            </a:r>
            <a:r>
              <a:rPr lang="en-US" sz="2000" dirty="0" smtClean="0"/>
              <a:t>, </a:t>
            </a:r>
            <a:r>
              <a:rPr lang="en-US" sz="2000" dirty="0" err="1" smtClean="0"/>
              <a:t>lastElement</a:t>
            </a:r>
            <a:r>
              <a:rPr lang="en-US" sz="2000" dirty="0" smtClean="0"/>
              <a:t>, child, now;  </a:t>
            </a:r>
            <a:r>
              <a:rPr lang="en-US" sz="2000" dirty="0" smtClean="0">
                <a:solidFill>
                  <a:srgbClr val="0000CC"/>
                </a:solidFill>
              </a:rPr>
              <a:t>/*declaring local variables */</a:t>
            </a:r>
          </a:p>
          <a:p>
            <a:pPr marL="0" indent="0">
              <a:buNone/>
            </a:pPr>
            <a:r>
              <a:rPr lang="en-US" sz="2000" dirty="0" smtClean="0"/>
              <a:t>        </a:t>
            </a:r>
            <a:r>
              <a:rPr lang="en-US" sz="2000" dirty="0" err="1" smtClean="0"/>
              <a:t>minElement</a:t>
            </a:r>
            <a:r>
              <a:rPr lang="en-US" sz="2000" dirty="0" smtClean="0"/>
              <a:t> = heap[1];</a:t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lastElement</a:t>
            </a:r>
            <a:r>
              <a:rPr lang="en-US" sz="2000" dirty="0" smtClean="0"/>
              <a:t> = heap[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--];</a:t>
            </a:r>
            <a:br>
              <a:rPr lang="en-US" sz="2000" dirty="0" smtClean="0"/>
            </a:br>
            <a:r>
              <a:rPr lang="en-US" sz="2000" dirty="0" smtClean="0"/>
              <a:t>      </a:t>
            </a:r>
            <a:r>
              <a:rPr lang="en-US" sz="2000" dirty="0" smtClean="0">
                <a:solidFill>
                  <a:srgbClr val="0000CC"/>
                </a:solidFill>
              </a:rPr>
              <a:t>  /* </a:t>
            </a:r>
            <a:r>
              <a:rPr lang="en-US" sz="2000" dirty="0" smtClean="0">
                <a:solidFill>
                  <a:srgbClr val="C00000"/>
                </a:solidFill>
              </a:rPr>
              <a:t>now</a:t>
            </a:r>
            <a:r>
              <a:rPr lang="en-US" sz="2000" dirty="0" smtClean="0">
                <a:solidFill>
                  <a:srgbClr val="0000CC"/>
                </a:solidFill>
              </a:rPr>
              <a:t> refers to the index at which we are now 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for(now = 1; now*2 &lt;= 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 ;now = child)         {</a:t>
            </a:r>
            <a:br>
              <a:rPr lang="en-US" sz="2000" dirty="0" smtClean="0"/>
            </a:br>
            <a:r>
              <a:rPr lang="en-US" sz="2000" dirty="0" smtClean="0"/>
              <a:t>   </a:t>
            </a:r>
            <a:r>
              <a:rPr lang="en-US" sz="2000" dirty="0" smtClean="0">
                <a:solidFill>
                  <a:srgbClr val="0000CC"/>
                </a:solidFill>
              </a:rPr>
              <a:t>/* </a:t>
            </a:r>
            <a:r>
              <a:rPr lang="en-US" sz="2000" dirty="0" smtClean="0">
                <a:solidFill>
                  <a:srgbClr val="C00000"/>
                </a:solidFill>
              </a:rPr>
              <a:t>child</a:t>
            </a:r>
            <a:r>
              <a:rPr lang="en-US" sz="2000" dirty="0" smtClean="0">
                <a:solidFill>
                  <a:srgbClr val="0000CC"/>
                </a:solidFill>
              </a:rPr>
              <a:t> is the index of the element which is minimum among both the children .	indexes of children are </a:t>
            </a:r>
            <a:r>
              <a:rPr lang="en-US" sz="2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*2 and </a:t>
            </a:r>
            <a:r>
              <a:rPr lang="en-US" sz="2000" dirty="0" err="1" smtClean="0">
                <a:solidFill>
                  <a:srgbClr val="0000CC"/>
                </a:solidFill>
              </a:rPr>
              <a:t>i</a:t>
            </a:r>
            <a:r>
              <a:rPr lang="en-US" sz="2000" dirty="0" smtClean="0">
                <a:solidFill>
                  <a:srgbClr val="0000CC"/>
                </a:solidFill>
              </a:rPr>
              <a:t>*2 + 1*/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        child = now*2;</a:t>
            </a:r>
            <a:br>
              <a:rPr lang="en-US" sz="2000" dirty="0" smtClean="0"/>
            </a:br>
            <a:r>
              <a:rPr lang="en-US" sz="2000" dirty="0" smtClean="0"/>
              <a:t> 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Code – </a:t>
            </a:r>
            <a:r>
              <a:rPr lang="en-US" dirty="0" err="1" smtClean="0"/>
              <a:t>MinHeap</a:t>
            </a:r>
            <a:r>
              <a:rPr lang="en-US" dirty="0" smtClean="0"/>
              <a:t> (3)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smtClean="0">
                <a:solidFill>
                  <a:srgbClr val="0000CC"/>
                </a:solidFill>
              </a:rPr>
              <a:t>/*child != </a:t>
            </a:r>
            <a:r>
              <a:rPr lang="en-US" sz="2000" dirty="0" err="1" smtClean="0">
                <a:solidFill>
                  <a:srgbClr val="0000CC"/>
                </a:solidFill>
              </a:rPr>
              <a:t>heapSize</a:t>
            </a:r>
            <a:r>
              <a:rPr lang="en-US" sz="2000" dirty="0" smtClean="0">
                <a:solidFill>
                  <a:srgbClr val="0000CC"/>
                </a:solidFill>
              </a:rPr>
              <a:t>  because heap[heapSize+1] does not exist, which means it has only one  child 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        if(child != </a:t>
            </a:r>
            <a:r>
              <a:rPr lang="en-US" sz="2000" dirty="0" err="1" smtClean="0"/>
              <a:t>heapSize</a:t>
            </a:r>
            <a:r>
              <a:rPr lang="en-US" sz="2000" dirty="0" smtClean="0"/>
              <a:t> &amp;&amp; heap[child+1] &lt; heap[child] )   {</a:t>
            </a:r>
            <a:br>
              <a:rPr lang="en-US" sz="2000" dirty="0" smtClean="0"/>
            </a:br>
            <a:r>
              <a:rPr lang="en-US" sz="2000" dirty="0" smtClean="0"/>
              <a:t>                        child++;</a:t>
            </a:r>
            <a:br>
              <a:rPr lang="en-US" sz="2000" dirty="0" smtClean="0"/>
            </a:br>
            <a:r>
              <a:rPr lang="en-US" sz="2000" dirty="0" smtClean="0"/>
              <a:t>                }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0000CC"/>
                </a:solidFill>
              </a:rPr>
              <a:t>/* To check if the last element fits or not it suffices to check if the last element   is less than the minimum element among both the children*/</a:t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2000" dirty="0" smtClean="0"/>
              <a:t>                if(</a:t>
            </a:r>
            <a:r>
              <a:rPr lang="en-US" sz="2000" dirty="0" err="1" smtClean="0"/>
              <a:t>lastElement</a:t>
            </a:r>
            <a:r>
              <a:rPr lang="en-US" sz="2000" dirty="0" smtClean="0"/>
              <a:t> &gt; heap[child])	{</a:t>
            </a:r>
            <a:br>
              <a:rPr lang="en-US" sz="2000" dirty="0" smtClean="0"/>
            </a:br>
            <a:r>
              <a:rPr lang="en-US" sz="2000" dirty="0" smtClean="0"/>
              <a:t>                        heap[now] = heap[child];</a:t>
            </a:r>
            <a:br>
              <a:rPr lang="en-US" sz="2000" dirty="0" smtClean="0"/>
            </a:br>
            <a:r>
              <a:rPr lang="en-US" sz="2000" dirty="0" smtClean="0"/>
              <a:t>                }</a:t>
            </a:r>
            <a:br>
              <a:rPr lang="en-US" sz="2000" dirty="0" smtClean="0"/>
            </a:br>
            <a:r>
              <a:rPr lang="en-US" sz="2000" dirty="0" smtClean="0"/>
              <a:t>                else  {	</a:t>
            </a:r>
            <a:r>
              <a:rPr lang="en-US" sz="2000" dirty="0" smtClean="0">
                <a:solidFill>
                  <a:srgbClr val="0000CC"/>
                </a:solidFill>
              </a:rPr>
              <a:t> /* It fits there */</a:t>
            </a:r>
            <a:br>
              <a:rPr lang="en-US" sz="2000" dirty="0" smtClean="0">
                <a:solidFill>
                  <a:srgbClr val="0000CC"/>
                </a:solidFill>
              </a:rPr>
            </a:br>
            <a:r>
              <a:rPr lang="en-US" sz="2000" dirty="0" smtClean="0"/>
              <a:t>                        break;</a:t>
            </a:r>
            <a:br>
              <a:rPr lang="en-US" sz="2000" dirty="0" smtClean="0"/>
            </a:br>
            <a:r>
              <a:rPr lang="en-US" sz="2000" dirty="0" smtClean="0"/>
              <a:t>                }</a:t>
            </a:r>
            <a:br>
              <a:rPr lang="en-US" sz="2000" dirty="0" smtClean="0"/>
            </a:br>
            <a:r>
              <a:rPr lang="en-US" sz="2000" dirty="0" smtClean="0"/>
              <a:t>        } </a:t>
            </a:r>
            <a:r>
              <a:rPr lang="en-US" sz="2000" dirty="0" smtClean="0">
                <a:solidFill>
                  <a:srgbClr val="0000CC"/>
                </a:solidFill>
              </a:rPr>
              <a:t> /* end of For loop */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        heap[now] = </a:t>
            </a:r>
            <a:r>
              <a:rPr lang="en-US" sz="2000" dirty="0" err="1" smtClean="0"/>
              <a:t>lastElement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        return </a:t>
            </a:r>
            <a:r>
              <a:rPr lang="en-US" sz="2000" dirty="0" err="1" smtClean="0"/>
              <a:t>minElement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} </a:t>
            </a:r>
            <a:r>
              <a:rPr lang="en-US" sz="2000" dirty="0" smtClean="0">
                <a:solidFill>
                  <a:srgbClr val="0000CC"/>
                </a:solidFill>
              </a:rPr>
              <a:t>/* end of function </a:t>
            </a:r>
            <a:r>
              <a:rPr lang="en-US" sz="2000" dirty="0" err="1" smtClean="0">
                <a:solidFill>
                  <a:srgbClr val="0000CC"/>
                </a:solidFill>
              </a:rPr>
              <a:t>DeleteMin</a:t>
            </a:r>
            <a:r>
              <a:rPr lang="en-US" sz="2000" dirty="0" smtClean="0">
                <a:solidFill>
                  <a:srgbClr val="0000CC"/>
                </a:solidFill>
              </a:rPr>
              <a:t>()  */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Code – </a:t>
            </a:r>
            <a:r>
              <a:rPr lang="en-US" dirty="0" err="1" smtClean="0"/>
              <a:t>MinHeap</a:t>
            </a:r>
            <a:r>
              <a:rPr lang="en-US" dirty="0" smtClean="0"/>
              <a:t> (4)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main()           /*  Main Program */</a:t>
            </a:r>
            <a:br>
              <a:rPr lang="en-US" sz="2000" dirty="0" smtClean="0"/>
            </a:br>
            <a:r>
              <a:rPr lang="en-US" sz="2000" dirty="0" smtClean="0"/>
              <a:t>{</a:t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number_of_elements</a:t>
            </a:r>
            <a:r>
              <a:rPr lang="en-US" sz="2000" dirty="0" smtClean="0"/>
              <a:t>;</a:t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scanf</a:t>
            </a:r>
            <a:r>
              <a:rPr lang="en-US" sz="2000" dirty="0" smtClean="0"/>
              <a:t>("%</a:t>
            </a:r>
            <a:r>
              <a:rPr lang="en-US" sz="2000" dirty="0" err="1" smtClean="0"/>
              <a:t>d",&amp;number_of_elements</a:t>
            </a:r>
            <a:r>
              <a:rPr lang="en-US" sz="2000" dirty="0" smtClean="0"/>
              <a:t>);</a:t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int</a:t>
            </a:r>
            <a:r>
              <a:rPr lang="en-US" sz="2000" dirty="0" smtClean="0"/>
              <a:t> </a:t>
            </a:r>
            <a:r>
              <a:rPr lang="en-US" sz="2000" dirty="0" err="1" smtClean="0"/>
              <a:t>iter</a:t>
            </a:r>
            <a:r>
              <a:rPr lang="en-US" sz="2000" dirty="0" smtClean="0"/>
              <a:t>, element;</a:t>
            </a:r>
            <a:br>
              <a:rPr lang="en-US" sz="2000" dirty="0" smtClean="0"/>
            </a:br>
            <a:r>
              <a:rPr lang="en-US" sz="2000" dirty="0" smtClean="0"/>
              <a:t>        Init();</a:t>
            </a:r>
            <a:br>
              <a:rPr lang="en-US" sz="2000" dirty="0" smtClean="0"/>
            </a:br>
            <a:r>
              <a:rPr lang="en-US" sz="2000" dirty="0" smtClean="0"/>
              <a:t>        for(</a:t>
            </a:r>
            <a:r>
              <a:rPr lang="en-US" sz="2000" dirty="0" err="1" smtClean="0"/>
              <a:t>iter</a:t>
            </a:r>
            <a:r>
              <a:rPr lang="en-US" sz="2000" dirty="0" smtClean="0"/>
              <a:t> = 0;iter &lt; </a:t>
            </a:r>
            <a:r>
              <a:rPr lang="en-US" sz="2000" dirty="0" err="1" smtClean="0"/>
              <a:t>number_of_elements;iter</a:t>
            </a:r>
            <a:r>
              <a:rPr lang="en-US" sz="2000" dirty="0" smtClean="0"/>
              <a:t>++)</a:t>
            </a:r>
            <a:br>
              <a:rPr lang="en-US" sz="2000" dirty="0" smtClean="0"/>
            </a:br>
            <a:r>
              <a:rPr lang="en-US" sz="2000" dirty="0" smtClean="0"/>
              <a:t>        {</a:t>
            </a:r>
            <a:br>
              <a:rPr lang="en-US" sz="2000" dirty="0" smtClean="0"/>
            </a:br>
            <a:r>
              <a:rPr lang="en-US" sz="2000" dirty="0" smtClean="0"/>
              <a:t>                </a:t>
            </a:r>
            <a:r>
              <a:rPr lang="en-US" sz="2000" dirty="0" err="1" smtClean="0"/>
              <a:t>scanf</a:t>
            </a:r>
            <a:r>
              <a:rPr lang="en-US" sz="2000" dirty="0" smtClean="0"/>
              <a:t>("%</a:t>
            </a:r>
            <a:r>
              <a:rPr lang="en-US" sz="2000" dirty="0" err="1" smtClean="0"/>
              <a:t>d",&amp;element</a:t>
            </a:r>
            <a:r>
              <a:rPr lang="en-US" sz="2000" dirty="0" smtClean="0"/>
              <a:t>);</a:t>
            </a:r>
            <a:br>
              <a:rPr lang="en-US" sz="2000" dirty="0" smtClean="0"/>
            </a:br>
            <a:r>
              <a:rPr lang="en-US" sz="2000" dirty="0" smtClean="0"/>
              <a:t>                Insert(element);</a:t>
            </a:r>
            <a:br>
              <a:rPr lang="en-US" sz="2000" dirty="0" smtClean="0"/>
            </a:br>
            <a:r>
              <a:rPr lang="en-US" sz="2000" dirty="0" smtClean="0"/>
              <a:t>        }</a:t>
            </a:r>
            <a:br>
              <a:rPr lang="en-US" sz="2000" dirty="0" smtClean="0"/>
            </a:br>
            <a:r>
              <a:rPr lang="en-US" sz="2000" dirty="0" smtClean="0"/>
              <a:t>        for(</a:t>
            </a:r>
            <a:r>
              <a:rPr lang="en-US" sz="2000" dirty="0" err="1" smtClean="0"/>
              <a:t>iter</a:t>
            </a:r>
            <a:r>
              <a:rPr lang="en-US" sz="2000" dirty="0" smtClean="0"/>
              <a:t> = 0;iter &lt; </a:t>
            </a:r>
            <a:r>
              <a:rPr lang="en-US" sz="2000" dirty="0" err="1" smtClean="0"/>
              <a:t>number_of_elements;iter</a:t>
            </a:r>
            <a:r>
              <a:rPr lang="en-US" sz="2000" dirty="0" smtClean="0"/>
              <a:t>++)</a:t>
            </a:r>
            <a:br>
              <a:rPr lang="en-US" sz="2000" dirty="0" smtClean="0"/>
            </a:br>
            <a:r>
              <a:rPr lang="en-US" sz="2000" dirty="0" smtClean="0"/>
              <a:t>        {</a:t>
            </a:r>
            <a:br>
              <a:rPr lang="en-US" sz="2000" dirty="0" smtClean="0"/>
            </a:br>
            <a:r>
              <a:rPr lang="en-US" sz="2000" dirty="0" smtClean="0"/>
              <a:t>                </a:t>
            </a:r>
            <a:r>
              <a:rPr lang="en-US" sz="2000" dirty="0" err="1" smtClean="0"/>
              <a:t>printf</a:t>
            </a:r>
            <a:r>
              <a:rPr lang="en-US" sz="2000" dirty="0" smtClean="0"/>
              <a:t>("%d ",</a:t>
            </a:r>
            <a:r>
              <a:rPr lang="en-US" sz="2000" dirty="0" err="1" smtClean="0"/>
              <a:t>DeleteMin</a:t>
            </a:r>
            <a:r>
              <a:rPr lang="en-US" sz="2000" dirty="0" smtClean="0"/>
              <a:t>());</a:t>
            </a:r>
            <a:br>
              <a:rPr lang="en-US" sz="2000" dirty="0" smtClean="0"/>
            </a:br>
            <a:r>
              <a:rPr lang="en-US" sz="2000" dirty="0" smtClean="0"/>
              <a:t>        }</a:t>
            </a:r>
            <a:br>
              <a:rPr lang="en-US" sz="2000" dirty="0" smtClean="0"/>
            </a:br>
            <a:r>
              <a:rPr lang="en-US" sz="2000" dirty="0" smtClean="0"/>
              <a:t>        </a:t>
            </a:r>
            <a:r>
              <a:rPr lang="en-US" sz="2000" dirty="0" err="1" smtClean="0"/>
              <a:t>printf</a:t>
            </a:r>
            <a:r>
              <a:rPr lang="en-US" sz="2000" dirty="0" smtClean="0"/>
              <a:t>("\n");</a:t>
            </a:r>
            <a:br>
              <a:rPr lang="en-US" sz="2000" dirty="0" smtClean="0"/>
            </a:br>
            <a:r>
              <a:rPr lang="en-US" sz="2000" dirty="0" smtClean="0"/>
              <a:t>        return 0;</a:t>
            </a:r>
            <a:br>
              <a:rPr lang="en-US" sz="2000" dirty="0" smtClean="0"/>
            </a:br>
            <a:r>
              <a:rPr lang="en-US" sz="2000" dirty="0" smtClean="0"/>
              <a:t>}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Complexities for Min-Heap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62000" y="1524001"/>
          <a:ext cx="7086600" cy="3581400"/>
        </p:xfrm>
        <a:graphic>
          <a:graphicData uri="http://schemas.openxmlformats.org/drawingml/2006/table">
            <a:tbl>
              <a:tblPr/>
              <a:tblGrid>
                <a:gridCol w="3352800"/>
                <a:gridCol w="3733800"/>
              </a:tblGrid>
              <a:tr h="660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Arial"/>
                          <a:ea typeface="Calibri"/>
                          <a:cs typeface="Times New Roman"/>
                        </a:rPr>
                        <a:t>Operation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Arial"/>
                          <a:ea typeface="Calibri"/>
                          <a:cs typeface="Times New Roman"/>
                        </a:rPr>
                        <a:t>Time Complexity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Arial"/>
                          <a:ea typeface="Calibri"/>
                          <a:cs typeface="Times New Roman"/>
                        </a:rPr>
                        <a:t>FindMin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00CC"/>
                          </a:solidFill>
                          <a:latin typeface="Arial"/>
                          <a:ea typeface="Calibri"/>
                          <a:cs typeface="Times New Roman"/>
                        </a:rPr>
                        <a:t>O(1)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Arial"/>
                          <a:ea typeface="Calibri"/>
                          <a:cs typeface="Times New Roman"/>
                        </a:rPr>
                        <a:t>DeleteMin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00CC"/>
                          </a:solidFill>
                          <a:latin typeface="Arial"/>
                          <a:ea typeface="Calibri"/>
                          <a:cs typeface="Times New Roman"/>
                        </a:rPr>
                        <a:t>O(log n)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Arial"/>
                          <a:ea typeface="Calibri"/>
                          <a:cs typeface="Times New Roman"/>
                        </a:rPr>
                        <a:t>Insert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00CC"/>
                          </a:solidFill>
                          <a:latin typeface="Arial"/>
                          <a:ea typeface="Calibri"/>
                          <a:cs typeface="Times New Roman"/>
                        </a:rPr>
                        <a:t>O(log n)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 err="1">
                          <a:latin typeface="Arial"/>
                          <a:ea typeface="Calibri"/>
                          <a:cs typeface="Times New Roman"/>
                        </a:rPr>
                        <a:t>decreaseKey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00CC"/>
                          </a:solidFill>
                          <a:latin typeface="Arial"/>
                          <a:ea typeface="Calibri"/>
                          <a:cs typeface="Times New Roman"/>
                        </a:rPr>
                        <a:t>O(log n)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42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Arial"/>
                          <a:ea typeface="Calibri"/>
                          <a:cs typeface="Times New Roman"/>
                        </a:rPr>
                        <a:t>Merge</a:t>
                      </a:r>
                      <a:endParaRPr lang="en-US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dirty="0">
                          <a:solidFill>
                            <a:srgbClr val="0000CC"/>
                          </a:solidFill>
                          <a:latin typeface="Arial"/>
                          <a:ea typeface="Calibri"/>
                          <a:cs typeface="Times New Roman"/>
                        </a:rPr>
                        <a:t>O(n)</a:t>
                      </a:r>
                      <a:endParaRPr lang="en-US" sz="2800" dirty="0">
                        <a:solidFill>
                          <a:srgbClr val="0000CC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is an </a:t>
            </a:r>
            <a:r>
              <a:rPr lang="en-US" dirty="0" smtClean="0">
                <a:solidFill>
                  <a:srgbClr val="0000CC"/>
                </a:solidFill>
              </a:rPr>
              <a:t>ADT </a:t>
            </a:r>
            <a:r>
              <a:rPr lang="en-US" dirty="0" smtClean="0"/>
              <a:t>which is like a regular </a:t>
            </a:r>
            <a:r>
              <a:rPr lang="en-US" dirty="0" smtClean="0">
                <a:solidFill>
                  <a:srgbClr val="0000CC"/>
                </a:solidFill>
              </a:rPr>
              <a:t>queue or stack</a:t>
            </a:r>
            <a:r>
              <a:rPr lang="en-US" dirty="0" smtClean="0"/>
              <a:t> data structure, but where additionally each element has a </a:t>
            </a:r>
            <a:r>
              <a:rPr lang="en-US" dirty="0" smtClean="0">
                <a:solidFill>
                  <a:srgbClr val="0000CC"/>
                </a:solidFill>
              </a:rPr>
              <a:t>"priority" </a:t>
            </a:r>
            <a:r>
              <a:rPr lang="en-US" dirty="0" smtClean="0"/>
              <a:t>associated with it</a:t>
            </a:r>
          </a:p>
          <a:p>
            <a:r>
              <a:rPr lang="en-US" dirty="0" smtClean="0"/>
              <a:t>In a </a:t>
            </a:r>
            <a:r>
              <a:rPr lang="en-US" dirty="0" smtClean="0">
                <a:solidFill>
                  <a:srgbClr val="0000CC"/>
                </a:solidFill>
              </a:rPr>
              <a:t>priority queue</a:t>
            </a:r>
          </a:p>
          <a:p>
            <a:pPr lvl="1"/>
            <a:r>
              <a:rPr lang="en-US" sz="2800" dirty="0" smtClean="0"/>
              <a:t>an element with high priority is served before an element with low priority</a:t>
            </a:r>
          </a:p>
          <a:p>
            <a:pPr lvl="1"/>
            <a:r>
              <a:rPr lang="en-US" sz="2800" dirty="0" smtClean="0"/>
              <a:t>If two elements have the same priority, they are served according to their order in the queue</a:t>
            </a:r>
          </a:p>
          <a:p>
            <a:r>
              <a:rPr lang="en-US" dirty="0" smtClean="0"/>
              <a:t>It is a </a:t>
            </a:r>
            <a:r>
              <a:rPr lang="en-US" dirty="0" smtClean="0">
                <a:solidFill>
                  <a:srgbClr val="C00000"/>
                </a:solidFill>
              </a:rPr>
              <a:t>common misconception </a:t>
            </a:r>
            <a:r>
              <a:rPr lang="en-US" dirty="0" smtClean="0"/>
              <a:t>that a </a:t>
            </a:r>
            <a:r>
              <a:rPr lang="en-US" dirty="0" smtClean="0">
                <a:solidFill>
                  <a:srgbClr val="0000CC"/>
                </a:solidFill>
              </a:rPr>
              <a:t>priority queue </a:t>
            </a:r>
            <a:r>
              <a:rPr lang="en-US" dirty="0" smtClean="0"/>
              <a:t>is a </a:t>
            </a:r>
            <a:r>
              <a:rPr lang="en-US" dirty="0" smtClean="0">
                <a:solidFill>
                  <a:srgbClr val="C00000"/>
                </a:solidFill>
              </a:rPr>
              <a:t>heap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priority queue </a:t>
            </a:r>
            <a:r>
              <a:rPr lang="en-US" dirty="0" smtClean="0"/>
              <a:t>is an abstract concept like "a list" or "a map"; </a:t>
            </a:r>
          </a:p>
          <a:p>
            <a:pPr lvl="1"/>
            <a:r>
              <a:rPr lang="en-US" sz="2800" dirty="0" smtClean="0"/>
              <a:t>just as a </a:t>
            </a:r>
            <a:r>
              <a:rPr lang="en-US" sz="2800" dirty="0" smtClean="0">
                <a:solidFill>
                  <a:srgbClr val="0000CC"/>
                </a:solidFill>
              </a:rPr>
              <a:t>list </a:t>
            </a:r>
            <a:r>
              <a:rPr lang="en-US" sz="2800" dirty="0" smtClean="0"/>
              <a:t>can be implemented with a linked list or an array</a:t>
            </a:r>
          </a:p>
          <a:p>
            <a:pPr lvl="1"/>
            <a:r>
              <a:rPr lang="en-US" sz="2800" dirty="0" smtClean="0">
                <a:solidFill>
                  <a:srgbClr val="0000CC"/>
                </a:solidFill>
              </a:rPr>
              <a:t>Priority queue</a:t>
            </a:r>
            <a:r>
              <a:rPr lang="en-US" sz="2800" dirty="0" smtClean="0"/>
              <a:t> can be implemented with a heap or a variety of other methods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Queue -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8839200" cy="5638800"/>
          </a:xfrm>
        </p:spPr>
        <p:txBody>
          <a:bodyPr/>
          <a:lstStyle/>
          <a:p>
            <a:r>
              <a:rPr lang="en-US" dirty="0" smtClean="0"/>
              <a:t>must at least support the following operations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insert_with_priority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add an element to the queue with an associated priority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pull_highest_priority_element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  <a:r>
              <a:rPr lang="en-US" dirty="0" smtClean="0"/>
              <a:t> remove the element from the queue that has the highest priority, and return it (also known as </a:t>
            </a:r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 err="1" smtClean="0">
                <a:solidFill>
                  <a:srgbClr val="0000CC"/>
                </a:solidFill>
              </a:rPr>
              <a:t>pop_element</a:t>
            </a:r>
            <a:r>
              <a:rPr lang="en-US" dirty="0" smtClean="0">
                <a:solidFill>
                  <a:srgbClr val="0000CC"/>
                </a:solidFill>
              </a:rPr>
              <a:t>(Off)“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 err="1" smtClean="0">
                <a:solidFill>
                  <a:srgbClr val="0000CC"/>
                </a:solidFill>
              </a:rPr>
              <a:t>get_maximum_element</a:t>
            </a:r>
            <a:r>
              <a:rPr lang="en-US" dirty="0" smtClean="0">
                <a:solidFill>
                  <a:srgbClr val="0000CC"/>
                </a:solidFill>
              </a:rPr>
              <a:t>”</a:t>
            </a:r>
            <a:r>
              <a:rPr lang="en-US" dirty="0" smtClean="0"/>
              <a:t> or </a:t>
            </a:r>
            <a:r>
              <a:rPr lang="en-US" dirty="0" err="1" smtClean="0">
                <a:solidFill>
                  <a:srgbClr val="0000CC"/>
                </a:solidFill>
              </a:rPr>
              <a:t>get_front</a:t>
            </a:r>
            <a:r>
              <a:rPr lang="en-US" dirty="0" smtClean="0">
                <a:solidFill>
                  <a:srgbClr val="0000CC"/>
                </a:solidFill>
              </a:rPr>
              <a:t>(most)_element”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some conventions consider </a:t>
            </a:r>
            <a:r>
              <a:rPr lang="en-US" dirty="0" smtClean="0">
                <a:solidFill>
                  <a:srgbClr val="C00000"/>
                </a:solidFill>
              </a:rPr>
              <a:t>lower priorities </a:t>
            </a:r>
            <a:r>
              <a:rPr lang="en-US" dirty="0" smtClean="0"/>
              <a:t>to be higher, so this may also be known as </a:t>
            </a:r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 err="1" smtClean="0">
                <a:solidFill>
                  <a:srgbClr val="0000CC"/>
                </a:solidFill>
              </a:rPr>
              <a:t>get_minimum_element</a:t>
            </a:r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 smtClean="0"/>
              <a:t>, and is often referred to as </a:t>
            </a:r>
            <a:r>
              <a:rPr lang="en-US" dirty="0" smtClean="0">
                <a:solidFill>
                  <a:srgbClr val="0000CC"/>
                </a:solidFill>
              </a:rPr>
              <a:t>"get-min" </a:t>
            </a:r>
            <a:r>
              <a:rPr lang="en-US" dirty="0" smtClean="0"/>
              <a:t>in the literature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Queue – Operations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literature also sometimes implement separate </a:t>
            </a:r>
            <a:r>
              <a:rPr lang="en-US" sz="2800" dirty="0" smtClean="0">
                <a:solidFill>
                  <a:srgbClr val="0000CC"/>
                </a:solidFill>
              </a:rPr>
              <a:t>"</a:t>
            </a:r>
            <a:r>
              <a:rPr lang="en-US" sz="2800" dirty="0" err="1" smtClean="0">
                <a:solidFill>
                  <a:srgbClr val="0000CC"/>
                </a:solidFill>
              </a:rPr>
              <a:t>peek_at_highest_priority_element</a:t>
            </a:r>
            <a:r>
              <a:rPr lang="en-US" sz="2800" dirty="0" smtClean="0">
                <a:solidFill>
                  <a:srgbClr val="0000CC"/>
                </a:solidFill>
              </a:rPr>
              <a:t>"</a:t>
            </a:r>
            <a:r>
              <a:rPr lang="en-US" sz="2800" dirty="0" smtClean="0"/>
              <a:t> and </a:t>
            </a:r>
            <a:r>
              <a:rPr lang="en-US" sz="2800" dirty="0" smtClean="0">
                <a:solidFill>
                  <a:srgbClr val="0000CC"/>
                </a:solidFill>
              </a:rPr>
              <a:t>"</a:t>
            </a:r>
            <a:r>
              <a:rPr lang="en-US" sz="2800" dirty="0" err="1" smtClean="0">
                <a:solidFill>
                  <a:srgbClr val="0000CC"/>
                </a:solidFill>
              </a:rPr>
              <a:t>delete_element</a:t>
            </a:r>
            <a:r>
              <a:rPr lang="en-US" sz="2800" dirty="0" smtClean="0">
                <a:solidFill>
                  <a:srgbClr val="0000CC"/>
                </a:solidFill>
              </a:rPr>
              <a:t>"</a:t>
            </a:r>
            <a:r>
              <a:rPr lang="en-US" sz="2800" dirty="0" smtClean="0"/>
              <a:t> functions, which can be combined to produce </a:t>
            </a:r>
            <a:r>
              <a:rPr lang="en-US" sz="2800" dirty="0" smtClean="0">
                <a:solidFill>
                  <a:srgbClr val="0000CC"/>
                </a:solidFill>
              </a:rPr>
              <a:t>"</a:t>
            </a:r>
            <a:r>
              <a:rPr lang="en-US" sz="2800" dirty="0" err="1" smtClean="0">
                <a:solidFill>
                  <a:srgbClr val="0000CC"/>
                </a:solidFill>
              </a:rPr>
              <a:t>pull_highest_priority_element</a:t>
            </a:r>
            <a:r>
              <a:rPr lang="en-US" sz="2800" dirty="0" smtClean="0">
                <a:solidFill>
                  <a:srgbClr val="0000CC"/>
                </a:solidFill>
              </a:rPr>
              <a:t>“</a:t>
            </a:r>
          </a:p>
          <a:p>
            <a:r>
              <a:rPr lang="en-US" sz="2800" dirty="0" smtClean="0"/>
              <a:t>More advanced implementations may support more complicated operations, such as </a:t>
            </a:r>
            <a:r>
              <a:rPr lang="en-US" sz="2800" i="1" dirty="0" err="1" smtClean="0">
                <a:solidFill>
                  <a:srgbClr val="0000CC"/>
                </a:solidFill>
              </a:rPr>
              <a:t>pull_lowest_priority_element</a:t>
            </a:r>
            <a:r>
              <a:rPr lang="en-US" sz="2800" dirty="0" smtClean="0"/>
              <a:t>,  inspecting the first few highest- or lowest-priority elements</a:t>
            </a:r>
          </a:p>
          <a:p>
            <a:r>
              <a:rPr lang="en-US" sz="2800" dirty="0" smtClean="0">
                <a:solidFill>
                  <a:srgbClr val="C00000"/>
                </a:solidFill>
              </a:rPr>
              <a:t>peeking at the highest priority element can be made O(1) time in nearly all implementations</a:t>
            </a:r>
          </a:p>
          <a:p>
            <a:r>
              <a:rPr lang="en-US" sz="2800" dirty="0" smtClean="0">
                <a:solidFill>
                  <a:srgbClr val="0000CC"/>
                </a:solidFill>
              </a:rPr>
              <a:t>Clearing</a:t>
            </a:r>
            <a:r>
              <a:rPr lang="en-US" sz="2800" dirty="0" smtClean="0"/>
              <a:t> the queue, Clearing subsets of the queue, performing a </a:t>
            </a:r>
            <a:r>
              <a:rPr lang="en-US" sz="2800" dirty="0" smtClean="0">
                <a:solidFill>
                  <a:srgbClr val="0000CC"/>
                </a:solidFill>
              </a:rPr>
              <a:t>batch insert</a:t>
            </a:r>
            <a:r>
              <a:rPr lang="en-US" sz="2800" dirty="0" smtClean="0"/>
              <a:t>, </a:t>
            </a:r>
            <a:r>
              <a:rPr lang="en-US" sz="2800" dirty="0" smtClean="0">
                <a:solidFill>
                  <a:srgbClr val="0000CC"/>
                </a:solidFill>
              </a:rPr>
              <a:t>merging</a:t>
            </a:r>
            <a:r>
              <a:rPr lang="en-US" sz="2800" dirty="0" smtClean="0"/>
              <a:t> two or more queues into one, </a:t>
            </a:r>
            <a:r>
              <a:rPr lang="en-US" sz="2800" dirty="0" smtClean="0">
                <a:solidFill>
                  <a:srgbClr val="0000CC"/>
                </a:solidFill>
              </a:rPr>
              <a:t>incrementing priority</a:t>
            </a:r>
            <a:r>
              <a:rPr lang="en-US" sz="2800" dirty="0" smtClean="0"/>
              <a:t> of any element, etc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Queue – Similarities to Queues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4864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One can imagine a priority queue as a </a:t>
            </a:r>
            <a:r>
              <a:rPr lang="en-US" dirty="0" smtClean="0">
                <a:solidFill>
                  <a:srgbClr val="0000CC"/>
                </a:solidFill>
              </a:rPr>
              <a:t>modified queue</a:t>
            </a:r>
          </a:p>
          <a:p>
            <a:pPr lvl="1"/>
            <a:r>
              <a:rPr lang="en-US" dirty="0" smtClean="0"/>
              <a:t>but when one would get the next element off the queue, the </a:t>
            </a:r>
            <a:r>
              <a:rPr lang="en-US" dirty="0" smtClean="0">
                <a:solidFill>
                  <a:srgbClr val="0000CC"/>
                </a:solidFill>
              </a:rPr>
              <a:t>highest-priority element </a:t>
            </a:r>
            <a:r>
              <a:rPr lang="en-US" dirty="0" smtClean="0"/>
              <a:t>is retrieved first.</a:t>
            </a:r>
          </a:p>
          <a:p>
            <a:r>
              <a:rPr lang="en-US" dirty="0" smtClean="0"/>
              <a:t>Stacks and queues may be modeled as particular kinds of priority queues</a:t>
            </a:r>
          </a:p>
          <a:p>
            <a:r>
              <a:rPr lang="en-US" dirty="0" smtClean="0"/>
              <a:t>In a </a:t>
            </a:r>
            <a:r>
              <a:rPr lang="en-US" dirty="0" smtClean="0">
                <a:solidFill>
                  <a:srgbClr val="C00000"/>
                </a:solidFill>
              </a:rPr>
              <a:t>stack (LIFO)</a:t>
            </a:r>
            <a:r>
              <a:rPr lang="en-US" dirty="0" smtClean="0"/>
              <a:t>, the priority of each inserted element is </a:t>
            </a:r>
            <a:r>
              <a:rPr lang="en-US" dirty="0" smtClean="0">
                <a:solidFill>
                  <a:srgbClr val="0000CC"/>
                </a:solidFill>
              </a:rPr>
              <a:t>monotonically increasing</a:t>
            </a:r>
            <a:r>
              <a:rPr lang="en-US" dirty="0" smtClean="0"/>
              <a:t>; </a:t>
            </a:r>
          </a:p>
          <a:p>
            <a:pPr lvl="1"/>
            <a:r>
              <a:rPr lang="en-US" dirty="0" smtClean="0"/>
              <a:t>thus, the last element inserted is always the first retrieved</a:t>
            </a:r>
          </a:p>
          <a:p>
            <a:r>
              <a:rPr lang="en-US" dirty="0" smtClean="0"/>
              <a:t>In a </a:t>
            </a:r>
            <a:r>
              <a:rPr lang="en-US" dirty="0" smtClean="0">
                <a:solidFill>
                  <a:srgbClr val="0000CC"/>
                </a:solidFill>
              </a:rPr>
              <a:t>queue (FIFO)</a:t>
            </a:r>
            <a:r>
              <a:rPr lang="en-US" dirty="0" smtClean="0"/>
              <a:t>, the priority of each inserted element is </a:t>
            </a:r>
            <a:r>
              <a:rPr lang="en-US" dirty="0" smtClean="0">
                <a:solidFill>
                  <a:srgbClr val="0000CC"/>
                </a:solidFill>
              </a:rPr>
              <a:t>monotonically decreasing</a:t>
            </a:r>
            <a:r>
              <a:rPr lang="en-US" dirty="0" smtClean="0"/>
              <a:t>;</a:t>
            </a:r>
          </a:p>
          <a:p>
            <a:pPr lvl="1"/>
            <a:r>
              <a:rPr lang="en-US" dirty="0" smtClean="0"/>
              <a:t>thus, the first element inserted is always the first retrieved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Priority Queue –Implemented as Heap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To improve performance, </a:t>
            </a:r>
            <a:r>
              <a:rPr lang="en-US" dirty="0" smtClean="0">
                <a:solidFill>
                  <a:srgbClr val="0000CC"/>
                </a:solidFill>
              </a:rPr>
              <a:t>priority queues </a:t>
            </a:r>
            <a:r>
              <a:rPr lang="en-US" dirty="0" smtClean="0"/>
              <a:t>typically use a </a:t>
            </a:r>
            <a:r>
              <a:rPr lang="en-US" dirty="0" smtClean="0">
                <a:solidFill>
                  <a:srgbClr val="C00000"/>
                </a:solidFill>
              </a:rPr>
              <a:t>heap</a:t>
            </a:r>
            <a:r>
              <a:rPr lang="en-US" dirty="0" smtClean="0"/>
              <a:t> as their backbone</a:t>
            </a:r>
          </a:p>
          <a:p>
            <a:pPr lvl="1"/>
            <a:r>
              <a:rPr lang="en-US" dirty="0" smtClean="0"/>
              <a:t>giving </a:t>
            </a:r>
            <a:r>
              <a:rPr lang="en-US" dirty="0" smtClean="0">
                <a:solidFill>
                  <a:srgbClr val="0000CC"/>
                </a:solidFill>
              </a:rPr>
              <a:t>O(log n)</a:t>
            </a:r>
            <a:r>
              <a:rPr lang="en-US" dirty="0" smtClean="0"/>
              <a:t> performance for inserts and removals, and </a:t>
            </a:r>
            <a:r>
              <a:rPr lang="en-US" dirty="0" smtClean="0">
                <a:solidFill>
                  <a:srgbClr val="0000CC"/>
                </a:solidFill>
              </a:rPr>
              <a:t>O(n)</a:t>
            </a:r>
            <a:r>
              <a:rPr lang="en-US" dirty="0" smtClean="0"/>
              <a:t> to build initially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Binary heap </a:t>
            </a:r>
            <a:r>
              <a:rPr lang="en-US" dirty="0" smtClean="0"/>
              <a:t>uses </a:t>
            </a:r>
            <a:r>
              <a:rPr lang="en-US" dirty="0" smtClean="0">
                <a:solidFill>
                  <a:srgbClr val="0000CC"/>
                </a:solidFill>
              </a:rPr>
              <a:t>O(log n)</a:t>
            </a:r>
            <a:r>
              <a:rPr lang="en-US" dirty="0" smtClean="0"/>
              <a:t> time for both operations, but also allow queries of the element of highest priority without removing it in constant time </a:t>
            </a:r>
            <a:r>
              <a:rPr lang="en-US" dirty="0" smtClean="0">
                <a:solidFill>
                  <a:srgbClr val="0000CC"/>
                </a:solidFill>
              </a:rPr>
              <a:t>O(1)</a:t>
            </a:r>
          </a:p>
          <a:p>
            <a:r>
              <a:rPr lang="en-US" dirty="0" smtClean="0"/>
              <a:t>The semantics of </a:t>
            </a:r>
            <a:r>
              <a:rPr lang="en-US" dirty="0" smtClean="0">
                <a:solidFill>
                  <a:srgbClr val="0000CC"/>
                </a:solidFill>
              </a:rPr>
              <a:t>priority queues </a:t>
            </a:r>
            <a:r>
              <a:rPr lang="en-US" dirty="0" smtClean="0"/>
              <a:t>naturally suggest a </a:t>
            </a:r>
            <a:r>
              <a:rPr lang="en-US" dirty="0" smtClean="0">
                <a:solidFill>
                  <a:srgbClr val="0000CC"/>
                </a:solidFill>
              </a:rPr>
              <a:t>sorting</a:t>
            </a:r>
            <a:r>
              <a:rPr lang="en-US" dirty="0" smtClean="0"/>
              <a:t> method: </a:t>
            </a:r>
          </a:p>
          <a:p>
            <a:pPr lvl="1"/>
            <a:r>
              <a:rPr lang="en-US" dirty="0" smtClean="0"/>
              <a:t>insert all the elements to be sorted into a priority queue, and sequentially remove them; they will come out in sorted order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Heap sort </a:t>
            </a:r>
            <a:r>
              <a:rPr lang="en-US" dirty="0" smtClean="0"/>
              <a:t>if the priority queue is implemented with a heap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Selection sort </a:t>
            </a:r>
            <a:r>
              <a:rPr lang="en-US" dirty="0" smtClean="0"/>
              <a:t>if the priority queue is implemented with an unordered array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Insertion sort </a:t>
            </a:r>
            <a:r>
              <a:rPr lang="en-US" dirty="0" smtClean="0"/>
              <a:t>if the priority queue is implemented with an ordered array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Heap sort is a </a:t>
            </a:r>
            <a:r>
              <a:rPr lang="en-US" dirty="0" smtClean="0">
                <a:solidFill>
                  <a:srgbClr val="0000CC"/>
                </a:solidFill>
              </a:rPr>
              <a:t>comparison-based</a:t>
            </a:r>
            <a:r>
              <a:rPr lang="en-US" dirty="0" smtClean="0"/>
              <a:t> sorting algorithm to create a sorted array (or list)</a:t>
            </a:r>
          </a:p>
          <a:p>
            <a:r>
              <a:rPr lang="en-US" dirty="0" smtClean="0"/>
              <a:t>It  is part of the </a:t>
            </a:r>
            <a:r>
              <a:rPr lang="en-US" dirty="0" smtClean="0">
                <a:solidFill>
                  <a:srgbClr val="0000CC"/>
                </a:solidFill>
              </a:rPr>
              <a:t>selection sort family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It  is an </a:t>
            </a:r>
            <a:r>
              <a:rPr lang="en-US" dirty="0" smtClean="0">
                <a:solidFill>
                  <a:srgbClr val="0000CC"/>
                </a:solidFill>
              </a:rPr>
              <a:t>in-place</a:t>
            </a:r>
            <a:r>
              <a:rPr lang="en-US" dirty="0" smtClean="0"/>
              <a:t> algorithm, but is not a </a:t>
            </a:r>
            <a:r>
              <a:rPr lang="en-US" dirty="0" smtClean="0">
                <a:solidFill>
                  <a:srgbClr val="0000CC"/>
                </a:solidFill>
              </a:rPr>
              <a:t>stable sort</a:t>
            </a:r>
          </a:p>
          <a:p>
            <a:r>
              <a:rPr lang="en-US" dirty="0" smtClean="0"/>
              <a:t>Although somewhat slower in practice on most machines than a well-implemented </a:t>
            </a:r>
            <a:r>
              <a:rPr lang="en-US" dirty="0" err="1" smtClean="0">
                <a:solidFill>
                  <a:srgbClr val="0000CC"/>
                </a:solidFill>
              </a:rPr>
              <a:t>quicksort</a:t>
            </a:r>
            <a:r>
              <a:rPr lang="en-US" dirty="0" smtClean="0"/>
              <a:t>,</a:t>
            </a:r>
          </a:p>
          <a:p>
            <a:r>
              <a:rPr lang="en-US" dirty="0" smtClean="0"/>
              <a:t>it has the </a:t>
            </a:r>
            <a:r>
              <a:rPr lang="en-US" dirty="0" smtClean="0">
                <a:solidFill>
                  <a:srgbClr val="0000CC"/>
                </a:solidFill>
              </a:rPr>
              <a:t>advantage</a:t>
            </a:r>
            <a:r>
              <a:rPr lang="en-US" dirty="0" smtClean="0"/>
              <a:t> of a more favorable </a:t>
            </a:r>
            <a:r>
              <a:rPr lang="en-US" dirty="0" smtClean="0">
                <a:solidFill>
                  <a:srgbClr val="0000CC"/>
                </a:solidFill>
              </a:rPr>
              <a:t>worst-case O(n log n) runtime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– Two Step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Step 1:	 Build a heap out of data</a:t>
            </a:r>
          </a:p>
          <a:p>
            <a:r>
              <a:rPr lang="en-US" dirty="0" smtClean="0"/>
              <a:t>Step 2: 	 </a:t>
            </a:r>
          </a:p>
          <a:p>
            <a:pPr lvl="1"/>
            <a:r>
              <a:rPr lang="en-US" dirty="0" smtClean="0"/>
              <a:t>Begins with </a:t>
            </a:r>
            <a:r>
              <a:rPr lang="en-US" dirty="0" smtClean="0">
                <a:solidFill>
                  <a:srgbClr val="0000CC"/>
                </a:solidFill>
              </a:rPr>
              <a:t>removing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0000CC"/>
                </a:solidFill>
              </a:rPr>
              <a:t>largest element </a:t>
            </a:r>
            <a:r>
              <a:rPr lang="en-US" dirty="0" smtClean="0"/>
              <a:t>from the heap</a:t>
            </a:r>
          </a:p>
          <a:p>
            <a:pPr lvl="1"/>
            <a:r>
              <a:rPr lang="en-US" dirty="0" smtClean="0"/>
              <a:t>We </a:t>
            </a:r>
            <a:r>
              <a:rPr lang="en-US" dirty="0" smtClean="0">
                <a:solidFill>
                  <a:srgbClr val="0000CC"/>
                </a:solidFill>
              </a:rPr>
              <a:t>insert</a:t>
            </a:r>
            <a:r>
              <a:rPr lang="en-US" dirty="0" smtClean="0"/>
              <a:t> the removed element into the sorted array</a:t>
            </a:r>
          </a:p>
          <a:p>
            <a:pPr lvl="1"/>
            <a:r>
              <a:rPr lang="en-US" dirty="0" smtClean="0"/>
              <a:t>For the first element, this would be position 0 of the array</a:t>
            </a:r>
          </a:p>
          <a:p>
            <a:pPr lvl="1"/>
            <a:r>
              <a:rPr lang="en-US" dirty="0" smtClean="0"/>
              <a:t>Next we </a:t>
            </a:r>
            <a:r>
              <a:rPr lang="en-US" dirty="0" smtClean="0">
                <a:solidFill>
                  <a:srgbClr val="0000CC"/>
                </a:solidFill>
              </a:rPr>
              <a:t>reconstruct the heap</a:t>
            </a:r>
            <a:r>
              <a:rPr lang="en-US" dirty="0" smtClean="0"/>
              <a:t> and remove the next largest item, and insert it into the array</a:t>
            </a:r>
          </a:p>
          <a:p>
            <a:pPr lvl="1"/>
            <a:r>
              <a:rPr lang="en-US" dirty="0" smtClean="0"/>
              <a:t>After we have removed all the objects from the heap, we have a sorted array</a:t>
            </a:r>
          </a:p>
          <a:p>
            <a:pPr lvl="1"/>
            <a:r>
              <a:rPr lang="en-US" dirty="0" smtClean="0"/>
              <a:t>We can vary the direction of the sorted elements by choosing a </a:t>
            </a:r>
            <a:r>
              <a:rPr lang="en-US" dirty="0" smtClean="0">
                <a:solidFill>
                  <a:srgbClr val="0000CC"/>
                </a:solidFill>
              </a:rPr>
              <a:t>min-heap</a:t>
            </a:r>
            <a:r>
              <a:rPr lang="en-US" dirty="0" smtClean="0"/>
              <a:t> or </a:t>
            </a:r>
            <a:r>
              <a:rPr lang="en-US" dirty="0" smtClean="0">
                <a:solidFill>
                  <a:srgbClr val="0000CC"/>
                </a:solidFill>
              </a:rPr>
              <a:t>max-heap</a:t>
            </a:r>
            <a:r>
              <a:rPr lang="en-US" dirty="0" smtClean="0"/>
              <a:t> in step 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- Animation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run of the </a:t>
            </a:r>
            <a:r>
              <a:rPr lang="en-US" dirty="0" err="1" smtClean="0">
                <a:solidFill>
                  <a:srgbClr val="0000CC"/>
                </a:solidFill>
              </a:rPr>
              <a:t>heapsort</a:t>
            </a:r>
            <a:r>
              <a:rPr lang="en-US" dirty="0" smtClean="0"/>
              <a:t> algorithm sorting an array of randomly permuted values</a:t>
            </a:r>
          </a:p>
          <a:p>
            <a:r>
              <a:rPr lang="en-US" dirty="0" smtClean="0"/>
              <a:t>In the </a:t>
            </a:r>
            <a:r>
              <a:rPr lang="en-US" dirty="0" smtClean="0">
                <a:solidFill>
                  <a:srgbClr val="0000CC"/>
                </a:solidFill>
              </a:rPr>
              <a:t>first stage </a:t>
            </a:r>
            <a:r>
              <a:rPr lang="en-US" dirty="0" smtClean="0"/>
              <a:t>of the algorithm the </a:t>
            </a:r>
            <a:r>
              <a:rPr lang="en-US" dirty="0" smtClean="0">
                <a:solidFill>
                  <a:srgbClr val="0000CC"/>
                </a:solidFill>
              </a:rPr>
              <a:t>array elements </a:t>
            </a:r>
            <a:r>
              <a:rPr lang="en-US" dirty="0" smtClean="0"/>
              <a:t>are </a:t>
            </a:r>
            <a:r>
              <a:rPr lang="en-US" dirty="0" smtClean="0">
                <a:solidFill>
                  <a:srgbClr val="0000CC"/>
                </a:solidFill>
              </a:rPr>
              <a:t>reordered </a:t>
            </a:r>
            <a:r>
              <a:rPr lang="en-US" dirty="0" smtClean="0"/>
              <a:t>to satisfy the </a:t>
            </a:r>
            <a:r>
              <a:rPr lang="en-US" dirty="0" smtClean="0">
                <a:solidFill>
                  <a:srgbClr val="0000CC"/>
                </a:solidFill>
              </a:rPr>
              <a:t>heap property</a:t>
            </a:r>
          </a:p>
        </p:txBody>
      </p:sp>
      <p:pic>
        <p:nvPicPr>
          <p:cNvPr id="6" name="Picture 5" descr="Heapsort_anim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2431869"/>
            <a:ext cx="5791200" cy="4426131"/>
          </a:xfrm>
          <a:prstGeom prst="rect">
            <a:avLst/>
          </a:prstGeom>
        </p:spPr>
      </p:pic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6096000" y="2590800"/>
            <a:ext cx="2743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Before the actual sorting takes place, the heap tree structure is shown briefly for illustration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Heap sort can be performed </a:t>
            </a:r>
            <a:r>
              <a:rPr lang="en-US" dirty="0" smtClean="0">
                <a:solidFill>
                  <a:srgbClr val="0000CC"/>
                </a:solidFill>
              </a:rPr>
              <a:t>in place</a:t>
            </a:r>
          </a:p>
          <a:p>
            <a:r>
              <a:rPr lang="en-US" dirty="0" smtClean="0"/>
              <a:t>The array can be split into two parts</a:t>
            </a:r>
          </a:p>
          <a:p>
            <a:pPr lvl="1"/>
            <a:r>
              <a:rPr lang="en-US" dirty="0" smtClean="0"/>
              <a:t>sorted array and </a:t>
            </a:r>
          </a:p>
          <a:p>
            <a:pPr lvl="1"/>
            <a:r>
              <a:rPr lang="en-US" dirty="0" smtClean="0"/>
              <a:t>heap. </a:t>
            </a:r>
          </a:p>
          <a:p>
            <a:r>
              <a:rPr lang="en-US" dirty="0" smtClean="0"/>
              <a:t>The storage of heaps as arrays is diagrammed earlier (starting from subscript 0)</a:t>
            </a:r>
          </a:p>
          <a:p>
            <a:pPr lvl="1"/>
            <a:r>
              <a:rPr lang="en-US" dirty="0" smtClean="0"/>
              <a:t>Left child 2i +1 and Right  child at 2i + 2</a:t>
            </a:r>
          </a:p>
          <a:p>
            <a:pPr lvl="1"/>
            <a:r>
              <a:rPr lang="en-US" dirty="0" smtClean="0"/>
              <a:t>Parent node at 2i - 1</a:t>
            </a:r>
          </a:p>
          <a:p>
            <a:r>
              <a:rPr lang="en-US" dirty="0" smtClean="0"/>
              <a:t>The heap's invariant is preserved after each extraction, so the only cost is that of extraction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 - Algorithm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Arrays are </a:t>
            </a:r>
            <a:r>
              <a:rPr lang="en-US" dirty="0" smtClean="0">
                <a:solidFill>
                  <a:srgbClr val="0000CC"/>
                </a:solidFill>
              </a:rPr>
              <a:t>zero-based</a:t>
            </a:r>
            <a:r>
              <a:rPr lang="en-US" dirty="0" smtClean="0"/>
              <a:t> i.e. index starts at 0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Swap</a:t>
            </a:r>
            <a:r>
              <a:rPr lang="en-US" dirty="0" smtClean="0"/>
              <a:t> is used to exchange two elements of the array</a:t>
            </a:r>
          </a:p>
          <a:p>
            <a:r>
              <a:rPr lang="en-US" dirty="0" smtClean="0"/>
              <a:t>Movement </a:t>
            </a:r>
            <a:r>
              <a:rPr lang="en-US" dirty="0" smtClean="0">
                <a:solidFill>
                  <a:srgbClr val="0000CC"/>
                </a:solidFill>
              </a:rPr>
              <a:t>'down'</a:t>
            </a:r>
            <a:r>
              <a:rPr lang="en-US" dirty="0" smtClean="0"/>
              <a:t> means from the root towards the leaves, or from lower indices to higher</a:t>
            </a:r>
          </a:p>
          <a:p>
            <a:r>
              <a:rPr lang="en-US" dirty="0" smtClean="0"/>
              <a:t>During the sort the </a:t>
            </a:r>
            <a:r>
              <a:rPr lang="en-US" dirty="0" smtClean="0">
                <a:solidFill>
                  <a:srgbClr val="0000CC"/>
                </a:solidFill>
              </a:rPr>
              <a:t>largest element </a:t>
            </a:r>
            <a:r>
              <a:rPr lang="en-US" dirty="0" smtClean="0"/>
              <a:t>is at the </a:t>
            </a:r>
            <a:r>
              <a:rPr lang="en-US" dirty="0" smtClean="0">
                <a:solidFill>
                  <a:srgbClr val="0000CC"/>
                </a:solidFill>
              </a:rPr>
              <a:t>root </a:t>
            </a:r>
            <a:r>
              <a:rPr lang="en-US" dirty="0" smtClean="0"/>
              <a:t>of the heap at </a:t>
            </a:r>
            <a:r>
              <a:rPr lang="en-US" dirty="0" smtClean="0">
                <a:solidFill>
                  <a:srgbClr val="0000CC"/>
                </a:solidFill>
              </a:rPr>
              <a:t>a[0]</a:t>
            </a:r>
          </a:p>
          <a:p>
            <a:r>
              <a:rPr lang="en-US" dirty="0" smtClean="0"/>
              <a:t>while at the end of the sort, the </a:t>
            </a:r>
            <a:r>
              <a:rPr lang="en-US" dirty="0" smtClean="0">
                <a:solidFill>
                  <a:srgbClr val="0000CC"/>
                </a:solidFill>
              </a:rPr>
              <a:t>largest element </a:t>
            </a:r>
            <a:r>
              <a:rPr lang="en-US" dirty="0" smtClean="0"/>
              <a:t>is in </a:t>
            </a:r>
            <a:r>
              <a:rPr lang="en-US" dirty="0" smtClean="0">
                <a:solidFill>
                  <a:srgbClr val="0000CC"/>
                </a:solidFill>
              </a:rPr>
              <a:t>a[end]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 - Algorithm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ea typeface="Calibri"/>
                <a:cs typeface="Times New Roman"/>
              </a:rPr>
              <a:t>function</a:t>
            </a:r>
            <a:r>
              <a:rPr lang="en-US" sz="3200" dirty="0" smtClean="0">
                <a:ea typeface="Calibri"/>
                <a:cs typeface="Times New Roman"/>
              </a:rPr>
              <a:t> </a:t>
            </a:r>
            <a:r>
              <a:rPr lang="en-US" sz="3200" dirty="0" err="1" smtClean="0">
                <a:solidFill>
                  <a:srgbClr val="0000CC"/>
                </a:solidFill>
                <a:ea typeface="Calibri"/>
                <a:cs typeface="Times New Roman"/>
              </a:rPr>
              <a:t>heapSort</a:t>
            </a:r>
            <a:r>
              <a:rPr lang="en-US" sz="3200" dirty="0" smtClean="0">
                <a:solidFill>
                  <a:srgbClr val="0000CC"/>
                </a:solidFill>
                <a:ea typeface="Calibri"/>
                <a:cs typeface="Times New Roman"/>
              </a:rPr>
              <a:t>(a, count) </a:t>
            </a:r>
            <a:r>
              <a:rPr lang="en-US" sz="3200" b="1" dirty="0" smtClean="0">
                <a:ea typeface="Calibri"/>
                <a:cs typeface="Times New Roman"/>
              </a:rPr>
              <a:t>is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</a:t>
            </a:r>
            <a:r>
              <a:rPr lang="en-US" sz="3200" b="1" dirty="0" smtClean="0">
                <a:ea typeface="Calibri"/>
                <a:cs typeface="Times New Roman"/>
              </a:rPr>
              <a:t>input: </a:t>
            </a:r>
            <a:r>
              <a:rPr lang="en-US" sz="3200" dirty="0" smtClean="0">
                <a:ea typeface="Calibri"/>
                <a:cs typeface="Times New Roman"/>
              </a:rPr>
              <a:t> an unordered array </a:t>
            </a:r>
            <a:r>
              <a:rPr lang="en-US" sz="3200" i="1" dirty="0" smtClean="0">
                <a:ea typeface="Calibri"/>
                <a:cs typeface="Times New Roman"/>
              </a:rPr>
              <a:t>a</a:t>
            </a:r>
            <a:r>
              <a:rPr lang="en-US" sz="3200" dirty="0" smtClean="0">
                <a:ea typeface="Calibri"/>
                <a:cs typeface="Times New Roman"/>
              </a:rPr>
              <a:t> of length </a:t>
            </a:r>
            <a:r>
              <a:rPr lang="en-US" sz="3200" i="1" dirty="0" smtClean="0">
                <a:ea typeface="Calibri"/>
                <a:cs typeface="Times New Roman"/>
              </a:rPr>
              <a:t>count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</a:t>
            </a:r>
            <a:r>
              <a:rPr lang="en-US" sz="3200" i="1" dirty="0" smtClean="0">
                <a:solidFill>
                  <a:srgbClr val="0000CC"/>
                </a:solidFill>
                <a:ea typeface="Calibri"/>
                <a:cs typeface="Times New Roman"/>
              </a:rPr>
              <a:t>(first place a in max-heap order)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</a:t>
            </a:r>
            <a:r>
              <a:rPr lang="en-US" sz="3200" dirty="0" err="1" smtClean="0">
                <a:solidFill>
                  <a:srgbClr val="C00000"/>
                </a:solidFill>
                <a:ea typeface="Calibri"/>
                <a:cs typeface="Times New Roman"/>
              </a:rPr>
              <a:t>heapify</a:t>
            </a:r>
            <a:r>
              <a:rPr lang="en-US" sz="3200" dirty="0" smtClean="0">
                <a:ea typeface="Calibri"/>
                <a:cs typeface="Times New Roman"/>
              </a:rPr>
              <a:t>(a, count)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end := count-1 </a:t>
            </a:r>
            <a:r>
              <a:rPr lang="en-US" sz="3200" dirty="0" smtClean="0">
                <a:solidFill>
                  <a:srgbClr val="0000CC"/>
                </a:solidFill>
                <a:ea typeface="Calibri"/>
                <a:cs typeface="Times New Roman"/>
              </a:rPr>
              <a:t>//in languages with zero-based arrays the children are 2*i+1 and 2*i+2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</a:t>
            </a:r>
            <a:r>
              <a:rPr lang="en-US" sz="3200" b="1" dirty="0" smtClean="0">
                <a:ea typeface="Calibri"/>
                <a:cs typeface="Times New Roman"/>
              </a:rPr>
              <a:t>while</a:t>
            </a:r>
            <a:r>
              <a:rPr lang="en-US" sz="3200" dirty="0" smtClean="0">
                <a:ea typeface="Calibri"/>
                <a:cs typeface="Times New Roman"/>
              </a:rPr>
              <a:t> end &gt; 0 </a:t>
            </a:r>
            <a:r>
              <a:rPr lang="en-US" sz="3200" b="1" dirty="0" smtClean="0">
                <a:ea typeface="Calibri"/>
                <a:cs typeface="Times New Roman"/>
              </a:rPr>
              <a:t>do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    </a:t>
            </a:r>
            <a:r>
              <a:rPr lang="en-US" sz="3200" i="1" dirty="0" smtClean="0">
                <a:solidFill>
                  <a:srgbClr val="0000CC"/>
                </a:solidFill>
                <a:ea typeface="Calibri"/>
                <a:cs typeface="Times New Roman"/>
              </a:rPr>
              <a:t>(swap the root(maximum value) of the heap with the last element of the heap)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    </a:t>
            </a:r>
            <a:r>
              <a:rPr lang="en-US" sz="3200" dirty="0" smtClean="0">
                <a:solidFill>
                  <a:srgbClr val="C00000"/>
                </a:solidFill>
                <a:ea typeface="Calibri"/>
                <a:cs typeface="Times New Roman"/>
              </a:rPr>
              <a:t>swap</a:t>
            </a:r>
            <a:r>
              <a:rPr lang="en-US" sz="3200" dirty="0" smtClean="0">
                <a:ea typeface="Calibri"/>
                <a:cs typeface="Times New Roman"/>
              </a:rPr>
              <a:t>(a[end], a[0])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    </a:t>
            </a:r>
            <a:r>
              <a:rPr lang="en-US" sz="3200" i="1" dirty="0" smtClean="0">
                <a:ea typeface="Calibri"/>
                <a:cs typeface="Times New Roman"/>
              </a:rPr>
              <a:t>(</a:t>
            </a:r>
            <a:r>
              <a:rPr lang="en-US" sz="3200" i="1" dirty="0" smtClean="0">
                <a:solidFill>
                  <a:srgbClr val="0000CC"/>
                </a:solidFill>
                <a:ea typeface="Calibri"/>
                <a:cs typeface="Times New Roman"/>
              </a:rPr>
              <a:t>decrease the size of the heap by one so that the previous max value will stay in its proper placement)</a:t>
            </a:r>
            <a:r>
              <a:rPr lang="en-US" sz="3200" dirty="0" smtClean="0">
                <a:solidFill>
                  <a:srgbClr val="0000CC"/>
                </a:solidFill>
                <a:ea typeface="Calibri"/>
                <a:cs typeface="Times New Roman"/>
              </a:rPr>
              <a:t> 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    end := end - 1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    </a:t>
            </a:r>
            <a:r>
              <a:rPr lang="en-US" sz="3200" i="1" dirty="0" smtClean="0">
                <a:solidFill>
                  <a:srgbClr val="0000CC"/>
                </a:solidFill>
                <a:ea typeface="Calibri"/>
                <a:cs typeface="Times New Roman"/>
              </a:rPr>
              <a:t>(put the heap back in max-heap order)</a:t>
            </a: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ea typeface="Calibri"/>
                <a:cs typeface="Times New Roman"/>
              </a:rPr>
              <a:t>         </a:t>
            </a:r>
            <a:r>
              <a:rPr lang="en-US" sz="3200" dirty="0" err="1" smtClean="0">
                <a:solidFill>
                  <a:srgbClr val="C00000"/>
                </a:solidFill>
                <a:ea typeface="Calibri"/>
                <a:cs typeface="Times New Roman"/>
              </a:rPr>
              <a:t>siftDown</a:t>
            </a:r>
            <a:r>
              <a:rPr lang="en-US" sz="3200" dirty="0" smtClean="0">
                <a:ea typeface="Calibri"/>
                <a:cs typeface="Times New Roman"/>
              </a:rPr>
              <a:t>(a, 0, end) 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dirty="0" smtClean="0">
                <a:latin typeface="Calibri"/>
                <a:ea typeface="Calibri"/>
                <a:cs typeface="Times New Roman"/>
              </a:rPr>
              <a:t>     </a:t>
            </a:r>
            <a:r>
              <a:rPr lang="en-US" sz="3200" b="1" dirty="0" smtClean="0">
                <a:ea typeface="Calibri"/>
                <a:cs typeface="Times New Roman"/>
              </a:rPr>
              <a:t>end-while</a:t>
            </a:r>
            <a:endParaRPr lang="en-US" sz="2800" b="1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 - Algorithm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sz="2800" b="1" dirty="0" smtClean="0"/>
              <a:t>function</a:t>
            </a:r>
            <a:r>
              <a:rPr lang="en-US" sz="2800" dirty="0" smtClean="0"/>
              <a:t> </a:t>
            </a:r>
            <a:r>
              <a:rPr lang="en-US" sz="2800" dirty="0" err="1" smtClean="0">
                <a:solidFill>
                  <a:srgbClr val="C00000"/>
                </a:solidFill>
              </a:rPr>
              <a:t>heapify</a:t>
            </a:r>
            <a:r>
              <a:rPr lang="en-US" sz="2800" dirty="0" smtClean="0"/>
              <a:t>(a, count) </a:t>
            </a:r>
            <a:r>
              <a:rPr lang="en-US" sz="2800" b="1" dirty="0" smtClean="0"/>
              <a:t>is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</a:t>
            </a:r>
            <a:r>
              <a:rPr lang="en-US" sz="2800" i="1" dirty="0" smtClean="0">
                <a:solidFill>
                  <a:srgbClr val="0000CC"/>
                </a:solidFill>
              </a:rPr>
              <a:t>(start is assigned the index in a of the last parent node)</a:t>
            </a:r>
            <a:endParaRPr lang="en-US" sz="28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800" dirty="0" smtClean="0"/>
              <a:t>     start := (count - 2) / 2</a:t>
            </a:r>
          </a:p>
          <a:p>
            <a:pPr>
              <a:buNone/>
            </a:pPr>
            <a:r>
              <a:rPr lang="en-US" sz="2800" dirty="0" smtClean="0"/>
              <a:t>     </a:t>
            </a:r>
            <a:r>
              <a:rPr lang="en-US" sz="2800" b="1" dirty="0" smtClean="0"/>
              <a:t>while</a:t>
            </a:r>
            <a:r>
              <a:rPr lang="en-US" sz="2800" dirty="0" smtClean="0"/>
              <a:t> start ≥ 0 </a:t>
            </a:r>
            <a:r>
              <a:rPr lang="en-US" sz="2800" b="1" dirty="0" smtClean="0"/>
              <a:t>do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   </a:t>
            </a:r>
            <a:r>
              <a:rPr lang="en-US" sz="2800" i="1" dirty="0" smtClean="0">
                <a:solidFill>
                  <a:srgbClr val="0000CC"/>
                </a:solidFill>
              </a:rPr>
              <a:t>(sift down the node at index start to the proper place such that all nodes below the start index are in heap order)</a:t>
            </a:r>
            <a:endParaRPr lang="en-US" sz="28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800" dirty="0" smtClean="0"/>
              <a:t>         </a:t>
            </a:r>
            <a:r>
              <a:rPr lang="en-US" sz="2800" dirty="0" err="1" smtClean="0">
                <a:solidFill>
                  <a:srgbClr val="C00000"/>
                </a:solidFill>
              </a:rPr>
              <a:t>siftDown</a:t>
            </a:r>
            <a:r>
              <a:rPr lang="en-US" sz="2800" dirty="0" smtClean="0"/>
              <a:t>(a, start, count-1)</a:t>
            </a:r>
          </a:p>
          <a:p>
            <a:pPr>
              <a:buNone/>
            </a:pPr>
            <a:r>
              <a:rPr lang="en-US" sz="2800" dirty="0" smtClean="0"/>
              <a:t>         start := start - 1</a:t>
            </a:r>
          </a:p>
          <a:p>
            <a:pPr>
              <a:buNone/>
            </a:pPr>
            <a:r>
              <a:rPr lang="en-US" sz="2800" dirty="0" smtClean="0"/>
              <a:t>     </a:t>
            </a:r>
            <a:r>
              <a:rPr lang="en-US" sz="2800" i="1" dirty="0" smtClean="0">
                <a:solidFill>
                  <a:srgbClr val="0000CC"/>
                </a:solidFill>
              </a:rPr>
              <a:t>(after sifting down the root all nodes/elements are in heap order)</a:t>
            </a:r>
          </a:p>
          <a:p>
            <a:pPr>
              <a:buNone/>
            </a:pPr>
            <a:r>
              <a:rPr lang="en-US" sz="2800" i="1" dirty="0" smtClean="0">
                <a:solidFill>
                  <a:srgbClr val="0000CC"/>
                </a:solidFill>
              </a:rPr>
              <a:t>    </a:t>
            </a:r>
            <a:r>
              <a:rPr lang="en-US" sz="2800" b="1" dirty="0" smtClean="0"/>
              <a:t>end-while</a:t>
            </a:r>
          </a:p>
          <a:p>
            <a:pPr marL="0" indent="0">
              <a:buNone/>
            </a:pPr>
            <a:r>
              <a:rPr lang="en-US" sz="2800" i="1" dirty="0" smtClean="0"/>
              <a:t>The </a:t>
            </a:r>
            <a:r>
              <a:rPr lang="en-US" sz="2800" i="1" dirty="0" err="1" smtClean="0">
                <a:solidFill>
                  <a:srgbClr val="C00000"/>
                </a:solidFill>
              </a:rPr>
              <a:t>heapify</a:t>
            </a:r>
            <a:r>
              <a:rPr lang="en-US" sz="2800" i="1" dirty="0" smtClean="0"/>
              <a:t> function can be thought of as building a heap from the </a:t>
            </a:r>
            <a:r>
              <a:rPr lang="en-US" sz="2800" i="1" dirty="0" smtClean="0">
                <a:solidFill>
                  <a:srgbClr val="0000CC"/>
                </a:solidFill>
              </a:rPr>
              <a:t>bottom up</a:t>
            </a:r>
            <a:r>
              <a:rPr lang="en-US" sz="2800" i="1" dirty="0" smtClean="0"/>
              <a:t>, successively </a:t>
            </a:r>
            <a:r>
              <a:rPr lang="en-US" sz="2800" i="1" dirty="0" smtClean="0">
                <a:solidFill>
                  <a:srgbClr val="0000CC"/>
                </a:solidFill>
              </a:rPr>
              <a:t>shifting downward </a:t>
            </a:r>
            <a:r>
              <a:rPr lang="en-US" sz="2800" i="1" dirty="0" smtClean="0"/>
              <a:t>to establish the heap property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 - Algorithm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638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 sz="2000" b="1" dirty="0" smtClean="0"/>
              <a:t>function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siftDown</a:t>
            </a:r>
            <a:r>
              <a:rPr lang="en-US" sz="2000" dirty="0" smtClean="0"/>
              <a:t>(a, start, end) </a:t>
            </a:r>
            <a:r>
              <a:rPr lang="en-US" sz="2000" b="1" dirty="0" smtClean="0"/>
              <a:t>is</a:t>
            </a:r>
            <a:endParaRPr lang="en-US" sz="2000" dirty="0" smtClean="0"/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</a:t>
            </a:r>
            <a:r>
              <a:rPr lang="en-US" sz="2000" b="1" dirty="0" smtClean="0"/>
              <a:t>input: </a:t>
            </a: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0000CC"/>
                </a:solidFill>
              </a:rPr>
              <a:t>end represents the limit of how far down the heap to sift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root := start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    </a:t>
            </a:r>
            <a:r>
              <a:rPr lang="en-US" sz="2000" b="1" dirty="0" smtClean="0"/>
              <a:t>while</a:t>
            </a:r>
            <a:r>
              <a:rPr lang="en-US" sz="2000" dirty="0" smtClean="0"/>
              <a:t> root * 2 + 1 ≤ end </a:t>
            </a:r>
            <a:r>
              <a:rPr lang="en-US" sz="2000" b="1" dirty="0" smtClean="0"/>
              <a:t>do</a:t>
            </a:r>
            <a:r>
              <a:rPr lang="en-US" sz="2000" dirty="0" smtClean="0"/>
              <a:t>          </a:t>
            </a:r>
            <a:r>
              <a:rPr lang="en-US" sz="2000" i="1" dirty="0" smtClean="0">
                <a:solidFill>
                  <a:srgbClr val="0000CC"/>
                </a:solidFill>
              </a:rPr>
              <a:t>(While the root has at least one child)</a:t>
            </a:r>
            <a:endParaRPr lang="en-US" sz="2000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child := root * 2 + 1        </a:t>
            </a:r>
            <a:r>
              <a:rPr lang="en-US" sz="2000" i="1" dirty="0" smtClean="0">
                <a:solidFill>
                  <a:srgbClr val="0000CC"/>
                </a:solidFill>
              </a:rPr>
              <a:t>(root*2 + 1 points to the left child)</a:t>
            </a:r>
            <a:endParaRPr lang="en-US" sz="2000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swap := root                  </a:t>
            </a:r>
            <a:r>
              <a:rPr lang="en-US" sz="2000" i="1" dirty="0" smtClean="0">
                <a:solidFill>
                  <a:srgbClr val="0000CC"/>
                </a:solidFill>
              </a:rPr>
              <a:t>(keeps track of child to swap with)</a:t>
            </a:r>
            <a:endParaRPr lang="en-US" sz="2000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b="1" dirty="0" smtClean="0"/>
              <a:t>	  if</a:t>
            </a:r>
            <a:r>
              <a:rPr lang="en-US" sz="2000" dirty="0" smtClean="0"/>
              <a:t> a[swap] &lt; a[child]       </a:t>
            </a:r>
            <a:r>
              <a:rPr lang="en-US" sz="2000" i="1" dirty="0" smtClean="0">
                <a:solidFill>
                  <a:srgbClr val="0000CC"/>
                </a:solidFill>
              </a:rPr>
              <a:t>(check if root is smaller than left child)</a:t>
            </a:r>
            <a:endParaRPr lang="en-US" sz="2000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    swap := child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r>
              <a:rPr lang="en-US" sz="2000" i="1" dirty="0" smtClean="0">
                <a:solidFill>
                  <a:srgbClr val="0000CC"/>
                </a:solidFill>
              </a:rPr>
              <a:t>(check if right child exists, and if it's bigger what we're currently swapping with )</a:t>
            </a:r>
            <a:endParaRPr lang="en-US" sz="2000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</a:t>
            </a:r>
            <a:r>
              <a:rPr lang="en-US" sz="2000" b="1" dirty="0" smtClean="0"/>
              <a:t>if</a:t>
            </a:r>
            <a:r>
              <a:rPr lang="en-US" sz="2000" dirty="0" smtClean="0"/>
              <a:t> child+1 ≤ end </a:t>
            </a:r>
            <a:r>
              <a:rPr lang="en-US" sz="2000" b="1" dirty="0" smtClean="0"/>
              <a:t>and</a:t>
            </a:r>
            <a:r>
              <a:rPr lang="en-US" sz="2000" dirty="0" smtClean="0"/>
              <a:t> a[swap] &lt; a[child+1]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    swap := child + 1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</a:t>
            </a:r>
            <a:r>
              <a:rPr lang="en-US" sz="2000" b="1" dirty="0" smtClean="0"/>
              <a:t>if</a:t>
            </a:r>
            <a:r>
              <a:rPr lang="en-US" sz="2000" dirty="0" smtClean="0"/>
              <a:t> swap != root	 </a:t>
            </a:r>
            <a:r>
              <a:rPr lang="en-US" sz="2000" i="1" dirty="0" smtClean="0">
                <a:solidFill>
                  <a:srgbClr val="0000CC"/>
                </a:solidFill>
              </a:rPr>
              <a:t> (check if we need to swap at all)</a:t>
            </a:r>
            <a:endParaRPr lang="en-US" sz="2000" dirty="0" smtClean="0"/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    </a:t>
            </a:r>
            <a:r>
              <a:rPr lang="en-US" sz="2000" dirty="0" smtClean="0">
                <a:solidFill>
                  <a:srgbClr val="C00000"/>
                </a:solidFill>
              </a:rPr>
              <a:t>swap</a:t>
            </a:r>
            <a:r>
              <a:rPr lang="en-US" sz="2000" dirty="0" smtClean="0"/>
              <a:t>(a[root], a[swap])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    root := swap          </a:t>
            </a:r>
            <a:r>
              <a:rPr lang="en-US" sz="2000" i="1" dirty="0" smtClean="0">
                <a:solidFill>
                  <a:srgbClr val="0000CC"/>
                </a:solidFill>
              </a:rPr>
              <a:t>(repeat to continue sifting down the child now)</a:t>
            </a:r>
            <a:endParaRPr lang="en-US" sz="2000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</a:t>
            </a:r>
            <a:r>
              <a:rPr lang="en-US" sz="2000" b="1" dirty="0" smtClean="0"/>
              <a:t>else</a:t>
            </a:r>
            <a:endParaRPr lang="en-US" sz="2000" dirty="0" smtClean="0"/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            return</a:t>
            </a:r>
          </a:p>
          <a:p>
            <a:pPr>
              <a:spcBef>
                <a:spcPts val="0"/>
              </a:spcBef>
              <a:buNone/>
            </a:pPr>
            <a:r>
              <a:rPr lang="en-US" sz="2000" dirty="0" smtClean="0"/>
              <a:t> 	</a:t>
            </a:r>
            <a:r>
              <a:rPr lang="en-US" sz="2000" b="1" dirty="0" smtClean="0"/>
              <a:t>end-while</a:t>
            </a:r>
            <a:endParaRPr lang="en-US" sz="1900" b="1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- Building a Heap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build (n + 1)/2 trivial one-element heaps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altLang="en-US" dirty="0" smtClean="0"/>
              <a:t>build three-element heaps on top of them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54162"/>
            <a:ext cx="5307804" cy="233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4419600"/>
            <a:ext cx="542856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- Building a Heap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 smtClean="0"/>
              <a:t>Downheap</a:t>
            </a:r>
            <a:r>
              <a:rPr lang="en-US" altLang="en-US" dirty="0" smtClean="0"/>
              <a:t> to preserve the order property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altLang="en-US" dirty="0" smtClean="0"/>
              <a:t>Now form seven-element heap</a:t>
            </a:r>
            <a:endParaRPr lang="en-US" dirty="0" smtClean="0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600200"/>
            <a:ext cx="6608830" cy="234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4343400"/>
            <a:ext cx="591554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- Building a Heap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 smtClean="0"/>
              <a:t>Downheap</a:t>
            </a:r>
            <a:r>
              <a:rPr lang="en-US" altLang="en-US" dirty="0" smtClean="0"/>
              <a:t> to preserve the order property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1676400"/>
            <a:ext cx="5181600" cy="504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52400" y="4419600"/>
            <a:ext cx="3657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effectLst/>
              </a:rPr>
              <a:t>Insert  the root node</a:t>
            </a:r>
            <a:endParaRPr lang="en-US" sz="3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- Building a Heap 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err="1" smtClean="0"/>
              <a:t>Downheap</a:t>
            </a:r>
            <a:r>
              <a:rPr lang="en-US" altLang="en-US" dirty="0" smtClean="0"/>
              <a:t> to preserve the order property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773238"/>
            <a:ext cx="6858000" cy="4882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(Alternate Version - 1)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It builds the heap </a:t>
            </a:r>
            <a:r>
              <a:rPr lang="en-US" dirty="0" smtClean="0">
                <a:solidFill>
                  <a:srgbClr val="0000CC"/>
                </a:solidFill>
              </a:rPr>
              <a:t>top-down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CC"/>
                </a:solidFill>
              </a:rPr>
              <a:t>sifts upwards</a:t>
            </a:r>
          </a:p>
          <a:p>
            <a:r>
              <a:rPr lang="en-US" dirty="0" smtClean="0"/>
              <a:t>This </a:t>
            </a:r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 err="1" smtClean="0">
                <a:solidFill>
                  <a:srgbClr val="0000CC"/>
                </a:solidFill>
              </a:rPr>
              <a:t>siftUp</a:t>
            </a:r>
            <a:r>
              <a:rPr lang="en-US" dirty="0" smtClean="0">
                <a:solidFill>
                  <a:srgbClr val="0000CC"/>
                </a:solidFill>
              </a:rPr>
              <a:t>"  (“</a:t>
            </a:r>
            <a:r>
              <a:rPr lang="en-US" dirty="0" err="1" smtClean="0">
                <a:solidFill>
                  <a:srgbClr val="0000CC"/>
                </a:solidFill>
              </a:rPr>
              <a:t>percolateUp</a:t>
            </a:r>
            <a:r>
              <a:rPr lang="en-US" dirty="0" smtClean="0">
                <a:solidFill>
                  <a:srgbClr val="0000CC"/>
                </a:solidFill>
              </a:rPr>
              <a:t>”)</a:t>
            </a:r>
            <a:r>
              <a:rPr lang="en-US" dirty="0" smtClean="0"/>
              <a:t>version can be visualized as starting with an </a:t>
            </a:r>
            <a:r>
              <a:rPr lang="en-US" dirty="0" smtClean="0">
                <a:solidFill>
                  <a:srgbClr val="0000CC"/>
                </a:solidFill>
              </a:rPr>
              <a:t>empty heap </a:t>
            </a:r>
            <a:r>
              <a:rPr lang="en-US" dirty="0" smtClean="0"/>
              <a:t>and successively inserting elements</a:t>
            </a:r>
          </a:p>
          <a:p>
            <a:pPr lvl="1"/>
            <a:r>
              <a:rPr lang="en-US" dirty="0" smtClean="0"/>
              <a:t>whereas the </a:t>
            </a:r>
            <a:r>
              <a:rPr lang="en-US" dirty="0" smtClean="0">
                <a:solidFill>
                  <a:srgbClr val="C00000"/>
                </a:solidFill>
              </a:rPr>
              <a:t>"</a:t>
            </a:r>
            <a:r>
              <a:rPr lang="en-US" dirty="0" err="1" smtClean="0">
                <a:solidFill>
                  <a:srgbClr val="C00000"/>
                </a:solidFill>
              </a:rPr>
              <a:t>siftDown</a:t>
            </a:r>
            <a:r>
              <a:rPr lang="en-US" dirty="0" smtClean="0">
                <a:solidFill>
                  <a:srgbClr val="C00000"/>
                </a:solidFill>
              </a:rPr>
              <a:t>" </a:t>
            </a:r>
            <a:r>
              <a:rPr lang="en-US" dirty="0" smtClean="0"/>
              <a:t>version given above treats the </a:t>
            </a:r>
            <a:r>
              <a:rPr lang="en-US" dirty="0" smtClean="0">
                <a:solidFill>
                  <a:srgbClr val="0000CC"/>
                </a:solidFill>
              </a:rPr>
              <a:t>entire input array as a full, "broken" heap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00CC"/>
                </a:solidFill>
              </a:rPr>
              <a:t>"repairs" </a:t>
            </a:r>
            <a:r>
              <a:rPr lang="en-US" dirty="0" smtClean="0"/>
              <a:t>it starting from the last non-trivial sub-heap (that is, the last parent node)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"</a:t>
            </a:r>
            <a:r>
              <a:rPr lang="en-US" dirty="0" err="1" smtClean="0">
                <a:solidFill>
                  <a:srgbClr val="C00000"/>
                </a:solidFill>
              </a:rPr>
              <a:t>siftDown</a:t>
            </a:r>
            <a:r>
              <a:rPr lang="en-US" dirty="0" smtClean="0">
                <a:solidFill>
                  <a:srgbClr val="C00000"/>
                </a:solidFill>
              </a:rPr>
              <a:t>"  </a:t>
            </a:r>
            <a:r>
              <a:rPr lang="en-US" dirty="0" smtClean="0">
                <a:solidFill>
                  <a:srgbClr val="0000CC"/>
                </a:solidFill>
              </a:rPr>
              <a:t>(“</a:t>
            </a:r>
            <a:r>
              <a:rPr lang="en-US" dirty="0" err="1" smtClean="0">
                <a:solidFill>
                  <a:srgbClr val="0000CC"/>
                </a:solidFill>
              </a:rPr>
              <a:t>percolateDown</a:t>
            </a:r>
            <a:r>
              <a:rPr lang="en-US" dirty="0" smtClean="0">
                <a:solidFill>
                  <a:srgbClr val="0000CC"/>
                </a:solidFill>
              </a:rPr>
              <a:t>”)</a:t>
            </a:r>
            <a:r>
              <a:rPr lang="en-US" dirty="0" smtClean="0"/>
              <a:t>version of </a:t>
            </a:r>
            <a:r>
              <a:rPr lang="en-US" dirty="0" err="1" smtClean="0"/>
              <a:t>heapify</a:t>
            </a:r>
            <a:r>
              <a:rPr lang="en-US" dirty="0" smtClean="0"/>
              <a:t> has </a:t>
            </a:r>
            <a:r>
              <a:rPr lang="en-US" dirty="0" smtClean="0">
                <a:solidFill>
                  <a:srgbClr val="0000CC"/>
                </a:solidFill>
              </a:rPr>
              <a:t>O(n)</a:t>
            </a:r>
            <a:r>
              <a:rPr lang="en-US" dirty="0" smtClean="0"/>
              <a:t> time complexity, </a:t>
            </a:r>
          </a:p>
          <a:p>
            <a:r>
              <a:rPr lang="en-US" dirty="0" smtClean="0"/>
              <a:t>while the </a:t>
            </a:r>
            <a:r>
              <a:rPr lang="en-US" dirty="0" smtClean="0">
                <a:solidFill>
                  <a:srgbClr val="0000CC"/>
                </a:solidFill>
              </a:rPr>
              <a:t>"</a:t>
            </a:r>
            <a:r>
              <a:rPr lang="en-US" dirty="0" err="1" smtClean="0">
                <a:solidFill>
                  <a:srgbClr val="0000CC"/>
                </a:solidFill>
              </a:rPr>
              <a:t>siftUp</a:t>
            </a:r>
            <a:r>
              <a:rPr lang="en-US" dirty="0" smtClean="0">
                <a:solidFill>
                  <a:srgbClr val="0000CC"/>
                </a:solidFill>
              </a:rPr>
              <a:t>" </a:t>
            </a:r>
            <a:r>
              <a:rPr lang="en-US" dirty="0" smtClean="0"/>
              <a:t>version has </a:t>
            </a:r>
            <a:r>
              <a:rPr lang="en-US" dirty="0" smtClean="0">
                <a:solidFill>
                  <a:srgbClr val="0000CC"/>
                </a:solidFill>
              </a:rPr>
              <a:t>O(n log n) </a:t>
            </a:r>
            <a:r>
              <a:rPr lang="en-US" dirty="0" smtClean="0"/>
              <a:t>time complexity due to its equivalence with inserting each element, one at a time, into an empty heap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heapsort</a:t>
            </a:r>
            <a:r>
              <a:rPr lang="en-US" dirty="0" smtClean="0"/>
              <a:t> algorithm itself has </a:t>
            </a:r>
            <a:r>
              <a:rPr lang="en-US" i="1" dirty="0" smtClean="0">
                <a:solidFill>
                  <a:srgbClr val="0000CC"/>
                </a:solidFill>
              </a:rPr>
              <a:t>O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 log </a:t>
            </a:r>
            <a:r>
              <a:rPr lang="en-US" i="1" dirty="0" smtClean="0">
                <a:solidFill>
                  <a:srgbClr val="0000CC"/>
                </a:solidFill>
              </a:rPr>
              <a:t>n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 time complexity using either version of </a:t>
            </a:r>
            <a:r>
              <a:rPr lang="en-US" dirty="0" err="1" smtClean="0"/>
              <a:t>heapify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761999"/>
          </a:xfrm>
        </p:spPr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 - Alternate Version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410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/>
              <a:t>function</a:t>
            </a:r>
            <a:r>
              <a:rPr lang="en-US" sz="2400" dirty="0" smtClean="0"/>
              <a:t> </a:t>
            </a:r>
            <a:r>
              <a:rPr lang="en-US" sz="2400" dirty="0" err="1" smtClean="0">
                <a:solidFill>
                  <a:srgbClr val="C00000"/>
                </a:solidFill>
              </a:rPr>
              <a:t>heapify</a:t>
            </a:r>
            <a:r>
              <a:rPr lang="en-US" sz="2400" dirty="0" smtClean="0"/>
              <a:t>(a, count) is</a:t>
            </a:r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en-US" sz="2400" i="1" dirty="0" smtClean="0">
                <a:solidFill>
                  <a:srgbClr val="0000CC"/>
                </a:solidFill>
              </a:rPr>
              <a:t>(end is assigned the index of the first (left) child of the root)</a:t>
            </a:r>
            <a:endParaRPr lang="en-US" sz="2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400" dirty="0" smtClean="0"/>
              <a:t>     end := 1</a:t>
            </a:r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en-US" sz="2400" b="1" dirty="0" smtClean="0"/>
              <a:t>while</a:t>
            </a:r>
            <a:r>
              <a:rPr lang="en-US" sz="2400" dirty="0" smtClean="0"/>
              <a:t> end &lt; count </a:t>
            </a:r>
            <a:r>
              <a:rPr lang="en-US" sz="2400" b="1" dirty="0" smtClean="0"/>
              <a:t>do</a:t>
            </a:r>
          </a:p>
          <a:p>
            <a:pPr>
              <a:buNone/>
            </a:pPr>
            <a:r>
              <a:rPr lang="en-US" sz="2400" dirty="0" smtClean="0"/>
              <a:t>  </a:t>
            </a:r>
            <a:r>
              <a:rPr lang="en-US" sz="2400" i="1" dirty="0" smtClean="0">
                <a:solidFill>
                  <a:srgbClr val="0000CC"/>
                </a:solidFill>
              </a:rPr>
              <a:t>(sift up the node at index end to the proper place such that all nodes above the end index are in heap order)</a:t>
            </a:r>
            <a:endParaRPr lang="en-US" sz="2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400" dirty="0" smtClean="0"/>
              <a:t>         </a:t>
            </a:r>
            <a:r>
              <a:rPr lang="en-US" sz="2400" dirty="0" err="1" smtClean="0">
                <a:solidFill>
                  <a:srgbClr val="C00000"/>
                </a:solidFill>
              </a:rPr>
              <a:t>siftUp</a:t>
            </a:r>
            <a:r>
              <a:rPr lang="en-US" sz="2400" dirty="0" smtClean="0"/>
              <a:t>(a, 0, end)</a:t>
            </a:r>
          </a:p>
          <a:p>
            <a:pPr>
              <a:buNone/>
            </a:pPr>
            <a:r>
              <a:rPr lang="en-US" sz="2400" dirty="0" smtClean="0"/>
              <a:t>         end := end + 1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     </a:t>
            </a:r>
            <a:r>
              <a:rPr lang="en-US" sz="2400" i="1" dirty="0" smtClean="0">
                <a:solidFill>
                  <a:srgbClr val="0000CC"/>
                </a:solidFill>
              </a:rPr>
              <a:t>(after sifting up the last node all nodes are in heap order)</a:t>
            </a:r>
          </a:p>
          <a:p>
            <a:pPr>
              <a:buNone/>
            </a:pPr>
            <a:r>
              <a:rPr lang="en-US" sz="2400" i="1" dirty="0" smtClean="0"/>
              <a:t>     </a:t>
            </a:r>
            <a:r>
              <a:rPr lang="en-US" sz="2400" b="1" dirty="0" smtClean="0"/>
              <a:t>end-while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  <a:buNone/>
            </a:pPr>
            <a:endParaRPr lang="en-US" sz="2800" b="1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761999"/>
          </a:xfrm>
        </p:spPr>
        <p:txBody>
          <a:bodyPr/>
          <a:lstStyle/>
          <a:p>
            <a:r>
              <a:rPr lang="en-US" dirty="0" err="1" smtClean="0"/>
              <a:t>Heapify</a:t>
            </a:r>
            <a:r>
              <a:rPr lang="en-US" dirty="0" smtClean="0"/>
              <a:t>  - Alternate Version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6388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200" dirty="0" smtClean="0"/>
              <a:t> </a:t>
            </a:r>
            <a:r>
              <a:rPr lang="en-US" sz="2200" b="1" dirty="0" smtClean="0"/>
              <a:t>function</a:t>
            </a:r>
            <a:r>
              <a:rPr lang="en-US" sz="2200" dirty="0" smtClean="0"/>
              <a:t> </a:t>
            </a:r>
            <a:r>
              <a:rPr lang="en-US" sz="2200" dirty="0" err="1" smtClean="0">
                <a:solidFill>
                  <a:srgbClr val="C00000"/>
                </a:solidFill>
              </a:rPr>
              <a:t>siftUp</a:t>
            </a:r>
            <a:r>
              <a:rPr lang="en-US" sz="2200" dirty="0" smtClean="0"/>
              <a:t>(a, start, end) </a:t>
            </a:r>
            <a:r>
              <a:rPr lang="en-US" sz="2200" b="1" dirty="0" smtClean="0"/>
              <a:t>is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     </a:t>
            </a:r>
            <a:r>
              <a:rPr lang="en-US" sz="2200" b="1" dirty="0" smtClean="0"/>
              <a:t>input: </a:t>
            </a:r>
            <a:r>
              <a:rPr lang="en-US" sz="2200" dirty="0" smtClean="0"/>
              <a:t> </a:t>
            </a:r>
            <a:r>
              <a:rPr lang="en-US" sz="2200" i="1" dirty="0" smtClean="0">
                <a:solidFill>
                  <a:srgbClr val="0000CC"/>
                </a:solidFill>
              </a:rPr>
              <a:t>start represents the limit of how far up the heap to sift.</a:t>
            </a:r>
            <a:endParaRPr lang="en-US" sz="2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200" dirty="0" smtClean="0">
                <a:solidFill>
                  <a:srgbClr val="0000CC"/>
                </a:solidFill>
              </a:rPr>
              <a:t>                   </a:t>
            </a:r>
            <a:r>
              <a:rPr lang="en-US" sz="2200" i="1" dirty="0" smtClean="0">
                <a:solidFill>
                  <a:srgbClr val="0000CC"/>
                </a:solidFill>
              </a:rPr>
              <a:t>end is the node to sift up.</a:t>
            </a:r>
            <a:endParaRPr lang="en-US" sz="2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200" dirty="0" smtClean="0"/>
              <a:t>     child := end </a:t>
            </a:r>
          </a:p>
          <a:p>
            <a:pPr>
              <a:buNone/>
            </a:pPr>
            <a:r>
              <a:rPr lang="en-US" sz="2200" dirty="0" smtClean="0"/>
              <a:t>     </a:t>
            </a:r>
            <a:r>
              <a:rPr lang="en-US" sz="2200" b="1" dirty="0" smtClean="0"/>
              <a:t>while</a:t>
            </a:r>
            <a:r>
              <a:rPr lang="en-US" sz="2200" dirty="0" smtClean="0"/>
              <a:t> child &gt; start </a:t>
            </a:r>
            <a:r>
              <a:rPr lang="en-US" sz="2200" b="1" dirty="0" smtClean="0"/>
              <a:t>do</a:t>
            </a:r>
          </a:p>
          <a:p>
            <a:pPr>
              <a:buNone/>
            </a:pPr>
            <a:r>
              <a:rPr lang="en-US" sz="2200" dirty="0" smtClean="0"/>
              <a:t>         parent := </a:t>
            </a:r>
            <a:r>
              <a:rPr lang="en-US" sz="2200" dirty="0" smtClean="0">
                <a:solidFill>
                  <a:srgbClr val="0000CC"/>
                </a:solidFill>
              </a:rPr>
              <a:t>floor</a:t>
            </a:r>
            <a:r>
              <a:rPr lang="en-US" sz="2200" dirty="0" smtClean="0"/>
              <a:t>((child - 1) / 2)           (</a:t>
            </a:r>
            <a:r>
              <a:rPr lang="en-US" sz="2200" dirty="0" smtClean="0">
                <a:solidFill>
                  <a:srgbClr val="0000CC"/>
                </a:solidFill>
              </a:rPr>
              <a:t>map to the largest previous</a:t>
            </a:r>
          </a:p>
          <a:p>
            <a:pPr>
              <a:buNone/>
            </a:pPr>
            <a:r>
              <a:rPr lang="en-US" sz="2200" dirty="0" smtClean="0">
                <a:solidFill>
                  <a:srgbClr val="0000CC"/>
                </a:solidFill>
              </a:rPr>
              <a:t>						        integer)</a:t>
            </a:r>
          </a:p>
          <a:p>
            <a:pPr>
              <a:buNone/>
            </a:pPr>
            <a:r>
              <a:rPr lang="en-US" sz="2200" dirty="0" smtClean="0"/>
              <a:t>         </a:t>
            </a:r>
            <a:r>
              <a:rPr lang="en-US" sz="2200" b="1" dirty="0" smtClean="0"/>
              <a:t>if</a:t>
            </a:r>
            <a:r>
              <a:rPr lang="en-US" sz="2200" dirty="0" smtClean="0"/>
              <a:t> a[parent] &lt; a[child] </a:t>
            </a:r>
            <a:r>
              <a:rPr lang="en-US" sz="2200" b="1" dirty="0" smtClean="0"/>
              <a:t>then	       </a:t>
            </a:r>
            <a:r>
              <a:rPr lang="en-US" sz="2200" i="1" dirty="0" smtClean="0">
                <a:solidFill>
                  <a:srgbClr val="0000CC"/>
                </a:solidFill>
              </a:rPr>
              <a:t>(out of max-heap order)</a:t>
            </a:r>
            <a:endParaRPr lang="en-US" sz="2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200" dirty="0" smtClean="0"/>
              <a:t>             swap(a[parent], a[child])</a:t>
            </a:r>
          </a:p>
          <a:p>
            <a:pPr>
              <a:buNone/>
            </a:pPr>
            <a:r>
              <a:rPr lang="en-US" sz="2200" dirty="0" smtClean="0"/>
              <a:t>             child := parent  </a:t>
            </a:r>
            <a:r>
              <a:rPr lang="en-US" sz="2200" i="1" dirty="0" smtClean="0">
                <a:solidFill>
                  <a:srgbClr val="0000CC"/>
                </a:solidFill>
              </a:rPr>
              <a:t>(repeat to continue sifting up the parent now)</a:t>
            </a:r>
            <a:endParaRPr lang="en-US" sz="22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200" dirty="0" smtClean="0"/>
              <a:t>         </a:t>
            </a:r>
            <a:r>
              <a:rPr lang="en-US" sz="2200" b="1" dirty="0" smtClean="0"/>
              <a:t>else</a:t>
            </a:r>
            <a:endParaRPr lang="en-US" sz="2200" dirty="0" smtClean="0"/>
          </a:p>
          <a:p>
            <a:pPr>
              <a:buNone/>
            </a:pPr>
            <a:r>
              <a:rPr lang="en-US" sz="2200" dirty="0" smtClean="0"/>
              <a:t>             </a:t>
            </a:r>
            <a:r>
              <a:rPr lang="en-US" sz="2200" b="1" dirty="0" smtClean="0"/>
              <a:t>return</a:t>
            </a:r>
            <a:endParaRPr lang="en-US" sz="2200" dirty="0" smtClean="0"/>
          </a:p>
          <a:p>
            <a:pPr>
              <a:spcBef>
                <a:spcPts val="0"/>
              </a:spcBef>
              <a:buNone/>
            </a:pPr>
            <a:r>
              <a:rPr lang="en-US" sz="2200" dirty="0" smtClean="0"/>
              <a:t>	</a:t>
            </a:r>
            <a:r>
              <a:rPr lang="en-US" sz="2200" b="1" dirty="0" smtClean="0"/>
              <a:t>end-while</a:t>
            </a:r>
            <a:endParaRPr lang="en-US" sz="2200" b="1" dirty="0">
              <a:ea typeface="Calibri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of Heap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implementation is left to the students as an exercise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Heap Sort  - </a:t>
            </a:r>
            <a:r>
              <a:rPr lang="en-US" dirty="0" err="1" smtClean="0"/>
              <a:t>SiftUp</a:t>
            </a:r>
            <a:r>
              <a:rPr lang="en-US" dirty="0" smtClean="0"/>
              <a:t> - Trace</a:t>
            </a:r>
            <a:endParaRPr lang="en-US" dirty="0"/>
          </a:p>
        </p:txBody>
      </p:sp>
      <p:pic>
        <p:nvPicPr>
          <p:cNvPr id="4" name="Content Placeholder 3" descr="Heapsort-example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143000"/>
            <a:ext cx="6953250" cy="5562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Heap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r>
              <a:rPr lang="en-US" dirty="0" smtClean="0"/>
              <a:t>Best case performance		</a:t>
            </a:r>
            <a:r>
              <a:rPr lang="en-US" dirty="0" smtClean="0">
                <a:solidFill>
                  <a:srgbClr val="0000CC"/>
                </a:solidFill>
              </a:rPr>
              <a:t>   </a:t>
            </a:r>
            <a:r>
              <a:rPr lang="en-US" sz="4000" dirty="0" smtClean="0">
                <a:solidFill>
                  <a:srgbClr val="0000CC"/>
                </a:solidFill>
              </a:rPr>
              <a:t>O(n log</a:t>
            </a:r>
            <a:r>
              <a:rPr lang="en-US" sz="4000" baseline="-25000" dirty="0" smtClean="0">
                <a:solidFill>
                  <a:srgbClr val="0000CC"/>
                </a:solidFill>
              </a:rPr>
              <a:t>2</a:t>
            </a:r>
            <a:r>
              <a:rPr lang="en-US" sz="4000" dirty="0" smtClean="0">
                <a:solidFill>
                  <a:srgbClr val="0000CC"/>
                </a:solidFill>
              </a:rPr>
              <a:t> n</a:t>
            </a:r>
            <a:r>
              <a:rPr lang="en-US" sz="4000" i="1" dirty="0" smtClean="0">
                <a:solidFill>
                  <a:srgbClr val="0000CC"/>
                </a:solidFill>
              </a:rPr>
              <a:t>)</a:t>
            </a:r>
            <a:r>
              <a:rPr lang="en-US" sz="4000" dirty="0" smtClean="0"/>
              <a:t> </a:t>
            </a:r>
            <a:endParaRPr lang="en-US" dirty="0" smtClean="0"/>
          </a:p>
          <a:p>
            <a:endParaRPr lang="en-US" sz="2000" dirty="0" smtClean="0"/>
          </a:p>
          <a:p>
            <a:r>
              <a:rPr lang="en-US" dirty="0" smtClean="0"/>
              <a:t>Average case performance	   </a:t>
            </a:r>
            <a:r>
              <a:rPr lang="en-US" sz="4000" dirty="0" smtClean="0">
                <a:solidFill>
                  <a:srgbClr val="0000CC"/>
                </a:solidFill>
              </a:rPr>
              <a:t>O(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 log</a:t>
            </a:r>
            <a:r>
              <a:rPr lang="en-US" sz="4000" baseline="-25000" dirty="0" smtClean="0">
                <a:solidFill>
                  <a:srgbClr val="0000CC"/>
                </a:solidFill>
              </a:rPr>
              <a:t>2</a:t>
            </a:r>
            <a:r>
              <a:rPr lang="en-US" sz="4000" dirty="0" smtClean="0">
                <a:solidFill>
                  <a:srgbClr val="0000CC"/>
                </a:solidFill>
              </a:rPr>
              <a:t> </a:t>
            </a:r>
            <a:r>
              <a:rPr lang="en-US" sz="4000" i="1" dirty="0" smtClean="0">
                <a:solidFill>
                  <a:srgbClr val="0000CC"/>
                </a:solidFill>
              </a:rPr>
              <a:t>n</a:t>
            </a:r>
            <a:r>
              <a:rPr lang="en-US" sz="4000" dirty="0" smtClean="0">
                <a:solidFill>
                  <a:srgbClr val="0000CC"/>
                </a:solidFill>
              </a:rPr>
              <a:t>) </a:t>
            </a:r>
          </a:p>
          <a:p>
            <a:endParaRPr lang="en-US" sz="2000" dirty="0" smtClean="0"/>
          </a:p>
          <a:p>
            <a:r>
              <a:rPr lang="en-US" dirty="0" smtClean="0"/>
              <a:t>Worst case performance		   </a:t>
            </a:r>
            <a:r>
              <a:rPr lang="en-US" sz="4000" dirty="0" smtClean="0">
                <a:solidFill>
                  <a:srgbClr val="0000CC"/>
                </a:solidFill>
              </a:rPr>
              <a:t>O(n log</a:t>
            </a:r>
            <a:r>
              <a:rPr lang="en-US" sz="4000" baseline="-25000" dirty="0" smtClean="0">
                <a:solidFill>
                  <a:srgbClr val="0000CC"/>
                </a:solidFill>
              </a:rPr>
              <a:t>2</a:t>
            </a:r>
            <a:r>
              <a:rPr lang="en-US" sz="4000" dirty="0" smtClean="0">
                <a:solidFill>
                  <a:srgbClr val="0000CC"/>
                </a:solidFill>
              </a:rPr>
              <a:t> n) </a:t>
            </a:r>
            <a:endParaRPr lang="en-US" dirty="0" smtClean="0">
              <a:solidFill>
                <a:srgbClr val="0000CC"/>
              </a:solidFill>
            </a:endParaRPr>
          </a:p>
          <a:p>
            <a:endParaRPr lang="en-US" sz="2000" dirty="0" smtClean="0"/>
          </a:p>
          <a:p>
            <a:r>
              <a:rPr lang="en-US" dirty="0" smtClean="0"/>
              <a:t>Worst case space complexity </a:t>
            </a:r>
            <a:r>
              <a:rPr lang="en-US" sz="4000" dirty="0" smtClean="0">
                <a:solidFill>
                  <a:srgbClr val="0000CC"/>
                </a:solidFill>
              </a:rPr>
              <a:t>O(n)    O(1)</a:t>
            </a:r>
            <a:r>
              <a:rPr lang="en-US" sz="4000" dirty="0" smtClean="0"/>
              <a:t> 	</a:t>
            </a:r>
            <a:r>
              <a:rPr lang="en-US" sz="3200" dirty="0" smtClean="0"/>
              <a:t>						total	    </a:t>
            </a:r>
            <a:r>
              <a:rPr lang="en-US" dirty="0" smtClean="0"/>
              <a:t>auxiliary</a:t>
            </a:r>
          </a:p>
          <a:p>
            <a:r>
              <a:rPr lang="en-US" sz="2800" dirty="0" smtClean="0"/>
              <a:t>Where </a:t>
            </a:r>
            <a:r>
              <a:rPr lang="en-US" sz="2800" b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/>
              <a:t> is the number of elements to be sorted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Heap Sort and Quick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Heap sort primarily competes with </a:t>
            </a:r>
            <a:r>
              <a:rPr lang="en-US" dirty="0" smtClean="0">
                <a:solidFill>
                  <a:srgbClr val="0000CC"/>
                </a:solidFill>
              </a:rPr>
              <a:t>quick sort</a:t>
            </a:r>
          </a:p>
          <a:p>
            <a:pPr lvl="1"/>
            <a:r>
              <a:rPr lang="en-US" sz="2800" dirty="0" smtClean="0">
                <a:solidFill>
                  <a:srgbClr val="0000CC"/>
                </a:solidFill>
              </a:rPr>
              <a:t>another very efficient general purpose nearly-in-place comparison-based sort algorithm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Quick sort </a:t>
            </a:r>
            <a:r>
              <a:rPr lang="en-US" dirty="0" smtClean="0"/>
              <a:t>is typically somewhat faster due to better cache behavior and other factors</a:t>
            </a:r>
          </a:p>
          <a:p>
            <a:r>
              <a:rPr lang="en-US" dirty="0" smtClean="0"/>
              <a:t>But the worst-case running time for quick sort is </a:t>
            </a:r>
            <a:r>
              <a:rPr lang="en-US" dirty="0" smtClean="0">
                <a:solidFill>
                  <a:srgbClr val="0000CC"/>
                </a:solidFill>
              </a:rPr>
              <a:t>O(n</a:t>
            </a:r>
            <a:r>
              <a:rPr lang="en-US" baseline="30000" dirty="0" smtClean="0">
                <a:solidFill>
                  <a:srgbClr val="0000CC"/>
                </a:solidFill>
              </a:rPr>
              <a:t>2</a:t>
            </a:r>
            <a:r>
              <a:rPr lang="en-US" dirty="0" smtClean="0">
                <a:solidFill>
                  <a:srgbClr val="0000CC"/>
                </a:solidFill>
              </a:rPr>
              <a:t>)</a:t>
            </a:r>
            <a:r>
              <a:rPr lang="en-US" dirty="0" smtClean="0"/>
              <a:t>,</a:t>
            </a:r>
          </a:p>
          <a:p>
            <a:pPr lvl="1"/>
            <a:r>
              <a:rPr lang="en-US" sz="2800" dirty="0" smtClean="0">
                <a:solidFill>
                  <a:srgbClr val="0000CC"/>
                </a:solidFill>
              </a:rPr>
              <a:t>which is unacceptable for large data sets and can be deliberately triggered given enough knowledge of the implementation, creating a security risk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Heap sort </a:t>
            </a:r>
            <a:r>
              <a:rPr lang="en-US" dirty="0" smtClean="0"/>
              <a:t>is often used in Embedded systems with real-time constraints or systems concerned with security</a:t>
            </a:r>
            <a:endParaRPr lang="en-US" dirty="0" smtClean="0">
              <a:solidFill>
                <a:srgbClr val="0000CC"/>
              </a:solidFill>
            </a:endParaRPr>
          </a:p>
          <a:p>
            <a:pPr lvl="1"/>
            <a:r>
              <a:rPr lang="en-US" sz="2800" dirty="0" smtClean="0"/>
              <a:t>because of the </a:t>
            </a:r>
            <a:r>
              <a:rPr lang="en-US" sz="2800" dirty="0" smtClean="0">
                <a:solidFill>
                  <a:srgbClr val="0000CC"/>
                </a:solidFill>
              </a:rPr>
              <a:t>O(</a:t>
            </a:r>
            <a:r>
              <a:rPr lang="en-US" sz="2800" i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>
                <a:solidFill>
                  <a:srgbClr val="0000CC"/>
                </a:solidFill>
              </a:rPr>
              <a:t> log </a:t>
            </a:r>
            <a:r>
              <a:rPr lang="en-US" sz="2800" i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>
                <a:solidFill>
                  <a:srgbClr val="0000CC"/>
                </a:solidFill>
              </a:rPr>
              <a:t>)</a:t>
            </a:r>
            <a:r>
              <a:rPr lang="en-US" sz="2800" dirty="0" smtClean="0"/>
              <a:t> upper bound on </a:t>
            </a:r>
            <a:r>
              <a:rPr lang="en-US" sz="2800" dirty="0" err="1" smtClean="0"/>
              <a:t>heapsort's</a:t>
            </a:r>
            <a:r>
              <a:rPr lang="en-US" sz="2800" dirty="0" smtClean="0"/>
              <a:t> running time and constant </a:t>
            </a:r>
            <a:r>
              <a:rPr lang="en-US" sz="2800" dirty="0" smtClean="0">
                <a:solidFill>
                  <a:srgbClr val="0000CC"/>
                </a:solidFill>
              </a:rPr>
              <a:t>O(1)</a:t>
            </a:r>
            <a:r>
              <a:rPr lang="en-US" sz="2800" dirty="0" smtClean="0"/>
              <a:t> upper bound on its auxiliary storage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Heap Sort and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Heap sort also competes with </a:t>
            </a:r>
            <a:r>
              <a:rPr lang="en-US" dirty="0" smtClean="0">
                <a:solidFill>
                  <a:srgbClr val="0000CC"/>
                </a:solidFill>
              </a:rPr>
              <a:t>Merge sort</a:t>
            </a:r>
          </a:p>
          <a:p>
            <a:pPr lvl="1"/>
            <a:r>
              <a:rPr lang="en-US" sz="2800" dirty="0" smtClean="0"/>
              <a:t>Both have the same </a:t>
            </a:r>
            <a:r>
              <a:rPr lang="en-US" sz="2800" dirty="0" smtClean="0">
                <a:solidFill>
                  <a:srgbClr val="0000CC"/>
                </a:solidFill>
              </a:rPr>
              <a:t>O(</a:t>
            </a:r>
            <a:r>
              <a:rPr lang="en-US" sz="2800" i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>
                <a:solidFill>
                  <a:srgbClr val="0000CC"/>
                </a:solidFill>
              </a:rPr>
              <a:t> log </a:t>
            </a:r>
            <a:r>
              <a:rPr lang="en-US" sz="2800" i="1" dirty="0" smtClean="0">
                <a:solidFill>
                  <a:srgbClr val="0000CC"/>
                </a:solidFill>
              </a:rPr>
              <a:t>n</a:t>
            </a:r>
            <a:r>
              <a:rPr lang="en-US" sz="2800" dirty="0" smtClean="0">
                <a:solidFill>
                  <a:srgbClr val="0000CC"/>
                </a:solidFill>
              </a:rPr>
              <a:t>)</a:t>
            </a:r>
            <a:r>
              <a:rPr lang="en-US" sz="2800" dirty="0" smtClean="0"/>
              <a:t> upper bound on running time</a:t>
            </a:r>
          </a:p>
          <a:p>
            <a:pPr lvl="1"/>
            <a:r>
              <a:rPr lang="en-US" sz="2800" dirty="0" smtClean="0"/>
              <a:t>Merge sort requires </a:t>
            </a:r>
            <a:r>
              <a:rPr lang="en-US" sz="2800" dirty="0" smtClean="0">
                <a:solidFill>
                  <a:srgbClr val="0000CC"/>
                </a:solidFill>
              </a:rPr>
              <a:t>O(n)</a:t>
            </a:r>
            <a:r>
              <a:rPr lang="en-US" sz="2800" dirty="0" smtClean="0"/>
              <a:t> auxiliary space, but heap sort requires only a constant </a:t>
            </a:r>
            <a:r>
              <a:rPr lang="en-US" sz="2800" dirty="0" smtClean="0">
                <a:solidFill>
                  <a:srgbClr val="0000CC"/>
                </a:solidFill>
              </a:rPr>
              <a:t>O(1)</a:t>
            </a:r>
            <a:r>
              <a:rPr lang="en-US" sz="2800" dirty="0" smtClean="0"/>
              <a:t> upper bound on its auxiliary storage </a:t>
            </a:r>
            <a:endParaRPr lang="en-US" sz="3200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Heap sort typically </a:t>
            </a:r>
            <a:r>
              <a:rPr lang="en-US" dirty="0" smtClean="0">
                <a:solidFill>
                  <a:srgbClr val="0000CC"/>
                </a:solidFill>
              </a:rPr>
              <a:t>runs faster </a:t>
            </a:r>
            <a:r>
              <a:rPr lang="en-US" dirty="0" smtClean="0"/>
              <a:t>in practice on machines with small or slow data caches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Heap Sort and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Merge sort </a:t>
            </a:r>
            <a:r>
              <a:rPr lang="en-US" dirty="0" smtClean="0"/>
              <a:t>have several advantages over </a:t>
            </a:r>
            <a:r>
              <a:rPr lang="en-US" dirty="0" smtClean="0">
                <a:solidFill>
                  <a:srgbClr val="C00000"/>
                </a:solidFill>
              </a:rPr>
              <a:t>heap sort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Heap sort </a:t>
            </a:r>
            <a:r>
              <a:rPr lang="en-US" dirty="0" smtClean="0"/>
              <a:t>is not a </a:t>
            </a:r>
            <a:r>
              <a:rPr lang="en-US" dirty="0" smtClean="0">
                <a:solidFill>
                  <a:srgbClr val="0000CC"/>
                </a:solidFill>
              </a:rPr>
              <a:t>stable sort</a:t>
            </a:r>
            <a:r>
              <a:rPr lang="en-US" dirty="0" smtClean="0"/>
              <a:t>; merge sort is </a:t>
            </a:r>
            <a:r>
              <a:rPr lang="en-US" dirty="0" smtClean="0">
                <a:solidFill>
                  <a:srgbClr val="0000CC"/>
                </a:solidFill>
              </a:rPr>
              <a:t>stable</a:t>
            </a:r>
          </a:p>
          <a:p>
            <a:pPr lvl="1"/>
            <a:r>
              <a:rPr lang="en-US" dirty="0" smtClean="0"/>
              <a:t>Like quick sort, </a:t>
            </a:r>
            <a:r>
              <a:rPr lang="en-US" dirty="0" smtClean="0">
                <a:solidFill>
                  <a:srgbClr val="0000CC"/>
                </a:solidFill>
              </a:rPr>
              <a:t>merge sort </a:t>
            </a:r>
            <a:r>
              <a:rPr lang="en-US" dirty="0" smtClean="0"/>
              <a:t>on arrays has considerably better data cache performance, often outperforming </a:t>
            </a:r>
            <a:r>
              <a:rPr lang="en-US" dirty="0" smtClean="0">
                <a:solidFill>
                  <a:srgbClr val="C00000"/>
                </a:solidFill>
              </a:rPr>
              <a:t>heap sort </a:t>
            </a:r>
            <a:r>
              <a:rPr lang="en-US" dirty="0" smtClean="0"/>
              <a:t>on modern desktop computers </a:t>
            </a:r>
          </a:p>
          <a:p>
            <a:pPr lvl="2"/>
            <a:r>
              <a:rPr lang="en-US" sz="2400" dirty="0" smtClean="0"/>
              <a:t>because </a:t>
            </a:r>
            <a:r>
              <a:rPr lang="en-US" sz="2400" dirty="0" smtClean="0">
                <a:solidFill>
                  <a:srgbClr val="0000CC"/>
                </a:solidFill>
              </a:rPr>
              <a:t>merge sort </a:t>
            </a:r>
            <a:r>
              <a:rPr lang="en-US" sz="2400" dirty="0" smtClean="0"/>
              <a:t>frequently accesses contiguous memory locations (good locality of reference); </a:t>
            </a:r>
          </a:p>
          <a:p>
            <a:pPr lvl="2"/>
            <a:r>
              <a:rPr lang="en-US" sz="2400" dirty="0" err="1" smtClean="0">
                <a:solidFill>
                  <a:srgbClr val="C00000"/>
                </a:solidFill>
              </a:rPr>
              <a:t>heapsort</a:t>
            </a:r>
            <a:r>
              <a:rPr lang="en-US" sz="2400" dirty="0" smtClean="0">
                <a:solidFill>
                  <a:srgbClr val="C00000"/>
                </a:solidFill>
              </a:rPr>
              <a:t> </a:t>
            </a:r>
            <a:r>
              <a:rPr lang="en-US" sz="2400" dirty="0" smtClean="0"/>
              <a:t>references are spread throughout the heap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Merge sort </a:t>
            </a:r>
            <a:r>
              <a:rPr lang="en-US" dirty="0" smtClean="0"/>
              <a:t>is used in </a:t>
            </a:r>
            <a:r>
              <a:rPr lang="en-US" dirty="0" smtClean="0">
                <a:solidFill>
                  <a:srgbClr val="0000CC"/>
                </a:solidFill>
              </a:rPr>
              <a:t>external sorting</a:t>
            </a:r>
            <a:r>
              <a:rPr lang="en-US" dirty="0" smtClean="0"/>
              <a:t>; </a:t>
            </a:r>
            <a:r>
              <a:rPr lang="en-US" dirty="0" smtClean="0">
                <a:solidFill>
                  <a:srgbClr val="C00000"/>
                </a:solidFill>
              </a:rPr>
              <a:t>heap sort </a:t>
            </a:r>
            <a:r>
              <a:rPr lang="en-US" dirty="0" smtClean="0"/>
              <a:t>is not. </a:t>
            </a:r>
            <a:r>
              <a:rPr lang="en-US" dirty="0" smtClean="0">
                <a:solidFill>
                  <a:srgbClr val="0000CC"/>
                </a:solidFill>
              </a:rPr>
              <a:t>Locality of reference </a:t>
            </a:r>
            <a:r>
              <a:rPr lang="en-US" dirty="0" smtClean="0"/>
              <a:t>is the issue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Merge sort </a:t>
            </a:r>
            <a:r>
              <a:rPr lang="en-US" dirty="0" smtClean="0"/>
              <a:t>parallelizes well and can achieve close to linear speedup with a trivial implementation; </a:t>
            </a:r>
            <a:r>
              <a:rPr lang="en-US" dirty="0" smtClean="0">
                <a:solidFill>
                  <a:srgbClr val="C00000"/>
                </a:solidFill>
              </a:rPr>
              <a:t>heap sort </a:t>
            </a:r>
            <a:r>
              <a:rPr lang="en-US" dirty="0" smtClean="0"/>
              <a:t>is not an obvious candidate for a parallel algorithm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Merge sort</a:t>
            </a:r>
            <a:r>
              <a:rPr lang="en-US" dirty="0" smtClean="0"/>
              <a:t> can be adapted to operate on linked lists with </a:t>
            </a:r>
            <a:r>
              <a:rPr lang="en-US" dirty="0" smtClean="0">
                <a:solidFill>
                  <a:srgbClr val="0000CC"/>
                </a:solidFill>
              </a:rPr>
              <a:t>O(1)</a:t>
            </a:r>
            <a:r>
              <a:rPr lang="en-US" dirty="0" smtClean="0"/>
              <a:t> extra space. </a:t>
            </a:r>
            <a:r>
              <a:rPr lang="en-US" dirty="0" smtClean="0">
                <a:solidFill>
                  <a:srgbClr val="C00000"/>
                </a:solidFill>
              </a:rPr>
              <a:t>Heap sort </a:t>
            </a:r>
            <a:r>
              <a:rPr lang="en-US" dirty="0" smtClean="0"/>
              <a:t>can be adapted to operate on doubly linked lists with only </a:t>
            </a:r>
            <a:r>
              <a:rPr lang="en-US" dirty="0" smtClean="0">
                <a:solidFill>
                  <a:srgbClr val="0000CC"/>
                </a:solidFill>
              </a:rPr>
              <a:t>O(1)</a:t>
            </a:r>
            <a:r>
              <a:rPr lang="en-US" dirty="0" smtClean="0"/>
              <a:t> extra space overhead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Efficiency Summary</a:t>
            </a:r>
          </a:p>
        </p:txBody>
      </p:sp>
      <p:graphicFrame>
        <p:nvGraphicFramePr>
          <p:cNvPr id="194635" name="Group 75"/>
          <p:cNvGraphicFramePr>
            <a:graphicFrameLocks noGrp="1"/>
          </p:cNvGraphicFramePr>
          <p:nvPr/>
        </p:nvGraphicFramePr>
        <p:xfrm>
          <a:off x="457200" y="1295400"/>
          <a:ext cx="8077200" cy="4685983"/>
        </p:xfrm>
        <a:graphic>
          <a:graphicData uri="http://schemas.openxmlformats.org/drawingml/2006/table">
            <a:tbl>
              <a:tblPr/>
              <a:tblGrid>
                <a:gridCol w="2692400"/>
                <a:gridCol w="2692400"/>
                <a:gridCol w="26924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Worst 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Average Case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Insertion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Selection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Bubble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Shell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1.5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1.25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Bucket Sort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 + k)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Quick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</a:t>
                      </a:r>
                      <a:r>
                        <a:rPr kumimoji="0" lang="en-US" sz="28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Heap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Merge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O(nlog</a:t>
                      </a:r>
                      <a:r>
                        <a:rPr kumimoji="0" 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Efficiency of Sorting Algorithms</a:t>
            </a:r>
            <a:endParaRPr lang="en-GB"/>
          </a:p>
        </p:txBody>
      </p:sp>
      <p:sp>
        <p:nvSpPr>
          <p:cNvPr id="309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 </a:t>
            </a:r>
            <a:endParaRPr lang="en-GB"/>
          </a:p>
        </p:txBody>
      </p:sp>
      <p:graphicFrame>
        <p:nvGraphicFramePr>
          <p:cNvPr id="312320" name="Object 0"/>
          <p:cNvGraphicFramePr>
            <a:graphicFrameLocks noChangeAspect="1"/>
          </p:cNvGraphicFramePr>
          <p:nvPr/>
        </p:nvGraphicFramePr>
        <p:xfrm>
          <a:off x="457200" y="1204516"/>
          <a:ext cx="8305800" cy="5577283"/>
        </p:xfrm>
        <a:graphic>
          <a:graphicData uri="http://schemas.openxmlformats.org/presentationml/2006/ole">
            <p:oleObj spid="_x0000_s1026" name="Chart" r:id="rId3" imgW="6504120" imgH="5318280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Efficiency of Sorting Algorithms</a:t>
            </a:r>
            <a:endParaRPr lang="en-GB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endParaRPr lang="en-US"/>
          </a:p>
        </p:txBody>
      </p:sp>
      <p:graphicFrame>
        <p:nvGraphicFramePr>
          <p:cNvPr id="313344" name="Object 0"/>
          <p:cNvGraphicFramePr>
            <a:graphicFrameLocks noChangeAspect="1"/>
          </p:cNvGraphicFramePr>
          <p:nvPr/>
        </p:nvGraphicFramePr>
        <p:xfrm>
          <a:off x="381000" y="1066799"/>
          <a:ext cx="8534400" cy="5553075"/>
        </p:xfrm>
        <a:graphic>
          <a:graphicData uri="http://schemas.openxmlformats.org/presentationml/2006/ole">
            <p:oleObj spid="_x0000_s2050" name="Chart" r:id="rId3" imgW="6504120" imgH="5318280" progId="Excel.Shee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Complete Binary Tree</a:t>
            </a:r>
          </a:p>
          <a:p>
            <a:r>
              <a:rPr lang="en-US" dirty="0" smtClean="0"/>
              <a:t>Heaps</a:t>
            </a:r>
          </a:p>
          <a:p>
            <a:pPr lvl="1"/>
            <a:r>
              <a:rPr lang="en-US" dirty="0" smtClean="0"/>
              <a:t>Min-Heap and Max-Heap</a:t>
            </a:r>
          </a:p>
          <a:p>
            <a:r>
              <a:rPr lang="en-US" dirty="0" smtClean="0"/>
              <a:t>Heap Operations</a:t>
            </a:r>
          </a:p>
          <a:p>
            <a:pPr lvl="1"/>
            <a:r>
              <a:rPr lang="en-US" dirty="0" smtClean="0"/>
              <a:t>Insertion and Deletion</a:t>
            </a:r>
          </a:p>
          <a:p>
            <a:r>
              <a:rPr lang="en-US" dirty="0" smtClean="0"/>
              <a:t>Applications of Heaps</a:t>
            </a:r>
          </a:p>
          <a:p>
            <a:r>
              <a:rPr lang="en-US" dirty="0" smtClean="0"/>
              <a:t>Priority Queue</a:t>
            </a:r>
          </a:p>
          <a:p>
            <a:r>
              <a:rPr lang="en-US" dirty="0" smtClean="0"/>
              <a:t>Heap Sort</a:t>
            </a:r>
          </a:p>
          <a:p>
            <a:pPr lvl="1"/>
            <a:r>
              <a:rPr lang="en-US" dirty="0" smtClean="0"/>
              <a:t>Concept , Algorithm and Example Trace</a:t>
            </a:r>
          </a:p>
          <a:p>
            <a:pPr lvl="1"/>
            <a:r>
              <a:rPr lang="en-US" dirty="0" smtClean="0"/>
              <a:t>Complexity of Heap Sort</a:t>
            </a:r>
          </a:p>
          <a:p>
            <a:pPr lvl="1"/>
            <a:r>
              <a:rPr lang="en-US" dirty="0" smtClean="0"/>
              <a:t>Comparison with Quick and Merge Sort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6497</TotalTime>
  <Words>3560</Words>
  <Application>Microsoft Office PowerPoint</Application>
  <PresentationFormat>On-screen Show (4:3)</PresentationFormat>
  <Paragraphs>539</Paragraphs>
  <Slides>67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9" baseType="lpstr">
      <vt:lpstr>Edge</vt:lpstr>
      <vt:lpstr>Chart</vt:lpstr>
      <vt:lpstr>CSC 211 Data Structures  Lecture 26 </vt:lpstr>
      <vt:lpstr>Last Lecture Summary</vt:lpstr>
      <vt:lpstr>Objectives Overview</vt:lpstr>
      <vt:lpstr>Complete Binary Tree</vt:lpstr>
      <vt:lpstr>Complete Binary Tree</vt:lpstr>
      <vt:lpstr>Complete Binary Tree</vt:lpstr>
      <vt:lpstr>Complete Binary Tree</vt:lpstr>
      <vt:lpstr>Array Representation – Binary Tree</vt:lpstr>
      <vt:lpstr>Array Representation of Binary Tree </vt:lpstr>
      <vt:lpstr>Heaps</vt:lpstr>
      <vt:lpstr>Heaps</vt:lpstr>
      <vt:lpstr>Heaps–Example</vt:lpstr>
      <vt:lpstr>Heap or Not a Heap?</vt:lpstr>
      <vt:lpstr>Heap Properties</vt:lpstr>
      <vt:lpstr>Applications of Heaps Operation</vt:lpstr>
      <vt:lpstr>Common Operations on Heaps</vt:lpstr>
      <vt:lpstr>Heaps Operation in MinHeap</vt:lpstr>
      <vt:lpstr>Inserting into a Min-Heap</vt:lpstr>
      <vt:lpstr>Heap Insertion</vt:lpstr>
      <vt:lpstr>Heap Insertion</vt:lpstr>
      <vt:lpstr>Restore Heap</vt:lpstr>
      <vt:lpstr>Heap Insertion</vt:lpstr>
      <vt:lpstr>Heap Insertion</vt:lpstr>
      <vt:lpstr>Heap Insertion</vt:lpstr>
      <vt:lpstr>DeleteMin in Min-heaps</vt:lpstr>
      <vt:lpstr>Heap Removal – deleteMin</vt:lpstr>
      <vt:lpstr>Restore Heap</vt:lpstr>
      <vt:lpstr>Heap Removal - deleteMin</vt:lpstr>
      <vt:lpstr>Heap Removal - deleteMin</vt:lpstr>
      <vt:lpstr>Heap Removal - deleteMin</vt:lpstr>
      <vt:lpstr>Heap Removal - deleteMin</vt:lpstr>
      <vt:lpstr>Time complexity of Insert and deleteMin</vt:lpstr>
      <vt:lpstr>Implementing Code – MinHeap (1) </vt:lpstr>
      <vt:lpstr>Implementing Code – MinHeap (2) </vt:lpstr>
      <vt:lpstr>Implementing Code – MinHeap (3) </vt:lpstr>
      <vt:lpstr>Implementing Code – MinHeap (4) </vt:lpstr>
      <vt:lpstr>Time Complexities for Min-Heap</vt:lpstr>
      <vt:lpstr>Priority Queue</vt:lpstr>
      <vt:lpstr>Priority Queue - Operations</vt:lpstr>
      <vt:lpstr>Priority Queue – Operations 2</vt:lpstr>
      <vt:lpstr>Priority Queue – Similarities to Queues</vt:lpstr>
      <vt:lpstr>Priority Queue –Implemented as Heap</vt:lpstr>
      <vt:lpstr>Heap Sort</vt:lpstr>
      <vt:lpstr>Heap Sort – Two Step Process</vt:lpstr>
      <vt:lpstr>Heap Sort - Animation</vt:lpstr>
      <vt:lpstr>Heap Sort</vt:lpstr>
      <vt:lpstr>Heap Sort  - Algorithm (1)</vt:lpstr>
      <vt:lpstr>Heap Sort  - Algorithm (2)</vt:lpstr>
      <vt:lpstr>Heap Sort  - Algorithm (3)</vt:lpstr>
      <vt:lpstr>Heap Sort  - Algorithm (4)</vt:lpstr>
      <vt:lpstr>Heapify - Building a Heap (1)</vt:lpstr>
      <vt:lpstr>Heapify - Building a Heap (2)</vt:lpstr>
      <vt:lpstr>Heapify - Building a Heap (3)</vt:lpstr>
      <vt:lpstr>Heapify - Building a Heap (4)</vt:lpstr>
      <vt:lpstr>Heapify (Alternate Version - 1)</vt:lpstr>
      <vt:lpstr>Heapify  - Alternate Version (2)</vt:lpstr>
      <vt:lpstr>Heapify  - Alternate Version (3)</vt:lpstr>
      <vt:lpstr>Implementation of Heap Sort</vt:lpstr>
      <vt:lpstr>Heap Sort  - SiftUp - Trace</vt:lpstr>
      <vt:lpstr>Complexity of Heap Sort</vt:lpstr>
      <vt:lpstr>Comparison Heap Sort and Quick Sort</vt:lpstr>
      <vt:lpstr>Comparison Heap Sort and Merge Sort</vt:lpstr>
      <vt:lpstr>Comparison Heap Sort and Merge Sort</vt:lpstr>
      <vt:lpstr>Efficiency Summary</vt:lpstr>
      <vt:lpstr>Efficiency of Sorting Algorithms</vt:lpstr>
      <vt:lpstr>Efficiency of Sorting Algorithms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26</dc:title>
  <dc:subject>CSC211 Data Structures</dc:subject>
  <dc:creator>Dr. Iftikhar Azim Niaz</dc:creator>
  <cp:lastModifiedBy>NTS</cp:lastModifiedBy>
  <cp:revision>534</cp:revision>
  <dcterms:created xsi:type="dcterms:W3CDTF">2004-10-06T00:41:44Z</dcterms:created>
  <dcterms:modified xsi:type="dcterms:W3CDTF">2012-11-23T11:46:56Z</dcterms:modified>
</cp:coreProperties>
</file>