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6" r:id="rId1"/>
    <p:sldMasterId id="2147483722" r:id="rId2"/>
  </p:sldMasterIdLst>
  <p:notesMasterIdLst>
    <p:notesMasterId r:id="rId53"/>
  </p:notesMasterIdLst>
  <p:sldIdLst>
    <p:sldId id="306" r:id="rId3"/>
    <p:sldId id="547" r:id="rId4"/>
    <p:sldId id="578" r:id="rId5"/>
    <p:sldId id="508" r:id="rId6"/>
    <p:sldId id="680" r:id="rId7"/>
    <p:sldId id="649" r:id="rId8"/>
    <p:sldId id="650" r:id="rId9"/>
    <p:sldId id="653" r:id="rId10"/>
    <p:sldId id="661" r:id="rId11"/>
    <p:sldId id="652" r:id="rId12"/>
    <p:sldId id="651" r:id="rId13"/>
    <p:sldId id="656" r:id="rId14"/>
    <p:sldId id="663" r:id="rId15"/>
    <p:sldId id="655" r:id="rId16"/>
    <p:sldId id="657" r:id="rId17"/>
    <p:sldId id="654" r:id="rId18"/>
    <p:sldId id="658" r:id="rId19"/>
    <p:sldId id="659" r:id="rId20"/>
    <p:sldId id="684" r:id="rId21"/>
    <p:sldId id="665" r:id="rId22"/>
    <p:sldId id="666" r:id="rId23"/>
    <p:sldId id="664" r:id="rId24"/>
    <p:sldId id="660" r:id="rId25"/>
    <p:sldId id="667" r:id="rId26"/>
    <p:sldId id="681" r:id="rId27"/>
    <p:sldId id="668" r:id="rId28"/>
    <p:sldId id="682" r:id="rId29"/>
    <p:sldId id="674" r:id="rId30"/>
    <p:sldId id="675" r:id="rId31"/>
    <p:sldId id="676" r:id="rId32"/>
    <p:sldId id="677" r:id="rId33"/>
    <p:sldId id="678" r:id="rId34"/>
    <p:sldId id="669" r:id="rId35"/>
    <p:sldId id="672" r:id="rId36"/>
    <p:sldId id="671" r:id="rId37"/>
    <p:sldId id="637" r:id="rId38"/>
    <p:sldId id="670" r:id="rId39"/>
    <p:sldId id="679" r:id="rId40"/>
    <p:sldId id="638" r:id="rId41"/>
    <p:sldId id="639" r:id="rId42"/>
    <p:sldId id="640" r:id="rId43"/>
    <p:sldId id="642" r:id="rId44"/>
    <p:sldId id="643" r:id="rId45"/>
    <p:sldId id="644" r:id="rId46"/>
    <p:sldId id="683" r:id="rId47"/>
    <p:sldId id="646" r:id="rId48"/>
    <p:sldId id="647" r:id="rId49"/>
    <p:sldId id="648" r:id="rId50"/>
    <p:sldId id="636" r:id="rId51"/>
    <p:sldId id="635" r:id="rId5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</p:showPr>
  <p:clrMru>
    <a:srgbClr val="0000CC"/>
    <a:srgbClr val="75DBFF"/>
    <a:srgbClr val="57D3FF"/>
    <a:srgbClr val="000099"/>
    <a:srgbClr val="990000"/>
    <a:srgbClr val="006600"/>
    <a:srgbClr val="CCFF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6327" autoAdjust="0"/>
    <p:restoredTop sz="94798" autoAdjust="0"/>
  </p:normalViewPr>
  <p:slideViewPr>
    <p:cSldViewPr>
      <p:cViewPr varScale="1">
        <p:scale>
          <a:sx n="62" d="100"/>
          <a:sy n="62" d="100"/>
        </p:scale>
        <p:origin x="-1482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134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4" d="100"/>
          <a:sy n="54" d="100"/>
        </p:scale>
        <p:origin x="-1854" y="-84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theme" Target="theme/theme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2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60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noProof="0" smtClean="0"/>
              <a:t>Click to edit Master text styles</a:t>
            </a:r>
          </a:p>
          <a:p>
            <a:pPr lvl="1"/>
            <a:r>
              <a:rPr lang="en-US" altLang="zh-TW" noProof="0" smtClean="0"/>
              <a:t>Second level</a:t>
            </a:r>
          </a:p>
          <a:p>
            <a:pPr lvl="2"/>
            <a:r>
              <a:rPr lang="en-US" altLang="zh-TW" noProof="0" smtClean="0"/>
              <a:t>Third level</a:t>
            </a:r>
          </a:p>
          <a:p>
            <a:pPr lvl="3"/>
            <a:r>
              <a:rPr lang="en-US" altLang="zh-TW" noProof="0" smtClean="0"/>
              <a:t>Fourth level</a:t>
            </a:r>
          </a:p>
          <a:p>
            <a:pPr lvl="4"/>
            <a:r>
              <a:rPr lang="en-US" altLang="zh-TW" noProof="0" smtClean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fld id="{9E1B2F9A-186B-4AC8-B273-1CDEBB29F7E8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B2F9A-186B-4AC8-B273-1CDEBB29F7E8}" type="slidenum">
              <a:rPr lang="zh-TW" altLang="en-US" smtClean="0"/>
              <a:pPr>
                <a:defRPr/>
              </a:pPr>
              <a:t>1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9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ECE5577-169D-4A54-A9D8-62F9D5126F1A}" type="slidenum">
              <a:rPr lang="en-US" smtClean="0">
                <a:latin typeface="Arial" pitchFamily="34" charset="0"/>
              </a:rPr>
              <a:pPr/>
              <a:t>2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45059" name="Text Box 1"/>
          <p:cNvSpPr txBox="1">
            <a:spLocks noChangeArrowheads="1"/>
          </p:cNvSpPr>
          <p:nvPr/>
        </p:nvSpPr>
        <p:spPr bwMode="auto">
          <a:xfrm>
            <a:off x="957263" y="685800"/>
            <a:ext cx="4943475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84408" tIns="42204" rIns="84408" bIns="42204" anchor="ctr"/>
          <a:lstStyle/>
          <a:p>
            <a:endParaRPr lang="en-US"/>
          </a:p>
        </p:txBody>
      </p:sp>
      <p:sp>
        <p:nvSpPr>
          <p:cNvPr id="45060" name="Rectangle 2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3225" cy="4111625"/>
          </a:xfrm>
          <a:noFill/>
          <a:ln/>
        </p:spPr>
        <p:txBody>
          <a:bodyPr/>
          <a:lstStyle/>
          <a:p>
            <a:endParaRPr lang="en-US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8ECB248-76F6-40FC-8692-D873FFCDA878}" type="slidenum">
              <a:rPr lang="en-US" smtClean="0"/>
              <a:pPr/>
              <a:t>4</a:t>
            </a:fld>
            <a:endParaRPr lang="en-US" smtClean="0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8ECB248-76F6-40FC-8692-D873FFCDA878}" type="slidenum">
              <a:rPr lang="en-US" smtClean="0"/>
              <a:pPr/>
              <a:t>43</a:t>
            </a:fld>
            <a:endParaRPr lang="en-US" smtClean="0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8ECB248-76F6-40FC-8692-D873FFCDA878}" type="slidenum">
              <a:rPr lang="en-US" smtClean="0"/>
              <a:pPr/>
              <a:t>44</a:t>
            </a:fld>
            <a:endParaRPr lang="en-US" smtClean="0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8ECB248-76F6-40FC-8692-D873FFCDA878}" type="slidenum">
              <a:rPr lang="en-US" smtClean="0"/>
              <a:pPr/>
              <a:t>45</a:t>
            </a:fld>
            <a:endParaRPr lang="en-US" smtClean="0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Line 9"/>
          <p:cNvSpPr>
            <a:spLocks noChangeShapeType="1"/>
          </p:cNvSpPr>
          <p:nvPr/>
        </p:nvSpPr>
        <p:spPr bwMode="auto">
          <a:xfrm>
            <a:off x="762000" y="1371600"/>
            <a:ext cx="807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5155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924800" cy="1752600"/>
          </a:xfrm>
        </p:spPr>
        <p:txBody>
          <a:bodyPr/>
          <a:lstStyle>
            <a:lvl1pPr>
              <a:defRPr sz="4200"/>
            </a:lvl1pPr>
          </a:lstStyle>
          <a:p>
            <a:r>
              <a:rPr lang="en-US" altLang="en-US" smtClean="0"/>
              <a:t>Click to edit Master title style</a:t>
            </a:r>
            <a:endParaRPr lang="en-US" altLang="en-US" dirty="0"/>
          </a:p>
        </p:txBody>
      </p:sp>
      <p:sp>
        <p:nvSpPr>
          <p:cNvPr id="15155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14400" y="3962400"/>
            <a:ext cx="57150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000"/>
            </a:lvl1pPr>
          </a:lstStyle>
          <a:p>
            <a:r>
              <a:rPr lang="en-US" altLang="en-US" smtClean="0"/>
              <a:t>Click to edit Master subtitle style</a:t>
            </a:r>
            <a:endParaRPr lang="en-US" altLang="en-US" dirty="0"/>
          </a:p>
        </p:txBody>
      </p:sp>
      <p:sp>
        <p:nvSpPr>
          <p:cNvPr id="8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1"/>
            <a:ext cx="8305800" cy="685800"/>
          </a:xfrm>
        </p:spPr>
        <p:txBody>
          <a:bodyPr/>
          <a:lstStyle>
            <a:lvl1pPr>
              <a:defRPr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1"/>
            <a:ext cx="8305800" cy="7620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112838"/>
            <a:ext cx="41148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752600"/>
            <a:ext cx="4114800" cy="48006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2001" y="1112838"/>
            <a:ext cx="42672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72000" y="1752600"/>
            <a:ext cx="4267199" cy="48006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3" name="Text Box 3"/>
          <p:cNvSpPr txBox="1">
            <a:spLocks noChangeArrowheads="1"/>
          </p:cNvSpPr>
          <p:nvPr/>
        </p:nvSpPr>
        <p:spPr bwMode="auto">
          <a:xfrm>
            <a:off x="6781800" y="152400"/>
            <a:ext cx="2362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000" u="sng" smtClean="0">
                <a:solidFill>
                  <a:srgbClr val="000000"/>
                </a:solidFill>
                <a:effectLst/>
                <a:latin typeface="AvantGarde" pitchFamily="34" charset="0"/>
                <a:cs typeface="Times New Roman" pitchFamily="18" charset="0"/>
              </a:rPr>
              <a:t>Outline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6781800" y="76200"/>
            <a:ext cx="304800" cy="685800"/>
            <a:chOff x="4032" y="3840"/>
            <a:chExt cx="192" cy="432"/>
          </a:xfrm>
        </p:grpSpPr>
        <p:sp>
          <p:nvSpPr>
            <p:cNvPr id="81925" name="AutoShape 5">
              <a:hlinkClick r:id="" action="ppaction://hlinkshowjump?jump=previousslide" highlightClick="1"/>
            </p:cNvPr>
            <p:cNvSpPr>
              <a:spLocks noChangeArrowheads="1"/>
            </p:cNvSpPr>
            <p:nvPr userDrawn="1"/>
          </p:nvSpPr>
          <p:spPr bwMode="auto">
            <a:xfrm rot="5400000">
              <a:off x="4032" y="3840"/>
              <a:ext cx="192" cy="192"/>
            </a:xfrm>
            <a:prstGeom prst="actionButtonBackPrevious">
              <a:avLst/>
            </a:prstGeom>
            <a:solidFill>
              <a:srgbClr val="C0C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endParaRPr lang="en-US" sz="1200" smtClean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1926" name="AutoShape 6">
              <a:hlinkClick r:id="" action="ppaction://hlinkshowjump?jump=nextslide" highlightClick="1"/>
            </p:cNvPr>
            <p:cNvSpPr>
              <a:spLocks noChangeArrowheads="1"/>
            </p:cNvSpPr>
            <p:nvPr userDrawn="1"/>
          </p:nvSpPr>
          <p:spPr bwMode="auto">
            <a:xfrm rot="16200000">
              <a:off x="4032" y="4080"/>
              <a:ext cx="192" cy="192"/>
            </a:xfrm>
            <a:prstGeom prst="actionButtonBackPrevious">
              <a:avLst/>
            </a:prstGeom>
            <a:solidFill>
              <a:srgbClr val="C0C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endParaRPr lang="en-US" sz="1200" smtClean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81927" name="Rectangle 7"/>
          <p:cNvSpPr>
            <a:spLocks noChangeArrowheads="1"/>
          </p:cNvSpPr>
          <p:nvPr/>
        </p:nvSpPr>
        <p:spPr bwMode="auto">
          <a:xfrm>
            <a:off x="6705600" y="838200"/>
            <a:ext cx="2438400" cy="601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endParaRPr lang="en-US" sz="1400" b="1" smtClean="0">
              <a:solidFill>
                <a:srgbClr val="000000"/>
              </a:solidFill>
              <a:effectLst/>
              <a:latin typeface="AvantGarde" pitchFamily="34" charset="0"/>
              <a:cs typeface="Times New Roman" pitchFamily="18" charset="0"/>
            </a:endParaRPr>
          </a:p>
        </p:txBody>
      </p:sp>
      <p:sp>
        <p:nvSpPr>
          <p:cNvPr id="81928" name="Rectangle 8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6629400" y="762000"/>
            <a:ext cx="2438400" cy="6096000"/>
          </a:xfrm>
        </p:spPr>
        <p:txBody>
          <a:bodyPr/>
          <a:lstStyle>
            <a:lvl1pPr marL="0" indent="0">
              <a:buFontTx/>
              <a:buNone/>
              <a:defRPr sz="1600" b="1">
                <a:latin typeface="AvantGarde" pitchFamily="34" charset="0"/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1929" name="Rectangle 9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 eaLnBrk="0" hangingPunct="0">
              <a:spcBef>
                <a:spcPct val="50000"/>
              </a:spcBef>
              <a:defRPr>
                <a:solidFill>
                  <a:srgbClr val="000000"/>
                </a:solidFill>
              </a:defRPr>
            </a:lvl1pPr>
          </a:lstStyle>
          <a:p>
            <a:fld id="{081C9660-991E-498F-85E8-49A66FF96B15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81930" name="Text Box 10"/>
          <p:cNvSpPr txBox="1">
            <a:spLocks noChangeArrowheads="1"/>
          </p:cNvSpPr>
          <p:nvPr/>
        </p:nvSpPr>
        <p:spPr bwMode="auto">
          <a:xfrm>
            <a:off x="6781800" y="152400"/>
            <a:ext cx="2362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2000" u="sng" smtClean="0">
                <a:solidFill>
                  <a:srgbClr val="000000"/>
                </a:solidFill>
                <a:effectLst/>
                <a:latin typeface="AvantGarde" pitchFamily="34" charset="0"/>
                <a:cs typeface="Times New Roman" pitchFamily="18" charset="0"/>
              </a:rPr>
              <a:t>Outline</a:t>
            </a:r>
          </a:p>
        </p:txBody>
      </p:sp>
      <p:grpSp>
        <p:nvGrpSpPr>
          <p:cNvPr id="3" name="Group 11"/>
          <p:cNvGrpSpPr>
            <a:grpSpLocks/>
          </p:cNvGrpSpPr>
          <p:nvPr/>
        </p:nvGrpSpPr>
        <p:grpSpPr bwMode="auto">
          <a:xfrm>
            <a:off x="6781800" y="76200"/>
            <a:ext cx="304800" cy="685800"/>
            <a:chOff x="4032" y="3840"/>
            <a:chExt cx="192" cy="432"/>
          </a:xfrm>
        </p:grpSpPr>
        <p:sp>
          <p:nvSpPr>
            <p:cNvPr id="81932" name="AutoShape 12">
              <a:hlinkClick r:id="" action="ppaction://hlinkshowjump?jump=previousslide" highlightClick="1"/>
            </p:cNvPr>
            <p:cNvSpPr>
              <a:spLocks noChangeArrowheads="1"/>
            </p:cNvSpPr>
            <p:nvPr userDrawn="1"/>
          </p:nvSpPr>
          <p:spPr bwMode="auto">
            <a:xfrm rot="5400000">
              <a:off x="4032" y="3840"/>
              <a:ext cx="192" cy="192"/>
            </a:xfrm>
            <a:prstGeom prst="actionButtonBackPrevious">
              <a:avLst/>
            </a:prstGeom>
            <a:solidFill>
              <a:srgbClr val="C0C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endParaRPr lang="en-US" sz="1200" smtClean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1933" name="AutoShape 13">
              <a:hlinkClick r:id="" action="ppaction://hlinkshowjump?jump=nextslide" highlightClick="1"/>
            </p:cNvPr>
            <p:cNvSpPr>
              <a:spLocks noChangeArrowheads="1"/>
            </p:cNvSpPr>
            <p:nvPr userDrawn="1"/>
          </p:nvSpPr>
          <p:spPr bwMode="auto">
            <a:xfrm rot="16200000">
              <a:off x="4032" y="4080"/>
              <a:ext cx="192" cy="192"/>
            </a:xfrm>
            <a:prstGeom prst="actionButtonBackPrevious">
              <a:avLst/>
            </a:prstGeom>
            <a:solidFill>
              <a:srgbClr val="C0C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endParaRPr lang="en-US" sz="1200" smtClean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81934" name="Rectangle 14"/>
          <p:cNvSpPr>
            <a:spLocks noChangeArrowheads="1"/>
          </p:cNvSpPr>
          <p:nvPr/>
        </p:nvSpPr>
        <p:spPr bwMode="auto">
          <a:xfrm>
            <a:off x="6629400" y="838200"/>
            <a:ext cx="2438400" cy="601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endParaRPr lang="en-US" sz="1400" b="1" smtClean="0">
              <a:solidFill>
                <a:srgbClr val="000000"/>
              </a:solidFill>
              <a:effectLst/>
              <a:latin typeface="AvantGarde" pitchFamily="34" charset="0"/>
              <a:cs typeface="Times New Roman" pitchFamily="18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B32526C-422A-4D67-ADAD-25EFBC6C516C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4825FD8-CD57-4C4A-9CD1-4A1FBFE50D02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066800"/>
            <a:ext cx="3810000" cy="5410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066800"/>
            <a:ext cx="3810000" cy="5410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0906FD0B-6A23-4828-BF95-0CBF83170C0F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631584F2-9CCC-4412-83B6-F780D73258F1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6A993963-3A5D-483F-B092-B97466162F97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63B18614-14E4-42F0-BDE6-DCC85DC367D6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A3FC172-649F-4271-8ADA-72B5CDD83915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C7D2F516-4D42-4A89-AF19-0D05F2FDF777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BF1332B-789F-4113-985F-DEDBAC11C1CB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76200"/>
            <a:ext cx="1943100" cy="6400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76200"/>
            <a:ext cx="5676900" cy="6400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A87A934-0E54-4683-A0D2-50B82D053ACD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228601"/>
            <a:ext cx="8305800" cy="761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066800"/>
            <a:ext cx="86106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50535" name="Freeform 7"/>
          <p:cNvSpPr>
            <a:spLocks noChangeArrowheads="1"/>
          </p:cNvSpPr>
          <p:nvPr/>
        </p:nvSpPr>
        <p:spPr bwMode="auto">
          <a:xfrm>
            <a:off x="381000" y="228600"/>
            <a:ext cx="84582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50537" name="Line 9"/>
          <p:cNvSpPr>
            <a:spLocks noChangeShapeType="1"/>
          </p:cNvSpPr>
          <p:nvPr/>
        </p:nvSpPr>
        <p:spPr bwMode="auto">
          <a:xfrm>
            <a:off x="762000" y="1066800"/>
            <a:ext cx="807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  <p:sldLayoutId id="2147483721" r:id="rId5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200">
          <a:solidFill>
            <a:srgbClr val="0000CC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600">
          <a:solidFill>
            <a:schemeClr val="tx1"/>
          </a:solidFill>
          <a:latin typeface="+mn-lt"/>
        </a:defRPr>
      </a:lvl2pPr>
      <a:lvl3pPr marL="1022350" indent="-35083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200">
          <a:solidFill>
            <a:schemeClr val="tx1"/>
          </a:solidFill>
          <a:latin typeface="+mn-lt"/>
        </a:defRPr>
      </a:lvl3pPr>
      <a:lvl4pPr marL="1339850" indent="-31591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sz="2000">
          <a:solidFill>
            <a:schemeClr val="tx1"/>
          </a:solidFill>
          <a:latin typeface="+mn-lt"/>
        </a:defRPr>
      </a:lvl4pPr>
      <a:lvl5pPr marL="16811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1383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5955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0527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5099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762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Title</a:t>
            </a:r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066800"/>
            <a:ext cx="7772400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80900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239000" y="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spcBef>
                <a:spcPct val="0"/>
              </a:spcBef>
              <a:defRPr sz="1400">
                <a:solidFill>
                  <a:schemeClr val="tx1"/>
                </a:solidFill>
              </a:defRPr>
            </a:lvl1pPr>
          </a:lstStyle>
          <a:p>
            <a:fld id="{B578EE3C-BD22-4691-95A8-E34810C6D4C1}" type="slidenum">
              <a:rPr lang="en-US" smtClean="0">
                <a:solidFill>
                  <a:srgbClr val="000000"/>
                </a:solidFill>
                <a:effectLst/>
                <a:latin typeface="Times New Roman" pitchFamily="18" charset="0"/>
                <a:cs typeface="Times New Roman" pitchFamily="18" charset="0"/>
              </a:rPr>
              <a:pPr/>
              <a:t>‹#›</a:t>
            </a:fld>
            <a:endParaRPr lang="en-US" smtClean="0">
              <a:solidFill>
                <a:srgbClr val="00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0902" name="AutoShape 6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3886200" y="6553200"/>
            <a:ext cx="304800" cy="228600"/>
          </a:xfrm>
          <a:prstGeom prst="actionButtonForwardNex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eaLnBrk="0" hangingPunct="0">
              <a:spcBef>
                <a:spcPct val="50000"/>
              </a:spcBef>
            </a:pPr>
            <a:endParaRPr lang="en-US" sz="1200" smtClean="0">
              <a:solidFill>
                <a:srgbClr val="00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0903" name="AutoShape 7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 rot="10800000">
            <a:off x="3505200" y="6553200"/>
            <a:ext cx="304800" cy="228600"/>
          </a:xfrm>
          <a:prstGeom prst="actionButtonForwardNex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eaLnBrk="0" hangingPunct="0">
              <a:spcBef>
                <a:spcPct val="50000"/>
              </a:spcBef>
            </a:pPr>
            <a:endParaRPr lang="en-US" sz="1200" smtClean="0">
              <a:solidFill>
                <a:srgbClr val="00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0904" name="AutoShape 8">
            <a:hlinkClick r:id="" action="ppaction://hlinkshowjump?jump=nextslide" highlightClick="1"/>
          </p:cNvPr>
          <p:cNvSpPr>
            <a:spLocks noChangeArrowheads="1"/>
          </p:cNvSpPr>
          <p:nvPr/>
        </p:nvSpPr>
        <p:spPr bwMode="auto">
          <a:xfrm>
            <a:off x="3886200" y="6553200"/>
            <a:ext cx="304800" cy="228600"/>
          </a:xfrm>
          <a:prstGeom prst="actionButtonForwardNex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eaLnBrk="0" hangingPunct="0">
              <a:spcBef>
                <a:spcPct val="50000"/>
              </a:spcBef>
            </a:pPr>
            <a:endParaRPr lang="en-US" sz="1200" smtClean="0">
              <a:solidFill>
                <a:srgbClr val="00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0905" name="AutoShape 9">
            <a:hlinkClick r:id="" action="ppaction://hlinkshowjump?jump=previousslide" highlightClick="1"/>
          </p:cNvPr>
          <p:cNvSpPr>
            <a:spLocks noChangeArrowheads="1"/>
          </p:cNvSpPr>
          <p:nvPr/>
        </p:nvSpPr>
        <p:spPr bwMode="auto">
          <a:xfrm rot="10800000">
            <a:off x="3505200" y="6553200"/>
            <a:ext cx="304800" cy="228600"/>
          </a:xfrm>
          <a:prstGeom prst="actionButtonForwardNex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eaLnBrk="0" hangingPunct="0">
              <a:spcBef>
                <a:spcPct val="50000"/>
              </a:spcBef>
            </a:pPr>
            <a:endParaRPr lang="en-US" sz="1200" smtClean="0">
              <a:solidFill>
                <a:srgbClr val="00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2800" b="1">
          <a:solidFill>
            <a:srgbClr val="FF3300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2800" b="1">
          <a:solidFill>
            <a:srgbClr val="FF3300"/>
          </a:solidFill>
          <a:latin typeface="AvantGarde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2800" b="1">
          <a:solidFill>
            <a:srgbClr val="FF3300"/>
          </a:solidFill>
          <a:latin typeface="AvantGarde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2800" b="1">
          <a:solidFill>
            <a:srgbClr val="FF3300"/>
          </a:solidFill>
          <a:latin typeface="AvantGarde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2800" b="1">
          <a:solidFill>
            <a:srgbClr val="FF3300"/>
          </a:solidFill>
          <a:latin typeface="AvantGarde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800" b="1">
          <a:solidFill>
            <a:srgbClr val="FF3300"/>
          </a:solidFill>
          <a:latin typeface="AvantGarde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800" b="1">
          <a:solidFill>
            <a:srgbClr val="FF3300"/>
          </a:solidFill>
          <a:latin typeface="AvantGarde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800" b="1">
          <a:solidFill>
            <a:srgbClr val="FF3300"/>
          </a:solidFill>
          <a:latin typeface="AvantGarde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800" b="1">
          <a:solidFill>
            <a:srgbClr val="FF3300"/>
          </a:solidFill>
          <a:latin typeface="AvantGarde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2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1" y="1524000"/>
            <a:ext cx="6477000" cy="2819400"/>
          </a:xfrm>
        </p:spPr>
        <p:txBody>
          <a:bodyPr/>
          <a:lstStyle/>
          <a:p>
            <a:pPr algn="ctr"/>
            <a:r>
              <a:rPr lang="en-US" b="1" dirty="0" smtClean="0"/>
              <a:t>CSC 211</a:t>
            </a:r>
            <a:br>
              <a:rPr lang="en-US" b="1" dirty="0" smtClean="0"/>
            </a:br>
            <a:r>
              <a:rPr lang="en-US" b="1" dirty="0" smtClean="0"/>
              <a:t>Data Structures</a:t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smtClean="0"/>
              <a:t>Lecture 23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7800" y="4648200"/>
            <a:ext cx="5715000" cy="1066800"/>
          </a:xfrm>
        </p:spPr>
        <p:txBody>
          <a:bodyPr/>
          <a:lstStyle/>
          <a:p>
            <a:pPr algn="ctr"/>
            <a:r>
              <a:rPr lang="en-US" dirty="0" smtClean="0"/>
              <a:t>Dr. Iftikhar Azim Niaz</a:t>
            </a:r>
          </a:p>
          <a:p>
            <a:pPr algn="ctr"/>
            <a:r>
              <a:rPr lang="en-US" sz="2400" dirty="0" smtClean="0">
                <a:solidFill>
                  <a:srgbClr val="000099"/>
                </a:solidFill>
              </a:rPr>
              <a:t>ianiaz@comsats.edu.pk</a:t>
            </a:r>
            <a:endParaRPr lang="en-US" sz="2800" dirty="0">
              <a:solidFill>
                <a:srgbClr val="000099"/>
              </a:solidFill>
            </a:endParaRPr>
          </a:p>
        </p:txBody>
      </p:sp>
      <p:sp>
        <p:nvSpPr>
          <p:cNvPr id="5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dirty="0" smtClean="0"/>
              <a:t>Last Lecture Summary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304800" y="1066800"/>
            <a:ext cx="8610600" cy="5410200"/>
          </a:xfrm>
        </p:spPr>
        <p:txBody>
          <a:bodyPr/>
          <a:lstStyle/>
          <a:p>
            <a:r>
              <a:rPr lang="en-US" dirty="0" smtClean="0"/>
              <a:t>Queues</a:t>
            </a:r>
          </a:p>
          <a:p>
            <a:r>
              <a:rPr lang="en-US" dirty="0" smtClean="0"/>
              <a:t>Concept</a:t>
            </a:r>
          </a:p>
          <a:p>
            <a:r>
              <a:rPr lang="en-US" dirty="0" smtClean="0"/>
              <a:t>Operations on Queues</a:t>
            </a:r>
          </a:p>
          <a:p>
            <a:pPr lvl="1"/>
            <a:r>
              <a:rPr lang="en-US" dirty="0" err="1" smtClean="0"/>
              <a:t>Enqueue</a:t>
            </a:r>
            <a:endParaRPr lang="en-US" dirty="0" smtClean="0"/>
          </a:p>
          <a:p>
            <a:pPr lvl="1"/>
            <a:r>
              <a:rPr lang="en-US" dirty="0" err="1" smtClean="0"/>
              <a:t>Dequeue</a:t>
            </a:r>
            <a:endParaRPr lang="en-US" dirty="0" smtClean="0"/>
          </a:p>
          <a:p>
            <a:r>
              <a:rPr lang="en-US" dirty="0" smtClean="0"/>
              <a:t>Queue  Implementation</a:t>
            </a:r>
          </a:p>
          <a:p>
            <a:pPr lvl="1"/>
            <a:r>
              <a:rPr lang="en-US" dirty="0" smtClean="0"/>
              <a:t>Static		Array based</a:t>
            </a:r>
          </a:p>
          <a:p>
            <a:pPr lvl="1"/>
            <a:r>
              <a:rPr lang="en-US" dirty="0" smtClean="0"/>
              <a:t>Dynamic	Linked List</a:t>
            </a:r>
          </a:p>
          <a:p>
            <a:r>
              <a:rPr lang="en-US" dirty="0" smtClean="0"/>
              <a:t>Circular Queue and </a:t>
            </a:r>
            <a:r>
              <a:rPr lang="en-US" dirty="0" err="1" smtClean="0"/>
              <a:t>Deque</a:t>
            </a:r>
            <a:endParaRPr lang="en-US" dirty="0" smtClean="0"/>
          </a:p>
          <a:p>
            <a:pPr lvl="1"/>
            <a:r>
              <a:rPr lang="en-US" dirty="0" smtClean="0"/>
              <a:t>Insertion and Deletion</a:t>
            </a:r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Objectives 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410200"/>
          </a:xfrm>
        </p:spPr>
        <p:txBody>
          <a:bodyPr/>
          <a:lstStyle/>
          <a:p>
            <a:r>
              <a:rPr lang="en-US" dirty="0" smtClean="0"/>
              <a:t>Stacks</a:t>
            </a:r>
          </a:p>
          <a:p>
            <a:r>
              <a:rPr lang="en-US" dirty="0" smtClean="0"/>
              <a:t>Concept</a:t>
            </a:r>
          </a:p>
          <a:p>
            <a:r>
              <a:rPr lang="en-US" dirty="0" smtClean="0"/>
              <a:t>Stack Operations</a:t>
            </a:r>
          </a:p>
          <a:p>
            <a:pPr lvl="1"/>
            <a:r>
              <a:rPr lang="en-US" dirty="0" smtClean="0"/>
              <a:t>Push and Pop</a:t>
            </a:r>
          </a:p>
          <a:p>
            <a:r>
              <a:rPr lang="en-US" dirty="0" smtClean="0"/>
              <a:t>Stack Implementation</a:t>
            </a:r>
          </a:p>
          <a:p>
            <a:pPr lvl="1"/>
            <a:r>
              <a:rPr lang="en-US" dirty="0" smtClean="0"/>
              <a:t>Static		Array Based</a:t>
            </a:r>
          </a:p>
          <a:p>
            <a:pPr lvl="1"/>
            <a:r>
              <a:rPr lang="en-US" dirty="0" smtClean="0"/>
              <a:t>Dynamic	Linked List</a:t>
            </a:r>
          </a:p>
          <a:p>
            <a:r>
              <a:rPr lang="en-US" dirty="0" smtClean="0"/>
              <a:t>Stack Applications</a:t>
            </a:r>
          </a:p>
          <a:p>
            <a:pPr lvl="1"/>
            <a:r>
              <a:rPr lang="en-US" dirty="0" smtClean="0"/>
              <a:t>Balanced Symbol Checking</a:t>
            </a:r>
          </a:p>
          <a:p>
            <a:pPr lvl="1"/>
            <a:r>
              <a:rPr lang="en-US" dirty="0" smtClean="0"/>
              <a:t>Prefix, Infix and Postfix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AutoShape 2"/>
          <p:cNvSpPr>
            <a:spLocks noGrp="1" noChangeAspec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Stacks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066800"/>
            <a:ext cx="5257800" cy="5410200"/>
          </a:xfrm>
        </p:spPr>
        <p:txBody>
          <a:bodyPr/>
          <a:lstStyle/>
          <a:p>
            <a:pPr eaLnBrk="1" hangingPunct="1"/>
            <a:r>
              <a:rPr lang="en-US" dirty="0" smtClean="0"/>
              <a:t>Real Life Examples</a:t>
            </a:r>
          </a:p>
          <a:p>
            <a:r>
              <a:rPr lang="en-US" dirty="0" smtClean="0"/>
              <a:t>Shipment in a Cargo</a:t>
            </a:r>
          </a:p>
          <a:p>
            <a:r>
              <a:rPr lang="en-US" dirty="0" smtClean="0"/>
              <a:t>Plates on a tray</a:t>
            </a:r>
          </a:p>
          <a:p>
            <a:r>
              <a:rPr lang="en-US" dirty="0" smtClean="0"/>
              <a:t>Stack of Coins</a:t>
            </a:r>
          </a:p>
          <a:p>
            <a:r>
              <a:rPr lang="en-US" dirty="0" smtClean="0"/>
              <a:t>Stack of Drawers</a:t>
            </a:r>
          </a:p>
          <a:p>
            <a:r>
              <a:rPr lang="en-US" dirty="0" smtClean="0"/>
              <a:t>Shunting of Trains in Railway Yard</a:t>
            </a:r>
          </a:p>
          <a:p>
            <a:r>
              <a:rPr lang="en-US" dirty="0" smtClean="0"/>
              <a:t>Follows the </a:t>
            </a:r>
            <a:r>
              <a:rPr lang="en-US" dirty="0" smtClean="0">
                <a:solidFill>
                  <a:srgbClr val="0000CC"/>
                </a:solidFill>
              </a:rPr>
              <a:t>Last-In First-Out (LIFO)</a:t>
            </a:r>
            <a:r>
              <a:rPr lang="en-US" dirty="0" smtClean="0"/>
              <a:t> strategy</a:t>
            </a:r>
          </a:p>
        </p:txBody>
      </p:sp>
      <p:sp>
        <p:nvSpPr>
          <p:cNvPr id="6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3600" y="1143000"/>
            <a:ext cx="2938464" cy="1090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95950" y="2514600"/>
            <a:ext cx="3371850" cy="288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Stack 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6858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219200"/>
            <a:ext cx="7561263" cy="322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stack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7400" y="4038599"/>
            <a:ext cx="2438400" cy="2758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Stack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1447800"/>
          </a:xfrm>
        </p:spPr>
        <p:txBody>
          <a:bodyPr/>
          <a:lstStyle/>
          <a:p>
            <a:r>
              <a:rPr lang="en-US" dirty="0" smtClean="0"/>
              <a:t>An ordered collection of homogeneous data elements where the insertions and deletions take place at on end only called </a:t>
            </a:r>
            <a:r>
              <a:rPr lang="en-US" b="1" dirty="0" smtClean="0">
                <a:solidFill>
                  <a:srgbClr val="0000CC"/>
                </a:solidFill>
              </a:rPr>
              <a:t>Top</a:t>
            </a:r>
            <a:endParaRPr lang="en-US" b="1" dirty="0">
              <a:solidFill>
                <a:srgbClr val="0000CC"/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0" y="2590800"/>
            <a:ext cx="3533775" cy="3705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381000" y="2590800"/>
            <a:ext cx="4953000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en-US" sz="3000" kern="0" dirty="0" smtClean="0">
                <a:effectLst/>
                <a:latin typeface="+mn-lt"/>
              </a:rPr>
              <a:t>New elements are </a:t>
            </a:r>
            <a:r>
              <a:rPr lang="en-US" sz="3000" kern="0" dirty="0" smtClean="0">
                <a:solidFill>
                  <a:srgbClr val="0000CC"/>
                </a:solidFill>
                <a:effectLst/>
                <a:latin typeface="+mn-lt"/>
              </a:rPr>
              <a:t>added or pushed</a:t>
            </a:r>
            <a:r>
              <a:rPr lang="en-US" sz="3000" kern="0" dirty="0" smtClean="0">
                <a:effectLst/>
                <a:latin typeface="+mn-lt"/>
              </a:rPr>
              <a:t> onto the top of the stack </a:t>
            </a:r>
          </a:p>
          <a:p>
            <a:pPr marL="342900" lvl="0" indent="-3429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en-US" sz="3000" kern="0" dirty="0" smtClean="0">
                <a:effectLst/>
                <a:latin typeface="+mn-lt"/>
              </a:rPr>
              <a:t>The first element to be </a:t>
            </a:r>
            <a:r>
              <a:rPr lang="en-US" sz="3000" kern="0" dirty="0" smtClean="0">
                <a:solidFill>
                  <a:srgbClr val="0000CC"/>
                </a:solidFill>
                <a:effectLst/>
                <a:latin typeface="+mn-lt"/>
              </a:rPr>
              <a:t>removed or popped </a:t>
            </a:r>
            <a:r>
              <a:rPr lang="en-US" sz="3000" kern="0" dirty="0" smtClean="0">
                <a:effectLst/>
                <a:latin typeface="+mn-lt"/>
              </a:rPr>
              <a:t>is taken from the top - the last one in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Stack Operations</a:t>
            </a:r>
            <a:endParaRPr lang="en-US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304800" y="3352800"/>
            <a:ext cx="83058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imes New Roman" pitchFamily="18" charset="0"/>
              </a:rPr>
              <a:t>  Insertion</a:t>
            </a:r>
          </a:p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Tx/>
              <a:buNone/>
              <a:tabLst/>
              <a:defRPr/>
            </a:pPr>
            <a:endParaRPr kumimoji="0" lang="en-US" sz="30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Times New Roman" pitchFamily="18" charset="0"/>
            </a:endParaRPr>
          </a:p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Tx/>
              <a:buNone/>
              <a:tabLst/>
              <a:defRPr/>
            </a:pPr>
            <a:endParaRPr kumimoji="0" lang="en-US" sz="30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Times New Roman" pitchFamily="18" charset="0"/>
            </a:endParaRPr>
          </a:p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Tx/>
              <a:buNone/>
              <a:tabLst/>
              <a:defRPr/>
            </a:pPr>
            <a:endParaRPr kumimoji="0" lang="en-US" sz="30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Times New Roman" pitchFamily="18" charset="0"/>
            </a:endParaRPr>
          </a:p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imes New Roman" pitchFamily="18" charset="0"/>
              </a:rPr>
              <a:t>						   Deletion</a:t>
            </a:r>
          </a:p>
          <a:p>
            <a:pPr marL="342900" marR="0" lvl="0" indent="-342900" algn="just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Tx/>
              <a:buNone/>
              <a:tabLst/>
              <a:defRPr/>
            </a:pP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Times New Roman" pitchFamily="18" charset="0"/>
              </a:rPr>
              <a:t>	    Bottom		 Top	</a:t>
            </a:r>
            <a:endParaRPr kumimoji="0" lang="en-US" sz="30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1371600" y="3886200"/>
            <a:ext cx="5715000" cy="12954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" name="Line 5"/>
          <p:cNvSpPr>
            <a:spLocks noChangeShapeType="1"/>
          </p:cNvSpPr>
          <p:nvPr/>
        </p:nvSpPr>
        <p:spPr bwMode="auto">
          <a:xfrm>
            <a:off x="2286000" y="3886200"/>
            <a:ext cx="0" cy="12954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8" name="Line 6"/>
          <p:cNvSpPr>
            <a:spLocks noChangeShapeType="1"/>
          </p:cNvSpPr>
          <p:nvPr/>
        </p:nvSpPr>
        <p:spPr bwMode="auto">
          <a:xfrm>
            <a:off x="5867400" y="3886200"/>
            <a:ext cx="0" cy="12954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9" name="Line 7"/>
          <p:cNvSpPr>
            <a:spLocks noChangeShapeType="1"/>
          </p:cNvSpPr>
          <p:nvPr/>
        </p:nvSpPr>
        <p:spPr bwMode="auto">
          <a:xfrm>
            <a:off x="4572000" y="3886200"/>
            <a:ext cx="0" cy="12954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0" name="Line 8"/>
          <p:cNvSpPr>
            <a:spLocks noChangeShapeType="1"/>
          </p:cNvSpPr>
          <p:nvPr/>
        </p:nvSpPr>
        <p:spPr bwMode="auto">
          <a:xfrm>
            <a:off x="3352800" y="3886200"/>
            <a:ext cx="0" cy="12954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1" name="Line 9"/>
          <p:cNvSpPr>
            <a:spLocks noChangeShapeType="1"/>
          </p:cNvSpPr>
          <p:nvPr/>
        </p:nvSpPr>
        <p:spPr bwMode="auto">
          <a:xfrm>
            <a:off x="1371600" y="3886200"/>
            <a:ext cx="914400" cy="12954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2" name="Line 10"/>
          <p:cNvSpPr>
            <a:spLocks noChangeShapeType="1"/>
          </p:cNvSpPr>
          <p:nvPr/>
        </p:nvSpPr>
        <p:spPr bwMode="auto">
          <a:xfrm>
            <a:off x="2286000" y="3886200"/>
            <a:ext cx="990600" cy="12954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3" name="Line 11"/>
          <p:cNvSpPr>
            <a:spLocks noChangeShapeType="1"/>
          </p:cNvSpPr>
          <p:nvPr/>
        </p:nvSpPr>
        <p:spPr bwMode="auto">
          <a:xfrm>
            <a:off x="3352800" y="3886200"/>
            <a:ext cx="1219200" cy="12192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4" name="Line 12"/>
          <p:cNvSpPr>
            <a:spLocks noChangeShapeType="1"/>
          </p:cNvSpPr>
          <p:nvPr/>
        </p:nvSpPr>
        <p:spPr bwMode="auto">
          <a:xfrm flipH="1">
            <a:off x="1371600" y="3886200"/>
            <a:ext cx="914400" cy="12954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5" name="Line 13"/>
          <p:cNvSpPr>
            <a:spLocks noChangeShapeType="1"/>
          </p:cNvSpPr>
          <p:nvPr/>
        </p:nvSpPr>
        <p:spPr bwMode="auto">
          <a:xfrm flipH="1">
            <a:off x="2286000" y="3886200"/>
            <a:ext cx="1066800" cy="12192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6" name="Line 14"/>
          <p:cNvSpPr>
            <a:spLocks noChangeShapeType="1"/>
          </p:cNvSpPr>
          <p:nvPr/>
        </p:nvSpPr>
        <p:spPr bwMode="auto">
          <a:xfrm flipH="1">
            <a:off x="3429000" y="3886200"/>
            <a:ext cx="1143000" cy="12954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7" name="Line 15"/>
          <p:cNvSpPr>
            <a:spLocks noChangeShapeType="1"/>
          </p:cNvSpPr>
          <p:nvPr/>
        </p:nvSpPr>
        <p:spPr bwMode="auto">
          <a:xfrm flipV="1">
            <a:off x="1371600" y="5257800"/>
            <a:ext cx="0" cy="9144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8" name="Line 16"/>
          <p:cNvSpPr>
            <a:spLocks noChangeShapeType="1"/>
          </p:cNvSpPr>
          <p:nvPr/>
        </p:nvSpPr>
        <p:spPr bwMode="auto">
          <a:xfrm flipV="1">
            <a:off x="4572000" y="5257800"/>
            <a:ext cx="0" cy="9906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9" name="Line 17"/>
          <p:cNvSpPr>
            <a:spLocks noChangeShapeType="1"/>
          </p:cNvSpPr>
          <p:nvPr/>
        </p:nvSpPr>
        <p:spPr bwMode="auto">
          <a:xfrm>
            <a:off x="2209800" y="3657600"/>
            <a:ext cx="16764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20" name="Line 18"/>
          <p:cNvSpPr>
            <a:spLocks noChangeShapeType="1"/>
          </p:cNvSpPr>
          <p:nvPr/>
        </p:nvSpPr>
        <p:spPr bwMode="auto">
          <a:xfrm flipH="1">
            <a:off x="4953000" y="5410200"/>
            <a:ext cx="17526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133475"/>
            <a:ext cx="7981950" cy="2371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Stack Operations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A stack is generally implemented with only two principle operations </a:t>
            </a:r>
          </a:p>
          <a:p>
            <a:pPr>
              <a:lnSpc>
                <a:spcPct val="0"/>
              </a:lnSpc>
              <a:buNone/>
            </a:pPr>
            <a:endParaRPr lang="en-US" sz="2800" dirty="0" smtClean="0"/>
          </a:p>
          <a:p>
            <a:pPr lvl="1"/>
            <a:r>
              <a:rPr lang="en-US" sz="2400" dirty="0" smtClean="0">
                <a:solidFill>
                  <a:srgbClr val="0000CC"/>
                </a:solidFill>
              </a:rPr>
              <a:t>Push</a:t>
            </a:r>
            <a:r>
              <a:rPr lang="en-US" sz="2400" dirty="0" smtClean="0">
                <a:solidFill>
                  <a:schemeClr val="tx2"/>
                </a:solidFill>
              </a:rPr>
              <a:t> </a:t>
            </a:r>
            <a:r>
              <a:rPr lang="en-US" sz="2400" dirty="0" smtClean="0"/>
              <a:t>adds an item to a stack</a:t>
            </a:r>
          </a:p>
          <a:p>
            <a:pPr lvl="1"/>
            <a:r>
              <a:rPr lang="en-US" sz="2400" dirty="0" smtClean="0">
                <a:solidFill>
                  <a:srgbClr val="0000CC"/>
                </a:solidFill>
              </a:rPr>
              <a:t>Pop</a:t>
            </a:r>
            <a:r>
              <a:rPr lang="en-US" sz="2400" dirty="0" smtClean="0">
                <a:solidFill>
                  <a:srgbClr val="008000"/>
                </a:solidFill>
              </a:rPr>
              <a:t> </a:t>
            </a:r>
            <a:r>
              <a:rPr lang="en-US" sz="2400" dirty="0" smtClean="0"/>
              <a:t>extracts the most recently pushed item from the stack</a:t>
            </a:r>
          </a:p>
          <a:p>
            <a:r>
              <a:rPr lang="en-US" sz="2800" dirty="0" smtClean="0"/>
              <a:t>Other methods such as </a:t>
            </a:r>
          </a:p>
          <a:p>
            <a:pPr>
              <a:lnSpc>
                <a:spcPct val="0"/>
              </a:lnSpc>
            </a:pPr>
            <a:endParaRPr lang="en-US" sz="2800" dirty="0" smtClean="0"/>
          </a:p>
          <a:p>
            <a:pPr lvl="1"/>
            <a:r>
              <a:rPr lang="en-US" sz="2400" dirty="0" smtClean="0">
                <a:solidFill>
                  <a:srgbClr val="0000CC"/>
                </a:solidFill>
              </a:rPr>
              <a:t>Top</a:t>
            </a:r>
            <a:r>
              <a:rPr lang="en-US" sz="2400" dirty="0" smtClean="0">
                <a:solidFill>
                  <a:schemeClr val="folHlink"/>
                </a:solidFill>
              </a:rPr>
              <a:t> </a:t>
            </a:r>
            <a:r>
              <a:rPr lang="en-US" sz="2400" dirty="0" smtClean="0"/>
              <a:t>returns the item at the top </a:t>
            </a:r>
            <a:r>
              <a:rPr lang="en-US" sz="2400" i="1" dirty="0" smtClean="0">
                <a:solidFill>
                  <a:srgbClr val="0000CC"/>
                </a:solidFill>
              </a:rPr>
              <a:t>without</a:t>
            </a:r>
            <a:r>
              <a:rPr lang="en-US" sz="2400" i="1" dirty="0" smtClean="0"/>
              <a:t> removing it</a:t>
            </a:r>
            <a:r>
              <a:rPr lang="en-US" sz="2400" dirty="0" smtClean="0"/>
              <a:t> </a:t>
            </a:r>
          </a:p>
          <a:p>
            <a:pPr lvl="1"/>
            <a:r>
              <a:rPr lang="en-US" sz="2400" dirty="0" err="1" smtClean="0">
                <a:solidFill>
                  <a:srgbClr val="0000CC"/>
                </a:solidFill>
              </a:rPr>
              <a:t>Isempty</a:t>
            </a:r>
            <a:r>
              <a:rPr lang="en-US" sz="2400" dirty="0" smtClean="0">
                <a:solidFill>
                  <a:schemeClr val="accent1"/>
                </a:solidFill>
              </a:rPr>
              <a:t> </a:t>
            </a:r>
            <a:r>
              <a:rPr lang="en-US" sz="2400" dirty="0" smtClean="0"/>
              <a:t>determines whether the stack has anything in it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Common Stack Operations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09600" lvl="0" indent="-609600">
              <a:buClrTx/>
              <a:buSzTx/>
              <a:buFontTx/>
              <a:buAutoNum type="arabicPeriod"/>
            </a:pPr>
            <a:r>
              <a:rPr lang="en-US" sz="2800" b="1" dirty="0" smtClean="0">
                <a:solidFill>
                  <a:srgbClr val="000000"/>
                </a:solidFill>
              </a:rPr>
              <a:t>MAKENULL(</a:t>
            </a:r>
            <a:r>
              <a:rPr lang="en-US" sz="2800" b="1" i="1" dirty="0" smtClean="0">
                <a:solidFill>
                  <a:srgbClr val="000000"/>
                </a:solidFill>
              </a:rPr>
              <a:t>S</a:t>
            </a:r>
            <a:r>
              <a:rPr lang="en-US" sz="2800" b="1" dirty="0" smtClean="0">
                <a:solidFill>
                  <a:srgbClr val="000000"/>
                </a:solidFill>
              </a:rPr>
              <a:t>):</a:t>
            </a:r>
            <a:r>
              <a:rPr lang="en-US" sz="2800" dirty="0" smtClean="0">
                <a:solidFill>
                  <a:srgbClr val="000000"/>
                </a:solidFill>
              </a:rPr>
              <a:t> Make Stack S be an empty stack.</a:t>
            </a:r>
          </a:p>
          <a:p>
            <a:pPr marL="609600" lvl="0" indent="-609600">
              <a:buClrTx/>
              <a:buSzTx/>
              <a:buFontTx/>
              <a:buAutoNum type="arabicPeriod"/>
            </a:pPr>
            <a:r>
              <a:rPr lang="en-US" sz="2800" b="1" dirty="0" smtClean="0">
                <a:solidFill>
                  <a:srgbClr val="000000"/>
                </a:solidFill>
              </a:rPr>
              <a:t>TOP(</a:t>
            </a:r>
            <a:r>
              <a:rPr lang="en-US" sz="2800" b="1" i="1" dirty="0" smtClean="0">
                <a:solidFill>
                  <a:srgbClr val="000000"/>
                </a:solidFill>
              </a:rPr>
              <a:t>S</a:t>
            </a:r>
            <a:r>
              <a:rPr lang="en-US" sz="2800" b="1" dirty="0" smtClean="0">
                <a:solidFill>
                  <a:srgbClr val="000000"/>
                </a:solidFill>
              </a:rPr>
              <a:t>):</a:t>
            </a:r>
            <a:r>
              <a:rPr lang="en-US" sz="2800" dirty="0" smtClean="0">
                <a:solidFill>
                  <a:srgbClr val="000000"/>
                </a:solidFill>
              </a:rPr>
              <a:t> Return the element at the top of stack </a:t>
            </a:r>
            <a:r>
              <a:rPr lang="en-US" sz="2800" i="1" dirty="0" smtClean="0">
                <a:solidFill>
                  <a:srgbClr val="000000"/>
                </a:solidFill>
              </a:rPr>
              <a:t>S</a:t>
            </a:r>
            <a:r>
              <a:rPr lang="en-US" sz="2800" dirty="0" smtClean="0">
                <a:solidFill>
                  <a:srgbClr val="000000"/>
                </a:solidFill>
              </a:rPr>
              <a:t>.</a:t>
            </a:r>
          </a:p>
          <a:p>
            <a:pPr marL="609600" lvl="0" indent="-609600">
              <a:buClrTx/>
              <a:buSzTx/>
              <a:buFontTx/>
              <a:buAutoNum type="arabicPeriod"/>
            </a:pPr>
            <a:r>
              <a:rPr lang="en-US" sz="2800" b="1" dirty="0" smtClean="0">
                <a:solidFill>
                  <a:srgbClr val="000000"/>
                </a:solidFill>
              </a:rPr>
              <a:t>POP(</a:t>
            </a:r>
            <a:r>
              <a:rPr lang="en-US" sz="2800" b="1" i="1" dirty="0" smtClean="0">
                <a:solidFill>
                  <a:srgbClr val="000000"/>
                </a:solidFill>
              </a:rPr>
              <a:t>S</a:t>
            </a:r>
            <a:r>
              <a:rPr lang="en-US" sz="2800" b="1" dirty="0" smtClean="0">
                <a:solidFill>
                  <a:srgbClr val="000000"/>
                </a:solidFill>
              </a:rPr>
              <a:t>):</a:t>
            </a:r>
            <a:r>
              <a:rPr lang="en-US" sz="2800" dirty="0" smtClean="0">
                <a:solidFill>
                  <a:srgbClr val="000000"/>
                </a:solidFill>
              </a:rPr>
              <a:t> Remove the top element of the stack.</a:t>
            </a:r>
          </a:p>
          <a:p>
            <a:pPr marL="609600" lvl="0" indent="-609600">
              <a:buClrTx/>
              <a:buSzTx/>
              <a:buFontTx/>
              <a:buAutoNum type="arabicPeriod"/>
            </a:pPr>
            <a:r>
              <a:rPr lang="en-US" sz="2800" b="1" dirty="0" smtClean="0">
                <a:solidFill>
                  <a:srgbClr val="000000"/>
                </a:solidFill>
              </a:rPr>
              <a:t>PUSH(</a:t>
            </a:r>
            <a:r>
              <a:rPr lang="en-US" sz="2800" b="1" i="1" dirty="0" smtClean="0">
                <a:solidFill>
                  <a:srgbClr val="000000"/>
                </a:solidFill>
              </a:rPr>
              <a:t>S</a:t>
            </a:r>
            <a:r>
              <a:rPr lang="en-US" sz="2800" b="1" dirty="0" smtClean="0">
                <a:solidFill>
                  <a:srgbClr val="000000"/>
                </a:solidFill>
              </a:rPr>
              <a:t>):</a:t>
            </a:r>
            <a:r>
              <a:rPr lang="en-US" sz="2800" dirty="0" smtClean="0">
                <a:solidFill>
                  <a:srgbClr val="000000"/>
                </a:solidFill>
              </a:rPr>
              <a:t> Insert the element </a:t>
            </a:r>
            <a:r>
              <a:rPr lang="en-US" sz="2800" i="1" dirty="0" smtClean="0">
                <a:solidFill>
                  <a:srgbClr val="000000"/>
                </a:solidFill>
              </a:rPr>
              <a:t>x</a:t>
            </a:r>
            <a:r>
              <a:rPr lang="en-US" sz="2800" dirty="0" smtClean="0">
                <a:solidFill>
                  <a:srgbClr val="000000"/>
                </a:solidFill>
              </a:rPr>
              <a:t> at the top of the stack.</a:t>
            </a:r>
          </a:p>
          <a:p>
            <a:pPr marL="609600" lvl="0" indent="-609600">
              <a:buClrTx/>
              <a:buSzTx/>
              <a:buFontTx/>
              <a:buAutoNum type="arabicPeriod"/>
            </a:pPr>
            <a:r>
              <a:rPr lang="en-US" sz="2800" b="1" dirty="0" smtClean="0">
                <a:solidFill>
                  <a:srgbClr val="000000"/>
                </a:solidFill>
              </a:rPr>
              <a:t>ISEMPTY(</a:t>
            </a:r>
            <a:r>
              <a:rPr lang="en-US" sz="2800" b="1" i="1" dirty="0" smtClean="0">
                <a:solidFill>
                  <a:srgbClr val="000000"/>
                </a:solidFill>
              </a:rPr>
              <a:t>S</a:t>
            </a:r>
            <a:r>
              <a:rPr lang="en-US" sz="2800" b="1" dirty="0" smtClean="0">
                <a:solidFill>
                  <a:srgbClr val="000000"/>
                </a:solidFill>
              </a:rPr>
              <a:t>):</a:t>
            </a:r>
            <a:r>
              <a:rPr lang="en-US" sz="2800" dirty="0" smtClean="0">
                <a:solidFill>
                  <a:srgbClr val="000000"/>
                </a:solidFill>
              </a:rPr>
              <a:t> Return true if S is an empty stack; return false otherwise.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Stack Operations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7620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5" name="Picture 6" descr="figure507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1371600"/>
            <a:ext cx="7858125" cy="4578350"/>
          </a:xfrm>
          <a:prstGeom prst="rect">
            <a:avLst/>
          </a:prstGeom>
          <a:solidFill>
            <a:srgbClr val="CCFF66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Push and Pop Trace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6096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86200" y="1143000"/>
            <a:ext cx="4438650" cy="544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362200"/>
            <a:ext cx="4391025" cy="240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Stack Implementation</a:t>
            </a:r>
            <a:endParaRPr lang="en-US" dirty="0"/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90800" y="4871384"/>
            <a:ext cx="3657600" cy="19866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50" y="1095375"/>
            <a:ext cx="8572500" cy="3781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Stack – Array Implementation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1524000"/>
          </a:xfrm>
        </p:spPr>
        <p:txBody>
          <a:bodyPr/>
          <a:lstStyle/>
          <a:p>
            <a:r>
              <a:rPr lang="en-US" dirty="0" smtClean="0"/>
              <a:t>First Implementation</a:t>
            </a:r>
          </a:p>
          <a:p>
            <a:pPr lvl="1"/>
            <a:r>
              <a:rPr lang="en-US" dirty="0" smtClean="0"/>
              <a:t>Elements are stored in contiguous cells of an array.</a:t>
            </a:r>
          </a:p>
          <a:p>
            <a:pPr lvl="1"/>
            <a:r>
              <a:rPr lang="en-US" dirty="0" smtClean="0"/>
              <a:t>New elements can be inserted to the top of the list</a:t>
            </a:r>
          </a:p>
        </p:txBody>
      </p:sp>
      <p:sp>
        <p:nvSpPr>
          <p:cNvPr id="28" name="Rectangle 16"/>
          <p:cNvSpPr>
            <a:spLocks noChangeArrowheads="1"/>
          </p:cNvSpPr>
          <p:nvPr/>
        </p:nvSpPr>
        <p:spPr bwMode="auto">
          <a:xfrm>
            <a:off x="3352800" y="5697538"/>
            <a:ext cx="2438400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9" name="Rectangle 15"/>
          <p:cNvSpPr>
            <a:spLocks noChangeArrowheads="1"/>
          </p:cNvSpPr>
          <p:nvPr/>
        </p:nvSpPr>
        <p:spPr bwMode="auto">
          <a:xfrm>
            <a:off x="3352800" y="5180013"/>
            <a:ext cx="2438400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0" name="Rectangle 14"/>
          <p:cNvSpPr>
            <a:spLocks noChangeArrowheads="1"/>
          </p:cNvSpPr>
          <p:nvPr/>
        </p:nvSpPr>
        <p:spPr bwMode="auto">
          <a:xfrm>
            <a:off x="3352800" y="4724400"/>
            <a:ext cx="243840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cs typeface="Times New Roman" charset="0"/>
              </a:rPr>
              <a:t>Last Element</a:t>
            </a:r>
            <a:endParaRPr kumimoji="0" lang="en-US" sz="24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1" name="Rectangle 13"/>
          <p:cNvSpPr>
            <a:spLocks noChangeArrowheads="1"/>
          </p:cNvSpPr>
          <p:nvPr/>
        </p:nvSpPr>
        <p:spPr bwMode="auto">
          <a:xfrm>
            <a:off x="3352800" y="4268788"/>
            <a:ext cx="2438400" cy="45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4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2" name="Rectangle 12"/>
          <p:cNvSpPr>
            <a:spLocks noChangeArrowheads="1"/>
          </p:cNvSpPr>
          <p:nvPr/>
        </p:nvSpPr>
        <p:spPr bwMode="auto">
          <a:xfrm>
            <a:off x="3352800" y="3808413"/>
            <a:ext cx="2438400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>
              <a:spcBef>
                <a:spcPct val="20000"/>
              </a:spcBef>
            </a:pPr>
            <a:r>
              <a:rPr lang="en-US" sz="2400" dirty="0">
                <a:effectLst/>
                <a:cs typeface="Times New Roman" charset="0"/>
              </a:rPr>
              <a:t>Second Element</a:t>
            </a:r>
          </a:p>
        </p:txBody>
      </p:sp>
      <p:sp>
        <p:nvSpPr>
          <p:cNvPr id="33" name="Rectangle 11"/>
          <p:cNvSpPr>
            <a:spLocks noChangeArrowheads="1"/>
          </p:cNvSpPr>
          <p:nvPr/>
        </p:nvSpPr>
        <p:spPr bwMode="auto">
          <a:xfrm>
            <a:off x="3352800" y="3352800"/>
            <a:ext cx="243840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/>
            <a:r>
              <a:rPr lang="en-US" sz="2400" dirty="0">
                <a:effectLst/>
                <a:cs typeface="Times New Roman" charset="0"/>
              </a:rPr>
              <a:t>First Element</a:t>
            </a:r>
          </a:p>
        </p:txBody>
      </p:sp>
      <p:sp>
        <p:nvSpPr>
          <p:cNvPr id="34" name="Line 17"/>
          <p:cNvSpPr>
            <a:spLocks noChangeShapeType="1"/>
          </p:cNvSpPr>
          <p:nvPr/>
        </p:nvSpPr>
        <p:spPr bwMode="auto">
          <a:xfrm>
            <a:off x="3352800" y="3352800"/>
            <a:ext cx="2438400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5" name="Line 18"/>
          <p:cNvSpPr>
            <a:spLocks noChangeShapeType="1"/>
          </p:cNvSpPr>
          <p:nvPr/>
        </p:nvSpPr>
        <p:spPr bwMode="auto">
          <a:xfrm>
            <a:off x="3352800" y="6215063"/>
            <a:ext cx="2438400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6" name="Line 19"/>
          <p:cNvSpPr>
            <a:spLocks noChangeShapeType="1"/>
          </p:cNvSpPr>
          <p:nvPr/>
        </p:nvSpPr>
        <p:spPr bwMode="auto">
          <a:xfrm>
            <a:off x="3352800" y="3352800"/>
            <a:ext cx="0" cy="2862263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7" name="Line 20"/>
          <p:cNvSpPr>
            <a:spLocks noChangeShapeType="1"/>
          </p:cNvSpPr>
          <p:nvPr/>
        </p:nvSpPr>
        <p:spPr bwMode="auto">
          <a:xfrm>
            <a:off x="5791200" y="3352800"/>
            <a:ext cx="0" cy="2862263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8" name="Line 22"/>
          <p:cNvSpPr>
            <a:spLocks noChangeShapeType="1"/>
          </p:cNvSpPr>
          <p:nvPr/>
        </p:nvSpPr>
        <p:spPr bwMode="auto">
          <a:xfrm>
            <a:off x="3352800" y="3808413"/>
            <a:ext cx="2438400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9" name="Line 25"/>
          <p:cNvSpPr>
            <a:spLocks noChangeShapeType="1"/>
          </p:cNvSpPr>
          <p:nvPr/>
        </p:nvSpPr>
        <p:spPr bwMode="auto">
          <a:xfrm>
            <a:off x="3352800" y="4268788"/>
            <a:ext cx="2438400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0" name="Line 28"/>
          <p:cNvSpPr>
            <a:spLocks noChangeShapeType="1"/>
          </p:cNvSpPr>
          <p:nvPr/>
        </p:nvSpPr>
        <p:spPr bwMode="auto">
          <a:xfrm>
            <a:off x="3352800" y="4724400"/>
            <a:ext cx="2438400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1" name="Line 31"/>
          <p:cNvSpPr>
            <a:spLocks noChangeShapeType="1"/>
          </p:cNvSpPr>
          <p:nvPr/>
        </p:nvSpPr>
        <p:spPr bwMode="auto">
          <a:xfrm>
            <a:off x="3352800" y="5180013"/>
            <a:ext cx="2438400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2" name="Line 34"/>
          <p:cNvSpPr>
            <a:spLocks noChangeShapeType="1"/>
          </p:cNvSpPr>
          <p:nvPr/>
        </p:nvSpPr>
        <p:spPr bwMode="auto">
          <a:xfrm>
            <a:off x="3352800" y="5697538"/>
            <a:ext cx="2438400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3" name="AutoShape 50"/>
          <p:cNvSpPr>
            <a:spLocks/>
          </p:cNvSpPr>
          <p:nvPr/>
        </p:nvSpPr>
        <p:spPr bwMode="auto">
          <a:xfrm>
            <a:off x="5867400" y="3352800"/>
            <a:ext cx="152400" cy="1752600"/>
          </a:xfrm>
          <a:prstGeom prst="rightBrace">
            <a:avLst>
              <a:gd name="adj1" fmla="val 95833"/>
              <a:gd name="adj2" fmla="val 50000"/>
            </a:avLst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4" name="AutoShape 51"/>
          <p:cNvSpPr>
            <a:spLocks/>
          </p:cNvSpPr>
          <p:nvPr/>
        </p:nvSpPr>
        <p:spPr bwMode="auto">
          <a:xfrm>
            <a:off x="5867400" y="5257800"/>
            <a:ext cx="152400" cy="990600"/>
          </a:xfrm>
          <a:prstGeom prst="rightBrace">
            <a:avLst>
              <a:gd name="adj1" fmla="val 54167"/>
              <a:gd name="adj2" fmla="val 50000"/>
            </a:avLst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45" name="Text Box 52"/>
          <p:cNvSpPr txBox="1">
            <a:spLocks noChangeArrowheads="1"/>
          </p:cNvSpPr>
          <p:nvPr/>
        </p:nvSpPr>
        <p:spPr bwMode="auto">
          <a:xfrm>
            <a:off x="6019800" y="4129088"/>
            <a:ext cx="106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List</a:t>
            </a:r>
          </a:p>
        </p:txBody>
      </p:sp>
      <p:sp>
        <p:nvSpPr>
          <p:cNvPr id="46" name="Text Box 54"/>
          <p:cNvSpPr txBox="1">
            <a:spLocks noChangeArrowheads="1"/>
          </p:cNvSpPr>
          <p:nvPr/>
        </p:nvSpPr>
        <p:spPr bwMode="auto">
          <a:xfrm>
            <a:off x="6019800" y="5576888"/>
            <a:ext cx="1066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Empty</a:t>
            </a:r>
          </a:p>
        </p:txBody>
      </p:sp>
      <p:sp>
        <p:nvSpPr>
          <p:cNvPr id="47" name="Text Box 55"/>
          <p:cNvSpPr txBox="1">
            <a:spLocks noChangeArrowheads="1"/>
          </p:cNvSpPr>
          <p:nvPr/>
        </p:nvSpPr>
        <p:spPr bwMode="auto">
          <a:xfrm>
            <a:off x="1676400" y="5791200"/>
            <a:ext cx="1752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maxlength</a:t>
            </a:r>
          </a:p>
        </p:txBody>
      </p:sp>
      <p:grpSp>
        <p:nvGrpSpPr>
          <p:cNvPr id="48" name="Group 67"/>
          <p:cNvGrpSpPr>
            <a:grpSpLocks/>
          </p:cNvGrpSpPr>
          <p:nvPr/>
        </p:nvGrpSpPr>
        <p:grpSpPr bwMode="auto">
          <a:xfrm>
            <a:off x="990600" y="3352800"/>
            <a:ext cx="2286000" cy="533400"/>
            <a:chOff x="672" y="2928"/>
            <a:chExt cx="1440" cy="336"/>
          </a:xfrm>
        </p:grpSpPr>
        <p:sp>
          <p:nvSpPr>
            <p:cNvPr id="49" name="Rectangle 61"/>
            <p:cNvSpPr>
              <a:spLocks noChangeArrowheads="1"/>
            </p:cNvSpPr>
            <p:nvPr/>
          </p:nvSpPr>
          <p:spPr bwMode="auto">
            <a:xfrm>
              <a:off x="1056" y="2928"/>
              <a:ext cx="768" cy="336"/>
            </a:xfrm>
            <a:prstGeom prst="rect">
              <a:avLst/>
            </a:prstGeom>
            <a:solidFill>
              <a:srgbClr val="BBE0E3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0" name="Line 62"/>
            <p:cNvSpPr>
              <a:spLocks noChangeShapeType="1"/>
            </p:cNvSpPr>
            <p:nvPr/>
          </p:nvSpPr>
          <p:spPr bwMode="auto">
            <a:xfrm>
              <a:off x="1440" y="3120"/>
              <a:ext cx="67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1" name="Text Box 63"/>
            <p:cNvSpPr txBox="1">
              <a:spLocks noChangeArrowheads="1"/>
            </p:cNvSpPr>
            <p:nvPr/>
          </p:nvSpPr>
          <p:spPr bwMode="auto">
            <a:xfrm>
              <a:off x="672" y="2928"/>
              <a:ext cx="38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1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top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Push– Array Implementation</a:t>
            </a:r>
            <a:endParaRPr lang="en-US" dirty="0"/>
          </a:p>
        </p:txBody>
      </p:sp>
      <p:sp>
        <p:nvSpPr>
          <p:cNvPr id="312" name="AutoShape 4" descr="stack"/>
          <p:cNvSpPr>
            <a:spLocks noChangeAspect="1" noChangeArrowheads="1"/>
          </p:cNvSpPr>
          <p:nvPr/>
        </p:nvSpPr>
        <p:spPr bwMode="auto">
          <a:xfrm>
            <a:off x="4424363" y="3281363"/>
            <a:ext cx="296862" cy="296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aphicFrame>
        <p:nvGraphicFramePr>
          <p:cNvPr id="313" name="Group 6"/>
          <p:cNvGraphicFramePr>
            <a:graphicFrameLocks noGrp="1"/>
          </p:cNvGraphicFramePr>
          <p:nvPr/>
        </p:nvGraphicFramePr>
        <p:xfrm>
          <a:off x="76200" y="1295400"/>
          <a:ext cx="838200" cy="4038600"/>
        </p:xfrm>
        <a:graphic>
          <a:graphicData uri="http://schemas.openxmlformats.org/drawingml/2006/table">
            <a:tbl>
              <a:tblPr/>
              <a:tblGrid>
                <a:gridCol w="381000"/>
                <a:gridCol w="457200"/>
              </a:tblGrid>
              <a:tr h="812800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87400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12800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12800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12800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14" name="Text Box 32"/>
          <p:cNvSpPr txBox="1">
            <a:spLocks noChangeArrowheads="1"/>
          </p:cNvSpPr>
          <p:nvPr/>
        </p:nvSpPr>
        <p:spPr bwMode="auto">
          <a:xfrm>
            <a:off x="152400" y="5486400"/>
            <a:ext cx="2286000" cy="10525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400" dirty="0">
                <a:effectLst/>
                <a:latin typeface="Times New Roman" pitchFamily="18" charset="0"/>
              </a:rPr>
              <a:t>Empty stack </a:t>
            </a:r>
          </a:p>
          <a:p>
            <a:pPr eaLnBrk="1" hangingPunct="1">
              <a:lnSpc>
                <a:spcPct val="30000"/>
              </a:lnSpc>
              <a:spcBef>
                <a:spcPct val="50000"/>
              </a:spcBef>
            </a:pPr>
            <a:r>
              <a:rPr lang="en-US" sz="2400" dirty="0" err="1">
                <a:effectLst/>
                <a:latin typeface="Times New Roman" pitchFamily="18" charset="0"/>
              </a:rPr>
              <a:t>StackSize</a:t>
            </a:r>
            <a:r>
              <a:rPr lang="en-US" sz="2400" dirty="0">
                <a:effectLst/>
                <a:latin typeface="Times New Roman" pitchFamily="18" charset="0"/>
              </a:rPr>
              <a:t> = 5</a:t>
            </a:r>
          </a:p>
          <a:p>
            <a:pPr eaLnBrk="1" hangingPunct="1">
              <a:lnSpc>
                <a:spcPct val="30000"/>
              </a:lnSpc>
              <a:spcBef>
                <a:spcPct val="50000"/>
              </a:spcBef>
            </a:pPr>
            <a:r>
              <a:rPr lang="en-US" sz="2400" dirty="0">
                <a:effectLst/>
                <a:latin typeface="Times New Roman" pitchFamily="18" charset="0"/>
              </a:rPr>
              <a:t>top = -1</a:t>
            </a:r>
          </a:p>
        </p:txBody>
      </p:sp>
      <p:grpSp>
        <p:nvGrpSpPr>
          <p:cNvPr id="315" name="Group 33"/>
          <p:cNvGrpSpPr>
            <a:grpSpLocks/>
          </p:cNvGrpSpPr>
          <p:nvPr/>
        </p:nvGrpSpPr>
        <p:grpSpPr bwMode="auto">
          <a:xfrm>
            <a:off x="990600" y="1295400"/>
            <a:ext cx="1371600" cy="4038600"/>
            <a:chOff x="624" y="1104"/>
            <a:chExt cx="864" cy="2544"/>
          </a:xfrm>
        </p:grpSpPr>
        <p:sp>
          <p:nvSpPr>
            <p:cNvPr id="316" name="Rectangle 34"/>
            <p:cNvSpPr>
              <a:spLocks noChangeArrowheads="1"/>
            </p:cNvSpPr>
            <p:nvPr/>
          </p:nvSpPr>
          <p:spPr bwMode="auto">
            <a:xfrm>
              <a:off x="1248" y="3136"/>
              <a:ext cx="240" cy="5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itchFamily="18" charset="0"/>
                </a:rPr>
                <a:t>7</a:t>
              </a:r>
            </a:p>
          </p:txBody>
        </p:sp>
        <p:sp>
          <p:nvSpPr>
            <p:cNvPr id="317" name="Rectangle 35"/>
            <p:cNvSpPr>
              <a:spLocks noChangeArrowheads="1"/>
            </p:cNvSpPr>
            <p:nvPr/>
          </p:nvSpPr>
          <p:spPr bwMode="auto">
            <a:xfrm>
              <a:off x="1008" y="3136"/>
              <a:ext cx="240" cy="5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itchFamily="18" charset="0"/>
                </a:rPr>
                <a:t>0</a:t>
              </a:r>
            </a:p>
          </p:txBody>
        </p:sp>
        <p:sp>
          <p:nvSpPr>
            <p:cNvPr id="318" name="Rectangle 36"/>
            <p:cNvSpPr>
              <a:spLocks noChangeArrowheads="1"/>
            </p:cNvSpPr>
            <p:nvPr/>
          </p:nvSpPr>
          <p:spPr bwMode="auto">
            <a:xfrm>
              <a:off x="1248" y="2624"/>
              <a:ext cx="240" cy="5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</a:endParaRPr>
            </a:p>
          </p:txBody>
        </p:sp>
        <p:sp>
          <p:nvSpPr>
            <p:cNvPr id="319" name="Rectangle 37"/>
            <p:cNvSpPr>
              <a:spLocks noChangeArrowheads="1"/>
            </p:cNvSpPr>
            <p:nvPr/>
          </p:nvSpPr>
          <p:spPr bwMode="auto">
            <a:xfrm>
              <a:off x="1008" y="2624"/>
              <a:ext cx="240" cy="5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itchFamily="18" charset="0"/>
                </a:rPr>
                <a:t>1</a:t>
              </a:r>
            </a:p>
          </p:txBody>
        </p:sp>
        <p:sp>
          <p:nvSpPr>
            <p:cNvPr id="320" name="Rectangle 38"/>
            <p:cNvSpPr>
              <a:spLocks noChangeArrowheads="1"/>
            </p:cNvSpPr>
            <p:nvPr/>
          </p:nvSpPr>
          <p:spPr bwMode="auto">
            <a:xfrm>
              <a:off x="1248" y="2112"/>
              <a:ext cx="240" cy="5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</a:endParaRPr>
            </a:p>
          </p:txBody>
        </p:sp>
        <p:sp>
          <p:nvSpPr>
            <p:cNvPr id="321" name="Rectangle 39"/>
            <p:cNvSpPr>
              <a:spLocks noChangeArrowheads="1"/>
            </p:cNvSpPr>
            <p:nvPr/>
          </p:nvSpPr>
          <p:spPr bwMode="auto">
            <a:xfrm>
              <a:off x="1008" y="2112"/>
              <a:ext cx="240" cy="5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itchFamily="18" charset="0"/>
                </a:rPr>
                <a:t>2</a:t>
              </a:r>
            </a:p>
          </p:txBody>
        </p:sp>
        <p:sp>
          <p:nvSpPr>
            <p:cNvPr id="322" name="Rectangle 40"/>
            <p:cNvSpPr>
              <a:spLocks noChangeArrowheads="1"/>
            </p:cNvSpPr>
            <p:nvPr/>
          </p:nvSpPr>
          <p:spPr bwMode="auto">
            <a:xfrm>
              <a:off x="1248" y="1616"/>
              <a:ext cx="240" cy="4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</a:endParaRPr>
            </a:p>
          </p:txBody>
        </p:sp>
        <p:sp>
          <p:nvSpPr>
            <p:cNvPr id="323" name="Rectangle 41"/>
            <p:cNvSpPr>
              <a:spLocks noChangeArrowheads="1"/>
            </p:cNvSpPr>
            <p:nvPr/>
          </p:nvSpPr>
          <p:spPr bwMode="auto">
            <a:xfrm>
              <a:off x="1008" y="1616"/>
              <a:ext cx="240" cy="4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itchFamily="18" charset="0"/>
                </a:rPr>
                <a:t>3</a:t>
              </a:r>
            </a:p>
          </p:txBody>
        </p:sp>
        <p:sp>
          <p:nvSpPr>
            <p:cNvPr id="324" name="Rectangle 42"/>
            <p:cNvSpPr>
              <a:spLocks noChangeArrowheads="1"/>
            </p:cNvSpPr>
            <p:nvPr/>
          </p:nvSpPr>
          <p:spPr bwMode="auto">
            <a:xfrm>
              <a:off x="1248" y="1104"/>
              <a:ext cx="240" cy="5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</a:endParaRPr>
            </a:p>
          </p:txBody>
        </p:sp>
        <p:sp>
          <p:nvSpPr>
            <p:cNvPr id="325" name="Rectangle 43"/>
            <p:cNvSpPr>
              <a:spLocks noChangeArrowheads="1"/>
            </p:cNvSpPr>
            <p:nvPr/>
          </p:nvSpPr>
          <p:spPr bwMode="auto">
            <a:xfrm>
              <a:off x="1008" y="1104"/>
              <a:ext cx="240" cy="5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itchFamily="18" charset="0"/>
                </a:rPr>
                <a:t>4</a:t>
              </a:r>
            </a:p>
          </p:txBody>
        </p:sp>
        <p:sp>
          <p:nvSpPr>
            <p:cNvPr id="326" name="Line 44"/>
            <p:cNvSpPr>
              <a:spLocks noChangeShapeType="1"/>
            </p:cNvSpPr>
            <p:nvPr/>
          </p:nvSpPr>
          <p:spPr bwMode="auto">
            <a:xfrm>
              <a:off x="1008" y="1104"/>
              <a:ext cx="240" cy="0"/>
            </a:xfrm>
            <a:prstGeom prst="line">
              <a:avLst/>
            </a:prstGeom>
            <a:noFill/>
            <a:ln w="28575" cap="sq">
              <a:noFill/>
              <a:round/>
              <a:headEnd/>
              <a:tailEnd/>
            </a:ln>
          </p:spPr>
          <p:txBody>
            <a:bodyPr wrap="none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27" name="Line 45"/>
            <p:cNvSpPr>
              <a:spLocks noChangeShapeType="1"/>
            </p:cNvSpPr>
            <p:nvPr/>
          </p:nvSpPr>
          <p:spPr bwMode="auto">
            <a:xfrm>
              <a:off x="1008" y="3648"/>
              <a:ext cx="240" cy="0"/>
            </a:xfrm>
            <a:prstGeom prst="line">
              <a:avLst/>
            </a:prstGeom>
            <a:noFill/>
            <a:ln w="28575" cap="sq">
              <a:noFill/>
              <a:round/>
              <a:headEnd/>
              <a:tailEnd/>
            </a:ln>
          </p:spPr>
          <p:txBody>
            <a:bodyPr wrap="none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28" name="Line 46"/>
            <p:cNvSpPr>
              <a:spLocks noChangeShapeType="1"/>
            </p:cNvSpPr>
            <p:nvPr/>
          </p:nvSpPr>
          <p:spPr bwMode="auto">
            <a:xfrm>
              <a:off x="1008" y="1104"/>
              <a:ext cx="0" cy="512"/>
            </a:xfrm>
            <a:prstGeom prst="line">
              <a:avLst/>
            </a:prstGeom>
            <a:noFill/>
            <a:ln w="28575" cap="sq">
              <a:noFill/>
              <a:round/>
              <a:headEnd/>
              <a:tailEnd/>
            </a:ln>
          </p:spPr>
          <p:txBody>
            <a:bodyPr wrap="none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29" name="Line 47"/>
            <p:cNvSpPr>
              <a:spLocks noChangeShapeType="1"/>
            </p:cNvSpPr>
            <p:nvPr/>
          </p:nvSpPr>
          <p:spPr bwMode="auto">
            <a:xfrm>
              <a:off x="1488" y="1104"/>
              <a:ext cx="0" cy="2544"/>
            </a:xfrm>
            <a:prstGeom prst="line">
              <a:avLst/>
            </a:prstGeom>
            <a:noFill/>
            <a:ln w="28575" cap="sq">
              <a:solidFill>
                <a:srgbClr val="336699"/>
              </a:solidFill>
              <a:round/>
              <a:headEnd/>
              <a:tailEnd/>
            </a:ln>
          </p:spPr>
          <p:txBody>
            <a:bodyPr wrap="none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30" name="Line 48"/>
            <p:cNvSpPr>
              <a:spLocks noChangeShapeType="1"/>
            </p:cNvSpPr>
            <p:nvPr/>
          </p:nvSpPr>
          <p:spPr bwMode="auto">
            <a:xfrm>
              <a:off x="1248" y="1104"/>
              <a:ext cx="240" cy="0"/>
            </a:xfrm>
            <a:prstGeom prst="line">
              <a:avLst/>
            </a:prstGeom>
            <a:noFill/>
            <a:ln w="28575" cap="sq">
              <a:solidFill>
                <a:srgbClr val="336699"/>
              </a:solidFill>
              <a:round/>
              <a:headEnd/>
              <a:tailEnd/>
            </a:ln>
          </p:spPr>
          <p:txBody>
            <a:bodyPr wrap="none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31" name="Line 49"/>
            <p:cNvSpPr>
              <a:spLocks noChangeShapeType="1"/>
            </p:cNvSpPr>
            <p:nvPr/>
          </p:nvSpPr>
          <p:spPr bwMode="auto">
            <a:xfrm>
              <a:off x="1008" y="1616"/>
              <a:ext cx="0" cy="496"/>
            </a:xfrm>
            <a:prstGeom prst="line">
              <a:avLst/>
            </a:prstGeom>
            <a:noFill/>
            <a:ln w="28575" cap="sq">
              <a:noFill/>
              <a:round/>
              <a:headEnd/>
              <a:tailEnd/>
            </a:ln>
          </p:spPr>
          <p:txBody>
            <a:bodyPr wrap="none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32" name="Line 50"/>
            <p:cNvSpPr>
              <a:spLocks noChangeShapeType="1"/>
            </p:cNvSpPr>
            <p:nvPr/>
          </p:nvSpPr>
          <p:spPr bwMode="auto">
            <a:xfrm>
              <a:off x="1248" y="1616"/>
              <a:ext cx="240" cy="0"/>
            </a:xfrm>
            <a:prstGeom prst="line">
              <a:avLst/>
            </a:prstGeom>
            <a:noFill/>
            <a:ln w="12700">
              <a:solidFill>
                <a:srgbClr val="336699"/>
              </a:solidFill>
              <a:round/>
              <a:headEnd/>
              <a:tailEnd/>
            </a:ln>
          </p:spPr>
          <p:txBody>
            <a:bodyPr wrap="none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33" name="Line 51"/>
            <p:cNvSpPr>
              <a:spLocks noChangeShapeType="1"/>
            </p:cNvSpPr>
            <p:nvPr/>
          </p:nvSpPr>
          <p:spPr bwMode="auto">
            <a:xfrm>
              <a:off x="1008" y="2112"/>
              <a:ext cx="0" cy="512"/>
            </a:xfrm>
            <a:prstGeom prst="line">
              <a:avLst/>
            </a:prstGeom>
            <a:noFill/>
            <a:ln w="28575" cap="sq">
              <a:noFill/>
              <a:round/>
              <a:headEnd/>
              <a:tailEnd/>
            </a:ln>
          </p:spPr>
          <p:txBody>
            <a:bodyPr wrap="none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34" name="Line 52"/>
            <p:cNvSpPr>
              <a:spLocks noChangeShapeType="1"/>
            </p:cNvSpPr>
            <p:nvPr/>
          </p:nvSpPr>
          <p:spPr bwMode="auto">
            <a:xfrm>
              <a:off x="1248" y="2112"/>
              <a:ext cx="240" cy="0"/>
            </a:xfrm>
            <a:prstGeom prst="line">
              <a:avLst/>
            </a:prstGeom>
            <a:noFill/>
            <a:ln w="12700">
              <a:solidFill>
                <a:srgbClr val="336699"/>
              </a:solidFill>
              <a:round/>
              <a:headEnd/>
              <a:tailEnd/>
            </a:ln>
          </p:spPr>
          <p:txBody>
            <a:bodyPr wrap="none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35" name="Line 53"/>
            <p:cNvSpPr>
              <a:spLocks noChangeShapeType="1"/>
            </p:cNvSpPr>
            <p:nvPr/>
          </p:nvSpPr>
          <p:spPr bwMode="auto">
            <a:xfrm>
              <a:off x="1008" y="2624"/>
              <a:ext cx="0" cy="512"/>
            </a:xfrm>
            <a:prstGeom prst="line">
              <a:avLst/>
            </a:prstGeom>
            <a:noFill/>
            <a:ln w="28575" cap="sq">
              <a:noFill/>
              <a:round/>
              <a:headEnd/>
              <a:tailEnd/>
            </a:ln>
          </p:spPr>
          <p:txBody>
            <a:bodyPr wrap="none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36" name="Line 54"/>
            <p:cNvSpPr>
              <a:spLocks noChangeShapeType="1"/>
            </p:cNvSpPr>
            <p:nvPr/>
          </p:nvSpPr>
          <p:spPr bwMode="auto">
            <a:xfrm>
              <a:off x="1248" y="2624"/>
              <a:ext cx="240" cy="0"/>
            </a:xfrm>
            <a:prstGeom prst="line">
              <a:avLst/>
            </a:prstGeom>
            <a:noFill/>
            <a:ln w="12700">
              <a:solidFill>
                <a:srgbClr val="336699"/>
              </a:solidFill>
              <a:round/>
              <a:headEnd/>
              <a:tailEnd/>
            </a:ln>
          </p:spPr>
          <p:txBody>
            <a:bodyPr wrap="none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37" name="Line 55"/>
            <p:cNvSpPr>
              <a:spLocks noChangeShapeType="1"/>
            </p:cNvSpPr>
            <p:nvPr/>
          </p:nvSpPr>
          <p:spPr bwMode="auto">
            <a:xfrm>
              <a:off x="1008" y="3136"/>
              <a:ext cx="0" cy="512"/>
            </a:xfrm>
            <a:prstGeom prst="line">
              <a:avLst/>
            </a:prstGeom>
            <a:noFill/>
            <a:ln w="28575" cap="sq">
              <a:noFill/>
              <a:round/>
              <a:headEnd/>
              <a:tailEnd/>
            </a:ln>
          </p:spPr>
          <p:txBody>
            <a:bodyPr wrap="none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38" name="Line 56"/>
            <p:cNvSpPr>
              <a:spLocks noChangeShapeType="1"/>
            </p:cNvSpPr>
            <p:nvPr/>
          </p:nvSpPr>
          <p:spPr bwMode="auto">
            <a:xfrm>
              <a:off x="1248" y="3136"/>
              <a:ext cx="240" cy="0"/>
            </a:xfrm>
            <a:prstGeom prst="line">
              <a:avLst/>
            </a:prstGeom>
            <a:noFill/>
            <a:ln w="12700">
              <a:solidFill>
                <a:srgbClr val="336699"/>
              </a:solidFill>
              <a:round/>
              <a:headEnd/>
              <a:tailEnd/>
            </a:ln>
          </p:spPr>
          <p:txBody>
            <a:bodyPr wrap="none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39" name="Line 57"/>
            <p:cNvSpPr>
              <a:spLocks noChangeShapeType="1"/>
            </p:cNvSpPr>
            <p:nvPr/>
          </p:nvSpPr>
          <p:spPr bwMode="auto">
            <a:xfrm>
              <a:off x="1248" y="3648"/>
              <a:ext cx="240" cy="0"/>
            </a:xfrm>
            <a:prstGeom prst="line">
              <a:avLst/>
            </a:prstGeom>
            <a:noFill/>
            <a:ln w="28575" cap="sq">
              <a:solidFill>
                <a:srgbClr val="336699"/>
              </a:solidFill>
              <a:round/>
              <a:headEnd/>
              <a:tailEnd/>
            </a:ln>
          </p:spPr>
          <p:txBody>
            <a:bodyPr wrap="none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40" name="Line 58"/>
            <p:cNvSpPr>
              <a:spLocks noChangeShapeType="1"/>
            </p:cNvSpPr>
            <p:nvPr/>
          </p:nvSpPr>
          <p:spPr bwMode="auto">
            <a:xfrm>
              <a:off x="1248" y="1104"/>
              <a:ext cx="0" cy="2544"/>
            </a:xfrm>
            <a:prstGeom prst="line">
              <a:avLst/>
            </a:prstGeom>
            <a:noFill/>
            <a:ln w="12700">
              <a:solidFill>
                <a:srgbClr val="336699"/>
              </a:solidFill>
              <a:round/>
              <a:headEnd/>
              <a:tailEnd/>
            </a:ln>
          </p:spPr>
          <p:txBody>
            <a:bodyPr wrap="none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41" name="Text Box 59"/>
            <p:cNvSpPr txBox="1">
              <a:spLocks noChangeArrowheads="1"/>
            </p:cNvSpPr>
            <p:nvPr/>
          </p:nvSpPr>
          <p:spPr bwMode="auto">
            <a:xfrm>
              <a:off x="624" y="3120"/>
              <a:ext cx="528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00FF"/>
                  </a:solidFill>
                  <a:effectLst/>
                  <a:uLnTx/>
                  <a:uFillTx/>
                  <a:latin typeface="Times New Roman" pitchFamily="18" charset="0"/>
                </a:rPr>
                <a:t>top</a:t>
              </a:r>
            </a:p>
          </p:txBody>
        </p:sp>
      </p:grpSp>
      <p:grpSp>
        <p:nvGrpSpPr>
          <p:cNvPr id="342" name="Group 60"/>
          <p:cNvGrpSpPr>
            <a:grpSpLocks/>
          </p:cNvGrpSpPr>
          <p:nvPr/>
        </p:nvGrpSpPr>
        <p:grpSpPr bwMode="auto">
          <a:xfrm>
            <a:off x="914400" y="3352800"/>
            <a:ext cx="914400" cy="520700"/>
            <a:chOff x="624" y="2400"/>
            <a:chExt cx="720" cy="336"/>
          </a:xfrm>
        </p:grpSpPr>
        <p:sp>
          <p:nvSpPr>
            <p:cNvPr id="343" name="Line 61"/>
            <p:cNvSpPr>
              <a:spLocks noChangeShapeType="1"/>
            </p:cNvSpPr>
            <p:nvPr/>
          </p:nvSpPr>
          <p:spPr bwMode="auto">
            <a:xfrm>
              <a:off x="672" y="2736"/>
              <a:ext cx="576" cy="0"/>
            </a:xfrm>
            <a:prstGeom prst="line">
              <a:avLst/>
            </a:prstGeom>
            <a:noFill/>
            <a:ln w="9525">
              <a:solidFill>
                <a:srgbClr val="336699"/>
              </a:solidFill>
              <a:round/>
              <a:headEnd/>
              <a:tailEnd type="triangle" w="med" len="med"/>
            </a:ln>
          </p:spPr>
          <p:txBody>
            <a:bodyPr wrap="none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44" name="Text Box 62"/>
            <p:cNvSpPr txBox="1">
              <a:spLocks noChangeArrowheads="1"/>
            </p:cNvSpPr>
            <p:nvPr/>
          </p:nvSpPr>
          <p:spPr bwMode="auto">
            <a:xfrm>
              <a:off x="624" y="2400"/>
              <a:ext cx="720" cy="2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itchFamily="18" charset="0"/>
                </a:rPr>
                <a:t>Push 7</a:t>
              </a:r>
            </a:p>
          </p:txBody>
        </p:sp>
      </p:grpSp>
      <p:grpSp>
        <p:nvGrpSpPr>
          <p:cNvPr id="345" name="Group 63"/>
          <p:cNvGrpSpPr>
            <a:grpSpLocks/>
          </p:cNvGrpSpPr>
          <p:nvPr/>
        </p:nvGrpSpPr>
        <p:grpSpPr bwMode="auto">
          <a:xfrm>
            <a:off x="2514600" y="1295400"/>
            <a:ext cx="1219200" cy="4038600"/>
            <a:chOff x="1584" y="1104"/>
            <a:chExt cx="768" cy="2544"/>
          </a:xfrm>
        </p:grpSpPr>
        <p:sp>
          <p:nvSpPr>
            <p:cNvPr id="346" name="Rectangle 64"/>
            <p:cNvSpPr>
              <a:spLocks noChangeArrowheads="1"/>
            </p:cNvSpPr>
            <p:nvPr/>
          </p:nvSpPr>
          <p:spPr bwMode="auto">
            <a:xfrm>
              <a:off x="2112" y="3136"/>
              <a:ext cx="240" cy="5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itchFamily="18" charset="0"/>
                </a:rPr>
                <a:t>7</a:t>
              </a:r>
            </a:p>
          </p:txBody>
        </p:sp>
        <p:sp>
          <p:nvSpPr>
            <p:cNvPr id="347" name="Rectangle 65"/>
            <p:cNvSpPr>
              <a:spLocks noChangeArrowheads="1"/>
            </p:cNvSpPr>
            <p:nvPr/>
          </p:nvSpPr>
          <p:spPr bwMode="auto">
            <a:xfrm>
              <a:off x="1872" y="3136"/>
              <a:ext cx="240" cy="5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itchFamily="18" charset="0"/>
                </a:rPr>
                <a:t>0</a:t>
              </a:r>
            </a:p>
          </p:txBody>
        </p:sp>
        <p:sp>
          <p:nvSpPr>
            <p:cNvPr id="348" name="Rectangle 66"/>
            <p:cNvSpPr>
              <a:spLocks noChangeArrowheads="1"/>
            </p:cNvSpPr>
            <p:nvPr/>
          </p:nvSpPr>
          <p:spPr bwMode="auto">
            <a:xfrm>
              <a:off x="2112" y="2624"/>
              <a:ext cx="240" cy="5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itchFamily="18" charset="0"/>
                </a:rPr>
                <a:t>8</a:t>
              </a:r>
            </a:p>
          </p:txBody>
        </p:sp>
        <p:sp>
          <p:nvSpPr>
            <p:cNvPr id="349" name="Rectangle 67"/>
            <p:cNvSpPr>
              <a:spLocks noChangeArrowheads="1"/>
            </p:cNvSpPr>
            <p:nvPr/>
          </p:nvSpPr>
          <p:spPr bwMode="auto">
            <a:xfrm>
              <a:off x="1872" y="2624"/>
              <a:ext cx="240" cy="5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itchFamily="18" charset="0"/>
                </a:rPr>
                <a:t>1</a:t>
              </a:r>
            </a:p>
          </p:txBody>
        </p:sp>
        <p:sp>
          <p:nvSpPr>
            <p:cNvPr id="350" name="Rectangle 68"/>
            <p:cNvSpPr>
              <a:spLocks noChangeArrowheads="1"/>
            </p:cNvSpPr>
            <p:nvPr/>
          </p:nvSpPr>
          <p:spPr bwMode="auto">
            <a:xfrm>
              <a:off x="2112" y="2112"/>
              <a:ext cx="240" cy="5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</a:endParaRPr>
            </a:p>
          </p:txBody>
        </p:sp>
        <p:sp>
          <p:nvSpPr>
            <p:cNvPr id="351" name="Rectangle 69"/>
            <p:cNvSpPr>
              <a:spLocks noChangeArrowheads="1"/>
            </p:cNvSpPr>
            <p:nvPr/>
          </p:nvSpPr>
          <p:spPr bwMode="auto">
            <a:xfrm>
              <a:off x="1872" y="2112"/>
              <a:ext cx="240" cy="5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itchFamily="18" charset="0"/>
                </a:rPr>
                <a:t>2</a:t>
              </a:r>
            </a:p>
          </p:txBody>
        </p:sp>
        <p:sp>
          <p:nvSpPr>
            <p:cNvPr id="352" name="Rectangle 70"/>
            <p:cNvSpPr>
              <a:spLocks noChangeArrowheads="1"/>
            </p:cNvSpPr>
            <p:nvPr/>
          </p:nvSpPr>
          <p:spPr bwMode="auto">
            <a:xfrm>
              <a:off x="2112" y="1616"/>
              <a:ext cx="240" cy="4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</a:endParaRPr>
            </a:p>
          </p:txBody>
        </p:sp>
        <p:sp>
          <p:nvSpPr>
            <p:cNvPr id="353" name="Rectangle 71"/>
            <p:cNvSpPr>
              <a:spLocks noChangeArrowheads="1"/>
            </p:cNvSpPr>
            <p:nvPr/>
          </p:nvSpPr>
          <p:spPr bwMode="auto">
            <a:xfrm>
              <a:off x="1872" y="1616"/>
              <a:ext cx="240" cy="4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itchFamily="18" charset="0"/>
                </a:rPr>
                <a:t>3</a:t>
              </a:r>
            </a:p>
          </p:txBody>
        </p:sp>
        <p:sp>
          <p:nvSpPr>
            <p:cNvPr id="354" name="Rectangle 72"/>
            <p:cNvSpPr>
              <a:spLocks noChangeArrowheads="1"/>
            </p:cNvSpPr>
            <p:nvPr/>
          </p:nvSpPr>
          <p:spPr bwMode="auto">
            <a:xfrm>
              <a:off x="2112" y="1104"/>
              <a:ext cx="240" cy="5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</a:endParaRPr>
            </a:p>
          </p:txBody>
        </p:sp>
        <p:sp>
          <p:nvSpPr>
            <p:cNvPr id="355" name="Rectangle 73"/>
            <p:cNvSpPr>
              <a:spLocks noChangeArrowheads="1"/>
            </p:cNvSpPr>
            <p:nvPr/>
          </p:nvSpPr>
          <p:spPr bwMode="auto">
            <a:xfrm>
              <a:off x="1872" y="1104"/>
              <a:ext cx="240" cy="5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itchFamily="18" charset="0"/>
                </a:rPr>
                <a:t>4</a:t>
              </a:r>
            </a:p>
          </p:txBody>
        </p:sp>
        <p:sp>
          <p:nvSpPr>
            <p:cNvPr id="356" name="Line 74"/>
            <p:cNvSpPr>
              <a:spLocks noChangeShapeType="1"/>
            </p:cNvSpPr>
            <p:nvPr/>
          </p:nvSpPr>
          <p:spPr bwMode="auto">
            <a:xfrm>
              <a:off x="1872" y="1104"/>
              <a:ext cx="240" cy="0"/>
            </a:xfrm>
            <a:prstGeom prst="line">
              <a:avLst/>
            </a:prstGeom>
            <a:noFill/>
            <a:ln w="28575" cap="sq">
              <a:noFill/>
              <a:round/>
              <a:headEnd/>
              <a:tailEnd/>
            </a:ln>
          </p:spPr>
          <p:txBody>
            <a:bodyPr wrap="none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57" name="Line 75"/>
            <p:cNvSpPr>
              <a:spLocks noChangeShapeType="1"/>
            </p:cNvSpPr>
            <p:nvPr/>
          </p:nvSpPr>
          <p:spPr bwMode="auto">
            <a:xfrm>
              <a:off x="1872" y="3648"/>
              <a:ext cx="240" cy="0"/>
            </a:xfrm>
            <a:prstGeom prst="line">
              <a:avLst/>
            </a:prstGeom>
            <a:noFill/>
            <a:ln w="28575" cap="sq">
              <a:noFill/>
              <a:round/>
              <a:headEnd/>
              <a:tailEnd/>
            </a:ln>
          </p:spPr>
          <p:txBody>
            <a:bodyPr wrap="none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58" name="Line 76"/>
            <p:cNvSpPr>
              <a:spLocks noChangeShapeType="1"/>
            </p:cNvSpPr>
            <p:nvPr/>
          </p:nvSpPr>
          <p:spPr bwMode="auto">
            <a:xfrm>
              <a:off x="1872" y="1104"/>
              <a:ext cx="0" cy="512"/>
            </a:xfrm>
            <a:prstGeom prst="line">
              <a:avLst/>
            </a:prstGeom>
            <a:noFill/>
            <a:ln w="28575" cap="sq">
              <a:noFill/>
              <a:round/>
              <a:headEnd/>
              <a:tailEnd/>
            </a:ln>
          </p:spPr>
          <p:txBody>
            <a:bodyPr wrap="none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59" name="Line 77"/>
            <p:cNvSpPr>
              <a:spLocks noChangeShapeType="1"/>
            </p:cNvSpPr>
            <p:nvPr/>
          </p:nvSpPr>
          <p:spPr bwMode="auto">
            <a:xfrm>
              <a:off x="2352" y="1104"/>
              <a:ext cx="0" cy="2544"/>
            </a:xfrm>
            <a:prstGeom prst="line">
              <a:avLst/>
            </a:prstGeom>
            <a:noFill/>
            <a:ln w="28575" cap="sq">
              <a:solidFill>
                <a:srgbClr val="336699"/>
              </a:solidFill>
              <a:round/>
              <a:headEnd/>
              <a:tailEnd/>
            </a:ln>
          </p:spPr>
          <p:txBody>
            <a:bodyPr wrap="none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60" name="Line 78"/>
            <p:cNvSpPr>
              <a:spLocks noChangeShapeType="1"/>
            </p:cNvSpPr>
            <p:nvPr/>
          </p:nvSpPr>
          <p:spPr bwMode="auto">
            <a:xfrm>
              <a:off x="2112" y="1104"/>
              <a:ext cx="240" cy="0"/>
            </a:xfrm>
            <a:prstGeom prst="line">
              <a:avLst/>
            </a:prstGeom>
            <a:noFill/>
            <a:ln w="28575" cap="sq">
              <a:solidFill>
                <a:srgbClr val="336699"/>
              </a:solidFill>
              <a:round/>
              <a:headEnd/>
              <a:tailEnd/>
            </a:ln>
          </p:spPr>
          <p:txBody>
            <a:bodyPr wrap="none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61" name="Line 79"/>
            <p:cNvSpPr>
              <a:spLocks noChangeShapeType="1"/>
            </p:cNvSpPr>
            <p:nvPr/>
          </p:nvSpPr>
          <p:spPr bwMode="auto">
            <a:xfrm>
              <a:off x="1872" y="1616"/>
              <a:ext cx="0" cy="496"/>
            </a:xfrm>
            <a:prstGeom prst="line">
              <a:avLst/>
            </a:prstGeom>
            <a:noFill/>
            <a:ln w="28575" cap="sq">
              <a:noFill/>
              <a:round/>
              <a:headEnd/>
              <a:tailEnd/>
            </a:ln>
          </p:spPr>
          <p:txBody>
            <a:bodyPr wrap="none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62" name="Line 80"/>
            <p:cNvSpPr>
              <a:spLocks noChangeShapeType="1"/>
            </p:cNvSpPr>
            <p:nvPr/>
          </p:nvSpPr>
          <p:spPr bwMode="auto">
            <a:xfrm>
              <a:off x="2112" y="1616"/>
              <a:ext cx="240" cy="0"/>
            </a:xfrm>
            <a:prstGeom prst="line">
              <a:avLst/>
            </a:prstGeom>
            <a:noFill/>
            <a:ln w="12700">
              <a:solidFill>
                <a:srgbClr val="336699"/>
              </a:solidFill>
              <a:round/>
              <a:headEnd/>
              <a:tailEnd/>
            </a:ln>
          </p:spPr>
          <p:txBody>
            <a:bodyPr wrap="none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63" name="Line 81"/>
            <p:cNvSpPr>
              <a:spLocks noChangeShapeType="1"/>
            </p:cNvSpPr>
            <p:nvPr/>
          </p:nvSpPr>
          <p:spPr bwMode="auto">
            <a:xfrm>
              <a:off x="1872" y="2112"/>
              <a:ext cx="0" cy="512"/>
            </a:xfrm>
            <a:prstGeom prst="line">
              <a:avLst/>
            </a:prstGeom>
            <a:noFill/>
            <a:ln w="28575" cap="sq">
              <a:noFill/>
              <a:round/>
              <a:headEnd/>
              <a:tailEnd/>
            </a:ln>
          </p:spPr>
          <p:txBody>
            <a:bodyPr wrap="none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64" name="Line 82"/>
            <p:cNvSpPr>
              <a:spLocks noChangeShapeType="1"/>
            </p:cNvSpPr>
            <p:nvPr/>
          </p:nvSpPr>
          <p:spPr bwMode="auto">
            <a:xfrm>
              <a:off x="2112" y="2112"/>
              <a:ext cx="240" cy="0"/>
            </a:xfrm>
            <a:prstGeom prst="line">
              <a:avLst/>
            </a:prstGeom>
            <a:noFill/>
            <a:ln w="12700">
              <a:solidFill>
                <a:srgbClr val="336699"/>
              </a:solidFill>
              <a:round/>
              <a:headEnd/>
              <a:tailEnd/>
            </a:ln>
          </p:spPr>
          <p:txBody>
            <a:bodyPr wrap="none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65" name="Line 83"/>
            <p:cNvSpPr>
              <a:spLocks noChangeShapeType="1"/>
            </p:cNvSpPr>
            <p:nvPr/>
          </p:nvSpPr>
          <p:spPr bwMode="auto">
            <a:xfrm>
              <a:off x="1872" y="2624"/>
              <a:ext cx="0" cy="512"/>
            </a:xfrm>
            <a:prstGeom prst="line">
              <a:avLst/>
            </a:prstGeom>
            <a:noFill/>
            <a:ln w="28575" cap="sq">
              <a:noFill/>
              <a:round/>
              <a:headEnd/>
              <a:tailEnd/>
            </a:ln>
          </p:spPr>
          <p:txBody>
            <a:bodyPr wrap="none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66" name="Line 84"/>
            <p:cNvSpPr>
              <a:spLocks noChangeShapeType="1"/>
            </p:cNvSpPr>
            <p:nvPr/>
          </p:nvSpPr>
          <p:spPr bwMode="auto">
            <a:xfrm>
              <a:off x="2112" y="2624"/>
              <a:ext cx="240" cy="0"/>
            </a:xfrm>
            <a:prstGeom prst="line">
              <a:avLst/>
            </a:prstGeom>
            <a:noFill/>
            <a:ln w="12700">
              <a:solidFill>
                <a:srgbClr val="336699"/>
              </a:solidFill>
              <a:round/>
              <a:headEnd/>
              <a:tailEnd/>
            </a:ln>
          </p:spPr>
          <p:txBody>
            <a:bodyPr wrap="none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67" name="Line 85"/>
            <p:cNvSpPr>
              <a:spLocks noChangeShapeType="1"/>
            </p:cNvSpPr>
            <p:nvPr/>
          </p:nvSpPr>
          <p:spPr bwMode="auto">
            <a:xfrm>
              <a:off x="1872" y="3136"/>
              <a:ext cx="0" cy="512"/>
            </a:xfrm>
            <a:prstGeom prst="line">
              <a:avLst/>
            </a:prstGeom>
            <a:noFill/>
            <a:ln w="28575" cap="sq">
              <a:noFill/>
              <a:round/>
              <a:headEnd/>
              <a:tailEnd/>
            </a:ln>
          </p:spPr>
          <p:txBody>
            <a:bodyPr wrap="none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68" name="Line 86"/>
            <p:cNvSpPr>
              <a:spLocks noChangeShapeType="1"/>
            </p:cNvSpPr>
            <p:nvPr/>
          </p:nvSpPr>
          <p:spPr bwMode="auto">
            <a:xfrm>
              <a:off x="2112" y="3136"/>
              <a:ext cx="240" cy="0"/>
            </a:xfrm>
            <a:prstGeom prst="line">
              <a:avLst/>
            </a:prstGeom>
            <a:noFill/>
            <a:ln w="12700">
              <a:solidFill>
                <a:srgbClr val="336699"/>
              </a:solidFill>
              <a:round/>
              <a:headEnd/>
              <a:tailEnd/>
            </a:ln>
          </p:spPr>
          <p:txBody>
            <a:bodyPr wrap="none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69" name="Line 87"/>
            <p:cNvSpPr>
              <a:spLocks noChangeShapeType="1"/>
            </p:cNvSpPr>
            <p:nvPr/>
          </p:nvSpPr>
          <p:spPr bwMode="auto">
            <a:xfrm>
              <a:off x="2112" y="3648"/>
              <a:ext cx="240" cy="0"/>
            </a:xfrm>
            <a:prstGeom prst="line">
              <a:avLst/>
            </a:prstGeom>
            <a:noFill/>
            <a:ln w="28575" cap="sq">
              <a:solidFill>
                <a:srgbClr val="336699"/>
              </a:solidFill>
              <a:round/>
              <a:headEnd/>
              <a:tailEnd/>
            </a:ln>
          </p:spPr>
          <p:txBody>
            <a:bodyPr wrap="none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70" name="Line 88"/>
            <p:cNvSpPr>
              <a:spLocks noChangeShapeType="1"/>
            </p:cNvSpPr>
            <p:nvPr/>
          </p:nvSpPr>
          <p:spPr bwMode="auto">
            <a:xfrm>
              <a:off x="2112" y="1104"/>
              <a:ext cx="0" cy="2544"/>
            </a:xfrm>
            <a:prstGeom prst="line">
              <a:avLst/>
            </a:prstGeom>
            <a:noFill/>
            <a:ln w="12700">
              <a:solidFill>
                <a:srgbClr val="336699"/>
              </a:solidFill>
              <a:round/>
              <a:headEnd/>
              <a:tailEnd/>
            </a:ln>
          </p:spPr>
          <p:txBody>
            <a:bodyPr wrap="none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71" name="Text Box 89"/>
            <p:cNvSpPr txBox="1">
              <a:spLocks noChangeArrowheads="1"/>
            </p:cNvSpPr>
            <p:nvPr/>
          </p:nvSpPr>
          <p:spPr bwMode="auto">
            <a:xfrm>
              <a:off x="1584" y="2640"/>
              <a:ext cx="528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00FF"/>
                  </a:solidFill>
                  <a:effectLst/>
                  <a:uLnTx/>
                  <a:uFillTx/>
                  <a:latin typeface="Times New Roman" pitchFamily="18" charset="0"/>
                </a:rPr>
                <a:t>top</a:t>
              </a:r>
            </a:p>
          </p:txBody>
        </p:sp>
      </p:grpSp>
      <p:grpSp>
        <p:nvGrpSpPr>
          <p:cNvPr id="372" name="Group 90"/>
          <p:cNvGrpSpPr>
            <a:grpSpLocks/>
          </p:cNvGrpSpPr>
          <p:nvPr/>
        </p:nvGrpSpPr>
        <p:grpSpPr bwMode="auto">
          <a:xfrm>
            <a:off x="2362200" y="3200400"/>
            <a:ext cx="990600" cy="520700"/>
            <a:chOff x="624" y="2400"/>
            <a:chExt cx="720" cy="336"/>
          </a:xfrm>
        </p:grpSpPr>
        <p:sp>
          <p:nvSpPr>
            <p:cNvPr id="373" name="Line 91"/>
            <p:cNvSpPr>
              <a:spLocks noChangeShapeType="1"/>
            </p:cNvSpPr>
            <p:nvPr/>
          </p:nvSpPr>
          <p:spPr bwMode="auto">
            <a:xfrm>
              <a:off x="672" y="2736"/>
              <a:ext cx="576" cy="0"/>
            </a:xfrm>
            <a:prstGeom prst="line">
              <a:avLst/>
            </a:prstGeom>
            <a:noFill/>
            <a:ln w="9525">
              <a:solidFill>
                <a:srgbClr val="336699"/>
              </a:solidFill>
              <a:round/>
              <a:headEnd/>
              <a:tailEnd type="triangle" w="med" len="med"/>
            </a:ln>
          </p:spPr>
          <p:txBody>
            <a:bodyPr wrap="none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74" name="Text Box 92"/>
            <p:cNvSpPr txBox="1">
              <a:spLocks noChangeArrowheads="1"/>
            </p:cNvSpPr>
            <p:nvPr/>
          </p:nvSpPr>
          <p:spPr bwMode="auto">
            <a:xfrm>
              <a:off x="624" y="2400"/>
              <a:ext cx="720" cy="2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itchFamily="18" charset="0"/>
                </a:rPr>
                <a:t>Push 8</a:t>
              </a:r>
            </a:p>
          </p:txBody>
        </p:sp>
      </p:grpSp>
      <p:grpSp>
        <p:nvGrpSpPr>
          <p:cNvPr id="375" name="Group 93"/>
          <p:cNvGrpSpPr>
            <a:grpSpLocks/>
          </p:cNvGrpSpPr>
          <p:nvPr/>
        </p:nvGrpSpPr>
        <p:grpSpPr bwMode="auto">
          <a:xfrm>
            <a:off x="3733800" y="3276600"/>
            <a:ext cx="914400" cy="533400"/>
            <a:chOff x="624" y="2400"/>
            <a:chExt cx="720" cy="336"/>
          </a:xfrm>
        </p:grpSpPr>
        <p:sp>
          <p:nvSpPr>
            <p:cNvPr id="376" name="Line 94"/>
            <p:cNvSpPr>
              <a:spLocks noChangeShapeType="1"/>
            </p:cNvSpPr>
            <p:nvPr/>
          </p:nvSpPr>
          <p:spPr bwMode="auto">
            <a:xfrm>
              <a:off x="672" y="2736"/>
              <a:ext cx="576" cy="0"/>
            </a:xfrm>
            <a:prstGeom prst="line">
              <a:avLst/>
            </a:prstGeom>
            <a:noFill/>
            <a:ln w="9525">
              <a:solidFill>
                <a:srgbClr val="336699"/>
              </a:solidFill>
              <a:round/>
              <a:headEnd/>
              <a:tailEnd type="triangle" w="med" len="med"/>
            </a:ln>
          </p:spPr>
          <p:txBody>
            <a:bodyPr wrap="none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77" name="Text Box 95"/>
            <p:cNvSpPr txBox="1">
              <a:spLocks noChangeArrowheads="1"/>
            </p:cNvSpPr>
            <p:nvPr/>
          </p:nvSpPr>
          <p:spPr bwMode="auto">
            <a:xfrm>
              <a:off x="624" y="2400"/>
              <a:ext cx="72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itchFamily="18" charset="0"/>
                </a:rPr>
                <a:t>Push 9</a:t>
              </a:r>
            </a:p>
          </p:txBody>
        </p:sp>
      </p:grpSp>
      <p:grpSp>
        <p:nvGrpSpPr>
          <p:cNvPr id="378" name="Group 96"/>
          <p:cNvGrpSpPr>
            <a:grpSpLocks/>
          </p:cNvGrpSpPr>
          <p:nvPr/>
        </p:nvGrpSpPr>
        <p:grpSpPr bwMode="auto">
          <a:xfrm>
            <a:off x="3810000" y="1295400"/>
            <a:ext cx="1295400" cy="4038600"/>
            <a:chOff x="2400" y="1152"/>
            <a:chExt cx="816" cy="2544"/>
          </a:xfrm>
        </p:grpSpPr>
        <p:sp>
          <p:nvSpPr>
            <p:cNvPr id="379" name="Rectangle 97"/>
            <p:cNvSpPr>
              <a:spLocks noChangeArrowheads="1"/>
            </p:cNvSpPr>
            <p:nvPr/>
          </p:nvSpPr>
          <p:spPr bwMode="auto">
            <a:xfrm>
              <a:off x="2976" y="3184"/>
              <a:ext cx="240" cy="5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itchFamily="18" charset="0"/>
                </a:rPr>
                <a:t>7</a:t>
              </a:r>
            </a:p>
          </p:txBody>
        </p:sp>
        <p:sp>
          <p:nvSpPr>
            <p:cNvPr id="380" name="Rectangle 98"/>
            <p:cNvSpPr>
              <a:spLocks noChangeArrowheads="1"/>
            </p:cNvSpPr>
            <p:nvPr/>
          </p:nvSpPr>
          <p:spPr bwMode="auto">
            <a:xfrm>
              <a:off x="2736" y="3184"/>
              <a:ext cx="240" cy="5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itchFamily="18" charset="0"/>
                </a:rPr>
                <a:t>0</a:t>
              </a:r>
            </a:p>
          </p:txBody>
        </p:sp>
        <p:sp>
          <p:nvSpPr>
            <p:cNvPr id="381" name="Rectangle 99"/>
            <p:cNvSpPr>
              <a:spLocks noChangeArrowheads="1"/>
            </p:cNvSpPr>
            <p:nvPr/>
          </p:nvSpPr>
          <p:spPr bwMode="auto">
            <a:xfrm>
              <a:off x="2976" y="2672"/>
              <a:ext cx="240" cy="5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itchFamily="18" charset="0"/>
                </a:rPr>
                <a:t>8</a:t>
              </a:r>
            </a:p>
          </p:txBody>
        </p:sp>
        <p:sp>
          <p:nvSpPr>
            <p:cNvPr id="382" name="Rectangle 100"/>
            <p:cNvSpPr>
              <a:spLocks noChangeArrowheads="1"/>
            </p:cNvSpPr>
            <p:nvPr/>
          </p:nvSpPr>
          <p:spPr bwMode="auto">
            <a:xfrm>
              <a:off x="2736" y="2672"/>
              <a:ext cx="240" cy="5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itchFamily="18" charset="0"/>
                </a:rPr>
                <a:t>1</a:t>
              </a:r>
            </a:p>
          </p:txBody>
        </p:sp>
        <p:sp>
          <p:nvSpPr>
            <p:cNvPr id="383" name="Rectangle 101"/>
            <p:cNvSpPr>
              <a:spLocks noChangeArrowheads="1"/>
            </p:cNvSpPr>
            <p:nvPr/>
          </p:nvSpPr>
          <p:spPr bwMode="auto">
            <a:xfrm>
              <a:off x="2976" y="2160"/>
              <a:ext cx="240" cy="5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itchFamily="18" charset="0"/>
                </a:rPr>
                <a:t>9</a:t>
              </a:r>
            </a:p>
          </p:txBody>
        </p:sp>
        <p:sp>
          <p:nvSpPr>
            <p:cNvPr id="384" name="Rectangle 102"/>
            <p:cNvSpPr>
              <a:spLocks noChangeArrowheads="1"/>
            </p:cNvSpPr>
            <p:nvPr/>
          </p:nvSpPr>
          <p:spPr bwMode="auto">
            <a:xfrm>
              <a:off x="2736" y="2160"/>
              <a:ext cx="240" cy="5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itchFamily="18" charset="0"/>
                </a:rPr>
                <a:t>2</a:t>
              </a:r>
            </a:p>
          </p:txBody>
        </p:sp>
        <p:sp>
          <p:nvSpPr>
            <p:cNvPr id="385" name="Rectangle 103"/>
            <p:cNvSpPr>
              <a:spLocks noChangeArrowheads="1"/>
            </p:cNvSpPr>
            <p:nvPr/>
          </p:nvSpPr>
          <p:spPr bwMode="auto">
            <a:xfrm>
              <a:off x="2976" y="1664"/>
              <a:ext cx="240" cy="4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</a:endParaRPr>
            </a:p>
          </p:txBody>
        </p:sp>
        <p:sp>
          <p:nvSpPr>
            <p:cNvPr id="386" name="Rectangle 104"/>
            <p:cNvSpPr>
              <a:spLocks noChangeArrowheads="1"/>
            </p:cNvSpPr>
            <p:nvPr/>
          </p:nvSpPr>
          <p:spPr bwMode="auto">
            <a:xfrm>
              <a:off x="2736" y="1664"/>
              <a:ext cx="240" cy="4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itchFamily="18" charset="0"/>
                </a:rPr>
                <a:t>3</a:t>
              </a:r>
            </a:p>
          </p:txBody>
        </p:sp>
        <p:sp>
          <p:nvSpPr>
            <p:cNvPr id="387" name="Rectangle 105"/>
            <p:cNvSpPr>
              <a:spLocks noChangeArrowheads="1"/>
            </p:cNvSpPr>
            <p:nvPr/>
          </p:nvSpPr>
          <p:spPr bwMode="auto">
            <a:xfrm>
              <a:off x="2976" y="1152"/>
              <a:ext cx="240" cy="5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</a:endParaRPr>
            </a:p>
          </p:txBody>
        </p:sp>
        <p:sp>
          <p:nvSpPr>
            <p:cNvPr id="388" name="Rectangle 106"/>
            <p:cNvSpPr>
              <a:spLocks noChangeArrowheads="1"/>
            </p:cNvSpPr>
            <p:nvPr/>
          </p:nvSpPr>
          <p:spPr bwMode="auto">
            <a:xfrm>
              <a:off x="2736" y="1152"/>
              <a:ext cx="240" cy="5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itchFamily="18" charset="0"/>
                </a:rPr>
                <a:t>4</a:t>
              </a:r>
            </a:p>
          </p:txBody>
        </p:sp>
        <p:sp>
          <p:nvSpPr>
            <p:cNvPr id="389" name="Line 107"/>
            <p:cNvSpPr>
              <a:spLocks noChangeShapeType="1"/>
            </p:cNvSpPr>
            <p:nvPr/>
          </p:nvSpPr>
          <p:spPr bwMode="auto">
            <a:xfrm>
              <a:off x="2736" y="1152"/>
              <a:ext cx="240" cy="0"/>
            </a:xfrm>
            <a:prstGeom prst="line">
              <a:avLst/>
            </a:prstGeom>
            <a:noFill/>
            <a:ln w="28575" cap="sq">
              <a:noFill/>
              <a:round/>
              <a:headEnd/>
              <a:tailEnd/>
            </a:ln>
          </p:spPr>
          <p:txBody>
            <a:bodyPr wrap="none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90" name="Line 108"/>
            <p:cNvSpPr>
              <a:spLocks noChangeShapeType="1"/>
            </p:cNvSpPr>
            <p:nvPr/>
          </p:nvSpPr>
          <p:spPr bwMode="auto">
            <a:xfrm>
              <a:off x="2736" y="3696"/>
              <a:ext cx="240" cy="0"/>
            </a:xfrm>
            <a:prstGeom prst="line">
              <a:avLst/>
            </a:prstGeom>
            <a:noFill/>
            <a:ln w="28575" cap="sq">
              <a:noFill/>
              <a:round/>
              <a:headEnd/>
              <a:tailEnd/>
            </a:ln>
          </p:spPr>
          <p:txBody>
            <a:bodyPr wrap="none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91" name="Line 109"/>
            <p:cNvSpPr>
              <a:spLocks noChangeShapeType="1"/>
            </p:cNvSpPr>
            <p:nvPr/>
          </p:nvSpPr>
          <p:spPr bwMode="auto">
            <a:xfrm>
              <a:off x="2736" y="1152"/>
              <a:ext cx="0" cy="512"/>
            </a:xfrm>
            <a:prstGeom prst="line">
              <a:avLst/>
            </a:prstGeom>
            <a:noFill/>
            <a:ln w="28575" cap="sq">
              <a:noFill/>
              <a:round/>
              <a:headEnd/>
              <a:tailEnd/>
            </a:ln>
          </p:spPr>
          <p:txBody>
            <a:bodyPr wrap="none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92" name="Line 110"/>
            <p:cNvSpPr>
              <a:spLocks noChangeShapeType="1"/>
            </p:cNvSpPr>
            <p:nvPr/>
          </p:nvSpPr>
          <p:spPr bwMode="auto">
            <a:xfrm>
              <a:off x="3216" y="1152"/>
              <a:ext cx="0" cy="2544"/>
            </a:xfrm>
            <a:prstGeom prst="line">
              <a:avLst/>
            </a:prstGeom>
            <a:noFill/>
            <a:ln w="28575" cap="sq">
              <a:solidFill>
                <a:srgbClr val="336699"/>
              </a:solidFill>
              <a:round/>
              <a:headEnd/>
              <a:tailEnd/>
            </a:ln>
          </p:spPr>
          <p:txBody>
            <a:bodyPr wrap="none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93" name="Line 111"/>
            <p:cNvSpPr>
              <a:spLocks noChangeShapeType="1"/>
            </p:cNvSpPr>
            <p:nvPr/>
          </p:nvSpPr>
          <p:spPr bwMode="auto">
            <a:xfrm>
              <a:off x="2976" y="1152"/>
              <a:ext cx="240" cy="0"/>
            </a:xfrm>
            <a:prstGeom prst="line">
              <a:avLst/>
            </a:prstGeom>
            <a:noFill/>
            <a:ln w="28575" cap="sq">
              <a:solidFill>
                <a:srgbClr val="336699"/>
              </a:solidFill>
              <a:round/>
              <a:headEnd/>
              <a:tailEnd/>
            </a:ln>
          </p:spPr>
          <p:txBody>
            <a:bodyPr wrap="none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94" name="Line 112"/>
            <p:cNvSpPr>
              <a:spLocks noChangeShapeType="1"/>
            </p:cNvSpPr>
            <p:nvPr/>
          </p:nvSpPr>
          <p:spPr bwMode="auto">
            <a:xfrm>
              <a:off x="2736" y="1664"/>
              <a:ext cx="0" cy="496"/>
            </a:xfrm>
            <a:prstGeom prst="line">
              <a:avLst/>
            </a:prstGeom>
            <a:noFill/>
            <a:ln w="28575" cap="sq">
              <a:noFill/>
              <a:round/>
              <a:headEnd/>
              <a:tailEnd/>
            </a:ln>
          </p:spPr>
          <p:txBody>
            <a:bodyPr wrap="none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95" name="Line 113"/>
            <p:cNvSpPr>
              <a:spLocks noChangeShapeType="1"/>
            </p:cNvSpPr>
            <p:nvPr/>
          </p:nvSpPr>
          <p:spPr bwMode="auto">
            <a:xfrm>
              <a:off x="2976" y="1664"/>
              <a:ext cx="240" cy="0"/>
            </a:xfrm>
            <a:prstGeom prst="line">
              <a:avLst/>
            </a:prstGeom>
            <a:noFill/>
            <a:ln w="12700">
              <a:solidFill>
                <a:srgbClr val="336699"/>
              </a:solidFill>
              <a:round/>
              <a:headEnd/>
              <a:tailEnd/>
            </a:ln>
          </p:spPr>
          <p:txBody>
            <a:bodyPr wrap="none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96" name="Line 114"/>
            <p:cNvSpPr>
              <a:spLocks noChangeShapeType="1"/>
            </p:cNvSpPr>
            <p:nvPr/>
          </p:nvSpPr>
          <p:spPr bwMode="auto">
            <a:xfrm>
              <a:off x="2736" y="2160"/>
              <a:ext cx="0" cy="512"/>
            </a:xfrm>
            <a:prstGeom prst="line">
              <a:avLst/>
            </a:prstGeom>
            <a:noFill/>
            <a:ln w="28575" cap="sq">
              <a:noFill/>
              <a:round/>
              <a:headEnd/>
              <a:tailEnd/>
            </a:ln>
          </p:spPr>
          <p:txBody>
            <a:bodyPr wrap="none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97" name="Line 115"/>
            <p:cNvSpPr>
              <a:spLocks noChangeShapeType="1"/>
            </p:cNvSpPr>
            <p:nvPr/>
          </p:nvSpPr>
          <p:spPr bwMode="auto">
            <a:xfrm>
              <a:off x="2976" y="2160"/>
              <a:ext cx="240" cy="0"/>
            </a:xfrm>
            <a:prstGeom prst="line">
              <a:avLst/>
            </a:prstGeom>
            <a:noFill/>
            <a:ln w="12700">
              <a:solidFill>
                <a:srgbClr val="336699"/>
              </a:solidFill>
              <a:round/>
              <a:headEnd/>
              <a:tailEnd/>
            </a:ln>
          </p:spPr>
          <p:txBody>
            <a:bodyPr wrap="none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98" name="Line 116"/>
            <p:cNvSpPr>
              <a:spLocks noChangeShapeType="1"/>
            </p:cNvSpPr>
            <p:nvPr/>
          </p:nvSpPr>
          <p:spPr bwMode="auto">
            <a:xfrm>
              <a:off x="2736" y="2672"/>
              <a:ext cx="0" cy="512"/>
            </a:xfrm>
            <a:prstGeom prst="line">
              <a:avLst/>
            </a:prstGeom>
            <a:noFill/>
            <a:ln w="28575" cap="sq">
              <a:noFill/>
              <a:round/>
              <a:headEnd/>
              <a:tailEnd/>
            </a:ln>
          </p:spPr>
          <p:txBody>
            <a:bodyPr wrap="none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99" name="Line 117"/>
            <p:cNvSpPr>
              <a:spLocks noChangeShapeType="1"/>
            </p:cNvSpPr>
            <p:nvPr/>
          </p:nvSpPr>
          <p:spPr bwMode="auto">
            <a:xfrm>
              <a:off x="2976" y="2672"/>
              <a:ext cx="240" cy="0"/>
            </a:xfrm>
            <a:prstGeom prst="line">
              <a:avLst/>
            </a:prstGeom>
            <a:noFill/>
            <a:ln w="12700">
              <a:solidFill>
                <a:srgbClr val="336699"/>
              </a:solidFill>
              <a:round/>
              <a:headEnd/>
              <a:tailEnd/>
            </a:ln>
          </p:spPr>
          <p:txBody>
            <a:bodyPr wrap="none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00" name="Line 118"/>
            <p:cNvSpPr>
              <a:spLocks noChangeShapeType="1"/>
            </p:cNvSpPr>
            <p:nvPr/>
          </p:nvSpPr>
          <p:spPr bwMode="auto">
            <a:xfrm>
              <a:off x="2736" y="3184"/>
              <a:ext cx="0" cy="512"/>
            </a:xfrm>
            <a:prstGeom prst="line">
              <a:avLst/>
            </a:prstGeom>
            <a:noFill/>
            <a:ln w="28575" cap="sq">
              <a:noFill/>
              <a:round/>
              <a:headEnd/>
              <a:tailEnd/>
            </a:ln>
          </p:spPr>
          <p:txBody>
            <a:bodyPr wrap="none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01" name="Line 119"/>
            <p:cNvSpPr>
              <a:spLocks noChangeShapeType="1"/>
            </p:cNvSpPr>
            <p:nvPr/>
          </p:nvSpPr>
          <p:spPr bwMode="auto">
            <a:xfrm>
              <a:off x="2976" y="3184"/>
              <a:ext cx="240" cy="0"/>
            </a:xfrm>
            <a:prstGeom prst="line">
              <a:avLst/>
            </a:prstGeom>
            <a:noFill/>
            <a:ln w="12700">
              <a:solidFill>
                <a:srgbClr val="336699"/>
              </a:solidFill>
              <a:round/>
              <a:headEnd/>
              <a:tailEnd/>
            </a:ln>
          </p:spPr>
          <p:txBody>
            <a:bodyPr wrap="none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02" name="Line 120"/>
            <p:cNvSpPr>
              <a:spLocks noChangeShapeType="1"/>
            </p:cNvSpPr>
            <p:nvPr/>
          </p:nvSpPr>
          <p:spPr bwMode="auto">
            <a:xfrm>
              <a:off x="2976" y="3696"/>
              <a:ext cx="240" cy="0"/>
            </a:xfrm>
            <a:prstGeom prst="line">
              <a:avLst/>
            </a:prstGeom>
            <a:noFill/>
            <a:ln w="28575" cap="sq">
              <a:solidFill>
                <a:srgbClr val="336699"/>
              </a:solidFill>
              <a:round/>
              <a:headEnd/>
              <a:tailEnd/>
            </a:ln>
          </p:spPr>
          <p:txBody>
            <a:bodyPr wrap="none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03" name="Line 121"/>
            <p:cNvSpPr>
              <a:spLocks noChangeShapeType="1"/>
            </p:cNvSpPr>
            <p:nvPr/>
          </p:nvSpPr>
          <p:spPr bwMode="auto">
            <a:xfrm>
              <a:off x="2976" y="1152"/>
              <a:ext cx="0" cy="2544"/>
            </a:xfrm>
            <a:prstGeom prst="line">
              <a:avLst/>
            </a:prstGeom>
            <a:noFill/>
            <a:ln w="12700">
              <a:solidFill>
                <a:srgbClr val="336699"/>
              </a:solidFill>
              <a:round/>
              <a:headEnd/>
              <a:tailEnd/>
            </a:ln>
          </p:spPr>
          <p:txBody>
            <a:bodyPr wrap="none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04" name="Text Box 122"/>
            <p:cNvSpPr txBox="1">
              <a:spLocks noChangeArrowheads="1"/>
            </p:cNvSpPr>
            <p:nvPr/>
          </p:nvSpPr>
          <p:spPr bwMode="auto">
            <a:xfrm>
              <a:off x="2400" y="2121"/>
              <a:ext cx="528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0" cap="none" spc="0" normalizeH="0" baseline="0" noProof="0" smtClean="0">
                  <a:ln>
                    <a:noFill/>
                  </a:ln>
                  <a:solidFill>
                    <a:srgbClr val="FF00FF"/>
                  </a:solidFill>
                  <a:effectLst/>
                  <a:uLnTx/>
                  <a:uFillTx/>
                  <a:latin typeface="Times New Roman" pitchFamily="18" charset="0"/>
                </a:rPr>
                <a:t>top</a:t>
              </a:r>
            </a:p>
          </p:txBody>
        </p:sp>
      </p:grpSp>
      <p:grpSp>
        <p:nvGrpSpPr>
          <p:cNvPr id="405" name="Group 123"/>
          <p:cNvGrpSpPr>
            <a:grpSpLocks/>
          </p:cNvGrpSpPr>
          <p:nvPr/>
        </p:nvGrpSpPr>
        <p:grpSpPr bwMode="auto">
          <a:xfrm>
            <a:off x="5105400" y="3352800"/>
            <a:ext cx="990600" cy="457200"/>
            <a:chOff x="624" y="2400"/>
            <a:chExt cx="720" cy="336"/>
          </a:xfrm>
        </p:grpSpPr>
        <p:sp>
          <p:nvSpPr>
            <p:cNvPr id="406" name="Line 124"/>
            <p:cNvSpPr>
              <a:spLocks noChangeShapeType="1"/>
            </p:cNvSpPr>
            <p:nvPr/>
          </p:nvSpPr>
          <p:spPr bwMode="auto">
            <a:xfrm>
              <a:off x="672" y="2736"/>
              <a:ext cx="576" cy="0"/>
            </a:xfrm>
            <a:prstGeom prst="line">
              <a:avLst/>
            </a:prstGeom>
            <a:noFill/>
            <a:ln w="9525">
              <a:solidFill>
                <a:srgbClr val="336699"/>
              </a:solidFill>
              <a:round/>
              <a:headEnd/>
              <a:tailEnd type="triangle" w="med" len="med"/>
            </a:ln>
          </p:spPr>
          <p:txBody>
            <a:bodyPr wrap="none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07" name="Text Box 125"/>
            <p:cNvSpPr txBox="1">
              <a:spLocks noChangeArrowheads="1"/>
            </p:cNvSpPr>
            <p:nvPr/>
          </p:nvSpPr>
          <p:spPr bwMode="auto">
            <a:xfrm>
              <a:off x="624" y="2400"/>
              <a:ext cx="720" cy="2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itchFamily="18" charset="0"/>
                </a:rPr>
                <a:t>Push 4</a:t>
              </a:r>
            </a:p>
          </p:txBody>
        </p:sp>
      </p:grpSp>
      <p:grpSp>
        <p:nvGrpSpPr>
          <p:cNvPr id="408" name="Group 126"/>
          <p:cNvGrpSpPr>
            <a:grpSpLocks/>
          </p:cNvGrpSpPr>
          <p:nvPr/>
        </p:nvGrpSpPr>
        <p:grpSpPr bwMode="auto">
          <a:xfrm>
            <a:off x="5334000" y="1295400"/>
            <a:ext cx="1295400" cy="4038600"/>
            <a:chOff x="3360" y="1104"/>
            <a:chExt cx="816" cy="2544"/>
          </a:xfrm>
        </p:grpSpPr>
        <p:sp>
          <p:nvSpPr>
            <p:cNvPr id="409" name="Rectangle 127"/>
            <p:cNvSpPr>
              <a:spLocks noChangeArrowheads="1"/>
            </p:cNvSpPr>
            <p:nvPr/>
          </p:nvSpPr>
          <p:spPr bwMode="auto">
            <a:xfrm>
              <a:off x="3936" y="3136"/>
              <a:ext cx="240" cy="5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itchFamily="18" charset="0"/>
                </a:rPr>
                <a:t>7</a:t>
              </a:r>
            </a:p>
          </p:txBody>
        </p:sp>
        <p:sp>
          <p:nvSpPr>
            <p:cNvPr id="410" name="Rectangle 128"/>
            <p:cNvSpPr>
              <a:spLocks noChangeArrowheads="1"/>
            </p:cNvSpPr>
            <p:nvPr/>
          </p:nvSpPr>
          <p:spPr bwMode="auto">
            <a:xfrm>
              <a:off x="3696" y="3136"/>
              <a:ext cx="240" cy="5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itchFamily="18" charset="0"/>
                </a:rPr>
                <a:t>0</a:t>
              </a:r>
            </a:p>
          </p:txBody>
        </p:sp>
        <p:sp>
          <p:nvSpPr>
            <p:cNvPr id="411" name="Rectangle 129"/>
            <p:cNvSpPr>
              <a:spLocks noChangeArrowheads="1"/>
            </p:cNvSpPr>
            <p:nvPr/>
          </p:nvSpPr>
          <p:spPr bwMode="auto">
            <a:xfrm>
              <a:off x="3936" y="2624"/>
              <a:ext cx="240" cy="5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itchFamily="18" charset="0"/>
                </a:rPr>
                <a:t>8</a:t>
              </a:r>
            </a:p>
          </p:txBody>
        </p:sp>
        <p:sp>
          <p:nvSpPr>
            <p:cNvPr id="412" name="Rectangle 130"/>
            <p:cNvSpPr>
              <a:spLocks noChangeArrowheads="1"/>
            </p:cNvSpPr>
            <p:nvPr/>
          </p:nvSpPr>
          <p:spPr bwMode="auto">
            <a:xfrm>
              <a:off x="3696" y="2624"/>
              <a:ext cx="240" cy="5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itchFamily="18" charset="0"/>
                </a:rPr>
                <a:t>1</a:t>
              </a:r>
            </a:p>
          </p:txBody>
        </p:sp>
        <p:sp>
          <p:nvSpPr>
            <p:cNvPr id="413" name="Rectangle 131"/>
            <p:cNvSpPr>
              <a:spLocks noChangeArrowheads="1"/>
            </p:cNvSpPr>
            <p:nvPr/>
          </p:nvSpPr>
          <p:spPr bwMode="auto">
            <a:xfrm>
              <a:off x="3936" y="2112"/>
              <a:ext cx="240" cy="5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itchFamily="18" charset="0"/>
                </a:rPr>
                <a:t>9</a:t>
              </a:r>
            </a:p>
          </p:txBody>
        </p:sp>
        <p:sp>
          <p:nvSpPr>
            <p:cNvPr id="414" name="Rectangle 132"/>
            <p:cNvSpPr>
              <a:spLocks noChangeArrowheads="1"/>
            </p:cNvSpPr>
            <p:nvPr/>
          </p:nvSpPr>
          <p:spPr bwMode="auto">
            <a:xfrm>
              <a:off x="3696" y="2112"/>
              <a:ext cx="240" cy="5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itchFamily="18" charset="0"/>
                </a:rPr>
                <a:t>2</a:t>
              </a:r>
            </a:p>
          </p:txBody>
        </p:sp>
        <p:sp>
          <p:nvSpPr>
            <p:cNvPr id="415" name="Rectangle 133"/>
            <p:cNvSpPr>
              <a:spLocks noChangeArrowheads="1"/>
            </p:cNvSpPr>
            <p:nvPr/>
          </p:nvSpPr>
          <p:spPr bwMode="auto">
            <a:xfrm>
              <a:off x="3936" y="1616"/>
              <a:ext cx="240" cy="4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itchFamily="18" charset="0"/>
                </a:rPr>
                <a:t>4</a:t>
              </a:r>
            </a:p>
          </p:txBody>
        </p:sp>
        <p:sp>
          <p:nvSpPr>
            <p:cNvPr id="416" name="Rectangle 134"/>
            <p:cNvSpPr>
              <a:spLocks noChangeArrowheads="1"/>
            </p:cNvSpPr>
            <p:nvPr/>
          </p:nvSpPr>
          <p:spPr bwMode="auto">
            <a:xfrm>
              <a:off x="3696" y="1616"/>
              <a:ext cx="240" cy="4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itchFamily="18" charset="0"/>
                </a:rPr>
                <a:t>3</a:t>
              </a:r>
            </a:p>
          </p:txBody>
        </p:sp>
        <p:sp>
          <p:nvSpPr>
            <p:cNvPr id="417" name="Rectangle 135"/>
            <p:cNvSpPr>
              <a:spLocks noChangeArrowheads="1"/>
            </p:cNvSpPr>
            <p:nvPr/>
          </p:nvSpPr>
          <p:spPr bwMode="auto">
            <a:xfrm>
              <a:off x="3936" y="1104"/>
              <a:ext cx="240" cy="5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</a:endParaRPr>
            </a:p>
          </p:txBody>
        </p:sp>
        <p:sp>
          <p:nvSpPr>
            <p:cNvPr id="418" name="Rectangle 136"/>
            <p:cNvSpPr>
              <a:spLocks noChangeArrowheads="1"/>
            </p:cNvSpPr>
            <p:nvPr/>
          </p:nvSpPr>
          <p:spPr bwMode="auto">
            <a:xfrm>
              <a:off x="3696" y="1104"/>
              <a:ext cx="240" cy="5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itchFamily="18" charset="0"/>
                </a:rPr>
                <a:t>4</a:t>
              </a:r>
            </a:p>
          </p:txBody>
        </p:sp>
        <p:sp>
          <p:nvSpPr>
            <p:cNvPr id="419" name="Line 137"/>
            <p:cNvSpPr>
              <a:spLocks noChangeShapeType="1"/>
            </p:cNvSpPr>
            <p:nvPr/>
          </p:nvSpPr>
          <p:spPr bwMode="auto">
            <a:xfrm>
              <a:off x="3696" y="1104"/>
              <a:ext cx="240" cy="0"/>
            </a:xfrm>
            <a:prstGeom prst="line">
              <a:avLst/>
            </a:prstGeom>
            <a:noFill/>
            <a:ln w="28575" cap="sq">
              <a:noFill/>
              <a:round/>
              <a:headEnd/>
              <a:tailEnd/>
            </a:ln>
          </p:spPr>
          <p:txBody>
            <a:bodyPr wrap="none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20" name="Line 138"/>
            <p:cNvSpPr>
              <a:spLocks noChangeShapeType="1"/>
            </p:cNvSpPr>
            <p:nvPr/>
          </p:nvSpPr>
          <p:spPr bwMode="auto">
            <a:xfrm>
              <a:off x="3696" y="3648"/>
              <a:ext cx="240" cy="0"/>
            </a:xfrm>
            <a:prstGeom prst="line">
              <a:avLst/>
            </a:prstGeom>
            <a:noFill/>
            <a:ln w="28575" cap="sq">
              <a:noFill/>
              <a:round/>
              <a:headEnd/>
              <a:tailEnd/>
            </a:ln>
          </p:spPr>
          <p:txBody>
            <a:bodyPr wrap="none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21" name="Line 139"/>
            <p:cNvSpPr>
              <a:spLocks noChangeShapeType="1"/>
            </p:cNvSpPr>
            <p:nvPr/>
          </p:nvSpPr>
          <p:spPr bwMode="auto">
            <a:xfrm>
              <a:off x="3696" y="1104"/>
              <a:ext cx="0" cy="512"/>
            </a:xfrm>
            <a:prstGeom prst="line">
              <a:avLst/>
            </a:prstGeom>
            <a:noFill/>
            <a:ln w="28575" cap="sq">
              <a:noFill/>
              <a:round/>
              <a:headEnd/>
              <a:tailEnd/>
            </a:ln>
          </p:spPr>
          <p:txBody>
            <a:bodyPr wrap="none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22" name="Line 140"/>
            <p:cNvSpPr>
              <a:spLocks noChangeShapeType="1"/>
            </p:cNvSpPr>
            <p:nvPr/>
          </p:nvSpPr>
          <p:spPr bwMode="auto">
            <a:xfrm>
              <a:off x="4176" y="1104"/>
              <a:ext cx="0" cy="2544"/>
            </a:xfrm>
            <a:prstGeom prst="line">
              <a:avLst/>
            </a:prstGeom>
            <a:noFill/>
            <a:ln w="28575" cap="sq">
              <a:solidFill>
                <a:srgbClr val="336699"/>
              </a:solidFill>
              <a:round/>
              <a:headEnd/>
              <a:tailEnd/>
            </a:ln>
          </p:spPr>
          <p:txBody>
            <a:bodyPr wrap="none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23" name="Line 141"/>
            <p:cNvSpPr>
              <a:spLocks noChangeShapeType="1"/>
            </p:cNvSpPr>
            <p:nvPr/>
          </p:nvSpPr>
          <p:spPr bwMode="auto">
            <a:xfrm>
              <a:off x="3936" y="1104"/>
              <a:ext cx="240" cy="0"/>
            </a:xfrm>
            <a:prstGeom prst="line">
              <a:avLst/>
            </a:prstGeom>
            <a:noFill/>
            <a:ln w="28575" cap="sq">
              <a:solidFill>
                <a:srgbClr val="336699"/>
              </a:solidFill>
              <a:round/>
              <a:headEnd/>
              <a:tailEnd/>
            </a:ln>
          </p:spPr>
          <p:txBody>
            <a:bodyPr wrap="none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24" name="Line 142"/>
            <p:cNvSpPr>
              <a:spLocks noChangeShapeType="1"/>
            </p:cNvSpPr>
            <p:nvPr/>
          </p:nvSpPr>
          <p:spPr bwMode="auto">
            <a:xfrm>
              <a:off x="3696" y="1616"/>
              <a:ext cx="0" cy="496"/>
            </a:xfrm>
            <a:prstGeom prst="line">
              <a:avLst/>
            </a:prstGeom>
            <a:noFill/>
            <a:ln w="28575" cap="sq">
              <a:noFill/>
              <a:round/>
              <a:headEnd/>
              <a:tailEnd/>
            </a:ln>
          </p:spPr>
          <p:txBody>
            <a:bodyPr wrap="none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25" name="Line 143"/>
            <p:cNvSpPr>
              <a:spLocks noChangeShapeType="1"/>
            </p:cNvSpPr>
            <p:nvPr/>
          </p:nvSpPr>
          <p:spPr bwMode="auto">
            <a:xfrm>
              <a:off x="3936" y="1616"/>
              <a:ext cx="240" cy="0"/>
            </a:xfrm>
            <a:prstGeom prst="line">
              <a:avLst/>
            </a:prstGeom>
            <a:noFill/>
            <a:ln w="12700">
              <a:solidFill>
                <a:srgbClr val="336699"/>
              </a:solidFill>
              <a:round/>
              <a:headEnd/>
              <a:tailEnd/>
            </a:ln>
          </p:spPr>
          <p:txBody>
            <a:bodyPr wrap="none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26" name="Line 144"/>
            <p:cNvSpPr>
              <a:spLocks noChangeShapeType="1"/>
            </p:cNvSpPr>
            <p:nvPr/>
          </p:nvSpPr>
          <p:spPr bwMode="auto">
            <a:xfrm>
              <a:off x="3696" y="2112"/>
              <a:ext cx="0" cy="512"/>
            </a:xfrm>
            <a:prstGeom prst="line">
              <a:avLst/>
            </a:prstGeom>
            <a:noFill/>
            <a:ln w="28575" cap="sq">
              <a:noFill/>
              <a:round/>
              <a:headEnd/>
              <a:tailEnd/>
            </a:ln>
          </p:spPr>
          <p:txBody>
            <a:bodyPr wrap="none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27" name="Line 145"/>
            <p:cNvSpPr>
              <a:spLocks noChangeShapeType="1"/>
            </p:cNvSpPr>
            <p:nvPr/>
          </p:nvSpPr>
          <p:spPr bwMode="auto">
            <a:xfrm>
              <a:off x="3936" y="2112"/>
              <a:ext cx="240" cy="0"/>
            </a:xfrm>
            <a:prstGeom prst="line">
              <a:avLst/>
            </a:prstGeom>
            <a:noFill/>
            <a:ln w="12700">
              <a:solidFill>
                <a:srgbClr val="336699"/>
              </a:solidFill>
              <a:round/>
              <a:headEnd/>
              <a:tailEnd/>
            </a:ln>
          </p:spPr>
          <p:txBody>
            <a:bodyPr wrap="none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28" name="Line 146"/>
            <p:cNvSpPr>
              <a:spLocks noChangeShapeType="1"/>
            </p:cNvSpPr>
            <p:nvPr/>
          </p:nvSpPr>
          <p:spPr bwMode="auto">
            <a:xfrm>
              <a:off x="3696" y="2624"/>
              <a:ext cx="0" cy="512"/>
            </a:xfrm>
            <a:prstGeom prst="line">
              <a:avLst/>
            </a:prstGeom>
            <a:noFill/>
            <a:ln w="28575" cap="sq">
              <a:noFill/>
              <a:round/>
              <a:headEnd/>
              <a:tailEnd/>
            </a:ln>
          </p:spPr>
          <p:txBody>
            <a:bodyPr wrap="none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29" name="Line 147"/>
            <p:cNvSpPr>
              <a:spLocks noChangeShapeType="1"/>
            </p:cNvSpPr>
            <p:nvPr/>
          </p:nvSpPr>
          <p:spPr bwMode="auto">
            <a:xfrm>
              <a:off x="3936" y="2624"/>
              <a:ext cx="240" cy="0"/>
            </a:xfrm>
            <a:prstGeom prst="line">
              <a:avLst/>
            </a:prstGeom>
            <a:noFill/>
            <a:ln w="12700">
              <a:solidFill>
                <a:srgbClr val="336699"/>
              </a:solidFill>
              <a:round/>
              <a:headEnd/>
              <a:tailEnd/>
            </a:ln>
          </p:spPr>
          <p:txBody>
            <a:bodyPr wrap="none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30" name="Line 148"/>
            <p:cNvSpPr>
              <a:spLocks noChangeShapeType="1"/>
            </p:cNvSpPr>
            <p:nvPr/>
          </p:nvSpPr>
          <p:spPr bwMode="auto">
            <a:xfrm>
              <a:off x="3696" y="3136"/>
              <a:ext cx="0" cy="512"/>
            </a:xfrm>
            <a:prstGeom prst="line">
              <a:avLst/>
            </a:prstGeom>
            <a:noFill/>
            <a:ln w="28575" cap="sq">
              <a:noFill/>
              <a:round/>
              <a:headEnd/>
              <a:tailEnd/>
            </a:ln>
          </p:spPr>
          <p:txBody>
            <a:bodyPr wrap="none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31" name="Line 149"/>
            <p:cNvSpPr>
              <a:spLocks noChangeShapeType="1"/>
            </p:cNvSpPr>
            <p:nvPr/>
          </p:nvSpPr>
          <p:spPr bwMode="auto">
            <a:xfrm>
              <a:off x="3936" y="3136"/>
              <a:ext cx="240" cy="0"/>
            </a:xfrm>
            <a:prstGeom prst="line">
              <a:avLst/>
            </a:prstGeom>
            <a:noFill/>
            <a:ln w="12700">
              <a:solidFill>
                <a:srgbClr val="336699"/>
              </a:solidFill>
              <a:round/>
              <a:headEnd/>
              <a:tailEnd/>
            </a:ln>
          </p:spPr>
          <p:txBody>
            <a:bodyPr wrap="none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32" name="Line 150"/>
            <p:cNvSpPr>
              <a:spLocks noChangeShapeType="1"/>
            </p:cNvSpPr>
            <p:nvPr/>
          </p:nvSpPr>
          <p:spPr bwMode="auto">
            <a:xfrm>
              <a:off x="3936" y="3648"/>
              <a:ext cx="240" cy="0"/>
            </a:xfrm>
            <a:prstGeom prst="line">
              <a:avLst/>
            </a:prstGeom>
            <a:noFill/>
            <a:ln w="28575" cap="sq">
              <a:solidFill>
                <a:srgbClr val="336699"/>
              </a:solidFill>
              <a:round/>
              <a:headEnd/>
              <a:tailEnd/>
            </a:ln>
          </p:spPr>
          <p:txBody>
            <a:bodyPr wrap="none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33" name="Line 151"/>
            <p:cNvSpPr>
              <a:spLocks noChangeShapeType="1"/>
            </p:cNvSpPr>
            <p:nvPr/>
          </p:nvSpPr>
          <p:spPr bwMode="auto">
            <a:xfrm>
              <a:off x="3936" y="1104"/>
              <a:ext cx="0" cy="2544"/>
            </a:xfrm>
            <a:prstGeom prst="line">
              <a:avLst/>
            </a:prstGeom>
            <a:noFill/>
            <a:ln w="12700">
              <a:solidFill>
                <a:srgbClr val="336699"/>
              </a:solidFill>
              <a:round/>
              <a:headEnd/>
              <a:tailEnd/>
            </a:ln>
          </p:spPr>
          <p:txBody>
            <a:bodyPr wrap="none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34" name="Text Box 152"/>
            <p:cNvSpPr txBox="1">
              <a:spLocks noChangeArrowheads="1"/>
            </p:cNvSpPr>
            <p:nvPr/>
          </p:nvSpPr>
          <p:spPr bwMode="auto">
            <a:xfrm>
              <a:off x="3360" y="1584"/>
              <a:ext cx="528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0" cap="none" spc="0" normalizeH="0" baseline="0" noProof="0" smtClean="0">
                  <a:ln>
                    <a:noFill/>
                  </a:ln>
                  <a:solidFill>
                    <a:srgbClr val="FF00FF"/>
                  </a:solidFill>
                  <a:effectLst/>
                  <a:uLnTx/>
                  <a:uFillTx/>
                  <a:latin typeface="Times New Roman" pitchFamily="18" charset="0"/>
                </a:rPr>
                <a:t>top</a:t>
              </a:r>
            </a:p>
          </p:txBody>
        </p:sp>
      </p:grpSp>
      <p:grpSp>
        <p:nvGrpSpPr>
          <p:cNvPr id="435" name="Group 153"/>
          <p:cNvGrpSpPr>
            <a:grpSpLocks/>
          </p:cNvGrpSpPr>
          <p:nvPr/>
        </p:nvGrpSpPr>
        <p:grpSpPr bwMode="auto">
          <a:xfrm>
            <a:off x="6705600" y="3429000"/>
            <a:ext cx="990600" cy="457200"/>
            <a:chOff x="624" y="2400"/>
            <a:chExt cx="720" cy="336"/>
          </a:xfrm>
        </p:grpSpPr>
        <p:sp>
          <p:nvSpPr>
            <p:cNvPr id="436" name="Line 154"/>
            <p:cNvSpPr>
              <a:spLocks noChangeShapeType="1"/>
            </p:cNvSpPr>
            <p:nvPr/>
          </p:nvSpPr>
          <p:spPr bwMode="auto">
            <a:xfrm>
              <a:off x="672" y="2736"/>
              <a:ext cx="576" cy="0"/>
            </a:xfrm>
            <a:prstGeom prst="line">
              <a:avLst/>
            </a:prstGeom>
            <a:noFill/>
            <a:ln w="9525">
              <a:solidFill>
                <a:srgbClr val="336699"/>
              </a:solidFill>
              <a:round/>
              <a:headEnd/>
              <a:tailEnd type="triangle" w="med" len="med"/>
            </a:ln>
          </p:spPr>
          <p:txBody>
            <a:bodyPr wrap="none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37" name="Text Box 155"/>
            <p:cNvSpPr txBox="1">
              <a:spLocks noChangeArrowheads="1"/>
            </p:cNvSpPr>
            <p:nvPr/>
          </p:nvSpPr>
          <p:spPr bwMode="auto">
            <a:xfrm>
              <a:off x="624" y="2400"/>
              <a:ext cx="720" cy="2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itchFamily="18" charset="0"/>
                </a:rPr>
                <a:t>Push 5</a:t>
              </a:r>
            </a:p>
          </p:txBody>
        </p:sp>
      </p:grpSp>
      <p:grpSp>
        <p:nvGrpSpPr>
          <p:cNvPr id="438" name="Group 156"/>
          <p:cNvGrpSpPr>
            <a:grpSpLocks/>
          </p:cNvGrpSpPr>
          <p:nvPr/>
        </p:nvGrpSpPr>
        <p:grpSpPr bwMode="auto">
          <a:xfrm>
            <a:off x="7010400" y="1295400"/>
            <a:ext cx="1295400" cy="4038600"/>
            <a:chOff x="4416" y="1104"/>
            <a:chExt cx="816" cy="2544"/>
          </a:xfrm>
        </p:grpSpPr>
        <p:sp>
          <p:nvSpPr>
            <p:cNvPr id="439" name="Rectangle 157"/>
            <p:cNvSpPr>
              <a:spLocks noChangeArrowheads="1"/>
            </p:cNvSpPr>
            <p:nvPr/>
          </p:nvSpPr>
          <p:spPr bwMode="auto">
            <a:xfrm>
              <a:off x="4992" y="3136"/>
              <a:ext cx="240" cy="5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itchFamily="18" charset="0"/>
                </a:rPr>
                <a:t>7</a:t>
              </a:r>
            </a:p>
          </p:txBody>
        </p:sp>
        <p:sp>
          <p:nvSpPr>
            <p:cNvPr id="440" name="Rectangle 158"/>
            <p:cNvSpPr>
              <a:spLocks noChangeArrowheads="1"/>
            </p:cNvSpPr>
            <p:nvPr/>
          </p:nvSpPr>
          <p:spPr bwMode="auto">
            <a:xfrm>
              <a:off x="4752" y="3136"/>
              <a:ext cx="240" cy="5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itchFamily="18" charset="0"/>
                </a:rPr>
                <a:t>0</a:t>
              </a:r>
            </a:p>
          </p:txBody>
        </p:sp>
        <p:sp>
          <p:nvSpPr>
            <p:cNvPr id="441" name="Rectangle 159"/>
            <p:cNvSpPr>
              <a:spLocks noChangeArrowheads="1"/>
            </p:cNvSpPr>
            <p:nvPr/>
          </p:nvSpPr>
          <p:spPr bwMode="auto">
            <a:xfrm>
              <a:off x="4992" y="2624"/>
              <a:ext cx="240" cy="5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itchFamily="18" charset="0"/>
                </a:rPr>
                <a:t>8</a:t>
              </a:r>
            </a:p>
          </p:txBody>
        </p:sp>
        <p:sp>
          <p:nvSpPr>
            <p:cNvPr id="442" name="Rectangle 160"/>
            <p:cNvSpPr>
              <a:spLocks noChangeArrowheads="1"/>
            </p:cNvSpPr>
            <p:nvPr/>
          </p:nvSpPr>
          <p:spPr bwMode="auto">
            <a:xfrm>
              <a:off x="4752" y="2624"/>
              <a:ext cx="240" cy="5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itchFamily="18" charset="0"/>
                </a:rPr>
                <a:t>1</a:t>
              </a:r>
            </a:p>
          </p:txBody>
        </p:sp>
        <p:sp>
          <p:nvSpPr>
            <p:cNvPr id="443" name="Rectangle 161"/>
            <p:cNvSpPr>
              <a:spLocks noChangeArrowheads="1"/>
            </p:cNvSpPr>
            <p:nvPr/>
          </p:nvSpPr>
          <p:spPr bwMode="auto">
            <a:xfrm>
              <a:off x="4992" y="2112"/>
              <a:ext cx="240" cy="5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itchFamily="18" charset="0"/>
                </a:rPr>
                <a:t>9</a:t>
              </a:r>
            </a:p>
          </p:txBody>
        </p:sp>
        <p:sp>
          <p:nvSpPr>
            <p:cNvPr id="444" name="Rectangle 162"/>
            <p:cNvSpPr>
              <a:spLocks noChangeArrowheads="1"/>
            </p:cNvSpPr>
            <p:nvPr/>
          </p:nvSpPr>
          <p:spPr bwMode="auto">
            <a:xfrm>
              <a:off x="4752" y="2112"/>
              <a:ext cx="240" cy="5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itchFamily="18" charset="0"/>
                </a:rPr>
                <a:t>2</a:t>
              </a:r>
            </a:p>
          </p:txBody>
        </p:sp>
        <p:sp>
          <p:nvSpPr>
            <p:cNvPr id="445" name="Rectangle 163"/>
            <p:cNvSpPr>
              <a:spLocks noChangeArrowheads="1"/>
            </p:cNvSpPr>
            <p:nvPr/>
          </p:nvSpPr>
          <p:spPr bwMode="auto">
            <a:xfrm>
              <a:off x="4992" y="1616"/>
              <a:ext cx="240" cy="4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itchFamily="18" charset="0"/>
                </a:rPr>
                <a:t>4</a:t>
              </a:r>
            </a:p>
          </p:txBody>
        </p:sp>
        <p:sp>
          <p:nvSpPr>
            <p:cNvPr id="446" name="Rectangle 164"/>
            <p:cNvSpPr>
              <a:spLocks noChangeArrowheads="1"/>
            </p:cNvSpPr>
            <p:nvPr/>
          </p:nvSpPr>
          <p:spPr bwMode="auto">
            <a:xfrm>
              <a:off x="4752" y="1616"/>
              <a:ext cx="240" cy="4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itchFamily="18" charset="0"/>
                </a:rPr>
                <a:t>3</a:t>
              </a:r>
            </a:p>
          </p:txBody>
        </p:sp>
        <p:sp>
          <p:nvSpPr>
            <p:cNvPr id="447" name="Rectangle 165"/>
            <p:cNvSpPr>
              <a:spLocks noChangeArrowheads="1"/>
            </p:cNvSpPr>
            <p:nvPr/>
          </p:nvSpPr>
          <p:spPr bwMode="auto">
            <a:xfrm>
              <a:off x="4992" y="1104"/>
              <a:ext cx="240" cy="5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itchFamily="18" charset="0"/>
                </a:rPr>
                <a:t>5</a:t>
              </a:r>
            </a:p>
          </p:txBody>
        </p:sp>
        <p:sp>
          <p:nvSpPr>
            <p:cNvPr id="448" name="Rectangle 166"/>
            <p:cNvSpPr>
              <a:spLocks noChangeArrowheads="1"/>
            </p:cNvSpPr>
            <p:nvPr/>
          </p:nvSpPr>
          <p:spPr bwMode="auto">
            <a:xfrm>
              <a:off x="4752" y="1104"/>
              <a:ext cx="240" cy="5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itchFamily="18" charset="0"/>
                </a:rPr>
                <a:t>4</a:t>
              </a:r>
            </a:p>
          </p:txBody>
        </p:sp>
        <p:sp>
          <p:nvSpPr>
            <p:cNvPr id="449" name="Line 167"/>
            <p:cNvSpPr>
              <a:spLocks noChangeShapeType="1"/>
            </p:cNvSpPr>
            <p:nvPr/>
          </p:nvSpPr>
          <p:spPr bwMode="auto">
            <a:xfrm>
              <a:off x="4752" y="1104"/>
              <a:ext cx="240" cy="0"/>
            </a:xfrm>
            <a:prstGeom prst="line">
              <a:avLst/>
            </a:prstGeom>
            <a:noFill/>
            <a:ln w="28575" cap="sq">
              <a:noFill/>
              <a:round/>
              <a:headEnd/>
              <a:tailEnd/>
            </a:ln>
          </p:spPr>
          <p:txBody>
            <a:bodyPr wrap="none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50" name="Line 168"/>
            <p:cNvSpPr>
              <a:spLocks noChangeShapeType="1"/>
            </p:cNvSpPr>
            <p:nvPr/>
          </p:nvSpPr>
          <p:spPr bwMode="auto">
            <a:xfrm>
              <a:off x="4752" y="3648"/>
              <a:ext cx="240" cy="0"/>
            </a:xfrm>
            <a:prstGeom prst="line">
              <a:avLst/>
            </a:prstGeom>
            <a:noFill/>
            <a:ln w="28575" cap="sq">
              <a:noFill/>
              <a:round/>
              <a:headEnd/>
              <a:tailEnd/>
            </a:ln>
          </p:spPr>
          <p:txBody>
            <a:bodyPr wrap="none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51" name="Line 169"/>
            <p:cNvSpPr>
              <a:spLocks noChangeShapeType="1"/>
            </p:cNvSpPr>
            <p:nvPr/>
          </p:nvSpPr>
          <p:spPr bwMode="auto">
            <a:xfrm>
              <a:off x="4752" y="1104"/>
              <a:ext cx="0" cy="512"/>
            </a:xfrm>
            <a:prstGeom prst="line">
              <a:avLst/>
            </a:prstGeom>
            <a:noFill/>
            <a:ln w="28575" cap="sq">
              <a:noFill/>
              <a:round/>
              <a:headEnd/>
              <a:tailEnd/>
            </a:ln>
          </p:spPr>
          <p:txBody>
            <a:bodyPr wrap="none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52" name="Line 170"/>
            <p:cNvSpPr>
              <a:spLocks noChangeShapeType="1"/>
            </p:cNvSpPr>
            <p:nvPr/>
          </p:nvSpPr>
          <p:spPr bwMode="auto">
            <a:xfrm>
              <a:off x="5232" y="1104"/>
              <a:ext cx="0" cy="2544"/>
            </a:xfrm>
            <a:prstGeom prst="line">
              <a:avLst/>
            </a:prstGeom>
            <a:noFill/>
            <a:ln w="28575" cap="sq">
              <a:solidFill>
                <a:srgbClr val="336699"/>
              </a:solidFill>
              <a:round/>
              <a:headEnd/>
              <a:tailEnd/>
            </a:ln>
          </p:spPr>
          <p:txBody>
            <a:bodyPr wrap="none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53" name="Line 171"/>
            <p:cNvSpPr>
              <a:spLocks noChangeShapeType="1"/>
            </p:cNvSpPr>
            <p:nvPr/>
          </p:nvSpPr>
          <p:spPr bwMode="auto">
            <a:xfrm>
              <a:off x="4992" y="1104"/>
              <a:ext cx="240" cy="0"/>
            </a:xfrm>
            <a:prstGeom prst="line">
              <a:avLst/>
            </a:prstGeom>
            <a:noFill/>
            <a:ln w="28575" cap="sq">
              <a:solidFill>
                <a:srgbClr val="336699"/>
              </a:solidFill>
              <a:round/>
              <a:headEnd/>
              <a:tailEnd/>
            </a:ln>
          </p:spPr>
          <p:txBody>
            <a:bodyPr wrap="none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54" name="Line 172"/>
            <p:cNvSpPr>
              <a:spLocks noChangeShapeType="1"/>
            </p:cNvSpPr>
            <p:nvPr/>
          </p:nvSpPr>
          <p:spPr bwMode="auto">
            <a:xfrm>
              <a:off x="4752" y="1616"/>
              <a:ext cx="0" cy="496"/>
            </a:xfrm>
            <a:prstGeom prst="line">
              <a:avLst/>
            </a:prstGeom>
            <a:noFill/>
            <a:ln w="28575" cap="sq">
              <a:noFill/>
              <a:round/>
              <a:headEnd/>
              <a:tailEnd/>
            </a:ln>
          </p:spPr>
          <p:txBody>
            <a:bodyPr wrap="none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55" name="Line 173"/>
            <p:cNvSpPr>
              <a:spLocks noChangeShapeType="1"/>
            </p:cNvSpPr>
            <p:nvPr/>
          </p:nvSpPr>
          <p:spPr bwMode="auto">
            <a:xfrm>
              <a:off x="4992" y="1616"/>
              <a:ext cx="240" cy="0"/>
            </a:xfrm>
            <a:prstGeom prst="line">
              <a:avLst/>
            </a:prstGeom>
            <a:noFill/>
            <a:ln w="12700">
              <a:solidFill>
                <a:srgbClr val="336699"/>
              </a:solidFill>
              <a:round/>
              <a:headEnd/>
              <a:tailEnd/>
            </a:ln>
          </p:spPr>
          <p:txBody>
            <a:bodyPr wrap="none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56" name="Line 174"/>
            <p:cNvSpPr>
              <a:spLocks noChangeShapeType="1"/>
            </p:cNvSpPr>
            <p:nvPr/>
          </p:nvSpPr>
          <p:spPr bwMode="auto">
            <a:xfrm>
              <a:off x="4752" y="2112"/>
              <a:ext cx="0" cy="512"/>
            </a:xfrm>
            <a:prstGeom prst="line">
              <a:avLst/>
            </a:prstGeom>
            <a:noFill/>
            <a:ln w="28575" cap="sq">
              <a:noFill/>
              <a:round/>
              <a:headEnd/>
              <a:tailEnd/>
            </a:ln>
          </p:spPr>
          <p:txBody>
            <a:bodyPr wrap="none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57" name="Line 175"/>
            <p:cNvSpPr>
              <a:spLocks noChangeShapeType="1"/>
            </p:cNvSpPr>
            <p:nvPr/>
          </p:nvSpPr>
          <p:spPr bwMode="auto">
            <a:xfrm>
              <a:off x="4992" y="2112"/>
              <a:ext cx="240" cy="0"/>
            </a:xfrm>
            <a:prstGeom prst="line">
              <a:avLst/>
            </a:prstGeom>
            <a:noFill/>
            <a:ln w="12700">
              <a:solidFill>
                <a:srgbClr val="336699"/>
              </a:solidFill>
              <a:round/>
              <a:headEnd/>
              <a:tailEnd/>
            </a:ln>
          </p:spPr>
          <p:txBody>
            <a:bodyPr wrap="none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58" name="Line 176"/>
            <p:cNvSpPr>
              <a:spLocks noChangeShapeType="1"/>
            </p:cNvSpPr>
            <p:nvPr/>
          </p:nvSpPr>
          <p:spPr bwMode="auto">
            <a:xfrm>
              <a:off x="4752" y="2624"/>
              <a:ext cx="0" cy="512"/>
            </a:xfrm>
            <a:prstGeom prst="line">
              <a:avLst/>
            </a:prstGeom>
            <a:noFill/>
            <a:ln w="28575" cap="sq">
              <a:noFill/>
              <a:round/>
              <a:headEnd/>
              <a:tailEnd/>
            </a:ln>
          </p:spPr>
          <p:txBody>
            <a:bodyPr wrap="none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59" name="Line 177"/>
            <p:cNvSpPr>
              <a:spLocks noChangeShapeType="1"/>
            </p:cNvSpPr>
            <p:nvPr/>
          </p:nvSpPr>
          <p:spPr bwMode="auto">
            <a:xfrm>
              <a:off x="4992" y="2624"/>
              <a:ext cx="240" cy="0"/>
            </a:xfrm>
            <a:prstGeom prst="line">
              <a:avLst/>
            </a:prstGeom>
            <a:noFill/>
            <a:ln w="12700">
              <a:solidFill>
                <a:srgbClr val="336699"/>
              </a:solidFill>
              <a:round/>
              <a:headEnd/>
              <a:tailEnd/>
            </a:ln>
          </p:spPr>
          <p:txBody>
            <a:bodyPr wrap="none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60" name="Line 178"/>
            <p:cNvSpPr>
              <a:spLocks noChangeShapeType="1"/>
            </p:cNvSpPr>
            <p:nvPr/>
          </p:nvSpPr>
          <p:spPr bwMode="auto">
            <a:xfrm>
              <a:off x="4752" y="3136"/>
              <a:ext cx="0" cy="512"/>
            </a:xfrm>
            <a:prstGeom prst="line">
              <a:avLst/>
            </a:prstGeom>
            <a:noFill/>
            <a:ln w="28575" cap="sq">
              <a:noFill/>
              <a:round/>
              <a:headEnd/>
              <a:tailEnd/>
            </a:ln>
          </p:spPr>
          <p:txBody>
            <a:bodyPr wrap="none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61" name="Line 179"/>
            <p:cNvSpPr>
              <a:spLocks noChangeShapeType="1"/>
            </p:cNvSpPr>
            <p:nvPr/>
          </p:nvSpPr>
          <p:spPr bwMode="auto">
            <a:xfrm>
              <a:off x="4992" y="3136"/>
              <a:ext cx="240" cy="0"/>
            </a:xfrm>
            <a:prstGeom prst="line">
              <a:avLst/>
            </a:prstGeom>
            <a:noFill/>
            <a:ln w="12700">
              <a:solidFill>
                <a:srgbClr val="336699"/>
              </a:solidFill>
              <a:round/>
              <a:headEnd/>
              <a:tailEnd/>
            </a:ln>
          </p:spPr>
          <p:txBody>
            <a:bodyPr wrap="none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62" name="Line 180"/>
            <p:cNvSpPr>
              <a:spLocks noChangeShapeType="1"/>
            </p:cNvSpPr>
            <p:nvPr/>
          </p:nvSpPr>
          <p:spPr bwMode="auto">
            <a:xfrm>
              <a:off x="4992" y="3648"/>
              <a:ext cx="240" cy="0"/>
            </a:xfrm>
            <a:prstGeom prst="line">
              <a:avLst/>
            </a:prstGeom>
            <a:noFill/>
            <a:ln w="28575" cap="sq">
              <a:solidFill>
                <a:srgbClr val="336699"/>
              </a:solidFill>
              <a:round/>
              <a:headEnd/>
              <a:tailEnd/>
            </a:ln>
          </p:spPr>
          <p:txBody>
            <a:bodyPr wrap="none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63" name="Line 181"/>
            <p:cNvSpPr>
              <a:spLocks noChangeShapeType="1"/>
            </p:cNvSpPr>
            <p:nvPr/>
          </p:nvSpPr>
          <p:spPr bwMode="auto">
            <a:xfrm>
              <a:off x="4992" y="1104"/>
              <a:ext cx="0" cy="2544"/>
            </a:xfrm>
            <a:prstGeom prst="line">
              <a:avLst/>
            </a:prstGeom>
            <a:noFill/>
            <a:ln w="12700">
              <a:solidFill>
                <a:srgbClr val="336699"/>
              </a:solidFill>
              <a:round/>
              <a:headEnd/>
              <a:tailEnd/>
            </a:ln>
          </p:spPr>
          <p:txBody>
            <a:bodyPr wrap="none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64" name="Text Box 182"/>
            <p:cNvSpPr txBox="1">
              <a:spLocks noChangeArrowheads="1"/>
            </p:cNvSpPr>
            <p:nvPr/>
          </p:nvSpPr>
          <p:spPr bwMode="auto">
            <a:xfrm>
              <a:off x="4416" y="1104"/>
              <a:ext cx="528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0" cap="none" spc="0" normalizeH="0" baseline="0" noProof="0" smtClean="0">
                  <a:ln>
                    <a:noFill/>
                  </a:ln>
                  <a:solidFill>
                    <a:srgbClr val="FF00FF"/>
                  </a:solidFill>
                  <a:effectLst/>
                  <a:uLnTx/>
                  <a:uFillTx/>
                  <a:latin typeface="Times New Roman" pitchFamily="18" charset="0"/>
                </a:rPr>
                <a:t>top</a:t>
              </a:r>
            </a:p>
          </p:txBody>
        </p:sp>
      </p:grpSp>
      <p:sp>
        <p:nvSpPr>
          <p:cNvPr id="465" name="Text Box 184"/>
          <p:cNvSpPr txBox="1">
            <a:spLocks noChangeArrowheads="1"/>
          </p:cNvSpPr>
          <p:nvPr/>
        </p:nvSpPr>
        <p:spPr bwMode="auto">
          <a:xfrm>
            <a:off x="5257800" y="5410200"/>
            <a:ext cx="3810000" cy="10525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400" dirty="0">
                <a:effectLst/>
                <a:latin typeface="Times New Roman" pitchFamily="18" charset="0"/>
              </a:rPr>
              <a:t>top = </a:t>
            </a:r>
            <a:r>
              <a:rPr lang="en-US" sz="2400" dirty="0" err="1">
                <a:effectLst/>
                <a:latin typeface="Times New Roman" pitchFamily="18" charset="0"/>
              </a:rPr>
              <a:t>StackSize</a:t>
            </a:r>
            <a:r>
              <a:rPr lang="en-US" sz="2400" dirty="0">
                <a:effectLst/>
                <a:latin typeface="Times New Roman" pitchFamily="18" charset="0"/>
              </a:rPr>
              <a:t> – 1,</a:t>
            </a:r>
          </a:p>
          <a:p>
            <a:pPr eaLnBrk="1" hangingPunct="1">
              <a:lnSpc>
                <a:spcPct val="20000"/>
              </a:lnSpc>
              <a:spcBef>
                <a:spcPct val="50000"/>
              </a:spcBef>
            </a:pPr>
            <a:r>
              <a:rPr lang="en-US" sz="2400" dirty="0">
                <a:effectLst/>
                <a:latin typeface="Times New Roman" pitchFamily="18" charset="0"/>
              </a:rPr>
              <a:t>Stack is full,</a:t>
            </a:r>
          </a:p>
          <a:p>
            <a:pPr eaLnBrk="1" hangingPunct="1">
              <a:lnSpc>
                <a:spcPct val="40000"/>
              </a:lnSpc>
              <a:spcBef>
                <a:spcPct val="50000"/>
              </a:spcBef>
            </a:pPr>
            <a:r>
              <a:rPr lang="en-US" sz="2400" dirty="0">
                <a:effectLst/>
                <a:latin typeface="Times New Roman" pitchFamily="18" charset="0"/>
              </a:rPr>
              <a:t>We can’t push more </a:t>
            </a:r>
            <a:r>
              <a:rPr lang="en-US" sz="2400" dirty="0" smtClean="0">
                <a:effectLst/>
                <a:latin typeface="Times New Roman" pitchFamily="18" charset="0"/>
              </a:rPr>
              <a:t>elements</a:t>
            </a:r>
            <a:endParaRPr lang="en-US" sz="2400" dirty="0"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4" grpId="0" autoUpdateAnimBg="0"/>
      <p:bldP spid="465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Push – Array Implementation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382000" cy="5486400"/>
          </a:xfrm>
        </p:spPr>
        <p:txBody>
          <a:bodyPr/>
          <a:lstStyle/>
          <a:p>
            <a:pPr>
              <a:buNone/>
            </a:pPr>
            <a:r>
              <a:rPr lang="en-US" i="1" dirty="0" smtClean="0"/>
              <a:t>push(Stack[],element)</a:t>
            </a:r>
          </a:p>
          <a:p>
            <a:pPr>
              <a:buNone/>
            </a:pPr>
            <a:r>
              <a:rPr lang="en-US" i="1" dirty="0" smtClean="0"/>
              <a:t>{</a:t>
            </a:r>
          </a:p>
          <a:p>
            <a:pPr>
              <a:buNone/>
            </a:pPr>
            <a:r>
              <a:rPr lang="en-US" i="1" dirty="0" smtClean="0"/>
              <a:t>	if (top == </a:t>
            </a:r>
            <a:r>
              <a:rPr lang="en-US" i="1" dirty="0" err="1" smtClean="0"/>
              <a:t>StackSize</a:t>
            </a:r>
            <a:r>
              <a:rPr lang="en-US" i="1" dirty="0" smtClean="0"/>
              <a:t> – 1)</a:t>
            </a:r>
          </a:p>
          <a:p>
            <a:pPr>
              <a:buNone/>
            </a:pPr>
            <a:r>
              <a:rPr lang="en-US" i="1" dirty="0" smtClean="0"/>
              <a:t>		</a:t>
            </a:r>
            <a:r>
              <a:rPr lang="en-US" i="1" dirty="0" err="1" smtClean="0"/>
              <a:t>cout</a:t>
            </a:r>
            <a:r>
              <a:rPr lang="en-US" i="1" dirty="0" smtClean="0"/>
              <a:t>&lt;&lt;“stack is full”;</a:t>
            </a:r>
          </a:p>
          <a:p>
            <a:pPr>
              <a:buNone/>
            </a:pPr>
            <a:r>
              <a:rPr lang="en-US" i="1" dirty="0" smtClean="0"/>
              <a:t>	else</a:t>
            </a:r>
          </a:p>
          <a:p>
            <a:pPr>
              <a:buNone/>
            </a:pPr>
            <a:r>
              <a:rPr lang="en-US" i="1" dirty="0" smtClean="0"/>
              <a:t>		Stack[++top] = element;</a:t>
            </a:r>
          </a:p>
          <a:p>
            <a:pPr>
              <a:buNone/>
            </a:pPr>
            <a:r>
              <a:rPr lang="en-US" i="1" dirty="0" smtClean="0"/>
              <a:t>}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Pop – Array Implementation</a:t>
            </a:r>
            <a:endParaRPr lang="en-US" dirty="0"/>
          </a:p>
        </p:txBody>
      </p:sp>
      <p:sp>
        <p:nvSpPr>
          <p:cNvPr id="158" name="AutoShape 4" descr="stack"/>
          <p:cNvSpPr>
            <a:spLocks noChangeAspect="1" noChangeArrowheads="1"/>
          </p:cNvSpPr>
          <p:nvPr/>
        </p:nvSpPr>
        <p:spPr bwMode="auto">
          <a:xfrm>
            <a:off x="4424363" y="3281363"/>
            <a:ext cx="296862" cy="296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aphicFrame>
        <p:nvGraphicFramePr>
          <p:cNvPr id="159" name="Group 6"/>
          <p:cNvGraphicFramePr>
            <a:graphicFrameLocks noGrp="1"/>
          </p:cNvGraphicFramePr>
          <p:nvPr/>
        </p:nvGraphicFramePr>
        <p:xfrm>
          <a:off x="7620000" y="1295400"/>
          <a:ext cx="838200" cy="4038600"/>
        </p:xfrm>
        <a:graphic>
          <a:graphicData uri="http://schemas.openxmlformats.org/drawingml/2006/table">
            <a:tbl>
              <a:tblPr/>
              <a:tblGrid>
                <a:gridCol w="381000"/>
                <a:gridCol w="457200"/>
              </a:tblGrid>
              <a:tr h="812800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87400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12800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12800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12800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horzOverflow="overflow">
                    <a:lnL cap="flat">
                      <a:noFill/>
                    </a:lnL>
                    <a:lnR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3366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60" name="Text Box 32"/>
          <p:cNvSpPr txBox="1">
            <a:spLocks noChangeArrowheads="1"/>
          </p:cNvSpPr>
          <p:nvPr/>
        </p:nvSpPr>
        <p:spPr bwMode="auto">
          <a:xfrm>
            <a:off x="6172200" y="5410200"/>
            <a:ext cx="2819400" cy="11633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400" dirty="0">
                <a:effectLst/>
                <a:latin typeface="Times New Roman" pitchFamily="18" charset="0"/>
              </a:rPr>
              <a:t>Empty stack </a:t>
            </a:r>
            <a:r>
              <a:rPr lang="en-US" sz="2400" dirty="0" smtClean="0">
                <a:effectLst/>
                <a:latin typeface="Times New Roman" pitchFamily="18" charset="0"/>
              </a:rPr>
              <a:t> top </a:t>
            </a:r>
            <a:r>
              <a:rPr lang="en-US" sz="2400" dirty="0">
                <a:effectLst/>
                <a:latin typeface="Times New Roman" pitchFamily="18" charset="0"/>
              </a:rPr>
              <a:t>= -1</a:t>
            </a:r>
          </a:p>
          <a:p>
            <a:pPr eaLnBrk="1" hangingPunct="1">
              <a:lnSpc>
                <a:spcPct val="60000"/>
              </a:lnSpc>
              <a:spcBef>
                <a:spcPct val="50000"/>
              </a:spcBef>
            </a:pPr>
            <a:r>
              <a:rPr lang="en-US" sz="2400" dirty="0">
                <a:effectLst/>
                <a:latin typeface="Times New Roman" pitchFamily="18" charset="0"/>
              </a:rPr>
              <a:t>We can’t pop </a:t>
            </a:r>
            <a:r>
              <a:rPr lang="en-US" sz="2400" dirty="0" smtClean="0">
                <a:effectLst/>
                <a:latin typeface="Times New Roman" pitchFamily="18" charset="0"/>
              </a:rPr>
              <a:t>more </a:t>
            </a:r>
            <a:endParaRPr lang="en-US" sz="2400" dirty="0">
              <a:effectLst/>
              <a:latin typeface="Times New Roman" pitchFamily="18" charset="0"/>
            </a:endParaRPr>
          </a:p>
          <a:p>
            <a:pPr eaLnBrk="1" hangingPunct="1">
              <a:lnSpc>
                <a:spcPct val="30000"/>
              </a:lnSpc>
              <a:spcBef>
                <a:spcPct val="50000"/>
              </a:spcBef>
            </a:pPr>
            <a:r>
              <a:rPr lang="en-US" sz="2400" dirty="0">
                <a:effectLst/>
                <a:latin typeface="Times New Roman" pitchFamily="18" charset="0"/>
              </a:rPr>
              <a:t>elements</a:t>
            </a:r>
          </a:p>
        </p:txBody>
      </p:sp>
      <p:grpSp>
        <p:nvGrpSpPr>
          <p:cNvPr id="161" name="Group 33"/>
          <p:cNvGrpSpPr>
            <a:grpSpLocks/>
          </p:cNvGrpSpPr>
          <p:nvPr/>
        </p:nvGrpSpPr>
        <p:grpSpPr bwMode="auto">
          <a:xfrm>
            <a:off x="5410200" y="1371600"/>
            <a:ext cx="1371600" cy="4038600"/>
            <a:chOff x="624" y="1104"/>
            <a:chExt cx="864" cy="2544"/>
          </a:xfrm>
        </p:grpSpPr>
        <p:sp>
          <p:nvSpPr>
            <p:cNvPr id="162" name="Rectangle 34"/>
            <p:cNvSpPr>
              <a:spLocks noChangeArrowheads="1"/>
            </p:cNvSpPr>
            <p:nvPr/>
          </p:nvSpPr>
          <p:spPr bwMode="auto">
            <a:xfrm>
              <a:off x="1248" y="3136"/>
              <a:ext cx="240" cy="5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itchFamily="18" charset="0"/>
                </a:rPr>
                <a:t>7</a:t>
              </a:r>
            </a:p>
          </p:txBody>
        </p:sp>
        <p:sp>
          <p:nvSpPr>
            <p:cNvPr id="163" name="Rectangle 35"/>
            <p:cNvSpPr>
              <a:spLocks noChangeArrowheads="1"/>
            </p:cNvSpPr>
            <p:nvPr/>
          </p:nvSpPr>
          <p:spPr bwMode="auto">
            <a:xfrm>
              <a:off x="1008" y="3136"/>
              <a:ext cx="240" cy="5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itchFamily="18" charset="0"/>
                </a:rPr>
                <a:t>0</a:t>
              </a:r>
            </a:p>
          </p:txBody>
        </p:sp>
        <p:sp>
          <p:nvSpPr>
            <p:cNvPr id="164" name="Rectangle 36"/>
            <p:cNvSpPr>
              <a:spLocks noChangeArrowheads="1"/>
            </p:cNvSpPr>
            <p:nvPr/>
          </p:nvSpPr>
          <p:spPr bwMode="auto">
            <a:xfrm>
              <a:off x="1248" y="2624"/>
              <a:ext cx="240" cy="5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</a:endParaRPr>
            </a:p>
          </p:txBody>
        </p:sp>
        <p:sp>
          <p:nvSpPr>
            <p:cNvPr id="165" name="Rectangle 37"/>
            <p:cNvSpPr>
              <a:spLocks noChangeArrowheads="1"/>
            </p:cNvSpPr>
            <p:nvPr/>
          </p:nvSpPr>
          <p:spPr bwMode="auto">
            <a:xfrm>
              <a:off x="1008" y="2624"/>
              <a:ext cx="240" cy="5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itchFamily="18" charset="0"/>
                </a:rPr>
                <a:t>1</a:t>
              </a:r>
            </a:p>
          </p:txBody>
        </p:sp>
        <p:sp>
          <p:nvSpPr>
            <p:cNvPr id="166" name="Rectangle 38"/>
            <p:cNvSpPr>
              <a:spLocks noChangeArrowheads="1"/>
            </p:cNvSpPr>
            <p:nvPr/>
          </p:nvSpPr>
          <p:spPr bwMode="auto">
            <a:xfrm>
              <a:off x="1248" y="2112"/>
              <a:ext cx="240" cy="5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</a:endParaRPr>
            </a:p>
          </p:txBody>
        </p:sp>
        <p:sp>
          <p:nvSpPr>
            <p:cNvPr id="167" name="Rectangle 39"/>
            <p:cNvSpPr>
              <a:spLocks noChangeArrowheads="1"/>
            </p:cNvSpPr>
            <p:nvPr/>
          </p:nvSpPr>
          <p:spPr bwMode="auto">
            <a:xfrm>
              <a:off x="1008" y="2112"/>
              <a:ext cx="240" cy="5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itchFamily="18" charset="0"/>
                </a:rPr>
                <a:t>2</a:t>
              </a:r>
            </a:p>
          </p:txBody>
        </p:sp>
        <p:sp>
          <p:nvSpPr>
            <p:cNvPr id="168" name="Rectangle 40"/>
            <p:cNvSpPr>
              <a:spLocks noChangeArrowheads="1"/>
            </p:cNvSpPr>
            <p:nvPr/>
          </p:nvSpPr>
          <p:spPr bwMode="auto">
            <a:xfrm>
              <a:off x="1248" y="1616"/>
              <a:ext cx="240" cy="4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</a:endParaRPr>
            </a:p>
          </p:txBody>
        </p:sp>
        <p:sp>
          <p:nvSpPr>
            <p:cNvPr id="169" name="Rectangle 41"/>
            <p:cNvSpPr>
              <a:spLocks noChangeArrowheads="1"/>
            </p:cNvSpPr>
            <p:nvPr/>
          </p:nvSpPr>
          <p:spPr bwMode="auto">
            <a:xfrm>
              <a:off x="1008" y="1616"/>
              <a:ext cx="240" cy="4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itchFamily="18" charset="0"/>
                </a:rPr>
                <a:t>3</a:t>
              </a:r>
            </a:p>
          </p:txBody>
        </p:sp>
        <p:sp>
          <p:nvSpPr>
            <p:cNvPr id="170" name="Rectangle 42"/>
            <p:cNvSpPr>
              <a:spLocks noChangeArrowheads="1"/>
            </p:cNvSpPr>
            <p:nvPr/>
          </p:nvSpPr>
          <p:spPr bwMode="auto">
            <a:xfrm>
              <a:off x="1248" y="1104"/>
              <a:ext cx="240" cy="5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</a:endParaRPr>
            </a:p>
          </p:txBody>
        </p:sp>
        <p:sp>
          <p:nvSpPr>
            <p:cNvPr id="171" name="Rectangle 43"/>
            <p:cNvSpPr>
              <a:spLocks noChangeArrowheads="1"/>
            </p:cNvSpPr>
            <p:nvPr/>
          </p:nvSpPr>
          <p:spPr bwMode="auto">
            <a:xfrm>
              <a:off x="1008" y="1104"/>
              <a:ext cx="240" cy="5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itchFamily="18" charset="0"/>
                </a:rPr>
                <a:t>4</a:t>
              </a:r>
            </a:p>
          </p:txBody>
        </p:sp>
        <p:sp>
          <p:nvSpPr>
            <p:cNvPr id="172" name="Line 44"/>
            <p:cNvSpPr>
              <a:spLocks noChangeShapeType="1"/>
            </p:cNvSpPr>
            <p:nvPr/>
          </p:nvSpPr>
          <p:spPr bwMode="auto">
            <a:xfrm>
              <a:off x="1008" y="1104"/>
              <a:ext cx="240" cy="0"/>
            </a:xfrm>
            <a:prstGeom prst="line">
              <a:avLst/>
            </a:prstGeom>
            <a:noFill/>
            <a:ln w="28575" cap="sq">
              <a:noFill/>
              <a:round/>
              <a:headEnd/>
              <a:tailEnd/>
            </a:ln>
          </p:spPr>
          <p:txBody>
            <a:bodyPr wrap="none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73" name="Line 45"/>
            <p:cNvSpPr>
              <a:spLocks noChangeShapeType="1"/>
            </p:cNvSpPr>
            <p:nvPr/>
          </p:nvSpPr>
          <p:spPr bwMode="auto">
            <a:xfrm>
              <a:off x="1008" y="3648"/>
              <a:ext cx="240" cy="0"/>
            </a:xfrm>
            <a:prstGeom prst="line">
              <a:avLst/>
            </a:prstGeom>
            <a:noFill/>
            <a:ln w="28575" cap="sq">
              <a:noFill/>
              <a:round/>
              <a:headEnd/>
              <a:tailEnd/>
            </a:ln>
          </p:spPr>
          <p:txBody>
            <a:bodyPr wrap="none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74" name="Line 46"/>
            <p:cNvSpPr>
              <a:spLocks noChangeShapeType="1"/>
            </p:cNvSpPr>
            <p:nvPr/>
          </p:nvSpPr>
          <p:spPr bwMode="auto">
            <a:xfrm>
              <a:off x="1008" y="1104"/>
              <a:ext cx="0" cy="512"/>
            </a:xfrm>
            <a:prstGeom prst="line">
              <a:avLst/>
            </a:prstGeom>
            <a:noFill/>
            <a:ln w="28575" cap="sq">
              <a:noFill/>
              <a:round/>
              <a:headEnd/>
              <a:tailEnd/>
            </a:ln>
          </p:spPr>
          <p:txBody>
            <a:bodyPr wrap="none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75" name="Line 47"/>
            <p:cNvSpPr>
              <a:spLocks noChangeShapeType="1"/>
            </p:cNvSpPr>
            <p:nvPr/>
          </p:nvSpPr>
          <p:spPr bwMode="auto">
            <a:xfrm>
              <a:off x="1488" y="1104"/>
              <a:ext cx="0" cy="2544"/>
            </a:xfrm>
            <a:prstGeom prst="line">
              <a:avLst/>
            </a:prstGeom>
            <a:noFill/>
            <a:ln w="28575" cap="sq">
              <a:solidFill>
                <a:srgbClr val="336699"/>
              </a:solidFill>
              <a:round/>
              <a:headEnd/>
              <a:tailEnd/>
            </a:ln>
          </p:spPr>
          <p:txBody>
            <a:bodyPr wrap="none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76" name="Line 48"/>
            <p:cNvSpPr>
              <a:spLocks noChangeShapeType="1"/>
            </p:cNvSpPr>
            <p:nvPr/>
          </p:nvSpPr>
          <p:spPr bwMode="auto">
            <a:xfrm>
              <a:off x="1248" y="1104"/>
              <a:ext cx="240" cy="0"/>
            </a:xfrm>
            <a:prstGeom prst="line">
              <a:avLst/>
            </a:prstGeom>
            <a:noFill/>
            <a:ln w="28575" cap="sq">
              <a:solidFill>
                <a:srgbClr val="336699"/>
              </a:solidFill>
              <a:round/>
              <a:headEnd/>
              <a:tailEnd/>
            </a:ln>
          </p:spPr>
          <p:txBody>
            <a:bodyPr wrap="none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77" name="Line 49"/>
            <p:cNvSpPr>
              <a:spLocks noChangeShapeType="1"/>
            </p:cNvSpPr>
            <p:nvPr/>
          </p:nvSpPr>
          <p:spPr bwMode="auto">
            <a:xfrm>
              <a:off x="1008" y="1616"/>
              <a:ext cx="0" cy="496"/>
            </a:xfrm>
            <a:prstGeom prst="line">
              <a:avLst/>
            </a:prstGeom>
            <a:noFill/>
            <a:ln w="28575" cap="sq">
              <a:noFill/>
              <a:round/>
              <a:headEnd/>
              <a:tailEnd/>
            </a:ln>
          </p:spPr>
          <p:txBody>
            <a:bodyPr wrap="none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78" name="Line 50"/>
            <p:cNvSpPr>
              <a:spLocks noChangeShapeType="1"/>
            </p:cNvSpPr>
            <p:nvPr/>
          </p:nvSpPr>
          <p:spPr bwMode="auto">
            <a:xfrm>
              <a:off x="1248" y="1616"/>
              <a:ext cx="240" cy="0"/>
            </a:xfrm>
            <a:prstGeom prst="line">
              <a:avLst/>
            </a:prstGeom>
            <a:noFill/>
            <a:ln w="12700">
              <a:solidFill>
                <a:srgbClr val="336699"/>
              </a:solidFill>
              <a:round/>
              <a:headEnd/>
              <a:tailEnd/>
            </a:ln>
          </p:spPr>
          <p:txBody>
            <a:bodyPr wrap="none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79" name="Line 51"/>
            <p:cNvSpPr>
              <a:spLocks noChangeShapeType="1"/>
            </p:cNvSpPr>
            <p:nvPr/>
          </p:nvSpPr>
          <p:spPr bwMode="auto">
            <a:xfrm>
              <a:off x="1008" y="2112"/>
              <a:ext cx="0" cy="512"/>
            </a:xfrm>
            <a:prstGeom prst="line">
              <a:avLst/>
            </a:prstGeom>
            <a:noFill/>
            <a:ln w="28575" cap="sq">
              <a:noFill/>
              <a:round/>
              <a:headEnd/>
              <a:tailEnd/>
            </a:ln>
          </p:spPr>
          <p:txBody>
            <a:bodyPr wrap="none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80" name="Line 52"/>
            <p:cNvSpPr>
              <a:spLocks noChangeShapeType="1"/>
            </p:cNvSpPr>
            <p:nvPr/>
          </p:nvSpPr>
          <p:spPr bwMode="auto">
            <a:xfrm>
              <a:off x="1248" y="2112"/>
              <a:ext cx="240" cy="0"/>
            </a:xfrm>
            <a:prstGeom prst="line">
              <a:avLst/>
            </a:prstGeom>
            <a:noFill/>
            <a:ln w="12700">
              <a:solidFill>
                <a:srgbClr val="336699"/>
              </a:solidFill>
              <a:round/>
              <a:headEnd/>
              <a:tailEnd/>
            </a:ln>
          </p:spPr>
          <p:txBody>
            <a:bodyPr wrap="none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81" name="Line 53"/>
            <p:cNvSpPr>
              <a:spLocks noChangeShapeType="1"/>
            </p:cNvSpPr>
            <p:nvPr/>
          </p:nvSpPr>
          <p:spPr bwMode="auto">
            <a:xfrm>
              <a:off x="1008" y="2624"/>
              <a:ext cx="0" cy="512"/>
            </a:xfrm>
            <a:prstGeom prst="line">
              <a:avLst/>
            </a:prstGeom>
            <a:noFill/>
            <a:ln w="28575" cap="sq">
              <a:noFill/>
              <a:round/>
              <a:headEnd/>
              <a:tailEnd/>
            </a:ln>
          </p:spPr>
          <p:txBody>
            <a:bodyPr wrap="none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82" name="Line 54"/>
            <p:cNvSpPr>
              <a:spLocks noChangeShapeType="1"/>
            </p:cNvSpPr>
            <p:nvPr/>
          </p:nvSpPr>
          <p:spPr bwMode="auto">
            <a:xfrm>
              <a:off x="1248" y="2624"/>
              <a:ext cx="240" cy="0"/>
            </a:xfrm>
            <a:prstGeom prst="line">
              <a:avLst/>
            </a:prstGeom>
            <a:noFill/>
            <a:ln w="12700">
              <a:solidFill>
                <a:srgbClr val="336699"/>
              </a:solidFill>
              <a:round/>
              <a:headEnd/>
              <a:tailEnd/>
            </a:ln>
          </p:spPr>
          <p:txBody>
            <a:bodyPr wrap="none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83" name="Line 55"/>
            <p:cNvSpPr>
              <a:spLocks noChangeShapeType="1"/>
            </p:cNvSpPr>
            <p:nvPr/>
          </p:nvSpPr>
          <p:spPr bwMode="auto">
            <a:xfrm>
              <a:off x="1008" y="3136"/>
              <a:ext cx="0" cy="512"/>
            </a:xfrm>
            <a:prstGeom prst="line">
              <a:avLst/>
            </a:prstGeom>
            <a:noFill/>
            <a:ln w="28575" cap="sq">
              <a:noFill/>
              <a:round/>
              <a:headEnd/>
              <a:tailEnd/>
            </a:ln>
          </p:spPr>
          <p:txBody>
            <a:bodyPr wrap="none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84" name="Line 56"/>
            <p:cNvSpPr>
              <a:spLocks noChangeShapeType="1"/>
            </p:cNvSpPr>
            <p:nvPr/>
          </p:nvSpPr>
          <p:spPr bwMode="auto">
            <a:xfrm>
              <a:off x="1248" y="3136"/>
              <a:ext cx="240" cy="0"/>
            </a:xfrm>
            <a:prstGeom prst="line">
              <a:avLst/>
            </a:prstGeom>
            <a:noFill/>
            <a:ln w="12700">
              <a:solidFill>
                <a:srgbClr val="336699"/>
              </a:solidFill>
              <a:round/>
              <a:headEnd/>
              <a:tailEnd/>
            </a:ln>
          </p:spPr>
          <p:txBody>
            <a:bodyPr wrap="none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85" name="Line 57"/>
            <p:cNvSpPr>
              <a:spLocks noChangeShapeType="1"/>
            </p:cNvSpPr>
            <p:nvPr/>
          </p:nvSpPr>
          <p:spPr bwMode="auto">
            <a:xfrm>
              <a:off x="1248" y="3648"/>
              <a:ext cx="240" cy="0"/>
            </a:xfrm>
            <a:prstGeom prst="line">
              <a:avLst/>
            </a:prstGeom>
            <a:noFill/>
            <a:ln w="28575" cap="sq">
              <a:solidFill>
                <a:srgbClr val="336699"/>
              </a:solidFill>
              <a:round/>
              <a:headEnd/>
              <a:tailEnd/>
            </a:ln>
          </p:spPr>
          <p:txBody>
            <a:bodyPr wrap="none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86" name="Line 58"/>
            <p:cNvSpPr>
              <a:spLocks noChangeShapeType="1"/>
            </p:cNvSpPr>
            <p:nvPr/>
          </p:nvSpPr>
          <p:spPr bwMode="auto">
            <a:xfrm>
              <a:off x="1248" y="1104"/>
              <a:ext cx="0" cy="2544"/>
            </a:xfrm>
            <a:prstGeom prst="line">
              <a:avLst/>
            </a:prstGeom>
            <a:noFill/>
            <a:ln w="12700">
              <a:solidFill>
                <a:srgbClr val="336699"/>
              </a:solidFill>
              <a:round/>
              <a:headEnd/>
              <a:tailEnd/>
            </a:ln>
          </p:spPr>
          <p:txBody>
            <a:bodyPr wrap="none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87" name="Text Box 59"/>
            <p:cNvSpPr txBox="1">
              <a:spLocks noChangeArrowheads="1"/>
            </p:cNvSpPr>
            <p:nvPr/>
          </p:nvSpPr>
          <p:spPr bwMode="auto">
            <a:xfrm>
              <a:off x="624" y="3120"/>
              <a:ext cx="528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0" cap="none" spc="0" normalizeH="0" baseline="0" noProof="0" smtClean="0">
                  <a:ln>
                    <a:noFill/>
                  </a:ln>
                  <a:solidFill>
                    <a:srgbClr val="FF00FF"/>
                  </a:solidFill>
                  <a:effectLst/>
                  <a:uLnTx/>
                  <a:uFillTx/>
                  <a:latin typeface="Times New Roman" pitchFamily="18" charset="0"/>
                </a:rPr>
                <a:t>top</a:t>
              </a:r>
            </a:p>
          </p:txBody>
        </p:sp>
      </p:grpSp>
      <p:grpSp>
        <p:nvGrpSpPr>
          <p:cNvPr id="188" name="Group 60"/>
          <p:cNvGrpSpPr>
            <a:grpSpLocks/>
          </p:cNvGrpSpPr>
          <p:nvPr/>
        </p:nvGrpSpPr>
        <p:grpSpPr bwMode="auto">
          <a:xfrm>
            <a:off x="1295400" y="3352800"/>
            <a:ext cx="609600" cy="457200"/>
            <a:chOff x="624" y="2400"/>
            <a:chExt cx="720" cy="336"/>
          </a:xfrm>
        </p:grpSpPr>
        <p:sp>
          <p:nvSpPr>
            <p:cNvPr id="189" name="Line 61"/>
            <p:cNvSpPr>
              <a:spLocks noChangeShapeType="1"/>
            </p:cNvSpPr>
            <p:nvPr/>
          </p:nvSpPr>
          <p:spPr bwMode="auto">
            <a:xfrm>
              <a:off x="672" y="2736"/>
              <a:ext cx="576" cy="0"/>
            </a:xfrm>
            <a:prstGeom prst="line">
              <a:avLst/>
            </a:prstGeom>
            <a:noFill/>
            <a:ln w="9525">
              <a:solidFill>
                <a:srgbClr val="336699"/>
              </a:solidFill>
              <a:round/>
              <a:headEnd/>
              <a:tailEnd type="triangle" w="med" len="med"/>
            </a:ln>
          </p:spPr>
          <p:txBody>
            <a:bodyPr wrap="none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90" name="Text Box 62"/>
            <p:cNvSpPr txBox="1">
              <a:spLocks noChangeArrowheads="1"/>
            </p:cNvSpPr>
            <p:nvPr/>
          </p:nvSpPr>
          <p:spPr bwMode="auto">
            <a:xfrm>
              <a:off x="624" y="2400"/>
              <a:ext cx="720" cy="2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itchFamily="18" charset="0"/>
                </a:rPr>
                <a:t>Pop</a:t>
              </a:r>
            </a:p>
          </p:txBody>
        </p:sp>
      </p:grpSp>
      <p:grpSp>
        <p:nvGrpSpPr>
          <p:cNvPr id="191" name="Group 63"/>
          <p:cNvGrpSpPr>
            <a:grpSpLocks/>
          </p:cNvGrpSpPr>
          <p:nvPr/>
        </p:nvGrpSpPr>
        <p:grpSpPr bwMode="auto">
          <a:xfrm>
            <a:off x="4038600" y="1371600"/>
            <a:ext cx="1219200" cy="4038600"/>
            <a:chOff x="1584" y="1104"/>
            <a:chExt cx="768" cy="2544"/>
          </a:xfrm>
        </p:grpSpPr>
        <p:sp>
          <p:nvSpPr>
            <p:cNvPr id="192" name="Rectangle 64"/>
            <p:cNvSpPr>
              <a:spLocks noChangeArrowheads="1"/>
            </p:cNvSpPr>
            <p:nvPr/>
          </p:nvSpPr>
          <p:spPr bwMode="auto">
            <a:xfrm>
              <a:off x="2112" y="3136"/>
              <a:ext cx="240" cy="5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itchFamily="18" charset="0"/>
                </a:rPr>
                <a:t>7</a:t>
              </a:r>
            </a:p>
          </p:txBody>
        </p:sp>
        <p:sp>
          <p:nvSpPr>
            <p:cNvPr id="193" name="Rectangle 65"/>
            <p:cNvSpPr>
              <a:spLocks noChangeArrowheads="1"/>
            </p:cNvSpPr>
            <p:nvPr/>
          </p:nvSpPr>
          <p:spPr bwMode="auto">
            <a:xfrm>
              <a:off x="1872" y="3136"/>
              <a:ext cx="240" cy="5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itchFamily="18" charset="0"/>
                </a:rPr>
                <a:t>0</a:t>
              </a:r>
            </a:p>
          </p:txBody>
        </p:sp>
        <p:sp>
          <p:nvSpPr>
            <p:cNvPr id="194" name="Rectangle 66"/>
            <p:cNvSpPr>
              <a:spLocks noChangeArrowheads="1"/>
            </p:cNvSpPr>
            <p:nvPr/>
          </p:nvSpPr>
          <p:spPr bwMode="auto">
            <a:xfrm>
              <a:off x="2112" y="2624"/>
              <a:ext cx="240" cy="5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itchFamily="18" charset="0"/>
                </a:rPr>
                <a:t>8</a:t>
              </a:r>
            </a:p>
          </p:txBody>
        </p:sp>
        <p:sp>
          <p:nvSpPr>
            <p:cNvPr id="195" name="Rectangle 67"/>
            <p:cNvSpPr>
              <a:spLocks noChangeArrowheads="1"/>
            </p:cNvSpPr>
            <p:nvPr/>
          </p:nvSpPr>
          <p:spPr bwMode="auto">
            <a:xfrm>
              <a:off x="1872" y="2624"/>
              <a:ext cx="240" cy="5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itchFamily="18" charset="0"/>
                </a:rPr>
                <a:t>1</a:t>
              </a:r>
            </a:p>
          </p:txBody>
        </p:sp>
        <p:sp>
          <p:nvSpPr>
            <p:cNvPr id="196" name="Rectangle 68"/>
            <p:cNvSpPr>
              <a:spLocks noChangeArrowheads="1"/>
            </p:cNvSpPr>
            <p:nvPr/>
          </p:nvSpPr>
          <p:spPr bwMode="auto">
            <a:xfrm>
              <a:off x="2112" y="2112"/>
              <a:ext cx="240" cy="5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</a:endParaRPr>
            </a:p>
          </p:txBody>
        </p:sp>
        <p:sp>
          <p:nvSpPr>
            <p:cNvPr id="197" name="Rectangle 69"/>
            <p:cNvSpPr>
              <a:spLocks noChangeArrowheads="1"/>
            </p:cNvSpPr>
            <p:nvPr/>
          </p:nvSpPr>
          <p:spPr bwMode="auto">
            <a:xfrm>
              <a:off x="1872" y="2112"/>
              <a:ext cx="240" cy="5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itchFamily="18" charset="0"/>
                </a:rPr>
                <a:t>2</a:t>
              </a:r>
            </a:p>
          </p:txBody>
        </p:sp>
        <p:sp>
          <p:nvSpPr>
            <p:cNvPr id="198" name="Rectangle 70"/>
            <p:cNvSpPr>
              <a:spLocks noChangeArrowheads="1"/>
            </p:cNvSpPr>
            <p:nvPr/>
          </p:nvSpPr>
          <p:spPr bwMode="auto">
            <a:xfrm>
              <a:off x="2112" y="1616"/>
              <a:ext cx="240" cy="4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</a:endParaRPr>
            </a:p>
          </p:txBody>
        </p:sp>
        <p:sp>
          <p:nvSpPr>
            <p:cNvPr id="199" name="Rectangle 71"/>
            <p:cNvSpPr>
              <a:spLocks noChangeArrowheads="1"/>
            </p:cNvSpPr>
            <p:nvPr/>
          </p:nvSpPr>
          <p:spPr bwMode="auto">
            <a:xfrm>
              <a:off x="1872" y="1616"/>
              <a:ext cx="240" cy="4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itchFamily="18" charset="0"/>
                </a:rPr>
                <a:t>3</a:t>
              </a:r>
            </a:p>
          </p:txBody>
        </p:sp>
        <p:sp>
          <p:nvSpPr>
            <p:cNvPr id="200" name="Rectangle 72"/>
            <p:cNvSpPr>
              <a:spLocks noChangeArrowheads="1"/>
            </p:cNvSpPr>
            <p:nvPr/>
          </p:nvSpPr>
          <p:spPr bwMode="auto">
            <a:xfrm>
              <a:off x="2112" y="1104"/>
              <a:ext cx="240" cy="5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</a:endParaRPr>
            </a:p>
          </p:txBody>
        </p:sp>
        <p:sp>
          <p:nvSpPr>
            <p:cNvPr id="201" name="Rectangle 73"/>
            <p:cNvSpPr>
              <a:spLocks noChangeArrowheads="1"/>
            </p:cNvSpPr>
            <p:nvPr/>
          </p:nvSpPr>
          <p:spPr bwMode="auto">
            <a:xfrm>
              <a:off x="1872" y="1104"/>
              <a:ext cx="240" cy="5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itchFamily="18" charset="0"/>
                </a:rPr>
                <a:t>4</a:t>
              </a:r>
            </a:p>
          </p:txBody>
        </p:sp>
        <p:sp>
          <p:nvSpPr>
            <p:cNvPr id="202" name="Line 74"/>
            <p:cNvSpPr>
              <a:spLocks noChangeShapeType="1"/>
            </p:cNvSpPr>
            <p:nvPr/>
          </p:nvSpPr>
          <p:spPr bwMode="auto">
            <a:xfrm>
              <a:off x="1872" y="1104"/>
              <a:ext cx="240" cy="0"/>
            </a:xfrm>
            <a:prstGeom prst="line">
              <a:avLst/>
            </a:prstGeom>
            <a:noFill/>
            <a:ln w="28575" cap="sq">
              <a:noFill/>
              <a:round/>
              <a:headEnd/>
              <a:tailEnd/>
            </a:ln>
          </p:spPr>
          <p:txBody>
            <a:bodyPr wrap="none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03" name="Line 75"/>
            <p:cNvSpPr>
              <a:spLocks noChangeShapeType="1"/>
            </p:cNvSpPr>
            <p:nvPr/>
          </p:nvSpPr>
          <p:spPr bwMode="auto">
            <a:xfrm>
              <a:off x="1872" y="3648"/>
              <a:ext cx="240" cy="0"/>
            </a:xfrm>
            <a:prstGeom prst="line">
              <a:avLst/>
            </a:prstGeom>
            <a:noFill/>
            <a:ln w="28575" cap="sq">
              <a:noFill/>
              <a:round/>
              <a:headEnd/>
              <a:tailEnd/>
            </a:ln>
          </p:spPr>
          <p:txBody>
            <a:bodyPr wrap="none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04" name="Line 76"/>
            <p:cNvSpPr>
              <a:spLocks noChangeShapeType="1"/>
            </p:cNvSpPr>
            <p:nvPr/>
          </p:nvSpPr>
          <p:spPr bwMode="auto">
            <a:xfrm>
              <a:off x="1872" y="1104"/>
              <a:ext cx="0" cy="512"/>
            </a:xfrm>
            <a:prstGeom prst="line">
              <a:avLst/>
            </a:prstGeom>
            <a:noFill/>
            <a:ln w="28575" cap="sq">
              <a:noFill/>
              <a:round/>
              <a:headEnd/>
              <a:tailEnd/>
            </a:ln>
          </p:spPr>
          <p:txBody>
            <a:bodyPr wrap="none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05" name="Line 77"/>
            <p:cNvSpPr>
              <a:spLocks noChangeShapeType="1"/>
            </p:cNvSpPr>
            <p:nvPr/>
          </p:nvSpPr>
          <p:spPr bwMode="auto">
            <a:xfrm>
              <a:off x="2352" y="1104"/>
              <a:ext cx="0" cy="2544"/>
            </a:xfrm>
            <a:prstGeom prst="line">
              <a:avLst/>
            </a:prstGeom>
            <a:noFill/>
            <a:ln w="28575" cap="sq">
              <a:solidFill>
                <a:srgbClr val="336699"/>
              </a:solidFill>
              <a:round/>
              <a:headEnd/>
              <a:tailEnd/>
            </a:ln>
          </p:spPr>
          <p:txBody>
            <a:bodyPr wrap="none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06" name="Line 78"/>
            <p:cNvSpPr>
              <a:spLocks noChangeShapeType="1"/>
            </p:cNvSpPr>
            <p:nvPr/>
          </p:nvSpPr>
          <p:spPr bwMode="auto">
            <a:xfrm>
              <a:off x="2112" y="1104"/>
              <a:ext cx="240" cy="0"/>
            </a:xfrm>
            <a:prstGeom prst="line">
              <a:avLst/>
            </a:prstGeom>
            <a:noFill/>
            <a:ln w="28575" cap="sq">
              <a:solidFill>
                <a:srgbClr val="336699"/>
              </a:solidFill>
              <a:round/>
              <a:headEnd/>
              <a:tailEnd/>
            </a:ln>
          </p:spPr>
          <p:txBody>
            <a:bodyPr wrap="none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07" name="Line 79"/>
            <p:cNvSpPr>
              <a:spLocks noChangeShapeType="1"/>
            </p:cNvSpPr>
            <p:nvPr/>
          </p:nvSpPr>
          <p:spPr bwMode="auto">
            <a:xfrm>
              <a:off x="1872" y="1616"/>
              <a:ext cx="0" cy="496"/>
            </a:xfrm>
            <a:prstGeom prst="line">
              <a:avLst/>
            </a:prstGeom>
            <a:noFill/>
            <a:ln w="28575" cap="sq">
              <a:noFill/>
              <a:round/>
              <a:headEnd/>
              <a:tailEnd/>
            </a:ln>
          </p:spPr>
          <p:txBody>
            <a:bodyPr wrap="none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08" name="Line 80"/>
            <p:cNvSpPr>
              <a:spLocks noChangeShapeType="1"/>
            </p:cNvSpPr>
            <p:nvPr/>
          </p:nvSpPr>
          <p:spPr bwMode="auto">
            <a:xfrm>
              <a:off x="2112" y="1616"/>
              <a:ext cx="240" cy="0"/>
            </a:xfrm>
            <a:prstGeom prst="line">
              <a:avLst/>
            </a:prstGeom>
            <a:noFill/>
            <a:ln w="12700">
              <a:solidFill>
                <a:srgbClr val="336699"/>
              </a:solidFill>
              <a:round/>
              <a:headEnd/>
              <a:tailEnd/>
            </a:ln>
          </p:spPr>
          <p:txBody>
            <a:bodyPr wrap="none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09" name="Line 81"/>
            <p:cNvSpPr>
              <a:spLocks noChangeShapeType="1"/>
            </p:cNvSpPr>
            <p:nvPr/>
          </p:nvSpPr>
          <p:spPr bwMode="auto">
            <a:xfrm>
              <a:off x="1872" y="2112"/>
              <a:ext cx="0" cy="512"/>
            </a:xfrm>
            <a:prstGeom prst="line">
              <a:avLst/>
            </a:prstGeom>
            <a:noFill/>
            <a:ln w="28575" cap="sq">
              <a:noFill/>
              <a:round/>
              <a:headEnd/>
              <a:tailEnd/>
            </a:ln>
          </p:spPr>
          <p:txBody>
            <a:bodyPr wrap="none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10" name="Line 82"/>
            <p:cNvSpPr>
              <a:spLocks noChangeShapeType="1"/>
            </p:cNvSpPr>
            <p:nvPr/>
          </p:nvSpPr>
          <p:spPr bwMode="auto">
            <a:xfrm>
              <a:off x="2112" y="2112"/>
              <a:ext cx="240" cy="0"/>
            </a:xfrm>
            <a:prstGeom prst="line">
              <a:avLst/>
            </a:prstGeom>
            <a:noFill/>
            <a:ln w="12700">
              <a:solidFill>
                <a:srgbClr val="336699"/>
              </a:solidFill>
              <a:round/>
              <a:headEnd/>
              <a:tailEnd/>
            </a:ln>
          </p:spPr>
          <p:txBody>
            <a:bodyPr wrap="none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11" name="Line 83"/>
            <p:cNvSpPr>
              <a:spLocks noChangeShapeType="1"/>
            </p:cNvSpPr>
            <p:nvPr/>
          </p:nvSpPr>
          <p:spPr bwMode="auto">
            <a:xfrm>
              <a:off x="1872" y="2624"/>
              <a:ext cx="0" cy="512"/>
            </a:xfrm>
            <a:prstGeom prst="line">
              <a:avLst/>
            </a:prstGeom>
            <a:noFill/>
            <a:ln w="28575" cap="sq">
              <a:noFill/>
              <a:round/>
              <a:headEnd/>
              <a:tailEnd/>
            </a:ln>
          </p:spPr>
          <p:txBody>
            <a:bodyPr wrap="none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12" name="Line 84"/>
            <p:cNvSpPr>
              <a:spLocks noChangeShapeType="1"/>
            </p:cNvSpPr>
            <p:nvPr/>
          </p:nvSpPr>
          <p:spPr bwMode="auto">
            <a:xfrm>
              <a:off x="2112" y="2624"/>
              <a:ext cx="240" cy="0"/>
            </a:xfrm>
            <a:prstGeom prst="line">
              <a:avLst/>
            </a:prstGeom>
            <a:noFill/>
            <a:ln w="12700">
              <a:solidFill>
                <a:srgbClr val="336699"/>
              </a:solidFill>
              <a:round/>
              <a:headEnd/>
              <a:tailEnd/>
            </a:ln>
          </p:spPr>
          <p:txBody>
            <a:bodyPr wrap="none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13" name="Line 85"/>
            <p:cNvSpPr>
              <a:spLocks noChangeShapeType="1"/>
            </p:cNvSpPr>
            <p:nvPr/>
          </p:nvSpPr>
          <p:spPr bwMode="auto">
            <a:xfrm>
              <a:off x="1872" y="3136"/>
              <a:ext cx="0" cy="512"/>
            </a:xfrm>
            <a:prstGeom prst="line">
              <a:avLst/>
            </a:prstGeom>
            <a:noFill/>
            <a:ln w="28575" cap="sq">
              <a:noFill/>
              <a:round/>
              <a:headEnd/>
              <a:tailEnd/>
            </a:ln>
          </p:spPr>
          <p:txBody>
            <a:bodyPr wrap="none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14" name="Line 86"/>
            <p:cNvSpPr>
              <a:spLocks noChangeShapeType="1"/>
            </p:cNvSpPr>
            <p:nvPr/>
          </p:nvSpPr>
          <p:spPr bwMode="auto">
            <a:xfrm>
              <a:off x="2112" y="3136"/>
              <a:ext cx="240" cy="0"/>
            </a:xfrm>
            <a:prstGeom prst="line">
              <a:avLst/>
            </a:prstGeom>
            <a:noFill/>
            <a:ln w="12700">
              <a:solidFill>
                <a:srgbClr val="336699"/>
              </a:solidFill>
              <a:round/>
              <a:headEnd/>
              <a:tailEnd/>
            </a:ln>
          </p:spPr>
          <p:txBody>
            <a:bodyPr wrap="none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15" name="Line 87"/>
            <p:cNvSpPr>
              <a:spLocks noChangeShapeType="1"/>
            </p:cNvSpPr>
            <p:nvPr/>
          </p:nvSpPr>
          <p:spPr bwMode="auto">
            <a:xfrm>
              <a:off x="2112" y="3648"/>
              <a:ext cx="240" cy="0"/>
            </a:xfrm>
            <a:prstGeom prst="line">
              <a:avLst/>
            </a:prstGeom>
            <a:noFill/>
            <a:ln w="28575" cap="sq">
              <a:solidFill>
                <a:srgbClr val="336699"/>
              </a:solidFill>
              <a:round/>
              <a:headEnd/>
              <a:tailEnd/>
            </a:ln>
          </p:spPr>
          <p:txBody>
            <a:bodyPr wrap="none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16" name="Line 88"/>
            <p:cNvSpPr>
              <a:spLocks noChangeShapeType="1"/>
            </p:cNvSpPr>
            <p:nvPr/>
          </p:nvSpPr>
          <p:spPr bwMode="auto">
            <a:xfrm>
              <a:off x="2112" y="1104"/>
              <a:ext cx="0" cy="2544"/>
            </a:xfrm>
            <a:prstGeom prst="line">
              <a:avLst/>
            </a:prstGeom>
            <a:noFill/>
            <a:ln w="12700">
              <a:solidFill>
                <a:srgbClr val="336699"/>
              </a:solidFill>
              <a:round/>
              <a:headEnd/>
              <a:tailEnd/>
            </a:ln>
          </p:spPr>
          <p:txBody>
            <a:bodyPr wrap="none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17" name="Text Box 89"/>
            <p:cNvSpPr txBox="1">
              <a:spLocks noChangeArrowheads="1"/>
            </p:cNvSpPr>
            <p:nvPr/>
          </p:nvSpPr>
          <p:spPr bwMode="auto">
            <a:xfrm>
              <a:off x="1584" y="2640"/>
              <a:ext cx="528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0" cap="none" spc="0" normalizeH="0" baseline="0" noProof="0" smtClean="0">
                  <a:ln>
                    <a:noFill/>
                  </a:ln>
                  <a:solidFill>
                    <a:srgbClr val="FF00FF"/>
                  </a:solidFill>
                  <a:effectLst/>
                  <a:uLnTx/>
                  <a:uFillTx/>
                  <a:latin typeface="Times New Roman" pitchFamily="18" charset="0"/>
                </a:rPr>
                <a:t>top</a:t>
              </a:r>
            </a:p>
          </p:txBody>
        </p:sp>
      </p:grpSp>
      <p:grpSp>
        <p:nvGrpSpPr>
          <p:cNvPr id="218" name="Group 90"/>
          <p:cNvGrpSpPr>
            <a:grpSpLocks/>
          </p:cNvGrpSpPr>
          <p:nvPr/>
        </p:nvGrpSpPr>
        <p:grpSpPr bwMode="auto">
          <a:xfrm>
            <a:off x="2590800" y="1371600"/>
            <a:ext cx="1295400" cy="4038600"/>
            <a:chOff x="2400" y="1152"/>
            <a:chExt cx="816" cy="2544"/>
          </a:xfrm>
        </p:grpSpPr>
        <p:sp>
          <p:nvSpPr>
            <p:cNvPr id="219" name="Rectangle 91"/>
            <p:cNvSpPr>
              <a:spLocks noChangeArrowheads="1"/>
            </p:cNvSpPr>
            <p:nvPr/>
          </p:nvSpPr>
          <p:spPr bwMode="auto">
            <a:xfrm>
              <a:off x="2976" y="3184"/>
              <a:ext cx="240" cy="5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itchFamily="18" charset="0"/>
                </a:rPr>
                <a:t>7</a:t>
              </a:r>
            </a:p>
          </p:txBody>
        </p:sp>
        <p:sp>
          <p:nvSpPr>
            <p:cNvPr id="220" name="Rectangle 92"/>
            <p:cNvSpPr>
              <a:spLocks noChangeArrowheads="1"/>
            </p:cNvSpPr>
            <p:nvPr/>
          </p:nvSpPr>
          <p:spPr bwMode="auto">
            <a:xfrm>
              <a:off x="2736" y="3184"/>
              <a:ext cx="240" cy="5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itchFamily="18" charset="0"/>
                </a:rPr>
                <a:t>0</a:t>
              </a:r>
            </a:p>
          </p:txBody>
        </p:sp>
        <p:sp>
          <p:nvSpPr>
            <p:cNvPr id="221" name="Rectangle 93"/>
            <p:cNvSpPr>
              <a:spLocks noChangeArrowheads="1"/>
            </p:cNvSpPr>
            <p:nvPr/>
          </p:nvSpPr>
          <p:spPr bwMode="auto">
            <a:xfrm>
              <a:off x="2976" y="2672"/>
              <a:ext cx="240" cy="5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itchFamily="18" charset="0"/>
                </a:rPr>
                <a:t>8</a:t>
              </a:r>
            </a:p>
          </p:txBody>
        </p:sp>
        <p:sp>
          <p:nvSpPr>
            <p:cNvPr id="222" name="Rectangle 94"/>
            <p:cNvSpPr>
              <a:spLocks noChangeArrowheads="1"/>
            </p:cNvSpPr>
            <p:nvPr/>
          </p:nvSpPr>
          <p:spPr bwMode="auto">
            <a:xfrm>
              <a:off x="2736" y="2672"/>
              <a:ext cx="240" cy="5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itchFamily="18" charset="0"/>
                </a:rPr>
                <a:t>1</a:t>
              </a:r>
            </a:p>
          </p:txBody>
        </p:sp>
        <p:sp>
          <p:nvSpPr>
            <p:cNvPr id="223" name="Rectangle 95"/>
            <p:cNvSpPr>
              <a:spLocks noChangeArrowheads="1"/>
            </p:cNvSpPr>
            <p:nvPr/>
          </p:nvSpPr>
          <p:spPr bwMode="auto">
            <a:xfrm>
              <a:off x="2976" y="2160"/>
              <a:ext cx="240" cy="5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itchFamily="18" charset="0"/>
                </a:rPr>
                <a:t>9</a:t>
              </a:r>
            </a:p>
          </p:txBody>
        </p:sp>
        <p:sp>
          <p:nvSpPr>
            <p:cNvPr id="224" name="Rectangle 96"/>
            <p:cNvSpPr>
              <a:spLocks noChangeArrowheads="1"/>
            </p:cNvSpPr>
            <p:nvPr/>
          </p:nvSpPr>
          <p:spPr bwMode="auto">
            <a:xfrm>
              <a:off x="2736" y="2160"/>
              <a:ext cx="240" cy="5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itchFamily="18" charset="0"/>
                </a:rPr>
                <a:t>2</a:t>
              </a:r>
            </a:p>
          </p:txBody>
        </p:sp>
        <p:sp>
          <p:nvSpPr>
            <p:cNvPr id="225" name="Rectangle 97"/>
            <p:cNvSpPr>
              <a:spLocks noChangeArrowheads="1"/>
            </p:cNvSpPr>
            <p:nvPr/>
          </p:nvSpPr>
          <p:spPr bwMode="auto">
            <a:xfrm>
              <a:off x="2976" y="1664"/>
              <a:ext cx="240" cy="4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</a:endParaRPr>
            </a:p>
          </p:txBody>
        </p:sp>
        <p:sp>
          <p:nvSpPr>
            <p:cNvPr id="226" name="Rectangle 98"/>
            <p:cNvSpPr>
              <a:spLocks noChangeArrowheads="1"/>
            </p:cNvSpPr>
            <p:nvPr/>
          </p:nvSpPr>
          <p:spPr bwMode="auto">
            <a:xfrm>
              <a:off x="2736" y="1664"/>
              <a:ext cx="240" cy="4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itchFamily="18" charset="0"/>
                </a:rPr>
                <a:t>3</a:t>
              </a:r>
            </a:p>
          </p:txBody>
        </p:sp>
        <p:sp>
          <p:nvSpPr>
            <p:cNvPr id="227" name="Rectangle 99"/>
            <p:cNvSpPr>
              <a:spLocks noChangeArrowheads="1"/>
            </p:cNvSpPr>
            <p:nvPr/>
          </p:nvSpPr>
          <p:spPr bwMode="auto">
            <a:xfrm>
              <a:off x="2976" y="1152"/>
              <a:ext cx="240" cy="5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</a:endParaRPr>
            </a:p>
          </p:txBody>
        </p:sp>
        <p:sp>
          <p:nvSpPr>
            <p:cNvPr id="228" name="Rectangle 100"/>
            <p:cNvSpPr>
              <a:spLocks noChangeArrowheads="1"/>
            </p:cNvSpPr>
            <p:nvPr/>
          </p:nvSpPr>
          <p:spPr bwMode="auto">
            <a:xfrm>
              <a:off x="2736" y="1152"/>
              <a:ext cx="240" cy="5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itchFamily="18" charset="0"/>
                </a:rPr>
                <a:t>4</a:t>
              </a:r>
            </a:p>
          </p:txBody>
        </p:sp>
        <p:sp>
          <p:nvSpPr>
            <p:cNvPr id="229" name="Line 101"/>
            <p:cNvSpPr>
              <a:spLocks noChangeShapeType="1"/>
            </p:cNvSpPr>
            <p:nvPr/>
          </p:nvSpPr>
          <p:spPr bwMode="auto">
            <a:xfrm>
              <a:off x="2736" y="1152"/>
              <a:ext cx="240" cy="0"/>
            </a:xfrm>
            <a:prstGeom prst="line">
              <a:avLst/>
            </a:prstGeom>
            <a:noFill/>
            <a:ln w="28575" cap="sq">
              <a:noFill/>
              <a:round/>
              <a:headEnd/>
              <a:tailEnd/>
            </a:ln>
          </p:spPr>
          <p:txBody>
            <a:bodyPr wrap="none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30" name="Line 102"/>
            <p:cNvSpPr>
              <a:spLocks noChangeShapeType="1"/>
            </p:cNvSpPr>
            <p:nvPr/>
          </p:nvSpPr>
          <p:spPr bwMode="auto">
            <a:xfrm>
              <a:off x="2736" y="3696"/>
              <a:ext cx="240" cy="0"/>
            </a:xfrm>
            <a:prstGeom prst="line">
              <a:avLst/>
            </a:prstGeom>
            <a:noFill/>
            <a:ln w="28575" cap="sq">
              <a:noFill/>
              <a:round/>
              <a:headEnd/>
              <a:tailEnd/>
            </a:ln>
          </p:spPr>
          <p:txBody>
            <a:bodyPr wrap="none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31" name="Line 103"/>
            <p:cNvSpPr>
              <a:spLocks noChangeShapeType="1"/>
            </p:cNvSpPr>
            <p:nvPr/>
          </p:nvSpPr>
          <p:spPr bwMode="auto">
            <a:xfrm>
              <a:off x="2736" y="1152"/>
              <a:ext cx="0" cy="512"/>
            </a:xfrm>
            <a:prstGeom prst="line">
              <a:avLst/>
            </a:prstGeom>
            <a:noFill/>
            <a:ln w="28575" cap="sq">
              <a:noFill/>
              <a:round/>
              <a:headEnd/>
              <a:tailEnd/>
            </a:ln>
          </p:spPr>
          <p:txBody>
            <a:bodyPr wrap="none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32" name="Line 104"/>
            <p:cNvSpPr>
              <a:spLocks noChangeShapeType="1"/>
            </p:cNvSpPr>
            <p:nvPr/>
          </p:nvSpPr>
          <p:spPr bwMode="auto">
            <a:xfrm>
              <a:off x="3216" y="1152"/>
              <a:ext cx="0" cy="2544"/>
            </a:xfrm>
            <a:prstGeom prst="line">
              <a:avLst/>
            </a:prstGeom>
            <a:noFill/>
            <a:ln w="28575" cap="sq">
              <a:solidFill>
                <a:srgbClr val="336699"/>
              </a:solidFill>
              <a:round/>
              <a:headEnd/>
              <a:tailEnd/>
            </a:ln>
          </p:spPr>
          <p:txBody>
            <a:bodyPr wrap="none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33" name="Line 105"/>
            <p:cNvSpPr>
              <a:spLocks noChangeShapeType="1"/>
            </p:cNvSpPr>
            <p:nvPr/>
          </p:nvSpPr>
          <p:spPr bwMode="auto">
            <a:xfrm>
              <a:off x="2976" y="1152"/>
              <a:ext cx="240" cy="0"/>
            </a:xfrm>
            <a:prstGeom prst="line">
              <a:avLst/>
            </a:prstGeom>
            <a:noFill/>
            <a:ln w="28575" cap="sq">
              <a:solidFill>
                <a:srgbClr val="336699"/>
              </a:solidFill>
              <a:round/>
              <a:headEnd/>
              <a:tailEnd/>
            </a:ln>
          </p:spPr>
          <p:txBody>
            <a:bodyPr wrap="none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34" name="Line 106"/>
            <p:cNvSpPr>
              <a:spLocks noChangeShapeType="1"/>
            </p:cNvSpPr>
            <p:nvPr/>
          </p:nvSpPr>
          <p:spPr bwMode="auto">
            <a:xfrm>
              <a:off x="2736" y="1664"/>
              <a:ext cx="0" cy="496"/>
            </a:xfrm>
            <a:prstGeom prst="line">
              <a:avLst/>
            </a:prstGeom>
            <a:noFill/>
            <a:ln w="28575" cap="sq">
              <a:noFill/>
              <a:round/>
              <a:headEnd/>
              <a:tailEnd/>
            </a:ln>
          </p:spPr>
          <p:txBody>
            <a:bodyPr wrap="none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35" name="Line 107"/>
            <p:cNvSpPr>
              <a:spLocks noChangeShapeType="1"/>
            </p:cNvSpPr>
            <p:nvPr/>
          </p:nvSpPr>
          <p:spPr bwMode="auto">
            <a:xfrm>
              <a:off x="2976" y="1664"/>
              <a:ext cx="240" cy="0"/>
            </a:xfrm>
            <a:prstGeom prst="line">
              <a:avLst/>
            </a:prstGeom>
            <a:noFill/>
            <a:ln w="12700">
              <a:solidFill>
                <a:srgbClr val="336699"/>
              </a:solidFill>
              <a:round/>
              <a:headEnd/>
              <a:tailEnd/>
            </a:ln>
          </p:spPr>
          <p:txBody>
            <a:bodyPr wrap="none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36" name="Line 108"/>
            <p:cNvSpPr>
              <a:spLocks noChangeShapeType="1"/>
            </p:cNvSpPr>
            <p:nvPr/>
          </p:nvSpPr>
          <p:spPr bwMode="auto">
            <a:xfrm>
              <a:off x="2736" y="2160"/>
              <a:ext cx="0" cy="512"/>
            </a:xfrm>
            <a:prstGeom prst="line">
              <a:avLst/>
            </a:prstGeom>
            <a:noFill/>
            <a:ln w="28575" cap="sq">
              <a:noFill/>
              <a:round/>
              <a:headEnd/>
              <a:tailEnd/>
            </a:ln>
          </p:spPr>
          <p:txBody>
            <a:bodyPr wrap="none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37" name="Line 109"/>
            <p:cNvSpPr>
              <a:spLocks noChangeShapeType="1"/>
            </p:cNvSpPr>
            <p:nvPr/>
          </p:nvSpPr>
          <p:spPr bwMode="auto">
            <a:xfrm>
              <a:off x="2976" y="2160"/>
              <a:ext cx="240" cy="0"/>
            </a:xfrm>
            <a:prstGeom prst="line">
              <a:avLst/>
            </a:prstGeom>
            <a:noFill/>
            <a:ln w="12700">
              <a:solidFill>
                <a:srgbClr val="336699"/>
              </a:solidFill>
              <a:round/>
              <a:headEnd/>
              <a:tailEnd/>
            </a:ln>
          </p:spPr>
          <p:txBody>
            <a:bodyPr wrap="none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38" name="Line 110"/>
            <p:cNvSpPr>
              <a:spLocks noChangeShapeType="1"/>
            </p:cNvSpPr>
            <p:nvPr/>
          </p:nvSpPr>
          <p:spPr bwMode="auto">
            <a:xfrm>
              <a:off x="2736" y="2672"/>
              <a:ext cx="0" cy="512"/>
            </a:xfrm>
            <a:prstGeom prst="line">
              <a:avLst/>
            </a:prstGeom>
            <a:noFill/>
            <a:ln w="28575" cap="sq">
              <a:noFill/>
              <a:round/>
              <a:headEnd/>
              <a:tailEnd/>
            </a:ln>
          </p:spPr>
          <p:txBody>
            <a:bodyPr wrap="none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39" name="Line 111"/>
            <p:cNvSpPr>
              <a:spLocks noChangeShapeType="1"/>
            </p:cNvSpPr>
            <p:nvPr/>
          </p:nvSpPr>
          <p:spPr bwMode="auto">
            <a:xfrm>
              <a:off x="2976" y="2672"/>
              <a:ext cx="240" cy="0"/>
            </a:xfrm>
            <a:prstGeom prst="line">
              <a:avLst/>
            </a:prstGeom>
            <a:noFill/>
            <a:ln w="12700">
              <a:solidFill>
                <a:srgbClr val="336699"/>
              </a:solidFill>
              <a:round/>
              <a:headEnd/>
              <a:tailEnd/>
            </a:ln>
          </p:spPr>
          <p:txBody>
            <a:bodyPr wrap="none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40" name="Line 112"/>
            <p:cNvSpPr>
              <a:spLocks noChangeShapeType="1"/>
            </p:cNvSpPr>
            <p:nvPr/>
          </p:nvSpPr>
          <p:spPr bwMode="auto">
            <a:xfrm>
              <a:off x="2736" y="3184"/>
              <a:ext cx="0" cy="512"/>
            </a:xfrm>
            <a:prstGeom prst="line">
              <a:avLst/>
            </a:prstGeom>
            <a:noFill/>
            <a:ln w="28575" cap="sq">
              <a:noFill/>
              <a:round/>
              <a:headEnd/>
              <a:tailEnd/>
            </a:ln>
          </p:spPr>
          <p:txBody>
            <a:bodyPr wrap="none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41" name="Line 113"/>
            <p:cNvSpPr>
              <a:spLocks noChangeShapeType="1"/>
            </p:cNvSpPr>
            <p:nvPr/>
          </p:nvSpPr>
          <p:spPr bwMode="auto">
            <a:xfrm>
              <a:off x="2976" y="3184"/>
              <a:ext cx="240" cy="0"/>
            </a:xfrm>
            <a:prstGeom prst="line">
              <a:avLst/>
            </a:prstGeom>
            <a:noFill/>
            <a:ln w="12700">
              <a:solidFill>
                <a:srgbClr val="336699"/>
              </a:solidFill>
              <a:round/>
              <a:headEnd/>
              <a:tailEnd/>
            </a:ln>
          </p:spPr>
          <p:txBody>
            <a:bodyPr wrap="none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42" name="Line 114"/>
            <p:cNvSpPr>
              <a:spLocks noChangeShapeType="1"/>
            </p:cNvSpPr>
            <p:nvPr/>
          </p:nvSpPr>
          <p:spPr bwMode="auto">
            <a:xfrm>
              <a:off x="2976" y="3696"/>
              <a:ext cx="240" cy="0"/>
            </a:xfrm>
            <a:prstGeom prst="line">
              <a:avLst/>
            </a:prstGeom>
            <a:noFill/>
            <a:ln w="28575" cap="sq">
              <a:solidFill>
                <a:srgbClr val="336699"/>
              </a:solidFill>
              <a:round/>
              <a:headEnd/>
              <a:tailEnd/>
            </a:ln>
          </p:spPr>
          <p:txBody>
            <a:bodyPr wrap="none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43" name="Line 115"/>
            <p:cNvSpPr>
              <a:spLocks noChangeShapeType="1"/>
            </p:cNvSpPr>
            <p:nvPr/>
          </p:nvSpPr>
          <p:spPr bwMode="auto">
            <a:xfrm>
              <a:off x="2976" y="1152"/>
              <a:ext cx="0" cy="2544"/>
            </a:xfrm>
            <a:prstGeom prst="line">
              <a:avLst/>
            </a:prstGeom>
            <a:noFill/>
            <a:ln w="12700">
              <a:solidFill>
                <a:srgbClr val="336699"/>
              </a:solidFill>
              <a:round/>
              <a:headEnd/>
              <a:tailEnd/>
            </a:ln>
          </p:spPr>
          <p:txBody>
            <a:bodyPr wrap="none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44" name="Text Box 116"/>
            <p:cNvSpPr txBox="1">
              <a:spLocks noChangeArrowheads="1"/>
            </p:cNvSpPr>
            <p:nvPr/>
          </p:nvSpPr>
          <p:spPr bwMode="auto">
            <a:xfrm>
              <a:off x="2400" y="2121"/>
              <a:ext cx="528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0" cap="none" spc="0" normalizeH="0" baseline="0" noProof="0" smtClean="0">
                  <a:ln>
                    <a:noFill/>
                  </a:ln>
                  <a:solidFill>
                    <a:srgbClr val="FF00FF"/>
                  </a:solidFill>
                  <a:effectLst/>
                  <a:uLnTx/>
                  <a:uFillTx/>
                  <a:latin typeface="Times New Roman" pitchFamily="18" charset="0"/>
                </a:rPr>
                <a:t>top</a:t>
              </a:r>
            </a:p>
          </p:txBody>
        </p:sp>
      </p:grpSp>
      <p:grpSp>
        <p:nvGrpSpPr>
          <p:cNvPr id="245" name="Group 117"/>
          <p:cNvGrpSpPr>
            <a:grpSpLocks/>
          </p:cNvGrpSpPr>
          <p:nvPr/>
        </p:nvGrpSpPr>
        <p:grpSpPr bwMode="auto">
          <a:xfrm>
            <a:off x="1219200" y="1371600"/>
            <a:ext cx="1295400" cy="4038600"/>
            <a:chOff x="3360" y="1104"/>
            <a:chExt cx="816" cy="2544"/>
          </a:xfrm>
        </p:grpSpPr>
        <p:sp>
          <p:nvSpPr>
            <p:cNvPr id="246" name="Rectangle 118"/>
            <p:cNvSpPr>
              <a:spLocks noChangeArrowheads="1"/>
            </p:cNvSpPr>
            <p:nvPr/>
          </p:nvSpPr>
          <p:spPr bwMode="auto">
            <a:xfrm>
              <a:off x="3936" y="3136"/>
              <a:ext cx="240" cy="5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itchFamily="18" charset="0"/>
                </a:rPr>
                <a:t>7</a:t>
              </a:r>
            </a:p>
          </p:txBody>
        </p:sp>
        <p:sp>
          <p:nvSpPr>
            <p:cNvPr id="247" name="Rectangle 119"/>
            <p:cNvSpPr>
              <a:spLocks noChangeArrowheads="1"/>
            </p:cNvSpPr>
            <p:nvPr/>
          </p:nvSpPr>
          <p:spPr bwMode="auto">
            <a:xfrm>
              <a:off x="3696" y="3136"/>
              <a:ext cx="240" cy="5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itchFamily="18" charset="0"/>
                </a:rPr>
                <a:t>0</a:t>
              </a:r>
            </a:p>
          </p:txBody>
        </p:sp>
        <p:sp>
          <p:nvSpPr>
            <p:cNvPr id="248" name="Rectangle 120"/>
            <p:cNvSpPr>
              <a:spLocks noChangeArrowheads="1"/>
            </p:cNvSpPr>
            <p:nvPr/>
          </p:nvSpPr>
          <p:spPr bwMode="auto">
            <a:xfrm>
              <a:off x="3936" y="2624"/>
              <a:ext cx="240" cy="5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itchFamily="18" charset="0"/>
                </a:rPr>
                <a:t>8</a:t>
              </a:r>
            </a:p>
          </p:txBody>
        </p:sp>
        <p:sp>
          <p:nvSpPr>
            <p:cNvPr id="249" name="Rectangle 121"/>
            <p:cNvSpPr>
              <a:spLocks noChangeArrowheads="1"/>
            </p:cNvSpPr>
            <p:nvPr/>
          </p:nvSpPr>
          <p:spPr bwMode="auto">
            <a:xfrm>
              <a:off x="3696" y="2624"/>
              <a:ext cx="240" cy="5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itchFamily="18" charset="0"/>
                </a:rPr>
                <a:t>1</a:t>
              </a:r>
            </a:p>
          </p:txBody>
        </p:sp>
        <p:sp>
          <p:nvSpPr>
            <p:cNvPr id="250" name="Rectangle 122"/>
            <p:cNvSpPr>
              <a:spLocks noChangeArrowheads="1"/>
            </p:cNvSpPr>
            <p:nvPr/>
          </p:nvSpPr>
          <p:spPr bwMode="auto">
            <a:xfrm>
              <a:off x="3936" y="2112"/>
              <a:ext cx="240" cy="5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itchFamily="18" charset="0"/>
                </a:rPr>
                <a:t>9</a:t>
              </a:r>
            </a:p>
          </p:txBody>
        </p:sp>
        <p:sp>
          <p:nvSpPr>
            <p:cNvPr id="251" name="Rectangle 123"/>
            <p:cNvSpPr>
              <a:spLocks noChangeArrowheads="1"/>
            </p:cNvSpPr>
            <p:nvPr/>
          </p:nvSpPr>
          <p:spPr bwMode="auto">
            <a:xfrm>
              <a:off x="3696" y="2112"/>
              <a:ext cx="240" cy="5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itchFamily="18" charset="0"/>
                </a:rPr>
                <a:t>2</a:t>
              </a:r>
            </a:p>
          </p:txBody>
        </p:sp>
        <p:sp>
          <p:nvSpPr>
            <p:cNvPr id="252" name="Rectangle 124"/>
            <p:cNvSpPr>
              <a:spLocks noChangeArrowheads="1"/>
            </p:cNvSpPr>
            <p:nvPr/>
          </p:nvSpPr>
          <p:spPr bwMode="auto">
            <a:xfrm>
              <a:off x="3936" y="1616"/>
              <a:ext cx="240" cy="4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itchFamily="18" charset="0"/>
                </a:rPr>
                <a:t>4</a:t>
              </a:r>
            </a:p>
          </p:txBody>
        </p:sp>
        <p:sp>
          <p:nvSpPr>
            <p:cNvPr id="253" name="Rectangle 125"/>
            <p:cNvSpPr>
              <a:spLocks noChangeArrowheads="1"/>
            </p:cNvSpPr>
            <p:nvPr/>
          </p:nvSpPr>
          <p:spPr bwMode="auto">
            <a:xfrm>
              <a:off x="3696" y="1616"/>
              <a:ext cx="240" cy="4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itchFamily="18" charset="0"/>
                </a:rPr>
                <a:t>3</a:t>
              </a:r>
            </a:p>
          </p:txBody>
        </p:sp>
        <p:sp>
          <p:nvSpPr>
            <p:cNvPr id="254" name="Rectangle 126"/>
            <p:cNvSpPr>
              <a:spLocks noChangeArrowheads="1"/>
            </p:cNvSpPr>
            <p:nvPr/>
          </p:nvSpPr>
          <p:spPr bwMode="auto">
            <a:xfrm>
              <a:off x="3936" y="1104"/>
              <a:ext cx="240" cy="5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</a:endParaRPr>
            </a:p>
          </p:txBody>
        </p:sp>
        <p:sp>
          <p:nvSpPr>
            <p:cNvPr id="255" name="Rectangle 127"/>
            <p:cNvSpPr>
              <a:spLocks noChangeArrowheads="1"/>
            </p:cNvSpPr>
            <p:nvPr/>
          </p:nvSpPr>
          <p:spPr bwMode="auto">
            <a:xfrm>
              <a:off x="3696" y="1104"/>
              <a:ext cx="240" cy="5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itchFamily="18" charset="0"/>
                </a:rPr>
                <a:t>4</a:t>
              </a:r>
            </a:p>
          </p:txBody>
        </p:sp>
        <p:sp>
          <p:nvSpPr>
            <p:cNvPr id="256" name="Line 128"/>
            <p:cNvSpPr>
              <a:spLocks noChangeShapeType="1"/>
            </p:cNvSpPr>
            <p:nvPr/>
          </p:nvSpPr>
          <p:spPr bwMode="auto">
            <a:xfrm>
              <a:off x="3696" y="1104"/>
              <a:ext cx="240" cy="0"/>
            </a:xfrm>
            <a:prstGeom prst="line">
              <a:avLst/>
            </a:prstGeom>
            <a:noFill/>
            <a:ln w="28575" cap="sq">
              <a:noFill/>
              <a:round/>
              <a:headEnd/>
              <a:tailEnd/>
            </a:ln>
          </p:spPr>
          <p:txBody>
            <a:bodyPr wrap="none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57" name="Line 129"/>
            <p:cNvSpPr>
              <a:spLocks noChangeShapeType="1"/>
            </p:cNvSpPr>
            <p:nvPr/>
          </p:nvSpPr>
          <p:spPr bwMode="auto">
            <a:xfrm>
              <a:off x="3696" y="3648"/>
              <a:ext cx="240" cy="0"/>
            </a:xfrm>
            <a:prstGeom prst="line">
              <a:avLst/>
            </a:prstGeom>
            <a:noFill/>
            <a:ln w="28575" cap="sq">
              <a:noFill/>
              <a:round/>
              <a:headEnd/>
              <a:tailEnd/>
            </a:ln>
          </p:spPr>
          <p:txBody>
            <a:bodyPr wrap="none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58" name="Line 130"/>
            <p:cNvSpPr>
              <a:spLocks noChangeShapeType="1"/>
            </p:cNvSpPr>
            <p:nvPr/>
          </p:nvSpPr>
          <p:spPr bwMode="auto">
            <a:xfrm>
              <a:off x="3696" y="1104"/>
              <a:ext cx="0" cy="512"/>
            </a:xfrm>
            <a:prstGeom prst="line">
              <a:avLst/>
            </a:prstGeom>
            <a:noFill/>
            <a:ln w="28575" cap="sq">
              <a:noFill/>
              <a:round/>
              <a:headEnd/>
              <a:tailEnd/>
            </a:ln>
          </p:spPr>
          <p:txBody>
            <a:bodyPr wrap="none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59" name="Line 131"/>
            <p:cNvSpPr>
              <a:spLocks noChangeShapeType="1"/>
            </p:cNvSpPr>
            <p:nvPr/>
          </p:nvSpPr>
          <p:spPr bwMode="auto">
            <a:xfrm>
              <a:off x="4176" y="1104"/>
              <a:ext cx="0" cy="2544"/>
            </a:xfrm>
            <a:prstGeom prst="line">
              <a:avLst/>
            </a:prstGeom>
            <a:noFill/>
            <a:ln w="28575" cap="sq">
              <a:solidFill>
                <a:srgbClr val="336699"/>
              </a:solidFill>
              <a:round/>
              <a:headEnd/>
              <a:tailEnd/>
            </a:ln>
          </p:spPr>
          <p:txBody>
            <a:bodyPr wrap="none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60" name="Line 132"/>
            <p:cNvSpPr>
              <a:spLocks noChangeShapeType="1"/>
            </p:cNvSpPr>
            <p:nvPr/>
          </p:nvSpPr>
          <p:spPr bwMode="auto">
            <a:xfrm>
              <a:off x="3936" y="1104"/>
              <a:ext cx="240" cy="0"/>
            </a:xfrm>
            <a:prstGeom prst="line">
              <a:avLst/>
            </a:prstGeom>
            <a:noFill/>
            <a:ln w="28575" cap="sq">
              <a:solidFill>
                <a:srgbClr val="336699"/>
              </a:solidFill>
              <a:round/>
              <a:headEnd/>
              <a:tailEnd/>
            </a:ln>
          </p:spPr>
          <p:txBody>
            <a:bodyPr wrap="none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61" name="Line 133"/>
            <p:cNvSpPr>
              <a:spLocks noChangeShapeType="1"/>
            </p:cNvSpPr>
            <p:nvPr/>
          </p:nvSpPr>
          <p:spPr bwMode="auto">
            <a:xfrm>
              <a:off x="3696" y="1616"/>
              <a:ext cx="0" cy="496"/>
            </a:xfrm>
            <a:prstGeom prst="line">
              <a:avLst/>
            </a:prstGeom>
            <a:noFill/>
            <a:ln w="28575" cap="sq">
              <a:noFill/>
              <a:round/>
              <a:headEnd/>
              <a:tailEnd/>
            </a:ln>
          </p:spPr>
          <p:txBody>
            <a:bodyPr wrap="none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62" name="Line 134"/>
            <p:cNvSpPr>
              <a:spLocks noChangeShapeType="1"/>
            </p:cNvSpPr>
            <p:nvPr/>
          </p:nvSpPr>
          <p:spPr bwMode="auto">
            <a:xfrm>
              <a:off x="3936" y="1616"/>
              <a:ext cx="240" cy="0"/>
            </a:xfrm>
            <a:prstGeom prst="line">
              <a:avLst/>
            </a:prstGeom>
            <a:noFill/>
            <a:ln w="12700">
              <a:solidFill>
                <a:srgbClr val="336699"/>
              </a:solidFill>
              <a:round/>
              <a:headEnd/>
              <a:tailEnd/>
            </a:ln>
          </p:spPr>
          <p:txBody>
            <a:bodyPr wrap="none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63" name="Line 135"/>
            <p:cNvSpPr>
              <a:spLocks noChangeShapeType="1"/>
            </p:cNvSpPr>
            <p:nvPr/>
          </p:nvSpPr>
          <p:spPr bwMode="auto">
            <a:xfrm>
              <a:off x="3696" y="2112"/>
              <a:ext cx="0" cy="512"/>
            </a:xfrm>
            <a:prstGeom prst="line">
              <a:avLst/>
            </a:prstGeom>
            <a:noFill/>
            <a:ln w="28575" cap="sq">
              <a:noFill/>
              <a:round/>
              <a:headEnd/>
              <a:tailEnd/>
            </a:ln>
          </p:spPr>
          <p:txBody>
            <a:bodyPr wrap="none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64" name="Line 136"/>
            <p:cNvSpPr>
              <a:spLocks noChangeShapeType="1"/>
            </p:cNvSpPr>
            <p:nvPr/>
          </p:nvSpPr>
          <p:spPr bwMode="auto">
            <a:xfrm>
              <a:off x="3936" y="2112"/>
              <a:ext cx="240" cy="0"/>
            </a:xfrm>
            <a:prstGeom prst="line">
              <a:avLst/>
            </a:prstGeom>
            <a:noFill/>
            <a:ln w="12700">
              <a:solidFill>
                <a:srgbClr val="336699"/>
              </a:solidFill>
              <a:round/>
              <a:headEnd/>
              <a:tailEnd/>
            </a:ln>
          </p:spPr>
          <p:txBody>
            <a:bodyPr wrap="none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65" name="Line 137"/>
            <p:cNvSpPr>
              <a:spLocks noChangeShapeType="1"/>
            </p:cNvSpPr>
            <p:nvPr/>
          </p:nvSpPr>
          <p:spPr bwMode="auto">
            <a:xfrm>
              <a:off x="3696" y="2624"/>
              <a:ext cx="0" cy="512"/>
            </a:xfrm>
            <a:prstGeom prst="line">
              <a:avLst/>
            </a:prstGeom>
            <a:noFill/>
            <a:ln w="28575" cap="sq">
              <a:noFill/>
              <a:round/>
              <a:headEnd/>
              <a:tailEnd/>
            </a:ln>
          </p:spPr>
          <p:txBody>
            <a:bodyPr wrap="none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66" name="Line 138"/>
            <p:cNvSpPr>
              <a:spLocks noChangeShapeType="1"/>
            </p:cNvSpPr>
            <p:nvPr/>
          </p:nvSpPr>
          <p:spPr bwMode="auto">
            <a:xfrm>
              <a:off x="3936" y="2624"/>
              <a:ext cx="240" cy="0"/>
            </a:xfrm>
            <a:prstGeom prst="line">
              <a:avLst/>
            </a:prstGeom>
            <a:noFill/>
            <a:ln w="12700">
              <a:solidFill>
                <a:srgbClr val="336699"/>
              </a:solidFill>
              <a:round/>
              <a:headEnd/>
              <a:tailEnd/>
            </a:ln>
          </p:spPr>
          <p:txBody>
            <a:bodyPr wrap="none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67" name="Line 139"/>
            <p:cNvSpPr>
              <a:spLocks noChangeShapeType="1"/>
            </p:cNvSpPr>
            <p:nvPr/>
          </p:nvSpPr>
          <p:spPr bwMode="auto">
            <a:xfrm>
              <a:off x="3696" y="3136"/>
              <a:ext cx="0" cy="512"/>
            </a:xfrm>
            <a:prstGeom prst="line">
              <a:avLst/>
            </a:prstGeom>
            <a:noFill/>
            <a:ln w="28575" cap="sq">
              <a:noFill/>
              <a:round/>
              <a:headEnd/>
              <a:tailEnd/>
            </a:ln>
          </p:spPr>
          <p:txBody>
            <a:bodyPr wrap="none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68" name="Line 140"/>
            <p:cNvSpPr>
              <a:spLocks noChangeShapeType="1"/>
            </p:cNvSpPr>
            <p:nvPr/>
          </p:nvSpPr>
          <p:spPr bwMode="auto">
            <a:xfrm>
              <a:off x="3936" y="3136"/>
              <a:ext cx="240" cy="0"/>
            </a:xfrm>
            <a:prstGeom prst="line">
              <a:avLst/>
            </a:prstGeom>
            <a:noFill/>
            <a:ln w="12700">
              <a:solidFill>
                <a:srgbClr val="336699"/>
              </a:solidFill>
              <a:round/>
              <a:headEnd/>
              <a:tailEnd/>
            </a:ln>
          </p:spPr>
          <p:txBody>
            <a:bodyPr wrap="none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69" name="Line 141"/>
            <p:cNvSpPr>
              <a:spLocks noChangeShapeType="1"/>
            </p:cNvSpPr>
            <p:nvPr/>
          </p:nvSpPr>
          <p:spPr bwMode="auto">
            <a:xfrm>
              <a:off x="3936" y="3648"/>
              <a:ext cx="240" cy="0"/>
            </a:xfrm>
            <a:prstGeom prst="line">
              <a:avLst/>
            </a:prstGeom>
            <a:noFill/>
            <a:ln w="28575" cap="sq">
              <a:solidFill>
                <a:srgbClr val="336699"/>
              </a:solidFill>
              <a:round/>
              <a:headEnd/>
              <a:tailEnd/>
            </a:ln>
          </p:spPr>
          <p:txBody>
            <a:bodyPr wrap="none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70" name="Line 142"/>
            <p:cNvSpPr>
              <a:spLocks noChangeShapeType="1"/>
            </p:cNvSpPr>
            <p:nvPr/>
          </p:nvSpPr>
          <p:spPr bwMode="auto">
            <a:xfrm>
              <a:off x="3936" y="1104"/>
              <a:ext cx="0" cy="2544"/>
            </a:xfrm>
            <a:prstGeom prst="line">
              <a:avLst/>
            </a:prstGeom>
            <a:noFill/>
            <a:ln w="12700">
              <a:solidFill>
                <a:srgbClr val="336699"/>
              </a:solidFill>
              <a:round/>
              <a:headEnd/>
              <a:tailEnd/>
            </a:ln>
          </p:spPr>
          <p:txBody>
            <a:bodyPr wrap="none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71" name="Text Box 143"/>
            <p:cNvSpPr txBox="1">
              <a:spLocks noChangeArrowheads="1"/>
            </p:cNvSpPr>
            <p:nvPr/>
          </p:nvSpPr>
          <p:spPr bwMode="auto">
            <a:xfrm>
              <a:off x="3360" y="1584"/>
              <a:ext cx="528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0" cap="none" spc="0" normalizeH="0" baseline="0" noProof="0" smtClean="0">
                  <a:ln>
                    <a:noFill/>
                  </a:ln>
                  <a:solidFill>
                    <a:srgbClr val="FF00FF"/>
                  </a:solidFill>
                  <a:effectLst/>
                  <a:uLnTx/>
                  <a:uFillTx/>
                  <a:latin typeface="Times New Roman" pitchFamily="18" charset="0"/>
                </a:rPr>
                <a:t>top</a:t>
              </a:r>
            </a:p>
          </p:txBody>
        </p:sp>
      </p:grpSp>
      <p:grpSp>
        <p:nvGrpSpPr>
          <p:cNvPr id="272" name="Group 144"/>
          <p:cNvGrpSpPr>
            <a:grpSpLocks/>
          </p:cNvGrpSpPr>
          <p:nvPr/>
        </p:nvGrpSpPr>
        <p:grpSpPr bwMode="auto">
          <a:xfrm>
            <a:off x="-76200" y="1371600"/>
            <a:ext cx="1295400" cy="4038600"/>
            <a:chOff x="4416" y="1104"/>
            <a:chExt cx="816" cy="2544"/>
          </a:xfrm>
        </p:grpSpPr>
        <p:sp>
          <p:nvSpPr>
            <p:cNvPr id="273" name="Rectangle 145"/>
            <p:cNvSpPr>
              <a:spLocks noChangeArrowheads="1"/>
            </p:cNvSpPr>
            <p:nvPr/>
          </p:nvSpPr>
          <p:spPr bwMode="auto">
            <a:xfrm>
              <a:off x="4992" y="3136"/>
              <a:ext cx="240" cy="5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itchFamily="18" charset="0"/>
                </a:rPr>
                <a:t>7</a:t>
              </a:r>
            </a:p>
          </p:txBody>
        </p:sp>
        <p:sp>
          <p:nvSpPr>
            <p:cNvPr id="274" name="Rectangle 146"/>
            <p:cNvSpPr>
              <a:spLocks noChangeArrowheads="1"/>
            </p:cNvSpPr>
            <p:nvPr/>
          </p:nvSpPr>
          <p:spPr bwMode="auto">
            <a:xfrm>
              <a:off x="4752" y="3136"/>
              <a:ext cx="240" cy="5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itchFamily="18" charset="0"/>
                </a:rPr>
                <a:t>0</a:t>
              </a:r>
            </a:p>
          </p:txBody>
        </p:sp>
        <p:sp>
          <p:nvSpPr>
            <p:cNvPr id="275" name="Rectangle 147"/>
            <p:cNvSpPr>
              <a:spLocks noChangeArrowheads="1"/>
            </p:cNvSpPr>
            <p:nvPr/>
          </p:nvSpPr>
          <p:spPr bwMode="auto">
            <a:xfrm>
              <a:off x="4992" y="2624"/>
              <a:ext cx="240" cy="5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itchFamily="18" charset="0"/>
                </a:rPr>
                <a:t>8</a:t>
              </a:r>
            </a:p>
          </p:txBody>
        </p:sp>
        <p:sp>
          <p:nvSpPr>
            <p:cNvPr id="276" name="Rectangle 148"/>
            <p:cNvSpPr>
              <a:spLocks noChangeArrowheads="1"/>
            </p:cNvSpPr>
            <p:nvPr/>
          </p:nvSpPr>
          <p:spPr bwMode="auto">
            <a:xfrm>
              <a:off x="4752" y="2624"/>
              <a:ext cx="240" cy="5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itchFamily="18" charset="0"/>
                </a:rPr>
                <a:t>1</a:t>
              </a:r>
            </a:p>
          </p:txBody>
        </p:sp>
        <p:sp>
          <p:nvSpPr>
            <p:cNvPr id="277" name="Rectangle 149"/>
            <p:cNvSpPr>
              <a:spLocks noChangeArrowheads="1"/>
            </p:cNvSpPr>
            <p:nvPr/>
          </p:nvSpPr>
          <p:spPr bwMode="auto">
            <a:xfrm>
              <a:off x="4992" y="2112"/>
              <a:ext cx="240" cy="5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itchFamily="18" charset="0"/>
                </a:rPr>
                <a:t>9</a:t>
              </a:r>
            </a:p>
          </p:txBody>
        </p:sp>
        <p:sp>
          <p:nvSpPr>
            <p:cNvPr id="278" name="Rectangle 150"/>
            <p:cNvSpPr>
              <a:spLocks noChangeArrowheads="1"/>
            </p:cNvSpPr>
            <p:nvPr/>
          </p:nvSpPr>
          <p:spPr bwMode="auto">
            <a:xfrm>
              <a:off x="4752" y="2112"/>
              <a:ext cx="240" cy="5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itchFamily="18" charset="0"/>
                </a:rPr>
                <a:t>2</a:t>
              </a:r>
            </a:p>
          </p:txBody>
        </p:sp>
        <p:sp>
          <p:nvSpPr>
            <p:cNvPr id="279" name="Rectangle 151"/>
            <p:cNvSpPr>
              <a:spLocks noChangeArrowheads="1"/>
            </p:cNvSpPr>
            <p:nvPr/>
          </p:nvSpPr>
          <p:spPr bwMode="auto">
            <a:xfrm>
              <a:off x="4992" y="1616"/>
              <a:ext cx="240" cy="4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itchFamily="18" charset="0"/>
                </a:rPr>
                <a:t>4</a:t>
              </a:r>
            </a:p>
          </p:txBody>
        </p:sp>
        <p:sp>
          <p:nvSpPr>
            <p:cNvPr id="280" name="Rectangle 152"/>
            <p:cNvSpPr>
              <a:spLocks noChangeArrowheads="1"/>
            </p:cNvSpPr>
            <p:nvPr/>
          </p:nvSpPr>
          <p:spPr bwMode="auto">
            <a:xfrm>
              <a:off x="4752" y="1616"/>
              <a:ext cx="240" cy="4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itchFamily="18" charset="0"/>
                </a:rPr>
                <a:t>3</a:t>
              </a:r>
            </a:p>
          </p:txBody>
        </p:sp>
        <p:sp>
          <p:nvSpPr>
            <p:cNvPr id="281" name="Rectangle 153"/>
            <p:cNvSpPr>
              <a:spLocks noChangeArrowheads="1"/>
            </p:cNvSpPr>
            <p:nvPr/>
          </p:nvSpPr>
          <p:spPr bwMode="auto">
            <a:xfrm>
              <a:off x="4992" y="1104"/>
              <a:ext cx="240" cy="5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itchFamily="18" charset="0"/>
                </a:rPr>
                <a:t>5</a:t>
              </a:r>
            </a:p>
          </p:txBody>
        </p:sp>
        <p:sp>
          <p:nvSpPr>
            <p:cNvPr id="282" name="Rectangle 154"/>
            <p:cNvSpPr>
              <a:spLocks noChangeArrowheads="1"/>
            </p:cNvSpPr>
            <p:nvPr/>
          </p:nvSpPr>
          <p:spPr bwMode="auto">
            <a:xfrm>
              <a:off x="4752" y="1104"/>
              <a:ext cx="240" cy="5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itchFamily="18" charset="0"/>
                </a:rPr>
                <a:t>4</a:t>
              </a:r>
            </a:p>
          </p:txBody>
        </p:sp>
        <p:sp>
          <p:nvSpPr>
            <p:cNvPr id="283" name="Line 155"/>
            <p:cNvSpPr>
              <a:spLocks noChangeShapeType="1"/>
            </p:cNvSpPr>
            <p:nvPr/>
          </p:nvSpPr>
          <p:spPr bwMode="auto">
            <a:xfrm>
              <a:off x="4752" y="1104"/>
              <a:ext cx="240" cy="0"/>
            </a:xfrm>
            <a:prstGeom prst="line">
              <a:avLst/>
            </a:prstGeom>
            <a:noFill/>
            <a:ln w="28575" cap="sq">
              <a:noFill/>
              <a:round/>
              <a:headEnd/>
              <a:tailEnd/>
            </a:ln>
          </p:spPr>
          <p:txBody>
            <a:bodyPr wrap="none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84" name="Line 156"/>
            <p:cNvSpPr>
              <a:spLocks noChangeShapeType="1"/>
            </p:cNvSpPr>
            <p:nvPr/>
          </p:nvSpPr>
          <p:spPr bwMode="auto">
            <a:xfrm>
              <a:off x="4752" y="3648"/>
              <a:ext cx="240" cy="0"/>
            </a:xfrm>
            <a:prstGeom prst="line">
              <a:avLst/>
            </a:prstGeom>
            <a:noFill/>
            <a:ln w="28575" cap="sq">
              <a:noFill/>
              <a:round/>
              <a:headEnd/>
              <a:tailEnd/>
            </a:ln>
          </p:spPr>
          <p:txBody>
            <a:bodyPr wrap="none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85" name="Line 157"/>
            <p:cNvSpPr>
              <a:spLocks noChangeShapeType="1"/>
            </p:cNvSpPr>
            <p:nvPr/>
          </p:nvSpPr>
          <p:spPr bwMode="auto">
            <a:xfrm>
              <a:off x="4752" y="1104"/>
              <a:ext cx="0" cy="512"/>
            </a:xfrm>
            <a:prstGeom prst="line">
              <a:avLst/>
            </a:prstGeom>
            <a:noFill/>
            <a:ln w="28575" cap="sq">
              <a:noFill/>
              <a:round/>
              <a:headEnd/>
              <a:tailEnd/>
            </a:ln>
          </p:spPr>
          <p:txBody>
            <a:bodyPr wrap="none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86" name="Line 158"/>
            <p:cNvSpPr>
              <a:spLocks noChangeShapeType="1"/>
            </p:cNvSpPr>
            <p:nvPr/>
          </p:nvSpPr>
          <p:spPr bwMode="auto">
            <a:xfrm>
              <a:off x="5232" y="1104"/>
              <a:ext cx="0" cy="2544"/>
            </a:xfrm>
            <a:prstGeom prst="line">
              <a:avLst/>
            </a:prstGeom>
            <a:noFill/>
            <a:ln w="28575" cap="sq">
              <a:solidFill>
                <a:srgbClr val="336699"/>
              </a:solidFill>
              <a:round/>
              <a:headEnd/>
              <a:tailEnd/>
            </a:ln>
          </p:spPr>
          <p:txBody>
            <a:bodyPr wrap="none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87" name="Line 159"/>
            <p:cNvSpPr>
              <a:spLocks noChangeShapeType="1"/>
            </p:cNvSpPr>
            <p:nvPr/>
          </p:nvSpPr>
          <p:spPr bwMode="auto">
            <a:xfrm>
              <a:off x="4992" y="1104"/>
              <a:ext cx="240" cy="0"/>
            </a:xfrm>
            <a:prstGeom prst="line">
              <a:avLst/>
            </a:prstGeom>
            <a:noFill/>
            <a:ln w="28575" cap="sq">
              <a:solidFill>
                <a:srgbClr val="336699"/>
              </a:solidFill>
              <a:round/>
              <a:headEnd/>
              <a:tailEnd/>
            </a:ln>
          </p:spPr>
          <p:txBody>
            <a:bodyPr wrap="none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88" name="Line 160"/>
            <p:cNvSpPr>
              <a:spLocks noChangeShapeType="1"/>
            </p:cNvSpPr>
            <p:nvPr/>
          </p:nvSpPr>
          <p:spPr bwMode="auto">
            <a:xfrm>
              <a:off x="4752" y="1616"/>
              <a:ext cx="0" cy="496"/>
            </a:xfrm>
            <a:prstGeom prst="line">
              <a:avLst/>
            </a:prstGeom>
            <a:noFill/>
            <a:ln w="28575" cap="sq">
              <a:noFill/>
              <a:round/>
              <a:headEnd/>
              <a:tailEnd/>
            </a:ln>
          </p:spPr>
          <p:txBody>
            <a:bodyPr wrap="none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89" name="Line 161"/>
            <p:cNvSpPr>
              <a:spLocks noChangeShapeType="1"/>
            </p:cNvSpPr>
            <p:nvPr/>
          </p:nvSpPr>
          <p:spPr bwMode="auto">
            <a:xfrm>
              <a:off x="4992" y="1616"/>
              <a:ext cx="240" cy="0"/>
            </a:xfrm>
            <a:prstGeom prst="line">
              <a:avLst/>
            </a:prstGeom>
            <a:noFill/>
            <a:ln w="12700">
              <a:solidFill>
                <a:srgbClr val="336699"/>
              </a:solidFill>
              <a:round/>
              <a:headEnd/>
              <a:tailEnd/>
            </a:ln>
          </p:spPr>
          <p:txBody>
            <a:bodyPr wrap="none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90" name="Line 162"/>
            <p:cNvSpPr>
              <a:spLocks noChangeShapeType="1"/>
            </p:cNvSpPr>
            <p:nvPr/>
          </p:nvSpPr>
          <p:spPr bwMode="auto">
            <a:xfrm>
              <a:off x="4752" y="2112"/>
              <a:ext cx="0" cy="512"/>
            </a:xfrm>
            <a:prstGeom prst="line">
              <a:avLst/>
            </a:prstGeom>
            <a:noFill/>
            <a:ln w="28575" cap="sq">
              <a:noFill/>
              <a:round/>
              <a:headEnd/>
              <a:tailEnd/>
            </a:ln>
          </p:spPr>
          <p:txBody>
            <a:bodyPr wrap="none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91" name="Line 163"/>
            <p:cNvSpPr>
              <a:spLocks noChangeShapeType="1"/>
            </p:cNvSpPr>
            <p:nvPr/>
          </p:nvSpPr>
          <p:spPr bwMode="auto">
            <a:xfrm>
              <a:off x="4992" y="2112"/>
              <a:ext cx="240" cy="0"/>
            </a:xfrm>
            <a:prstGeom prst="line">
              <a:avLst/>
            </a:prstGeom>
            <a:noFill/>
            <a:ln w="12700">
              <a:solidFill>
                <a:srgbClr val="336699"/>
              </a:solidFill>
              <a:round/>
              <a:headEnd/>
              <a:tailEnd/>
            </a:ln>
          </p:spPr>
          <p:txBody>
            <a:bodyPr wrap="none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92" name="Line 164"/>
            <p:cNvSpPr>
              <a:spLocks noChangeShapeType="1"/>
            </p:cNvSpPr>
            <p:nvPr/>
          </p:nvSpPr>
          <p:spPr bwMode="auto">
            <a:xfrm>
              <a:off x="4752" y="2624"/>
              <a:ext cx="0" cy="512"/>
            </a:xfrm>
            <a:prstGeom prst="line">
              <a:avLst/>
            </a:prstGeom>
            <a:noFill/>
            <a:ln w="28575" cap="sq">
              <a:noFill/>
              <a:round/>
              <a:headEnd/>
              <a:tailEnd/>
            </a:ln>
          </p:spPr>
          <p:txBody>
            <a:bodyPr wrap="none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93" name="Line 165"/>
            <p:cNvSpPr>
              <a:spLocks noChangeShapeType="1"/>
            </p:cNvSpPr>
            <p:nvPr/>
          </p:nvSpPr>
          <p:spPr bwMode="auto">
            <a:xfrm>
              <a:off x="4992" y="2624"/>
              <a:ext cx="240" cy="0"/>
            </a:xfrm>
            <a:prstGeom prst="line">
              <a:avLst/>
            </a:prstGeom>
            <a:noFill/>
            <a:ln w="12700">
              <a:solidFill>
                <a:srgbClr val="336699"/>
              </a:solidFill>
              <a:round/>
              <a:headEnd/>
              <a:tailEnd/>
            </a:ln>
          </p:spPr>
          <p:txBody>
            <a:bodyPr wrap="none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94" name="Line 166"/>
            <p:cNvSpPr>
              <a:spLocks noChangeShapeType="1"/>
            </p:cNvSpPr>
            <p:nvPr/>
          </p:nvSpPr>
          <p:spPr bwMode="auto">
            <a:xfrm>
              <a:off x="4752" y="3136"/>
              <a:ext cx="0" cy="512"/>
            </a:xfrm>
            <a:prstGeom prst="line">
              <a:avLst/>
            </a:prstGeom>
            <a:noFill/>
            <a:ln w="28575" cap="sq">
              <a:noFill/>
              <a:round/>
              <a:headEnd/>
              <a:tailEnd/>
            </a:ln>
          </p:spPr>
          <p:txBody>
            <a:bodyPr wrap="none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95" name="Line 167"/>
            <p:cNvSpPr>
              <a:spLocks noChangeShapeType="1"/>
            </p:cNvSpPr>
            <p:nvPr/>
          </p:nvSpPr>
          <p:spPr bwMode="auto">
            <a:xfrm>
              <a:off x="4992" y="3136"/>
              <a:ext cx="240" cy="0"/>
            </a:xfrm>
            <a:prstGeom prst="line">
              <a:avLst/>
            </a:prstGeom>
            <a:noFill/>
            <a:ln w="12700">
              <a:solidFill>
                <a:srgbClr val="336699"/>
              </a:solidFill>
              <a:round/>
              <a:headEnd/>
              <a:tailEnd/>
            </a:ln>
          </p:spPr>
          <p:txBody>
            <a:bodyPr wrap="none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96" name="Line 168"/>
            <p:cNvSpPr>
              <a:spLocks noChangeShapeType="1"/>
            </p:cNvSpPr>
            <p:nvPr/>
          </p:nvSpPr>
          <p:spPr bwMode="auto">
            <a:xfrm>
              <a:off x="4992" y="3648"/>
              <a:ext cx="240" cy="0"/>
            </a:xfrm>
            <a:prstGeom prst="line">
              <a:avLst/>
            </a:prstGeom>
            <a:noFill/>
            <a:ln w="28575" cap="sq">
              <a:solidFill>
                <a:srgbClr val="336699"/>
              </a:solidFill>
              <a:round/>
              <a:headEnd/>
              <a:tailEnd/>
            </a:ln>
          </p:spPr>
          <p:txBody>
            <a:bodyPr wrap="none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97" name="Line 169"/>
            <p:cNvSpPr>
              <a:spLocks noChangeShapeType="1"/>
            </p:cNvSpPr>
            <p:nvPr/>
          </p:nvSpPr>
          <p:spPr bwMode="auto">
            <a:xfrm>
              <a:off x="4992" y="1104"/>
              <a:ext cx="0" cy="2544"/>
            </a:xfrm>
            <a:prstGeom prst="line">
              <a:avLst/>
            </a:prstGeom>
            <a:noFill/>
            <a:ln w="12700">
              <a:solidFill>
                <a:srgbClr val="336699"/>
              </a:solidFill>
              <a:round/>
              <a:headEnd/>
              <a:tailEnd/>
            </a:ln>
          </p:spPr>
          <p:txBody>
            <a:bodyPr wrap="none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98" name="Text Box 170"/>
            <p:cNvSpPr txBox="1">
              <a:spLocks noChangeArrowheads="1"/>
            </p:cNvSpPr>
            <p:nvPr/>
          </p:nvSpPr>
          <p:spPr bwMode="auto">
            <a:xfrm>
              <a:off x="4416" y="1104"/>
              <a:ext cx="528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0" cap="none" spc="0" normalizeH="0" baseline="0" noProof="0" smtClean="0">
                  <a:ln>
                    <a:noFill/>
                  </a:ln>
                  <a:solidFill>
                    <a:srgbClr val="FF00FF"/>
                  </a:solidFill>
                  <a:effectLst/>
                  <a:uLnTx/>
                  <a:uFillTx/>
                  <a:latin typeface="Times New Roman" pitchFamily="18" charset="0"/>
                </a:rPr>
                <a:t>top</a:t>
              </a:r>
            </a:p>
          </p:txBody>
        </p:sp>
      </p:grpSp>
      <p:sp>
        <p:nvSpPr>
          <p:cNvPr id="299" name="Text Box 171"/>
          <p:cNvSpPr txBox="1">
            <a:spLocks noChangeArrowheads="1"/>
          </p:cNvSpPr>
          <p:nvPr/>
        </p:nvSpPr>
        <p:spPr bwMode="auto">
          <a:xfrm>
            <a:off x="76200" y="5562600"/>
            <a:ext cx="4038600" cy="10525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en-US" sz="2400" dirty="0">
                <a:effectLst/>
                <a:latin typeface="Times New Roman" pitchFamily="18" charset="0"/>
              </a:rPr>
              <a:t>top = </a:t>
            </a:r>
            <a:r>
              <a:rPr lang="en-US" sz="2400" dirty="0" err="1">
                <a:effectLst/>
                <a:latin typeface="Times New Roman" pitchFamily="18" charset="0"/>
              </a:rPr>
              <a:t>StackSize</a:t>
            </a:r>
            <a:r>
              <a:rPr lang="en-US" sz="2400" dirty="0">
                <a:effectLst/>
                <a:latin typeface="Times New Roman" pitchFamily="18" charset="0"/>
              </a:rPr>
              <a:t> – 1,</a:t>
            </a:r>
          </a:p>
          <a:p>
            <a:pPr eaLnBrk="1" hangingPunct="1">
              <a:lnSpc>
                <a:spcPct val="20000"/>
              </a:lnSpc>
              <a:spcBef>
                <a:spcPct val="50000"/>
              </a:spcBef>
            </a:pPr>
            <a:r>
              <a:rPr lang="en-US" sz="2400" dirty="0">
                <a:effectLst/>
                <a:latin typeface="Times New Roman" pitchFamily="18" charset="0"/>
              </a:rPr>
              <a:t>Stack is full,</a:t>
            </a:r>
          </a:p>
          <a:p>
            <a:pPr eaLnBrk="1" hangingPunct="1">
              <a:lnSpc>
                <a:spcPct val="40000"/>
              </a:lnSpc>
              <a:spcBef>
                <a:spcPct val="50000"/>
              </a:spcBef>
            </a:pPr>
            <a:r>
              <a:rPr lang="en-US" sz="2400" dirty="0">
                <a:effectLst/>
                <a:latin typeface="Times New Roman" pitchFamily="18" charset="0"/>
              </a:rPr>
              <a:t>We can’t push more elements.</a:t>
            </a:r>
          </a:p>
        </p:txBody>
      </p:sp>
      <p:grpSp>
        <p:nvGrpSpPr>
          <p:cNvPr id="300" name="Group 172"/>
          <p:cNvGrpSpPr>
            <a:grpSpLocks/>
          </p:cNvGrpSpPr>
          <p:nvPr/>
        </p:nvGrpSpPr>
        <p:grpSpPr bwMode="auto">
          <a:xfrm>
            <a:off x="2667000" y="3505200"/>
            <a:ext cx="609600" cy="457200"/>
            <a:chOff x="624" y="2400"/>
            <a:chExt cx="720" cy="336"/>
          </a:xfrm>
        </p:grpSpPr>
        <p:sp>
          <p:nvSpPr>
            <p:cNvPr id="301" name="Line 173"/>
            <p:cNvSpPr>
              <a:spLocks noChangeShapeType="1"/>
            </p:cNvSpPr>
            <p:nvPr/>
          </p:nvSpPr>
          <p:spPr bwMode="auto">
            <a:xfrm>
              <a:off x="672" y="2736"/>
              <a:ext cx="576" cy="0"/>
            </a:xfrm>
            <a:prstGeom prst="line">
              <a:avLst/>
            </a:prstGeom>
            <a:noFill/>
            <a:ln w="9525">
              <a:solidFill>
                <a:srgbClr val="336699"/>
              </a:solidFill>
              <a:round/>
              <a:headEnd/>
              <a:tailEnd type="triangle" w="med" len="med"/>
            </a:ln>
          </p:spPr>
          <p:txBody>
            <a:bodyPr wrap="none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02" name="Text Box 174"/>
            <p:cNvSpPr txBox="1">
              <a:spLocks noChangeArrowheads="1"/>
            </p:cNvSpPr>
            <p:nvPr/>
          </p:nvSpPr>
          <p:spPr bwMode="auto">
            <a:xfrm>
              <a:off x="624" y="2400"/>
              <a:ext cx="720" cy="2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itchFamily="18" charset="0"/>
                </a:rPr>
                <a:t>Pop</a:t>
              </a:r>
            </a:p>
          </p:txBody>
        </p:sp>
      </p:grpSp>
      <p:grpSp>
        <p:nvGrpSpPr>
          <p:cNvPr id="303" name="Group 175"/>
          <p:cNvGrpSpPr>
            <a:grpSpLocks/>
          </p:cNvGrpSpPr>
          <p:nvPr/>
        </p:nvGrpSpPr>
        <p:grpSpPr bwMode="auto">
          <a:xfrm>
            <a:off x="3962400" y="3200400"/>
            <a:ext cx="609600" cy="457200"/>
            <a:chOff x="624" y="2400"/>
            <a:chExt cx="720" cy="336"/>
          </a:xfrm>
        </p:grpSpPr>
        <p:sp>
          <p:nvSpPr>
            <p:cNvPr id="304" name="Line 176"/>
            <p:cNvSpPr>
              <a:spLocks noChangeShapeType="1"/>
            </p:cNvSpPr>
            <p:nvPr/>
          </p:nvSpPr>
          <p:spPr bwMode="auto">
            <a:xfrm>
              <a:off x="672" y="2736"/>
              <a:ext cx="576" cy="0"/>
            </a:xfrm>
            <a:prstGeom prst="line">
              <a:avLst/>
            </a:prstGeom>
            <a:noFill/>
            <a:ln w="9525">
              <a:solidFill>
                <a:srgbClr val="336699"/>
              </a:solidFill>
              <a:round/>
              <a:headEnd/>
              <a:tailEnd type="triangle" w="med" len="med"/>
            </a:ln>
          </p:spPr>
          <p:txBody>
            <a:bodyPr wrap="none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05" name="Text Box 177"/>
            <p:cNvSpPr txBox="1">
              <a:spLocks noChangeArrowheads="1"/>
            </p:cNvSpPr>
            <p:nvPr/>
          </p:nvSpPr>
          <p:spPr bwMode="auto">
            <a:xfrm>
              <a:off x="624" y="2400"/>
              <a:ext cx="720" cy="2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itchFamily="18" charset="0"/>
                </a:rPr>
                <a:t>Pop</a:t>
              </a:r>
            </a:p>
          </p:txBody>
        </p:sp>
      </p:grpSp>
      <p:grpSp>
        <p:nvGrpSpPr>
          <p:cNvPr id="306" name="Group 178"/>
          <p:cNvGrpSpPr>
            <a:grpSpLocks/>
          </p:cNvGrpSpPr>
          <p:nvPr/>
        </p:nvGrpSpPr>
        <p:grpSpPr bwMode="auto">
          <a:xfrm>
            <a:off x="5334000" y="3276600"/>
            <a:ext cx="609600" cy="457200"/>
            <a:chOff x="624" y="2400"/>
            <a:chExt cx="720" cy="336"/>
          </a:xfrm>
        </p:grpSpPr>
        <p:sp>
          <p:nvSpPr>
            <p:cNvPr id="307" name="Line 179"/>
            <p:cNvSpPr>
              <a:spLocks noChangeShapeType="1"/>
            </p:cNvSpPr>
            <p:nvPr/>
          </p:nvSpPr>
          <p:spPr bwMode="auto">
            <a:xfrm>
              <a:off x="672" y="2736"/>
              <a:ext cx="576" cy="0"/>
            </a:xfrm>
            <a:prstGeom prst="line">
              <a:avLst/>
            </a:prstGeom>
            <a:noFill/>
            <a:ln w="9525">
              <a:solidFill>
                <a:srgbClr val="336699"/>
              </a:solidFill>
              <a:round/>
              <a:headEnd/>
              <a:tailEnd type="triangle" w="med" len="med"/>
            </a:ln>
          </p:spPr>
          <p:txBody>
            <a:bodyPr wrap="none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08" name="Text Box 180"/>
            <p:cNvSpPr txBox="1">
              <a:spLocks noChangeArrowheads="1"/>
            </p:cNvSpPr>
            <p:nvPr/>
          </p:nvSpPr>
          <p:spPr bwMode="auto">
            <a:xfrm>
              <a:off x="624" y="2400"/>
              <a:ext cx="720" cy="2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itchFamily="18" charset="0"/>
                </a:rPr>
                <a:t>Pop</a:t>
              </a:r>
            </a:p>
          </p:txBody>
        </p:sp>
      </p:grpSp>
      <p:grpSp>
        <p:nvGrpSpPr>
          <p:cNvPr id="309" name="Group 181"/>
          <p:cNvGrpSpPr>
            <a:grpSpLocks/>
          </p:cNvGrpSpPr>
          <p:nvPr/>
        </p:nvGrpSpPr>
        <p:grpSpPr bwMode="auto">
          <a:xfrm>
            <a:off x="6934200" y="3429000"/>
            <a:ext cx="609600" cy="457200"/>
            <a:chOff x="624" y="2400"/>
            <a:chExt cx="720" cy="336"/>
          </a:xfrm>
        </p:grpSpPr>
        <p:sp>
          <p:nvSpPr>
            <p:cNvPr id="310" name="Line 182"/>
            <p:cNvSpPr>
              <a:spLocks noChangeShapeType="1"/>
            </p:cNvSpPr>
            <p:nvPr/>
          </p:nvSpPr>
          <p:spPr bwMode="auto">
            <a:xfrm>
              <a:off x="672" y="2736"/>
              <a:ext cx="576" cy="0"/>
            </a:xfrm>
            <a:prstGeom prst="line">
              <a:avLst/>
            </a:prstGeom>
            <a:noFill/>
            <a:ln w="9525">
              <a:solidFill>
                <a:srgbClr val="336699"/>
              </a:solidFill>
              <a:round/>
              <a:headEnd/>
              <a:tailEnd type="triangle" w="med" len="med"/>
            </a:ln>
          </p:spPr>
          <p:txBody>
            <a:bodyPr wrap="none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11" name="Text Box 183"/>
            <p:cNvSpPr txBox="1">
              <a:spLocks noChangeArrowheads="1"/>
            </p:cNvSpPr>
            <p:nvPr/>
          </p:nvSpPr>
          <p:spPr bwMode="auto">
            <a:xfrm>
              <a:off x="624" y="2400"/>
              <a:ext cx="720" cy="2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Times New Roman" pitchFamily="18" charset="0"/>
                </a:rPr>
                <a:t>Pop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0" grpId="0" autoUpdateAnimBg="0"/>
      <p:bldP spid="299" grpId="0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Pop – Array Implementation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i="1" dirty="0" smtClean="0"/>
              <a:t>pop( Stack[])</a:t>
            </a:r>
          </a:p>
          <a:p>
            <a:pPr>
              <a:buNone/>
            </a:pPr>
            <a:r>
              <a:rPr lang="en-US" i="1" dirty="0" smtClean="0"/>
              <a:t>{</a:t>
            </a:r>
          </a:p>
          <a:p>
            <a:pPr>
              <a:buNone/>
            </a:pPr>
            <a:r>
              <a:rPr lang="en-US" i="1" dirty="0" smtClean="0"/>
              <a:t>	if (top == –1)</a:t>
            </a:r>
          </a:p>
          <a:p>
            <a:pPr>
              <a:buNone/>
            </a:pPr>
            <a:r>
              <a:rPr lang="en-US" i="1" dirty="0" smtClean="0"/>
              <a:t>		</a:t>
            </a:r>
            <a:r>
              <a:rPr lang="en-US" i="1" dirty="0" err="1" smtClean="0"/>
              <a:t>cout</a:t>
            </a:r>
            <a:r>
              <a:rPr lang="en-US" i="1" dirty="0" smtClean="0"/>
              <a:t>&lt;&lt;“stack is empty”;</a:t>
            </a:r>
          </a:p>
          <a:p>
            <a:pPr>
              <a:buNone/>
            </a:pPr>
            <a:r>
              <a:rPr lang="en-US" i="1" dirty="0" smtClean="0"/>
              <a:t>	else</a:t>
            </a:r>
          </a:p>
          <a:p>
            <a:pPr>
              <a:buNone/>
            </a:pPr>
            <a:r>
              <a:rPr lang="en-US" i="1" dirty="0" smtClean="0"/>
              <a:t>		return Stack[top--];</a:t>
            </a:r>
          </a:p>
          <a:p>
            <a:pPr>
              <a:buNone/>
            </a:pPr>
            <a:r>
              <a:rPr lang="en-US" i="1" dirty="0" smtClean="0"/>
              <a:t>}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Stack Operations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638800"/>
          </a:xfrm>
        </p:spPr>
        <p:txBody>
          <a:bodyPr/>
          <a:lstStyle/>
          <a:p>
            <a:pPr>
              <a:buNone/>
            </a:pPr>
            <a:r>
              <a:rPr lang="en-US" sz="2800" i="1" dirty="0" smtClean="0">
                <a:solidFill>
                  <a:srgbClr val="0000CC"/>
                </a:solidFill>
              </a:rPr>
              <a:t>//returns the top element of stack without removing it</a:t>
            </a:r>
          </a:p>
          <a:p>
            <a:pPr>
              <a:buNone/>
            </a:pPr>
            <a:r>
              <a:rPr lang="en-US" sz="2800" i="1" dirty="0" err="1" smtClean="0"/>
              <a:t>int</a:t>
            </a:r>
            <a:r>
              <a:rPr lang="en-US" sz="2800" i="1" dirty="0" smtClean="0"/>
              <a:t> top (Stack[])   {</a:t>
            </a:r>
          </a:p>
          <a:p>
            <a:pPr>
              <a:buNone/>
            </a:pPr>
            <a:r>
              <a:rPr lang="en-US" sz="2800" i="1" dirty="0" smtClean="0"/>
              <a:t>	if (top == –1)</a:t>
            </a:r>
          </a:p>
          <a:p>
            <a:pPr>
              <a:buNone/>
            </a:pPr>
            <a:r>
              <a:rPr lang="en-US" sz="2800" i="1" dirty="0" smtClean="0"/>
              <a:t>		</a:t>
            </a:r>
            <a:r>
              <a:rPr lang="en-US" sz="2800" i="1" dirty="0" err="1" smtClean="0"/>
              <a:t>cout</a:t>
            </a:r>
            <a:r>
              <a:rPr lang="en-US" sz="2800" i="1" dirty="0" smtClean="0"/>
              <a:t>&lt;&lt;“stack is empty”;</a:t>
            </a:r>
          </a:p>
          <a:p>
            <a:pPr>
              <a:buNone/>
            </a:pPr>
            <a:r>
              <a:rPr lang="en-US" sz="2800" i="1" dirty="0" smtClean="0"/>
              <a:t>	else</a:t>
            </a:r>
          </a:p>
          <a:p>
            <a:pPr>
              <a:buNone/>
            </a:pPr>
            <a:r>
              <a:rPr lang="en-US" sz="2800" i="1" dirty="0" smtClean="0"/>
              <a:t>		return Stack[top];	}</a:t>
            </a:r>
          </a:p>
          <a:p>
            <a:pPr>
              <a:buNone/>
            </a:pPr>
            <a:r>
              <a:rPr lang="en-US" sz="2800" i="1" dirty="0" err="1" smtClean="0"/>
              <a:t>int</a:t>
            </a:r>
            <a:r>
              <a:rPr lang="en-US" sz="2800" i="1" dirty="0" smtClean="0"/>
              <a:t> </a:t>
            </a:r>
            <a:r>
              <a:rPr lang="en-US" sz="2800" i="1" dirty="0" err="1" smtClean="0"/>
              <a:t>isEmpty</a:t>
            </a:r>
            <a:r>
              <a:rPr lang="en-US" sz="2800" i="1" dirty="0" smtClean="0"/>
              <a:t>()	{	</a:t>
            </a:r>
            <a:r>
              <a:rPr lang="en-US" sz="2800" i="1" dirty="0" smtClean="0">
                <a:solidFill>
                  <a:srgbClr val="0000CC"/>
                </a:solidFill>
              </a:rPr>
              <a:t>//checks stack is empty or not</a:t>
            </a:r>
          </a:p>
          <a:p>
            <a:pPr>
              <a:buNone/>
            </a:pPr>
            <a:r>
              <a:rPr lang="en-US" sz="2800" i="1" dirty="0" smtClean="0"/>
              <a:t>	if (top == –1)</a:t>
            </a:r>
          </a:p>
          <a:p>
            <a:pPr>
              <a:buNone/>
            </a:pPr>
            <a:r>
              <a:rPr lang="en-US" sz="2800" i="1" dirty="0" smtClean="0"/>
              <a:t>		return 1;</a:t>
            </a:r>
          </a:p>
          <a:p>
            <a:pPr>
              <a:buNone/>
            </a:pPr>
            <a:r>
              <a:rPr lang="en-US" sz="2800" i="1" dirty="0" smtClean="0"/>
              <a:t>	else</a:t>
            </a:r>
          </a:p>
          <a:p>
            <a:pPr>
              <a:buNone/>
            </a:pPr>
            <a:r>
              <a:rPr lang="en-US" sz="2800" i="1" dirty="0" smtClean="0"/>
              <a:t>		return 0;	}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Select position 0 as top of the stack</a:t>
            </a:r>
            <a:endParaRPr lang="en-US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381000" y="1219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tabLst/>
              <a:defRPr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Model with an array</a:t>
            </a:r>
          </a:p>
          <a:p>
            <a:pPr marL="669925" marR="0" lvl="1" indent="-325438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Let position 0 be top of stack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tabLst/>
              <a:defRPr/>
            </a:pPr>
            <a:endParaRPr kumimoji="0" lang="en-US" sz="2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tabLst/>
              <a:defRPr/>
            </a:pPr>
            <a:endParaRPr kumimoji="0" lang="en-US" sz="28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tabLst/>
              <a:defRPr/>
            </a:pP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Problem  consider pushing and popping</a:t>
            </a:r>
          </a:p>
          <a:p>
            <a:pPr marL="669925" marR="0" lvl="1" indent="-325438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Requires much shifting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67600" y="1228725"/>
            <a:ext cx="1447800" cy="2200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4114800"/>
            <a:ext cx="8119085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Stack – Array Implementation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Since, in a stack the insertion and deletion take place only at the top, so…</a:t>
            </a:r>
          </a:p>
          <a:p>
            <a:r>
              <a:rPr lang="en-US" b="1" dirty="0" smtClean="0">
                <a:solidFill>
                  <a:srgbClr val="0000CC"/>
                </a:solidFill>
              </a:rPr>
              <a:t>A better Implementation</a:t>
            </a:r>
            <a:r>
              <a:rPr lang="en-US" dirty="0" smtClean="0"/>
              <a:t>:</a:t>
            </a:r>
          </a:p>
          <a:p>
            <a:r>
              <a:rPr lang="en-US" dirty="0" smtClean="0"/>
              <a:t>Anchor the bottom of the stack at the bottom of the array</a:t>
            </a:r>
          </a:p>
          <a:p>
            <a:r>
              <a:rPr lang="en-US" dirty="0" smtClean="0"/>
              <a:t>Let the stack grow towards the top of the array</a:t>
            </a:r>
          </a:p>
          <a:p>
            <a:r>
              <a:rPr lang="en-US" dirty="0" smtClean="0">
                <a:solidFill>
                  <a:srgbClr val="0000CC"/>
                </a:solidFill>
              </a:rPr>
              <a:t>Top</a:t>
            </a:r>
            <a:r>
              <a:rPr lang="en-US" dirty="0" smtClean="0"/>
              <a:t> indicates the current position of the first stack element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Stack – Array Implementation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685800"/>
          </a:xfrm>
        </p:spPr>
        <p:txBody>
          <a:bodyPr/>
          <a:lstStyle/>
          <a:p>
            <a:r>
              <a:rPr lang="en-US" dirty="0" smtClean="0"/>
              <a:t>A better Implementation:</a:t>
            </a:r>
          </a:p>
        </p:txBody>
      </p:sp>
      <p:graphicFrame>
        <p:nvGraphicFramePr>
          <p:cNvPr id="16" name="Group 41"/>
          <p:cNvGraphicFramePr>
            <a:graphicFrameLocks noGrp="1"/>
          </p:cNvGraphicFramePr>
          <p:nvPr/>
        </p:nvGraphicFramePr>
        <p:xfrm>
          <a:off x="3124200" y="2667000"/>
          <a:ext cx="2438400" cy="3266123"/>
        </p:xfrm>
        <a:graphic>
          <a:graphicData uri="http://schemas.openxmlformats.org/drawingml/2006/table">
            <a:tbl>
              <a:tblPr/>
              <a:tblGrid>
                <a:gridCol w="2438400"/>
              </a:tblGrid>
              <a:tr h="206375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0375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Times New Roman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06375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7650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4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15988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57200">
                <a:tc>
                  <a:txBody>
                    <a:bodyPr/>
                    <a:lstStyle>
                      <a:defPPr>
                        <a:defRPr lang="en-US"/>
                      </a:defPPr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7" name="Text Box 24"/>
          <p:cNvSpPr txBox="1">
            <a:spLocks noChangeArrowheads="1"/>
          </p:cNvSpPr>
          <p:nvPr/>
        </p:nvSpPr>
        <p:spPr bwMode="auto">
          <a:xfrm>
            <a:off x="6248400" y="3581400"/>
            <a:ext cx="1981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First Element</a:t>
            </a:r>
          </a:p>
        </p:txBody>
      </p:sp>
      <p:sp>
        <p:nvSpPr>
          <p:cNvPr id="18" name="Text Box 25"/>
          <p:cNvSpPr txBox="1">
            <a:spLocks noChangeArrowheads="1"/>
          </p:cNvSpPr>
          <p:nvPr/>
        </p:nvSpPr>
        <p:spPr bwMode="auto">
          <a:xfrm>
            <a:off x="6248400" y="5562600"/>
            <a:ext cx="2209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Last Element</a:t>
            </a:r>
          </a:p>
        </p:txBody>
      </p:sp>
      <p:sp>
        <p:nvSpPr>
          <p:cNvPr id="19" name="Text Box 26"/>
          <p:cNvSpPr txBox="1">
            <a:spLocks noChangeArrowheads="1"/>
          </p:cNvSpPr>
          <p:nvPr/>
        </p:nvSpPr>
        <p:spPr bwMode="auto">
          <a:xfrm>
            <a:off x="1524000" y="5410200"/>
            <a:ext cx="1752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maxlength</a:t>
            </a:r>
          </a:p>
        </p:txBody>
      </p:sp>
      <p:sp>
        <p:nvSpPr>
          <p:cNvPr id="20" name="Rectangle 27"/>
          <p:cNvSpPr>
            <a:spLocks noChangeArrowheads="1"/>
          </p:cNvSpPr>
          <p:nvPr/>
        </p:nvSpPr>
        <p:spPr bwMode="auto">
          <a:xfrm>
            <a:off x="1447800" y="3429000"/>
            <a:ext cx="762000" cy="533400"/>
          </a:xfrm>
          <a:prstGeom prst="rect">
            <a:avLst/>
          </a:prstGeom>
          <a:solidFill>
            <a:srgbClr val="BBE0E3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1" name="Line 28"/>
          <p:cNvSpPr>
            <a:spLocks noChangeShapeType="1"/>
          </p:cNvSpPr>
          <p:nvPr/>
        </p:nvSpPr>
        <p:spPr bwMode="auto">
          <a:xfrm>
            <a:off x="2057400" y="3733800"/>
            <a:ext cx="1066800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2" name="Text Box 29"/>
          <p:cNvSpPr txBox="1">
            <a:spLocks noChangeArrowheads="1"/>
          </p:cNvSpPr>
          <p:nvPr/>
        </p:nvSpPr>
        <p:spPr bwMode="auto">
          <a:xfrm>
            <a:off x="838200" y="3429000"/>
            <a:ext cx="609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top</a:t>
            </a:r>
          </a:p>
        </p:txBody>
      </p:sp>
      <p:sp>
        <p:nvSpPr>
          <p:cNvPr id="23" name="Line 33"/>
          <p:cNvSpPr>
            <a:spLocks noChangeShapeType="1"/>
          </p:cNvSpPr>
          <p:nvPr/>
        </p:nvSpPr>
        <p:spPr bwMode="auto">
          <a:xfrm flipH="1">
            <a:off x="5562600" y="5715000"/>
            <a:ext cx="6096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4" name="Line 34"/>
          <p:cNvSpPr>
            <a:spLocks noChangeShapeType="1"/>
          </p:cNvSpPr>
          <p:nvPr/>
        </p:nvSpPr>
        <p:spPr bwMode="auto">
          <a:xfrm flipH="1">
            <a:off x="5562600" y="4267200"/>
            <a:ext cx="6096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5" name="Line 35"/>
          <p:cNvSpPr>
            <a:spLocks noChangeShapeType="1"/>
          </p:cNvSpPr>
          <p:nvPr/>
        </p:nvSpPr>
        <p:spPr bwMode="auto">
          <a:xfrm flipH="1">
            <a:off x="5562600" y="3810000"/>
            <a:ext cx="6096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6" name="Text Box 36"/>
          <p:cNvSpPr txBox="1">
            <a:spLocks noChangeArrowheads="1"/>
          </p:cNvSpPr>
          <p:nvPr/>
        </p:nvSpPr>
        <p:spPr bwMode="auto">
          <a:xfrm>
            <a:off x="2667000" y="3581400"/>
            <a:ext cx="457200" cy="1004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1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2</a:t>
            </a:r>
          </a:p>
        </p:txBody>
      </p:sp>
      <p:sp>
        <p:nvSpPr>
          <p:cNvPr id="27" name="Text Box 37"/>
          <p:cNvSpPr txBox="1">
            <a:spLocks noChangeArrowheads="1"/>
          </p:cNvSpPr>
          <p:nvPr/>
        </p:nvSpPr>
        <p:spPr bwMode="auto">
          <a:xfrm>
            <a:off x="6400800" y="4267200"/>
            <a:ext cx="533400" cy="1160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Select position 0 as bottom of the Stack</a:t>
            </a:r>
            <a:endParaRPr lang="en-US" dirty="0"/>
          </a:p>
        </p:txBody>
      </p:sp>
      <p:sp>
        <p:nvSpPr>
          <p:cNvPr id="34" name="Rectangle 3"/>
          <p:cNvSpPr txBox="1">
            <a:spLocks noChangeArrowheads="1"/>
          </p:cNvSpPr>
          <p:nvPr/>
        </p:nvSpPr>
        <p:spPr bwMode="auto">
          <a:xfrm>
            <a:off x="381000" y="1143000"/>
            <a:ext cx="85344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 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better approach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is to let position 0 be the </a:t>
            </a:r>
            <a:r>
              <a:rPr kumimoji="0" lang="en-US" sz="2400" b="0" i="0" u="sng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bottom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of the stack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tabLst/>
              <a:defRPr/>
            </a:pPr>
            <a:endParaRPr kumimoji="0" lang="en-US" sz="24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tabLst/>
              <a:defRPr/>
            </a:pPr>
            <a:endParaRPr kumimoji="0" lang="en-US" sz="30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tabLst/>
              <a:defRPr/>
            </a:pPr>
            <a:endParaRPr kumimoji="0" lang="en-US" sz="30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tabLst/>
              <a:defRPr/>
            </a:pPr>
            <a:endParaRPr kumimoji="0" lang="en-US" sz="30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tabLst/>
              <a:defRPr/>
            </a:pPr>
            <a:endParaRPr lang="en-US" sz="3000" kern="0" dirty="0" smtClean="0">
              <a:effectLst/>
              <a:latin typeface="+mn-lt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tabLst/>
              <a:defRPr/>
            </a:pP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Thus our design will include</a:t>
            </a:r>
          </a:p>
          <a:p>
            <a:pPr marL="669925" marR="0" lvl="1" indent="-325438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tabLst/>
              <a:defRPr/>
            </a:pPr>
            <a:r>
              <a:rPr kumimoji="0" lang="en-US" sz="2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An </a:t>
            </a:r>
            <a:r>
              <a:rPr kumimoji="0" lang="en-US" sz="2600" b="0" i="0" u="sng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array</a:t>
            </a:r>
            <a:r>
              <a:rPr kumimoji="0" lang="en-US" sz="2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 to hold the stack elements</a:t>
            </a:r>
          </a:p>
          <a:p>
            <a:pPr marL="669925" marR="0" lvl="1" indent="-325438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tabLst/>
              <a:defRPr/>
            </a:pPr>
            <a:endParaRPr kumimoji="0" lang="en-US" sz="26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  <a:p>
            <a:pPr marL="669925" marR="0" lvl="1" indent="-325438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Pct val="60000"/>
              <a:buFont typeface="Wingdings" pitchFamily="2" charset="2"/>
              <a:buChar char="q"/>
              <a:tabLst/>
              <a:defRPr/>
            </a:pPr>
            <a:r>
              <a:rPr kumimoji="0" lang="en-US" sz="2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An </a:t>
            </a:r>
            <a:r>
              <a:rPr kumimoji="0" lang="en-US" sz="2600" b="0" i="0" u="sng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integer</a:t>
            </a:r>
            <a:r>
              <a:rPr kumimoji="0" lang="en-US" sz="26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</a:rPr>
              <a:t> to indicate the top of the stack</a:t>
            </a:r>
            <a:endParaRPr kumimoji="0" lang="en-US" sz="26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905000"/>
            <a:ext cx="8550067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" name="Oval 9"/>
          <p:cNvSpPr>
            <a:spLocks noChangeArrowheads="1"/>
          </p:cNvSpPr>
          <p:nvPr/>
        </p:nvSpPr>
        <p:spPr bwMode="auto">
          <a:xfrm>
            <a:off x="304800" y="2667000"/>
            <a:ext cx="844550" cy="39846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5" name="Line 10"/>
          <p:cNvSpPr>
            <a:spLocks noChangeShapeType="1"/>
          </p:cNvSpPr>
          <p:nvPr/>
        </p:nvSpPr>
        <p:spPr bwMode="auto">
          <a:xfrm flipH="1" flipV="1">
            <a:off x="866774" y="3089274"/>
            <a:ext cx="962025" cy="26257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6" name="Freeform 11"/>
          <p:cNvSpPr>
            <a:spLocks/>
          </p:cNvSpPr>
          <p:nvPr/>
        </p:nvSpPr>
        <p:spPr bwMode="auto">
          <a:xfrm>
            <a:off x="-76200" y="1447800"/>
            <a:ext cx="1447800" cy="1758950"/>
          </a:xfrm>
          <a:custGeom>
            <a:avLst/>
            <a:gdLst/>
            <a:ahLst/>
            <a:cxnLst>
              <a:cxn ang="0">
                <a:pos x="468" y="0"/>
              </a:cxn>
              <a:cxn ang="0">
                <a:pos x="143" y="886"/>
              </a:cxn>
              <a:cxn ang="0">
                <a:pos x="1324" y="1108"/>
              </a:cxn>
            </a:cxnLst>
            <a:rect l="0" t="0" r="r" b="b"/>
            <a:pathLst>
              <a:path w="1324" h="1108">
                <a:moveTo>
                  <a:pt x="468" y="0"/>
                </a:moveTo>
                <a:cubicBezTo>
                  <a:pt x="234" y="350"/>
                  <a:pt x="0" y="701"/>
                  <a:pt x="143" y="886"/>
                </a:cubicBezTo>
                <a:cubicBezTo>
                  <a:pt x="286" y="1071"/>
                  <a:pt x="805" y="1089"/>
                  <a:pt x="1324" y="1108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8" name="AutoShape 6"/>
          <p:cNvSpPr>
            <a:spLocks noChangeArrowheads="1"/>
          </p:cNvSpPr>
          <p:nvPr/>
        </p:nvSpPr>
        <p:spPr bwMode="auto">
          <a:xfrm>
            <a:off x="1371600" y="2209800"/>
            <a:ext cx="1236180" cy="1905000"/>
          </a:xfrm>
          <a:prstGeom prst="roundRect">
            <a:avLst>
              <a:gd name="adj" fmla="val 16667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9" name="Line 7"/>
          <p:cNvSpPr>
            <a:spLocks noChangeShapeType="1"/>
          </p:cNvSpPr>
          <p:nvPr/>
        </p:nvSpPr>
        <p:spPr bwMode="auto">
          <a:xfrm flipV="1">
            <a:off x="1981200" y="4114800"/>
            <a:ext cx="272413" cy="82440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Stack – Linked Representation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3962400"/>
          </a:xfrm>
        </p:spPr>
        <p:txBody>
          <a:bodyPr/>
          <a:lstStyle/>
          <a:p>
            <a:r>
              <a:rPr lang="en-US" dirty="0" smtClean="0"/>
              <a:t>PUSH and POP operate only on the header cell and the first cell on the list</a:t>
            </a:r>
          </a:p>
          <a:p>
            <a:pPr>
              <a:buFont typeface="Monotype Sorts" pitchFamily="2" charset="2"/>
              <a:buNone/>
            </a:pPr>
            <a:r>
              <a:rPr lang="en-US" altLang="zh-TW" sz="3200" dirty="0" err="1" smtClean="0">
                <a:latin typeface="Courier New" pitchFamily="49" charset="0"/>
                <a:ea typeface="PMingLiU" pitchFamily="18" charset="-120"/>
              </a:rPr>
              <a:t>struct</a:t>
            </a:r>
            <a:r>
              <a:rPr lang="en-US" altLang="zh-TW" sz="3200" dirty="0" smtClean="0">
                <a:latin typeface="Courier New" pitchFamily="49" charset="0"/>
                <a:ea typeface="PMingLiU" pitchFamily="18" charset="-120"/>
              </a:rPr>
              <a:t> Node{</a:t>
            </a:r>
          </a:p>
          <a:p>
            <a:pPr>
              <a:buFont typeface="Monotype Sorts" pitchFamily="2" charset="2"/>
              <a:buNone/>
            </a:pPr>
            <a:r>
              <a:rPr lang="en-US" altLang="zh-TW" sz="3200" dirty="0" smtClean="0">
                <a:latin typeface="Courier New" pitchFamily="49" charset="0"/>
                <a:ea typeface="PMingLiU" pitchFamily="18" charset="-120"/>
              </a:rPr>
              <a:t>        </a:t>
            </a:r>
            <a:r>
              <a:rPr lang="en-US" altLang="zh-TW" sz="3200" dirty="0" err="1" smtClean="0">
                <a:latin typeface="Courier New" pitchFamily="49" charset="0"/>
                <a:ea typeface="PMingLiU" pitchFamily="18" charset="-120"/>
              </a:rPr>
              <a:t>int</a:t>
            </a:r>
            <a:r>
              <a:rPr lang="en-US" altLang="zh-TW" sz="3200" dirty="0" smtClean="0">
                <a:latin typeface="Courier New" pitchFamily="49" charset="0"/>
                <a:ea typeface="PMingLiU" pitchFamily="18" charset="-120"/>
              </a:rPr>
              <a:t> data;</a:t>
            </a:r>
          </a:p>
          <a:p>
            <a:pPr>
              <a:buFont typeface="Monotype Sorts" pitchFamily="2" charset="2"/>
              <a:buNone/>
            </a:pPr>
            <a:r>
              <a:rPr lang="en-US" altLang="zh-TW" sz="3200" dirty="0" smtClean="0">
                <a:latin typeface="Courier New" pitchFamily="49" charset="0"/>
                <a:ea typeface="PMingLiU" pitchFamily="18" charset="-120"/>
              </a:rPr>
              <a:t>        Node* next;</a:t>
            </a:r>
          </a:p>
          <a:p>
            <a:pPr>
              <a:buFont typeface="Monotype Sorts" pitchFamily="2" charset="2"/>
              <a:buNone/>
            </a:pPr>
            <a:r>
              <a:rPr lang="en-US" altLang="zh-TW" sz="3200" dirty="0" smtClean="0">
                <a:latin typeface="Courier New" pitchFamily="49" charset="0"/>
                <a:ea typeface="PMingLiU" pitchFamily="18" charset="-120"/>
              </a:rPr>
              <a:t>} *top;</a:t>
            </a:r>
          </a:p>
          <a:p>
            <a:pPr>
              <a:buFont typeface="Monotype Sorts" pitchFamily="2" charset="2"/>
              <a:buNone/>
            </a:pPr>
            <a:r>
              <a:rPr lang="en-US" altLang="zh-TW" sz="3200" dirty="0" smtClean="0">
                <a:latin typeface="Courier New" pitchFamily="49" charset="0"/>
                <a:ea typeface="PMingLiU" pitchFamily="18" charset="-120"/>
              </a:rPr>
              <a:t>top = NULL;</a:t>
            </a:r>
          </a:p>
        </p:txBody>
      </p:sp>
      <p:sp>
        <p:nvSpPr>
          <p:cNvPr id="17" name="Rectangle 6"/>
          <p:cNvSpPr>
            <a:spLocks noChangeArrowheads="1"/>
          </p:cNvSpPr>
          <p:nvPr/>
        </p:nvSpPr>
        <p:spPr bwMode="auto">
          <a:xfrm>
            <a:off x="2590800" y="5715000"/>
            <a:ext cx="1447800" cy="609600"/>
          </a:xfrm>
          <a:prstGeom prst="rect">
            <a:avLst/>
          </a:prstGeom>
          <a:solidFill>
            <a:srgbClr val="BBE0E3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8" name="Line 7"/>
          <p:cNvSpPr>
            <a:spLocks noChangeShapeType="1"/>
          </p:cNvSpPr>
          <p:nvPr/>
        </p:nvSpPr>
        <p:spPr bwMode="auto">
          <a:xfrm>
            <a:off x="3581400" y="5715000"/>
            <a:ext cx="0" cy="609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9" name="Rectangle 8"/>
          <p:cNvSpPr>
            <a:spLocks noChangeArrowheads="1"/>
          </p:cNvSpPr>
          <p:nvPr/>
        </p:nvSpPr>
        <p:spPr bwMode="auto">
          <a:xfrm>
            <a:off x="4648200" y="5715000"/>
            <a:ext cx="1447800" cy="609600"/>
          </a:xfrm>
          <a:prstGeom prst="rect">
            <a:avLst/>
          </a:prstGeom>
          <a:solidFill>
            <a:srgbClr val="BBE0E3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0" name="Line 9"/>
          <p:cNvSpPr>
            <a:spLocks noChangeShapeType="1"/>
          </p:cNvSpPr>
          <p:nvPr/>
        </p:nvSpPr>
        <p:spPr bwMode="auto">
          <a:xfrm>
            <a:off x="5638800" y="5715000"/>
            <a:ext cx="0" cy="609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1" name="Rectangle 10"/>
          <p:cNvSpPr>
            <a:spLocks noChangeArrowheads="1"/>
          </p:cNvSpPr>
          <p:nvPr/>
        </p:nvSpPr>
        <p:spPr bwMode="auto">
          <a:xfrm>
            <a:off x="6629400" y="5715000"/>
            <a:ext cx="1447800" cy="609600"/>
          </a:xfrm>
          <a:prstGeom prst="rect">
            <a:avLst/>
          </a:prstGeom>
          <a:solidFill>
            <a:srgbClr val="BBE0E3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2" name="Line 11"/>
          <p:cNvSpPr>
            <a:spLocks noChangeShapeType="1"/>
          </p:cNvSpPr>
          <p:nvPr/>
        </p:nvSpPr>
        <p:spPr bwMode="auto">
          <a:xfrm>
            <a:off x="7696200" y="5715000"/>
            <a:ext cx="0" cy="609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3" name="Text Box 12"/>
          <p:cNvSpPr txBox="1">
            <a:spLocks noChangeArrowheads="1"/>
          </p:cNvSpPr>
          <p:nvPr/>
        </p:nvSpPr>
        <p:spPr bwMode="auto">
          <a:xfrm>
            <a:off x="2895600" y="5715000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7</a:t>
            </a:r>
          </a:p>
        </p:txBody>
      </p:sp>
      <p:sp>
        <p:nvSpPr>
          <p:cNvPr id="24" name="Text Box 13"/>
          <p:cNvSpPr txBox="1">
            <a:spLocks noChangeArrowheads="1"/>
          </p:cNvSpPr>
          <p:nvPr/>
        </p:nvSpPr>
        <p:spPr bwMode="auto">
          <a:xfrm>
            <a:off x="4953000" y="5715000"/>
            <a:ext cx="4572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8</a:t>
            </a:r>
          </a:p>
        </p:txBody>
      </p:sp>
      <p:sp>
        <p:nvSpPr>
          <p:cNvPr id="25" name="Line 14"/>
          <p:cNvSpPr>
            <a:spLocks noChangeShapeType="1"/>
          </p:cNvSpPr>
          <p:nvPr/>
        </p:nvSpPr>
        <p:spPr bwMode="auto">
          <a:xfrm>
            <a:off x="3810000" y="6019800"/>
            <a:ext cx="8382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6" name="Line 15"/>
          <p:cNvSpPr>
            <a:spLocks noChangeShapeType="1"/>
          </p:cNvSpPr>
          <p:nvPr/>
        </p:nvSpPr>
        <p:spPr bwMode="auto">
          <a:xfrm>
            <a:off x="5867400" y="6019800"/>
            <a:ext cx="838200" cy="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7" name="Text Box 17"/>
          <p:cNvSpPr txBox="1">
            <a:spLocks noChangeArrowheads="1"/>
          </p:cNvSpPr>
          <p:nvPr/>
        </p:nvSpPr>
        <p:spPr bwMode="auto">
          <a:xfrm>
            <a:off x="6934200" y="5715000"/>
            <a:ext cx="4572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9</a:t>
            </a:r>
          </a:p>
        </p:txBody>
      </p:sp>
      <p:sp>
        <p:nvSpPr>
          <p:cNvPr id="30" name="Line 11"/>
          <p:cNvSpPr>
            <a:spLocks noChangeShapeType="1"/>
          </p:cNvSpPr>
          <p:nvPr/>
        </p:nvSpPr>
        <p:spPr bwMode="auto">
          <a:xfrm>
            <a:off x="7696200" y="5715000"/>
            <a:ext cx="381000" cy="609600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31" name="Group 67"/>
          <p:cNvGrpSpPr>
            <a:grpSpLocks/>
          </p:cNvGrpSpPr>
          <p:nvPr/>
        </p:nvGrpSpPr>
        <p:grpSpPr bwMode="auto">
          <a:xfrm>
            <a:off x="304800" y="5715000"/>
            <a:ext cx="2286000" cy="609600"/>
            <a:chOff x="768" y="2928"/>
            <a:chExt cx="1344" cy="384"/>
          </a:xfrm>
        </p:grpSpPr>
        <p:sp>
          <p:nvSpPr>
            <p:cNvPr id="32" name="Rectangle 61"/>
            <p:cNvSpPr>
              <a:spLocks noChangeArrowheads="1"/>
            </p:cNvSpPr>
            <p:nvPr/>
          </p:nvSpPr>
          <p:spPr bwMode="auto">
            <a:xfrm>
              <a:off x="1248" y="2976"/>
              <a:ext cx="384" cy="336"/>
            </a:xfrm>
            <a:prstGeom prst="rect">
              <a:avLst/>
            </a:prstGeom>
            <a:solidFill>
              <a:srgbClr val="BBE0E3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3" name="Line 62"/>
            <p:cNvSpPr>
              <a:spLocks noChangeShapeType="1"/>
            </p:cNvSpPr>
            <p:nvPr/>
          </p:nvSpPr>
          <p:spPr bwMode="auto">
            <a:xfrm>
              <a:off x="1440" y="3120"/>
              <a:ext cx="67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4" name="Text Box 63"/>
            <p:cNvSpPr txBox="1">
              <a:spLocks noChangeArrowheads="1"/>
            </p:cNvSpPr>
            <p:nvPr/>
          </p:nvSpPr>
          <p:spPr bwMode="auto">
            <a:xfrm>
              <a:off x="768" y="2928"/>
              <a:ext cx="480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1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Top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Push operation - Algorithm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sz="3200" dirty="0" smtClean="0"/>
              <a:t>void push (</a:t>
            </a:r>
            <a:r>
              <a:rPr lang="en-US" sz="3200" dirty="0" err="1" smtClean="0"/>
              <a:t>int</a:t>
            </a:r>
            <a:r>
              <a:rPr lang="en-US" sz="3200" dirty="0" smtClean="0"/>
              <a:t> item)   {</a:t>
            </a:r>
          </a:p>
          <a:p>
            <a:pPr>
              <a:buNone/>
            </a:pPr>
            <a:r>
              <a:rPr lang="en-US" sz="3200" dirty="0" smtClean="0"/>
              <a:t>		Node *</a:t>
            </a:r>
            <a:r>
              <a:rPr lang="en-US" sz="3200" dirty="0" err="1" smtClean="0"/>
              <a:t>newNode</a:t>
            </a:r>
            <a:r>
              <a:rPr lang="en-US" sz="3200" dirty="0" smtClean="0"/>
              <a:t>;</a:t>
            </a:r>
          </a:p>
          <a:p>
            <a:pPr>
              <a:buNone/>
            </a:pPr>
            <a:r>
              <a:rPr lang="en-US" sz="3200" dirty="0" smtClean="0"/>
              <a:t>		</a:t>
            </a:r>
            <a:r>
              <a:rPr lang="en-US" sz="3200" dirty="0" smtClean="0">
                <a:solidFill>
                  <a:srgbClr val="0000CC"/>
                </a:solidFill>
              </a:rPr>
              <a:t>// Insert at Front of the list</a:t>
            </a:r>
          </a:p>
          <a:p>
            <a:pPr>
              <a:buNone/>
            </a:pPr>
            <a:r>
              <a:rPr lang="en-US" sz="3200" dirty="0" smtClean="0"/>
              <a:t>		</a:t>
            </a:r>
            <a:r>
              <a:rPr lang="en-US" sz="3200" dirty="0" err="1" smtClean="0"/>
              <a:t>newNode</a:t>
            </a:r>
            <a:r>
              <a:rPr lang="en-US" sz="3200" dirty="0" smtClean="0"/>
              <a:t>-&gt;data = item;</a:t>
            </a:r>
          </a:p>
          <a:p>
            <a:pPr>
              <a:buNone/>
            </a:pPr>
            <a:r>
              <a:rPr lang="en-US" sz="3200" dirty="0" smtClean="0"/>
              <a:t>		</a:t>
            </a:r>
            <a:r>
              <a:rPr lang="en-US" sz="3200" dirty="0" err="1" smtClean="0"/>
              <a:t>newNode</a:t>
            </a:r>
            <a:r>
              <a:rPr lang="en-US" sz="3200" dirty="0" smtClean="0"/>
              <a:t>-&gt;next = top;</a:t>
            </a:r>
          </a:p>
          <a:p>
            <a:pPr>
              <a:buNone/>
            </a:pPr>
            <a:r>
              <a:rPr lang="en-US" sz="3200" dirty="0" smtClean="0"/>
              <a:t>		top = </a:t>
            </a:r>
            <a:r>
              <a:rPr lang="en-US" sz="3200" dirty="0" err="1" smtClean="0"/>
              <a:t>newNode</a:t>
            </a:r>
            <a:r>
              <a:rPr lang="en-US" sz="3200" dirty="0" smtClean="0"/>
              <a:t>;</a:t>
            </a:r>
          </a:p>
          <a:p>
            <a:pPr>
              <a:buNone/>
            </a:pPr>
            <a:r>
              <a:rPr lang="en-US" sz="3200" dirty="0" smtClean="0"/>
              <a:t>}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Push Operation - Trace</a:t>
            </a:r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1700213"/>
            <a:ext cx="2181225" cy="3783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55875" y="1700213"/>
            <a:ext cx="6480175" cy="378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ight Arrow 8"/>
          <p:cNvSpPr/>
          <p:nvPr/>
        </p:nvSpPr>
        <p:spPr>
          <a:xfrm>
            <a:off x="2241550" y="3352800"/>
            <a:ext cx="628650" cy="484188"/>
          </a:xfrm>
          <a:prstGeom prst="rightArrow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Perpetua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Pop Operation - Algorithm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sz="2800" dirty="0" err="1" smtClean="0"/>
              <a:t>int</a:t>
            </a:r>
            <a:r>
              <a:rPr lang="en-US" sz="2800" dirty="0" smtClean="0"/>
              <a:t> pop ()   {</a:t>
            </a:r>
          </a:p>
          <a:p>
            <a:pPr>
              <a:buNone/>
            </a:pPr>
            <a:r>
              <a:rPr lang="en-US" sz="2800" dirty="0" smtClean="0"/>
              <a:t>		Node *temp;		</a:t>
            </a:r>
            <a:r>
              <a:rPr lang="en-US" sz="2800" dirty="0" err="1" smtClean="0"/>
              <a:t>int</a:t>
            </a:r>
            <a:r>
              <a:rPr lang="en-US" sz="2800" dirty="0" smtClean="0"/>
              <a:t> </a:t>
            </a:r>
            <a:r>
              <a:rPr lang="en-US" sz="2800" dirty="0" err="1" smtClean="0"/>
              <a:t>val</a:t>
            </a:r>
            <a:r>
              <a:rPr lang="en-US" sz="2800" dirty="0" smtClean="0"/>
              <a:t>;</a:t>
            </a:r>
          </a:p>
          <a:p>
            <a:pPr>
              <a:buNone/>
            </a:pPr>
            <a:r>
              <a:rPr lang="en-US" sz="2800" dirty="0" smtClean="0"/>
              <a:t>		if (top == NULL)</a:t>
            </a:r>
          </a:p>
          <a:p>
            <a:pPr>
              <a:buNone/>
            </a:pPr>
            <a:r>
              <a:rPr lang="en-US" sz="2800" dirty="0" smtClean="0"/>
              <a:t>		   return -1;</a:t>
            </a:r>
          </a:p>
          <a:p>
            <a:pPr>
              <a:buNone/>
            </a:pPr>
            <a:r>
              <a:rPr lang="en-US" sz="2800" dirty="0" smtClean="0"/>
              <a:t>		else  {    </a:t>
            </a:r>
            <a:r>
              <a:rPr lang="en-US" sz="2800" dirty="0" smtClean="0">
                <a:solidFill>
                  <a:srgbClr val="0000CC"/>
                </a:solidFill>
              </a:rPr>
              <a:t>// delete the first node of the list</a:t>
            </a:r>
          </a:p>
          <a:p>
            <a:pPr>
              <a:buNone/>
            </a:pPr>
            <a:r>
              <a:rPr lang="en-US" sz="2800" dirty="0" smtClean="0"/>
              <a:t>		   temp = top;</a:t>
            </a:r>
          </a:p>
          <a:p>
            <a:pPr>
              <a:buNone/>
            </a:pPr>
            <a:r>
              <a:rPr lang="en-US" sz="2800" dirty="0" smtClean="0"/>
              <a:t>		   top = top-&gt;next;</a:t>
            </a:r>
          </a:p>
          <a:p>
            <a:pPr>
              <a:buNone/>
            </a:pPr>
            <a:r>
              <a:rPr lang="en-US" sz="2800" dirty="0" smtClean="0"/>
              <a:t>		   </a:t>
            </a:r>
            <a:r>
              <a:rPr lang="en-US" sz="2800" dirty="0" err="1" smtClean="0"/>
              <a:t>val</a:t>
            </a:r>
            <a:r>
              <a:rPr lang="en-US" sz="2800" dirty="0" smtClean="0"/>
              <a:t> = temp-&gt;data;</a:t>
            </a:r>
          </a:p>
          <a:p>
            <a:pPr>
              <a:buNone/>
            </a:pPr>
            <a:r>
              <a:rPr lang="en-US" sz="2800" dirty="0" smtClean="0"/>
              <a:t>		   delete temp;</a:t>
            </a:r>
          </a:p>
          <a:p>
            <a:pPr>
              <a:buNone/>
            </a:pPr>
            <a:r>
              <a:rPr lang="en-US" sz="2800" dirty="0" smtClean="0"/>
              <a:t>		   return </a:t>
            </a:r>
            <a:r>
              <a:rPr lang="en-US" sz="2800" dirty="0" err="1" smtClean="0"/>
              <a:t>val</a:t>
            </a:r>
            <a:r>
              <a:rPr lang="en-US" sz="2800" dirty="0" smtClean="0"/>
              <a:t>;</a:t>
            </a:r>
          </a:p>
          <a:p>
            <a:pPr>
              <a:buNone/>
            </a:pPr>
            <a:r>
              <a:rPr lang="en-US" sz="2800" dirty="0" smtClean="0"/>
              <a:t>		}</a:t>
            </a:r>
          </a:p>
          <a:p>
            <a:pPr>
              <a:buNone/>
            </a:pPr>
            <a:r>
              <a:rPr lang="en-US" sz="2800" dirty="0" smtClean="0"/>
              <a:t>}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Pop Operation - Trace</a:t>
            </a:r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62200" y="1700213"/>
            <a:ext cx="6448425" cy="388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ight Arrow 7"/>
          <p:cNvSpPr/>
          <p:nvPr/>
        </p:nvSpPr>
        <p:spPr>
          <a:xfrm>
            <a:off x="2124075" y="3838575"/>
            <a:ext cx="627063" cy="485775"/>
          </a:xfrm>
          <a:prstGeom prst="rightArrow">
            <a:avLst/>
          </a:prstGeom>
          <a:solidFill>
            <a:srgbClr val="4F81BD"/>
          </a:solidFill>
          <a:ln w="25400" cap="flat" cmpd="sng" algn="ctr">
            <a:solidFill>
              <a:srgbClr val="4F81BD">
                <a:shade val="50000"/>
              </a:srgbClr>
            </a:solidFill>
            <a:prstDash val="solid"/>
          </a:ln>
          <a:effectLst/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Perpetua"/>
              <a:ea typeface="+mn-ea"/>
              <a:cs typeface="+mn-cs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4150" y="1676401"/>
            <a:ext cx="1873250" cy="391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705600" y="762000"/>
            <a:ext cx="2438400" cy="6096000"/>
          </a:xfrm>
        </p:spPr>
        <p:txBody>
          <a:bodyPr/>
          <a:lstStyle/>
          <a:p>
            <a:r>
              <a:rPr lang="en-US"/>
              <a:t>1. Define struct</a:t>
            </a:r>
          </a:p>
          <a:p>
            <a:endParaRPr lang="en-US"/>
          </a:p>
          <a:p>
            <a:r>
              <a:rPr lang="en-US"/>
              <a:t>1.1 Function definitions</a:t>
            </a:r>
          </a:p>
          <a:p>
            <a:endParaRPr lang="en-US"/>
          </a:p>
          <a:p>
            <a:r>
              <a:rPr lang="en-US"/>
              <a:t>1.2 Initialize variables</a:t>
            </a:r>
          </a:p>
          <a:p>
            <a:endParaRPr lang="en-US"/>
          </a:p>
          <a:p>
            <a:r>
              <a:rPr lang="en-US"/>
              <a:t>2. Input choice</a:t>
            </a:r>
          </a:p>
        </p:txBody>
      </p:sp>
      <p:grpSp>
        <p:nvGrpSpPr>
          <p:cNvPr id="2" name="Group 88"/>
          <p:cNvGrpSpPr>
            <a:grpSpLocks/>
          </p:cNvGrpSpPr>
          <p:nvPr/>
        </p:nvGrpSpPr>
        <p:grpSpPr bwMode="auto">
          <a:xfrm>
            <a:off x="0" y="0"/>
            <a:ext cx="6781800" cy="6858000"/>
            <a:chOff x="0" y="0"/>
            <a:chExt cx="3072" cy="10472"/>
          </a:xfrm>
        </p:grpSpPr>
        <p:grpSp>
          <p:nvGrpSpPr>
            <p:cNvPr id="3" name="Group 33"/>
            <p:cNvGrpSpPr>
              <a:grpSpLocks/>
            </p:cNvGrpSpPr>
            <p:nvPr/>
          </p:nvGrpSpPr>
          <p:grpSpPr bwMode="auto">
            <a:xfrm>
              <a:off x="0" y="0"/>
              <a:ext cx="3072" cy="374"/>
              <a:chOff x="0" y="0"/>
              <a:chExt cx="3072" cy="374"/>
            </a:xfrm>
          </p:grpSpPr>
          <p:sp>
            <p:nvSpPr>
              <p:cNvPr id="61472" name="Rectangle 32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1444" name="Rectangle 4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1	</a:t>
                </a:r>
                <a:r>
                  <a:rPr lang="en-US" sz="1200" b="1" smtClean="0">
                    <a:solidFill>
                      <a:srgbClr val="33CC33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/* Fig. 12.8: fig12_08.c</a:t>
                </a: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4" name="Group 35"/>
            <p:cNvGrpSpPr>
              <a:grpSpLocks/>
            </p:cNvGrpSpPr>
            <p:nvPr/>
          </p:nvGrpSpPr>
          <p:grpSpPr bwMode="auto">
            <a:xfrm>
              <a:off x="0" y="374"/>
              <a:ext cx="3072" cy="374"/>
              <a:chOff x="0" y="374"/>
              <a:chExt cx="3072" cy="374"/>
            </a:xfrm>
          </p:grpSpPr>
          <p:sp>
            <p:nvSpPr>
              <p:cNvPr id="61474" name="Rectangle 34"/>
              <p:cNvSpPr>
                <a:spLocks noChangeArrowheads="1"/>
              </p:cNvSpPr>
              <p:nvPr/>
            </p:nvSpPr>
            <p:spPr bwMode="auto">
              <a:xfrm>
                <a:off x="0" y="37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1445" name="Rectangle 5"/>
              <p:cNvSpPr>
                <a:spLocks noChangeArrowheads="1"/>
              </p:cNvSpPr>
              <p:nvPr/>
            </p:nvSpPr>
            <p:spPr bwMode="auto">
              <a:xfrm>
                <a:off x="0" y="37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2	</a:t>
                </a:r>
                <a:r>
                  <a:rPr lang="en-US" sz="1200" b="1" smtClean="0">
                    <a:solidFill>
                      <a:srgbClr val="33CC33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dynamic stack program */</a:t>
                </a: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5" name="Group 37"/>
            <p:cNvGrpSpPr>
              <a:grpSpLocks/>
            </p:cNvGrpSpPr>
            <p:nvPr/>
          </p:nvGrpSpPr>
          <p:grpSpPr bwMode="auto">
            <a:xfrm>
              <a:off x="0" y="748"/>
              <a:ext cx="3072" cy="374"/>
              <a:chOff x="0" y="748"/>
              <a:chExt cx="3072" cy="374"/>
            </a:xfrm>
          </p:grpSpPr>
          <p:sp>
            <p:nvSpPr>
              <p:cNvPr id="61476" name="Rectangle 36"/>
              <p:cNvSpPr>
                <a:spLocks noChangeArrowheads="1"/>
              </p:cNvSpPr>
              <p:nvPr/>
            </p:nvSpPr>
            <p:spPr bwMode="auto">
              <a:xfrm>
                <a:off x="0" y="74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1446" name="Rectangle 6"/>
              <p:cNvSpPr>
                <a:spLocks noChangeArrowheads="1"/>
              </p:cNvSpPr>
              <p:nvPr/>
            </p:nvSpPr>
            <p:spPr bwMode="auto">
              <a:xfrm>
                <a:off x="0" y="74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3	</a:t>
                </a:r>
                <a:r>
                  <a:rPr lang="en-US" sz="1200" b="1" smtClean="0">
                    <a:solidFill>
                      <a:srgbClr val="275A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#include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&lt;stdio.h&gt;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6" name="Group 39"/>
            <p:cNvGrpSpPr>
              <a:grpSpLocks/>
            </p:cNvGrpSpPr>
            <p:nvPr/>
          </p:nvGrpSpPr>
          <p:grpSpPr bwMode="auto">
            <a:xfrm>
              <a:off x="0" y="1122"/>
              <a:ext cx="3072" cy="374"/>
              <a:chOff x="0" y="1122"/>
              <a:chExt cx="3072" cy="374"/>
            </a:xfrm>
          </p:grpSpPr>
          <p:sp>
            <p:nvSpPr>
              <p:cNvPr id="61478" name="Rectangle 38"/>
              <p:cNvSpPr>
                <a:spLocks noChangeArrowheads="1"/>
              </p:cNvSpPr>
              <p:nvPr/>
            </p:nvSpPr>
            <p:spPr bwMode="auto">
              <a:xfrm>
                <a:off x="0" y="1122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1447" name="Rectangle 7"/>
              <p:cNvSpPr>
                <a:spLocks noChangeArrowheads="1"/>
              </p:cNvSpPr>
              <p:nvPr/>
            </p:nvSpPr>
            <p:spPr bwMode="auto">
              <a:xfrm>
                <a:off x="0" y="1122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4	</a:t>
                </a:r>
                <a:r>
                  <a:rPr lang="en-US" sz="1200" b="1" smtClean="0">
                    <a:solidFill>
                      <a:srgbClr val="275A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#include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&lt;stdlib.h&gt;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7" name="Group 41"/>
            <p:cNvGrpSpPr>
              <a:grpSpLocks/>
            </p:cNvGrpSpPr>
            <p:nvPr/>
          </p:nvGrpSpPr>
          <p:grpSpPr bwMode="auto">
            <a:xfrm>
              <a:off x="0" y="1496"/>
              <a:ext cx="3072" cy="374"/>
              <a:chOff x="0" y="1496"/>
              <a:chExt cx="3072" cy="374"/>
            </a:xfrm>
          </p:grpSpPr>
          <p:sp>
            <p:nvSpPr>
              <p:cNvPr id="61480" name="Rectangle 40"/>
              <p:cNvSpPr>
                <a:spLocks noChangeArrowheads="1"/>
              </p:cNvSpPr>
              <p:nvPr/>
            </p:nvSpPr>
            <p:spPr bwMode="auto">
              <a:xfrm>
                <a:off x="0" y="1496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1448" name="Rectangle 8"/>
              <p:cNvSpPr>
                <a:spLocks noChangeArrowheads="1"/>
              </p:cNvSpPr>
              <p:nvPr/>
            </p:nvSpPr>
            <p:spPr bwMode="auto">
              <a:xfrm>
                <a:off x="0" y="1496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5	</a:t>
                </a: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8" name="Group 43"/>
            <p:cNvGrpSpPr>
              <a:grpSpLocks/>
            </p:cNvGrpSpPr>
            <p:nvPr/>
          </p:nvGrpSpPr>
          <p:grpSpPr bwMode="auto">
            <a:xfrm>
              <a:off x="0" y="1870"/>
              <a:ext cx="3072" cy="374"/>
              <a:chOff x="0" y="1870"/>
              <a:chExt cx="3072" cy="374"/>
            </a:xfrm>
          </p:grpSpPr>
          <p:sp>
            <p:nvSpPr>
              <p:cNvPr id="61482" name="Rectangle 42"/>
              <p:cNvSpPr>
                <a:spLocks noChangeArrowheads="1"/>
              </p:cNvSpPr>
              <p:nvPr/>
            </p:nvSpPr>
            <p:spPr bwMode="auto">
              <a:xfrm>
                <a:off x="0" y="187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1449" name="Rectangle 9"/>
              <p:cNvSpPr>
                <a:spLocks noChangeArrowheads="1"/>
              </p:cNvSpPr>
              <p:nvPr/>
            </p:nvSpPr>
            <p:spPr bwMode="auto">
              <a:xfrm>
                <a:off x="0" y="187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6	</a:t>
                </a:r>
                <a:r>
                  <a:rPr lang="en-US" sz="1200" b="1" smtClean="0">
                    <a:solidFill>
                      <a:srgbClr val="275A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struct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stackNode { </a:t>
                </a:r>
                <a:r>
                  <a:rPr lang="en-US" sz="1200" b="1" smtClean="0">
                    <a:solidFill>
                      <a:srgbClr val="33CC33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/* self-referential structure */</a:t>
                </a: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9" name="Group 45"/>
            <p:cNvGrpSpPr>
              <a:grpSpLocks/>
            </p:cNvGrpSpPr>
            <p:nvPr/>
          </p:nvGrpSpPr>
          <p:grpSpPr bwMode="auto">
            <a:xfrm>
              <a:off x="0" y="2244"/>
              <a:ext cx="3072" cy="374"/>
              <a:chOff x="0" y="2244"/>
              <a:chExt cx="3072" cy="374"/>
            </a:xfrm>
          </p:grpSpPr>
          <p:sp>
            <p:nvSpPr>
              <p:cNvPr id="61484" name="Rectangle 44"/>
              <p:cNvSpPr>
                <a:spLocks noChangeArrowheads="1"/>
              </p:cNvSpPr>
              <p:nvPr/>
            </p:nvSpPr>
            <p:spPr bwMode="auto">
              <a:xfrm>
                <a:off x="0" y="224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1450" name="Rectangle 10"/>
              <p:cNvSpPr>
                <a:spLocks noChangeArrowheads="1"/>
              </p:cNvSpPr>
              <p:nvPr/>
            </p:nvSpPr>
            <p:spPr bwMode="auto">
              <a:xfrm>
                <a:off x="0" y="224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7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</a:t>
                </a:r>
                <a:r>
                  <a:rPr lang="en-US" sz="1200" b="1" smtClean="0">
                    <a:solidFill>
                      <a:srgbClr val="275A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int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data;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10" name="Group 47"/>
            <p:cNvGrpSpPr>
              <a:grpSpLocks/>
            </p:cNvGrpSpPr>
            <p:nvPr/>
          </p:nvGrpSpPr>
          <p:grpSpPr bwMode="auto">
            <a:xfrm>
              <a:off x="0" y="2618"/>
              <a:ext cx="3072" cy="374"/>
              <a:chOff x="0" y="2618"/>
              <a:chExt cx="3072" cy="374"/>
            </a:xfrm>
          </p:grpSpPr>
          <p:sp>
            <p:nvSpPr>
              <p:cNvPr id="61486" name="Rectangle 46"/>
              <p:cNvSpPr>
                <a:spLocks noChangeArrowheads="1"/>
              </p:cNvSpPr>
              <p:nvPr/>
            </p:nvSpPr>
            <p:spPr bwMode="auto">
              <a:xfrm>
                <a:off x="0" y="261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1451" name="Rectangle 11"/>
              <p:cNvSpPr>
                <a:spLocks noChangeArrowheads="1"/>
              </p:cNvSpPr>
              <p:nvPr/>
            </p:nvSpPr>
            <p:spPr bwMode="auto">
              <a:xfrm>
                <a:off x="0" y="261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8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</a:t>
                </a:r>
                <a:r>
                  <a:rPr lang="en-US" sz="1200" b="1" smtClean="0">
                    <a:solidFill>
                      <a:srgbClr val="275A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struct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stackNode *nextPtr;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11" name="Group 49"/>
            <p:cNvGrpSpPr>
              <a:grpSpLocks/>
            </p:cNvGrpSpPr>
            <p:nvPr/>
          </p:nvGrpSpPr>
          <p:grpSpPr bwMode="auto">
            <a:xfrm>
              <a:off x="0" y="2992"/>
              <a:ext cx="3072" cy="374"/>
              <a:chOff x="0" y="2992"/>
              <a:chExt cx="3072" cy="374"/>
            </a:xfrm>
          </p:grpSpPr>
          <p:sp>
            <p:nvSpPr>
              <p:cNvPr id="61488" name="Rectangle 48"/>
              <p:cNvSpPr>
                <a:spLocks noChangeArrowheads="1"/>
              </p:cNvSpPr>
              <p:nvPr/>
            </p:nvSpPr>
            <p:spPr bwMode="auto">
              <a:xfrm>
                <a:off x="0" y="2992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1452" name="Rectangle 12"/>
              <p:cNvSpPr>
                <a:spLocks noChangeArrowheads="1"/>
              </p:cNvSpPr>
              <p:nvPr/>
            </p:nvSpPr>
            <p:spPr bwMode="auto">
              <a:xfrm>
                <a:off x="0" y="2992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9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};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12" name="Group 51"/>
            <p:cNvGrpSpPr>
              <a:grpSpLocks/>
            </p:cNvGrpSpPr>
            <p:nvPr/>
          </p:nvGrpSpPr>
          <p:grpSpPr bwMode="auto">
            <a:xfrm>
              <a:off x="0" y="3366"/>
              <a:ext cx="3072" cy="374"/>
              <a:chOff x="0" y="3366"/>
              <a:chExt cx="3072" cy="374"/>
            </a:xfrm>
          </p:grpSpPr>
          <p:sp>
            <p:nvSpPr>
              <p:cNvPr id="61490" name="Rectangle 50"/>
              <p:cNvSpPr>
                <a:spLocks noChangeArrowheads="1"/>
              </p:cNvSpPr>
              <p:nvPr/>
            </p:nvSpPr>
            <p:spPr bwMode="auto">
              <a:xfrm>
                <a:off x="0" y="3366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1453" name="Rectangle 13"/>
              <p:cNvSpPr>
                <a:spLocks noChangeArrowheads="1"/>
              </p:cNvSpPr>
              <p:nvPr/>
            </p:nvSpPr>
            <p:spPr bwMode="auto">
              <a:xfrm>
                <a:off x="0" y="3366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10	</a:t>
                </a: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13" name="Group 53"/>
            <p:cNvGrpSpPr>
              <a:grpSpLocks/>
            </p:cNvGrpSpPr>
            <p:nvPr/>
          </p:nvGrpSpPr>
          <p:grpSpPr bwMode="auto">
            <a:xfrm>
              <a:off x="0" y="3740"/>
              <a:ext cx="3072" cy="374"/>
              <a:chOff x="0" y="3740"/>
              <a:chExt cx="3072" cy="374"/>
            </a:xfrm>
          </p:grpSpPr>
          <p:sp>
            <p:nvSpPr>
              <p:cNvPr id="61492" name="Rectangle 52"/>
              <p:cNvSpPr>
                <a:spLocks noChangeArrowheads="1"/>
              </p:cNvSpPr>
              <p:nvPr/>
            </p:nvSpPr>
            <p:spPr bwMode="auto">
              <a:xfrm>
                <a:off x="0" y="374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1454" name="Rectangle 14"/>
              <p:cNvSpPr>
                <a:spLocks noChangeArrowheads="1"/>
              </p:cNvSpPr>
              <p:nvPr/>
            </p:nvSpPr>
            <p:spPr bwMode="auto">
              <a:xfrm>
                <a:off x="0" y="374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11	</a:t>
                </a:r>
                <a:r>
                  <a:rPr lang="en-US" sz="1200" b="1" smtClean="0">
                    <a:solidFill>
                      <a:srgbClr val="275A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typedef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</a:t>
                </a:r>
                <a:r>
                  <a:rPr lang="en-US" sz="1200" b="1" smtClean="0">
                    <a:solidFill>
                      <a:srgbClr val="275A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struct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stackNode StackNode;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14" name="Group 55"/>
            <p:cNvGrpSpPr>
              <a:grpSpLocks/>
            </p:cNvGrpSpPr>
            <p:nvPr/>
          </p:nvGrpSpPr>
          <p:grpSpPr bwMode="auto">
            <a:xfrm>
              <a:off x="0" y="4114"/>
              <a:ext cx="3072" cy="374"/>
              <a:chOff x="0" y="4114"/>
              <a:chExt cx="3072" cy="374"/>
            </a:xfrm>
          </p:grpSpPr>
          <p:sp>
            <p:nvSpPr>
              <p:cNvPr id="61494" name="Rectangle 54"/>
              <p:cNvSpPr>
                <a:spLocks noChangeArrowheads="1"/>
              </p:cNvSpPr>
              <p:nvPr/>
            </p:nvSpPr>
            <p:spPr bwMode="auto">
              <a:xfrm>
                <a:off x="0" y="411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1455" name="Rectangle 15"/>
              <p:cNvSpPr>
                <a:spLocks noChangeArrowheads="1"/>
              </p:cNvSpPr>
              <p:nvPr/>
            </p:nvSpPr>
            <p:spPr bwMode="auto">
              <a:xfrm>
                <a:off x="0" y="411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12	</a:t>
                </a:r>
                <a:r>
                  <a:rPr lang="en-US" sz="1200" b="1" smtClean="0">
                    <a:solidFill>
                      <a:srgbClr val="275A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typedef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StackNode *StackNodePtr;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15" name="Group 57"/>
            <p:cNvGrpSpPr>
              <a:grpSpLocks/>
            </p:cNvGrpSpPr>
            <p:nvPr/>
          </p:nvGrpSpPr>
          <p:grpSpPr bwMode="auto">
            <a:xfrm>
              <a:off x="0" y="4488"/>
              <a:ext cx="3072" cy="374"/>
              <a:chOff x="0" y="4488"/>
              <a:chExt cx="3072" cy="374"/>
            </a:xfrm>
          </p:grpSpPr>
          <p:sp>
            <p:nvSpPr>
              <p:cNvPr id="61496" name="Rectangle 56"/>
              <p:cNvSpPr>
                <a:spLocks noChangeArrowheads="1"/>
              </p:cNvSpPr>
              <p:nvPr/>
            </p:nvSpPr>
            <p:spPr bwMode="auto">
              <a:xfrm>
                <a:off x="0" y="448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1456" name="Rectangle 16"/>
              <p:cNvSpPr>
                <a:spLocks noChangeArrowheads="1"/>
              </p:cNvSpPr>
              <p:nvPr/>
            </p:nvSpPr>
            <p:spPr bwMode="auto">
              <a:xfrm>
                <a:off x="0" y="448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13	</a:t>
                </a: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16" name="Group 59"/>
            <p:cNvGrpSpPr>
              <a:grpSpLocks/>
            </p:cNvGrpSpPr>
            <p:nvPr/>
          </p:nvGrpSpPr>
          <p:grpSpPr bwMode="auto">
            <a:xfrm>
              <a:off x="0" y="4862"/>
              <a:ext cx="3072" cy="374"/>
              <a:chOff x="0" y="4862"/>
              <a:chExt cx="3072" cy="374"/>
            </a:xfrm>
          </p:grpSpPr>
          <p:sp>
            <p:nvSpPr>
              <p:cNvPr id="61498" name="Rectangle 58"/>
              <p:cNvSpPr>
                <a:spLocks noChangeArrowheads="1"/>
              </p:cNvSpPr>
              <p:nvPr/>
            </p:nvSpPr>
            <p:spPr bwMode="auto">
              <a:xfrm>
                <a:off x="0" y="4862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1457" name="Rectangle 17"/>
              <p:cNvSpPr>
                <a:spLocks noChangeArrowheads="1"/>
              </p:cNvSpPr>
              <p:nvPr/>
            </p:nvSpPr>
            <p:spPr bwMode="auto">
              <a:xfrm>
                <a:off x="0" y="4862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14	</a:t>
                </a:r>
                <a:r>
                  <a:rPr lang="en-US" sz="1200" b="1" smtClean="0">
                    <a:solidFill>
                      <a:srgbClr val="275A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void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push( StackNodePtr *, </a:t>
                </a:r>
                <a:r>
                  <a:rPr lang="en-US" sz="1200" b="1" smtClean="0">
                    <a:solidFill>
                      <a:srgbClr val="275A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int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);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17" name="Group 61"/>
            <p:cNvGrpSpPr>
              <a:grpSpLocks/>
            </p:cNvGrpSpPr>
            <p:nvPr/>
          </p:nvGrpSpPr>
          <p:grpSpPr bwMode="auto">
            <a:xfrm>
              <a:off x="0" y="5236"/>
              <a:ext cx="3072" cy="374"/>
              <a:chOff x="0" y="5236"/>
              <a:chExt cx="3072" cy="374"/>
            </a:xfrm>
          </p:grpSpPr>
          <p:sp>
            <p:nvSpPr>
              <p:cNvPr id="61500" name="Rectangle 60"/>
              <p:cNvSpPr>
                <a:spLocks noChangeArrowheads="1"/>
              </p:cNvSpPr>
              <p:nvPr/>
            </p:nvSpPr>
            <p:spPr bwMode="auto">
              <a:xfrm>
                <a:off x="0" y="5236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1458" name="Rectangle 18"/>
              <p:cNvSpPr>
                <a:spLocks noChangeArrowheads="1"/>
              </p:cNvSpPr>
              <p:nvPr/>
            </p:nvSpPr>
            <p:spPr bwMode="auto">
              <a:xfrm>
                <a:off x="0" y="5236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15	</a:t>
                </a:r>
                <a:r>
                  <a:rPr lang="en-US" sz="1200" b="1" smtClean="0">
                    <a:solidFill>
                      <a:srgbClr val="275A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int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pop( StackNodePtr * );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18" name="Group 63"/>
            <p:cNvGrpSpPr>
              <a:grpSpLocks/>
            </p:cNvGrpSpPr>
            <p:nvPr/>
          </p:nvGrpSpPr>
          <p:grpSpPr bwMode="auto">
            <a:xfrm>
              <a:off x="0" y="5610"/>
              <a:ext cx="3072" cy="374"/>
              <a:chOff x="0" y="5610"/>
              <a:chExt cx="3072" cy="374"/>
            </a:xfrm>
          </p:grpSpPr>
          <p:sp>
            <p:nvSpPr>
              <p:cNvPr id="61502" name="Rectangle 62"/>
              <p:cNvSpPr>
                <a:spLocks noChangeArrowheads="1"/>
              </p:cNvSpPr>
              <p:nvPr/>
            </p:nvSpPr>
            <p:spPr bwMode="auto">
              <a:xfrm>
                <a:off x="0" y="561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1459" name="Rectangle 19"/>
              <p:cNvSpPr>
                <a:spLocks noChangeArrowheads="1"/>
              </p:cNvSpPr>
              <p:nvPr/>
            </p:nvSpPr>
            <p:spPr bwMode="auto">
              <a:xfrm>
                <a:off x="0" y="561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16	</a:t>
                </a:r>
                <a:r>
                  <a:rPr lang="en-US" sz="1200" b="1" smtClean="0">
                    <a:solidFill>
                      <a:srgbClr val="275A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int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isEmpty( StackNodePtr );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19" name="Group 65"/>
            <p:cNvGrpSpPr>
              <a:grpSpLocks/>
            </p:cNvGrpSpPr>
            <p:nvPr/>
          </p:nvGrpSpPr>
          <p:grpSpPr bwMode="auto">
            <a:xfrm>
              <a:off x="0" y="5984"/>
              <a:ext cx="3072" cy="374"/>
              <a:chOff x="0" y="5984"/>
              <a:chExt cx="3072" cy="374"/>
            </a:xfrm>
          </p:grpSpPr>
          <p:sp>
            <p:nvSpPr>
              <p:cNvPr id="61504" name="Rectangle 64"/>
              <p:cNvSpPr>
                <a:spLocks noChangeArrowheads="1"/>
              </p:cNvSpPr>
              <p:nvPr/>
            </p:nvSpPr>
            <p:spPr bwMode="auto">
              <a:xfrm>
                <a:off x="0" y="598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1460" name="Rectangle 20"/>
              <p:cNvSpPr>
                <a:spLocks noChangeArrowheads="1"/>
              </p:cNvSpPr>
              <p:nvPr/>
            </p:nvSpPr>
            <p:spPr bwMode="auto">
              <a:xfrm>
                <a:off x="0" y="598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17	</a:t>
                </a:r>
                <a:r>
                  <a:rPr lang="en-US" sz="1200" b="1" smtClean="0">
                    <a:solidFill>
                      <a:srgbClr val="275A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void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printStack( StackNodePtr );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20" name="Group 67"/>
            <p:cNvGrpSpPr>
              <a:grpSpLocks/>
            </p:cNvGrpSpPr>
            <p:nvPr/>
          </p:nvGrpSpPr>
          <p:grpSpPr bwMode="auto">
            <a:xfrm>
              <a:off x="0" y="6358"/>
              <a:ext cx="3072" cy="374"/>
              <a:chOff x="0" y="6358"/>
              <a:chExt cx="3072" cy="374"/>
            </a:xfrm>
          </p:grpSpPr>
          <p:sp>
            <p:nvSpPr>
              <p:cNvPr id="61506" name="Rectangle 66"/>
              <p:cNvSpPr>
                <a:spLocks noChangeArrowheads="1"/>
              </p:cNvSpPr>
              <p:nvPr/>
            </p:nvSpPr>
            <p:spPr bwMode="auto">
              <a:xfrm>
                <a:off x="0" y="635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1461" name="Rectangle 21"/>
              <p:cNvSpPr>
                <a:spLocks noChangeArrowheads="1"/>
              </p:cNvSpPr>
              <p:nvPr/>
            </p:nvSpPr>
            <p:spPr bwMode="auto">
              <a:xfrm>
                <a:off x="0" y="635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18	</a:t>
                </a:r>
                <a:r>
                  <a:rPr lang="en-US" sz="1200" b="1" smtClean="0">
                    <a:solidFill>
                      <a:srgbClr val="275A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void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instructions( </a:t>
                </a:r>
                <a:r>
                  <a:rPr lang="en-US" sz="1200" b="1" smtClean="0">
                    <a:solidFill>
                      <a:srgbClr val="275A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void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);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21" name="Group 69"/>
            <p:cNvGrpSpPr>
              <a:grpSpLocks/>
            </p:cNvGrpSpPr>
            <p:nvPr/>
          </p:nvGrpSpPr>
          <p:grpSpPr bwMode="auto">
            <a:xfrm>
              <a:off x="0" y="6732"/>
              <a:ext cx="3072" cy="374"/>
              <a:chOff x="0" y="6732"/>
              <a:chExt cx="3072" cy="374"/>
            </a:xfrm>
          </p:grpSpPr>
          <p:sp>
            <p:nvSpPr>
              <p:cNvPr id="61508" name="Rectangle 68"/>
              <p:cNvSpPr>
                <a:spLocks noChangeArrowheads="1"/>
              </p:cNvSpPr>
              <p:nvPr/>
            </p:nvSpPr>
            <p:spPr bwMode="auto">
              <a:xfrm>
                <a:off x="0" y="6732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1462" name="Rectangle 22"/>
              <p:cNvSpPr>
                <a:spLocks noChangeArrowheads="1"/>
              </p:cNvSpPr>
              <p:nvPr/>
            </p:nvSpPr>
            <p:spPr bwMode="auto">
              <a:xfrm>
                <a:off x="0" y="6732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19	</a:t>
                </a: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22" name="Group 71"/>
            <p:cNvGrpSpPr>
              <a:grpSpLocks/>
            </p:cNvGrpSpPr>
            <p:nvPr/>
          </p:nvGrpSpPr>
          <p:grpSpPr bwMode="auto">
            <a:xfrm>
              <a:off x="0" y="7106"/>
              <a:ext cx="3072" cy="374"/>
              <a:chOff x="0" y="7106"/>
              <a:chExt cx="3072" cy="374"/>
            </a:xfrm>
          </p:grpSpPr>
          <p:sp>
            <p:nvSpPr>
              <p:cNvPr id="61510" name="Rectangle 70"/>
              <p:cNvSpPr>
                <a:spLocks noChangeArrowheads="1"/>
              </p:cNvSpPr>
              <p:nvPr/>
            </p:nvSpPr>
            <p:spPr bwMode="auto">
              <a:xfrm>
                <a:off x="0" y="7106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1463" name="Rectangle 23"/>
              <p:cNvSpPr>
                <a:spLocks noChangeArrowheads="1"/>
              </p:cNvSpPr>
              <p:nvPr/>
            </p:nvSpPr>
            <p:spPr bwMode="auto">
              <a:xfrm>
                <a:off x="0" y="7106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20	</a:t>
                </a:r>
                <a:r>
                  <a:rPr lang="en-US" sz="1200" b="1" smtClean="0">
                    <a:solidFill>
                      <a:srgbClr val="275A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int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main()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23" name="Group 73"/>
            <p:cNvGrpSpPr>
              <a:grpSpLocks/>
            </p:cNvGrpSpPr>
            <p:nvPr/>
          </p:nvGrpSpPr>
          <p:grpSpPr bwMode="auto">
            <a:xfrm>
              <a:off x="0" y="7480"/>
              <a:ext cx="3072" cy="374"/>
              <a:chOff x="0" y="7480"/>
              <a:chExt cx="3072" cy="374"/>
            </a:xfrm>
          </p:grpSpPr>
          <p:sp>
            <p:nvSpPr>
              <p:cNvPr id="61512" name="Rectangle 72"/>
              <p:cNvSpPr>
                <a:spLocks noChangeArrowheads="1"/>
              </p:cNvSpPr>
              <p:nvPr/>
            </p:nvSpPr>
            <p:spPr bwMode="auto">
              <a:xfrm>
                <a:off x="0" y="748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1464" name="Rectangle 24"/>
              <p:cNvSpPr>
                <a:spLocks noChangeArrowheads="1"/>
              </p:cNvSpPr>
              <p:nvPr/>
            </p:nvSpPr>
            <p:spPr bwMode="auto">
              <a:xfrm>
                <a:off x="0" y="748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21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{ 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24" name="Group 75"/>
            <p:cNvGrpSpPr>
              <a:grpSpLocks/>
            </p:cNvGrpSpPr>
            <p:nvPr/>
          </p:nvGrpSpPr>
          <p:grpSpPr bwMode="auto">
            <a:xfrm>
              <a:off x="0" y="7854"/>
              <a:ext cx="3072" cy="374"/>
              <a:chOff x="0" y="7854"/>
              <a:chExt cx="3072" cy="374"/>
            </a:xfrm>
          </p:grpSpPr>
          <p:sp>
            <p:nvSpPr>
              <p:cNvPr id="61514" name="Rectangle 74"/>
              <p:cNvSpPr>
                <a:spLocks noChangeArrowheads="1"/>
              </p:cNvSpPr>
              <p:nvPr/>
            </p:nvSpPr>
            <p:spPr bwMode="auto">
              <a:xfrm>
                <a:off x="0" y="785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1465" name="Rectangle 25"/>
              <p:cNvSpPr>
                <a:spLocks noChangeArrowheads="1"/>
              </p:cNvSpPr>
              <p:nvPr/>
            </p:nvSpPr>
            <p:spPr bwMode="auto">
              <a:xfrm>
                <a:off x="0" y="785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22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StackNodePtr stackPtr = NULL; </a:t>
                </a:r>
                <a:r>
                  <a:rPr lang="en-US" sz="1200" b="1" smtClean="0">
                    <a:solidFill>
                      <a:srgbClr val="33CC33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/* points to stack top */</a:t>
                </a: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25" name="Group 77"/>
            <p:cNvGrpSpPr>
              <a:grpSpLocks/>
            </p:cNvGrpSpPr>
            <p:nvPr/>
          </p:nvGrpSpPr>
          <p:grpSpPr bwMode="auto">
            <a:xfrm>
              <a:off x="0" y="8228"/>
              <a:ext cx="3072" cy="374"/>
              <a:chOff x="0" y="8228"/>
              <a:chExt cx="3072" cy="374"/>
            </a:xfrm>
          </p:grpSpPr>
          <p:sp>
            <p:nvSpPr>
              <p:cNvPr id="61516" name="Rectangle 76"/>
              <p:cNvSpPr>
                <a:spLocks noChangeArrowheads="1"/>
              </p:cNvSpPr>
              <p:nvPr/>
            </p:nvSpPr>
            <p:spPr bwMode="auto">
              <a:xfrm>
                <a:off x="0" y="822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1466" name="Rectangle 26"/>
              <p:cNvSpPr>
                <a:spLocks noChangeArrowheads="1"/>
              </p:cNvSpPr>
              <p:nvPr/>
            </p:nvSpPr>
            <p:spPr bwMode="auto">
              <a:xfrm>
                <a:off x="0" y="822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23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</a:t>
                </a:r>
                <a:r>
                  <a:rPr lang="en-US" sz="1200" b="1" smtClean="0">
                    <a:solidFill>
                      <a:srgbClr val="275A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int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choice, value;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26" name="Group 79"/>
            <p:cNvGrpSpPr>
              <a:grpSpLocks/>
            </p:cNvGrpSpPr>
            <p:nvPr/>
          </p:nvGrpSpPr>
          <p:grpSpPr bwMode="auto">
            <a:xfrm>
              <a:off x="0" y="8602"/>
              <a:ext cx="3072" cy="374"/>
              <a:chOff x="0" y="8602"/>
              <a:chExt cx="3072" cy="374"/>
            </a:xfrm>
          </p:grpSpPr>
          <p:sp>
            <p:nvSpPr>
              <p:cNvPr id="61518" name="Rectangle 78"/>
              <p:cNvSpPr>
                <a:spLocks noChangeArrowheads="1"/>
              </p:cNvSpPr>
              <p:nvPr/>
            </p:nvSpPr>
            <p:spPr bwMode="auto">
              <a:xfrm>
                <a:off x="0" y="8602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1467" name="Rectangle 27"/>
              <p:cNvSpPr>
                <a:spLocks noChangeArrowheads="1"/>
              </p:cNvSpPr>
              <p:nvPr/>
            </p:nvSpPr>
            <p:spPr bwMode="auto">
              <a:xfrm>
                <a:off x="0" y="8602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24	</a:t>
                </a: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27" name="Group 81"/>
            <p:cNvGrpSpPr>
              <a:grpSpLocks/>
            </p:cNvGrpSpPr>
            <p:nvPr/>
          </p:nvGrpSpPr>
          <p:grpSpPr bwMode="auto">
            <a:xfrm>
              <a:off x="0" y="8976"/>
              <a:ext cx="3072" cy="374"/>
              <a:chOff x="0" y="8976"/>
              <a:chExt cx="3072" cy="374"/>
            </a:xfrm>
          </p:grpSpPr>
          <p:sp>
            <p:nvSpPr>
              <p:cNvPr id="61520" name="Rectangle 80"/>
              <p:cNvSpPr>
                <a:spLocks noChangeArrowheads="1"/>
              </p:cNvSpPr>
              <p:nvPr/>
            </p:nvSpPr>
            <p:spPr bwMode="auto">
              <a:xfrm>
                <a:off x="0" y="8976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1468" name="Rectangle 28"/>
              <p:cNvSpPr>
                <a:spLocks noChangeArrowheads="1"/>
              </p:cNvSpPr>
              <p:nvPr/>
            </p:nvSpPr>
            <p:spPr bwMode="auto">
              <a:xfrm>
                <a:off x="0" y="8976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25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instructions();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28" name="Group 83"/>
            <p:cNvGrpSpPr>
              <a:grpSpLocks/>
            </p:cNvGrpSpPr>
            <p:nvPr/>
          </p:nvGrpSpPr>
          <p:grpSpPr bwMode="auto">
            <a:xfrm>
              <a:off x="0" y="9350"/>
              <a:ext cx="3072" cy="374"/>
              <a:chOff x="0" y="9350"/>
              <a:chExt cx="3072" cy="374"/>
            </a:xfrm>
          </p:grpSpPr>
          <p:sp>
            <p:nvSpPr>
              <p:cNvPr id="61522" name="Rectangle 82"/>
              <p:cNvSpPr>
                <a:spLocks noChangeArrowheads="1"/>
              </p:cNvSpPr>
              <p:nvPr/>
            </p:nvSpPr>
            <p:spPr bwMode="auto">
              <a:xfrm>
                <a:off x="0" y="935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1469" name="Rectangle 29"/>
              <p:cNvSpPr>
                <a:spLocks noChangeArrowheads="1"/>
              </p:cNvSpPr>
              <p:nvPr/>
            </p:nvSpPr>
            <p:spPr bwMode="auto">
              <a:xfrm>
                <a:off x="0" y="935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26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printf( "? " );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29" name="Group 85"/>
            <p:cNvGrpSpPr>
              <a:grpSpLocks/>
            </p:cNvGrpSpPr>
            <p:nvPr/>
          </p:nvGrpSpPr>
          <p:grpSpPr bwMode="auto">
            <a:xfrm>
              <a:off x="0" y="9724"/>
              <a:ext cx="3072" cy="374"/>
              <a:chOff x="0" y="9724"/>
              <a:chExt cx="3072" cy="374"/>
            </a:xfrm>
          </p:grpSpPr>
          <p:sp>
            <p:nvSpPr>
              <p:cNvPr id="61524" name="Rectangle 84"/>
              <p:cNvSpPr>
                <a:spLocks noChangeArrowheads="1"/>
              </p:cNvSpPr>
              <p:nvPr/>
            </p:nvSpPr>
            <p:spPr bwMode="auto">
              <a:xfrm>
                <a:off x="0" y="972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1470" name="Rectangle 30"/>
              <p:cNvSpPr>
                <a:spLocks noChangeArrowheads="1"/>
              </p:cNvSpPr>
              <p:nvPr/>
            </p:nvSpPr>
            <p:spPr bwMode="auto">
              <a:xfrm>
                <a:off x="0" y="972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27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scanf( "%d", &amp;choice );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30" name="Group 87"/>
            <p:cNvGrpSpPr>
              <a:grpSpLocks/>
            </p:cNvGrpSpPr>
            <p:nvPr/>
          </p:nvGrpSpPr>
          <p:grpSpPr bwMode="auto">
            <a:xfrm>
              <a:off x="0" y="10098"/>
              <a:ext cx="3072" cy="374"/>
              <a:chOff x="0" y="10098"/>
              <a:chExt cx="3072" cy="374"/>
            </a:xfrm>
          </p:grpSpPr>
          <p:sp>
            <p:nvSpPr>
              <p:cNvPr id="61526" name="Rectangle 86"/>
              <p:cNvSpPr>
                <a:spLocks noChangeArrowheads="1"/>
              </p:cNvSpPr>
              <p:nvPr/>
            </p:nvSpPr>
            <p:spPr bwMode="auto">
              <a:xfrm>
                <a:off x="0" y="1009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1471" name="Rectangle 31"/>
              <p:cNvSpPr>
                <a:spLocks noChangeArrowheads="1"/>
              </p:cNvSpPr>
              <p:nvPr/>
            </p:nvSpPr>
            <p:spPr bwMode="auto">
              <a:xfrm>
                <a:off x="0" y="1009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28	</a:t>
                </a: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6705600" y="762000"/>
            <a:ext cx="2438400" cy="6096000"/>
          </a:xfrm>
        </p:spPr>
        <p:txBody>
          <a:bodyPr/>
          <a:lstStyle/>
          <a:p>
            <a:r>
              <a:rPr lang="en-US"/>
              <a:t>2.1 </a:t>
            </a:r>
            <a:r>
              <a:rPr lang="en-US">
                <a:latin typeface="Courier New" pitchFamily="49" charset="0"/>
              </a:rPr>
              <a:t>switch</a:t>
            </a:r>
            <a:r>
              <a:rPr lang="en-US"/>
              <a:t> statement</a:t>
            </a:r>
          </a:p>
        </p:txBody>
      </p:sp>
      <p:grpSp>
        <p:nvGrpSpPr>
          <p:cNvPr id="2" name="Group 93"/>
          <p:cNvGrpSpPr>
            <a:grpSpLocks/>
          </p:cNvGrpSpPr>
          <p:nvPr/>
        </p:nvGrpSpPr>
        <p:grpSpPr bwMode="auto">
          <a:xfrm>
            <a:off x="0" y="0"/>
            <a:ext cx="6781800" cy="6858000"/>
            <a:chOff x="0" y="0"/>
            <a:chExt cx="3072" cy="11220"/>
          </a:xfrm>
        </p:grpSpPr>
        <p:grpSp>
          <p:nvGrpSpPr>
            <p:cNvPr id="3" name="Group 34"/>
            <p:cNvGrpSpPr>
              <a:grpSpLocks/>
            </p:cNvGrpSpPr>
            <p:nvPr/>
          </p:nvGrpSpPr>
          <p:grpSpPr bwMode="auto">
            <a:xfrm>
              <a:off x="0" y="0"/>
              <a:ext cx="3072" cy="374"/>
              <a:chOff x="0" y="0"/>
              <a:chExt cx="3072" cy="374"/>
            </a:xfrm>
          </p:grpSpPr>
          <p:sp>
            <p:nvSpPr>
              <p:cNvPr id="62497" name="Rectangle 33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2467" name="Rectangle 3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29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</a:t>
                </a:r>
                <a:r>
                  <a:rPr lang="en-US" sz="1200" b="1" smtClean="0">
                    <a:solidFill>
                      <a:srgbClr val="275A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while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( choice != 3 ) { 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4" name="Group 36"/>
            <p:cNvGrpSpPr>
              <a:grpSpLocks/>
            </p:cNvGrpSpPr>
            <p:nvPr/>
          </p:nvGrpSpPr>
          <p:grpSpPr bwMode="auto">
            <a:xfrm>
              <a:off x="0" y="374"/>
              <a:ext cx="3072" cy="374"/>
              <a:chOff x="0" y="374"/>
              <a:chExt cx="3072" cy="374"/>
            </a:xfrm>
          </p:grpSpPr>
          <p:sp>
            <p:nvSpPr>
              <p:cNvPr id="62499" name="Rectangle 35"/>
              <p:cNvSpPr>
                <a:spLocks noChangeArrowheads="1"/>
              </p:cNvSpPr>
              <p:nvPr/>
            </p:nvSpPr>
            <p:spPr bwMode="auto">
              <a:xfrm>
                <a:off x="0" y="37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2468" name="Rectangle 4"/>
              <p:cNvSpPr>
                <a:spLocks noChangeArrowheads="1"/>
              </p:cNvSpPr>
              <p:nvPr/>
            </p:nvSpPr>
            <p:spPr bwMode="auto">
              <a:xfrm>
                <a:off x="0" y="37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30	</a:t>
                </a: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5" name="Group 38"/>
            <p:cNvGrpSpPr>
              <a:grpSpLocks/>
            </p:cNvGrpSpPr>
            <p:nvPr/>
          </p:nvGrpSpPr>
          <p:grpSpPr bwMode="auto">
            <a:xfrm>
              <a:off x="0" y="748"/>
              <a:ext cx="3072" cy="374"/>
              <a:chOff x="0" y="748"/>
              <a:chExt cx="3072" cy="374"/>
            </a:xfrm>
          </p:grpSpPr>
          <p:sp>
            <p:nvSpPr>
              <p:cNvPr id="62501" name="Rectangle 37"/>
              <p:cNvSpPr>
                <a:spLocks noChangeArrowheads="1"/>
              </p:cNvSpPr>
              <p:nvPr/>
            </p:nvSpPr>
            <p:spPr bwMode="auto">
              <a:xfrm>
                <a:off x="0" y="74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2469" name="Rectangle 5"/>
              <p:cNvSpPr>
                <a:spLocks noChangeArrowheads="1"/>
              </p:cNvSpPr>
              <p:nvPr/>
            </p:nvSpPr>
            <p:spPr bwMode="auto">
              <a:xfrm>
                <a:off x="0" y="74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31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   </a:t>
                </a:r>
                <a:r>
                  <a:rPr lang="en-US" sz="1200" b="1" smtClean="0">
                    <a:solidFill>
                      <a:srgbClr val="275A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switch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( choice ) { 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6" name="Group 40"/>
            <p:cNvGrpSpPr>
              <a:grpSpLocks/>
            </p:cNvGrpSpPr>
            <p:nvPr/>
          </p:nvGrpSpPr>
          <p:grpSpPr bwMode="auto">
            <a:xfrm>
              <a:off x="0" y="1122"/>
              <a:ext cx="3072" cy="374"/>
              <a:chOff x="0" y="1122"/>
              <a:chExt cx="3072" cy="374"/>
            </a:xfrm>
          </p:grpSpPr>
          <p:sp>
            <p:nvSpPr>
              <p:cNvPr id="62503" name="Rectangle 39"/>
              <p:cNvSpPr>
                <a:spLocks noChangeArrowheads="1"/>
              </p:cNvSpPr>
              <p:nvPr/>
            </p:nvSpPr>
            <p:spPr bwMode="auto">
              <a:xfrm>
                <a:off x="0" y="1122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2470" name="Rectangle 6"/>
              <p:cNvSpPr>
                <a:spLocks noChangeArrowheads="1"/>
              </p:cNvSpPr>
              <p:nvPr/>
            </p:nvSpPr>
            <p:spPr bwMode="auto">
              <a:xfrm>
                <a:off x="0" y="1122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32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      </a:t>
                </a:r>
                <a:r>
                  <a:rPr lang="en-US" sz="1200" b="1" smtClean="0">
                    <a:solidFill>
                      <a:srgbClr val="275A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case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1:      </a:t>
                </a:r>
                <a:r>
                  <a:rPr lang="en-US" sz="1200" b="1" smtClean="0">
                    <a:solidFill>
                      <a:srgbClr val="33CC33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/* push value onto stack */</a:t>
                </a: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7" name="Group 42"/>
            <p:cNvGrpSpPr>
              <a:grpSpLocks/>
            </p:cNvGrpSpPr>
            <p:nvPr/>
          </p:nvGrpSpPr>
          <p:grpSpPr bwMode="auto">
            <a:xfrm>
              <a:off x="0" y="1496"/>
              <a:ext cx="3072" cy="374"/>
              <a:chOff x="0" y="1496"/>
              <a:chExt cx="3072" cy="374"/>
            </a:xfrm>
          </p:grpSpPr>
          <p:sp>
            <p:nvSpPr>
              <p:cNvPr id="62505" name="Rectangle 41"/>
              <p:cNvSpPr>
                <a:spLocks noChangeArrowheads="1"/>
              </p:cNvSpPr>
              <p:nvPr/>
            </p:nvSpPr>
            <p:spPr bwMode="auto">
              <a:xfrm>
                <a:off x="0" y="1496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2471" name="Rectangle 7"/>
              <p:cNvSpPr>
                <a:spLocks noChangeArrowheads="1"/>
              </p:cNvSpPr>
              <p:nvPr/>
            </p:nvSpPr>
            <p:spPr bwMode="auto">
              <a:xfrm>
                <a:off x="0" y="1496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33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         printf( "Enter an integer: " );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8" name="Group 44"/>
            <p:cNvGrpSpPr>
              <a:grpSpLocks/>
            </p:cNvGrpSpPr>
            <p:nvPr/>
          </p:nvGrpSpPr>
          <p:grpSpPr bwMode="auto">
            <a:xfrm>
              <a:off x="0" y="1870"/>
              <a:ext cx="3072" cy="374"/>
              <a:chOff x="0" y="1870"/>
              <a:chExt cx="3072" cy="374"/>
            </a:xfrm>
          </p:grpSpPr>
          <p:sp>
            <p:nvSpPr>
              <p:cNvPr id="62507" name="Rectangle 43"/>
              <p:cNvSpPr>
                <a:spLocks noChangeArrowheads="1"/>
              </p:cNvSpPr>
              <p:nvPr/>
            </p:nvSpPr>
            <p:spPr bwMode="auto">
              <a:xfrm>
                <a:off x="0" y="187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2472" name="Rectangle 8"/>
              <p:cNvSpPr>
                <a:spLocks noChangeArrowheads="1"/>
              </p:cNvSpPr>
              <p:nvPr/>
            </p:nvSpPr>
            <p:spPr bwMode="auto">
              <a:xfrm>
                <a:off x="0" y="187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34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         scanf( "%d", &amp;value );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9" name="Group 46"/>
            <p:cNvGrpSpPr>
              <a:grpSpLocks/>
            </p:cNvGrpSpPr>
            <p:nvPr/>
          </p:nvGrpSpPr>
          <p:grpSpPr bwMode="auto">
            <a:xfrm>
              <a:off x="0" y="2244"/>
              <a:ext cx="3072" cy="374"/>
              <a:chOff x="0" y="2244"/>
              <a:chExt cx="3072" cy="374"/>
            </a:xfrm>
          </p:grpSpPr>
          <p:sp>
            <p:nvSpPr>
              <p:cNvPr id="62509" name="Rectangle 45"/>
              <p:cNvSpPr>
                <a:spLocks noChangeArrowheads="1"/>
              </p:cNvSpPr>
              <p:nvPr/>
            </p:nvSpPr>
            <p:spPr bwMode="auto">
              <a:xfrm>
                <a:off x="0" y="224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2473" name="Rectangle 9"/>
              <p:cNvSpPr>
                <a:spLocks noChangeArrowheads="1"/>
              </p:cNvSpPr>
              <p:nvPr/>
            </p:nvSpPr>
            <p:spPr bwMode="auto">
              <a:xfrm>
                <a:off x="0" y="224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35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         push( &amp;stackPtr, value );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10" name="Group 48"/>
            <p:cNvGrpSpPr>
              <a:grpSpLocks/>
            </p:cNvGrpSpPr>
            <p:nvPr/>
          </p:nvGrpSpPr>
          <p:grpSpPr bwMode="auto">
            <a:xfrm>
              <a:off x="0" y="2618"/>
              <a:ext cx="3072" cy="374"/>
              <a:chOff x="0" y="2618"/>
              <a:chExt cx="3072" cy="374"/>
            </a:xfrm>
          </p:grpSpPr>
          <p:sp>
            <p:nvSpPr>
              <p:cNvPr id="62511" name="Rectangle 47"/>
              <p:cNvSpPr>
                <a:spLocks noChangeArrowheads="1"/>
              </p:cNvSpPr>
              <p:nvPr/>
            </p:nvSpPr>
            <p:spPr bwMode="auto">
              <a:xfrm>
                <a:off x="0" y="261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2474" name="Rectangle 10"/>
              <p:cNvSpPr>
                <a:spLocks noChangeArrowheads="1"/>
              </p:cNvSpPr>
              <p:nvPr/>
            </p:nvSpPr>
            <p:spPr bwMode="auto">
              <a:xfrm>
                <a:off x="0" y="261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36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         printStack( stackPtr );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11" name="Group 50"/>
            <p:cNvGrpSpPr>
              <a:grpSpLocks/>
            </p:cNvGrpSpPr>
            <p:nvPr/>
          </p:nvGrpSpPr>
          <p:grpSpPr bwMode="auto">
            <a:xfrm>
              <a:off x="0" y="2992"/>
              <a:ext cx="3072" cy="374"/>
              <a:chOff x="0" y="2992"/>
              <a:chExt cx="3072" cy="374"/>
            </a:xfrm>
          </p:grpSpPr>
          <p:sp>
            <p:nvSpPr>
              <p:cNvPr id="62513" name="Rectangle 49"/>
              <p:cNvSpPr>
                <a:spLocks noChangeArrowheads="1"/>
              </p:cNvSpPr>
              <p:nvPr/>
            </p:nvSpPr>
            <p:spPr bwMode="auto">
              <a:xfrm>
                <a:off x="0" y="2992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2475" name="Rectangle 11"/>
              <p:cNvSpPr>
                <a:spLocks noChangeArrowheads="1"/>
              </p:cNvSpPr>
              <p:nvPr/>
            </p:nvSpPr>
            <p:spPr bwMode="auto">
              <a:xfrm>
                <a:off x="0" y="2992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37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         </a:t>
                </a:r>
                <a:r>
                  <a:rPr lang="en-US" sz="1200" b="1" smtClean="0">
                    <a:solidFill>
                      <a:srgbClr val="275A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break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;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12" name="Group 52"/>
            <p:cNvGrpSpPr>
              <a:grpSpLocks/>
            </p:cNvGrpSpPr>
            <p:nvPr/>
          </p:nvGrpSpPr>
          <p:grpSpPr bwMode="auto">
            <a:xfrm>
              <a:off x="0" y="3366"/>
              <a:ext cx="3072" cy="374"/>
              <a:chOff x="0" y="3366"/>
              <a:chExt cx="3072" cy="374"/>
            </a:xfrm>
          </p:grpSpPr>
          <p:sp>
            <p:nvSpPr>
              <p:cNvPr id="62515" name="Rectangle 51"/>
              <p:cNvSpPr>
                <a:spLocks noChangeArrowheads="1"/>
              </p:cNvSpPr>
              <p:nvPr/>
            </p:nvSpPr>
            <p:spPr bwMode="auto">
              <a:xfrm>
                <a:off x="0" y="3366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2476" name="Rectangle 12"/>
              <p:cNvSpPr>
                <a:spLocks noChangeArrowheads="1"/>
              </p:cNvSpPr>
              <p:nvPr/>
            </p:nvSpPr>
            <p:spPr bwMode="auto">
              <a:xfrm>
                <a:off x="0" y="3366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38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      </a:t>
                </a:r>
                <a:r>
                  <a:rPr lang="en-US" sz="1200" b="1" smtClean="0">
                    <a:solidFill>
                      <a:srgbClr val="275A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case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2:      </a:t>
                </a:r>
                <a:r>
                  <a:rPr lang="en-US" sz="1200" b="1" smtClean="0">
                    <a:solidFill>
                      <a:srgbClr val="33CC33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/* pop value off stack */</a:t>
                </a: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13" name="Group 54"/>
            <p:cNvGrpSpPr>
              <a:grpSpLocks/>
            </p:cNvGrpSpPr>
            <p:nvPr/>
          </p:nvGrpSpPr>
          <p:grpSpPr bwMode="auto">
            <a:xfrm>
              <a:off x="0" y="3740"/>
              <a:ext cx="3072" cy="374"/>
              <a:chOff x="0" y="3740"/>
              <a:chExt cx="3072" cy="374"/>
            </a:xfrm>
          </p:grpSpPr>
          <p:sp>
            <p:nvSpPr>
              <p:cNvPr id="62517" name="Rectangle 53"/>
              <p:cNvSpPr>
                <a:spLocks noChangeArrowheads="1"/>
              </p:cNvSpPr>
              <p:nvPr/>
            </p:nvSpPr>
            <p:spPr bwMode="auto">
              <a:xfrm>
                <a:off x="0" y="374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2477" name="Rectangle 13"/>
              <p:cNvSpPr>
                <a:spLocks noChangeArrowheads="1"/>
              </p:cNvSpPr>
              <p:nvPr/>
            </p:nvSpPr>
            <p:spPr bwMode="auto">
              <a:xfrm>
                <a:off x="0" y="374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39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         </a:t>
                </a:r>
                <a:r>
                  <a:rPr lang="en-US" sz="1200" b="1" smtClean="0">
                    <a:solidFill>
                      <a:srgbClr val="275A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if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( !isEmpty( stackPtr ) )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14" name="Group 56"/>
            <p:cNvGrpSpPr>
              <a:grpSpLocks/>
            </p:cNvGrpSpPr>
            <p:nvPr/>
          </p:nvGrpSpPr>
          <p:grpSpPr bwMode="auto">
            <a:xfrm>
              <a:off x="0" y="4114"/>
              <a:ext cx="3072" cy="374"/>
              <a:chOff x="0" y="4114"/>
              <a:chExt cx="3072" cy="374"/>
            </a:xfrm>
          </p:grpSpPr>
          <p:sp>
            <p:nvSpPr>
              <p:cNvPr id="62519" name="Rectangle 55"/>
              <p:cNvSpPr>
                <a:spLocks noChangeArrowheads="1"/>
              </p:cNvSpPr>
              <p:nvPr/>
            </p:nvSpPr>
            <p:spPr bwMode="auto">
              <a:xfrm>
                <a:off x="0" y="411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2478" name="Rectangle 14"/>
              <p:cNvSpPr>
                <a:spLocks noChangeArrowheads="1"/>
              </p:cNvSpPr>
              <p:nvPr/>
            </p:nvSpPr>
            <p:spPr bwMode="auto">
              <a:xfrm>
                <a:off x="0" y="411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40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            printf( "The popped value is %d.\n", 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15" name="Group 58"/>
            <p:cNvGrpSpPr>
              <a:grpSpLocks/>
            </p:cNvGrpSpPr>
            <p:nvPr/>
          </p:nvGrpSpPr>
          <p:grpSpPr bwMode="auto">
            <a:xfrm>
              <a:off x="0" y="4488"/>
              <a:ext cx="3072" cy="374"/>
              <a:chOff x="0" y="4488"/>
              <a:chExt cx="3072" cy="374"/>
            </a:xfrm>
          </p:grpSpPr>
          <p:sp>
            <p:nvSpPr>
              <p:cNvPr id="62521" name="Rectangle 57"/>
              <p:cNvSpPr>
                <a:spLocks noChangeArrowheads="1"/>
              </p:cNvSpPr>
              <p:nvPr/>
            </p:nvSpPr>
            <p:spPr bwMode="auto">
              <a:xfrm>
                <a:off x="0" y="448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2479" name="Rectangle 15"/>
              <p:cNvSpPr>
                <a:spLocks noChangeArrowheads="1"/>
              </p:cNvSpPr>
              <p:nvPr/>
            </p:nvSpPr>
            <p:spPr bwMode="auto">
              <a:xfrm>
                <a:off x="0" y="448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41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                   pop( &amp;stackPtr ) );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16" name="Group 60"/>
            <p:cNvGrpSpPr>
              <a:grpSpLocks/>
            </p:cNvGrpSpPr>
            <p:nvPr/>
          </p:nvGrpSpPr>
          <p:grpSpPr bwMode="auto">
            <a:xfrm>
              <a:off x="0" y="4862"/>
              <a:ext cx="3072" cy="374"/>
              <a:chOff x="0" y="4862"/>
              <a:chExt cx="3072" cy="374"/>
            </a:xfrm>
          </p:grpSpPr>
          <p:sp>
            <p:nvSpPr>
              <p:cNvPr id="62523" name="Rectangle 59"/>
              <p:cNvSpPr>
                <a:spLocks noChangeArrowheads="1"/>
              </p:cNvSpPr>
              <p:nvPr/>
            </p:nvSpPr>
            <p:spPr bwMode="auto">
              <a:xfrm>
                <a:off x="0" y="4862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2480" name="Rectangle 16"/>
              <p:cNvSpPr>
                <a:spLocks noChangeArrowheads="1"/>
              </p:cNvSpPr>
              <p:nvPr/>
            </p:nvSpPr>
            <p:spPr bwMode="auto">
              <a:xfrm>
                <a:off x="0" y="4862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42	</a:t>
                </a: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17" name="Group 62"/>
            <p:cNvGrpSpPr>
              <a:grpSpLocks/>
            </p:cNvGrpSpPr>
            <p:nvPr/>
          </p:nvGrpSpPr>
          <p:grpSpPr bwMode="auto">
            <a:xfrm>
              <a:off x="0" y="5236"/>
              <a:ext cx="3072" cy="374"/>
              <a:chOff x="0" y="5236"/>
              <a:chExt cx="3072" cy="374"/>
            </a:xfrm>
          </p:grpSpPr>
          <p:sp>
            <p:nvSpPr>
              <p:cNvPr id="62525" name="Rectangle 61"/>
              <p:cNvSpPr>
                <a:spLocks noChangeArrowheads="1"/>
              </p:cNvSpPr>
              <p:nvPr/>
            </p:nvSpPr>
            <p:spPr bwMode="auto">
              <a:xfrm>
                <a:off x="0" y="5236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2481" name="Rectangle 17"/>
              <p:cNvSpPr>
                <a:spLocks noChangeArrowheads="1"/>
              </p:cNvSpPr>
              <p:nvPr/>
            </p:nvSpPr>
            <p:spPr bwMode="auto">
              <a:xfrm>
                <a:off x="0" y="5236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43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         printStack( stackPtr );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18" name="Group 64"/>
            <p:cNvGrpSpPr>
              <a:grpSpLocks/>
            </p:cNvGrpSpPr>
            <p:nvPr/>
          </p:nvGrpSpPr>
          <p:grpSpPr bwMode="auto">
            <a:xfrm>
              <a:off x="0" y="5610"/>
              <a:ext cx="3072" cy="374"/>
              <a:chOff x="0" y="5610"/>
              <a:chExt cx="3072" cy="374"/>
            </a:xfrm>
          </p:grpSpPr>
          <p:sp>
            <p:nvSpPr>
              <p:cNvPr id="62527" name="Rectangle 63"/>
              <p:cNvSpPr>
                <a:spLocks noChangeArrowheads="1"/>
              </p:cNvSpPr>
              <p:nvPr/>
            </p:nvSpPr>
            <p:spPr bwMode="auto">
              <a:xfrm>
                <a:off x="0" y="561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2482" name="Rectangle 18"/>
              <p:cNvSpPr>
                <a:spLocks noChangeArrowheads="1"/>
              </p:cNvSpPr>
              <p:nvPr/>
            </p:nvSpPr>
            <p:spPr bwMode="auto">
              <a:xfrm>
                <a:off x="0" y="561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44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         </a:t>
                </a:r>
                <a:r>
                  <a:rPr lang="en-US" sz="1200" b="1" smtClean="0">
                    <a:solidFill>
                      <a:srgbClr val="275A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break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;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19" name="Group 66"/>
            <p:cNvGrpSpPr>
              <a:grpSpLocks/>
            </p:cNvGrpSpPr>
            <p:nvPr/>
          </p:nvGrpSpPr>
          <p:grpSpPr bwMode="auto">
            <a:xfrm>
              <a:off x="0" y="5984"/>
              <a:ext cx="3072" cy="374"/>
              <a:chOff x="0" y="5984"/>
              <a:chExt cx="3072" cy="374"/>
            </a:xfrm>
          </p:grpSpPr>
          <p:sp>
            <p:nvSpPr>
              <p:cNvPr id="62529" name="Rectangle 65"/>
              <p:cNvSpPr>
                <a:spLocks noChangeArrowheads="1"/>
              </p:cNvSpPr>
              <p:nvPr/>
            </p:nvSpPr>
            <p:spPr bwMode="auto">
              <a:xfrm>
                <a:off x="0" y="598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2483" name="Rectangle 19"/>
              <p:cNvSpPr>
                <a:spLocks noChangeArrowheads="1"/>
              </p:cNvSpPr>
              <p:nvPr/>
            </p:nvSpPr>
            <p:spPr bwMode="auto">
              <a:xfrm>
                <a:off x="0" y="598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45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      </a:t>
                </a:r>
                <a:r>
                  <a:rPr lang="en-US" sz="1200" b="1" smtClean="0">
                    <a:solidFill>
                      <a:srgbClr val="275A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default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: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20" name="Group 68"/>
            <p:cNvGrpSpPr>
              <a:grpSpLocks/>
            </p:cNvGrpSpPr>
            <p:nvPr/>
          </p:nvGrpSpPr>
          <p:grpSpPr bwMode="auto">
            <a:xfrm>
              <a:off x="0" y="6358"/>
              <a:ext cx="3072" cy="374"/>
              <a:chOff x="0" y="6358"/>
              <a:chExt cx="3072" cy="374"/>
            </a:xfrm>
          </p:grpSpPr>
          <p:sp>
            <p:nvSpPr>
              <p:cNvPr id="62531" name="Rectangle 67"/>
              <p:cNvSpPr>
                <a:spLocks noChangeArrowheads="1"/>
              </p:cNvSpPr>
              <p:nvPr/>
            </p:nvSpPr>
            <p:spPr bwMode="auto">
              <a:xfrm>
                <a:off x="0" y="635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2484" name="Rectangle 20"/>
              <p:cNvSpPr>
                <a:spLocks noChangeArrowheads="1"/>
              </p:cNvSpPr>
              <p:nvPr/>
            </p:nvSpPr>
            <p:spPr bwMode="auto">
              <a:xfrm>
                <a:off x="0" y="635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46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         printf( "Invalid choice.\n\n" );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21" name="Group 70"/>
            <p:cNvGrpSpPr>
              <a:grpSpLocks/>
            </p:cNvGrpSpPr>
            <p:nvPr/>
          </p:nvGrpSpPr>
          <p:grpSpPr bwMode="auto">
            <a:xfrm>
              <a:off x="0" y="6732"/>
              <a:ext cx="3072" cy="374"/>
              <a:chOff x="0" y="6732"/>
              <a:chExt cx="3072" cy="374"/>
            </a:xfrm>
          </p:grpSpPr>
          <p:sp>
            <p:nvSpPr>
              <p:cNvPr id="62533" name="Rectangle 69"/>
              <p:cNvSpPr>
                <a:spLocks noChangeArrowheads="1"/>
              </p:cNvSpPr>
              <p:nvPr/>
            </p:nvSpPr>
            <p:spPr bwMode="auto">
              <a:xfrm>
                <a:off x="0" y="6732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2485" name="Rectangle 21"/>
              <p:cNvSpPr>
                <a:spLocks noChangeArrowheads="1"/>
              </p:cNvSpPr>
              <p:nvPr/>
            </p:nvSpPr>
            <p:spPr bwMode="auto">
              <a:xfrm>
                <a:off x="0" y="6732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47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         instructions();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22" name="Group 72"/>
            <p:cNvGrpSpPr>
              <a:grpSpLocks/>
            </p:cNvGrpSpPr>
            <p:nvPr/>
          </p:nvGrpSpPr>
          <p:grpSpPr bwMode="auto">
            <a:xfrm>
              <a:off x="0" y="7106"/>
              <a:ext cx="3072" cy="374"/>
              <a:chOff x="0" y="7106"/>
              <a:chExt cx="3072" cy="374"/>
            </a:xfrm>
          </p:grpSpPr>
          <p:sp>
            <p:nvSpPr>
              <p:cNvPr id="62535" name="Rectangle 71"/>
              <p:cNvSpPr>
                <a:spLocks noChangeArrowheads="1"/>
              </p:cNvSpPr>
              <p:nvPr/>
            </p:nvSpPr>
            <p:spPr bwMode="auto">
              <a:xfrm>
                <a:off x="0" y="7106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2486" name="Rectangle 22"/>
              <p:cNvSpPr>
                <a:spLocks noChangeArrowheads="1"/>
              </p:cNvSpPr>
              <p:nvPr/>
            </p:nvSpPr>
            <p:spPr bwMode="auto">
              <a:xfrm>
                <a:off x="0" y="7106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48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         </a:t>
                </a:r>
                <a:r>
                  <a:rPr lang="en-US" sz="1200" b="1" smtClean="0">
                    <a:solidFill>
                      <a:srgbClr val="275A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break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;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23" name="Group 74"/>
            <p:cNvGrpSpPr>
              <a:grpSpLocks/>
            </p:cNvGrpSpPr>
            <p:nvPr/>
          </p:nvGrpSpPr>
          <p:grpSpPr bwMode="auto">
            <a:xfrm>
              <a:off x="0" y="7480"/>
              <a:ext cx="3072" cy="374"/>
              <a:chOff x="0" y="7480"/>
              <a:chExt cx="3072" cy="374"/>
            </a:xfrm>
          </p:grpSpPr>
          <p:sp>
            <p:nvSpPr>
              <p:cNvPr id="62537" name="Rectangle 73"/>
              <p:cNvSpPr>
                <a:spLocks noChangeArrowheads="1"/>
              </p:cNvSpPr>
              <p:nvPr/>
            </p:nvSpPr>
            <p:spPr bwMode="auto">
              <a:xfrm>
                <a:off x="0" y="748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2487" name="Rectangle 23"/>
              <p:cNvSpPr>
                <a:spLocks noChangeArrowheads="1"/>
              </p:cNvSpPr>
              <p:nvPr/>
            </p:nvSpPr>
            <p:spPr bwMode="auto">
              <a:xfrm>
                <a:off x="0" y="748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49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   }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24" name="Group 76"/>
            <p:cNvGrpSpPr>
              <a:grpSpLocks/>
            </p:cNvGrpSpPr>
            <p:nvPr/>
          </p:nvGrpSpPr>
          <p:grpSpPr bwMode="auto">
            <a:xfrm>
              <a:off x="0" y="7854"/>
              <a:ext cx="3072" cy="374"/>
              <a:chOff x="0" y="7854"/>
              <a:chExt cx="3072" cy="374"/>
            </a:xfrm>
          </p:grpSpPr>
          <p:sp>
            <p:nvSpPr>
              <p:cNvPr id="62539" name="Rectangle 75"/>
              <p:cNvSpPr>
                <a:spLocks noChangeArrowheads="1"/>
              </p:cNvSpPr>
              <p:nvPr/>
            </p:nvSpPr>
            <p:spPr bwMode="auto">
              <a:xfrm>
                <a:off x="0" y="785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2488" name="Rectangle 24"/>
              <p:cNvSpPr>
                <a:spLocks noChangeArrowheads="1"/>
              </p:cNvSpPr>
              <p:nvPr/>
            </p:nvSpPr>
            <p:spPr bwMode="auto">
              <a:xfrm>
                <a:off x="0" y="785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50	</a:t>
                </a: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25" name="Group 78"/>
            <p:cNvGrpSpPr>
              <a:grpSpLocks/>
            </p:cNvGrpSpPr>
            <p:nvPr/>
          </p:nvGrpSpPr>
          <p:grpSpPr bwMode="auto">
            <a:xfrm>
              <a:off x="0" y="8228"/>
              <a:ext cx="3072" cy="374"/>
              <a:chOff x="0" y="8228"/>
              <a:chExt cx="3072" cy="374"/>
            </a:xfrm>
          </p:grpSpPr>
          <p:sp>
            <p:nvSpPr>
              <p:cNvPr id="62541" name="Rectangle 77"/>
              <p:cNvSpPr>
                <a:spLocks noChangeArrowheads="1"/>
              </p:cNvSpPr>
              <p:nvPr/>
            </p:nvSpPr>
            <p:spPr bwMode="auto">
              <a:xfrm>
                <a:off x="0" y="822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2489" name="Rectangle 25"/>
              <p:cNvSpPr>
                <a:spLocks noChangeArrowheads="1"/>
              </p:cNvSpPr>
              <p:nvPr/>
            </p:nvSpPr>
            <p:spPr bwMode="auto">
              <a:xfrm>
                <a:off x="0" y="822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51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   printf( "? " );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26" name="Group 80"/>
            <p:cNvGrpSpPr>
              <a:grpSpLocks/>
            </p:cNvGrpSpPr>
            <p:nvPr/>
          </p:nvGrpSpPr>
          <p:grpSpPr bwMode="auto">
            <a:xfrm>
              <a:off x="0" y="8602"/>
              <a:ext cx="3072" cy="374"/>
              <a:chOff x="0" y="8602"/>
              <a:chExt cx="3072" cy="374"/>
            </a:xfrm>
          </p:grpSpPr>
          <p:sp>
            <p:nvSpPr>
              <p:cNvPr id="62543" name="Rectangle 79"/>
              <p:cNvSpPr>
                <a:spLocks noChangeArrowheads="1"/>
              </p:cNvSpPr>
              <p:nvPr/>
            </p:nvSpPr>
            <p:spPr bwMode="auto">
              <a:xfrm>
                <a:off x="0" y="8602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2490" name="Rectangle 26"/>
              <p:cNvSpPr>
                <a:spLocks noChangeArrowheads="1"/>
              </p:cNvSpPr>
              <p:nvPr/>
            </p:nvSpPr>
            <p:spPr bwMode="auto">
              <a:xfrm>
                <a:off x="0" y="8602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52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   scanf( "%d", &amp;choice );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27" name="Group 82"/>
            <p:cNvGrpSpPr>
              <a:grpSpLocks/>
            </p:cNvGrpSpPr>
            <p:nvPr/>
          </p:nvGrpSpPr>
          <p:grpSpPr bwMode="auto">
            <a:xfrm>
              <a:off x="0" y="8976"/>
              <a:ext cx="3072" cy="374"/>
              <a:chOff x="0" y="8976"/>
              <a:chExt cx="3072" cy="374"/>
            </a:xfrm>
          </p:grpSpPr>
          <p:sp>
            <p:nvSpPr>
              <p:cNvPr id="62545" name="Rectangle 81"/>
              <p:cNvSpPr>
                <a:spLocks noChangeArrowheads="1"/>
              </p:cNvSpPr>
              <p:nvPr/>
            </p:nvSpPr>
            <p:spPr bwMode="auto">
              <a:xfrm>
                <a:off x="0" y="8976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2491" name="Rectangle 27"/>
              <p:cNvSpPr>
                <a:spLocks noChangeArrowheads="1"/>
              </p:cNvSpPr>
              <p:nvPr/>
            </p:nvSpPr>
            <p:spPr bwMode="auto">
              <a:xfrm>
                <a:off x="0" y="8976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53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}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28" name="Group 84"/>
            <p:cNvGrpSpPr>
              <a:grpSpLocks/>
            </p:cNvGrpSpPr>
            <p:nvPr/>
          </p:nvGrpSpPr>
          <p:grpSpPr bwMode="auto">
            <a:xfrm>
              <a:off x="0" y="9350"/>
              <a:ext cx="3072" cy="374"/>
              <a:chOff x="0" y="9350"/>
              <a:chExt cx="3072" cy="374"/>
            </a:xfrm>
          </p:grpSpPr>
          <p:sp>
            <p:nvSpPr>
              <p:cNvPr id="62547" name="Rectangle 83"/>
              <p:cNvSpPr>
                <a:spLocks noChangeArrowheads="1"/>
              </p:cNvSpPr>
              <p:nvPr/>
            </p:nvSpPr>
            <p:spPr bwMode="auto">
              <a:xfrm>
                <a:off x="0" y="935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2492" name="Rectangle 28"/>
              <p:cNvSpPr>
                <a:spLocks noChangeArrowheads="1"/>
              </p:cNvSpPr>
              <p:nvPr/>
            </p:nvSpPr>
            <p:spPr bwMode="auto">
              <a:xfrm>
                <a:off x="0" y="935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54	</a:t>
                </a: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29" name="Group 86"/>
            <p:cNvGrpSpPr>
              <a:grpSpLocks/>
            </p:cNvGrpSpPr>
            <p:nvPr/>
          </p:nvGrpSpPr>
          <p:grpSpPr bwMode="auto">
            <a:xfrm>
              <a:off x="0" y="9724"/>
              <a:ext cx="3072" cy="374"/>
              <a:chOff x="0" y="9724"/>
              <a:chExt cx="3072" cy="374"/>
            </a:xfrm>
          </p:grpSpPr>
          <p:sp>
            <p:nvSpPr>
              <p:cNvPr id="62549" name="Rectangle 85"/>
              <p:cNvSpPr>
                <a:spLocks noChangeArrowheads="1"/>
              </p:cNvSpPr>
              <p:nvPr/>
            </p:nvSpPr>
            <p:spPr bwMode="auto">
              <a:xfrm>
                <a:off x="0" y="972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2493" name="Rectangle 29"/>
              <p:cNvSpPr>
                <a:spLocks noChangeArrowheads="1"/>
              </p:cNvSpPr>
              <p:nvPr/>
            </p:nvSpPr>
            <p:spPr bwMode="auto">
              <a:xfrm>
                <a:off x="0" y="972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55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printf( "End of run.\n" );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30" name="Group 88"/>
            <p:cNvGrpSpPr>
              <a:grpSpLocks/>
            </p:cNvGrpSpPr>
            <p:nvPr/>
          </p:nvGrpSpPr>
          <p:grpSpPr bwMode="auto">
            <a:xfrm>
              <a:off x="0" y="10098"/>
              <a:ext cx="3072" cy="374"/>
              <a:chOff x="0" y="10098"/>
              <a:chExt cx="3072" cy="374"/>
            </a:xfrm>
          </p:grpSpPr>
          <p:sp>
            <p:nvSpPr>
              <p:cNvPr id="62551" name="Rectangle 87"/>
              <p:cNvSpPr>
                <a:spLocks noChangeArrowheads="1"/>
              </p:cNvSpPr>
              <p:nvPr/>
            </p:nvSpPr>
            <p:spPr bwMode="auto">
              <a:xfrm>
                <a:off x="0" y="1009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2494" name="Rectangle 30"/>
              <p:cNvSpPr>
                <a:spLocks noChangeArrowheads="1"/>
              </p:cNvSpPr>
              <p:nvPr/>
            </p:nvSpPr>
            <p:spPr bwMode="auto">
              <a:xfrm>
                <a:off x="0" y="1009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56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</a:t>
                </a:r>
                <a:r>
                  <a:rPr lang="en-US" sz="1200" b="1" smtClean="0">
                    <a:solidFill>
                      <a:srgbClr val="275A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return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0;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31" name="Group 90"/>
            <p:cNvGrpSpPr>
              <a:grpSpLocks/>
            </p:cNvGrpSpPr>
            <p:nvPr/>
          </p:nvGrpSpPr>
          <p:grpSpPr bwMode="auto">
            <a:xfrm>
              <a:off x="0" y="10472"/>
              <a:ext cx="3072" cy="374"/>
              <a:chOff x="0" y="10472"/>
              <a:chExt cx="3072" cy="374"/>
            </a:xfrm>
          </p:grpSpPr>
          <p:sp>
            <p:nvSpPr>
              <p:cNvPr id="62553" name="Rectangle 89"/>
              <p:cNvSpPr>
                <a:spLocks noChangeArrowheads="1"/>
              </p:cNvSpPr>
              <p:nvPr/>
            </p:nvSpPr>
            <p:spPr bwMode="auto">
              <a:xfrm>
                <a:off x="0" y="10472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2495" name="Rectangle 31"/>
              <p:cNvSpPr>
                <a:spLocks noChangeArrowheads="1"/>
              </p:cNvSpPr>
              <p:nvPr/>
            </p:nvSpPr>
            <p:spPr bwMode="auto">
              <a:xfrm>
                <a:off x="0" y="10472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57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}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62498" name="Group 92"/>
            <p:cNvGrpSpPr>
              <a:grpSpLocks/>
            </p:cNvGrpSpPr>
            <p:nvPr/>
          </p:nvGrpSpPr>
          <p:grpSpPr bwMode="auto">
            <a:xfrm>
              <a:off x="0" y="10846"/>
              <a:ext cx="3072" cy="374"/>
              <a:chOff x="0" y="10846"/>
              <a:chExt cx="3072" cy="374"/>
            </a:xfrm>
          </p:grpSpPr>
          <p:sp>
            <p:nvSpPr>
              <p:cNvPr id="62555" name="Rectangle 91"/>
              <p:cNvSpPr>
                <a:spLocks noChangeArrowheads="1"/>
              </p:cNvSpPr>
              <p:nvPr/>
            </p:nvSpPr>
            <p:spPr bwMode="auto">
              <a:xfrm>
                <a:off x="0" y="10846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2496" name="Rectangle 32"/>
              <p:cNvSpPr>
                <a:spLocks noChangeArrowheads="1"/>
              </p:cNvSpPr>
              <p:nvPr/>
            </p:nvSpPr>
            <p:spPr bwMode="auto">
              <a:xfrm>
                <a:off x="0" y="10846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58	</a:t>
                </a: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6705600" y="762000"/>
            <a:ext cx="2438400" cy="6096000"/>
          </a:xfrm>
        </p:spPr>
        <p:txBody>
          <a:bodyPr/>
          <a:lstStyle/>
          <a:p>
            <a:r>
              <a:rPr lang="en-US"/>
              <a:t>3. Function definitions</a:t>
            </a:r>
          </a:p>
        </p:txBody>
      </p:sp>
      <p:grpSp>
        <p:nvGrpSpPr>
          <p:cNvPr id="2" name="Group 78"/>
          <p:cNvGrpSpPr>
            <a:grpSpLocks/>
          </p:cNvGrpSpPr>
          <p:nvPr/>
        </p:nvGrpSpPr>
        <p:grpSpPr bwMode="auto">
          <a:xfrm>
            <a:off x="0" y="0"/>
            <a:ext cx="6781800" cy="6858000"/>
            <a:chOff x="0" y="0"/>
            <a:chExt cx="3072" cy="9350"/>
          </a:xfrm>
        </p:grpSpPr>
        <p:grpSp>
          <p:nvGrpSpPr>
            <p:cNvPr id="3" name="Group 29"/>
            <p:cNvGrpSpPr>
              <a:grpSpLocks/>
            </p:cNvGrpSpPr>
            <p:nvPr/>
          </p:nvGrpSpPr>
          <p:grpSpPr bwMode="auto">
            <a:xfrm>
              <a:off x="0" y="0"/>
              <a:ext cx="3072" cy="374"/>
              <a:chOff x="0" y="0"/>
              <a:chExt cx="3072" cy="374"/>
            </a:xfrm>
          </p:grpSpPr>
          <p:sp>
            <p:nvSpPr>
              <p:cNvPr id="63516" name="Rectangle 28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3491" name="Rectangle 3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59	</a:t>
                </a:r>
                <a:r>
                  <a:rPr lang="en-US" sz="1200" b="1" smtClean="0">
                    <a:solidFill>
                      <a:srgbClr val="33CC33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/* Print the instructions */</a:t>
                </a: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4" name="Group 31"/>
            <p:cNvGrpSpPr>
              <a:grpSpLocks/>
            </p:cNvGrpSpPr>
            <p:nvPr/>
          </p:nvGrpSpPr>
          <p:grpSpPr bwMode="auto">
            <a:xfrm>
              <a:off x="0" y="374"/>
              <a:ext cx="3072" cy="374"/>
              <a:chOff x="0" y="374"/>
              <a:chExt cx="3072" cy="374"/>
            </a:xfrm>
          </p:grpSpPr>
          <p:sp>
            <p:nvSpPr>
              <p:cNvPr id="63518" name="Rectangle 30"/>
              <p:cNvSpPr>
                <a:spLocks noChangeArrowheads="1"/>
              </p:cNvSpPr>
              <p:nvPr/>
            </p:nvSpPr>
            <p:spPr bwMode="auto">
              <a:xfrm>
                <a:off x="0" y="37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3492" name="Rectangle 4"/>
              <p:cNvSpPr>
                <a:spLocks noChangeArrowheads="1"/>
              </p:cNvSpPr>
              <p:nvPr/>
            </p:nvSpPr>
            <p:spPr bwMode="auto">
              <a:xfrm>
                <a:off x="0" y="37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60	</a:t>
                </a:r>
                <a:r>
                  <a:rPr lang="en-US" sz="1200" b="1" smtClean="0">
                    <a:solidFill>
                      <a:srgbClr val="275A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void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instructions( </a:t>
                </a:r>
                <a:r>
                  <a:rPr lang="en-US" sz="1200" b="1" smtClean="0">
                    <a:solidFill>
                      <a:srgbClr val="275A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void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)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5" name="Group 33"/>
            <p:cNvGrpSpPr>
              <a:grpSpLocks/>
            </p:cNvGrpSpPr>
            <p:nvPr/>
          </p:nvGrpSpPr>
          <p:grpSpPr bwMode="auto">
            <a:xfrm>
              <a:off x="0" y="748"/>
              <a:ext cx="3072" cy="374"/>
              <a:chOff x="0" y="748"/>
              <a:chExt cx="3072" cy="374"/>
            </a:xfrm>
          </p:grpSpPr>
          <p:sp>
            <p:nvSpPr>
              <p:cNvPr id="63520" name="Rectangle 32"/>
              <p:cNvSpPr>
                <a:spLocks noChangeArrowheads="1"/>
              </p:cNvSpPr>
              <p:nvPr/>
            </p:nvSpPr>
            <p:spPr bwMode="auto">
              <a:xfrm>
                <a:off x="0" y="74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3493" name="Rectangle 5"/>
              <p:cNvSpPr>
                <a:spLocks noChangeArrowheads="1"/>
              </p:cNvSpPr>
              <p:nvPr/>
            </p:nvSpPr>
            <p:spPr bwMode="auto">
              <a:xfrm>
                <a:off x="0" y="74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61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{ 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6" name="Group 35"/>
            <p:cNvGrpSpPr>
              <a:grpSpLocks/>
            </p:cNvGrpSpPr>
            <p:nvPr/>
          </p:nvGrpSpPr>
          <p:grpSpPr bwMode="auto">
            <a:xfrm>
              <a:off x="0" y="1122"/>
              <a:ext cx="3072" cy="374"/>
              <a:chOff x="0" y="1122"/>
              <a:chExt cx="3072" cy="374"/>
            </a:xfrm>
          </p:grpSpPr>
          <p:sp>
            <p:nvSpPr>
              <p:cNvPr id="63522" name="Rectangle 34"/>
              <p:cNvSpPr>
                <a:spLocks noChangeArrowheads="1"/>
              </p:cNvSpPr>
              <p:nvPr/>
            </p:nvSpPr>
            <p:spPr bwMode="auto">
              <a:xfrm>
                <a:off x="0" y="1122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3494" name="Rectangle 6"/>
              <p:cNvSpPr>
                <a:spLocks noChangeArrowheads="1"/>
              </p:cNvSpPr>
              <p:nvPr/>
            </p:nvSpPr>
            <p:spPr bwMode="auto">
              <a:xfrm>
                <a:off x="0" y="1122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62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printf( "Enter choice:\n"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7" name="Group 37"/>
            <p:cNvGrpSpPr>
              <a:grpSpLocks/>
            </p:cNvGrpSpPr>
            <p:nvPr/>
          </p:nvGrpSpPr>
          <p:grpSpPr bwMode="auto">
            <a:xfrm>
              <a:off x="0" y="1496"/>
              <a:ext cx="3072" cy="374"/>
              <a:chOff x="0" y="1496"/>
              <a:chExt cx="3072" cy="374"/>
            </a:xfrm>
          </p:grpSpPr>
          <p:sp>
            <p:nvSpPr>
              <p:cNvPr id="63524" name="Rectangle 36"/>
              <p:cNvSpPr>
                <a:spLocks noChangeArrowheads="1"/>
              </p:cNvSpPr>
              <p:nvPr/>
            </p:nvSpPr>
            <p:spPr bwMode="auto">
              <a:xfrm>
                <a:off x="0" y="1496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3495" name="Rectangle 7"/>
              <p:cNvSpPr>
                <a:spLocks noChangeArrowheads="1"/>
              </p:cNvSpPr>
              <p:nvPr/>
            </p:nvSpPr>
            <p:spPr bwMode="auto">
              <a:xfrm>
                <a:off x="0" y="1496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63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       "1 to push a value on the stack\n"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8" name="Group 39"/>
            <p:cNvGrpSpPr>
              <a:grpSpLocks/>
            </p:cNvGrpSpPr>
            <p:nvPr/>
          </p:nvGrpSpPr>
          <p:grpSpPr bwMode="auto">
            <a:xfrm>
              <a:off x="0" y="1870"/>
              <a:ext cx="3072" cy="374"/>
              <a:chOff x="0" y="1870"/>
              <a:chExt cx="3072" cy="374"/>
            </a:xfrm>
          </p:grpSpPr>
          <p:sp>
            <p:nvSpPr>
              <p:cNvPr id="63526" name="Rectangle 38"/>
              <p:cNvSpPr>
                <a:spLocks noChangeArrowheads="1"/>
              </p:cNvSpPr>
              <p:nvPr/>
            </p:nvSpPr>
            <p:spPr bwMode="auto">
              <a:xfrm>
                <a:off x="0" y="187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3496" name="Rectangle 8"/>
              <p:cNvSpPr>
                <a:spLocks noChangeArrowheads="1"/>
              </p:cNvSpPr>
              <p:nvPr/>
            </p:nvSpPr>
            <p:spPr bwMode="auto">
              <a:xfrm>
                <a:off x="0" y="187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64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       "2 to pop a value off the stack\n"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9" name="Group 41"/>
            <p:cNvGrpSpPr>
              <a:grpSpLocks/>
            </p:cNvGrpSpPr>
            <p:nvPr/>
          </p:nvGrpSpPr>
          <p:grpSpPr bwMode="auto">
            <a:xfrm>
              <a:off x="0" y="2244"/>
              <a:ext cx="3072" cy="374"/>
              <a:chOff x="0" y="2244"/>
              <a:chExt cx="3072" cy="374"/>
            </a:xfrm>
          </p:grpSpPr>
          <p:sp>
            <p:nvSpPr>
              <p:cNvPr id="63528" name="Rectangle 40"/>
              <p:cNvSpPr>
                <a:spLocks noChangeArrowheads="1"/>
              </p:cNvSpPr>
              <p:nvPr/>
            </p:nvSpPr>
            <p:spPr bwMode="auto">
              <a:xfrm>
                <a:off x="0" y="224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3497" name="Rectangle 9"/>
              <p:cNvSpPr>
                <a:spLocks noChangeArrowheads="1"/>
              </p:cNvSpPr>
              <p:nvPr/>
            </p:nvSpPr>
            <p:spPr bwMode="auto">
              <a:xfrm>
                <a:off x="0" y="224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65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       "3 to end program\n" );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10" name="Group 43"/>
            <p:cNvGrpSpPr>
              <a:grpSpLocks/>
            </p:cNvGrpSpPr>
            <p:nvPr/>
          </p:nvGrpSpPr>
          <p:grpSpPr bwMode="auto">
            <a:xfrm>
              <a:off x="0" y="2618"/>
              <a:ext cx="3072" cy="374"/>
              <a:chOff x="0" y="2618"/>
              <a:chExt cx="3072" cy="374"/>
            </a:xfrm>
          </p:grpSpPr>
          <p:sp>
            <p:nvSpPr>
              <p:cNvPr id="63530" name="Rectangle 42"/>
              <p:cNvSpPr>
                <a:spLocks noChangeArrowheads="1"/>
              </p:cNvSpPr>
              <p:nvPr/>
            </p:nvSpPr>
            <p:spPr bwMode="auto">
              <a:xfrm>
                <a:off x="0" y="261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3498" name="Rectangle 10"/>
              <p:cNvSpPr>
                <a:spLocks noChangeArrowheads="1"/>
              </p:cNvSpPr>
              <p:nvPr/>
            </p:nvSpPr>
            <p:spPr bwMode="auto">
              <a:xfrm>
                <a:off x="0" y="261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66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}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11" name="Group 45"/>
            <p:cNvGrpSpPr>
              <a:grpSpLocks/>
            </p:cNvGrpSpPr>
            <p:nvPr/>
          </p:nvGrpSpPr>
          <p:grpSpPr bwMode="auto">
            <a:xfrm>
              <a:off x="0" y="2992"/>
              <a:ext cx="3072" cy="374"/>
              <a:chOff x="0" y="2992"/>
              <a:chExt cx="3072" cy="374"/>
            </a:xfrm>
          </p:grpSpPr>
          <p:sp>
            <p:nvSpPr>
              <p:cNvPr id="63532" name="Rectangle 44"/>
              <p:cNvSpPr>
                <a:spLocks noChangeArrowheads="1"/>
              </p:cNvSpPr>
              <p:nvPr/>
            </p:nvSpPr>
            <p:spPr bwMode="auto">
              <a:xfrm>
                <a:off x="0" y="2992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3499" name="Rectangle 11"/>
              <p:cNvSpPr>
                <a:spLocks noChangeArrowheads="1"/>
              </p:cNvSpPr>
              <p:nvPr/>
            </p:nvSpPr>
            <p:spPr bwMode="auto">
              <a:xfrm>
                <a:off x="0" y="2992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67	</a:t>
                </a: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12" name="Group 47"/>
            <p:cNvGrpSpPr>
              <a:grpSpLocks/>
            </p:cNvGrpSpPr>
            <p:nvPr/>
          </p:nvGrpSpPr>
          <p:grpSpPr bwMode="auto">
            <a:xfrm>
              <a:off x="0" y="3366"/>
              <a:ext cx="3072" cy="374"/>
              <a:chOff x="0" y="3366"/>
              <a:chExt cx="3072" cy="374"/>
            </a:xfrm>
          </p:grpSpPr>
          <p:sp>
            <p:nvSpPr>
              <p:cNvPr id="63534" name="Rectangle 46"/>
              <p:cNvSpPr>
                <a:spLocks noChangeArrowheads="1"/>
              </p:cNvSpPr>
              <p:nvPr/>
            </p:nvSpPr>
            <p:spPr bwMode="auto">
              <a:xfrm>
                <a:off x="0" y="3366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3500" name="Rectangle 12"/>
              <p:cNvSpPr>
                <a:spLocks noChangeArrowheads="1"/>
              </p:cNvSpPr>
              <p:nvPr/>
            </p:nvSpPr>
            <p:spPr bwMode="auto">
              <a:xfrm>
                <a:off x="0" y="3366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68	</a:t>
                </a:r>
                <a:r>
                  <a:rPr lang="en-US" sz="1200" b="1" smtClean="0">
                    <a:solidFill>
                      <a:srgbClr val="33CC33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/* Insert a node at the stack top */</a:t>
                </a: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13" name="Group 49"/>
            <p:cNvGrpSpPr>
              <a:grpSpLocks/>
            </p:cNvGrpSpPr>
            <p:nvPr/>
          </p:nvGrpSpPr>
          <p:grpSpPr bwMode="auto">
            <a:xfrm>
              <a:off x="0" y="3740"/>
              <a:ext cx="3072" cy="374"/>
              <a:chOff x="0" y="3740"/>
              <a:chExt cx="3072" cy="374"/>
            </a:xfrm>
          </p:grpSpPr>
          <p:sp>
            <p:nvSpPr>
              <p:cNvPr id="63536" name="Rectangle 48"/>
              <p:cNvSpPr>
                <a:spLocks noChangeArrowheads="1"/>
              </p:cNvSpPr>
              <p:nvPr/>
            </p:nvSpPr>
            <p:spPr bwMode="auto">
              <a:xfrm>
                <a:off x="0" y="374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3501" name="Rectangle 13"/>
              <p:cNvSpPr>
                <a:spLocks noChangeArrowheads="1"/>
              </p:cNvSpPr>
              <p:nvPr/>
            </p:nvSpPr>
            <p:spPr bwMode="auto">
              <a:xfrm>
                <a:off x="0" y="374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69	</a:t>
                </a:r>
                <a:r>
                  <a:rPr lang="en-US" sz="1200" b="1" smtClean="0">
                    <a:solidFill>
                      <a:srgbClr val="275A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void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push( StackNodePtr *topPtr, </a:t>
                </a:r>
                <a:r>
                  <a:rPr lang="en-US" sz="1200" b="1" smtClean="0">
                    <a:solidFill>
                      <a:srgbClr val="275A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int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info )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14" name="Group 51"/>
            <p:cNvGrpSpPr>
              <a:grpSpLocks/>
            </p:cNvGrpSpPr>
            <p:nvPr/>
          </p:nvGrpSpPr>
          <p:grpSpPr bwMode="auto">
            <a:xfrm>
              <a:off x="0" y="4114"/>
              <a:ext cx="3072" cy="374"/>
              <a:chOff x="0" y="4114"/>
              <a:chExt cx="3072" cy="374"/>
            </a:xfrm>
          </p:grpSpPr>
          <p:sp>
            <p:nvSpPr>
              <p:cNvPr id="63538" name="Rectangle 50"/>
              <p:cNvSpPr>
                <a:spLocks noChangeArrowheads="1"/>
              </p:cNvSpPr>
              <p:nvPr/>
            </p:nvSpPr>
            <p:spPr bwMode="auto">
              <a:xfrm>
                <a:off x="0" y="411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3502" name="Rectangle 14"/>
              <p:cNvSpPr>
                <a:spLocks noChangeArrowheads="1"/>
              </p:cNvSpPr>
              <p:nvPr/>
            </p:nvSpPr>
            <p:spPr bwMode="auto">
              <a:xfrm>
                <a:off x="0" y="411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70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{ 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15" name="Group 53"/>
            <p:cNvGrpSpPr>
              <a:grpSpLocks/>
            </p:cNvGrpSpPr>
            <p:nvPr/>
          </p:nvGrpSpPr>
          <p:grpSpPr bwMode="auto">
            <a:xfrm>
              <a:off x="0" y="4488"/>
              <a:ext cx="3072" cy="374"/>
              <a:chOff x="0" y="4488"/>
              <a:chExt cx="3072" cy="374"/>
            </a:xfrm>
          </p:grpSpPr>
          <p:sp>
            <p:nvSpPr>
              <p:cNvPr id="63540" name="Rectangle 52"/>
              <p:cNvSpPr>
                <a:spLocks noChangeArrowheads="1"/>
              </p:cNvSpPr>
              <p:nvPr/>
            </p:nvSpPr>
            <p:spPr bwMode="auto">
              <a:xfrm>
                <a:off x="0" y="448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3503" name="Rectangle 15"/>
              <p:cNvSpPr>
                <a:spLocks noChangeArrowheads="1"/>
              </p:cNvSpPr>
              <p:nvPr/>
            </p:nvSpPr>
            <p:spPr bwMode="auto">
              <a:xfrm>
                <a:off x="0" y="448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71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StackNodePtr newPtr;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16" name="Group 55"/>
            <p:cNvGrpSpPr>
              <a:grpSpLocks/>
            </p:cNvGrpSpPr>
            <p:nvPr/>
          </p:nvGrpSpPr>
          <p:grpSpPr bwMode="auto">
            <a:xfrm>
              <a:off x="0" y="4862"/>
              <a:ext cx="3072" cy="374"/>
              <a:chOff x="0" y="4862"/>
              <a:chExt cx="3072" cy="374"/>
            </a:xfrm>
          </p:grpSpPr>
          <p:sp>
            <p:nvSpPr>
              <p:cNvPr id="63542" name="Rectangle 54"/>
              <p:cNvSpPr>
                <a:spLocks noChangeArrowheads="1"/>
              </p:cNvSpPr>
              <p:nvPr/>
            </p:nvSpPr>
            <p:spPr bwMode="auto">
              <a:xfrm>
                <a:off x="0" y="4862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3504" name="Rectangle 16"/>
              <p:cNvSpPr>
                <a:spLocks noChangeArrowheads="1"/>
              </p:cNvSpPr>
              <p:nvPr/>
            </p:nvSpPr>
            <p:spPr bwMode="auto">
              <a:xfrm>
                <a:off x="0" y="4862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72	</a:t>
                </a: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17" name="Group 57"/>
            <p:cNvGrpSpPr>
              <a:grpSpLocks/>
            </p:cNvGrpSpPr>
            <p:nvPr/>
          </p:nvGrpSpPr>
          <p:grpSpPr bwMode="auto">
            <a:xfrm>
              <a:off x="0" y="5236"/>
              <a:ext cx="3072" cy="374"/>
              <a:chOff x="0" y="5236"/>
              <a:chExt cx="3072" cy="374"/>
            </a:xfrm>
          </p:grpSpPr>
          <p:sp>
            <p:nvSpPr>
              <p:cNvPr id="63544" name="Rectangle 56"/>
              <p:cNvSpPr>
                <a:spLocks noChangeArrowheads="1"/>
              </p:cNvSpPr>
              <p:nvPr/>
            </p:nvSpPr>
            <p:spPr bwMode="auto">
              <a:xfrm>
                <a:off x="0" y="5236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3505" name="Rectangle 17"/>
              <p:cNvSpPr>
                <a:spLocks noChangeArrowheads="1"/>
              </p:cNvSpPr>
              <p:nvPr/>
            </p:nvSpPr>
            <p:spPr bwMode="auto">
              <a:xfrm>
                <a:off x="0" y="5236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73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newPtr = malloc( </a:t>
                </a:r>
                <a:r>
                  <a:rPr lang="en-US" sz="1200" b="1" smtClean="0">
                    <a:solidFill>
                      <a:srgbClr val="275A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sizeof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( StackNode ) );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18" name="Group 59"/>
            <p:cNvGrpSpPr>
              <a:grpSpLocks/>
            </p:cNvGrpSpPr>
            <p:nvPr/>
          </p:nvGrpSpPr>
          <p:grpSpPr bwMode="auto">
            <a:xfrm>
              <a:off x="0" y="5610"/>
              <a:ext cx="3072" cy="374"/>
              <a:chOff x="0" y="5610"/>
              <a:chExt cx="3072" cy="374"/>
            </a:xfrm>
          </p:grpSpPr>
          <p:sp>
            <p:nvSpPr>
              <p:cNvPr id="63546" name="Rectangle 58"/>
              <p:cNvSpPr>
                <a:spLocks noChangeArrowheads="1"/>
              </p:cNvSpPr>
              <p:nvPr/>
            </p:nvSpPr>
            <p:spPr bwMode="auto">
              <a:xfrm>
                <a:off x="0" y="561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3506" name="Rectangle 18"/>
              <p:cNvSpPr>
                <a:spLocks noChangeArrowheads="1"/>
              </p:cNvSpPr>
              <p:nvPr/>
            </p:nvSpPr>
            <p:spPr bwMode="auto">
              <a:xfrm>
                <a:off x="0" y="561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74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</a:t>
                </a:r>
                <a:r>
                  <a:rPr lang="en-US" sz="1200" b="1" smtClean="0">
                    <a:solidFill>
                      <a:srgbClr val="275A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if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( newPtr != NULL ) { 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19" name="Group 61"/>
            <p:cNvGrpSpPr>
              <a:grpSpLocks/>
            </p:cNvGrpSpPr>
            <p:nvPr/>
          </p:nvGrpSpPr>
          <p:grpSpPr bwMode="auto">
            <a:xfrm>
              <a:off x="0" y="5984"/>
              <a:ext cx="3072" cy="374"/>
              <a:chOff x="0" y="5984"/>
              <a:chExt cx="3072" cy="374"/>
            </a:xfrm>
          </p:grpSpPr>
          <p:sp>
            <p:nvSpPr>
              <p:cNvPr id="63548" name="Rectangle 60"/>
              <p:cNvSpPr>
                <a:spLocks noChangeArrowheads="1"/>
              </p:cNvSpPr>
              <p:nvPr/>
            </p:nvSpPr>
            <p:spPr bwMode="auto">
              <a:xfrm>
                <a:off x="0" y="598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3507" name="Rectangle 19"/>
              <p:cNvSpPr>
                <a:spLocks noChangeArrowheads="1"/>
              </p:cNvSpPr>
              <p:nvPr/>
            </p:nvSpPr>
            <p:spPr bwMode="auto">
              <a:xfrm>
                <a:off x="0" y="598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75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   newPtr-&gt;data = info;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20" name="Group 63"/>
            <p:cNvGrpSpPr>
              <a:grpSpLocks/>
            </p:cNvGrpSpPr>
            <p:nvPr/>
          </p:nvGrpSpPr>
          <p:grpSpPr bwMode="auto">
            <a:xfrm>
              <a:off x="0" y="6358"/>
              <a:ext cx="3072" cy="374"/>
              <a:chOff x="0" y="6358"/>
              <a:chExt cx="3072" cy="374"/>
            </a:xfrm>
          </p:grpSpPr>
          <p:sp>
            <p:nvSpPr>
              <p:cNvPr id="63550" name="Rectangle 62"/>
              <p:cNvSpPr>
                <a:spLocks noChangeArrowheads="1"/>
              </p:cNvSpPr>
              <p:nvPr/>
            </p:nvSpPr>
            <p:spPr bwMode="auto">
              <a:xfrm>
                <a:off x="0" y="635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3508" name="Rectangle 20"/>
              <p:cNvSpPr>
                <a:spLocks noChangeArrowheads="1"/>
              </p:cNvSpPr>
              <p:nvPr/>
            </p:nvSpPr>
            <p:spPr bwMode="auto">
              <a:xfrm>
                <a:off x="0" y="635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76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   newPtr-&gt;nextPtr = *topPtr;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21" name="Group 65"/>
            <p:cNvGrpSpPr>
              <a:grpSpLocks/>
            </p:cNvGrpSpPr>
            <p:nvPr/>
          </p:nvGrpSpPr>
          <p:grpSpPr bwMode="auto">
            <a:xfrm>
              <a:off x="0" y="6732"/>
              <a:ext cx="3072" cy="374"/>
              <a:chOff x="0" y="6732"/>
              <a:chExt cx="3072" cy="374"/>
            </a:xfrm>
          </p:grpSpPr>
          <p:sp>
            <p:nvSpPr>
              <p:cNvPr id="63552" name="Rectangle 64"/>
              <p:cNvSpPr>
                <a:spLocks noChangeArrowheads="1"/>
              </p:cNvSpPr>
              <p:nvPr/>
            </p:nvSpPr>
            <p:spPr bwMode="auto">
              <a:xfrm>
                <a:off x="0" y="6732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3509" name="Rectangle 21"/>
              <p:cNvSpPr>
                <a:spLocks noChangeArrowheads="1"/>
              </p:cNvSpPr>
              <p:nvPr/>
            </p:nvSpPr>
            <p:spPr bwMode="auto">
              <a:xfrm>
                <a:off x="0" y="6732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77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   *topPtr = newPtr;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22" name="Group 67"/>
            <p:cNvGrpSpPr>
              <a:grpSpLocks/>
            </p:cNvGrpSpPr>
            <p:nvPr/>
          </p:nvGrpSpPr>
          <p:grpSpPr bwMode="auto">
            <a:xfrm>
              <a:off x="0" y="7106"/>
              <a:ext cx="3072" cy="374"/>
              <a:chOff x="0" y="7106"/>
              <a:chExt cx="3072" cy="374"/>
            </a:xfrm>
          </p:grpSpPr>
          <p:sp>
            <p:nvSpPr>
              <p:cNvPr id="63554" name="Rectangle 66"/>
              <p:cNvSpPr>
                <a:spLocks noChangeArrowheads="1"/>
              </p:cNvSpPr>
              <p:nvPr/>
            </p:nvSpPr>
            <p:spPr bwMode="auto">
              <a:xfrm>
                <a:off x="0" y="7106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3510" name="Rectangle 22"/>
              <p:cNvSpPr>
                <a:spLocks noChangeArrowheads="1"/>
              </p:cNvSpPr>
              <p:nvPr/>
            </p:nvSpPr>
            <p:spPr bwMode="auto">
              <a:xfrm>
                <a:off x="0" y="7106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78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}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23" name="Group 69"/>
            <p:cNvGrpSpPr>
              <a:grpSpLocks/>
            </p:cNvGrpSpPr>
            <p:nvPr/>
          </p:nvGrpSpPr>
          <p:grpSpPr bwMode="auto">
            <a:xfrm>
              <a:off x="0" y="7480"/>
              <a:ext cx="3072" cy="374"/>
              <a:chOff x="0" y="7480"/>
              <a:chExt cx="3072" cy="374"/>
            </a:xfrm>
          </p:grpSpPr>
          <p:sp>
            <p:nvSpPr>
              <p:cNvPr id="63556" name="Rectangle 68"/>
              <p:cNvSpPr>
                <a:spLocks noChangeArrowheads="1"/>
              </p:cNvSpPr>
              <p:nvPr/>
            </p:nvSpPr>
            <p:spPr bwMode="auto">
              <a:xfrm>
                <a:off x="0" y="748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3511" name="Rectangle 23"/>
              <p:cNvSpPr>
                <a:spLocks noChangeArrowheads="1"/>
              </p:cNvSpPr>
              <p:nvPr/>
            </p:nvSpPr>
            <p:spPr bwMode="auto">
              <a:xfrm>
                <a:off x="0" y="748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79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</a:t>
                </a:r>
                <a:r>
                  <a:rPr lang="en-US" sz="1200" b="1" smtClean="0">
                    <a:solidFill>
                      <a:srgbClr val="275A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else</a:t>
                </a: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24" name="Group 71"/>
            <p:cNvGrpSpPr>
              <a:grpSpLocks/>
            </p:cNvGrpSpPr>
            <p:nvPr/>
          </p:nvGrpSpPr>
          <p:grpSpPr bwMode="auto">
            <a:xfrm>
              <a:off x="0" y="7854"/>
              <a:ext cx="3072" cy="374"/>
              <a:chOff x="0" y="7854"/>
              <a:chExt cx="3072" cy="374"/>
            </a:xfrm>
          </p:grpSpPr>
          <p:sp>
            <p:nvSpPr>
              <p:cNvPr id="63558" name="Rectangle 70"/>
              <p:cNvSpPr>
                <a:spLocks noChangeArrowheads="1"/>
              </p:cNvSpPr>
              <p:nvPr/>
            </p:nvSpPr>
            <p:spPr bwMode="auto">
              <a:xfrm>
                <a:off x="0" y="785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3512" name="Rectangle 24"/>
              <p:cNvSpPr>
                <a:spLocks noChangeArrowheads="1"/>
              </p:cNvSpPr>
              <p:nvPr/>
            </p:nvSpPr>
            <p:spPr bwMode="auto">
              <a:xfrm>
                <a:off x="0" y="785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80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   printf( "%d not inserted. No memory available.\n",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25" name="Group 73"/>
            <p:cNvGrpSpPr>
              <a:grpSpLocks/>
            </p:cNvGrpSpPr>
            <p:nvPr/>
          </p:nvGrpSpPr>
          <p:grpSpPr bwMode="auto">
            <a:xfrm>
              <a:off x="0" y="8228"/>
              <a:ext cx="3072" cy="374"/>
              <a:chOff x="0" y="8228"/>
              <a:chExt cx="3072" cy="374"/>
            </a:xfrm>
          </p:grpSpPr>
          <p:sp>
            <p:nvSpPr>
              <p:cNvPr id="63560" name="Rectangle 72"/>
              <p:cNvSpPr>
                <a:spLocks noChangeArrowheads="1"/>
              </p:cNvSpPr>
              <p:nvPr/>
            </p:nvSpPr>
            <p:spPr bwMode="auto">
              <a:xfrm>
                <a:off x="0" y="822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3513" name="Rectangle 25"/>
              <p:cNvSpPr>
                <a:spLocks noChangeArrowheads="1"/>
              </p:cNvSpPr>
              <p:nvPr/>
            </p:nvSpPr>
            <p:spPr bwMode="auto">
              <a:xfrm>
                <a:off x="0" y="822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81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           info );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26" name="Group 75"/>
            <p:cNvGrpSpPr>
              <a:grpSpLocks/>
            </p:cNvGrpSpPr>
            <p:nvPr/>
          </p:nvGrpSpPr>
          <p:grpSpPr bwMode="auto">
            <a:xfrm>
              <a:off x="0" y="8602"/>
              <a:ext cx="3072" cy="374"/>
              <a:chOff x="0" y="8602"/>
              <a:chExt cx="3072" cy="374"/>
            </a:xfrm>
          </p:grpSpPr>
          <p:sp>
            <p:nvSpPr>
              <p:cNvPr id="63562" name="Rectangle 74"/>
              <p:cNvSpPr>
                <a:spLocks noChangeArrowheads="1"/>
              </p:cNvSpPr>
              <p:nvPr/>
            </p:nvSpPr>
            <p:spPr bwMode="auto">
              <a:xfrm>
                <a:off x="0" y="8602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3514" name="Rectangle 26"/>
              <p:cNvSpPr>
                <a:spLocks noChangeArrowheads="1"/>
              </p:cNvSpPr>
              <p:nvPr/>
            </p:nvSpPr>
            <p:spPr bwMode="auto">
              <a:xfrm>
                <a:off x="0" y="8602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82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}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27" name="Group 77"/>
            <p:cNvGrpSpPr>
              <a:grpSpLocks/>
            </p:cNvGrpSpPr>
            <p:nvPr/>
          </p:nvGrpSpPr>
          <p:grpSpPr bwMode="auto">
            <a:xfrm>
              <a:off x="0" y="8976"/>
              <a:ext cx="3072" cy="374"/>
              <a:chOff x="0" y="8976"/>
              <a:chExt cx="3072" cy="374"/>
            </a:xfrm>
          </p:grpSpPr>
          <p:sp>
            <p:nvSpPr>
              <p:cNvPr id="63564" name="Rectangle 76"/>
              <p:cNvSpPr>
                <a:spLocks noChangeArrowheads="1"/>
              </p:cNvSpPr>
              <p:nvPr/>
            </p:nvSpPr>
            <p:spPr bwMode="auto">
              <a:xfrm>
                <a:off x="0" y="8976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3515" name="Rectangle 27"/>
              <p:cNvSpPr>
                <a:spLocks noChangeArrowheads="1"/>
              </p:cNvSpPr>
              <p:nvPr/>
            </p:nvSpPr>
            <p:spPr bwMode="auto">
              <a:xfrm>
                <a:off x="0" y="8976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83	</a:t>
                </a: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6705600" y="762000"/>
            <a:ext cx="2438400" cy="5867400"/>
          </a:xfrm>
        </p:spPr>
        <p:txBody>
          <a:bodyPr/>
          <a:lstStyle/>
          <a:p>
            <a:r>
              <a:rPr lang="en-US"/>
              <a:t>3. Function definitions</a:t>
            </a:r>
          </a:p>
        </p:txBody>
      </p:sp>
      <p:grpSp>
        <p:nvGrpSpPr>
          <p:cNvPr id="2" name="Group 93"/>
          <p:cNvGrpSpPr>
            <a:grpSpLocks/>
          </p:cNvGrpSpPr>
          <p:nvPr/>
        </p:nvGrpSpPr>
        <p:grpSpPr bwMode="auto">
          <a:xfrm>
            <a:off x="0" y="0"/>
            <a:ext cx="6781800" cy="6858000"/>
            <a:chOff x="0" y="0"/>
            <a:chExt cx="3072" cy="11220"/>
          </a:xfrm>
        </p:grpSpPr>
        <p:grpSp>
          <p:nvGrpSpPr>
            <p:cNvPr id="3" name="Group 34"/>
            <p:cNvGrpSpPr>
              <a:grpSpLocks/>
            </p:cNvGrpSpPr>
            <p:nvPr/>
          </p:nvGrpSpPr>
          <p:grpSpPr bwMode="auto">
            <a:xfrm>
              <a:off x="0" y="0"/>
              <a:ext cx="3072" cy="374"/>
              <a:chOff x="0" y="0"/>
              <a:chExt cx="3072" cy="374"/>
            </a:xfrm>
          </p:grpSpPr>
          <p:sp>
            <p:nvSpPr>
              <p:cNvPr id="65569" name="Rectangle 33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5539" name="Rectangle 3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84	</a:t>
                </a:r>
                <a:r>
                  <a:rPr lang="en-US" sz="1200" b="1" smtClean="0">
                    <a:solidFill>
                      <a:srgbClr val="33CC33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/* Remove a node from the stack top */</a:t>
                </a: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4" name="Group 36"/>
            <p:cNvGrpSpPr>
              <a:grpSpLocks/>
            </p:cNvGrpSpPr>
            <p:nvPr/>
          </p:nvGrpSpPr>
          <p:grpSpPr bwMode="auto">
            <a:xfrm>
              <a:off x="0" y="374"/>
              <a:ext cx="3072" cy="374"/>
              <a:chOff x="0" y="374"/>
              <a:chExt cx="3072" cy="374"/>
            </a:xfrm>
          </p:grpSpPr>
          <p:sp>
            <p:nvSpPr>
              <p:cNvPr id="65571" name="Rectangle 35"/>
              <p:cNvSpPr>
                <a:spLocks noChangeArrowheads="1"/>
              </p:cNvSpPr>
              <p:nvPr/>
            </p:nvSpPr>
            <p:spPr bwMode="auto">
              <a:xfrm>
                <a:off x="0" y="37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5540" name="Rectangle 4"/>
              <p:cNvSpPr>
                <a:spLocks noChangeArrowheads="1"/>
              </p:cNvSpPr>
              <p:nvPr/>
            </p:nvSpPr>
            <p:spPr bwMode="auto">
              <a:xfrm>
                <a:off x="0" y="37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85	</a:t>
                </a:r>
                <a:r>
                  <a:rPr lang="en-US" sz="1200" b="1" smtClean="0">
                    <a:solidFill>
                      <a:srgbClr val="275A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int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pop( StackNodePtr *topPtr )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5" name="Group 38"/>
            <p:cNvGrpSpPr>
              <a:grpSpLocks/>
            </p:cNvGrpSpPr>
            <p:nvPr/>
          </p:nvGrpSpPr>
          <p:grpSpPr bwMode="auto">
            <a:xfrm>
              <a:off x="0" y="748"/>
              <a:ext cx="3072" cy="374"/>
              <a:chOff x="0" y="748"/>
              <a:chExt cx="3072" cy="374"/>
            </a:xfrm>
          </p:grpSpPr>
          <p:sp>
            <p:nvSpPr>
              <p:cNvPr id="65573" name="Rectangle 37"/>
              <p:cNvSpPr>
                <a:spLocks noChangeArrowheads="1"/>
              </p:cNvSpPr>
              <p:nvPr/>
            </p:nvSpPr>
            <p:spPr bwMode="auto">
              <a:xfrm>
                <a:off x="0" y="74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5541" name="Rectangle 5"/>
              <p:cNvSpPr>
                <a:spLocks noChangeArrowheads="1"/>
              </p:cNvSpPr>
              <p:nvPr/>
            </p:nvSpPr>
            <p:spPr bwMode="auto">
              <a:xfrm>
                <a:off x="0" y="74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86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{ 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6" name="Group 40"/>
            <p:cNvGrpSpPr>
              <a:grpSpLocks/>
            </p:cNvGrpSpPr>
            <p:nvPr/>
          </p:nvGrpSpPr>
          <p:grpSpPr bwMode="auto">
            <a:xfrm>
              <a:off x="0" y="1122"/>
              <a:ext cx="3072" cy="374"/>
              <a:chOff x="0" y="1122"/>
              <a:chExt cx="3072" cy="374"/>
            </a:xfrm>
          </p:grpSpPr>
          <p:sp>
            <p:nvSpPr>
              <p:cNvPr id="65575" name="Rectangle 39"/>
              <p:cNvSpPr>
                <a:spLocks noChangeArrowheads="1"/>
              </p:cNvSpPr>
              <p:nvPr/>
            </p:nvSpPr>
            <p:spPr bwMode="auto">
              <a:xfrm>
                <a:off x="0" y="1122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5542" name="Rectangle 6"/>
              <p:cNvSpPr>
                <a:spLocks noChangeArrowheads="1"/>
              </p:cNvSpPr>
              <p:nvPr/>
            </p:nvSpPr>
            <p:spPr bwMode="auto">
              <a:xfrm>
                <a:off x="0" y="1122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87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StackNodePtr tempPtr;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7" name="Group 42"/>
            <p:cNvGrpSpPr>
              <a:grpSpLocks/>
            </p:cNvGrpSpPr>
            <p:nvPr/>
          </p:nvGrpSpPr>
          <p:grpSpPr bwMode="auto">
            <a:xfrm>
              <a:off x="0" y="1496"/>
              <a:ext cx="3072" cy="374"/>
              <a:chOff x="0" y="1496"/>
              <a:chExt cx="3072" cy="374"/>
            </a:xfrm>
          </p:grpSpPr>
          <p:sp>
            <p:nvSpPr>
              <p:cNvPr id="65577" name="Rectangle 41"/>
              <p:cNvSpPr>
                <a:spLocks noChangeArrowheads="1"/>
              </p:cNvSpPr>
              <p:nvPr/>
            </p:nvSpPr>
            <p:spPr bwMode="auto">
              <a:xfrm>
                <a:off x="0" y="1496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5543" name="Rectangle 7"/>
              <p:cNvSpPr>
                <a:spLocks noChangeArrowheads="1"/>
              </p:cNvSpPr>
              <p:nvPr/>
            </p:nvSpPr>
            <p:spPr bwMode="auto">
              <a:xfrm>
                <a:off x="0" y="1496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88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</a:t>
                </a:r>
                <a:r>
                  <a:rPr lang="en-US" sz="1200" b="1" smtClean="0">
                    <a:solidFill>
                      <a:srgbClr val="275A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int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popValue;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8" name="Group 44"/>
            <p:cNvGrpSpPr>
              <a:grpSpLocks/>
            </p:cNvGrpSpPr>
            <p:nvPr/>
          </p:nvGrpSpPr>
          <p:grpSpPr bwMode="auto">
            <a:xfrm>
              <a:off x="0" y="1870"/>
              <a:ext cx="3072" cy="374"/>
              <a:chOff x="0" y="1870"/>
              <a:chExt cx="3072" cy="374"/>
            </a:xfrm>
          </p:grpSpPr>
          <p:sp>
            <p:nvSpPr>
              <p:cNvPr id="65579" name="Rectangle 43"/>
              <p:cNvSpPr>
                <a:spLocks noChangeArrowheads="1"/>
              </p:cNvSpPr>
              <p:nvPr/>
            </p:nvSpPr>
            <p:spPr bwMode="auto">
              <a:xfrm>
                <a:off x="0" y="187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5544" name="Rectangle 8"/>
              <p:cNvSpPr>
                <a:spLocks noChangeArrowheads="1"/>
              </p:cNvSpPr>
              <p:nvPr/>
            </p:nvSpPr>
            <p:spPr bwMode="auto">
              <a:xfrm>
                <a:off x="0" y="187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89	</a:t>
                </a: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9" name="Group 46"/>
            <p:cNvGrpSpPr>
              <a:grpSpLocks/>
            </p:cNvGrpSpPr>
            <p:nvPr/>
          </p:nvGrpSpPr>
          <p:grpSpPr bwMode="auto">
            <a:xfrm>
              <a:off x="0" y="2244"/>
              <a:ext cx="3072" cy="374"/>
              <a:chOff x="0" y="2244"/>
              <a:chExt cx="3072" cy="374"/>
            </a:xfrm>
          </p:grpSpPr>
          <p:sp>
            <p:nvSpPr>
              <p:cNvPr id="65581" name="Rectangle 45"/>
              <p:cNvSpPr>
                <a:spLocks noChangeArrowheads="1"/>
              </p:cNvSpPr>
              <p:nvPr/>
            </p:nvSpPr>
            <p:spPr bwMode="auto">
              <a:xfrm>
                <a:off x="0" y="224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5545" name="Rectangle 9"/>
              <p:cNvSpPr>
                <a:spLocks noChangeArrowheads="1"/>
              </p:cNvSpPr>
              <p:nvPr/>
            </p:nvSpPr>
            <p:spPr bwMode="auto">
              <a:xfrm>
                <a:off x="0" y="224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90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tempPtr = *topPtr;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10" name="Group 48"/>
            <p:cNvGrpSpPr>
              <a:grpSpLocks/>
            </p:cNvGrpSpPr>
            <p:nvPr/>
          </p:nvGrpSpPr>
          <p:grpSpPr bwMode="auto">
            <a:xfrm>
              <a:off x="0" y="2618"/>
              <a:ext cx="3072" cy="374"/>
              <a:chOff x="0" y="2618"/>
              <a:chExt cx="3072" cy="374"/>
            </a:xfrm>
          </p:grpSpPr>
          <p:sp>
            <p:nvSpPr>
              <p:cNvPr id="65583" name="Rectangle 47"/>
              <p:cNvSpPr>
                <a:spLocks noChangeArrowheads="1"/>
              </p:cNvSpPr>
              <p:nvPr/>
            </p:nvSpPr>
            <p:spPr bwMode="auto">
              <a:xfrm>
                <a:off x="0" y="261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5546" name="Rectangle 10"/>
              <p:cNvSpPr>
                <a:spLocks noChangeArrowheads="1"/>
              </p:cNvSpPr>
              <p:nvPr/>
            </p:nvSpPr>
            <p:spPr bwMode="auto">
              <a:xfrm>
                <a:off x="0" y="261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91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popValue = ( *topPtr )-&gt;data;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11" name="Group 50"/>
            <p:cNvGrpSpPr>
              <a:grpSpLocks/>
            </p:cNvGrpSpPr>
            <p:nvPr/>
          </p:nvGrpSpPr>
          <p:grpSpPr bwMode="auto">
            <a:xfrm>
              <a:off x="0" y="2992"/>
              <a:ext cx="3072" cy="374"/>
              <a:chOff x="0" y="2992"/>
              <a:chExt cx="3072" cy="374"/>
            </a:xfrm>
          </p:grpSpPr>
          <p:sp>
            <p:nvSpPr>
              <p:cNvPr id="65585" name="Rectangle 49"/>
              <p:cNvSpPr>
                <a:spLocks noChangeArrowheads="1"/>
              </p:cNvSpPr>
              <p:nvPr/>
            </p:nvSpPr>
            <p:spPr bwMode="auto">
              <a:xfrm>
                <a:off x="0" y="2992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5547" name="Rectangle 11"/>
              <p:cNvSpPr>
                <a:spLocks noChangeArrowheads="1"/>
              </p:cNvSpPr>
              <p:nvPr/>
            </p:nvSpPr>
            <p:spPr bwMode="auto">
              <a:xfrm>
                <a:off x="0" y="2992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92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*topPtr = ( *topPtr )-&gt;nextPtr;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12" name="Group 52"/>
            <p:cNvGrpSpPr>
              <a:grpSpLocks/>
            </p:cNvGrpSpPr>
            <p:nvPr/>
          </p:nvGrpSpPr>
          <p:grpSpPr bwMode="auto">
            <a:xfrm>
              <a:off x="0" y="3366"/>
              <a:ext cx="3072" cy="374"/>
              <a:chOff x="0" y="3366"/>
              <a:chExt cx="3072" cy="374"/>
            </a:xfrm>
          </p:grpSpPr>
          <p:sp>
            <p:nvSpPr>
              <p:cNvPr id="65587" name="Rectangle 51"/>
              <p:cNvSpPr>
                <a:spLocks noChangeArrowheads="1"/>
              </p:cNvSpPr>
              <p:nvPr/>
            </p:nvSpPr>
            <p:spPr bwMode="auto">
              <a:xfrm>
                <a:off x="0" y="3366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5548" name="Rectangle 12"/>
              <p:cNvSpPr>
                <a:spLocks noChangeArrowheads="1"/>
              </p:cNvSpPr>
              <p:nvPr/>
            </p:nvSpPr>
            <p:spPr bwMode="auto">
              <a:xfrm>
                <a:off x="0" y="3366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93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free( tempPtr );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13" name="Group 54"/>
            <p:cNvGrpSpPr>
              <a:grpSpLocks/>
            </p:cNvGrpSpPr>
            <p:nvPr/>
          </p:nvGrpSpPr>
          <p:grpSpPr bwMode="auto">
            <a:xfrm>
              <a:off x="0" y="3740"/>
              <a:ext cx="3072" cy="374"/>
              <a:chOff x="0" y="3740"/>
              <a:chExt cx="3072" cy="374"/>
            </a:xfrm>
          </p:grpSpPr>
          <p:sp>
            <p:nvSpPr>
              <p:cNvPr id="65589" name="Rectangle 53"/>
              <p:cNvSpPr>
                <a:spLocks noChangeArrowheads="1"/>
              </p:cNvSpPr>
              <p:nvPr/>
            </p:nvSpPr>
            <p:spPr bwMode="auto">
              <a:xfrm>
                <a:off x="0" y="374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5549" name="Rectangle 13"/>
              <p:cNvSpPr>
                <a:spLocks noChangeArrowheads="1"/>
              </p:cNvSpPr>
              <p:nvPr/>
            </p:nvSpPr>
            <p:spPr bwMode="auto">
              <a:xfrm>
                <a:off x="0" y="374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94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</a:t>
                </a:r>
                <a:r>
                  <a:rPr lang="en-US" sz="1200" b="1" smtClean="0">
                    <a:solidFill>
                      <a:srgbClr val="275A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return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popValue;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14" name="Group 56"/>
            <p:cNvGrpSpPr>
              <a:grpSpLocks/>
            </p:cNvGrpSpPr>
            <p:nvPr/>
          </p:nvGrpSpPr>
          <p:grpSpPr bwMode="auto">
            <a:xfrm>
              <a:off x="0" y="4114"/>
              <a:ext cx="3072" cy="374"/>
              <a:chOff x="0" y="4114"/>
              <a:chExt cx="3072" cy="374"/>
            </a:xfrm>
          </p:grpSpPr>
          <p:sp>
            <p:nvSpPr>
              <p:cNvPr id="65591" name="Rectangle 55"/>
              <p:cNvSpPr>
                <a:spLocks noChangeArrowheads="1"/>
              </p:cNvSpPr>
              <p:nvPr/>
            </p:nvSpPr>
            <p:spPr bwMode="auto">
              <a:xfrm>
                <a:off x="0" y="411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5550" name="Rectangle 14"/>
              <p:cNvSpPr>
                <a:spLocks noChangeArrowheads="1"/>
              </p:cNvSpPr>
              <p:nvPr/>
            </p:nvSpPr>
            <p:spPr bwMode="auto">
              <a:xfrm>
                <a:off x="0" y="411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95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}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15" name="Group 58"/>
            <p:cNvGrpSpPr>
              <a:grpSpLocks/>
            </p:cNvGrpSpPr>
            <p:nvPr/>
          </p:nvGrpSpPr>
          <p:grpSpPr bwMode="auto">
            <a:xfrm>
              <a:off x="0" y="4488"/>
              <a:ext cx="3072" cy="374"/>
              <a:chOff x="0" y="4488"/>
              <a:chExt cx="3072" cy="374"/>
            </a:xfrm>
          </p:grpSpPr>
          <p:sp>
            <p:nvSpPr>
              <p:cNvPr id="65593" name="Rectangle 57"/>
              <p:cNvSpPr>
                <a:spLocks noChangeArrowheads="1"/>
              </p:cNvSpPr>
              <p:nvPr/>
            </p:nvSpPr>
            <p:spPr bwMode="auto">
              <a:xfrm>
                <a:off x="0" y="448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5551" name="Rectangle 15"/>
              <p:cNvSpPr>
                <a:spLocks noChangeArrowheads="1"/>
              </p:cNvSpPr>
              <p:nvPr/>
            </p:nvSpPr>
            <p:spPr bwMode="auto">
              <a:xfrm>
                <a:off x="0" y="448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96	</a:t>
                </a: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16" name="Group 60"/>
            <p:cNvGrpSpPr>
              <a:grpSpLocks/>
            </p:cNvGrpSpPr>
            <p:nvPr/>
          </p:nvGrpSpPr>
          <p:grpSpPr bwMode="auto">
            <a:xfrm>
              <a:off x="0" y="4862"/>
              <a:ext cx="3072" cy="374"/>
              <a:chOff x="0" y="4862"/>
              <a:chExt cx="3072" cy="374"/>
            </a:xfrm>
          </p:grpSpPr>
          <p:sp>
            <p:nvSpPr>
              <p:cNvPr id="65595" name="Rectangle 59"/>
              <p:cNvSpPr>
                <a:spLocks noChangeArrowheads="1"/>
              </p:cNvSpPr>
              <p:nvPr/>
            </p:nvSpPr>
            <p:spPr bwMode="auto">
              <a:xfrm>
                <a:off x="0" y="4862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5552" name="Rectangle 16"/>
              <p:cNvSpPr>
                <a:spLocks noChangeArrowheads="1"/>
              </p:cNvSpPr>
              <p:nvPr/>
            </p:nvSpPr>
            <p:spPr bwMode="auto">
              <a:xfrm>
                <a:off x="0" y="4862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97	</a:t>
                </a:r>
                <a:r>
                  <a:rPr lang="en-US" sz="1200" b="1" smtClean="0">
                    <a:solidFill>
                      <a:srgbClr val="33CC33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/* Print the stack */</a:t>
                </a: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17" name="Group 62"/>
            <p:cNvGrpSpPr>
              <a:grpSpLocks/>
            </p:cNvGrpSpPr>
            <p:nvPr/>
          </p:nvGrpSpPr>
          <p:grpSpPr bwMode="auto">
            <a:xfrm>
              <a:off x="0" y="5236"/>
              <a:ext cx="3072" cy="374"/>
              <a:chOff x="0" y="5236"/>
              <a:chExt cx="3072" cy="374"/>
            </a:xfrm>
          </p:grpSpPr>
          <p:sp>
            <p:nvSpPr>
              <p:cNvPr id="65597" name="Rectangle 61"/>
              <p:cNvSpPr>
                <a:spLocks noChangeArrowheads="1"/>
              </p:cNvSpPr>
              <p:nvPr/>
            </p:nvSpPr>
            <p:spPr bwMode="auto">
              <a:xfrm>
                <a:off x="0" y="5236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5553" name="Rectangle 17"/>
              <p:cNvSpPr>
                <a:spLocks noChangeArrowheads="1"/>
              </p:cNvSpPr>
              <p:nvPr/>
            </p:nvSpPr>
            <p:spPr bwMode="auto">
              <a:xfrm>
                <a:off x="0" y="5236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98	</a:t>
                </a:r>
                <a:r>
                  <a:rPr lang="en-US" sz="1200" b="1" smtClean="0">
                    <a:solidFill>
                      <a:srgbClr val="275A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void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printStack( StackNodePtr currentPtr )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18" name="Group 64"/>
            <p:cNvGrpSpPr>
              <a:grpSpLocks/>
            </p:cNvGrpSpPr>
            <p:nvPr/>
          </p:nvGrpSpPr>
          <p:grpSpPr bwMode="auto">
            <a:xfrm>
              <a:off x="0" y="5610"/>
              <a:ext cx="3072" cy="374"/>
              <a:chOff x="0" y="5610"/>
              <a:chExt cx="3072" cy="374"/>
            </a:xfrm>
          </p:grpSpPr>
          <p:sp>
            <p:nvSpPr>
              <p:cNvPr id="65599" name="Rectangle 63"/>
              <p:cNvSpPr>
                <a:spLocks noChangeArrowheads="1"/>
              </p:cNvSpPr>
              <p:nvPr/>
            </p:nvSpPr>
            <p:spPr bwMode="auto">
              <a:xfrm>
                <a:off x="0" y="561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5554" name="Rectangle 18"/>
              <p:cNvSpPr>
                <a:spLocks noChangeArrowheads="1"/>
              </p:cNvSpPr>
              <p:nvPr/>
            </p:nvSpPr>
            <p:spPr bwMode="auto">
              <a:xfrm>
                <a:off x="0" y="561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99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{ 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19" name="Group 66"/>
            <p:cNvGrpSpPr>
              <a:grpSpLocks/>
            </p:cNvGrpSpPr>
            <p:nvPr/>
          </p:nvGrpSpPr>
          <p:grpSpPr bwMode="auto">
            <a:xfrm>
              <a:off x="0" y="5984"/>
              <a:ext cx="3072" cy="374"/>
              <a:chOff x="0" y="5984"/>
              <a:chExt cx="3072" cy="374"/>
            </a:xfrm>
          </p:grpSpPr>
          <p:sp>
            <p:nvSpPr>
              <p:cNvPr id="65601" name="Rectangle 65"/>
              <p:cNvSpPr>
                <a:spLocks noChangeArrowheads="1"/>
              </p:cNvSpPr>
              <p:nvPr/>
            </p:nvSpPr>
            <p:spPr bwMode="auto">
              <a:xfrm>
                <a:off x="0" y="598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5555" name="Rectangle 19"/>
              <p:cNvSpPr>
                <a:spLocks noChangeArrowheads="1"/>
              </p:cNvSpPr>
              <p:nvPr/>
            </p:nvSpPr>
            <p:spPr bwMode="auto">
              <a:xfrm>
                <a:off x="0" y="598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100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</a:t>
                </a:r>
                <a:r>
                  <a:rPr lang="en-US" sz="1200" b="1" smtClean="0">
                    <a:solidFill>
                      <a:srgbClr val="275A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if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( currentPtr == NULL )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20" name="Group 68"/>
            <p:cNvGrpSpPr>
              <a:grpSpLocks/>
            </p:cNvGrpSpPr>
            <p:nvPr/>
          </p:nvGrpSpPr>
          <p:grpSpPr bwMode="auto">
            <a:xfrm>
              <a:off x="0" y="6358"/>
              <a:ext cx="3072" cy="374"/>
              <a:chOff x="0" y="6358"/>
              <a:chExt cx="3072" cy="374"/>
            </a:xfrm>
          </p:grpSpPr>
          <p:sp>
            <p:nvSpPr>
              <p:cNvPr id="65603" name="Rectangle 67"/>
              <p:cNvSpPr>
                <a:spLocks noChangeArrowheads="1"/>
              </p:cNvSpPr>
              <p:nvPr/>
            </p:nvSpPr>
            <p:spPr bwMode="auto">
              <a:xfrm>
                <a:off x="0" y="635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5556" name="Rectangle 20"/>
              <p:cNvSpPr>
                <a:spLocks noChangeArrowheads="1"/>
              </p:cNvSpPr>
              <p:nvPr/>
            </p:nvSpPr>
            <p:spPr bwMode="auto">
              <a:xfrm>
                <a:off x="0" y="635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101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   printf( "The stack is empty.\n\n" );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21" name="Group 70"/>
            <p:cNvGrpSpPr>
              <a:grpSpLocks/>
            </p:cNvGrpSpPr>
            <p:nvPr/>
          </p:nvGrpSpPr>
          <p:grpSpPr bwMode="auto">
            <a:xfrm>
              <a:off x="0" y="6732"/>
              <a:ext cx="3072" cy="374"/>
              <a:chOff x="0" y="6732"/>
              <a:chExt cx="3072" cy="374"/>
            </a:xfrm>
          </p:grpSpPr>
          <p:sp>
            <p:nvSpPr>
              <p:cNvPr id="65605" name="Rectangle 69"/>
              <p:cNvSpPr>
                <a:spLocks noChangeArrowheads="1"/>
              </p:cNvSpPr>
              <p:nvPr/>
            </p:nvSpPr>
            <p:spPr bwMode="auto">
              <a:xfrm>
                <a:off x="0" y="6732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5557" name="Rectangle 21"/>
              <p:cNvSpPr>
                <a:spLocks noChangeArrowheads="1"/>
              </p:cNvSpPr>
              <p:nvPr/>
            </p:nvSpPr>
            <p:spPr bwMode="auto">
              <a:xfrm>
                <a:off x="0" y="6732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102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</a:t>
                </a:r>
                <a:r>
                  <a:rPr lang="en-US" sz="1200" b="1" smtClean="0">
                    <a:solidFill>
                      <a:srgbClr val="275A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else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{ 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22" name="Group 72"/>
            <p:cNvGrpSpPr>
              <a:grpSpLocks/>
            </p:cNvGrpSpPr>
            <p:nvPr/>
          </p:nvGrpSpPr>
          <p:grpSpPr bwMode="auto">
            <a:xfrm>
              <a:off x="0" y="7106"/>
              <a:ext cx="3072" cy="374"/>
              <a:chOff x="0" y="7106"/>
              <a:chExt cx="3072" cy="374"/>
            </a:xfrm>
          </p:grpSpPr>
          <p:sp>
            <p:nvSpPr>
              <p:cNvPr id="65607" name="Rectangle 71"/>
              <p:cNvSpPr>
                <a:spLocks noChangeArrowheads="1"/>
              </p:cNvSpPr>
              <p:nvPr/>
            </p:nvSpPr>
            <p:spPr bwMode="auto">
              <a:xfrm>
                <a:off x="0" y="7106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5558" name="Rectangle 22"/>
              <p:cNvSpPr>
                <a:spLocks noChangeArrowheads="1"/>
              </p:cNvSpPr>
              <p:nvPr/>
            </p:nvSpPr>
            <p:spPr bwMode="auto">
              <a:xfrm>
                <a:off x="0" y="7106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103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   printf( "The stack is:\n" );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23" name="Group 74"/>
            <p:cNvGrpSpPr>
              <a:grpSpLocks/>
            </p:cNvGrpSpPr>
            <p:nvPr/>
          </p:nvGrpSpPr>
          <p:grpSpPr bwMode="auto">
            <a:xfrm>
              <a:off x="0" y="7480"/>
              <a:ext cx="3072" cy="374"/>
              <a:chOff x="0" y="7480"/>
              <a:chExt cx="3072" cy="374"/>
            </a:xfrm>
          </p:grpSpPr>
          <p:sp>
            <p:nvSpPr>
              <p:cNvPr id="65609" name="Rectangle 73"/>
              <p:cNvSpPr>
                <a:spLocks noChangeArrowheads="1"/>
              </p:cNvSpPr>
              <p:nvPr/>
            </p:nvSpPr>
            <p:spPr bwMode="auto">
              <a:xfrm>
                <a:off x="0" y="748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5559" name="Rectangle 23"/>
              <p:cNvSpPr>
                <a:spLocks noChangeArrowheads="1"/>
              </p:cNvSpPr>
              <p:nvPr/>
            </p:nvSpPr>
            <p:spPr bwMode="auto">
              <a:xfrm>
                <a:off x="0" y="748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104	</a:t>
                </a: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24" name="Group 76"/>
            <p:cNvGrpSpPr>
              <a:grpSpLocks/>
            </p:cNvGrpSpPr>
            <p:nvPr/>
          </p:nvGrpSpPr>
          <p:grpSpPr bwMode="auto">
            <a:xfrm>
              <a:off x="0" y="7854"/>
              <a:ext cx="3072" cy="374"/>
              <a:chOff x="0" y="7854"/>
              <a:chExt cx="3072" cy="374"/>
            </a:xfrm>
          </p:grpSpPr>
          <p:sp>
            <p:nvSpPr>
              <p:cNvPr id="65611" name="Rectangle 75"/>
              <p:cNvSpPr>
                <a:spLocks noChangeArrowheads="1"/>
              </p:cNvSpPr>
              <p:nvPr/>
            </p:nvSpPr>
            <p:spPr bwMode="auto">
              <a:xfrm>
                <a:off x="0" y="785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5560" name="Rectangle 24"/>
              <p:cNvSpPr>
                <a:spLocks noChangeArrowheads="1"/>
              </p:cNvSpPr>
              <p:nvPr/>
            </p:nvSpPr>
            <p:spPr bwMode="auto">
              <a:xfrm>
                <a:off x="0" y="785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105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   </a:t>
                </a:r>
                <a:r>
                  <a:rPr lang="en-US" sz="1200" b="1" smtClean="0">
                    <a:solidFill>
                      <a:srgbClr val="275A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while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( currentPtr != NULL ) { 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25" name="Group 78"/>
            <p:cNvGrpSpPr>
              <a:grpSpLocks/>
            </p:cNvGrpSpPr>
            <p:nvPr/>
          </p:nvGrpSpPr>
          <p:grpSpPr bwMode="auto">
            <a:xfrm>
              <a:off x="0" y="8228"/>
              <a:ext cx="3072" cy="374"/>
              <a:chOff x="0" y="8228"/>
              <a:chExt cx="3072" cy="374"/>
            </a:xfrm>
          </p:grpSpPr>
          <p:sp>
            <p:nvSpPr>
              <p:cNvPr id="65613" name="Rectangle 77"/>
              <p:cNvSpPr>
                <a:spLocks noChangeArrowheads="1"/>
              </p:cNvSpPr>
              <p:nvPr/>
            </p:nvSpPr>
            <p:spPr bwMode="auto">
              <a:xfrm>
                <a:off x="0" y="822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5561" name="Rectangle 25"/>
              <p:cNvSpPr>
                <a:spLocks noChangeArrowheads="1"/>
              </p:cNvSpPr>
              <p:nvPr/>
            </p:nvSpPr>
            <p:spPr bwMode="auto">
              <a:xfrm>
                <a:off x="0" y="822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106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      printf( "%d --&gt; ", currentPtr-&gt;data );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26" name="Group 80"/>
            <p:cNvGrpSpPr>
              <a:grpSpLocks/>
            </p:cNvGrpSpPr>
            <p:nvPr/>
          </p:nvGrpSpPr>
          <p:grpSpPr bwMode="auto">
            <a:xfrm>
              <a:off x="0" y="8602"/>
              <a:ext cx="3072" cy="374"/>
              <a:chOff x="0" y="8602"/>
              <a:chExt cx="3072" cy="374"/>
            </a:xfrm>
          </p:grpSpPr>
          <p:sp>
            <p:nvSpPr>
              <p:cNvPr id="65615" name="Rectangle 79"/>
              <p:cNvSpPr>
                <a:spLocks noChangeArrowheads="1"/>
              </p:cNvSpPr>
              <p:nvPr/>
            </p:nvSpPr>
            <p:spPr bwMode="auto">
              <a:xfrm>
                <a:off x="0" y="8602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5562" name="Rectangle 26"/>
              <p:cNvSpPr>
                <a:spLocks noChangeArrowheads="1"/>
              </p:cNvSpPr>
              <p:nvPr/>
            </p:nvSpPr>
            <p:spPr bwMode="auto">
              <a:xfrm>
                <a:off x="0" y="8602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107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      currentPtr = currentPtr-&gt;nextPtr;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27" name="Group 82"/>
            <p:cNvGrpSpPr>
              <a:grpSpLocks/>
            </p:cNvGrpSpPr>
            <p:nvPr/>
          </p:nvGrpSpPr>
          <p:grpSpPr bwMode="auto">
            <a:xfrm>
              <a:off x="0" y="8976"/>
              <a:ext cx="3072" cy="374"/>
              <a:chOff x="0" y="8976"/>
              <a:chExt cx="3072" cy="374"/>
            </a:xfrm>
          </p:grpSpPr>
          <p:sp>
            <p:nvSpPr>
              <p:cNvPr id="65617" name="Rectangle 81"/>
              <p:cNvSpPr>
                <a:spLocks noChangeArrowheads="1"/>
              </p:cNvSpPr>
              <p:nvPr/>
            </p:nvSpPr>
            <p:spPr bwMode="auto">
              <a:xfrm>
                <a:off x="0" y="8976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5563" name="Rectangle 27"/>
              <p:cNvSpPr>
                <a:spLocks noChangeArrowheads="1"/>
              </p:cNvSpPr>
              <p:nvPr/>
            </p:nvSpPr>
            <p:spPr bwMode="auto">
              <a:xfrm>
                <a:off x="0" y="8976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108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   }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28" name="Group 84"/>
            <p:cNvGrpSpPr>
              <a:grpSpLocks/>
            </p:cNvGrpSpPr>
            <p:nvPr/>
          </p:nvGrpSpPr>
          <p:grpSpPr bwMode="auto">
            <a:xfrm>
              <a:off x="0" y="9350"/>
              <a:ext cx="3072" cy="374"/>
              <a:chOff x="0" y="9350"/>
              <a:chExt cx="3072" cy="374"/>
            </a:xfrm>
          </p:grpSpPr>
          <p:sp>
            <p:nvSpPr>
              <p:cNvPr id="65619" name="Rectangle 83"/>
              <p:cNvSpPr>
                <a:spLocks noChangeArrowheads="1"/>
              </p:cNvSpPr>
              <p:nvPr/>
            </p:nvSpPr>
            <p:spPr bwMode="auto">
              <a:xfrm>
                <a:off x="0" y="935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5564" name="Rectangle 28"/>
              <p:cNvSpPr>
                <a:spLocks noChangeArrowheads="1"/>
              </p:cNvSpPr>
              <p:nvPr/>
            </p:nvSpPr>
            <p:spPr bwMode="auto">
              <a:xfrm>
                <a:off x="0" y="935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109	</a:t>
                </a: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29" name="Group 86"/>
            <p:cNvGrpSpPr>
              <a:grpSpLocks/>
            </p:cNvGrpSpPr>
            <p:nvPr/>
          </p:nvGrpSpPr>
          <p:grpSpPr bwMode="auto">
            <a:xfrm>
              <a:off x="0" y="9724"/>
              <a:ext cx="3072" cy="374"/>
              <a:chOff x="0" y="9724"/>
              <a:chExt cx="3072" cy="374"/>
            </a:xfrm>
          </p:grpSpPr>
          <p:sp>
            <p:nvSpPr>
              <p:cNvPr id="65621" name="Rectangle 85"/>
              <p:cNvSpPr>
                <a:spLocks noChangeArrowheads="1"/>
              </p:cNvSpPr>
              <p:nvPr/>
            </p:nvSpPr>
            <p:spPr bwMode="auto">
              <a:xfrm>
                <a:off x="0" y="972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5565" name="Rectangle 29"/>
              <p:cNvSpPr>
                <a:spLocks noChangeArrowheads="1"/>
              </p:cNvSpPr>
              <p:nvPr/>
            </p:nvSpPr>
            <p:spPr bwMode="auto">
              <a:xfrm>
                <a:off x="0" y="972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110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   printf( "NULL\n\n" );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30" name="Group 88"/>
            <p:cNvGrpSpPr>
              <a:grpSpLocks/>
            </p:cNvGrpSpPr>
            <p:nvPr/>
          </p:nvGrpSpPr>
          <p:grpSpPr bwMode="auto">
            <a:xfrm>
              <a:off x="0" y="10098"/>
              <a:ext cx="3072" cy="374"/>
              <a:chOff x="0" y="10098"/>
              <a:chExt cx="3072" cy="374"/>
            </a:xfrm>
          </p:grpSpPr>
          <p:sp>
            <p:nvSpPr>
              <p:cNvPr id="65623" name="Rectangle 87"/>
              <p:cNvSpPr>
                <a:spLocks noChangeArrowheads="1"/>
              </p:cNvSpPr>
              <p:nvPr/>
            </p:nvSpPr>
            <p:spPr bwMode="auto">
              <a:xfrm>
                <a:off x="0" y="1009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5566" name="Rectangle 30"/>
              <p:cNvSpPr>
                <a:spLocks noChangeArrowheads="1"/>
              </p:cNvSpPr>
              <p:nvPr/>
            </p:nvSpPr>
            <p:spPr bwMode="auto">
              <a:xfrm>
                <a:off x="0" y="1009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111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}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31" name="Group 90"/>
            <p:cNvGrpSpPr>
              <a:grpSpLocks/>
            </p:cNvGrpSpPr>
            <p:nvPr/>
          </p:nvGrpSpPr>
          <p:grpSpPr bwMode="auto">
            <a:xfrm>
              <a:off x="0" y="10472"/>
              <a:ext cx="3072" cy="374"/>
              <a:chOff x="0" y="10472"/>
              <a:chExt cx="3072" cy="374"/>
            </a:xfrm>
          </p:grpSpPr>
          <p:sp>
            <p:nvSpPr>
              <p:cNvPr id="65625" name="Rectangle 89"/>
              <p:cNvSpPr>
                <a:spLocks noChangeArrowheads="1"/>
              </p:cNvSpPr>
              <p:nvPr/>
            </p:nvSpPr>
            <p:spPr bwMode="auto">
              <a:xfrm>
                <a:off x="0" y="10472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5567" name="Rectangle 31"/>
              <p:cNvSpPr>
                <a:spLocks noChangeArrowheads="1"/>
              </p:cNvSpPr>
              <p:nvPr/>
            </p:nvSpPr>
            <p:spPr bwMode="auto">
              <a:xfrm>
                <a:off x="0" y="10472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112 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}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65536" name="Group 92"/>
            <p:cNvGrpSpPr>
              <a:grpSpLocks/>
            </p:cNvGrpSpPr>
            <p:nvPr/>
          </p:nvGrpSpPr>
          <p:grpSpPr bwMode="auto">
            <a:xfrm>
              <a:off x="0" y="10846"/>
              <a:ext cx="3072" cy="374"/>
              <a:chOff x="0" y="10846"/>
              <a:chExt cx="3072" cy="374"/>
            </a:xfrm>
          </p:grpSpPr>
          <p:sp>
            <p:nvSpPr>
              <p:cNvPr id="65627" name="Rectangle 91"/>
              <p:cNvSpPr>
                <a:spLocks noChangeArrowheads="1"/>
              </p:cNvSpPr>
              <p:nvPr/>
            </p:nvSpPr>
            <p:spPr bwMode="auto">
              <a:xfrm>
                <a:off x="0" y="10846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5568" name="Rectangle 32"/>
              <p:cNvSpPr>
                <a:spLocks noChangeArrowheads="1"/>
              </p:cNvSpPr>
              <p:nvPr/>
            </p:nvSpPr>
            <p:spPr bwMode="auto">
              <a:xfrm>
                <a:off x="0" y="10846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113	</a:t>
                </a: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6705600" y="762000"/>
            <a:ext cx="2438400" cy="6096000"/>
          </a:xfrm>
        </p:spPr>
        <p:txBody>
          <a:bodyPr/>
          <a:lstStyle/>
          <a:p>
            <a:r>
              <a:rPr lang="en-US"/>
              <a:t>3. Function definitions</a:t>
            </a:r>
          </a:p>
          <a:p>
            <a:endParaRPr lang="en-US"/>
          </a:p>
          <a:p>
            <a:r>
              <a:rPr lang="en-US"/>
              <a:t>Program Output</a:t>
            </a:r>
          </a:p>
        </p:txBody>
      </p:sp>
      <p:grpSp>
        <p:nvGrpSpPr>
          <p:cNvPr id="2" name="Group 20"/>
          <p:cNvGrpSpPr>
            <a:grpSpLocks/>
          </p:cNvGrpSpPr>
          <p:nvPr/>
        </p:nvGrpSpPr>
        <p:grpSpPr bwMode="auto">
          <a:xfrm>
            <a:off x="0" y="0"/>
            <a:ext cx="6781800" cy="1219200"/>
            <a:chOff x="0" y="0"/>
            <a:chExt cx="3072" cy="1870"/>
          </a:xfrm>
        </p:grpSpPr>
        <p:grpSp>
          <p:nvGrpSpPr>
            <p:cNvPr id="3" name="Group 9"/>
            <p:cNvGrpSpPr>
              <a:grpSpLocks/>
            </p:cNvGrpSpPr>
            <p:nvPr/>
          </p:nvGrpSpPr>
          <p:grpSpPr bwMode="auto">
            <a:xfrm>
              <a:off x="0" y="0"/>
              <a:ext cx="3072" cy="374"/>
              <a:chOff x="0" y="0"/>
              <a:chExt cx="3072" cy="374"/>
            </a:xfrm>
          </p:grpSpPr>
          <p:sp>
            <p:nvSpPr>
              <p:cNvPr id="66568" name="Rectangle 8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6563" name="Rectangle 3"/>
              <p:cNvSpPr>
                <a:spLocks noChangeArrowheads="1"/>
              </p:cNvSpPr>
              <p:nvPr/>
            </p:nvSpPr>
            <p:spPr bwMode="auto">
              <a:xfrm>
                <a:off x="0" y="0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114	</a:t>
                </a:r>
                <a:r>
                  <a:rPr lang="en-US" sz="1200" b="1" smtClean="0">
                    <a:solidFill>
                      <a:srgbClr val="33CC33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/* Is the stack empty? */</a:t>
                </a: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4" name="Group 11"/>
            <p:cNvGrpSpPr>
              <a:grpSpLocks/>
            </p:cNvGrpSpPr>
            <p:nvPr/>
          </p:nvGrpSpPr>
          <p:grpSpPr bwMode="auto">
            <a:xfrm>
              <a:off x="0" y="374"/>
              <a:ext cx="3072" cy="374"/>
              <a:chOff x="0" y="374"/>
              <a:chExt cx="3072" cy="374"/>
            </a:xfrm>
          </p:grpSpPr>
          <p:sp>
            <p:nvSpPr>
              <p:cNvPr id="66570" name="Rectangle 10"/>
              <p:cNvSpPr>
                <a:spLocks noChangeArrowheads="1"/>
              </p:cNvSpPr>
              <p:nvPr/>
            </p:nvSpPr>
            <p:spPr bwMode="auto">
              <a:xfrm>
                <a:off x="0" y="37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6564" name="Rectangle 4"/>
              <p:cNvSpPr>
                <a:spLocks noChangeArrowheads="1"/>
              </p:cNvSpPr>
              <p:nvPr/>
            </p:nvSpPr>
            <p:spPr bwMode="auto">
              <a:xfrm>
                <a:off x="0" y="374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115	</a:t>
                </a:r>
                <a:r>
                  <a:rPr lang="en-US" sz="1200" b="1" smtClean="0">
                    <a:solidFill>
                      <a:srgbClr val="275A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int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isEmpty( StackNodePtr topPtr )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5" name="Group 13"/>
            <p:cNvGrpSpPr>
              <a:grpSpLocks/>
            </p:cNvGrpSpPr>
            <p:nvPr/>
          </p:nvGrpSpPr>
          <p:grpSpPr bwMode="auto">
            <a:xfrm>
              <a:off x="0" y="748"/>
              <a:ext cx="3072" cy="374"/>
              <a:chOff x="0" y="748"/>
              <a:chExt cx="3072" cy="374"/>
            </a:xfrm>
          </p:grpSpPr>
          <p:sp>
            <p:nvSpPr>
              <p:cNvPr id="66572" name="Rectangle 12"/>
              <p:cNvSpPr>
                <a:spLocks noChangeArrowheads="1"/>
              </p:cNvSpPr>
              <p:nvPr/>
            </p:nvSpPr>
            <p:spPr bwMode="auto">
              <a:xfrm>
                <a:off x="0" y="74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6565" name="Rectangle 5"/>
              <p:cNvSpPr>
                <a:spLocks noChangeArrowheads="1"/>
              </p:cNvSpPr>
              <p:nvPr/>
            </p:nvSpPr>
            <p:spPr bwMode="auto">
              <a:xfrm>
                <a:off x="0" y="748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116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{ 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6" name="Group 15"/>
            <p:cNvGrpSpPr>
              <a:grpSpLocks/>
            </p:cNvGrpSpPr>
            <p:nvPr/>
          </p:nvGrpSpPr>
          <p:grpSpPr bwMode="auto">
            <a:xfrm>
              <a:off x="0" y="1122"/>
              <a:ext cx="3072" cy="374"/>
              <a:chOff x="0" y="1122"/>
              <a:chExt cx="3072" cy="374"/>
            </a:xfrm>
          </p:grpSpPr>
          <p:sp>
            <p:nvSpPr>
              <p:cNvPr id="66574" name="Rectangle 14"/>
              <p:cNvSpPr>
                <a:spLocks noChangeArrowheads="1"/>
              </p:cNvSpPr>
              <p:nvPr/>
            </p:nvSpPr>
            <p:spPr bwMode="auto">
              <a:xfrm>
                <a:off x="0" y="1122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6566" name="Rectangle 6"/>
              <p:cNvSpPr>
                <a:spLocks noChangeArrowheads="1"/>
              </p:cNvSpPr>
              <p:nvPr/>
            </p:nvSpPr>
            <p:spPr bwMode="auto">
              <a:xfrm>
                <a:off x="0" y="1122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/>
              <a:lstStyle/>
              <a:p>
                <a:pPr>
                  <a:tabLst>
                    <a:tab pos="139700" algn="r"/>
                    <a:tab pos="292100" algn="l"/>
                  </a:tabLst>
                </a:pPr>
                <a:r>
                  <a:rPr lang="en-US" sz="1200" b="1" smtClean="0">
                    <a:solidFill>
                      <a:srgbClr val="4D8D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	117	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  </a:t>
                </a:r>
                <a:r>
                  <a:rPr lang="en-US" sz="1200" b="1" smtClean="0">
                    <a:solidFill>
                      <a:srgbClr val="275AFF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return</a:t>
                </a:r>
                <a:r>
                  <a: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rPr>
                  <a:t> topPtr == NULL;</a:t>
                </a:r>
              </a:p>
              <a:p>
                <a:pPr eaLnBrk="0" hangingPunct="0">
                  <a:tabLst>
                    <a:tab pos="139700" algn="r"/>
                    <a:tab pos="292100" algn="l"/>
                  </a:tabLst>
                </a:pPr>
                <a:endParaRPr lang="en-US" sz="1200" b="1" smtClean="0">
                  <a:solidFill>
                    <a:srgbClr val="000000"/>
                  </a:solidFill>
                  <a:effectLst/>
                  <a:latin typeface="Courier New" pitchFamily="49" charset="0"/>
                  <a:cs typeface="Times New Roman" pitchFamily="18" charset="0"/>
                </a:endParaRPr>
              </a:p>
            </p:txBody>
          </p:sp>
        </p:grpSp>
        <p:grpSp>
          <p:nvGrpSpPr>
            <p:cNvPr id="7" name="Group 19"/>
            <p:cNvGrpSpPr>
              <a:grpSpLocks/>
            </p:cNvGrpSpPr>
            <p:nvPr/>
          </p:nvGrpSpPr>
          <p:grpSpPr bwMode="auto">
            <a:xfrm>
              <a:off x="0" y="1496"/>
              <a:ext cx="3072" cy="374"/>
              <a:chOff x="0" y="1496"/>
              <a:chExt cx="3072" cy="374"/>
            </a:xfrm>
          </p:grpSpPr>
          <p:sp>
            <p:nvSpPr>
              <p:cNvPr id="66578" name="Rectangle 18"/>
              <p:cNvSpPr>
                <a:spLocks noChangeArrowheads="1"/>
              </p:cNvSpPr>
              <p:nvPr/>
            </p:nvSpPr>
            <p:spPr bwMode="auto">
              <a:xfrm>
                <a:off x="0" y="1496"/>
                <a:ext cx="3072" cy="374"/>
              </a:xfrm>
              <a:prstGeom prst="rect">
                <a:avLst/>
              </a:prstGeom>
              <a:solidFill>
                <a:srgbClr val="FFE699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 eaLnBrk="0" hangingPunct="0">
                  <a:spcBef>
                    <a:spcPct val="50000"/>
                  </a:spcBef>
                </a:pPr>
                <a:endParaRPr lang="en-US" sz="1200" smtClean="0">
                  <a:solidFill>
                    <a:srgbClr val="000000"/>
                  </a:solidFill>
                  <a:effectLst/>
                  <a:latin typeface="Times New Roman" pitchFamily="18" charset="0"/>
                  <a:cs typeface="Times New Roman" pitchFamily="18" charset="0"/>
                </a:endParaRPr>
              </a:p>
            </p:txBody>
          </p:sp>
          <p:grpSp>
            <p:nvGrpSpPr>
              <p:cNvPr id="8" name="Group 17"/>
              <p:cNvGrpSpPr>
                <a:grpSpLocks/>
              </p:cNvGrpSpPr>
              <p:nvPr/>
            </p:nvGrpSpPr>
            <p:grpSpPr bwMode="auto">
              <a:xfrm>
                <a:off x="0" y="1496"/>
                <a:ext cx="3072" cy="374"/>
                <a:chOff x="0" y="1496"/>
                <a:chExt cx="3072" cy="374"/>
              </a:xfrm>
            </p:grpSpPr>
            <p:sp>
              <p:nvSpPr>
                <p:cNvPr id="66567" name="Rectangle 7"/>
                <p:cNvSpPr>
                  <a:spLocks noChangeArrowheads="1"/>
                </p:cNvSpPr>
                <p:nvPr/>
              </p:nvSpPr>
              <p:spPr bwMode="auto">
                <a:xfrm>
                  <a:off x="0" y="1496"/>
                  <a:ext cx="3072" cy="374"/>
                </a:xfrm>
                <a:prstGeom prst="rect">
                  <a:avLst/>
                </a:prstGeom>
                <a:solidFill>
                  <a:srgbClr val="FFE699"/>
                </a:soli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tabLst>
                      <a:tab pos="139700" algn="r"/>
                      <a:tab pos="292100" algn="l"/>
                    </a:tabLst>
                  </a:pPr>
                  <a:r>
                    <a:rPr lang="en-US" sz="1200" b="1" smtClean="0">
                      <a:solidFill>
                        <a:srgbClr val="4D8DFF"/>
                      </a:solidFill>
                      <a:effectLst/>
                      <a:latin typeface="Courier New" pitchFamily="49" charset="0"/>
                      <a:cs typeface="Times New Roman" pitchFamily="18" charset="0"/>
                    </a:rPr>
                    <a:t>	118	</a:t>
                  </a:r>
                  <a:r>
                    <a:rPr lang="en-US" sz="1200" b="1" smtClean="0">
                      <a:solidFill>
                        <a:srgbClr val="000000"/>
                      </a:solidFill>
                      <a:effectLst/>
                      <a:latin typeface="Courier New" pitchFamily="49" charset="0"/>
                      <a:cs typeface="Times New Roman" pitchFamily="18" charset="0"/>
                    </a:rPr>
                    <a:t>}</a:t>
                  </a:r>
                </a:p>
                <a:p>
                  <a:pPr eaLnBrk="0" hangingPunct="0">
                    <a:tabLst>
                      <a:tab pos="139700" algn="r"/>
                      <a:tab pos="292100" algn="l"/>
                    </a:tabLst>
                  </a:pPr>
                  <a:endParaRPr lang="en-US" sz="1200" b="1" smtClean="0">
                    <a:solidFill>
                      <a:srgbClr val="000000"/>
                    </a:solidFill>
                    <a:effectLst/>
                    <a:latin typeface="Courier New" pitchFamily="49" charset="0"/>
                    <a:cs typeface="Times New Roman" pitchFamily="18" charset="0"/>
                  </a:endParaRPr>
                </a:p>
              </p:txBody>
            </p:sp>
            <p:sp>
              <p:nvSpPr>
                <p:cNvPr id="66576" name="Rectangle 16"/>
                <p:cNvSpPr>
                  <a:spLocks noChangeArrowheads="1"/>
                </p:cNvSpPr>
                <p:nvPr/>
              </p:nvSpPr>
              <p:spPr bwMode="auto">
                <a:xfrm>
                  <a:off x="0" y="1496"/>
                  <a:ext cx="3072" cy="374"/>
                </a:xfrm>
                <a:prstGeom prst="rect">
                  <a:avLst/>
                </a:prstGeom>
                <a:noFill/>
                <a:ln w="7">
                  <a:noFill/>
                  <a:miter lim="800000"/>
                  <a:headEnd/>
                  <a:tailEnd/>
                </a:ln>
                <a:effectLst/>
              </p:spPr>
              <p:txBody>
                <a:bodyPr anchor="ctr">
                  <a:spAutoFit/>
                </a:bodyPr>
                <a:lstStyle/>
                <a:p>
                  <a:pPr eaLnBrk="0" hangingPunct="0">
                    <a:spcBef>
                      <a:spcPct val="50000"/>
                    </a:spcBef>
                  </a:pPr>
                  <a:endParaRPr lang="en-US" sz="1200" smtClean="0">
                    <a:solidFill>
                      <a:srgbClr val="000000"/>
                    </a:solidFill>
                    <a:effectLst/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</p:grpSp>
        </p:grpSp>
      </p:grpSp>
      <p:sp>
        <p:nvSpPr>
          <p:cNvPr id="66581" name="Rectangle 21"/>
          <p:cNvSpPr>
            <a:spLocks noChangeArrowheads="1"/>
          </p:cNvSpPr>
          <p:nvPr/>
        </p:nvSpPr>
        <p:spPr bwMode="auto">
          <a:xfrm>
            <a:off x="0" y="1371600"/>
            <a:ext cx="6781800" cy="4473575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200" b="1" smtClean="0">
                <a:solidFill>
                  <a:srgbClr val="000000"/>
                </a:solidFill>
                <a:effectLst/>
                <a:latin typeface="Courier New" pitchFamily="49" charset="0"/>
                <a:cs typeface="Times New Roman" pitchFamily="18" charset="0"/>
              </a:rPr>
              <a:t>Enter choice:</a:t>
            </a:r>
          </a:p>
          <a:p>
            <a:pPr eaLnBrk="0" hangingPunct="0"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200" b="1" smtClean="0">
                <a:solidFill>
                  <a:srgbClr val="000000"/>
                </a:solidFill>
                <a:effectLst/>
                <a:latin typeface="Courier New" pitchFamily="49" charset="0"/>
                <a:cs typeface="Times New Roman" pitchFamily="18" charset="0"/>
              </a:rPr>
              <a:t>1 to push a value on the stack</a:t>
            </a:r>
          </a:p>
          <a:p>
            <a:pPr eaLnBrk="0" hangingPunct="0"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200" b="1" smtClean="0">
                <a:solidFill>
                  <a:srgbClr val="000000"/>
                </a:solidFill>
                <a:effectLst/>
                <a:latin typeface="Courier New" pitchFamily="49" charset="0"/>
                <a:cs typeface="Times New Roman" pitchFamily="18" charset="0"/>
              </a:rPr>
              <a:t>2 to pop a value off the stack</a:t>
            </a:r>
          </a:p>
          <a:p>
            <a:pPr eaLnBrk="0" hangingPunct="0"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200" b="1" smtClean="0">
                <a:solidFill>
                  <a:srgbClr val="000000"/>
                </a:solidFill>
                <a:effectLst/>
                <a:latin typeface="Courier New" pitchFamily="49" charset="0"/>
                <a:cs typeface="Times New Roman" pitchFamily="18" charset="0"/>
              </a:rPr>
              <a:t>3 to end program</a:t>
            </a:r>
          </a:p>
          <a:p>
            <a:pPr eaLnBrk="0" hangingPunct="0"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200" b="1" smtClean="0">
                <a:solidFill>
                  <a:srgbClr val="000000"/>
                </a:solidFill>
                <a:effectLst/>
                <a:latin typeface="Courier New" pitchFamily="49" charset="0"/>
                <a:cs typeface="Times New Roman" pitchFamily="18" charset="0"/>
              </a:rPr>
              <a:t>? 1</a:t>
            </a:r>
          </a:p>
          <a:p>
            <a:pPr eaLnBrk="0" hangingPunct="0"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200" b="1" smtClean="0">
                <a:solidFill>
                  <a:srgbClr val="000000"/>
                </a:solidFill>
                <a:effectLst/>
                <a:latin typeface="Courier New" pitchFamily="49" charset="0"/>
                <a:cs typeface="Times New Roman" pitchFamily="18" charset="0"/>
              </a:rPr>
              <a:t>Enter an integer: 5</a:t>
            </a:r>
          </a:p>
          <a:p>
            <a:pPr eaLnBrk="0" hangingPunct="0"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200" b="1" smtClean="0">
                <a:solidFill>
                  <a:srgbClr val="000000"/>
                </a:solidFill>
                <a:effectLst/>
                <a:latin typeface="Courier New" pitchFamily="49" charset="0"/>
                <a:cs typeface="Times New Roman" pitchFamily="18" charset="0"/>
              </a:rPr>
              <a:t>The stack is:</a:t>
            </a:r>
          </a:p>
          <a:p>
            <a:pPr eaLnBrk="0" hangingPunct="0"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200" b="1" smtClean="0">
                <a:solidFill>
                  <a:srgbClr val="000000"/>
                </a:solidFill>
                <a:effectLst/>
                <a:latin typeface="Courier New" pitchFamily="49" charset="0"/>
                <a:cs typeface="Times New Roman" pitchFamily="18" charset="0"/>
              </a:rPr>
              <a:t>5 --&gt; NULL</a:t>
            </a:r>
          </a:p>
          <a:p>
            <a:pPr eaLnBrk="0" hangingPunct="0"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200" b="1" smtClean="0">
                <a:solidFill>
                  <a:srgbClr val="000000"/>
                </a:solidFill>
                <a:effectLst/>
                <a:latin typeface="Courier New" pitchFamily="49" charset="0"/>
                <a:cs typeface="Times New Roman" pitchFamily="18" charset="0"/>
              </a:rPr>
              <a:t> </a:t>
            </a:r>
          </a:p>
          <a:p>
            <a:pPr eaLnBrk="0" hangingPunct="0"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200" b="1" smtClean="0">
                <a:solidFill>
                  <a:srgbClr val="000000"/>
                </a:solidFill>
                <a:effectLst/>
                <a:latin typeface="Courier New" pitchFamily="49" charset="0"/>
                <a:cs typeface="Times New Roman" pitchFamily="18" charset="0"/>
              </a:rPr>
              <a:t>? 1</a:t>
            </a:r>
          </a:p>
          <a:p>
            <a:pPr eaLnBrk="0" hangingPunct="0"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200" b="1" smtClean="0">
                <a:solidFill>
                  <a:srgbClr val="000000"/>
                </a:solidFill>
                <a:effectLst/>
                <a:latin typeface="Courier New" pitchFamily="49" charset="0"/>
                <a:cs typeface="Times New Roman" pitchFamily="18" charset="0"/>
              </a:rPr>
              <a:t>Enter an integer: 6</a:t>
            </a:r>
          </a:p>
          <a:p>
            <a:pPr eaLnBrk="0" hangingPunct="0"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200" b="1" smtClean="0">
                <a:solidFill>
                  <a:srgbClr val="000000"/>
                </a:solidFill>
                <a:effectLst/>
                <a:latin typeface="Courier New" pitchFamily="49" charset="0"/>
                <a:cs typeface="Times New Roman" pitchFamily="18" charset="0"/>
              </a:rPr>
              <a:t>The stack is:</a:t>
            </a:r>
          </a:p>
          <a:p>
            <a:pPr eaLnBrk="0" hangingPunct="0"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200" b="1" smtClean="0">
                <a:solidFill>
                  <a:srgbClr val="000000"/>
                </a:solidFill>
                <a:effectLst/>
                <a:latin typeface="Courier New" pitchFamily="49" charset="0"/>
                <a:cs typeface="Times New Roman" pitchFamily="18" charset="0"/>
              </a:rPr>
              <a:t>6 --&gt; 5 --&gt; NULL </a:t>
            </a:r>
          </a:p>
          <a:p>
            <a:pPr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endParaRPr lang="en-US" sz="1200" b="1" smtClean="0">
              <a:solidFill>
                <a:srgbClr val="000000"/>
              </a:solidFill>
              <a:effectLst/>
              <a:latin typeface="Courier New" pitchFamily="49" charset="0"/>
              <a:cs typeface="Times New Roman" pitchFamily="18" charset="0"/>
            </a:endParaRPr>
          </a:p>
          <a:p>
            <a:pPr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200" b="1" smtClean="0">
                <a:solidFill>
                  <a:srgbClr val="000000"/>
                </a:solidFill>
                <a:effectLst/>
                <a:latin typeface="Courier New" pitchFamily="49" charset="0"/>
                <a:cs typeface="Times New Roman" pitchFamily="18" charset="0"/>
              </a:rPr>
              <a:t>? 1</a:t>
            </a:r>
          </a:p>
          <a:p>
            <a:pPr eaLnBrk="0" hangingPunct="0"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200" b="1" smtClean="0">
                <a:solidFill>
                  <a:srgbClr val="000000"/>
                </a:solidFill>
                <a:effectLst/>
                <a:latin typeface="Courier New" pitchFamily="49" charset="0"/>
                <a:cs typeface="Times New Roman" pitchFamily="18" charset="0"/>
              </a:rPr>
              <a:t>Enter an integer: 4</a:t>
            </a:r>
          </a:p>
          <a:p>
            <a:pPr eaLnBrk="0" hangingPunct="0"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200" b="1" smtClean="0">
                <a:solidFill>
                  <a:srgbClr val="000000"/>
                </a:solidFill>
                <a:effectLst/>
                <a:latin typeface="Courier New" pitchFamily="49" charset="0"/>
                <a:cs typeface="Times New Roman" pitchFamily="18" charset="0"/>
              </a:rPr>
              <a:t>The stack is:</a:t>
            </a:r>
          </a:p>
          <a:p>
            <a:pPr eaLnBrk="0" hangingPunct="0"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200" b="1" smtClean="0">
                <a:solidFill>
                  <a:srgbClr val="000000"/>
                </a:solidFill>
                <a:effectLst/>
                <a:latin typeface="Courier New" pitchFamily="49" charset="0"/>
                <a:cs typeface="Times New Roman" pitchFamily="18" charset="0"/>
              </a:rPr>
              <a:t>4 --&gt; 6 --&gt; 5 --&gt; NULL</a:t>
            </a:r>
          </a:p>
          <a:p>
            <a:pPr eaLnBrk="0" hangingPunct="0"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200" b="1" smtClean="0">
                <a:solidFill>
                  <a:srgbClr val="000000"/>
                </a:solidFill>
                <a:effectLst/>
                <a:latin typeface="Courier New" pitchFamily="49" charset="0"/>
                <a:cs typeface="Times New Roman" pitchFamily="18" charset="0"/>
              </a:rPr>
              <a:t> </a:t>
            </a:r>
          </a:p>
          <a:p>
            <a:pPr eaLnBrk="0" hangingPunct="0"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200" b="1" smtClean="0">
                <a:solidFill>
                  <a:srgbClr val="000000"/>
                </a:solidFill>
                <a:effectLst/>
                <a:latin typeface="Courier New" pitchFamily="49" charset="0"/>
                <a:cs typeface="Times New Roman" pitchFamily="18" charset="0"/>
              </a:rPr>
              <a:t>? 2</a:t>
            </a:r>
          </a:p>
          <a:p>
            <a:pPr eaLnBrk="0" hangingPunct="0"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200" b="1" smtClean="0">
                <a:solidFill>
                  <a:srgbClr val="000000"/>
                </a:solidFill>
                <a:effectLst/>
                <a:latin typeface="Courier New" pitchFamily="49" charset="0"/>
                <a:cs typeface="Times New Roman" pitchFamily="18" charset="0"/>
              </a:rPr>
              <a:t>The popped value is 4.</a:t>
            </a:r>
          </a:p>
          <a:p>
            <a:pPr eaLnBrk="0" hangingPunct="0"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200" b="1" smtClean="0">
                <a:solidFill>
                  <a:srgbClr val="000000"/>
                </a:solidFill>
                <a:effectLst/>
                <a:latin typeface="Courier New" pitchFamily="49" charset="0"/>
                <a:cs typeface="Times New Roman" pitchFamily="18" charset="0"/>
              </a:rPr>
              <a:t>The stack is:</a:t>
            </a:r>
          </a:p>
          <a:p>
            <a:pPr eaLnBrk="0" hangingPunct="0"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200" b="1" smtClean="0">
                <a:solidFill>
                  <a:srgbClr val="000000"/>
                </a:solidFill>
                <a:effectLst/>
                <a:latin typeface="Courier New" pitchFamily="49" charset="0"/>
                <a:cs typeface="Times New Roman" pitchFamily="18" charset="0"/>
              </a:rPr>
              <a:t>6 --&gt; 5 --&gt; NULL</a:t>
            </a:r>
          </a:p>
          <a:p>
            <a:pPr eaLnBrk="0" hangingPunct="0"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endParaRPr lang="en-US" sz="1200" b="1" smtClean="0">
              <a:solidFill>
                <a:srgbClr val="000000"/>
              </a:solidFill>
              <a:effectLst/>
              <a:latin typeface="Courier New" pitchFamily="49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1"/>
            <a:ext cx="8610600" cy="6858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Balanced Symbol Checking - Stack Application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In processing programs and working with computer languages there are many instances when symbols must be balanced { } , [ ] , ( )</a:t>
            </a:r>
          </a:p>
          <a:p>
            <a:r>
              <a:rPr lang="en-US" dirty="0" smtClean="0"/>
              <a:t>A stack is useful for checking symbol balance</a:t>
            </a:r>
          </a:p>
          <a:p>
            <a:pPr lvl="1"/>
            <a:r>
              <a:rPr lang="en-US" dirty="0" smtClean="0"/>
              <a:t>When a closing symbol is found it must match the most recent opening symbol of the same type</a:t>
            </a:r>
          </a:p>
          <a:p>
            <a:r>
              <a:rPr lang="en-US" dirty="0" smtClean="0"/>
              <a:t>Make an empty stack</a:t>
            </a:r>
          </a:p>
          <a:p>
            <a:r>
              <a:rPr lang="en-US" dirty="0" smtClean="0"/>
              <a:t>Read symbols until end of file</a:t>
            </a:r>
          </a:p>
          <a:p>
            <a:pPr lvl="1"/>
            <a:r>
              <a:rPr lang="en-US" dirty="0" smtClean="0"/>
              <a:t>if the symbol is an opening symbol push it onto the stack</a:t>
            </a:r>
          </a:p>
          <a:p>
            <a:pPr lvl="1"/>
            <a:r>
              <a:rPr lang="en-US" dirty="0" smtClean="0"/>
              <a:t>if it is a closing symbol do the following</a:t>
            </a:r>
          </a:p>
          <a:p>
            <a:pPr lvl="2"/>
            <a:r>
              <a:rPr lang="en-US" dirty="0" smtClean="0"/>
              <a:t>if the stack is empty report an error</a:t>
            </a:r>
          </a:p>
          <a:p>
            <a:pPr lvl="2"/>
            <a:r>
              <a:rPr lang="en-US" dirty="0" smtClean="0"/>
              <a:t>otherwise pop the stack. If the symbol popped does not match the closing symbol report an error</a:t>
            </a:r>
          </a:p>
          <a:p>
            <a:r>
              <a:rPr lang="en-US" dirty="0" smtClean="0"/>
              <a:t>At the end of the file if the stack is not empty report an error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Algorithm in Practice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list[</a:t>
            </a:r>
            <a:r>
              <a:rPr lang="en-US" dirty="0" err="1" smtClean="0"/>
              <a:t>i</a:t>
            </a:r>
            <a:r>
              <a:rPr lang="en-US" dirty="0" smtClean="0"/>
              <a:t>] = 3 * ( 44 - method( </a:t>
            </a:r>
            <a:r>
              <a:rPr lang="en-US" dirty="0" err="1" smtClean="0"/>
              <a:t>foo</a:t>
            </a:r>
            <a:r>
              <a:rPr lang="en-US" dirty="0" smtClean="0"/>
              <a:t>( list[ 2 * (</a:t>
            </a:r>
            <a:r>
              <a:rPr lang="en-US" dirty="0" err="1" smtClean="0"/>
              <a:t>i</a:t>
            </a:r>
            <a:r>
              <a:rPr lang="en-US" dirty="0" smtClean="0"/>
              <a:t> + 1) + </a:t>
            </a:r>
            <a:r>
              <a:rPr lang="en-US" dirty="0" err="1" smtClean="0"/>
              <a:t>foo</a:t>
            </a:r>
            <a:r>
              <a:rPr lang="en-US" dirty="0" smtClean="0"/>
              <a:t>( list[</a:t>
            </a:r>
            <a:r>
              <a:rPr lang="en-US" dirty="0" err="1" smtClean="0"/>
              <a:t>i</a:t>
            </a:r>
            <a:r>
              <a:rPr lang="en-US" dirty="0" smtClean="0"/>
              <a:t> - 1] ) ) / 2 *) - list[ method(list[0])];</a:t>
            </a:r>
          </a:p>
          <a:p>
            <a:endParaRPr lang="en-US" dirty="0" smtClean="0"/>
          </a:p>
          <a:p>
            <a:r>
              <a:rPr lang="en-US" dirty="0" smtClean="0"/>
              <a:t>Processing a file</a:t>
            </a:r>
          </a:p>
          <a:p>
            <a:r>
              <a:rPr lang="en-US" dirty="0" smtClean="0">
                <a:solidFill>
                  <a:srgbClr val="0000CC"/>
                </a:solidFill>
              </a:rPr>
              <a:t>Tokenization:</a:t>
            </a:r>
            <a:r>
              <a:rPr lang="en-US" dirty="0" smtClean="0"/>
              <a:t> the process of scanning an input stream.  Each independent chunk is a token. </a:t>
            </a:r>
          </a:p>
          <a:p>
            <a:r>
              <a:rPr lang="en-US" dirty="0" smtClean="0"/>
              <a:t>Tokens may be made up of 1 or more characters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Mathematical Calculations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610600" cy="5486400"/>
          </a:xfrm>
        </p:spPr>
        <p:txBody>
          <a:bodyPr/>
          <a:lstStyle/>
          <a:p>
            <a:pPr lvl="0">
              <a:lnSpc>
                <a:spcPct val="90000"/>
              </a:lnSpc>
              <a:buClrTx/>
              <a:buSzTx/>
              <a:buNone/>
            </a:pPr>
            <a:r>
              <a:rPr lang="en-US" sz="3200" dirty="0" smtClean="0">
                <a:solidFill>
                  <a:srgbClr val="000000"/>
                </a:solidFill>
              </a:rPr>
              <a:t>What is 3 + 2 * 4?    2 * 4 + 3?    3 * 2 + 4?</a:t>
            </a:r>
          </a:p>
          <a:p>
            <a:pPr lvl="0">
              <a:lnSpc>
                <a:spcPct val="90000"/>
              </a:lnSpc>
              <a:buClrTx/>
              <a:buSzTx/>
              <a:buNone/>
            </a:pPr>
            <a:r>
              <a:rPr lang="en-US" sz="3200" dirty="0" smtClean="0">
                <a:solidFill>
                  <a:srgbClr val="000000"/>
                </a:solidFill>
              </a:rPr>
              <a:t>	The </a:t>
            </a:r>
            <a:r>
              <a:rPr lang="en-US" sz="3200" dirty="0" smtClean="0">
                <a:solidFill>
                  <a:srgbClr val="0000CC"/>
                </a:solidFill>
              </a:rPr>
              <a:t>precedence of operators </a:t>
            </a:r>
            <a:r>
              <a:rPr lang="en-US" sz="3200" dirty="0" smtClean="0">
                <a:solidFill>
                  <a:srgbClr val="000000"/>
                </a:solidFill>
              </a:rPr>
              <a:t>affects the order of operations</a:t>
            </a:r>
          </a:p>
          <a:p>
            <a:pPr lvl="0">
              <a:lnSpc>
                <a:spcPct val="90000"/>
              </a:lnSpc>
              <a:buClrTx/>
              <a:buSzTx/>
              <a:buNone/>
            </a:pPr>
            <a:r>
              <a:rPr lang="en-US" sz="3200" dirty="0" smtClean="0">
                <a:solidFill>
                  <a:srgbClr val="000000"/>
                </a:solidFill>
              </a:rPr>
              <a:t>	A </a:t>
            </a:r>
            <a:r>
              <a:rPr lang="en-US" sz="3200" dirty="0" smtClean="0">
                <a:solidFill>
                  <a:srgbClr val="0000CC"/>
                </a:solidFill>
              </a:rPr>
              <a:t>mathematical expression </a:t>
            </a:r>
            <a:r>
              <a:rPr lang="en-US" sz="3200" dirty="0" smtClean="0">
                <a:solidFill>
                  <a:srgbClr val="000000"/>
                </a:solidFill>
              </a:rPr>
              <a:t>cannot simply be evaluated left to right. </a:t>
            </a:r>
          </a:p>
          <a:p>
            <a:pPr lvl="0">
              <a:lnSpc>
                <a:spcPct val="90000"/>
              </a:lnSpc>
              <a:buClrTx/>
              <a:buSzTx/>
              <a:buNone/>
            </a:pPr>
            <a:r>
              <a:rPr lang="en-US" sz="3200" dirty="0" smtClean="0">
                <a:solidFill>
                  <a:srgbClr val="000000"/>
                </a:solidFill>
              </a:rPr>
              <a:t>	A challenge when evaluating a program.</a:t>
            </a:r>
          </a:p>
          <a:p>
            <a:pPr lvl="0">
              <a:lnSpc>
                <a:spcPct val="90000"/>
              </a:lnSpc>
              <a:buClrTx/>
              <a:buSzTx/>
              <a:buNone/>
            </a:pPr>
            <a:r>
              <a:rPr lang="en-US" sz="3200" dirty="0" smtClean="0">
                <a:solidFill>
                  <a:srgbClr val="000000"/>
                </a:solidFill>
              </a:rPr>
              <a:t>	</a:t>
            </a:r>
            <a:r>
              <a:rPr lang="en-US" sz="3200" i="1" dirty="0" smtClean="0">
                <a:solidFill>
                  <a:srgbClr val="0000CC"/>
                </a:solidFill>
              </a:rPr>
              <a:t>Lexical analysis </a:t>
            </a:r>
            <a:r>
              <a:rPr lang="en-US" sz="3200" dirty="0" smtClean="0">
                <a:solidFill>
                  <a:srgbClr val="0000CC"/>
                </a:solidFill>
              </a:rPr>
              <a:t> </a:t>
            </a:r>
            <a:r>
              <a:rPr lang="en-US" sz="3200" dirty="0" smtClean="0">
                <a:solidFill>
                  <a:srgbClr val="000000"/>
                </a:solidFill>
              </a:rPr>
              <a:t>is the process of interpreting a program. 	Involves Tokenization</a:t>
            </a:r>
            <a:br>
              <a:rPr lang="en-US" sz="3200" dirty="0" smtClean="0">
                <a:solidFill>
                  <a:srgbClr val="000000"/>
                </a:solidFill>
              </a:rPr>
            </a:br>
            <a:endParaRPr lang="en-US" sz="3200" dirty="0" smtClean="0">
              <a:solidFill>
                <a:srgbClr val="000000"/>
              </a:solidFill>
            </a:endParaRPr>
          </a:p>
          <a:p>
            <a:pPr lvl="0">
              <a:lnSpc>
                <a:spcPct val="90000"/>
              </a:lnSpc>
              <a:buClrTx/>
              <a:buSzTx/>
              <a:buNone/>
            </a:pPr>
            <a:r>
              <a:rPr lang="en-US" sz="3200" dirty="0" smtClean="0">
                <a:solidFill>
                  <a:srgbClr val="000000"/>
                </a:solidFill>
              </a:rPr>
              <a:t>What about 1 - 2 - 4 ^ 5 * 3 * 6 / 7 ^ 2 ^ 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Mathematical Expression Notation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25146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The way we are used to writing expressions is known as </a:t>
            </a:r>
            <a:r>
              <a:rPr lang="en-US" dirty="0" smtClean="0">
                <a:solidFill>
                  <a:srgbClr val="0000CC"/>
                </a:solidFill>
              </a:rPr>
              <a:t>infix notation</a:t>
            </a:r>
          </a:p>
          <a:p>
            <a:r>
              <a:rPr lang="en-US" dirty="0" smtClean="0">
                <a:solidFill>
                  <a:srgbClr val="0000CC"/>
                </a:solidFill>
              </a:rPr>
              <a:t>Postfix</a:t>
            </a:r>
            <a:r>
              <a:rPr lang="en-US" dirty="0" smtClean="0"/>
              <a:t> expression does not require any precedence rules</a:t>
            </a:r>
          </a:p>
          <a:p>
            <a:r>
              <a:rPr lang="en-US" dirty="0" smtClean="0"/>
              <a:t>3 2 * 1 +  is postfix of 3 * 2 + 1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3429000"/>
            <a:ext cx="7769577" cy="32777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Operator Precedence and Associativity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53422" y="1143000"/>
            <a:ext cx="3138178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6019800" y="3429000"/>
            <a:ext cx="2971800" cy="3124200"/>
          </a:xfrm>
          <a:prstGeom prst="rect">
            <a:avLst/>
          </a:prstGeom>
          <a:noFill/>
          <a:ln w="9525">
            <a:solidFill>
              <a:srgbClr val="75DBFF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tabLst/>
              <a:defRPr/>
            </a:pPr>
            <a:r>
              <a:rPr lang="en-US" sz="2900" kern="0" dirty="0" smtClean="0">
                <a:effectLst/>
                <a:latin typeface="+mn-lt"/>
              </a:rPr>
              <a:t>Order includes </a:t>
            </a:r>
            <a:r>
              <a:rPr kumimoji="0" lang="en-US" sz="29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Power</a:t>
            </a:r>
            <a:r>
              <a:rPr kumimoji="0" lang="en-US" sz="29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</a:t>
            </a:r>
            <a:r>
              <a:rPr kumimoji="0" lang="en-US" sz="29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square roots</a:t>
            </a:r>
          </a:p>
          <a:p>
            <a:pPr marL="342900" indent="-3429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en-US" sz="2900" kern="0" dirty="0" smtClean="0">
                <a:effectLst/>
                <a:latin typeface="+mn-lt"/>
              </a:rPr>
              <a:t>Operator Precedence in </a:t>
            </a:r>
            <a:r>
              <a:rPr lang="en-US" sz="2900" kern="0" dirty="0" smtClean="0">
                <a:solidFill>
                  <a:srgbClr val="0000CC"/>
                </a:solidFill>
                <a:effectLst/>
                <a:latin typeface="+mn-lt"/>
              </a:rPr>
              <a:t>Java</a:t>
            </a:r>
            <a:endParaRPr kumimoji="0" lang="en-US" sz="2900" b="0" i="0" u="none" strike="noStrike" kern="0" cap="none" spc="0" normalizeH="0" baseline="0" noProof="0" dirty="0">
              <a:ln>
                <a:noFill/>
              </a:ln>
              <a:solidFill>
                <a:srgbClr val="0000CC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1143000"/>
            <a:ext cx="5410200" cy="56561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Left Arrow 9"/>
          <p:cNvSpPr/>
          <p:nvPr/>
        </p:nvSpPr>
        <p:spPr>
          <a:xfrm>
            <a:off x="6324600" y="6248400"/>
            <a:ext cx="1524000" cy="484632"/>
          </a:xfrm>
          <a:prstGeom prst="leftArrow">
            <a:avLst/>
          </a:prstGeom>
          <a:solidFill>
            <a:srgbClr val="57D3FF"/>
          </a:solidFill>
          <a:ln>
            <a:solidFill>
              <a:srgbClr val="75DB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Operator Precedence in C++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6858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143000"/>
            <a:ext cx="7315200" cy="5623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Evaluating Prefix (Polish Notation)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8382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143000"/>
            <a:ext cx="8713661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065" y="5619750"/>
            <a:ext cx="902073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Evaluating Prefix Notation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19200"/>
            <a:ext cx="8534400" cy="685800"/>
          </a:xfrm>
        </p:spPr>
        <p:txBody>
          <a:bodyPr/>
          <a:lstStyle/>
          <a:p>
            <a:r>
              <a:rPr lang="en-US" sz="3200" dirty="0" smtClean="0"/>
              <a:t>Algorithm</a:t>
            </a:r>
            <a:endParaRPr lang="en-US" sz="32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981200"/>
            <a:ext cx="863457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Prefix Notation </a:t>
            </a:r>
            <a:r>
              <a:rPr lang="en-US" smtClean="0"/>
              <a:t>Stack Example</a:t>
            </a:r>
            <a:endParaRPr lang="en-US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447800"/>
            <a:ext cx="8076624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00150" y="1011001"/>
            <a:ext cx="6496050" cy="484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Converting Infix to Postfix Notation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35814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600" dirty="0" smtClean="0"/>
              <a:t>The first thing you need to do is </a:t>
            </a:r>
            <a:r>
              <a:rPr lang="en-US" sz="2600" b="1" dirty="0" smtClean="0">
                <a:solidFill>
                  <a:srgbClr val="0000CC"/>
                </a:solidFill>
              </a:rPr>
              <a:t>fully parenthesize</a:t>
            </a:r>
            <a:r>
              <a:rPr lang="en-US" sz="2600" dirty="0" smtClean="0">
                <a:solidFill>
                  <a:srgbClr val="0000CC"/>
                </a:solidFill>
              </a:rPr>
              <a:t> </a:t>
            </a:r>
            <a:r>
              <a:rPr lang="en-US" sz="2600" dirty="0" smtClean="0"/>
              <a:t>the expression. </a:t>
            </a:r>
          </a:p>
          <a:p>
            <a:pPr>
              <a:buNone/>
            </a:pPr>
            <a:r>
              <a:rPr lang="en-US" sz="2600" dirty="0" smtClean="0"/>
              <a:t>So, the expression </a:t>
            </a:r>
            <a:r>
              <a:rPr lang="en-US" sz="2600" b="1" dirty="0" smtClean="0"/>
              <a:t>(3 + 6) * (2 - 4) + 7 </a:t>
            </a:r>
            <a:endParaRPr lang="en-US" sz="2600" dirty="0" smtClean="0"/>
          </a:p>
          <a:p>
            <a:pPr>
              <a:buNone/>
            </a:pPr>
            <a:r>
              <a:rPr lang="en-US" sz="2600" dirty="0" smtClean="0"/>
              <a:t>Becomes </a:t>
            </a:r>
            <a:r>
              <a:rPr lang="en-US" sz="2600" b="1" dirty="0" smtClean="0"/>
              <a:t>(((3 + 6) * (2 - 4)) + 7).</a:t>
            </a:r>
            <a:r>
              <a:rPr lang="en-US" sz="2600" dirty="0" smtClean="0"/>
              <a:t> </a:t>
            </a:r>
          </a:p>
          <a:p>
            <a:pPr>
              <a:buNone/>
            </a:pPr>
            <a:r>
              <a:rPr lang="en-US" sz="2600" dirty="0" smtClean="0"/>
              <a:t>Now, move each of the operators </a:t>
            </a:r>
            <a:r>
              <a:rPr lang="en-US" sz="2600" i="1" dirty="0" smtClean="0">
                <a:solidFill>
                  <a:srgbClr val="0000CC"/>
                </a:solidFill>
              </a:rPr>
              <a:t>immediately </a:t>
            </a:r>
            <a:r>
              <a:rPr lang="en-US" sz="2600" i="1" dirty="0" smtClean="0"/>
              <a:t>to the </a:t>
            </a:r>
            <a:r>
              <a:rPr lang="en-US" sz="2600" i="1" dirty="0" smtClean="0">
                <a:solidFill>
                  <a:srgbClr val="0000CC"/>
                </a:solidFill>
              </a:rPr>
              <a:t>right</a:t>
            </a:r>
            <a:r>
              <a:rPr lang="en-US" sz="2600" dirty="0" smtClean="0">
                <a:solidFill>
                  <a:srgbClr val="0000CC"/>
                </a:solidFill>
              </a:rPr>
              <a:t> </a:t>
            </a:r>
            <a:r>
              <a:rPr lang="en-US" sz="2600" dirty="0" smtClean="0"/>
              <a:t>of their respective right parentheses. If you do this, you will see that </a:t>
            </a:r>
          </a:p>
          <a:p>
            <a:pPr>
              <a:buNone/>
            </a:pPr>
            <a:r>
              <a:rPr lang="en-US" sz="2600" b="1" dirty="0" smtClean="0"/>
              <a:t>(((3 + 6) * (2 - 4)) + 7)</a:t>
            </a:r>
            <a:r>
              <a:rPr lang="en-US" sz="2600" dirty="0" smtClean="0"/>
              <a:t> becomes </a:t>
            </a:r>
            <a:r>
              <a:rPr lang="en-US" sz="2600" b="1" dirty="0" smtClean="0"/>
              <a:t>3 6 + 2 4 - * 7 +</a:t>
            </a:r>
            <a:r>
              <a:rPr lang="en-US" sz="2600" dirty="0" smtClean="0"/>
              <a:t> 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86200" y="4573596"/>
            <a:ext cx="4114800" cy="22082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AutoShape 2"/>
          <p:cNvSpPr>
            <a:spLocks noGrp="1" noChangeAspec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Implementing Postfix Through Stack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143000"/>
            <a:ext cx="8686800" cy="5486400"/>
          </a:xfrm>
        </p:spPr>
        <p:txBody>
          <a:bodyPr>
            <a:normAutofit fontScale="77500" lnSpcReduction="20000"/>
          </a:bodyPr>
          <a:lstStyle/>
          <a:p>
            <a:r>
              <a:rPr lang="en-US" sz="3100" dirty="0" smtClean="0"/>
              <a:t>Read in one symbol at a time from the postfix expression. </a:t>
            </a:r>
          </a:p>
          <a:p>
            <a:r>
              <a:rPr lang="en-US" sz="3100" dirty="0" smtClean="0"/>
              <a:t>Any time you see an </a:t>
            </a:r>
            <a:r>
              <a:rPr lang="en-US" sz="3100" dirty="0" smtClean="0">
                <a:solidFill>
                  <a:srgbClr val="0000CC"/>
                </a:solidFill>
              </a:rPr>
              <a:t>operand</a:t>
            </a:r>
            <a:r>
              <a:rPr lang="en-US" sz="3100" dirty="0" smtClean="0"/>
              <a:t>, </a:t>
            </a:r>
            <a:r>
              <a:rPr lang="en-US" sz="3100" dirty="0" smtClean="0">
                <a:solidFill>
                  <a:srgbClr val="C00000"/>
                </a:solidFill>
              </a:rPr>
              <a:t>push</a:t>
            </a:r>
            <a:r>
              <a:rPr lang="en-US" sz="3100" dirty="0" smtClean="0"/>
              <a:t> it onto the stack</a:t>
            </a:r>
          </a:p>
          <a:p>
            <a:r>
              <a:rPr lang="en-US" sz="3100" dirty="0" smtClean="0"/>
              <a:t>Any time you see a </a:t>
            </a:r>
            <a:r>
              <a:rPr lang="en-US" sz="3100" dirty="0" smtClean="0">
                <a:solidFill>
                  <a:srgbClr val="0000CC"/>
                </a:solidFill>
              </a:rPr>
              <a:t>binary operator </a:t>
            </a:r>
            <a:r>
              <a:rPr lang="en-US" sz="3100" dirty="0" smtClean="0"/>
              <a:t>(+, -, *, /) or </a:t>
            </a:r>
            <a:r>
              <a:rPr lang="en-US" sz="3100" dirty="0" smtClean="0">
                <a:solidFill>
                  <a:srgbClr val="0000CC"/>
                </a:solidFill>
              </a:rPr>
              <a:t>unary </a:t>
            </a:r>
            <a:r>
              <a:rPr lang="en-US" sz="3100" dirty="0" smtClean="0"/>
              <a:t>(square root, negative sign) operator</a:t>
            </a:r>
          </a:p>
          <a:p>
            <a:pPr lvl="1"/>
            <a:r>
              <a:rPr lang="en-US" dirty="0" smtClean="0"/>
              <a:t>If the operator is </a:t>
            </a:r>
            <a:r>
              <a:rPr lang="en-US" dirty="0" smtClean="0">
                <a:solidFill>
                  <a:srgbClr val="0000CC"/>
                </a:solidFill>
              </a:rPr>
              <a:t>binary</a:t>
            </a:r>
            <a:r>
              <a:rPr lang="en-US" dirty="0" smtClean="0"/>
              <a:t>, </a:t>
            </a:r>
            <a:r>
              <a:rPr lang="en-US" dirty="0" smtClean="0">
                <a:solidFill>
                  <a:srgbClr val="C00000"/>
                </a:solidFill>
              </a:rPr>
              <a:t>pop two </a:t>
            </a:r>
            <a:r>
              <a:rPr lang="en-US" dirty="0" smtClean="0"/>
              <a:t>elements off of the stack.</a:t>
            </a:r>
          </a:p>
          <a:p>
            <a:pPr lvl="1"/>
            <a:r>
              <a:rPr lang="en-US" dirty="0" smtClean="0"/>
              <a:t>If the operator is </a:t>
            </a:r>
            <a:r>
              <a:rPr lang="en-US" dirty="0" smtClean="0">
                <a:solidFill>
                  <a:srgbClr val="0000CC"/>
                </a:solidFill>
              </a:rPr>
              <a:t>unary</a:t>
            </a:r>
            <a:r>
              <a:rPr lang="en-US" dirty="0" smtClean="0"/>
              <a:t>, </a:t>
            </a:r>
            <a:r>
              <a:rPr lang="en-US" dirty="0" smtClean="0">
                <a:solidFill>
                  <a:srgbClr val="C00000"/>
                </a:solidFill>
              </a:rPr>
              <a:t>pop one </a:t>
            </a:r>
            <a:r>
              <a:rPr lang="en-US" dirty="0" smtClean="0"/>
              <a:t>element off the stack.</a:t>
            </a:r>
          </a:p>
          <a:p>
            <a:r>
              <a:rPr lang="en-US" sz="3100" dirty="0" smtClean="0"/>
              <a:t>Evaluate those operands with that operator</a:t>
            </a:r>
          </a:p>
          <a:p>
            <a:r>
              <a:rPr lang="en-US" sz="3100" dirty="0" smtClean="0"/>
              <a:t>Push the result back onto the stack.</a:t>
            </a:r>
          </a:p>
          <a:p>
            <a:r>
              <a:rPr lang="en-US" sz="3100" dirty="0" smtClean="0"/>
              <a:t>When you're done with the entire expression, the only thing left on the stack should be the final result</a:t>
            </a:r>
          </a:p>
          <a:p>
            <a:pPr lvl="1"/>
            <a:r>
              <a:rPr lang="en-US" dirty="0" smtClean="0"/>
              <a:t>If there are </a:t>
            </a:r>
            <a:r>
              <a:rPr lang="en-US" dirty="0" smtClean="0">
                <a:solidFill>
                  <a:srgbClr val="FF0000"/>
                </a:solidFill>
              </a:rPr>
              <a:t>zero or more than 1 operands left </a:t>
            </a:r>
            <a:r>
              <a:rPr lang="en-US" dirty="0" smtClean="0"/>
              <a:t>on the stack, either your program is flawed, or the expression was invalid</a:t>
            </a:r>
          </a:p>
          <a:p>
            <a:r>
              <a:rPr lang="en-US" sz="3100" dirty="0" smtClean="0"/>
              <a:t>The first element you pop off of the stack in an operation should be evaluated on the </a:t>
            </a:r>
            <a:r>
              <a:rPr lang="en-US" sz="3100" dirty="0" smtClean="0">
                <a:solidFill>
                  <a:srgbClr val="0000CC"/>
                </a:solidFill>
              </a:rPr>
              <a:t>right-hand side </a:t>
            </a:r>
            <a:r>
              <a:rPr lang="en-US" sz="3100" dirty="0" smtClean="0"/>
              <a:t>of the operator</a:t>
            </a:r>
          </a:p>
          <a:p>
            <a:pPr lvl="1"/>
            <a:r>
              <a:rPr lang="en-US" dirty="0" smtClean="0"/>
              <a:t>For multiplication and addition, order doesn't matter, but for subtraction and division, the answer will  be incorrect if the operands are switched around. </a:t>
            </a:r>
          </a:p>
        </p:txBody>
      </p:sp>
      <p:sp>
        <p:nvSpPr>
          <p:cNvPr id="6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AutoShape 2"/>
          <p:cNvSpPr>
            <a:spLocks noGrp="1" noChangeAspec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Implementing Postfix Through Stack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066800"/>
            <a:ext cx="8686800" cy="533400"/>
          </a:xfrm>
        </p:spPr>
        <p:txBody>
          <a:bodyPr/>
          <a:lstStyle/>
          <a:p>
            <a:pPr eaLnBrk="1" hangingPunct="1"/>
            <a:endParaRPr lang="en-US" dirty="0" smtClean="0"/>
          </a:p>
        </p:txBody>
      </p:sp>
      <p:sp>
        <p:nvSpPr>
          <p:cNvPr id="6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1143000"/>
            <a:ext cx="8229600" cy="53736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AutoShape 2"/>
          <p:cNvSpPr>
            <a:spLocks noGrp="1" noChangeAspec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Implementing Postfix Through Stack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066800"/>
            <a:ext cx="8686800" cy="533400"/>
          </a:xfrm>
        </p:spPr>
        <p:txBody>
          <a:bodyPr/>
          <a:lstStyle/>
          <a:p>
            <a:pPr eaLnBrk="1" hangingPunct="1"/>
            <a:endParaRPr lang="en-US" dirty="0" smtClean="0"/>
          </a:p>
        </p:txBody>
      </p:sp>
      <p:sp>
        <p:nvSpPr>
          <p:cNvPr id="6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1219200"/>
            <a:ext cx="8763000" cy="52223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Implementing Infix Through Stacks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Implementing infix notation with stacks is substantially more difficult</a:t>
            </a:r>
          </a:p>
          <a:p>
            <a:r>
              <a:rPr lang="en-US" dirty="0" smtClean="0"/>
              <a:t>3 stacks are needed : </a:t>
            </a:r>
          </a:p>
          <a:p>
            <a:pPr lvl="1"/>
            <a:r>
              <a:rPr lang="en-US" dirty="0" smtClean="0"/>
              <a:t>one for the </a:t>
            </a:r>
            <a:r>
              <a:rPr lang="en-US" b="1" dirty="0" smtClean="0">
                <a:solidFill>
                  <a:srgbClr val="0000CC"/>
                </a:solidFill>
              </a:rPr>
              <a:t>parentheses</a:t>
            </a:r>
          </a:p>
          <a:p>
            <a:pPr lvl="1"/>
            <a:r>
              <a:rPr lang="en-US" dirty="0" smtClean="0"/>
              <a:t>one for the </a:t>
            </a:r>
            <a:r>
              <a:rPr lang="en-US" b="1" dirty="0" smtClean="0">
                <a:solidFill>
                  <a:srgbClr val="0000CC"/>
                </a:solidFill>
              </a:rPr>
              <a:t>operands</a:t>
            </a:r>
            <a:r>
              <a:rPr lang="en-US" dirty="0" smtClean="0"/>
              <a:t>, and </a:t>
            </a:r>
          </a:p>
          <a:p>
            <a:pPr lvl="1"/>
            <a:r>
              <a:rPr lang="en-US" dirty="0" smtClean="0"/>
              <a:t>one for the </a:t>
            </a:r>
            <a:r>
              <a:rPr lang="en-US" b="1" dirty="0" smtClean="0">
                <a:solidFill>
                  <a:srgbClr val="0000CC"/>
                </a:solidFill>
              </a:rPr>
              <a:t>operators</a:t>
            </a:r>
            <a:r>
              <a:rPr lang="en-US" dirty="0" smtClean="0"/>
              <a:t>. </a:t>
            </a:r>
          </a:p>
          <a:p>
            <a:r>
              <a:rPr lang="en-US" b="1" dirty="0" smtClean="0">
                <a:solidFill>
                  <a:srgbClr val="C00000"/>
                </a:solidFill>
              </a:rPr>
              <a:t>Fully parenthesize </a:t>
            </a:r>
            <a:r>
              <a:rPr lang="en-US" dirty="0" smtClean="0"/>
              <a:t>the infix expression before attempting to evaluate it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Implementing Infix Through Stack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 </a:t>
            </a:r>
            <a:r>
              <a:rPr lang="en-US" b="1" dirty="0" smtClean="0">
                <a:solidFill>
                  <a:srgbClr val="0000CC"/>
                </a:solidFill>
              </a:rPr>
              <a:t>evaluate an expression </a:t>
            </a:r>
            <a:r>
              <a:rPr lang="en-US" dirty="0" smtClean="0"/>
              <a:t>in infix notation</a:t>
            </a:r>
            <a:r>
              <a:rPr lang="en-US" b="1" dirty="0" smtClean="0"/>
              <a:t>:</a:t>
            </a:r>
          </a:p>
          <a:p>
            <a:r>
              <a:rPr lang="en-US" dirty="0" smtClean="0"/>
              <a:t>Keep pushing elements onto their respective stacks until a closed parenthesis is reached</a:t>
            </a:r>
          </a:p>
          <a:p>
            <a:r>
              <a:rPr lang="en-US" dirty="0" smtClean="0"/>
              <a:t>When a closed parenthesis is encountered</a:t>
            </a:r>
          </a:p>
          <a:p>
            <a:pPr lvl="1"/>
            <a:r>
              <a:rPr lang="en-US" dirty="0" smtClean="0">
                <a:solidFill>
                  <a:srgbClr val="C00000"/>
                </a:solidFill>
              </a:rPr>
              <a:t>Pop an operator </a:t>
            </a:r>
            <a:r>
              <a:rPr lang="en-US" dirty="0" smtClean="0"/>
              <a:t>off the </a:t>
            </a:r>
            <a:r>
              <a:rPr lang="en-US" dirty="0" smtClean="0">
                <a:solidFill>
                  <a:srgbClr val="0000CC"/>
                </a:solidFill>
              </a:rPr>
              <a:t>operator stack</a:t>
            </a:r>
          </a:p>
          <a:p>
            <a:pPr lvl="1"/>
            <a:r>
              <a:rPr lang="en-US" dirty="0" smtClean="0">
                <a:solidFill>
                  <a:srgbClr val="C00000"/>
                </a:solidFill>
              </a:rPr>
              <a:t>Pop the appropriate number of operands </a:t>
            </a:r>
            <a:r>
              <a:rPr lang="en-US" dirty="0" smtClean="0"/>
              <a:t>off the </a:t>
            </a:r>
            <a:r>
              <a:rPr lang="en-US" dirty="0" smtClean="0">
                <a:solidFill>
                  <a:srgbClr val="0000CC"/>
                </a:solidFill>
              </a:rPr>
              <a:t>operand stack </a:t>
            </a:r>
            <a:r>
              <a:rPr lang="en-US" dirty="0" smtClean="0"/>
              <a:t>to perform the operation</a:t>
            </a:r>
          </a:p>
          <a:p>
            <a:r>
              <a:rPr lang="en-US" dirty="0" smtClean="0"/>
              <a:t>Once again, </a:t>
            </a:r>
            <a:r>
              <a:rPr lang="en-US" dirty="0" smtClean="0">
                <a:solidFill>
                  <a:srgbClr val="C00000"/>
                </a:solidFill>
              </a:rPr>
              <a:t>push the result back </a:t>
            </a:r>
            <a:r>
              <a:rPr lang="en-US" dirty="0" smtClean="0"/>
              <a:t>onto the </a:t>
            </a:r>
            <a:r>
              <a:rPr lang="en-US" dirty="0" smtClean="0">
                <a:solidFill>
                  <a:srgbClr val="0000CC"/>
                </a:solidFill>
              </a:rPr>
              <a:t>operand stack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Implementing Infix Through Stack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4572000" cy="5562600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Keep pushing elements onto their respective stacks until a </a:t>
            </a:r>
            <a:r>
              <a:rPr lang="en-US" dirty="0" smtClean="0">
                <a:solidFill>
                  <a:srgbClr val="0000CC"/>
                </a:solidFill>
              </a:rPr>
              <a:t>closed parenthesis </a:t>
            </a:r>
            <a:r>
              <a:rPr lang="en-US" dirty="0" smtClean="0"/>
              <a:t>is reached</a:t>
            </a:r>
          </a:p>
          <a:p>
            <a:r>
              <a:rPr lang="en-US" dirty="0" smtClean="0"/>
              <a:t>When a </a:t>
            </a:r>
            <a:r>
              <a:rPr lang="en-US" dirty="0" smtClean="0">
                <a:solidFill>
                  <a:srgbClr val="0000CC"/>
                </a:solidFill>
              </a:rPr>
              <a:t>closed parenthesis </a:t>
            </a:r>
            <a:r>
              <a:rPr lang="en-US" dirty="0" smtClean="0"/>
              <a:t>is encountered</a:t>
            </a:r>
          </a:p>
          <a:p>
            <a:pPr lvl="1"/>
            <a:r>
              <a:rPr lang="en-US" dirty="0" smtClean="0">
                <a:solidFill>
                  <a:srgbClr val="C00000"/>
                </a:solidFill>
              </a:rPr>
              <a:t>Pop an operator </a:t>
            </a:r>
            <a:r>
              <a:rPr lang="en-US" dirty="0" smtClean="0"/>
              <a:t>off the </a:t>
            </a:r>
            <a:r>
              <a:rPr lang="en-US" dirty="0" smtClean="0">
                <a:solidFill>
                  <a:srgbClr val="0000CC"/>
                </a:solidFill>
              </a:rPr>
              <a:t>operator stack</a:t>
            </a:r>
          </a:p>
          <a:p>
            <a:pPr lvl="1"/>
            <a:r>
              <a:rPr lang="en-US" dirty="0" smtClean="0">
                <a:solidFill>
                  <a:srgbClr val="C00000"/>
                </a:solidFill>
              </a:rPr>
              <a:t>Pop the appropriate number of operands </a:t>
            </a:r>
            <a:r>
              <a:rPr lang="en-US" dirty="0" smtClean="0"/>
              <a:t>off the </a:t>
            </a:r>
            <a:r>
              <a:rPr lang="en-US" dirty="0" smtClean="0">
                <a:solidFill>
                  <a:srgbClr val="0000CC"/>
                </a:solidFill>
              </a:rPr>
              <a:t>operand stack </a:t>
            </a:r>
            <a:r>
              <a:rPr lang="en-US" dirty="0" smtClean="0"/>
              <a:t>to perform the operation</a:t>
            </a:r>
          </a:p>
          <a:p>
            <a:r>
              <a:rPr lang="en-US" dirty="0" smtClean="0"/>
              <a:t>Once again, </a:t>
            </a:r>
            <a:r>
              <a:rPr lang="en-US" dirty="0" smtClean="0">
                <a:solidFill>
                  <a:srgbClr val="C00000"/>
                </a:solidFill>
              </a:rPr>
              <a:t>push the result back </a:t>
            </a:r>
            <a:r>
              <a:rPr lang="en-US" dirty="0" smtClean="0"/>
              <a:t>onto the </a:t>
            </a:r>
            <a:r>
              <a:rPr lang="en-US" dirty="0" smtClean="0">
                <a:solidFill>
                  <a:srgbClr val="0000CC"/>
                </a:solidFill>
              </a:rPr>
              <a:t>operand stack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53000" y="1143000"/>
            <a:ext cx="4038600" cy="53353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Application of Stacks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Direct applications</a:t>
            </a:r>
          </a:p>
          <a:p>
            <a:pPr lvl="1"/>
            <a:r>
              <a:rPr lang="en-US" dirty="0" smtClean="0"/>
              <a:t>Page-visited history in a Web browser</a:t>
            </a:r>
          </a:p>
          <a:p>
            <a:pPr lvl="1"/>
            <a:r>
              <a:rPr lang="en-US" dirty="0" smtClean="0"/>
              <a:t>Undo sequence in a text editor</a:t>
            </a:r>
          </a:p>
          <a:p>
            <a:pPr lvl="1"/>
            <a:r>
              <a:rPr lang="en-US" dirty="0" smtClean="0"/>
              <a:t>Chain of method calls in the Java Virtual Machine</a:t>
            </a:r>
          </a:p>
          <a:p>
            <a:pPr lvl="1"/>
            <a:r>
              <a:rPr lang="en-US" dirty="0" smtClean="0"/>
              <a:t>Validate XML</a:t>
            </a:r>
          </a:p>
          <a:p>
            <a:r>
              <a:rPr lang="en-US" dirty="0" smtClean="0"/>
              <a:t>Indirect applications</a:t>
            </a:r>
          </a:p>
          <a:p>
            <a:pPr lvl="1"/>
            <a:r>
              <a:rPr lang="en-US" dirty="0" smtClean="0"/>
              <a:t>Auxiliary data structure for algorithms</a:t>
            </a:r>
          </a:p>
          <a:p>
            <a:pPr lvl="1"/>
            <a:r>
              <a:rPr lang="en-US" dirty="0" smtClean="0"/>
              <a:t>Component of other data structures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410200"/>
          </a:xfrm>
        </p:spPr>
        <p:txBody>
          <a:bodyPr/>
          <a:lstStyle/>
          <a:p>
            <a:r>
              <a:rPr lang="en-US" dirty="0" smtClean="0"/>
              <a:t>Stacks</a:t>
            </a:r>
          </a:p>
          <a:p>
            <a:r>
              <a:rPr lang="en-US" dirty="0" smtClean="0"/>
              <a:t>Concept</a:t>
            </a:r>
          </a:p>
          <a:p>
            <a:r>
              <a:rPr lang="en-US" dirty="0" smtClean="0"/>
              <a:t>Stack Operations</a:t>
            </a:r>
          </a:p>
          <a:p>
            <a:pPr lvl="1"/>
            <a:r>
              <a:rPr lang="en-US" dirty="0" smtClean="0"/>
              <a:t>Push and Pop</a:t>
            </a:r>
          </a:p>
          <a:p>
            <a:r>
              <a:rPr lang="en-US" dirty="0" smtClean="0"/>
              <a:t>Stack Implementation</a:t>
            </a:r>
          </a:p>
          <a:p>
            <a:pPr lvl="1"/>
            <a:r>
              <a:rPr lang="en-US" dirty="0" smtClean="0"/>
              <a:t>Static		Array Based</a:t>
            </a:r>
          </a:p>
          <a:p>
            <a:pPr lvl="1"/>
            <a:r>
              <a:rPr lang="en-US" dirty="0" smtClean="0"/>
              <a:t>Dynamic	Linked List</a:t>
            </a:r>
          </a:p>
          <a:p>
            <a:r>
              <a:rPr lang="en-US" dirty="0" smtClean="0"/>
              <a:t>Stack Applications</a:t>
            </a:r>
          </a:p>
          <a:p>
            <a:pPr lvl="1"/>
            <a:r>
              <a:rPr lang="en-US" dirty="0" smtClean="0"/>
              <a:t>Balanced Symbol Checking</a:t>
            </a:r>
          </a:p>
          <a:p>
            <a:pPr lvl="1"/>
            <a:r>
              <a:rPr lang="en-US" dirty="0" smtClean="0"/>
              <a:t>Prefix, Infix and Postfix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_chap01">
  <a:themeElements>
    <a:clrScheme name="C_chap01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C_chap01">
      <a:majorFont>
        <a:latin typeface="AvantGarde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Times New Roman" pitchFamily="18" charset="0"/>
            <a:cs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en-US" sz="1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Times New Roman" pitchFamily="18" charset="0"/>
            <a:cs typeface="Times New Roman" pitchFamily="18" charset="0"/>
          </a:defRPr>
        </a:defPPr>
      </a:lstStyle>
    </a:lnDef>
  </a:objectDefaults>
  <a:extraClrSchemeLst>
    <a:extraClrScheme>
      <a:clrScheme name="C_chap01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_chap01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_chap01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_chap01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_chap01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_chap01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_chap01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Lecture_15</Template>
  <TotalTime>5996</TotalTime>
  <Words>1577</Words>
  <Application>Microsoft Office PowerPoint</Application>
  <PresentationFormat>On-screen Show (4:3)</PresentationFormat>
  <Paragraphs>556</Paragraphs>
  <Slides>50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50</vt:i4>
      </vt:variant>
    </vt:vector>
  </HeadingPairs>
  <TitlesOfParts>
    <vt:vector size="52" baseType="lpstr">
      <vt:lpstr>Edge</vt:lpstr>
      <vt:lpstr>C_chap01</vt:lpstr>
      <vt:lpstr>CSC 211 Data Structures  Lecture 23 </vt:lpstr>
      <vt:lpstr>Last Lecture Summary</vt:lpstr>
      <vt:lpstr>Objectives Overview</vt:lpstr>
      <vt:lpstr>Stacks</vt:lpstr>
      <vt:lpstr>Stack Examples</vt:lpstr>
      <vt:lpstr>Stack</vt:lpstr>
      <vt:lpstr>Stack Operations</vt:lpstr>
      <vt:lpstr>Stack Operations</vt:lpstr>
      <vt:lpstr>Common Stack Operations</vt:lpstr>
      <vt:lpstr>Stack Operations</vt:lpstr>
      <vt:lpstr>Push and Pop Trace</vt:lpstr>
      <vt:lpstr>Stack Implementation</vt:lpstr>
      <vt:lpstr>Stack – Array Implementation</vt:lpstr>
      <vt:lpstr>Push– Array Implementation</vt:lpstr>
      <vt:lpstr>Push – Array Implementation</vt:lpstr>
      <vt:lpstr>Pop – Array Implementation</vt:lpstr>
      <vt:lpstr>Pop – Array Implementation</vt:lpstr>
      <vt:lpstr>Other Stack Operations</vt:lpstr>
      <vt:lpstr>Select position 0 as top of the stack</vt:lpstr>
      <vt:lpstr>Stack – Array Implementation</vt:lpstr>
      <vt:lpstr>Stack – Array Implementation</vt:lpstr>
      <vt:lpstr>Select position 0 as bottom of the Stack</vt:lpstr>
      <vt:lpstr>Stack – Linked Representation</vt:lpstr>
      <vt:lpstr>Push operation - Algorithm</vt:lpstr>
      <vt:lpstr>Push Operation - Trace</vt:lpstr>
      <vt:lpstr>Pop Operation - Algorithm</vt:lpstr>
      <vt:lpstr>Pop Operation - Trace</vt:lpstr>
      <vt:lpstr>Slide 28</vt:lpstr>
      <vt:lpstr>Slide 29</vt:lpstr>
      <vt:lpstr>Slide 30</vt:lpstr>
      <vt:lpstr>Slide 31</vt:lpstr>
      <vt:lpstr>Slide 32</vt:lpstr>
      <vt:lpstr>Balanced Symbol Checking - Stack Application</vt:lpstr>
      <vt:lpstr>Algorithm in Practice</vt:lpstr>
      <vt:lpstr>Mathematical Calculations</vt:lpstr>
      <vt:lpstr>Mathematical Expression Notation</vt:lpstr>
      <vt:lpstr>Operator Precedence and Associativity</vt:lpstr>
      <vt:lpstr>Operator Precedence in C++</vt:lpstr>
      <vt:lpstr>Evaluating Prefix (Polish Notation)</vt:lpstr>
      <vt:lpstr>Evaluating Prefix Notation</vt:lpstr>
      <vt:lpstr>Prefix Notation Stack Example</vt:lpstr>
      <vt:lpstr>Converting Infix to Postfix Notation</vt:lpstr>
      <vt:lpstr>Implementing Postfix Through Stack</vt:lpstr>
      <vt:lpstr>Implementing Postfix Through Stack</vt:lpstr>
      <vt:lpstr>Implementing Postfix Through Stack</vt:lpstr>
      <vt:lpstr>Implementing Infix Through Stacks</vt:lpstr>
      <vt:lpstr>Implementing Infix Through Stack</vt:lpstr>
      <vt:lpstr>Implementing Infix Through Stack</vt:lpstr>
      <vt:lpstr>Application of Stacks</vt:lpstr>
      <vt:lpstr>Summary</vt:lpstr>
    </vt:vector>
  </TitlesOfParts>
  <Company>Cottrell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23</dc:title>
  <dc:subject>CSC211 Data Structures</dc:subject>
  <dc:creator>Dr. Iftikhar Azim Niaz</dc:creator>
  <cp:lastModifiedBy>NTS</cp:lastModifiedBy>
  <cp:revision>517</cp:revision>
  <dcterms:created xsi:type="dcterms:W3CDTF">2004-10-06T00:41:44Z</dcterms:created>
  <dcterms:modified xsi:type="dcterms:W3CDTF">2012-11-16T12:06:09Z</dcterms:modified>
</cp:coreProperties>
</file>