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6" r:id="rId1"/>
  </p:sldMasterIdLst>
  <p:notesMasterIdLst>
    <p:notesMasterId r:id="rId57"/>
  </p:notesMasterIdLst>
  <p:sldIdLst>
    <p:sldId id="306" r:id="rId2"/>
    <p:sldId id="547" r:id="rId3"/>
    <p:sldId id="578" r:id="rId4"/>
    <p:sldId id="660" r:id="rId5"/>
    <p:sldId id="639" r:id="rId6"/>
    <p:sldId id="659" r:id="rId7"/>
    <p:sldId id="508" r:id="rId8"/>
    <p:sldId id="663" r:id="rId9"/>
    <p:sldId id="661" r:id="rId10"/>
    <p:sldId id="666" r:id="rId11"/>
    <p:sldId id="667" r:id="rId12"/>
    <p:sldId id="662" r:id="rId13"/>
    <p:sldId id="636" r:id="rId14"/>
    <p:sldId id="640" r:id="rId15"/>
    <p:sldId id="641" r:id="rId16"/>
    <p:sldId id="647" r:id="rId17"/>
    <p:sldId id="651" r:id="rId18"/>
    <p:sldId id="669" r:id="rId19"/>
    <p:sldId id="670" r:id="rId20"/>
    <p:sldId id="671" r:id="rId21"/>
    <p:sldId id="672" r:id="rId22"/>
    <p:sldId id="673" r:id="rId23"/>
    <p:sldId id="674" r:id="rId24"/>
    <p:sldId id="675" r:id="rId25"/>
    <p:sldId id="676" r:id="rId26"/>
    <p:sldId id="677" r:id="rId27"/>
    <p:sldId id="678" r:id="rId28"/>
    <p:sldId id="679" r:id="rId29"/>
    <p:sldId id="680" r:id="rId30"/>
    <p:sldId id="681" r:id="rId31"/>
    <p:sldId id="682" r:id="rId32"/>
    <p:sldId id="683" r:id="rId33"/>
    <p:sldId id="684" r:id="rId34"/>
    <p:sldId id="685" r:id="rId35"/>
    <p:sldId id="653" r:id="rId36"/>
    <p:sldId id="652" r:id="rId37"/>
    <p:sldId id="686" r:id="rId38"/>
    <p:sldId id="687" r:id="rId39"/>
    <p:sldId id="688" r:id="rId40"/>
    <p:sldId id="664" r:id="rId41"/>
    <p:sldId id="658" r:id="rId42"/>
    <p:sldId id="689" r:id="rId43"/>
    <p:sldId id="690" r:id="rId44"/>
    <p:sldId id="665" r:id="rId45"/>
    <p:sldId id="691" r:id="rId46"/>
    <p:sldId id="692" r:id="rId47"/>
    <p:sldId id="693" r:id="rId48"/>
    <p:sldId id="694" r:id="rId49"/>
    <p:sldId id="695" r:id="rId50"/>
    <p:sldId id="696" r:id="rId51"/>
    <p:sldId id="697" r:id="rId52"/>
    <p:sldId id="698" r:id="rId53"/>
    <p:sldId id="699" r:id="rId54"/>
    <p:sldId id="668" r:id="rId55"/>
    <p:sldId id="635" r:id="rId5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</p:showPr>
  <p:clrMru>
    <a:srgbClr val="0000CC"/>
    <a:srgbClr val="85DFFF"/>
    <a:srgbClr val="000099"/>
    <a:srgbClr val="990000"/>
    <a:srgbClr val="006600"/>
    <a:srgbClr val="CCFF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6327" autoAdjust="0"/>
    <p:restoredTop sz="94798" autoAdjust="0"/>
  </p:normalViewPr>
  <p:slideViewPr>
    <p:cSldViewPr>
      <p:cViewPr>
        <p:scale>
          <a:sx n="60" d="100"/>
          <a:sy n="60" d="100"/>
        </p:scale>
        <p:origin x="-1542" y="-1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13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444"/>
    </p:cViewPr>
  </p:sorterViewPr>
  <p:notesViewPr>
    <p:cSldViewPr>
      <p:cViewPr varScale="1">
        <p:scale>
          <a:sx n="54" d="100"/>
          <a:sy n="54" d="100"/>
        </p:scale>
        <p:origin x="-1854" y="-84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notesMaster" Target="notesMasters/notesMaster1.xml"/><Relationship Id="rId61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effectLst/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ffectLst/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608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noProof="0" smtClean="0"/>
              <a:t>Click to edit Master text styles</a:t>
            </a:r>
          </a:p>
          <a:p>
            <a:pPr lvl="1"/>
            <a:r>
              <a:rPr lang="en-US" altLang="zh-TW" noProof="0" smtClean="0"/>
              <a:t>Second level</a:t>
            </a:r>
          </a:p>
          <a:p>
            <a:pPr lvl="2"/>
            <a:r>
              <a:rPr lang="en-US" altLang="zh-TW" noProof="0" smtClean="0"/>
              <a:t>Third level</a:t>
            </a:r>
          </a:p>
          <a:p>
            <a:pPr lvl="3"/>
            <a:r>
              <a:rPr lang="en-US" altLang="zh-TW" noProof="0" smtClean="0"/>
              <a:t>Fourth level</a:t>
            </a:r>
          </a:p>
          <a:p>
            <a:pPr lvl="4"/>
            <a:r>
              <a:rPr lang="en-US" altLang="zh-TW" noProof="0" smtClean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ffectLst/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ffectLst/>
                <a:latin typeface="Arial" charset="0"/>
              </a:defRPr>
            </a:lvl1pPr>
          </a:lstStyle>
          <a:p>
            <a:pPr>
              <a:defRPr/>
            </a:pPr>
            <a:fld id="{9E1B2F9A-186B-4AC8-B273-1CDEBB29F7E8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1B2F9A-186B-4AC8-B273-1CDEBB29F7E8}" type="slidenum">
              <a:rPr lang="zh-TW" altLang="en-US" smtClean="0"/>
              <a:pPr>
                <a:defRPr/>
              </a:pPr>
              <a:t>1</a:t>
            </a:fld>
            <a:endParaRPr lang="en-US" altLang="zh-TW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9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ECE5577-169D-4A54-A9D8-62F9D5126F1A}" type="slidenum">
              <a:rPr lang="en-US" smtClean="0">
                <a:latin typeface="Arial" pitchFamily="34" charset="0"/>
              </a:rPr>
              <a:pPr/>
              <a:t>2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45059" name="Text Box 1"/>
          <p:cNvSpPr txBox="1">
            <a:spLocks noChangeArrowheads="1"/>
          </p:cNvSpPr>
          <p:nvPr/>
        </p:nvSpPr>
        <p:spPr bwMode="auto">
          <a:xfrm>
            <a:off x="957263" y="685800"/>
            <a:ext cx="4943475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84408" tIns="42204" rIns="84408" bIns="42204" anchor="ctr"/>
          <a:lstStyle/>
          <a:p>
            <a:endParaRPr lang="en-US"/>
          </a:p>
        </p:txBody>
      </p:sp>
      <p:sp>
        <p:nvSpPr>
          <p:cNvPr id="45060" name="Rectangle 2"/>
          <p:cNvSpPr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3225" cy="4111625"/>
          </a:xfrm>
          <a:noFill/>
          <a:ln/>
        </p:spPr>
        <p:txBody>
          <a:bodyPr/>
          <a:lstStyle/>
          <a:p>
            <a:endParaRPr lang="en-US" dirty="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8ECB248-76F6-40FC-8692-D873FFCDA878}" type="slidenum">
              <a:rPr lang="en-US" smtClean="0"/>
              <a:pPr/>
              <a:t>7</a:t>
            </a:fld>
            <a:endParaRPr lang="en-US" smtClean="0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8ECB248-76F6-40FC-8692-D873FFCDA878}" type="slidenum">
              <a:rPr lang="en-US" smtClean="0"/>
              <a:pPr/>
              <a:t>12</a:t>
            </a:fld>
            <a:endParaRPr lang="en-US" smtClean="0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121920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Line 9"/>
          <p:cNvSpPr>
            <a:spLocks noChangeShapeType="1"/>
          </p:cNvSpPr>
          <p:nvPr/>
        </p:nvSpPr>
        <p:spPr bwMode="auto">
          <a:xfrm>
            <a:off x="762000" y="1371600"/>
            <a:ext cx="807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5155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524000"/>
            <a:ext cx="7924800" cy="1752600"/>
          </a:xfrm>
        </p:spPr>
        <p:txBody>
          <a:bodyPr/>
          <a:lstStyle>
            <a:lvl1pPr>
              <a:defRPr sz="4200"/>
            </a:lvl1pPr>
          </a:lstStyle>
          <a:p>
            <a:r>
              <a:rPr lang="en-US" altLang="en-US" smtClean="0"/>
              <a:t>Click to edit Master title style</a:t>
            </a:r>
            <a:endParaRPr lang="en-US" altLang="en-US" dirty="0"/>
          </a:p>
        </p:txBody>
      </p:sp>
      <p:sp>
        <p:nvSpPr>
          <p:cNvPr id="15155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14400" y="3962400"/>
            <a:ext cx="57150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3000"/>
            </a:lvl1pPr>
          </a:lstStyle>
          <a:p>
            <a:r>
              <a:rPr lang="en-US" altLang="en-US" smtClean="0"/>
              <a:t>Click to edit Master subtitle style</a:t>
            </a:r>
            <a:endParaRPr lang="en-US" altLang="en-US" dirty="0"/>
          </a:p>
        </p:txBody>
      </p:sp>
      <p:sp>
        <p:nvSpPr>
          <p:cNvPr id="8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1"/>
            <a:ext cx="8305800" cy="685800"/>
          </a:xfrm>
        </p:spPr>
        <p:txBody>
          <a:bodyPr/>
          <a:lstStyle>
            <a:lvl1pPr>
              <a:defRPr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1"/>
            <a:ext cx="8305800" cy="76200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112838"/>
            <a:ext cx="41148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752600"/>
            <a:ext cx="4114800" cy="48006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2001" y="1112838"/>
            <a:ext cx="42672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72000" y="1752600"/>
            <a:ext cx="4267199" cy="48006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3400" y="228601"/>
            <a:ext cx="8305800" cy="761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066800"/>
            <a:ext cx="86106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50535" name="Freeform 7"/>
          <p:cNvSpPr>
            <a:spLocks noChangeArrowheads="1"/>
          </p:cNvSpPr>
          <p:nvPr/>
        </p:nvSpPr>
        <p:spPr bwMode="auto">
          <a:xfrm>
            <a:off x="381000" y="228600"/>
            <a:ext cx="8458200" cy="6096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50537" name="Line 9"/>
          <p:cNvSpPr>
            <a:spLocks noChangeShapeType="1"/>
          </p:cNvSpPr>
          <p:nvPr/>
        </p:nvSpPr>
        <p:spPr bwMode="auto">
          <a:xfrm>
            <a:off x="762000" y="1066800"/>
            <a:ext cx="807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  <p:sldLayoutId id="2147483720" r:id="rId4"/>
    <p:sldLayoutId id="2147483721" r:id="rId5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200">
          <a:solidFill>
            <a:srgbClr val="0000CC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600">
          <a:solidFill>
            <a:schemeClr val="tx1"/>
          </a:solidFill>
          <a:latin typeface="+mn-lt"/>
        </a:defRPr>
      </a:lvl2pPr>
      <a:lvl3pPr marL="1022350" indent="-35083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200">
          <a:solidFill>
            <a:schemeClr val="tx1"/>
          </a:solidFill>
          <a:latin typeface="+mn-lt"/>
        </a:defRPr>
      </a:lvl3pPr>
      <a:lvl4pPr marL="1339850" indent="-31591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sz="2000">
          <a:solidFill>
            <a:schemeClr val="tx1"/>
          </a:solidFill>
          <a:latin typeface="+mn-lt"/>
        </a:defRPr>
      </a:lvl4pPr>
      <a:lvl5pPr marL="16811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1383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5955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0527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5099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1" y="1524000"/>
            <a:ext cx="6477000" cy="2819400"/>
          </a:xfrm>
        </p:spPr>
        <p:txBody>
          <a:bodyPr/>
          <a:lstStyle/>
          <a:p>
            <a:pPr algn="ctr"/>
            <a:r>
              <a:rPr lang="en-US" b="1" dirty="0" smtClean="0"/>
              <a:t>CSC 211</a:t>
            </a:r>
            <a:br>
              <a:rPr lang="en-US" b="1" dirty="0" smtClean="0"/>
            </a:br>
            <a:r>
              <a:rPr lang="en-US" b="1" dirty="0" smtClean="0"/>
              <a:t>Data Structures</a:t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smtClean="0"/>
              <a:t>Lecture 22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7800" y="4648200"/>
            <a:ext cx="5715000" cy="1066800"/>
          </a:xfrm>
        </p:spPr>
        <p:txBody>
          <a:bodyPr/>
          <a:lstStyle/>
          <a:p>
            <a:pPr algn="ctr"/>
            <a:r>
              <a:rPr lang="en-US" dirty="0" smtClean="0"/>
              <a:t>Dr. Iftikhar Azim Niaz</a:t>
            </a:r>
          </a:p>
          <a:p>
            <a:pPr algn="ctr"/>
            <a:r>
              <a:rPr lang="en-US" sz="2400" dirty="0" smtClean="0">
                <a:solidFill>
                  <a:srgbClr val="000099"/>
                </a:solidFill>
              </a:rPr>
              <a:t>ianiaz@comsats.edu.pk</a:t>
            </a:r>
            <a:endParaRPr lang="en-US" sz="2800" dirty="0">
              <a:solidFill>
                <a:srgbClr val="000099"/>
              </a:solidFill>
            </a:endParaRPr>
          </a:p>
        </p:txBody>
      </p:sp>
      <p:sp>
        <p:nvSpPr>
          <p:cNvPr id="5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dirty="0" smtClean="0"/>
              <a:t>Last Lecture Summary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304800" y="1066800"/>
            <a:ext cx="8610600" cy="5410200"/>
          </a:xfrm>
        </p:spPr>
        <p:txBody>
          <a:bodyPr/>
          <a:lstStyle/>
          <a:p>
            <a:r>
              <a:rPr lang="en-US" dirty="0" smtClean="0"/>
              <a:t>Doubly Linked List</a:t>
            </a:r>
          </a:p>
          <a:p>
            <a:r>
              <a:rPr lang="en-US" dirty="0" smtClean="0"/>
              <a:t>Concept</a:t>
            </a:r>
          </a:p>
          <a:p>
            <a:r>
              <a:rPr lang="en-US" dirty="0" smtClean="0"/>
              <a:t>Operations on Doubly Linked List</a:t>
            </a:r>
          </a:p>
          <a:p>
            <a:pPr lvl="1"/>
            <a:r>
              <a:rPr lang="en-US" dirty="0" smtClean="0"/>
              <a:t>Insertion</a:t>
            </a:r>
          </a:p>
          <a:p>
            <a:pPr lvl="1"/>
            <a:r>
              <a:rPr lang="en-US" dirty="0" smtClean="0"/>
              <a:t>Deletion</a:t>
            </a:r>
          </a:p>
          <a:p>
            <a:pPr lvl="1"/>
            <a:r>
              <a:rPr lang="en-US" dirty="0" smtClean="0"/>
              <a:t>Traversing</a:t>
            </a:r>
          </a:p>
          <a:p>
            <a:pPr lvl="1"/>
            <a:r>
              <a:rPr lang="en-US" dirty="0" smtClean="0"/>
              <a:t>Search</a:t>
            </a:r>
          </a:p>
          <a:p>
            <a:r>
              <a:rPr lang="en-US" dirty="0" smtClean="0"/>
              <a:t>Implementation Code</a:t>
            </a:r>
          </a:p>
          <a:p>
            <a:r>
              <a:rPr lang="en-US" dirty="0" smtClean="0"/>
              <a:t>Doubly Linked List with Two Pointers</a:t>
            </a:r>
          </a:p>
          <a:p>
            <a:pPr lvl="1"/>
            <a:r>
              <a:rPr lang="en-US" dirty="0" smtClean="0"/>
              <a:t>Insertion and Deletion</a:t>
            </a:r>
          </a:p>
        </p:txBody>
      </p:sp>
      <p:sp>
        <p:nvSpPr>
          <p:cNvPr id="7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Objectives 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410200"/>
          </a:xfrm>
        </p:spPr>
        <p:txBody>
          <a:bodyPr/>
          <a:lstStyle/>
          <a:p>
            <a:r>
              <a:rPr lang="en-US" dirty="0" smtClean="0"/>
              <a:t>Queues</a:t>
            </a:r>
          </a:p>
          <a:p>
            <a:r>
              <a:rPr lang="en-US" dirty="0" smtClean="0"/>
              <a:t>Concept</a:t>
            </a:r>
          </a:p>
          <a:p>
            <a:r>
              <a:rPr lang="en-US" dirty="0" smtClean="0"/>
              <a:t>Operations on Queues</a:t>
            </a:r>
          </a:p>
          <a:p>
            <a:pPr lvl="1"/>
            <a:r>
              <a:rPr lang="en-US" dirty="0" smtClean="0"/>
              <a:t>Insertion</a:t>
            </a:r>
          </a:p>
          <a:p>
            <a:pPr lvl="1"/>
            <a:r>
              <a:rPr lang="en-US" dirty="0" smtClean="0"/>
              <a:t>Deletion</a:t>
            </a:r>
          </a:p>
          <a:p>
            <a:pPr lvl="1"/>
            <a:r>
              <a:rPr lang="en-US" dirty="0" smtClean="0"/>
              <a:t>Traversing</a:t>
            </a:r>
          </a:p>
          <a:p>
            <a:pPr lvl="1"/>
            <a:r>
              <a:rPr lang="en-US" dirty="0" smtClean="0"/>
              <a:t>Search</a:t>
            </a:r>
          </a:p>
          <a:p>
            <a:r>
              <a:rPr lang="en-US" dirty="0" smtClean="0"/>
              <a:t>Implementation Code</a:t>
            </a:r>
          </a:p>
          <a:p>
            <a:r>
              <a:rPr lang="en-US" dirty="0" smtClean="0"/>
              <a:t>Circular Queue and </a:t>
            </a:r>
            <a:r>
              <a:rPr lang="en-US" dirty="0" err="1" smtClean="0"/>
              <a:t>Deque</a:t>
            </a:r>
            <a:endParaRPr lang="en-US" dirty="0" smtClean="0"/>
          </a:p>
          <a:p>
            <a:pPr lvl="1"/>
            <a:r>
              <a:rPr lang="en-US" dirty="0" smtClean="0"/>
              <a:t>Insertion and Deletion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 to be Solved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US" sz="2800" dirty="0" smtClean="0"/>
              <a:t>It is so often necessary to wait one’s turn before having access to something.</a:t>
            </a:r>
          </a:p>
          <a:p>
            <a:pPr>
              <a:lnSpc>
                <a:spcPct val="90000"/>
              </a:lnSpc>
            </a:pPr>
            <a:r>
              <a:rPr lang="en-US" sz="2800" dirty="0" smtClean="0"/>
              <a:t>We may want to simulate a real life situation of a waiting line, like</a:t>
            </a:r>
          </a:p>
          <a:p>
            <a:pPr>
              <a:lnSpc>
                <a:spcPct val="0"/>
              </a:lnSpc>
            </a:pPr>
            <a:endParaRPr lang="en-US" sz="2800" dirty="0" smtClean="0"/>
          </a:p>
          <a:p>
            <a:pPr lvl="1">
              <a:lnSpc>
                <a:spcPct val="90000"/>
              </a:lnSpc>
            </a:pPr>
            <a:r>
              <a:rPr lang="en-US" sz="2400" dirty="0" smtClean="0"/>
              <a:t>A line of people waiting to purchase tickets, where the first person in line is the first person served.</a:t>
            </a:r>
          </a:p>
          <a:p>
            <a:pPr>
              <a:lnSpc>
                <a:spcPct val="90000"/>
              </a:lnSpc>
            </a:pPr>
            <a:r>
              <a:rPr lang="en-US" sz="2800" dirty="0" smtClean="0"/>
              <a:t>With in a computer system there may be lines of tasks</a:t>
            </a:r>
          </a:p>
          <a:p>
            <a:pPr>
              <a:lnSpc>
                <a:spcPct val="0"/>
              </a:lnSpc>
            </a:pPr>
            <a:endParaRPr lang="en-US" sz="2800" dirty="0" smtClean="0"/>
          </a:p>
          <a:p>
            <a:pPr lvl="1">
              <a:lnSpc>
                <a:spcPct val="90000"/>
              </a:lnSpc>
            </a:pPr>
            <a:r>
              <a:rPr lang="en-US" sz="2400" dirty="0" smtClean="0"/>
              <a:t>Waiting for the printer</a:t>
            </a:r>
          </a:p>
          <a:p>
            <a:pPr>
              <a:lnSpc>
                <a:spcPct val="0"/>
              </a:lnSpc>
            </a:pPr>
            <a:endParaRPr lang="en-US" sz="2800" dirty="0" smtClean="0"/>
          </a:p>
          <a:p>
            <a:pPr lvl="1">
              <a:lnSpc>
                <a:spcPct val="90000"/>
              </a:lnSpc>
            </a:pPr>
            <a:r>
              <a:rPr lang="en-US" sz="2400" dirty="0" smtClean="0"/>
              <a:t>Waiting for access to disk storage</a:t>
            </a:r>
          </a:p>
          <a:p>
            <a:pPr>
              <a:lnSpc>
                <a:spcPct val="0"/>
              </a:lnSpc>
            </a:pPr>
            <a:endParaRPr lang="en-US" sz="2800" dirty="0" smtClean="0"/>
          </a:p>
          <a:p>
            <a:pPr lvl="1">
              <a:lnSpc>
                <a:spcPct val="90000"/>
              </a:lnSpc>
            </a:pPr>
            <a:r>
              <a:rPr lang="en-US" sz="2400" dirty="0" smtClean="0"/>
              <a:t>Or in a time sharing system for use of the CPU.</a:t>
            </a:r>
          </a:p>
          <a:p>
            <a:pPr>
              <a:lnSpc>
                <a:spcPct val="90000"/>
              </a:lnSpc>
            </a:pPr>
            <a:r>
              <a:rPr lang="en-US" sz="2800" dirty="0" smtClean="0"/>
              <a:t>The data structures used to solve this type of problems is called </a:t>
            </a:r>
            <a:r>
              <a:rPr lang="en-US" sz="2800" b="1" dirty="0" smtClean="0">
                <a:solidFill>
                  <a:srgbClr val="0000CC"/>
                </a:solidFill>
              </a:rPr>
              <a:t>Queue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Queue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35052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A linear list in which items may be added only at one end and items may be removed-only at the other end</a:t>
            </a:r>
          </a:p>
          <a:p>
            <a:r>
              <a:rPr lang="en-US" dirty="0" smtClean="0"/>
              <a:t>The name </a:t>
            </a:r>
            <a:r>
              <a:rPr lang="en-US" dirty="0" smtClean="0">
                <a:solidFill>
                  <a:srgbClr val="0000CC"/>
                </a:solidFill>
              </a:rPr>
              <a:t>"queue" </a:t>
            </a:r>
            <a:r>
              <a:rPr lang="en-US" dirty="0" smtClean="0"/>
              <a:t>likely comes from the everyday use of the term e.g. queue at </a:t>
            </a:r>
            <a:r>
              <a:rPr lang="en-US" dirty="0" smtClean="0">
                <a:solidFill>
                  <a:srgbClr val="0000CC"/>
                </a:solidFill>
              </a:rPr>
              <a:t>Bus Stop</a:t>
            </a:r>
          </a:p>
          <a:p>
            <a:r>
              <a:rPr lang="en-US" dirty="0" smtClean="0"/>
              <a:t>Another example of a queue is a batch of jobs waiting to be processed, assuming no job has higher priority than the others 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4486275"/>
            <a:ext cx="7496175" cy="2371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Queue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</a:pPr>
            <a:r>
              <a:rPr lang="en-US" sz="3200" dirty="0" smtClean="0"/>
              <a:t>We define a </a:t>
            </a:r>
            <a:r>
              <a:rPr lang="en-US" sz="3200" b="1" dirty="0" smtClean="0">
                <a:solidFill>
                  <a:srgbClr val="0000CC"/>
                </a:solidFill>
              </a:rPr>
              <a:t>queue</a:t>
            </a:r>
            <a:r>
              <a:rPr lang="en-US" sz="3200" dirty="0" smtClean="0"/>
              <a:t> to be a list in which </a:t>
            </a:r>
          </a:p>
          <a:p>
            <a:pPr>
              <a:lnSpc>
                <a:spcPct val="0"/>
              </a:lnSpc>
            </a:pPr>
            <a:endParaRPr lang="en-US" sz="3200" dirty="0" smtClean="0"/>
          </a:p>
          <a:p>
            <a:pPr lvl="1">
              <a:lnSpc>
                <a:spcPct val="90000"/>
              </a:lnSpc>
            </a:pPr>
            <a:r>
              <a:rPr lang="en-US" sz="2800" dirty="0" smtClean="0"/>
              <a:t>All additions to the list are made at one end, and</a:t>
            </a:r>
          </a:p>
          <a:p>
            <a:pPr>
              <a:lnSpc>
                <a:spcPct val="0"/>
              </a:lnSpc>
            </a:pPr>
            <a:endParaRPr lang="en-US" sz="3200" dirty="0" smtClean="0"/>
          </a:p>
          <a:p>
            <a:pPr lvl="1">
              <a:lnSpc>
                <a:spcPct val="90000"/>
              </a:lnSpc>
            </a:pPr>
            <a:r>
              <a:rPr lang="en-US" sz="2800" dirty="0" smtClean="0"/>
              <a:t>All deletions from the list are made at the other end</a:t>
            </a:r>
          </a:p>
          <a:p>
            <a:pPr>
              <a:lnSpc>
                <a:spcPct val="90000"/>
              </a:lnSpc>
            </a:pPr>
            <a:r>
              <a:rPr lang="en-US" sz="3200" dirty="0" smtClean="0"/>
              <a:t>Queues are also called </a:t>
            </a:r>
            <a:r>
              <a:rPr lang="en-US" sz="3200" b="1" dirty="0" smtClean="0">
                <a:solidFill>
                  <a:srgbClr val="0000CC"/>
                </a:solidFill>
              </a:rPr>
              <a:t>First-In, First-Out </a:t>
            </a:r>
            <a:r>
              <a:rPr lang="en-US" sz="3200" dirty="0" smtClean="0"/>
              <a:t>lists, or </a:t>
            </a:r>
            <a:r>
              <a:rPr lang="en-US" sz="3200" b="1" dirty="0" smtClean="0">
                <a:solidFill>
                  <a:srgbClr val="0000CC"/>
                </a:solidFill>
              </a:rPr>
              <a:t>FIFO</a:t>
            </a:r>
            <a:r>
              <a:rPr lang="en-US" sz="3200" dirty="0" smtClean="0"/>
              <a:t> for short.</a:t>
            </a:r>
          </a:p>
          <a:p>
            <a:pPr>
              <a:lnSpc>
                <a:spcPct val="90000"/>
              </a:lnSpc>
            </a:pPr>
            <a:r>
              <a:rPr lang="en-US" sz="3200" dirty="0" smtClean="0"/>
              <a:t>The entry in a queue ready to be served, will be  </a:t>
            </a:r>
          </a:p>
          <a:p>
            <a:pPr lvl="1">
              <a:lnSpc>
                <a:spcPct val="90000"/>
              </a:lnSpc>
            </a:pPr>
            <a:r>
              <a:rPr lang="en-US" sz="2800" dirty="0" smtClean="0"/>
              <a:t>the first entry that will be removed from the queue, </a:t>
            </a:r>
          </a:p>
          <a:p>
            <a:pPr>
              <a:lnSpc>
                <a:spcPct val="0"/>
              </a:lnSpc>
            </a:pPr>
            <a:endParaRPr lang="en-US" sz="3200" dirty="0" smtClean="0"/>
          </a:p>
          <a:p>
            <a:pPr lvl="1">
              <a:lnSpc>
                <a:spcPct val="90000"/>
              </a:lnSpc>
            </a:pPr>
            <a:r>
              <a:rPr lang="en-US" sz="2800" dirty="0" smtClean="0"/>
              <a:t>We call this the </a:t>
            </a:r>
            <a:r>
              <a:rPr lang="en-US" sz="2800" b="1" dirty="0" smtClean="0">
                <a:solidFill>
                  <a:srgbClr val="0000CC"/>
                </a:solidFill>
              </a:rPr>
              <a:t>front</a:t>
            </a:r>
            <a:r>
              <a:rPr lang="en-US" sz="2800" b="1" dirty="0" smtClean="0"/>
              <a:t> </a:t>
            </a:r>
            <a:r>
              <a:rPr lang="en-US" sz="2800" dirty="0" smtClean="0"/>
              <a:t>of the queue.</a:t>
            </a:r>
          </a:p>
          <a:p>
            <a:pPr>
              <a:lnSpc>
                <a:spcPct val="90000"/>
              </a:lnSpc>
            </a:pPr>
            <a:r>
              <a:rPr lang="en-US" sz="3200" dirty="0" smtClean="0"/>
              <a:t>The last entry in the queue is the one most recently added, we call this the </a:t>
            </a:r>
            <a:r>
              <a:rPr lang="en-US" sz="3200" b="1" dirty="0" smtClean="0">
                <a:solidFill>
                  <a:srgbClr val="0000CC"/>
                </a:solidFill>
              </a:rPr>
              <a:t>rear</a:t>
            </a:r>
            <a:r>
              <a:rPr lang="en-US" sz="3200" dirty="0" smtClean="0"/>
              <a:t> of the queue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AutoShape 2"/>
          <p:cNvSpPr>
            <a:spLocks noGrp="1" noChangeAspec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Queue </a:t>
            </a:r>
            <a:br>
              <a:rPr lang="en-US" dirty="0" smtClean="0"/>
            </a:br>
            <a:endParaRPr lang="en-US" dirty="0" smtClean="0"/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066800"/>
            <a:ext cx="8686800" cy="2819400"/>
          </a:xfrm>
        </p:spPr>
        <p:txBody>
          <a:bodyPr/>
          <a:lstStyle/>
          <a:p>
            <a:r>
              <a:rPr lang="en-US" dirty="0" smtClean="0">
                <a:solidFill>
                  <a:srgbClr val="0000CC"/>
                </a:solidFill>
              </a:rPr>
              <a:t>Deletion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0000CC"/>
                </a:solidFill>
              </a:rPr>
              <a:t>(</a:t>
            </a:r>
            <a:r>
              <a:rPr lang="en-US" dirty="0" err="1" smtClean="0">
                <a:solidFill>
                  <a:srgbClr val="0000CC"/>
                </a:solidFill>
              </a:rPr>
              <a:t>Dequeue</a:t>
            </a:r>
            <a:r>
              <a:rPr lang="en-US" dirty="0" smtClean="0">
                <a:solidFill>
                  <a:srgbClr val="0000CC"/>
                </a:solidFill>
              </a:rPr>
              <a:t>) </a:t>
            </a:r>
            <a:r>
              <a:rPr lang="en-US" dirty="0" smtClean="0"/>
              <a:t>can take place only at one end, called the </a:t>
            </a:r>
            <a:r>
              <a:rPr lang="en-US" dirty="0" smtClean="0">
                <a:solidFill>
                  <a:srgbClr val="C00000"/>
                </a:solidFill>
              </a:rPr>
              <a:t>front</a:t>
            </a:r>
          </a:p>
          <a:p>
            <a:r>
              <a:rPr lang="en-US" dirty="0" smtClean="0">
                <a:solidFill>
                  <a:srgbClr val="0000CC"/>
                </a:solidFill>
              </a:rPr>
              <a:t>Insertion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0000CC"/>
                </a:solidFill>
              </a:rPr>
              <a:t>(</a:t>
            </a:r>
            <a:r>
              <a:rPr lang="en-US" dirty="0" err="1" smtClean="0">
                <a:solidFill>
                  <a:srgbClr val="0000CC"/>
                </a:solidFill>
              </a:rPr>
              <a:t>Enqueue</a:t>
            </a:r>
            <a:r>
              <a:rPr lang="en-US" dirty="0" smtClean="0">
                <a:solidFill>
                  <a:srgbClr val="0000CC"/>
                </a:solidFill>
              </a:rPr>
              <a:t>) </a:t>
            </a:r>
            <a:r>
              <a:rPr lang="en-US" dirty="0" smtClean="0"/>
              <a:t>can take place only at the other end, called the </a:t>
            </a:r>
            <a:r>
              <a:rPr lang="en-US" dirty="0" smtClean="0">
                <a:solidFill>
                  <a:srgbClr val="C00000"/>
                </a:solidFill>
              </a:rPr>
              <a:t>rear</a:t>
            </a:r>
          </a:p>
          <a:p>
            <a:r>
              <a:rPr lang="en-US" dirty="0" smtClean="0"/>
              <a:t>The general Queue model is </a:t>
            </a:r>
          </a:p>
        </p:txBody>
      </p:sp>
      <p:sp>
        <p:nvSpPr>
          <p:cNvPr id="6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11" name="Group 11"/>
          <p:cNvGrpSpPr>
            <a:grpSpLocks/>
          </p:cNvGrpSpPr>
          <p:nvPr/>
        </p:nvGrpSpPr>
        <p:grpSpPr bwMode="auto">
          <a:xfrm>
            <a:off x="1371600" y="4632325"/>
            <a:ext cx="6067425" cy="701675"/>
            <a:chOff x="864" y="2918"/>
            <a:chExt cx="3822" cy="442"/>
          </a:xfrm>
        </p:grpSpPr>
        <p:sp>
          <p:nvSpPr>
            <p:cNvPr id="12" name="Text Box 7"/>
            <p:cNvSpPr txBox="1">
              <a:spLocks noChangeArrowheads="1"/>
            </p:cNvSpPr>
            <p:nvPr/>
          </p:nvSpPr>
          <p:spPr bwMode="auto">
            <a:xfrm>
              <a:off x="1968" y="2918"/>
              <a:ext cx="1489" cy="252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0" marR="0" lvl="0" indent="0" algn="ctr" defTabSz="914400" eaLnBrk="0" fontAlgn="auto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Queue Q</a:t>
              </a:r>
            </a:p>
          </p:txBody>
        </p:sp>
        <p:sp>
          <p:nvSpPr>
            <p:cNvPr id="13" name="Line 8"/>
            <p:cNvSpPr>
              <a:spLocks noChangeShapeType="1"/>
            </p:cNvSpPr>
            <p:nvPr/>
          </p:nvSpPr>
          <p:spPr bwMode="auto">
            <a:xfrm>
              <a:off x="3457" y="3062"/>
              <a:ext cx="576" cy="0"/>
            </a:xfrm>
            <a:prstGeom prst="line">
              <a:avLst/>
            </a:prstGeom>
            <a:noFill/>
            <a:ln w="19050">
              <a:solidFill>
                <a:srgbClr val="FFFFCC"/>
              </a:solidFill>
              <a:round/>
              <a:headEnd type="arrow" w="med" len="med"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Text Box 9"/>
            <p:cNvSpPr txBox="1">
              <a:spLocks noChangeArrowheads="1"/>
            </p:cNvSpPr>
            <p:nvPr/>
          </p:nvSpPr>
          <p:spPr bwMode="auto">
            <a:xfrm>
              <a:off x="864" y="3110"/>
              <a:ext cx="382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 dirty="0" err="1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Dequeue</a:t>
              </a:r>
              <a:r>
                <a:rPr kumimoji="0" lang="en-US" sz="20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( )				</a:t>
              </a:r>
              <a:r>
                <a:rPr kumimoji="0" lang="en-US" sz="2000" b="0" i="0" u="none" strike="noStrike" kern="0" cap="none" spc="0" normalizeH="0" baseline="0" noProof="0" dirty="0" err="1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Enqueue</a:t>
              </a:r>
              <a:r>
                <a:rPr kumimoji="0" lang="en-US" sz="20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 (x) </a:t>
              </a:r>
            </a:p>
          </p:txBody>
        </p:sp>
        <p:sp>
          <p:nvSpPr>
            <p:cNvPr id="15" name="Line 10"/>
            <p:cNvSpPr>
              <a:spLocks noChangeShapeType="1"/>
            </p:cNvSpPr>
            <p:nvPr/>
          </p:nvSpPr>
          <p:spPr bwMode="auto">
            <a:xfrm>
              <a:off x="1392" y="3062"/>
              <a:ext cx="576" cy="0"/>
            </a:xfrm>
            <a:prstGeom prst="line">
              <a:avLst/>
            </a:prstGeom>
            <a:noFill/>
            <a:ln w="19050">
              <a:solidFill>
                <a:srgbClr val="FFFFCC"/>
              </a:solidFill>
              <a:round/>
              <a:headEnd type="arrow" w="med" len="med"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8" name="Line 8"/>
          <p:cNvSpPr>
            <a:spLocks noChangeShapeType="1"/>
          </p:cNvSpPr>
          <p:nvPr/>
        </p:nvSpPr>
        <p:spPr bwMode="auto">
          <a:xfrm>
            <a:off x="5487988" y="4876800"/>
            <a:ext cx="9144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arrow" w="med" len="med"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" name="Line 10"/>
          <p:cNvSpPr>
            <a:spLocks noChangeShapeType="1"/>
          </p:cNvSpPr>
          <p:nvPr/>
        </p:nvSpPr>
        <p:spPr bwMode="auto">
          <a:xfrm>
            <a:off x="2209800" y="4876800"/>
            <a:ext cx="9144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arrow" w="med" len="med"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Graphic Model of Queue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8382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Line 4"/>
          <p:cNvSpPr>
            <a:spLocks noChangeShapeType="1"/>
          </p:cNvSpPr>
          <p:nvPr/>
        </p:nvSpPr>
        <p:spPr bwMode="auto">
          <a:xfrm>
            <a:off x="1219200" y="2514600"/>
            <a:ext cx="6248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>
              <a:effectLst/>
            </a:endParaRPr>
          </a:p>
        </p:txBody>
      </p:sp>
      <p:sp>
        <p:nvSpPr>
          <p:cNvPr id="7" name="Line 5"/>
          <p:cNvSpPr>
            <a:spLocks noChangeShapeType="1"/>
          </p:cNvSpPr>
          <p:nvPr/>
        </p:nvSpPr>
        <p:spPr bwMode="auto">
          <a:xfrm>
            <a:off x="1219200" y="3429000"/>
            <a:ext cx="6248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>
              <a:effectLst/>
            </a:endParaRP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6858000" y="2819400"/>
            <a:ext cx="381000" cy="381000"/>
          </a:xfrm>
          <a:prstGeom prst="rect">
            <a:avLst/>
          </a:prstGeom>
          <a:solidFill>
            <a:srgbClr val="85D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effectLst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6172200" y="2819400"/>
            <a:ext cx="381000" cy="381000"/>
          </a:xfrm>
          <a:prstGeom prst="rect">
            <a:avLst/>
          </a:prstGeom>
          <a:solidFill>
            <a:srgbClr val="85D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effectLst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5486400" y="2819400"/>
            <a:ext cx="381000" cy="381000"/>
          </a:xfrm>
          <a:prstGeom prst="rect">
            <a:avLst/>
          </a:prstGeom>
          <a:solidFill>
            <a:srgbClr val="85D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effectLst/>
            </a:endParaRPr>
          </a:p>
        </p:txBody>
      </p:sp>
      <p:sp>
        <p:nvSpPr>
          <p:cNvPr id="11" name="Line 10"/>
          <p:cNvSpPr>
            <a:spLocks noChangeShapeType="1"/>
          </p:cNvSpPr>
          <p:nvPr/>
        </p:nvSpPr>
        <p:spPr bwMode="auto">
          <a:xfrm flipH="1">
            <a:off x="4114800" y="2971800"/>
            <a:ext cx="1143000" cy="0"/>
          </a:xfrm>
          <a:prstGeom prst="line">
            <a:avLst/>
          </a:prstGeom>
          <a:noFill/>
          <a:ln w="34925">
            <a:solidFill>
              <a:schemeClr val="tx1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en-US">
              <a:effectLst/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3352800" y="2819400"/>
            <a:ext cx="381000" cy="381000"/>
          </a:xfrm>
          <a:prstGeom prst="rect">
            <a:avLst/>
          </a:prstGeom>
          <a:solidFill>
            <a:srgbClr val="85D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effectLst/>
            </a:endParaRPr>
          </a:p>
        </p:txBody>
      </p:sp>
      <p:cxnSp>
        <p:nvCxnSpPr>
          <p:cNvPr id="13" name="AutoShape 14"/>
          <p:cNvCxnSpPr>
            <a:cxnSpLocks noChangeShapeType="1"/>
          </p:cNvCxnSpPr>
          <p:nvPr/>
        </p:nvCxnSpPr>
        <p:spPr bwMode="auto">
          <a:xfrm rot="10800000" flipV="1">
            <a:off x="1219200" y="2819400"/>
            <a:ext cx="1600200" cy="1219200"/>
          </a:xfrm>
          <a:prstGeom prst="curvedConnector3">
            <a:avLst>
              <a:gd name="adj1" fmla="val 114287"/>
            </a:avLst>
          </a:prstGeom>
          <a:noFill/>
          <a:ln w="25400">
            <a:solidFill>
              <a:schemeClr val="tx1"/>
            </a:solidFill>
            <a:round/>
            <a:headEnd type="triangle" w="med" len="med"/>
            <a:tailEnd/>
          </a:ln>
          <a:effectLst/>
        </p:spPr>
      </p:cxnSp>
      <p:sp>
        <p:nvSpPr>
          <p:cNvPr id="14" name="Rectangle 15"/>
          <p:cNvSpPr>
            <a:spLocks noChangeArrowheads="1"/>
          </p:cNvSpPr>
          <p:nvPr/>
        </p:nvSpPr>
        <p:spPr bwMode="auto">
          <a:xfrm>
            <a:off x="1066800" y="4038600"/>
            <a:ext cx="2209800" cy="1524000"/>
          </a:xfrm>
          <a:prstGeom prst="rect">
            <a:avLst/>
          </a:prstGeom>
          <a:noFill/>
          <a:ln w="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just"/>
            <a:r>
              <a:rPr lang="en-US" sz="2400" b="1" dirty="0" smtClean="0">
                <a:effectLst/>
              </a:rPr>
              <a:t>Rear</a:t>
            </a:r>
            <a:r>
              <a:rPr lang="en-US" sz="2400" dirty="0" smtClean="0">
                <a:effectLst/>
              </a:rPr>
              <a:t>:</a:t>
            </a:r>
            <a:endParaRPr lang="en-US" sz="2400" dirty="0">
              <a:effectLst/>
            </a:endParaRPr>
          </a:p>
          <a:p>
            <a:pPr algn="just"/>
            <a:r>
              <a:rPr lang="en-US" sz="2400" dirty="0">
                <a:effectLst/>
              </a:rPr>
              <a:t>All new items </a:t>
            </a:r>
          </a:p>
          <a:p>
            <a:pPr algn="just"/>
            <a:r>
              <a:rPr lang="en-US" sz="2400" dirty="0">
                <a:effectLst/>
              </a:rPr>
              <a:t>are added on </a:t>
            </a:r>
          </a:p>
          <a:p>
            <a:pPr algn="just"/>
            <a:r>
              <a:rPr lang="en-US" sz="2400" dirty="0">
                <a:effectLst/>
              </a:rPr>
              <a:t>this end</a:t>
            </a:r>
          </a:p>
        </p:txBody>
      </p:sp>
      <p:cxnSp>
        <p:nvCxnSpPr>
          <p:cNvPr id="15" name="AutoShape 16"/>
          <p:cNvCxnSpPr>
            <a:cxnSpLocks noChangeShapeType="1"/>
            <a:stCxn id="8" idx="3"/>
          </p:cNvCxnSpPr>
          <p:nvPr/>
        </p:nvCxnSpPr>
        <p:spPr bwMode="auto">
          <a:xfrm>
            <a:off x="7239000" y="3009900"/>
            <a:ext cx="1219200" cy="1028700"/>
          </a:xfrm>
          <a:prstGeom prst="curvedConnector3">
            <a:avLst>
              <a:gd name="adj1" fmla="val 118750"/>
            </a:avLst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sp>
        <p:nvSpPr>
          <p:cNvPr id="16" name="Rectangle 17"/>
          <p:cNvSpPr>
            <a:spLocks noChangeArrowheads="1"/>
          </p:cNvSpPr>
          <p:nvPr/>
        </p:nvSpPr>
        <p:spPr bwMode="auto">
          <a:xfrm>
            <a:off x="6096000" y="4038600"/>
            <a:ext cx="2209800" cy="1524000"/>
          </a:xfrm>
          <a:prstGeom prst="rect">
            <a:avLst/>
          </a:prstGeom>
          <a:noFill/>
          <a:ln w="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just"/>
            <a:r>
              <a:rPr lang="en-US" sz="2400" b="1" dirty="0">
                <a:effectLst/>
              </a:rPr>
              <a:t>	     Head</a:t>
            </a:r>
            <a:r>
              <a:rPr lang="en-US" sz="2400" dirty="0">
                <a:effectLst/>
              </a:rPr>
              <a:t>:</a:t>
            </a:r>
          </a:p>
          <a:p>
            <a:pPr algn="just"/>
            <a:r>
              <a:rPr lang="en-US" sz="2400" dirty="0">
                <a:effectLst/>
              </a:rPr>
              <a:t>All items are </a:t>
            </a:r>
          </a:p>
          <a:p>
            <a:pPr algn="just"/>
            <a:r>
              <a:rPr lang="en-US" sz="2400" dirty="0">
                <a:effectLst/>
              </a:rPr>
              <a:t>deleted from </a:t>
            </a:r>
          </a:p>
          <a:p>
            <a:pPr algn="just"/>
            <a:r>
              <a:rPr lang="en-US" sz="2400" dirty="0">
                <a:effectLst/>
              </a:rPr>
              <a:t>this end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334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6" name="Picture 11" descr="figure60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752599"/>
            <a:ext cx="8305800" cy="3848247"/>
          </a:xfrm>
          <a:prstGeom prst="rect">
            <a:avLst/>
          </a:prstGeom>
          <a:solidFill>
            <a:srgbClr val="FFFFCC"/>
          </a:solidFill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Common Operations on Queue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Create an empty queue</a:t>
            </a:r>
          </a:p>
          <a:p>
            <a:r>
              <a:rPr lang="en-US" dirty="0" smtClean="0"/>
              <a:t>Destroy a queue</a:t>
            </a:r>
          </a:p>
          <a:p>
            <a:r>
              <a:rPr lang="en-US" dirty="0" smtClean="0"/>
              <a:t>Determine whether a queue is empty</a:t>
            </a:r>
          </a:p>
          <a:p>
            <a:r>
              <a:rPr lang="en-US" dirty="0" smtClean="0"/>
              <a:t>Add a new item to the queue</a:t>
            </a:r>
          </a:p>
          <a:p>
            <a:r>
              <a:rPr lang="en-US" dirty="0" smtClean="0"/>
              <a:t>Remove the item that was added </a:t>
            </a:r>
            <a:r>
              <a:rPr lang="en-US" dirty="0" smtClean="0"/>
              <a:t>earliest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Common Operations on Queue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MAKENULL(Q): Makes Queue Q be an empty list.</a:t>
            </a:r>
          </a:p>
          <a:p>
            <a:pPr lvl="0"/>
            <a:r>
              <a:rPr lang="en-US" dirty="0" smtClean="0"/>
              <a:t>FRONT(Q): Returns the first element on Queue Q.</a:t>
            </a:r>
          </a:p>
          <a:p>
            <a:pPr lvl="0"/>
            <a:r>
              <a:rPr lang="en-US" dirty="0" smtClean="0"/>
              <a:t>ENQUEUE(</a:t>
            </a:r>
            <a:r>
              <a:rPr lang="en-US" dirty="0" err="1" smtClean="0"/>
              <a:t>x,Q</a:t>
            </a:r>
            <a:r>
              <a:rPr lang="en-US" dirty="0" smtClean="0"/>
              <a:t>): Inserts element x at the end of Queue Q. </a:t>
            </a:r>
          </a:p>
          <a:p>
            <a:pPr lvl="0"/>
            <a:r>
              <a:rPr lang="en-US" dirty="0" smtClean="0"/>
              <a:t>DEQUEUE(Q): Deletes the first element of Q.</a:t>
            </a:r>
          </a:p>
          <a:p>
            <a:pPr lvl="0"/>
            <a:r>
              <a:rPr lang="en-US" dirty="0" smtClean="0"/>
              <a:t>EMPTY(Q): Returns true if and only if Q is an empty queue.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AutoShape 2"/>
          <p:cNvSpPr>
            <a:spLocks noGrp="1" noChangeAspec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Representation of Queue </a:t>
            </a:r>
            <a:br>
              <a:rPr lang="en-US" dirty="0" smtClean="0"/>
            </a:br>
            <a:endParaRPr lang="en-US" dirty="0" smtClean="0"/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066800"/>
            <a:ext cx="8686800" cy="5410200"/>
          </a:xfrm>
        </p:spPr>
        <p:txBody>
          <a:bodyPr/>
          <a:lstStyle/>
          <a:p>
            <a:r>
              <a:rPr lang="en-US" dirty="0" smtClean="0"/>
              <a:t>Static</a:t>
            </a:r>
          </a:p>
          <a:p>
            <a:pPr lvl="1"/>
            <a:r>
              <a:rPr lang="en-US" dirty="0" smtClean="0"/>
              <a:t>Queue is implemented by an </a:t>
            </a:r>
            <a:r>
              <a:rPr lang="en-US" dirty="0" smtClean="0">
                <a:solidFill>
                  <a:srgbClr val="0000CC"/>
                </a:solidFill>
              </a:rPr>
              <a:t>array</a:t>
            </a:r>
            <a:r>
              <a:rPr lang="en-US" dirty="0" smtClean="0"/>
              <a:t> and </a:t>
            </a:r>
          </a:p>
          <a:p>
            <a:pPr lvl="1"/>
            <a:r>
              <a:rPr lang="en-US" dirty="0" smtClean="0"/>
              <a:t>the size of the queue remains fix</a:t>
            </a:r>
          </a:p>
          <a:p>
            <a:r>
              <a:rPr lang="en-US" dirty="0" smtClean="0"/>
              <a:t>Dynamic</a:t>
            </a:r>
          </a:p>
          <a:p>
            <a:pPr lvl="1"/>
            <a:r>
              <a:rPr lang="en-US" dirty="0" smtClean="0"/>
              <a:t>A queue can be implemented  as a </a:t>
            </a:r>
            <a:r>
              <a:rPr lang="en-US" b="1" i="1" dirty="0" smtClean="0">
                <a:solidFill>
                  <a:srgbClr val="0000CC"/>
                </a:solidFill>
              </a:rPr>
              <a:t>linked list </a:t>
            </a:r>
            <a:r>
              <a:rPr lang="en-US" dirty="0" smtClean="0"/>
              <a:t>and</a:t>
            </a:r>
          </a:p>
          <a:p>
            <a:pPr lvl="1"/>
            <a:r>
              <a:rPr lang="en-US" b="1" i="1" dirty="0" smtClean="0"/>
              <a:t>expand</a:t>
            </a:r>
            <a:r>
              <a:rPr lang="en-US" dirty="0" smtClean="0"/>
              <a:t> or </a:t>
            </a:r>
            <a:r>
              <a:rPr lang="en-US" b="1" i="1" dirty="0" smtClean="0"/>
              <a:t>shrink</a:t>
            </a:r>
            <a:r>
              <a:rPr lang="en-US" dirty="0" smtClean="0"/>
              <a:t> with each </a:t>
            </a:r>
            <a:r>
              <a:rPr lang="en-US" b="1" i="1" dirty="0" err="1" smtClean="0"/>
              <a:t>enqueue</a:t>
            </a:r>
            <a:r>
              <a:rPr lang="en-US" dirty="0" smtClean="0"/>
              <a:t> or </a:t>
            </a:r>
            <a:r>
              <a:rPr lang="en-US" b="1" i="1" dirty="0" err="1" smtClean="0"/>
              <a:t>dequeue</a:t>
            </a:r>
            <a:r>
              <a:rPr lang="en-US" dirty="0" smtClean="0"/>
              <a:t> operation</a:t>
            </a:r>
          </a:p>
        </p:txBody>
      </p:sp>
      <p:sp>
        <p:nvSpPr>
          <p:cNvPr id="6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Queue – Array representation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Maintained by a linear array QUEUE and</a:t>
            </a:r>
          </a:p>
          <a:p>
            <a:r>
              <a:rPr lang="en-US" dirty="0" smtClean="0"/>
              <a:t>Two variables: </a:t>
            </a:r>
          </a:p>
          <a:p>
            <a:pPr lvl="1"/>
            <a:r>
              <a:rPr lang="en-US" dirty="0" smtClean="0"/>
              <a:t>FRONT containing the location of the front element of the queue; and </a:t>
            </a:r>
          </a:p>
          <a:p>
            <a:pPr lvl="1"/>
            <a:r>
              <a:rPr lang="en-US" dirty="0" smtClean="0"/>
              <a:t>REAR, containing the location of the rear element of the queue</a:t>
            </a:r>
          </a:p>
          <a:p>
            <a:r>
              <a:rPr lang="en-US" dirty="0" smtClean="0"/>
              <a:t>Condition FRONT = -1 will indicate that the queue is empty</a:t>
            </a:r>
          </a:p>
          <a:p>
            <a:r>
              <a:rPr lang="en-US" dirty="0" smtClean="0"/>
              <a:t>whenever an element is </a:t>
            </a:r>
            <a:r>
              <a:rPr lang="en-US" dirty="0" smtClean="0">
                <a:solidFill>
                  <a:srgbClr val="0000CC"/>
                </a:solidFill>
              </a:rPr>
              <a:t>deleted</a:t>
            </a:r>
            <a:r>
              <a:rPr lang="en-US" dirty="0" smtClean="0"/>
              <a:t> from the queue, FRONT = FRONT + 1</a:t>
            </a:r>
          </a:p>
          <a:p>
            <a:r>
              <a:rPr lang="en-US" dirty="0" smtClean="0"/>
              <a:t> whenever an element is </a:t>
            </a:r>
            <a:r>
              <a:rPr lang="en-US" dirty="0" smtClean="0">
                <a:solidFill>
                  <a:srgbClr val="0000CC"/>
                </a:solidFill>
              </a:rPr>
              <a:t>added</a:t>
            </a:r>
            <a:r>
              <a:rPr lang="en-US" dirty="0" smtClean="0"/>
              <a:t> to the queue, REAR = REAR +1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Queue – Array representation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5626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After N insertions, the rear element of the queue will occupy QUEUE [N] or,</a:t>
            </a:r>
          </a:p>
          <a:p>
            <a:pPr lvl="1"/>
            <a:r>
              <a:rPr lang="en-US" dirty="0" smtClean="0"/>
              <a:t>eventually the queue will occupy the last part of the array</a:t>
            </a:r>
          </a:p>
          <a:p>
            <a:pPr lvl="1"/>
            <a:r>
              <a:rPr lang="en-US" dirty="0" smtClean="0"/>
              <a:t>This occurs even through the queue itself may not contain many elements</a:t>
            </a:r>
          </a:p>
          <a:p>
            <a:r>
              <a:rPr lang="en-US" dirty="0" smtClean="0"/>
              <a:t>Suppose we want to insert an element ITEM into a queue at the time the queue does occupy the last part of the array, i.e., when REAR = N</a:t>
            </a:r>
          </a:p>
          <a:p>
            <a:r>
              <a:rPr lang="en-US" dirty="0" smtClean="0"/>
              <a:t>One way to do this is to simply move the entire queue to the beginning of the array, changing FRONT and REAR accordingly, and then inserting ITEM as above</a:t>
            </a:r>
          </a:p>
          <a:p>
            <a:r>
              <a:rPr lang="en-US" dirty="0" smtClean="0"/>
              <a:t>This procedure may be very expensive. </a:t>
            </a:r>
          </a:p>
          <a:p>
            <a:r>
              <a:rPr lang="en-US" dirty="0" smtClean="0"/>
              <a:t>It takes </a:t>
            </a:r>
            <a:r>
              <a:rPr lang="el-GR" dirty="0" smtClean="0">
                <a:solidFill>
                  <a:srgbClr val="0000CC"/>
                </a:solidFill>
                <a:cs typeface="Arial" charset="0"/>
              </a:rPr>
              <a:t>Ω</a:t>
            </a:r>
            <a:r>
              <a:rPr lang="en-US" dirty="0" smtClean="0">
                <a:solidFill>
                  <a:srgbClr val="0000CC"/>
                </a:solidFill>
                <a:cs typeface="Arial" charset="0"/>
              </a:rPr>
              <a:t>(N) times </a:t>
            </a:r>
            <a:r>
              <a:rPr lang="en-US" dirty="0" smtClean="0">
                <a:cs typeface="Arial" charset="0"/>
              </a:rPr>
              <a:t>if the queue has </a:t>
            </a:r>
            <a:r>
              <a:rPr lang="en-US" dirty="0" smtClean="0">
                <a:solidFill>
                  <a:srgbClr val="0000CC"/>
                </a:solidFill>
                <a:cs typeface="Arial" charset="0"/>
              </a:rPr>
              <a:t>length N</a:t>
            </a:r>
            <a:endParaRPr lang="en-US" dirty="0" smtClean="0">
              <a:solidFill>
                <a:srgbClr val="0000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Queue – Array representation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457200"/>
          </a:xfrm>
        </p:spPr>
        <p:txBody>
          <a:bodyPr>
            <a:normAutofit fontScale="92500" lnSpcReduction="20000"/>
          </a:bodyPr>
          <a:lstStyle/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1125731"/>
            <a:ext cx="6200775" cy="56560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Enqueue</a:t>
            </a:r>
            <a:r>
              <a:rPr lang="en-US" dirty="0" smtClean="0"/>
              <a:t> and </a:t>
            </a:r>
            <a:r>
              <a:rPr lang="en-US" dirty="0" err="1" smtClean="0"/>
              <a:t>Dequeue</a:t>
            </a:r>
            <a:r>
              <a:rPr lang="en-US" dirty="0" smtClean="0"/>
              <a:t> Operations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6096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1143000"/>
            <a:ext cx="5105400" cy="5545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6096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295400"/>
            <a:ext cx="8723333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Array Representation</a:t>
            </a:r>
            <a:endParaRPr lang="en-US" dirty="0"/>
          </a:p>
        </p:txBody>
      </p:sp>
      <p:graphicFrame>
        <p:nvGraphicFramePr>
          <p:cNvPr id="15" name="Group 35"/>
          <p:cNvGraphicFramePr>
            <a:graphicFrameLocks noGrp="1"/>
          </p:cNvGraphicFramePr>
          <p:nvPr/>
        </p:nvGraphicFramePr>
        <p:xfrm>
          <a:off x="1447800" y="2590800"/>
          <a:ext cx="533400" cy="3276601"/>
        </p:xfrm>
        <a:graphic>
          <a:graphicData uri="http://schemas.openxmlformats.org/drawingml/2006/table">
            <a:tbl>
              <a:tblPr/>
              <a:tblGrid>
                <a:gridCol w="533400"/>
              </a:tblGrid>
              <a:tr h="460375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1963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0375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1963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08050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3875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6" name="Text Box 20"/>
          <p:cNvSpPr txBox="1">
            <a:spLocks noChangeArrowheads="1"/>
          </p:cNvSpPr>
          <p:nvPr/>
        </p:nvSpPr>
        <p:spPr bwMode="auto">
          <a:xfrm>
            <a:off x="2057400" y="3611563"/>
            <a:ext cx="152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dirty="0">
                <a:effectLst/>
                <a:latin typeface="Arial" pitchFamily="34" charset="0"/>
              </a:rPr>
              <a:t>First Element</a:t>
            </a:r>
          </a:p>
        </p:txBody>
      </p:sp>
      <p:sp>
        <p:nvSpPr>
          <p:cNvPr id="17" name="Text Box 21"/>
          <p:cNvSpPr txBox="1">
            <a:spLocks noChangeArrowheads="1"/>
          </p:cNvSpPr>
          <p:nvPr/>
        </p:nvSpPr>
        <p:spPr bwMode="auto">
          <a:xfrm>
            <a:off x="2057400" y="5486401"/>
            <a:ext cx="13716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400" dirty="0">
                <a:effectLst/>
                <a:latin typeface="Arial" pitchFamily="34" charset="0"/>
              </a:rPr>
              <a:t>Last Element</a:t>
            </a:r>
          </a:p>
        </p:txBody>
      </p:sp>
      <p:sp>
        <p:nvSpPr>
          <p:cNvPr id="18" name="Text Box 22"/>
          <p:cNvSpPr txBox="1">
            <a:spLocks noChangeArrowheads="1"/>
          </p:cNvSpPr>
          <p:nvPr/>
        </p:nvSpPr>
        <p:spPr bwMode="auto">
          <a:xfrm>
            <a:off x="990600" y="6096000"/>
            <a:ext cx="17526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dirty="0" err="1">
                <a:effectLst/>
                <a:latin typeface="Arial" pitchFamily="34" charset="0"/>
              </a:rPr>
              <a:t>maxlength</a:t>
            </a:r>
            <a:endParaRPr lang="en-US" sz="1400" dirty="0">
              <a:effectLst/>
              <a:latin typeface="Arial" pitchFamily="34" charset="0"/>
            </a:endParaRPr>
          </a:p>
        </p:txBody>
      </p:sp>
      <p:sp>
        <p:nvSpPr>
          <p:cNvPr id="19" name="Rectangle 23"/>
          <p:cNvSpPr>
            <a:spLocks noChangeArrowheads="1"/>
          </p:cNvSpPr>
          <p:nvPr/>
        </p:nvSpPr>
        <p:spPr bwMode="auto">
          <a:xfrm>
            <a:off x="609600" y="3352800"/>
            <a:ext cx="304800" cy="533400"/>
          </a:xfrm>
          <a:prstGeom prst="rect">
            <a:avLst/>
          </a:prstGeom>
          <a:solidFill>
            <a:srgbClr val="BBE0E3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0" name="Line 24"/>
          <p:cNvSpPr>
            <a:spLocks noChangeShapeType="1"/>
          </p:cNvSpPr>
          <p:nvPr/>
        </p:nvSpPr>
        <p:spPr bwMode="auto">
          <a:xfrm>
            <a:off x="914400" y="3657600"/>
            <a:ext cx="533400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1" name="Text Box 25"/>
          <p:cNvSpPr txBox="1">
            <a:spLocks noChangeArrowheads="1"/>
          </p:cNvSpPr>
          <p:nvPr/>
        </p:nvSpPr>
        <p:spPr bwMode="auto">
          <a:xfrm>
            <a:off x="0" y="3352800"/>
            <a:ext cx="6858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>
                <a:effectLst/>
                <a:latin typeface="Arial" pitchFamily="34" charset="0"/>
              </a:rPr>
              <a:t>Front</a:t>
            </a:r>
          </a:p>
        </p:txBody>
      </p:sp>
      <p:sp>
        <p:nvSpPr>
          <p:cNvPr id="22" name="Text Box 26"/>
          <p:cNvSpPr txBox="1">
            <a:spLocks noChangeArrowheads="1"/>
          </p:cNvSpPr>
          <p:nvPr/>
        </p:nvSpPr>
        <p:spPr bwMode="auto">
          <a:xfrm>
            <a:off x="2057400" y="3962400"/>
            <a:ext cx="17526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>
                <a:effectLst/>
                <a:latin typeface="Arial" pitchFamily="34" charset="0"/>
              </a:rPr>
              <a:t>Second Element</a:t>
            </a:r>
          </a:p>
        </p:txBody>
      </p:sp>
      <p:sp>
        <p:nvSpPr>
          <p:cNvPr id="23" name="Rectangle 32"/>
          <p:cNvSpPr>
            <a:spLocks noChangeArrowheads="1"/>
          </p:cNvSpPr>
          <p:nvPr/>
        </p:nvSpPr>
        <p:spPr bwMode="auto">
          <a:xfrm>
            <a:off x="609600" y="5257800"/>
            <a:ext cx="304800" cy="533400"/>
          </a:xfrm>
          <a:prstGeom prst="rect">
            <a:avLst/>
          </a:prstGeom>
          <a:solidFill>
            <a:srgbClr val="BBE0E3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4" name="Line 33"/>
          <p:cNvSpPr>
            <a:spLocks noChangeShapeType="1"/>
          </p:cNvSpPr>
          <p:nvPr/>
        </p:nvSpPr>
        <p:spPr bwMode="auto">
          <a:xfrm>
            <a:off x="914400" y="5562600"/>
            <a:ext cx="533400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5" name="Text Box 34"/>
          <p:cNvSpPr txBox="1">
            <a:spLocks noChangeArrowheads="1"/>
          </p:cNvSpPr>
          <p:nvPr/>
        </p:nvSpPr>
        <p:spPr bwMode="auto">
          <a:xfrm>
            <a:off x="0" y="5257800"/>
            <a:ext cx="6858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>
                <a:effectLst/>
                <a:latin typeface="Arial" pitchFamily="34" charset="0"/>
              </a:rPr>
              <a:t>Rear</a:t>
            </a:r>
          </a:p>
        </p:txBody>
      </p:sp>
      <p:sp>
        <p:nvSpPr>
          <p:cNvPr id="26" name="Text Box 37"/>
          <p:cNvSpPr txBox="1">
            <a:spLocks noChangeArrowheads="1"/>
          </p:cNvSpPr>
          <p:nvPr/>
        </p:nvSpPr>
        <p:spPr bwMode="auto">
          <a:xfrm>
            <a:off x="2286000" y="1219200"/>
            <a:ext cx="6629400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effectLst/>
              </a:rPr>
              <a:t>When queue is empty both front and rear are set to -1</a:t>
            </a:r>
          </a:p>
          <a:p>
            <a:pPr>
              <a:spcBef>
                <a:spcPct val="50000"/>
              </a:spcBef>
            </a:pPr>
            <a:r>
              <a:rPr lang="en-US" dirty="0">
                <a:effectLst/>
              </a:rPr>
              <a:t>While </a:t>
            </a:r>
            <a:r>
              <a:rPr lang="en-US" dirty="0" err="1">
                <a:effectLst/>
              </a:rPr>
              <a:t>enqueueing</a:t>
            </a:r>
            <a:r>
              <a:rPr lang="en-US" dirty="0">
                <a:effectLst/>
              </a:rPr>
              <a:t> increment rear by 1, and while </a:t>
            </a:r>
            <a:r>
              <a:rPr lang="en-US" dirty="0" err="1">
                <a:effectLst/>
              </a:rPr>
              <a:t>dequeueing</a:t>
            </a:r>
            <a:r>
              <a:rPr lang="en-US" dirty="0">
                <a:effectLst/>
              </a:rPr>
              <a:t> increment front by 1</a:t>
            </a:r>
          </a:p>
          <a:p>
            <a:pPr>
              <a:spcBef>
                <a:spcPct val="50000"/>
              </a:spcBef>
            </a:pPr>
            <a:r>
              <a:rPr lang="en-US" dirty="0">
                <a:effectLst/>
              </a:rPr>
              <a:t>When there is only one value in the Queue, both rear and front have same index</a:t>
            </a:r>
          </a:p>
        </p:txBody>
      </p:sp>
      <p:sp>
        <p:nvSpPr>
          <p:cNvPr id="27" name="Text Box 38"/>
          <p:cNvSpPr txBox="1">
            <a:spLocks noChangeArrowheads="1"/>
          </p:cNvSpPr>
          <p:nvPr/>
        </p:nvSpPr>
        <p:spPr bwMode="auto">
          <a:xfrm>
            <a:off x="3810000" y="3200400"/>
            <a:ext cx="4800600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effectLst/>
              </a:rPr>
              <a:t>Can we implement Queue by using only one index variable Front or Rear??</a:t>
            </a:r>
          </a:p>
          <a:p>
            <a:pPr>
              <a:spcBef>
                <a:spcPct val="50000"/>
              </a:spcBef>
            </a:pPr>
            <a:r>
              <a:rPr lang="en-US" dirty="0">
                <a:effectLst/>
              </a:rPr>
              <a:t>YES, by moving elements of array to neighboring locations </a:t>
            </a:r>
            <a:r>
              <a:rPr lang="en-US" dirty="0" smtClean="0">
                <a:effectLst/>
              </a:rPr>
              <a:t>but </a:t>
            </a:r>
            <a:r>
              <a:rPr lang="en-US" dirty="0">
                <a:effectLst/>
              </a:rPr>
              <a:t>this is in-efficient</a:t>
            </a:r>
          </a:p>
          <a:p>
            <a:pPr>
              <a:spcBef>
                <a:spcPct val="50000"/>
              </a:spcBef>
            </a:pPr>
            <a:r>
              <a:rPr lang="en-US" dirty="0">
                <a:effectLst/>
              </a:rPr>
              <a:t>Why it is inefficient?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Array Implementation</a:t>
            </a:r>
            <a:endParaRPr lang="en-US" dirty="0"/>
          </a:p>
        </p:txBody>
      </p:sp>
      <p:grpSp>
        <p:nvGrpSpPr>
          <p:cNvPr id="44" name="Group 3"/>
          <p:cNvGrpSpPr>
            <a:grpSpLocks/>
          </p:cNvGrpSpPr>
          <p:nvPr/>
        </p:nvGrpSpPr>
        <p:grpSpPr bwMode="auto">
          <a:xfrm>
            <a:off x="990600" y="1600200"/>
            <a:ext cx="6172200" cy="1524000"/>
            <a:chOff x="480" y="1488"/>
            <a:chExt cx="3888" cy="960"/>
          </a:xfrm>
        </p:grpSpPr>
        <p:grpSp>
          <p:nvGrpSpPr>
            <p:cNvPr id="45" name="Group 4"/>
            <p:cNvGrpSpPr>
              <a:grpSpLocks/>
            </p:cNvGrpSpPr>
            <p:nvPr/>
          </p:nvGrpSpPr>
          <p:grpSpPr bwMode="auto">
            <a:xfrm>
              <a:off x="480" y="1488"/>
              <a:ext cx="3888" cy="567"/>
              <a:chOff x="480" y="1488"/>
              <a:chExt cx="3888" cy="567"/>
            </a:xfrm>
          </p:grpSpPr>
          <p:sp>
            <p:nvSpPr>
              <p:cNvPr id="47" name="Rectangle 5"/>
              <p:cNvSpPr>
                <a:spLocks noChangeArrowheads="1"/>
              </p:cNvSpPr>
              <p:nvPr/>
            </p:nvSpPr>
            <p:spPr bwMode="auto">
              <a:xfrm>
                <a:off x="480" y="1488"/>
                <a:ext cx="432" cy="336"/>
              </a:xfrm>
              <a:prstGeom prst="rect">
                <a:avLst/>
              </a:prstGeom>
              <a:solidFill>
                <a:srgbClr val="BBE0E3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Arial" pitchFamily="34" charset="0"/>
                  </a:rPr>
                  <a:t>5</a:t>
                </a:r>
              </a:p>
            </p:txBody>
          </p:sp>
          <p:sp>
            <p:nvSpPr>
              <p:cNvPr id="48" name="Rectangle 6"/>
              <p:cNvSpPr>
                <a:spLocks noChangeArrowheads="1"/>
              </p:cNvSpPr>
              <p:nvPr/>
            </p:nvSpPr>
            <p:spPr bwMode="auto">
              <a:xfrm>
                <a:off x="912" y="1488"/>
                <a:ext cx="432" cy="336"/>
              </a:xfrm>
              <a:prstGeom prst="rect">
                <a:avLst/>
              </a:prstGeom>
              <a:solidFill>
                <a:srgbClr val="BBE0E3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Arial" pitchFamily="34" charset="0"/>
                  </a:rPr>
                  <a:t>4</a:t>
                </a:r>
              </a:p>
            </p:txBody>
          </p:sp>
          <p:sp>
            <p:nvSpPr>
              <p:cNvPr id="49" name="Rectangle 7"/>
              <p:cNvSpPr>
                <a:spLocks noChangeArrowheads="1"/>
              </p:cNvSpPr>
              <p:nvPr/>
            </p:nvSpPr>
            <p:spPr bwMode="auto">
              <a:xfrm>
                <a:off x="1344" y="1488"/>
                <a:ext cx="432" cy="336"/>
              </a:xfrm>
              <a:prstGeom prst="rect">
                <a:avLst/>
              </a:prstGeom>
              <a:solidFill>
                <a:srgbClr val="BBE0E3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Arial" pitchFamily="34" charset="0"/>
                  </a:rPr>
                  <a:t>6</a:t>
                </a:r>
              </a:p>
            </p:txBody>
          </p:sp>
          <p:sp>
            <p:nvSpPr>
              <p:cNvPr id="50" name="Rectangle 8"/>
              <p:cNvSpPr>
                <a:spLocks noChangeArrowheads="1"/>
              </p:cNvSpPr>
              <p:nvPr/>
            </p:nvSpPr>
            <p:spPr bwMode="auto">
              <a:xfrm>
                <a:off x="1776" y="1488"/>
                <a:ext cx="432" cy="336"/>
              </a:xfrm>
              <a:prstGeom prst="rect">
                <a:avLst/>
              </a:prstGeom>
              <a:solidFill>
                <a:srgbClr val="BBE0E3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Arial" pitchFamily="34" charset="0"/>
                  </a:rPr>
                  <a:t>7</a:t>
                </a:r>
              </a:p>
            </p:txBody>
          </p:sp>
          <p:sp>
            <p:nvSpPr>
              <p:cNvPr id="51" name="Rectangle 9"/>
              <p:cNvSpPr>
                <a:spLocks noChangeArrowheads="1"/>
              </p:cNvSpPr>
              <p:nvPr/>
            </p:nvSpPr>
            <p:spPr bwMode="auto">
              <a:xfrm>
                <a:off x="2208" y="1488"/>
                <a:ext cx="432" cy="336"/>
              </a:xfrm>
              <a:prstGeom prst="rect">
                <a:avLst/>
              </a:prstGeom>
              <a:solidFill>
                <a:srgbClr val="BBE0E3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Arial" pitchFamily="34" charset="0"/>
                  </a:rPr>
                  <a:t>8</a:t>
                </a:r>
              </a:p>
            </p:txBody>
          </p:sp>
          <p:sp>
            <p:nvSpPr>
              <p:cNvPr id="52" name="Rectangle 10"/>
              <p:cNvSpPr>
                <a:spLocks noChangeArrowheads="1"/>
              </p:cNvSpPr>
              <p:nvPr/>
            </p:nvSpPr>
            <p:spPr bwMode="auto">
              <a:xfrm>
                <a:off x="2640" y="1488"/>
                <a:ext cx="432" cy="336"/>
              </a:xfrm>
              <a:prstGeom prst="rect">
                <a:avLst/>
              </a:prstGeom>
              <a:solidFill>
                <a:srgbClr val="BBE0E3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Arial" pitchFamily="34" charset="0"/>
                  </a:rPr>
                  <a:t>7</a:t>
                </a:r>
              </a:p>
            </p:txBody>
          </p:sp>
          <p:sp>
            <p:nvSpPr>
              <p:cNvPr id="53" name="Rectangle 11"/>
              <p:cNvSpPr>
                <a:spLocks noChangeArrowheads="1"/>
              </p:cNvSpPr>
              <p:nvPr/>
            </p:nvSpPr>
            <p:spPr bwMode="auto">
              <a:xfrm>
                <a:off x="3072" y="1488"/>
                <a:ext cx="432" cy="336"/>
              </a:xfrm>
              <a:prstGeom prst="rect">
                <a:avLst/>
              </a:prstGeom>
              <a:solidFill>
                <a:srgbClr val="BBE0E3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Arial" pitchFamily="34" charset="0"/>
                  </a:rPr>
                  <a:t>6</a:t>
                </a:r>
              </a:p>
            </p:txBody>
          </p:sp>
          <p:sp>
            <p:nvSpPr>
              <p:cNvPr id="54" name="Rectangle 12"/>
              <p:cNvSpPr>
                <a:spLocks noChangeArrowheads="1"/>
              </p:cNvSpPr>
              <p:nvPr/>
            </p:nvSpPr>
            <p:spPr bwMode="auto">
              <a:xfrm>
                <a:off x="3504" y="1488"/>
                <a:ext cx="432" cy="336"/>
              </a:xfrm>
              <a:prstGeom prst="rect">
                <a:avLst/>
              </a:prstGeom>
              <a:solidFill>
                <a:srgbClr val="BBE0E3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</a:endParaRPr>
              </a:p>
            </p:txBody>
          </p:sp>
          <p:sp>
            <p:nvSpPr>
              <p:cNvPr id="55" name="Rectangle 13"/>
              <p:cNvSpPr>
                <a:spLocks noChangeArrowheads="1"/>
              </p:cNvSpPr>
              <p:nvPr/>
            </p:nvSpPr>
            <p:spPr bwMode="auto">
              <a:xfrm>
                <a:off x="3936" y="1488"/>
                <a:ext cx="432" cy="336"/>
              </a:xfrm>
              <a:prstGeom prst="rect">
                <a:avLst/>
              </a:prstGeom>
              <a:solidFill>
                <a:srgbClr val="BBE0E3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6" name="Text Box 14"/>
              <p:cNvSpPr txBox="1">
                <a:spLocks noChangeArrowheads="1"/>
              </p:cNvSpPr>
              <p:nvPr/>
            </p:nvSpPr>
            <p:spPr bwMode="auto">
              <a:xfrm>
                <a:off x="480" y="1824"/>
                <a:ext cx="3888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Arial" pitchFamily="34" charset="0"/>
                  </a:rPr>
                  <a:t>   0        1          2        3          4         5         6        7        8</a:t>
                </a:r>
              </a:p>
            </p:txBody>
          </p:sp>
        </p:grpSp>
        <p:sp>
          <p:nvSpPr>
            <p:cNvPr id="46" name="Text Box 15"/>
            <p:cNvSpPr txBox="1">
              <a:spLocks noChangeArrowheads="1"/>
            </p:cNvSpPr>
            <p:nvPr/>
          </p:nvSpPr>
          <p:spPr bwMode="auto">
            <a:xfrm>
              <a:off x="902" y="2044"/>
              <a:ext cx="826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 Black" pitchFamily="34" charset="0"/>
                </a:rPr>
                <a:t>Front=0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 Black" pitchFamily="34" charset="0"/>
                </a:rPr>
                <a:t>Rear=6</a:t>
              </a:r>
            </a:p>
          </p:txBody>
        </p:sp>
      </p:grpSp>
      <p:grpSp>
        <p:nvGrpSpPr>
          <p:cNvPr id="57" name="Group 29"/>
          <p:cNvGrpSpPr>
            <a:grpSpLocks/>
          </p:cNvGrpSpPr>
          <p:nvPr/>
        </p:nvGrpSpPr>
        <p:grpSpPr bwMode="auto">
          <a:xfrm>
            <a:off x="990600" y="3124200"/>
            <a:ext cx="6172200" cy="1524000"/>
            <a:chOff x="624" y="1968"/>
            <a:chExt cx="3888" cy="960"/>
          </a:xfrm>
        </p:grpSpPr>
        <p:grpSp>
          <p:nvGrpSpPr>
            <p:cNvPr id="58" name="Group 17"/>
            <p:cNvGrpSpPr>
              <a:grpSpLocks/>
            </p:cNvGrpSpPr>
            <p:nvPr/>
          </p:nvGrpSpPr>
          <p:grpSpPr bwMode="auto">
            <a:xfrm>
              <a:off x="624" y="1968"/>
              <a:ext cx="3888" cy="567"/>
              <a:chOff x="480" y="1488"/>
              <a:chExt cx="3888" cy="567"/>
            </a:xfrm>
          </p:grpSpPr>
          <p:sp>
            <p:nvSpPr>
              <p:cNvPr id="60" name="Rectangle 18"/>
              <p:cNvSpPr>
                <a:spLocks noChangeArrowheads="1"/>
              </p:cNvSpPr>
              <p:nvPr/>
            </p:nvSpPr>
            <p:spPr bwMode="auto">
              <a:xfrm>
                <a:off x="480" y="1488"/>
                <a:ext cx="432" cy="336"/>
              </a:xfrm>
              <a:prstGeom prst="rect">
                <a:avLst/>
              </a:prstGeom>
              <a:solidFill>
                <a:srgbClr val="BBE0E3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</a:endParaRPr>
              </a:p>
            </p:txBody>
          </p:sp>
          <p:sp>
            <p:nvSpPr>
              <p:cNvPr id="61" name="Rectangle 19"/>
              <p:cNvSpPr>
                <a:spLocks noChangeArrowheads="1"/>
              </p:cNvSpPr>
              <p:nvPr/>
            </p:nvSpPr>
            <p:spPr bwMode="auto">
              <a:xfrm>
                <a:off x="912" y="1488"/>
                <a:ext cx="432" cy="336"/>
              </a:xfrm>
              <a:prstGeom prst="rect">
                <a:avLst/>
              </a:prstGeom>
              <a:solidFill>
                <a:srgbClr val="BBE0E3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</a:endParaRPr>
              </a:p>
            </p:txBody>
          </p:sp>
          <p:sp>
            <p:nvSpPr>
              <p:cNvPr id="62" name="Rectangle 20"/>
              <p:cNvSpPr>
                <a:spLocks noChangeArrowheads="1"/>
              </p:cNvSpPr>
              <p:nvPr/>
            </p:nvSpPr>
            <p:spPr bwMode="auto">
              <a:xfrm>
                <a:off x="1344" y="1488"/>
                <a:ext cx="432" cy="336"/>
              </a:xfrm>
              <a:prstGeom prst="rect">
                <a:avLst/>
              </a:prstGeom>
              <a:solidFill>
                <a:srgbClr val="BBE0E3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</a:endParaRPr>
              </a:p>
            </p:txBody>
          </p:sp>
          <p:sp>
            <p:nvSpPr>
              <p:cNvPr id="63" name="Rectangle 21"/>
              <p:cNvSpPr>
                <a:spLocks noChangeArrowheads="1"/>
              </p:cNvSpPr>
              <p:nvPr/>
            </p:nvSpPr>
            <p:spPr bwMode="auto">
              <a:xfrm>
                <a:off x="1776" y="1488"/>
                <a:ext cx="432" cy="336"/>
              </a:xfrm>
              <a:prstGeom prst="rect">
                <a:avLst/>
              </a:prstGeom>
              <a:solidFill>
                <a:srgbClr val="BBE0E3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</a:endParaRPr>
              </a:p>
            </p:txBody>
          </p:sp>
          <p:sp>
            <p:nvSpPr>
              <p:cNvPr id="64" name="Rectangle 22"/>
              <p:cNvSpPr>
                <a:spLocks noChangeArrowheads="1"/>
              </p:cNvSpPr>
              <p:nvPr/>
            </p:nvSpPr>
            <p:spPr bwMode="auto">
              <a:xfrm>
                <a:off x="2208" y="1488"/>
                <a:ext cx="432" cy="336"/>
              </a:xfrm>
              <a:prstGeom prst="rect">
                <a:avLst/>
              </a:prstGeom>
              <a:solidFill>
                <a:srgbClr val="BBE0E3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Arial" pitchFamily="34" charset="0"/>
                  </a:rPr>
                  <a:t>8</a:t>
                </a:r>
              </a:p>
            </p:txBody>
          </p:sp>
          <p:sp>
            <p:nvSpPr>
              <p:cNvPr id="65" name="Rectangle 23"/>
              <p:cNvSpPr>
                <a:spLocks noChangeArrowheads="1"/>
              </p:cNvSpPr>
              <p:nvPr/>
            </p:nvSpPr>
            <p:spPr bwMode="auto">
              <a:xfrm>
                <a:off x="2640" y="1488"/>
                <a:ext cx="432" cy="336"/>
              </a:xfrm>
              <a:prstGeom prst="rect">
                <a:avLst/>
              </a:prstGeom>
              <a:solidFill>
                <a:srgbClr val="BBE0E3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Arial" pitchFamily="34" charset="0"/>
                  </a:rPr>
                  <a:t>7</a:t>
                </a:r>
              </a:p>
            </p:txBody>
          </p:sp>
          <p:sp>
            <p:nvSpPr>
              <p:cNvPr id="66" name="Rectangle 24"/>
              <p:cNvSpPr>
                <a:spLocks noChangeArrowheads="1"/>
              </p:cNvSpPr>
              <p:nvPr/>
            </p:nvSpPr>
            <p:spPr bwMode="auto">
              <a:xfrm>
                <a:off x="3072" y="1488"/>
                <a:ext cx="432" cy="336"/>
              </a:xfrm>
              <a:prstGeom prst="rect">
                <a:avLst/>
              </a:prstGeom>
              <a:solidFill>
                <a:srgbClr val="BBE0E3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Arial" pitchFamily="34" charset="0"/>
                  </a:rPr>
                  <a:t>6</a:t>
                </a:r>
              </a:p>
            </p:txBody>
          </p:sp>
          <p:sp>
            <p:nvSpPr>
              <p:cNvPr id="67" name="Rectangle 25"/>
              <p:cNvSpPr>
                <a:spLocks noChangeArrowheads="1"/>
              </p:cNvSpPr>
              <p:nvPr/>
            </p:nvSpPr>
            <p:spPr bwMode="auto">
              <a:xfrm>
                <a:off x="3504" y="1488"/>
                <a:ext cx="432" cy="336"/>
              </a:xfrm>
              <a:prstGeom prst="rect">
                <a:avLst/>
              </a:prstGeom>
              <a:solidFill>
                <a:srgbClr val="BBE0E3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</a:endParaRPr>
              </a:p>
            </p:txBody>
          </p:sp>
          <p:sp>
            <p:nvSpPr>
              <p:cNvPr id="68" name="Rectangle 26"/>
              <p:cNvSpPr>
                <a:spLocks noChangeArrowheads="1"/>
              </p:cNvSpPr>
              <p:nvPr/>
            </p:nvSpPr>
            <p:spPr bwMode="auto">
              <a:xfrm>
                <a:off x="3936" y="1488"/>
                <a:ext cx="432" cy="336"/>
              </a:xfrm>
              <a:prstGeom prst="rect">
                <a:avLst/>
              </a:prstGeom>
              <a:solidFill>
                <a:srgbClr val="BBE0E3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9" name="Text Box 27"/>
              <p:cNvSpPr txBox="1">
                <a:spLocks noChangeArrowheads="1"/>
              </p:cNvSpPr>
              <p:nvPr/>
            </p:nvSpPr>
            <p:spPr bwMode="auto">
              <a:xfrm>
                <a:off x="480" y="1824"/>
                <a:ext cx="3888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Arial" pitchFamily="34" charset="0"/>
                  </a:rPr>
                  <a:t>   0        1          2        3          4         5         6        7        8</a:t>
                </a:r>
              </a:p>
            </p:txBody>
          </p:sp>
        </p:grpSp>
        <p:sp>
          <p:nvSpPr>
            <p:cNvPr id="59" name="Text Box 28"/>
            <p:cNvSpPr txBox="1">
              <a:spLocks noChangeArrowheads="1"/>
            </p:cNvSpPr>
            <p:nvPr/>
          </p:nvSpPr>
          <p:spPr bwMode="auto">
            <a:xfrm>
              <a:off x="1046" y="2524"/>
              <a:ext cx="826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 Black" pitchFamily="34" charset="0"/>
                </a:rPr>
                <a:t>Front=4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 Black" pitchFamily="34" charset="0"/>
                </a:rPr>
                <a:t>Rear=6</a:t>
              </a:r>
            </a:p>
          </p:txBody>
        </p:sp>
      </p:grpSp>
      <p:grpSp>
        <p:nvGrpSpPr>
          <p:cNvPr id="70" name="Group 30"/>
          <p:cNvGrpSpPr>
            <a:grpSpLocks/>
          </p:cNvGrpSpPr>
          <p:nvPr/>
        </p:nvGrpSpPr>
        <p:grpSpPr bwMode="auto">
          <a:xfrm>
            <a:off x="990600" y="4648200"/>
            <a:ext cx="6172200" cy="1524000"/>
            <a:chOff x="624" y="1968"/>
            <a:chExt cx="3888" cy="960"/>
          </a:xfrm>
        </p:grpSpPr>
        <p:grpSp>
          <p:nvGrpSpPr>
            <p:cNvPr id="71" name="Group 31"/>
            <p:cNvGrpSpPr>
              <a:grpSpLocks/>
            </p:cNvGrpSpPr>
            <p:nvPr/>
          </p:nvGrpSpPr>
          <p:grpSpPr bwMode="auto">
            <a:xfrm>
              <a:off x="624" y="1968"/>
              <a:ext cx="3888" cy="567"/>
              <a:chOff x="480" y="1488"/>
              <a:chExt cx="3888" cy="567"/>
            </a:xfrm>
          </p:grpSpPr>
          <p:sp>
            <p:nvSpPr>
              <p:cNvPr id="73" name="Rectangle 32"/>
              <p:cNvSpPr>
                <a:spLocks noChangeArrowheads="1"/>
              </p:cNvSpPr>
              <p:nvPr/>
            </p:nvSpPr>
            <p:spPr bwMode="auto">
              <a:xfrm>
                <a:off x="480" y="1488"/>
                <a:ext cx="432" cy="336"/>
              </a:xfrm>
              <a:prstGeom prst="rect">
                <a:avLst/>
              </a:prstGeom>
              <a:solidFill>
                <a:srgbClr val="BBE0E3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</a:endParaRPr>
              </a:p>
            </p:txBody>
          </p:sp>
          <p:sp>
            <p:nvSpPr>
              <p:cNvPr id="74" name="Rectangle 33"/>
              <p:cNvSpPr>
                <a:spLocks noChangeArrowheads="1"/>
              </p:cNvSpPr>
              <p:nvPr/>
            </p:nvSpPr>
            <p:spPr bwMode="auto">
              <a:xfrm>
                <a:off x="912" y="1488"/>
                <a:ext cx="432" cy="336"/>
              </a:xfrm>
              <a:prstGeom prst="rect">
                <a:avLst/>
              </a:prstGeom>
              <a:solidFill>
                <a:srgbClr val="BBE0E3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</a:endParaRPr>
              </a:p>
            </p:txBody>
          </p:sp>
          <p:sp>
            <p:nvSpPr>
              <p:cNvPr id="75" name="Rectangle 34"/>
              <p:cNvSpPr>
                <a:spLocks noChangeArrowheads="1"/>
              </p:cNvSpPr>
              <p:nvPr/>
            </p:nvSpPr>
            <p:spPr bwMode="auto">
              <a:xfrm>
                <a:off x="1344" y="1488"/>
                <a:ext cx="432" cy="336"/>
              </a:xfrm>
              <a:prstGeom prst="rect">
                <a:avLst/>
              </a:prstGeom>
              <a:solidFill>
                <a:srgbClr val="BBE0E3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</a:endParaRPr>
              </a:p>
            </p:txBody>
          </p:sp>
          <p:sp>
            <p:nvSpPr>
              <p:cNvPr id="76" name="Rectangle 35"/>
              <p:cNvSpPr>
                <a:spLocks noChangeArrowheads="1"/>
              </p:cNvSpPr>
              <p:nvPr/>
            </p:nvSpPr>
            <p:spPr bwMode="auto">
              <a:xfrm>
                <a:off x="1776" y="1488"/>
                <a:ext cx="432" cy="336"/>
              </a:xfrm>
              <a:prstGeom prst="rect">
                <a:avLst/>
              </a:prstGeom>
              <a:solidFill>
                <a:srgbClr val="BBE0E3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</a:endParaRPr>
              </a:p>
            </p:txBody>
          </p:sp>
          <p:sp>
            <p:nvSpPr>
              <p:cNvPr id="77" name="Rectangle 36"/>
              <p:cNvSpPr>
                <a:spLocks noChangeArrowheads="1"/>
              </p:cNvSpPr>
              <p:nvPr/>
            </p:nvSpPr>
            <p:spPr bwMode="auto">
              <a:xfrm>
                <a:off x="2208" y="1488"/>
                <a:ext cx="432" cy="336"/>
              </a:xfrm>
              <a:prstGeom prst="rect">
                <a:avLst/>
              </a:prstGeom>
              <a:solidFill>
                <a:srgbClr val="BBE0E3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</a:endParaRPr>
              </a:p>
            </p:txBody>
          </p:sp>
          <p:sp>
            <p:nvSpPr>
              <p:cNvPr id="78" name="Rectangle 37"/>
              <p:cNvSpPr>
                <a:spLocks noChangeArrowheads="1"/>
              </p:cNvSpPr>
              <p:nvPr/>
            </p:nvSpPr>
            <p:spPr bwMode="auto">
              <a:xfrm>
                <a:off x="2640" y="1488"/>
                <a:ext cx="432" cy="336"/>
              </a:xfrm>
              <a:prstGeom prst="rect">
                <a:avLst/>
              </a:prstGeom>
              <a:solidFill>
                <a:srgbClr val="BBE0E3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Arial" pitchFamily="34" charset="0"/>
                  </a:rPr>
                  <a:t>7</a:t>
                </a:r>
              </a:p>
            </p:txBody>
          </p:sp>
          <p:sp>
            <p:nvSpPr>
              <p:cNvPr id="79" name="Rectangle 38"/>
              <p:cNvSpPr>
                <a:spLocks noChangeArrowheads="1"/>
              </p:cNvSpPr>
              <p:nvPr/>
            </p:nvSpPr>
            <p:spPr bwMode="auto">
              <a:xfrm>
                <a:off x="3072" y="1488"/>
                <a:ext cx="432" cy="336"/>
              </a:xfrm>
              <a:prstGeom prst="rect">
                <a:avLst/>
              </a:prstGeom>
              <a:solidFill>
                <a:srgbClr val="BBE0E3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Arial" pitchFamily="34" charset="0"/>
                  </a:rPr>
                  <a:t>6</a:t>
                </a:r>
              </a:p>
            </p:txBody>
          </p:sp>
          <p:sp>
            <p:nvSpPr>
              <p:cNvPr id="80" name="Rectangle 39"/>
              <p:cNvSpPr>
                <a:spLocks noChangeArrowheads="1"/>
              </p:cNvSpPr>
              <p:nvPr/>
            </p:nvSpPr>
            <p:spPr bwMode="auto">
              <a:xfrm>
                <a:off x="3504" y="1488"/>
                <a:ext cx="432" cy="336"/>
              </a:xfrm>
              <a:prstGeom prst="rect">
                <a:avLst/>
              </a:prstGeom>
              <a:solidFill>
                <a:srgbClr val="BBE0E3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Arial" pitchFamily="34" charset="0"/>
                  </a:rPr>
                  <a:t>12</a:t>
                </a:r>
              </a:p>
            </p:txBody>
          </p:sp>
          <p:sp>
            <p:nvSpPr>
              <p:cNvPr id="81" name="Rectangle 40"/>
              <p:cNvSpPr>
                <a:spLocks noChangeArrowheads="1"/>
              </p:cNvSpPr>
              <p:nvPr/>
            </p:nvSpPr>
            <p:spPr bwMode="auto">
              <a:xfrm>
                <a:off x="3936" y="1488"/>
                <a:ext cx="432" cy="336"/>
              </a:xfrm>
              <a:prstGeom prst="rect">
                <a:avLst/>
              </a:prstGeom>
              <a:solidFill>
                <a:srgbClr val="BBE0E3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rPr>
                  <a:t>67</a:t>
                </a:r>
              </a:p>
            </p:txBody>
          </p:sp>
          <p:sp>
            <p:nvSpPr>
              <p:cNvPr id="82" name="Text Box 41"/>
              <p:cNvSpPr txBox="1">
                <a:spLocks noChangeArrowheads="1"/>
              </p:cNvSpPr>
              <p:nvPr/>
            </p:nvSpPr>
            <p:spPr bwMode="auto">
              <a:xfrm>
                <a:off x="480" y="1824"/>
                <a:ext cx="3888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Arial" pitchFamily="34" charset="0"/>
                  </a:rPr>
                  <a:t>   0        1          2        3          4         5         6        7        8</a:t>
                </a:r>
              </a:p>
            </p:txBody>
          </p:sp>
        </p:grpSp>
        <p:sp>
          <p:nvSpPr>
            <p:cNvPr id="72" name="Text Box 42"/>
            <p:cNvSpPr txBox="1">
              <a:spLocks noChangeArrowheads="1"/>
            </p:cNvSpPr>
            <p:nvPr/>
          </p:nvSpPr>
          <p:spPr bwMode="auto">
            <a:xfrm>
              <a:off x="1046" y="2524"/>
              <a:ext cx="826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 Black" pitchFamily="34" charset="0"/>
                </a:rPr>
                <a:t>Front=5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 Black" pitchFamily="34" charset="0"/>
                </a:rPr>
                <a:t>Rear=8</a:t>
              </a:r>
            </a:p>
          </p:txBody>
        </p:sp>
      </p:grpSp>
      <p:sp>
        <p:nvSpPr>
          <p:cNvPr id="83" name="Text Box 43"/>
          <p:cNvSpPr txBox="1">
            <a:spLocks noChangeArrowheads="1"/>
          </p:cNvSpPr>
          <p:nvPr/>
        </p:nvSpPr>
        <p:spPr bwMode="auto">
          <a:xfrm>
            <a:off x="2895600" y="5638800"/>
            <a:ext cx="59436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How can we insert more elements? Rear index can not move beyond the last element….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Solution: Using circular queue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Allow rear to wrap around the array.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b="1" dirty="0" smtClean="0">
                <a:solidFill>
                  <a:srgbClr val="0000CC"/>
                </a:solidFill>
              </a:rPr>
              <a:t>if(rear == queueSize-1)</a:t>
            </a:r>
          </a:p>
          <a:p>
            <a:pPr>
              <a:buNone/>
            </a:pPr>
            <a:r>
              <a:rPr lang="en-US" b="1" dirty="0" smtClean="0">
                <a:solidFill>
                  <a:srgbClr val="0000CC"/>
                </a:solidFill>
              </a:rPr>
              <a:t>   		rear = 0;</a:t>
            </a:r>
          </a:p>
          <a:p>
            <a:pPr>
              <a:buNone/>
            </a:pPr>
            <a:r>
              <a:rPr lang="en-US" b="1" dirty="0" smtClean="0">
                <a:solidFill>
                  <a:srgbClr val="0000CC"/>
                </a:solidFill>
              </a:rPr>
              <a:t>	else</a:t>
            </a:r>
          </a:p>
          <a:p>
            <a:pPr>
              <a:buNone/>
            </a:pPr>
            <a:r>
              <a:rPr lang="en-US" b="1" dirty="0" smtClean="0">
                <a:solidFill>
                  <a:srgbClr val="0000CC"/>
                </a:solidFill>
              </a:rPr>
              <a:t>   		rear++;</a:t>
            </a:r>
          </a:p>
          <a:p>
            <a:r>
              <a:rPr lang="en-US" dirty="0" smtClean="0"/>
              <a:t>Or use module arithmetic</a:t>
            </a:r>
          </a:p>
          <a:p>
            <a:pPr>
              <a:spcBef>
                <a:spcPct val="0"/>
              </a:spcBef>
              <a:buNone/>
            </a:pPr>
            <a:r>
              <a:rPr lang="en-US" dirty="0" smtClean="0"/>
              <a:t>	</a:t>
            </a:r>
            <a:r>
              <a:rPr lang="en-US" b="1" dirty="0" smtClean="0">
                <a:solidFill>
                  <a:srgbClr val="0000CC"/>
                </a:solidFill>
              </a:rPr>
              <a:t>rear = (rear + 1) % </a:t>
            </a:r>
            <a:r>
              <a:rPr lang="en-US" b="1" dirty="0" err="1" smtClean="0">
                <a:solidFill>
                  <a:srgbClr val="0000CC"/>
                </a:solidFill>
              </a:rPr>
              <a:t>queueSize</a:t>
            </a:r>
            <a:r>
              <a:rPr lang="en-US" b="1" dirty="0" smtClean="0">
                <a:solidFill>
                  <a:srgbClr val="0000CC"/>
                </a:solidFill>
              </a:rPr>
              <a:t>;</a:t>
            </a:r>
            <a:endParaRPr lang="en-US" dirty="0" smtClean="0">
              <a:solidFill>
                <a:srgbClr val="0000CC"/>
              </a:solidFill>
            </a:endParaRP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Circular Queue</a:t>
            </a:r>
            <a:endParaRPr lang="en-US" dirty="0"/>
          </a:p>
        </p:txBody>
      </p:sp>
      <p:grpSp>
        <p:nvGrpSpPr>
          <p:cNvPr id="31" name="Group 4"/>
          <p:cNvGrpSpPr>
            <a:grpSpLocks/>
          </p:cNvGrpSpPr>
          <p:nvPr/>
        </p:nvGrpSpPr>
        <p:grpSpPr bwMode="auto">
          <a:xfrm>
            <a:off x="876300" y="1447800"/>
            <a:ext cx="6172200" cy="1524000"/>
            <a:chOff x="624" y="1968"/>
            <a:chExt cx="3888" cy="960"/>
          </a:xfrm>
        </p:grpSpPr>
        <p:grpSp>
          <p:nvGrpSpPr>
            <p:cNvPr id="32" name="Group 5"/>
            <p:cNvGrpSpPr>
              <a:grpSpLocks/>
            </p:cNvGrpSpPr>
            <p:nvPr/>
          </p:nvGrpSpPr>
          <p:grpSpPr bwMode="auto">
            <a:xfrm>
              <a:off x="624" y="1968"/>
              <a:ext cx="3888" cy="567"/>
              <a:chOff x="480" y="1488"/>
              <a:chExt cx="3888" cy="567"/>
            </a:xfrm>
          </p:grpSpPr>
          <p:sp>
            <p:nvSpPr>
              <p:cNvPr id="34" name="Rectangle 6"/>
              <p:cNvSpPr>
                <a:spLocks noChangeArrowheads="1"/>
              </p:cNvSpPr>
              <p:nvPr/>
            </p:nvSpPr>
            <p:spPr bwMode="auto">
              <a:xfrm>
                <a:off x="480" y="1488"/>
                <a:ext cx="432" cy="336"/>
              </a:xfrm>
              <a:prstGeom prst="rect">
                <a:avLst/>
              </a:prstGeom>
              <a:solidFill>
                <a:srgbClr val="BBE0E3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</a:endParaRPr>
              </a:p>
            </p:txBody>
          </p:sp>
          <p:sp>
            <p:nvSpPr>
              <p:cNvPr id="35" name="Rectangle 7"/>
              <p:cNvSpPr>
                <a:spLocks noChangeArrowheads="1"/>
              </p:cNvSpPr>
              <p:nvPr/>
            </p:nvSpPr>
            <p:spPr bwMode="auto">
              <a:xfrm>
                <a:off x="912" y="1488"/>
                <a:ext cx="432" cy="336"/>
              </a:xfrm>
              <a:prstGeom prst="rect">
                <a:avLst/>
              </a:prstGeom>
              <a:solidFill>
                <a:srgbClr val="BBE0E3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</a:endParaRPr>
              </a:p>
            </p:txBody>
          </p:sp>
          <p:sp>
            <p:nvSpPr>
              <p:cNvPr id="36" name="Rectangle 8"/>
              <p:cNvSpPr>
                <a:spLocks noChangeArrowheads="1"/>
              </p:cNvSpPr>
              <p:nvPr/>
            </p:nvSpPr>
            <p:spPr bwMode="auto">
              <a:xfrm>
                <a:off x="1344" y="1488"/>
                <a:ext cx="432" cy="336"/>
              </a:xfrm>
              <a:prstGeom prst="rect">
                <a:avLst/>
              </a:prstGeom>
              <a:solidFill>
                <a:srgbClr val="BBE0E3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</a:endParaRPr>
              </a:p>
            </p:txBody>
          </p:sp>
          <p:sp>
            <p:nvSpPr>
              <p:cNvPr id="37" name="Rectangle 9"/>
              <p:cNvSpPr>
                <a:spLocks noChangeArrowheads="1"/>
              </p:cNvSpPr>
              <p:nvPr/>
            </p:nvSpPr>
            <p:spPr bwMode="auto">
              <a:xfrm>
                <a:off x="1776" y="1488"/>
                <a:ext cx="432" cy="336"/>
              </a:xfrm>
              <a:prstGeom prst="rect">
                <a:avLst/>
              </a:prstGeom>
              <a:solidFill>
                <a:srgbClr val="BBE0E3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</a:endParaRPr>
              </a:p>
            </p:txBody>
          </p:sp>
          <p:sp>
            <p:nvSpPr>
              <p:cNvPr id="38" name="Rectangle 10"/>
              <p:cNvSpPr>
                <a:spLocks noChangeArrowheads="1"/>
              </p:cNvSpPr>
              <p:nvPr/>
            </p:nvSpPr>
            <p:spPr bwMode="auto">
              <a:xfrm>
                <a:off x="2208" y="1488"/>
                <a:ext cx="432" cy="336"/>
              </a:xfrm>
              <a:prstGeom prst="rect">
                <a:avLst/>
              </a:prstGeom>
              <a:solidFill>
                <a:srgbClr val="BBE0E3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</a:endParaRPr>
              </a:p>
            </p:txBody>
          </p:sp>
          <p:sp>
            <p:nvSpPr>
              <p:cNvPr id="39" name="Rectangle 11"/>
              <p:cNvSpPr>
                <a:spLocks noChangeArrowheads="1"/>
              </p:cNvSpPr>
              <p:nvPr/>
            </p:nvSpPr>
            <p:spPr bwMode="auto">
              <a:xfrm>
                <a:off x="2640" y="1488"/>
                <a:ext cx="432" cy="336"/>
              </a:xfrm>
              <a:prstGeom prst="rect">
                <a:avLst/>
              </a:prstGeom>
              <a:solidFill>
                <a:srgbClr val="BBE0E3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Arial" pitchFamily="34" charset="0"/>
                  </a:rPr>
                  <a:t>7</a:t>
                </a:r>
              </a:p>
            </p:txBody>
          </p:sp>
          <p:sp>
            <p:nvSpPr>
              <p:cNvPr id="40" name="Rectangle 12"/>
              <p:cNvSpPr>
                <a:spLocks noChangeArrowheads="1"/>
              </p:cNvSpPr>
              <p:nvPr/>
            </p:nvSpPr>
            <p:spPr bwMode="auto">
              <a:xfrm>
                <a:off x="3072" y="1488"/>
                <a:ext cx="432" cy="336"/>
              </a:xfrm>
              <a:prstGeom prst="rect">
                <a:avLst/>
              </a:prstGeom>
              <a:solidFill>
                <a:srgbClr val="BBE0E3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Arial" pitchFamily="34" charset="0"/>
                  </a:rPr>
                  <a:t>6</a:t>
                </a:r>
              </a:p>
            </p:txBody>
          </p:sp>
          <p:sp>
            <p:nvSpPr>
              <p:cNvPr id="41" name="Rectangle 13"/>
              <p:cNvSpPr>
                <a:spLocks noChangeArrowheads="1"/>
              </p:cNvSpPr>
              <p:nvPr/>
            </p:nvSpPr>
            <p:spPr bwMode="auto">
              <a:xfrm>
                <a:off x="3504" y="1488"/>
                <a:ext cx="432" cy="336"/>
              </a:xfrm>
              <a:prstGeom prst="rect">
                <a:avLst/>
              </a:prstGeom>
              <a:solidFill>
                <a:srgbClr val="BBE0E3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Arial" pitchFamily="34" charset="0"/>
                  </a:rPr>
                  <a:t>12</a:t>
                </a:r>
              </a:p>
            </p:txBody>
          </p:sp>
          <p:sp>
            <p:nvSpPr>
              <p:cNvPr id="42" name="Rectangle 14"/>
              <p:cNvSpPr>
                <a:spLocks noChangeArrowheads="1"/>
              </p:cNvSpPr>
              <p:nvPr/>
            </p:nvSpPr>
            <p:spPr bwMode="auto">
              <a:xfrm>
                <a:off x="3936" y="1488"/>
                <a:ext cx="432" cy="336"/>
              </a:xfrm>
              <a:prstGeom prst="rect">
                <a:avLst/>
              </a:prstGeom>
              <a:solidFill>
                <a:srgbClr val="BBE0E3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rPr>
                  <a:t>67</a:t>
                </a:r>
              </a:p>
            </p:txBody>
          </p:sp>
          <p:sp>
            <p:nvSpPr>
              <p:cNvPr id="43" name="Text Box 15"/>
              <p:cNvSpPr txBox="1">
                <a:spLocks noChangeArrowheads="1"/>
              </p:cNvSpPr>
              <p:nvPr/>
            </p:nvSpPr>
            <p:spPr bwMode="auto">
              <a:xfrm>
                <a:off x="480" y="1824"/>
                <a:ext cx="3888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Arial" pitchFamily="34" charset="0"/>
                  </a:rPr>
                  <a:t>   0        1          2        3          4         5         6        7        8</a:t>
                </a:r>
              </a:p>
            </p:txBody>
          </p:sp>
        </p:grpSp>
        <p:sp>
          <p:nvSpPr>
            <p:cNvPr id="33" name="Text Box 16"/>
            <p:cNvSpPr txBox="1">
              <a:spLocks noChangeArrowheads="1"/>
            </p:cNvSpPr>
            <p:nvPr/>
          </p:nvSpPr>
          <p:spPr bwMode="auto">
            <a:xfrm>
              <a:off x="1046" y="2524"/>
              <a:ext cx="826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 Black" pitchFamily="34" charset="0"/>
                </a:rPr>
                <a:t>Front=5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 Black" pitchFamily="34" charset="0"/>
                </a:rPr>
                <a:t>Rear=8</a:t>
              </a:r>
            </a:p>
          </p:txBody>
        </p:sp>
      </p:grpSp>
      <p:sp>
        <p:nvSpPr>
          <p:cNvPr id="44" name="Text Box 17"/>
          <p:cNvSpPr txBox="1">
            <a:spLocks noChangeArrowheads="1"/>
          </p:cNvSpPr>
          <p:nvPr/>
        </p:nvSpPr>
        <p:spPr bwMode="auto">
          <a:xfrm>
            <a:off x="1089025" y="3086100"/>
            <a:ext cx="69119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Enqueue 39	Rear=(Rear+1) mod Queue Size = (8+1) mod 9 = 0</a:t>
            </a:r>
          </a:p>
        </p:txBody>
      </p:sp>
      <p:grpSp>
        <p:nvGrpSpPr>
          <p:cNvPr id="45" name="Group 18"/>
          <p:cNvGrpSpPr>
            <a:grpSpLocks/>
          </p:cNvGrpSpPr>
          <p:nvPr/>
        </p:nvGrpSpPr>
        <p:grpSpPr bwMode="auto">
          <a:xfrm>
            <a:off x="876300" y="3429000"/>
            <a:ext cx="6172200" cy="1524000"/>
            <a:chOff x="624" y="1968"/>
            <a:chExt cx="3888" cy="960"/>
          </a:xfrm>
        </p:grpSpPr>
        <p:grpSp>
          <p:nvGrpSpPr>
            <p:cNvPr id="46" name="Group 19"/>
            <p:cNvGrpSpPr>
              <a:grpSpLocks/>
            </p:cNvGrpSpPr>
            <p:nvPr/>
          </p:nvGrpSpPr>
          <p:grpSpPr bwMode="auto">
            <a:xfrm>
              <a:off x="624" y="1968"/>
              <a:ext cx="3888" cy="567"/>
              <a:chOff x="480" y="1488"/>
              <a:chExt cx="3888" cy="567"/>
            </a:xfrm>
          </p:grpSpPr>
          <p:sp>
            <p:nvSpPr>
              <p:cNvPr id="48" name="Rectangle 20"/>
              <p:cNvSpPr>
                <a:spLocks noChangeArrowheads="1"/>
              </p:cNvSpPr>
              <p:nvPr/>
            </p:nvSpPr>
            <p:spPr bwMode="auto">
              <a:xfrm>
                <a:off x="480" y="1488"/>
                <a:ext cx="432" cy="336"/>
              </a:xfrm>
              <a:prstGeom prst="rect">
                <a:avLst/>
              </a:prstGeom>
              <a:solidFill>
                <a:srgbClr val="BBE0E3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Arial" pitchFamily="34" charset="0"/>
                  </a:rPr>
                  <a:t>39</a:t>
                </a:r>
              </a:p>
            </p:txBody>
          </p:sp>
          <p:sp>
            <p:nvSpPr>
              <p:cNvPr id="49" name="Rectangle 21"/>
              <p:cNvSpPr>
                <a:spLocks noChangeArrowheads="1"/>
              </p:cNvSpPr>
              <p:nvPr/>
            </p:nvSpPr>
            <p:spPr bwMode="auto">
              <a:xfrm>
                <a:off x="912" y="1488"/>
                <a:ext cx="432" cy="336"/>
              </a:xfrm>
              <a:prstGeom prst="rect">
                <a:avLst/>
              </a:prstGeom>
              <a:solidFill>
                <a:srgbClr val="BBE0E3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</a:endParaRPr>
              </a:p>
            </p:txBody>
          </p:sp>
          <p:sp>
            <p:nvSpPr>
              <p:cNvPr id="50" name="Rectangle 22"/>
              <p:cNvSpPr>
                <a:spLocks noChangeArrowheads="1"/>
              </p:cNvSpPr>
              <p:nvPr/>
            </p:nvSpPr>
            <p:spPr bwMode="auto">
              <a:xfrm>
                <a:off x="1344" y="1488"/>
                <a:ext cx="432" cy="336"/>
              </a:xfrm>
              <a:prstGeom prst="rect">
                <a:avLst/>
              </a:prstGeom>
              <a:solidFill>
                <a:srgbClr val="BBE0E3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</a:endParaRPr>
              </a:p>
            </p:txBody>
          </p:sp>
          <p:sp>
            <p:nvSpPr>
              <p:cNvPr id="51" name="Rectangle 23"/>
              <p:cNvSpPr>
                <a:spLocks noChangeArrowheads="1"/>
              </p:cNvSpPr>
              <p:nvPr/>
            </p:nvSpPr>
            <p:spPr bwMode="auto">
              <a:xfrm>
                <a:off x="1776" y="1488"/>
                <a:ext cx="432" cy="336"/>
              </a:xfrm>
              <a:prstGeom prst="rect">
                <a:avLst/>
              </a:prstGeom>
              <a:solidFill>
                <a:srgbClr val="BBE0E3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</a:endParaRPr>
              </a:p>
            </p:txBody>
          </p:sp>
          <p:sp>
            <p:nvSpPr>
              <p:cNvPr id="52" name="Rectangle 24"/>
              <p:cNvSpPr>
                <a:spLocks noChangeArrowheads="1"/>
              </p:cNvSpPr>
              <p:nvPr/>
            </p:nvSpPr>
            <p:spPr bwMode="auto">
              <a:xfrm>
                <a:off x="2208" y="1488"/>
                <a:ext cx="432" cy="336"/>
              </a:xfrm>
              <a:prstGeom prst="rect">
                <a:avLst/>
              </a:prstGeom>
              <a:solidFill>
                <a:srgbClr val="BBE0E3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</a:endParaRPr>
              </a:p>
            </p:txBody>
          </p:sp>
          <p:sp>
            <p:nvSpPr>
              <p:cNvPr id="53" name="Rectangle 25"/>
              <p:cNvSpPr>
                <a:spLocks noChangeArrowheads="1"/>
              </p:cNvSpPr>
              <p:nvPr/>
            </p:nvSpPr>
            <p:spPr bwMode="auto">
              <a:xfrm>
                <a:off x="2640" y="1488"/>
                <a:ext cx="432" cy="336"/>
              </a:xfrm>
              <a:prstGeom prst="rect">
                <a:avLst/>
              </a:prstGeom>
              <a:solidFill>
                <a:srgbClr val="BBE0E3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Arial" pitchFamily="34" charset="0"/>
                  </a:rPr>
                  <a:t>7</a:t>
                </a:r>
              </a:p>
            </p:txBody>
          </p:sp>
          <p:sp>
            <p:nvSpPr>
              <p:cNvPr id="54" name="Rectangle 26"/>
              <p:cNvSpPr>
                <a:spLocks noChangeArrowheads="1"/>
              </p:cNvSpPr>
              <p:nvPr/>
            </p:nvSpPr>
            <p:spPr bwMode="auto">
              <a:xfrm>
                <a:off x="3072" y="1488"/>
                <a:ext cx="432" cy="336"/>
              </a:xfrm>
              <a:prstGeom prst="rect">
                <a:avLst/>
              </a:prstGeom>
              <a:solidFill>
                <a:srgbClr val="BBE0E3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Arial" pitchFamily="34" charset="0"/>
                  </a:rPr>
                  <a:t>6</a:t>
                </a:r>
              </a:p>
            </p:txBody>
          </p:sp>
          <p:sp>
            <p:nvSpPr>
              <p:cNvPr id="55" name="Rectangle 27"/>
              <p:cNvSpPr>
                <a:spLocks noChangeArrowheads="1"/>
              </p:cNvSpPr>
              <p:nvPr/>
            </p:nvSpPr>
            <p:spPr bwMode="auto">
              <a:xfrm>
                <a:off x="3504" y="1488"/>
                <a:ext cx="432" cy="336"/>
              </a:xfrm>
              <a:prstGeom prst="rect">
                <a:avLst/>
              </a:prstGeom>
              <a:solidFill>
                <a:srgbClr val="BBE0E3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Arial" pitchFamily="34" charset="0"/>
                  </a:rPr>
                  <a:t>12</a:t>
                </a:r>
              </a:p>
            </p:txBody>
          </p:sp>
          <p:sp>
            <p:nvSpPr>
              <p:cNvPr id="56" name="Rectangle 28"/>
              <p:cNvSpPr>
                <a:spLocks noChangeArrowheads="1"/>
              </p:cNvSpPr>
              <p:nvPr/>
            </p:nvSpPr>
            <p:spPr bwMode="auto">
              <a:xfrm>
                <a:off x="3936" y="1488"/>
                <a:ext cx="432" cy="336"/>
              </a:xfrm>
              <a:prstGeom prst="rect">
                <a:avLst/>
              </a:prstGeom>
              <a:solidFill>
                <a:srgbClr val="BBE0E3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rPr>
                  <a:t>67</a:t>
                </a:r>
              </a:p>
            </p:txBody>
          </p:sp>
          <p:sp>
            <p:nvSpPr>
              <p:cNvPr id="57" name="Text Box 29"/>
              <p:cNvSpPr txBox="1">
                <a:spLocks noChangeArrowheads="1"/>
              </p:cNvSpPr>
              <p:nvPr/>
            </p:nvSpPr>
            <p:spPr bwMode="auto">
              <a:xfrm>
                <a:off x="480" y="1824"/>
                <a:ext cx="3888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Arial" pitchFamily="34" charset="0"/>
                  </a:rPr>
                  <a:t>   0        1          2        3          4         5         6        7        8</a:t>
                </a:r>
              </a:p>
            </p:txBody>
          </p:sp>
        </p:grpSp>
        <p:sp>
          <p:nvSpPr>
            <p:cNvPr id="47" name="Text Box 30"/>
            <p:cNvSpPr txBox="1">
              <a:spLocks noChangeArrowheads="1"/>
            </p:cNvSpPr>
            <p:nvPr/>
          </p:nvSpPr>
          <p:spPr bwMode="auto">
            <a:xfrm>
              <a:off x="1046" y="2524"/>
              <a:ext cx="826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 Black" pitchFamily="34" charset="0"/>
                </a:rPr>
                <a:t>Front=5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 Black" pitchFamily="34" charset="0"/>
                </a:rPr>
                <a:t>Rear=0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Circular Queue - Array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First position follows the last</a:t>
            </a:r>
          </a:p>
          <a:p>
            <a:r>
              <a:rPr lang="en-US" dirty="0" smtClean="0"/>
              <a:t>The queue is found somewhere around the circle in consecutive positions</a:t>
            </a:r>
          </a:p>
          <a:p>
            <a:r>
              <a:rPr lang="en-US" dirty="0" smtClean="0"/>
              <a:t>QUEUE [l] comes after QUEUE [N] in the array</a:t>
            </a:r>
          </a:p>
          <a:p>
            <a:r>
              <a:rPr lang="en-US" dirty="0" smtClean="0"/>
              <a:t>Suppose that our queue contains only one element, i.e., </a:t>
            </a:r>
          </a:p>
          <a:p>
            <a:r>
              <a:rPr lang="en-US" dirty="0" smtClean="0"/>
              <a:t>If element is deleted. Then we assign </a:t>
            </a:r>
          </a:p>
          <a:p>
            <a:pPr lvl="1"/>
            <a:r>
              <a:rPr lang="en-US" dirty="0" smtClean="0"/>
              <a:t>FRONT:= NULL and </a:t>
            </a:r>
          </a:p>
          <a:p>
            <a:pPr lvl="1"/>
            <a:r>
              <a:rPr lang="en-US" dirty="0" smtClean="0"/>
              <a:t>REAR: = NULL to indicate that the queue is empty 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76575" y="3720210"/>
            <a:ext cx="4619625" cy="4707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Circular Queue - Array</a:t>
            </a:r>
            <a:endParaRPr lang="en-US" dirty="0"/>
          </a:p>
        </p:txBody>
      </p:sp>
      <p:sp>
        <p:nvSpPr>
          <p:cNvPr id="51" name="Text Box 59"/>
          <p:cNvSpPr txBox="1">
            <a:spLocks noChangeArrowheads="1"/>
          </p:cNvSpPr>
          <p:nvPr/>
        </p:nvSpPr>
        <p:spPr bwMode="auto">
          <a:xfrm>
            <a:off x="4267200" y="1371600"/>
            <a:ext cx="5334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1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1</a:t>
            </a:r>
          </a:p>
        </p:txBody>
      </p:sp>
      <p:sp>
        <p:nvSpPr>
          <p:cNvPr id="58" name="Text Box 66"/>
          <p:cNvSpPr txBox="1">
            <a:spLocks noChangeArrowheads="1"/>
          </p:cNvSpPr>
          <p:nvPr/>
        </p:nvSpPr>
        <p:spPr bwMode="auto">
          <a:xfrm>
            <a:off x="304800" y="4343400"/>
            <a:ext cx="1981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1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Rear</a:t>
            </a:r>
          </a:p>
        </p:txBody>
      </p:sp>
      <p:sp>
        <p:nvSpPr>
          <p:cNvPr id="59" name="Text Box 67"/>
          <p:cNvSpPr txBox="1">
            <a:spLocks noChangeArrowheads="1"/>
          </p:cNvSpPr>
          <p:nvPr/>
        </p:nvSpPr>
        <p:spPr bwMode="auto">
          <a:xfrm>
            <a:off x="7162800" y="4419600"/>
            <a:ext cx="14478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1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Front</a:t>
            </a:r>
          </a:p>
        </p:txBody>
      </p:sp>
      <p:grpSp>
        <p:nvGrpSpPr>
          <p:cNvPr id="3" name="Group 73"/>
          <p:cNvGrpSpPr/>
          <p:nvPr/>
        </p:nvGrpSpPr>
        <p:grpSpPr>
          <a:xfrm>
            <a:off x="457200" y="1538287"/>
            <a:ext cx="7696200" cy="4710113"/>
            <a:chOff x="838200" y="1905000"/>
            <a:chExt cx="7239000" cy="4252913"/>
          </a:xfrm>
        </p:grpSpPr>
        <p:sp>
          <p:nvSpPr>
            <p:cNvPr id="39" name="Oval 36"/>
            <p:cNvSpPr>
              <a:spLocks noChangeArrowheads="1"/>
            </p:cNvSpPr>
            <p:nvPr/>
          </p:nvSpPr>
          <p:spPr bwMode="auto">
            <a:xfrm>
              <a:off x="2743200" y="2133600"/>
              <a:ext cx="2895600" cy="2895600"/>
            </a:xfrm>
            <a:prstGeom prst="ellipse">
              <a:avLst/>
            </a:prstGeom>
            <a:solidFill>
              <a:srgbClr val="BBE0E3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0" name="Oval 42"/>
            <p:cNvSpPr>
              <a:spLocks noChangeArrowheads="1"/>
            </p:cNvSpPr>
            <p:nvPr/>
          </p:nvSpPr>
          <p:spPr bwMode="auto">
            <a:xfrm>
              <a:off x="3505200" y="2895600"/>
              <a:ext cx="1371600" cy="137160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1" name="Line 43"/>
            <p:cNvSpPr>
              <a:spLocks noChangeShapeType="1"/>
            </p:cNvSpPr>
            <p:nvPr/>
          </p:nvSpPr>
          <p:spPr bwMode="auto">
            <a:xfrm flipH="1">
              <a:off x="4572000" y="2362200"/>
              <a:ext cx="381000" cy="6096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2" name="Line 47"/>
            <p:cNvSpPr>
              <a:spLocks noChangeShapeType="1"/>
            </p:cNvSpPr>
            <p:nvPr/>
          </p:nvSpPr>
          <p:spPr bwMode="auto">
            <a:xfrm rot="2680735" flipH="1">
              <a:off x="2909888" y="3389313"/>
              <a:ext cx="457200" cy="6858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3" name="Line 48"/>
            <p:cNvSpPr>
              <a:spLocks noChangeShapeType="1"/>
            </p:cNvSpPr>
            <p:nvPr/>
          </p:nvSpPr>
          <p:spPr bwMode="auto">
            <a:xfrm rot="2599524" flipH="1">
              <a:off x="4953000" y="2819400"/>
              <a:ext cx="381000" cy="6096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4" name="Line 49"/>
            <p:cNvSpPr>
              <a:spLocks noChangeShapeType="1"/>
            </p:cNvSpPr>
            <p:nvPr/>
          </p:nvSpPr>
          <p:spPr bwMode="auto">
            <a:xfrm rot="102005" flipH="1">
              <a:off x="3427413" y="4133850"/>
              <a:ext cx="458787" cy="6667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5" name="Line 50"/>
            <p:cNvSpPr>
              <a:spLocks noChangeShapeType="1"/>
            </p:cNvSpPr>
            <p:nvPr/>
          </p:nvSpPr>
          <p:spPr bwMode="auto">
            <a:xfrm rot="19664431" flipH="1">
              <a:off x="4584700" y="4140200"/>
              <a:ext cx="211138" cy="7239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6" name="Line 51"/>
            <p:cNvSpPr>
              <a:spLocks noChangeShapeType="1"/>
            </p:cNvSpPr>
            <p:nvPr/>
          </p:nvSpPr>
          <p:spPr bwMode="auto">
            <a:xfrm rot="19663156" flipH="1">
              <a:off x="3924300" y="2209800"/>
              <a:ext cx="381000" cy="6096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7" name="Line 52"/>
            <p:cNvSpPr>
              <a:spLocks noChangeShapeType="1"/>
            </p:cNvSpPr>
            <p:nvPr/>
          </p:nvSpPr>
          <p:spPr bwMode="auto">
            <a:xfrm rot="17245232" flipH="1">
              <a:off x="5016500" y="3721100"/>
              <a:ext cx="177800" cy="7620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8" name="Line 54"/>
            <p:cNvSpPr>
              <a:spLocks noChangeShapeType="1"/>
            </p:cNvSpPr>
            <p:nvPr/>
          </p:nvSpPr>
          <p:spPr bwMode="auto">
            <a:xfrm rot="16581131" flipH="1">
              <a:off x="3282950" y="2435225"/>
              <a:ext cx="373063" cy="69056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9" name="Rectangle 56"/>
            <p:cNvSpPr>
              <a:spLocks noChangeArrowheads="1"/>
            </p:cNvSpPr>
            <p:nvPr/>
          </p:nvSpPr>
          <p:spPr bwMode="auto">
            <a:xfrm>
              <a:off x="838200" y="5029200"/>
              <a:ext cx="1524000" cy="685800"/>
            </a:xfrm>
            <a:prstGeom prst="rect">
              <a:avLst/>
            </a:prstGeom>
            <a:solidFill>
              <a:srgbClr val="BBE0E3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0" name="Rectangle 57"/>
            <p:cNvSpPr>
              <a:spLocks noChangeArrowheads="1"/>
            </p:cNvSpPr>
            <p:nvPr/>
          </p:nvSpPr>
          <p:spPr bwMode="auto">
            <a:xfrm>
              <a:off x="6553200" y="5029200"/>
              <a:ext cx="1524000" cy="685800"/>
            </a:xfrm>
            <a:prstGeom prst="rect">
              <a:avLst/>
            </a:prstGeom>
            <a:solidFill>
              <a:srgbClr val="BBE0E3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2" name="Text Box 60"/>
            <p:cNvSpPr txBox="1">
              <a:spLocks noChangeArrowheads="1"/>
            </p:cNvSpPr>
            <p:nvPr/>
          </p:nvSpPr>
          <p:spPr bwMode="auto">
            <a:xfrm>
              <a:off x="1676400" y="1905000"/>
              <a:ext cx="1981200" cy="5191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1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maxlength</a:t>
              </a:r>
            </a:p>
          </p:txBody>
        </p:sp>
        <p:sp>
          <p:nvSpPr>
            <p:cNvPr id="53" name="Text Box 61"/>
            <p:cNvSpPr txBox="1">
              <a:spLocks noChangeArrowheads="1"/>
            </p:cNvSpPr>
            <p:nvPr/>
          </p:nvSpPr>
          <p:spPr bwMode="auto">
            <a:xfrm>
              <a:off x="5410200" y="2438400"/>
              <a:ext cx="609600" cy="5191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1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2</a:t>
              </a:r>
            </a:p>
          </p:txBody>
        </p:sp>
        <p:cxnSp>
          <p:nvCxnSpPr>
            <p:cNvPr id="54" name="AutoShape 62"/>
            <p:cNvCxnSpPr>
              <a:cxnSpLocks noChangeShapeType="1"/>
              <a:stCxn id="49" idx="3"/>
              <a:endCxn id="39" idx="3"/>
            </p:cNvCxnSpPr>
            <p:nvPr/>
          </p:nvCxnSpPr>
          <p:spPr bwMode="auto">
            <a:xfrm flipV="1">
              <a:off x="2362200" y="4605338"/>
              <a:ext cx="804863" cy="766762"/>
            </a:xfrm>
            <a:prstGeom prst="curvedConnector2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ffectLst/>
          </p:spPr>
        </p:cxnSp>
        <p:cxnSp>
          <p:nvCxnSpPr>
            <p:cNvPr id="55" name="AutoShape 63"/>
            <p:cNvCxnSpPr>
              <a:cxnSpLocks noChangeShapeType="1"/>
              <a:stCxn id="50" idx="1"/>
              <a:endCxn id="39" idx="5"/>
            </p:cNvCxnSpPr>
            <p:nvPr/>
          </p:nvCxnSpPr>
          <p:spPr bwMode="auto">
            <a:xfrm rot="10800000">
              <a:off x="5214938" y="4605338"/>
              <a:ext cx="1338262" cy="766762"/>
            </a:xfrm>
            <a:prstGeom prst="curvedConnector2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ffectLst/>
          </p:spPr>
        </p:cxnSp>
        <p:sp>
          <p:nvSpPr>
            <p:cNvPr id="56" name="AutoShape 64"/>
            <p:cNvSpPr>
              <a:spLocks/>
            </p:cNvSpPr>
            <p:nvPr/>
          </p:nvSpPr>
          <p:spPr bwMode="auto">
            <a:xfrm rot="5400000">
              <a:off x="3924300" y="4229100"/>
              <a:ext cx="685800" cy="2286000"/>
            </a:xfrm>
            <a:prstGeom prst="rightBrace">
              <a:avLst>
                <a:gd name="adj1" fmla="val 27778"/>
                <a:gd name="adj2" fmla="val 50000"/>
              </a:avLst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7" name="Text Box 65"/>
            <p:cNvSpPr txBox="1">
              <a:spLocks noChangeArrowheads="1"/>
            </p:cNvSpPr>
            <p:nvPr/>
          </p:nvSpPr>
          <p:spPr bwMode="auto">
            <a:xfrm>
              <a:off x="3733800" y="5638800"/>
              <a:ext cx="1600200" cy="5191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1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queue</a:t>
              </a:r>
            </a:p>
          </p:txBody>
        </p:sp>
        <p:sp>
          <p:nvSpPr>
            <p:cNvPr id="60" name="Text Box 68"/>
            <p:cNvSpPr txBox="1">
              <a:spLocks noChangeArrowheads="1"/>
            </p:cNvSpPr>
            <p:nvPr/>
          </p:nvSpPr>
          <p:spPr bwMode="auto">
            <a:xfrm>
              <a:off x="2895600" y="3124200"/>
              <a:ext cx="228600" cy="6413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1" i="1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.</a:t>
              </a:r>
            </a:p>
          </p:txBody>
        </p:sp>
        <p:sp>
          <p:nvSpPr>
            <p:cNvPr id="61" name="Text Box 69"/>
            <p:cNvSpPr txBox="1">
              <a:spLocks noChangeArrowheads="1"/>
            </p:cNvSpPr>
            <p:nvPr/>
          </p:nvSpPr>
          <p:spPr bwMode="auto">
            <a:xfrm>
              <a:off x="2971800" y="2819400"/>
              <a:ext cx="228600" cy="6413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1" i="1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.</a:t>
              </a:r>
            </a:p>
          </p:txBody>
        </p:sp>
        <p:sp>
          <p:nvSpPr>
            <p:cNvPr id="62" name="Text Box 70"/>
            <p:cNvSpPr txBox="1">
              <a:spLocks noChangeArrowheads="1"/>
            </p:cNvSpPr>
            <p:nvPr/>
          </p:nvSpPr>
          <p:spPr bwMode="auto">
            <a:xfrm>
              <a:off x="3276600" y="2590800"/>
              <a:ext cx="228600" cy="6413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1" i="1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.</a:t>
              </a:r>
            </a:p>
          </p:txBody>
        </p:sp>
        <p:sp>
          <p:nvSpPr>
            <p:cNvPr id="63" name="Text Box 71"/>
            <p:cNvSpPr txBox="1">
              <a:spLocks noChangeArrowheads="1"/>
            </p:cNvSpPr>
            <p:nvPr/>
          </p:nvSpPr>
          <p:spPr bwMode="auto">
            <a:xfrm>
              <a:off x="4953000" y="3397250"/>
              <a:ext cx="228600" cy="6413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1" i="1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.</a:t>
              </a:r>
            </a:p>
          </p:txBody>
        </p:sp>
        <p:sp>
          <p:nvSpPr>
            <p:cNvPr id="64" name="Text Box 72"/>
            <p:cNvSpPr txBox="1">
              <a:spLocks noChangeArrowheads="1"/>
            </p:cNvSpPr>
            <p:nvPr/>
          </p:nvSpPr>
          <p:spPr bwMode="auto">
            <a:xfrm>
              <a:off x="5029200" y="3092450"/>
              <a:ext cx="228600" cy="6413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1" i="1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.</a:t>
              </a:r>
            </a:p>
          </p:txBody>
        </p:sp>
        <p:sp>
          <p:nvSpPr>
            <p:cNvPr id="65" name="Line 74"/>
            <p:cNvSpPr>
              <a:spLocks noChangeShapeType="1"/>
            </p:cNvSpPr>
            <p:nvPr/>
          </p:nvSpPr>
          <p:spPr bwMode="auto">
            <a:xfrm>
              <a:off x="3048000" y="3733800"/>
              <a:ext cx="228600" cy="9906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6" name="Line 75"/>
            <p:cNvSpPr>
              <a:spLocks noChangeShapeType="1"/>
            </p:cNvSpPr>
            <p:nvPr/>
          </p:nvSpPr>
          <p:spPr bwMode="auto">
            <a:xfrm>
              <a:off x="3276600" y="3733800"/>
              <a:ext cx="228600" cy="11430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7" name="Line 76"/>
            <p:cNvSpPr>
              <a:spLocks noChangeShapeType="1"/>
            </p:cNvSpPr>
            <p:nvPr/>
          </p:nvSpPr>
          <p:spPr bwMode="auto">
            <a:xfrm>
              <a:off x="3505200" y="3733800"/>
              <a:ext cx="228600" cy="12192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8" name="Line 77"/>
            <p:cNvSpPr>
              <a:spLocks noChangeShapeType="1"/>
            </p:cNvSpPr>
            <p:nvPr/>
          </p:nvSpPr>
          <p:spPr bwMode="auto">
            <a:xfrm>
              <a:off x="3810000" y="4114800"/>
              <a:ext cx="152400" cy="9144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9" name="Line 78"/>
            <p:cNvSpPr>
              <a:spLocks noChangeShapeType="1"/>
            </p:cNvSpPr>
            <p:nvPr/>
          </p:nvSpPr>
          <p:spPr bwMode="auto">
            <a:xfrm>
              <a:off x="4038600" y="4267200"/>
              <a:ext cx="152400" cy="7620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0" name="Line 79"/>
            <p:cNvSpPr>
              <a:spLocks noChangeShapeType="1"/>
            </p:cNvSpPr>
            <p:nvPr/>
          </p:nvSpPr>
          <p:spPr bwMode="auto">
            <a:xfrm>
              <a:off x="4267200" y="4267200"/>
              <a:ext cx="152400" cy="7620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1" name="Line 81"/>
            <p:cNvSpPr>
              <a:spLocks noChangeShapeType="1"/>
            </p:cNvSpPr>
            <p:nvPr/>
          </p:nvSpPr>
          <p:spPr bwMode="auto">
            <a:xfrm>
              <a:off x="4419600" y="4191000"/>
              <a:ext cx="228600" cy="7620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2" name="Line 82"/>
            <p:cNvSpPr>
              <a:spLocks noChangeShapeType="1"/>
            </p:cNvSpPr>
            <p:nvPr/>
          </p:nvSpPr>
          <p:spPr bwMode="auto">
            <a:xfrm>
              <a:off x="4724400" y="4038600"/>
              <a:ext cx="304800" cy="6858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3" name="Line 86"/>
            <p:cNvSpPr>
              <a:spLocks noChangeShapeType="1"/>
            </p:cNvSpPr>
            <p:nvPr/>
          </p:nvSpPr>
          <p:spPr bwMode="auto">
            <a:xfrm>
              <a:off x="4953000" y="4038600"/>
              <a:ext cx="304800" cy="5334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Circular Queue - Array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 Queue is Full and there are spaces available in the beginning REAR = N and FRONT != 1</a:t>
            </a:r>
          </a:p>
          <a:p>
            <a:r>
              <a:rPr lang="en-US" dirty="0" smtClean="0"/>
              <a:t>Insert ITEM into the queue by assigning ITEM to QUEUE [l]. </a:t>
            </a:r>
          </a:p>
          <a:p>
            <a:pPr lvl="1"/>
            <a:r>
              <a:rPr lang="en-US" dirty="0" smtClean="0"/>
              <a:t>Specifically, instead of increasing REAR to N + 1, we reset REAR = 1 and then assign </a:t>
            </a:r>
          </a:p>
          <a:p>
            <a:pPr lvl="1"/>
            <a:r>
              <a:rPr lang="en-US" dirty="0" smtClean="0"/>
              <a:t>QUEUE [REAR]: = ITEM </a:t>
            </a:r>
          </a:p>
          <a:p>
            <a:r>
              <a:rPr lang="en-US" dirty="0" smtClean="0"/>
              <a:t>Similarly, if FRONT = N and an element of QUEUE is deleted</a:t>
            </a:r>
          </a:p>
          <a:p>
            <a:pPr lvl="1"/>
            <a:r>
              <a:rPr lang="en-US" dirty="0" smtClean="0"/>
              <a:t>Reset FRONT = 1 instead of increasing FRONT to N + 1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Circular Queue – Insertion in Array Insertion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334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112732"/>
            <a:ext cx="6929438" cy="55166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Circular Queue – Array Insertion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990600"/>
          </a:xfrm>
        </p:spPr>
        <p:txBody>
          <a:bodyPr/>
          <a:lstStyle/>
          <a:p>
            <a:r>
              <a:rPr lang="en-US" dirty="0" smtClean="0"/>
              <a:t>Insert : Move the REAR pointer one position clockwise</a:t>
            </a:r>
            <a:endParaRPr lang="en-US" dirty="0"/>
          </a:p>
        </p:txBody>
      </p:sp>
      <p:sp>
        <p:nvSpPr>
          <p:cNvPr id="71" name="Oval 4"/>
          <p:cNvSpPr>
            <a:spLocks noChangeArrowheads="1"/>
          </p:cNvSpPr>
          <p:nvPr/>
        </p:nvSpPr>
        <p:spPr bwMode="auto">
          <a:xfrm>
            <a:off x="2743200" y="2590800"/>
            <a:ext cx="2895600" cy="2895600"/>
          </a:xfrm>
          <a:prstGeom prst="ellipse">
            <a:avLst/>
          </a:prstGeom>
          <a:solidFill>
            <a:srgbClr val="BBE0E3"/>
          </a:solidFill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72" name="Oval 5"/>
          <p:cNvSpPr>
            <a:spLocks noChangeArrowheads="1"/>
          </p:cNvSpPr>
          <p:nvPr/>
        </p:nvSpPr>
        <p:spPr bwMode="auto">
          <a:xfrm>
            <a:off x="3505200" y="3352800"/>
            <a:ext cx="1371600" cy="1371600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73" name="Line 6"/>
          <p:cNvSpPr>
            <a:spLocks noChangeShapeType="1"/>
          </p:cNvSpPr>
          <p:nvPr/>
        </p:nvSpPr>
        <p:spPr bwMode="auto">
          <a:xfrm flipH="1">
            <a:off x="4572000" y="2819400"/>
            <a:ext cx="381000" cy="6096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74" name="Line 7"/>
          <p:cNvSpPr>
            <a:spLocks noChangeShapeType="1"/>
          </p:cNvSpPr>
          <p:nvPr/>
        </p:nvSpPr>
        <p:spPr bwMode="auto">
          <a:xfrm rot="1367239" flipH="1">
            <a:off x="3059113" y="4208463"/>
            <a:ext cx="381000" cy="6096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75" name="Line 8"/>
          <p:cNvSpPr>
            <a:spLocks noChangeShapeType="1"/>
          </p:cNvSpPr>
          <p:nvPr/>
        </p:nvSpPr>
        <p:spPr bwMode="auto">
          <a:xfrm rot="2599524" flipH="1">
            <a:off x="4953000" y="3276600"/>
            <a:ext cx="381000" cy="6096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76" name="Line 9"/>
          <p:cNvSpPr>
            <a:spLocks noChangeShapeType="1"/>
          </p:cNvSpPr>
          <p:nvPr/>
        </p:nvSpPr>
        <p:spPr bwMode="auto">
          <a:xfrm rot="102005" flipH="1">
            <a:off x="3503613" y="4667250"/>
            <a:ext cx="458787" cy="66675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77" name="Line 10"/>
          <p:cNvSpPr>
            <a:spLocks noChangeShapeType="1"/>
          </p:cNvSpPr>
          <p:nvPr/>
        </p:nvSpPr>
        <p:spPr bwMode="auto">
          <a:xfrm rot="19664431" flipH="1">
            <a:off x="4495800" y="4648200"/>
            <a:ext cx="177800" cy="7620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78" name="Line 11"/>
          <p:cNvSpPr>
            <a:spLocks noChangeShapeType="1"/>
          </p:cNvSpPr>
          <p:nvPr/>
        </p:nvSpPr>
        <p:spPr bwMode="auto">
          <a:xfrm rot="19663156" flipH="1">
            <a:off x="3924300" y="2667000"/>
            <a:ext cx="381000" cy="6096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79" name="Line 12"/>
          <p:cNvSpPr>
            <a:spLocks noChangeShapeType="1"/>
          </p:cNvSpPr>
          <p:nvPr/>
        </p:nvSpPr>
        <p:spPr bwMode="auto">
          <a:xfrm rot="17245232" flipH="1">
            <a:off x="5016500" y="4178300"/>
            <a:ext cx="177800" cy="7620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80" name="Line 13"/>
          <p:cNvSpPr>
            <a:spLocks noChangeShapeType="1"/>
          </p:cNvSpPr>
          <p:nvPr/>
        </p:nvSpPr>
        <p:spPr bwMode="auto">
          <a:xfrm rot="16581131" flipH="1">
            <a:off x="3282950" y="2892425"/>
            <a:ext cx="373063" cy="690563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81" name="Rectangle 14"/>
          <p:cNvSpPr>
            <a:spLocks noChangeArrowheads="1"/>
          </p:cNvSpPr>
          <p:nvPr/>
        </p:nvSpPr>
        <p:spPr bwMode="auto">
          <a:xfrm>
            <a:off x="838200" y="5334000"/>
            <a:ext cx="1524000" cy="685800"/>
          </a:xfrm>
          <a:prstGeom prst="rect">
            <a:avLst/>
          </a:prstGeom>
          <a:solidFill>
            <a:srgbClr val="BBE0E3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82" name="Rectangle 15"/>
          <p:cNvSpPr>
            <a:spLocks noChangeArrowheads="1"/>
          </p:cNvSpPr>
          <p:nvPr/>
        </p:nvSpPr>
        <p:spPr bwMode="auto">
          <a:xfrm>
            <a:off x="6553200" y="5334000"/>
            <a:ext cx="1524000" cy="685800"/>
          </a:xfrm>
          <a:prstGeom prst="rect">
            <a:avLst/>
          </a:prstGeom>
          <a:solidFill>
            <a:srgbClr val="BBE0E3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83" name="Text Box 16"/>
          <p:cNvSpPr txBox="1">
            <a:spLocks noChangeArrowheads="1"/>
          </p:cNvSpPr>
          <p:nvPr/>
        </p:nvSpPr>
        <p:spPr bwMode="auto">
          <a:xfrm>
            <a:off x="4648200" y="2133600"/>
            <a:ext cx="5334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1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1</a:t>
            </a:r>
          </a:p>
        </p:txBody>
      </p:sp>
      <p:sp>
        <p:nvSpPr>
          <p:cNvPr id="84" name="Text Box 17"/>
          <p:cNvSpPr txBox="1">
            <a:spLocks noChangeArrowheads="1"/>
          </p:cNvSpPr>
          <p:nvPr/>
        </p:nvSpPr>
        <p:spPr bwMode="auto">
          <a:xfrm>
            <a:off x="1371600" y="2286000"/>
            <a:ext cx="19812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1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maxlength</a:t>
            </a:r>
            <a:endParaRPr kumimoji="0" lang="en-US" sz="2800" b="0" i="1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85" name="Text Box 18"/>
          <p:cNvSpPr txBox="1">
            <a:spLocks noChangeArrowheads="1"/>
          </p:cNvSpPr>
          <p:nvPr/>
        </p:nvSpPr>
        <p:spPr bwMode="auto">
          <a:xfrm>
            <a:off x="5410200" y="2895600"/>
            <a:ext cx="6096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1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2</a:t>
            </a:r>
          </a:p>
        </p:txBody>
      </p:sp>
      <p:cxnSp>
        <p:nvCxnSpPr>
          <p:cNvPr id="86" name="AutoShape 19"/>
          <p:cNvCxnSpPr>
            <a:cxnSpLocks noChangeShapeType="1"/>
            <a:stCxn id="81" idx="3"/>
            <a:endCxn id="71" idx="3"/>
          </p:cNvCxnSpPr>
          <p:nvPr/>
        </p:nvCxnSpPr>
        <p:spPr bwMode="auto">
          <a:xfrm flipV="1">
            <a:off x="2362200" y="5062538"/>
            <a:ext cx="804863" cy="614362"/>
          </a:xfrm>
          <a:prstGeom prst="curvedConnector2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 type="triangle" w="med" len="med"/>
          </a:ln>
          <a:effectLst/>
        </p:spPr>
      </p:cxnSp>
      <p:cxnSp>
        <p:nvCxnSpPr>
          <p:cNvPr id="87" name="AutoShape 20"/>
          <p:cNvCxnSpPr>
            <a:cxnSpLocks noChangeShapeType="1"/>
            <a:stCxn id="82" idx="1"/>
            <a:endCxn id="71" idx="5"/>
          </p:cNvCxnSpPr>
          <p:nvPr/>
        </p:nvCxnSpPr>
        <p:spPr bwMode="auto">
          <a:xfrm rot="10800000">
            <a:off x="5214938" y="5062538"/>
            <a:ext cx="1338262" cy="614362"/>
          </a:xfrm>
          <a:prstGeom prst="curvedConnector2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ffectLst/>
        </p:spPr>
      </p:cxnSp>
      <p:sp>
        <p:nvSpPr>
          <p:cNvPr id="88" name="Text Box 23"/>
          <p:cNvSpPr txBox="1">
            <a:spLocks noChangeArrowheads="1"/>
          </p:cNvSpPr>
          <p:nvPr/>
        </p:nvSpPr>
        <p:spPr bwMode="auto">
          <a:xfrm>
            <a:off x="304800" y="4648200"/>
            <a:ext cx="1981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1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REAR</a:t>
            </a:r>
          </a:p>
        </p:txBody>
      </p:sp>
      <p:sp>
        <p:nvSpPr>
          <p:cNvPr id="89" name="Text Box 24"/>
          <p:cNvSpPr txBox="1">
            <a:spLocks noChangeArrowheads="1"/>
          </p:cNvSpPr>
          <p:nvPr/>
        </p:nvSpPr>
        <p:spPr bwMode="auto">
          <a:xfrm>
            <a:off x="7162800" y="4738688"/>
            <a:ext cx="15240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1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FRONT</a:t>
            </a:r>
          </a:p>
        </p:txBody>
      </p:sp>
      <p:sp>
        <p:nvSpPr>
          <p:cNvPr id="90" name="Text Box 26"/>
          <p:cNvSpPr txBox="1">
            <a:spLocks noChangeArrowheads="1"/>
          </p:cNvSpPr>
          <p:nvPr/>
        </p:nvSpPr>
        <p:spPr bwMode="auto">
          <a:xfrm>
            <a:off x="2971800" y="3200400"/>
            <a:ext cx="2286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1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.</a:t>
            </a:r>
          </a:p>
        </p:txBody>
      </p:sp>
      <p:sp>
        <p:nvSpPr>
          <p:cNvPr id="91" name="Text Box 27"/>
          <p:cNvSpPr txBox="1">
            <a:spLocks noChangeArrowheads="1"/>
          </p:cNvSpPr>
          <p:nvPr/>
        </p:nvSpPr>
        <p:spPr bwMode="auto">
          <a:xfrm>
            <a:off x="3200400" y="2971800"/>
            <a:ext cx="2286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1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.</a:t>
            </a:r>
          </a:p>
        </p:txBody>
      </p:sp>
      <p:sp>
        <p:nvSpPr>
          <p:cNvPr id="92" name="Text Box 28"/>
          <p:cNvSpPr txBox="1">
            <a:spLocks noChangeArrowheads="1"/>
          </p:cNvSpPr>
          <p:nvPr/>
        </p:nvSpPr>
        <p:spPr bwMode="auto">
          <a:xfrm>
            <a:off x="4953000" y="3854450"/>
            <a:ext cx="2286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1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.</a:t>
            </a:r>
          </a:p>
        </p:txBody>
      </p:sp>
      <p:sp>
        <p:nvSpPr>
          <p:cNvPr id="93" name="Text Box 29"/>
          <p:cNvSpPr txBox="1">
            <a:spLocks noChangeArrowheads="1"/>
          </p:cNvSpPr>
          <p:nvPr/>
        </p:nvSpPr>
        <p:spPr bwMode="auto">
          <a:xfrm>
            <a:off x="5029200" y="3549650"/>
            <a:ext cx="2286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1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.</a:t>
            </a:r>
          </a:p>
        </p:txBody>
      </p:sp>
      <p:cxnSp>
        <p:nvCxnSpPr>
          <p:cNvPr id="94" name="AutoShape 30"/>
          <p:cNvCxnSpPr>
            <a:cxnSpLocks noChangeShapeType="1"/>
            <a:stCxn id="81" idx="3"/>
            <a:endCxn id="71" idx="2"/>
          </p:cNvCxnSpPr>
          <p:nvPr/>
        </p:nvCxnSpPr>
        <p:spPr bwMode="auto">
          <a:xfrm flipV="1">
            <a:off x="2362200" y="4038600"/>
            <a:ext cx="381000" cy="1638300"/>
          </a:xfrm>
          <a:prstGeom prst="curvedConnector3">
            <a:avLst>
              <a:gd name="adj1" fmla="val 50000"/>
            </a:avLst>
          </a:prstGeom>
          <a:noFill/>
          <a:ln w="76200">
            <a:solidFill>
              <a:srgbClr val="000000"/>
            </a:solidFill>
            <a:round/>
            <a:headEnd/>
            <a:tailEnd type="triangle" w="med" len="med"/>
          </a:ln>
          <a:effectLst/>
        </p:spPr>
      </p:cxnSp>
      <p:sp>
        <p:nvSpPr>
          <p:cNvPr id="95" name="Line 31"/>
          <p:cNvSpPr>
            <a:spLocks noChangeShapeType="1"/>
          </p:cNvSpPr>
          <p:nvPr/>
        </p:nvSpPr>
        <p:spPr bwMode="auto">
          <a:xfrm rot="3604041" flipH="1">
            <a:off x="2889250" y="3562350"/>
            <a:ext cx="457200" cy="6096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96" name="Rectangle 32"/>
          <p:cNvSpPr>
            <a:spLocks noChangeArrowheads="1"/>
          </p:cNvSpPr>
          <p:nvPr/>
        </p:nvSpPr>
        <p:spPr bwMode="auto">
          <a:xfrm>
            <a:off x="457200" y="3733800"/>
            <a:ext cx="990600" cy="685800"/>
          </a:xfrm>
          <a:prstGeom prst="rect">
            <a:avLst/>
          </a:prstGeom>
          <a:solidFill>
            <a:srgbClr val="BBE0E3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X</a:t>
            </a:r>
          </a:p>
        </p:txBody>
      </p:sp>
      <p:sp>
        <p:nvSpPr>
          <p:cNvPr id="97" name="Line 34"/>
          <p:cNvSpPr>
            <a:spLocks noChangeShapeType="1"/>
          </p:cNvSpPr>
          <p:nvPr/>
        </p:nvSpPr>
        <p:spPr bwMode="auto">
          <a:xfrm>
            <a:off x="1447800" y="4114800"/>
            <a:ext cx="91440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98" name="Line 37"/>
          <p:cNvSpPr>
            <a:spLocks noChangeShapeType="1"/>
          </p:cNvSpPr>
          <p:nvPr/>
        </p:nvSpPr>
        <p:spPr bwMode="auto">
          <a:xfrm rot="19664431" flipH="1">
            <a:off x="4584700" y="4597400"/>
            <a:ext cx="211138" cy="7239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99" name="Line 38"/>
          <p:cNvSpPr>
            <a:spLocks noChangeShapeType="1"/>
          </p:cNvSpPr>
          <p:nvPr/>
        </p:nvSpPr>
        <p:spPr bwMode="auto">
          <a:xfrm rot="17245232" flipH="1">
            <a:off x="5016500" y="4178300"/>
            <a:ext cx="177800" cy="7620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00" name="Line 39"/>
          <p:cNvSpPr>
            <a:spLocks noChangeShapeType="1"/>
          </p:cNvSpPr>
          <p:nvPr/>
        </p:nvSpPr>
        <p:spPr bwMode="auto">
          <a:xfrm>
            <a:off x="2971800" y="3810000"/>
            <a:ext cx="304800" cy="13716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01" name="Line 40"/>
          <p:cNvSpPr>
            <a:spLocks noChangeShapeType="1"/>
          </p:cNvSpPr>
          <p:nvPr/>
        </p:nvSpPr>
        <p:spPr bwMode="auto">
          <a:xfrm>
            <a:off x="3200400" y="3886200"/>
            <a:ext cx="304800" cy="14478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02" name="Line 41"/>
          <p:cNvSpPr>
            <a:spLocks noChangeShapeType="1"/>
          </p:cNvSpPr>
          <p:nvPr/>
        </p:nvSpPr>
        <p:spPr bwMode="auto">
          <a:xfrm>
            <a:off x="3505200" y="4191000"/>
            <a:ext cx="228600" cy="12192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03" name="Line 42"/>
          <p:cNvSpPr>
            <a:spLocks noChangeShapeType="1"/>
          </p:cNvSpPr>
          <p:nvPr/>
        </p:nvSpPr>
        <p:spPr bwMode="auto">
          <a:xfrm>
            <a:off x="3810000" y="4572000"/>
            <a:ext cx="152400" cy="9144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04" name="Line 43"/>
          <p:cNvSpPr>
            <a:spLocks noChangeShapeType="1"/>
          </p:cNvSpPr>
          <p:nvPr/>
        </p:nvSpPr>
        <p:spPr bwMode="auto">
          <a:xfrm>
            <a:off x="4038600" y="4724400"/>
            <a:ext cx="152400" cy="7620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05" name="Line 44"/>
          <p:cNvSpPr>
            <a:spLocks noChangeShapeType="1"/>
          </p:cNvSpPr>
          <p:nvPr/>
        </p:nvSpPr>
        <p:spPr bwMode="auto">
          <a:xfrm>
            <a:off x="4267200" y="4724400"/>
            <a:ext cx="152400" cy="7620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06" name="Line 45"/>
          <p:cNvSpPr>
            <a:spLocks noChangeShapeType="1"/>
          </p:cNvSpPr>
          <p:nvPr/>
        </p:nvSpPr>
        <p:spPr bwMode="auto">
          <a:xfrm>
            <a:off x="4419600" y="4648200"/>
            <a:ext cx="228600" cy="7620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07" name="Line 46"/>
          <p:cNvSpPr>
            <a:spLocks noChangeShapeType="1"/>
          </p:cNvSpPr>
          <p:nvPr/>
        </p:nvSpPr>
        <p:spPr bwMode="auto">
          <a:xfrm>
            <a:off x="4724400" y="4495800"/>
            <a:ext cx="304800" cy="6858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08" name="Line 47"/>
          <p:cNvSpPr>
            <a:spLocks noChangeShapeType="1"/>
          </p:cNvSpPr>
          <p:nvPr/>
        </p:nvSpPr>
        <p:spPr bwMode="auto">
          <a:xfrm>
            <a:off x="4953000" y="4495800"/>
            <a:ext cx="304800" cy="5334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Circular Queue – Array Deletion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334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143000"/>
            <a:ext cx="6289932" cy="563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Circular Queue – Deletion in Array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1219200"/>
          </a:xfrm>
        </p:spPr>
        <p:txBody>
          <a:bodyPr/>
          <a:lstStyle/>
          <a:p>
            <a:r>
              <a:rPr lang="en-US" dirty="0" smtClean="0"/>
              <a:t>Delete: Move FRONT pointer one position clockwise</a:t>
            </a:r>
            <a:endParaRPr lang="en-US" dirty="0"/>
          </a:p>
        </p:txBody>
      </p:sp>
      <p:grpSp>
        <p:nvGrpSpPr>
          <p:cNvPr id="4" name="Group 89"/>
          <p:cNvGrpSpPr/>
          <p:nvPr/>
        </p:nvGrpSpPr>
        <p:grpSpPr>
          <a:xfrm>
            <a:off x="381000" y="2286000"/>
            <a:ext cx="8077200" cy="3886200"/>
            <a:chOff x="533400" y="2133600"/>
            <a:chExt cx="8077200" cy="3886200"/>
          </a:xfrm>
        </p:grpSpPr>
        <p:sp>
          <p:nvSpPr>
            <p:cNvPr id="47" name="Oval 6"/>
            <p:cNvSpPr>
              <a:spLocks noChangeArrowheads="1"/>
            </p:cNvSpPr>
            <p:nvPr/>
          </p:nvSpPr>
          <p:spPr bwMode="auto">
            <a:xfrm>
              <a:off x="2743200" y="2590800"/>
              <a:ext cx="2895600" cy="2895600"/>
            </a:xfrm>
            <a:prstGeom prst="ellipse">
              <a:avLst/>
            </a:prstGeom>
            <a:solidFill>
              <a:srgbClr val="BBE0E3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8" name="Oval 7"/>
            <p:cNvSpPr>
              <a:spLocks noChangeArrowheads="1"/>
            </p:cNvSpPr>
            <p:nvPr/>
          </p:nvSpPr>
          <p:spPr bwMode="auto">
            <a:xfrm>
              <a:off x="3505200" y="3352800"/>
              <a:ext cx="1371600" cy="137160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9" name="Line 8"/>
            <p:cNvSpPr>
              <a:spLocks noChangeShapeType="1"/>
            </p:cNvSpPr>
            <p:nvPr/>
          </p:nvSpPr>
          <p:spPr bwMode="auto">
            <a:xfrm flipH="1">
              <a:off x="4572000" y="2819400"/>
              <a:ext cx="381000" cy="6096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0" name="Line 9"/>
            <p:cNvSpPr>
              <a:spLocks noChangeShapeType="1"/>
            </p:cNvSpPr>
            <p:nvPr/>
          </p:nvSpPr>
          <p:spPr bwMode="auto">
            <a:xfrm rot="1367239" flipH="1">
              <a:off x="3059113" y="4208463"/>
              <a:ext cx="381000" cy="6096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1" name="Line 10"/>
            <p:cNvSpPr>
              <a:spLocks noChangeShapeType="1"/>
            </p:cNvSpPr>
            <p:nvPr/>
          </p:nvSpPr>
          <p:spPr bwMode="auto">
            <a:xfrm rot="2599524" flipH="1">
              <a:off x="4953000" y="3276600"/>
              <a:ext cx="381000" cy="6096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2" name="Line 11"/>
            <p:cNvSpPr>
              <a:spLocks noChangeShapeType="1"/>
            </p:cNvSpPr>
            <p:nvPr/>
          </p:nvSpPr>
          <p:spPr bwMode="auto">
            <a:xfrm rot="102005" flipH="1">
              <a:off x="3503613" y="4667250"/>
              <a:ext cx="458787" cy="6667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3" name="Line 12"/>
            <p:cNvSpPr>
              <a:spLocks noChangeShapeType="1"/>
            </p:cNvSpPr>
            <p:nvPr/>
          </p:nvSpPr>
          <p:spPr bwMode="auto">
            <a:xfrm rot="19664431" flipH="1">
              <a:off x="4495800" y="4648200"/>
              <a:ext cx="177800" cy="7620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4" name="Line 13"/>
            <p:cNvSpPr>
              <a:spLocks noChangeShapeType="1"/>
            </p:cNvSpPr>
            <p:nvPr/>
          </p:nvSpPr>
          <p:spPr bwMode="auto">
            <a:xfrm rot="19663156" flipH="1">
              <a:off x="3924300" y="2667000"/>
              <a:ext cx="381000" cy="6096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5" name="Line 14"/>
            <p:cNvSpPr>
              <a:spLocks noChangeShapeType="1"/>
            </p:cNvSpPr>
            <p:nvPr/>
          </p:nvSpPr>
          <p:spPr bwMode="auto">
            <a:xfrm rot="17245232" flipH="1">
              <a:off x="5016500" y="4178300"/>
              <a:ext cx="177800" cy="7620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6" name="Line 15"/>
            <p:cNvSpPr>
              <a:spLocks noChangeShapeType="1"/>
            </p:cNvSpPr>
            <p:nvPr/>
          </p:nvSpPr>
          <p:spPr bwMode="auto">
            <a:xfrm rot="16581131" flipH="1">
              <a:off x="3282950" y="2892425"/>
              <a:ext cx="373063" cy="69056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7" name="Rectangle 16"/>
            <p:cNvSpPr>
              <a:spLocks noChangeArrowheads="1"/>
            </p:cNvSpPr>
            <p:nvPr/>
          </p:nvSpPr>
          <p:spPr bwMode="auto">
            <a:xfrm>
              <a:off x="838200" y="5334000"/>
              <a:ext cx="1524000" cy="685800"/>
            </a:xfrm>
            <a:prstGeom prst="rect">
              <a:avLst/>
            </a:prstGeom>
            <a:solidFill>
              <a:srgbClr val="BBE0E3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8" name="Rectangle 17"/>
            <p:cNvSpPr>
              <a:spLocks noChangeArrowheads="1"/>
            </p:cNvSpPr>
            <p:nvPr/>
          </p:nvSpPr>
          <p:spPr bwMode="auto">
            <a:xfrm>
              <a:off x="6553200" y="5334000"/>
              <a:ext cx="1524000" cy="685800"/>
            </a:xfrm>
            <a:prstGeom prst="rect">
              <a:avLst/>
            </a:prstGeom>
            <a:solidFill>
              <a:srgbClr val="BBE0E3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9" name="Text Box 18"/>
            <p:cNvSpPr txBox="1">
              <a:spLocks noChangeArrowheads="1"/>
            </p:cNvSpPr>
            <p:nvPr/>
          </p:nvSpPr>
          <p:spPr bwMode="auto">
            <a:xfrm>
              <a:off x="4648200" y="2133600"/>
              <a:ext cx="533400" cy="5191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1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1</a:t>
              </a:r>
            </a:p>
          </p:txBody>
        </p:sp>
        <p:sp>
          <p:nvSpPr>
            <p:cNvPr id="60" name="Text Box 19"/>
            <p:cNvSpPr txBox="1">
              <a:spLocks noChangeArrowheads="1"/>
            </p:cNvSpPr>
            <p:nvPr/>
          </p:nvSpPr>
          <p:spPr bwMode="auto">
            <a:xfrm>
              <a:off x="1371600" y="2528888"/>
              <a:ext cx="1981200" cy="5191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1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maxlength</a:t>
              </a:r>
            </a:p>
          </p:txBody>
        </p:sp>
        <p:sp>
          <p:nvSpPr>
            <p:cNvPr id="61" name="Text Box 20"/>
            <p:cNvSpPr txBox="1">
              <a:spLocks noChangeArrowheads="1"/>
            </p:cNvSpPr>
            <p:nvPr/>
          </p:nvSpPr>
          <p:spPr bwMode="auto">
            <a:xfrm>
              <a:off x="5410200" y="2895600"/>
              <a:ext cx="609600" cy="5191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1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2</a:t>
              </a:r>
            </a:p>
          </p:txBody>
        </p:sp>
        <p:cxnSp>
          <p:nvCxnSpPr>
            <p:cNvPr id="62" name="AutoShape 22"/>
            <p:cNvCxnSpPr>
              <a:cxnSpLocks noChangeShapeType="1"/>
              <a:stCxn id="58" idx="1"/>
              <a:endCxn id="47" idx="5"/>
            </p:cNvCxnSpPr>
            <p:nvPr/>
          </p:nvCxnSpPr>
          <p:spPr bwMode="auto">
            <a:xfrm rot="10800000">
              <a:off x="5214938" y="5062538"/>
              <a:ext cx="1338262" cy="614362"/>
            </a:xfrm>
            <a:prstGeom prst="curvedConnector2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 type="triangle" w="med" len="med"/>
            </a:ln>
            <a:effectLst/>
          </p:spPr>
        </p:cxnSp>
        <p:sp>
          <p:nvSpPr>
            <p:cNvPr id="63" name="Text Box 25"/>
            <p:cNvSpPr txBox="1">
              <a:spLocks noChangeArrowheads="1"/>
            </p:cNvSpPr>
            <p:nvPr/>
          </p:nvSpPr>
          <p:spPr bwMode="auto">
            <a:xfrm>
              <a:off x="533400" y="4648200"/>
              <a:ext cx="1752600" cy="5191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1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REAR</a:t>
              </a:r>
            </a:p>
          </p:txBody>
        </p:sp>
        <p:sp>
          <p:nvSpPr>
            <p:cNvPr id="64" name="Text Box 27"/>
            <p:cNvSpPr txBox="1">
              <a:spLocks noChangeArrowheads="1"/>
            </p:cNvSpPr>
            <p:nvPr/>
          </p:nvSpPr>
          <p:spPr bwMode="auto">
            <a:xfrm>
              <a:off x="2971800" y="3200400"/>
              <a:ext cx="228600" cy="6413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1" i="1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.</a:t>
              </a:r>
            </a:p>
          </p:txBody>
        </p:sp>
        <p:sp>
          <p:nvSpPr>
            <p:cNvPr id="65" name="Text Box 28"/>
            <p:cNvSpPr txBox="1">
              <a:spLocks noChangeArrowheads="1"/>
            </p:cNvSpPr>
            <p:nvPr/>
          </p:nvSpPr>
          <p:spPr bwMode="auto">
            <a:xfrm>
              <a:off x="3200400" y="2971800"/>
              <a:ext cx="228600" cy="6413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1" i="1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.</a:t>
              </a:r>
            </a:p>
          </p:txBody>
        </p:sp>
        <p:sp>
          <p:nvSpPr>
            <p:cNvPr id="66" name="Text Box 29"/>
            <p:cNvSpPr txBox="1">
              <a:spLocks noChangeArrowheads="1"/>
            </p:cNvSpPr>
            <p:nvPr/>
          </p:nvSpPr>
          <p:spPr bwMode="auto">
            <a:xfrm>
              <a:off x="4953000" y="3854450"/>
              <a:ext cx="228600" cy="6413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1" i="1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.</a:t>
              </a:r>
            </a:p>
          </p:txBody>
        </p:sp>
        <p:sp>
          <p:nvSpPr>
            <p:cNvPr id="67" name="Text Box 30"/>
            <p:cNvSpPr txBox="1">
              <a:spLocks noChangeArrowheads="1"/>
            </p:cNvSpPr>
            <p:nvPr/>
          </p:nvSpPr>
          <p:spPr bwMode="auto">
            <a:xfrm>
              <a:off x="5029200" y="3549650"/>
              <a:ext cx="228600" cy="6413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1" i="1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.</a:t>
              </a:r>
            </a:p>
          </p:txBody>
        </p:sp>
        <p:sp>
          <p:nvSpPr>
            <p:cNvPr id="68" name="Line 32"/>
            <p:cNvSpPr>
              <a:spLocks noChangeShapeType="1"/>
            </p:cNvSpPr>
            <p:nvPr/>
          </p:nvSpPr>
          <p:spPr bwMode="auto">
            <a:xfrm rot="3604041" flipH="1">
              <a:off x="2889250" y="3562350"/>
              <a:ext cx="457200" cy="6096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9" name="Text Box 35"/>
            <p:cNvSpPr txBox="1">
              <a:spLocks noChangeArrowheads="1"/>
            </p:cNvSpPr>
            <p:nvPr/>
          </p:nvSpPr>
          <p:spPr bwMode="auto">
            <a:xfrm>
              <a:off x="7162800" y="4738688"/>
              <a:ext cx="1447800" cy="5191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1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FRONT</a:t>
              </a:r>
            </a:p>
          </p:txBody>
        </p:sp>
        <p:cxnSp>
          <p:nvCxnSpPr>
            <p:cNvPr id="70" name="AutoShape 36"/>
            <p:cNvCxnSpPr>
              <a:cxnSpLocks noChangeShapeType="1"/>
              <a:stCxn id="58" idx="1"/>
              <a:endCxn id="47" idx="4"/>
            </p:cNvCxnSpPr>
            <p:nvPr/>
          </p:nvCxnSpPr>
          <p:spPr bwMode="auto">
            <a:xfrm rot="10800000">
              <a:off x="4191000" y="5486400"/>
              <a:ext cx="2362200" cy="190500"/>
            </a:xfrm>
            <a:prstGeom prst="curvedConnector2">
              <a:avLst/>
            </a:prstGeom>
            <a:noFill/>
            <a:ln w="76200">
              <a:solidFill>
                <a:srgbClr val="000000"/>
              </a:solidFill>
              <a:round/>
              <a:headEnd/>
              <a:tailEnd type="triangle" w="med" len="med"/>
            </a:ln>
            <a:effectLst/>
          </p:spPr>
        </p:cxnSp>
        <p:sp>
          <p:nvSpPr>
            <p:cNvPr id="71" name="Rectangle 37"/>
            <p:cNvSpPr>
              <a:spLocks noChangeArrowheads="1"/>
            </p:cNvSpPr>
            <p:nvPr/>
          </p:nvSpPr>
          <p:spPr bwMode="auto">
            <a:xfrm>
              <a:off x="5867400" y="4114800"/>
              <a:ext cx="990600" cy="685800"/>
            </a:xfrm>
            <a:prstGeom prst="rect">
              <a:avLst/>
            </a:prstGeom>
            <a:solidFill>
              <a:srgbClr val="BBE0E3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1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X</a:t>
              </a:r>
            </a:p>
          </p:txBody>
        </p:sp>
        <p:sp>
          <p:nvSpPr>
            <p:cNvPr id="72" name="Line 38"/>
            <p:cNvSpPr>
              <a:spLocks noChangeShapeType="1"/>
            </p:cNvSpPr>
            <p:nvPr/>
          </p:nvSpPr>
          <p:spPr bwMode="auto">
            <a:xfrm>
              <a:off x="6858000" y="4495800"/>
              <a:ext cx="91440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3" name="Line 40"/>
            <p:cNvSpPr>
              <a:spLocks noChangeShapeType="1"/>
            </p:cNvSpPr>
            <p:nvPr/>
          </p:nvSpPr>
          <p:spPr bwMode="auto">
            <a:xfrm rot="1367239" flipH="1">
              <a:off x="3059113" y="4208463"/>
              <a:ext cx="381000" cy="6096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4" name="Line 41"/>
            <p:cNvSpPr>
              <a:spLocks noChangeShapeType="1"/>
            </p:cNvSpPr>
            <p:nvPr/>
          </p:nvSpPr>
          <p:spPr bwMode="auto">
            <a:xfrm rot="102005" flipH="1">
              <a:off x="3503613" y="4667250"/>
              <a:ext cx="458787" cy="6667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5" name="Line 42"/>
            <p:cNvSpPr>
              <a:spLocks noChangeShapeType="1"/>
            </p:cNvSpPr>
            <p:nvPr/>
          </p:nvSpPr>
          <p:spPr bwMode="auto">
            <a:xfrm rot="19664431" flipH="1">
              <a:off x="4495800" y="4648200"/>
              <a:ext cx="177800" cy="7620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6" name="Line 43"/>
            <p:cNvSpPr>
              <a:spLocks noChangeShapeType="1"/>
            </p:cNvSpPr>
            <p:nvPr/>
          </p:nvSpPr>
          <p:spPr bwMode="auto">
            <a:xfrm rot="17245232" flipH="1">
              <a:off x="5016500" y="4178300"/>
              <a:ext cx="177800" cy="7620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7" name="Line 45"/>
            <p:cNvSpPr>
              <a:spLocks noChangeShapeType="1"/>
            </p:cNvSpPr>
            <p:nvPr/>
          </p:nvSpPr>
          <p:spPr bwMode="auto">
            <a:xfrm rot="3604041" flipH="1">
              <a:off x="2889250" y="3562350"/>
              <a:ext cx="457200" cy="6096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8" name="Line 46"/>
            <p:cNvSpPr>
              <a:spLocks noChangeShapeType="1"/>
            </p:cNvSpPr>
            <p:nvPr/>
          </p:nvSpPr>
          <p:spPr bwMode="auto">
            <a:xfrm rot="19664431" flipH="1">
              <a:off x="4584700" y="4597400"/>
              <a:ext cx="211138" cy="7239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9" name="Line 47"/>
            <p:cNvSpPr>
              <a:spLocks noChangeShapeType="1"/>
            </p:cNvSpPr>
            <p:nvPr/>
          </p:nvSpPr>
          <p:spPr bwMode="auto">
            <a:xfrm rot="17245232" flipH="1">
              <a:off x="5016500" y="4178300"/>
              <a:ext cx="177800" cy="7620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0" name="Line 48"/>
            <p:cNvSpPr>
              <a:spLocks noChangeShapeType="1"/>
            </p:cNvSpPr>
            <p:nvPr/>
          </p:nvSpPr>
          <p:spPr bwMode="auto">
            <a:xfrm>
              <a:off x="2971800" y="3810000"/>
              <a:ext cx="304800" cy="13716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1" name="Line 49"/>
            <p:cNvSpPr>
              <a:spLocks noChangeShapeType="1"/>
            </p:cNvSpPr>
            <p:nvPr/>
          </p:nvSpPr>
          <p:spPr bwMode="auto">
            <a:xfrm>
              <a:off x="3200400" y="3886200"/>
              <a:ext cx="304800" cy="14478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2" name="Line 50"/>
            <p:cNvSpPr>
              <a:spLocks noChangeShapeType="1"/>
            </p:cNvSpPr>
            <p:nvPr/>
          </p:nvSpPr>
          <p:spPr bwMode="auto">
            <a:xfrm>
              <a:off x="3505200" y="4191000"/>
              <a:ext cx="228600" cy="12192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3" name="Line 51"/>
            <p:cNvSpPr>
              <a:spLocks noChangeShapeType="1"/>
            </p:cNvSpPr>
            <p:nvPr/>
          </p:nvSpPr>
          <p:spPr bwMode="auto">
            <a:xfrm>
              <a:off x="3810000" y="4572000"/>
              <a:ext cx="152400" cy="9144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4" name="Line 52"/>
            <p:cNvSpPr>
              <a:spLocks noChangeShapeType="1"/>
            </p:cNvSpPr>
            <p:nvPr/>
          </p:nvSpPr>
          <p:spPr bwMode="auto">
            <a:xfrm>
              <a:off x="4038600" y="4724400"/>
              <a:ext cx="152400" cy="7620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5" name="Line 53"/>
            <p:cNvSpPr>
              <a:spLocks noChangeShapeType="1"/>
            </p:cNvSpPr>
            <p:nvPr/>
          </p:nvSpPr>
          <p:spPr bwMode="auto">
            <a:xfrm>
              <a:off x="4267200" y="4724400"/>
              <a:ext cx="152400" cy="7620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6" name="Line 54"/>
            <p:cNvSpPr>
              <a:spLocks noChangeShapeType="1"/>
            </p:cNvSpPr>
            <p:nvPr/>
          </p:nvSpPr>
          <p:spPr bwMode="auto">
            <a:xfrm>
              <a:off x="4419600" y="4648200"/>
              <a:ext cx="228600" cy="7620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7" name="Line 55"/>
            <p:cNvSpPr>
              <a:spLocks noChangeShapeType="1"/>
            </p:cNvSpPr>
            <p:nvPr/>
          </p:nvSpPr>
          <p:spPr bwMode="auto">
            <a:xfrm>
              <a:off x="4724400" y="4495800"/>
              <a:ext cx="304800" cy="6858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8" name="Line 56"/>
            <p:cNvSpPr>
              <a:spLocks noChangeShapeType="1"/>
            </p:cNvSpPr>
            <p:nvPr/>
          </p:nvSpPr>
          <p:spPr bwMode="auto">
            <a:xfrm>
              <a:off x="4953000" y="4495800"/>
              <a:ext cx="304800" cy="5334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cxnSp>
          <p:nvCxnSpPr>
            <p:cNvPr id="89" name="AutoShape 57"/>
            <p:cNvCxnSpPr>
              <a:cxnSpLocks noChangeShapeType="1"/>
            </p:cNvCxnSpPr>
            <p:nvPr/>
          </p:nvCxnSpPr>
          <p:spPr bwMode="auto">
            <a:xfrm flipV="1">
              <a:off x="2362200" y="4038600"/>
              <a:ext cx="381000" cy="1638300"/>
            </a:xfrm>
            <a:prstGeom prst="curvedConnector3">
              <a:avLst>
                <a:gd name="adj1" fmla="val 50000"/>
              </a:avLst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ffectLst/>
          </p:spPr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Circular Queue –Array -Problem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C00000"/>
                </a:solidFill>
              </a:rPr>
              <a:t>Problem with above implementation</a:t>
            </a:r>
            <a:r>
              <a:rPr lang="en-US" dirty="0" smtClean="0"/>
              <a:t>:</a:t>
            </a:r>
          </a:p>
          <a:p>
            <a:endParaRPr lang="en-US" dirty="0" smtClean="0"/>
          </a:p>
          <a:p>
            <a:r>
              <a:rPr lang="en-US" dirty="0" smtClean="0"/>
              <a:t>No way to distinguish an </a:t>
            </a:r>
            <a:r>
              <a:rPr lang="en-US" dirty="0" smtClean="0">
                <a:solidFill>
                  <a:srgbClr val="0000CC"/>
                </a:solidFill>
              </a:rPr>
              <a:t>Empty Queue </a:t>
            </a:r>
            <a:r>
              <a:rPr lang="en-US" dirty="0" smtClean="0"/>
              <a:t>from a </a:t>
            </a:r>
            <a:r>
              <a:rPr lang="en-US" dirty="0" smtClean="0">
                <a:solidFill>
                  <a:srgbClr val="0000CC"/>
                </a:solidFill>
              </a:rPr>
              <a:t>Completely Filled Queue</a:t>
            </a:r>
            <a:r>
              <a:rPr lang="en-US" dirty="0" smtClean="0"/>
              <a:t>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Circular Queue –Array -Problem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6858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85" name="Oval 4"/>
          <p:cNvSpPr>
            <a:spLocks noChangeArrowheads="1"/>
          </p:cNvSpPr>
          <p:nvPr/>
        </p:nvSpPr>
        <p:spPr bwMode="auto">
          <a:xfrm>
            <a:off x="914400" y="2514600"/>
            <a:ext cx="2286000" cy="2209800"/>
          </a:xfrm>
          <a:prstGeom prst="ellipse">
            <a:avLst/>
          </a:prstGeom>
          <a:solidFill>
            <a:srgbClr val="BBE0E3"/>
          </a:solidFill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86" name="Oval 5"/>
          <p:cNvSpPr>
            <a:spLocks noChangeArrowheads="1"/>
          </p:cNvSpPr>
          <p:nvPr/>
        </p:nvSpPr>
        <p:spPr bwMode="auto">
          <a:xfrm>
            <a:off x="1508125" y="3124200"/>
            <a:ext cx="1082675" cy="1046163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87" name="Line 33"/>
          <p:cNvSpPr>
            <a:spLocks noChangeShapeType="1"/>
          </p:cNvSpPr>
          <p:nvPr/>
        </p:nvSpPr>
        <p:spPr bwMode="auto">
          <a:xfrm flipH="1">
            <a:off x="1447800" y="4038600"/>
            <a:ext cx="304800" cy="533400"/>
          </a:xfrm>
          <a:prstGeom prst="line">
            <a:avLst/>
          </a:prstGeom>
          <a:noFill/>
          <a:ln w="57150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88" name="Line 34"/>
          <p:cNvSpPr>
            <a:spLocks noChangeShapeType="1"/>
          </p:cNvSpPr>
          <p:nvPr/>
        </p:nvSpPr>
        <p:spPr bwMode="auto">
          <a:xfrm>
            <a:off x="2133600" y="4191000"/>
            <a:ext cx="0" cy="533400"/>
          </a:xfrm>
          <a:prstGeom prst="line">
            <a:avLst/>
          </a:prstGeom>
          <a:noFill/>
          <a:ln w="57150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89" name="Line 35"/>
          <p:cNvSpPr>
            <a:spLocks noChangeShapeType="1"/>
          </p:cNvSpPr>
          <p:nvPr/>
        </p:nvSpPr>
        <p:spPr bwMode="auto">
          <a:xfrm>
            <a:off x="2438400" y="4038600"/>
            <a:ext cx="304800" cy="457200"/>
          </a:xfrm>
          <a:prstGeom prst="line">
            <a:avLst/>
          </a:prstGeom>
          <a:noFill/>
          <a:ln w="57150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90" name="Line 36"/>
          <p:cNvSpPr>
            <a:spLocks noChangeShapeType="1"/>
          </p:cNvSpPr>
          <p:nvPr/>
        </p:nvSpPr>
        <p:spPr bwMode="auto">
          <a:xfrm>
            <a:off x="2590800" y="3733800"/>
            <a:ext cx="609600" cy="76200"/>
          </a:xfrm>
          <a:prstGeom prst="line">
            <a:avLst/>
          </a:prstGeom>
          <a:noFill/>
          <a:ln w="57150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91" name="Line 37"/>
          <p:cNvSpPr>
            <a:spLocks noChangeShapeType="1"/>
          </p:cNvSpPr>
          <p:nvPr/>
        </p:nvSpPr>
        <p:spPr bwMode="auto">
          <a:xfrm flipV="1">
            <a:off x="2514600" y="3048000"/>
            <a:ext cx="533400" cy="304800"/>
          </a:xfrm>
          <a:prstGeom prst="line">
            <a:avLst/>
          </a:prstGeom>
          <a:noFill/>
          <a:ln w="57150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92" name="Line 38"/>
          <p:cNvSpPr>
            <a:spLocks noChangeShapeType="1"/>
          </p:cNvSpPr>
          <p:nvPr/>
        </p:nvSpPr>
        <p:spPr bwMode="auto">
          <a:xfrm flipV="1">
            <a:off x="2209800" y="2514600"/>
            <a:ext cx="152400" cy="609600"/>
          </a:xfrm>
          <a:prstGeom prst="line">
            <a:avLst/>
          </a:prstGeom>
          <a:noFill/>
          <a:ln w="57150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93" name="Line 39"/>
          <p:cNvSpPr>
            <a:spLocks noChangeShapeType="1"/>
          </p:cNvSpPr>
          <p:nvPr/>
        </p:nvSpPr>
        <p:spPr bwMode="auto">
          <a:xfrm flipH="1" flipV="1">
            <a:off x="1600200" y="2667000"/>
            <a:ext cx="304800" cy="4572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94" name="Line 40"/>
          <p:cNvSpPr>
            <a:spLocks noChangeShapeType="1"/>
          </p:cNvSpPr>
          <p:nvPr/>
        </p:nvSpPr>
        <p:spPr bwMode="auto">
          <a:xfrm flipH="1" flipV="1">
            <a:off x="990600" y="3200400"/>
            <a:ext cx="609600" cy="152400"/>
          </a:xfrm>
          <a:prstGeom prst="line">
            <a:avLst/>
          </a:prstGeom>
          <a:noFill/>
          <a:ln w="57150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95" name="Line 41"/>
          <p:cNvSpPr>
            <a:spLocks noChangeShapeType="1"/>
          </p:cNvSpPr>
          <p:nvPr/>
        </p:nvSpPr>
        <p:spPr bwMode="auto">
          <a:xfrm flipH="1">
            <a:off x="990600" y="3810000"/>
            <a:ext cx="533400" cy="152400"/>
          </a:xfrm>
          <a:prstGeom prst="line">
            <a:avLst/>
          </a:prstGeom>
          <a:noFill/>
          <a:ln w="57150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96" name="Freeform 55"/>
          <p:cNvSpPr>
            <a:spLocks/>
          </p:cNvSpPr>
          <p:nvPr/>
        </p:nvSpPr>
        <p:spPr bwMode="auto">
          <a:xfrm>
            <a:off x="1066800" y="3048000"/>
            <a:ext cx="660400" cy="16510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16" y="1040"/>
              </a:cxn>
            </a:cxnLst>
            <a:rect l="0" t="0" r="r" b="b"/>
            <a:pathLst>
              <a:path w="416" h="1040">
                <a:moveTo>
                  <a:pt x="0" y="0"/>
                </a:moveTo>
                <a:lnTo>
                  <a:pt x="416" y="1040"/>
                </a:lnTo>
              </a:path>
            </a:pathLst>
          </a:custGeom>
          <a:noFill/>
          <a:ln w="9525">
            <a:solidFill>
              <a:srgbClr val="000000"/>
            </a:solidFill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97" name="Line 58"/>
          <p:cNvSpPr>
            <a:spLocks noChangeShapeType="1"/>
          </p:cNvSpPr>
          <p:nvPr/>
        </p:nvSpPr>
        <p:spPr bwMode="auto">
          <a:xfrm>
            <a:off x="1295400" y="2819400"/>
            <a:ext cx="228600" cy="6096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98" name="Line 59"/>
          <p:cNvSpPr>
            <a:spLocks noChangeShapeType="1"/>
          </p:cNvSpPr>
          <p:nvPr/>
        </p:nvSpPr>
        <p:spPr bwMode="auto">
          <a:xfrm>
            <a:off x="1828800" y="4114800"/>
            <a:ext cx="228600" cy="6096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99" name="Freeform 60"/>
          <p:cNvSpPr>
            <a:spLocks/>
          </p:cNvSpPr>
          <p:nvPr/>
        </p:nvSpPr>
        <p:spPr bwMode="auto">
          <a:xfrm>
            <a:off x="939800" y="3302000"/>
            <a:ext cx="431800" cy="11938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72" y="752"/>
              </a:cxn>
            </a:cxnLst>
            <a:rect l="0" t="0" r="r" b="b"/>
            <a:pathLst>
              <a:path w="272" h="752">
                <a:moveTo>
                  <a:pt x="0" y="0"/>
                </a:moveTo>
                <a:lnTo>
                  <a:pt x="272" y="752"/>
                </a:lnTo>
              </a:path>
            </a:pathLst>
          </a:custGeom>
          <a:noFill/>
          <a:ln w="9525">
            <a:solidFill>
              <a:srgbClr val="000000"/>
            </a:solidFill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00" name="Line 61"/>
          <p:cNvSpPr>
            <a:spLocks noChangeShapeType="1"/>
          </p:cNvSpPr>
          <p:nvPr/>
        </p:nvSpPr>
        <p:spPr bwMode="auto">
          <a:xfrm>
            <a:off x="1600200" y="2590800"/>
            <a:ext cx="152400" cy="609600"/>
          </a:xfrm>
          <a:prstGeom prst="line">
            <a:avLst/>
          </a:prstGeom>
          <a:noFill/>
          <a:ln w="57150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01" name="Line 62"/>
          <p:cNvSpPr>
            <a:spLocks noChangeShapeType="1"/>
          </p:cNvSpPr>
          <p:nvPr/>
        </p:nvSpPr>
        <p:spPr bwMode="auto">
          <a:xfrm>
            <a:off x="2209800" y="4191000"/>
            <a:ext cx="228600" cy="4572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02" name="Line 63"/>
          <p:cNvSpPr>
            <a:spLocks noChangeShapeType="1"/>
          </p:cNvSpPr>
          <p:nvPr/>
        </p:nvSpPr>
        <p:spPr bwMode="auto">
          <a:xfrm>
            <a:off x="1828800" y="2590800"/>
            <a:ext cx="228600" cy="5334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03" name="Line 64"/>
          <p:cNvSpPr>
            <a:spLocks noChangeShapeType="1"/>
          </p:cNvSpPr>
          <p:nvPr/>
        </p:nvSpPr>
        <p:spPr bwMode="auto">
          <a:xfrm>
            <a:off x="2057400" y="2590800"/>
            <a:ext cx="304800" cy="6096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04" name="Line 65"/>
          <p:cNvSpPr>
            <a:spLocks noChangeShapeType="1"/>
          </p:cNvSpPr>
          <p:nvPr/>
        </p:nvSpPr>
        <p:spPr bwMode="auto">
          <a:xfrm>
            <a:off x="2590800" y="3886200"/>
            <a:ext cx="304800" cy="4572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05" name="Line 66"/>
          <p:cNvSpPr>
            <a:spLocks noChangeShapeType="1"/>
          </p:cNvSpPr>
          <p:nvPr/>
        </p:nvSpPr>
        <p:spPr bwMode="auto">
          <a:xfrm>
            <a:off x="2362200" y="2590800"/>
            <a:ext cx="762000" cy="14478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06" name="Line 67"/>
          <p:cNvSpPr>
            <a:spLocks noChangeShapeType="1"/>
          </p:cNvSpPr>
          <p:nvPr/>
        </p:nvSpPr>
        <p:spPr bwMode="auto">
          <a:xfrm>
            <a:off x="2590800" y="2667000"/>
            <a:ext cx="609600" cy="9906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07" name="Oval 68"/>
          <p:cNvSpPr>
            <a:spLocks noChangeArrowheads="1"/>
          </p:cNvSpPr>
          <p:nvPr/>
        </p:nvSpPr>
        <p:spPr bwMode="auto">
          <a:xfrm>
            <a:off x="5105400" y="2514600"/>
            <a:ext cx="2286000" cy="2209800"/>
          </a:xfrm>
          <a:prstGeom prst="ellipse">
            <a:avLst/>
          </a:prstGeom>
          <a:solidFill>
            <a:srgbClr val="BBE0E3"/>
          </a:solidFill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08" name="Oval 69"/>
          <p:cNvSpPr>
            <a:spLocks noChangeArrowheads="1"/>
          </p:cNvSpPr>
          <p:nvPr/>
        </p:nvSpPr>
        <p:spPr bwMode="auto">
          <a:xfrm>
            <a:off x="5699125" y="3124200"/>
            <a:ext cx="1082675" cy="1046163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09" name="Line 70"/>
          <p:cNvSpPr>
            <a:spLocks noChangeShapeType="1"/>
          </p:cNvSpPr>
          <p:nvPr/>
        </p:nvSpPr>
        <p:spPr bwMode="auto">
          <a:xfrm flipH="1">
            <a:off x="5638800" y="4038600"/>
            <a:ext cx="304800" cy="533400"/>
          </a:xfrm>
          <a:prstGeom prst="line">
            <a:avLst/>
          </a:prstGeom>
          <a:noFill/>
          <a:ln w="57150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10" name="Line 71"/>
          <p:cNvSpPr>
            <a:spLocks noChangeShapeType="1"/>
          </p:cNvSpPr>
          <p:nvPr/>
        </p:nvSpPr>
        <p:spPr bwMode="auto">
          <a:xfrm>
            <a:off x="6324600" y="4191000"/>
            <a:ext cx="0" cy="533400"/>
          </a:xfrm>
          <a:prstGeom prst="line">
            <a:avLst/>
          </a:prstGeom>
          <a:noFill/>
          <a:ln w="57150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11" name="Line 72"/>
          <p:cNvSpPr>
            <a:spLocks noChangeShapeType="1"/>
          </p:cNvSpPr>
          <p:nvPr/>
        </p:nvSpPr>
        <p:spPr bwMode="auto">
          <a:xfrm>
            <a:off x="6629400" y="4038600"/>
            <a:ext cx="304800" cy="457200"/>
          </a:xfrm>
          <a:prstGeom prst="line">
            <a:avLst/>
          </a:prstGeom>
          <a:noFill/>
          <a:ln w="57150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12" name="Line 73"/>
          <p:cNvSpPr>
            <a:spLocks noChangeShapeType="1"/>
          </p:cNvSpPr>
          <p:nvPr/>
        </p:nvSpPr>
        <p:spPr bwMode="auto">
          <a:xfrm>
            <a:off x="6781800" y="3733800"/>
            <a:ext cx="609600" cy="76200"/>
          </a:xfrm>
          <a:prstGeom prst="line">
            <a:avLst/>
          </a:prstGeom>
          <a:noFill/>
          <a:ln w="57150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13" name="Line 74"/>
          <p:cNvSpPr>
            <a:spLocks noChangeShapeType="1"/>
          </p:cNvSpPr>
          <p:nvPr/>
        </p:nvSpPr>
        <p:spPr bwMode="auto">
          <a:xfrm flipV="1">
            <a:off x="6705600" y="3048000"/>
            <a:ext cx="533400" cy="304800"/>
          </a:xfrm>
          <a:prstGeom prst="line">
            <a:avLst/>
          </a:prstGeom>
          <a:noFill/>
          <a:ln w="57150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14" name="Line 75"/>
          <p:cNvSpPr>
            <a:spLocks noChangeShapeType="1"/>
          </p:cNvSpPr>
          <p:nvPr/>
        </p:nvSpPr>
        <p:spPr bwMode="auto">
          <a:xfrm flipV="1">
            <a:off x="6400800" y="2514600"/>
            <a:ext cx="152400" cy="609600"/>
          </a:xfrm>
          <a:prstGeom prst="line">
            <a:avLst/>
          </a:prstGeom>
          <a:noFill/>
          <a:ln w="57150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15" name="Line 77"/>
          <p:cNvSpPr>
            <a:spLocks noChangeShapeType="1"/>
          </p:cNvSpPr>
          <p:nvPr/>
        </p:nvSpPr>
        <p:spPr bwMode="auto">
          <a:xfrm flipH="1" flipV="1">
            <a:off x="5181600" y="3200400"/>
            <a:ext cx="609600" cy="152400"/>
          </a:xfrm>
          <a:prstGeom prst="line">
            <a:avLst/>
          </a:prstGeom>
          <a:noFill/>
          <a:ln w="57150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16" name="Line 78"/>
          <p:cNvSpPr>
            <a:spLocks noChangeShapeType="1"/>
          </p:cNvSpPr>
          <p:nvPr/>
        </p:nvSpPr>
        <p:spPr bwMode="auto">
          <a:xfrm flipH="1">
            <a:off x="5181600" y="3810000"/>
            <a:ext cx="533400" cy="152400"/>
          </a:xfrm>
          <a:prstGeom prst="line">
            <a:avLst/>
          </a:prstGeom>
          <a:noFill/>
          <a:ln w="57150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17" name="Line 83"/>
          <p:cNvSpPr>
            <a:spLocks noChangeShapeType="1"/>
          </p:cNvSpPr>
          <p:nvPr/>
        </p:nvSpPr>
        <p:spPr bwMode="auto">
          <a:xfrm>
            <a:off x="5791200" y="2590800"/>
            <a:ext cx="152400" cy="609600"/>
          </a:xfrm>
          <a:prstGeom prst="line">
            <a:avLst/>
          </a:prstGeom>
          <a:noFill/>
          <a:ln w="57150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18" name="Text Box 91"/>
          <p:cNvSpPr txBox="1">
            <a:spLocks noChangeArrowheads="1"/>
          </p:cNvSpPr>
          <p:nvPr/>
        </p:nvSpPr>
        <p:spPr bwMode="auto">
          <a:xfrm>
            <a:off x="762000" y="1676400"/>
            <a:ext cx="12954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i="1" kern="0" dirty="0" smtClean="0">
                <a:solidFill>
                  <a:sysClr val="windowText" lastClr="000000"/>
                </a:solidFill>
                <a:effectLst/>
              </a:rPr>
              <a:t>Rear</a:t>
            </a:r>
            <a:endParaRPr kumimoji="0" lang="en-US" sz="2800" b="0" i="1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19" name="Text Box 92"/>
          <p:cNvSpPr txBox="1">
            <a:spLocks noChangeArrowheads="1"/>
          </p:cNvSpPr>
          <p:nvPr/>
        </p:nvSpPr>
        <p:spPr bwMode="auto">
          <a:xfrm>
            <a:off x="2971800" y="1676400"/>
            <a:ext cx="12954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i="1" kern="0" dirty="0" smtClean="0">
                <a:solidFill>
                  <a:sysClr val="windowText" lastClr="000000"/>
                </a:solidFill>
                <a:effectLst/>
              </a:rPr>
              <a:t>Front</a:t>
            </a:r>
            <a:endParaRPr kumimoji="0" lang="en-US" sz="2800" b="0" i="1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20" name="Text Box 93"/>
          <p:cNvSpPr txBox="1">
            <a:spLocks noChangeArrowheads="1"/>
          </p:cNvSpPr>
          <p:nvPr/>
        </p:nvSpPr>
        <p:spPr bwMode="auto">
          <a:xfrm>
            <a:off x="5029200" y="1676400"/>
            <a:ext cx="12954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i="1" kern="0" dirty="0" smtClean="0">
                <a:solidFill>
                  <a:sysClr val="windowText" lastClr="000000"/>
                </a:solidFill>
                <a:effectLst/>
              </a:rPr>
              <a:t>R</a:t>
            </a:r>
            <a:r>
              <a:rPr kumimoji="0" lang="en-US" sz="2800" b="0" i="1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ear</a:t>
            </a:r>
          </a:p>
        </p:txBody>
      </p:sp>
      <p:sp>
        <p:nvSpPr>
          <p:cNvPr id="121" name="Text Box 94"/>
          <p:cNvSpPr txBox="1">
            <a:spLocks noChangeArrowheads="1"/>
          </p:cNvSpPr>
          <p:nvPr/>
        </p:nvSpPr>
        <p:spPr bwMode="auto">
          <a:xfrm>
            <a:off x="7162800" y="1676400"/>
            <a:ext cx="12954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i="1" kern="0" dirty="0" smtClean="0">
                <a:solidFill>
                  <a:sysClr val="windowText" lastClr="000000"/>
                </a:solidFill>
                <a:effectLst/>
              </a:rPr>
              <a:t>Front</a:t>
            </a:r>
            <a:endParaRPr kumimoji="0" lang="en-US" sz="2800" b="0" i="1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22" name="Line 95"/>
          <p:cNvSpPr>
            <a:spLocks noChangeShapeType="1"/>
          </p:cNvSpPr>
          <p:nvPr/>
        </p:nvSpPr>
        <p:spPr bwMode="auto">
          <a:xfrm>
            <a:off x="5791200" y="2667000"/>
            <a:ext cx="228600" cy="4572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23" name="Line 96"/>
          <p:cNvSpPr>
            <a:spLocks noChangeShapeType="1"/>
          </p:cNvSpPr>
          <p:nvPr/>
        </p:nvSpPr>
        <p:spPr bwMode="auto">
          <a:xfrm>
            <a:off x="6096000" y="2590800"/>
            <a:ext cx="152400" cy="5334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24" name="Line 97"/>
          <p:cNvSpPr>
            <a:spLocks noChangeShapeType="1"/>
          </p:cNvSpPr>
          <p:nvPr/>
        </p:nvSpPr>
        <p:spPr bwMode="auto">
          <a:xfrm>
            <a:off x="6324600" y="2514600"/>
            <a:ext cx="76200" cy="3810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25" name="Line 98"/>
          <p:cNvSpPr>
            <a:spLocks noChangeShapeType="1"/>
          </p:cNvSpPr>
          <p:nvPr/>
        </p:nvSpPr>
        <p:spPr bwMode="auto">
          <a:xfrm>
            <a:off x="5943600" y="2590800"/>
            <a:ext cx="152400" cy="5334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26" name="Oval 99"/>
          <p:cNvSpPr>
            <a:spLocks noChangeArrowheads="1"/>
          </p:cNvSpPr>
          <p:nvPr/>
        </p:nvSpPr>
        <p:spPr bwMode="auto">
          <a:xfrm>
            <a:off x="914400" y="2514600"/>
            <a:ext cx="2286000" cy="2209800"/>
          </a:xfrm>
          <a:prstGeom prst="ellipse">
            <a:avLst/>
          </a:prstGeom>
          <a:solidFill>
            <a:srgbClr val="BBE0E3"/>
          </a:solidFill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27" name="Oval 100"/>
          <p:cNvSpPr>
            <a:spLocks noChangeArrowheads="1"/>
          </p:cNvSpPr>
          <p:nvPr/>
        </p:nvSpPr>
        <p:spPr bwMode="auto">
          <a:xfrm>
            <a:off x="1508125" y="3124200"/>
            <a:ext cx="1082675" cy="1046163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28" name="Line 101"/>
          <p:cNvSpPr>
            <a:spLocks noChangeShapeType="1"/>
          </p:cNvSpPr>
          <p:nvPr/>
        </p:nvSpPr>
        <p:spPr bwMode="auto">
          <a:xfrm flipH="1">
            <a:off x="1447800" y="4038600"/>
            <a:ext cx="304800" cy="5334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29" name="Line 102"/>
          <p:cNvSpPr>
            <a:spLocks noChangeShapeType="1"/>
          </p:cNvSpPr>
          <p:nvPr/>
        </p:nvSpPr>
        <p:spPr bwMode="auto">
          <a:xfrm>
            <a:off x="2133600" y="4191000"/>
            <a:ext cx="0" cy="5334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30" name="Line 103"/>
          <p:cNvSpPr>
            <a:spLocks noChangeShapeType="1"/>
          </p:cNvSpPr>
          <p:nvPr/>
        </p:nvSpPr>
        <p:spPr bwMode="auto">
          <a:xfrm>
            <a:off x="2438400" y="4038600"/>
            <a:ext cx="304800" cy="4572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31" name="Line 104"/>
          <p:cNvSpPr>
            <a:spLocks noChangeShapeType="1"/>
          </p:cNvSpPr>
          <p:nvPr/>
        </p:nvSpPr>
        <p:spPr bwMode="auto">
          <a:xfrm>
            <a:off x="2590800" y="3733800"/>
            <a:ext cx="609600" cy="762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32" name="Line 105"/>
          <p:cNvSpPr>
            <a:spLocks noChangeShapeType="1"/>
          </p:cNvSpPr>
          <p:nvPr/>
        </p:nvSpPr>
        <p:spPr bwMode="auto">
          <a:xfrm flipV="1">
            <a:off x="2514600" y="3048000"/>
            <a:ext cx="533400" cy="3048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33" name="Line 106"/>
          <p:cNvSpPr>
            <a:spLocks noChangeShapeType="1"/>
          </p:cNvSpPr>
          <p:nvPr/>
        </p:nvSpPr>
        <p:spPr bwMode="auto">
          <a:xfrm flipV="1">
            <a:off x="2209800" y="2514600"/>
            <a:ext cx="152400" cy="6096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34" name="Line 107"/>
          <p:cNvSpPr>
            <a:spLocks noChangeShapeType="1"/>
          </p:cNvSpPr>
          <p:nvPr/>
        </p:nvSpPr>
        <p:spPr bwMode="auto">
          <a:xfrm flipH="1" flipV="1">
            <a:off x="990600" y="3200400"/>
            <a:ext cx="609600" cy="1524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35" name="Line 108"/>
          <p:cNvSpPr>
            <a:spLocks noChangeShapeType="1"/>
          </p:cNvSpPr>
          <p:nvPr/>
        </p:nvSpPr>
        <p:spPr bwMode="auto">
          <a:xfrm flipH="1">
            <a:off x="990600" y="3810000"/>
            <a:ext cx="533400" cy="1524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36" name="Line 109"/>
          <p:cNvSpPr>
            <a:spLocks noChangeShapeType="1"/>
          </p:cNvSpPr>
          <p:nvPr/>
        </p:nvSpPr>
        <p:spPr bwMode="auto">
          <a:xfrm>
            <a:off x="1600200" y="2590800"/>
            <a:ext cx="152400" cy="6096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37" name="Oval 110"/>
          <p:cNvSpPr>
            <a:spLocks noChangeArrowheads="1"/>
          </p:cNvSpPr>
          <p:nvPr/>
        </p:nvSpPr>
        <p:spPr bwMode="auto">
          <a:xfrm>
            <a:off x="5105400" y="2514600"/>
            <a:ext cx="2286000" cy="2209800"/>
          </a:xfrm>
          <a:prstGeom prst="ellipse">
            <a:avLst/>
          </a:prstGeom>
          <a:solidFill>
            <a:srgbClr val="BBE0E3"/>
          </a:solidFill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38" name="Oval 111"/>
          <p:cNvSpPr>
            <a:spLocks noChangeArrowheads="1"/>
          </p:cNvSpPr>
          <p:nvPr/>
        </p:nvSpPr>
        <p:spPr bwMode="auto">
          <a:xfrm>
            <a:off x="5699125" y="3124200"/>
            <a:ext cx="1082675" cy="1046163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39" name="Line 112"/>
          <p:cNvSpPr>
            <a:spLocks noChangeShapeType="1"/>
          </p:cNvSpPr>
          <p:nvPr/>
        </p:nvSpPr>
        <p:spPr bwMode="auto">
          <a:xfrm flipH="1">
            <a:off x="5638800" y="4038600"/>
            <a:ext cx="304800" cy="5334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40" name="Line 113"/>
          <p:cNvSpPr>
            <a:spLocks noChangeShapeType="1"/>
          </p:cNvSpPr>
          <p:nvPr/>
        </p:nvSpPr>
        <p:spPr bwMode="auto">
          <a:xfrm>
            <a:off x="6324600" y="4191000"/>
            <a:ext cx="0" cy="5334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41" name="Line 114"/>
          <p:cNvSpPr>
            <a:spLocks noChangeShapeType="1"/>
          </p:cNvSpPr>
          <p:nvPr/>
        </p:nvSpPr>
        <p:spPr bwMode="auto">
          <a:xfrm>
            <a:off x="6629400" y="4038600"/>
            <a:ext cx="304800" cy="4572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42" name="Line 115"/>
          <p:cNvSpPr>
            <a:spLocks noChangeShapeType="1"/>
          </p:cNvSpPr>
          <p:nvPr/>
        </p:nvSpPr>
        <p:spPr bwMode="auto">
          <a:xfrm>
            <a:off x="6781800" y="3733800"/>
            <a:ext cx="609600" cy="762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43" name="Line 116"/>
          <p:cNvSpPr>
            <a:spLocks noChangeShapeType="1"/>
          </p:cNvSpPr>
          <p:nvPr/>
        </p:nvSpPr>
        <p:spPr bwMode="auto">
          <a:xfrm flipV="1">
            <a:off x="6705600" y="3048000"/>
            <a:ext cx="533400" cy="3048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44" name="Line 117"/>
          <p:cNvSpPr>
            <a:spLocks noChangeShapeType="1"/>
          </p:cNvSpPr>
          <p:nvPr/>
        </p:nvSpPr>
        <p:spPr bwMode="auto">
          <a:xfrm flipV="1">
            <a:off x="6400800" y="2514600"/>
            <a:ext cx="152400" cy="6096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45" name="Line 118"/>
          <p:cNvSpPr>
            <a:spLocks noChangeShapeType="1"/>
          </p:cNvSpPr>
          <p:nvPr/>
        </p:nvSpPr>
        <p:spPr bwMode="auto">
          <a:xfrm flipH="1" flipV="1">
            <a:off x="5181600" y="3200400"/>
            <a:ext cx="609600" cy="1524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46" name="Line 119"/>
          <p:cNvSpPr>
            <a:spLocks noChangeShapeType="1"/>
          </p:cNvSpPr>
          <p:nvPr/>
        </p:nvSpPr>
        <p:spPr bwMode="auto">
          <a:xfrm flipH="1">
            <a:off x="5181600" y="3810000"/>
            <a:ext cx="533400" cy="1524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47" name="Line 120"/>
          <p:cNvSpPr>
            <a:spLocks noChangeShapeType="1"/>
          </p:cNvSpPr>
          <p:nvPr/>
        </p:nvSpPr>
        <p:spPr bwMode="auto">
          <a:xfrm>
            <a:off x="5791200" y="2590800"/>
            <a:ext cx="152400" cy="6096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49" name="Text Box 125"/>
          <p:cNvSpPr txBox="1">
            <a:spLocks noChangeArrowheads="1"/>
          </p:cNvSpPr>
          <p:nvPr/>
        </p:nvSpPr>
        <p:spPr bwMode="auto">
          <a:xfrm>
            <a:off x="2362200" y="2895600"/>
            <a:ext cx="381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150" name="Text Box 126"/>
          <p:cNvSpPr txBox="1">
            <a:spLocks noChangeArrowheads="1"/>
          </p:cNvSpPr>
          <p:nvPr/>
        </p:nvSpPr>
        <p:spPr bwMode="auto">
          <a:xfrm>
            <a:off x="2667000" y="3352800"/>
            <a:ext cx="381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b</a:t>
            </a:r>
          </a:p>
        </p:txBody>
      </p:sp>
      <p:sp>
        <p:nvSpPr>
          <p:cNvPr id="151" name="Text Box 127"/>
          <p:cNvSpPr txBox="1">
            <a:spLocks noChangeArrowheads="1"/>
          </p:cNvSpPr>
          <p:nvPr/>
        </p:nvSpPr>
        <p:spPr bwMode="auto">
          <a:xfrm>
            <a:off x="2209800" y="4267200"/>
            <a:ext cx="381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d</a:t>
            </a:r>
          </a:p>
        </p:txBody>
      </p:sp>
      <p:sp>
        <p:nvSpPr>
          <p:cNvPr id="152" name="Text Box 128"/>
          <p:cNvSpPr txBox="1">
            <a:spLocks noChangeArrowheads="1"/>
          </p:cNvSpPr>
          <p:nvPr/>
        </p:nvSpPr>
        <p:spPr bwMode="auto">
          <a:xfrm>
            <a:off x="2590800" y="3886200"/>
            <a:ext cx="381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c</a:t>
            </a:r>
          </a:p>
        </p:txBody>
      </p:sp>
      <p:sp>
        <p:nvSpPr>
          <p:cNvPr id="153" name="Text Box 129"/>
          <p:cNvSpPr txBox="1">
            <a:spLocks noChangeArrowheads="1"/>
          </p:cNvSpPr>
          <p:nvPr/>
        </p:nvSpPr>
        <p:spPr bwMode="auto">
          <a:xfrm>
            <a:off x="1828800" y="2590800"/>
            <a:ext cx="381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i</a:t>
            </a:r>
          </a:p>
        </p:txBody>
      </p:sp>
      <p:sp>
        <p:nvSpPr>
          <p:cNvPr id="154" name="Text Box 130"/>
          <p:cNvSpPr txBox="1">
            <a:spLocks noChangeArrowheads="1"/>
          </p:cNvSpPr>
          <p:nvPr/>
        </p:nvSpPr>
        <p:spPr bwMode="auto">
          <a:xfrm>
            <a:off x="1676400" y="4267200"/>
            <a:ext cx="381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e</a:t>
            </a:r>
          </a:p>
        </p:txBody>
      </p:sp>
      <p:sp>
        <p:nvSpPr>
          <p:cNvPr id="155" name="Text Box 131"/>
          <p:cNvSpPr txBox="1">
            <a:spLocks noChangeArrowheads="1"/>
          </p:cNvSpPr>
          <p:nvPr/>
        </p:nvSpPr>
        <p:spPr bwMode="auto">
          <a:xfrm>
            <a:off x="1219200" y="2895600"/>
            <a:ext cx="381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h</a:t>
            </a:r>
          </a:p>
        </p:txBody>
      </p:sp>
      <p:sp>
        <p:nvSpPr>
          <p:cNvPr id="156" name="Text Box 132"/>
          <p:cNvSpPr txBox="1">
            <a:spLocks noChangeArrowheads="1"/>
          </p:cNvSpPr>
          <p:nvPr/>
        </p:nvSpPr>
        <p:spPr bwMode="auto">
          <a:xfrm>
            <a:off x="990600" y="3429000"/>
            <a:ext cx="381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g</a:t>
            </a:r>
          </a:p>
        </p:txBody>
      </p:sp>
      <p:sp>
        <p:nvSpPr>
          <p:cNvPr id="157" name="Text Box 133"/>
          <p:cNvSpPr txBox="1">
            <a:spLocks noChangeArrowheads="1"/>
          </p:cNvSpPr>
          <p:nvPr/>
        </p:nvSpPr>
        <p:spPr bwMode="auto">
          <a:xfrm>
            <a:off x="1143000" y="3962400"/>
            <a:ext cx="381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f</a:t>
            </a:r>
          </a:p>
        </p:txBody>
      </p:sp>
      <p:sp>
        <p:nvSpPr>
          <p:cNvPr id="158" name="Text Box 134"/>
          <p:cNvSpPr txBox="1">
            <a:spLocks noChangeArrowheads="1"/>
          </p:cNvSpPr>
          <p:nvPr/>
        </p:nvSpPr>
        <p:spPr bwMode="auto">
          <a:xfrm>
            <a:off x="6019800" y="2667000"/>
            <a:ext cx="381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i</a:t>
            </a:r>
          </a:p>
        </p:txBody>
      </p:sp>
      <p:cxnSp>
        <p:nvCxnSpPr>
          <p:cNvPr id="159" name="AutoShape 135"/>
          <p:cNvCxnSpPr>
            <a:cxnSpLocks noChangeShapeType="1"/>
            <a:endCxn id="126" idx="0"/>
          </p:cNvCxnSpPr>
          <p:nvPr/>
        </p:nvCxnSpPr>
        <p:spPr bwMode="auto">
          <a:xfrm rot="16200000" flipH="1">
            <a:off x="1574006" y="2031207"/>
            <a:ext cx="319087" cy="647700"/>
          </a:xfrm>
          <a:prstGeom prst="curvedConnector3">
            <a:avLst>
              <a:gd name="adj1" fmla="val 49750"/>
            </a:avLst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ffectLst/>
        </p:spPr>
      </p:cxnSp>
      <p:cxnSp>
        <p:nvCxnSpPr>
          <p:cNvPr id="160" name="AutoShape 137"/>
          <p:cNvCxnSpPr>
            <a:cxnSpLocks noChangeShapeType="1"/>
            <a:stCxn id="119" idx="1"/>
            <a:endCxn id="126" idx="7"/>
          </p:cNvCxnSpPr>
          <p:nvPr/>
        </p:nvCxnSpPr>
        <p:spPr bwMode="auto">
          <a:xfrm rot="10800000" flipV="1">
            <a:off x="2865438" y="1936750"/>
            <a:ext cx="106362" cy="901700"/>
          </a:xfrm>
          <a:prstGeom prst="curvedConnector2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ffectLst/>
        </p:spPr>
      </p:cxnSp>
      <p:cxnSp>
        <p:nvCxnSpPr>
          <p:cNvPr id="161" name="AutoShape 139"/>
          <p:cNvCxnSpPr>
            <a:cxnSpLocks noChangeShapeType="1"/>
            <a:stCxn id="121" idx="1"/>
            <a:endCxn id="137" idx="0"/>
          </p:cNvCxnSpPr>
          <p:nvPr/>
        </p:nvCxnSpPr>
        <p:spPr bwMode="auto">
          <a:xfrm rot="10800000" flipV="1">
            <a:off x="6248400" y="1936750"/>
            <a:ext cx="914400" cy="577850"/>
          </a:xfrm>
          <a:prstGeom prst="curvedConnector2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ffectLst/>
        </p:spPr>
      </p:cxnSp>
      <p:cxnSp>
        <p:nvCxnSpPr>
          <p:cNvPr id="162" name="AutoShape 140"/>
          <p:cNvCxnSpPr>
            <a:cxnSpLocks noChangeShapeType="1"/>
            <a:stCxn id="120" idx="2"/>
            <a:endCxn id="137" idx="0"/>
          </p:cNvCxnSpPr>
          <p:nvPr/>
        </p:nvCxnSpPr>
        <p:spPr bwMode="auto">
          <a:xfrm rot="16200000" flipH="1">
            <a:off x="5803106" y="2069307"/>
            <a:ext cx="319087" cy="571500"/>
          </a:xfrm>
          <a:prstGeom prst="curvedConnector3">
            <a:avLst>
              <a:gd name="adj1" fmla="val 49750"/>
            </a:avLst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ffectLst/>
        </p:spPr>
      </p:cxnSp>
      <p:sp>
        <p:nvSpPr>
          <p:cNvPr id="163" name="Text Box 141"/>
          <p:cNvSpPr txBox="1">
            <a:spLocks noChangeArrowheads="1"/>
          </p:cNvSpPr>
          <p:nvPr/>
        </p:nvSpPr>
        <p:spPr bwMode="auto">
          <a:xfrm>
            <a:off x="914400" y="5029200"/>
            <a:ext cx="2438400" cy="1160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A Completely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Filled Queue</a:t>
            </a:r>
          </a:p>
        </p:txBody>
      </p:sp>
      <p:sp>
        <p:nvSpPr>
          <p:cNvPr id="164" name="Text Box 142"/>
          <p:cNvSpPr txBox="1">
            <a:spLocks noChangeArrowheads="1"/>
          </p:cNvSpPr>
          <p:nvPr/>
        </p:nvSpPr>
        <p:spPr bwMode="auto">
          <a:xfrm>
            <a:off x="5181600" y="5029200"/>
            <a:ext cx="3124200" cy="1160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A Queue with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Only 1 Element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Circular Queue –Array -Problem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685800"/>
          </a:xfrm>
        </p:spPr>
        <p:txBody>
          <a:bodyPr/>
          <a:lstStyle/>
          <a:p>
            <a:endParaRPr lang="en-US"/>
          </a:p>
        </p:txBody>
      </p:sp>
      <p:sp>
        <p:nvSpPr>
          <p:cNvPr id="87" name="Oval 71"/>
          <p:cNvSpPr>
            <a:spLocks noChangeArrowheads="1"/>
          </p:cNvSpPr>
          <p:nvPr/>
        </p:nvSpPr>
        <p:spPr bwMode="auto">
          <a:xfrm>
            <a:off x="914400" y="2514600"/>
            <a:ext cx="2286000" cy="2209800"/>
          </a:xfrm>
          <a:prstGeom prst="ellipse">
            <a:avLst/>
          </a:prstGeom>
          <a:solidFill>
            <a:srgbClr val="BBE0E3"/>
          </a:solidFill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88" name="Oval 72"/>
          <p:cNvSpPr>
            <a:spLocks noChangeArrowheads="1"/>
          </p:cNvSpPr>
          <p:nvPr/>
        </p:nvSpPr>
        <p:spPr bwMode="auto">
          <a:xfrm>
            <a:off x="1508125" y="3124200"/>
            <a:ext cx="1082675" cy="1046163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89" name="Line 73"/>
          <p:cNvSpPr>
            <a:spLocks noChangeShapeType="1"/>
          </p:cNvSpPr>
          <p:nvPr/>
        </p:nvSpPr>
        <p:spPr bwMode="auto">
          <a:xfrm flipH="1">
            <a:off x="1447800" y="4038600"/>
            <a:ext cx="304800" cy="533400"/>
          </a:xfrm>
          <a:prstGeom prst="line">
            <a:avLst/>
          </a:prstGeom>
          <a:noFill/>
          <a:ln w="57150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90" name="Line 74"/>
          <p:cNvSpPr>
            <a:spLocks noChangeShapeType="1"/>
          </p:cNvSpPr>
          <p:nvPr/>
        </p:nvSpPr>
        <p:spPr bwMode="auto">
          <a:xfrm>
            <a:off x="2133600" y="4191000"/>
            <a:ext cx="0" cy="533400"/>
          </a:xfrm>
          <a:prstGeom prst="line">
            <a:avLst/>
          </a:prstGeom>
          <a:noFill/>
          <a:ln w="57150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91" name="Line 75"/>
          <p:cNvSpPr>
            <a:spLocks noChangeShapeType="1"/>
          </p:cNvSpPr>
          <p:nvPr/>
        </p:nvSpPr>
        <p:spPr bwMode="auto">
          <a:xfrm>
            <a:off x="2438400" y="4038600"/>
            <a:ext cx="304800" cy="457200"/>
          </a:xfrm>
          <a:prstGeom prst="line">
            <a:avLst/>
          </a:prstGeom>
          <a:noFill/>
          <a:ln w="57150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92" name="Line 76"/>
          <p:cNvSpPr>
            <a:spLocks noChangeShapeType="1"/>
          </p:cNvSpPr>
          <p:nvPr/>
        </p:nvSpPr>
        <p:spPr bwMode="auto">
          <a:xfrm>
            <a:off x="2590800" y="3733800"/>
            <a:ext cx="609600" cy="76200"/>
          </a:xfrm>
          <a:prstGeom prst="line">
            <a:avLst/>
          </a:prstGeom>
          <a:noFill/>
          <a:ln w="57150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93" name="Line 77"/>
          <p:cNvSpPr>
            <a:spLocks noChangeShapeType="1"/>
          </p:cNvSpPr>
          <p:nvPr/>
        </p:nvSpPr>
        <p:spPr bwMode="auto">
          <a:xfrm flipV="1">
            <a:off x="2514600" y="3048000"/>
            <a:ext cx="533400" cy="304800"/>
          </a:xfrm>
          <a:prstGeom prst="line">
            <a:avLst/>
          </a:prstGeom>
          <a:noFill/>
          <a:ln w="57150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94" name="Line 78"/>
          <p:cNvSpPr>
            <a:spLocks noChangeShapeType="1"/>
          </p:cNvSpPr>
          <p:nvPr/>
        </p:nvSpPr>
        <p:spPr bwMode="auto">
          <a:xfrm flipV="1">
            <a:off x="2209800" y="2514600"/>
            <a:ext cx="152400" cy="609600"/>
          </a:xfrm>
          <a:prstGeom prst="line">
            <a:avLst/>
          </a:prstGeom>
          <a:noFill/>
          <a:ln w="57150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95" name="Line 79"/>
          <p:cNvSpPr>
            <a:spLocks noChangeShapeType="1"/>
          </p:cNvSpPr>
          <p:nvPr/>
        </p:nvSpPr>
        <p:spPr bwMode="auto">
          <a:xfrm flipH="1" flipV="1">
            <a:off x="1600200" y="2667000"/>
            <a:ext cx="304800" cy="4572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96" name="Line 80"/>
          <p:cNvSpPr>
            <a:spLocks noChangeShapeType="1"/>
          </p:cNvSpPr>
          <p:nvPr/>
        </p:nvSpPr>
        <p:spPr bwMode="auto">
          <a:xfrm flipH="1" flipV="1">
            <a:off x="990600" y="3200400"/>
            <a:ext cx="609600" cy="152400"/>
          </a:xfrm>
          <a:prstGeom prst="line">
            <a:avLst/>
          </a:prstGeom>
          <a:noFill/>
          <a:ln w="57150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97" name="Line 81"/>
          <p:cNvSpPr>
            <a:spLocks noChangeShapeType="1"/>
          </p:cNvSpPr>
          <p:nvPr/>
        </p:nvSpPr>
        <p:spPr bwMode="auto">
          <a:xfrm flipH="1">
            <a:off x="990600" y="3810000"/>
            <a:ext cx="533400" cy="152400"/>
          </a:xfrm>
          <a:prstGeom prst="line">
            <a:avLst/>
          </a:prstGeom>
          <a:noFill/>
          <a:ln w="57150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98" name="Freeform 82"/>
          <p:cNvSpPr>
            <a:spLocks/>
          </p:cNvSpPr>
          <p:nvPr/>
        </p:nvSpPr>
        <p:spPr bwMode="auto">
          <a:xfrm>
            <a:off x="1066800" y="3048000"/>
            <a:ext cx="660400" cy="16510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16" y="1040"/>
              </a:cxn>
            </a:cxnLst>
            <a:rect l="0" t="0" r="r" b="b"/>
            <a:pathLst>
              <a:path w="416" h="1040">
                <a:moveTo>
                  <a:pt x="0" y="0"/>
                </a:moveTo>
                <a:lnTo>
                  <a:pt x="416" y="1040"/>
                </a:lnTo>
              </a:path>
            </a:pathLst>
          </a:custGeom>
          <a:noFill/>
          <a:ln w="9525">
            <a:solidFill>
              <a:srgbClr val="000000"/>
            </a:solidFill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99" name="Line 83"/>
          <p:cNvSpPr>
            <a:spLocks noChangeShapeType="1"/>
          </p:cNvSpPr>
          <p:nvPr/>
        </p:nvSpPr>
        <p:spPr bwMode="auto">
          <a:xfrm>
            <a:off x="1295400" y="2819400"/>
            <a:ext cx="228600" cy="6096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00" name="Line 84"/>
          <p:cNvSpPr>
            <a:spLocks noChangeShapeType="1"/>
          </p:cNvSpPr>
          <p:nvPr/>
        </p:nvSpPr>
        <p:spPr bwMode="auto">
          <a:xfrm>
            <a:off x="1828800" y="4114800"/>
            <a:ext cx="228600" cy="6096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01" name="Freeform 85"/>
          <p:cNvSpPr>
            <a:spLocks/>
          </p:cNvSpPr>
          <p:nvPr/>
        </p:nvSpPr>
        <p:spPr bwMode="auto">
          <a:xfrm>
            <a:off x="939800" y="3302000"/>
            <a:ext cx="431800" cy="11938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72" y="752"/>
              </a:cxn>
            </a:cxnLst>
            <a:rect l="0" t="0" r="r" b="b"/>
            <a:pathLst>
              <a:path w="272" h="752">
                <a:moveTo>
                  <a:pt x="0" y="0"/>
                </a:moveTo>
                <a:lnTo>
                  <a:pt x="272" y="752"/>
                </a:lnTo>
              </a:path>
            </a:pathLst>
          </a:custGeom>
          <a:noFill/>
          <a:ln w="9525">
            <a:solidFill>
              <a:srgbClr val="000000"/>
            </a:solidFill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02" name="Line 86"/>
          <p:cNvSpPr>
            <a:spLocks noChangeShapeType="1"/>
          </p:cNvSpPr>
          <p:nvPr/>
        </p:nvSpPr>
        <p:spPr bwMode="auto">
          <a:xfrm>
            <a:off x="1600200" y="2590800"/>
            <a:ext cx="152400" cy="609600"/>
          </a:xfrm>
          <a:prstGeom prst="line">
            <a:avLst/>
          </a:prstGeom>
          <a:noFill/>
          <a:ln w="57150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03" name="Line 87"/>
          <p:cNvSpPr>
            <a:spLocks noChangeShapeType="1"/>
          </p:cNvSpPr>
          <p:nvPr/>
        </p:nvSpPr>
        <p:spPr bwMode="auto">
          <a:xfrm>
            <a:off x="2209800" y="4191000"/>
            <a:ext cx="228600" cy="4572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04" name="Line 88"/>
          <p:cNvSpPr>
            <a:spLocks noChangeShapeType="1"/>
          </p:cNvSpPr>
          <p:nvPr/>
        </p:nvSpPr>
        <p:spPr bwMode="auto">
          <a:xfrm>
            <a:off x="1828800" y="2590800"/>
            <a:ext cx="228600" cy="5334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05" name="Line 89"/>
          <p:cNvSpPr>
            <a:spLocks noChangeShapeType="1"/>
          </p:cNvSpPr>
          <p:nvPr/>
        </p:nvSpPr>
        <p:spPr bwMode="auto">
          <a:xfrm>
            <a:off x="2057400" y="2590800"/>
            <a:ext cx="304800" cy="6096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06" name="Line 90"/>
          <p:cNvSpPr>
            <a:spLocks noChangeShapeType="1"/>
          </p:cNvSpPr>
          <p:nvPr/>
        </p:nvSpPr>
        <p:spPr bwMode="auto">
          <a:xfrm>
            <a:off x="2590800" y="3886200"/>
            <a:ext cx="304800" cy="4572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07" name="Line 91"/>
          <p:cNvSpPr>
            <a:spLocks noChangeShapeType="1"/>
          </p:cNvSpPr>
          <p:nvPr/>
        </p:nvSpPr>
        <p:spPr bwMode="auto">
          <a:xfrm>
            <a:off x="2362200" y="2590800"/>
            <a:ext cx="762000" cy="14478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08" name="Line 92"/>
          <p:cNvSpPr>
            <a:spLocks noChangeShapeType="1"/>
          </p:cNvSpPr>
          <p:nvPr/>
        </p:nvSpPr>
        <p:spPr bwMode="auto">
          <a:xfrm>
            <a:off x="2590800" y="2667000"/>
            <a:ext cx="609600" cy="9906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09" name="Oval 93"/>
          <p:cNvSpPr>
            <a:spLocks noChangeArrowheads="1"/>
          </p:cNvSpPr>
          <p:nvPr/>
        </p:nvSpPr>
        <p:spPr bwMode="auto">
          <a:xfrm>
            <a:off x="5105400" y="2514600"/>
            <a:ext cx="2286000" cy="2209800"/>
          </a:xfrm>
          <a:prstGeom prst="ellipse">
            <a:avLst/>
          </a:prstGeom>
          <a:solidFill>
            <a:srgbClr val="BBE0E3"/>
          </a:solidFill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10" name="Oval 94"/>
          <p:cNvSpPr>
            <a:spLocks noChangeArrowheads="1"/>
          </p:cNvSpPr>
          <p:nvPr/>
        </p:nvSpPr>
        <p:spPr bwMode="auto">
          <a:xfrm>
            <a:off x="5699125" y="3124200"/>
            <a:ext cx="1082675" cy="1046163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11" name="Line 95"/>
          <p:cNvSpPr>
            <a:spLocks noChangeShapeType="1"/>
          </p:cNvSpPr>
          <p:nvPr/>
        </p:nvSpPr>
        <p:spPr bwMode="auto">
          <a:xfrm flipH="1">
            <a:off x="5638800" y="4038600"/>
            <a:ext cx="304800" cy="533400"/>
          </a:xfrm>
          <a:prstGeom prst="line">
            <a:avLst/>
          </a:prstGeom>
          <a:noFill/>
          <a:ln w="57150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12" name="Line 96"/>
          <p:cNvSpPr>
            <a:spLocks noChangeShapeType="1"/>
          </p:cNvSpPr>
          <p:nvPr/>
        </p:nvSpPr>
        <p:spPr bwMode="auto">
          <a:xfrm>
            <a:off x="6324600" y="4191000"/>
            <a:ext cx="0" cy="533400"/>
          </a:xfrm>
          <a:prstGeom prst="line">
            <a:avLst/>
          </a:prstGeom>
          <a:noFill/>
          <a:ln w="57150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13" name="Line 97"/>
          <p:cNvSpPr>
            <a:spLocks noChangeShapeType="1"/>
          </p:cNvSpPr>
          <p:nvPr/>
        </p:nvSpPr>
        <p:spPr bwMode="auto">
          <a:xfrm>
            <a:off x="6629400" y="4038600"/>
            <a:ext cx="304800" cy="457200"/>
          </a:xfrm>
          <a:prstGeom prst="line">
            <a:avLst/>
          </a:prstGeom>
          <a:noFill/>
          <a:ln w="57150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14" name="Line 98"/>
          <p:cNvSpPr>
            <a:spLocks noChangeShapeType="1"/>
          </p:cNvSpPr>
          <p:nvPr/>
        </p:nvSpPr>
        <p:spPr bwMode="auto">
          <a:xfrm>
            <a:off x="6781800" y="3733800"/>
            <a:ext cx="609600" cy="76200"/>
          </a:xfrm>
          <a:prstGeom prst="line">
            <a:avLst/>
          </a:prstGeom>
          <a:noFill/>
          <a:ln w="57150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15" name="Line 99"/>
          <p:cNvSpPr>
            <a:spLocks noChangeShapeType="1"/>
          </p:cNvSpPr>
          <p:nvPr/>
        </p:nvSpPr>
        <p:spPr bwMode="auto">
          <a:xfrm flipV="1">
            <a:off x="6705600" y="3048000"/>
            <a:ext cx="533400" cy="304800"/>
          </a:xfrm>
          <a:prstGeom prst="line">
            <a:avLst/>
          </a:prstGeom>
          <a:noFill/>
          <a:ln w="57150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16" name="Line 100"/>
          <p:cNvSpPr>
            <a:spLocks noChangeShapeType="1"/>
          </p:cNvSpPr>
          <p:nvPr/>
        </p:nvSpPr>
        <p:spPr bwMode="auto">
          <a:xfrm flipV="1">
            <a:off x="6400800" y="2514600"/>
            <a:ext cx="152400" cy="609600"/>
          </a:xfrm>
          <a:prstGeom prst="line">
            <a:avLst/>
          </a:prstGeom>
          <a:noFill/>
          <a:ln w="57150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17" name="Line 101"/>
          <p:cNvSpPr>
            <a:spLocks noChangeShapeType="1"/>
          </p:cNvSpPr>
          <p:nvPr/>
        </p:nvSpPr>
        <p:spPr bwMode="auto">
          <a:xfrm flipH="1" flipV="1">
            <a:off x="5181600" y="3200400"/>
            <a:ext cx="609600" cy="152400"/>
          </a:xfrm>
          <a:prstGeom prst="line">
            <a:avLst/>
          </a:prstGeom>
          <a:noFill/>
          <a:ln w="57150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18" name="Line 102"/>
          <p:cNvSpPr>
            <a:spLocks noChangeShapeType="1"/>
          </p:cNvSpPr>
          <p:nvPr/>
        </p:nvSpPr>
        <p:spPr bwMode="auto">
          <a:xfrm flipH="1">
            <a:off x="5181600" y="3810000"/>
            <a:ext cx="533400" cy="152400"/>
          </a:xfrm>
          <a:prstGeom prst="line">
            <a:avLst/>
          </a:prstGeom>
          <a:noFill/>
          <a:ln w="57150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19" name="Line 103"/>
          <p:cNvSpPr>
            <a:spLocks noChangeShapeType="1"/>
          </p:cNvSpPr>
          <p:nvPr/>
        </p:nvSpPr>
        <p:spPr bwMode="auto">
          <a:xfrm>
            <a:off x="5791200" y="2590800"/>
            <a:ext cx="152400" cy="609600"/>
          </a:xfrm>
          <a:prstGeom prst="line">
            <a:avLst/>
          </a:prstGeom>
          <a:noFill/>
          <a:ln w="57150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20" name="Text Box 104"/>
          <p:cNvSpPr txBox="1">
            <a:spLocks noChangeArrowheads="1"/>
          </p:cNvSpPr>
          <p:nvPr/>
        </p:nvSpPr>
        <p:spPr bwMode="auto">
          <a:xfrm>
            <a:off x="762000" y="1676400"/>
            <a:ext cx="12954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i="1" kern="0" dirty="0" smtClean="0">
                <a:solidFill>
                  <a:sysClr val="windowText" lastClr="000000"/>
                </a:solidFill>
                <a:effectLst/>
              </a:rPr>
              <a:t>R</a:t>
            </a:r>
            <a:r>
              <a:rPr kumimoji="0" lang="en-US" sz="2800" b="0" i="1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ear</a:t>
            </a:r>
          </a:p>
        </p:txBody>
      </p:sp>
      <p:sp>
        <p:nvSpPr>
          <p:cNvPr id="121" name="Text Box 105"/>
          <p:cNvSpPr txBox="1">
            <a:spLocks noChangeArrowheads="1"/>
          </p:cNvSpPr>
          <p:nvPr/>
        </p:nvSpPr>
        <p:spPr bwMode="auto">
          <a:xfrm>
            <a:off x="2971800" y="1676400"/>
            <a:ext cx="12954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1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Front</a:t>
            </a:r>
          </a:p>
        </p:txBody>
      </p:sp>
      <p:sp>
        <p:nvSpPr>
          <p:cNvPr id="122" name="Text Box 106"/>
          <p:cNvSpPr txBox="1">
            <a:spLocks noChangeArrowheads="1"/>
          </p:cNvSpPr>
          <p:nvPr/>
        </p:nvSpPr>
        <p:spPr bwMode="auto">
          <a:xfrm>
            <a:off x="5029200" y="1676400"/>
            <a:ext cx="12954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1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Rear</a:t>
            </a:r>
          </a:p>
        </p:txBody>
      </p:sp>
      <p:sp>
        <p:nvSpPr>
          <p:cNvPr id="123" name="Text Box 107"/>
          <p:cNvSpPr txBox="1">
            <a:spLocks noChangeArrowheads="1"/>
          </p:cNvSpPr>
          <p:nvPr/>
        </p:nvSpPr>
        <p:spPr bwMode="auto">
          <a:xfrm>
            <a:off x="7162800" y="1676400"/>
            <a:ext cx="12954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1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Front</a:t>
            </a:r>
          </a:p>
        </p:txBody>
      </p:sp>
      <p:sp>
        <p:nvSpPr>
          <p:cNvPr id="124" name="Line 108"/>
          <p:cNvSpPr>
            <a:spLocks noChangeShapeType="1"/>
          </p:cNvSpPr>
          <p:nvPr/>
        </p:nvSpPr>
        <p:spPr bwMode="auto">
          <a:xfrm>
            <a:off x="5791200" y="2667000"/>
            <a:ext cx="228600" cy="4572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25" name="Line 109"/>
          <p:cNvSpPr>
            <a:spLocks noChangeShapeType="1"/>
          </p:cNvSpPr>
          <p:nvPr/>
        </p:nvSpPr>
        <p:spPr bwMode="auto">
          <a:xfrm>
            <a:off x="6096000" y="2590800"/>
            <a:ext cx="152400" cy="5334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26" name="Line 110"/>
          <p:cNvSpPr>
            <a:spLocks noChangeShapeType="1"/>
          </p:cNvSpPr>
          <p:nvPr/>
        </p:nvSpPr>
        <p:spPr bwMode="auto">
          <a:xfrm>
            <a:off x="6324600" y="2514600"/>
            <a:ext cx="76200" cy="3810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27" name="Line 111"/>
          <p:cNvSpPr>
            <a:spLocks noChangeShapeType="1"/>
          </p:cNvSpPr>
          <p:nvPr/>
        </p:nvSpPr>
        <p:spPr bwMode="auto">
          <a:xfrm>
            <a:off x="5943600" y="2590800"/>
            <a:ext cx="152400" cy="5334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28" name="Oval 112"/>
          <p:cNvSpPr>
            <a:spLocks noChangeArrowheads="1"/>
          </p:cNvSpPr>
          <p:nvPr/>
        </p:nvSpPr>
        <p:spPr bwMode="auto">
          <a:xfrm>
            <a:off x="914400" y="2514600"/>
            <a:ext cx="2286000" cy="2209800"/>
          </a:xfrm>
          <a:prstGeom prst="ellipse">
            <a:avLst/>
          </a:prstGeom>
          <a:solidFill>
            <a:srgbClr val="BBE0E3"/>
          </a:solidFill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29" name="Oval 113"/>
          <p:cNvSpPr>
            <a:spLocks noChangeArrowheads="1"/>
          </p:cNvSpPr>
          <p:nvPr/>
        </p:nvSpPr>
        <p:spPr bwMode="auto">
          <a:xfrm>
            <a:off x="1508125" y="3124200"/>
            <a:ext cx="1082675" cy="1046163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30" name="Line 114"/>
          <p:cNvSpPr>
            <a:spLocks noChangeShapeType="1"/>
          </p:cNvSpPr>
          <p:nvPr/>
        </p:nvSpPr>
        <p:spPr bwMode="auto">
          <a:xfrm flipH="1">
            <a:off x="1447800" y="4038600"/>
            <a:ext cx="304800" cy="5334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31" name="Line 115"/>
          <p:cNvSpPr>
            <a:spLocks noChangeShapeType="1"/>
          </p:cNvSpPr>
          <p:nvPr/>
        </p:nvSpPr>
        <p:spPr bwMode="auto">
          <a:xfrm>
            <a:off x="2133600" y="4191000"/>
            <a:ext cx="0" cy="5334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32" name="Line 116"/>
          <p:cNvSpPr>
            <a:spLocks noChangeShapeType="1"/>
          </p:cNvSpPr>
          <p:nvPr/>
        </p:nvSpPr>
        <p:spPr bwMode="auto">
          <a:xfrm>
            <a:off x="2438400" y="4038600"/>
            <a:ext cx="304800" cy="4572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33" name="Line 117"/>
          <p:cNvSpPr>
            <a:spLocks noChangeShapeType="1"/>
          </p:cNvSpPr>
          <p:nvPr/>
        </p:nvSpPr>
        <p:spPr bwMode="auto">
          <a:xfrm>
            <a:off x="2590800" y="3733800"/>
            <a:ext cx="609600" cy="762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34" name="Line 118"/>
          <p:cNvSpPr>
            <a:spLocks noChangeShapeType="1"/>
          </p:cNvSpPr>
          <p:nvPr/>
        </p:nvSpPr>
        <p:spPr bwMode="auto">
          <a:xfrm flipV="1">
            <a:off x="2514600" y="3048000"/>
            <a:ext cx="533400" cy="3048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35" name="Line 119"/>
          <p:cNvSpPr>
            <a:spLocks noChangeShapeType="1"/>
          </p:cNvSpPr>
          <p:nvPr/>
        </p:nvSpPr>
        <p:spPr bwMode="auto">
          <a:xfrm flipV="1">
            <a:off x="2209800" y="2514600"/>
            <a:ext cx="152400" cy="6096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36" name="Line 120"/>
          <p:cNvSpPr>
            <a:spLocks noChangeShapeType="1"/>
          </p:cNvSpPr>
          <p:nvPr/>
        </p:nvSpPr>
        <p:spPr bwMode="auto">
          <a:xfrm flipH="1" flipV="1">
            <a:off x="990600" y="3200400"/>
            <a:ext cx="609600" cy="1524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37" name="Line 121"/>
          <p:cNvSpPr>
            <a:spLocks noChangeShapeType="1"/>
          </p:cNvSpPr>
          <p:nvPr/>
        </p:nvSpPr>
        <p:spPr bwMode="auto">
          <a:xfrm flipH="1">
            <a:off x="990600" y="3810000"/>
            <a:ext cx="533400" cy="1524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38" name="Line 122"/>
          <p:cNvSpPr>
            <a:spLocks noChangeShapeType="1"/>
          </p:cNvSpPr>
          <p:nvPr/>
        </p:nvSpPr>
        <p:spPr bwMode="auto">
          <a:xfrm>
            <a:off x="1600200" y="2590800"/>
            <a:ext cx="152400" cy="6096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39" name="Oval 123"/>
          <p:cNvSpPr>
            <a:spLocks noChangeArrowheads="1"/>
          </p:cNvSpPr>
          <p:nvPr/>
        </p:nvSpPr>
        <p:spPr bwMode="auto">
          <a:xfrm>
            <a:off x="5105400" y="2514600"/>
            <a:ext cx="2286000" cy="2209800"/>
          </a:xfrm>
          <a:prstGeom prst="ellipse">
            <a:avLst/>
          </a:prstGeom>
          <a:solidFill>
            <a:srgbClr val="BBE0E3"/>
          </a:solidFill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40" name="Oval 124"/>
          <p:cNvSpPr>
            <a:spLocks noChangeArrowheads="1"/>
          </p:cNvSpPr>
          <p:nvPr/>
        </p:nvSpPr>
        <p:spPr bwMode="auto">
          <a:xfrm>
            <a:off x="5699125" y="3124200"/>
            <a:ext cx="1082675" cy="1046163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41" name="Line 125"/>
          <p:cNvSpPr>
            <a:spLocks noChangeShapeType="1"/>
          </p:cNvSpPr>
          <p:nvPr/>
        </p:nvSpPr>
        <p:spPr bwMode="auto">
          <a:xfrm flipH="1">
            <a:off x="5638800" y="4038600"/>
            <a:ext cx="304800" cy="5334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42" name="Line 126"/>
          <p:cNvSpPr>
            <a:spLocks noChangeShapeType="1"/>
          </p:cNvSpPr>
          <p:nvPr/>
        </p:nvSpPr>
        <p:spPr bwMode="auto">
          <a:xfrm>
            <a:off x="6324600" y="4191000"/>
            <a:ext cx="0" cy="5334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43" name="Line 127"/>
          <p:cNvSpPr>
            <a:spLocks noChangeShapeType="1"/>
          </p:cNvSpPr>
          <p:nvPr/>
        </p:nvSpPr>
        <p:spPr bwMode="auto">
          <a:xfrm>
            <a:off x="6629400" y="4038600"/>
            <a:ext cx="304800" cy="4572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44" name="Line 128"/>
          <p:cNvSpPr>
            <a:spLocks noChangeShapeType="1"/>
          </p:cNvSpPr>
          <p:nvPr/>
        </p:nvSpPr>
        <p:spPr bwMode="auto">
          <a:xfrm>
            <a:off x="6781800" y="3733800"/>
            <a:ext cx="609600" cy="762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45" name="Line 129"/>
          <p:cNvSpPr>
            <a:spLocks noChangeShapeType="1"/>
          </p:cNvSpPr>
          <p:nvPr/>
        </p:nvSpPr>
        <p:spPr bwMode="auto">
          <a:xfrm flipV="1">
            <a:off x="6705600" y="3048000"/>
            <a:ext cx="533400" cy="3048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46" name="Line 130"/>
          <p:cNvSpPr>
            <a:spLocks noChangeShapeType="1"/>
          </p:cNvSpPr>
          <p:nvPr/>
        </p:nvSpPr>
        <p:spPr bwMode="auto">
          <a:xfrm flipV="1">
            <a:off x="6400800" y="2514600"/>
            <a:ext cx="152400" cy="6096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47" name="Line 131"/>
          <p:cNvSpPr>
            <a:spLocks noChangeShapeType="1"/>
          </p:cNvSpPr>
          <p:nvPr/>
        </p:nvSpPr>
        <p:spPr bwMode="auto">
          <a:xfrm flipH="1" flipV="1">
            <a:off x="5181600" y="3200400"/>
            <a:ext cx="609600" cy="1524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48" name="Line 132"/>
          <p:cNvSpPr>
            <a:spLocks noChangeShapeType="1"/>
          </p:cNvSpPr>
          <p:nvPr/>
        </p:nvSpPr>
        <p:spPr bwMode="auto">
          <a:xfrm flipH="1">
            <a:off x="5181600" y="3810000"/>
            <a:ext cx="533400" cy="1524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49" name="Line 133"/>
          <p:cNvSpPr>
            <a:spLocks noChangeShapeType="1"/>
          </p:cNvSpPr>
          <p:nvPr/>
        </p:nvSpPr>
        <p:spPr bwMode="auto">
          <a:xfrm>
            <a:off x="5791200" y="2590800"/>
            <a:ext cx="152400" cy="6096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51" name="Text Box 135"/>
          <p:cNvSpPr txBox="1">
            <a:spLocks noChangeArrowheads="1"/>
          </p:cNvSpPr>
          <p:nvPr/>
        </p:nvSpPr>
        <p:spPr bwMode="auto">
          <a:xfrm>
            <a:off x="2362200" y="2895600"/>
            <a:ext cx="381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152" name="Text Box 136"/>
          <p:cNvSpPr txBox="1">
            <a:spLocks noChangeArrowheads="1"/>
          </p:cNvSpPr>
          <p:nvPr/>
        </p:nvSpPr>
        <p:spPr bwMode="auto">
          <a:xfrm>
            <a:off x="2667000" y="3352800"/>
            <a:ext cx="381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b</a:t>
            </a:r>
          </a:p>
        </p:txBody>
      </p:sp>
      <p:sp>
        <p:nvSpPr>
          <p:cNvPr id="153" name="Text Box 137"/>
          <p:cNvSpPr txBox="1">
            <a:spLocks noChangeArrowheads="1"/>
          </p:cNvSpPr>
          <p:nvPr/>
        </p:nvSpPr>
        <p:spPr bwMode="auto">
          <a:xfrm>
            <a:off x="2209800" y="4267200"/>
            <a:ext cx="381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d</a:t>
            </a:r>
          </a:p>
        </p:txBody>
      </p:sp>
      <p:sp>
        <p:nvSpPr>
          <p:cNvPr id="154" name="Text Box 138"/>
          <p:cNvSpPr txBox="1">
            <a:spLocks noChangeArrowheads="1"/>
          </p:cNvSpPr>
          <p:nvPr/>
        </p:nvSpPr>
        <p:spPr bwMode="auto">
          <a:xfrm>
            <a:off x="2590800" y="3886200"/>
            <a:ext cx="381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c</a:t>
            </a:r>
          </a:p>
        </p:txBody>
      </p:sp>
      <p:sp>
        <p:nvSpPr>
          <p:cNvPr id="155" name="Text Box 139"/>
          <p:cNvSpPr txBox="1">
            <a:spLocks noChangeArrowheads="1"/>
          </p:cNvSpPr>
          <p:nvPr/>
        </p:nvSpPr>
        <p:spPr bwMode="auto">
          <a:xfrm>
            <a:off x="1828800" y="2590800"/>
            <a:ext cx="381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i</a:t>
            </a:r>
          </a:p>
        </p:txBody>
      </p:sp>
      <p:sp>
        <p:nvSpPr>
          <p:cNvPr id="156" name="Text Box 140"/>
          <p:cNvSpPr txBox="1">
            <a:spLocks noChangeArrowheads="1"/>
          </p:cNvSpPr>
          <p:nvPr/>
        </p:nvSpPr>
        <p:spPr bwMode="auto">
          <a:xfrm>
            <a:off x="1676400" y="4267200"/>
            <a:ext cx="381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e</a:t>
            </a:r>
          </a:p>
        </p:txBody>
      </p:sp>
      <p:sp>
        <p:nvSpPr>
          <p:cNvPr id="157" name="Text Box 141"/>
          <p:cNvSpPr txBox="1">
            <a:spLocks noChangeArrowheads="1"/>
          </p:cNvSpPr>
          <p:nvPr/>
        </p:nvSpPr>
        <p:spPr bwMode="auto">
          <a:xfrm>
            <a:off x="1219200" y="2895600"/>
            <a:ext cx="381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h</a:t>
            </a:r>
          </a:p>
        </p:txBody>
      </p:sp>
      <p:sp>
        <p:nvSpPr>
          <p:cNvPr id="158" name="Text Box 142"/>
          <p:cNvSpPr txBox="1">
            <a:spLocks noChangeArrowheads="1"/>
          </p:cNvSpPr>
          <p:nvPr/>
        </p:nvSpPr>
        <p:spPr bwMode="auto">
          <a:xfrm>
            <a:off x="990600" y="3429000"/>
            <a:ext cx="381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g</a:t>
            </a:r>
          </a:p>
        </p:txBody>
      </p:sp>
      <p:sp>
        <p:nvSpPr>
          <p:cNvPr id="159" name="Text Box 143"/>
          <p:cNvSpPr txBox="1">
            <a:spLocks noChangeArrowheads="1"/>
          </p:cNvSpPr>
          <p:nvPr/>
        </p:nvSpPr>
        <p:spPr bwMode="auto">
          <a:xfrm>
            <a:off x="1143000" y="3962400"/>
            <a:ext cx="381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f</a:t>
            </a:r>
          </a:p>
        </p:txBody>
      </p:sp>
      <p:sp>
        <p:nvSpPr>
          <p:cNvPr id="160" name="Text Box 144"/>
          <p:cNvSpPr txBox="1">
            <a:spLocks noChangeArrowheads="1"/>
          </p:cNvSpPr>
          <p:nvPr/>
        </p:nvSpPr>
        <p:spPr bwMode="auto">
          <a:xfrm>
            <a:off x="7543800" y="2514600"/>
            <a:ext cx="609600" cy="466725"/>
          </a:xfrm>
          <a:prstGeom prst="rect">
            <a:avLst/>
          </a:prstGeom>
          <a:solidFill>
            <a:srgbClr val="BBE0E3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  i</a:t>
            </a:r>
          </a:p>
        </p:txBody>
      </p:sp>
      <p:cxnSp>
        <p:nvCxnSpPr>
          <p:cNvPr id="161" name="AutoShape 145"/>
          <p:cNvCxnSpPr>
            <a:cxnSpLocks noChangeShapeType="1"/>
            <a:endCxn id="128" idx="0"/>
          </p:cNvCxnSpPr>
          <p:nvPr/>
        </p:nvCxnSpPr>
        <p:spPr bwMode="auto">
          <a:xfrm rot="16200000" flipH="1">
            <a:off x="1574006" y="2031207"/>
            <a:ext cx="319087" cy="647700"/>
          </a:xfrm>
          <a:prstGeom prst="curvedConnector3">
            <a:avLst>
              <a:gd name="adj1" fmla="val 49750"/>
            </a:avLst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ffectLst/>
        </p:spPr>
      </p:cxnSp>
      <p:cxnSp>
        <p:nvCxnSpPr>
          <p:cNvPr id="162" name="AutoShape 146"/>
          <p:cNvCxnSpPr>
            <a:cxnSpLocks noChangeShapeType="1"/>
            <a:stCxn id="121" idx="1"/>
            <a:endCxn id="128" idx="7"/>
          </p:cNvCxnSpPr>
          <p:nvPr/>
        </p:nvCxnSpPr>
        <p:spPr bwMode="auto">
          <a:xfrm rot="10800000" flipV="1">
            <a:off x="2865438" y="1936750"/>
            <a:ext cx="106362" cy="901700"/>
          </a:xfrm>
          <a:prstGeom prst="curvedConnector2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ffectLst/>
        </p:spPr>
      </p:cxnSp>
      <p:cxnSp>
        <p:nvCxnSpPr>
          <p:cNvPr id="163" name="AutoShape 147"/>
          <p:cNvCxnSpPr>
            <a:cxnSpLocks noChangeShapeType="1"/>
            <a:stCxn id="123" idx="1"/>
            <a:endCxn id="139" idx="7"/>
          </p:cNvCxnSpPr>
          <p:nvPr/>
        </p:nvCxnSpPr>
        <p:spPr bwMode="auto">
          <a:xfrm rot="10800000" flipV="1">
            <a:off x="7056438" y="1936750"/>
            <a:ext cx="106362" cy="901700"/>
          </a:xfrm>
          <a:prstGeom prst="curvedConnector2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ffectLst/>
        </p:spPr>
      </p:cxnSp>
      <p:cxnSp>
        <p:nvCxnSpPr>
          <p:cNvPr id="164" name="AutoShape 148"/>
          <p:cNvCxnSpPr>
            <a:cxnSpLocks noChangeShapeType="1"/>
            <a:stCxn id="122" idx="2"/>
            <a:endCxn id="139" idx="0"/>
          </p:cNvCxnSpPr>
          <p:nvPr/>
        </p:nvCxnSpPr>
        <p:spPr bwMode="auto">
          <a:xfrm rot="16200000" flipH="1">
            <a:off x="5803106" y="2069307"/>
            <a:ext cx="319087" cy="571500"/>
          </a:xfrm>
          <a:prstGeom prst="curvedConnector3">
            <a:avLst>
              <a:gd name="adj1" fmla="val 49750"/>
            </a:avLst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ffectLst/>
        </p:spPr>
      </p:cxnSp>
      <p:sp>
        <p:nvSpPr>
          <p:cNvPr id="165" name="Text Box 149"/>
          <p:cNvSpPr txBox="1">
            <a:spLocks noChangeArrowheads="1"/>
          </p:cNvSpPr>
          <p:nvPr/>
        </p:nvSpPr>
        <p:spPr bwMode="auto">
          <a:xfrm>
            <a:off x="914400" y="5029200"/>
            <a:ext cx="2438400" cy="1160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A Completely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Filled Queue</a:t>
            </a:r>
          </a:p>
        </p:txBody>
      </p:sp>
      <p:sp>
        <p:nvSpPr>
          <p:cNvPr id="166" name="Text Box 150"/>
          <p:cNvSpPr txBox="1">
            <a:spLocks noChangeArrowheads="1"/>
          </p:cNvSpPr>
          <p:nvPr/>
        </p:nvSpPr>
        <p:spPr bwMode="auto">
          <a:xfrm>
            <a:off x="5181600" y="5029200"/>
            <a:ext cx="3124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An Empty Queue</a:t>
            </a:r>
          </a:p>
        </p:txBody>
      </p:sp>
      <p:sp>
        <p:nvSpPr>
          <p:cNvPr id="167" name="Line 152"/>
          <p:cNvSpPr>
            <a:spLocks noChangeShapeType="1"/>
          </p:cNvSpPr>
          <p:nvPr/>
        </p:nvSpPr>
        <p:spPr bwMode="auto">
          <a:xfrm>
            <a:off x="8153400" y="2743200"/>
            <a:ext cx="76200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68" name="Text Box 153"/>
          <p:cNvSpPr txBox="1">
            <a:spLocks noChangeArrowheads="1"/>
          </p:cNvSpPr>
          <p:nvPr/>
        </p:nvSpPr>
        <p:spPr bwMode="auto">
          <a:xfrm>
            <a:off x="7429500" y="3124200"/>
            <a:ext cx="17145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DEQUEUE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Circular Queue –Array -Problem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4876800"/>
          </a:xfrm>
        </p:spPr>
        <p:txBody>
          <a:bodyPr/>
          <a:lstStyle/>
          <a:p>
            <a:r>
              <a:rPr lang="en-US" dirty="0" smtClean="0"/>
              <a:t>Suggested Solutions</a:t>
            </a:r>
          </a:p>
          <a:p>
            <a:endParaRPr lang="en-US" dirty="0" smtClean="0"/>
          </a:p>
          <a:p>
            <a:r>
              <a:rPr lang="en-US" dirty="0" smtClean="0"/>
              <a:t>Although the array has maximum </a:t>
            </a:r>
            <a:r>
              <a:rPr lang="en-US" dirty="0" smtClean="0">
                <a:solidFill>
                  <a:srgbClr val="0000CC"/>
                </a:solidFill>
              </a:rPr>
              <a:t>N</a:t>
            </a:r>
            <a:r>
              <a:rPr lang="en-US" dirty="0" smtClean="0"/>
              <a:t> elements but Queue should not grow more than </a:t>
            </a:r>
            <a:r>
              <a:rPr lang="en-US" dirty="0" smtClean="0">
                <a:solidFill>
                  <a:srgbClr val="0000CC"/>
                </a:solidFill>
              </a:rPr>
              <a:t>N - 1</a:t>
            </a:r>
          </a:p>
          <a:p>
            <a:endParaRPr lang="en-US" dirty="0" smtClean="0"/>
          </a:p>
          <a:p>
            <a:r>
              <a:rPr lang="en-US" sz="2800" dirty="0" smtClean="0">
                <a:cs typeface="Arial" charset="0"/>
              </a:rPr>
              <a:t>Alternatively, introduce a separate bit to indicate the </a:t>
            </a:r>
            <a:r>
              <a:rPr lang="en-US" sz="2800" b="1" i="1" dirty="0" smtClean="0">
                <a:solidFill>
                  <a:srgbClr val="0000CC"/>
                </a:solidFill>
                <a:cs typeface="Arial" charset="0"/>
              </a:rPr>
              <a:t>Queue Empty</a:t>
            </a:r>
            <a:r>
              <a:rPr lang="en-US" sz="2800" dirty="0" smtClean="0">
                <a:solidFill>
                  <a:srgbClr val="0000CC"/>
                </a:solidFill>
                <a:cs typeface="Arial" charset="0"/>
              </a:rPr>
              <a:t> </a:t>
            </a:r>
            <a:r>
              <a:rPr lang="en-US" sz="2800" dirty="0" smtClean="0">
                <a:cs typeface="Arial" charset="0"/>
              </a:rPr>
              <a:t>or </a:t>
            </a:r>
            <a:r>
              <a:rPr lang="en-US" sz="2800" b="1" i="1" dirty="0" smtClean="0">
                <a:solidFill>
                  <a:srgbClr val="0000CC"/>
                </a:solidFill>
                <a:cs typeface="Arial" charset="0"/>
              </a:rPr>
              <a:t>Queue Filled </a:t>
            </a:r>
            <a:r>
              <a:rPr lang="en-US" sz="2800" dirty="0" smtClean="0">
                <a:cs typeface="Arial" charset="0"/>
              </a:rPr>
              <a:t>status. </a:t>
            </a:r>
            <a:endParaRPr lang="el-GR" sz="2800" b="1" i="1" dirty="0" smtClean="0">
              <a:cs typeface="Arial" charset="0"/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Queue – Linked Representation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Assume that </a:t>
            </a:r>
            <a:r>
              <a:rPr lang="en-US" i="1" dirty="0" smtClean="0"/>
              <a:t>front</a:t>
            </a:r>
            <a:r>
              <a:rPr lang="en-US" dirty="0" smtClean="0"/>
              <a:t> and </a:t>
            </a:r>
            <a:r>
              <a:rPr lang="en-US" i="1" dirty="0" smtClean="0"/>
              <a:t>rear</a:t>
            </a:r>
            <a:r>
              <a:rPr lang="en-US" dirty="0" smtClean="0"/>
              <a:t> are the two pointers to the front and rear nodes of the queue</a:t>
            </a:r>
          </a:p>
          <a:p>
            <a:endParaRPr lang="en-US" dirty="0" smtClean="0"/>
          </a:p>
          <a:p>
            <a:pPr>
              <a:buFont typeface="Monotype Sorts" pitchFamily="2" charset="2"/>
              <a:buNone/>
            </a:pPr>
            <a:r>
              <a:rPr lang="en-US" altLang="zh-TW" sz="2800" dirty="0" err="1" smtClean="0">
                <a:latin typeface="Courier New" pitchFamily="49" charset="0"/>
                <a:ea typeface="PMingLiU" pitchFamily="18" charset="-120"/>
              </a:rPr>
              <a:t>struct</a:t>
            </a:r>
            <a:r>
              <a:rPr lang="en-US" altLang="zh-TW" sz="2800" dirty="0" smtClean="0">
                <a:latin typeface="Courier New" pitchFamily="49" charset="0"/>
                <a:ea typeface="PMingLiU" pitchFamily="18" charset="-120"/>
              </a:rPr>
              <a:t> Node{</a:t>
            </a:r>
          </a:p>
          <a:p>
            <a:pPr>
              <a:buFont typeface="Monotype Sorts" pitchFamily="2" charset="2"/>
              <a:buNone/>
            </a:pPr>
            <a:r>
              <a:rPr lang="en-US" altLang="zh-TW" sz="2800" dirty="0" smtClean="0">
                <a:latin typeface="Courier New" pitchFamily="49" charset="0"/>
                <a:ea typeface="PMingLiU" pitchFamily="18" charset="-120"/>
              </a:rPr>
              <a:t>        </a:t>
            </a:r>
            <a:r>
              <a:rPr lang="en-US" altLang="zh-TW" sz="2800" dirty="0" err="1" smtClean="0">
                <a:latin typeface="Courier New" pitchFamily="49" charset="0"/>
                <a:ea typeface="PMingLiU" pitchFamily="18" charset="-120"/>
              </a:rPr>
              <a:t>int</a:t>
            </a:r>
            <a:r>
              <a:rPr lang="en-US" altLang="zh-TW" sz="2800" dirty="0" smtClean="0">
                <a:latin typeface="Courier New" pitchFamily="49" charset="0"/>
                <a:ea typeface="PMingLiU" pitchFamily="18" charset="-120"/>
              </a:rPr>
              <a:t> data;</a:t>
            </a:r>
          </a:p>
          <a:p>
            <a:pPr>
              <a:buFont typeface="Monotype Sorts" pitchFamily="2" charset="2"/>
              <a:buNone/>
            </a:pPr>
            <a:r>
              <a:rPr lang="en-US" altLang="zh-TW" sz="2800" dirty="0" smtClean="0">
                <a:latin typeface="Courier New" pitchFamily="49" charset="0"/>
                <a:ea typeface="PMingLiU" pitchFamily="18" charset="-120"/>
              </a:rPr>
              <a:t>        Node* next;</a:t>
            </a:r>
          </a:p>
          <a:p>
            <a:pPr>
              <a:buFont typeface="Monotype Sorts" pitchFamily="2" charset="2"/>
              <a:buNone/>
            </a:pPr>
            <a:r>
              <a:rPr lang="en-US" altLang="zh-TW" sz="2800" dirty="0" smtClean="0">
                <a:latin typeface="Courier New" pitchFamily="49" charset="0"/>
                <a:ea typeface="PMingLiU" pitchFamily="18" charset="-120"/>
              </a:rPr>
              <a:t>} *front, *rear;</a:t>
            </a:r>
          </a:p>
          <a:p>
            <a:pPr>
              <a:buFont typeface="Monotype Sorts" pitchFamily="2" charset="2"/>
              <a:buNone/>
            </a:pPr>
            <a:r>
              <a:rPr lang="en-US" altLang="zh-TW" sz="2800" dirty="0" smtClean="0">
                <a:latin typeface="Courier New" pitchFamily="49" charset="0"/>
                <a:ea typeface="PMingLiU" pitchFamily="18" charset="-120"/>
              </a:rPr>
              <a:t>front = NULL;</a:t>
            </a:r>
          </a:p>
          <a:p>
            <a:pPr>
              <a:buFont typeface="Monotype Sorts" pitchFamily="2" charset="2"/>
              <a:buNone/>
            </a:pPr>
            <a:r>
              <a:rPr lang="en-US" altLang="zh-TW" sz="2800" dirty="0" smtClean="0">
                <a:latin typeface="Courier New" pitchFamily="49" charset="0"/>
                <a:ea typeface="PMingLiU" pitchFamily="18" charset="-120"/>
              </a:rPr>
              <a:t>Rear = NULL;</a:t>
            </a:r>
          </a:p>
          <a:p>
            <a:pPr>
              <a:buFont typeface="Monotype Sorts" pitchFamily="2" charset="2"/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Queue – Linked Representation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7620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600200"/>
            <a:ext cx="8422105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Implementing Queue – Linked List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457200"/>
          </a:xfrm>
        </p:spPr>
        <p:txBody>
          <a:bodyPr/>
          <a:lstStyle/>
          <a:p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914400" y="1371600"/>
            <a:ext cx="6172200" cy="990600"/>
            <a:chOff x="1143000" y="2819400"/>
            <a:chExt cx="6172200" cy="990600"/>
          </a:xfrm>
        </p:grpSpPr>
        <p:sp>
          <p:nvSpPr>
            <p:cNvPr id="5" name="Text Box 4"/>
            <p:cNvSpPr txBox="1">
              <a:spLocks noChangeArrowheads="1"/>
            </p:cNvSpPr>
            <p:nvPr/>
          </p:nvSpPr>
          <p:spPr bwMode="auto">
            <a:xfrm>
              <a:off x="1143000" y="2895600"/>
              <a:ext cx="592138" cy="336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1600" dirty="0">
                  <a:effectLst/>
                  <a:latin typeface="Helvetica" pitchFamily="34" charset="0"/>
                </a:rPr>
                <a:t>front</a:t>
              </a:r>
              <a:endParaRPr lang="en-US" sz="2800" dirty="0">
                <a:effectLst/>
                <a:latin typeface="Helvetica" pitchFamily="34" charset="0"/>
              </a:endParaRPr>
            </a:p>
          </p:txBody>
        </p:sp>
        <p:sp>
          <p:nvSpPr>
            <p:cNvPr id="6" name="Text Box 5"/>
            <p:cNvSpPr txBox="1">
              <a:spLocks noChangeArrowheads="1"/>
            </p:cNvSpPr>
            <p:nvPr/>
          </p:nvSpPr>
          <p:spPr bwMode="auto">
            <a:xfrm>
              <a:off x="2428875" y="3473450"/>
              <a:ext cx="296863" cy="336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1600">
                  <a:effectLst/>
                  <a:latin typeface="Helvetica" pitchFamily="34" charset="0"/>
                </a:rPr>
                <a:t>2</a:t>
              </a:r>
            </a:p>
          </p:txBody>
        </p:sp>
        <p:sp>
          <p:nvSpPr>
            <p:cNvPr id="7" name="Text Box 6"/>
            <p:cNvSpPr txBox="1">
              <a:spLocks noChangeArrowheads="1"/>
            </p:cNvSpPr>
            <p:nvPr/>
          </p:nvSpPr>
          <p:spPr bwMode="auto">
            <a:xfrm>
              <a:off x="2047875" y="3473450"/>
              <a:ext cx="296863" cy="336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1600">
                  <a:effectLst/>
                  <a:latin typeface="Helvetica" pitchFamily="34" charset="0"/>
                </a:rPr>
                <a:t>5</a:t>
              </a:r>
            </a:p>
          </p:txBody>
        </p:sp>
        <p:sp>
          <p:nvSpPr>
            <p:cNvPr id="8" name="Text Box 7"/>
            <p:cNvSpPr txBox="1">
              <a:spLocks noChangeArrowheads="1"/>
            </p:cNvSpPr>
            <p:nvPr/>
          </p:nvSpPr>
          <p:spPr bwMode="auto">
            <a:xfrm>
              <a:off x="1666875" y="3473450"/>
              <a:ext cx="296863" cy="336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1600">
                  <a:effectLst/>
                  <a:latin typeface="Helvetica" pitchFamily="34" charset="0"/>
                </a:rPr>
                <a:t>7</a:t>
              </a:r>
            </a:p>
          </p:txBody>
        </p:sp>
        <p:sp>
          <p:nvSpPr>
            <p:cNvPr id="9" name="Text Box 8"/>
            <p:cNvSpPr txBox="1">
              <a:spLocks noChangeArrowheads="1"/>
            </p:cNvSpPr>
            <p:nvPr/>
          </p:nvSpPr>
          <p:spPr bwMode="auto">
            <a:xfrm>
              <a:off x="1354138" y="3473450"/>
              <a:ext cx="296862" cy="336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1600">
                  <a:effectLst/>
                  <a:latin typeface="Helvetica" pitchFamily="34" charset="0"/>
                </a:rPr>
                <a:t>1</a:t>
              </a:r>
            </a:p>
          </p:txBody>
        </p:sp>
        <p:sp>
          <p:nvSpPr>
            <p:cNvPr id="10" name="AutoShape 9"/>
            <p:cNvSpPr>
              <a:spLocks noChangeArrowheads="1"/>
            </p:cNvSpPr>
            <p:nvPr/>
          </p:nvSpPr>
          <p:spPr bwMode="auto">
            <a:xfrm>
              <a:off x="3352800" y="3352800"/>
              <a:ext cx="685800" cy="381000"/>
            </a:xfrm>
            <a:prstGeom prst="rightArrow">
              <a:avLst>
                <a:gd name="adj1" fmla="val 50000"/>
                <a:gd name="adj2" fmla="val 4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effectLst/>
              </a:endParaRPr>
            </a:p>
          </p:txBody>
        </p:sp>
        <p:grpSp>
          <p:nvGrpSpPr>
            <p:cNvPr id="11" name="Group 10"/>
            <p:cNvGrpSpPr>
              <a:grpSpLocks/>
            </p:cNvGrpSpPr>
            <p:nvPr/>
          </p:nvGrpSpPr>
          <p:grpSpPr bwMode="auto">
            <a:xfrm>
              <a:off x="4800600" y="3397250"/>
              <a:ext cx="685800" cy="336550"/>
              <a:chOff x="1488" y="1996"/>
              <a:chExt cx="432" cy="212"/>
            </a:xfrm>
          </p:grpSpPr>
          <p:sp>
            <p:nvSpPr>
              <p:cNvPr id="33" name="Rectangle 11"/>
              <p:cNvSpPr>
                <a:spLocks noChangeArrowheads="1"/>
              </p:cNvSpPr>
              <p:nvPr/>
            </p:nvSpPr>
            <p:spPr bwMode="auto">
              <a:xfrm>
                <a:off x="1488" y="2016"/>
                <a:ext cx="288" cy="19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>
                  <a:effectLst/>
                </a:endParaRPr>
              </a:p>
            </p:txBody>
          </p:sp>
          <p:sp>
            <p:nvSpPr>
              <p:cNvPr id="34" name="Line 12"/>
              <p:cNvSpPr>
                <a:spLocks noChangeShapeType="1"/>
              </p:cNvSpPr>
              <p:nvPr/>
            </p:nvSpPr>
            <p:spPr bwMode="auto">
              <a:xfrm>
                <a:off x="1680" y="2016"/>
                <a:ext cx="0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>
                  <a:effectLst/>
                </a:endParaRPr>
              </a:p>
            </p:txBody>
          </p:sp>
          <p:sp>
            <p:nvSpPr>
              <p:cNvPr id="35" name="Text Box 13"/>
              <p:cNvSpPr txBox="1">
                <a:spLocks noChangeArrowheads="1"/>
              </p:cNvSpPr>
              <p:nvPr/>
            </p:nvSpPr>
            <p:spPr bwMode="auto">
              <a:xfrm>
                <a:off x="1488" y="1996"/>
                <a:ext cx="157" cy="2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sz="1600">
                    <a:effectLst/>
                    <a:latin typeface="Helvetica" pitchFamily="34" charset="0"/>
                  </a:rPr>
                  <a:t>1</a:t>
                </a:r>
              </a:p>
            </p:txBody>
          </p:sp>
          <p:sp>
            <p:nvSpPr>
              <p:cNvPr id="36" name="Line 14"/>
              <p:cNvSpPr>
                <a:spLocks noChangeShapeType="1"/>
              </p:cNvSpPr>
              <p:nvPr/>
            </p:nvSpPr>
            <p:spPr bwMode="auto">
              <a:xfrm>
                <a:off x="1728" y="2112"/>
                <a:ext cx="19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arrow" w="sm" len="sm"/>
              </a:ln>
              <a:effectLst/>
            </p:spPr>
            <p:txBody>
              <a:bodyPr/>
              <a:lstStyle/>
              <a:p>
                <a:endParaRPr lang="en-US">
                  <a:effectLst/>
                </a:endParaRPr>
              </a:p>
            </p:txBody>
          </p:sp>
        </p:grpSp>
        <p:sp>
          <p:nvSpPr>
            <p:cNvPr id="12" name="Rectangle 15"/>
            <p:cNvSpPr>
              <a:spLocks noChangeArrowheads="1"/>
            </p:cNvSpPr>
            <p:nvPr/>
          </p:nvSpPr>
          <p:spPr bwMode="auto">
            <a:xfrm>
              <a:off x="5486400" y="3429000"/>
              <a:ext cx="457200" cy="3048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effectLst/>
              </a:endParaRPr>
            </a:p>
          </p:txBody>
        </p:sp>
        <p:sp>
          <p:nvSpPr>
            <p:cNvPr id="13" name="Line 16"/>
            <p:cNvSpPr>
              <a:spLocks noChangeShapeType="1"/>
            </p:cNvSpPr>
            <p:nvPr/>
          </p:nvSpPr>
          <p:spPr bwMode="auto">
            <a:xfrm>
              <a:off x="5791200" y="3429000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>
                <a:effectLst/>
              </a:endParaRPr>
            </a:p>
          </p:txBody>
        </p:sp>
        <p:sp>
          <p:nvSpPr>
            <p:cNvPr id="14" name="Text Box 17"/>
            <p:cNvSpPr txBox="1">
              <a:spLocks noChangeArrowheads="1"/>
            </p:cNvSpPr>
            <p:nvPr/>
          </p:nvSpPr>
          <p:spPr bwMode="auto">
            <a:xfrm>
              <a:off x="5486400" y="3397250"/>
              <a:ext cx="381000" cy="336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1" hangingPunct="1"/>
              <a:r>
                <a:rPr lang="en-US" sz="1600">
                  <a:effectLst/>
                  <a:latin typeface="Helvetica" pitchFamily="34" charset="0"/>
                </a:rPr>
                <a:t>7</a:t>
              </a:r>
            </a:p>
          </p:txBody>
        </p:sp>
        <p:sp>
          <p:nvSpPr>
            <p:cNvPr id="15" name="Line 18"/>
            <p:cNvSpPr>
              <a:spLocks noChangeShapeType="1"/>
            </p:cNvSpPr>
            <p:nvPr/>
          </p:nvSpPr>
          <p:spPr bwMode="auto">
            <a:xfrm>
              <a:off x="5867400" y="3581400"/>
              <a:ext cx="304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arrow" w="sm" len="sm"/>
            </a:ln>
            <a:effectLst/>
          </p:spPr>
          <p:txBody>
            <a:bodyPr/>
            <a:lstStyle/>
            <a:p>
              <a:endParaRPr lang="en-US">
                <a:effectLst/>
              </a:endParaRPr>
            </a:p>
          </p:txBody>
        </p:sp>
        <p:sp>
          <p:nvSpPr>
            <p:cNvPr id="16" name="Rectangle 19"/>
            <p:cNvSpPr>
              <a:spLocks noChangeArrowheads="1"/>
            </p:cNvSpPr>
            <p:nvPr/>
          </p:nvSpPr>
          <p:spPr bwMode="auto">
            <a:xfrm>
              <a:off x="6172200" y="3429000"/>
              <a:ext cx="457200" cy="3048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effectLst/>
              </a:endParaRPr>
            </a:p>
          </p:txBody>
        </p:sp>
        <p:sp>
          <p:nvSpPr>
            <p:cNvPr id="17" name="Line 20"/>
            <p:cNvSpPr>
              <a:spLocks noChangeShapeType="1"/>
            </p:cNvSpPr>
            <p:nvPr/>
          </p:nvSpPr>
          <p:spPr bwMode="auto">
            <a:xfrm>
              <a:off x="6477000" y="3429000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>
                <a:effectLst/>
              </a:endParaRPr>
            </a:p>
          </p:txBody>
        </p:sp>
        <p:sp>
          <p:nvSpPr>
            <p:cNvPr id="18" name="Text Box 21"/>
            <p:cNvSpPr txBox="1">
              <a:spLocks noChangeArrowheads="1"/>
            </p:cNvSpPr>
            <p:nvPr/>
          </p:nvSpPr>
          <p:spPr bwMode="auto">
            <a:xfrm>
              <a:off x="6172200" y="3397250"/>
              <a:ext cx="249238" cy="336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1" hangingPunct="1"/>
              <a:r>
                <a:rPr lang="en-US" sz="1600">
                  <a:effectLst/>
                  <a:latin typeface="Helvetica" pitchFamily="34" charset="0"/>
                </a:rPr>
                <a:t>5</a:t>
              </a:r>
            </a:p>
          </p:txBody>
        </p:sp>
        <p:sp>
          <p:nvSpPr>
            <p:cNvPr id="19" name="Line 22"/>
            <p:cNvSpPr>
              <a:spLocks noChangeShapeType="1"/>
            </p:cNvSpPr>
            <p:nvPr/>
          </p:nvSpPr>
          <p:spPr bwMode="auto">
            <a:xfrm>
              <a:off x="6553200" y="3581400"/>
              <a:ext cx="304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arrow" w="sm" len="sm"/>
            </a:ln>
            <a:effectLst/>
          </p:spPr>
          <p:txBody>
            <a:bodyPr/>
            <a:lstStyle/>
            <a:p>
              <a:endParaRPr lang="en-US">
                <a:effectLst/>
              </a:endParaRPr>
            </a:p>
          </p:txBody>
        </p:sp>
        <p:sp>
          <p:nvSpPr>
            <p:cNvPr id="20" name="Rectangle 23"/>
            <p:cNvSpPr>
              <a:spLocks noChangeArrowheads="1"/>
            </p:cNvSpPr>
            <p:nvPr/>
          </p:nvSpPr>
          <p:spPr bwMode="auto">
            <a:xfrm>
              <a:off x="6858000" y="3429000"/>
              <a:ext cx="457200" cy="3048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effectLst/>
              </a:endParaRPr>
            </a:p>
          </p:txBody>
        </p:sp>
        <p:sp>
          <p:nvSpPr>
            <p:cNvPr id="21" name="Line 24"/>
            <p:cNvSpPr>
              <a:spLocks noChangeShapeType="1"/>
            </p:cNvSpPr>
            <p:nvPr/>
          </p:nvSpPr>
          <p:spPr bwMode="auto">
            <a:xfrm>
              <a:off x="7162800" y="3429000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>
                <a:effectLst/>
              </a:endParaRPr>
            </a:p>
          </p:txBody>
        </p:sp>
        <p:sp>
          <p:nvSpPr>
            <p:cNvPr id="22" name="Text Box 25"/>
            <p:cNvSpPr txBox="1">
              <a:spLocks noChangeArrowheads="1"/>
            </p:cNvSpPr>
            <p:nvPr/>
          </p:nvSpPr>
          <p:spPr bwMode="auto">
            <a:xfrm>
              <a:off x="6858000" y="3397250"/>
              <a:ext cx="285750" cy="336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1" hangingPunct="1"/>
              <a:r>
                <a:rPr lang="en-US" sz="1600">
                  <a:effectLst/>
                  <a:latin typeface="Helvetica" pitchFamily="34" charset="0"/>
                </a:rPr>
                <a:t>2</a:t>
              </a:r>
            </a:p>
          </p:txBody>
        </p:sp>
        <p:sp>
          <p:nvSpPr>
            <p:cNvPr id="23" name="Line 26"/>
            <p:cNvSpPr>
              <a:spLocks noChangeShapeType="1"/>
            </p:cNvSpPr>
            <p:nvPr/>
          </p:nvSpPr>
          <p:spPr bwMode="auto">
            <a:xfrm flipH="1">
              <a:off x="7143750" y="3473450"/>
              <a:ext cx="1524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>
                <a:effectLst/>
              </a:endParaRPr>
            </a:p>
          </p:txBody>
        </p:sp>
        <p:sp>
          <p:nvSpPr>
            <p:cNvPr id="24" name="Text Box 27"/>
            <p:cNvSpPr txBox="1">
              <a:spLocks noChangeArrowheads="1"/>
            </p:cNvSpPr>
            <p:nvPr/>
          </p:nvSpPr>
          <p:spPr bwMode="auto">
            <a:xfrm>
              <a:off x="4127500" y="2863850"/>
              <a:ext cx="592138" cy="336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1600">
                  <a:effectLst/>
                  <a:latin typeface="Helvetica" pitchFamily="34" charset="0"/>
                </a:rPr>
                <a:t>front</a:t>
              </a:r>
            </a:p>
          </p:txBody>
        </p:sp>
        <p:sp>
          <p:nvSpPr>
            <p:cNvPr id="25" name="Line 28"/>
            <p:cNvSpPr>
              <a:spLocks noChangeShapeType="1"/>
            </p:cNvSpPr>
            <p:nvPr/>
          </p:nvSpPr>
          <p:spPr bwMode="auto">
            <a:xfrm>
              <a:off x="4724400" y="3048000"/>
              <a:ext cx="228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>
                <a:effectLst/>
              </a:endParaRPr>
            </a:p>
          </p:txBody>
        </p:sp>
        <p:sp>
          <p:nvSpPr>
            <p:cNvPr id="26" name="Line 29"/>
            <p:cNvSpPr>
              <a:spLocks noChangeShapeType="1"/>
            </p:cNvSpPr>
            <p:nvPr/>
          </p:nvSpPr>
          <p:spPr bwMode="auto">
            <a:xfrm>
              <a:off x="4953000" y="3048000"/>
              <a:ext cx="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>
                <a:effectLst/>
              </a:endParaRPr>
            </a:p>
          </p:txBody>
        </p:sp>
        <p:sp>
          <p:nvSpPr>
            <p:cNvPr id="27" name="Text Box 30"/>
            <p:cNvSpPr txBox="1">
              <a:spLocks noChangeArrowheads="1"/>
            </p:cNvSpPr>
            <p:nvPr/>
          </p:nvSpPr>
          <p:spPr bwMode="auto">
            <a:xfrm>
              <a:off x="2297113" y="2895600"/>
              <a:ext cx="546100" cy="336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1600">
                  <a:effectLst/>
                  <a:latin typeface="Helvetica" pitchFamily="34" charset="0"/>
                </a:rPr>
                <a:t>rear</a:t>
              </a:r>
            </a:p>
          </p:txBody>
        </p:sp>
        <p:sp>
          <p:nvSpPr>
            <p:cNvPr id="28" name="Line 31"/>
            <p:cNvSpPr>
              <a:spLocks noChangeShapeType="1"/>
            </p:cNvSpPr>
            <p:nvPr/>
          </p:nvSpPr>
          <p:spPr bwMode="auto">
            <a:xfrm>
              <a:off x="1506538" y="3200400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>
                <a:effectLst/>
              </a:endParaRPr>
            </a:p>
          </p:txBody>
        </p:sp>
        <p:sp>
          <p:nvSpPr>
            <p:cNvPr id="29" name="Line 32"/>
            <p:cNvSpPr>
              <a:spLocks noChangeShapeType="1"/>
            </p:cNvSpPr>
            <p:nvPr/>
          </p:nvSpPr>
          <p:spPr bwMode="auto">
            <a:xfrm>
              <a:off x="2573338" y="3200400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>
                <a:effectLst/>
              </a:endParaRPr>
            </a:p>
          </p:txBody>
        </p:sp>
        <p:sp>
          <p:nvSpPr>
            <p:cNvPr id="30" name="Text Box 33"/>
            <p:cNvSpPr txBox="1">
              <a:spLocks noChangeArrowheads="1"/>
            </p:cNvSpPr>
            <p:nvPr/>
          </p:nvSpPr>
          <p:spPr bwMode="auto">
            <a:xfrm>
              <a:off x="6286500" y="2819400"/>
              <a:ext cx="546100" cy="336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1600">
                  <a:effectLst/>
                  <a:latin typeface="Helvetica" pitchFamily="34" charset="0"/>
                </a:rPr>
                <a:t>rear</a:t>
              </a:r>
            </a:p>
          </p:txBody>
        </p:sp>
        <p:sp>
          <p:nvSpPr>
            <p:cNvPr id="31" name="Line 34"/>
            <p:cNvSpPr>
              <a:spLocks noChangeShapeType="1"/>
            </p:cNvSpPr>
            <p:nvPr/>
          </p:nvSpPr>
          <p:spPr bwMode="auto">
            <a:xfrm>
              <a:off x="6858000" y="3003550"/>
              <a:ext cx="228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>
                <a:effectLst/>
              </a:endParaRPr>
            </a:p>
          </p:txBody>
        </p:sp>
        <p:sp>
          <p:nvSpPr>
            <p:cNvPr id="32" name="Line 35"/>
            <p:cNvSpPr>
              <a:spLocks noChangeShapeType="1"/>
            </p:cNvSpPr>
            <p:nvPr/>
          </p:nvSpPr>
          <p:spPr bwMode="auto">
            <a:xfrm>
              <a:off x="7086600" y="3003550"/>
              <a:ext cx="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>
                <a:effectLst/>
              </a:endParaRPr>
            </a:p>
          </p:txBody>
        </p:sp>
      </p:grpSp>
      <p:sp>
        <p:nvSpPr>
          <p:cNvPr id="71" name="Text Box 48"/>
          <p:cNvSpPr txBox="1">
            <a:spLocks noChangeArrowheads="1"/>
          </p:cNvSpPr>
          <p:nvPr/>
        </p:nvSpPr>
        <p:spPr bwMode="auto">
          <a:xfrm>
            <a:off x="1447800" y="3276600"/>
            <a:ext cx="59213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1" hangingPunct="1"/>
            <a:r>
              <a:rPr lang="en-US" sz="1600">
                <a:effectLst/>
                <a:latin typeface="Helvetica" pitchFamily="34" charset="0"/>
              </a:rPr>
              <a:t>front</a:t>
            </a:r>
          </a:p>
        </p:txBody>
      </p:sp>
      <p:sp>
        <p:nvSpPr>
          <p:cNvPr id="72" name="Text Box 49"/>
          <p:cNvSpPr txBox="1">
            <a:spLocks noChangeArrowheads="1"/>
          </p:cNvSpPr>
          <p:nvPr/>
        </p:nvSpPr>
        <p:spPr bwMode="auto">
          <a:xfrm>
            <a:off x="2428875" y="3854450"/>
            <a:ext cx="2968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1" hangingPunct="1"/>
            <a:r>
              <a:rPr lang="en-US" sz="1600">
                <a:effectLst/>
                <a:latin typeface="Helvetica" pitchFamily="34" charset="0"/>
              </a:rPr>
              <a:t>2</a:t>
            </a:r>
          </a:p>
        </p:txBody>
      </p:sp>
      <p:sp>
        <p:nvSpPr>
          <p:cNvPr id="73" name="Text Box 50"/>
          <p:cNvSpPr txBox="1">
            <a:spLocks noChangeArrowheads="1"/>
          </p:cNvSpPr>
          <p:nvPr/>
        </p:nvSpPr>
        <p:spPr bwMode="auto">
          <a:xfrm>
            <a:off x="2047875" y="3854450"/>
            <a:ext cx="2968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1" hangingPunct="1"/>
            <a:r>
              <a:rPr lang="en-US" sz="1600">
                <a:effectLst/>
                <a:latin typeface="Helvetica" pitchFamily="34" charset="0"/>
              </a:rPr>
              <a:t>5</a:t>
            </a:r>
          </a:p>
        </p:txBody>
      </p:sp>
      <p:sp>
        <p:nvSpPr>
          <p:cNvPr id="74" name="Text Box 51"/>
          <p:cNvSpPr txBox="1">
            <a:spLocks noChangeArrowheads="1"/>
          </p:cNvSpPr>
          <p:nvPr/>
        </p:nvSpPr>
        <p:spPr bwMode="auto">
          <a:xfrm>
            <a:off x="1666875" y="3854450"/>
            <a:ext cx="2968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1" hangingPunct="1"/>
            <a:r>
              <a:rPr lang="en-US" sz="1600">
                <a:effectLst/>
                <a:latin typeface="Helvetica" pitchFamily="34" charset="0"/>
              </a:rPr>
              <a:t>7</a:t>
            </a:r>
          </a:p>
        </p:txBody>
      </p:sp>
      <p:sp>
        <p:nvSpPr>
          <p:cNvPr id="75" name="AutoShape 53"/>
          <p:cNvSpPr>
            <a:spLocks noChangeArrowheads="1"/>
          </p:cNvSpPr>
          <p:nvPr/>
        </p:nvSpPr>
        <p:spPr bwMode="auto">
          <a:xfrm>
            <a:off x="3352800" y="3733800"/>
            <a:ext cx="685800" cy="381000"/>
          </a:xfrm>
          <a:prstGeom prst="rightArrow">
            <a:avLst>
              <a:gd name="adj1" fmla="val 50000"/>
              <a:gd name="adj2" fmla="val 4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effectLst/>
            </a:endParaRPr>
          </a:p>
        </p:txBody>
      </p:sp>
      <p:grpSp>
        <p:nvGrpSpPr>
          <p:cNvPr id="76" name="Group 54"/>
          <p:cNvGrpSpPr>
            <a:grpSpLocks/>
          </p:cNvGrpSpPr>
          <p:nvPr/>
        </p:nvGrpSpPr>
        <p:grpSpPr bwMode="auto">
          <a:xfrm>
            <a:off x="4800600" y="3778250"/>
            <a:ext cx="685800" cy="336550"/>
            <a:chOff x="1488" y="1996"/>
            <a:chExt cx="432" cy="212"/>
          </a:xfrm>
        </p:grpSpPr>
        <p:sp>
          <p:nvSpPr>
            <p:cNvPr id="77" name="Rectangle 55"/>
            <p:cNvSpPr>
              <a:spLocks noChangeArrowheads="1"/>
            </p:cNvSpPr>
            <p:nvPr/>
          </p:nvSpPr>
          <p:spPr bwMode="auto">
            <a:xfrm>
              <a:off x="1488" y="2016"/>
              <a:ext cx="288" cy="19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effectLst/>
              </a:endParaRPr>
            </a:p>
          </p:txBody>
        </p:sp>
        <p:sp>
          <p:nvSpPr>
            <p:cNvPr id="78" name="Line 56"/>
            <p:cNvSpPr>
              <a:spLocks noChangeShapeType="1"/>
            </p:cNvSpPr>
            <p:nvPr/>
          </p:nvSpPr>
          <p:spPr bwMode="auto">
            <a:xfrm>
              <a:off x="1680" y="201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>
                <a:effectLst/>
              </a:endParaRPr>
            </a:p>
          </p:txBody>
        </p:sp>
        <p:sp>
          <p:nvSpPr>
            <p:cNvPr id="79" name="Text Box 57"/>
            <p:cNvSpPr txBox="1">
              <a:spLocks noChangeArrowheads="1"/>
            </p:cNvSpPr>
            <p:nvPr/>
          </p:nvSpPr>
          <p:spPr bwMode="auto">
            <a:xfrm>
              <a:off x="1488" y="1996"/>
              <a:ext cx="157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1" hangingPunct="1"/>
              <a:r>
                <a:rPr lang="en-US" sz="1600">
                  <a:effectLst/>
                  <a:latin typeface="Helvetica" pitchFamily="34" charset="0"/>
                </a:rPr>
                <a:t>1</a:t>
              </a:r>
            </a:p>
          </p:txBody>
        </p:sp>
        <p:sp>
          <p:nvSpPr>
            <p:cNvPr id="80" name="Line 58"/>
            <p:cNvSpPr>
              <a:spLocks noChangeShapeType="1"/>
            </p:cNvSpPr>
            <p:nvPr/>
          </p:nvSpPr>
          <p:spPr bwMode="auto">
            <a:xfrm>
              <a:off x="1728" y="2112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arrow" w="sm" len="sm"/>
            </a:ln>
            <a:effectLst/>
          </p:spPr>
          <p:txBody>
            <a:bodyPr/>
            <a:lstStyle/>
            <a:p>
              <a:endParaRPr lang="en-US">
                <a:effectLst/>
              </a:endParaRPr>
            </a:p>
          </p:txBody>
        </p:sp>
      </p:grpSp>
      <p:sp>
        <p:nvSpPr>
          <p:cNvPr id="81" name="Rectangle 59"/>
          <p:cNvSpPr>
            <a:spLocks noChangeArrowheads="1"/>
          </p:cNvSpPr>
          <p:nvPr/>
        </p:nvSpPr>
        <p:spPr bwMode="auto">
          <a:xfrm>
            <a:off x="5486400" y="3810000"/>
            <a:ext cx="457200" cy="304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effectLst/>
            </a:endParaRPr>
          </a:p>
        </p:txBody>
      </p:sp>
      <p:sp>
        <p:nvSpPr>
          <p:cNvPr id="82" name="Line 60"/>
          <p:cNvSpPr>
            <a:spLocks noChangeShapeType="1"/>
          </p:cNvSpPr>
          <p:nvPr/>
        </p:nvSpPr>
        <p:spPr bwMode="auto">
          <a:xfrm>
            <a:off x="5791200" y="38100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>
              <a:effectLst/>
            </a:endParaRPr>
          </a:p>
        </p:txBody>
      </p:sp>
      <p:sp>
        <p:nvSpPr>
          <p:cNvPr id="83" name="Text Box 61"/>
          <p:cNvSpPr txBox="1">
            <a:spLocks noChangeArrowheads="1"/>
          </p:cNvSpPr>
          <p:nvPr/>
        </p:nvSpPr>
        <p:spPr bwMode="auto">
          <a:xfrm>
            <a:off x="5486400" y="3778250"/>
            <a:ext cx="3810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/>
            <a:r>
              <a:rPr lang="en-US" sz="1600">
                <a:effectLst/>
                <a:latin typeface="Helvetica" pitchFamily="34" charset="0"/>
              </a:rPr>
              <a:t>7</a:t>
            </a:r>
          </a:p>
        </p:txBody>
      </p:sp>
      <p:sp>
        <p:nvSpPr>
          <p:cNvPr id="84" name="Line 62"/>
          <p:cNvSpPr>
            <a:spLocks noChangeShapeType="1"/>
          </p:cNvSpPr>
          <p:nvPr/>
        </p:nvSpPr>
        <p:spPr bwMode="auto">
          <a:xfrm>
            <a:off x="5867400" y="39624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sm" len="sm"/>
          </a:ln>
          <a:effectLst/>
        </p:spPr>
        <p:txBody>
          <a:bodyPr/>
          <a:lstStyle/>
          <a:p>
            <a:endParaRPr lang="en-US">
              <a:effectLst/>
            </a:endParaRPr>
          </a:p>
        </p:txBody>
      </p:sp>
      <p:sp>
        <p:nvSpPr>
          <p:cNvPr id="85" name="Rectangle 63"/>
          <p:cNvSpPr>
            <a:spLocks noChangeArrowheads="1"/>
          </p:cNvSpPr>
          <p:nvPr/>
        </p:nvSpPr>
        <p:spPr bwMode="auto">
          <a:xfrm>
            <a:off x="6172200" y="3810000"/>
            <a:ext cx="457200" cy="304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effectLst/>
            </a:endParaRPr>
          </a:p>
        </p:txBody>
      </p:sp>
      <p:sp>
        <p:nvSpPr>
          <p:cNvPr id="86" name="Line 64"/>
          <p:cNvSpPr>
            <a:spLocks noChangeShapeType="1"/>
          </p:cNvSpPr>
          <p:nvPr/>
        </p:nvSpPr>
        <p:spPr bwMode="auto">
          <a:xfrm>
            <a:off x="6477000" y="38100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>
              <a:effectLst/>
            </a:endParaRPr>
          </a:p>
        </p:txBody>
      </p:sp>
      <p:sp>
        <p:nvSpPr>
          <p:cNvPr id="87" name="Text Box 65"/>
          <p:cNvSpPr txBox="1">
            <a:spLocks noChangeArrowheads="1"/>
          </p:cNvSpPr>
          <p:nvPr/>
        </p:nvSpPr>
        <p:spPr bwMode="auto">
          <a:xfrm>
            <a:off x="6172200" y="3778250"/>
            <a:ext cx="24923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/>
            <a:r>
              <a:rPr lang="en-US" sz="1600">
                <a:effectLst/>
                <a:latin typeface="Helvetica" pitchFamily="34" charset="0"/>
              </a:rPr>
              <a:t>5</a:t>
            </a:r>
          </a:p>
        </p:txBody>
      </p:sp>
      <p:sp>
        <p:nvSpPr>
          <p:cNvPr id="88" name="Line 66"/>
          <p:cNvSpPr>
            <a:spLocks noChangeShapeType="1"/>
          </p:cNvSpPr>
          <p:nvPr/>
        </p:nvSpPr>
        <p:spPr bwMode="auto">
          <a:xfrm>
            <a:off x="6553200" y="39624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sm" len="sm"/>
          </a:ln>
          <a:effectLst/>
        </p:spPr>
        <p:txBody>
          <a:bodyPr/>
          <a:lstStyle/>
          <a:p>
            <a:endParaRPr lang="en-US">
              <a:effectLst/>
            </a:endParaRPr>
          </a:p>
        </p:txBody>
      </p:sp>
      <p:sp>
        <p:nvSpPr>
          <p:cNvPr id="89" name="Rectangle 67"/>
          <p:cNvSpPr>
            <a:spLocks noChangeArrowheads="1"/>
          </p:cNvSpPr>
          <p:nvPr/>
        </p:nvSpPr>
        <p:spPr bwMode="auto">
          <a:xfrm>
            <a:off x="6858000" y="3810000"/>
            <a:ext cx="457200" cy="304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effectLst/>
            </a:endParaRPr>
          </a:p>
        </p:txBody>
      </p:sp>
      <p:sp>
        <p:nvSpPr>
          <p:cNvPr id="90" name="Line 68"/>
          <p:cNvSpPr>
            <a:spLocks noChangeShapeType="1"/>
          </p:cNvSpPr>
          <p:nvPr/>
        </p:nvSpPr>
        <p:spPr bwMode="auto">
          <a:xfrm>
            <a:off x="7162800" y="38100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>
              <a:effectLst/>
            </a:endParaRPr>
          </a:p>
        </p:txBody>
      </p:sp>
      <p:sp>
        <p:nvSpPr>
          <p:cNvPr id="91" name="Text Box 69"/>
          <p:cNvSpPr txBox="1">
            <a:spLocks noChangeArrowheads="1"/>
          </p:cNvSpPr>
          <p:nvPr/>
        </p:nvSpPr>
        <p:spPr bwMode="auto">
          <a:xfrm>
            <a:off x="6858000" y="3778250"/>
            <a:ext cx="2857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/>
            <a:r>
              <a:rPr lang="en-US" sz="1600">
                <a:effectLst/>
                <a:latin typeface="Helvetica" pitchFamily="34" charset="0"/>
              </a:rPr>
              <a:t>2</a:t>
            </a:r>
          </a:p>
        </p:txBody>
      </p:sp>
      <p:sp>
        <p:nvSpPr>
          <p:cNvPr id="92" name="Line 70"/>
          <p:cNvSpPr>
            <a:spLocks noChangeShapeType="1"/>
          </p:cNvSpPr>
          <p:nvPr/>
        </p:nvSpPr>
        <p:spPr bwMode="auto">
          <a:xfrm flipH="1">
            <a:off x="7143750" y="3854450"/>
            <a:ext cx="1524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>
              <a:effectLst/>
            </a:endParaRPr>
          </a:p>
        </p:txBody>
      </p:sp>
      <p:sp>
        <p:nvSpPr>
          <p:cNvPr id="93" name="Text Box 71"/>
          <p:cNvSpPr txBox="1">
            <a:spLocks noChangeArrowheads="1"/>
          </p:cNvSpPr>
          <p:nvPr/>
        </p:nvSpPr>
        <p:spPr bwMode="auto">
          <a:xfrm>
            <a:off x="4813300" y="3244850"/>
            <a:ext cx="59213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1" hangingPunct="1"/>
            <a:r>
              <a:rPr lang="en-US" sz="1600">
                <a:effectLst/>
                <a:latin typeface="Helvetica" pitchFamily="34" charset="0"/>
              </a:rPr>
              <a:t>front</a:t>
            </a:r>
          </a:p>
        </p:txBody>
      </p:sp>
      <p:sp>
        <p:nvSpPr>
          <p:cNvPr id="94" name="Line 72"/>
          <p:cNvSpPr>
            <a:spLocks noChangeShapeType="1"/>
          </p:cNvSpPr>
          <p:nvPr/>
        </p:nvSpPr>
        <p:spPr bwMode="auto">
          <a:xfrm>
            <a:off x="5410200" y="34290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>
              <a:effectLst/>
            </a:endParaRPr>
          </a:p>
        </p:txBody>
      </p:sp>
      <p:sp>
        <p:nvSpPr>
          <p:cNvPr id="95" name="Line 73"/>
          <p:cNvSpPr>
            <a:spLocks noChangeShapeType="1"/>
          </p:cNvSpPr>
          <p:nvPr/>
        </p:nvSpPr>
        <p:spPr bwMode="auto">
          <a:xfrm>
            <a:off x="5638800" y="34290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>
              <a:effectLst/>
            </a:endParaRPr>
          </a:p>
        </p:txBody>
      </p:sp>
      <p:sp>
        <p:nvSpPr>
          <p:cNvPr id="96" name="Text Box 74"/>
          <p:cNvSpPr txBox="1">
            <a:spLocks noChangeArrowheads="1"/>
          </p:cNvSpPr>
          <p:nvPr/>
        </p:nvSpPr>
        <p:spPr bwMode="auto">
          <a:xfrm>
            <a:off x="2297113" y="3276600"/>
            <a:ext cx="5461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1" hangingPunct="1"/>
            <a:r>
              <a:rPr lang="en-US" sz="1600">
                <a:effectLst/>
                <a:latin typeface="Helvetica" pitchFamily="34" charset="0"/>
              </a:rPr>
              <a:t>rear</a:t>
            </a:r>
          </a:p>
        </p:txBody>
      </p:sp>
      <p:sp>
        <p:nvSpPr>
          <p:cNvPr id="97" name="Line 75"/>
          <p:cNvSpPr>
            <a:spLocks noChangeShapeType="1"/>
          </p:cNvSpPr>
          <p:nvPr/>
        </p:nvSpPr>
        <p:spPr bwMode="auto">
          <a:xfrm>
            <a:off x="1811338" y="35814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>
              <a:effectLst/>
            </a:endParaRPr>
          </a:p>
        </p:txBody>
      </p:sp>
      <p:sp>
        <p:nvSpPr>
          <p:cNvPr id="98" name="Line 76"/>
          <p:cNvSpPr>
            <a:spLocks noChangeShapeType="1"/>
          </p:cNvSpPr>
          <p:nvPr/>
        </p:nvSpPr>
        <p:spPr bwMode="auto">
          <a:xfrm>
            <a:off x="2573338" y="35814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>
              <a:effectLst/>
            </a:endParaRPr>
          </a:p>
        </p:txBody>
      </p:sp>
      <p:sp>
        <p:nvSpPr>
          <p:cNvPr id="99" name="Text Box 77"/>
          <p:cNvSpPr txBox="1">
            <a:spLocks noChangeArrowheads="1"/>
          </p:cNvSpPr>
          <p:nvPr/>
        </p:nvSpPr>
        <p:spPr bwMode="auto">
          <a:xfrm>
            <a:off x="6286500" y="3200400"/>
            <a:ext cx="5461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1" hangingPunct="1"/>
            <a:r>
              <a:rPr lang="en-US" sz="1600">
                <a:effectLst/>
                <a:latin typeface="Helvetica" pitchFamily="34" charset="0"/>
              </a:rPr>
              <a:t>rear</a:t>
            </a:r>
          </a:p>
        </p:txBody>
      </p:sp>
      <p:sp>
        <p:nvSpPr>
          <p:cNvPr id="100" name="Line 78"/>
          <p:cNvSpPr>
            <a:spLocks noChangeShapeType="1"/>
          </p:cNvSpPr>
          <p:nvPr/>
        </p:nvSpPr>
        <p:spPr bwMode="auto">
          <a:xfrm>
            <a:off x="6858000" y="338455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>
              <a:effectLst/>
            </a:endParaRPr>
          </a:p>
        </p:txBody>
      </p:sp>
      <p:sp>
        <p:nvSpPr>
          <p:cNvPr id="101" name="Line 79"/>
          <p:cNvSpPr>
            <a:spLocks noChangeShapeType="1"/>
          </p:cNvSpPr>
          <p:nvPr/>
        </p:nvSpPr>
        <p:spPr bwMode="auto">
          <a:xfrm>
            <a:off x="7086600" y="338455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>
              <a:effectLst/>
            </a:endParaRPr>
          </a:p>
        </p:txBody>
      </p:sp>
      <p:sp>
        <p:nvSpPr>
          <p:cNvPr id="102" name="Text Box 80"/>
          <p:cNvSpPr txBox="1">
            <a:spLocks noChangeArrowheads="1"/>
          </p:cNvSpPr>
          <p:nvPr/>
        </p:nvSpPr>
        <p:spPr bwMode="auto">
          <a:xfrm>
            <a:off x="609600" y="2514600"/>
            <a:ext cx="1585913" cy="466725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1" hangingPunct="1"/>
            <a:r>
              <a:rPr lang="en-US" sz="2400" dirty="0" err="1">
                <a:effectLst/>
                <a:latin typeface="Helvetica" pitchFamily="34" charset="0"/>
              </a:rPr>
              <a:t>dequeue</a:t>
            </a:r>
            <a:r>
              <a:rPr lang="en-US" sz="2400" dirty="0">
                <a:effectLst/>
                <a:latin typeface="Helvetica" pitchFamily="34" charset="0"/>
              </a:rPr>
              <a:t>()</a:t>
            </a:r>
          </a:p>
        </p:txBody>
      </p:sp>
      <p:sp>
        <p:nvSpPr>
          <p:cNvPr id="103" name="Line 81"/>
          <p:cNvSpPr>
            <a:spLocks noChangeShapeType="1"/>
          </p:cNvSpPr>
          <p:nvPr/>
        </p:nvSpPr>
        <p:spPr bwMode="auto">
          <a:xfrm flipH="1">
            <a:off x="4800600" y="3657600"/>
            <a:ext cx="3810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>
              <a:effectLst/>
            </a:endParaRPr>
          </a:p>
        </p:txBody>
      </p:sp>
      <p:sp>
        <p:nvSpPr>
          <p:cNvPr id="104" name="Line 82"/>
          <p:cNvSpPr>
            <a:spLocks noChangeShapeType="1"/>
          </p:cNvSpPr>
          <p:nvPr/>
        </p:nvSpPr>
        <p:spPr bwMode="auto">
          <a:xfrm>
            <a:off x="4800600" y="3657600"/>
            <a:ext cx="4572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>
              <a:effectLst/>
            </a:endParaRPr>
          </a:p>
        </p:txBody>
      </p:sp>
      <p:sp>
        <p:nvSpPr>
          <p:cNvPr id="105" name="Text Box 36"/>
          <p:cNvSpPr txBox="1">
            <a:spLocks noChangeArrowheads="1"/>
          </p:cNvSpPr>
          <p:nvPr/>
        </p:nvSpPr>
        <p:spPr bwMode="auto">
          <a:xfrm>
            <a:off x="1447800" y="5029200"/>
            <a:ext cx="59213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1" hangingPunct="1"/>
            <a:r>
              <a:rPr lang="en-US" sz="1600">
                <a:effectLst/>
                <a:latin typeface="Helvetica" pitchFamily="34" charset="0"/>
              </a:rPr>
              <a:t>front</a:t>
            </a:r>
          </a:p>
        </p:txBody>
      </p:sp>
      <p:sp>
        <p:nvSpPr>
          <p:cNvPr id="106" name="Text Box 37"/>
          <p:cNvSpPr txBox="1">
            <a:spLocks noChangeArrowheads="1"/>
          </p:cNvSpPr>
          <p:nvPr/>
        </p:nvSpPr>
        <p:spPr bwMode="auto">
          <a:xfrm>
            <a:off x="2428875" y="5607050"/>
            <a:ext cx="2968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1" hangingPunct="1"/>
            <a:r>
              <a:rPr lang="en-US" sz="1600">
                <a:effectLst/>
                <a:latin typeface="Helvetica" pitchFamily="34" charset="0"/>
              </a:rPr>
              <a:t>2</a:t>
            </a:r>
          </a:p>
        </p:txBody>
      </p:sp>
      <p:sp>
        <p:nvSpPr>
          <p:cNvPr id="107" name="Text Box 38"/>
          <p:cNvSpPr txBox="1">
            <a:spLocks noChangeArrowheads="1"/>
          </p:cNvSpPr>
          <p:nvPr/>
        </p:nvSpPr>
        <p:spPr bwMode="auto">
          <a:xfrm>
            <a:off x="2047875" y="5607050"/>
            <a:ext cx="2968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1" hangingPunct="1"/>
            <a:r>
              <a:rPr lang="en-US" sz="1600">
                <a:effectLst/>
                <a:latin typeface="Helvetica" pitchFamily="34" charset="0"/>
              </a:rPr>
              <a:t>5</a:t>
            </a:r>
          </a:p>
        </p:txBody>
      </p:sp>
      <p:sp>
        <p:nvSpPr>
          <p:cNvPr id="108" name="Text Box 39"/>
          <p:cNvSpPr txBox="1">
            <a:spLocks noChangeArrowheads="1"/>
          </p:cNvSpPr>
          <p:nvPr/>
        </p:nvSpPr>
        <p:spPr bwMode="auto">
          <a:xfrm>
            <a:off x="1666875" y="5607050"/>
            <a:ext cx="2968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1" hangingPunct="1"/>
            <a:r>
              <a:rPr lang="en-US" sz="1600">
                <a:effectLst/>
                <a:latin typeface="Helvetica" pitchFamily="34" charset="0"/>
              </a:rPr>
              <a:t>7</a:t>
            </a:r>
          </a:p>
        </p:txBody>
      </p:sp>
      <p:sp>
        <p:nvSpPr>
          <p:cNvPr id="109" name="AutoShape 40"/>
          <p:cNvSpPr>
            <a:spLocks noChangeArrowheads="1"/>
          </p:cNvSpPr>
          <p:nvPr/>
        </p:nvSpPr>
        <p:spPr bwMode="auto">
          <a:xfrm>
            <a:off x="3352800" y="5486400"/>
            <a:ext cx="685800" cy="381000"/>
          </a:xfrm>
          <a:prstGeom prst="rightArrow">
            <a:avLst>
              <a:gd name="adj1" fmla="val 50000"/>
              <a:gd name="adj2" fmla="val 4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effectLst/>
            </a:endParaRPr>
          </a:p>
        </p:txBody>
      </p:sp>
      <p:sp>
        <p:nvSpPr>
          <p:cNvPr id="110" name="Rectangle 42"/>
          <p:cNvSpPr>
            <a:spLocks noChangeArrowheads="1"/>
          </p:cNvSpPr>
          <p:nvPr/>
        </p:nvSpPr>
        <p:spPr bwMode="auto">
          <a:xfrm>
            <a:off x="7543800" y="5562600"/>
            <a:ext cx="457200" cy="304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effectLst/>
            </a:endParaRPr>
          </a:p>
        </p:txBody>
      </p:sp>
      <p:sp>
        <p:nvSpPr>
          <p:cNvPr id="111" name="Line 43"/>
          <p:cNvSpPr>
            <a:spLocks noChangeShapeType="1"/>
          </p:cNvSpPr>
          <p:nvPr/>
        </p:nvSpPr>
        <p:spPr bwMode="auto">
          <a:xfrm>
            <a:off x="7848600" y="55626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>
              <a:effectLst/>
            </a:endParaRPr>
          </a:p>
        </p:txBody>
      </p:sp>
      <p:sp>
        <p:nvSpPr>
          <p:cNvPr id="112" name="Text Box 44"/>
          <p:cNvSpPr txBox="1">
            <a:spLocks noChangeArrowheads="1"/>
          </p:cNvSpPr>
          <p:nvPr/>
        </p:nvSpPr>
        <p:spPr bwMode="auto">
          <a:xfrm>
            <a:off x="7543800" y="5530850"/>
            <a:ext cx="457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/>
            <a:r>
              <a:rPr lang="en-US" sz="1600">
                <a:effectLst/>
                <a:latin typeface="Helvetica" pitchFamily="34" charset="0"/>
              </a:rPr>
              <a:t>9</a:t>
            </a:r>
          </a:p>
        </p:txBody>
      </p:sp>
      <p:sp>
        <p:nvSpPr>
          <p:cNvPr id="113" name="Rectangle 46"/>
          <p:cNvSpPr>
            <a:spLocks noChangeArrowheads="1"/>
          </p:cNvSpPr>
          <p:nvPr/>
        </p:nvSpPr>
        <p:spPr bwMode="auto">
          <a:xfrm>
            <a:off x="5486400" y="5562600"/>
            <a:ext cx="457200" cy="304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effectLst/>
            </a:endParaRPr>
          </a:p>
        </p:txBody>
      </p:sp>
      <p:sp>
        <p:nvSpPr>
          <p:cNvPr id="114" name="Line 47"/>
          <p:cNvSpPr>
            <a:spLocks noChangeShapeType="1"/>
          </p:cNvSpPr>
          <p:nvPr/>
        </p:nvSpPr>
        <p:spPr bwMode="auto">
          <a:xfrm>
            <a:off x="5791200" y="55626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>
              <a:effectLst/>
            </a:endParaRPr>
          </a:p>
        </p:txBody>
      </p:sp>
      <p:sp>
        <p:nvSpPr>
          <p:cNvPr id="115" name="Text Box 48"/>
          <p:cNvSpPr txBox="1">
            <a:spLocks noChangeArrowheads="1"/>
          </p:cNvSpPr>
          <p:nvPr/>
        </p:nvSpPr>
        <p:spPr bwMode="auto">
          <a:xfrm>
            <a:off x="5486400" y="5530850"/>
            <a:ext cx="3810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/>
            <a:r>
              <a:rPr lang="en-US" sz="1600">
                <a:effectLst/>
                <a:latin typeface="Helvetica" pitchFamily="34" charset="0"/>
              </a:rPr>
              <a:t>7</a:t>
            </a:r>
          </a:p>
        </p:txBody>
      </p:sp>
      <p:sp>
        <p:nvSpPr>
          <p:cNvPr id="116" name="Line 49"/>
          <p:cNvSpPr>
            <a:spLocks noChangeShapeType="1"/>
          </p:cNvSpPr>
          <p:nvPr/>
        </p:nvSpPr>
        <p:spPr bwMode="auto">
          <a:xfrm>
            <a:off x="5867400" y="57150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sm" len="sm"/>
          </a:ln>
          <a:effectLst/>
        </p:spPr>
        <p:txBody>
          <a:bodyPr/>
          <a:lstStyle/>
          <a:p>
            <a:endParaRPr lang="en-US">
              <a:effectLst/>
            </a:endParaRPr>
          </a:p>
        </p:txBody>
      </p:sp>
      <p:sp>
        <p:nvSpPr>
          <p:cNvPr id="117" name="Rectangle 50"/>
          <p:cNvSpPr>
            <a:spLocks noChangeArrowheads="1"/>
          </p:cNvSpPr>
          <p:nvPr/>
        </p:nvSpPr>
        <p:spPr bwMode="auto">
          <a:xfrm>
            <a:off x="6172200" y="5562600"/>
            <a:ext cx="457200" cy="304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effectLst/>
            </a:endParaRPr>
          </a:p>
        </p:txBody>
      </p:sp>
      <p:sp>
        <p:nvSpPr>
          <p:cNvPr id="118" name="Line 51"/>
          <p:cNvSpPr>
            <a:spLocks noChangeShapeType="1"/>
          </p:cNvSpPr>
          <p:nvPr/>
        </p:nvSpPr>
        <p:spPr bwMode="auto">
          <a:xfrm>
            <a:off x="6477000" y="55626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>
              <a:effectLst/>
            </a:endParaRPr>
          </a:p>
        </p:txBody>
      </p:sp>
      <p:sp>
        <p:nvSpPr>
          <p:cNvPr id="119" name="Text Box 52"/>
          <p:cNvSpPr txBox="1">
            <a:spLocks noChangeArrowheads="1"/>
          </p:cNvSpPr>
          <p:nvPr/>
        </p:nvSpPr>
        <p:spPr bwMode="auto">
          <a:xfrm>
            <a:off x="6172200" y="5530850"/>
            <a:ext cx="3048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/>
            <a:r>
              <a:rPr lang="en-US" sz="1600">
                <a:effectLst/>
                <a:latin typeface="Helvetica" pitchFamily="34" charset="0"/>
              </a:rPr>
              <a:t>5</a:t>
            </a:r>
          </a:p>
        </p:txBody>
      </p:sp>
      <p:sp>
        <p:nvSpPr>
          <p:cNvPr id="120" name="Line 53"/>
          <p:cNvSpPr>
            <a:spLocks noChangeShapeType="1"/>
          </p:cNvSpPr>
          <p:nvPr/>
        </p:nvSpPr>
        <p:spPr bwMode="auto">
          <a:xfrm>
            <a:off x="6553200" y="57150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sm" len="sm"/>
          </a:ln>
          <a:effectLst/>
        </p:spPr>
        <p:txBody>
          <a:bodyPr/>
          <a:lstStyle/>
          <a:p>
            <a:endParaRPr lang="en-US">
              <a:effectLst/>
            </a:endParaRPr>
          </a:p>
        </p:txBody>
      </p:sp>
      <p:sp>
        <p:nvSpPr>
          <p:cNvPr id="121" name="Rectangle 54"/>
          <p:cNvSpPr>
            <a:spLocks noChangeArrowheads="1"/>
          </p:cNvSpPr>
          <p:nvPr/>
        </p:nvSpPr>
        <p:spPr bwMode="auto">
          <a:xfrm>
            <a:off x="6858000" y="5562600"/>
            <a:ext cx="457200" cy="304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effectLst/>
            </a:endParaRPr>
          </a:p>
        </p:txBody>
      </p:sp>
      <p:sp>
        <p:nvSpPr>
          <p:cNvPr id="122" name="Line 55"/>
          <p:cNvSpPr>
            <a:spLocks noChangeShapeType="1"/>
          </p:cNvSpPr>
          <p:nvPr/>
        </p:nvSpPr>
        <p:spPr bwMode="auto">
          <a:xfrm>
            <a:off x="7162800" y="55626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>
              <a:effectLst/>
            </a:endParaRPr>
          </a:p>
        </p:txBody>
      </p:sp>
      <p:sp>
        <p:nvSpPr>
          <p:cNvPr id="123" name="Text Box 56"/>
          <p:cNvSpPr txBox="1">
            <a:spLocks noChangeArrowheads="1"/>
          </p:cNvSpPr>
          <p:nvPr/>
        </p:nvSpPr>
        <p:spPr bwMode="auto">
          <a:xfrm>
            <a:off x="6858000" y="5530850"/>
            <a:ext cx="2857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/>
            <a:r>
              <a:rPr lang="en-US" sz="1600">
                <a:effectLst/>
                <a:latin typeface="Helvetica" pitchFamily="34" charset="0"/>
              </a:rPr>
              <a:t>2</a:t>
            </a:r>
          </a:p>
        </p:txBody>
      </p:sp>
      <p:sp>
        <p:nvSpPr>
          <p:cNvPr id="124" name="Line 57"/>
          <p:cNvSpPr>
            <a:spLocks noChangeShapeType="1"/>
          </p:cNvSpPr>
          <p:nvPr/>
        </p:nvSpPr>
        <p:spPr bwMode="auto">
          <a:xfrm flipH="1">
            <a:off x="7848600" y="5607050"/>
            <a:ext cx="1524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>
              <a:effectLst/>
            </a:endParaRPr>
          </a:p>
        </p:txBody>
      </p:sp>
      <p:sp>
        <p:nvSpPr>
          <p:cNvPr id="125" name="Text Box 58"/>
          <p:cNvSpPr txBox="1">
            <a:spLocks noChangeArrowheads="1"/>
          </p:cNvSpPr>
          <p:nvPr/>
        </p:nvSpPr>
        <p:spPr bwMode="auto">
          <a:xfrm>
            <a:off x="4813300" y="4997450"/>
            <a:ext cx="59213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1" hangingPunct="1"/>
            <a:r>
              <a:rPr lang="en-US" sz="1600">
                <a:effectLst/>
                <a:latin typeface="Helvetica" pitchFamily="34" charset="0"/>
              </a:rPr>
              <a:t>front</a:t>
            </a:r>
          </a:p>
        </p:txBody>
      </p:sp>
      <p:sp>
        <p:nvSpPr>
          <p:cNvPr id="126" name="Line 59"/>
          <p:cNvSpPr>
            <a:spLocks noChangeShapeType="1"/>
          </p:cNvSpPr>
          <p:nvPr/>
        </p:nvSpPr>
        <p:spPr bwMode="auto">
          <a:xfrm>
            <a:off x="5410200" y="51816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>
              <a:effectLst/>
            </a:endParaRPr>
          </a:p>
        </p:txBody>
      </p:sp>
      <p:sp>
        <p:nvSpPr>
          <p:cNvPr id="127" name="Line 60"/>
          <p:cNvSpPr>
            <a:spLocks noChangeShapeType="1"/>
          </p:cNvSpPr>
          <p:nvPr/>
        </p:nvSpPr>
        <p:spPr bwMode="auto">
          <a:xfrm>
            <a:off x="5638800" y="51816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>
              <a:effectLst/>
            </a:endParaRPr>
          </a:p>
        </p:txBody>
      </p:sp>
      <p:sp>
        <p:nvSpPr>
          <p:cNvPr id="128" name="Text Box 61"/>
          <p:cNvSpPr txBox="1">
            <a:spLocks noChangeArrowheads="1"/>
          </p:cNvSpPr>
          <p:nvPr/>
        </p:nvSpPr>
        <p:spPr bwMode="auto">
          <a:xfrm>
            <a:off x="2590800" y="5029200"/>
            <a:ext cx="5461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1" hangingPunct="1"/>
            <a:r>
              <a:rPr lang="en-US" sz="1600">
                <a:effectLst/>
                <a:latin typeface="Helvetica" pitchFamily="34" charset="0"/>
              </a:rPr>
              <a:t>rear</a:t>
            </a:r>
          </a:p>
        </p:txBody>
      </p:sp>
      <p:sp>
        <p:nvSpPr>
          <p:cNvPr id="129" name="Line 62"/>
          <p:cNvSpPr>
            <a:spLocks noChangeShapeType="1"/>
          </p:cNvSpPr>
          <p:nvPr/>
        </p:nvSpPr>
        <p:spPr bwMode="auto">
          <a:xfrm>
            <a:off x="1811338" y="53340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>
              <a:effectLst/>
            </a:endParaRPr>
          </a:p>
        </p:txBody>
      </p:sp>
      <p:sp>
        <p:nvSpPr>
          <p:cNvPr id="130" name="Line 63"/>
          <p:cNvSpPr>
            <a:spLocks noChangeShapeType="1"/>
          </p:cNvSpPr>
          <p:nvPr/>
        </p:nvSpPr>
        <p:spPr bwMode="auto">
          <a:xfrm>
            <a:off x="2867025" y="53340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>
              <a:effectLst/>
            </a:endParaRPr>
          </a:p>
        </p:txBody>
      </p:sp>
      <p:sp>
        <p:nvSpPr>
          <p:cNvPr id="131" name="Text Box 64"/>
          <p:cNvSpPr txBox="1">
            <a:spLocks noChangeArrowheads="1"/>
          </p:cNvSpPr>
          <p:nvPr/>
        </p:nvSpPr>
        <p:spPr bwMode="auto">
          <a:xfrm>
            <a:off x="6934200" y="4953000"/>
            <a:ext cx="5461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1" hangingPunct="1"/>
            <a:r>
              <a:rPr lang="en-US" sz="1600">
                <a:effectLst/>
                <a:latin typeface="Helvetica" pitchFamily="34" charset="0"/>
              </a:rPr>
              <a:t>rear</a:t>
            </a:r>
          </a:p>
        </p:txBody>
      </p:sp>
      <p:sp>
        <p:nvSpPr>
          <p:cNvPr id="132" name="Line 65"/>
          <p:cNvSpPr>
            <a:spLocks noChangeShapeType="1"/>
          </p:cNvSpPr>
          <p:nvPr/>
        </p:nvSpPr>
        <p:spPr bwMode="auto">
          <a:xfrm>
            <a:off x="7505700" y="513715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>
              <a:effectLst/>
            </a:endParaRPr>
          </a:p>
        </p:txBody>
      </p:sp>
      <p:sp>
        <p:nvSpPr>
          <p:cNvPr id="133" name="Line 66"/>
          <p:cNvSpPr>
            <a:spLocks noChangeShapeType="1"/>
          </p:cNvSpPr>
          <p:nvPr/>
        </p:nvSpPr>
        <p:spPr bwMode="auto">
          <a:xfrm>
            <a:off x="7734300" y="513715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>
              <a:effectLst/>
            </a:endParaRPr>
          </a:p>
        </p:txBody>
      </p:sp>
      <p:sp>
        <p:nvSpPr>
          <p:cNvPr id="134" name="Text Box 67"/>
          <p:cNvSpPr txBox="1">
            <a:spLocks noChangeArrowheads="1"/>
          </p:cNvSpPr>
          <p:nvPr/>
        </p:nvSpPr>
        <p:spPr bwMode="auto">
          <a:xfrm>
            <a:off x="527050" y="4267200"/>
            <a:ext cx="1755775" cy="466725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1" hangingPunct="1"/>
            <a:r>
              <a:rPr lang="en-US" sz="2400" dirty="0" err="1">
                <a:effectLst/>
                <a:latin typeface="Helvetica" pitchFamily="34" charset="0"/>
              </a:rPr>
              <a:t>enqueue</a:t>
            </a:r>
            <a:r>
              <a:rPr lang="en-US" sz="2400" dirty="0">
                <a:effectLst/>
                <a:latin typeface="Helvetica" pitchFamily="34" charset="0"/>
              </a:rPr>
              <a:t>(9)</a:t>
            </a:r>
          </a:p>
        </p:txBody>
      </p:sp>
      <p:sp>
        <p:nvSpPr>
          <p:cNvPr id="135" name="Text Box 70"/>
          <p:cNvSpPr txBox="1">
            <a:spLocks noChangeArrowheads="1"/>
          </p:cNvSpPr>
          <p:nvPr/>
        </p:nvSpPr>
        <p:spPr bwMode="auto">
          <a:xfrm>
            <a:off x="2751138" y="5607050"/>
            <a:ext cx="29686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1" hangingPunct="1"/>
            <a:r>
              <a:rPr lang="en-US" sz="1600">
                <a:effectLst/>
                <a:latin typeface="Helvetica" pitchFamily="34" charset="0"/>
              </a:rPr>
              <a:t>9</a:t>
            </a:r>
          </a:p>
        </p:txBody>
      </p:sp>
      <p:sp>
        <p:nvSpPr>
          <p:cNvPr id="136" name="Line 45"/>
          <p:cNvSpPr>
            <a:spLocks noChangeShapeType="1"/>
          </p:cNvSpPr>
          <p:nvPr/>
        </p:nvSpPr>
        <p:spPr bwMode="auto">
          <a:xfrm>
            <a:off x="7239000" y="57150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sm" len="sm"/>
          </a:ln>
          <a:effectLst/>
        </p:spPr>
        <p:txBody>
          <a:bodyPr/>
          <a:lstStyle/>
          <a:p>
            <a:endParaRPr lang="en-US"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Enqueue</a:t>
            </a:r>
            <a:r>
              <a:rPr lang="en-US" dirty="0" smtClean="0"/>
              <a:t> Operation - Algorithm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334000"/>
          </a:xfrm>
        </p:spPr>
        <p:txBody>
          <a:bodyPr/>
          <a:lstStyle/>
          <a:p>
            <a:r>
              <a:rPr lang="en-US" dirty="0" smtClean="0">
                <a:solidFill>
                  <a:srgbClr val="0000CC"/>
                </a:solidFill>
              </a:rPr>
              <a:t>//(linked list) </a:t>
            </a:r>
            <a:r>
              <a:rPr lang="en-US" dirty="0" err="1" smtClean="0">
                <a:solidFill>
                  <a:srgbClr val="0000CC"/>
                </a:solidFill>
              </a:rPr>
              <a:t>enqueue</a:t>
            </a:r>
            <a:r>
              <a:rPr lang="en-US" dirty="0" smtClean="0">
                <a:solidFill>
                  <a:srgbClr val="0000CC"/>
                </a:solidFill>
              </a:rPr>
              <a:t>: </a:t>
            </a:r>
          </a:p>
          <a:p>
            <a:r>
              <a:rPr lang="en-US" dirty="0" smtClean="0"/>
              <a:t>Make </a:t>
            </a:r>
            <a:r>
              <a:rPr lang="en-US" dirty="0" err="1" smtClean="0"/>
              <a:t>newNode</a:t>
            </a:r>
            <a:r>
              <a:rPr lang="en-US" dirty="0" smtClean="0"/>
              <a:t> point at a new node allocated from heap</a:t>
            </a:r>
          </a:p>
          <a:p>
            <a:r>
              <a:rPr lang="en-US" dirty="0" smtClean="0"/>
              <a:t>Copy new data into node </a:t>
            </a:r>
            <a:r>
              <a:rPr lang="en-US" dirty="0" err="1" smtClean="0"/>
              <a:t>newNode</a:t>
            </a:r>
            <a:endParaRPr lang="en-US" dirty="0" smtClean="0"/>
          </a:p>
          <a:p>
            <a:r>
              <a:rPr lang="en-US" dirty="0" smtClean="0"/>
              <a:t>Set </a:t>
            </a:r>
            <a:r>
              <a:rPr lang="en-US" dirty="0" err="1" smtClean="0"/>
              <a:t>newNode's</a:t>
            </a:r>
            <a:r>
              <a:rPr lang="en-US" dirty="0" smtClean="0"/>
              <a:t> pointer </a:t>
            </a:r>
            <a:r>
              <a:rPr lang="en-US" b="1" i="1" dirty="0" smtClean="0">
                <a:solidFill>
                  <a:srgbClr val="0000CC"/>
                </a:solidFill>
              </a:rPr>
              <a:t>next</a:t>
            </a:r>
            <a:r>
              <a:rPr lang="en-US" dirty="0" smtClean="0"/>
              <a:t> field to NULL </a:t>
            </a:r>
          </a:p>
          <a:p>
            <a:r>
              <a:rPr lang="en-US" dirty="0" smtClean="0"/>
              <a:t>Set the next in the rear node to point to </a:t>
            </a:r>
            <a:r>
              <a:rPr lang="en-US" dirty="0" err="1" smtClean="0"/>
              <a:t>newNode</a:t>
            </a:r>
            <a:endParaRPr lang="en-US" dirty="0" smtClean="0"/>
          </a:p>
          <a:p>
            <a:r>
              <a:rPr lang="en-US" dirty="0" smtClean="0"/>
              <a:t>Set rear = </a:t>
            </a:r>
            <a:r>
              <a:rPr lang="en-US" dirty="0" err="1" smtClean="0"/>
              <a:t>newNode</a:t>
            </a:r>
            <a:r>
              <a:rPr lang="en-US" dirty="0" smtClean="0"/>
              <a:t>;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Implementing </a:t>
            </a:r>
            <a:r>
              <a:rPr lang="en-US" dirty="0" err="1" smtClean="0"/>
              <a:t>Enqueue</a:t>
            </a:r>
            <a:r>
              <a:rPr lang="en-US" dirty="0" smtClean="0"/>
              <a:t> Operation</a:t>
            </a:r>
            <a:endParaRPr lang="en-US" dirty="0"/>
          </a:p>
        </p:txBody>
      </p:sp>
      <p:sp>
        <p:nvSpPr>
          <p:cNvPr id="4" name="Rectangle 3"/>
          <p:cNvSpPr>
            <a:spLocks noGrp="1" noRot="1" noChangeArrowheads="1"/>
          </p:cNvSpPr>
          <p:nvPr>
            <p:ph sz="quarter" idx="1"/>
          </p:nvPr>
        </p:nvSpPr>
        <p:spPr>
          <a:xfrm>
            <a:off x="381000" y="1295400"/>
            <a:ext cx="8382000" cy="5486400"/>
          </a:xfrm>
        </p:spPr>
        <p:txBody>
          <a:bodyPr>
            <a:normAutofit/>
          </a:bodyPr>
          <a:lstStyle/>
          <a:p>
            <a:pPr>
              <a:lnSpc>
                <a:spcPct val="70000"/>
              </a:lnSpc>
              <a:buClr>
                <a:schemeClr val="tx1"/>
              </a:buClr>
              <a:buFont typeface="Wingdings" pitchFamily="2" charset="2"/>
              <a:buNone/>
            </a:pPr>
            <a:r>
              <a:rPr lang="en-US" sz="3200" dirty="0" smtClean="0">
                <a:cs typeface="Times New Roman" pitchFamily="18" charset="0"/>
              </a:rPr>
              <a:t>void </a:t>
            </a:r>
            <a:r>
              <a:rPr lang="en-US" sz="3200" dirty="0" err="1">
                <a:cs typeface="Times New Roman" pitchFamily="18" charset="0"/>
              </a:rPr>
              <a:t>enqueue</a:t>
            </a:r>
            <a:r>
              <a:rPr lang="en-US" sz="3200" dirty="0">
                <a:cs typeface="Times New Roman" pitchFamily="18" charset="0"/>
              </a:rPr>
              <a:t>(</a:t>
            </a:r>
            <a:r>
              <a:rPr lang="en-US" sz="3200" dirty="0" err="1">
                <a:cs typeface="Times New Roman" pitchFamily="18" charset="0"/>
              </a:rPr>
              <a:t>int</a:t>
            </a:r>
            <a:r>
              <a:rPr lang="en-US" sz="3200" dirty="0">
                <a:cs typeface="Times New Roman" pitchFamily="18" charset="0"/>
              </a:rPr>
              <a:t> </a:t>
            </a:r>
            <a:r>
              <a:rPr lang="en-US" sz="3200" dirty="0" smtClean="0">
                <a:cs typeface="Times New Roman" pitchFamily="18" charset="0"/>
              </a:rPr>
              <a:t>x, Node *rear){</a:t>
            </a:r>
            <a:endParaRPr lang="en-US" sz="3200" dirty="0">
              <a:cs typeface="Times New Roman" pitchFamily="18" charset="0"/>
            </a:endParaRPr>
          </a:p>
          <a:p>
            <a:pPr>
              <a:lnSpc>
                <a:spcPct val="70000"/>
              </a:lnSpc>
              <a:buClr>
                <a:schemeClr val="tx1"/>
              </a:buClr>
              <a:buFont typeface="Wingdings" pitchFamily="2" charset="2"/>
              <a:buNone/>
            </a:pPr>
            <a:r>
              <a:rPr lang="en-US" sz="3200" dirty="0">
                <a:cs typeface="Times New Roman" pitchFamily="18" charset="0"/>
              </a:rPr>
              <a:t>    Node* </a:t>
            </a:r>
            <a:r>
              <a:rPr lang="en-US" sz="3200" dirty="0" err="1" smtClean="0">
                <a:cs typeface="Times New Roman" pitchFamily="18" charset="0"/>
              </a:rPr>
              <a:t>newNode</a:t>
            </a:r>
            <a:r>
              <a:rPr lang="en-US" sz="3200" dirty="0" smtClean="0">
                <a:cs typeface="Times New Roman" pitchFamily="18" charset="0"/>
              </a:rPr>
              <a:t>;</a:t>
            </a:r>
          </a:p>
          <a:p>
            <a:pPr>
              <a:lnSpc>
                <a:spcPct val="70000"/>
              </a:lnSpc>
              <a:buClr>
                <a:schemeClr val="tx1"/>
              </a:buClr>
              <a:buFont typeface="Wingdings" pitchFamily="2" charset="2"/>
              <a:buNone/>
            </a:pPr>
            <a:r>
              <a:rPr lang="en-US" sz="3200" dirty="0" smtClean="0">
                <a:cs typeface="Times New Roman" pitchFamily="18" charset="0"/>
              </a:rPr>
              <a:t>	 </a:t>
            </a:r>
            <a:r>
              <a:rPr lang="en-US" sz="3200" dirty="0" err="1" smtClean="0">
                <a:cs typeface="Times New Roman" pitchFamily="18" charset="0"/>
              </a:rPr>
              <a:t>newNode</a:t>
            </a:r>
            <a:r>
              <a:rPr lang="en-US" sz="3200" dirty="0" smtClean="0">
                <a:cs typeface="Times New Roman" pitchFamily="18" charset="0"/>
              </a:rPr>
              <a:t> </a:t>
            </a:r>
            <a:r>
              <a:rPr lang="en-US" sz="3200" dirty="0">
                <a:cs typeface="Times New Roman" pitchFamily="18" charset="0"/>
              </a:rPr>
              <a:t>= new </a:t>
            </a:r>
            <a:r>
              <a:rPr lang="en-US" sz="3200" dirty="0" smtClean="0">
                <a:cs typeface="Times New Roman" pitchFamily="18" charset="0"/>
              </a:rPr>
              <a:t>Node;</a:t>
            </a:r>
            <a:endParaRPr lang="en-US" sz="3200" dirty="0">
              <a:cs typeface="Times New Roman" pitchFamily="18" charset="0"/>
            </a:endParaRPr>
          </a:p>
          <a:p>
            <a:pPr>
              <a:lnSpc>
                <a:spcPct val="70000"/>
              </a:lnSpc>
              <a:buClr>
                <a:schemeClr val="tx1"/>
              </a:buClr>
              <a:buFont typeface="Wingdings" pitchFamily="2" charset="2"/>
              <a:buNone/>
            </a:pPr>
            <a:r>
              <a:rPr lang="en-US" sz="3200" dirty="0">
                <a:cs typeface="Times New Roman" pitchFamily="18" charset="0"/>
              </a:rPr>
              <a:t>    </a:t>
            </a:r>
            <a:r>
              <a:rPr lang="en-US" sz="3200" dirty="0" err="1">
                <a:cs typeface="Times New Roman" pitchFamily="18" charset="0"/>
              </a:rPr>
              <a:t>newNode</a:t>
            </a:r>
            <a:r>
              <a:rPr lang="en-US" sz="3200" dirty="0">
                <a:cs typeface="Times New Roman" pitchFamily="18" charset="0"/>
              </a:rPr>
              <a:t>-</a:t>
            </a:r>
            <a:r>
              <a:rPr lang="en-US" sz="3200" dirty="0" smtClean="0">
                <a:cs typeface="Times New Roman" pitchFamily="18" charset="0"/>
              </a:rPr>
              <a:t>&gt;data = x;</a:t>
            </a:r>
            <a:endParaRPr lang="en-US" sz="3200" dirty="0">
              <a:cs typeface="Times New Roman" pitchFamily="18" charset="0"/>
            </a:endParaRPr>
          </a:p>
          <a:p>
            <a:pPr>
              <a:lnSpc>
                <a:spcPct val="70000"/>
              </a:lnSpc>
              <a:buClr>
                <a:schemeClr val="tx1"/>
              </a:buClr>
              <a:buFont typeface="Wingdings" pitchFamily="2" charset="2"/>
              <a:buNone/>
            </a:pPr>
            <a:r>
              <a:rPr lang="en-US" sz="3200" dirty="0">
                <a:cs typeface="Times New Roman" pitchFamily="18" charset="0"/>
              </a:rPr>
              <a:t>    </a:t>
            </a:r>
            <a:r>
              <a:rPr lang="en-US" sz="3200" dirty="0" err="1">
                <a:cs typeface="Times New Roman" pitchFamily="18" charset="0"/>
              </a:rPr>
              <a:t>newNode</a:t>
            </a:r>
            <a:r>
              <a:rPr lang="en-US" sz="3200" dirty="0">
                <a:cs typeface="Times New Roman" pitchFamily="18" charset="0"/>
              </a:rPr>
              <a:t>-</a:t>
            </a:r>
            <a:r>
              <a:rPr lang="en-US" sz="3200" dirty="0" smtClean="0">
                <a:cs typeface="Times New Roman" pitchFamily="18" charset="0"/>
              </a:rPr>
              <a:t>&gt;next = NULL;</a:t>
            </a:r>
            <a:endParaRPr lang="en-US" sz="3200" dirty="0">
              <a:cs typeface="Times New Roman" pitchFamily="18" charset="0"/>
            </a:endParaRPr>
          </a:p>
          <a:p>
            <a:pPr>
              <a:lnSpc>
                <a:spcPct val="70000"/>
              </a:lnSpc>
              <a:buClr>
                <a:schemeClr val="tx1"/>
              </a:buClr>
              <a:buFont typeface="Wingdings" pitchFamily="2" charset="2"/>
              <a:buNone/>
            </a:pPr>
            <a:r>
              <a:rPr lang="en-US" sz="3200" dirty="0" smtClean="0">
                <a:cs typeface="Times New Roman" pitchFamily="18" charset="0"/>
              </a:rPr>
              <a:t>    if (rear == NULL) { </a:t>
            </a:r>
            <a:r>
              <a:rPr lang="en-US" sz="3200" dirty="0" smtClean="0">
                <a:solidFill>
                  <a:srgbClr val="0000CC"/>
                </a:solidFill>
                <a:cs typeface="Times New Roman" pitchFamily="18" charset="0"/>
              </a:rPr>
              <a:t>// queue is empty</a:t>
            </a:r>
          </a:p>
          <a:p>
            <a:pPr>
              <a:lnSpc>
                <a:spcPct val="70000"/>
              </a:lnSpc>
              <a:buClr>
                <a:schemeClr val="tx1"/>
              </a:buClr>
              <a:buFont typeface="Wingdings" pitchFamily="2" charset="2"/>
              <a:buNone/>
            </a:pPr>
            <a:r>
              <a:rPr lang="en-US" sz="3200" dirty="0" smtClean="0">
                <a:cs typeface="Times New Roman" pitchFamily="18" charset="0"/>
              </a:rPr>
              <a:t>		rear = </a:t>
            </a:r>
            <a:r>
              <a:rPr lang="en-US" sz="3200" dirty="0" err="1" smtClean="0">
                <a:cs typeface="Times New Roman" pitchFamily="18" charset="0"/>
              </a:rPr>
              <a:t>newNode</a:t>
            </a:r>
            <a:r>
              <a:rPr lang="en-US" sz="3200" dirty="0" smtClean="0">
                <a:cs typeface="Times New Roman" pitchFamily="18" charset="0"/>
              </a:rPr>
              <a:t>;</a:t>
            </a:r>
          </a:p>
          <a:p>
            <a:pPr>
              <a:lnSpc>
                <a:spcPct val="70000"/>
              </a:lnSpc>
              <a:buClr>
                <a:schemeClr val="tx1"/>
              </a:buClr>
              <a:buFont typeface="Wingdings" pitchFamily="2" charset="2"/>
              <a:buNone/>
            </a:pPr>
            <a:r>
              <a:rPr lang="en-US" sz="3200" dirty="0" smtClean="0">
                <a:cs typeface="Times New Roman" pitchFamily="18" charset="0"/>
              </a:rPr>
              <a:t>        front = rear;	   	 }</a:t>
            </a:r>
          </a:p>
          <a:p>
            <a:pPr>
              <a:lnSpc>
                <a:spcPct val="70000"/>
              </a:lnSpc>
              <a:buClr>
                <a:schemeClr val="tx1"/>
              </a:buClr>
              <a:buFont typeface="Wingdings" pitchFamily="2" charset="2"/>
              <a:buNone/>
            </a:pPr>
            <a:r>
              <a:rPr lang="en-US" sz="3200" dirty="0" smtClean="0">
                <a:cs typeface="Times New Roman" pitchFamily="18" charset="0"/>
              </a:rPr>
              <a:t>    else { </a:t>
            </a:r>
            <a:r>
              <a:rPr lang="en-US" sz="3200" dirty="0">
                <a:cs typeface="Times New Roman" pitchFamily="18" charset="0"/>
              </a:rPr>
              <a:t>	 </a:t>
            </a:r>
            <a:endParaRPr lang="en-US" sz="3200" dirty="0" smtClean="0">
              <a:cs typeface="Times New Roman" pitchFamily="18" charset="0"/>
            </a:endParaRPr>
          </a:p>
          <a:p>
            <a:pPr>
              <a:lnSpc>
                <a:spcPct val="70000"/>
              </a:lnSpc>
              <a:buClr>
                <a:schemeClr val="tx1"/>
              </a:buClr>
              <a:buFont typeface="Wingdings" pitchFamily="2" charset="2"/>
              <a:buNone/>
            </a:pPr>
            <a:r>
              <a:rPr lang="en-US" sz="3200" dirty="0" smtClean="0">
                <a:cs typeface="Times New Roman" pitchFamily="18" charset="0"/>
              </a:rPr>
              <a:t>		rear-&gt;next = </a:t>
            </a:r>
            <a:r>
              <a:rPr lang="en-US" sz="3200" dirty="0" err="1" smtClean="0">
                <a:cs typeface="Times New Roman" pitchFamily="18" charset="0"/>
              </a:rPr>
              <a:t>newNode</a:t>
            </a:r>
            <a:r>
              <a:rPr lang="en-US" sz="3200" dirty="0" smtClean="0">
                <a:cs typeface="Times New Roman" pitchFamily="18" charset="0"/>
              </a:rPr>
              <a:t>;</a:t>
            </a:r>
            <a:endParaRPr lang="en-US" sz="3200" dirty="0">
              <a:cs typeface="Times New Roman" pitchFamily="18" charset="0"/>
            </a:endParaRPr>
          </a:p>
          <a:p>
            <a:pPr>
              <a:lnSpc>
                <a:spcPct val="70000"/>
              </a:lnSpc>
              <a:buClr>
                <a:schemeClr val="tx1"/>
              </a:buClr>
              <a:buFont typeface="Wingdings" pitchFamily="2" charset="2"/>
              <a:buNone/>
            </a:pPr>
            <a:r>
              <a:rPr lang="en-US" sz="3200" dirty="0">
                <a:cs typeface="Times New Roman" pitchFamily="18" charset="0"/>
              </a:rPr>
              <a:t>    </a:t>
            </a:r>
            <a:r>
              <a:rPr lang="en-US" sz="3200" dirty="0" smtClean="0">
                <a:cs typeface="Times New Roman" pitchFamily="18" charset="0"/>
              </a:rPr>
              <a:t>	rear </a:t>
            </a:r>
            <a:r>
              <a:rPr lang="en-US" sz="3200" dirty="0">
                <a:cs typeface="Times New Roman" pitchFamily="18" charset="0"/>
              </a:rPr>
              <a:t>= </a:t>
            </a:r>
            <a:r>
              <a:rPr lang="en-US" sz="3200" dirty="0" err="1">
                <a:cs typeface="Times New Roman" pitchFamily="18" charset="0"/>
              </a:rPr>
              <a:t>newNode</a:t>
            </a:r>
            <a:r>
              <a:rPr lang="en-US" sz="3200" dirty="0" smtClean="0">
                <a:cs typeface="Times New Roman" pitchFamily="18" charset="0"/>
              </a:rPr>
              <a:t>;	 }</a:t>
            </a:r>
            <a:endParaRPr lang="en-US" sz="3200" dirty="0">
              <a:cs typeface="Times New Roman" pitchFamily="18" charset="0"/>
            </a:endParaRPr>
          </a:p>
          <a:p>
            <a:pPr>
              <a:lnSpc>
                <a:spcPct val="70000"/>
              </a:lnSpc>
              <a:buClr>
                <a:schemeClr val="tx1"/>
              </a:buClr>
              <a:buFont typeface="Wingdings" pitchFamily="2" charset="2"/>
              <a:buNone/>
            </a:pPr>
            <a:r>
              <a:rPr lang="en-US" sz="3200" dirty="0">
                <a:cs typeface="Times New Roman" pitchFamily="18" charset="0"/>
              </a:rPr>
              <a:t>}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Dequeue</a:t>
            </a:r>
            <a:r>
              <a:rPr lang="en-US" dirty="0" smtClean="0"/>
              <a:t> Operation - Algorithm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334000"/>
          </a:xfrm>
        </p:spPr>
        <p:txBody>
          <a:bodyPr/>
          <a:lstStyle/>
          <a:p>
            <a:r>
              <a:rPr lang="en-US" dirty="0" smtClean="0">
                <a:solidFill>
                  <a:srgbClr val="0000CC"/>
                </a:solidFill>
              </a:rPr>
              <a:t>//(linked list) </a:t>
            </a:r>
            <a:r>
              <a:rPr lang="en-US" dirty="0" err="1" smtClean="0">
                <a:solidFill>
                  <a:srgbClr val="0000CC"/>
                </a:solidFill>
              </a:rPr>
              <a:t>dequeue</a:t>
            </a:r>
            <a:r>
              <a:rPr lang="en-US" dirty="0" smtClean="0">
                <a:solidFill>
                  <a:srgbClr val="0000CC"/>
                </a:solidFill>
              </a:rPr>
              <a:t>: </a:t>
            </a:r>
          </a:p>
          <a:p>
            <a:r>
              <a:rPr lang="en-US" dirty="0" smtClean="0"/>
              <a:t>If front is NULL then message “Queue is Empty”</a:t>
            </a:r>
          </a:p>
          <a:p>
            <a:r>
              <a:rPr lang="en-US" dirty="0" smtClean="0"/>
              <a:t>Else </a:t>
            </a:r>
          </a:p>
          <a:p>
            <a:pPr lvl="1"/>
            <a:r>
              <a:rPr lang="en-US" dirty="0" smtClean="0"/>
              <a:t>copy front to a temporary pointer</a:t>
            </a:r>
          </a:p>
          <a:p>
            <a:pPr lvl="1"/>
            <a:r>
              <a:rPr lang="en-US" dirty="0" smtClean="0"/>
              <a:t>Set front to the next of the front</a:t>
            </a:r>
          </a:p>
          <a:p>
            <a:pPr lvl="1"/>
            <a:r>
              <a:rPr lang="en-US" dirty="0" smtClean="0"/>
              <a:t>Delete the temporary pointer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Implementing </a:t>
            </a:r>
            <a:r>
              <a:rPr lang="en-US" dirty="0" err="1" smtClean="0"/>
              <a:t>Dequeue</a:t>
            </a:r>
            <a:r>
              <a:rPr lang="en-US" dirty="0" smtClean="0"/>
              <a:t> Operation </a:t>
            </a:r>
            <a:endParaRPr lang="en-US" dirty="0"/>
          </a:p>
        </p:txBody>
      </p:sp>
      <p:sp>
        <p:nvSpPr>
          <p:cNvPr id="4" name="Rectangle 3"/>
          <p:cNvSpPr>
            <a:spLocks noGrp="1" noRot="1" noChangeArrowheads="1"/>
          </p:cNvSpPr>
          <p:nvPr>
            <p:ph sz="quarter" idx="1"/>
          </p:nvPr>
        </p:nvSpPr>
        <p:spPr>
          <a:xfrm>
            <a:off x="381000" y="1371600"/>
            <a:ext cx="8382000" cy="5410200"/>
          </a:xfrm>
        </p:spPr>
        <p:txBody>
          <a:bodyPr>
            <a:normAutofit/>
          </a:bodyPr>
          <a:lstStyle/>
          <a:p>
            <a:pPr>
              <a:lnSpc>
                <a:spcPct val="70000"/>
              </a:lnSpc>
              <a:buClr>
                <a:schemeClr val="tx1"/>
              </a:buClr>
              <a:buFont typeface="Wingdings" pitchFamily="2" charset="2"/>
              <a:buNone/>
            </a:pPr>
            <a:r>
              <a:rPr lang="en-US" sz="3200" dirty="0" smtClean="0">
                <a:cs typeface="Times New Roman" pitchFamily="18" charset="0"/>
              </a:rPr>
              <a:t>void </a:t>
            </a:r>
            <a:r>
              <a:rPr lang="en-US" sz="3200" dirty="0" err="1" smtClean="0">
                <a:cs typeface="Times New Roman" pitchFamily="18" charset="0"/>
              </a:rPr>
              <a:t>dequeue</a:t>
            </a:r>
            <a:r>
              <a:rPr lang="en-US" sz="3200" dirty="0" smtClean="0">
                <a:cs typeface="Times New Roman" pitchFamily="18" charset="0"/>
              </a:rPr>
              <a:t>(Node *front) {</a:t>
            </a:r>
          </a:p>
          <a:p>
            <a:pPr>
              <a:lnSpc>
                <a:spcPct val="70000"/>
              </a:lnSpc>
              <a:buClr>
                <a:schemeClr val="tx1"/>
              </a:buClr>
              <a:buFont typeface="Wingdings" pitchFamily="2" charset="2"/>
              <a:buNone/>
            </a:pPr>
            <a:r>
              <a:rPr lang="en-US" sz="3200" dirty="0" smtClean="0">
                <a:cs typeface="Times New Roman" pitchFamily="18" charset="0"/>
              </a:rPr>
              <a:t>	  Node  *p; </a:t>
            </a:r>
            <a:r>
              <a:rPr lang="en-US" sz="3200" dirty="0" smtClean="0">
                <a:solidFill>
                  <a:srgbClr val="0000CC"/>
                </a:solidFill>
                <a:cs typeface="Times New Roman" pitchFamily="18" charset="0"/>
              </a:rPr>
              <a:t>  // temporary pointer</a:t>
            </a:r>
          </a:p>
          <a:p>
            <a:pPr>
              <a:lnSpc>
                <a:spcPct val="70000"/>
              </a:lnSpc>
              <a:buClr>
                <a:schemeClr val="tx1"/>
              </a:buClr>
              <a:buFont typeface="Wingdings" pitchFamily="2" charset="2"/>
              <a:buNone/>
            </a:pPr>
            <a:r>
              <a:rPr lang="en-US" sz="3200" dirty="0" smtClean="0">
                <a:cs typeface="Times New Roman" pitchFamily="18" charset="0"/>
              </a:rPr>
              <a:t>  if (front = NULL)</a:t>
            </a:r>
          </a:p>
          <a:p>
            <a:pPr>
              <a:lnSpc>
                <a:spcPct val="70000"/>
              </a:lnSpc>
              <a:buClr>
                <a:schemeClr val="tx1"/>
              </a:buClr>
              <a:buFont typeface="Wingdings" pitchFamily="2" charset="2"/>
              <a:buNone/>
            </a:pPr>
            <a:r>
              <a:rPr lang="en-US" sz="3200" dirty="0" smtClean="0">
                <a:cs typeface="Times New Roman" pitchFamily="18" charset="0"/>
              </a:rPr>
              <a:t>    </a:t>
            </a:r>
            <a:r>
              <a:rPr lang="en-US" sz="3200" dirty="0" err="1" smtClean="0">
                <a:cs typeface="Times New Roman" pitchFamily="18" charset="0"/>
              </a:rPr>
              <a:t>cout</a:t>
            </a:r>
            <a:r>
              <a:rPr lang="en-US" sz="3200" dirty="0" smtClean="0">
                <a:cs typeface="Times New Roman" pitchFamily="18" charset="0"/>
              </a:rPr>
              <a:t>&lt;&lt; “Queue is Empty”;</a:t>
            </a:r>
          </a:p>
          <a:p>
            <a:pPr>
              <a:lnSpc>
                <a:spcPct val="70000"/>
              </a:lnSpc>
              <a:buClr>
                <a:schemeClr val="tx1"/>
              </a:buClr>
              <a:buFont typeface="Wingdings" pitchFamily="2" charset="2"/>
              <a:buNone/>
            </a:pPr>
            <a:r>
              <a:rPr lang="en-US" sz="3200" dirty="0" smtClean="0">
                <a:cs typeface="Times New Roman" pitchFamily="18" charset="0"/>
              </a:rPr>
              <a:t>  else { </a:t>
            </a:r>
          </a:p>
          <a:p>
            <a:pPr>
              <a:lnSpc>
                <a:spcPct val="70000"/>
              </a:lnSpc>
              <a:buClr>
                <a:schemeClr val="tx1"/>
              </a:buClr>
              <a:buFont typeface="Wingdings" pitchFamily="2" charset="2"/>
              <a:buNone/>
            </a:pPr>
            <a:r>
              <a:rPr lang="en-US" sz="3200" dirty="0" smtClean="0">
                <a:cs typeface="Times New Roman" pitchFamily="18" charset="0"/>
              </a:rPr>
              <a:t>    p = front;</a:t>
            </a:r>
          </a:p>
          <a:p>
            <a:pPr>
              <a:lnSpc>
                <a:spcPct val="70000"/>
              </a:lnSpc>
              <a:buClr>
                <a:schemeClr val="tx1"/>
              </a:buClr>
              <a:buFont typeface="Wingdings" pitchFamily="2" charset="2"/>
              <a:buNone/>
            </a:pPr>
            <a:r>
              <a:rPr lang="en-US" sz="3200" dirty="0" smtClean="0">
                <a:cs typeface="Times New Roman" pitchFamily="18" charset="0"/>
              </a:rPr>
              <a:t>    front = front-&gt;next;</a:t>
            </a:r>
          </a:p>
          <a:p>
            <a:pPr>
              <a:lnSpc>
                <a:spcPct val="70000"/>
              </a:lnSpc>
              <a:buClr>
                <a:schemeClr val="tx1"/>
              </a:buClr>
              <a:buFont typeface="Wingdings" pitchFamily="2" charset="2"/>
              <a:buNone/>
            </a:pPr>
            <a:r>
              <a:rPr lang="en-US" sz="3200" dirty="0" smtClean="0">
                <a:cs typeface="Times New Roman" pitchFamily="18" charset="0"/>
              </a:rPr>
              <a:t>    if (front == NULL)</a:t>
            </a:r>
          </a:p>
          <a:p>
            <a:pPr>
              <a:lnSpc>
                <a:spcPct val="70000"/>
              </a:lnSpc>
              <a:buClr>
                <a:schemeClr val="tx1"/>
              </a:buClr>
              <a:buFont typeface="Wingdings" pitchFamily="2" charset="2"/>
              <a:buNone/>
            </a:pPr>
            <a:r>
              <a:rPr lang="en-US" sz="3200" dirty="0" smtClean="0">
                <a:cs typeface="Times New Roman" pitchFamily="18" charset="0"/>
              </a:rPr>
              <a:t>		rear = NULL;</a:t>
            </a:r>
          </a:p>
          <a:p>
            <a:pPr>
              <a:lnSpc>
                <a:spcPct val="70000"/>
              </a:lnSpc>
              <a:buClr>
                <a:schemeClr val="tx1"/>
              </a:buClr>
              <a:buFont typeface="Wingdings" pitchFamily="2" charset="2"/>
              <a:buNone/>
            </a:pPr>
            <a:r>
              <a:rPr lang="en-US" sz="3200" dirty="0" smtClean="0">
                <a:cs typeface="Times New Roman" pitchFamily="18" charset="0"/>
              </a:rPr>
              <a:t>    delete p; </a:t>
            </a:r>
          </a:p>
          <a:p>
            <a:pPr>
              <a:lnSpc>
                <a:spcPct val="70000"/>
              </a:lnSpc>
              <a:buClr>
                <a:schemeClr val="tx1"/>
              </a:buClr>
              <a:buFont typeface="Wingdings" pitchFamily="2" charset="2"/>
              <a:buNone/>
            </a:pPr>
            <a:r>
              <a:rPr lang="en-US" sz="3200" dirty="0" smtClean="0">
                <a:cs typeface="Times New Roman" pitchFamily="18" charset="0"/>
              </a:rPr>
              <a:t>    }</a:t>
            </a:r>
          </a:p>
          <a:p>
            <a:pPr>
              <a:lnSpc>
                <a:spcPct val="70000"/>
              </a:lnSpc>
              <a:buClr>
                <a:schemeClr val="tx1"/>
              </a:buClr>
              <a:buFont typeface="Wingdings" pitchFamily="2" charset="2"/>
              <a:buNone/>
            </a:pPr>
            <a:r>
              <a:rPr lang="en-US" sz="3200" dirty="0" smtClean="0">
                <a:cs typeface="Times New Roman" pitchFamily="18" charset="0"/>
              </a:rPr>
              <a:t>}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Implementing Queue operations</a:t>
            </a:r>
            <a:endParaRPr lang="en-US" dirty="0"/>
          </a:p>
        </p:txBody>
      </p:sp>
      <p:sp>
        <p:nvSpPr>
          <p:cNvPr id="4" name="Rectangle 3"/>
          <p:cNvSpPr>
            <a:spLocks noGrp="1" noRot="1" noChangeArrowheads="1"/>
          </p:cNvSpPr>
          <p:nvPr>
            <p:ph sz="quarter" idx="1"/>
          </p:nvPr>
        </p:nvSpPr>
        <p:spPr>
          <a:xfrm>
            <a:off x="381000" y="1143000"/>
            <a:ext cx="8382000" cy="5638800"/>
          </a:xfrm>
        </p:spPr>
        <p:txBody>
          <a:bodyPr>
            <a:noAutofit/>
          </a:bodyPr>
          <a:lstStyle/>
          <a:p>
            <a:pPr>
              <a:lnSpc>
                <a:spcPct val="70000"/>
              </a:lnSpc>
              <a:buClr>
                <a:schemeClr val="tx1"/>
              </a:buClr>
              <a:buNone/>
            </a:pPr>
            <a:r>
              <a:rPr lang="en-US" sz="3200" dirty="0" err="1" smtClean="0">
                <a:cs typeface="Times New Roman" pitchFamily="18" charset="0"/>
              </a:rPr>
              <a:t>int</a:t>
            </a:r>
            <a:r>
              <a:rPr lang="en-US" sz="3200" dirty="0" smtClean="0">
                <a:cs typeface="Times New Roman" pitchFamily="18" charset="0"/>
              </a:rPr>
              <a:t> front(Node *front) {</a:t>
            </a:r>
          </a:p>
          <a:p>
            <a:pPr>
              <a:lnSpc>
                <a:spcPct val="70000"/>
              </a:lnSpc>
              <a:buClr>
                <a:schemeClr val="tx1"/>
              </a:buClr>
              <a:buNone/>
            </a:pPr>
            <a:r>
              <a:rPr lang="en-US" sz="3200" dirty="0" smtClean="0">
                <a:cs typeface="Times New Roman" pitchFamily="18" charset="0"/>
              </a:rPr>
              <a:t>       if (front == NULL)</a:t>
            </a:r>
          </a:p>
          <a:p>
            <a:pPr>
              <a:lnSpc>
                <a:spcPct val="70000"/>
              </a:lnSpc>
              <a:buClr>
                <a:schemeClr val="tx1"/>
              </a:buClr>
              <a:buNone/>
            </a:pPr>
            <a:r>
              <a:rPr lang="en-US" sz="3200" dirty="0" smtClean="0">
                <a:cs typeface="Times New Roman" pitchFamily="18" charset="0"/>
              </a:rPr>
              <a:t>            return 0;</a:t>
            </a:r>
          </a:p>
          <a:p>
            <a:pPr>
              <a:lnSpc>
                <a:spcPct val="70000"/>
              </a:lnSpc>
              <a:buClr>
                <a:schemeClr val="tx1"/>
              </a:buClr>
              <a:buNone/>
            </a:pPr>
            <a:r>
              <a:rPr lang="en-US" sz="3200" dirty="0" smtClean="0">
                <a:cs typeface="Times New Roman" pitchFamily="18" charset="0"/>
              </a:rPr>
              <a:t>       else</a:t>
            </a:r>
          </a:p>
          <a:p>
            <a:pPr>
              <a:lnSpc>
                <a:spcPct val="70000"/>
              </a:lnSpc>
              <a:buClr>
                <a:schemeClr val="tx1"/>
              </a:buClr>
              <a:buNone/>
            </a:pPr>
            <a:r>
              <a:rPr lang="en-US" sz="3200" dirty="0" smtClean="0">
                <a:cs typeface="Times New Roman" pitchFamily="18" charset="0"/>
              </a:rPr>
              <a:t>		  return front-&gt;data;</a:t>
            </a:r>
          </a:p>
          <a:p>
            <a:pPr>
              <a:lnSpc>
                <a:spcPct val="70000"/>
              </a:lnSpc>
              <a:buClr>
                <a:schemeClr val="tx1"/>
              </a:buClr>
              <a:buNone/>
            </a:pPr>
            <a:r>
              <a:rPr lang="en-US" sz="3200" dirty="0" smtClean="0">
                <a:cs typeface="Times New Roman" pitchFamily="18" charset="0"/>
              </a:rPr>
              <a:t>}</a:t>
            </a:r>
          </a:p>
          <a:p>
            <a:pPr>
              <a:lnSpc>
                <a:spcPct val="70000"/>
              </a:lnSpc>
              <a:buClr>
                <a:schemeClr val="tx1"/>
              </a:buClr>
              <a:buNone/>
            </a:pPr>
            <a:endParaRPr lang="en-US" sz="3200" dirty="0" smtClean="0">
              <a:cs typeface="Times New Roman" pitchFamily="18" charset="0"/>
            </a:endParaRPr>
          </a:p>
          <a:p>
            <a:pPr>
              <a:lnSpc>
                <a:spcPct val="70000"/>
              </a:lnSpc>
              <a:buClr>
                <a:schemeClr val="tx1"/>
              </a:buClr>
              <a:buNone/>
            </a:pPr>
            <a:r>
              <a:rPr lang="en-US" sz="3200" dirty="0" err="1" smtClean="0">
                <a:cs typeface="Times New Roman" pitchFamily="18" charset="0"/>
              </a:rPr>
              <a:t>int</a:t>
            </a:r>
            <a:r>
              <a:rPr lang="en-US" sz="3200" dirty="0" smtClean="0">
                <a:cs typeface="Times New Roman" pitchFamily="18" charset="0"/>
              </a:rPr>
              <a:t> </a:t>
            </a:r>
            <a:r>
              <a:rPr lang="en-US" sz="3200" dirty="0" err="1" smtClean="0">
                <a:cs typeface="Times New Roman" pitchFamily="18" charset="0"/>
              </a:rPr>
              <a:t>isEmpty</a:t>
            </a:r>
            <a:r>
              <a:rPr lang="en-US" sz="3200" dirty="0" smtClean="0">
                <a:cs typeface="Times New Roman" pitchFamily="18" charset="0"/>
              </a:rPr>
              <a:t>(Node *front)  {</a:t>
            </a:r>
          </a:p>
          <a:p>
            <a:pPr>
              <a:lnSpc>
                <a:spcPct val="70000"/>
              </a:lnSpc>
              <a:buClr>
                <a:schemeClr val="tx1"/>
              </a:buClr>
              <a:buNone/>
            </a:pPr>
            <a:r>
              <a:rPr lang="en-US" sz="3200" dirty="0" smtClean="0">
                <a:cs typeface="Times New Roman" pitchFamily="18" charset="0"/>
              </a:rPr>
              <a:t>	   if (front == NULL)</a:t>
            </a:r>
          </a:p>
          <a:p>
            <a:pPr>
              <a:lnSpc>
                <a:spcPct val="70000"/>
              </a:lnSpc>
              <a:buClr>
                <a:schemeClr val="tx1"/>
              </a:buClr>
              <a:buNone/>
            </a:pPr>
            <a:r>
              <a:rPr lang="en-US" sz="3200" dirty="0" smtClean="0">
                <a:cs typeface="Times New Roman" pitchFamily="18" charset="0"/>
              </a:rPr>
              <a:t>           return </a:t>
            </a:r>
            <a:r>
              <a:rPr lang="en-US" sz="3200" dirty="0" smtClean="0">
                <a:cs typeface="Times New Roman" pitchFamily="18" charset="0"/>
              </a:rPr>
              <a:t>1;</a:t>
            </a:r>
            <a:endParaRPr lang="en-US" sz="3200" dirty="0" smtClean="0">
              <a:cs typeface="Times New Roman" pitchFamily="18" charset="0"/>
            </a:endParaRPr>
          </a:p>
          <a:p>
            <a:pPr>
              <a:lnSpc>
                <a:spcPct val="70000"/>
              </a:lnSpc>
              <a:buClr>
                <a:schemeClr val="tx1"/>
              </a:buClr>
              <a:buNone/>
            </a:pPr>
            <a:r>
              <a:rPr lang="en-US" sz="3200" dirty="0" smtClean="0">
                <a:cs typeface="Times New Roman" pitchFamily="18" charset="0"/>
              </a:rPr>
              <a:t>       else</a:t>
            </a:r>
          </a:p>
          <a:p>
            <a:pPr>
              <a:lnSpc>
                <a:spcPct val="70000"/>
              </a:lnSpc>
              <a:buClr>
                <a:schemeClr val="tx1"/>
              </a:buClr>
              <a:buNone/>
            </a:pPr>
            <a:r>
              <a:rPr lang="en-US" sz="3200" dirty="0" smtClean="0">
                <a:cs typeface="Times New Roman" pitchFamily="18" charset="0"/>
              </a:rPr>
              <a:t>		  return </a:t>
            </a:r>
            <a:r>
              <a:rPr lang="en-US" sz="3200" dirty="0" smtClean="0">
                <a:cs typeface="Times New Roman" pitchFamily="18" charset="0"/>
              </a:rPr>
              <a:t> 0;</a:t>
            </a:r>
            <a:endParaRPr lang="en-US" sz="3200" dirty="0" smtClean="0">
              <a:cs typeface="Times New Roman" pitchFamily="18" charset="0"/>
            </a:endParaRPr>
          </a:p>
          <a:p>
            <a:pPr>
              <a:lnSpc>
                <a:spcPct val="70000"/>
              </a:lnSpc>
              <a:buClr>
                <a:schemeClr val="tx1"/>
              </a:buClr>
              <a:buNone/>
            </a:pPr>
            <a:r>
              <a:rPr lang="en-US" sz="3200" dirty="0" smtClean="0">
                <a:cs typeface="Times New Roman" pitchFamily="18" charset="0"/>
              </a:rPr>
              <a:t>}</a:t>
            </a:r>
            <a:endParaRPr lang="en-US" sz="3200" dirty="0">
              <a:latin typeface="Courier New" pitchFamily="49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Circular Queue Linked Representation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1752600"/>
          </a:xfrm>
        </p:spPr>
        <p:txBody>
          <a:bodyPr/>
          <a:lstStyle/>
          <a:p>
            <a:r>
              <a:rPr lang="en-US" dirty="0" smtClean="0"/>
              <a:t>Keep a counter of number of items in queue</a:t>
            </a:r>
          </a:p>
          <a:p>
            <a:r>
              <a:rPr lang="en-US" dirty="0" err="1" smtClean="0"/>
              <a:t>int</a:t>
            </a:r>
            <a:r>
              <a:rPr lang="en-US" dirty="0" smtClean="0"/>
              <a:t> count = 0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3276600"/>
            <a:ext cx="8125368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Circular Linked Queue - </a:t>
            </a:r>
            <a:r>
              <a:rPr lang="en-US" dirty="0" err="1" smtClean="0"/>
              <a:t>Enqueue</a:t>
            </a:r>
            <a:endParaRPr lang="en-US" dirty="0"/>
          </a:p>
        </p:txBody>
      </p:sp>
      <p:sp>
        <p:nvSpPr>
          <p:cNvPr id="4" name="Rectangle 3"/>
          <p:cNvSpPr>
            <a:spLocks noGrp="1" noRot="1" noChangeArrowheads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70000"/>
              </a:lnSpc>
              <a:buClr>
                <a:schemeClr val="tx1"/>
              </a:buClr>
              <a:buNone/>
            </a:pPr>
            <a:r>
              <a:rPr lang="en-US" sz="3200" dirty="0" smtClean="0">
                <a:cs typeface="Times New Roman" pitchFamily="18" charset="0"/>
              </a:rPr>
              <a:t>void </a:t>
            </a:r>
            <a:r>
              <a:rPr lang="en-US" sz="3200" dirty="0" err="1" smtClean="0">
                <a:cs typeface="Times New Roman" pitchFamily="18" charset="0"/>
              </a:rPr>
              <a:t>enqueue</a:t>
            </a:r>
            <a:r>
              <a:rPr lang="en-US" sz="3200" dirty="0" smtClean="0">
                <a:cs typeface="Times New Roman" pitchFamily="18" charset="0"/>
              </a:rPr>
              <a:t>(</a:t>
            </a:r>
            <a:r>
              <a:rPr lang="en-US" sz="3200" dirty="0" err="1" smtClean="0">
                <a:cs typeface="Times New Roman" pitchFamily="18" charset="0"/>
              </a:rPr>
              <a:t>int</a:t>
            </a:r>
            <a:r>
              <a:rPr lang="en-US" sz="3200" dirty="0" smtClean="0">
                <a:cs typeface="Times New Roman" pitchFamily="18" charset="0"/>
              </a:rPr>
              <a:t> x, Node *rear){</a:t>
            </a:r>
          </a:p>
          <a:p>
            <a:pPr>
              <a:lnSpc>
                <a:spcPct val="70000"/>
              </a:lnSpc>
              <a:buClr>
                <a:schemeClr val="tx1"/>
              </a:buClr>
              <a:buNone/>
            </a:pPr>
            <a:r>
              <a:rPr lang="en-US" sz="3200" dirty="0" smtClean="0">
                <a:cs typeface="Times New Roman" pitchFamily="18" charset="0"/>
              </a:rPr>
              <a:t>    Node* </a:t>
            </a:r>
            <a:r>
              <a:rPr lang="en-US" sz="3200" dirty="0" err="1" smtClean="0">
                <a:cs typeface="Times New Roman" pitchFamily="18" charset="0"/>
              </a:rPr>
              <a:t>newNode</a:t>
            </a:r>
            <a:r>
              <a:rPr lang="en-US" sz="3200" dirty="0" smtClean="0">
                <a:cs typeface="Times New Roman" pitchFamily="18" charset="0"/>
              </a:rPr>
              <a:t>;</a:t>
            </a:r>
          </a:p>
          <a:p>
            <a:pPr>
              <a:lnSpc>
                <a:spcPct val="70000"/>
              </a:lnSpc>
              <a:buClr>
                <a:schemeClr val="tx1"/>
              </a:buClr>
              <a:buNone/>
            </a:pPr>
            <a:r>
              <a:rPr lang="en-US" sz="3200" dirty="0" smtClean="0">
                <a:cs typeface="Times New Roman" pitchFamily="18" charset="0"/>
              </a:rPr>
              <a:t>	 </a:t>
            </a:r>
            <a:r>
              <a:rPr lang="en-US" sz="3200" dirty="0" err="1" smtClean="0">
                <a:cs typeface="Times New Roman" pitchFamily="18" charset="0"/>
              </a:rPr>
              <a:t>newNode</a:t>
            </a:r>
            <a:r>
              <a:rPr lang="en-US" sz="3200" dirty="0" smtClean="0">
                <a:cs typeface="Times New Roman" pitchFamily="18" charset="0"/>
              </a:rPr>
              <a:t> = new Node;</a:t>
            </a:r>
          </a:p>
          <a:p>
            <a:pPr>
              <a:lnSpc>
                <a:spcPct val="70000"/>
              </a:lnSpc>
              <a:buClr>
                <a:schemeClr val="tx1"/>
              </a:buClr>
              <a:buNone/>
            </a:pPr>
            <a:r>
              <a:rPr lang="en-US" sz="3200" dirty="0" smtClean="0">
                <a:cs typeface="Times New Roman" pitchFamily="18" charset="0"/>
              </a:rPr>
              <a:t>    </a:t>
            </a:r>
            <a:r>
              <a:rPr lang="en-US" sz="3200" dirty="0" err="1" smtClean="0">
                <a:cs typeface="Times New Roman" pitchFamily="18" charset="0"/>
              </a:rPr>
              <a:t>newNode</a:t>
            </a:r>
            <a:r>
              <a:rPr lang="en-US" sz="3200" dirty="0" smtClean="0">
                <a:cs typeface="Times New Roman" pitchFamily="18" charset="0"/>
              </a:rPr>
              <a:t>-&gt;data = x;</a:t>
            </a:r>
          </a:p>
          <a:p>
            <a:pPr>
              <a:lnSpc>
                <a:spcPct val="70000"/>
              </a:lnSpc>
              <a:buClr>
                <a:schemeClr val="tx1"/>
              </a:buClr>
              <a:buNone/>
            </a:pPr>
            <a:r>
              <a:rPr lang="en-US" sz="3200" dirty="0" smtClean="0">
                <a:cs typeface="Times New Roman" pitchFamily="18" charset="0"/>
              </a:rPr>
              <a:t>    </a:t>
            </a:r>
            <a:r>
              <a:rPr lang="en-US" sz="3200" dirty="0" err="1" smtClean="0">
                <a:cs typeface="Times New Roman" pitchFamily="18" charset="0"/>
              </a:rPr>
              <a:t>newNode</a:t>
            </a:r>
            <a:r>
              <a:rPr lang="en-US" sz="3200" dirty="0" smtClean="0">
                <a:cs typeface="Times New Roman" pitchFamily="18" charset="0"/>
              </a:rPr>
              <a:t>-&gt;next = NULL;</a:t>
            </a:r>
          </a:p>
          <a:p>
            <a:pPr>
              <a:lnSpc>
                <a:spcPct val="70000"/>
              </a:lnSpc>
              <a:buClr>
                <a:schemeClr val="tx1"/>
              </a:buClr>
              <a:buNone/>
            </a:pPr>
            <a:r>
              <a:rPr lang="en-US" sz="3200" dirty="0" smtClean="0">
                <a:cs typeface="Times New Roman" pitchFamily="18" charset="0"/>
              </a:rPr>
              <a:t>    if (count == 0) { </a:t>
            </a:r>
            <a:r>
              <a:rPr lang="en-US" sz="3200" dirty="0" smtClean="0">
                <a:solidFill>
                  <a:srgbClr val="0000CC"/>
                </a:solidFill>
                <a:cs typeface="Times New Roman" pitchFamily="18" charset="0"/>
              </a:rPr>
              <a:t>// queue is empty</a:t>
            </a:r>
          </a:p>
          <a:p>
            <a:pPr>
              <a:lnSpc>
                <a:spcPct val="70000"/>
              </a:lnSpc>
              <a:buClr>
                <a:schemeClr val="tx1"/>
              </a:buClr>
              <a:buNone/>
            </a:pPr>
            <a:r>
              <a:rPr lang="en-US" sz="3200" dirty="0" smtClean="0">
                <a:cs typeface="Times New Roman" pitchFamily="18" charset="0"/>
              </a:rPr>
              <a:t>	 </a:t>
            </a:r>
            <a:r>
              <a:rPr lang="en-US" sz="3200" dirty="0" smtClean="0">
                <a:cs typeface="Times New Roman" pitchFamily="18" charset="0"/>
              </a:rPr>
              <a:t>	rear </a:t>
            </a:r>
            <a:r>
              <a:rPr lang="en-US" sz="3200" dirty="0" smtClean="0">
                <a:cs typeface="Times New Roman" pitchFamily="18" charset="0"/>
              </a:rPr>
              <a:t>= </a:t>
            </a:r>
            <a:r>
              <a:rPr lang="en-US" sz="3200" dirty="0" err="1" smtClean="0">
                <a:cs typeface="Times New Roman" pitchFamily="18" charset="0"/>
              </a:rPr>
              <a:t>newNode</a:t>
            </a:r>
            <a:r>
              <a:rPr lang="en-US" sz="3200" dirty="0" smtClean="0">
                <a:cs typeface="Times New Roman" pitchFamily="18" charset="0"/>
              </a:rPr>
              <a:t>;</a:t>
            </a:r>
          </a:p>
          <a:p>
            <a:pPr>
              <a:lnSpc>
                <a:spcPct val="70000"/>
              </a:lnSpc>
              <a:buClr>
                <a:schemeClr val="tx1"/>
              </a:buClr>
              <a:buNone/>
            </a:pPr>
            <a:r>
              <a:rPr lang="en-US" sz="3200" dirty="0" smtClean="0">
                <a:cs typeface="Times New Roman" pitchFamily="18" charset="0"/>
              </a:rPr>
              <a:t>   	     front = rear;	   	 }</a:t>
            </a:r>
          </a:p>
          <a:p>
            <a:pPr>
              <a:lnSpc>
                <a:spcPct val="70000"/>
              </a:lnSpc>
              <a:buClr>
                <a:schemeClr val="tx1"/>
              </a:buClr>
              <a:buNone/>
            </a:pPr>
            <a:r>
              <a:rPr lang="en-US" sz="3200" dirty="0" smtClean="0">
                <a:cs typeface="Times New Roman" pitchFamily="18" charset="0"/>
              </a:rPr>
              <a:t>    else { 	 </a:t>
            </a:r>
          </a:p>
          <a:p>
            <a:pPr>
              <a:lnSpc>
                <a:spcPct val="70000"/>
              </a:lnSpc>
              <a:buClr>
                <a:schemeClr val="tx1"/>
              </a:buClr>
              <a:buNone/>
            </a:pPr>
            <a:r>
              <a:rPr lang="en-US" sz="3200" dirty="0" smtClean="0">
                <a:cs typeface="Times New Roman" pitchFamily="18" charset="0"/>
              </a:rPr>
              <a:t>		rear-&gt;next = </a:t>
            </a:r>
            <a:r>
              <a:rPr lang="en-US" sz="3200" dirty="0" err="1" smtClean="0">
                <a:cs typeface="Times New Roman" pitchFamily="18" charset="0"/>
              </a:rPr>
              <a:t>newNode</a:t>
            </a:r>
            <a:r>
              <a:rPr lang="en-US" sz="3200" dirty="0" smtClean="0">
                <a:cs typeface="Times New Roman" pitchFamily="18" charset="0"/>
              </a:rPr>
              <a:t>;</a:t>
            </a:r>
          </a:p>
          <a:p>
            <a:pPr>
              <a:lnSpc>
                <a:spcPct val="70000"/>
              </a:lnSpc>
              <a:buClr>
                <a:schemeClr val="tx1"/>
              </a:buClr>
              <a:buNone/>
            </a:pPr>
            <a:r>
              <a:rPr lang="en-US" sz="3200" dirty="0" smtClean="0">
                <a:cs typeface="Times New Roman" pitchFamily="18" charset="0"/>
              </a:rPr>
              <a:t>    	rear = </a:t>
            </a:r>
            <a:r>
              <a:rPr lang="en-US" sz="3200" dirty="0" err="1" smtClean="0">
                <a:cs typeface="Times New Roman" pitchFamily="18" charset="0"/>
              </a:rPr>
              <a:t>newNode</a:t>
            </a:r>
            <a:r>
              <a:rPr lang="en-US" sz="3200" dirty="0" smtClean="0">
                <a:cs typeface="Times New Roman" pitchFamily="18" charset="0"/>
              </a:rPr>
              <a:t>;	</a:t>
            </a:r>
          </a:p>
          <a:p>
            <a:pPr>
              <a:lnSpc>
                <a:spcPct val="70000"/>
              </a:lnSpc>
              <a:buClr>
                <a:schemeClr val="tx1"/>
              </a:buClr>
              <a:buNone/>
            </a:pPr>
            <a:r>
              <a:rPr lang="en-US" sz="3200" dirty="0" smtClean="0">
                <a:cs typeface="Times New Roman" pitchFamily="18" charset="0"/>
              </a:rPr>
              <a:t>         rear-&gt;next = front;  }</a:t>
            </a:r>
          </a:p>
          <a:p>
            <a:pPr>
              <a:lnSpc>
                <a:spcPct val="70000"/>
              </a:lnSpc>
              <a:buClr>
                <a:schemeClr val="tx1"/>
              </a:buClr>
              <a:buNone/>
            </a:pPr>
            <a:r>
              <a:rPr lang="en-US" sz="3200" dirty="0" smtClean="0">
                <a:cs typeface="Times New Roman" pitchFamily="18" charset="0"/>
              </a:rPr>
              <a:t>	count++;		 </a:t>
            </a:r>
          </a:p>
          <a:p>
            <a:pPr>
              <a:lnSpc>
                <a:spcPct val="70000"/>
              </a:lnSpc>
              <a:buClr>
                <a:schemeClr val="tx1"/>
              </a:buClr>
              <a:buNone/>
            </a:pPr>
            <a:r>
              <a:rPr lang="en-US" sz="3200" dirty="0" smtClean="0">
                <a:cs typeface="Times New Roman" pitchFamily="18" charset="0"/>
              </a:rPr>
              <a:t>}</a:t>
            </a:r>
          </a:p>
          <a:p>
            <a:pPr>
              <a:lnSpc>
                <a:spcPct val="70000"/>
              </a:lnSpc>
              <a:buClr>
                <a:schemeClr val="tx1"/>
              </a:buClr>
              <a:buFont typeface="Wingdings" pitchFamily="2" charset="2"/>
              <a:buNone/>
            </a:pPr>
            <a:endParaRPr lang="en-US" sz="3200" dirty="0" smtClean="0"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Circular Linked Queue - </a:t>
            </a:r>
            <a:r>
              <a:rPr lang="en-US" dirty="0" err="1" smtClean="0"/>
              <a:t>Dequeue</a:t>
            </a:r>
            <a:endParaRPr lang="en-US" dirty="0"/>
          </a:p>
        </p:txBody>
      </p:sp>
      <p:sp>
        <p:nvSpPr>
          <p:cNvPr id="4" name="Rectangle 3"/>
          <p:cNvSpPr>
            <a:spLocks noGrp="1" noRot="1" noChangeArrowheads="1"/>
          </p:cNvSpPr>
          <p:nvPr>
            <p:ph sz="quarter" idx="1"/>
          </p:nvPr>
        </p:nvSpPr>
        <p:spPr>
          <a:xfrm>
            <a:off x="381000" y="1143000"/>
            <a:ext cx="8382000" cy="5638800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70000"/>
              </a:lnSpc>
              <a:buClr>
                <a:schemeClr val="tx1"/>
              </a:buClr>
              <a:buFont typeface="Wingdings" pitchFamily="2" charset="2"/>
              <a:buNone/>
            </a:pPr>
            <a:endParaRPr lang="en-US" sz="3200" dirty="0" smtClean="0">
              <a:cs typeface="Times New Roman" pitchFamily="18" charset="0"/>
            </a:endParaRPr>
          </a:p>
          <a:p>
            <a:pPr>
              <a:lnSpc>
                <a:spcPct val="70000"/>
              </a:lnSpc>
              <a:buClr>
                <a:schemeClr val="tx1"/>
              </a:buClr>
              <a:buFont typeface="Wingdings" pitchFamily="2" charset="2"/>
              <a:buNone/>
            </a:pPr>
            <a:r>
              <a:rPr lang="en-US" sz="3200" dirty="0" smtClean="0">
                <a:cs typeface="Times New Roman" pitchFamily="18" charset="0"/>
              </a:rPr>
              <a:t>void </a:t>
            </a:r>
            <a:r>
              <a:rPr lang="en-US" sz="3200" dirty="0" err="1" smtClean="0">
                <a:cs typeface="Times New Roman" pitchFamily="18" charset="0"/>
              </a:rPr>
              <a:t>dequeue</a:t>
            </a:r>
            <a:r>
              <a:rPr lang="en-US" sz="3200" dirty="0" smtClean="0">
                <a:cs typeface="Times New Roman" pitchFamily="18" charset="0"/>
              </a:rPr>
              <a:t>(Node *front) {</a:t>
            </a:r>
          </a:p>
          <a:p>
            <a:pPr>
              <a:lnSpc>
                <a:spcPct val="70000"/>
              </a:lnSpc>
              <a:buClr>
                <a:schemeClr val="tx1"/>
              </a:buClr>
              <a:buFont typeface="Wingdings" pitchFamily="2" charset="2"/>
              <a:buNone/>
            </a:pPr>
            <a:r>
              <a:rPr lang="en-US" sz="3200" dirty="0" smtClean="0">
                <a:cs typeface="Times New Roman" pitchFamily="18" charset="0"/>
              </a:rPr>
              <a:t>	  Node  *p; </a:t>
            </a:r>
            <a:r>
              <a:rPr lang="en-US" sz="3200" dirty="0" smtClean="0">
                <a:solidFill>
                  <a:srgbClr val="0000CC"/>
                </a:solidFill>
                <a:cs typeface="Times New Roman" pitchFamily="18" charset="0"/>
              </a:rPr>
              <a:t>  // temporary pointer</a:t>
            </a:r>
          </a:p>
          <a:p>
            <a:pPr>
              <a:lnSpc>
                <a:spcPct val="70000"/>
              </a:lnSpc>
              <a:buClr>
                <a:schemeClr val="tx1"/>
              </a:buClr>
              <a:buFont typeface="Wingdings" pitchFamily="2" charset="2"/>
              <a:buNone/>
            </a:pPr>
            <a:r>
              <a:rPr lang="en-US" sz="3200" dirty="0" smtClean="0">
                <a:cs typeface="Times New Roman" pitchFamily="18" charset="0"/>
              </a:rPr>
              <a:t>  if (count == 0)</a:t>
            </a:r>
          </a:p>
          <a:p>
            <a:pPr>
              <a:lnSpc>
                <a:spcPct val="70000"/>
              </a:lnSpc>
              <a:buClr>
                <a:schemeClr val="tx1"/>
              </a:buClr>
              <a:buFont typeface="Wingdings" pitchFamily="2" charset="2"/>
              <a:buNone/>
            </a:pPr>
            <a:r>
              <a:rPr lang="en-US" sz="3200" dirty="0" smtClean="0">
                <a:cs typeface="Times New Roman" pitchFamily="18" charset="0"/>
              </a:rPr>
              <a:t>    </a:t>
            </a:r>
            <a:r>
              <a:rPr lang="en-US" sz="3200" dirty="0" err="1" smtClean="0">
                <a:cs typeface="Times New Roman" pitchFamily="18" charset="0"/>
              </a:rPr>
              <a:t>cout</a:t>
            </a:r>
            <a:r>
              <a:rPr lang="en-US" sz="3200" dirty="0" smtClean="0">
                <a:cs typeface="Times New Roman" pitchFamily="18" charset="0"/>
              </a:rPr>
              <a:t>&lt;&lt; “Queue is Empty”;</a:t>
            </a:r>
          </a:p>
          <a:p>
            <a:pPr>
              <a:lnSpc>
                <a:spcPct val="70000"/>
              </a:lnSpc>
              <a:buClr>
                <a:schemeClr val="tx1"/>
              </a:buClr>
              <a:buFont typeface="Wingdings" pitchFamily="2" charset="2"/>
              <a:buNone/>
            </a:pPr>
            <a:r>
              <a:rPr lang="en-US" sz="3200" dirty="0" smtClean="0">
                <a:cs typeface="Times New Roman" pitchFamily="18" charset="0"/>
              </a:rPr>
              <a:t>  else { </a:t>
            </a:r>
          </a:p>
          <a:p>
            <a:pPr>
              <a:lnSpc>
                <a:spcPct val="70000"/>
              </a:lnSpc>
              <a:buClr>
                <a:schemeClr val="tx1"/>
              </a:buClr>
              <a:buFont typeface="Wingdings" pitchFamily="2" charset="2"/>
              <a:buNone/>
            </a:pPr>
            <a:r>
              <a:rPr lang="en-US" sz="3200" dirty="0" smtClean="0">
                <a:cs typeface="Times New Roman" pitchFamily="18" charset="0"/>
              </a:rPr>
              <a:t>       count--;</a:t>
            </a:r>
          </a:p>
          <a:p>
            <a:pPr>
              <a:lnSpc>
                <a:spcPct val="70000"/>
              </a:lnSpc>
              <a:buClr>
                <a:schemeClr val="tx1"/>
              </a:buClr>
              <a:buFont typeface="Wingdings" pitchFamily="2" charset="2"/>
              <a:buNone/>
            </a:pPr>
            <a:r>
              <a:rPr lang="en-US" sz="3200" dirty="0" smtClean="0">
                <a:cs typeface="Times New Roman" pitchFamily="18" charset="0"/>
              </a:rPr>
              <a:t>       if (front == rear) {</a:t>
            </a:r>
          </a:p>
          <a:p>
            <a:pPr>
              <a:lnSpc>
                <a:spcPct val="70000"/>
              </a:lnSpc>
              <a:buClr>
                <a:schemeClr val="tx1"/>
              </a:buClr>
              <a:buFont typeface="Wingdings" pitchFamily="2" charset="2"/>
              <a:buNone/>
            </a:pPr>
            <a:r>
              <a:rPr lang="en-US" sz="3200" dirty="0" smtClean="0">
                <a:cs typeface="Times New Roman" pitchFamily="18" charset="0"/>
              </a:rPr>
              <a:t>           delete front;</a:t>
            </a:r>
          </a:p>
          <a:p>
            <a:pPr>
              <a:lnSpc>
                <a:spcPct val="70000"/>
              </a:lnSpc>
              <a:buClr>
                <a:schemeClr val="tx1"/>
              </a:buClr>
              <a:buFont typeface="Wingdings" pitchFamily="2" charset="2"/>
              <a:buNone/>
            </a:pPr>
            <a:r>
              <a:rPr lang="en-US" sz="3200" dirty="0" smtClean="0">
                <a:cs typeface="Times New Roman" pitchFamily="18" charset="0"/>
              </a:rPr>
              <a:t>	       front = NULL;</a:t>
            </a:r>
          </a:p>
          <a:p>
            <a:pPr>
              <a:lnSpc>
                <a:spcPct val="70000"/>
              </a:lnSpc>
              <a:buClr>
                <a:schemeClr val="tx1"/>
              </a:buClr>
              <a:buFont typeface="Wingdings" pitchFamily="2" charset="2"/>
              <a:buNone/>
            </a:pPr>
            <a:r>
              <a:rPr lang="en-US" sz="3200" dirty="0" smtClean="0">
                <a:cs typeface="Times New Roman" pitchFamily="18" charset="0"/>
              </a:rPr>
              <a:t>	       rear = NULL;</a:t>
            </a:r>
          </a:p>
          <a:p>
            <a:pPr>
              <a:lnSpc>
                <a:spcPct val="70000"/>
              </a:lnSpc>
              <a:buClr>
                <a:schemeClr val="tx1"/>
              </a:buClr>
              <a:buFont typeface="Wingdings" pitchFamily="2" charset="2"/>
              <a:buNone/>
            </a:pPr>
            <a:r>
              <a:rPr lang="en-US" sz="3200" dirty="0" smtClean="0">
                <a:cs typeface="Times New Roman" pitchFamily="18" charset="0"/>
              </a:rPr>
              <a:t>       }  else {</a:t>
            </a:r>
          </a:p>
          <a:p>
            <a:pPr>
              <a:lnSpc>
                <a:spcPct val="70000"/>
              </a:lnSpc>
              <a:buClr>
                <a:schemeClr val="tx1"/>
              </a:buClr>
              <a:buFont typeface="Wingdings" pitchFamily="2" charset="2"/>
              <a:buNone/>
            </a:pPr>
            <a:r>
              <a:rPr lang="en-US" sz="3200" dirty="0" smtClean="0">
                <a:cs typeface="Times New Roman" pitchFamily="18" charset="0"/>
              </a:rPr>
              <a:t>	       p = front;</a:t>
            </a:r>
          </a:p>
          <a:p>
            <a:pPr>
              <a:lnSpc>
                <a:spcPct val="70000"/>
              </a:lnSpc>
              <a:buClr>
                <a:schemeClr val="tx1"/>
              </a:buClr>
              <a:buFont typeface="Wingdings" pitchFamily="2" charset="2"/>
              <a:buNone/>
            </a:pPr>
            <a:r>
              <a:rPr lang="en-US" sz="3200" dirty="0" smtClean="0">
                <a:cs typeface="Times New Roman" pitchFamily="18" charset="0"/>
              </a:rPr>
              <a:t>           front = front-&gt;next;</a:t>
            </a:r>
          </a:p>
          <a:p>
            <a:pPr>
              <a:lnSpc>
                <a:spcPct val="70000"/>
              </a:lnSpc>
              <a:buClr>
                <a:schemeClr val="tx1"/>
              </a:buClr>
              <a:buFont typeface="Wingdings" pitchFamily="2" charset="2"/>
              <a:buNone/>
            </a:pPr>
            <a:r>
              <a:rPr lang="en-US" sz="3200" dirty="0" smtClean="0">
                <a:cs typeface="Times New Roman" pitchFamily="18" charset="0"/>
              </a:rPr>
              <a:t>	       rear-&gt;next = front;</a:t>
            </a:r>
          </a:p>
          <a:p>
            <a:pPr>
              <a:lnSpc>
                <a:spcPct val="70000"/>
              </a:lnSpc>
              <a:buClr>
                <a:schemeClr val="tx1"/>
              </a:buClr>
              <a:buFont typeface="Wingdings" pitchFamily="2" charset="2"/>
              <a:buNone/>
            </a:pPr>
            <a:r>
              <a:rPr lang="en-US" sz="3200" dirty="0" smtClean="0">
                <a:cs typeface="Times New Roman" pitchFamily="18" charset="0"/>
              </a:rPr>
              <a:t>	       delete p; </a:t>
            </a:r>
          </a:p>
          <a:p>
            <a:pPr>
              <a:lnSpc>
                <a:spcPct val="70000"/>
              </a:lnSpc>
              <a:buClr>
                <a:schemeClr val="tx1"/>
              </a:buClr>
              <a:buFont typeface="Wingdings" pitchFamily="2" charset="2"/>
              <a:buNone/>
            </a:pPr>
            <a:r>
              <a:rPr lang="en-US" sz="3200" dirty="0" smtClean="0">
                <a:cs typeface="Times New Roman" pitchFamily="18" charset="0"/>
              </a:rPr>
              <a:t>      }	</a:t>
            </a:r>
            <a:r>
              <a:rPr lang="en-US" sz="3200" dirty="0" smtClean="0">
                <a:solidFill>
                  <a:srgbClr val="0000CC"/>
                </a:solidFill>
                <a:cs typeface="Times New Roman" pitchFamily="18" charset="0"/>
              </a:rPr>
              <a:t>// end of inner else</a:t>
            </a:r>
          </a:p>
          <a:p>
            <a:pPr>
              <a:lnSpc>
                <a:spcPct val="70000"/>
              </a:lnSpc>
              <a:buClr>
                <a:schemeClr val="tx1"/>
              </a:buClr>
              <a:buFont typeface="Wingdings" pitchFamily="2" charset="2"/>
              <a:buNone/>
            </a:pPr>
            <a:r>
              <a:rPr lang="en-US" sz="3200" dirty="0" smtClean="0">
                <a:cs typeface="Times New Roman" pitchFamily="18" charset="0"/>
              </a:rPr>
              <a:t>  }    </a:t>
            </a:r>
            <a:r>
              <a:rPr lang="en-US" sz="3200" dirty="0" smtClean="0">
                <a:solidFill>
                  <a:srgbClr val="0000CC"/>
                </a:solidFill>
                <a:cs typeface="Times New Roman" pitchFamily="18" charset="0"/>
              </a:rPr>
              <a:t>// end of outer else</a:t>
            </a:r>
          </a:p>
          <a:p>
            <a:pPr>
              <a:buNone/>
            </a:pPr>
            <a:r>
              <a:rPr lang="en-US" sz="3200" dirty="0" smtClean="0">
                <a:cs typeface="Times New Roman" pitchFamily="18" charset="0"/>
              </a:rPr>
              <a:t>}</a:t>
            </a:r>
            <a:r>
              <a:rPr lang="en-US" sz="3200" dirty="0" smtClean="0"/>
              <a:t> </a:t>
            </a:r>
            <a:r>
              <a:rPr lang="en-US" sz="3200" dirty="0" smtClean="0">
                <a:solidFill>
                  <a:srgbClr val="0000CC"/>
                </a:solidFill>
              </a:rPr>
              <a:t>// end of function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Boundary Conditions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6096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1143000"/>
            <a:ext cx="8229600" cy="5064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Deque</a:t>
            </a:r>
            <a:r>
              <a:rPr lang="en-US" dirty="0" smtClean="0"/>
              <a:t> – Double Ended Queue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35052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Elements can only be added or removed from front and back of the queue</a:t>
            </a:r>
          </a:p>
          <a:p>
            <a:r>
              <a:rPr lang="en-US" dirty="0" smtClean="0"/>
              <a:t>Typical operations include</a:t>
            </a:r>
          </a:p>
          <a:p>
            <a:pPr lvl="1"/>
            <a:r>
              <a:rPr lang="en-US" dirty="0" smtClean="0"/>
              <a:t>Insert at front an element</a:t>
            </a:r>
          </a:p>
          <a:p>
            <a:pPr lvl="1"/>
            <a:r>
              <a:rPr lang="en-US" dirty="0" smtClean="0"/>
              <a:t>Insert at back an element</a:t>
            </a:r>
          </a:p>
          <a:p>
            <a:pPr lvl="1"/>
            <a:r>
              <a:rPr lang="en-US" dirty="0" smtClean="0"/>
              <a:t>Remove from back an element</a:t>
            </a:r>
          </a:p>
          <a:p>
            <a:pPr lvl="1"/>
            <a:r>
              <a:rPr lang="en-US" dirty="0" smtClean="0"/>
              <a:t>Remove from front an element</a:t>
            </a:r>
          </a:p>
          <a:p>
            <a:pPr lvl="1"/>
            <a:r>
              <a:rPr lang="en-US" dirty="0" smtClean="0"/>
              <a:t>List the front element and </a:t>
            </a:r>
          </a:p>
          <a:p>
            <a:pPr lvl="1"/>
            <a:r>
              <a:rPr lang="en-US" dirty="0" smtClean="0"/>
              <a:t>List the back element. </a:t>
            </a:r>
          </a:p>
          <a:p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4477544"/>
            <a:ext cx="7375635" cy="2228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0"/>
            <a:ext cx="8305800" cy="685800"/>
          </a:xfrm>
        </p:spPr>
        <p:txBody>
          <a:bodyPr/>
          <a:lstStyle/>
          <a:p>
            <a:r>
              <a:rPr lang="en-US" dirty="0" err="1" smtClean="0"/>
              <a:t>Deque</a:t>
            </a:r>
            <a:r>
              <a:rPr lang="en-US" dirty="0" smtClean="0"/>
              <a:t> - Double Ended Queue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Simple method of implementing a </a:t>
            </a:r>
            <a:r>
              <a:rPr lang="en-US" dirty="0" err="1" smtClean="0"/>
              <a:t>deque</a:t>
            </a:r>
            <a:r>
              <a:rPr lang="en-US" dirty="0" smtClean="0"/>
              <a:t> is using a doubly linked list</a:t>
            </a:r>
          </a:p>
          <a:p>
            <a:r>
              <a:rPr lang="en-US" dirty="0" smtClean="0"/>
              <a:t>The time complexity of all the </a:t>
            </a:r>
            <a:r>
              <a:rPr lang="en-US" dirty="0" err="1" smtClean="0"/>
              <a:t>deque</a:t>
            </a:r>
            <a:r>
              <a:rPr lang="en-US" dirty="0" smtClean="0"/>
              <a:t> operations using a doubly linked list can be </a:t>
            </a:r>
            <a:r>
              <a:rPr lang="en-US" dirty="0" err="1" smtClean="0"/>
              <a:t>achieced</a:t>
            </a:r>
            <a:r>
              <a:rPr lang="en-US" dirty="0" smtClean="0"/>
              <a:t> O(1)</a:t>
            </a:r>
          </a:p>
          <a:p>
            <a:r>
              <a:rPr lang="en-US" dirty="0" smtClean="0"/>
              <a:t>A general purpose </a:t>
            </a:r>
            <a:r>
              <a:rPr lang="en-US" dirty="0" err="1" smtClean="0"/>
              <a:t>deque</a:t>
            </a:r>
            <a:r>
              <a:rPr lang="en-US" dirty="0" smtClean="0"/>
              <a:t> implementation can be used to mimic specialized behaviors like stacks and queues</a:t>
            </a:r>
          </a:p>
          <a:p>
            <a:r>
              <a:rPr lang="en-US" dirty="0" smtClean="0"/>
              <a:t>For example to use </a:t>
            </a:r>
            <a:r>
              <a:rPr lang="en-US" dirty="0" err="1" smtClean="0"/>
              <a:t>deque</a:t>
            </a:r>
            <a:r>
              <a:rPr lang="en-US" dirty="0" smtClean="0"/>
              <a:t> as a stack</a:t>
            </a:r>
          </a:p>
          <a:p>
            <a:pPr lvl="1"/>
            <a:r>
              <a:rPr lang="en-US" dirty="0" smtClean="0"/>
              <a:t>Insert at back an element (Push) and Remove at back an element (Pop) can behave as a stack</a:t>
            </a:r>
          </a:p>
          <a:p>
            <a:r>
              <a:rPr lang="en-US" dirty="0" smtClean="0"/>
              <a:t>For example to use </a:t>
            </a:r>
            <a:r>
              <a:rPr lang="en-US" dirty="0" err="1" smtClean="0"/>
              <a:t>deque</a:t>
            </a:r>
            <a:r>
              <a:rPr lang="en-US" dirty="0" smtClean="0"/>
              <a:t> as a queue. </a:t>
            </a:r>
          </a:p>
          <a:p>
            <a:pPr lvl="1"/>
            <a:r>
              <a:rPr lang="en-US" dirty="0" smtClean="0"/>
              <a:t>Insert at back an element (</a:t>
            </a:r>
            <a:r>
              <a:rPr lang="en-US" dirty="0" err="1" smtClean="0"/>
              <a:t>Enqueue</a:t>
            </a:r>
            <a:r>
              <a:rPr lang="en-US" dirty="0" smtClean="0"/>
              <a:t>) and Remove at front an element (</a:t>
            </a:r>
            <a:r>
              <a:rPr lang="en-US" dirty="0" err="1" smtClean="0"/>
              <a:t>Dequeue</a:t>
            </a:r>
            <a:r>
              <a:rPr lang="en-US" dirty="0" smtClean="0"/>
              <a:t>) can behave as a queue.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Deque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Monotype Sorts" pitchFamily="2" charset="2"/>
              <a:buNone/>
            </a:pPr>
            <a:r>
              <a:rPr lang="en-US" altLang="zh-TW" sz="3200" dirty="0" err="1" smtClean="0">
                <a:latin typeface="Courier New" pitchFamily="49" charset="0"/>
                <a:ea typeface="PMingLiU" pitchFamily="18" charset="-120"/>
              </a:rPr>
              <a:t>struct</a:t>
            </a:r>
            <a:r>
              <a:rPr lang="en-US" altLang="zh-TW" sz="3200" dirty="0" smtClean="0">
                <a:latin typeface="Courier New" pitchFamily="49" charset="0"/>
                <a:ea typeface="PMingLiU" pitchFamily="18" charset="-120"/>
              </a:rPr>
              <a:t> Node{</a:t>
            </a:r>
          </a:p>
          <a:p>
            <a:pPr>
              <a:buFont typeface="Monotype Sorts" pitchFamily="2" charset="2"/>
              <a:buNone/>
            </a:pPr>
            <a:r>
              <a:rPr lang="en-US" altLang="zh-TW" sz="3200" dirty="0" smtClean="0">
                <a:latin typeface="Courier New" pitchFamily="49" charset="0"/>
                <a:ea typeface="PMingLiU" pitchFamily="18" charset="-120"/>
              </a:rPr>
              <a:t>        </a:t>
            </a:r>
            <a:r>
              <a:rPr lang="en-US" altLang="zh-TW" sz="3200" dirty="0" err="1" smtClean="0">
                <a:latin typeface="Courier New" pitchFamily="49" charset="0"/>
                <a:ea typeface="PMingLiU" pitchFamily="18" charset="-120"/>
              </a:rPr>
              <a:t>int</a:t>
            </a:r>
            <a:r>
              <a:rPr lang="en-US" altLang="zh-TW" sz="3200" dirty="0" smtClean="0">
                <a:latin typeface="Courier New" pitchFamily="49" charset="0"/>
                <a:ea typeface="PMingLiU" pitchFamily="18" charset="-120"/>
              </a:rPr>
              <a:t> data;</a:t>
            </a:r>
          </a:p>
          <a:p>
            <a:pPr>
              <a:buFont typeface="Monotype Sorts" pitchFamily="2" charset="2"/>
              <a:buNone/>
            </a:pPr>
            <a:r>
              <a:rPr lang="en-US" altLang="zh-TW" sz="3200" dirty="0" smtClean="0">
                <a:latin typeface="Courier New" pitchFamily="49" charset="0"/>
                <a:ea typeface="PMingLiU" pitchFamily="18" charset="-120"/>
              </a:rPr>
              <a:t>        Node* next;</a:t>
            </a:r>
          </a:p>
          <a:p>
            <a:pPr>
              <a:buFont typeface="Monotype Sorts" pitchFamily="2" charset="2"/>
              <a:buNone/>
            </a:pPr>
            <a:r>
              <a:rPr lang="en-US" altLang="zh-TW" sz="3200" dirty="0" smtClean="0">
                <a:latin typeface="Courier New" pitchFamily="49" charset="0"/>
                <a:ea typeface="PMingLiU" pitchFamily="18" charset="-120"/>
              </a:rPr>
              <a:t>        Node* </a:t>
            </a:r>
            <a:r>
              <a:rPr lang="en-US" altLang="zh-TW" sz="3200" dirty="0" err="1" smtClean="0">
                <a:latin typeface="Courier New" pitchFamily="49" charset="0"/>
                <a:ea typeface="PMingLiU" pitchFamily="18" charset="-120"/>
              </a:rPr>
              <a:t>prev</a:t>
            </a:r>
            <a:r>
              <a:rPr lang="en-US" altLang="zh-TW" sz="3200" dirty="0" smtClean="0">
                <a:latin typeface="Courier New" pitchFamily="49" charset="0"/>
                <a:ea typeface="PMingLiU" pitchFamily="18" charset="-120"/>
              </a:rPr>
              <a:t>;</a:t>
            </a:r>
          </a:p>
          <a:p>
            <a:pPr>
              <a:buFont typeface="Monotype Sorts" pitchFamily="2" charset="2"/>
              <a:buNone/>
            </a:pPr>
            <a:r>
              <a:rPr lang="en-US" altLang="zh-TW" sz="3200" dirty="0" smtClean="0">
                <a:latin typeface="Courier New" pitchFamily="49" charset="0"/>
                <a:ea typeface="PMingLiU" pitchFamily="18" charset="-120"/>
              </a:rPr>
              <a:t>} *front, *rear;</a:t>
            </a:r>
          </a:p>
          <a:p>
            <a:pPr>
              <a:buFont typeface="Monotype Sorts" pitchFamily="2" charset="2"/>
              <a:buNone/>
            </a:pPr>
            <a:r>
              <a:rPr lang="en-US" sz="3200" dirty="0" smtClean="0">
                <a:latin typeface="Courier New" pitchFamily="49" charset="0"/>
                <a:ea typeface="PMingLiU" pitchFamily="18" charset="-120"/>
              </a:rPr>
              <a:t>front = NULL;</a:t>
            </a:r>
          </a:p>
          <a:p>
            <a:pPr>
              <a:buFont typeface="Monotype Sorts" pitchFamily="2" charset="2"/>
              <a:buNone/>
            </a:pPr>
            <a:r>
              <a:rPr lang="en-US" sz="3200" dirty="0" smtClean="0">
                <a:latin typeface="Courier New" pitchFamily="49" charset="0"/>
                <a:ea typeface="PMingLiU" pitchFamily="18" charset="-120"/>
              </a:rPr>
              <a:t>rear = NULL;</a:t>
            </a:r>
          </a:p>
          <a:p>
            <a:pPr>
              <a:buFont typeface="Monotype Sorts" pitchFamily="2" charset="2"/>
              <a:buNone/>
            </a:pPr>
            <a:r>
              <a:rPr lang="en-US" sz="3200" dirty="0" err="1" smtClean="0">
                <a:latin typeface="Courier New" pitchFamily="49" charset="0"/>
                <a:ea typeface="PMingLiU" pitchFamily="18" charset="-120"/>
              </a:rPr>
              <a:t>int</a:t>
            </a:r>
            <a:r>
              <a:rPr lang="en-US" sz="3200" dirty="0" smtClean="0">
                <a:latin typeface="Courier New" pitchFamily="49" charset="0"/>
                <a:ea typeface="PMingLiU" pitchFamily="18" charset="-120"/>
              </a:rPr>
              <a:t> count = 0; </a:t>
            </a:r>
            <a:r>
              <a:rPr lang="en-US" sz="3200" dirty="0" smtClean="0">
                <a:solidFill>
                  <a:srgbClr val="0000CC"/>
                </a:solidFill>
                <a:latin typeface="Courier New" pitchFamily="49" charset="0"/>
                <a:ea typeface="PMingLiU" pitchFamily="18" charset="-120"/>
              </a:rPr>
              <a:t>// to keep the number of items in queue</a:t>
            </a:r>
            <a:endParaRPr lang="en-US" dirty="0">
              <a:solidFill>
                <a:srgbClr val="0000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InsertFront</a:t>
            </a:r>
            <a:r>
              <a:rPr lang="en-US" dirty="0" smtClean="0"/>
              <a:t> operation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70000"/>
              </a:lnSpc>
              <a:buClr>
                <a:schemeClr val="tx1"/>
              </a:buClr>
              <a:buNone/>
            </a:pPr>
            <a:r>
              <a:rPr lang="en-US" sz="2800" dirty="0" smtClean="0">
                <a:cs typeface="Times New Roman" pitchFamily="18" charset="0"/>
              </a:rPr>
              <a:t>void </a:t>
            </a:r>
            <a:r>
              <a:rPr lang="en-US" sz="2800" dirty="0" err="1" smtClean="0">
                <a:cs typeface="Times New Roman" pitchFamily="18" charset="0"/>
              </a:rPr>
              <a:t>insertFront</a:t>
            </a:r>
            <a:r>
              <a:rPr lang="en-US" sz="2800" dirty="0" smtClean="0">
                <a:cs typeface="Times New Roman" pitchFamily="18" charset="0"/>
              </a:rPr>
              <a:t>(</a:t>
            </a:r>
            <a:r>
              <a:rPr lang="en-US" sz="2800" dirty="0" err="1" smtClean="0">
                <a:cs typeface="Times New Roman" pitchFamily="18" charset="0"/>
              </a:rPr>
              <a:t>int</a:t>
            </a:r>
            <a:r>
              <a:rPr lang="en-US" sz="2800" dirty="0" smtClean="0">
                <a:cs typeface="Times New Roman" pitchFamily="18" charset="0"/>
              </a:rPr>
              <a:t> x){</a:t>
            </a:r>
          </a:p>
          <a:p>
            <a:pPr>
              <a:lnSpc>
                <a:spcPct val="70000"/>
              </a:lnSpc>
              <a:buClr>
                <a:schemeClr val="tx1"/>
              </a:buClr>
              <a:buNone/>
            </a:pPr>
            <a:r>
              <a:rPr lang="en-US" sz="2800" dirty="0" smtClean="0">
                <a:cs typeface="Times New Roman" pitchFamily="18" charset="0"/>
              </a:rPr>
              <a:t>    Node* </a:t>
            </a:r>
            <a:r>
              <a:rPr lang="en-US" sz="2800" dirty="0" err="1" smtClean="0">
                <a:cs typeface="Times New Roman" pitchFamily="18" charset="0"/>
              </a:rPr>
              <a:t>newNode</a:t>
            </a:r>
            <a:r>
              <a:rPr lang="en-US" sz="2800" dirty="0" smtClean="0">
                <a:cs typeface="Times New Roman" pitchFamily="18" charset="0"/>
              </a:rPr>
              <a:t>;</a:t>
            </a:r>
          </a:p>
          <a:p>
            <a:pPr>
              <a:lnSpc>
                <a:spcPct val="70000"/>
              </a:lnSpc>
              <a:buClr>
                <a:schemeClr val="tx1"/>
              </a:buClr>
              <a:buNone/>
            </a:pPr>
            <a:r>
              <a:rPr lang="en-US" sz="2800" dirty="0" smtClean="0">
                <a:cs typeface="Times New Roman" pitchFamily="18" charset="0"/>
              </a:rPr>
              <a:t>	 </a:t>
            </a:r>
            <a:r>
              <a:rPr lang="en-US" sz="2800" dirty="0" err="1" smtClean="0">
                <a:cs typeface="Times New Roman" pitchFamily="18" charset="0"/>
              </a:rPr>
              <a:t>newNode</a:t>
            </a:r>
            <a:r>
              <a:rPr lang="en-US" sz="2800" dirty="0" smtClean="0">
                <a:cs typeface="Times New Roman" pitchFamily="18" charset="0"/>
              </a:rPr>
              <a:t> = new Node;</a:t>
            </a:r>
          </a:p>
          <a:p>
            <a:pPr>
              <a:lnSpc>
                <a:spcPct val="70000"/>
              </a:lnSpc>
              <a:buClr>
                <a:schemeClr val="tx1"/>
              </a:buClr>
              <a:buNone/>
            </a:pPr>
            <a:r>
              <a:rPr lang="en-US" sz="2800" dirty="0" smtClean="0">
                <a:cs typeface="Times New Roman" pitchFamily="18" charset="0"/>
              </a:rPr>
              <a:t>    </a:t>
            </a:r>
            <a:r>
              <a:rPr lang="en-US" sz="2800" dirty="0" err="1" smtClean="0">
                <a:cs typeface="Times New Roman" pitchFamily="18" charset="0"/>
              </a:rPr>
              <a:t>newNode</a:t>
            </a:r>
            <a:r>
              <a:rPr lang="en-US" sz="2800" dirty="0" smtClean="0">
                <a:cs typeface="Times New Roman" pitchFamily="18" charset="0"/>
              </a:rPr>
              <a:t>-&gt;data = x;</a:t>
            </a:r>
          </a:p>
          <a:p>
            <a:pPr>
              <a:lnSpc>
                <a:spcPct val="70000"/>
              </a:lnSpc>
              <a:buClr>
                <a:schemeClr val="tx1"/>
              </a:buClr>
              <a:buNone/>
            </a:pPr>
            <a:r>
              <a:rPr lang="en-US" sz="2800" dirty="0" smtClean="0">
                <a:cs typeface="Times New Roman" pitchFamily="18" charset="0"/>
              </a:rPr>
              <a:t>    </a:t>
            </a:r>
            <a:r>
              <a:rPr lang="en-US" sz="2800" dirty="0" err="1" smtClean="0">
                <a:cs typeface="Times New Roman" pitchFamily="18" charset="0"/>
              </a:rPr>
              <a:t>newNode</a:t>
            </a:r>
            <a:r>
              <a:rPr lang="en-US" sz="2800" dirty="0" smtClean="0">
                <a:cs typeface="Times New Roman" pitchFamily="18" charset="0"/>
              </a:rPr>
              <a:t>-&gt;next = NULL;</a:t>
            </a:r>
          </a:p>
          <a:p>
            <a:pPr>
              <a:lnSpc>
                <a:spcPct val="70000"/>
              </a:lnSpc>
              <a:buClr>
                <a:schemeClr val="tx1"/>
              </a:buClr>
              <a:buNone/>
            </a:pPr>
            <a:r>
              <a:rPr lang="en-US" sz="2800" dirty="0" smtClean="0">
                <a:cs typeface="Times New Roman" pitchFamily="18" charset="0"/>
              </a:rPr>
              <a:t>    </a:t>
            </a:r>
            <a:r>
              <a:rPr lang="en-US" sz="2800" dirty="0" err="1" smtClean="0">
                <a:cs typeface="Times New Roman" pitchFamily="18" charset="0"/>
              </a:rPr>
              <a:t>newNode</a:t>
            </a:r>
            <a:r>
              <a:rPr lang="en-US" sz="2800" dirty="0" smtClean="0">
                <a:cs typeface="Times New Roman" pitchFamily="18" charset="0"/>
              </a:rPr>
              <a:t>-&gt;</a:t>
            </a:r>
            <a:r>
              <a:rPr lang="en-US" sz="2800" dirty="0" err="1" smtClean="0">
                <a:cs typeface="Times New Roman" pitchFamily="18" charset="0"/>
              </a:rPr>
              <a:t>prev</a:t>
            </a:r>
            <a:r>
              <a:rPr lang="en-US" sz="2800" dirty="0" smtClean="0">
                <a:cs typeface="Times New Roman" pitchFamily="18" charset="0"/>
              </a:rPr>
              <a:t> = NULL;</a:t>
            </a:r>
          </a:p>
          <a:p>
            <a:pPr>
              <a:lnSpc>
                <a:spcPct val="70000"/>
              </a:lnSpc>
              <a:buClr>
                <a:schemeClr val="tx1"/>
              </a:buClr>
              <a:buNone/>
            </a:pPr>
            <a:r>
              <a:rPr lang="en-US" sz="2800" dirty="0" smtClean="0">
                <a:cs typeface="Times New Roman" pitchFamily="18" charset="0"/>
              </a:rPr>
              <a:t>    if (count == 0) { </a:t>
            </a:r>
            <a:r>
              <a:rPr lang="en-US" sz="2800" dirty="0" smtClean="0">
                <a:solidFill>
                  <a:srgbClr val="0000CC"/>
                </a:solidFill>
                <a:cs typeface="Times New Roman" pitchFamily="18" charset="0"/>
              </a:rPr>
              <a:t>// queue is empty</a:t>
            </a:r>
          </a:p>
          <a:p>
            <a:pPr>
              <a:lnSpc>
                <a:spcPct val="70000"/>
              </a:lnSpc>
              <a:buClr>
                <a:schemeClr val="tx1"/>
              </a:buClr>
              <a:buNone/>
            </a:pPr>
            <a:r>
              <a:rPr lang="en-US" sz="2800" dirty="0" smtClean="0">
                <a:cs typeface="Times New Roman" pitchFamily="18" charset="0"/>
              </a:rPr>
              <a:t>	     rear = </a:t>
            </a:r>
            <a:r>
              <a:rPr lang="en-US" sz="2800" dirty="0" err="1" smtClean="0">
                <a:cs typeface="Times New Roman" pitchFamily="18" charset="0"/>
              </a:rPr>
              <a:t>newNode</a:t>
            </a:r>
            <a:r>
              <a:rPr lang="en-US" sz="2800" dirty="0" smtClean="0">
                <a:cs typeface="Times New Roman" pitchFamily="18" charset="0"/>
              </a:rPr>
              <a:t>;</a:t>
            </a:r>
          </a:p>
          <a:p>
            <a:pPr>
              <a:lnSpc>
                <a:spcPct val="70000"/>
              </a:lnSpc>
              <a:buClr>
                <a:schemeClr val="tx1"/>
              </a:buClr>
              <a:buNone/>
            </a:pPr>
            <a:r>
              <a:rPr lang="en-US" sz="2800" dirty="0" smtClean="0">
                <a:cs typeface="Times New Roman" pitchFamily="18" charset="0"/>
              </a:rPr>
              <a:t>   	     front = rear ;	   	 }</a:t>
            </a:r>
          </a:p>
          <a:p>
            <a:pPr>
              <a:lnSpc>
                <a:spcPct val="70000"/>
              </a:lnSpc>
              <a:buClr>
                <a:schemeClr val="tx1"/>
              </a:buClr>
              <a:buNone/>
            </a:pPr>
            <a:r>
              <a:rPr lang="en-US" sz="2800" dirty="0" smtClean="0">
                <a:cs typeface="Times New Roman" pitchFamily="18" charset="0"/>
              </a:rPr>
              <a:t>    else { 	 </a:t>
            </a:r>
          </a:p>
          <a:p>
            <a:pPr>
              <a:lnSpc>
                <a:spcPct val="70000"/>
              </a:lnSpc>
              <a:buClr>
                <a:schemeClr val="tx1"/>
              </a:buClr>
              <a:buNone/>
            </a:pPr>
            <a:r>
              <a:rPr lang="en-US" sz="2800" dirty="0" smtClean="0">
                <a:cs typeface="Times New Roman" pitchFamily="18" charset="0"/>
              </a:rPr>
              <a:t>		</a:t>
            </a:r>
            <a:r>
              <a:rPr lang="en-US" sz="2800" dirty="0" err="1" smtClean="0">
                <a:cs typeface="Times New Roman" pitchFamily="18" charset="0"/>
              </a:rPr>
              <a:t>newNode</a:t>
            </a:r>
            <a:r>
              <a:rPr lang="en-US" sz="2800" dirty="0" smtClean="0">
                <a:cs typeface="Times New Roman" pitchFamily="18" charset="0"/>
              </a:rPr>
              <a:t>-&gt;next = front;</a:t>
            </a:r>
          </a:p>
          <a:p>
            <a:pPr>
              <a:lnSpc>
                <a:spcPct val="70000"/>
              </a:lnSpc>
              <a:buClr>
                <a:schemeClr val="tx1"/>
              </a:buClr>
              <a:buNone/>
            </a:pPr>
            <a:r>
              <a:rPr lang="en-US" sz="2800" dirty="0" smtClean="0">
                <a:cs typeface="Times New Roman" pitchFamily="18" charset="0"/>
              </a:rPr>
              <a:t>    	front-&gt;</a:t>
            </a:r>
            <a:r>
              <a:rPr lang="en-US" sz="2800" dirty="0" err="1" smtClean="0">
                <a:cs typeface="Times New Roman" pitchFamily="18" charset="0"/>
              </a:rPr>
              <a:t>prev</a:t>
            </a:r>
            <a:r>
              <a:rPr lang="en-US" sz="2800" dirty="0" smtClean="0">
                <a:cs typeface="Times New Roman" pitchFamily="18" charset="0"/>
              </a:rPr>
              <a:t> = </a:t>
            </a:r>
            <a:r>
              <a:rPr lang="en-US" sz="2800" dirty="0" err="1" smtClean="0">
                <a:cs typeface="Times New Roman" pitchFamily="18" charset="0"/>
              </a:rPr>
              <a:t>newNode</a:t>
            </a:r>
            <a:r>
              <a:rPr lang="en-US" sz="2800" dirty="0" smtClean="0">
                <a:cs typeface="Times New Roman" pitchFamily="18" charset="0"/>
              </a:rPr>
              <a:t>;	</a:t>
            </a:r>
          </a:p>
          <a:p>
            <a:pPr>
              <a:lnSpc>
                <a:spcPct val="70000"/>
              </a:lnSpc>
              <a:buClr>
                <a:schemeClr val="tx1"/>
              </a:buClr>
              <a:buNone/>
            </a:pPr>
            <a:r>
              <a:rPr lang="en-US" sz="2800" dirty="0" smtClean="0">
                <a:cs typeface="Times New Roman" pitchFamily="18" charset="0"/>
              </a:rPr>
              <a:t>         front = </a:t>
            </a:r>
            <a:r>
              <a:rPr lang="en-US" sz="2800" dirty="0" err="1" smtClean="0">
                <a:cs typeface="Times New Roman" pitchFamily="18" charset="0"/>
              </a:rPr>
              <a:t>newNode</a:t>
            </a:r>
            <a:r>
              <a:rPr lang="en-US" sz="2800" dirty="0" smtClean="0">
                <a:cs typeface="Times New Roman" pitchFamily="18" charset="0"/>
              </a:rPr>
              <a:t> ;	 }</a:t>
            </a:r>
          </a:p>
          <a:p>
            <a:pPr>
              <a:lnSpc>
                <a:spcPct val="70000"/>
              </a:lnSpc>
              <a:buClr>
                <a:schemeClr val="tx1"/>
              </a:buClr>
              <a:buNone/>
            </a:pPr>
            <a:r>
              <a:rPr lang="en-US" sz="2800" dirty="0" smtClean="0">
                <a:cs typeface="Times New Roman" pitchFamily="18" charset="0"/>
              </a:rPr>
              <a:t>	count++;		 </a:t>
            </a:r>
          </a:p>
          <a:p>
            <a:pPr>
              <a:lnSpc>
                <a:spcPct val="70000"/>
              </a:lnSpc>
              <a:buClr>
                <a:schemeClr val="tx1"/>
              </a:buClr>
              <a:buNone/>
            </a:pPr>
            <a:r>
              <a:rPr lang="en-US" sz="2800" dirty="0" smtClean="0">
                <a:cs typeface="Times New Roman" pitchFamily="18" charset="0"/>
              </a:rPr>
              <a:t>}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RemoveFront</a:t>
            </a:r>
            <a:r>
              <a:rPr lang="en-US" dirty="0" smtClean="0"/>
              <a:t> operation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70000"/>
              </a:lnSpc>
              <a:buClr>
                <a:schemeClr val="tx1"/>
              </a:buClr>
              <a:buNone/>
            </a:pPr>
            <a:r>
              <a:rPr lang="en-US" sz="2800" dirty="0" smtClean="0">
                <a:cs typeface="Times New Roman" pitchFamily="18" charset="0"/>
              </a:rPr>
              <a:t>void </a:t>
            </a:r>
            <a:r>
              <a:rPr lang="en-US" sz="2800" dirty="0" err="1" smtClean="0">
                <a:cs typeface="Times New Roman" pitchFamily="18" charset="0"/>
              </a:rPr>
              <a:t>removeFront</a:t>
            </a:r>
            <a:r>
              <a:rPr lang="en-US" sz="2800" dirty="0" smtClean="0">
                <a:cs typeface="Times New Roman" pitchFamily="18" charset="0"/>
              </a:rPr>
              <a:t>(){</a:t>
            </a:r>
          </a:p>
          <a:p>
            <a:pPr>
              <a:lnSpc>
                <a:spcPct val="70000"/>
              </a:lnSpc>
              <a:buClr>
                <a:schemeClr val="tx1"/>
              </a:buClr>
              <a:buNone/>
            </a:pPr>
            <a:r>
              <a:rPr lang="en-US" sz="2800" dirty="0" smtClean="0">
                <a:cs typeface="Times New Roman" pitchFamily="18" charset="0"/>
              </a:rPr>
              <a:t>	Node *temp;</a:t>
            </a:r>
          </a:p>
          <a:p>
            <a:pPr>
              <a:lnSpc>
                <a:spcPct val="70000"/>
              </a:lnSpc>
              <a:buClr>
                <a:schemeClr val="tx1"/>
              </a:buClr>
              <a:buNone/>
            </a:pPr>
            <a:r>
              <a:rPr lang="en-US" sz="2800" dirty="0" smtClean="0">
                <a:cs typeface="Times New Roman" pitchFamily="18" charset="0"/>
              </a:rPr>
              <a:t>	if (count == 0) { </a:t>
            </a:r>
            <a:r>
              <a:rPr lang="en-US" sz="2800" dirty="0" smtClean="0">
                <a:solidFill>
                  <a:srgbClr val="0000CC"/>
                </a:solidFill>
                <a:cs typeface="Times New Roman" pitchFamily="18" charset="0"/>
              </a:rPr>
              <a:t>// queue is empty</a:t>
            </a:r>
          </a:p>
          <a:p>
            <a:pPr>
              <a:lnSpc>
                <a:spcPct val="70000"/>
              </a:lnSpc>
              <a:buClr>
                <a:schemeClr val="tx1"/>
              </a:buClr>
              <a:buNone/>
            </a:pPr>
            <a:r>
              <a:rPr lang="en-US" sz="2800" dirty="0" smtClean="0">
                <a:cs typeface="Times New Roman" pitchFamily="18" charset="0"/>
              </a:rPr>
              <a:t>	     </a:t>
            </a:r>
            <a:r>
              <a:rPr lang="en-US" sz="2800" dirty="0" err="1" smtClean="0">
                <a:cs typeface="Times New Roman" pitchFamily="18" charset="0"/>
              </a:rPr>
              <a:t>cout</a:t>
            </a:r>
            <a:r>
              <a:rPr lang="en-US" sz="2800" dirty="0" smtClean="0">
                <a:cs typeface="Times New Roman" pitchFamily="18" charset="0"/>
              </a:rPr>
              <a:t> &lt;&lt; “Queue is empty”;</a:t>
            </a:r>
          </a:p>
          <a:p>
            <a:pPr>
              <a:lnSpc>
                <a:spcPct val="70000"/>
              </a:lnSpc>
              <a:buClr>
                <a:schemeClr val="tx1"/>
              </a:buClr>
              <a:buNone/>
            </a:pPr>
            <a:r>
              <a:rPr lang="en-US" sz="2800" dirty="0" smtClean="0">
                <a:cs typeface="Times New Roman" pitchFamily="18" charset="0"/>
              </a:rPr>
              <a:t>    temp = front;</a:t>
            </a:r>
          </a:p>
          <a:p>
            <a:pPr>
              <a:lnSpc>
                <a:spcPct val="70000"/>
              </a:lnSpc>
              <a:buClr>
                <a:schemeClr val="tx1"/>
              </a:buClr>
              <a:buNone/>
            </a:pPr>
            <a:r>
              <a:rPr lang="en-US" sz="2800" dirty="0" smtClean="0">
                <a:cs typeface="Times New Roman" pitchFamily="18" charset="0"/>
              </a:rPr>
              <a:t>      </a:t>
            </a:r>
            <a:r>
              <a:rPr lang="en-US" sz="2800" dirty="0" smtClean="0">
                <a:solidFill>
                  <a:srgbClr val="0000CC"/>
                </a:solidFill>
                <a:cs typeface="Times New Roman" pitchFamily="18" charset="0"/>
              </a:rPr>
              <a:t>// Delete the front node and fix the links</a:t>
            </a:r>
          </a:p>
          <a:p>
            <a:pPr>
              <a:lnSpc>
                <a:spcPct val="70000"/>
              </a:lnSpc>
              <a:buClr>
                <a:schemeClr val="tx1"/>
              </a:buClr>
              <a:buNone/>
            </a:pPr>
            <a:r>
              <a:rPr lang="en-US" sz="2800" dirty="0" smtClean="0">
                <a:cs typeface="Times New Roman" pitchFamily="18" charset="0"/>
              </a:rPr>
              <a:t>	 if (front-&gt;next != NULL) {</a:t>
            </a:r>
          </a:p>
          <a:p>
            <a:pPr>
              <a:lnSpc>
                <a:spcPct val="70000"/>
              </a:lnSpc>
              <a:buClr>
                <a:schemeClr val="tx1"/>
              </a:buClr>
              <a:buNone/>
            </a:pPr>
            <a:r>
              <a:rPr lang="en-US" sz="2800" dirty="0" smtClean="0">
                <a:cs typeface="Times New Roman" pitchFamily="18" charset="0"/>
              </a:rPr>
              <a:t>		front = front-&gt;next;</a:t>
            </a:r>
          </a:p>
          <a:p>
            <a:pPr>
              <a:lnSpc>
                <a:spcPct val="70000"/>
              </a:lnSpc>
              <a:buClr>
                <a:schemeClr val="tx1"/>
              </a:buClr>
              <a:buNone/>
            </a:pPr>
            <a:r>
              <a:rPr lang="en-US" sz="2800" dirty="0" smtClean="0">
                <a:cs typeface="Times New Roman" pitchFamily="18" charset="0"/>
              </a:rPr>
              <a:t>		front-&gt;</a:t>
            </a:r>
            <a:r>
              <a:rPr lang="en-US" sz="2800" dirty="0" err="1" smtClean="0">
                <a:cs typeface="Times New Roman" pitchFamily="18" charset="0"/>
              </a:rPr>
              <a:t>prev</a:t>
            </a:r>
            <a:r>
              <a:rPr lang="en-US" sz="2800" dirty="0" smtClean="0">
                <a:cs typeface="Times New Roman" pitchFamily="18" charset="0"/>
              </a:rPr>
              <a:t> = NULL;</a:t>
            </a:r>
          </a:p>
          <a:p>
            <a:pPr>
              <a:lnSpc>
                <a:spcPct val="70000"/>
              </a:lnSpc>
              <a:buClr>
                <a:schemeClr val="tx1"/>
              </a:buClr>
              <a:buNone/>
            </a:pPr>
            <a:r>
              <a:rPr lang="en-US" sz="2800" dirty="0" smtClean="0">
                <a:cs typeface="Times New Roman" pitchFamily="18" charset="0"/>
              </a:rPr>
              <a:t>     }  else</a:t>
            </a:r>
          </a:p>
          <a:p>
            <a:pPr>
              <a:lnSpc>
                <a:spcPct val="70000"/>
              </a:lnSpc>
              <a:buClr>
                <a:schemeClr val="tx1"/>
              </a:buClr>
              <a:buNone/>
            </a:pPr>
            <a:r>
              <a:rPr lang="en-US" sz="2800" dirty="0" smtClean="0">
                <a:cs typeface="Times New Roman" pitchFamily="18" charset="0"/>
              </a:rPr>
              <a:t>		front = NULL;</a:t>
            </a:r>
          </a:p>
          <a:p>
            <a:pPr>
              <a:lnSpc>
                <a:spcPct val="70000"/>
              </a:lnSpc>
              <a:buClr>
                <a:schemeClr val="tx1"/>
              </a:buClr>
              <a:buNone/>
            </a:pPr>
            <a:r>
              <a:rPr lang="en-US" sz="2800" dirty="0" smtClean="0">
                <a:cs typeface="Times New Roman" pitchFamily="18" charset="0"/>
              </a:rPr>
              <a:t>    count--;</a:t>
            </a:r>
          </a:p>
          <a:p>
            <a:pPr>
              <a:lnSpc>
                <a:spcPct val="70000"/>
              </a:lnSpc>
              <a:buClr>
                <a:schemeClr val="tx1"/>
              </a:buClr>
              <a:buNone/>
            </a:pPr>
            <a:r>
              <a:rPr lang="en-US" sz="2800" dirty="0" smtClean="0">
                <a:cs typeface="Times New Roman" pitchFamily="18" charset="0"/>
              </a:rPr>
              <a:t>	delete temp;</a:t>
            </a:r>
          </a:p>
          <a:p>
            <a:pPr>
              <a:lnSpc>
                <a:spcPct val="70000"/>
              </a:lnSpc>
              <a:buClr>
                <a:schemeClr val="tx1"/>
              </a:buClr>
              <a:buNone/>
            </a:pPr>
            <a:r>
              <a:rPr lang="en-US" sz="2800" dirty="0" smtClean="0">
                <a:cs typeface="Times New Roman" pitchFamily="18" charset="0"/>
              </a:rPr>
              <a:t>}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InsertBack</a:t>
            </a:r>
            <a:r>
              <a:rPr lang="en-US" dirty="0" smtClean="0"/>
              <a:t> operation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70000"/>
              </a:lnSpc>
              <a:buClr>
                <a:schemeClr val="tx1"/>
              </a:buClr>
              <a:buNone/>
            </a:pPr>
            <a:r>
              <a:rPr lang="en-US" sz="2800" dirty="0" smtClean="0">
                <a:cs typeface="Times New Roman" pitchFamily="18" charset="0"/>
              </a:rPr>
              <a:t>void </a:t>
            </a:r>
            <a:r>
              <a:rPr lang="en-US" sz="2800" dirty="0" err="1" smtClean="0">
                <a:cs typeface="Times New Roman" pitchFamily="18" charset="0"/>
              </a:rPr>
              <a:t>insertBack</a:t>
            </a:r>
            <a:r>
              <a:rPr lang="en-US" sz="2800" dirty="0" smtClean="0">
                <a:cs typeface="Times New Roman" pitchFamily="18" charset="0"/>
              </a:rPr>
              <a:t>(</a:t>
            </a:r>
            <a:r>
              <a:rPr lang="en-US" sz="2800" dirty="0" err="1" smtClean="0">
                <a:cs typeface="Times New Roman" pitchFamily="18" charset="0"/>
              </a:rPr>
              <a:t>int</a:t>
            </a:r>
            <a:r>
              <a:rPr lang="en-US" sz="2800" dirty="0" smtClean="0">
                <a:cs typeface="Times New Roman" pitchFamily="18" charset="0"/>
              </a:rPr>
              <a:t> </a:t>
            </a:r>
            <a:r>
              <a:rPr lang="en-US" sz="2800" dirty="0" smtClean="0">
                <a:cs typeface="Times New Roman" pitchFamily="18" charset="0"/>
              </a:rPr>
              <a:t>x){</a:t>
            </a:r>
          </a:p>
          <a:p>
            <a:pPr>
              <a:lnSpc>
                <a:spcPct val="70000"/>
              </a:lnSpc>
              <a:buClr>
                <a:schemeClr val="tx1"/>
              </a:buClr>
              <a:buNone/>
            </a:pPr>
            <a:r>
              <a:rPr lang="en-US" sz="2800" dirty="0" smtClean="0">
                <a:cs typeface="Times New Roman" pitchFamily="18" charset="0"/>
              </a:rPr>
              <a:t>    Node* </a:t>
            </a:r>
            <a:r>
              <a:rPr lang="en-US" sz="2800" dirty="0" err="1" smtClean="0">
                <a:cs typeface="Times New Roman" pitchFamily="18" charset="0"/>
              </a:rPr>
              <a:t>newNode</a:t>
            </a:r>
            <a:r>
              <a:rPr lang="en-US" sz="2800" dirty="0" smtClean="0">
                <a:cs typeface="Times New Roman" pitchFamily="18" charset="0"/>
              </a:rPr>
              <a:t>;</a:t>
            </a:r>
          </a:p>
          <a:p>
            <a:pPr>
              <a:lnSpc>
                <a:spcPct val="70000"/>
              </a:lnSpc>
              <a:buClr>
                <a:schemeClr val="tx1"/>
              </a:buClr>
              <a:buNone/>
            </a:pPr>
            <a:r>
              <a:rPr lang="en-US" sz="2800" dirty="0" smtClean="0">
                <a:cs typeface="Times New Roman" pitchFamily="18" charset="0"/>
              </a:rPr>
              <a:t>	 </a:t>
            </a:r>
            <a:r>
              <a:rPr lang="en-US" sz="2800" dirty="0" err="1" smtClean="0">
                <a:cs typeface="Times New Roman" pitchFamily="18" charset="0"/>
              </a:rPr>
              <a:t>newNode</a:t>
            </a:r>
            <a:r>
              <a:rPr lang="en-US" sz="2800" dirty="0" smtClean="0">
                <a:cs typeface="Times New Roman" pitchFamily="18" charset="0"/>
              </a:rPr>
              <a:t> = new Node;</a:t>
            </a:r>
          </a:p>
          <a:p>
            <a:pPr>
              <a:lnSpc>
                <a:spcPct val="70000"/>
              </a:lnSpc>
              <a:buClr>
                <a:schemeClr val="tx1"/>
              </a:buClr>
              <a:buNone/>
            </a:pPr>
            <a:r>
              <a:rPr lang="en-US" sz="2800" dirty="0" smtClean="0">
                <a:cs typeface="Times New Roman" pitchFamily="18" charset="0"/>
              </a:rPr>
              <a:t>    </a:t>
            </a:r>
            <a:r>
              <a:rPr lang="en-US" sz="2800" dirty="0" err="1" smtClean="0">
                <a:cs typeface="Times New Roman" pitchFamily="18" charset="0"/>
              </a:rPr>
              <a:t>newNode</a:t>
            </a:r>
            <a:r>
              <a:rPr lang="en-US" sz="2800" dirty="0" smtClean="0">
                <a:cs typeface="Times New Roman" pitchFamily="18" charset="0"/>
              </a:rPr>
              <a:t>-&gt;data = x;</a:t>
            </a:r>
          </a:p>
          <a:p>
            <a:pPr>
              <a:lnSpc>
                <a:spcPct val="70000"/>
              </a:lnSpc>
              <a:buClr>
                <a:schemeClr val="tx1"/>
              </a:buClr>
              <a:buNone/>
            </a:pPr>
            <a:r>
              <a:rPr lang="en-US" sz="2800" dirty="0" smtClean="0">
                <a:cs typeface="Times New Roman" pitchFamily="18" charset="0"/>
              </a:rPr>
              <a:t>    </a:t>
            </a:r>
            <a:r>
              <a:rPr lang="en-US" sz="2800" dirty="0" err="1" smtClean="0">
                <a:cs typeface="Times New Roman" pitchFamily="18" charset="0"/>
              </a:rPr>
              <a:t>newNode</a:t>
            </a:r>
            <a:r>
              <a:rPr lang="en-US" sz="2800" dirty="0" smtClean="0">
                <a:cs typeface="Times New Roman" pitchFamily="18" charset="0"/>
              </a:rPr>
              <a:t>-&gt;next = NULL;</a:t>
            </a:r>
          </a:p>
          <a:p>
            <a:pPr>
              <a:lnSpc>
                <a:spcPct val="70000"/>
              </a:lnSpc>
              <a:buClr>
                <a:schemeClr val="tx1"/>
              </a:buClr>
              <a:buNone/>
            </a:pPr>
            <a:r>
              <a:rPr lang="en-US" sz="2800" dirty="0" smtClean="0">
                <a:cs typeface="Times New Roman" pitchFamily="18" charset="0"/>
              </a:rPr>
              <a:t>    </a:t>
            </a:r>
            <a:r>
              <a:rPr lang="en-US" sz="2800" dirty="0" err="1" smtClean="0">
                <a:cs typeface="Times New Roman" pitchFamily="18" charset="0"/>
              </a:rPr>
              <a:t>newNode</a:t>
            </a:r>
            <a:r>
              <a:rPr lang="en-US" sz="2800" dirty="0" smtClean="0">
                <a:cs typeface="Times New Roman" pitchFamily="18" charset="0"/>
              </a:rPr>
              <a:t>-&gt;</a:t>
            </a:r>
            <a:r>
              <a:rPr lang="en-US" sz="2800" dirty="0" err="1" smtClean="0">
                <a:cs typeface="Times New Roman" pitchFamily="18" charset="0"/>
              </a:rPr>
              <a:t>prev</a:t>
            </a:r>
            <a:r>
              <a:rPr lang="en-US" sz="2800" dirty="0" smtClean="0">
                <a:cs typeface="Times New Roman" pitchFamily="18" charset="0"/>
              </a:rPr>
              <a:t> = NULL;</a:t>
            </a:r>
          </a:p>
          <a:p>
            <a:pPr>
              <a:lnSpc>
                <a:spcPct val="70000"/>
              </a:lnSpc>
              <a:buClr>
                <a:schemeClr val="tx1"/>
              </a:buClr>
              <a:buNone/>
            </a:pPr>
            <a:r>
              <a:rPr lang="en-US" sz="2800" dirty="0" smtClean="0">
                <a:cs typeface="Times New Roman" pitchFamily="18" charset="0"/>
              </a:rPr>
              <a:t>    if (count == 0) { </a:t>
            </a:r>
            <a:r>
              <a:rPr lang="en-US" sz="2800" dirty="0" smtClean="0">
                <a:solidFill>
                  <a:srgbClr val="0000CC"/>
                </a:solidFill>
                <a:cs typeface="Times New Roman" pitchFamily="18" charset="0"/>
              </a:rPr>
              <a:t>// queue is empty</a:t>
            </a:r>
          </a:p>
          <a:p>
            <a:pPr>
              <a:lnSpc>
                <a:spcPct val="70000"/>
              </a:lnSpc>
              <a:buClr>
                <a:schemeClr val="tx1"/>
              </a:buClr>
              <a:buNone/>
            </a:pPr>
            <a:r>
              <a:rPr lang="en-US" sz="2800" dirty="0" smtClean="0">
                <a:cs typeface="Times New Roman" pitchFamily="18" charset="0"/>
              </a:rPr>
              <a:t>	     rear = </a:t>
            </a:r>
            <a:r>
              <a:rPr lang="en-US" sz="2800" dirty="0" err="1" smtClean="0">
                <a:cs typeface="Times New Roman" pitchFamily="18" charset="0"/>
              </a:rPr>
              <a:t>newNode</a:t>
            </a:r>
            <a:r>
              <a:rPr lang="en-US" sz="2800" dirty="0" smtClean="0">
                <a:cs typeface="Times New Roman" pitchFamily="18" charset="0"/>
              </a:rPr>
              <a:t>;</a:t>
            </a:r>
          </a:p>
          <a:p>
            <a:pPr>
              <a:lnSpc>
                <a:spcPct val="70000"/>
              </a:lnSpc>
              <a:buClr>
                <a:schemeClr val="tx1"/>
              </a:buClr>
              <a:buNone/>
            </a:pPr>
            <a:r>
              <a:rPr lang="en-US" sz="2800" dirty="0" smtClean="0">
                <a:cs typeface="Times New Roman" pitchFamily="18" charset="0"/>
              </a:rPr>
              <a:t>   	     front = rear ;	   	 }</a:t>
            </a:r>
          </a:p>
          <a:p>
            <a:pPr>
              <a:lnSpc>
                <a:spcPct val="70000"/>
              </a:lnSpc>
              <a:buClr>
                <a:schemeClr val="tx1"/>
              </a:buClr>
              <a:buNone/>
            </a:pPr>
            <a:r>
              <a:rPr lang="en-US" sz="2800" dirty="0" smtClean="0">
                <a:cs typeface="Times New Roman" pitchFamily="18" charset="0"/>
              </a:rPr>
              <a:t>    else { 	 </a:t>
            </a:r>
            <a:r>
              <a:rPr lang="en-US" sz="2800" dirty="0" smtClean="0">
                <a:solidFill>
                  <a:srgbClr val="0000CC"/>
                </a:solidFill>
                <a:cs typeface="Times New Roman" pitchFamily="18" charset="0"/>
              </a:rPr>
              <a:t>// append to the list and fix links</a:t>
            </a:r>
          </a:p>
          <a:p>
            <a:pPr>
              <a:lnSpc>
                <a:spcPct val="70000"/>
              </a:lnSpc>
              <a:buClr>
                <a:schemeClr val="tx1"/>
              </a:buClr>
              <a:buNone/>
            </a:pPr>
            <a:r>
              <a:rPr lang="en-US" sz="2800" dirty="0" smtClean="0">
                <a:cs typeface="Times New Roman" pitchFamily="18" charset="0"/>
              </a:rPr>
              <a:t>		rear-&gt;next = </a:t>
            </a:r>
            <a:r>
              <a:rPr lang="en-US" sz="2800" dirty="0" err="1" smtClean="0">
                <a:cs typeface="Times New Roman" pitchFamily="18" charset="0"/>
              </a:rPr>
              <a:t>newNode</a:t>
            </a:r>
            <a:r>
              <a:rPr lang="en-US" sz="2800" dirty="0" smtClean="0">
                <a:cs typeface="Times New Roman" pitchFamily="18" charset="0"/>
              </a:rPr>
              <a:t>;</a:t>
            </a:r>
          </a:p>
          <a:p>
            <a:pPr>
              <a:lnSpc>
                <a:spcPct val="70000"/>
              </a:lnSpc>
              <a:buClr>
                <a:schemeClr val="tx1"/>
              </a:buClr>
              <a:buNone/>
            </a:pPr>
            <a:r>
              <a:rPr lang="en-US" sz="2800" dirty="0" smtClean="0">
                <a:cs typeface="Times New Roman" pitchFamily="18" charset="0"/>
              </a:rPr>
              <a:t>    	</a:t>
            </a:r>
            <a:r>
              <a:rPr lang="en-US" sz="2800" dirty="0" err="1" smtClean="0">
                <a:cs typeface="Times New Roman" pitchFamily="18" charset="0"/>
              </a:rPr>
              <a:t>newNode</a:t>
            </a:r>
            <a:r>
              <a:rPr lang="en-US" sz="2800" dirty="0" smtClean="0">
                <a:cs typeface="Times New Roman" pitchFamily="18" charset="0"/>
              </a:rPr>
              <a:t>-&gt;</a:t>
            </a:r>
            <a:r>
              <a:rPr lang="en-US" sz="2800" dirty="0" err="1" smtClean="0">
                <a:cs typeface="Times New Roman" pitchFamily="18" charset="0"/>
              </a:rPr>
              <a:t>prev</a:t>
            </a:r>
            <a:r>
              <a:rPr lang="en-US" sz="2800" dirty="0" smtClean="0">
                <a:cs typeface="Times New Roman" pitchFamily="18" charset="0"/>
              </a:rPr>
              <a:t> = rear;	</a:t>
            </a:r>
          </a:p>
          <a:p>
            <a:pPr>
              <a:lnSpc>
                <a:spcPct val="70000"/>
              </a:lnSpc>
              <a:buClr>
                <a:schemeClr val="tx1"/>
              </a:buClr>
              <a:buNone/>
            </a:pPr>
            <a:r>
              <a:rPr lang="en-US" sz="2800" dirty="0" smtClean="0">
                <a:cs typeface="Times New Roman" pitchFamily="18" charset="0"/>
              </a:rPr>
              <a:t>         rear = </a:t>
            </a:r>
            <a:r>
              <a:rPr lang="en-US" sz="2800" dirty="0" err="1" smtClean="0">
                <a:cs typeface="Times New Roman" pitchFamily="18" charset="0"/>
              </a:rPr>
              <a:t>newNode</a:t>
            </a:r>
            <a:r>
              <a:rPr lang="en-US" sz="2800" dirty="0" smtClean="0">
                <a:cs typeface="Times New Roman" pitchFamily="18" charset="0"/>
              </a:rPr>
              <a:t> ; }</a:t>
            </a:r>
          </a:p>
          <a:p>
            <a:pPr>
              <a:lnSpc>
                <a:spcPct val="70000"/>
              </a:lnSpc>
              <a:buClr>
                <a:schemeClr val="tx1"/>
              </a:buClr>
              <a:buNone/>
            </a:pPr>
            <a:r>
              <a:rPr lang="en-US" sz="2800" dirty="0" smtClean="0">
                <a:cs typeface="Times New Roman" pitchFamily="18" charset="0"/>
              </a:rPr>
              <a:t>	count++;		 </a:t>
            </a:r>
          </a:p>
          <a:p>
            <a:pPr>
              <a:lnSpc>
                <a:spcPct val="70000"/>
              </a:lnSpc>
              <a:buClr>
                <a:schemeClr val="tx1"/>
              </a:buClr>
              <a:buNone/>
            </a:pPr>
            <a:r>
              <a:rPr lang="en-US" sz="2800" dirty="0" smtClean="0">
                <a:cs typeface="Times New Roman" pitchFamily="18" charset="0"/>
              </a:rPr>
              <a:t>}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RemoveBack</a:t>
            </a:r>
            <a:r>
              <a:rPr lang="en-US" dirty="0" smtClean="0"/>
              <a:t> operation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70000"/>
              </a:lnSpc>
              <a:buClr>
                <a:schemeClr val="tx1"/>
              </a:buClr>
              <a:buNone/>
            </a:pPr>
            <a:r>
              <a:rPr lang="en-US" sz="2800" dirty="0" smtClean="0">
                <a:cs typeface="Times New Roman" pitchFamily="18" charset="0"/>
              </a:rPr>
              <a:t>void </a:t>
            </a:r>
            <a:r>
              <a:rPr lang="en-US" sz="2800" dirty="0" err="1" smtClean="0">
                <a:cs typeface="Times New Roman" pitchFamily="18" charset="0"/>
              </a:rPr>
              <a:t>removeBack</a:t>
            </a:r>
            <a:r>
              <a:rPr lang="en-US" sz="2800" dirty="0" smtClean="0">
                <a:cs typeface="Times New Roman" pitchFamily="18" charset="0"/>
              </a:rPr>
              <a:t>(){</a:t>
            </a:r>
          </a:p>
          <a:p>
            <a:pPr>
              <a:lnSpc>
                <a:spcPct val="70000"/>
              </a:lnSpc>
              <a:buClr>
                <a:schemeClr val="tx1"/>
              </a:buClr>
              <a:buNone/>
            </a:pPr>
            <a:r>
              <a:rPr lang="en-US" sz="2800" dirty="0" smtClean="0">
                <a:cs typeface="Times New Roman" pitchFamily="18" charset="0"/>
              </a:rPr>
              <a:t>	Node *temp;</a:t>
            </a:r>
          </a:p>
          <a:p>
            <a:pPr>
              <a:lnSpc>
                <a:spcPct val="70000"/>
              </a:lnSpc>
              <a:buClr>
                <a:schemeClr val="tx1"/>
              </a:buClr>
              <a:buNone/>
            </a:pPr>
            <a:r>
              <a:rPr lang="en-US" sz="2800" dirty="0" smtClean="0">
                <a:cs typeface="Times New Roman" pitchFamily="18" charset="0"/>
              </a:rPr>
              <a:t>	if (count == 0) { </a:t>
            </a:r>
            <a:r>
              <a:rPr lang="en-US" sz="2800" dirty="0" smtClean="0">
                <a:solidFill>
                  <a:srgbClr val="0000CC"/>
                </a:solidFill>
                <a:cs typeface="Times New Roman" pitchFamily="18" charset="0"/>
              </a:rPr>
              <a:t>// queue is empty</a:t>
            </a:r>
          </a:p>
          <a:p>
            <a:pPr>
              <a:lnSpc>
                <a:spcPct val="70000"/>
              </a:lnSpc>
              <a:buClr>
                <a:schemeClr val="tx1"/>
              </a:buClr>
              <a:buNone/>
            </a:pPr>
            <a:r>
              <a:rPr lang="en-US" sz="2800" dirty="0" smtClean="0">
                <a:cs typeface="Times New Roman" pitchFamily="18" charset="0"/>
              </a:rPr>
              <a:t>	     </a:t>
            </a:r>
            <a:r>
              <a:rPr lang="en-US" sz="2800" dirty="0" err="1" smtClean="0">
                <a:cs typeface="Times New Roman" pitchFamily="18" charset="0"/>
              </a:rPr>
              <a:t>cout</a:t>
            </a:r>
            <a:r>
              <a:rPr lang="en-US" sz="2800" dirty="0" smtClean="0">
                <a:cs typeface="Times New Roman" pitchFamily="18" charset="0"/>
              </a:rPr>
              <a:t> &lt;&lt; “Queue is empty”;</a:t>
            </a:r>
          </a:p>
          <a:p>
            <a:pPr>
              <a:lnSpc>
                <a:spcPct val="70000"/>
              </a:lnSpc>
              <a:buClr>
                <a:schemeClr val="tx1"/>
              </a:buClr>
              <a:buNone/>
            </a:pPr>
            <a:r>
              <a:rPr lang="en-US" sz="2800" dirty="0" smtClean="0">
                <a:cs typeface="Times New Roman" pitchFamily="18" charset="0"/>
              </a:rPr>
              <a:t>    temp = </a:t>
            </a:r>
            <a:r>
              <a:rPr lang="en-US" sz="2800" dirty="0" smtClean="0">
                <a:cs typeface="Times New Roman" pitchFamily="18" charset="0"/>
              </a:rPr>
              <a:t>rear;</a:t>
            </a:r>
            <a:endParaRPr lang="en-US" sz="2800" dirty="0" smtClean="0">
              <a:cs typeface="Times New Roman" pitchFamily="18" charset="0"/>
            </a:endParaRPr>
          </a:p>
          <a:p>
            <a:pPr>
              <a:lnSpc>
                <a:spcPct val="70000"/>
              </a:lnSpc>
              <a:buClr>
                <a:schemeClr val="tx1"/>
              </a:buClr>
              <a:buNone/>
            </a:pPr>
            <a:r>
              <a:rPr lang="en-US" sz="2800" dirty="0" smtClean="0">
                <a:cs typeface="Times New Roman" pitchFamily="18" charset="0"/>
              </a:rPr>
              <a:t>      </a:t>
            </a:r>
            <a:r>
              <a:rPr lang="en-US" sz="2800" dirty="0" smtClean="0">
                <a:solidFill>
                  <a:srgbClr val="0000CC"/>
                </a:solidFill>
                <a:cs typeface="Times New Roman" pitchFamily="18" charset="0"/>
              </a:rPr>
              <a:t>// Delete the back node and fix the links</a:t>
            </a:r>
          </a:p>
          <a:p>
            <a:pPr>
              <a:lnSpc>
                <a:spcPct val="70000"/>
              </a:lnSpc>
              <a:buClr>
                <a:schemeClr val="tx1"/>
              </a:buClr>
              <a:buNone/>
            </a:pPr>
            <a:r>
              <a:rPr lang="en-US" sz="2800" dirty="0" smtClean="0">
                <a:cs typeface="Times New Roman" pitchFamily="18" charset="0"/>
              </a:rPr>
              <a:t>	 if (rear-&gt;</a:t>
            </a:r>
            <a:r>
              <a:rPr lang="en-US" sz="2800" dirty="0" err="1" smtClean="0">
                <a:cs typeface="Times New Roman" pitchFamily="18" charset="0"/>
              </a:rPr>
              <a:t>prev</a:t>
            </a:r>
            <a:r>
              <a:rPr lang="en-US" sz="2800" dirty="0" smtClean="0">
                <a:cs typeface="Times New Roman" pitchFamily="18" charset="0"/>
              </a:rPr>
              <a:t> != NULL) {</a:t>
            </a:r>
          </a:p>
          <a:p>
            <a:pPr>
              <a:lnSpc>
                <a:spcPct val="70000"/>
              </a:lnSpc>
              <a:buClr>
                <a:schemeClr val="tx1"/>
              </a:buClr>
              <a:buNone/>
            </a:pPr>
            <a:r>
              <a:rPr lang="en-US" sz="2800" dirty="0" smtClean="0">
                <a:cs typeface="Times New Roman" pitchFamily="18" charset="0"/>
              </a:rPr>
              <a:t>		rear = rear-&gt;</a:t>
            </a:r>
            <a:r>
              <a:rPr lang="en-US" sz="2800" dirty="0" err="1" smtClean="0">
                <a:cs typeface="Times New Roman" pitchFamily="18" charset="0"/>
              </a:rPr>
              <a:t>prev</a:t>
            </a:r>
            <a:r>
              <a:rPr lang="en-US" sz="2800" dirty="0" smtClean="0">
                <a:cs typeface="Times New Roman" pitchFamily="18" charset="0"/>
              </a:rPr>
              <a:t>;</a:t>
            </a:r>
          </a:p>
          <a:p>
            <a:pPr>
              <a:lnSpc>
                <a:spcPct val="70000"/>
              </a:lnSpc>
              <a:buClr>
                <a:schemeClr val="tx1"/>
              </a:buClr>
              <a:buNone/>
            </a:pPr>
            <a:r>
              <a:rPr lang="en-US" sz="2800" dirty="0" smtClean="0">
                <a:cs typeface="Times New Roman" pitchFamily="18" charset="0"/>
              </a:rPr>
              <a:t>		rear-&gt;next = NULL;</a:t>
            </a:r>
          </a:p>
          <a:p>
            <a:pPr>
              <a:lnSpc>
                <a:spcPct val="70000"/>
              </a:lnSpc>
              <a:buClr>
                <a:schemeClr val="tx1"/>
              </a:buClr>
              <a:buNone/>
            </a:pPr>
            <a:r>
              <a:rPr lang="en-US" sz="2800" dirty="0" smtClean="0">
                <a:cs typeface="Times New Roman" pitchFamily="18" charset="0"/>
              </a:rPr>
              <a:t>     }  else</a:t>
            </a:r>
          </a:p>
          <a:p>
            <a:pPr>
              <a:lnSpc>
                <a:spcPct val="70000"/>
              </a:lnSpc>
              <a:buClr>
                <a:schemeClr val="tx1"/>
              </a:buClr>
              <a:buNone/>
            </a:pPr>
            <a:r>
              <a:rPr lang="en-US" sz="2800" dirty="0" smtClean="0">
                <a:cs typeface="Times New Roman" pitchFamily="18" charset="0"/>
              </a:rPr>
              <a:t>		rear = NULL;</a:t>
            </a:r>
          </a:p>
          <a:p>
            <a:pPr>
              <a:lnSpc>
                <a:spcPct val="70000"/>
              </a:lnSpc>
              <a:buClr>
                <a:schemeClr val="tx1"/>
              </a:buClr>
              <a:buNone/>
            </a:pPr>
            <a:r>
              <a:rPr lang="en-US" sz="2800" dirty="0" smtClean="0">
                <a:cs typeface="Times New Roman" pitchFamily="18" charset="0"/>
              </a:rPr>
              <a:t>    count--;</a:t>
            </a:r>
          </a:p>
          <a:p>
            <a:pPr>
              <a:lnSpc>
                <a:spcPct val="70000"/>
              </a:lnSpc>
              <a:buClr>
                <a:schemeClr val="tx1"/>
              </a:buClr>
              <a:buNone/>
            </a:pPr>
            <a:r>
              <a:rPr lang="en-US" sz="2800" dirty="0" smtClean="0">
                <a:cs typeface="Times New Roman" pitchFamily="18" charset="0"/>
              </a:rPr>
              <a:t>	delete temp;</a:t>
            </a:r>
          </a:p>
          <a:p>
            <a:pPr>
              <a:lnSpc>
                <a:spcPct val="70000"/>
              </a:lnSpc>
              <a:buClr>
                <a:schemeClr val="tx1"/>
              </a:buClr>
              <a:buNone/>
            </a:pPr>
            <a:r>
              <a:rPr lang="en-US" sz="2800" dirty="0" smtClean="0">
                <a:cs typeface="Times New Roman" pitchFamily="18" charset="0"/>
              </a:rPr>
              <a:t>}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Deque</a:t>
            </a:r>
            <a:r>
              <a:rPr lang="en-US" dirty="0" smtClean="0"/>
              <a:t> Other Operation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dirty="0" err="1" smtClean="0"/>
              <a:t>int</a:t>
            </a:r>
            <a:r>
              <a:rPr lang="en-US" dirty="0" smtClean="0"/>
              <a:t> Front()  {</a:t>
            </a:r>
          </a:p>
          <a:p>
            <a:pPr>
              <a:buNone/>
            </a:pPr>
            <a:r>
              <a:rPr lang="en-US" dirty="0" smtClean="0"/>
              <a:t>   if (count == 0)</a:t>
            </a:r>
          </a:p>
          <a:p>
            <a:pPr>
              <a:buNone/>
            </a:pPr>
            <a:r>
              <a:rPr lang="en-US" dirty="0" smtClean="0"/>
              <a:t>       return 0</a:t>
            </a:r>
          </a:p>
          <a:p>
            <a:pPr>
              <a:buNone/>
            </a:pPr>
            <a:r>
              <a:rPr lang="en-US" dirty="0" smtClean="0"/>
              <a:t>   else</a:t>
            </a:r>
          </a:p>
          <a:p>
            <a:pPr>
              <a:buNone/>
            </a:pPr>
            <a:r>
              <a:rPr lang="en-US" dirty="0" smtClean="0"/>
              <a:t>       return front-&gt;data</a:t>
            </a:r>
          </a:p>
          <a:p>
            <a:pPr>
              <a:buNone/>
            </a:pPr>
            <a:r>
              <a:rPr lang="en-US" dirty="0" smtClean="0"/>
              <a:t>}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err="1" smtClean="0"/>
              <a:t>int</a:t>
            </a:r>
            <a:r>
              <a:rPr lang="en-US" dirty="0" smtClean="0"/>
              <a:t> Back()  {</a:t>
            </a:r>
          </a:p>
          <a:p>
            <a:pPr>
              <a:buNone/>
            </a:pPr>
            <a:r>
              <a:rPr lang="en-US" dirty="0" smtClean="0"/>
              <a:t>   if (count == 0)</a:t>
            </a:r>
          </a:p>
          <a:p>
            <a:pPr>
              <a:buNone/>
            </a:pPr>
            <a:r>
              <a:rPr lang="en-US" dirty="0" smtClean="0"/>
              <a:t>       return 0</a:t>
            </a:r>
          </a:p>
          <a:p>
            <a:pPr>
              <a:buNone/>
            </a:pPr>
            <a:r>
              <a:rPr lang="en-US" dirty="0" smtClean="0"/>
              <a:t>   else</a:t>
            </a:r>
          </a:p>
          <a:p>
            <a:pPr>
              <a:buNone/>
            </a:pPr>
            <a:r>
              <a:rPr lang="en-US" dirty="0" smtClean="0"/>
              <a:t>       return rear-&gt;data</a:t>
            </a:r>
          </a:p>
          <a:p>
            <a:pPr>
              <a:buNone/>
            </a:pPr>
            <a:r>
              <a:rPr lang="en-US" dirty="0" smtClean="0"/>
              <a:t>}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Deque</a:t>
            </a:r>
            <a:r>
              <a:rPr lang="en-US" dirty="0" smtClean="0"/>
              <a:t> Other Operation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dirty="0" err="1" smtClean="0"/>
              <a:t>int</a:t>
            </a:r>
            <a:r>
              <a:rPr lang="en-US" dirty="0" smtClean="0"/>
              <a:t> Size() </a:t>
            </a:r>
          </a:p>
          <a:p>
            <a:pPr>
              <a:buNone/>
            </a:pPr>
            <a:r>
              <a:rPr lang="en-US" dirty="0" smtClean="0"/>
              <a:t>{</a:t>
            </a:r>
          </a:p>
          <a:p>
            <a:pPr>
              <a:buNone/>
            </a:pPr>
            <a:r>
              <a:rPr lang="en-US" dirty="0" smtClean="0"/>
              <a:t>   return count;</a:t>
            </a:r>
          </a:p>
          <a:p>
            <a:pPr>
              <a:buNone/>
            </a:pPr>
            <a:r>
              <a:rPr lang="en-US" dirty="0" smtClean="0"/>
              <a:t>}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err="1" smtClean="0"/>
              <a:t>int</a:t>
            </a:r>
            <a:r>
              <a:rPr lang="en-US" dirty="0" smtClean="0"/>
              <a:t> </a:t>
            </a:r>
            <a:r>
              <a:rPr lang="en-US" dirty="0" err="1" smtClean="0"/>
              <a:t>isEmpty</a:t>
            </a:r>
            <a:r>
              <a:rPr lang="en-US" dirty="0" smtClean="0"/>
              <a:t>()  {</a:t>
            </a:r>
          </a:p>
          <a:p>
            <a:pPr>
              <a:buNone/>
            </a:pPr>
            <a:r>
              <a:rPr lang="en-US" dirty="0" smtClean="0"/>
              <a:t>   if (count == 0)</a:t>
            </a:r>
          </a:p>
          <a:p>
            <a:pPr>
              <a:buNone/>
            </a:pPr>
            <a:r>
              <a:rPr lang="en-US" dirty="0" smtClean="0"/>
              <a:t>       return 1;</a:t>
            </a:r>
          </a:p>
          <a:p>
            <a:pPr>
              <a:buNone/>
            </a:pPr>
            <a:r>
              <a:rPr lang="en-US" dirty="0" smtClean="0"/>
              <a:t>   else</a:t>
            </a:r>
          </a:p>
          <a:p>
            <a:pPr>
              <a:buNone/>
            </a:pPr>
            <a:r>
              <a:rPr lang="en-US" dirty="0" smtClean="0"/>
              <a:t>       return 0;</a:t>
            </a:r>
          </a:p>
          <a:p>
            <a:pPr>
              <a:buNone/>
            </a:pPr>
            <a:r>
              <a:rPr lang="en-US" dirty="0" smtClean="0"/>
              <a:t>}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Queue Applications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dirty="0" smtClean="0"/>
              <a:t>Operating system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multi-user/multitasking environments, where several users or task may be requesting the same resource simultaneously.</a:t>
            </a:r>
            <a:endParaRPr lang="en-US" sz="3200" dirty="0" smtClean="0"/>
          </a:p>
          <a:p>
            <a:pPr>
              <a:lnSpc>
                <a:spcPct val="90000"/>
              </a:lnSpc>
            </a:pPr>
            <a:r>
              <a:rPr lang="en-US" dirty="0" smtClean="0"/>
              <a:t>Communication Software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queues to hold </a:t>
            </a:r>
            <a:r>
              <a:rPr lang="en-US" i="1" dirty="0" smtClean="0"/>
              <a:t>information</a:t>
            </a:r>
            <a:r>
              <a:rPr lang="en-US" dirty="0" smtClean="0"/>
              <a:t> received over </a:t>
            </a:r>
            <a:r>
              <a:rPr lang="en-US" u="sng" dirty="0" smtClean="0"/>
              <a:t>networks</a:t>
            </a:r>
            <a:r>
              <a:rPr lang="en-US" dirty="0" smtClean="0"/>
              <a:t> and dial up connections. (Information can be transmitted faster than it can be processed, so is placed in a queue waiting to be processed)</a:t>
            </a:r>
          </a:p>
          <a:p>
            <a:r>
              <a:rPr lang="en-US" dirty="0" smtClean="0"/>
              <a:t>Simulation</a:t>
            </a:r>
          </a:p>
          <a:p>
            <a:r>
              <a:rPr lang="en-US" dirty="0" smtClean="0"/>
              <a:t>Print Queue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410200"/>
          </a:xfrm>
        </p:spPr>
        <p:txBody>
          <a:bodyPr/>
          <a:lstStyle/>
          <a:p>
            <a:r>
              <a:rPr lang="en-US" dirty="0" smtClean="0"/>
              <a:t>Queues</a:t>
            </a:r>
          </a:p>
          <a:p>
            <a:r>
              <a:rPr lang="en-US" dirty="0" smtClean="0"/>
              <a:t>Concept</a:t>
            </a:r>
          </a:p>
          <a:p>
            <a:r>
              <a:rPr lang="en-US" dirty="0" smtClean="0"/>
              <a:t>Operations on Queues</a:t>
            </a:r>
          </a:p>
          <a:p>
            <a:pPr lvl="1"/>
            <a:r>
              <a:rPr lang="en-US" dirty="0" smtClean="0"/>
              <a:t>Insertion</a:t>
            </a:r>
          </a:p>
          <a:p>
            <a:pPr lvl="1"/>
            <a:r>
              <a:rPr lang="en-US" dirty="0" smtClean="0"/>
              <a:t>Deletion</a:t>
            </a:r>
          </a:p>
          <a:p>
            <a:pPr lvl="1"/>
            <a:r>
              <a:rPr lang="en-US" dirty="0" smtClean="0"/>
              <a:t>Traversing</a:t>
            </a:r>
          </a:p>
          <a:p>
            <a:pPr lvl="1"/>
            <a:r>
              <a:rPr lang="en-US" dirty="0" smtClean="0"/>
              <a:t>Search</a:t>
            </a:r>
          </a:p>
          <a:p>
            <a:r>
              <a:rPr lang="en-US" dirty="0" smtClean="0"/>
              <a:t>Implementation Code</a:t>
            </a:r>
          </a:p>
          <a:p>
            <a:r>
              <a:rPr lang="en-US" dirty="0" smtClean="0"/>
              <a:t>Circular Queue and </a:t>
            </a:r>
            <a:r>
              <a:rPr lang="en-US" dirty="0" err="1" smtClean="0"/>
              <a:t>Deque</a:t>
            </a:r>
            <a:endParaRPr lang="en-US" dirty="0" smtClean="0"/>
          </a:p>
          <a:p>
            <a:pPr lvl="1"/>
            <a:r>
              <a:rPr lang="en-US" dirty="0" smtClean="0"/>
              <a:t>Insertion and Deletion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heme/theme1.xml><?xml version="1.0" encoding="utf-8"?>
<a:theme xmlns:a="http://schemas.openxmlformats.org/drawingml/2006/main" name="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Lecture_15</Template>
  <TotalTime>6134</TotalTime>
  <Words>1977</Words>
  <Application>Microsoft Office PowerPoint</Application>
  <PresentationFormat>On-screen Show (4:3)</PresentationFormat>
  <Paragraphs>551</Paragraphs>
  <Slides>55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55</vt:i4>
      </vt:variant>
    </vt:vector>
  </HeadingPairs>
  <TitlesOfParts>
    <vt:vector size="56" baseType="lpstr">
      <vt:lpstr>Edge</vt:lpstr>
      <vt:lpstr>CSC 211 Data Structures  Lecture 22 </vt:lpstr>
      <vt:lpstr>Last Lecture Summary</vt:lpstr>
      <vt:lpstr>Objectives Overview</vt:lpstr>
      <vt:lpstr>Problem to be Solved</vt:lpstr>
      <vt:lpstr>Queue</vt:lpstr>
      <vt:lpstr>Queue</vt:lpstr>
      <vt:lpstr>Queue  </vt:lpstr>
      <vt:lpstr>Graphic Model of Queue</vt:lpstr>
      <vt:lpstr>Slide 9</vt:lpstr>
      <vt:lpstr>Common Operations on Queue</vt:lpstr>
      <vt:lpstr>Common Operations on Queue</vt:lpstr>
      <vt:lpstr>Representation of Queue  </vt:lpstr>
      <vt:lpstr>Queue – Array representation</vt:lpstr>
      <vt:lpstr>Queue – Array representation</vt:lpstr>
      <vt:lpstr>Queue – Array representation</vt:lpstr>
      <vt:lpstr>Enqueue and Dequeue Operations</vt:lpstr>
      <vt:lpstr>Slide 17</vt:lpstr>
      <vt:lpstr>Array Representation</vt:lpstr>
      <vt:lpstr>Array Implementation</vt:lpstr>
      <vt:lpstr>Solution: Using circular queue</vt:lpstr>
      <vt:lpstr>Circular Queue</vt:lpstr>
      <vt:lpstr>Circular Queue - Array</vt:lpstr>
      <vt:lpstr>Circular Queue - Array</vt:lpstr>
      <vt:lpstr>Circular Queue - Array</vt:lpstr>
      <vt:lpstr>Circular Queue – Insertion in Array Insertion</vt:lpstr>
      <vt:lpstr>Circular Queue – Array Insertion</vt:lpstr>
      <vt:lpstr>Circular Queue – Array Deletion</vt:lpstr>
      <vt:lpstr>Circular Queue – Deletion in Array</vt:lpstr>
      <vt:lpstr>Circular Queue –Array -Problem</vt:lpstr>
      <vt:lpstr>Circular Queue –Array -Problem</vt:lpstr>
      <vt:lpstr>Circular Queue –Array -Problem</vt:lpstr>
      <vt:lpstr>Circular Queue –Array -Problem</vt:lpstr>
      <vt:lpstr>Queue – Linked Representation</vt:lpstr>
      <vt:lpstr>Queue – Linked Representation</vt:lpstr>
      <vt:lpstr>Implementing Queue – Linked List</vt:lpstr>
      <vt:lpstr>Enqueue Operation - Algorithm</vt:lpstr>
      <vt:lpstr>Implementing Enqueue Operation</vt:lpstr>
      <vt:lpstr>Dequeue Operation - Algorithm</vt:lpstr>
      <vt:lpstr>Implementing Dequeue Operation </vt:lpstr>
      <vt:lpstr>Implementing Queue operations</vt:lpstr>
      <vt:lpstr>Circular Queue Linked Representation</vt:lpstr>
      <vt:lpstr>Circular Linked Queue - Enqueue</vt:lpstr>
      <vt:lpstr>Circular Linked Queue - Dequeue</vt:lpstr>
      <vt:lpstr>Boundary Conditions </vt:lpstr>
      <vt:lpstr>Deque – Double Ended Queue</vt:lpstr>
      <vt:lpstr>Deque - Double Ended Queue</vt:lpstr>
      <vt:lpstr>Deque </vt:lpstr>
      <vt:lpstr>InsertFront operation</vt:lpstr>
      <vt:lpstr>RemoveFront operation</vt:lpstr>
      <vt:lpstr>InsertBack operation</vt:lpstr>
      <vt:lpstr>RemoveBack operation</vt:lpstr>
      <vt:lpstr>Deque Other Operation</vt:lpstr>
      <vt:lpstr>Deque Other Operation</vt:lpstr>
      <vt:lpstr>Queue Applications</vt:lpstr>
      <vt:lpstr>Summary</vt:lpstr>
    </vt:vector>
  </TitlesOfParts>
  <Company>Cottrell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22</dc:title>
  <dc:subject>CSC211 Data Structures</dc:subject>
  <dc:creator>Dr. Iftikhar Azim Niaz</dc:creator>
  <cp:lastModifiedBy>NTS</cp:lastModifiedBy>
  <cp:revision>521</cp:revision>
  <dcterms:created xsi:type="dcterms:W3CDTF">2004-10-06T00:41:44Z</dcterms:created>
  <dcterms:modified xsi:type="dcterms:W3CDTF">2012-11-15T12:08:15Z</dcterms:modified>
</cp:coreProperties>
</file>