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24" r:id="rId2"/>
  </p:sldMasterIdLst>
  <p:notesMasterIdLst>
    <p:notesMasterId r:id="rId67"/>
  </p:notesMasterIdLst>
  <p:sldIdLst>
    <p:sldId id="306" r:id="rId3"/>
    <p:sldId id="547" r:id="rId4"/>
    <p:sldId id="578" r:id="rId5"/>
    <p:sldId id="642" r:id="rId6"/>
    <p:sldId id="643" r:id="rId7"/>
    <p:sldId id="662" r:id="rId8"/>
    <p:sldId id="644" r:id="rId9"/>
    <p:sldId id="645" r:id="rId10"/>
    <p:sldId id="646" r:id="rId11"/>
    <p:sldId id="647" r:id="rId12"/>
    <p:sldId id="648" r:id="rId13"/>
    <p:sldId id="649" r:id="rId14"/>
    <p:sldId id="650" r:id="rId15"/>
    <p:sldId id="651" r:id="rId16"/>
    <p:sldId id="652" r:id="rId17"/>
    <p:sldId id="653" r:id="rId18"/>
    <p:sldId id="654" r:id="rId19"/>
    <p:sldId id="655" r:id="rId20"/>
    <p:sldId id="661" r:id="rId21"/>
    <p:sldId id="669" r:id="rId22"/>
    <p:sldId id="636" r:id="rId23"/>
    <p:sldId id="656" r:id="rId24"/>
    <p:sldId id="668" r:id="rId25"/>
    <p:sldId id="657" r:id="rId26"/>
    <p:sldId id="640" r:id="rId27"/>
    <p:sldId id="699" r:id="rId28"/>
    <p:sldId id="671" r:id="rId29"/>
    <p:sldId id="691" r:id="rId30"/>
    <p:sldId id="673" r:id="rId31"/>
    <p:sldId id="692" r:id="rId32"/>
    <p:sldId id="689" r:id="rId33"/>
    <p:sldId id="672" r:id="rId34"/>
    <p:sldId id="690" r:id="rId35"/>
    <p:sldId id="674" r:id="rId36"/>
    <p:sldId id="675" r:id="rId37"/>
    <p:sldId id="693" r:id="rId38"/>
    <p:sldId id="684" r:id="rId39"/>
    <p:sldId id="681" r:id="rId40"/>
    <p:sldId id="682" r:id="rId41"/>
    <p:sldId id="683" r:id="rId42"/>
    <p:sldId id="696" r:id="rId43"/>
    <p:sldId id="677" r:id="rId44"/>
    <p:sldId id="695" r:id="rId45"/>
    <p:sldId id="679" r:id="rId46"/>
    <p:sldId id="697" r:id="rId47"/>
    <p:sldId id="698" r:id="rId48"/>
    <p:sldId id="667" r:id="rId49"/>
    <p:sldId id="508" r:id="rId50"/>
    <p:sldId id="700" r:id="rId51"/>
    <p:sldId id="701" r:id="rId52"/>
    <p:sldId id="702" r:id="rId53"/>
    <p:sldId id="703" r:id="rId54"/>
    <p:sldId id="704" r:id="rId55"/>
    <p:sldId id="705" r:id="rId56"/>
    <p:sldId id="706" r:id="rId57"/>
    <p:sldId id="707" r:id="rId58"/>
    <p:sldId id="708" r:id="rId59"/>
    <p:sldId id="709" r:id="rId60"/>
    <p:sldId id="710" r:id="rId61"/>
    <p:sldId id="711" r:id="rId62"/>
    <p:sldId id="712" r:id="rId63"/>
    <p:sldId id="713" r:id="rId64"/>
    <p:sldId id="714" r:id="rId65"/>
    <p:sldId id="635" r:id="rId6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71DAFF"/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798" autoAdjust="0"/>
  </p:normalViewPr>
  <p:slideViewPr>
    <p:cSldViewPr>
      <p:cViewPr varScale="1">
        <p:scale>
          <a:sx n="60" d="100"/>
          <a:sy n="60" d="100"/>
        </p:scale>
        <p:origin x="-13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316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9.xml"/><Relationship Id="rId2" Type="http://schemas.openxmlformats.org/officeDocument/2006/relationships/slide" Target="slides/slide37.xml"/><Relationship Id="rId1" Type="http://schemas.openxmlformats.org/officeDocument/2006/relationships/slide" Target="slides/slide27.xml"/><Relationship Id="rId6" Type="http://schemas.openxmlformats.org/officeDocument/2006/relationships/slide" Target="slides/slide44.xml"/><Relationship Id="rId5" Type="http://schemas.openxmlformats.org/officeDocument/2006/relationships/slide" Target="slides/slide43.xml"/><Relationship Id="rId4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FC57B-1C6F-4A76-8BB0-3373B99BF3EB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mtClean="0">
                <a:latin typeface="Helvetica" pitchFamily="34" charset="0"/>
              </a:rPr>
              <a:t>End of lecture 2</a:t>
            </a:r>
          </a:p>
          <a:p>
            <a:endParaRPr lang="en-US" smtClean="0">
              <a:latin typeface="Helvetica" pitchFamily="34" charset="0"/>
            </a:endParaRPr>
          </a:p>
          <a:p>
            <a:r>
              <a:rPr lang="en-US" smtClean="0">
                <a:latin typeface="Helvetica" pitchFamily="34" charset="0"/>
              </a:rPr>
              <a:t>The second goal is the “nuts and bolts” of the course.</a:t>
            </a:r>
          </a:p>
          <a:p>
            <a:endParaRPr lang="en-US" smtClean="0">
              <a:latin typeface="Helvetica" pitchFamily="34" charset="0"/>
            </a:endParaRPr>
          </a:p>
          <a:p>
            <a:r>
              <a:rPr lang="en-US" smtClean="0">
                <a:latin typeface="Helvetica" pitchFamily="34" charset="0"/>
              </a:rPr>
              <a:t>The third goal prepares a student for the future.</a:t>
            </a:r>
          </a:p>
          <a:p>
            <a:endParaRPr lang="en-US" smtClean="0">
              <a:latin typeface="Helvetic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2CD856-3327-449A-8A40-175CD92AF20E}" type="slidenum">
              <a:rPr lang="en-US"/>
              <a:pPr/>
              <a:t>14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BD8CE-4114-45C2-A336-CB54AF38B962}" type="slidenum">
              <a:rPr lang="en-US"/>
              <a:pPr/>
              <a:t>15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C82E1F-3299-4507-AC09-B0CD9B62768D}" type="slidenum">
              <a:rPr lang="en-US"/>
              <a:pPr/>
              <a:t>16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2127B1-6647-4A7C-BDCC-047C87C42E26}" type="slidenum">
              <a:rPr lang="en-US"/>
              <a:pPr/>
              <a:t>17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3DECBA-DC4B-4B45-823D-15C175165DB7}" type="slidenum">
              <a:rPr lang="en-US"/>
              <a:pPr/>
              <a:t>18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34EB65-FB36-4E35-8264-6FB8D3A16B85}" type="slidenum">
              <a:rPr lang="en-US"/>
              <a:pPr/>
              <a:t>22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71B1F-E127-4AAF-93A0-E8406379CDBC}" type="slidenum">
              <a:rPr lang="en-US"/>
              <a:pPr/>
              <a:t>24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D3E29-FA02-49CB-8F8A-309363832000}" type="slidenum">
              <a:rPr lang="en-US"/>
              <a:pPr/>
              <a:t>31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2419AD-02A9-4533-8752-1636F4F28A96}" type="slidenum">
              <a:rPr lang="en-US"/>
              <a:pPr/>
              <a:t>33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210050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371600"/>
            <a:ext cx="4211638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F2D4-8BB8-4A19-81D7-72BA93548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  <a:defRPr/>
            </a:pPr>
            <a:endParaRPr lang="en-US" sz="2000" b="1">
              <a:solidFill>
                <a:srgbClr val="000000"/>
              </a:solidFill>
              <a:effectLst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  <a:defRPr/>
            </a:pPr>
            <a:endParaRPr lang="en-US" sz="2000" b="1">
              <a:solidFill>
                <a:srgbClr val="000000"/>
              </a:solidFill>
              <a:effectLst/>
            </a:endParaRPr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A147E1F-7BB4-41CD-B102-3D0DDA38FA7B}" type="slidenum">
              <a:rPr lang="en-US" sz="1600" smtClean="0">
                <a:solidFill>
                  <a:srgbClr val="000000"/>
                </a:solidFill>
                <a:latin typeface="Arial"/>
              </a:rPr>
              <a:pPr algn="r">
                <a:defRPr/>
              </a:pPr>
              <a:t>‹#›</a:t>
            </a:fld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210050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3450" y="1371600"/>
            <a:ext cx="4211638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39000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F2D4-8BB8-4A19-81D7-72BA93548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  <a:defRPr/>
            </a:pPr>
            <a:endParaRPr lang="en-US" sz="2000" b="1">
              <a:solidFill>
                <a:srgbClr val="000000"/>
              </a:solidFill>
              <a:effectLst/>
            </a:endParaRPr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  <a:defRPr/>
            </a:pPr>
            <a:endParaRPr lang="en-US" sz="2000" b="1">
              <a:solidFill>
                <a:srgbClr val="000000"/>
              </a:solidFill>
              <a:effectLst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A147E1F-7BB4-41CD-B102-3D0DDA38FA7B}" type="slidenum">
              <a:rPr lang="en-US" sz="1600" smtClean="0">
                <a:solidFill>
                  <a:srgbClr val="000000"/>
                </a:solidFill>
                <a:latin typeface="Arial"/>
              </a:rPr>
              <a:pPr algn="r">
                <a:defRPr/>
              </a:pPr>
              <a:t>‹#›</a:t>
            </a:fld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21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Comparison of Merge Sort and Quick Sort</a:t>
            </a:r>
          </a:p>
          <a:p>
            <a:r>
              <a:rPr lang="en-US" dirty="0" smtClean="0"/>
              <a:t>Shell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Radix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Bucket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Comparison of Sorting Techniques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Doubly Linked List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Operations on Doubly Linked List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Traversing</a:t>
            </a:r>
          </a:p>
          <a:p>
            <a:pPr lvl="1"/>
            <a:r>
              <a:rPr lang="en-US" dirty="0" smtClean="0"/>
              <a:t>Search</a:t>
            </a:r>
          </a:p>
          <a:p>
            <a:r>
              <a:rPr lang="en-US" dirty="0" smtClean="0"/>
              <a:t>Implementation Code</a:t>
            </a:r>
          </a:p>
          <a:p>
            <a:r>
              <a:rPr lang="en-US" dirty="0" smtClean="0"/>
              <a:t>Doubly Linked List with Two Pointers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Following are the major operations: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Traversing: </a:t>
            </a:r>
            <a:r>
              <a:rPr lang="en-US" dirty="0" smtClean="0"/>
              <a:t>Accessing each record exactly once so that certain items in the record may be processed. (This accessing and processing is sometimes called "visiting" the record.)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Searching: </a:t>
            </a:r>
            <a:r>
              <a:rPr lang="en-US" dirty="0" smtClean="0"/>
              <a:t>Finding the location of the record with a given key value, or finding the locations of all records that satisfy one or more conditions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Inserting: </a:t>
            </a:r>
            <a:r>
              <a:rPr lang="en-US" dirty="0" smtClean="0"/>
              <a:t>Adding a new record to the structure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Deleting:</a:t>
            </a:r>
            <a:r>
              <a:rPr lang="en-US" b="1" dirty="0" smtClean="0"/>
              <a:t> </a:t>
            </a:r>
            <a:r>
              <a:rPr lang="en-US" dirty="0" smtClean="0"/>
              <a:t>Removing a record from the structure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Sometimes two or more of the operations may be used in a given situation; </a:t>
            </a:r>
          </a:p>
          <a:p>
            <a:pPr lvl="1"/>
            <a:r>
              <a:rPr lang="en-US" dirty="0" smtClean="0"/>
              <a:t>e.g., we may want to delete the record with a given key, which may mean we first need to search for the location of the record. </a:t>
            </a:r>
          </a:p>
          <a:p>
            <a:r>
              <a:rPr lang="en-US" dirty="0" smtClean="0"/>
              <a:t>Following two operations, which are used in special situations, are also be considered: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Sorting:</a:t>
            </a:r>
            <a:r>
              <a:rPr lang="en-US" b="1" dirty="0" smtClean="0"/>
              <a:t> </a:t>
            </a:r>
            <a:r>
              <a:rPr lang="en-US" dirty="0" smtClean="0"/>
              <a:t>Arranging the records in some logical order</a:t>
            </a:r>
          </a:p>
          <a:p>
            <a:pPr lvl="1"/>
            <a:r>
              <a:rPr lang="en-US" dirty="0" smtClean="0"/>
              <a:t>(e.g., alphabetically according to some NAME key, or in numerical order according to some NUMBER key, such as social security number or account number)</a:t>
            </a:r>
            <a:r>
              <a:rPr lang="en-US" b="1" dirty="0" smtClean="0"/>
              <a:t>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Merging:</a:t>
            </a:r>
            <a:r>
              <a:rPr lang="en-US" b="1" dirty="0" smtClean="0"/>
              <a:t> </a:t>
            </a:r>
            <a:r>
              <a:rPr lang="en-US" dirty="0" smtClean="0"/>
              <a:t>Combining the records in two different sorted files into a single sorted file </a:t>
            </a:r>
          </a:p>
          <a:p>
            <a:r>
              <a:rPr lang="en-US" dirty="0" smtClean="0"/>
              <a:t>Other operations, e.g., </a:t>
            </a:r>
            <a:r>
              <a:rPr lang="en-US" b="1" dirty="0" smtClean="0">
                <a:solidFill>
                  <a:srgbClr val="0000CC"/>
                </a:solidFill>
              </a:rPr>
              <a:t>copying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CC"/>
                </a:solidFill>
              </a:rPr>
              <a:t>concatenation</a:t>
            </a:r>
            <a:r>
              <a:rPr lang="en-US" b="1" dirty="0" smtClean="0"/>
              <a:t>, </a:t>
            </a:r>
            <a:r>
              <a:rPr lang="en-US" dirty="0" smtClean="0"/>
              <a:t>are also used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Using Linked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Various cells of memory are not allocated consecutively in memory.</a:t>
            </a:r>
          </a:p>
          <a:p>
            <a:r>
              <a:rPr lang="en-US" dirty="0" smtClean="0"/>
              <a:t>Not enough to store the elements of the list.</a:t>
            </a:r>
          </a:p>
          <a:p>
            <a:r>
              <a:rPr lang="en-US" dirty="0" smtClean="0"/>
              <a:t>With </a:t>
            </a:r>
            <a:r>
              <a:rPr lang="en-US" dirty="0" smtClean="0">
                <a:solidFill>
                  <a:srgbClr val="0000CC"/>
                </a:solidFill>
              </a:rPr>
              <a:t>arrays</a:t>
            </a:r>
            <a:r>
              <a:rPr lang="en-US" dirty="0" smtClean="0"/>
              <a:t>, the second element was right next to the first element.</a:t>
            </a:r>
          </a:p>
          <a:p>
            <a:r>
              <a:rPr lang="en-US" dirty="0" smtClean="0"/>
              <a:t>Now the first element must explicitly tell us where to look for the second element.</a:t>
            </a:r>
          </a:p>
          <a:p>
            <a:r>
              <a:rPr lang="en-US" dirty="0" smtClean="0"/>
              <a:t>Do this by holding the memory address of the second element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Pointer Based Implementation of Linked List ADT</a:t>
            </a:r>
          </a:p>
          <a:p>
            <a:r>
              <a:rPr lang="en-US" sz="3200" i="1" dirty="0" smtClean="0"/>
              <a:t>Dynamically allocated</a:t>
            </a:r>
            <a:r>
              <a:rPr lang="en-US" sz="3200" dirty="0" smtClean="0"/>
              <a:t> </a:t>
            </a:r>
            <a:r>
              <a:rPr lang="en-US" sz="3200" u="sng" dirty="0" smtClean="0"/>
              <a:t>data structures</a:t>
            </a:r>
            <a:r>
              <a:rPr lang="en-US" sz="3200" dirty="0" smtClean="0"/>
              <a:t> can be </a:t>
            </a:r>
            <a:r>
              <a:rPr lang="en-US" sz="3200" dirty="0" smtClean="0">
                <a:solidFill>
                  <a:srgbClr val="0000CC"/>
                </a:solidFill>
              </a:rPr>
              <a:t>linked together </a:t>
            </a:r>
            <a:r>
              <a:rPr lang="en-US" sz="3200" dirty="0" smtClean="0"/>
              <a:t>to form a </a:t>
            </a:r>
            <a:r>
              <a:rPr lang="en-US" sz="3200" dirty="0" smtClean="0">
                <a:solidFill>
                  <a:srgbClr val="0000CC"/>
                </a:solidFill>
              </a:rPr>
              <a:t>chain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linked list </a:t>
            </a:r>
            <a:r>
              <a:rPr lang="en-US" sz="3200" dirty="0" smtClean="0"/>
              <a:t>is a series of </a:t>
            </a:r>
            <a:r>
              <a:rPr lang="en-US" sz="3200" i="1" dirty="0" smtClean="0"/>
              <a:t>connected </a:t>
            </a:r>
            <a:r>
              <a:rPr lang="en-US" sz="3200" dirty="0" smtClean="0">
                <a:solidFill>
                  <a:srgbClr val="0000CC"/>
                </a:solidFill>
              </a:rPr>
              <a:t>nodes</a:t>
            </a:r>
            <a:r>
              <a:rPr lang="en-US" sz="3200" dirty="0" smtClean="0"/>
              <a:t> (or </a:t>
            </a:r>
            <a:r>
              <a:rPr lang="en-US" sz="3200" dirty="0" smtClean="0">
                <a:solidFill>
                  <a:srgbClr val="0000CC"/>
                </a:solidFill>
              </a:rPr>
              <a:t>links</a:t>
            </a:r>
            <a:r>
              <a:rPr lang="en-US" sz="3200" dirty="0" smtClean="0"/>
              <a:t>) where each </a:t>
            </a:r>
            <a:r>
              <a:rPr lang="en-US" sz="3200" dirty="0" smtClean="0">
                <a:solidFill>
                  <a:srgbClr val="0000CC"/>
                </a:solidFill>
              </a:rPr>
              <a:t>node</a:t>
            </a:r>
            <a:r>
              <a:rPr lang="en-US" sz="3200" dirty="0" smtClean="0"/>
              <a:t> is a </a:t>
            </a:r>
            <a:r>
              <a:rPr lang="en-US" sz="3200" i="1" dirty="0" smtClean="0">
                <a:solidFill>
                  <a:srgbClr val="C00000"/>
                </a:solidFill>
              </a:rPr>
              <a:t>data structure</a:t>
            </a:r>
            <a:r>
              <a:rPr lang="en-US" sz="32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3200" dirty="0" smtClean="0"/>
              <a:t>A linked list can </a:t>
            </a:r>
            <a:r>
              <a:rPr lang="en-US" sz="3200" dirty="0" smtClean="0">
                <a:solidFill>
                  <a:srgbClr val="0000CC"/>
                </a:solidFill>
              </a:rPr>
              <a:t>grow</a:t>
            </a:r>
            <a:r>
              <a:rPr lang="en-US" sz="3200" dirty="0" smtClean="0"/>
              <a:t> or </a:t>
            </a:r>
            <a:r>
              <a:rPr lang="en-US" sz="3200" dirty="0" smtClean="0">
                <a:solidFill>
                  <a:srgbClr val="0000CC"/>
                </a:solidFill>
              </a:rPr>
              <a:t>shrink</a:t>
            </a:r>
            <a:r>
              <a:rPr lang="en-US" sz="3200" dirty="0" smtClean="0"/>
              <a:t> in size </a:t>
            </a:r>
            <a:r>
              <a:rPr lang="en-US" sz="3200" i="1" dirty="0" smtClean="0"/>
              <a:t>as the </a:t>
            </a:r>
            <a:r>
              <a:rPr lang="en-US" sz="3200" i="1" dirty="0" smtClean="0">
                <a:solidFill>
                  <a:srgbClr val="C00000"/>
                </a:solidFill>
              </a:rPr>
              <a:t>program runs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This is possible because the nodes in a linked list are dynamically allocated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of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Each node in the linked list contains –</a:t>
            </a:r>
          </a:p>
          <a:p>
            <a:pPr lvl="1"/>
            <a:r>
              <a:rPr lang="en-US" sz="2800" dirty="0" smtClean="0"/>
              <a:t>a)  One or more members that represent </a:t>
            </a:r>
            <a:r>
              <a:rPr lang="en-US" sz="2800" b="1" dirty="0" smtClean="0">
                <a:solidFill>
                  <a:srgbClr val="0000CC"/>
                </a:solidFill>
              </a:rPr>
              <a:t>data</a:t>
            </a:r>
            <a:r>
              <a:rPr lang="en-US" sz="2800" dirty="0" smtClean="0"/>
              <a:t> (e.g. inventory records, customer names, addresses, telephone numbers, etc).</a:t>
            </a:r>
            <a:endParaRPr lang="en-US" sz="3200" dirty="0" smtClean="0"/>
          </a:p>
          <a:p>
            <a:pPr lvl="1"/>
            <a:r>
              <a:rPr lang="en-US" sz="2800" dirty="0" smtClean="0"/>
              <a:t>b) A </a:t>
            </a:r>
            <a:r>
              <a:rPr lang="en-US" sz="2800" dirty="0" smtClean="0">
                <a:solidFill>
                  <a:srgbClr val="0000CC"/>
                </a:solidFill>
              </a:rPr>
              <a:t>pointer</a:t>
            </a:r>
            <a:r>
              <a:rPr lang="en-US" sz="2800" dirty="0" smtClean="0"/>
              <a:t>, that can point to another node. </a:t>
            </a:r>
          </a:p>
          <a:p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76400" y="4114800"/>
            <a:ext cx="3276600" cy="12192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effectLst/>
              </a:rPr>
              <a:t>Data Members    Pointer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733800" y="4114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4343400" y="5029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of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sz="2800" dirty="0" smtClean="0"/>
              <a:t>A linked list is called </a:t>
            </a:r>
            <a:r>
              <a:rPr lang="en-US" sz="2800" dirty="0" smtClean="0">
                <a:solidFill>
                  <a:srgbClr val="0000CC"/>
                </a:solidFill>
              </a:rPr>
              <a:t>“</a:t>
            </a:r>
            <a:r>
              <a:rPr lang="en-US" sz="2800" b="1" dirty="0" smtClean="0">
                <a:solidFill>
                  <a:srgbClr val="0000CC"/>
                </a:solidFill>
              </a:rPr>
              <a:t>linked</a:t>
            </a:r>
            <a:r>
              <a:rPr lang="en-US" sz="2800" dirty="0" smtClean="0">
                <a:solidFill>
                  <a:srgbClr val="0000CC"/>
                </a:solidFill>
              </a:rPr>
              <a:t>” </a:t>
            </a:r>
            <a:r>
              <a:rPr lang="en-US" sz="2800" dirty="0" smtClean="0"/>
              <a:t>because each node in the series (i.e. the chain) has a </a:t>
            </a:r>
            <a:r>
              <a:rPr lang="en-US" sz="2800" b="1" dirty="0" smtClean="0"/>
              <a:t>pointer</a:t>
            </a:r>
            <a:r>
              <a:rPr lang="en-US" sz="2800" dirty="0" smtClean="0"/>
              <a:t> to the </a:t>
            </a:r>
            <a:r>
              <a:rPr lang="en-US" sz="2800" b="1" dirty="0" smtClean="0">
                <a:solidFill>
                  <a:srgbClr val="0000CC"/>
                </a:solidFill>
              </a:rPr>
              <a:t>next node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in the list, e.g.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9600" y="2819400"/>
            <a:ext cx="609600" cy="4572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8600" y="3429000"/>
            <a:ext cx="9220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smtClean="0">
                <a:effectLst/>
              </a:rPr>
              <a:t>Head</a:t>
            </a:r>
            <a:endParaRPr lang="en-US" sz="2400" dirty="0">
              <a:effectLst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676400" y="2819400"/>
            <a:ext cx="914400" cy="457200"/>
            <a:chOff x="1056" y="1104"/>
            <a:chExt cx="576" cy="288"/>
          </a:xfrm>
          <a:solidFill>
            <a:srgbClr val="71DAFF"/>
          </a:solidFill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048000" y="2819400"/>
            <a:ext cx="914400" cy="457200"/>
            <a:chOff x="1056" y="1104"/>
            <a:chExt cx="576" cy="288"/>
          </a:xfrm>
          <a:solidFill>
            <a:srgbClr val="71DAFF"/>
          </a:solidFill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4419600" y="2819400"/>
            <a:ext cx="914400" cy="457200"/>
            <a:chOff x="1056" y="1104"/>
            <a:chExt cx="576" cy="288"/>
          </a:xfrm>
          <a:solidFill>
            <a:srgbClr val="71DAFF"/>
          </a:solidFill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5791200" y="2819400"/>
            <a:ext cx="914400" cy="457200"/>
            <a:chOff x="1056" y="1104"/>
            <a:chExt cx="576" cy="288"/>
          </a:xfrm>
          <a:solidFill>
            <a:srgbClr val="71DAFF"/>
          </a:solidFill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56" y="1104"/>
              <a:ext cx="576" cy="28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440" y="1104"/>
              <a:ext cx="0" cy="288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91440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438400" y="3048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3810000" y="3048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5181600" y="3048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5532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7070725" y="2784475"/>
            <a:ext cx="99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effectLst/>
              </a:rPr>
              <a:t>NULL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81000" y="4038600"/>
            <a:ext cx="8305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</a:rPr>
              <a:t>a) The </a:t>
            </a:r>
            <a:r>
              <a:rPr lang="en-US" sz="2000" b="1" dirty="0" smtClean="0">
                <a:solidFill>
                  <a:srgbClr val="0000CC"/>
                </a:solidFill>
                <a:effectLst/>
              </a:rPr>
              <a:t>head</a:t>
            </a:r>
            <a:r>
              <a:rPr lang="en-US" sz="2000" dirty="0" smtClean="0">
                <a:solidFill>
                  <a:srgbClr val="0000CC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is a </a:t>
            </a:r>
            <a:r>
              <a:rPr lang="en-US" sz="2000" b="1" dirty="0">
                <a:solidFill>
                  <a:srgbClr val="0000CC"/>
                </a:solidFill>
                <a:effectLst/>
              </a:rPr>
              <a:t>pointer</a:t>
            </a:r>
            <a:r>
              <a:rPr lang="en-US" sz="2000" dirty="0">
                <a:solidFill>
                  <a:srgbClr val="0000CC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to the </a:t>
            </a:r>
            <a:r>
              <a:rPr lang="en-US" sz="2000" i="1" dirty="0">
                <a:solidFill>
                  <a:srgbClr val="0000CC"/>
                </a:solidFill>
                <a:effectLst/>
              </a:rPr>
              <a:t>first node</a:t>
            </a:r>
            <a:r>
              <a:rPr lang="en-US" sz="2000" dirty="0">
                <a:effectLst/>
              </a:rPr>
              <a:t> in the list.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b) Each node in the list points to the next node in the list.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c)  The last node points to NULL (the usual way to signify the end).</a:t>
            </a:r>
          </a:p>
          <a:p>
            <a:endParaRPr lang="en-US" sz="2000" dirty="0">
              <a:effectLst/>
            </a:endParaRPr>
          </a:p>
          <a:p>
            <a:r>
              <a:rPr lang="en-US" sz="2000" dirty="0">
                <a:effectLst/>
              </a:rPr>
              <a:t>Note, the nodes in a linked list can be </a:t>
            </a:r>
            <a:r>
              <a:rPr lang="en-US" sz="2000" b="1" i="1" dirty="0">
                <a:solidFill>
                  <a:srgbClr val="0000CC"/>
                </a:solidFill>
                <a:effectLst/>
              </a:rPr>
              <a:t>spread out</a:t>
            </a:r>
            <a:r>
              <a:rPr lang="en-US" sz="2000" i="1" dirty="0">
                <a:solidFill>
                  <a:srgbClr val="0000CC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over the memory.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28600"/>
            <a:ext cx="8226425" cy="762000"/>
          </a:xfrm>
        </p:spPr>
        <p:txBody>
          <a:bodyPr/>
          <a:lstStyle/>
          <a:p>
            <a:r>
              <a:rPr lang="en-US" dirty="0" smtClean="0"/>
              <a:t>Linked List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7083425" cy="609599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dirty="0" smtClean="0">
                <a:latin typeface="Helvetica" pitchFamily="34" charset="0"/>
              </a:rPr>
              <a:t>Actual picture in memory: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§"/>
            </a:pPr>
            <a:endParaRPr lang="en-US" sz="2800" dirty="0" smtClean="0">
              <a:latin typeface="Helvetica" pitchFamily="34" charset="0"/>
            </a:endParaRPr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5664200" y="1905000"/>
            <a:ext cx="1447800" cy="457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>
            <a:off x="5664200" y="2209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5664200" y="2514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3" name="Line 8"/>
          <p:cNvSpPr>
            <a:spLocks noChangeShapeType="1"/>
          </p:cNvSpPr>
          <p:nvPr/>
        </p:nvSpPr>
        <p:spPr bwMode="auto">
          <a:xfrm>
            <a:off x="5664200" y="3124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4" name="Line 9"/>
          <p:cNvSpPr>
            <a:spLocks noChangeShapeType="1"/>
          </p:cNvSpPr>
          <p:nvPr/>
        </p:nvSpPr>
        <p:spPr bwMode="auto">
          <a:xfrm>
            <a:off x="5664200" y="4953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>
            <a:off x="5664200" y="5257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5664200" y="5562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>
            <a:off x="5664200" y="5867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>
            <a:off x="5664200" y="4038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>
            <a:off x="5664200" y="4343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80" name="Line 15"/>
          <p:cNvSpPr>
            <a:spLocks noChangeShapeType="1"/>
          </p:cNvSpPr>
          <p:nvPr/>
        </p:nvSpPr>
        <p:spPr bwMode="auto">
          <a:xfrm>
            <a:off x="5664200" y="4648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81" name="Line 16"/>
          <p:cNvSpPr>
            <a:spLocks noChangeShapeType="1"/>
          </p:cNvSpPr>
          <p:nvPr/>
        </p:nvSpPr>
        <p:spPr bwMode="auto">
          <a:xfrm>
            <a:off x="5664200" y="3429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82" name="Line 17"/>
          <p:cNvSpPr>
            <a:spLocks noChangeShapeType="1"/>
          </p:cNvSpPr>
          <p:nvPr/>
        </p:nvSpPr>
        <p:spPr bwMode="auto">
          <a:xfrm>
            <a:off x="56642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83" name="Line 18"/>
          <p:cNvSpPr>
            <a:spLocks noChangeShapeType="1"/>
          </p:cNvSpPr>
          <p:nvPr/>
        </p:nvSpPr>
        <p:spPr bwMode="auto">
          <a:xfrm>
            <a:off x="5664200" y="2819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884" name="Text Box 19"/>
          <p:cNvSpPr txBox="1">
            <a:spLocks noChangeArrowheads="1"/>
          </p:cNvSpPr>
          <p:nvPr/>
        </p:nvSpPr>
        <p:spPr bwMode="auto">
          <a:xfrm>
            <a:off x="5029200" y="19050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1051</a:t>
            </a:r>
          </a:p>
        </p:txBody>
      </p:sp>
      <p:sp>
        <p:nvSpPr>
          <p:cNvPr id="36885" name="Text Box 20"/>
          <p:cNvSpPr txBox="1">
            <a:spLocks noChangeArrowheads="1"/>
          </p:cNvSpPr>
          <p:nvPr/>
        </p:nvSpPr>
        <p:spPr bwMode="auto">
          <a:xfrm>
            <a:off x="5037138" y="2209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1052</a:t>
            </a:r>
          </a:p>
        </p:txBody>
      </p:sp>
      <p:sp>
        <p:nvSpPr>
          <p:cNvPr id="36886" name="Text Box 21"/>
          <p:cNvSpPr txBox="1">
            <a:spLocks noChangeArrowheads="1"/>
          </p:cNvSpPr>
          <p:nvPr/>
        </p:nvSpPr>
        <p:spPr bwMode="auto">
          <a:xfrm>
            <a:off x="5027613" y="3124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1055</a:t>
            </a:r>
          </a:p>
        </p:txBody>
      </p:sp>
      <p:sp>
        <p:nvSpPr>
          <p:cNvPr id="36887" name="Text Box 22"/>
          <p:cNvSpPr txBox="1">
            <a:spLocks noChangeArrowheads="1"/>
          </p:cNvSpPr>
          <p:nvPr/>
        </p:nvSpPr>
        <p:spPr bwMode="auto">
          <a:xfrm>
            <a:off x="5027613" y="43434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1059</a:t>
            </a:r>
          </a:p>
        </p:txBody>
      </p:sp>
      <p:sp>
        <p:nvSpPr>
          <p:cNvPr id="36888" name="Text Box 23"/>
          <p:cNvSpPr txBox="1">
            <a:spLocks noChangeArrowheads="1"/>
          </p:cNvSpPr>
          <p:nvPr/>
        </p:nvSpPr>
        <p:spPr bwMode="auto">
          <a:xfrm>
            <a:off x="5037138" y="4648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1060</a:t>
            </a:r>
          </a:p>
        </p:txBody>
      </p:sp>
      <p:sp>
        <p:nvSpPr>
          <p:cNvPr id="36889" name="Text Box 24"/>
          <p:cNvSpPr txBox="1">
            <a:spLocks noChangeArrowheads="1"/>
          </p:cNvSpPr>
          <p:nvPr/>
        </p:nvSpPr>
        <p:spPr bwMode="auto">
          <a:xfrm>
            <a:off x="5037138" y="49530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1061</a:t>
            </a:r>
          </a:p>
        </p:txBody>
      </p:sp>
      <p:sp>
        <p:nvSpPr>
          <p:cNvPr id="36890" name="Text Box 25"/>
          <p:cNvSpPr txBox="1">
            <a:spLocks noChangeArrowheads="1"/>
          </p:cNvSpPr>
          <p:nvPr/>
        </p:nvSpPr>
        <p:spPr bwMode="auto">
          <a:xfrm>
            <a:off x="5037138" y="5257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1062</a:t>
            </a:r>
          </a:p>
        </p:txBody>
      </p:sp>
      <p:sp>
        <p:nvSpPr>
          <p:cNvPr id="36891" name="Text Box 26"/>
          <p:cNvSpPr txBox="1">
            <a:spLocks noChangeArrowheads="1"/>
          </p:cNvSpPr>
          <p:nvPr/>
        </p:nvSpPr>
        <p:spPr bwMode="auto">
          <a:xfrm>
            <a:off x="5037138" y="5562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1063</a:t>
            </a:r>
          </a:p>
        </p:txBody>
      </p:sp>
      <p:sp>
        <p:nvSpPr>
          <p:cNvPr id="36892" name="Text Box 27"/>
          <p:cNvSpPr txBox="1">
            <a:spLocks noChangeArrowheads="1"/>
          </p:cNvSpPr>
          <p:nvPr/>
        </p:nvSpPr>
        <p:spPr bwMode="auto">
          <a:xfrm>
            <a:off x="5037138" y="58674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1064</a:t>
            </a:r>
          </a:p>
        </p:txBody>
      </p:sp>
      <p:sp>
        <p:nvSpPr>
          <p:cNvPr id="36893" name="Text Box 28"/>
          <p:cNvSpPr txBox="1">
            <a:spLocks noChangeArrowheads="1"/>
          </p:cNvSpPr>
          <p:nvPr/>
        </p:nvSpPr>
        <p:spPr bwMode="auto">
          <a:xfrm>
            <a:off x="5037138" y="34290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1056</a:t>
            </a:r>
          </a:p>
        </p:txBody>
      </p:sp>
      <p:sp>
        <p:nvSpPr>
          <p:cNvPr id="36894" name="Text Box 29"/>
          <p:cNvSpPr txBox="1">
            <a:spLocks noChangeArrowheads="1"/>
          </p:cNvSpPr>
          <p:nvPr/>
        </p:nvSpPr>
        <p:spPr bwMode="auto">
          <a:xfrm>
            <a:off x="5037138" y="3733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1057</a:t>
            </a:r>
          </a:p>
        </p:txBody>
      </p:sp>
      <p:sp>
        <p:nvSpPr>
          <p:cNvPr id="36895" name="Text Box 30"/>
          <p:cNvSpPr txBox="1">
            <a:spLocks noChangeArrowheads="1"/>
          </p:cNvSpPr>
          <p:nvPr/>
        </p:nvSpPr>
        <p:spPr bwMode="auto">
          <a:xfrm>
            <a:off x="5037138" y="4038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1058</a:t>
            </a:r>
          </a:p>
        </p:txBody>
      </p:sp>
      <p:sp>
        <p:nvSpPr>
          <p:cNvPr id="36896" name="Text Box 31"/>
          <p:cNvSpPr txBox="1">
            <a:spLocks noChangeArrowheads="1"/>
          </p:cNvSpPr>
          <p:nvPr/>
        </p:nvSpPr>
        <p:spPr bwMode="auto">
          <a:xfrm>
            <a:off x="5037138" y="2514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1053</a:t>
            </a:r>
          </a:p>
        </p:txBody>
      </p:sp>
      <p:sp>
        <p:nvSpPr>
          <p:cNvPr id="36897" name="Text Box 32"/>
          <p:cNvSpPr txBox="1">
            <a:spLocks noChangeArrowheads="1"/>
          </p:cNvSpPr>
          <p:nvPr/>
        </p:nvSpPr>
        <p:spPr bwMode="auto">
          <a:xfrm>
            <a:off x="4902200" y="28194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1054</a:t>
            </a:r>
          </a:p>
        </p:txBody>
      </p:sp>
      <p:sp>
        <p:nvSpPr>
          <p:cNvPr id="36898" name="Text Box 33"/>
          <p:cNvSpPr txBox="1">
            <a:spLocks noChangeArrowheads="1"/>
          </p:cNvSpPr>
          <p:nvPr/>
        </p:nvSpPr>
        <p:spPr bwMode="auto">
          <a:xfrm>
            <a:off x="6197600" y="2819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36899" name="Text Box 34"/>
          <p:cNvSpPr txBox="1">
            <a:spLocks noChangeArrowheads="1"/>
          </p:cNvSpPr>
          <p:nvPr/>
        </p:nvSpPr>
        <p:spPr bwMode="auto">
          <a:xfrm>
            <a:off x="6197600" y="1905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 dirty="0">
                <a:effectLst/>
                <a:latin typeface="Helvetica" pitchFamily="34" charset="0"/>
              </a:rPr>
              <a:t>6</a:t>
            </a:r>
          </a:p>
        </p:txBody>
      </p:sp>
      <p:sp>
        <p:nvSpPr>
          <p:cNvPr id="36900" name="Text Box 35"/>
          <p:cNvSpPr txBox="1">
            <a:spLocks noChangeArrowheads="1"/>
          </p:cNvSpPr>
          <p:nvPr/>
        </p:nvSpPr>
        <p:spPr bwMode="auto">
          <a:xfrm>
            <a:off x="6197600" y="5562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8</a:t>
            </a:r>
          </a:p>
        </p:txBody>
      </p:sp>
      <p:sp>
        <p:nvSpPr>
          <p:cNvPr id="36901" name="Text Box 36"/>
          <p:cNvSpPr txBox="1">
            <a:spLocks noChangeArrowheads="1"/>
          </p:cNvSpPr>
          <p:nvPr/>
        </p:nvSpPr>
        <p:spPr bwMode="auto">
          <a:xfrm>
            <a:off x="6197600" y="3733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36902" name="Text Box 37"/>
          <p:cNvSpPr txBox="1">
            <a:spLocks noChangeArrowheads="1"/>
          </p:cNvSpPr>
          <p:nvPr/>
        </p:nvSpPr>
        <p:spPr bwMode="auto">
          <a:xfrm>
            <a:off x="6197600" y="4648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</a:t>
            </a:r>
          </a:p>
        </p:txBody>
      </p:sp>
      <p:sp>
        <p:nvSpPr>
          <p:cNvPr id="36903" name="Text Box 38"/>
          <p:cNvSpPr txBox="1">
            <a:spLocks noChangeArrowheads="1"/>
          </p:cNvSpPr>
          <p:nvPr/>
        </p:nvSpPr>
        <p:spPr bwMode="auto">
          <a:xfrm>
            <a:off x="6045200" y="3124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1051</a:t>
            </a:r>
          </a:p>
        </p:txBody>
      </p:sp>
      <p:sp>
        <p:nvSpPr>
          <p:cNvPr id="36904" name="Text Box 39"/>
          <p:cNvSpPr txBox="1">
            <a:spLocks noChangeArrowheads="1"/>
          </p:cNvSpPr>
          <p:nvPr/>
        </p:nvSpPr>
        <p:spPr bwMode="auto">
          <a:xfrm>
            <a:off x="6000750" y="2209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1063</a:t>
            </a:r>
          </a:p>
        </p:txBody>
      </p:sp>
      <p:sp>
        <p:nvSpPr>
          <p:cNvPr id="36905" name="Text Box 40"/>
          <p:cNvSpPr txBox="1">
            <a:spLocks noChangeArrowheads="1"/>
          </p:cNvSpPr>
          <p:nvPr/>
        </p:nvSpPr>
        <p:spPr bwMode="auto">
          <a:xfrm>
            <a:off x="6045200" y="58674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1057</a:t>
            </a:r>
          </a:p>
        </p:txBody>
      </p:sp>
      <p:sp>
        <p:nvSpPr>
          <p:cNvPr id="36906" name="Text Box 41"/>
          <p:cNvSpPr txBox="1">
            <a:spLocks noChangeArrowheads="1"/>
          </p:cNvSpPr>
          <p:nvPr/>
        </p:nvSpPr>
        <p:spPr bwMode="auto">
          <a:xfrm>
            <a:off x="6045200" y="4038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1060</a:t>
            </a:r>
          </a:p>
        </p:txBody>
      </p:sp>
      <p:sp>
        <p:nvSpPr>
          <p:cNvPr id="36907" name="Text Box 42"/>
          <p:cNvSpPr txBox="1">
            <a:spLocks noChangeArrowheads="1"/>
          </p:cNvSpPr>
          <p:nvPr/>
        </p:nvSpPr>
        <p:spPr bwMode="auto">
          <a:xfrm>
            <a:off x="6219825" y="4953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0</a:t>
            </a:r>
          </a:p>
        </p:txBody>
      </p:sp>
      <p:sp>
        <p:nvSpPr>
          <p:cNvPr id="36908" name="Text Box 43"/>
          <p:cNvSpPr txBox="1">
            <a:spLocks noChangeArrowheads="1"/>
          </p:cNvSpPr>
          <p:nvPr/>
        </p:nvSpPr>
        <p:spPr bwMode="auto">
          <a:xfrm>
            <a:off x="4038600" y="5257800"/>
            <a:ext cx="5873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 dirty="0">
                <a:effectLst/>
                <a:latin typeface="Helvetica" pitchFamily="34" charset="0"/>
              </a:rPr>
              <a:t>head</a:t>
            </a:r>
          </a:p>
        </p:txBody>
      </p:sp>
      <p:sp>
        <p:nvSpPr>
          <p:cNvPr id="36909" name="Text Box 44"/>
          <p:cNvSpPr txBox="1">
            <a:spLocks noChangeArrowheads="1"/>
          </p:cNvSpPr>
          <p:nvPr/>
        </p:nvSpPr>
        <p:spPr bwMode="auto">
          <a:xfrm>
            <a:off x="6045200" y="52578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1054</a:t>
            </a:r>
          </a:p>
        </p:txBody>
      </p:sp>
      <p:sp>
        <p:nvSpPr>
          <p:cNvPr id="36910" name="Text Box 45"/>
          <p:cNvSpPr txBox="1">
            <a:spLocks noChangeArrowheads="1"/>
          </p:cNvSpPr>
          <p:nvPr/>
        </p:nvSpPr>
        <p:spPr bwMode="auto">
          <a:xfrm>
            <a:off x="6000750" y="25146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1063</a:t>
            </a:r>
          </a:p>
        </p:txBody>
      </p:sp>
      <p:sp>
        <p:nvSpPr>
          <p:cNvPr id="36911" name="Text Box 46"/>
          <p:cNvSpPr txBox="1">
            <a:spLocks noChangeArrowheads="1"/>
          </p:cNvSpPr>
          <p:nvPr/>
        </p:nvSpPr>
        <p:spPr bwMode="auto">
          <a:xfrm>
            <a:off x="3886200" y="2514600"/>
            <a:ext cx="7445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 dirty="0">
                <a:effectLst/>
                <a:latin typeface="Helvetica" pitchFamily="34" charset="0"/>
              </a:rPr>
              <a:t>current</a:t>
            </a:r>
          </a:p>
        </p:txBody>
      </p:sp>
      <p:sp>
        <p:nvSpPr>
          <p:cNvPr id="99375" name="Freeform 47"/>
          <p:cNvSpPr>
            <a:spLocks/>
          </p:cNvSpPr>
          <p:nvPr/>
        </p:nvSpPr>
        <p:spPr bwMode="auto">
          <a:xfrm flipH="1">
            <a:off x="7150100" y="2057400"/>
            <a:ext cx="876300" cy="1219200"/>
          </a:xfrm>
          <a:custGeom>
            <a:avLst/>
            <a:gdLst>
              <a:gd name="T0" fmla="*/ 552 w 552"/>
              <a:gd name="T1" fmla="*/ 768 h 768"/>
              <a:gd name="T2" fmla="*/ 120 w 552"/>
              <a:gd name="T3" fmla="*/ 432 h 768"/>
              <a:gd name="T4" fmla="*/ 72 w 552"/>
              <a:gd name="T5" fmla="*/ 192 h 768"/>
              <a:gd name="T6" fmla="*/ 552 w 552"/>
              <a:gd name="T7" fmla="*/ 0 h 768"/>
              <a:gd name="T8" fmla="*/ 0 60000 65536"/>
              <a:gd name="T9" fmla="*/ 0 60000 65536"/>
              <a:gd name="T10" fmla="*/ 0 60000 65536"/>
              <a:gd name="T11" fmla="*/ 0 60000 65536"/>
              <a:gd name="T12" fmla="*/ 0 w 552"/>
              <a:gd name="T13" fmla="*/ 0 h 768"/>
              <a:gd name="T14" fmla="*/ 552 w 552"/>
              <a:gd name="T15" fmla="*/ 768 h 7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2" h="768">
                <a:moveTo>
                  <a:pt x="552" y="768"/>
                </a:moveTo>
                <a:cubicBezTo>
                  <a:pt x="376" y="648"/>
                  <a:pt x="200" y="528"/>
                  <a:pt x="120" y="432"/>
                </a:cubicBezTo>
                <a:cubicBezTo>
                  <a:pt x="40" y="336"/>
                  <a:pt x="0" y="264"/>
                  <a:pt x="72" y="192"/>
                </a:cubicBezTo>
                <a:cubicBezTo>
                  <a:pt x="144" y="120"/>
                  <a:pt x="472" y="32"/>
                  <a:pt x="552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78" name="Freeform 50"/>
          <p:cNvSpPr>
            <a:spLocks/>
          </p:cNvSpPr>
          <p:nvPr/>
        </p:nvSpPr>
        <p:spPr bwMode="auto">
          <a:xfrm>
            <a:off x="7188200" y="1943100"/>
            <a:ext cx="1803400" cy="3937000"/>
          </a:xfrm>
          <a:custGeom>
            <a:avLst/>
            <a:gdLst>
              <a:gd name="T0" fmla="*/ 0 w 1136"/>
              <a:gd name="T1" fmla="*/ 264 h 2480"/>
              <a:gd name="T2" fmla="*/ 768 w 1136"/>
              <a:gd name="T3" fmla="*/ 312 h 2480"/>
              <a:gd name="T4" fmla="*/ 1008 w 1136"/>
              <a:gd name="T5" fmla="*/ 2136 h 2480"/>
              <a:gd name="T6" fmla="*/ 0 w 1136"/>
              <a:gd name="T7" fmla="*/ 2376 h 2480"/>
              <a:gd name="T8" fmla="*/ 0 60000 65536"/>
              <a:gd name="T9" fmla="*/ 0 60000 65536"/>
              <a:gd name="T10" fmla="*/ 0 60000 65536"/>
              <a:gd name="T11" fmla="*/ 0 60000 65536"/>
              <a:gd name="T12" fmla="*/ 0 w 1136"/>
              <a:gd name="T13" fmla="*/ 0 h 2480"/>
              <a:gd name="T14" fmla="*/ 1136 w 1136"/>
              <a:gd name="T15" fmla="*/ 2480 h 2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6" h="2480">
                <a:moveTo>
                  <a:pt x="0" y="264"/>
                </a:moveTo>
                <a:cubicBezTo>
                  <a:pt x="300" y="132"/>
                  <a:pt x="600" y="0"/>
                  <a:pt x="768" y="312"/>
                </a:cubicBezTo>
                <a:cubicBezTo>
                  <a:pt x="936" y="624"/>
                  <a:pt x="1136" y="1792"/>
                  <a:pt x="1008" y="2136"/>
                </a:cubicBezTo>
                <a:cubicBezTo>
                  <a:pt x="880" y="2480"/>
                  <a:pt x="440" y="2428"/>
                  <a:pt x="0" y="237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80" name="Freeform 52"/>
          <p:cNvSpPr>
            <a:spLocks/>
          </p:cNvSpPr>
          <p:nvPr/>
        </p:nvSpPr>
        <p:spPr bwMode="auto">
          <a:xfrm>
            <a:off x="7112000" y="3771900"/>
            <a:ext cx="1143000" cy="2247900"/>
          </a:xfrm>
          <a:custGeom>
            <a:avLst/>
            <a:gdLst>
              <a:gd name="T0" fmla="*/ 0 w 720"/>
              <a:gd name="T1" fmla="*/ 1416 h 1416"/>
              <a:gd name="T2" fmla="*/ 576 w 720"/>
              <a:gd name="T3" fmla="*/ 1032 h 1416"/>
              <a:gd name="T4" fmla="*/ 624 w 720"/>
              <a:gd name="T5" fmla="*/ 168 h 1416"/>
              <a:gd name="T6" fmla="*/ 0 w 720"/>
              <a:gd name="T7" fmla="*/ 24 h 1416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1416"/>
              <a:gd name="T14" fmla="*/ 720 w 720"/>
              <a:gd name="T15" fmla="*/ 1416 h 14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1416">
                <a:moveTo>
                  <a:pt x="0" y="1416"/>
                </a:moveTo>
                <a:cubicBezTo>
                  <a:pt x="236" y="1328"/>
                  <a:pt x="472" y="1240"/>
                  <a:pt x="576" y="1032"/>
                </a:cubicBezTo>
                <a:cubicBezTo>
                  <a:pt x="680" y="824"/>
                  <a:pt x="720" y="336"/>
                  <a:pt x="624" y="168"/>
                </a:cubicBezTo>
                <a:cubicBezTo>
                  <a:pt x="528" y="0"/>
                  <a:pt x="264" y="12"/>
                  <a:pt x="0" y="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9381" name="Freeform 53"/>
          <p:cNvSpPr>
            <a:spLocks/>
          </p:cNvSpPr>
          <p:nvPr/>
        </p:nvSpPr>
        <p:spPr bwMode="auto">
          <a:xfrm>
            <a:off x="7112000" y="4191000"/>
            <a:ext cx="711200" cy="609600"/>
          </a:xfrm>
          <a:custGeom>
            <a:avLst/>
            <a:gdLst>
              <a:gd name="T0" fmla="*/ 0 w 448"/>
              <a:gd name="T1" fmla="*/ 0 h 384"/>
              <a:gd name="T2" fmla="*/ 384 w 448"/>
              <a:gd name="T3" fmla="*/ 144 h 384"/>
              <a:gd name="T4" fmla="*/ 384 w 448"/>
              <a:gd name="T5" fmla="*/ 288 h 384"/>
              <a:gd name="T6" fmla="*/ 48 w 448"/>
              <a:gd name="T7" fmla="*/ 384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384"/>
              <a:gd name="T14" fmla="*/ 448 w 448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384">
                <a:moveTo>
                  <a:pt x="0" y="0"/>
                </a:moveTo>
                <a:cubicBezTo>
                  <a:pt x="160" y="48"/>
                  <a:pt x="320" y="96"/>
                  <a:pt x="384" y="144"/>
                </a:cubicBezTo>
                <a:cubicBezTo>
                  <a:pt x="448" y="192"/>
                  <a:pt x="440" y="248"/>
                  <a:pt x="384" y="288"/>
                </a:cubicBezTo>
                <a:cubicBezTo>
                  <a:pt x="328" y="328"/>
                  <a:pt x="188" y="356"/>
                  <a:pt x="48" y="3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916" name="Line 56"/>
          <p:cNvSpPr>
            <a:spLocks noChangeShapeType="1"/>
          </p:cNvSpPr>
          <p:nvPr/>
        </p:nvSpPr>
        <p:spPr bwMode="auto">
          <a:xfrm>
            <a:off x="4648200" y="26574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917" name="Line 57"/>
          <p:cNvSpPr>
            <a:spLocks noChangeShapeType="1"/>
          </p:cNvSpPr>
          <p:nvPr/>
        </p:nvSpPr>
        <p:spPr bwMode="auto">
          <a:xfrm>
            <a:off x="4648200" y="541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990600" y="3670300"/>
            <a:ext cx="685800" cy="336550"/>
            <a:chOff x="1488" y="1996"/>
            <a:chExt cx="432" cy="212"/>
          </a:xfrm>
          <a:solidFill>
            <a:srgbClr val="71DAFF"/>
          </a:solidFill>
        </p:grpSpPr>
        <p:sp>
          <p:nvSpPr>
            <p:cNvPr id="36942" name="Rectangle 61"/>
            <p:cNvSpPr>
              <a:spLocks noChangeArrowheads="1"/>
            </p:cNvSpPr>
            <p:nvPr/>
          </p:nvSpPr>
          <p:spPr bwMode="auto">
            <a:xfrm>
              <a:off x="1488" y="2016"/>
              <a:ext cx="288" cy="19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6943" name="Line 62"/>
            <p:cNvSpPr>
              <a:spLocks noChangeShapeType="1"/>
            </p:cNvSpPr>
            <p:nvPr/>
          </p:nvSpPr>
          <p:spPr bwMode="auto">
            <a:xfrm>
              <a:off x="1680" y="2016"/>
              <a:ext cx="0" cy="19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36944" name="Text Box 63"/>
            <p:cNvSpPr txBox="1">
              <a:spLocks noChangeArrowheads="1"/>
            </p:cNvSpPr>
            <p:nvPr/>
          </p:nvSpPr>
          <p:spPr bwMode="auto">
            <a:xfrm>
              <a:off x="1488" y="1996"/>
              <a:ext cx="1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0" dirty="0">
                  <a:effectLst/>
                  <a:latin typeface="Helvetica" pitchFamily="34" charset="0"/>
                </a:rPr>
                <a:t>2</a:t>
              </a:r>
            </a:p>
          </p:txBody>
        </p:sp>
        <p:sp>
          <p:nvSpPr>
            <p:cNvPr id="36945" name="Line 64"/>
            <p:cNvSpPr>
              <a:spLocks noChangeShapeType="1"/>
            </p:cNvSpPr>
            <p:nvPr/>
          </p:nvSpPr>
          <p:spPr bwMode="auto">
            <a:xfrm>
              <a:off x="1728" y="2112"/>
              <a:ext cx="192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arrow" w="sm" len="sm"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sp>
        <p:nvSpPr>
          <p:cNvPr id="36919" name="Rectangle 65"/>
          <p:cNvSpPr>
            <a:spLocks noChangeArrowheads="1"/>
          </p:cNvSpPr>
          <p:nvPr/>
        </p:nvSpPr>
        <p:spPr bwMode="auto">
          <a:xfrm>
            <a:off x="1676400" y="3702050"/>
            <a:ext cx="457200" cy="3048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6920" name="Line 66"/>
          <p:cNvSpPr>
            <a:spLocks noChangeShapeType="1"/>
          </p:cNvSpPr>
          <p:nvPr/>
        </p:nvSpPr>
        <p:spPr bwMode="auto">
          <a:xfrm>
            <a:off x="19812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21" name="Text Box 67"/>
          <p:cNvSpPr txBox="1">
            <a:spLocks noChangeArrowheads="1"/>
          </p:cNvSpPr>
          <p:nvPr/>
        </p:nvSpPr>
        <p:spPr bwMode="auto">
          <a:xfrm>
            <a:off x="16764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6</a:t>
            </a:r>
          </a:p>
        </p:txBody>
      </p:sp>
      <p:sp>
        <p:nvSpPr>
          <p:cNvPr id="36922" name="Line 68"/>
          <p:cNvSpPr>
            <a:spLocks noChangeShapeType="1"/>
          </p:cNvSpPr>
          <p:nvPr/>
        </p:nvSpPr>
        <p:spPr bwMode="auto">
          <a:xfrm>
            <a:off x="2057400" y="38544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23" name="Rectangle 69"/>
          <p:cNvSpPr>
            <a:spLocks noChangeArrowheads="1"/>
          </p:cNvSpPr>
          <p:nvPr/>
        </p:nvSpPr>
        <p:spPr bwMode="auto">
          <a:xfrm>
            <a:off x="2362200" y="3702050"/>
            <a:ext cx="457200" cy="3048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6924" name="Line 70"/>
          <p:cNvSpPr>
            <a:spLocks noChangeShapeType="1"/>
          </p:cNvSpPr>
          <p:nvPr/>
        </p:nvSpPr>
        <p:spPr bwMode="auto">
          <a:xfrm>
            <a:off x="26670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25" name="Text Box 71"/>
          <p:cNvSpPr txBox="1">
            <a:spLocks noChangeArrowheads="1"/>
          </p:cNvSpPr>
          <p:nvPr/>
        </p:nvSpPr>
        <p:spPr bwMode="auto">
          <a:xfrm>
            <a:off x="23622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>
                <a:effectLst/>
                <a:latin typeface="Helvetica" pitchFamily="34" charset="0"/>
              </a:rPr>
              <a:t>8</a:t>
            </a:r>
          </a:p>
        </p:txBody>
      </p:sp>
      <p:sp>
        <p:nvSpPr>
          <p:cNvPr id="36926" name="Line 72"/>
          <p:cNvSpPr>
            <a:spLocks noChangeShapeType="1"/>
          </p:cNvSpPr>
          <p:nvPr/>
        </p:nvSpPr>
        <p:spPr bwMode="auto">
          <a:xfrm>
            <a:off x="2743200" y="38544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27" name="Rectangle 73"/>
          <p:cNvSpPr>
            <a:spLocks noChangeArrowheads="1"/>
          </p:cNvSpPr>
          <p:nvPr/>
        </p:nvSpPr>
        <p:spPr bwMode="auto">
          <a:xfrm>
            <a:off x="3048000" y="3702050"/>
            <a:ext cx="457200" cy="3048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6928" name="Line 74"/>
          <p:cNvSpPr>
            <a:spLocks noChangeShapeType="1"/>
          </p:cNvSpPr>
          <p:nvPr/>
        </p:nvSpPr>
        <p:spPr bwMode="auto">
          <a:xfrm>
            <a:off x="33528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29" name="Text Box 75"/>
          <p:cNvSpPr txBox="1">
            <a:spLocks noChangeArrowheads="1"/>
          </p:cNvSpPr>
          <p:nvPr/>
        </p:nvSpPr>
        <p:spPr bwMode="auto">
          <a:xfrm>
            <a:off x="30480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36930" name="Line 76"/>
          <p:cNvSpPr>
            <a:spLocks noChangeShapeType="1"/>
          </p:cNvSpPr>
          <p:nvPr/>
        </p:nvSpPr>
        <p:spPr bwMode="auto">
          <a:xfrm>
            <a:off x="3429000" y="38544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31" name="Rectangle 77"/>
          <p:cNvSpPr>
            <a:spLocks noChangeArrowheads="1"/>
          </p:cNvSpPr>
          <p:nvPr/>
        </p:nvSpPr>
        <p:spPr bwMode="auto">
          <a:xfrm>
            <a:off x="3733800" y="3702050"/>
            <a:ext cx="457200" cy="3048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6932" name="Line 78"/>
          <p:cNvSpPr>
            <a:spLocks noChangeShapeType="1"/>
          </p:cNvSpPr>
          <p:nvPr/>
        </p:nvSpPr>
        <p:spPr bwMode="auto">
          <a:xfrm>
            <a:off x="4038600" y="37020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33" name="Text Box 79"/>
          <p:cNvSpPr txBox="1">
            <a:spLocks noChangeArrowheads="1"/>
          </p:cNvSpPr>
          <p:nvPr/>
        </p:nvSpPr>
        <p:spPr bwMode="auto">
          <a:xfrm>
            <a:off x="3733800" y="367030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1</a:t>
            </a:r>
          </a:p>
        </p:txBody>
      </p:sp>
      <p:sp>
        <p:nvSpPr>
          <p:cNvPr id="36934" name="Line 80"/>
          <p:cNvSpPr>
            <a:spLocks noChangeShapeType="1"/>
          </p:cNvSpPr>
          <p:nvPr/>
        </p:nvSpPr>
        <p:spPr bwMode="auto">
          <a:xfrm flipH="1">
            <a:off x="4038600" y="37465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35" name="Text Box 82"/>
          <p:cNvSpPr txBox="1">
            <a:spLocks noChangeArrowheads="1"/>
          </p:cNvSpPr>
          <p:nvPr/>
        </p:nvSpPr>
        <p:spPr bwMode="auto">
          <a:xfrm>
            <a:off x="793750" y="3016250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head</a:t>
            </a:r>
          </a:p>
        </p:txBody>
      </p:sp>
      <p:sp>
        <p:nvSpPr>
          <p:cNvPr id="36936" name="Line 84"/>
          <p:cNvSpPr>
            <a:spLocks noChangeShapeType="1"/>
          </p:cNvSpPr>
          <p:nvPr/>
        </p:nvSpPr>
        <p:spPr bwMode="auto">
          <a:xfrm>
            <a:off x="1143000" y="33210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37" name="Text Box 85"/>
          <p:cNvSpPr txBox="1">
            <a:spLocks noChangeArrowheads="1"/>
          </p:cNvSpPr>
          <p:nvPr/>
        </p:nvSpPr>
        <p:spPr bwMode="auto">
          <a:xfrm>
            <a:off x="2038350" y="4311650"/>
            <a:ext cx="817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 dirty="0">
                <a:effectLst/>
                <a:latin typeface="Helvetica" pitchFamily="34" charset="0"/>
              </a:rPr>
              <a:t>current</a:t>
            </a:r>
          </a:p>
        </p:txBody>
      </p:sp>
      <p:sp>
        <p:nvSpPr>
          <p:cNvPr id="36938" name="Line 87"/>
          <p:cNvSpPr>
            <a:spLocks noChangeShapeType="1"/>
          </p:cNvSpPr>
          <p:nvPr/>
        </p:nvSpPr>
        <p:spPr bwMode="auto">
          <a:xfrm flipV="1">
            <a:off x="2514600" y="40068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939" name="Line 93"/>
          <p:cNvSpPr>
            <a:spLocks noChangeShapeType="1"/>
          </p:cNvSpPr>
          <p:nvPr/>
        </p:nvSpPr>
        <p:spPr bwMode="auto">
          <a:xfrm>
            <a:off x="5664200" y="6172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6940" name="Text Box 95"/>
          <p:cNvSpPr txBox="1">
            <a:spLocks noChangeArrowheads="1"/>
          </p:cNvSpPr>
          <p:nvPr/>
        </p:nvSpPr>
        <p:spPr bwMode="auto">
          <a:xfrm>
            <a:off x="5060950" y="6172200"/>
            <a:ext cx="577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effectLst/>
                <a:latin typeface="Helvetica" pitchFamily="34" charset="0"/>
              </a:rPr>
              <a:t>1065</a:t>
            </a:r>
          </a:p>
        </p:txBody>
      </p:sp>
      <p:sp>
        <p:nvSpPr>
          <p:cNvPr id="99426" name="Freeform 98"/>
          <p:cNvSpPr>
            <a:spLocks/>
          </p:cNvSpPr>
          <p:nvPr/>
        </p:nvSpPr>
        <p:spPr bwMode="auto">
          <a:xfrm>
            <a:off x="7150100" y="2971800"/>
            <a:ext cx="850900" cy="2438400"/>
          </a:xfrm>
          <a:custGeom>
            <a:avLst/>
            <a:gdLst>
              <a:gd name="T0" fmla="*/ 0 w 536"/>
              <a:gd name="T1" fmla="*/ 1536 h 1536"/>
              <a:gd name="T2" fmla="*/ 432 w 536"/>
              <a:gd name="T3" fmla="*/ 1248 h 1536"/>
              <a:gd name="T4" fmla="*/ 528 w 536"/>
              <a:gd name="T5" fmla="*/ 384 h 1536"/>
              <a:gd name="T6" fmla="*/ 384 w 536"/>
              <a:gd name="T7" fmla="*/ 144 h 1536"/>
              <a:gd name="T8" fmla="*/ 0 w 536"/>
              <a:gd name="T9" fmla="*/ 0 h 15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6"/>
              <a:gd name="T16" fmla="*/ 0 h 1536"/>
              <a:gd name="T17" fmla="*/ 536 w 536"/>
              <a:gd name="T18" fmla="*/ 1536 h 1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6" h="1536">
                <a:moveTo>
                  <a:pt x="0" y="1536"/>
                </a:moveTo>
                <a:cubicBezTo>
                  <a:pt x="172" y="1488"/>
                  <a:pt x="344" y="1440"/>
                  <a:pt x="432" y="1248"/>
                </a:cubicBezTo>
                <a:cubicBezTo>
                  <a:pt x="520" y="1056"/>
                  <a:pt x="536" y="568"/>
                  <a:pt x="528" y="384"/>
                </a:cubicBezTo>
                <a:cubicBezTo>
                  <a:pt x="520" y="200"/>
                  <a:pt x="472" y="208"/>
                  <a:pt x="384" y="144"/>
                </a:cubicBezTo>
                <a:cubicBezTo>
                  <a:pt x="296" y="80"/>
                  <a:pt x="148" y="40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75" grpId="0" animBg="1"/>
      <p:bldP spid="99378" grpId="0" animBg="1"/>
      <p:bldP spid="99380" grpId="0" animBg="1"/>
      <p:bldP spid="99381" grpId="0" animBg="1"/>
      <p:bldP spid="994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Declarations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How to declare a linked list in C or C++?</a:t>
            </a:r>
          </a:p>
          <a:p>
            <a:endParaRPr lang="en-US" sz="3200" dirty="0" smtClean="0"/>
          </a:p>
          <a:p>
            <a:r>
              <a:rPr lang="en-US" sz="3200" b="1" dirty="0" smtClean="0"/>
              <a:t>Step 1)</a:t>
            </a:r>
            <a:r>
              <a:rPr lang="en-US" sz="3200" dirty="0" smtClean="0"/>
              <a:t>    Declare a </a:t>
            </a:r>
            <a:r>
              <a:rPr lang="en-US" sz="3200" b="1" dirty="0" smtClean="0"/>
              <a:t>data structure</a:t>
            </a:r>
            <a:r>
              <a:rPr lang="en-US" sz="3200" dirty="0" smtClean="0"/>
              <a:t> for the </a:t>
            </a:r>
            <a:r>
              <a:rPr lang="en-US" sz="3200" b="1" dirty="0" smtClean="0"/>
              <a:t>nodes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r>
              <a:rPr lang="en-US" sz="3200" dirty="0" smtClean="0"/>
              <a:t>e.g. the following </a:t>
            </a:r>
            <a:r>
              <a:rPr lang="en-US" sz="3200" b="1" dirty="0" err="1" smtClean="0"/>
              <a:t>struct</a:t>
            </a:r>
            <a:r>
              <a:rPr lang="en-US" sz="3200" dirty="0" smtClean="0"/>
              <a:t> could be used to create a list where each node holds a float -</a:t>
            </a:r>
          </a:p>
          <a:p>
            <a:endParaRPr lang="en-US" sz="3200" dirty="0" smtClean="0"/>
          </a:p>
          <a:p>
            <a:r>
              <a:rPr lang="en-US" sz="3200" dirty="0" err="1" smtClean="0">
                <a:solidFill>
                  <a:srgbClr val="0000CC"/>
                </a:solidFill>
              </a:rPr>
              <a:t>struct</a:t>
            </a:r>
            <a:r>
              <a:rPr lang="en-US" sz="3200" dirty="0" smtClean="0">
                <a:solidFill>
                  <a:srgbClr val="0000CC"/>
                </a:solidFill>
              </a:rPr>
              <a:t> </a:t>
            </a:r>
            <a:r>
              <a:rPr lang="en-US" sz="3200" dirty="0" err="1" smtClean="0">
                <a:solidFill>
                  <a:srgbClr val="0000CC"/>
                </a:solidFill>
              </a:rPr>
              <a:t>ListNode</a:t>
            </a:r>
            <a:endParaRPr lang="en-US" sz="3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{</a:t>
            </a: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     </a:t>
            </a:r>
            <a:r>
              <a:rPr lang="en-US" sz="3200" dirty="0" err="1" smtClean="0">
                <a:solidFill>
                  <a:srgbClr val="0000CC"/>
                </a:solidFill>
              </a:rPr>
              <a:t>int</a:t>
            </a:r>
            <a:r>
              <a:rPr lang="en-US" sz="3200" dirty="0" smtClean="0">
                <a:solidFill>
                  <a:srgbClr val="0000CC"/>
                </a:solidFill>
              </a:rPr>
              <a:t>  data;</a:t>
            </a: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     </a:t>
            </a:r>
            <a:r>
              <a:rPr lang="en-US" sz="3200" dirty="0" err="1" smtClean="0">
                <a:solidFill>
                  <a:srgbClr val="0000CC"/>
                </a:solidFill>
              </a:rPr>
              <a:t>ListNode</a:t>
            </a:r>
            <a:r>
              <a:rPr lang="en-US" sz="3200" dirty="0" smtClean="0">
                <a:solidFill>
                  <a:srgbClr val="0000CC"/>
                </a:solidFill>
              </a:rPr>
              <a:t>  *next;</a:t>
            </a:r>
          </a:p>
          <a:p>
            <a:pPr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};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Declarations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1" y="1295400"/>
            <a:ext cx="8763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dirty="0">
                <a:effectLst/>
              </a:rPr>
              <a:t>a)  The first member of the </a:t>
            </a:r>
            <a:r>
              <a:rPr lang="en-US" sz="2200" dirty="0" err="1">
                <a:solidFill>
                  <a:srgbClr val="990000"/>
                </a:solidFill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 is a </a:t>
            </a:r>
            <a:r>
              <a:rPr lang="en-US" sz="2200" dirty="0" err="1" smtClean="0">
                <a:effectLst/>
              </a:rPr>
              <a:t>int</a:t>
            </a:r>
            <a:r>
              <a:rPr lang="en-US" sz="2200" dirty="0" smtClean="0">
                <a:effectLst/>
              </a:rPr>
              <a:t> </a:t>
            </a:r>
            <a:r>
              <a:rPr lang="en-US" sz="2200" dirty="0">
                <a:effectLst/>
              </a:rPr>
              <a:t>called </a:t>
            </a:r>
            <a:r>
              <a:rPr lang="en-US" sz="2200" u="sng" dirty="0" smtClean="0">
                <a:solidFill>
                  <a:srgbClr val="C00000"/>
                </a:solidFill>
                <a:effectLst/>
              </a:rPr>
              <a:t>data</a:t>
            </a:r>
            <a:r>
              <a:rPr lang="en-US" sz="2200" dirty="0" smtClean="0">
                <a:effectLst/>
              </a:rPr>
              <a:t>.</a:t>
            </a:r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     It is to hold the node’s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>
                <a:solidFill>
                  <a:srgbClr val="0000CC"/>
                </a:solidFill>
                <a:effectLst/>
              </a:rPr>
              <a:t>data</a:t>
            </a:r>
            <a:r>
              <a:rPr lang="en-US" sz="2200" dirty="0">
                <a:effectLst/>
              </a:rPr>
              <a:t>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b) The second member is a </a:t>
            </a:r>
            <a:r>
              <a:rPr lang="en-US" sz="2200" b="1" dirty="0">
                <a:solidFill>
                  <a:srgbClr val="0000CC"/>
                </a:solidFill>
                <a:effectLst/>
              </a:rPr>
              <a:t>pointer</a:t>
            </a:r>
            <a:r>
              <a:rPr lang="en-US" sz="2200" dirty="0">
                <a:effectLst/>
              </a:rPr>
              <a:t> called </a:t>
            </a:r>
            <a:r>
              <a:rPr lang="en-US" sz="2200" u="sng" dirty="0">
                <a:solidFill>
                  <a:srgbClr val="C00000"/>
                </a:solidFill>
                <a:effectLst/>
              </a:rPr>
              <a:t>next</a:t>
            </a:r>
            <a:r>
              <a:rPr lang="en-US" sz="2200" dirty="0">
                <a:solidFill>
                  <a:srgbClr val="C00000"/>
                </a:solidFill>
                <a:effectLst/>
              </a:rPr>
              <a:t>.</a:t>
            </a:r>
          </a:p>
          <a:p>
            <a:r>
              <a:rPr lang="en-US" sz="2200" dirty="0">
                <a:effectLst/>
              </a:rPr>
              <a:t>     It is to hold the </a:t>
            </a:r>
            <a:r>
              <a:rPr lang="en-US" sz="2200" b="1" dirty="0">
                <a:solidFill>
                  <a:srgbClr val="0000CC"/>
                </a:solidFill>
                <a:effectLst/>
              </a:rPr>
              <a:t>address</a:t>
            </a:r>
            <a:r>
              <a:rPr lang="en-US" sz="2200" dirty="0">
                <a:effectLst/>
              </a:rPr>
              <a:t> of any object that is a </a:t>
            </a:r>
            <a:r>
              <a:rPr lang="en-US" sz="2200" dirty="0" err="1">
                <a:solidFill>
                  <a:srgbClr val="990000"/>
                </a:solidFill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.</a:t>
            </a:r>
          </a:p>
          <a:p>
            <a:r>
              <a:rPr lang="en-US" sz="2200" dirty="0">
                <a:effectLst/>
              </a:rPr>
              <a:t>     Hence each </a:t>
            </a:r>
            <a:r>
              <a:rPr lang="en-US" sz="2200" dirty="0" err="1">
                <a:solidFill>
                  <a:srgbClr val="990000"/>
                </a:solidFill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 can point to the next one in the list.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 smtClean="0">
                <a:effectLst/>
              </a:rPr>
              <a:t>The </a:t>
            </a:r>
            <a:r>
              <a:rPr lang="en-US" sz="2200" dirty="0" err="1">
                <a:solidFill>
                  <a:srgbClr val="990000"/>
                </a:solidFill>
                <a:effectLst/>
              </a:rPr>
              <a:t>ListNode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struct</a:t>
            </a:r>
            <a:r>
              <a:rPr lang="en-US" sz="2200" dirty="0">
                <a:effectLst/>
              </a:rPr>
              <a:t> contains a pointer to an object of the </a:t>
            </a:r>
            <a:r>
              <a:rPr lang="en-US" sz="2200" dirty="0">
                <a:solidFill>
                  <a:srgbClr val="0000CC"/>
                </a:solidFill>
                <a:effectLst/>
              </a:rPr>
              <a:t>same type</a:t>
            </a:r>
          </a:p>
          <a:p>
            <a:r>
              <a:rPr lang="en-US" sz="2200" dirty="0">
                <a:effectLst/>
              </a:rPr>
              <a:t>as that being declared. It is called </a:t>
            </a:r>
            <a:r>
              <a:rPr lang="en-US" sz="2200" dirty="0" smtClean="0">
                <a:effectLst/>
              </a:rPr>
              <a:t>a  </a:t>
            </a:r>
            <a:r>
              <a:rPr lang="en-US" sz="2200" b="1" i="1" dirty="0">
                <a:solidFill>
                  <a:srgbClr val="0000CC"/>
                </a:solidFill>
                <a:effectLst/>
              </a:rPr>
              <a:t>self-referential data structure</a:t>
            </a:r>
            <a:r>
              <a:rPr lang="en-US" sz="2200" dirty="0">
                <a:effectLst/>
              </a:rPr>
              <a:t>.</a:t>
            </a:r>
          </a:p>
          <a:p>
            <a:endParaRPr lang="en-US" sz="2200" dirty="0">
              <a:effectLst/>
            </a:endParaRPr>
          </a:p>
          <a:p>
            <a:r>
              <a:rPr lang="en-US" sz="2200" dirty="0">
                <a:effectLst/>
              </a:rPr>
              <a:t>This makes it possible to create nodes that point to other nodes of</a:t>
            </a:r>
          </a:p>
          <a:p>
            <a:r>
              <a:rPr lang="en-US" sz="2200" dirty="0">
                <a:effectLst/>
              </a:rPr>
              <a:t>the same type.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Declarations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1" y="1143000"/>
            <a:ext cx="8763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200" b="1" dirty="0" smtClean="0">
                <a:effectLst/>
              </a:rPr>
              <a:t>Step 2)</a:t>
            </a:r>
            <a:r>
              <a:rPr lang="en-US" sz="2200" dirty="0" smtClean="0">
                <a:effectLst/>
              </a:rPr>
              <a:t>  Declare a </a:t>
            </a:r>
            <a:r>
              <a:rPr lang="en-US" sz="2200" i="1" dirty="0" smtClean="0">
                <a:effectLst/>
              </a:rPr>
              <a:t>pointer</a:t>
            </a:r>
            <a:r>
              <a:rPr lang="en-US" sz="2200" dirty="0" smtClean="0">
                <a:effectLst/>
              </a:rPr>
              <a:t> to serve as the </a:t>
            </a:r>
            <a:r>
              <a:rPr lang="en-US" sz="2200" b="1" dirty="0" smtClean="0">
                <a:solidFill>
                  <a:srgbClr val="0000CC"/>
                </a:solidFill>
                <a:effectLst/>
              </a:rPr>
              <a:t>list head</a:t>
            </a:r>
            <a:r>
              <a:rPr lang="en-US" sz="2200" dirty="0" smtClean="0">
                <a:effectLst/>
              </a:rPr>
              <a:t>, </a:t>
            </a:r>
            <a:r>
              <a:rPr lang="en-US" sz="2200" dirty="0" err="1" smtClean="0">
                <a:effectLst/>
              </a:rPr>
              <a:t>e.g</a:t>
            </a:r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         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List  *head;</a:t>
            </a:r>
          </a:p>
          <a:p>
            <a:r>
              <a:rPr lang="en-US" sz="2200" dirty="0" smtClean="0">
                <a:solidFill>
                  <a:srgbClr val="0000CC"/>
                </a:solidFill>
                <a:effectLst/>
              </a:rPr>
              <a:t>Before </a:t>
            </a:r>
            <a:r>
              <a:rPr lang="en-US" sz="2200" dirty="0" smtClean="0">
                <a:effectLst/>
              </a:rPr>
              <a:t>you </a:t>
            </a:r>
            <a:r>
              <a:rPr lang="en-US" sz="2200" i="1" dirty="0" smtClean="0">
                <a:effectLst/>
              </a:rPr>
              <a:t>use the head pointer</a:t>
            </a:r>
            <a:r>
              <a:rPr lang="en-US" sz="2200" dirty="0" smtClean="0">
                <a:effectLst/>
              </a:rPr>
              <a:t>, make sure it is 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initialized </a:t>
            </a:r>
            <a:r>
              <a:rPr lang="en-US" sz="2200" dirty="0" smtClean="0">
                <a:effectLst/>
              </a:rPr>
              <a:t>to NULL,</a:t>
            </a:r>
          </a:p>
          <a:p>
            <a:r>
              <a:rPr lang="en-US" sz="2200" dirty="0" smtClean="0">
                <a:effectLst/>
              </a:rPr>
              <a:t>so that it marks the end of the list.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smtClean="0">
                <a:effectLst/>
              </a:rPr>
              <a:t>Once you have done these 2 steps</a:t>
            </a:r>
          </a:p>
          <a:p>
            <a:r>
              <a:rPr lang="en-US" sz="2200" dirty="0" smtClean="0">
                <a:effectLst/>
              </a:rPr>
              <a:t> (i.e. declared a node data structure,   and</a:t>
            </a:r>
          </a:p>
          <a:p>
            <a:r>
              <a:rPr lang="en-US" sz="2200" dirty="0" smtClean="0">
                <a:effectLst/>
              </a:rPr>
              <a:t>    created a NULL head pointer, you have an empty linked list.</a:t>
            </a:r>
          </a:p>
          <a:p>
            <a:endParaRPr lang="en-US" sz="2200" dirty="0" smtClean="0">
              <a:effectLst/>
            </a:endParaRPr>
          </a:p>
          <a:p>
            <a:r>
              <a:rPr lang="en-US" sz="2200" dirty="0" err="1" smtClean="0">
                <a:effectLst/>
              </a:rPr>
              <a:t>struct</a:t>
            </a:r>
            <a:r>
              <a:rPr lang="en-US" sz="2200" dirty="0" smtClean="0">
                <a:effectLst/>
              </a:rPr>
              <a:t> 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 {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	</a:t>
            </a:r>
            <a:r>
              <a:rPr lang="en-US" sz="2200" dirty="0" err="1" smtClean="0">
                <a:effectLst/>
              </a:rPr>
              <a:t>int</a:t>
            </a:r>
            <a:r>
              <a:rPr lang="en-US" sz="2200" dirty="0" smtClean="0">
                <a:effectLst/>
              </a:rPr>
              <a:t> data;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	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*next;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}; </a:t>
            </a:r>
            <a:br>
              <a:rPr lang="en-US" sz="2200" dirty="0" smtClean="0">
                <a:effectLst/>
              </a:rPr>
            </a:br>
            <a:r>
              <a:rPr lang="en-US" sz="2200" dirty="0" smtClean="0">
                <a:effectLst/>
              </a:rPr>
              <a:t>	</a:t>
            </a:r>
            <a:r>
              <a:rPr lang="en-US" sz="2200" dirty="0" err="1" smtClean="0">
                <a:effectLst/>
              </a:rPr>
              <a:t>ListNode</a:t>
            </a:r>
            <a:r>
              <a:rPr lang="en-US" sz="2200" dirty="0" smtClean="0">
                <a:effectLst/>
              </a:rPr>
              <a:t> *head;	</a:t>
            </a:r>
            <a:r>
              <a:rPr lang="en-US" sz="2200" dirty="0" smtClean="0">
                <a:solidFill>
                  <a:srgbClr val="0000CC"/>
                </a:solidFill>
                <a:effectLst/>
              </a:rPr>
              <a:t>// List head pointer</a:t>
            </a:r>
          </a:p>
          <a:p>
            <a:endParaRPr lang="en-US" sz="2200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Singly Linked List (SLL) - More Terminology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30480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/>
              <a:t>A node</a:t>
            </a:r>
            <a:r>
              <a:rPr lang="ja-JP" altLang="en-US" smtClean="0"/>
              <a:t>’</a:t>
            </a:r>
            <a:r>
              <a:rPr lang="en-US" altLang="ja-JP" dirty="0" smtClean="0"/>
              <a:t>s </a:t>
            </a:r>
            <a:r>
              <a:rPr lang="en-US" altLang="ja-JP" dirty="0" smtClean="0">
                <a:solidFill>
                  <a:srgbClr val="0000CC"/>
                </a:solidFill>
              </a:rPr>
              <a:t>successor</a:t>
            </a:r>
            <a:r>
              <a:rPr lang="en-US" altLang="ja-JP" dirty="0" smtClean="0"/>
              <a:t> is the next node in the sequence</a:t>
            </a:r>
          </a:p>
          <a:p>
            <a:pPr lvl="1" eaLnBrk="1" hangingPunct="1"/>
            <a:r>
              <a:rPr lang="en-US" dirty="0" smtClean="0"/>
              <a:t>The last node has no successor</a:t>
            </a:r>
          </a:p>
          <a:p>
            <a:pPr eaLnBrk="1" hangingPunct="1"/>
            <a:r>
              <a:rPr lang="en-US" dirty="0" smtClean="0"/>
              <a:t>A node</a:t>
            </a:r>
            <a:r>
              <a:rPr lang="ja-JP" altLang="en-US" smtClean="0"/>
              <a:t>’</a:t>
            </a:r>
            <a:r>
              <a:rPr lang="en-US" altLang="ja-JP" dirty="0" smtClean="0"/>
              <a:t>s </a:t>
            </a:r>
            <a:r>
              <a:rPr lang="en-US" altLang="ja-JP" dirty="0" smtClean="0">
                <a:solidFill>
                  <a:srgbClr val="0000CC"/>
                </a:solidFill>
              </a:rPr>
              <a:t>predecessor</a:t>
            </a:r>
            <a:r>
              <a:rPr lang="en-US" altLang="ja-JP" dirty="0" smtClean="0"/>
              <a:t> is the previous node in the sequence</a:t>
            </a:r>
          </a:p>
          <a:p>
            <a:pPr lvl="1" eaLnBrk="1" hangingPunct="1"/>
            <a:r>
              <a:rPr lang="en-US" dirty="0" smtClean="0"/>
              <a:t>The first node has no predecessor</a:t>
            </a:r>
          </a:p>
          <a:p>
            <a:pPr eaLnBrk="1" hangingPunct="1"/>
            <a:r>
              <a:rPr lang="en-US" dirty="0" smtClean="0"/>
              <a:t>A list</a:t>
            </a:r>
            <a:r>
              <a:rPr lang="ja-JP" altLang="en-US" smtClean="0"/>
              <a:t>’</a:t>
            </a:r>
            <a:r>
              <a:rPr lang="en-US" altLang="ja-JP" dirty="0" smtClean="0"/>
              <a:t>s </a:t>
            </a:r>
            <a:r>
              <a:rPr lang="en-US" altLang="ja-JP" dirty="0" smtClean="0">
                <a:solidFill>
                  <a:srgbClr val="0000CC"/>
                </a:solidFill>
              </a:rPr>
              <a:t>length</a:t>
            </a:r>
            <a:r>
              <a:rPr lang="en-US" altLang="ja-JP" dirty="0" smtClean="0"/>
              <a:t> is the number of elements in it</a:t>
            </a:r>
          </a:p>
          <a:p>
            <a:pPr lvl="1" eaLnBrk="1" hangingPunct="1"/>
            <a:r>
              <a:rPr lang="en-US" dirty="0" smtClean="0"/>
              <a:t>A list may be </a:t>
            </a:r>
            <a:r>
              <a:rPr lang="en-US" dirty="0" smtClean="0">
                <a:solidFill>
                  <a:srgbClr val="0000CC"/>
                </a:solidFill>
              </a:rPr>
              <a:t>empty </a:t>
            </a:r>
            <a:r>
              <a:rPr lang="en-US" dirty="0" smtClean="0"/>
              <a:t>(contain no elements)</a:t>
            </a:r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228600" y="4267200"/>
            <a:ext cx="8610600" cy="1371600"/>
            <a:chOff x="432" y="1488"/>
            <a:chExt cx="4896" cy="72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728" y="1961"/>
              <a:ext cx="3600" cy="246"/>
              <a:chOff x="1056" y="2011"/>
              <a:chExt cx="3600" cy="246"/>
            </a:xfrm>
          </p:grpSpPr>
          <p:grpSp>
            <p:nvGrpSpPr>
              <p:cNvPr id="30" name="Group 6"/>
              <p:cNvGrpSpPr>
                <a:grpSpLocks/>
              </p:cNvGrpSpPr>
              <p:nvPr/>
            </p:nvGrpSpPr>
            <p:grpSpPr bwMode="auto">
              <a:xfrm>
                <a:off x="1056" y="2011"/>
                <a:ext cx="577" cy="243"/>
                <a:chOff x="863" y="1536"/>
                <a:chExt cx="577" cy="243"/>
              </a:xfrm>
            </p:grpSpPr>
            <p:sp>
              <p:nvSpPr>
                <p:cNvPr id="40" name="Rectangle 7"/>
                <p:cNvSpPr>
                  <a:spLocks noChangeArrowheads="1"/>
                </p:cNvSpPr>
                <p:nvPr/>
              </p:nvSpPr>
              <p:spPr bwMode="auto">
                <a:xfrm>
                  <a:off x="863" y="1537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Times New Roman" pitchFamily="18" charset="0"/>
                  </a:endParaRPr>
                </a:p>
              </p:txBody>
            </p:sp>
            <p:sp>
              <p:nvSpPr>
                <p:cNvPr id="41" name="Rectangle 8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>
                <a:off x="2063" y="2014"/>
                <a:ext cx="577" cy="243"/>
                <a:chOff x="863" y="1536"/>
                <a:chExt cx="577" cy="243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863" y="1537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Times New Roman" pitchFamily="18" charset="0"/>
                  </a:endParaRPr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3071" y="2014"/>
                <a:ext cx="577" cy="243"/>
                <a:chOff x="863" y="1536"/>
                <a:chExt cx="577" cy="243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863" y="1537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Times New Roman" pitchFamily="18" charset="0"/>
                  </a:endParaRPr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4079" y="2014"/>
                <a:ext cx="577" cy="243"/>
                <a:chOff x="863" y="1536"/>
                <a:chExt cx="577" cy="243"/>
              </a:xfrm>
            </p:grpSpPr>
            <p:sp>
              <p:nvSpPr>
                <p:cNvPr id="34" name="Rectangle 16"/>
                <p:cNvSpPr>
                  <a:spLocks noChangeArrowheads="1"/>
                </p:cNvSpPr>
                <p:nvPr/>
              </p:nvSpPr>
              <p:spPr bwMode="auto">
                <a:xfrm>
                  <a:off x="863" y="1537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>
                    <a:latin typeface="Times New Roman" pitchFamily="18" charset="0"/>
                  </a:endParaRPr>
                </a:p>
              </p:txBody>
            </p:sp>
            <p:sp>
              <p:nvSpPr>
                <p:cNvPr id="3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52" y="1536"/>
                  <a:ext cx="288" cy="24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1728" y="1966"/>
              <a:ext cx="3312" cy="242"/>
              <a:chOff x="1056" y="2302"/>
              <a:chExt cx="3312" cy="242"/>
            </a:xfrm>
          </p:grpSpPr>
          <p:sp>
            <p:nvSpPr>
              <p:cNvPr id="26" name="Rectangle 19"/>
              <p:cNvSpPr>
                <a:spLocks noChangeArrowheads="1"/>
              </p:cNvSpPr>
              <p:nvPr/>
            </p:nvSpPr>
            <p:spPr bwMode="auto">
              <a:xfrm>
                <a:off x="1056" y="2302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87</a:t>
                </a:r>
                <a:endParaRPr lang="en-US" sz="2400" dirty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7" name="Rectangle 20"/>
              <p:cNvSpPr>
                <a:spLocks noChangeArrowheads="1"/>
              </p:cNvSpPr>
              <p:nvPr/>
            </p:nvSpPr>
            <p:spPr bwMode="auto">
              <a:xfrm>
                <a:off x="2064" y="2302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34</a:t>
                </a:r>
                <a:endParaRPr lang="en-US" sz="2400" dirty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3072" y="2302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78</a:t>
                </a:r>
                <a:endParaRPr lang="en-US" sz="2400" dirty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9" name="Rectangle 22"/>
              <p:cNvSpPr>
                <a:spLocks noChangeArrowheads="1"/>
              </p:cNvSpPr>
              <p:nvPr/>
            </p:nvSpPr>
            <p:spPr bwMode="auto">
              <a:xfrm>
                <a:off x="4080" y="2302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65</a:t>
                </a:r>
                <a:endParaRPr lang="en-US" sz="2400" dirty="0"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2112" y="2014"/>
              <a:ext cx="2640" cy="96"/>
              <a:chOff x="1440" y="2064"/>
              <a:chExt cx="2640" cy="96"/>
            </a:xfrm>
          </p:grpSpPr>
          <p:grpSp>
            <p:nvGrpSpPr>
              <p:cNvPr id="17" name="Group 24"/>
              <p:cNvGrpSpPr>
                <a:grpSpLocks/>
              </p:cNvGrpSpPr>
              <p:nvPr/>
            </p:nvGrpSpPr>
            <p:grpSpPr bwMode="auto">
              <a:xfrm>
                <a:off x="1440" y="2064"/>
                <a:ext cx="624" cy="96"/>
                <a:chOff x="1008" y="2304"/>
                <a:chExt cx="624" cy="96"/>
              </a:xfrm>
            </p:grpSpPr>
            <p:sp>
              <p:nvSpPr>
                <p:cNvPr id="24" name="Oval 25"/>
                <p:cNvSpPr>
                  <a:spLocks noChangeArrowheads="1"/>
                </p:cNvSpPr>
                <p:nvPr/>
              </p:nvSpPr>
              <p:spPr bwMode="auto">
                <a:xfrm>
                  <a:off x="1008" y="230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26"/>
                <p:cNvSpPr>
                  <a:spLocks noChangeShapeType="1"/>
                </p:cNvSpPr>
                <p:nvPr/>
              </p:nvSpPr>
              <p:spPr bwMode="auto">
                <a:xfrm>
                  <a:off x="1056" y="2352"/>
                  <a:ext cx="57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27"/>
              <p:cNvGrpSpPr>
                <a:grpSpLocks/>
              </p:cNvGrpSpPr>
              <p:nvPr/>
            </p:nvGrpSpPr>
            <p:grpSpPr bwMode="auto">
              <a:xfrm>
                <a:off x="2448" y="2064"/>
                <a:ext cx="624" cy="96"/>
                <a:chOff x="1008" y="2304"/>
                <a:chExt cx="624" cy="96"/>
              </a:xfrm>
            </p:grpSpPr>
            <p:sp>
              <p:nvSpPr>
                <p:cNvPr id="22" name="Oval 28"/>
                <p:cNvSpPr>
                  <a:spLocks noChangeArrowheads="1"/>
                </p:cNvSpPr>
                <p:nvPr/>
              </p:nvSpPr>
              <p:spPr bwMode="auto">
                <a:xfrm>
                  <a:off x="1008" y="230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29"/>
                <p:cNvSpPr>
                  <a:spLocks noChangeShapeType="1"/>
                </p:cNvSpPr>
                <p:nvPr/>
              </p:nvSpPr>
              <p:spPr bwMode="auto">
                <a:xfrm>
                  <a:off x="1056" y="2352"/>
                  <a:ext cx="57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30"/>
              <p:cNvGrpSpPr>
                <a:grpSpLocks/>
              </p:cNvGrpSpPr>
              <p:nvPr/>
            </p:nvGrpSpPr>
            <p:grpSpPr bwMode="auto">
              <a:xfrm>
                <a:off x="3456" y="2064"/>
                <a:ext cx="624" cy="96"/>
                <a:chOff x="1008" y="2304"/>
                <a:chExt cx="624" cy="96"/>
              </a:xfrm>
            </p:grpSpPr>
            <p:sp>
              <p:nvSpPr>
                <p:cNvPr id="20" name="Oval 31"/>
                <p:cNvSpPr>
                  <a:spLocks noChangeArrowheads="1"/>
                </p:cNvSpPr>
                <p:nvPr/>
              </p:nvSpPr>
              <p:spPr bwMode="auto">
                <a:xfrm>
                  <a:off x="1008" y="230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32"/>
                <p:cNvSpPr>
                  <a:spLocks noChangeShapeType="1"/>
                </p:cNvSpPr>
                <p:nvPr/>
              </p:nvSpPr>
              <p:spPr bwMode="auto">
                <a:xfrm>
                  <a:off x="1056" y="2352"/>
                  <a:ext cx="57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9" name="Oval 33"/>
            <p:cNvSpPr>
              <a:spLocks noChangeArrowheads="1"/>
            </p:cNvSpPr>
            <p:nvPr/>
          </p:nvSpPr>
          <p:spPr bwMode="auto">
            <a:xfrm>
              <a:off x="5136" y="2016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34"/>
            <p:cNvGrpSpPr>
              <a:grpSpLocks/>
            </p:cNvGrpSpPr>
            <p:nvPr/>
          </p:nvGrpSpPr>
          <p:grpSpPr bwMode="auto">
            <a:xfrm>
              <a:off x="432" y="1488"/>
              <a:ext cx="1248" cy="480"/>
              <a:chOff x="192" y="1872"/>
              <a:chExt cx="1248" cy="480"/>
            </a:xfrm>
          </p:grpSpPr>
          <p:grpSp>
            <p:nvGrpSpPr>
              <p:cNvPr id="11" name="Group 35"/>
              <p:cNvGrpSpPr>
                <a:grpSpLocks/>
              </p:cNvGrpSpPr>
              <p:nvPr/>
            </p:nvGrpSpPr>
            <p:grpSpPr bwMode="auto">
              <a:xfrm>
                <a:off x="960" y="1920"/>
                <a:ext cx="480" cy="432"/>
                <a:chOff x="432" y="2352"/>
                <a:chExt cx="480" cy="432"/>
              </a:xfrm>
            </p:grpSpPr>
            <p:grpSp>
              <p:nvGrpSpPr>
                <p:cNvPr id="13" name="Group 36"/>
                <p:cNvGrpSpPr>
                  <a:grpSpLocks/>
                </p:cNvGrpSpPr>
                <p:nvPr/>
              </p:nvGrpSpPr>
              <p:grpSpPr bwMode="auto">
                <a:xfrm>
                  <a:off x="432" y="2352"/>
                  <a:ext cx="288" cy="240"/>
                  <a:chOff x="960" y="1584"/>
                  <a:chExt cx="288" cy="240"/>
                </a:xfrm>
              </p:grpSpPr>
              <p:sp>
                <p:nvSpPr>
                  <p:cNvPr id="15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1632"/>
                    <a:ext cx="96" cy="96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960" y="1584"/>
                    <a:ext cx="288" cy="240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" name="Line 39"/>
                <p:cNvSpPr>
                  <a:spLocks noChangeShapeType="1"/>
                </p:cNvSpPr>
                <p:nvPr/>
              </p:nvSpPr>
              <p:spPr bwMode="auto">
                <a:xfrm>
                  <a:off x="576" y="2448"/>
                  <a:ext cx="336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" name="Text Box 40"/>
              <p:cNvSpPr txBox="1">
                <a:spLocks noChangeArrowheads="1"/>
              </p:cNvSpPr>
              <p:nvPr/>
            </p:nvSpPr>
            <p:spPr bwMode="auto">
              <a:xfrm>
                <a:off x="192" y="1872"/>
                <a:ext cx="816" cy="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dirty="0" smtClean="0">
                    <a:solidFill>
                      <a:srgbClr val="0000CC"/>
                    </a:solidFill>
                    <a:effectLst/>
                    <a:latin typeface="Consolas" pitchFamily="49" charset="0"/>
                  </a:rPr>
                  <a:t>Head</a:t>
                </a:r>
                <a:endParaRPr lang="en-US" sz="2800" dirty="0">
                  <a:solidFill>
                    <a:srgbClr val="0000CC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Traversing a SLL (animation)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685800" y="3560763"/>
            <a:ext cx="7543800" cy="1087437"/>
            <a:chOff x="432" y="2243"/>
            <a:chExt cx="4752" cy="685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4272" y="2682"/>
              <a:ext cx="912" cy="243"/>
              <a:chOff x="3792" y="3501"/>
              <a:chExt cx="912" cy="243"/>
            </a:xfrm>
          </p:grpSpPr>
          <p:sp>
            <p:nvSpPr>
              <p:cNvPr id="12323" name="Rectangle 4"/>
              <p:cNvSpPr>
                <a:spLocks noChangeArrowheads="1"/>
              </p:cNvSpPr>
              <p:nvPr/>
            </p:nvSpPr>
            <p:spPr bwMode="auto">
              <a:xfrm>
                <a:off x="3792" y="3502"/>
                <a:ext cx="623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98</a:t>
                </a:r>
                <a:endParaRPr lang="en-US" sz="2400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2324" name="Rectangle 5"/>
              <p:cNvSpPr>
                <a:spLocks noChangeArrowheads="1"/>
              </p:cNvSpPr>
              <p:nvPr/>
            </p:nvSpPr>
            <p:spPr bwMode="auto">
              <a:xfrm>
                <a:off x="4416" y="3501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5" name="Oval 6"/>
              <p:cNvSpPr>
                <a:spLocks noChangeArrowheads="1"/>
              </p:cNvSpPr>
              <p:nvPr/>
            </p:nvSpPr>
            <p:spPr bwMode="auto">
              <a:xfrm>
                <a:off x="4512" y="355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3024" y="2682"/>
              <a:ext cx="1248" cy="243"/>
              <a:chOff x="2544" y="3501"/>
              <a:chExt cx="1248" cy="243"/>
            </a:xfrm>
          </p:grpSpPr>
          <p:sp>
            <p:nvSpPr>
              <p:cNvPr id="12319" name="Rectangle 8"/>
              <p:cNvSpPr>
                <a:spLocks noChangeArrowheads="1"/>
              </p:cNvSpPr>
              <p:nvPr/>
            </p:nvSpPr>
            <p:spPr bwMode="auto">
              <a:xfrm>
                <a:off x="2544" y="3502"/>
                <a:ext cx="623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87</a:t>
                </a:r>
                <a:endParaRPr lang="en-US" sz="2400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2320" name="Rectangle 9"/>
              <p:cNvSpPr>
                <a:spLocks noChangeArrowheads="1"/>
              </p:cNvSpPr>
              <p:nvPr/>
            </p:nvSpPr>
            <p:spPr bwMode="auto">
              <a:xfrm>
                <a:off x="3168" y="3501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1" name="Oval 10"/>
              <p:cNvSpPr>
                <a:spLocks noChangeArrowheads="1"/>
              </p:cNvSpPr>
              <p:nvPr/>
            </p:nvSpPr>
            <p:spPr bwMode="auto">
              <a:xfrm>
                <a:off x="3264" y="355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2" name="Line 11"/>
              <p:cNvSpPr>
                <a:spLocks noChangeShapeType="1"/>
              </p:cNvSpPr>
              <p:nvPr/>
            </p:nvSpPr>
            <p:spPr bwMode="auto">
              <a:xfrm>
                <a:off x="3312" y="3600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1776" y="2685"/>
              <a:ext cx="1248" cy="243"/>
              <a:chOff x="1296" y="3504"/>
              <a:chExt cx="1248" cy="243"/>
            </a:xfrm>
          </p:grpSpPr>
          <p:sp>
            <p:nvSpPr>
              <p:cNvPr id="12315" name="Rectangle 13"/>
              <p:cNvSpPr>
                <a:spLocks noChangeArrowheads="1"/>
              </p:cNvSpPr>
              <p:nvPr/>
            </p:nvSpPr>
            <p:spPr bwMode="auto">
              <a:xfrm>
                <a:off x="1296" y="3505"/>
                <a:ext cx="623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67</a:t>
                </a:r>
                <a:endParaRPr lang="en-US" sz="2000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2316" name="Rectangle 14"/>
              <p:cNvSpPr>
                <a:spLocks noChangeArrowheads="1"/>
              </p:cNvSpPr>
              <p:nvPr/>
            </p:nvSpPr>
            <p:spPr bwMode="auto">
              <a:xfrm>
                <a:off x="1920" y="3504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7" name="Oval 15"/>
              <p:cNvSpPr>
                <a:spLocks noChangeArrowheads="1"/>
              </p:cNvSpPr>
              <p:nvPr/>
            </p:nvSpPr>
            <p:spPr bwMode="auto">
              <a:xfrm>
                <a:off x="2016" y="3555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8" name="Line 16"/>
              <p:cNvSpPr>
                <a:spLocks noChangeShapeType="1"/>
              </p:cNvSpPr>
              <p:nvPr/>
            </p:nvSpPr>
            <p:spPr bwMode="auto">
              <a:xfrm>
                <a:off x="2064" y="3603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432" y="2243"/>
              <a:ext cx="1152" cy="291"/>
              <a:chOff x="432" y="3062"/>
              <a:chExt cx="1152" cy="291"/>
            </a:xfrm>
          </p:grpSpPr>
          <p:grpSp>
            <p:nvGrpSpPr>
              <p:cNvPr id="7" name="Group 18"/>
              <p:cNvGrpSpPr>
                <a:grpSpLocks/>
              </p:cNvGrpSpPr>
              <p:nvPr/>
            </p:nvGrpSpPr>
            <p:grpSpPr bwMode="auto">
              <a:xfrm>
                <a:off x="1296" y="3072"/>
                <a:ext cx="288" cy="240"/>
                <a:chOff x="960" y="1584"/>
                <a:chExt cx="288" cy="240"/>
              </a:xfrm>
            </p:grpSpPr>
            <p:sp>
              <p:nvSpPr>
                <p:cNvPr id="12313" name="Oval 19"/>
                <p:cNvSpPr>
                  <a:spLocks noChangeArrowheads="1"/>
                </p:cNvSpPr>
                <p:nvPr/>
              </p:nvSpPr>
              <p:spPr bwMode="auto">
                <a:xfrm>
                  <a:off x="1056" y="1632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14" name="Rectangle 20"/>
                <p:cNvSpPr>
                  <a:spLocks noChangeArrowheads="1"/>
                </p:cNvSpPr>
                <p:nvPr/>
              </p:nvSpPr>
              <p:spPr bwMode="auto">
                <a:xfrm>
                  <a:off x="960" y="1584"/>
                  <a:ext cx="288" cy="2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312" name="Text Box 21"/>
              <p:cNvSpPr txBox="1">
                <a:spLocks noChangeArrowheads="1"/>
              </p:cNvSpPr>
              <p:nvPr/>
            </p:nvSpPr>
            <p:spPr bwMode="auto">
              <a:xfrm>
                <a:off x="432" y="3062"/>
                <a:ext cx="912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dirty="0" smtClean="0">
                    <a:solidFill>
                      <a:srgbClr val="0000CC"/>
                    </a:solidFill>
                    <a:effectLst/>
                    <a:latin typeface="Consolas" pitchFamily="49" charset="0"/>
                  </a:rPr>
                  <a:t>Head</a:t>
                </a:r>
                <a:endParaRPr lang="en-US" sz="2400" dirty="0">
                  <a:solidFill>
                    <a:srgbClr val="0000CC"/>
                  </a:solidFill>
                  <a:effectLst/>
                  <a:latin typeface="Consolas" pitchFamily="49" charset="0"/>
                </a:endParaRPr>
              </a:p>
            </p:txBody>
          </p:sp>
        </p:grpSp>
        <p:sp>
          <p:nvSpPr>
            <p:cNvPr id="12310" name="Line 22"/>
            <p:cNvSpPr>
              <a:spLocks noChangeShapeType="1"/>
            </p:cNvSpPr>
            <p:nvPr/>
          </p:nvSpPr>
          <p:spPr bwMode="auto">
            <a:xfrm>
              <a:off x="1440" y="2349"/>
              <a:ext cx="336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2286000" y="2478089"/>
            <a:ext cx="1905000" cy="461962"/>
            <a:chOff x="1440" y="1561"/>
            <a:chExt cx="1200" cy="291"/>
          </a:xfrm>
        </p:grpSpPr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2352" y="1571"/>
              <a:ext cx="288" cy="240"/>
              <a:chOff x="960" y="1584"/>
              <a:chExt cx="288" cy="240"/>
            </a:xfrm>
          </p:grpSpPr>
          <p:sp>
            <p:nvSpPr>
              <p:cNvPr id="12304" name="Oval 24"/>
              <p:cNvSpPr>
                <a:spLocks noChangeArrowheads="1"/>
              </p:cNvSpPr>
              <p:nvPr/>
            </p:nvSpPr>
            <p:spPr bwMode="auto">
              <a:xfrm>
                <a:off x="1056" y="163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5" name="Rectangle 25"/>
              <p:cNvSpPr>
                <a:spLocks noChangeArrowheads="1"/>
              </p:cNvSpPr>
              <p:nvPr/>
            </p:nvSpPr>
            <p:spPr bwMode="auto">
              <a:xfrm>
                <a:off x="960" y="1584"/>
                <a:ext cx="288" cy="2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303" name="Text Box 29"/>
            <p:cNvSpPr txBox="1">
              <a:spLocks noChangeArrowheads="1"/>
            </p:cNvSpPr>
            <p:nvPr/>
          </p:nvSpPr>
          <p:spPr bwMode="auto">
            <a:xfrm>
              <a:off x="1440" y="1561"/>
              <a:ext cx="105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 smtClean="0">
                  <a:solidFill>
                    <a:srgbClr val="0000CC"/>
                  </a:solidFill>
                  <a:effectLst/>
                  <a:latin typeface="Consolas" pitchFamily="49" charset="0"/>
                </a:rPr>
                <a:t>nodePtr</a:t>
              </a:r>
              <a:endParaRPr lang="en-US" sz="2400" dirty="0">
                <a:solidFill>
                  <a:srgbClr val="0000CC"/>
                </a:solidFill>
                <a:effectLst/>
                <a:latin typeface="Consolas" pitchFamily="49" charset="0"/>
              </a:endParaRPr>
            </a:p>
          </p:txBody>
        </p:sp>
      </p:grpSp>
      <p:sp>
        <p:nvSpPr>
          <p:cNvPr id="22558" name="Freeform 30"/>
          <p:cNvSpPr>
            <a:spLocks/>
          </p:cNvSpPr>
          <p:nvPr/>
        </p:nvSpPr>
        <p:spPr bwMode="auto">
          <a:xfrm>
            <a:off x="2209800" y="1973263"/>
            <a:ext cx="1676400" cy="1739900"/>
          </a:xfrm>
          <a:custGeom>
            <a:avLst/>
            <a:gdLst>
              <a:gd name="T0" fmla="*/ 2147483647 w 1056"/>
              <a:gd name="T1" fmla="*/ 2147483647 h 1096"/>
              <a:gd name="T2" fmla="*/ 2147483647 w 1056"/>
              <a:gd name="T3" fmla="*/ 2147483647 h 1096"/>
              <a:gd name="T4" fmla="*/ 2147483647 w 1056"/>
              <a:gd name="T5" fmla="*/ 2147483647 h 1096"/>
              <a:gd name="T6" fmla="*/ 2147483647 w 1056"/>
              <a:gd name="T7" fmla="*/ 2147483647 h 1096"/>
              <a:gd name="T8" fmla="*/ 2147483647 w 1056"/>
              <a:gd name="T9" fmla="*/ 2147483647 h 10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1096"/>
              <a:gd name="T17" fmla="*/ 1056 w 1056"/>
              <a:gd name="T18" fmla="*/ 1096 h 10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1096">
                <a:moveTo>
                  <a:pt x="48" y="1096"/>
                </a:moveTo>
                <a:cubicBezTo>
                  <a:pt x="24" y="892"/>
                  <a:pt x="0" y="688"/>
                  <a:pt x="48" y="520"/>
                </a:cubicBezTo>
                <a:cubicBezTo>
                  <a:pt x="96" y="352"/>
                  <a:pt x="208" y="168"/>
                  <a:pt x="336" y="88"/>
                </a:cubicBezTo>
                <a:cubicBezTo>
                  <a:pt x="464" y="8"/>
                  <a:pt x="696" y="0"/>
                  <a:pt x="816" y="40"/>
                </a:cubicBezTo>
                <a:cubicBezTo>
                  <a:pt x="936" y="80"/>
                  <a:pt x="996" y="204"/>
                  <a:pt x="1056" y="328"/>
                </a:cubicBezTo>
              </a:path>
            </a:pathLst>
          </a:custGeom>
          <a:noFill/>
          <a:ln w="19050" cap="flat">
            <a:solidFill>
              <a:srgbClr val="0000CC"/>
            </a:solidFill>
            <a:prstDash val="dash"/>
            <a:round/>
            <a:headEnd type="none" w="med" len="med"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Line 31"/>
          <p:cNvSpPr>
            <a:spLocks noChangeShapeType="1"/>
          </p:cNvSpPr>
          <p:nvPr/>
        </p:nvSpPr>
        <p:spPr bwMode="auto">
          <a:xfrm flipH="1">
            <a:off x="2971800" y="2646363"/>
            <a:ext cx="990600" cy="1600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 flipV="1">
            <a:off x="4038600" y="2895600"/>
            <a:ext cx="0" cy="1524000"/>
          </a:xfrm>
          <a:prstGeom prst="line">
            <a:avLst/>
          </a:prstGeom>
          <a:noFill/>
          <a:ln w="19050">
            <a:solidFill>
              <a:srgbClr val="0000CC"/>
            </a:solidFill>
            <a:prstDash val="dash"/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Line 33"/>
          <p:cNvSpPr>
            <a:spLocks noChangeShapeType="1"/>
          </p:cNvSpPr>
          <p:nvPr/>
        </p:nvSpPr>
        <p:spPr bwMode="auto">
          <a:xfrm>
            <a:off x="3962400" y="2646363"/>
            <a:ext cx="1066800" cy="1600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Freeform 35"/>
          <p:cNvSpPr>
            <a:spLocks/>
          </p:cNvSpPr>
          <p:nvPr/>
        </p:nvSpPr>
        <p:spPr bwMode="auto">
          <a:xfrm>
            <a:off x="4191000" y="2141538"/>
            <a:ext cx="1893888" cy="2257425"/>
          </a:xfrm>
          <a:custGeom>
            <a:avLst/>
            <a:gdLst>
              <a:gd name="T0" fmla="*/ 2147483647 w 1193"/>
              <a:gd name="T1" fmla="*/ 2147483647 h 1422"/>
              <a:gd name="T2" fmla="*/ 2147483647 w 1193"/>
              <a:gd name="T3" fmla="*/ 2147483647 h 1422"/>
              <a:gd name="T4" fmla="*/ 2147483647 w 1193"/>
              <a:gd name="T5" fmla="*/ 2147483647 h 1422"/>
              <a:gd name="T6" fmla="*/ 2147483647 w 1193"/>
              <a:gd name="T7" fmla="*/ 2147483647 h 1422"/>
              <a:gd name="T8" fmla="*/ 0 w 1193"/>
              <a:gd name="T9" fmla="*/ 2147483647 h 14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93"/>
              <a:gd name="T16" fmla="*/ 0 h 1422"/>
              <a:gd name="T17" fmla="*/ 1193 w 1193"/>
              <a:gd name="T18" fmla="*/ 1422 h 14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3" h="1422">
                <a:moveTo>
                  <a:pt x="1152" y="1422"/>
                </a:moveTo>
                <a:cubicBezTo>
                  <a:pt x="1152" y="1320"/>
                  <a:pt x="1193" y="1021"/>
                  <a:pt x="1152" y="807"/>
                </a:cubicBezTo>
                <a:cubicBezTo>
                  <a:pt x="1111" y="593"/>
                  <a:pt x="1042" y="270"/>
                  <a:pt x="906" y="138"/>
                </a:cubicBezTo>
                <a:cubicBezTo>
                  <a:pt x="770" y="6"/>
                  <a:pt x="488" y="0"/>
                  <a:pt x="337" y="14"/>
                </a:cubicBezTo>
                <a:cubicBezTo>
                  <a:pt x="186" y="28"/>
                  <a:pt x="70" y="179"/>
                  <a:pt x="0" y="222"/>
                </a:cubicBezTo>
              </a:path>
            </a:pathLst>
          </a:custGeom>
          <a:noFill/>
          <a:ln w="19050" cap="flat">
            <a:solidFill>
              <a:srgbClr val="0000CC"/>
            </a:solidFill>
            <a:prstDash val="dash"/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Line 36"/>
          <p:cNvSpPr>
            <a:spLocks noChangeShapeType="1"/>
          </p:cNvSpPr>
          <p:nvPr/>
        </p:nvSpPr>
        <p:spPr bwMode="auto">
          <a:xfrm>
            <a:off x="3962400" y="2646363"/>
            <a:ext cx="2819400" cy="1600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Freeform 37"/>
          <p:cNvSpPr>
            <a:spLocks/>
          </p:cNvSpPr>
          <p:nvPr/>
        </p:nvSpPr>
        <p:spPr bwMode="auto">
          <a:xfrm>
            <a:off x="4038600" y="1716088"/>
            <a:ext cx="3987800" cy="2735262"/>
          </a:xfrm>
          <a:custGeom>
            <a:avLst/>
            <a:gdLst>
              <a:gd name="T0" fmla="*/ 2147483647 w 2512"/>
              <a:gd name="T1" fmla="*/ 2147483647 h 1723"/>
              <a:gd name="T2" fmla="*/ 2147483647 w 2512"/>
              <a:gd name="T3" fmla="*/ 2147483647 h 1723"/>
              <a:gd name="T4" fmla="*/ 2147483647 w 2512"/>
              <a:gd name="T5" fmla="*/ 2147483647 h 1723"/>
              <a:gd name="T6" fmla="*/ 2147483647 w 2512"/>
              <a:gd name="T7" fmla="*/ 2147483647 h 1723"/>
              <a:gd name="T8" fmla="*/ 2147483647 w 2512"/>
              <a:gd name="T9" fmla="*/ 2147483647 h 1723"/>
              <a:gd name="T10" fmla="*/ 2147483647 w 2512"/>
              <a:gd name="T11" fmla="*/ 2147483647 h 1723"/>
              <a:gd name="T12" fmla="*/ 2147483647 w 2512"/>
              <a:gd name="T13" fmla="*/ 2147483647 h 1723"/>
              <a:gd name="T14" fmla="*/ 0 w 2512"/>
              <a:gd name="T15" fmla="*/ 2147483647 h 17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12"/>
              <a:gd name="T25" fmla="*/ 0 h 1723"/>
              <a:gd name="T26" fmla="*/ 2512 w 2512"/>
              <a:gd name="T27" fmla="*/ 1723 h 172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12" h="1723">
                <a:moveTo>
                  <a:pt x="2496" y="1690"/>
                </a:moveTo>
                <a:cubicBezTo>
                  <a:pt x="2496" y="1706"/>
                  <a:pt x="2504" y="1723"/>
                  <a:pt x="2496" y="1642"/>
                </a:cubicBezTo>
                <a:cubicBezTo>
                  <a:pt x="2488" y="1561"/>
                  <a:pt x="2512" y="1392"/>
                  <a:pt x="2448" y="1205"/>
                </a:cubicBezTo>
                <a:cubicBezTo>
                  <a:pt x="2384" y="1018"/>
                  <a:pt x="2261" y="702"/>
                  <a:pt x="2110" y="521"/>
                </a:cubicBezTo>
                <a:cubicBezTo>
                  <a:pt x="1959" y="340"/>
                  <a:pt x="1780" y="206"/>
                  <a:pt x="1540" y="121"/>
                </a:cubicBezTo>
                <a:cubicBezTo>
                  <a:pt x="1300" y="36"/>
                  <a:pt x="904" y="0"/>
                  <a:pt x="671" y="13"/>
                </a:cubicBezTo>
                <a:cubicBezTo>
                  <a:pt x="438" y="26"/>
                  <a:pt x="256" y="123"/>
                  <a:pt x="144" y="202"/>
                </a:cubicBezTo>
                <a:cubicBezTo>
                  <a:pt x="32" y="281"/>
                  <a:pt x="28" y="386"/>
                  <a:pt x="0" y="490"/>
                </a:cubicBezTo>
              </a:path>
            </a:pathLst>
          </a:custGeom>
          <a:noFill/>
          <a:ln w="19050" cap="flat">
            <a:solidFill>
              <a:srgbClr val="0000CC"/>
            </a:solidFill>
            <a:prstDash val="dash"/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Text Box 40"/>
          <p:cNvSpPr txBox="1">
            <a:spLocks noChangeArrowheads="1"/>
          </p:cNvSpPr>
          <p:nvPr/>
        </p:nvSpPr>
        <p:spPr bwMode="auto">
          <a:xfrm>
            <a:off x="1828800" y="52578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8" grpId="0" animBg="1"/>
      <p:bldP spid="22559" grpId="0" animBg="1"/>
      <p:bldP spid="22560" grpId="0" animBg="1"/>
      <p:bldP spid="22561" grpId="0" animBg="1"/>
      <p:bldP spid="22563" grpId="0" animBg="1"/>
      <p:bldP spid="22564" grpId="0" animBg="1"/>
      <p:bldP spid="22565" grpId="0" animBg="1"/>
      <p:bldP spid="2256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Inserting after (animation)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85800" y="2971800"/>
            <a:ext cx="7543800" cy="1087438"/>
            <a:chOff x="432" y="2243"/>
            <a:chExt cx="4752" cy="68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4272" y="2682"/>
              <a:ext cx="912" cy="243"/>
              <a:chOff x="3792" y="3501"/>
              <a:chExt cx="912" cy="243"/>
            </a:xfrm>
          </p:grpSpPr>
          <p:sp>
            <p:nvSpPr>
              <p:cNvPr id="17444" name="Rectangle 5"/>
              <p:cNvSpPr>
                <a:spLocks noChangeArrowheads="1"/>
              </p:cNvSpPr>
              <p:nvPr/>
            </p:nvSpPr>
            <p:spPr bwMode="auto">
              <a:xfrm>
                <a:off x="3792" y="3502"/>
                <a:ext cx="623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93</a:t>
                </a:r>
                <a:endParaRPr lang="en-US" sz="2400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7445" name="Rectangle 6"/>
              <p:cNvSpPr>
                <a:spLocks noChangeArrowheads="1"/>
              </p:cNvSpPr>
              <p:nvPr/>
            </p:nvSpPr>
            <p:spPr bwMode="auto">
              <a:xfrm>
                <a:off x="4416" y="3501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46" name="Oval 7"/>
              <p:cNvSpPr>
                <a:spLocks noChangeArrowheads="1"/>
              </p:cNvSpPr>
              <p:nvPr/>
            </p:nvSpPr>
            <p:spPr bwMode="auto">
              <a:xfrm>
                <a:off x="4512" y="355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024" y="2682"/>
              <a:ext cx="1248" cy="243"/>
              <a:chOff x="2544" y="3501"/>
              <a:chExt cx="1248" cy="243"/>
            </a:xfrm>
          </p:grpSpPr>
          <p:sp>
            <p:nvSpPr>
              <p:cNvPr id="17440" name="Rectangle 9"/>
              <p:cNvSpPr>
                <a:spLocks noChangeArrowheads="1"/>
              </p:cNvSpPr>
              <p:nvPr/>
            </p:nvSpPr>
            <p:spPr bwMode="auto">
              <a:xfrm>
                <a:off x="2544" y="3502"/>
                <a:ext cx="623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67</a:t>
                </a:r>
                <a:endParaRPr lang="en-US" sz="2400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7441" name="Rectangle 10"/>
              <p:cNvSpPr>
                <a:spLocks noChangeArrowheads="1"/>
              </p:cNvSpPr>
              <p:nvPr/>
            </p:nvSpPr>
            <p:spPr bwMode="auto">
              <a:xfrm>
                <a:off x="3168" y="3501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42" name="Oval 11"/>
              <p:cNvSpPr>
                <a:spLocks noChangeArrowheads="1"/>
              </p:cNvSpPr>
              <p:nvPr/>
            </p:nvSpPr>
            <p:spPr bwMode="auto">
              <a:xfrm>
                <a:off x="3264" y="355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43" name="Line 12"/>
              <p:cNvSpPr>
                <a:spLocks noChangeShapeType="1"/>
              </p:cNvSpPr>
              <p:nvPr/>
            </p:nvSpPr>
            <p:spPr bwMode="auto">
              <a:xfrm>
                <a:off x="3312" y="3600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776" y="2685"/>
              <a:ext cx="1248" cy="243"/>
              <a:chOff x="1296" y="3504"/>
              <a:chExt cx="1248" cy="243"/>
            </a:xfrm>
          </p:grpSpPr>
          <p:sp>
            <p:nvSpPr>
              <p:cNvPr id="17436" name="Rectangle 14"/>
              <p:cNvSpPr>
                <a:spLocks noChangeArrowheads="1"/>
              </p:cNvSpPr>
              <p:nvPr/>
            </p:nvSpPr>
            <p:spPr bwMode="auto">
              <a:xfrm>
                <a:off x="1296" y="3505"/>
                <a:ext cx="623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56</a:t>
                </a:r>
                <a:endParaRPr lang="en-US" sz="2400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7437" name="Rectangle 15"/>
              <p:cNvSpPr>
                <a:spLocks noChangeArrowheads="1"/>
              </p:cNvSpPr>
              <p:nvPr/>
            </p:nvSpPr>
            <p:spPr bwMode="auto">
              <a:xfrm>
                <a:off x="1920" y="3504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38" name="Oval 16"/>
              <p:cNvSpPr>
                <a:spLocks noChangeArrowheads="1"/>
              </p:cNvSpPr>
              <p:nvPr/>
            </p:nvSpPr>
            <p:spPr bwMode="auto">
              <a:xfrm>
                <a:off x="2016" y="3555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39" name="Line 17"/>
              <p:cNvSpPr>
                <a:spLocks noChangeShapeType="1"/>
              </p:cNvSpPr>
              <p:nvPr/>
            </p:nvSpPr>
            <p:spPr bwMode="auto">
              <a:xfrm>
                <a:off x="2064" y="3603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432" y="2243"/>
              <a:ext cx="1152" cy="291"/>
              <a:chOff x="432" y="3062"/>
              <a:chExt cx="1152" cy="291"/>
            </a:xfrm>
          </p:grpSpPr>
          <p:grpSp>
            <p:nvGrpSpPr>
              <p:cNvPr id="7" name="Group 19"/>
              <p:cNvGrpSpPr>
                <a:grpSpLocks/>
              </p:cNvGrpSpPr>
              <p:nvPr/>
            </p:nvGrpSpPr>
            <p:grpSpPr bwMode="auto">
              <a:xfrm>
                <a:off x="1296" y="3072"/>
                <a:ext cx="288" cy="240"/>
                <a:chOff x="960" y="1584"/>
                <a:chExt cx="288" cy="240"/>
              </a:xfrm>
            </p:grpSpPr>
            <p:sp>
              <p:nvSpPr>
                <p:cNvPr id="17434" name="Oval 20"/>
                <p:cNvSpPr>
                  <a:spLocks noChangeArrowheads="1"/>
                </p:cNvSpPr>
                <p:nvPr/>
              </p:nvSpPr>
              <p:spPr bwMode="auto">
                <a:xfrm>
                  <a:off x="1056" y="1632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35" name="Rectangle 21"/>
                <p:cNvSpPr>
                  <a:spLocks noChangeArrowheads="1"/>
                </p:cNvSpPr>
                <p:nvPr/>
              </p:nvSpPr>
              <p:spPr bwMode="auto">
                <a:xfrm>
                  <a:off x="960" y="1584"/>
                  <a:ext cx="288" cy="2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7433" name="Text Box 22"/>
              <p:cNvSpPr txBox="1">
                <a:spLocks noChangeArrowheads="1"/>
              </p:cNvSpPr>
              <p:nvPr/>
            </p:nvSpPr>
            <p:spPr bwMode="auto">
              <a:xfrm>
                <a:off x="432" y="3062"/>
                <a:ext cx="912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dirty="0" smtClean="0">
                    <a:solidFill>
                      <a:srgbClr val="0000CC"/>
                    </a:solidFill>
                    <a:effectLst/>
                    <a:latin typeface="Consolas" pitchFamily="49" charset="0"/>
                  </a:rPr>
                  <a:t>Head</a:t>
                </a:r>
                <a:endParaRPr lang="en-US" sz="2400" dirty="0">
                  <a:solidFill>
                    <a:srgbClr val="0000CC"/>
                  </a:solidFill>
                  <a:effectLst/>
                  <a:latin typeface="Consolas" pitchFamily="49" charset="0"/>
                </a:endParaRPr>
              </a:p>
            </p:txBody>
          </p:sp>
        </p:grp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1440" y="2349"/>
              <a:ext cx="336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4191000" y="1905000"/>
            <a:ext cx="2819400" cy="461963"/>
            <a:chOff x="3600" y="2160"/>
            <a:chExt cx="1776" cy="291"/>
          </a:xfrm>
        </p:grpSpPr>
        <p:grpSp>
          <p:nvGrpSpPr>
            <p:cNvPr id="9" name="Group 24"/>
            <p:cNvGrpSpPr>
              <a:grpSpLocks/>
            </p:cNvGrpSpPr>
            <p:nvPr/>
          </p:nvGrpSpPr>
          <p:grpSpPr bwMode="auto">
            <a:xfrm>
              <a:off x="4511" y="2160"/>
              <a:ext cx="865" cy="243"/>
              <a:chOff x="4416" y="2160"/>
              <a:chExt cx="865" cy="243"/>
            </a:xfrm>
          </p:grpSpPr>
          <p:sp>
            <p:nvSpPr>
              <p:cNvPr id="17424" name="Rectangle 25"/>
              <p:cNvSpPr>
                <a:spLocks noChangeArrowheads="1"/>
              </p:cNvSpPr>
              <p:nvPr/>
            </p:nvSpPr>
            <p:spPr bwMode="auto">
              <a:xfrm>
                <a:off x="4416" y="2161"/>
                <a:ext cx="576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 smtClean="0">
                    <a:effectLst/>
                    <a:latin typeface="Consolas" pitchFamily="49" charset="0"/>
                  </a:rPr>
                  <a:t>78</a:t>
                </a:r>
                <a:endParaRPr lang="en-US" dirty="0">
                  <a:effectLst/>
                  <a:latin typeface="Consolas" pitchFamily="49" charset="0"/>
                </a:endParaRPr>
              </a:p>
            </p:txBody>
          </p:sp>
          <p:sp>
            <p:nvSpPr>
              <p:cNvPr id="17425" name="Rectangle 26"/>
              <p:cNvSpPr>
                <a:spLocks noChangeArrowheads="1"/>
              </p:cNvSpPr>
              <p:nvPr/>
            </p:nvSpPr>
            <p:spPr bwMode="auto">
              <a:xfrm>
                <a:off x="4993" y="2160"/>
                <a:ext cx="288" cy="24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6" name="Oval 27"/>
              <p:cNvSpPr>
                <a:spLocks noChangeArrowheads="1"/>
              </p:cNvSpPr>
              <p:nvPr/>
            </p:nvSpPr>
            <p:spPr bwMode="auto">
              <a:xfrm>
                <a:off x="5089" y="2211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423" name="Text Box 28"/>
            <p:cNvSpPr txBox="1">
              <a:spLocks noChangeArrowheads="1"/>
            </p:cNvSpPr>
            <p:nvPr/>
          </p:nvSpPr>
          <p:spPr bwMode="auto">
            <a:xfrm>
              <a:off x="3600" y="2160"/>
              <a:ext cx="91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 smtClean="0">
                  <a:solidFill>
                    <a:srgbClr val="0000CC"/>
                  </a:solidFill>
                  <a:effectLst/>
                  <a:latin typeface="Consolas" pitchFamily="49" charset="0"/>
                </a:rPr>
                <a:t>nodePtr</a:t>
              </a:r>
              <a:endParaRPr lang="en-US" sz="2000" dirty="0">
                <a:solidFill>
                  <a:srgbClr val="0000CC"/>
                </a:solidFill>
                <a:effectLst/>
                <a:latin typeface="Consolas" pitchFamily="49" charset="0"/>
              </a:endParaRPr>
            </a:p>
          </p:txBody>
        </p:sp>
      </p:grpSp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762000" y="4495800"/>
            <a:ext cx="739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effectLst/>
                <a:latin typeface="Times New Roman" pitchFamily="18" charset="0"/>
              </a:rPr>
              <a:t>Find the node you want to insert after</a:t>
            </a:r>
            <a:endParaRPr lang="en-US" dirty="0">
              <a:effectLst/>
              <a:latin typeface="Times New Roman" pitchFamily="18" charset="0"/>
            </a:endParaRPr>
          </a:p>
        </p:txBody>
      </p:sp>
      <p:sp>
        <p:nvSpPr>
          <p:cNvPr id="23584" name="Text Box 32"/>
          <p:cNvSpPr txBox="1">
            <a:spLocks noChangeArrowheads="1"/>
          </p:cNvSpPr>
          <p:nvPr/>
        </p:nvSpPr>
        <p:spPr bwMode="auto">
          <a:xfrm>
            <a:off x="762000" y="5029200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>
                <a:effectLst/>
                <a:latin typeface="Times New Roman" pitchFamily="18" charset="0"/>
              </a:rPr>
              <a:t>First,</a:t>
            </a:r>
            <a:r>
              <a:rPr lang="en-US" sz="2400" i="1" dirty="0">
                <a:effectLst/>
                <a:latin typeface="Times New Roman" pitchFamily="18" charset="0"/>
              </a:rPr>
              <a:t> </a:t>
            </a:r>
            <a:r>
              <a:rPr lang="en-US" sz="2400" dirty="0">
                <a:effectLst/>
                <a:latin typeface="Times New Roman" pitchFamily="18" charset="0"/>
              </a:rPr>
              <a:t>copy the link from the node that's already in the list</a:t>
            </a:r>
          </a:p>
        </p:txBody>
      </p:sp>
      <p:sp>
        <p:nvSpPr>
          <p:cNvPr id="23585" name="Text Box 33"/>
          <p:cNvSpPr txBox="1">
            <a:spLocks noChangeArrowheads="1"/>
          </p:cNvSpPr>
          <p:nvPr/>
        </p:nvSpPr>
        <p:spPr bwMode="auto">
          <a:xfrm>
            <a:off x="762000" y="5562600"/>
            <a:ext cx="792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>
                <a:effectLst/>
                <a:latin typeface="Times New Roman" pitchFamily="18" charset="0"/>
              </a:rPr>
              <a:t>Then,</a:t>
            </a:r>
            <a:r>
              <a:rPr lang="en-US" sz="2400" dirty="0">
                <a:effectLst/>
                <a:latin typeface="Times New Roman" pitchFamily="18" charset="0"/>
              </a:rPr>
              <a:t> change the link in the node that's already in the list </a:t>
            </a:r>
          </a:p>
        </p:txBody>
      </p:sp>
      <p:sp>
        <p:nvSpPr>
          <p:cNvPr id="23586" name="Freeform 34"/>
          <p:cNvSpPr>
            <a:spLocks/>
          </p:cNvSpPr>
          <p:nvPr/>
        </p:nvSpPr>
        <p:spPr bwMode="auto">
          <a:xfrm>
            <a:off x="6019800" y="2319338"/>
            <a:ext cx="733425" cy="1490662"/>
          </a:xfrm>
          <a:custGeom>
            <a:avLst/>
            <a:gdLst>
              <a:gd name="T0" fmla="*/ 0 w 462"/>
              <a:gd name="T1" fmla="*/ 2147483647 h 939"/>
              <a:gd name="T2" fmla="*/ 2147483647 w 462"/>
              <a:gd name="T3" fmla="*/ 2147483647 h 939"/>
              <a:gd name="T4" fmla="*/ 2147483647 w 462"/>
              <a:gd name="T5" fmla="*/ 2147483647 h 939"/>
              <a:gd name="T6" fmla="*/ 2147483647 w 462"/>
              <a:gd name="T7" fmla="*/ 0 h 939"/>
              <a:gd name="T8" fmla="*/ 0 60000 65536"/>
              <a:gd name="T9" fmla="*/ 0 60000 65536"/>
              <a:gd name="T10" fmla="*/ 0 60000 65536"/>
              <a:gd name="T11" fmla="*/ 0 60000 65536"/>
              <a:gd name="T12" fmla="*/ 0 w 462"/>
              <a:gd name="T13" fmla="*/ 0 h 939"/>
              <a:gd name="T14" fmla="*/ 462 w 462"/>
              <a:gd name="T15" fmla="*/ 939 h 9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2" h="939">
                <a:moveTo>
                  <a:pt x="0" y="939"/>
                </a:moveTo>
                <a:cubicBezTo>
                  <a:pt x="6" y="875"/>
                  <a:pt x="0" y="676"/>
                  <a:pt x="39" y="554"/>
                </a:cubicBezTo>
                <a:cubicBezTo>
                  <a:pt x="78" y="432"/>
                  <a:pt x="161" y="300"/>
                  <a:pt x="231" y="208"/>
                </a:cubicBezTo>
                <a:cubicBezTo>
                  <a:pt x="301" y="116"/>
                  <a:pt x="414" y="43"/>
                  <a:pt x="462" y="0"/>
                </a:cubicBezTo>
              </a:path>
            </a:pathLst>
          </a:custGeom>
          <a:noFill/>
          <a:ln w="19050" cap="flat">
            <a:solidFill>
              <a:srgbClr val="0000CC"/>
            </a:solidFill>
            <a:prstDash val="dash"/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>
            <a:off x="6781800" y="2057400"/>
            <a:ext cx="152400" cy="1600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Line 36"/>
          <p:cNvSpPr>
            <a:spLocks noChangeShapeType="1"/>
          </p:cNvSpPr>
          <p:nvPr/>
        </p:nvSpPr>
        <p:spPr bwMode="auto">
          <a:xfrm flipH="1" flipV="1">
            <a:off x="5791200" y="2362200"/>
            <a:ext cx="2286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Freeform 37"/>
          <p:cNvSpPr>
            <a:spLocks/>
          </p:cNvSpPr>
          <p:nvPr/>
        </p:nvSpPr>
        <p:spPr bwMode="auto">
          <a:xfrm>
            <a:off x="6280150" y="3651250"/>
            <a:ext cx="501650" cy="381000"/>
          </a:xfrm>
          <a:custGeom>
            <a:avLst/>
            <a:gdLst>
              <a:gd name="T0" fmla="*/ 0 w 316"/>
              <a:gd name="T1" fmla="*/ 2147483647 h 240"/>
              <a:gd name="T2" fmla="*/ 2147483647 w 316"/>
              <a:gd name="T3" fmla="*/ 2147483647 h 240"/>
              <a:gd name="T4" fmla="*/ 2147483647 w 316"/>
              <a:gd name="T5" fmla="*/ 0 h 240"/>
              <a:gd name="T6" fmla="*/ 2147483647 w 316"/>
              <a:gd name="T7" fmla="*/ 2147483647 h 240"/>
              <a:gd name="T8" fmla="*/ 2147483647 w 316"/>
              <a:gd name="T9" fmla="*/ 2147483647 h 240"/>
              <a:gd name="T10" fmla="*/ 2147483647 w 316"/>
              <a:gd name="T11" fmla="*/ 2147483647 h 240"/>
              <a:gd name="T12" fmla="*/ 2147483647 w 316"/>
              <a:gd name="T13" fmla="*/ 2147483647 h 240"/>
              <a:gd name="T14" fmla="*/ 2147483647 w 316"/>
              <a:gd name="T15" fmla="*/ 2147483647 h 240"/>
              <a:gd name="T16" fmla="*/ 2147483647 w 316"/>
              <a:gd name="T17" fmla="*/ 2147483647 h 240"/>
              <a:gd name="T18" fmla="*/ 2147483647 w 316"/>
              <a:gd name="T19" fmla="*/ 2147483647 h 2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16"/>
              <a:gd name="T31" fmla="*/ 0 h 240"/>
              <a:gd name="T32" fmla="*/ 316 w 316"/>
              <a:gd name="T33" fmla="*/ 240 h 2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16" h="240">
                <a:moveTo>
                  <a:pt x="0" y="230"/>
                </a:moveTo>
                <a:cubicBezTo>
                  <a:pt x="46" y="170"/>
                  <a:pt x="42" y="152"/>
                  <a:pt x="62" y="77"/>
                </a:cubicBezTo>
                <a:cubicBezTo>
                  <a:pt x="69" y="52"/>
                  <a:pt x="84" y="26"/>
                  <a:pt x="92" y="0"/>
                </a:cubicBezTo>
                <a:cubicBezTo>
                  <a:pt x="108" y="59"/>
                  <a:pt x="69" y="136"/>
                  <a:pt x="108" y="184"/>
                </a:cubicBezTo>
                <a:cubicBezTo>
                  <a:pt x="128" y="208"/>
                  <a:pt x="162" y="107"/>
                  <a:pt x="162" y="107"/>
                </a:cubicBezTo>
                <a:cubicBezTo>
                  <a:pt x="171" y="48"/>
                  <a:pt x="177" y="63"/>
                  <a:pt x="200" y="15"/>
                </a:cubicBezTo>
                <a:cubicBezTo>
                  <a:pt x="218" y="89"/>
                  <a:pt x="220" y="163"/>
                  <a:pt x="231" y="238"/>
                </a:cubicBezTo>
                <a:cubicBezTo>
                  <a:pt x="276" y="193"/>
                  <a:pt x="237" y="240"/>
                  <a:pt x="269" y="154"/>
                </a:cubicBezTo>
                <a:cubicBezTo>
                  <a:pt x="277" y="132"/>
                  <a:pt x="300" y="92"/>
                  <a:pt x="300" y="92"/>
                </a:cubicBezTo>
                <a:cubicBezTo>
                  <a:pt x="316" y="18"/>
                  <a:pt x="315" y="47"/>
                  <a:pt x="315" y="7"/>
                </a:cubicBezTo>
              </a:path>
            </a:pathLst>
          </a:custGeom>
          <a:noFill/>
          <a:ln w="19050" cmpd="sng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4724400" y="3581400"/>
            <a:ext cx="1600200" cy="533400"/>
          </a:xfrm>
          <a:prstGeom prst="rect">
            <a:avLst/>
          </a:prstGeom>
          <a:noFill/>
          <a:ln w="5715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83" grpId="0" autoUpdateAnimBg="0"/>
      <p:bldP spid="23584" grpId="0" autoUpdateAnimBg="0"/>
      <p:bldP spid="23585" grpId="0" autoUpdateAnimBg="0"/>
      <p:bldP spid="23586" grpId="0" animBg="1"/>
      <p:bldP spid="23587" grpId="0" animBg="1"/>
      <p:bldP spid="23588" grpId="0" animBg="1"/>
      <p:bldP spid="23589" grpId="0" animBg="1"/>
      <p:bldP spid="23593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Deleting a node from a SLL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order to delete a node from a SLL, you have to change the link in its </a:t>
            </a:r>
            <a:r>
              <a:rPr lang="en-US" i="1" dirty="0" smtClean="0">
                <a:solidFill>
                  <a:srgbClr val="0000CC"/>
                </a:solidFill>
              </a:rPr>
              <a:t>predecessor</a:t>
            </a:r>
            <a:endParaRPr lang="en-US" dirty="0" smtClean="0">
              <a:solidFill>
                <a:srgbClr val="0000CC"/>
              </a:solidFill>
            </a:endParaRPr>
          </a:p>
          <a:p>
            <a:pPr eaLnBrk="1" hangingPunct="1"/>
            <a:r>
              <a:rPr lang="en-US" dirty="0" smtClean="0"/>
              <a:t>This is slightly tricky, because you can</a:t>
            </a:r>
            <a:r>
              <a:rPr lang="ja-JP" altLang="en-US" smtClean="0"/>
              <a:t>’</a:t>
            </a:r>
            <a:r>
              <a:rPr lang="en-US" altLang="ja-JP" dirty="0" smtClean="0"/>
              <a:t>t follow a pointer backwards</a:t>
            </a:r>
          </a:p>
          <a:p>
            <a:pPr eaLnBrk="1" hangingPunct="1"/>
            <a:r>
              <a:rPr lang="en-US" dirty="0" smtClean="0"/>
              <a:t>Deleting the first node in a list is a special case, because the node</a:t>
            </a:r>
            <a:r>
              <a:rPr lang="ja-JP" altLang="en-US" smtClean="0"/>
              <a:t>’</a:t>
            </a:r>
            <a:r>
              <a:rPr lang="en-US" altLang="ja-JP" dirty="0" smtClean="0"/>
              <a:t>s predecessor is the list header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Deleting an element from a SLL</a:t>
            </a:r>
          </a:p>
        </p:txBody>
      </p:sp>
      <p:sp>
        <p:nvSpPr>
          <p:cNvPr id="28721" name="Freeform 49"/>
          <p:cNvSpPr>
            <a:spLocks/>
          </p:cNvSpPr>
          <p:nvPr/>
        </p:nvSpPr>
        <p:spPr bwMode="auto">
          <a:xfrm>
            <a:off x="2286000" y="2508250"/>
            <a:ext cx="2514600" cy="539750"/>
          </a:xfrm>
          <a:custGeom>
            <a:avLst/>
            <a:gdLst>
              <a:gd name="T0" fmla="*/ 0 w 1584"/>
              <a:gd name="T1" fmla="*/ 2147483647 h 340"/>
              <a:gd name="T2" fmla="*/ 2147483647 w 1584"/>
              <a:gd name="T3" fmla="*/ 2147483647 h 340"/>
              <a:gd name="T4" fmla="*/ 2147483647 w 1584"/>
              <a:gd name="T5" fmla="*/ 2147483647 h 340"/>
              <a:gd name="T6" fmla="*/ 2147483647 w 1584"/>
              <a:gd name="T7" fmla="*/ 2147483647 h 340"/>
              <a:gd name="T8" fmla="*/ 0 60000 65536"/>
              <a:gd name="T9" fmla="*/ 0 60000 65536"/>
              <a:gd name="T10" fmla="*/ 0 60000 65536"/>
              <a:gd name="T11" fmla="*/ 0 60000 65536"/>
              <a:gd name="T12" fmla="*/ 0 w 1584"/>
              <a:gd name="T13" fmla="*/ 0 h 340"/>
              <a:gd name="T14" fmla="*/ 1584 w 1584"/>
              <a:gd name="T15" fmla="*/ 340 h 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84" h="340">
                <a:moveTo>
                  <a:pt x="0" y="4"/>
                </a:moveTo>
                <a:cubicBezTo>
                  <a:pt x="118" y="6"/>
                  <a:pt x="496" y="0"/>
                  <a:pt x="709" y="16"/>
                </a:cubicBezTo>
                <a:cubicBezTo>
                  <a:pt x="922" y="32"/>
                  <a:pt x="1132" y="47"/>
                  <a:pt x="1278" y="101"/>
                </a:cubicBezTo>
                <a:cubicBezTo>
                  <a:pt x="1424" y="155"/>
                  <a:pt x="1520" y="290"/>
                  <a:pt x="1584" y="34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3" name="Freeform 51"/>
          <p:cNvSpPr>
            <a:spLocks/>
          </p:cNvSpPr>
          <p:nvPr/>
        </p:nvSpPr>
        <p:spPr bwMode="auto">
          <a:xfrm>
            <a:off x="4038600" y="4705350"/>
            <a:ext cx="2744788" cy="492125"/>
          </a:xfrm>
          <a:custGeom>
            <a:avLst/>
            <a:gdLst>
              <a:gd name="T0" fmla="*/ 0 w 1729"/>
              <a:gd name="T1" fmla="*/ 2147483647 h 310"/>
              <a:gd name="T2" fmla="*/ 2147483647 w 1729"/>
              <a:gd name="T3" fmla="*/ 2147483647 h 310"/>
              <a:gd name="T4" fmla="*/ 2147483647 w 1729"/>
              <a:gd name="T5" fmla="*/ 2147483647 h 310"/>
              <a:gd name="T6" fmla="*/ 2147483647 w 1729"/>
              <a:gd name="T7" fmla="*/ 2147483647 h 310"/>
              <a:gd name="T8" fmla="*/ 2147483647 w 1729"/>
              <a:gd name="T9" fmla="*/ 2147483647 h 310"/>
              <a:gd name="T10" fmla="*/ 2147483647 w 1729"/>
              <a:gd name="T11" fmla="*/ 2147483647 h 310"/>
              <a:gd name="T12" fmla="*/ 2147483647 w 1729"/>
              <a:gd name="T13" fmla="*/ 2147483647 h 310"/>
              <a:gd name="T14" fmla="*/ 2147483647 w 1729"/>
              <a:gd name="T15" fmla="*/ 2147483647 h 310"/>
              <a:gd name="T16" fmla="*/ 2147483647 w 1729"/>
              <a:gd name="T17" fmla="*/ 2147483647 h 3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29"/>
              <a:gd name="T28" fmla="*/ 0 h 310"/>
              <a:gd name="T29" fmla="*/ 1729 w 1729"/>
              <a:gd name="T30" fmla="*/ 310 h 3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29" h="310">
                <a:moveTo>
                  <a:pt x="0" y="310"/>
                </a:moveTo>
                <a:cubicBezTo>
                  <a:pt x="25" y="305"/>
                  <a:pt x="100" y="298"/>
                  <a:pt x="150" y="279"/>
                </a:cubicBezTo>
                <a:cubicBezTo>
                  <a:pt x="200" y="260"/>
                  <a:pt x="246" y="224"/>
                  <a:pt x="303" y="193"/>
                </a:cubicBezTo>
                <a:cubicBezTo>
                  <a:pt x="360" y="162"/>
                  <a:pt x="408" y="123"/>
                  <a:pt x="493" y="95"/>
                </a:cubicBezTo>
                <a:cubicBezTo>
                  <a:pt x="578" y="67"/>
                  <a:pt x="711" y="37"/>
                  <a:pt x="816" y="22"/>
                </a:cubicBezTo>
                <a:cubicBezTo>
                  <a:pt x="921" y="7"/>
                  <a:pt x="1030" y="0"/>
                  <a:pt x="1123" y="4"/>
                </a:cubicBezTo>
                <a:cubicBezTo>
                  <a:pt x="1216" y="8"/>
                  <a:pt x="1298" y="27"/>
                  <a:pt x="1374" y="46"/>
                </a:cubicBezTo>
                <a:cubicBezTo>
                  <a:pt x="1450" y="65"/>
                  <a:pt x="1523" y="92"/>
                  <a:pt x="1582" y="120"/>
                </a:cubicBezTo>
                <a:cubicBezTo>
                  <a:pt x="1641" y="148"/>
                  <a:pt x="1698" y="193"/>
                  <a:pt x="1729" y="212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685800" y="2362200"/>
            <a:ext cx="7543800" cy="1087438"/>
            <a:chOff x="432" y="1680"/>
            <a:chExt cx="4752" cy="685"/>
          </a:xfrm>
        </p:grpSpPr>
        <p:sp>
          <p:nvSpPr>
            <p:cNvPr id="19488" name="Rectangle 24"/>
            <p:cNvSpPr>
              <a:spLocks noChangeArrowheads="1"/>
            </p:cNvSpPr>
            <p:nvPr/>
          </p:nvSpPr>
          <p:spPr bwMode="auto">
            <a:xfrm>
              <a:off x="4272" y="2120"/>
              <a:ext cx="623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93</a:t>
              </a:r>
              <a:endParaRPr lang="en-US" sz="2400" dirty="0">
                <a:effectLst/>
                <a:latin typeface="Consolas" pitchFamily="49" charset="0"/>
              </a:endParaRPr>
            </a:p>
          </p:txBody>
        </p:sp>
        <p:sp>
          <p:nvSpPr>
            <p:cNvPr id="19489" name="Rectangle 25"/>
            <p:cNvSpPr>
              <a:spLocks noChangeArrowheads="1"/>
            </p:cNvSpPr>
            <p:nvPr/>
          </p:nvSpPr>
          <p:spPr bwMode="auto">
            <a:xfrm>
              <a:off x="4896" y="2119"/>
              <a:ext cx="288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0" name="Oval 26"/>
            <p:cNvSpPr>
              <a:spLocks noChangeArrowheads="1"/>
            </p:cNvSpPr>
            <p:nvPr/>
          </p:nvSpPr>
          <p:spPr bwMode="auto">
            <a:xfrm>
              <a:off x="4992" y="2170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1" name="Rectangle 28"/>
            <p:cNvSpPr>
              <a:spLocks noChangeArrowheads="1"/>
            </p:cNvSpPr>
            <p:nvPr/>
          </p:nvSpPr>
          <p:spPr bwMode="auto">
            <a:xfrm>
              <a:off x="3024" y="2120"/>
              <a:ext cx="623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67</a:t>
              </a:r>
              <a:endParaRPr lang="en-US" sz="2400" dirty="0">
                <a:effectLst/>
                <a:latin typeface="Consolas" pitchFamily="49" charset="0"/>
              </a:endParaRPr>
            </a:p>
          </p:txBody>
        </p:sp>
        <p:sp>
          <p:nvSpPr>
            <p:cNvPr id="19492" name="Rectangle 29"/>
            <p:cNvSpPr>
              <a:spLocks noChangeArrowheads="1"/>
            </p:cNvSpPr>
            <p:nvPr/>
          </p:nvSpPr>
          <p:spPr bwMode="auto">
            <a:xfrm>
              <a:off x="3648" y="2119"/>
              <a:ext cx="288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Oval 30"/>
            <p:cNvSpPr>
              <a:spLocks noChangeArrowheads="1"/>
            </p:cNvSpPr>
            <p:nvPr/>
          </p:nvSpPr>
          <p:spPr bwMode="auto">
            <a:xfrm>
              <a:off x="3744" y="2170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Line 31"/>
            <p:cNvSpPr>
              <a:spLocks noChangeShapeType="1"/>
            </p:cNvSpPr>
            <p:nvPr/>
          </p:nvSpPr>
          <p:spPr bwMode="auto">
            <a:xfrm>
              <a:off x="3792" y="2218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5" name="Rectangle 33"/>
            <p:cNvSpPr>
              <a:spLocks noChangeArrowheads="1"/>
            </p:cNvSpPr>
            <p:nvPr/>
          </p:nvSpPr>
          <p:spPr bwMode="auto">
            <a:xfrm>
              <a:off x="1776" y="2123"/>
              <a:ext cx="623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56</a:t>
              </a:r>
              <a:endParaRPr lang="en-US" sz="2400" dirty="0">
                <a:effectLst/>
                <a:latin typeface="Consolas" pitchFamily="49" charset="0"/>
              </a:endParaRPr>
            </a:p>
          </p:txBody>
        </p:sp>
        <p:sp>
          <p:nvSpPr>
            <p:cNvPr id="19496" name="Rectangle 34"/>
            <p:cNvSpPr>
              <a:spLocks noChangeArrowheads="1"/>
            </p:cNvSpPr>
            <p:nvPr/>
          </p:nvSpPr>
          <p:spPr bwMode="auto">
            <a:xfrm>
              <a:off x="2400" y="2122"/>
              <a:ext cx="288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7" name="Oval 35"/>
            <p:cNvSpPr>
              <a:spLocks noChangeArrowheads="1"/>
            </p:cNvSpPr>
            <p:nvPr/>
          </p:nvSpPr>
          <p:spPr bwMode="auto">
            <a:xfrm>
              <a:off x="2496" y="2173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8" name="Line 36"/>
            <p:cNvSpPr>
              <a:spLocks noChangeShapeType="1"/>
            </p:cNvSpPr>
            <p:nvPr/>
          </p:nvSpPr>
          <p:spPr bwMode="auto">
            <a:xfrm>
              <a:off x="2544" y="2221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9" name="Oval 39"/>
            <p:cNvSpPr>
              <a:spLocks noChangeArrowheads="1"/>
            </p:cNvSpPr>
            <p:nvPr/>
          </p:nvSpPr>
          <p:spPr bwMode="auto">
            <a:xfrm>
              <a:off x="1392" y="1738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00" name="Rectangle 40"/>
            <p:cNvSpPr>
              <a:spLocks noChangeArrowheads="1"/>
            </p:cNvSpPr>
            <p:nvPr/>
          </p:nvSpPr>
          <p:spPr bwMode="auto">
            <a:xfrm>
              <a:off x="1296" y="1690"/>
              <a:ext cx="288" cy="2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01" name="Text Box 41"/>
            <p:cNvSpPr txBox="1">
              <a:spLocks noChangeArrowheads="1"/>
            </p:cNvSpPr>
            <p:nvPr/>
          </p:nvSpPr>
          <p:spPr bwMode="auto">
            <a:xfrm>
              <a:off x="432" y="1680"/>
              <a:ext cx="91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smtClean="0">
                  <a:solidFill>
                    <a:srgbClr val="0000CC"/>
                  </a:solidFill>
                  <a:effectLst/>
                  <a:latin typeface="Consolas" pitchFamily="49" charset="0"/>
                </a:rPr>
                <a:t>Head</a:t>
              </a:r>
              <a:endParaRPr lang="en-US" sz="2400" dirty="0">
                <a:solidFill>
                  <a:srgbClr val="0000CC"/>
                </a:solidFill>
                <a:effectLst/>
                <a:latin typeface="Consolas" pitchFamily="49" charset="0"/>
              </a:endParaRPr>
            </a:p>
          </p:txBody>
        </p:sp>
        <p:sp>
          <p:nvSpPr>
            <p:cNvPr id="19502" name="Line 52"/>
            <p:cNvSpPr>
              <a:spLocks noChangeShapeType="1"/>
            </p:cNvSpPr>
            <p:nvPr/>
          </p:nvSpPr>
          <p:spPr bwMode="auto">
            <a:xfrm>
              <a:off x="1440" y="1776"/>
              <a:ext cx="336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725" name="Line 53"/>
          <p:cNvSpPr>
            <a:spLocks noChangeShapeType="1"/>
          </p:cNvSpPr>
          <p:nvPr/>
        </p:nvSpPr>
        <p:spPr bwMode="auto">
          <a:xfrm>
            <a:off x="2286000" y="2514600"/>
            <a:ext cx="533400" cy="533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685800" y="4343400"/>
            <a:ext cx="7543800" cy="1087438"/>
            <a:chOff x="432" y="3062"/>
            <a:chExt cx="4752" cy="685"/>
          </a:xfrm>
        </p:grpSpPr>
        <p:sp>
          <p:nvSpPr>
            <p:cNvPr id="19472" name="Rectangle 4"/>
            <p:cNvSpPr>
              <a:spLocks noChangeArrowheads="1"/>
            </p:cNvSpPr>
            <p:nvPr/>
          </p:nvSpPr>
          <p:spPr bwMode="auto">
            <a:xfrm>
              <a:off x="4272" y="3502"/>
              <a:ext cx="623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93</a:t>
              </a:r>
              <a:endParaRPr lang="en-US" sz="2400" dirty="0">
                <a:effectLst/>
                <a:latin typeface="Consolas" pitchFamily="49" charset="0"/>
              </a:endParaRPr>
            </a:p>
          </p:txBody>
        </p:sp>
        <p:sp>
          <p:nvSpPr>
            <p:cNvPr id="19473" name="Rectangle 5"/>
            <p:cNvSpPr>
              <a:spLocks noChangeArrowheads="1"/>
            </p:cNvSpPr>
            <p:nvPr/>
          </p:nvSpPr>
          <p:spPr bwMode="auto">
            <a:xfrm>
              <a:off x="4896" y="3501"/>
              <a:ext cx="288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Oval 6"/>
            <p:cNvSpPr>
              <a:spLocks noChangeArrowheads="1"/>
            </p:cNvSpPr>
            <p:nvPr/>
          </p:nvSpPr>
          <p:spPr bwMode="auto">
            <a:xfrm>
              <a:off x="4992" y="3552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Rectangle 8"/>
            <p:cNvSpPr>
              <a:spLocks noChangeArrowheads="1"/>
            </p:cNvSpPr>
            <p:nvPr/>
          </p:nvSpPr>
          <p:spPr bwMode="auto">
            <a:xfrm>
              <a:off x="3024" y="3502"/>
              <a:ext cx="623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67</a:t>
              </a:r>
              <a:endParaRPr lang="en-US" sz="2400" dirty="0">
                <a:effectLst/>
                <a:latin typeface="Consolas" pitchFamily="49" charset="0"/>
              </a:endParaRPr>
            </a:p>
          </p:txBody>
        </p:sp>
        <p:sp>
          <p:nvSpPr>
            <p:cNvPr id="19476" name="Rectangle 9"/>
            <p:cNvSpPr>
              <a:spLocks noChangeArrowheads="1"/>
            </p:cNvSpPr>
            <p:nvPr/>
          </p:nvSpPr>
          <p:spPr bwMode="auto">
            <a:xfrm>
              <a:off x="3648" y="3501"/>
              <a:ext cx="288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Oval 10"/>
            <p:cNvSpPr>
              <a:spLocks noChangeArrowheads="1"/>
            </p:cNvSpPr>
            <p:nvPr/>
          </p:nvSpPr>
          <p:spPr bwMode="auto">
            <a:xfrm>
              <a:off x="3744" y="3552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Line 11"/>
            <p:cNvSpPr>
              <a:spLocks noChangeShapeType="1"/>
            </p:cNvSpPr>
            <p:nvPr/>
          </p:nvSpPr>
          <p:spPr bwMode="auto">
            <a:xfrm>
              <a:off x="3792" y="3600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Rectangle 13"/>
            <p:cNvSpPr>
              <a:spLocks noChangeArrowheads="1"/>
            </p:cNvSpPr>
            <p:nvPr/>
          </p:nvSpPr>
          <p:spPr bwMode="auto">
            <a:xfrm>
              <a:off x="1776" y="3505"/>
              <a:ext cx="623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56</a:t>
              </a:r>
              <a:endParaRPr lang="en-US" sz="2400" dirty="0">
                <a:effectLst/>
                <a:latin typeface="Consolas" pitchFamily="49" charset="0"/>
              </a:endParaRPr>
            </a:p>
          </p:txBody>
        </p:sp>
        <p:sp>
          <p:nvSpPr>
            <p:cNvPr id="19480" name="Rectangle 14"/>
            <p:cNvSpPr>
              <a:spLocks noChangeArrowheads="1"/>
            </p:cNvSpPr>
            <p:nvPr/>
          </p:nvSpPr>
          <p:spPr bwMode="auto">
            <a:xfrm>
              <a:off x="2400" y="3504"/>
              <a:ext cx="288" cy="2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Oval 15"/>
            <p:cNvSpPr>
              <a:spLocks noChangeArrowheads="1"/>
            </p:cNvSpPr>
            <p:nvPr/>
          </p:nvSpPr>
          <p:spPr bwMode="auto">
            <a:xfrm>
              <a:off x="2496" y="3555"/>
              <a:ext cx="96" cy="9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1296" y="3072"/>
              <a:ext cx="288" cy="240"/>
              <a:chOff x="960" y="1584"/>
              <a:chExt cx="288" cy="240"/>
            </a:xfrm>
          </p:grpSpPr>
          <p:sp>
            <p:nvSpPr>
              <p:cNvPr id="19486" name="Oval 19"/>
              <p:cNvSpPr>
                <a:spLocks noChangeArrowheads="1"/>
              </p:cNvSpPr>
              <p:nvPr/>
            </p:nvSpPr>
            <p:spPr bwMode="auto">
              <a:xfrm>
                <a:off x="1056" y="163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7" name="Rectangle 20"/>
              <p:cNvSpPr>
                <a:spLocks noChangeArrowheads="1"/>
              </p:cNvSpPr>
              <p:nvPr/>
            </p:nvSpPr>
            <p:spPr bwMode="auto">
              <a:xfrm>
                <a:off x="960" y="1584"/>
                <a:ext cx="288" cy="2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83" name="Text Box 21"/>
            <p:cNvSpPr txBox="1">
              <a:spLocks noChangeArrowheads="1"/>
            </p:cNvSpPr>
            <p:nvPr/>
          </p:nvSpPr>
          <p:spPr bwMode="auto">
            <a:xfrm>
              <a:off x="432" y="3062"/>
              <a:ext cx="91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smtClean="0">
                  <a:solidFill>
                    <a:srgbClr val="0000CC"/>
                  </a:solidFill>
                  <a:effectLst/>
                  <a:latin typeface="Consolas" pitchFamily="49" charset="0"/>
                </a:rPr>
                <a:t>Head</a:t>
              </a:r>
              <a:endParaRPr lang="en-US" sz="2400" dirty="0">
                <a:solidFill>
                  <a:srgbClr val="0000CC"/>
                </a:solidFill>
                <a:effectLst/>
                <a:latin typeface="Consolas" pitchFamily="49" charset="0"/>
              </a:endParaRPr>
            </a:p>
          </p:txBody>
        </p:sp>
        <p:sp>
          <p:nvSpPr>
            <p:cNvPr id="19484" name="Line 22"/>
            <p:cNvSpPr>
              <a:spLocks noChangeShapeType="1"/>
            </p:cNvSpPr>
            <p:nvPr/>
          </p:nvSpPr>
          <p:spPr bwMode="auto">
            <a:xfrm>
              <a:off x="1440" y="3168"/>
              <a:ext cx="336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Line 55"/>
            <p:cNvSpPr>
              <a:spLocks noChangeShapeType="1"/>
            </p:cNvSpPr>
            <p:nvPr/>
          </p:nvSpPr>
          <p:spPr bwMode="auto">
            <a:xfrm>
              <a:off x="2544" y="3600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728" name="Line 56"/>
          <p:cNvSpPr>
            <a:spLocks noChangeShapeType="1"/>
          </p:cNvSpPr>
          <p:nvPr/>
        </p:nvSpPr>
        <p:spPr bwMode="auto">
          <a:xfrm>
            <a:off x="4038600" y="5197475"/>
            <a:ext cx="7620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31" name="Text Box 59"/>
          <p:cNvSpPr txBox="1">
            <a:spLocks noChangeArrowheads="1"/>
          </p:cNvSpPr>
          <p:nvPr/>
        </p:nvSpPr>
        <p:spPr bwMode="auto">
          <a:xfrm>
            <a:off x="685800" y="1295400"/>
            <a:ext cx="762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effectLst/>
                <a:latin typeface="Times New Roman" pitchFamily="18" charset="0"/>
              </a:rPr>
              <a:t>• </a:t>
            </a:r>
            <a:r>
              <a:rPr lang="en-US" sz="2400" dirty="0">
                <a:effectLst/>
                <a:latin typeface="Times New Roman" pitchFamily="18" charset="0"/>
              </a:rPr>
              <a:t>To delete the first element, change the link in the header</a:t>
            </a:r>
            <a:endParaRPr lang="en-US" sz="3600" dirty="0">
              <a:effectLst/>
              <a:latin typeface="Times New Roman" pitchFamily="18" charset="0"/>
            </a:endParaRPr>
          </a:p>
        </p:txBody>
      </p:sp>
      <p:sp>
        <p:nvSpPr>
          <p:cNvPr id="28733" name="Text Box 61"/>
          <p:cNvSpPr txBox="1">
            <a:spLocks noChangeArrowheads="1"/>
          </p:cNvSpPr>
          <p:nvPr/>
        </p:nvSpPr>
        <p:spPr bwMode="auto">
          <a:xfrm>
            <a:off x="381000" y="3671888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effectLst/>
                <a:latin typeface="Times New Roman" pitchFamily="18" charset="0"/>
              </a:rPr>
              <a:t>• </a:t>
            </a:r>
            <a:r>
              <a:rPr lang="en-US" sz="2400" dirty="0">
                <a:effectLst/>
                <a:latin typeface="Times New Roman" pitchFamily="18" charset="0"/>
              </a:rPr>
              <a:t>To delete some other element, change the link in its predecessor</a:t>
            </a:r>
            <a:endParaRPr lang="en-US" sz="3600" dirty="0">
              <a:effectLst/>
              <a:latin typeface="Times New Roman" pitchFamily="18" charset="0"/>
            </a:endParaRPr>
          </a:p>
        </p:txBody>
      </p: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2743200" y="4572000"/>
            <a:ext cx="1828800" cy="930275"/>
            <a:chOff x="1728" y="2880"/>
            <a:chExt cx="1152" cy="586"/>
          </a:xfrm>
        </p:grpSpPr>
        <p:sp>
          <p:nvSpPr>
            <p:cNvPr id="19470" name="Rectangle 58"/>
            <p:cNvSpPr>
              <a:spLocks noChangeArrowheads="1"/>
            </p:cNvSpPr>
            <p:nvPr/>
          </p:nvSpPr>
          <p:spPr bwMode="auto">
            <a:xfrm>
              <a:off x="1728" y="3130"/>
              <a:ext cx="1008" cy="336"/>
            </a:xfrm>
            <a:prstGeom prst="rect">
              <a:avLst/>
            </a:prstGeom>
            <a:noFill/>
            <a:ln w="57150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Text Box 68"/>
            <p:cNvSpPr txBox="1">
              <a:spLocks noChangeArrowheads="1"/>
            </p:cNvSpPr>
            <p:nvPr/>
          </p:nvSpPr>
          <p:spPr bwMode="auto">
            <a:xfrm>
              <a:off x="1728" y="2880"/>
              <a:ext cx="1152" cy="252"/>
            </a:xfrm>
            <a:prstGeom prst="rect">
              <a:avLst/>
            </a:prstGeom>
            <a:no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00CC"/>
                  </a:solidFill>
                  <a:effectLst/>
                </a:rPr>
                <a:t>(predecessor)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21" grpId="0" animBg="1"/>
      <p:bldP spid="28723" grpId="0" animBg="1"/>
      <p:bldP spid="28725" grpId="0" animBg="1"/>
      <p:bldP spid="28728" grpId="0" animBg="1"/>
      <p:bldP spid="28731" grpId="0" autoUpdateAnimBg="0"/>
      <p:bldP spid="2873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Doubly Linked List (DLL)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</a:t>
            </a:r>
            <a:r>
              <a:rPr lang="en-US" dirty="0" smtClean="0">
                <a:solidFill>
                  <a:srgbClr val="0000CC"/>
                </a:solidFill>
              </a:rPr>
              <a:t>singly linked list (SLL) </a:t>
            </a:r>
            <a:r>
              <a:rPr lang="en-US" dirty="0" smtClean="0"/>
              <a:t>one can move beginning from the head node to any node in one direction only </a:t>
            </a:r>
            <a:r>
              <a:rPr lang="en-US" dirty="0" smtClean="0">
                <a:solidFill>
                  <a:srgbClr val="C00000"/>
                </a:solidFill>
              </a:rPr>
              <a:t>(from  left to right)</a:t>
            </a:r>
          </a:p>
          <a:p>
            <a:r>
              <a:rPr lang="en-US" dirty="0" smtClean="0"/>
              <a:t>SLL is also termed as </a:t>
            </a:r>
            <a:r>
              <a:rPr lang="en-US" dirty="0" smtClean="0">
                <a:solidFill>
                  <a:srgbClr val="0000CC"/>
                </a:solidFill>
              </a:rPr>
              <a:t>one –way list</a:t>
            </a:r>
          </a:p>
          <a:p>
            <a:r>
              <a:rPr lang="en-US" dirty="0" smtClean="0"/>
              <a:t>On the other hand, </a:t>
            </a:r>
            <a:r>
              <a:rPr lang="en-US" dirty="0" smtClean="0">
                <a:solidFill>
                  <a:srgbClr val="0000CC"/>
                </a:solidFill>
              </a:rPr>
              <a:t>Doubly Linked List (DLL) </a:t>
            </a:r>
            <a:r>
              <a:rPr lang="en-US" dirty="0" smtClean="0"/>
              <a:t>is a </a:t>
            </a:r>
            <a:r>
              <a:rPr lang="en-US" dirty="0" smtClean="0">
                <a:solidFill>
                  <a:srgbClr val="0000CC"/>
                </a:solidFill>
              </a:rPr>
              <a:t>two-way list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One can move in either direction from left to right and from right to left</a:t>
            </a:r>
            <a:endParaRPr lang="en-US" dirty="0" smtClean="0"/>
          </a:p>
          <a:p>
            <a:r>
              <a:rPr lang="en-US" dirty="0" smtClean="0"/>
              <a:t>This is accomplished by maintaining two linked fields instead of one as in a SLL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43008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Doubly linked lists are useful for playing video and sound files with “rewind” and “instant replay”</a:t>
            </a:r>
          </a:p>
          <a:p>
            <a:r>
              <a:rPr lang="en-US"/>
              <a:t>They are also useful for other linked data which require “rewind” and “fast forward” of the data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304800" y="12192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en-US" sz="3000" dirty="0" smtClean="0">
                <a:effectLst/>
                <a:latin typeface="+mn-lt"/>
              </a:rPr>
              <a:t>Each node </a:t>
            </a:r>
            <a:r>
              <a:rPr lang="en-US" sz="3000" dirty="0">
                <a:effectLst/>
                <a:latin typeface="+mn-lt"/>
              </a:rPr>
              <a:t>on a list has two pointers.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000" dirty="0">
                <a:effectLst/>
                <a:latin typeface="+mn-lt"/>
              </a:rPr>
              <a:t>A pointer to the next element.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000" dirty="0">
                <a:effectLst/>
                <a:latin typeface="+mn-lt"/>
              </a:rPr>
              <a:t>A pointer to the previous </a:t>
            </a:r>
            <a:r>
              <a:rPr lang="en-US" sz="3000" dirty="0" smtClean="0">
                <a:effectLst/>
                <a:latin typeface="+mn-lt"/>
              </a:rPr>
              <a:t>element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000" dirty="0" smtClean="0">
                <a:effectLst/>
                <a:latin typeface="+mn-lt"/>
              </a:rPr>
              <a:t>The beginning and ending nodes' previous and next links, respectively, point to some kind of terminator, typically a sentinel node or </a:t>
            </a:r>
            <a:r>
              <a:rPr lang="en-US" sz="3000" dirty="0" smtClean="0">
                <a:solidFill>
                  <a:srgbClr val="0000CC"/>
                </a:solidFill>
                <a:effectLst/>
                <a:latin typeface="+mn-lt"/>
              </a:rPr>
              <a:t>null</a:t>
            </a:r>
            <a:r>
              <a:rPr lang="en-US" sz="3000" dirty="0" smtClean="0">
                <a:effectLst/>
                <a:latin typeface="+mn-lt"/>
              </a:rPr>
              <a:t>, to facilitate </a:t>
            </a:r>
            <a:r>
              <a:rPr lang="en-US" sz="3000" dirty="0" smtClean="0">
                <a:solidFill>
                  <a:srgbClr val="0000CC"/>
                </a:solidFill>
                <a:effectLst/>
                <a:latin typeface="+mn-lt"/>
              </a:rPr>
              <a:t>traversal</a:t>
            </a:r>
            <a:r>
              <a:rPr lang="en-US" sz="3000" dirty="0" smtClean="0">
                <a:effectLst/>
                <a:latin typeface="+mn-lt"/>
              </a:rPr>
              <a:t> of the list</a:t>
            </a:r>
            <a:endParaRPr lang="en-US" sz="3200" dirty="0">
              <a:effectLst/>
              <a:latin typeface="Helvetica" pitchFamily="34" charset="0"/>
            </a:endParaRP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066800" y="5029200"/>
            <a:ext cx="1828800" cy="6096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01" name="Line 5"/>
          <p:cNvSpPr>
            <a:spLocks noChangeShapeType="1"/>
          </p:cNvSpPr>
          <p:nvPr/>
        </p:nvSpPr>
        <p:spPr bwMode="auto">
          <a:xfrm>
            <a:off x="24384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4" name="Line 18"/>
          <p:cNvSpPr>
            <a:spLocks noChangeShapeType="1"/>
          </p:cNvSpPr>
          <p:nvPr/>
        </p:nvSpPr>
        <p:spPr bwMode="auto">
          <a:xfrm>
            <a:off x="15240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5" name="Rectangle 19"/>
          <p:cNvSpPr>
            <a:spLocks noChangeArrowheads="1"/>
          </p:cNvSpPr>
          <p:nvPr/>
        </p:nvSpPr>
        <p:spPr bwMode="auto">
          <a:xfrm>
            <a:off x="3581400" y="5029200"/>
            <a:ext cx="1828800" cy="6096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16" name="Line 20"/>
          <p:cNvSpPr>
            <a:spLocks noChangeShapeType="1"/>
          </p:cNvSpPr>
          <p:nvPr/>
        </p:nvSpPr>
        <p:spPr bwMode="auto">
          <a:xfrm>
            <a:off x="49530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7" name="Line 21"/>
          <p:cNvSpPr>
            <a:spLocks noChangeShapeType="1"/>
          </p:cNvSpPr>
          <p:nvPr/>
        </p:nvSpPr>
        <p:spPr bwMode="auto">
          <a:xfrm>
            <a:off x="40386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18" name="Rectangle 22"/>
          <p:cNvSpPr>
            <a:spLocks noChangeArrowheads="1"/>
          </p:cNvSpPr>
          <p:nvPr/>
        </p:nvSpPr>
        <p:spPr bwMode="auto">
          <a:xfrm>
            <a:off x="6096000" y="5029200"/>
            <a:ext cx="1828800" cy="6096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19" name="Line 23"/>
          <p:cNvSpPr>
            <a:spLocks noChangeShapeType="1"/>
          </p:cNvSpPr>
          <p:nvPr/>
        </p:nvSpPr>
        <p:spPr bwMode="auto">
          <a:xfrm>
            <a:off x="74676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0" name="Line 24"/>
          <p:cNvSpPr>
            <a:spLocks noChangeShapeType="1"/>
          </p:cNvSpPr>
          <p:nvPr/>
        </p:nvSpPr>
        <p:spPr bwMode="auto">
          <a:xfrm>
            <a:off x="65532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1" name="Line 25"/>
          <p:cNvSpPr>
            <a:spLocks noChangeShapeType="1"/>
          </p:cNvSpPr>
          <p:nvPr/>
        </p:nvSpPr>
        <p:spPr bwMode="auto">
          <a:xfrm>
            <a:off x="2667000" y="5181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2" name="Line 26"/>
          <p:cNvSpPr>
            <a:spLocks noChangeShapeType="1"/>
          </p:cNvSpPr>
          <p:nvPr/>
        </p:nvSpPr>
        <p:spPr bwMode="auto">
          <a:xfrm>
            <a:off x="5181600" y="5181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3" name="Line 27"/>
          <p:cNvSpPr>
            <a:spLocks noChangeShapeType="1"/>
          </p:cNvSpPr>
          <p:nvPr/>
        </p:nvSpPr>
        <p:spPr bwMode="auto">
          <a:xfrm>
            <a:off x="7620000" y="5181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4" name="Line 28"/>
          <p:cNvSpPr>
            <a:spLocks noChangeShapeType="1"/>
          </p:cNvSpPr>
          <p:nvPr/>
        </p:nvSpPr>
        <p:spPr bwMode="auto">
          <a:xfrm flipH="1">
            <a:off x="7924800" y="5410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5" name="Line 29"/>
          <p:cNvSpPr>
            <a:spLocks noChangeShapeType="1"/>
          </p:cNvSpPr>
          <p:nvPr/>
        </p:nvSpPr>
        <p:spPr bwMode="auto">
          <a:xfrm flipH="1">
            <a:off x="5410200" y="5410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6" name="Line 30"/>
          <p:cNvSpPr>
            <a:spLocks noChangeShapeType="1"/>
          </p:cNvSpPr>
          <p:nvPr/>
        </p:nvSpPr>
        <p:spPr bwMode="auto">
          <a:xfrm flipH="1">
            <a:off x="2895600" y="5410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7" name="Line 31"/>
          <p:cNvSpPr>
            <a:spLocks noChangeShapeType="1"/>
          </p:cNvSpPr>
          <p:nvPr/>
        </p:nvSpPr>
        <p:spPr bwMode="auto">
          <a:xfrm flipH="1">
            <a:off x="533400" y="5410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8" name="Line 32"/>
          <p:cNvSpPr>
            <a:spLocks noChangeShapeType="1"/>
          </p:cNvSpPr>
          <p:nvPr/>
        </p:nvSpPr>
        <p:spPr bwMode="auto">
          <a:xfrm>
            <a:off x="609600" y="5181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2129" name="Text Box 33"/>
          <p:cNvSpPr txBox="1">
            <a:spLocks noChangeArrowheads="1"/>
          </p:cNvSpPr>
          <p:nvPr/>
        </p:nvSpPr>
        <p:spPr bwMode="auto">
          <a:xfrm>
            <a:off x="8534400" y="47244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Helvetica" pitchFamily="34" charset="0"/>
              </a:rPr>
              <a:t>…</a:t>
            </a:r>
          </a:p>
        </p:txBody>
      </p:sp>
      <p:sp>
        <p:nvSpPr>
          <p:cNvPr id="132130" name="Text Box 34"/>
          <p:cNvSpPr txBox="1">
            <a:spLocks noChangeArrowheads="1"/>
          </p:cNvSpPr>
          <p:nvPr/>
        </p:nvSpPr>
        <p:spPr bwMode="auto">
          <a:xfrm>
            <a:off x="8534400" y="4983163"/>
            <a:ext cx="60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Helvetica" pitchFamily="34" charset="0"/>
              </a:rPr>
              <a:t>…</a:t>
            </a:r>
          </a:p>
        </p:txBody>
      </p:sp>
      <p:sp>
        <p:nvSpPr>
          <p:cNvPr id="132131" name="Text Box 35"/>
          <p:cNvSpPr txBox="1">
            <a:spLocks noChangeArrowheads="1"/>
          </p:cNvSpPr>
          <p:nvPr/>
        </p:nvSpPr>
        <p:spPr bwMode="auto">
          <a:xfrm>
            <a:off x="76200" y="47244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Helvetica" pitchFamily="34" charset="0"/>
              </a:rPr>
              <a:t>…</a:t>
            </a:r>
          </a:p>
        </p:txBody>
      </p:sp>
      <p:sp>
        <p:nvSpPr>
          <p:cNvPr id="132132" name="Text Box 36"/>
          <p:cNvSpPr txBox="1">
            <a:spLocks noChangeArrowheads="1"/>
          </p:cNvSpPr>
          <p:nvPr/>
        </p:nvSpPr>
        <p:spPr bwMode="auto">
          <a:xfrm>
            <a:off x="76200" y="4983163"/>
            <a:ext cx="60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Helvetica" pitchFamily="34" charset="0"/>
              </a:rPr>
              <a:t>…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533400" y="304801"/>
            <a:ext cx="83058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Doubly Linked List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Doubly-Linked Lists (DLL)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7175"/>
            <a:ext cx="8574088" cy="703263"/>
          </a:xfrm>
        </p:spPr>
        <p:txBody>
          <a:bodyPr/>
          <a:lstStyle/>
          <a:p>
            <a:pPr eaLnBrk="1" hangingPunct="1"/>
            <a:r>
              <a:rPr lang="en-US" dirty="0" smtClean="0"/>
              <a:t>Here is a </a:t>
            </a:r>
            <a:r>
              <a:rPr lang="en-US" dirty="0" smtClean="0">
                <a:solidFill>
                  <a:srgbClr val="0000CC"/>
                </a:solidFill>
              </a:rPr>
              <a:t>doubly-linked list (DLL)</a:t>
            </a:r>
            <a:r>
              <a:rPr lang="en-US" dirty="0" smtClean="0"/>
              <a:t>:</a:t>
            </a:r>
            <a:endParaRPr lang="en-US" sz="2400" dirty="0" smtClean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4267200"/>
            <a:ext cx="7772400" cy="23622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Each node contains a value, a link to its </a:t>
            </a:r>
            <a:r>
              <a:rPr lang="en-US" sz="2400" dirty="0" smtClean="0">
                <a:solidFill>
                  <a:srgbClr val="0000CC"/>
                </a:solidFill>
              </a:rPr>
              <a:t>successor</a:t>
            </a:r>
            <a:r>
              <a:rPr lang="en-US" sz="2400" dirty="0" smtClean="0"/>
              <a:t> (if any), </a:t>
            </a:r>
            <a:r>
              <a:rPr lang="en-US" sz="2400" i="1" dirty="0" smtClean="0"/>
              <a:t>and</a:t>
            </a:r>
            <a:r>
              <a:rPr lang="en-US" sz="2400" dirty="0" smtClean="0"/>
              <a:t> a link to its </a:t>
            </a:r>
            <a:r>
              <a:rPr lang="en-US" sz="2400" dirty="0" smtClean="0">
                <a:solidFill>
                  <a:srgbClr val="0000CC"/>
                </a:solidFill>
              </a:rPr>
              <a:t>predecessor</a:t>
            </a:r>
            <a:r>
              <a:rPr lang="en-US" sz="2400" dirty="0" smtClean="0"/>
              <a:t> (if any)</a:t>
            </a:r>
          </a:p>
          <a:p>
            <a:pPr eaLnBrk="1" hangingPunct="1"/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0000CC"/>
                </a:solidFill>
              </a:rPr>
              <a:t>header</a:t>
            </a:r>
            <a:r>
              <a:rPr lang="en-US" sz="2400" dirty="0" smtClean="0"/>
              <a:t> points to the first node in the list </a:t>
            </a:r>
            <a:r>
              <a:rPr lang="en-US" sz="2400" i="1" dirty="0" smtClean="0"/>
              <a:t>and</a:t>
            </a:r>
            <a:r>
              <a:rPr lang="en-US" sz="2400" dirty="0" smtClean="0"/>
              <a:t> to the last node in the list (or contains null links if the list is empty)</a:t>
            </a:r>
          </a:p>
        </p:txBody>
      </p:sp>
      <p:grpSp>
        <p:nvGrpSpPr>
          <p:cNvPr id="2" name="Group 125"/>
          <p:cNvGrpSpPr>
            <a:grpSpLocks/>
          </p:cNvGrpSpPr>
          <p:nvPr/>
        </p:nvGrpSpPr>
        <p:grpSpPr bwMode="auto">
          <a:xfrm>
            <a:off x="609600" y="2286000"/>
            <a:ext cx="7162800" cy="1374775"/>
            <a:chOff x="384" y="1440"/>
            <a:chExt cx="4512" cy="866"/>
          </a:xfrm>
        </p:grpSpPr>
        <p:sp>
          <p:nvSpPr>
            <p:cNvPr id="20487" name="Line 43"/>
            <p:cNvSpPr>
              <a:spLocks noChangeShapeType="1"/>
            </p:cNvSpPr>
            <p:nvPr/>
          </p:nvSpPr>
          <p:spPr bwMode="auto">
            <a:xfrm>
              <a:off x="829" y="1728"/>
              <a:ext cx="297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8" name="Text Box 44"/>
            <p:cNvSpPr txBox="1">
              <a:spLocks noChangeArrowheads="1"/>
            </p:cNvSpPr>
            <p:nvPr/>
          </p:nvSpPr>
          <p:spPr bwMode="auto">
            <a:xfrm>
              <a:off x="384" y="1440"/>
              <a:ext cx="816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smtClean="0">
                  <a:solidFill>
                    <a:srgbClr val="0000CC"/>
                  </a:solidFill>
                  <a:effectLst/>
                  <a:latin typeface="Consolas" pitchFamily="49" charset="0"/>
                </a:rPr>
                <a:t>Head</a:t>
              </a:r>
              <a:endParaRPr lang="en-US" sz="2400" dirty="0">
                <a:solidFill>
                  <a:srgbClr val="0000CC"/>
                </a:solidFill>
                <a:effectLst/>
                <a:latin typeface="Consolas" pitchFamily="49" charset="0"/>
              </a:endParaRPr>
            </a:p>
          </p:txBody>
        </p:sp>
        <p:sp>
          <p:nvSpPr>
            <p:cNvPr id="20489" name="Rectangle 84"/>
            <p:cNvSpPr>
              <a:spLocks noChangeArrowheads="1"/>
            </p:cNvSpPr>
            <p:nvPr/>
          </p:nvSpPr>
          <p:spPr bwMode="auto">
            <a:xfrm>
              <a:off x="1152" y="2016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0" name="Oval 85"/>
            <p:cNvSpPr>
              <a:spLocks noChangeArrowheads="1"/>
            </p:cNvSpPr>
            <p:nvPr/>
          </p:nvSpPr>
          <p:spPr bwMode="auto">
            <a:xfrm>
              <a:off x="1248" y="2064"/>
              <a:ext cx="96" cy="9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Line 86"/>
            <p:cNvSpPr>
              <a:spLocks noChangeShapeType="1"/>
            </p:cNvSpPr>
            <p:nvPr/>
          </p:nvSpPr>
          <p:spPr bwMode="auto">
            <a:xfrm>
              <a:off x="1296" y="2112"/>
              <a:ext cx="4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91"/>
            <p:cNvGrpSpPr>
              <a:grpSpLocks/>
            </p:cNvGrpSpPr>
            <p:nvPr/>
          </p:nvGrpSpPr>
          <p:grpSpPr bwMode="auto">
            <a:xfrm>
              <a:off x="1728" y="2016"/>
              <a:ext cx="864" cy="288"/>
              <a:chOff x="1824" y="3840"/>
              <a:chExt cx="864" cy="288"/>
            </a:xfrm>
          </p:grpSpPr>
          <p:sp>
            <p:nvSpPr>
              <p:cNvPr id="20521" name="Rectangle 92"/>
              <p:cNvSpPr>
                <a:spLocks noChangeArrowheads="1"/>
              </p:cNvSpPr>
              <p:nvPr/>
            </p:nvSpPr>
            <p:spPr bwMode="auto">
              <a:xfrm>
                <a:off x="1824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2" name="Rectangle 93"/>
              <p:cNvSpPr>
                <a:spLocks noChangeArrowheads="1"/>
              </p:cNvSpPr>
              <p:nvPr/>
            </p:nvSpPr>
            <p:spPr bwMode="auto">
              <a:xfrm>
                <a:off x="2400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3" name="Rectangle 94"/>
              <p:cNvSpPr>
                <a:spLocks noChangeArrowheads="1"/>
              </p:cNvSpPr>
              <p:nvPr/>
            </p:nvSpPr>
            <p:spPr bwMode="auto">
              <a:xfrm>
                <a:off x="2112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95"/>
            <p:cNvGrpSpPr>
              <a:grpSpLocks/>
            </p:cNvGrpSpPr>
            <p:nvPr/>
          </p:nvGrpSpPr>
          <p:grpSpPr bwMode="auto">
            <a:xfrm>
              <a:off x="2400" y="2064"/>
              <a:ext cx="480" cy="96"/>
              <a:chOff x="2496" y="3888"/>
              <a:chExt cx="480" cy="96"/>
            </a:xfrm>
          </p:grpSpPr>
          <p:sp>
            <p:nvSpPr>
              <p:cNvPr id="20519" name="Oval 96"/>
              <p:cNvSpPr>
                <a:spLocks noChangeArrowheads="1"/>
              </p:cNvSpPr>
              <p:nvPr/>
            </p:nvSpPr>
            <p:spPr bwMode="auto">
              <a:xfrm>
                <a:off x="2496" y="388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0" name="Line 97"/>
              <p:cNvSpPr>
                <a:spLocks noChangeShapeType="1"/>
              </p:cNvSpPr>
              <p:nvPr/>
            </p:nvSpPr>
            <p:spPr bwMode="auto">
              <a:xfrm>
                <a:off x="2544" y="3936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497" name="Oval 98"/>
            <p:cNvSpPr>
              <a:spLocks noChangeArrowheads="1"/>
            </p:cNvSpPr>
            <p:nvPr/>
          </p:nvSpPr>
          <p:spPr bwMode="auto">
            <a:xfrm>
              <a:off x="1824" y="2160"/>
              <a:ext cx="96" cy="96"/>
            </a:xfrm>
            <a:prstGeom prst="ellipse">
              <a:avLst/>
            </a:prstGeom>
            <a:solidFill>
              <a:srgbClr val="3333FF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8" name="Rectangle 100"/>
            <p:cNvSpPr>
              <a:spLocks noChangeArrowheads="1"/>
            </p:cNvSpPr>
            <p:nvPr/>
          </p:nvSpPr>
          <p:spPr bwMode="auto">
            <a:xfrm>
              <a:off x="2880" y="2016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Rectangle 101"/>
            <p:cNvSpPr>
              <a:spLocks noChangeArrowheads="1"/>
            </p:cNvSpPr>
            <p:nvPr/>
          </p:nvSpPr>
          <p:spPr bwMode="auto">
            <a:xfrm>
              <a:off x="3456" y="2016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0" name="Rectangle 102"/>
            <p:cNvSpPr>
              <a:spLocks noChangeArrowheads="1"/>
            </p:cNvSpPr>
            <p:nvPr/>
          </p:nvSpPr>
          <p:spPr bwMode="auto">
            <a:xfrm>
              <a:off x="3168" y="2016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Oval 103"/>
            <p:cNvSpPr>
              <a:spLocks noChangeArrowheads="1"/>
            </p:cNvSpPr>
            <p:nvPr/>
          </p:nvSpPr>
          <p:spPr bwMode="auto">
            <a:xfrm>
              <a:off x="3552" y="2064"/>
              <a:ext cx="96" cy="9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Oval 104"/>
            <p:cNvSpPr>
              <a:spLocks noChangeArrowheads="1"/>
            </p:cNvSpPr>
            <p:nvPr/>
          </p:nvSpPr>
          <p:spPr bwMode="auto">
            <a:xfrm>
              <a:off x="2976" y="2160"/>
              <a:ext cx="96" cy="96"/>
            </a:xfrm>
            <a:prstGeom prst="ellipse">
              <a:avLst/>
            </a:prstGeom>
            <a:solidFill>
              <a:srgbClr val="3333FF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3" name="Line 105"/>
            <p:cNvSpPr>
              <a:spLocks noChangeShapeType="1"/>
            </p:cNvSpPr>
            <p:nvPr/>
          </p:nvSpPr>
          <p:spPr bwMode="auto">
            <a:xfrm>
              <a:off x="3600" y="2112"/>
              <a:ext cx="4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4" name="Line 106"/>
            <p:cNvSpPr>
              <a:spLocks noChangeShapeType="1"/>
            </p:cNvSpPr>
            <p:nvPr/>
          </p:nvSpPr>
          <p:spPr bwMode="auto">
            <a:xfrm flipH="1">
              <a:off x="2592" y="2207"/>
              <a:ext cx="432" cy="1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108"/>
            <p:cNvGrpSpPr>
              <a:grpSpLocks/>
            </p:cNvGrpSpPr>
            <p:nvPr/>
          </p:nvGrpSpPr>
          <p:grpSpPr bwMode="auto">
            <a:xfrm>
              <a:off x="4032" y="2016"/>
              <a:ext cx="864" cy="288"/>
              <a:chOff x="1824" y="3840"/>
              <a:chExt cx="864" cy="288"/>
            </a:xfrm>
          </p:grpSpPr>
          <p:sp>
            <p:nvSpPr>
              <p:cNvPr id="20516" name="Rectangle 109"/>
              <p:cNvSpPr>
                <a:spLocks noChangeArrowheads="1"/>
              </p:cNvSpPr>
              <p:nvPr/>
            </p:nvSpPr>
            <p:spPr bwMode="auto">
              <a:xfrm>
                <a:off x="1824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7" name="Rectangle 110"/>
              <p:cNvSpPr>
                <a:spLocks noChangeArrowheads="1"/>
              </p:cNvSpPr>
              <p:nvPr/>
            </p:nvSpPr>
            <p:spPr bwMode="auto">
              <a:xfrm>
                <a:off x="2400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8" name="Rectangle 111"/>
              <p:cNvSpPr>
                <a:spLocks noChangeArrowheads="1"/>
              </p:cNvSpPr>
              <p:nvPr/>
            </p:nvSpPr>
            <p:spPr bwMode="auto">
              <a:xfrm>
                <a:off x="2112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12"/>
            <p:cNvGrpSpPr>
              <a:grpSpLocks/>
            </p:cNvGrpSpPr>
            <p:nvPr/>
          </p:nvGrpSpPr>
          <p:grpSpPr bwMode="auto">
            <a:xfrm>
              <a:off x="3744" y="2160"/>
              <a:ext cx="480" cy="96"/>
              <a:chOff x="1536" y="3984"/>
              <a:chExt cx="480" cy="96"/>
            </a:xfrm>
          </p:grpSpPr>
          <p:sp>
            <p:nvSpPr>
              <p:cNvPr id="20514" name="Oval 113"/>
              <p:cNvSpPr>
                <a:spLocks noChangeArrowheads="1"/>
              </p:cNvSpPr>
              <p:nvPr/>
            </p:nvSpPr>
            <p:spPr bwMode="auto">
              <a:xfrm>
                <a:off x="1920" y="3984"/>
                <a:ext cx="96" cy="96"/>
              </a:xfrm>
              <a:prstGeom prst="ellipse">
                <a:avLst/>
              </a:prstGeom>
              <a:solidFill>
                <a:srgbClr val="3333FF"/>
              </a:solidFill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5" name="Line 114"/>
              <p:cNvSpPr>
                <a:spLocks noChangeShapeType="1"/>
              </p:cNvSpPr>
              <p:nvPr/>
            </p:nvSpPr>
            <p:spPr bwMode="auto">
              <a:xfrm flipH="1">
                <a:off x="1536" y="4031"/>
                <a:ext cx="432" cy="1"/>
              </a:xfrm>
              <a:prstGeom prst="line">
                <a:avLst/>
              </a:prstGeom>
              <a:noFill/>
              <a:ln w="19050">
                <a:solidFill>
                  <a:srgbClr val="0000CC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07" name="Oval 115"/>
            <p:cNvSpPr>
              <a:spLocks noChangeArrowheads="1"/>
            </p:cNvSpPr>
            <p:nvPr/>
          </p:nvSpPr>
          <p:spPr bwMode="auto">
            <a:xfrm>
              <a:off x="4704" y="2064"/>
              <a:ext cx="96" cy="9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1" name="Rectangle 120"/>
            <p:cNvSpPr>
              <a:spLocks noChangeArrowheads="1"/>
            </p:cNvSpPr>
            <p:nvPr/>
          </p:nvSpPr>
          <p:spPr bwMode="auto">
            <a:xfrm>
              <a:off x="2016" y="2014"/>
              <a:ext cx="288" cy="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56</a:t>
              </a:r>
              <a:endParaRPr lang="en-US" dirty="0">
                <a:effectLst/>
                <a:latin typeface="Times New Roman" pitchFamily="18" charset="0"/>
              </a:endParaRPr>
            </a:p>
          </p:txBody>
        </p:sp>
        <p:sp>
          <p:nvSpPr>
            <p:cNvPr id="20512" name="Rectangle 121"/>
            <p:cNvSpPr>
              <a:spLocks noChangeArrowheads="1"/>
            </p:cNvSpPr>
            <p:nvPr/>
          </p:nvSpPr>
          <p:spPr bwMode="auto">
            <a:xfrm>
              <a:off x="3168" y="2014"/>
              <a:ext cx="288" cy="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67</a:t>
              </a:r>
              <a:endParaRPr lang="en-US" sz="2400" dirty="0">
                <a:effectLst/>
                <a:latin typeface="Times New Roman" pitchFamily="18" charset="0"/>
              </a:endParaRPr>
            </a:p>
          </p:txBody>
        </p:sp>
        <p:sp>
          <p:nvSpPr>
            <p:cNvPr id="20513" name="Rectangle 122"/>
            <p:cNvSpPr>
              <a:spLocks noChangeArrowheads="1"/>
            </p:cNvSpPr>
            <p:nvPr/>
          </p:nvSpPr>
          <p:spPr bwMode="auto">
            <a:xfrm>
              <a:off x="4320" y="2016"/>
              <a:ext cx="288" cy="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93</a:t>
              </a:r>
              <a:endParaRPr lang="en-US" sz="2400" dirty="0"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5" autoUpdateAnimBg="0"/>
      <p:bldP spid="30724" grpId="0" build="p" bldLvl="4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Doubly Linked Lists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7848600" cy="1752600"/>
          </a:xfrm>
        </p:spPr>
        <p:txBody>
          <a:bodyPr/>
          <a:lstStyle/>
          <a:p>
            <a:r>
              <a:rPr lang="en-US" altLang="zh-TW" sz="2400" dirty="0">
                <a:ea typeface="PMingLiU" pitchFamily="18" charset="-120"/>
              </a:rPr>
              <a:t>In a Doubly Linked List each item points to both its predecessor and successor</a:t>
            </a:r>
          </a:p>
          <a:p>
            <a:pPr lvl="1"/>
            <a:r>
              <a:rPr lang="en-US" altLang="zh-TW" sz="2000" dirty="0" err="1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>
                <a:ea typeface="PMingLiU" pitchFamily="18" charset="-120"/>
              </a:rPr>
              <a:t> points to the predecessor</a:t>
            </a:r>
          </a:p>
          <a:p>
            <a:pPr lvl="1"/>
            <a:r>
              <a:rPr lang="en-US" altLang="zh-TW" sz="2000" dirty="0">
                <a:latin typeface="Courier New" pitchFamily="49" charset="0"/>
                <a:ea typeface="PMingLiU" pitchFamily="18" charset="-120"/>
              </a:rPr>
              <a:t>next</a:t>
            </a:r>
            <a:r>
              <a:rPr lang="en-US" altLang="zh-TW" sz="2000" dirty="0">
                <a:ea typeface="PMingLiU" pitchFamily="18" charset="-120"/>
              </a:rPr>
              <a:t> points to the </a:t>
            </a:r>
            <a:r>
              <a:rPr lang="en-US" altLang="zh-TW" sz="2000" dirty="0" smtClean="0">
                <a:ea typeface="PMingLiU" pitchFamily="18" charset="-120"/>
              </a:rPr>
              <a:t>successor</a:t>
            </a:r>
            <a:endParaRPr lang="en-US" altLang="zh-TW" sz="2000" dirty="0">
              <a:ea typeface="PMingLiU" pitchFamily="18" charset="-120"/>
            </a:endParaRP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1238250" y="32766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361555" name="Rectangle 83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361556" name="Rectangle 84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361557" name="Rectangle 85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dirty="0" smtClean="0">
                <a:effectLst/>
              </a:endParaRP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7410450" y="32766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361559" name="Rectangle 87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361560" name="Rectangle 88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361561" name="Rectangle 89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361563" name="Rectangle 91"/>
          <p:cNvSpPr>
            <a:spLocks noChangeArrowheads="1"/>
          </p:cNvSpPr>
          <p:nvPr/>
        </p:nvSpPr>
        <p:spPr bwMode="auto">
          <a:xfrm>
            <a:off x="3048000" y="3276600"/>
            <a:ext cx="533400" cy="533400"/>
          </a:xfrm>
          <a:prstGeom prst="rect">
            <a:avLst/>
          </a:prstGeom>
          <a:solidFill>
            <a:srgbClr val="71DA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TW" altLang="en-US" sz="2400" smtClean="0">
                <a:effectLst/>
                <a:latin typeface="Times New Roman" pitchFamily="18" charset="0"/>
                <a:ea typeface="PMingLiU" pitchFamily="18" charset="-120"/>
              </a:rPr>
              <a:t>20</a:t>
            </a:r>
          </a:p>
        </p:txBody>
      </p:sp>
      <p:sp>
        <p:nvSpPr>
          <p:cNvPr id="361564" name="Rectangle 92"/>
          <p:cNvSpPr>
            <a:spLocks noChangeArrowheads="1"/>
          </p:cNvSpPr>
          <p:nvPr/>
        </p:nvSpPr>
        <p:spPr bwMode="auto">
          <a:xfrm>
            <a:off x="2781300" y="3276600"/>
            <a:ext cx="266700" cy="533400"/>
          </a:xfrm>
          <a:prstGeom prst="rect">
            <a:avLst/>
          </a:prstGeom>
          <a:solidFill>
            <a:srgbClr val="71DA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effectLst/>
            </a:endParaRPr>
          </a:p>
        </p:txBody>
      </p:sp>
      <p:sp>
        <p:nvSpPr>
          <p:cNvPr id="361565" name="Rectangle 93"/>
          <p:cNvSpPr>
            <a:spLocks noChangeArrowheads="1"/>
          </p:cNvSpPr>
          <p:nvPr/>
        </p:nvSpPr>
        <p:spPr bwMode="auto">
          <a:xfrm>
            <a:off x="3581400" y="3276600"/>
            <a:ext cx="266700" cy="533400"/>
          </a:xfrm>
          <a:prstGeom prst="rect">
            <a:avLst/>
          </a:prstGeom>
          <a:solidFill>
            <a:srgbClr val="71DA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effectLst/>
            </a:endParaRPr>
          </a:p>
        </p:txBody>
      </p:sp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5867400" y="32766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361567" name="Rectangle 95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361568" name="Rectangle 96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361569" name="Rectangle 97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98"/>
          <p:cNvGrpSpPr>
            <a:grpSpLocks/>
          </p:cNvGrpSpPr>
          <p:nvPr/>
        </p:nvGrpSpPr>
        <p:grpSpPr bwMode="auto">
          <a:xfrm>
            <a:off x="4324350" y="32766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361571" name="Rectangle 99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361572" name="Rectangle 100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361573" name="Rectangle 101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110"/>
          <p:cNvGrpSpPr>
            <a:grpSpLocks/>
          </p:cNvGrpSpPr>
          <p:nvPr/>
        </p:nvGrpSpPr>
        <p:grpSpPr bwMode="auto">
          <a:xfrm>
            <a:off x="2305050" y="3429000"/>
            <a:ext cx="457200" cy="230188"/>
            <a:chOff x="1500" y="2016"/>
            <a:chExt cx="288" cy="145"/>
          </a:xfrm>
          <a:solidFill>
            <a:srgbClr val="71DAFF"/>
          </a:solidFill>
        </p:grpSpPr>
        <p:sp>
          <p:nvSpPr>
            <p:cNvPr id="361574" name="Line 102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361575" name="Line 103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7" name="Group 111"/>
          <p:cNvGrpSpPr>
            <a:grpSpLocks/>
          </p:cNvGrpSpPr>
          <p:nvPr/>
        </p:nvGrpSpPr>
        <p:grpSpPr bwMode="auto">
          <a:xfrm>
            <a:off x="3886200" y="3429000"/>
            <a:ext cx="457200" cy="230188"/>
            <a:chOff x="2496" y="2064"/>
            <a:chExt cx="288" cy="145"/>
          </a:xfrm>
          <a:solidFill>
            <a:srgbClr val="71DAFF"/>
          </a:solidFill>
        </p:grpSpPr>
        <p:sp>
          <p:nvSpPr>
            <p:cNvPr id="361576" name="Line 104"/>
            <p:cNvSpPr>
              <a:spLocks noChangeShapeType="1"/>
            </p:cNvSpPr>
            <p:nvPr/>
          </p:nvSpPr>
          <p:spPr bwMode="auto">
            <a:xfrm>
              <a:off x="2496" y="2064"/>
              <a:ext cx="288" cy="0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361577" name="Line 105"/>
            <p:cNvSpPr>
              <a:spLocks noChangeShapeType="1"/>
            </p:cNvSpPr>
            <p:nvPr/>
          </p:nvSpPr>
          <p:spPr bwMode="auto">
            <a:xfrm rot="10918189">
              <a:off x="2496" y="2208"/>
              <a:ext cx="288" cy="1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8" name="Group 113"/>
          <p:cNvGrpSpPr>
            <a:grpSpLocks/>
          </p:cNvGrpSpPr>
          <p:nvPr/>
        </p:nvGrpSpPr>
        <p:grpSpPr bwMode="auto">
          <a:xfrm>
            <a:off x="5410200" y="3429000"/>
            <a:ext cx="1981200" cy="230188"/>
            <a:chOff x="3456" y="2016"/>
            <a:chExt cx="1248" cy="145"/>
          </a:xfrm>
          <a:solidFill>
            <a:srgbClr val="71DAFF"/>
          </a:solidFill>
        </p:grpSpPr>
        <p:grpSp>
          <p:nvGrpSpPr>
            <p:cNvPr id="9" name="Group 112"/>
            <p:cNvGrpSpPr>
              <a:grpSpLocks/>
            </p:cNvGrpSpPr>
            <p:nvPr/>
          </p:nvGrpSpPr>
          <p:grpSpPr bwMode="auto">
            <a:xfrm>
              <a:off x="3456" y="2016"/>
              <a:ext cx="288" cy="145"/>
              <a:chOff x="3456" y="2016"/>
              <a:chExt cx="288" cy="145"/>
            </a:xfrm>
            <a:grpFill/>
          </p:grpSpPr>
          <p:sp>
            <p:nvSpPr>
              <p:cNvPr id="361578" name="Line 106"/>
              <p:cNvSpPr>
                <a:spLocks noChangeShapeType="1"/>
              </p:cNvSpPr>
              <p:nvPr/>
            </p:nvSpPr>
            <p:spPr bwMode="auto">
              <a:xfrm>
                <a:off x="3456" y="2016"/>
                <a:ext cx="288" cy="0"/>
              </a:xfrm>
              <a:prstGeom prst="line">
                <a:avLst/>
              </a:prstGeom>
              <a:grp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solidFill>
                    <a:srgbClr val="000000"/>
                  </a:solidFill>
                  <a:effectLst/>
                </a:endParaRPr>
              </a:p>
            </p:txBody>
          </p:sp>
          <p:sp>
            <p:nvSpPr>
              <p:cNvPr id="361579" name="Line 107"/>
              <p:cNvSpPr>
                <a:spLocks noChangeShapeType="1"/>
              </p:cNvSpPr>
              <p:nvPr/>
            </p:nvSpPr>
            <p:spPr bwMode="auto">
              <a:xfrm rot="10918189">
                <a:off x="3456" y="2160"/>
                <a:ext cx="288" cy="1"/>
              </a:xfrm>
              <a:prstGeom prst="line">
                <a:avLst/>
              </a:prstGeom>
              <a:grp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solidFill>
                    <a:srgbClr val="000000"/>
                  </a:solidFill>
                  <a:effectLst/>
                </a:endParaRPr>
              </a:p>
            </p:txBody>
          </p:sp>
        </p:grpSp>
        <p:sp>
          <p:nvSpPr>
            <p:cNvPr id="361580" name="Line 108"/>
            <p:cNvSpPr>
              <a:spLocks noChangeShapeType="1"/>
            </p:cNvSpPr>
            <p:nvPr/>
          </p:nvSpPr>
          <p:spPr bwMode="auto">
            <a:xfrm>
              <a:off x="4416" y="2016"/>
              <a:ext cx="288" cy="0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361581" name="Line 109"/>
            <p:cNvSpPr>
              <a:spLocks noChangeShapeType="1"/>
            </p:cNvSpPr>
            <p:nvPr/>
          </p:nvSpPr>
          <p:spPr bwMode="auto">
            <a:xfrm rot="10918189">
              <a:off x="4416" y="2160"/>
              <a:ext cx="288" cy="1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361586" name="Text Box 114"/>
          <p:cNvSpPr txBox="1">
            <a:spLocks noChangeArrowheads="1"/>
          </p:cNvSpPr>
          <p:nvPr/>
        </p:nvSpPr>
        <p:spPr bwMode="auto">
          <a:xfrm>
            <a:off x="1066800" y="41148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361587" name="Line 115"/>
          <p:cNvSpPr>
            <a:spLocks noChangeShapeType="1"/>
          </p:cNvSpPr>
          <p:nvPr/>
        </p:nvSpPr>
        <p:spPr bwMode="auto">
          <a:xfrm flipV="1">
            <a:off x="1447800" y="3810000"/>
            <a:ext cx="304800" cy="457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361588" name="Line 116"/>
          <p:cNvSpPr>
            <a:spLocks noChangeShapeType="1"/>
          </p:cNvSpPr>
          <p:nvPr/>
        </p:nvSpPr>
        <p:spPr bwMode="auto">
          <a:xfrm flipH="1">
            <a:off x="1295400" y="3276600"/>
            <a:ext cx="1524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361589" name="Line 117"/>
          <p:cNvSpPr>
            <a:spLocks noChangeShapeType="1"/>
          </p:cNvSpPr>
          <p:nvPr/>
        </p:nvSpPr>
        <p:spPr bwMode="auto">
          <a:xfrm flipH="1">
            <a:off x="8229600" y="3276600"/>
            <a:ext cx="228600" cy="609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361590" name="Text Box 118"/>
          <p:cNvSpPr txBox="1">
            <a:spLocks noChangeArrowheads="1"/>
          </p:cNvSpPr>
          <p:nvPr/>
        </p:nvSpPr>
        <p:spPr bwMode="auto">
          <a:xfrm>
            <a:off x="3581400" y="4419600"/>
            <a:ext cx="23622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 </a:t>
            </a:r>
          </a:p>
        </p:txBody>
      </p:sp>
      <p:sp>
        <p:nvSpPr>
          <p:cNvPr id="361591" name="Text Box 119"/>
          <p:cNvSpPr txBox="1">
            <a:spLocks noChangeArrowheads="1"/>
          </p:cNvSpPr>
          <p:nvPr/>
        </p:nvSpPr>
        <p:spPr bwMode="auto">
          <a:xfrm>
            <a:off x="6019800" y="4343400"/>
            <a:ext cx="12573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Cur-&gt;next</a:t>
            </a:r>
          </a:p>
        </p:txBody>
      </p:sp>
      <p:sp>
        <p:nvSpPr>
          <p:cNvPr id="361592" name="Text Box 120"/>
          <p:cNvSpPr txBox="1">
            <a:spLocks noChangeArrowheads="1"/>
          </p:cNvSpPr>
          <p:nvPr/>
        </p:nvSpPr>
        <p:spPr bwMode="auto">
          <a:xfrm>
            <a:off x="2667000" y="4343400"/>
            <a:ext cx="12700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Cur-&gt;prev</a:t>
            </a:r>
          </a:p>
        </p:txBody>
      </p:sp>
      <p:sp>
        <p:nvSpPr>
          <p:cNvPr id="361594" name="Line 122"/>
          <p:cNvSpPr>
            <a:spLocks noChangeShapeType="1"/>
          </p:cNvSpPr>
          <p:nvPr/>
        </p:nvSpPr>
        <p:spPr bwMode="auto">
          <a:xfrm rot="19331333" flipV="1">
            <a:off x="3121025" y="3884613"/>
            <a:ext cx="420688" cy="5286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361597" name="Line 125"/>
          <p:cNvSpPr>
            <a:spLocks noChangeShapeType="1"/>
          </p:cNvSpPr>
          <p:nvPr/>
        </p:nvSpPr>
        <p:spPr bwMode="auto">
          <a:xfrm rot="19331333" flipV="1">
            <a:off x="4724400" y="3886200"/>
            <a:ext cx="420688" cy="5286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361598" name="Line 126"/>
          <p:cNvSpPr>
            <a:spLocks noChangeShapeType="1"/>
          </p:cNvSpPr>
          <p:nvPr/>
        </p:nvSpPr>
        <p:spPr bwMode="auto">
          <a:xfrm rot="19331333" flipV="1">
            <a:off x="6248400" y="3886200"/>
            <a:ext cx="420688" cy="536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DLLs compared to SLLs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203700" cy="4760913"/>
          </a:xfrm>
        </p:spPr>
        <p:txBody>
          <a:bodyPr/>
          <a:lstStyle/>
          <a:p>
            <a:pPr eaLnBrk="1" hangingPunct="1"/>
            <a:r>
              <a:rPr lang="en-US" dirty="0" smtClean="0"/>
              <a:t>Advantages:</a:t>
            </a:r>
          </a:p>
          <a:p>
            <a:pPr lvl="1" eaLnBrk="1" hangingPunct="1"/>
            <a:r>
              <a:rPr lang="en-US" dirty="0" smtClean="0"/>
              <a:t>Can be traversed in either direction (may be essential for some programs)</a:t>
            </a:r>
          </a:p>
          <a:p>
            <a:pPr lvl="1" eaLnBrk="1" hangingPunct="1"/>
            <a:r>
              <a:rPr lang="en-US" dirty="0" smtClean="0"/>
              <a:t>Some operations, such as deletion and inserting before a node, become easier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2150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51388" y="1371600"/>
            <a:ext cx="4203700" cy="4760913"/>
          </a:xfrm>
        </p:spPr>
        <p:txBody>
          <a:bodyPr/>
          <a:lstStyle/>
          <a:p>
            <a:pPr eaLnBrk="1" hangingPunct="1"/>
            <a:r>
              <a:rPr lang="en-US" dirty="0" smtClean="0"/>
              <a:t>Disadvantages:</a:t>
            </a:r>
          </a:p>
          <a:p>
            <a:pPr lvl="1" eaLnBrk="1" hangingPunct="1"/>
            <a:r>
              <a:rPr lang="en-US" dirty="0" smtClean="0"/>
              <a:t>Requires more space to store backward pointer</a:t>
            </a:r>
          </a:p>
          <a:p>
            <a:pPr lvl="1" eaLnBrk="1" hangingPunct="1"/>
            <a:r>
              <a:rPr lang="en-US" dirty="0" smtClean="0"/>
              <a:t>List manipulations are slower</a:t>
            </a:r>
          </a:p>
          <a:p>
            <a:pPr lvl="2"/>
            <a:r>
              <a:rPr lang="en-US" dirty="0" smtClean="0"/>
              <a:t>because more links must be changed</a:t>
            </a:r>
          </a:p>
          <a:p>
            <a:pPr lvl="1" eaLnBrk="1" hangingPunct="1"/>
            <a:r>
              <a:rPr lang="en-US" dirty="0" smtClean="0"/>
              <a:t>Greater chance of having bugs</a:t>
            </a:r>
          </a:p>
          <a:p>
            <a:pPr lvl="2"/>
            <a:r>
              <a:rPr lang="en-US" dirty="0" smtClean="0"/>
              <a:t>because more links must be manipulated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Linked List – Definition in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51054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struct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Node{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data;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Node* next;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Node* 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} *Head, *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nodePtr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;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DLL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two node links allow traversal of the list in either direction</a:t>
            </a:r>
          </a:p>
          <a:p>
            <a:r>
              <a:rPr lang="en-US" dirty="0" smtClean="0"/>
              <a:t>While adding or removing a node in a doubly linked list requires changing more links than the same operations on a singly linked list</a:t>
            </a:r>
          </a:p>
          <a:p>
            <a:r>
              <a:rPr lang="en-US" dirty="0" smtClean="0"/>
              <a:t>The operations are simpler and potentially more efficient (for nodes other than first nodes)</a:t>
            </a:r>
          </a:p>
          <a:p>
            <a:pPr lvl="1"/>
            <a:r>
              <a:rPr lang="en-US" dirty="0" smtClean="0"/>
              <a:t>because there is no need to keep track of the previous node during traversal or </a:t>
            </a:r>
          </a:p>
          <a:p>
            <a:pPr lvl="1"/>
            <a:r>
              <a:rPr lang="en-US" dirty="0" smtClean="0"/>
              <a:t>no need to traverse the list to find the previous node, so that its link can be modified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Doubly Linked List Operations</a:t>
            </a:r>
          </a:p>
        </p:txBody>
      </p:sp>
      <p:sp>
        <p:nvSpPr>
          <p:cNvPr id="362501" name="Rectangle 5"/>
          <p:cNvSpPr>
            <a:spLocks noChangeArrowheads="1"/>
          </p:cNvSpPr>
          <p:nvPr/>
        </p:nvSpPr>
        <p:spPr bwMode="auto">
          <a:xfrm>
            <a:off x="304800" y="1600200"/>
            <a:ext cx="8839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Char char="*"/>
            </a:pP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(Node *Head, </a:t>
            </a: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item)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//add new node to ordered doubly linked list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endParaRPr lang="en-US" altLang="zh-TW" sz="2400" dirty="0" smtClean="0">
              <a:solidFill>
                <a:srgbClr val="000000"/>
              </a:solidFill>
              <a:effectLst/>
              <a:latin typeface="Courier New" pitchFamily="49" charset="0"/>
              <a:ea typeface="PMingLiU" pitchFamily="18" charset="-12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Char char="*"/>
            </a:pP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deleteNode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(Node *Head, </a:t>
            </a: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item)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 //remove a node from doubly linked list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endParaRPr lang="en-US" altLang="zh-TW" sz="2400" dirty="0" smtClean="0">
              <a:solidFill>
                <a:srgbClr val="000000"/>
              </a:solidFill>
              <a:effectLst/>
              <a:latin typeface="Courier New" pitchFamily="49" charset="0"/>
              <a:ea typeface="PMingLiU" pitchFamily="18" charset="-12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Char char="*"/>
            </a:pP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searchNode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(Node *Head, </a:t>
            </a: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item)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Char char="*"/>
            </a:pPr>
            <a:endParaRPr lang="en-US" altLang="zh-TW" sz="2400" dirty="0" smtClean="0">
              <a:solidFill>
                <a:srgbClr val="000000"/>
              </a:solidFill>
              <a:effectLst/>
              <a:latin typeface="Courier New" pitchFamily="49" charset="0"/>
              <a:ea typeface="PMingLiU" pitchFamily="18" charset="-12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Char char="*"/>
            </a:pP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print(Node *Head, </a:t>
            </a: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item)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endParaRPr lang="en-US" altLang="zh-TW" sz="2400" dirty="0" smtClean="0">
              <a:solidFill>
                <a:srgbClr val="000000"/>
              </a:solidFill>
              <a:effectLst/>
              <a:latin typeface="Courier New" pitchFamily="49" charset="0"/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DLL -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14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1905000"/>
            <a:ext cx="8602579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Inserting a Node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43000"/>
            <a:ext cx="7848600" cy="46482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 a node </a:t>
            </a:r>
            <a:r>
              <a:rPr lang="en-US" altLang="zh-TW" dirty="0" err="1" smtClean="0">
                <a:latin typeface="Courier New" pitchFamily="49" charset="0"/>
                <a:ea typeface="PMingLiU" pitchFamily="18" charset="-120"/>
              </a:rPr>
              <a:t>NewNode</a:t>
            </a:r>
            <a:r>
              <a:rPr lang="en-US" altLang="zh-TW" dirty="0" smtClean="0">
                <a:ea typeface="PMingLiU" pitchFamily="18" charset="-120"/>
              </a:rPr>
              <a:t> </a:t>
            </a:r>
            <a:r>
              <a:rPr lang="en-US" altLang="zh-TW" dirty="0">
                <a:ea typeface="PMingLiU" pitchFamily="18" charset="-120"/>
              </a:rPr>
              <a:t>before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(not at front or rear)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390650" y="46482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10630" name="Rectangle 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10631" name="Rectangle 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0632" name="Rectangle 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562850" y="46482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10634" name="Rectangle 1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410635" name="Rectangle 1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0636" name="Rectangle 1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933700" y="46482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10638" name="Rectangle 14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10639" name="Rectangle 15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0640" name="Rectangle 16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6019800" y="46482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10642" name="Rectangle 18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10643" name="Rectangle 19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0644" name="Rectangle 20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405313" y="5348288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10646" name="Rectangle 22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10647" name="Rectangle 23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0648" name="Rectangle 24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457450" y="4800600"/>
            <a:ext cx="457200" cy="230188"/>
            <a:chOff x="1500" y="2016"/>
            <a:chExt cx="288" cy="145"/>
          </a:xfrm>
          <a:solidFill>
            <a:srgbClr val="71DAFF"/>
          </a:solidFill>
        </p:grpSpPr>
        <p:sp>
          <p:nvSpPr>
            <p:cNvPr id="410650" name="Line 26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0651" name="Line 27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10652" name="Line 28"/>
          <p:cNvSpPr>
            <a:spLocks noChangeShapeType="1"/>
          </p:cNvSpPr>
          <p:nvPr/>
        </p:nvSpPr>
        <p:spPr bwMode="auto">
          <a:xfrm>
            <a:off x="4038600" y="4953000"/>
            <a:ext cx="381000" cy="609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53" name="Line 29"/>
          <p:cNvSpPr>
            <a:spLocks noChangeShapeType="1"/>
          </p:cNvSpPr>
          <p:nvPr/>
        </p:nvSpPr>
        <p:spPr bwMode="auto">
          <a:xfrm rot="10918189">
            <a:off x="3962400" y="5029200"/>
            <a:ext cx="457200" cy="685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54" name="Line 30"/>
          <p:cNvSpPr>
            <a:spLocks noChangeShapeType="1"/>
          </p:cNvSpPr>
          <p:nvPr/>
        </p:nvSpPr>
        <p:spPr bwMode="auto">
          <a:xfrm flipV="1">
            <a:off x="5486400" y="4876800"/>
            <a:ext cx="609600" cy="685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55" name="Line 31"/>
          <p:cNvSpPr>
            <a:spLocks noChangeShapeType="1"/>
          </p:cNvSpPr>
          <p:nvPr/>
        </p:nvSpPr>
        <p:spPr bwMode="auto">
          <a:xfrm rot="10918189" flipV="1">
            <a:off x="5484813" y="5105400"/>
            <a:ext cx="533400" cy="6842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56" name="Line 32"/>
          <p:cNvSpPr>
            <a:spLocks noChangeShapeType="1"/>
          </p:cNvSpPr>
          <p:nvPr/>
        </p:nvSpPr>
        <p:spPr bwMode="auto">
          <a:xfrm>
            <a:off x="7086600" y="4800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57" name="Line 33"/>
          <p:cNvSpPr>
            <a:spLocks noChangeShapeType="1"/>
          </p:cNvSpPr>
          <p:nvPr/>
        </p:nvSpPr>
        <p:spPr bwMode="auto">
          <a:xfrm rot="10918189">
            <a:off x="7086600" y="5029200"/>
            <a:ext cx="457200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58" name="Text Box 34"/>
          <p:cNvSpPr txBox="1">
            <a:spLocks noChangeArrowheads="1"/>
          </p:cNvSpPr>
          <p:nvPr/>
        </p:nvSpPr>
        <p:spPr bwMode="auto">
          <a:xfrm>
            <a:off x="1219200" y="54864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10659" name="Line 35"/>
          <p:cNvSpPr>
            <a:spLocks noChangeShapeType="1"/>
          </p:cNvSpPr>
          <p:nvPr/>
        </p:nvSpPr>
        <p:spPr bwMode="auto">
          <a:xfrm flipV="1">
            <a:off x="1600200" y="5181600"/>
            <a:ext cx="304800" cy="457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60" name="Line 36"/>
          <p:cNvSpPr>
            <a:spLocks noChangeShapeType="1"/>
          </p:cNvSpPr>
          <p:nvPr/>
        </p:nvSpPr>
        <p:spPr bwMode="auto">
          <a:xfrm flipH="1">
            <a:off x="1447800" y="4648200"/>
            <a:ext cx="1524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61" name="Line 37"/>
          <p:cNvSpPr>
            <a:spLocks noChangeShapeType="1"/>
          </p:cNvSpPr>
          <p:nvPr/>
        </p:nvSpPr>
        <p:spPr bwMode="auto">
          <a:xfrm flipH="1">
            <a:off x="8382000" y="4648200"/>
            <a:ext cx="228600" cy="609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62" name="Text Box 38"/>
          <p:cNvSpPr txBox="1">
            <a:spLocks noChangeArrowheads="1"/>
          </p:cNvSpPr>
          <p:nvPr/>
        </p:nvSpPr>
        <p:spPr bwMode="auto">
          <a:xfrm>
            <a:off x="4729162" y="6400800"/>
            <a:ext cx="144303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dirty="0" err="1" smtClean="0">
                <a:solidFill>
                  <a:srgbClr val="000000"/>
                </a:solidFill>
                <a:effectLst/>
                <a:ea typeface="PMingLiU" pitchFamily="18" charset="-120"/>
              </a:rPr>
              <a:t>NewNode</a:t>
            </a:r>
            <a:endParaRPr lang="en-US" altLang="zh-TW" b="1" dirty="0" smtClean="0">
              <a:solidFill>
                <a:srgbClr val="000000"/>
              </a:solidFill>
              <a:effectLst/>
              <a:ea typeface="PMingLiU" pitchFamily="18" charset="-120"/>
            </a:endParaRPr>
          </a:p>
        </p:txBody>
      </p:sp>
      <p:sp>
        <p:nvSpPr>
          <p:cNvPr id="410663" name="Text Box 39"/>
          <p:cNvSpPr txBox="1">
            <a:spLocks noChangeArrowheads="1"/>
          </p:cNvSpPr>
          <p:nvPr/>
        </p:nvSpPr>
        <p:spPr bwMode="auto">
          <a:xfrm>
            <a:off x="6324600" y="5867400"/>
            <a:ext cx="5778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10665" name="Line 41"/>
          <p:cNvSpPr>
            <a:spLocks noChangeShapeType="1"/>
          </p:cNvSpPr>
          <p:nvPr/>
        </p:nvSpPr>
        <p:spPr bwMode="auto">
          <a:xfrm rot="19331333" flipV="1">
            <a:off x="4853376" y="5963624"/>
            <a:ext cx="335151" cy="45880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67" name="Line 43"/>
          <p:cNvSpPr>
            <a:spLocks noChangeShapeType="1"/>
          </p:cNvSpPr>
          <p:nvPr/>
        </p:nvSpPr>
        <p:spPr bwMode="auto">
          <a:xfrm rot="19331333" flipV="1">
            <a:off x="6400800" y="5257800"/>
            <a:ext cx="438150" cy="5873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70" name="Rectangle 46"/>
          <p:cNvSpPr>
            <a:spLocks noChangeArrowheads="1"/>
          </p:cNvSpPr>
          <p:nvPr/>
        </p:nvSpPr>
        <p:spPr bwMode="auto">
          <a:xfrm>
            <a:off x="2286000" y="2514600"/>
            <a:ext cx="5105400" cy="1785104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NewNode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-&gt;next = Cur;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NewNode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NewNode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NewNode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Newnode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</p:txBody>
      </p:sp>
      <p:sp>
        <p:nvSpPr>
          <p:cNvPr id="410671" name="Line 47"/>
          <p:cNvSpPr>
            <a:spLocks noChangeShapeType="1"/>
          </p:cNvSpPr>
          <p:nvPr/>
        </p:nvSpPr>
        <p:spPr bwMode="auto">
          <a:xfrm>
            <a:off x="4038600" y="4724400"/>
            <a:ext cx="20574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0672" name="Line 48"/>
          <p:cNvSpPr>
            <a:spLocks noChangeShapeType="1"/>
          </p:cNvSpPr>
          <p:nvPr/>
        </p:nvSpPr>
        <p:spPr bwMode="auto">
          <a:xfrm flipH="1">
            <a:off x="4038600" y="4876800"/>
            <a:ext cx="19812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457200" y="1371600"/>
            <a:ext cx="2590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en-US" sz="3200">
                <a:effectLst/>
                <a:latin typeface="Helvetica" pitchFamily="34" charset="0"/>
              </a:rPr>
              <a:t>DELETE:</a:t>
            </a:r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1066800" y="2971800"/>
            <a:ext cx="1828800" cy="6096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>
            <a:off x="2438400" y="2971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1" name="Line 7"/>
          <p:cNvSpPr>
            <a:spLocks noChangeShapeType="1"/>
          </p:cNvSpPr>
          <p:nvPr/>
        </p:nvSpPr>
        <p:spPr bwMode="auto">
          <a:xfrm>
            <a:off x="1524000" y="2971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2" name="Rectangle 8"/>
          <p:cNvSpPr>
            <a:spLocks noChangeArrowheads="1"/>
          </p:cNvSpPr>
          <p:nvPr/>
        </p:nvSpPr>
        <p:spPr bwMode="auto">
          <a:xfrm>
            <a:off x="3581400" y="2971800"/>
            <a:ext cx="1828800" cy="6096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153" name="Line 9"/>
          <p:cNvSpPr>
            <a:spLocks noChangeShapeType="1"/>
          </p:cNvSpPr>
          <p:nvPr/>
        </p:nvSpPr>
        <p:spPr bwMode="auto">
          <a:xfrm>
            <a:off x="5029200" y="2971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4" name="Line 10"/>
          <p:cNvSpPr>
            <a:spLocks noChangeShapeType="1"/>
          </p:cNvSpPr>
          <p:nvPr/>
        </p:nvSpPr>
        <p:spPr bwMode="auto">
          <a:xfrm>
            <a:off x="4038600" y="2971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5" name="Rectangle 11"/>
          <p:cNvSpPr>
            <a:spLocks noChangeArrowheads="1"/>
          </p:cNvSpPr>
          <p:nvPr/>
        </p:nvSpPr>
        <p:spPr bwMode="auto">
          <a:xfrm>
            <a:off x="6096000" y="2971800"/>
            <a:ext cx="1828800" cy="6096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156" name="Line 12"/>
          <p:cNvSpPr>
            <a:spLocks noChangeShapeType="1"/>
          </p:cNvSpPr>
          <p:nvPr/>
        </p:nvSpPr>
        <p:spPr bwMode="auto">
          <a:xfrm>
            <a:off x="7467600" y="2971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7" name="Line 13"/>
          <p:cNvSpPr>
            <a:spLocks noChangeShapeType="1"/>
          </p:cNvSpPr>
          <p:nvPr/>
        </p:nvSpPr>
        <p:spPr bwMode="auto">
          <a:xfrm>
            <a:off x="6553200" y="2971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8" name="Line 14"/>
          <p:cNvSpPr>
            <a:spLocks noChangeShapeType="1"/>
          </p:cNvSpPr>
          <p:nvPr/>
        </p:nvSpPr>
        <p:spPr bwMode="auto">
          <a:xfrm>
            <a:off x="266700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>
            <a:off x="518160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62" name="Line 18"/>
          <p:cNvSpPr>
            <a:spLocks noChangeShapeType="1"/>
          </p:cNvSpPr>
          <p:nvPr/>
        </p:nvSpPr>
        <p:spPr bwMode="auto">
          <a:xfrm flipH="1">
            <a:off x="5410200" y="3352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4163" name="Line 19"/>
          <p:cNvSpPr>
            <a:spLocks noChangeShapeType="1"/>
          </p:cNvSpPr>
          <p:nvPr/>
        </p:nvSpPr>
        <p:spPr bwMode="auto">
          <a:xfrm flipH="1">
            <a:off x="2895600" y="3352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34171" name="AutoShape 27"/>
          <p:cNvCxnSpPr>
            <a:cxnSpLocks noChangeShapeType="1"/>
            <a:stCxn id="134158" idx="0"/>
            <a:endCxn id="134155" idx="0"/>
          </p:cNvCxnSpPr>
          <p:nvPr/>
        </p:nvCxnSpPr>
        <p:spPr bwMode="auto">
          <a:xfrm rot="16200000">
            <a:off x="4762500" y="876300"/>
            <a:ext cx="152400" cy="4343400"/>
          </a:xfrm>
          <a:prstGeom prst="curvedConnector3">
            <a:avLst>
              <a:gd name="adj1" fmla="val 2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134173" name="AutoShape 29"/>
          <p:cNvCxnSpPr>
            <a:cxnSpLocks noChangeShapeType="1"/>
            <a:stCxn id="134155" idx="2"/>
            <a:endCxn id="134149" idx="2"/>
          </p:cNvCxnSpPr>
          <p:nvPr/>
        </p:nvCxnSpPr>
        <p:spPr bwMode="auto">
          <a:xfrm rot="5400000">
            <a:off x="4495006" y="1067594"/>
            <a:ext cx="1588" cy="5029200"/>
          </a:xfrm>
          <a:prstGeom prst="curvedConnector3">
            <a:avLst>
              <a:gd name="adj1" fmla="val 1440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134174" name="Rectangle 30"/>
          <p:cNvSpPr>
            <a:spLocks noChangeArrowheads="1"/>
          </p:cNvSpPr>
          <p:nvPr/>
        </p:nvSpPr>
        <p:spPr bwMode="auto">
          <a:xfrm>
            <a:off x="390525" y="4267200"/>
            <a:ext cx="8753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effectLst/>
                <a:latin typeface="Helvetica" pitchFamily="34" charset="0"/>
              </a:rPr>
              <a:t>Pointer change for implementation of a Deletion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533400" y="304801"/>
            <a:ext cx="83058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Doubly – Linked List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Deleting a node from a DLL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8574088" cy="914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Node deletion from a DLL involves changing </a:t>
            </a:r>
            <a:r>
              <a:rPr lang="en-US" sz="2400" i="1" dirty="0" smtClean="0"/>
              <a:t>two</a:t>
            </a:r>
            <a:r>
              <a:rPr lang="en-US" sz="2400" dirty="0" smtClean="0"/>
              <a:t> links</a:t>
            </a:r>
          </a:p>
          <a:p>
            <a:pPr eaLnBrk="1" hangingPunct="1"/>
            <a:r>
              <a:rPr lang="en-US" sz="2400" dirty="0" smtClean="0"/>
              <a:t>In this example, we will delete node </a:t>
            </a:r>
            <a:r>
              <a:rPr lang="en-US" sz="2400" dirty="0" smtClean="0">
                <a:latin typeface="Consolas" pitchFamily="49" charset="0"/>
              </a:rPr>
              <a:t>67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572000"/>
            <a:ext cx="8382000" cy="1828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 don</a:t>
            </a:r>
            <a:r>
              <a:rPr lang="ja-JP" altLang="en-US" sz="2400" smtClean="0"/>
              <a:t>’</a:t>
            </a:r>
            <a:r>
              <a:rPr lang="en-US" altLang="ja-JP" sz="2400" dirty="0" smtClean="0"/>
              <a:t>t have to do anything about the links in node </a:t>
            </a:r>
            <a:r>
              <a:rPr lang="en-US" altLang="ja-JP" sz="2400" dirty="0" smtClean="0">
                <a:latin typeface="Consolas" pitchFamily="49" charset="0"/>
              </a:rPr>
              <a:t>67</a:t>
            </a:r>
          </a:p>
          <a:p>
            <a:pPr eaLnBrk="1" hangingPunct="1"/>
            <a:r>
              <a:rPr lang="en-US" sz="2400" dirty="0" smtClean="0"/>
              <a:t>Deletion of the first node or the last node is a special case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762000" y="2514600"/>
            <a:ext cx="7254875" cy="1600200"/>
            <a:chOff x="480" y="2208"/>
            <a:chExt cx="4570" cy="1008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80" y="2208"/>
              <a:ext cx="816" cy="576"/>
              <a:chOff x="4224" y="960"/>
              <a:chExt cx="528" cy="576"/>
            </a:xfrm>
          </p:grpSpPr>
          <p:sp>
            <p:nvSpPr>
              <p:cNvPr id="22575" name="Line 7"/>
              <p:cNvSpPr>
                <a:spLocks noChangeShapeType="1"/>
              </p:cNvSpPr>
              <p:nvPr/>
            </p:nvSpPr>
            <p:spPr bwMode="auto">
              <a:xfrm>
                <a:off x="4512" y="1248"/>
                <a:ext cx="192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6" name="Text Box 8"/>
              <p:cNvSpPr txBox="1">
                <a:spLocks noChangeArrowheads="1"/>
              </p:cNvSpPr>
              <p:nvPr/>
            </p:nvSpPr>
            <p:spPr bwMode="auto">
              <a:xfrm>
                <a:off x="4224" y="960"/>
                <a:ext cx="528" cy="29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dirty="0" smtClean="0">
                    <a:solidFill>
                      <a:srgbClr val="0000CC"/>
                    </a:solidFill>
                    <a:effectLst/>
                    <a:latin typeface="Consolas" pitchFamily="49" charset="0"/>
                  </a:rPr>
                  <a:t>Head</a:t>
                </a:r>
                <a:endParaRPr lang="en-US" sz="2400" dirty="0">
                  <a:solidFill>
                    <a:srgbClr val="0000CC"/>
                  </a:solidFill>
                  <a:effectLst/>
                  <a:latin typeface="Consolas" pitchFamily="49" charset="0"/>
                </a:endParaRPr>
              </a:p>
            </p:txBody>
          </p:sp>
        </p:grpSp>
        <p:sp>
          <p:nvSpPr>
            <p:cNvPr id="22540" name="Rectangle 10"/>
            <p:cNvSpPr>
              <a:spLocks noChangeArrowheads="1"/>
            </p:cNvSpPr>
            <p:nvPr/>
          </p:nvSpPr>
          <p:spPr bwMode="auto">
            <a:xfrm>
              <a:off x="1248" y="2784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Oval 11"/>
            <p:cNvSpPr>
              <a:spLocks noChangeArrowheads="1"/>
            </p:cNvSpPr>
            <p:nvPr/>
          </p:nvSpPr>
          <p:spPr bwMode="auto">
            <a:xfrm>
              <a:off x="1344" y="2832"/>
              <a:ext cx="96" cy="9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2" name="Line 12"/>
            <p:cNvSpPr>
              <a:spLocks noChangeShapeType="1"/>
            </p:cNvSpPr>
            <p:nvPr/>
          </p:nvSpPr>
          <p:spPr bwMode="auto">
            <a:xfrm>
              <a:off x="1392" y="2880"/>
              <a:ext cx="4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1824" y="2784"/>
              <a:ext cx="864" cy="288"/>
              <a:chOff x="1824" y="3840"/>
              <a:chExt cx="864" cy="288"/>
            </a:xfrm>
          </p:grpSpPr>
          <p:sp>
            <p:nvSpPr>
              <p:cNvPr id="22572" name="Rectangle 18"/>
              <p:cNvSpPr>
                <a:spLocks noChangeArrowheads="1"/>
              </p:cNvSpPr>
              <p:nvPr/>
            </p:nvSpPr>
            <p:spPr bwMode="auto">
              <a:xfrm>
                <a:off x="1824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3" name="Rectangle 19"/>
              <p:cNvSpPr>
                <a:spLocks noChangeArrowheads="1"/>
              </p:cNvSpPr>
              <p:nvPr/>
            </p:nvSpPr>
            <p:spPr bwMode="auto">
              <a:xfrm>
                <a:off x="2400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4" name="Rectangle 20"/>
              <p:cNvSpPr>
                <a:spLocks noChangeArrowheads="1"/>
              </p:cNvSpPr>
              <p:nvPr/>
            </p:nvSpPr>
            <p:spPr bwMode="auto">
              <a:xfrm>
                <a:off x="2112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2496" y="2832"/>
              <a:ext cx="480" cy="96"/>
              <a:chOff x="2496" y="3888"/>
              <a:chExt cx="480" cy="96"/>
            </a:xfrm>
          </p:grpSpPr>
          <p:sp>
            <p:nvSpPr>
              <p:cNvPr id="22570" name="Oval 22"/>
              <p:cNvSpPr>
                <a:spLocks noChangeArrowheads="1"/>
              </p:cNvSpPr>
              <p:nvPr/>
            </p:nvSpPr>
            <p:spPr bwMode="auto">
              <a:xfrm>
                <a:off x="2496" y="388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1" name="Line 23"/>
              <p:cNvSpPr>
                <a:spLocks noChangeShapeType="1"/>
              </p:cNvSpPr>
              <p:nvPr/>
            </p:nvSpPr>
            <p:spPr bwMode="auto">
              <a:xfrm>
                <a:off x="2544" y="3936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48" name="Oval 24"/>
            <p:cNvSpPr>
              <a:spLocks noChangeArrowheads="1"/>
            </p:cNvSpPr>
            <p:nvPr/>
          </p:nvSpPr>
          <p:spPr bwMode="auto">
            <a:xfrm>
              <a:off x="1920" y="2928"/>
              <a:ext cx="96" cy="96"/>
            </a:xfrm>
            <a:prstGeom prst="ellipse">
              <a:avLst/>
            </a:prstGeom>
            <a:solidFill>
              <a:srgbClr val="3333FF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9" name="Rectangle 26"/>
            <p:cNvSpPr>
              <a:spLocks noChangeArrowheads="1"/>
            </p:cNvSpPr>
            <p:nvPr/>
          </p:nvSpPr>
          <p:spPr bwMode="auto">
            <a:xfrm>
              <a:off x="2976" y="2784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0" name="Rectangle 27"/>
            <p:cNvSpPr>
              <a:spLocks noChangeArrowheads="1"/>
            </p:cNvSpPr>
            <p:nvPr/>
          </p:nvSpPr>
          <p:spPr bwMode="auto">
            <a:xfrm>
              <a:off x="3552" y="2784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Rectangle 28"/>
            <p:cNvSpPr>
              <a:spLocks noChangeArrowheads="1"/>
            </p:cNvSpPr>
            <p:nvPr/>
          </p:nvSpPr>
          <p:spPr bwMode="auto">
            <a:xfrm>
              <a:off x="3264" y="2784"/>
              <a:ext cx="2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Oval 29"/>
            <p:cNvSpPr>
              <a:spLocks noChangeArrowheads="1"/>
            </p:cNvSpPr>
            <p:nvPr/>
          </p:nvSpPr>
          <p:spPr bwMode="auto">
            <a:xfrm>
              <a:off x="3648" y="2832"/>
              <a:ext cx="96" cy="9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3" name="Oval 30"/>
            <p:cNvSpPr>
              <a:spLocks noChangeArrowheads="1"/>
            </p:cNvSpPr>
            <p:nvPr/>
          </p:nvSpPr>
          <p:spPr bwMode="auto">
            <a:xfrm>
              <a:off x="3072" y="2928"/>
              <a:ext cx="96" cy="96"/>
            </a:xfrm>
            <a:prstGeom prst="ellipse">
              <a:avLst/>
            </a:prstGeom>
            <a:solidFill>
              <a:srgbClr val="3333FF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4" name="Line 31"/>
            <p:cNvSpPr>
              <a:spLocks noChangeShapeType="1"/>
            </p:cNvSpPr>
            <p:nvPr/>
          </p:nvSpPr>
          <p:spPr bwMode="auto">
            <a:xfrm>
              <a:off x="3696" y="2880"/>
              <a:ext cx="4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5" name="Line 32"/>
            <p:cNvSpPr>
              <a:spLocks noChangeShapeType="1"/>
            </p:cNvSpPr>
            <p:nvPr/>
          </p:nvSpPr>
          <p:spPr bwMode="auto">
            <a:xfrm flipH="1">
              <a:off x="2688" y="2975"/>
              <a:ext cx="432" cy="1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4128" y="2784"/>
              <a:ext cx="864" cy="288"/>
              <a:chOff x="1824" y="3840"/>
              <a:chExt cx="864" cy="288"/>
            </a:xfrm>
          </p:grpSpPr>
          <p:sp>
            <p:nvSpPr>
              <p:cNvPr id="22567" name="Rectangle 35"/>
              <p:cNvSpPr>
                <a:spLocks noChangeArrowheads="1"/>
              </p:cNvSpPr>
              <p:nvPr/>
            </p:nvSpPr>
            <p:spPr bwMode="auto">
              <a:xfrm>
                <a:off x="1824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8" name="Rectangle 36"/>
              <p:cNvSpPr>
                <a:spLocks noChangeArrowheads="1"/>
              </p:cNvSpPr>
              <p:nvPr/>
            </p:nvSpPr>
            <p:spPr bwMode="auto">
              <a:xfrm>
                <a:off x="2400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9" name="Rectangle 37"/>
              <p:cNvSpPr>
                <a:spLocks noChangeArrowheads="1"/>
              </p:cNvSpPr>
              <p:nvPr/>
            </p:nvSpPr>
            <p:spPr bwMode="auto">
              <a:xfrm>
                <a:off x="2112" y="3840"/>
                <a:ext cx="288" cy="2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3840" y="2928"/>
              <a:ext cx="480" cy="96"/>
              <a:chOff x="1536" y="3984"/>
              <a:chExt cx="480" cy="96"/>
            </a:xfrm>
          </p:grpSpPr>
          <p:sp>
            <p:nvSpPr>
              <p:cNvPr id="22565" name="Oval 39"/>
              <p:cNvSpPr>
                <a:spLocks noChangeArrowheads="1"/>
              </p:cNvSpPr>
              <p:nvPr/>
            </p:nvSpPr>
            <p:spPr bwMode="auto">
              <a:xfrm>
                <a:off x="1920" y="3984"/>
                <a:ext cx="96" cy="96"/>
              </a:xfrm>
              <a:prstGeom prst="ellipse">
                <a:avLst/>
              </a:prstGeom>
              <a:solidFill>
                <a:srgbClr val="3333FF"/>
              </a:solidFill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6" name="Line 40"/>
              <p:cNvSpPr>
                <a:spLocks noChangeShapeType="1"/>
              </p:cNvSpPr>
              <p:nvPr/>
            </p:nvSpPr>
            <p:spPr bwMode="auto">
              <a:xfrm flipH="1">
                <a:off x="1536" y="4031"/>
                <a:ext cx="432" cy="1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 type="triangle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58" name="Oval 41"/>
            <p:cNvSpPr>
              <a:spLocks noChangeArrowheads="1"/>
            </p:cNvSpPr>
            <p:nvPr/>
          </p:nvSpPr>
          <p:spPr bwMode="auto">
            <a:xfrm>
              <a:off x="4800" y="2832"/>
              <a:ext cx="96" cy="96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0" name="Line 44"/>
            <p:cNvSpPr>
              <a:spLocks noChangeShapeType="1"/>
            </p:cNvSpPr>
            <p:nvPr/>
          </p:nvSpPr>
          <p:spPr bwMode="auto">
            <a:xfrm flipH="1">
              <a:off x="4858" y="3216"/>
              <a:ext cx="192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2" name="Rectangle 46"/>
            <p:cNvSpPr>
              <a:spLocks noChangeArrowheads="1"/>
            </p:cNvSpPr>
            <p:nvPr/>
          </p:nvSpPr>
          <p:spPr bwMode="auto">
            <a:xfrm>
              <a:off x="2112" y="2782"/>
              <a:ext cx="288" cy="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56</a:t>
              </a:r>
              <a:endParaRPr lang="en-US" sz="2400" dirty="0">
                <a:effectLst/>
                <a:latin typeface="Times New Roman" pitchFamily="18" charset="0"/>
              </a:endParaRPr>
            </a:p>
          </p:txBody>
        </p:sp>
        <p:sp>
          <p:nvSpPr>
            <p:cNvPr id="22563" name="Rectangle 47"/>
            <p:cNvSpPr>
              <a:spLocks noChangeArrowheads="1"/>
            </p:cNvSpPr>
            <p:nvPr/>
          </p:nvSpPr>
          <p:spPr bwMode="auto">
            <a:xfrm>
              <a:off x="3264" y="2782"/>
              <a:ext cx="288" cy="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67</a:t>
              </a:r>
              <a:endParaRPr lang="en-US" sz="2400" dirty="0">
                <a:effectLst/>
                <a:latin typeface="Times New Roman" pitchFamily="18" charset="0"/>
              </a:endParaRPr>
            </a:p>
          </p:txBody>
        </p:sp>
        <p:sp>
          <p:nvSpPr>
            <p:cNvPr id="22564" name="Rectangle 48"/>
            <p:cNvSpPr>
              <a:spLocks noChangeArrowheads="1"/>
            </p:cNvSpPr>
            <p:nvPr/>
          </p:nvSpPr>
          <p:spPr bwMode="auto">
            <a:xfrm>
              <a:off x="4416" y="2784"/>
              <a:ext cx="288" cy="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 smtClean="0">
                  <a:effectLst/>
                  <a:latin typeface="Consolas" pitchFamily="49" charset="0"/>
                </a:rPr>
                <a:t>93</a:t>
              </a:r>
              <a:endParaRPr lang="en-US" sz="2400" dirty="0">
                <a:effectLst/>
                <a:latin typeface="Times New Roman" pitchFamily="18" charset="0"/>
              </a:endParaRPr>
            </a:p>
          </p:txBody>
        </p:sp>
      </p:grpSp>
      <p:sp>
        <p:nvSpPr>
          <p:cNvPr id="34865" name="Line 49"/>
          <p:cNvSpPr>
            <a:spLocks noChangeShapeType="1"/>
          </p:cNvSpPr>
          <p:nvPr/>
        </p:nvSpPr>
        <p:spPr bwMode="auto">
          <a:xfrm flipH="1">
            <a:off x="6096000" y="3733800"/>
            <a:ext cx="685800" cy="15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66" name="Line 50"/>
          <p:cNvSpPr>
            <a:spLocks noChangeShapeType="1"/>
          </p:cNvSpPr>
          <p:nvPr/>
        </p:nvSpPr>
        <p:spPr bwMode="auto">
          <a:xfrm>
            <a:off x="4038600" y="3581400"/>
            <a:ext cx="68580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68" name="Freeform 52"/>
          <p:cNvSpPr>
            <a:spLocks/>
          </p:cNvSpPr>
          <p:nvPr/>
        </p:nvSpPr>
        <p:spPr bwMode="auto">
          <a:xfrm>
            <a:off x="4038600" y="3167063"/>
            <a:ext cx="2505075" cy="439737"/>
          </a:xfrm>
          <a:custGeom>
            <a:avLst/>
            <a:gdLst>
              <a:gd name="T0" fmla="*/ 0 w 1578"/>
              <a:gd name="T1" fmla="*/ 2147483647 h 277"/>
              <a:gd name="T2" fmla="*/ 2147483647 w 1578"/>
              <a:gd name="T3" fmla="*/ 2147483647 h 277"/>
              <a:gd name="T4" fmla="*/ 2147483647 w 1578"/>
              <a:gd name="T5" fmla="*/ 2147483647 h 277"/>
              <a:gd name="T6" fmla="*/ 2147483647 w 1578"/>
              <a:gd name="T7" fmla="*/ 2147483647 h 277"/>
              <a:gd name="T8" fmla="*/ 2147483647 w 1578"/>
              <a:gd name="T9" fmla="*/ 2147483647 h 277"/>
              <a:gd name="T10" fmla="*/ 2147483647 w 1578"/>
              <a:gd name="T11" fmla="*/ 2147483647 h 277"/>
              <a:gd name="T12" fmla="*/ 2147483647 w 1578"/>
              <a:gd name="T13" fmla="*/ 2147483647 h 2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78"/>
              <a:gd name="T22" fmla="*/ 0 h 277"/>
              <a:gd name="T23" fmla="*/ 1578 w 1578"/>
              <a:gd name="T24" fmla="*/ 277 h 2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78" h="277">
                <a:moveTo>
                  <a:pt x="0" y="261"/>
                </a:moveTo>
                <a:cubicBezTo>
                  <a:pt x="28" y="259"/>
                  <a:pt x="105" y="277"/>
                  <a:pt x="168" y="249"/>
                </a:cubicBezTo>
                <a:cubicBezTo>
                  <a:pt x="231" y="221"/>
                  <a:pt x="265" y="133"/>
                  <a:pt x="378" y="93"/>
                </a:cubicBezTo>
                <a:cubicBezTo>
                  <a:pt x="491" y="53"/>
                  <a:pt x="719" y="18"/>
                  <a:pt x="846" y="9"/>
                </a:cubicBezTo>
                <a:cubicBezTo>
                  <a:pt x="973" y="0"/>
                  <a:pt x="1060" y="27"/>
                  <a:pt x="1140" y="39"/>
                </a:cubicBezTo>
                <a:cubicBezTo>
                  <a:pt x="1220" y="51"/>
                  <a:pt x="1253" y="58"/>
                  <a:pt x="1326" y="81"/>
                </a:cubicBezTo>
                <a:cubicBezTo>
                  <a:pt x="1399" y="104"/>
                  <a:pt x="1526" y="157"/>
                  <a:pt x="1578" y="17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69" name="Freeform 53"/>
          <p:cNvSpPr>
            <a:spLocks/>
          </p:cNvSpPr>
          <p:nvPr/>
        </p:nvSpPr>
        <p:spPr bwMode="auto">
          <a:xfrm>
            <a:off x="4257675" y="3724275"/>
            <a:ext cx="2524125" cy="303213"/>
          </a:xfrm>
          <a:custGeom>
            <a:avLst/>
            <a:gdLst>
              <a:gd name="T0" fmla="*/ 2147483647 w 1590"/>
              <a:gd name="T1" fmla="*/ 2147483647 h 191"/>
              <a:gd name="T2" fmla="*/ 2147483647 w 1590"/>
              <a:gd name="T3" fmla="*/ 2147483647 h 191"/>
              <a:gd name="T4" fmla="*/ 2147483647 w 1590"/>
              <a:gd name="T5" fmla="*/ 2147483647 h 191"/>
              <a:gd name="T6" fmla="*/ 2147483647 w 1590"/>
              <a:gd name="T7" fmla="*/ 2147483647 h 191"/>
              <a:gd name="T8" fmla="*/ 2147483647 w 1590"/>
              <a:gd name="T9" fmla="*/ 2147483647 h 191"/>
              <a:gd name="T10" fmla="*/ 2147483647 w 1590"/>
              <a:gd name="T11" fmla="*/ 2147483647 h 191"/>
              <a:gd name="T12" fmla="*/ 0 w 1590"/>
              <a:gd name="T13" fmla="*/ 2147483647 h 1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90"/>
              <a:gd name="T22" fmla="*/ 0 h 191"/>
              <a:gd name="T23" fmla="*/ 1590 w 1590"/>
              <a:gd name="T24" fmla="*/ 191 h 19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90" h="191">
                <a:moveTo>
                  <a:pt x="1590" y="6"/>
                </a:moveTo>
                <a:cubicBezTo>
                  <a:pt x="1568" y="9"/>
                  <a:pt x="1514" y="0"/>
                  <a:pt x="1458" y="24"/>
                </a:cubicBezTo>
                <a:cubicBezTo>
                  <a:pt x="1402" y="48"/>
                  <a:pt x="1341" y="124"/>
                  <a:pt x="1254" y="150"/>
                </a:cubicBezTo>
                <a:cubicBezTo>
                  <a:pt x="1167" y="176"/>
                  <a:pt x="1071" y="174"/>
                  <a:pt x="936" y="180"/>
                </a:cubicBezTo>
                <a:cubicBezTo>
                  <a:pt x="801" y="186"/>
                  <a:pt x="569" y="191"/>
                  <a:pt x="444" y="186"/>
                </a:cubicBezTo>
                <a:cubicBezTo>
                  <a:pt x="319" y="181"/>
                  <a:pt x="260" y="164"/>
                  <a:pt x="186" y="150"/>
                </a:cubicBezTo>
                <a:cubicBezTo>
                  <a:pt x="112" y="136"/>
                  <a:pt x="39" y="112"/>
                  <a:pt x="0" y="102"/>
                </a:cubicBezTo>
              </a:path>
            </a:pathLst>
          </a:custGeom>
          <a:noFill/>
          <a:ln w="15875">
            <a:solidFill>
              <a:srgbClr val="0000CC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bldLvl="5" autoUpdateAnimBg="0"/>
      <p:bldP spid="34820" grpId="0" build="p" bldLvl="4" autoUpdateAnimBg="0"/>
      <p:bldP spid="34865" grpId="0" animBg="1"/>
      <p:bldP spid="34866" grpId="0" animBg="1"/>
      <p:bldP spid="34868" grpId="0" animBg="1"/>
      <p:bldP spid="3486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Deleting a Node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Delete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(not at front or rear)</a:t>
            </a:r>
          </a:p>
          <a:p>
            <a:pPr>
              <a:buFont typeface="Monotype Sorts" pitchFamily="2" charset="2"/>
              <a:buNone/>
            </a:pPr>
            <a:r>
              <a:rPr lang="en-US" altLang="zh-TW" dirty="0">
                <a:ea typeface="PMingLiU" pitchFamily="18" charset="-120"/>
              </a:rPr>
              <a:t>	</a:t>
            </a:r>
          </a:p>
          <a:p>
            <a:pPr algn="ctr">
              <a:buFont typeface="Monotype Sorts" pitchFamily="2" charset="2"/>
              <a:buNone/>
            </a:pPr>
            <a:r>
              <a:rPr lang="en-US" altLang="zh-TW" dirty="0">
                <a:latin typeface="Courier" pitchFamily="49" charset="0"/>
                <a:ea typeface="PMingLiU" pitchFamily="18" charset="-120"/>
              </a:rPr>
              <a:t>	 </a:t>
            </a:r>
            <a:r>
              <a:rPr lang="en-US" altLang="zh-TW" sz="2400" dirty="0">
                <a:latin typeface="Courier New" pitchFamily="49" charset="0"/>
                <a:ea typeface="PMingLiU" pitchFamily="18" charset="-120"/>
              </a:rPr>
              <a:t>(Cur-&gt;</a:t>
            </a:r>
            <a:r>
              <a:rPr lang="en-US" altLang="zh-TW" sz="2400" dirty="0" err="1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400" dirty="0">
                <a:latin typeface="Courier New" pitchFamily="49" charset="0"/>
                <a:ea typeface="PMingLiU" pitchFamily="18" charset="-120"/>
              </a:rPr>
              <a:t>)-&gt;next = Cur-&gt;next;</a:t>
            </a:r>
          </a:p>
          <a:p>
            <a:pPr algn="ctr">
              <a:buFont typeface="Monotype Sort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PMingLiU" pitchFamily="18" charset="-120"/>
              </a:rPr>
              <a:t>	 (Cur-&gt;next)-&gt;</a:t>
            </a:r>
            <a:r>
              <a:rPr lang="en-US" altLang="zh-TW" sz="2400" dirty="0" err="1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400" dirty="0"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400" dirty="0" err="1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400" dirty="0">
                <a:latin typeface="Courier New" pitchFamily="49" charset="0"/>
                <a:ea typeface="PMingLiU" pitchFamily="18" charset="-120"/>
              </a:rPr>
              <a:t>; </a:t>
            </a:r>
          </a:p>
          <a:p>
            <a:pPr>
              <a:buFont typeface="Monotype Sort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PMingLiU" pitchFamily="18" charset="-120"/>
              </a:rPr>
              <a:t>		   delete Cur;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314450" y="48768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09606" name="Rectangle 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09607" name="Rectangle 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09608" name="Rectangle 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486650" y="48768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09610" name="Rectangle 1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409611" name="Rectangle 1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09612" name="Rectangle 1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57500" y="48768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09614" name="Rectangle 14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09615" name="Rectangle 15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09616" name="Rectangle 16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943600" y="48768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09618" name="Rectangle 18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09619" name="Rectangle 19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09620" name="Rectangle 20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dirty="0" smtClean="0">
                <a:effectLst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400550" y="4876800"/>
            <a:ext cx="1066800" cy="533400"/>
            <a:chOff x="1104" y="1488"/>
            <a:chExt cx="768" cy="336"/>
          </a:xfrm>
          <a:solidFill>
            <a:srgbClr val="71DAFF"/>
          </a:solidFill>
        </p:grpSpPr>
        <p:sp>
          <p:nvSpPr>
            <p:cNvPr id="409622" name="Rectangle 22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09623" name="Rectangle 23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dirty="0" smtClean="0">
                <a:effectLst/>
              </a:endParaRPr>
            </a:p>
          </p:txBody>
        </p:sp>
        <p:sp>
          <p:nvSpPr>
            <p:cNvPr id="409624" name="Rectangle 24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381250" y="5029200"/>
            <a:ext cx="457200" cy="230188"/>
            <a:chOff x="1500" y="2016"/>
            <a:chExt cx="288" cy="145"/>
          </a:xfrm>
          <a:solidFill>
            <a:srgbClr val="71DAFF"/>
          </a:solidFill>
        </p:grpSpPr>
        <p:sp>
          <p:nvSpPr>
            <p:cNvPr id="409626" name="Line 26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09627" name="Line 27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grp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09629" name="Line 29"/>
          <p:cNvSpPr>
            <a:spLocks noChangeShapeType="1"/>
          </p:cNvSpPr>
          <p:nvPr/>
        </p:nvSpPr>
        <p:spPr bwMode="auto">
          <a:xfrm>
            <a:off x="3962400" y="50292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0" name="Line 30"/>
          <p:cNvSpPr>
            <a:spLocks noChangeShapeType="1"/>
          </p:cNvSpPr>
          <p:nvPr/>
        </p:nvSpPr>
        <p:spPr bwMode="auto">
          <a:xfrm rot="10918189">
            <a:off x="3886200" y="5256213"/>
            <a:ext cx="533400" cy="1587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3" name="Line 33"/>
          <p:cNvSpPr>
            <a:spLocks noChangeShapeType="1"/>
          </p:cNvSpPr>
          <p:nvPr/>
        </p:nvSpPr>
        <p:spPr bwMode="auto">
          <a:xfrm>
            <a:off x="5486400" y="50292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4" name="Line 34"/>
          <p:cNvSpPr>
            <a:spLocks noChangeShapeType="1"/>
          </p:cNvSpPr>
          <p:nvPr/>
        </p:nvSpPr>
        <p:spPr bwMode="auto">
          <a:xfrm rot="10918189">
            <a:off x="5486400" y="5257800"/>
            <a:ext cx="457200" cy="15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5" name="Line 35"/>
          <p:cNvSpPr>
            <a:spLocks noChangeShapeType="1"/>
          </p:cNvSpPr>
          <p:nvPr/>
        </p:nvSpPr>
        <p:spPr bwMode="auto">
          <a:xfrm>
            <a:off x="7010400" y="50292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6" name="Line 36"/>
          <p:cNvSpPr>
            <a:spLocks noChangeShapeType="1"/>
          </p:cNvSpPr>
          <p:nvPr/>
        </p:nvSpPr>
        <p:spPr bwMode="auto">
          <a:xfrm rot="10918189">
            <a:off x="7010400" y="5257800"/>
            <a:ext cx="457200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7" name="Text Box 37"/>
          <p:cNvSpPr txBox="1">
            <a:spLocks noChangeArrowheads="1"/>
          </p:cNvSpPr>
          <p:nvPr/>
        </p:nvSpPr>
        <p:spPr bwMode="auto">
          <a:xfrm>
            <a:off x="1143000" y="57150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09638" name="Line 38"/>
          <p:cNvSpPr>
            <a:spLocks noChangeShapeType="1"/>
          </p:cNvSpPr>
          <p:nvPr/>
        </p:nvSpPr>
        <p:spPr bwMode="auto">
          <a:xfrm flipV="1">
            <a:off x="1524000" y="5410200"/>
            <a:ext cx="304800" cy="457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39" name="Line 39"/>
          <p:cNvSpPr>
            <a:spLocks noChangeShapeType="1"/>
          </p:cNvSpPr>
          <p:nvPr/>
        </p:nvSpPr>
        <p:spPr bwMode="auto">
          <a:xfrm flipH="1">
            <a:off x="1371600" y="4876800"/>
            <a:ext cx="1524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40" name="Line 40"/>
          <p:cNvSpPr>
            <a:spLocks noChangeShapeType="1"/>
          </p:cNvSpPr>
          <p:nvPr/>
        </p:nvSpPr>
        <p:spPr bwMode="auto">
          <a:xfrm flipH="1">
            <a:off x="8305800" y="4876800"/>
            <a:ext cx="228600" cy="609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09641" name="Text Box 41"/>
          <p:cNvSpPr txBox="1">
            <a:spLocks noChangeArrowheads="1"/>
          </p:cNvSpPr>
          <p:nvPr/>
        </p:nvSpPr>
        <p:spPr bwMode="auto">
          <a:xfrm>
            <a:off x="4724400" y="6019800"/>
            <a:ext cx="7175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09644" name="Line 44"/>
          <p:cNvSpPr>
            <a:spLocks noChangeShapeType="1"/>
          </p:cNvSpPr>
          <p:nvPr/>
        </p:nvSpPr>
        <p:spPr bwMode="auto">
          <a:xfrm rot="19331333" flipV="1">
            <a:off x="4795838" y="5434013"/>
            <a:ext cx="438150" cy="5873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cxnSp>
        <p:nvCxnSpPr>
          <p:cNvPr id="409648" name="AutoShape 48"/>
          <p:cNvCxnSpPr>
            <a:cxnSpLocks noChangeShapeType="1"/>
            <a:stCxn id="409616" idx="0"/>
            <a:endCxn id="409619" idx="0"/>
          </p:cNvCxnSpPr>
          <p:nvPr/>
        </p:nvCxnSpPr>
        <p:spPr bwMode="auto">
          <a:xfrm rot="5400000" flipV="1">
            <a:off x="4933156" y="3734594"/>
            <a:ext cx="1588" cy="2286000"/>
          </a:xfrm>
          <a:prstGeom prst="curvedConnector3">
            <a:avLst>
              <a:gd name="adj1" fmla="val -14400000"/>
            </a:avLst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09649" name="AutoShape 49"/>
          <p:cNvCxnSpPr>
            <a:cxnSpLocks noChangeShapeType="1"/>
            <a:stCxn id="409619" idx="2"/>
            <a:endCxn id="409616" idx="2"/>
          </p:cNvCxnSpPr>
          <p:nvPr/>
        </p:nvCxnSpPr>
        <p:spPr bwMode="auto">
          <a:xfrm rot="5400000">
            <a:off x="4933156" y="4267994"/>
            <a:ext cx="1588" cy="2286000"/>
          </a:xfrm>
          <a:prstGeom prst="curvedConnector3">
            <a:avLst>
              <a:gd name="adj1" fmla="val 14400000"/>
            </a:avLst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operations on linked lists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Most </a:t>
            </a:r>
            <a:r>
              <a:rPr lang="ja-JP" altLang="en-US" smtClean="0"/>
              <a:t>“</a:t>
            </a:r>
            <a:r>
              <a:rPr lang="en-US" altLang="ja-JP" dirty="0" smtClean="0"/>
              <a:t>algorithms</a:t>
            </a:r>
            <a:r>
              <a:rPr lang="ja-JP" altLang="en-US" smtClean="0"/>
              <a:t>”</a:t>
            </a:r>
            <a:r>
              <a:rPr lang="en-US" altLang="ja-JP" dirty="0" smtClean="0"/>
              <a:t> on linked lists</a:t>
            </a:r>
          </a:p>
          <a:p>
            <a:pPr lvl="1"/>
            <a:r>
              <a:rPr lang="en-US" altLang="ja-JP" dirty="0" smtClean="0"/>
              <a:t>such as insertion, deletion, and searching—are pretty obvious; </a:t>
            </a:r>
          </a:p>
          <a:p>
            <a:pPr lvl="1"/>
            <a:r>
              <a:rPr lang="en-US" altLang="ja-JP" dirty="0" smtClean="0"/>
              <a:t>you just need to be careful</a:t>
            </a:r>
          </a:p>
          <a:p>
            <a:pPr eaLnBrk="1" hangingPunct="1"/>
            <a:r>
              <a:rPr lang="en-US" dirty="0" smtClean="0"/>
              <a:t>Sorting a linked list is just messy, </a:t>
            </a:r>
          </a:p>
          <a:p>
            <a:pPr lvl="1"/>
            <a:r>
              <a:rPr lang="en-US" dirty="0" smtClean="0"/>
              <a:t>since you can</a:t>
            </a:r>
            <a:r>
              <a:rPr lang="ja-JP" altLang="en-US" smtClean="0"/>
              <a:t>’</a:t>
            </a:r>
            <a:r>
              <a:rPr lang="en-US" altLang="ja-JP" dirty="0" smtClean="0"/>
              <a:t>t directly access the n</a:t>
            </a:r>
            <a:r>
              <a:rPr lang="en-US" altLang="ja-JP" baseline="30000" dirty="0" smtClean="0"/>
              <a:t>th</a:t>
            </a:r>
            <a:r>
              <a:rPr lang="en-US" altLang="ja-JP" dirty="0" smtClean="0"/>
              <a:t> element</a:t>
            </a:r>
          </a:p>
          <a:p>
            <a:pPr lvl="1"/>
            <a:r>
              <a:rPr lang="en-US" altLang="ja-JP" dirty="0" smtClean="0"/>
              <a:t>you have to count your way through a lot of other elements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762000"/>
          </a:xfrm>
        </p:spPr>
        <p:txBody>
          <a:bodyPr/>
          <a:lstStyle/>
          <a:p>
            <a:r>
              <a:rPr lang="en-US" altLang="zh-TW" dirty="0" smtClean="0">
                <a:ea typeface="PMingLiU" pitchFamily="18" charset="-120"/>
              </a:rPr>
              <a:t>DLL with </a:t>
            </a:r>
            <a:r>
              <a:rPr lang="en-US" altLang="zh-TW" dirty="0">
                <a:ea typeface="PMingLiU" pitchFamily="18" charset="-120"/>
              </a:rPr>
              <a:t>Dummy Head Node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077200" cy="449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To simplify insertion and deletion by avoiding special cases of deletion and insertion at front and rear, a dummy head node is added at the head of the list	</a:t>
            </a:r>
          </a:p>
          <a:p>
            <a:r>
              <a:rPr lang="en-US" altLang="zh-TW" dirty="0">
                <a:ea typeface="PMingLiU" pitchFamily="18" charset="-120"/>
              </a:rPr>
              <a:t>The last node also points to the dummy head node as its successor</a:t>
            </a:r>
          </a:p>
          <a:p>
            <a:pPr lvl="1">
              <a:buFont typeface="Monotype Sorts" pitchFamily="2" charset="2"/>
              <a:buNone/>
            </a:pPr>
            <a:endParaRPr lang="en-US" altLang="zh-TW" dirty="0"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838200"/>
          </a:xfrm>
        </p:spPr>
        <p:txBody>
          <a:bodyPr/>
          <a:lstStyle/>
          <a:p>
            <a:r>
              <a:rPr lang="en-US" altLang="zh-TW" sz="4000" dirty="0">
                <a:ea typeface="PMingLiU" pitchFamily="18" charset="-120"/>
              </a:rPr>
              <a:t>Doubly Linked </a:t>
            </a:r>
            <a:r>
              <a:rPr lang="en-US" altLang="zh-TW" sz="4000" dirty="0" smtClean="0">
                <a:ea typeface="PMingLiU" pitchFamily="18" charset="-120"/>
              </a:rPr>
              <a:t>Lists with </a:t>
            </a:r>
            <a:r>
              <a:rPr lang="en-US" altLang="zh-TW" sz="4000" dirty="0">
                <a:ea typeface="PMingLiU" pitchFamily="18" charset="-120"/>
              </a:rPr>
              <a:t>Dummy Head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848600" cy="4114800"/>
          </a:xfrm>
        </p:spPr>
        <p:txBody>
          <a:bodyPr/>
          <a:lstStyle/>
          <a:p>
            <a:pPr lvl="1"/>
            <a:r>
              <a:rPr lang="en-US" altLang="zh-TW" dirty="0">
                <a:ea typeface="PMingLiU" pitchFamily="18" charset="-120"/>
              </a:rPr>
              <a:t>Non-Empty List</a:t>
            </a:r>
          </a:p>
          <a:p>
            <a:pPr lvl="1">
              <a:buFont typeface="Monotype Sorts" pitchFamily="2" charset="2"/>
              <a:buNone/>
            </a:pPr>
            <a:r>
              <a:rPr lang="en-US" altLang="zh-TW" dirty="0">
                <a:ea typeface="PMingLiU" pitchFamily="18" charset="-120"/>
              </a:rPr>
              <a:t>	</a:t>
            </a:r>
          </a:p>
          <a:p>
            <a:pPr lvl="1">
              <a:buFont typeface="Monotype Sorts" pitchFamily="2" charset="2"/>
              <a:buNone/>
            </a:pPr>
            <a:endParaRPr lang="en-US" altLang="zh-TW" dirty="0">
              <a:ea typeface="PMingLiU" pitchFamily="18" charset="-120"/>
            </a:endParaRPr>
          </a:p>
          <a:p>
            <a:pPr lvl="1">
              <a:buFont typeface="Monotype Sorts" pitchFamily="2" charset="2"/>
              <a:buNone/>
            </a:pPr>
            <a:endParaRPr lang="en-US" altLang="zh-TW" dirty="0">
              <a:ea typeface="PMingLiU" pitchFamily="18" charset="-120"/>
            </a:endParaRPr>
          </a:p>
          <a:p>
            <a:pPr lvl="1">
              <a:buFont typeface="Monotype Sorts" pitchFamily="2" charset="2"/>
              <a:buNone/>
            </a:pPr>
            <a:endParaRPr lang="en-US" altLang="zh-TW" dirty="0">
              <a:ea typeface="PMingLiU" pitchFamily="18" charset="-120"/>
            </a:endParaRPr>
          </a:p>
          <a:p>
            <a:pPr lvl="1"/>
            <a:endParaRPr lang="en-US" altLang="zh-TW" dirty="0">
              <a:ea typeface="PMingLiU" pitchFamily="18" charset="-120"/>
            </a:endParaRPr>
          </a:p>
          <a:p>
            <a:pPr lvl="1"/>
            <a:r>
              <a:rPr lang="en-US" altLang="zh-TW" dirty="0">
                <a:ea typeface="PMingLiU" pitchFamily="18" charset="-120"/>
              </a:rPr>
              <a:t>Empty List</a:t>
            </a: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762000" y="2286000"/>
            <a:ext cx="7720013" cy="1606550"/>
            <a:chOff x="480" y="1440"/>
            <a:chExt cx="4863" cy="101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735" y="1614"/>
              <a:ext cx="593" cy="304"/>
              <a:chOff x="1104" y="1488"/>
              <a:chExt cx="768" cy="336"/>
            </a:xfrm>
          </p:grpSpPr>
          <p:sp>
            <p:nvSpPr>
              <p:cNvPr id="412678" name="Rectangle 6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384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TW" altLang="en-US" sz="2400" smtClean="0">
                    <a:effectLst/>
                    <a:latin typeface="Times New Roman" pitchFamily="18" charset="0"/>
                    <a:ea typeface="PMingLiU" pitchFamily="18" charset="-120"/>
                  </a:rPr>
                  <a:t>70</a:t>
                </a:r>
              </a:p>
            </p:txBody>
          </p:sp>
          <p:sp>
            <p:nvSpPr>
              <p:cNvPr id="412679" name="Rectangle 7"/>
              <p:cNvSpPr>
                <a:spLocks noChangeArrowheads="1"/>
              </p:cNvSpPr>
              <p:nvPr/>
            </p:nvSpPr>
            <p:spPr bwMode="auto">
              <a:xfrm>
                <a:off x="1104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680" name="Rectangle 8"/>
              <p:cNvSpPr>
                <a:spLocks noChangeArrowheads="1"/>
              </p:cNvSpPr>
              <p:nvPr/>
            </p:nvSpPr>
            <p:spPr bwMode="auto">
              <a:xfrm>
                <a:off x="1680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2163" y="1614"/>
              <a:ext cx="593" cy="304"/>
              <a:chOff x="1104" y="1488"/>
              <a:chExt cx="768" cy="336"/>
            </a:xfrm>
          </p:grpSpPr>
          <p:sp>
            <p:nvSpPr>
              <p:cNvPr id="412682" name="Rectangle 10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384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TW" altLang="en-US" sz="2400" smtClean="0">
                    <a:effectLst/>
                    <a:latin typeface="Times New Roman" pitchFamily="18" charset="0"/>
                    <a:ea typeface="PMingLiU" pitchFamily="18" charset="-120"/>
                  </a:rPr>
                  <a:t>20</a:t>
                </a:r>
              </a:p>
            </p:txBody>
          </p:sp>
          <p:sp>
            <p:nvSpPr>
              <p:cNvPr id="412683" name="Rectangle 11"/>
              <p:cNvSpPr>
                <a:spLocks noChangeArrowheads="1"/>
              </p:cNvSpPr>
              <p:nvPr/>
            </p:nvSpPr>
            <p:spPr bwMode="auto">
              <a:xfrm>
                <a:off x="1104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684" name="Rectangle 12"/>
              <p:cNvSpPr>
                <a:spLocks noChangeArrowheads="1"/>
              </p:cNvSpPr>
              <p:nvPr/>
            </p:nvSpPr>
            <p:spPr bwMode="auto">
              <a:xfrm>
                <a:off x="1680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3878" y="1614"/>
              <a:ext cx="593" cy="304"/>
              <a:chOff x="1104" y="1488"/>
              <a:chExt cx="768" cy="336"/>
            </a:xfrm>
          </p:grpSpPr>
          <p:sp>
            <p:nvSpPr>
              <p:cNvPr id="412686" name="Rectangle 14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384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TW" altLang="en-US" sz="2400" smtClean="0">
                    <a:effectLst/>
                    <a:latin typeface="Times New Roman" pitchFamily="18" charset="0"/>
                    <a:ea typeface="PMingLiU" pitchFamily="18" charset="-120"/>
                  </a:rPr>
                  <a:t>55</a:t>
                </a:r>
              </a:p>
            </p:txBody>
          </p:sp>
          <p:sp>
            <p:nvSpPr>
              <p:cNvPr id="412687" name="Rectangle 15"/>
              <p:cNvSpPr>
                <a:spLocks noChangeArrowheads="1"/>
              </p:cNvSpPr>
              <p:nvPr/>
            </p:nvSpPr>
            <p:spPr bwMode="auto">
              <a:xfrm>
                <a:off x="1104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688" name="Rectangle 16"/>
              <p:cNvSpPr>
                <a:spLocks noChangeArrowheads="1"/>
              </p:cNvSpPr>
              <p:nvPr/>
            </p:nvSpPr>
            <p:spPr bwMode="auto">
              <a:xfrm>
                <a:off x="1680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3020" y="1614"/>
              <a:ext cx="593" cy="304"/>
              <a:chOff x="1104" y="1488"/>
              <a:chExt cx="768" cy="336"/>
            </a:xfrm>
          </p:grpSpPr>
          <p:sp>
            <p:nvSpPr>
              <p:cNvPr id="412690" name="Rectangle 18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384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TW" altLang="en-US" sz="2400" smtClean="0">
                    <a:effectLst/>
                    <a:latin typeface="Times New Roman" pitchFamily="18" charset="0"/>
                    <a:ea typeface="PMingLiU" pitchFamily="18" charset="-120"/>
                  </a:rPr>
                  <a:t>40</a:t>
                </a:r>
              </a:p>
            </p:txBody>
          </p:sp>
          <p:sp>
            <p:nvSpPr>
              <p:cNvPr id="412691" name="Rectangle 19"/>
              <p:cNvSpPr>
                <a:spLocks noChangeArrowheads="1"/>
              </p:cNvSpPr>
              <p:nvPr/>
            </p:nvSpPr>
            <p:spPr bwMode="auto">
              <a:xfrm>
                <a:off x="1104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692" name="Rectangle 20"/>
              <p:cNvSpPr>
                <a:spLocks noChangeArrowheads="1"/>
              </p:cNvSpPr>
              <p:nvPr/>
            </p:nvSpPr>
            <p:spPr bwMode="auto">
              <a:xfrm>
                <a:off x="1680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1898" y="1700"/>
              <a:ext cx="254" cy="132"/>
              <a:chOff x="1500" y="2016"/>
              <a:chExt cx="288" cy="145"/>
            </a:xfrm>
          </p:grpSpPr>
          <p:sp>
            <p:nvSpPr>
              <p:cNvPr id="412694" name="Line 22"/>
              <p:cNvSpPr>
                <a:spLocks noChangeShapeType="1"/>
              </p:cNvSpPr>
              <p:nvPr/>
            </p:nvSpPr>
            <p:spPr bwMode="auto">
              <a:xfrm>
                <a:off x="1500" y="20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695" name="Line 23"/>
              <p:cNvSpPr>
                <a:spLocks noChangeShapeType="1"/>
              </p:cNvSpPr>
              <p:nvPr/>
            </p:nvSpPr>
            <p:spPr bwMode="auto">
              <a:xfrm rot="10918189">
                <a:off x="1500" y="2160"/>
                <a:ext cx="288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8" name="Group 24"/>
            <p:cNvGrpSpPr>
              <a:grpSpLocks/>
            </p:cNvGrpSpPr>
            <p:nvPr/>
          </p:nvGrpSpPr>
          <p:grpSpPr bwMode="auto">
            <a:xfrm>
              <a:off x="2777" y="1700"/>
              <a:ext cx="254" cy="132"/>
              <a:chOff x="2496" y="2064"/>
              <a:chExt cx="288" cy="145"/>
            </a:xfrm>
          </p:grpSpPr>
          <p:sp>
            <p:nvSpPr>
              <p:cNvPr id="412697" name="Line 25"/>
              <p:cNvSpPr>
                <a:spLocks noChangeShapeType="1"/>
              </p:cNvSpPr>
              <p:nvPr/>
            </p:nvSpPr>
            <p:spPr bwMode="auto">
              <a:xfrm>
                <a:off x="2496" y="2064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698" name="Line 26"/>
              <p:cNvSpPr>
                <a:spLocks noChangeShapeType="1"/>
              </p:cNvSpPr>
              <p:nvPr/>
            </p:nvSpPr>
            <p:spPr bwMode="auto">
              <a:xfrm rot="10918189">
                <a:off x="2496" y="2208"/>
                <a:ext cx="288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9" name="Group 27"/>
            <p:cNvGrpSpPr>
              <a:grpSpLocks/>
            </p:cNvGrpSpPr>
            <p:nvPr/>
          </p:nvGrpSpPr>
          <p:grpSpPr bwMode="auto">
            <a:xfrm>
              <a:off x="3624" y="1700"/>
              <a:ext cx="1101" cy="132"/>
              <a:chOff x="3456" y="2016"/>
              <a:chExt cx="1248" cy="145"/>
            </a:xfrm>
          </p:grpSpPr>
          <p:grpSp>
            <p:nvGrpSpPr>
              <p:cNvPr id="10" name="Group 28"/>
              <p:cNvGrpSpPr>
                <a:grpSpLocks/>
              </p:cNvGrpSpPr>
              <p:nvPr/>
            </p:nvGrpSpPr>
            <p:grpSpPr bwMode="auto">
              <a:xfrm>
                <a:off x="3456" y="2016"/>
                <a:ext cx="288" cy="145"/>
                <a:chOff x="3456" y="2016"/>
                <a:chExt cx="288" cy="145"/>
              </a:xfrm>
            </p:grpSpPr>
            <p:sp>
              <p:nvSpPr>
                <p:cNvPr id="412701" name="Line 29"/>
                <p:cNvSpPr>
                  <a:spLocks noChangeShapeType="1"/>
                </p:cNvSpPr>
                <p:nvPr/>
              </p:nvSpPr>
              <p:spPr bwMode="auto">
                <a:xfrm>
                  <a:off x="3456" y="2016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 algn="ctr" eaLnBrk="0" hangingPunct="0">
                    <a:spcBef>
                      <a:spcPct val="20000"/>
                    </a:spcBef>
                    <a:buClr>
                      <a:srgbClr val="006633"/>
                    </a:buClr>
                    <a:buSzPct val="75000"/>
                    <a:buFont typeface="Monotype Sorts" pitchFamily="2" charset="2"/>
                    <a:buChar char="l"/>
                  </a:pPr>
                  <a:endParaRPr lang="en-US" sz="2000" b="1" smtClean="0">
                    <a:effectLst/>
                  </a:endParaRPr>
                </a:p>
              </p:txBody>
            </p:sp>
            <p:sp>
              <p:nvSpPr>
                <p:cNvPr id="412702" name="Line 30"/>
                <p:cNvSpPr>
                  <a:spLocks noChangeShapeType="1"/>
                </p:cNvSpPr>
                <p:nvPr/>
              </p:nvSpPr>
              <p:spPr bwMode="auto">
                <a:xfrm rot="10918189">
                  <a:off x="3456" y="2160"/>
                  <a:ext cx="288" cy="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 algn="ctr" eaLnBrk="0" hangingPunct="0">
                    <a:spcBef>
                      <a:spcPct val="20000"/>
                    </a:spcBef>
                    <a:buClr>
                      <a:srgbClr val="006633"/>
                    </a:buClr>
                    <a:buSzPct val="75000"/>
                    <a:buFont typeface="Monotype Sorts" pitchFamily="2" charset="2"/>
                    <a:buChar char="l"/>
                  </a:pPr>
                  <a:endParaRPr lang="en-US" sz="2000" b="1" smtClean="0">
                    <a:effectLst/>
                  </a:endParaRPr>
                </a:p>
              </p:txBody>
            </p:sp>
          </p:grpSp>
          <p:sp>
            <p:nvSpPr>
              <p:cNvPr id="412703" name="Line 31"/>
              <p:cNvSpPr>
                <a:spLocks noChangeShapeType="1"/>
              </p:cNvSpPr>
              <p:nvPr/>
            </p:nvSpPr>
            <p:spPr bwMode="auto">
              <a:xfrm>
                <a:off x="4416" y="20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704" name="Line 32"/>
              <p:cNvSpPr>
                <a:spLocks noChangeShapeType="1"/>
              </p:cNvSpPr>
              <p:nvPr/>
            </p:nvSpPr>
            <p:spPr bwMode="auto">
              <a:xfrm rot="10918189">
                <a:off x="4416" y="2160"/>
                <a:ext cx="288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sp>
          <p:nvSpPr>
            <p:cNvPr id="412705" name="Text Box 33"/>
            <p:cNvSpPr txBox="1">
              <a:spLocks noChangeArrowheads="1"/>
            </p:cNvSpPr>
            <p:nvPr/>
          </p:nvSpPr>
          <p:spPr bwMode="auto">
            <a:xfrm>
              <a:off x="522" y="2221"/>
              <a:ext cx="468" cy="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342900" indent="-342900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None/>
              </a:pPr>
              <a:r>
                <a:rPr lang="en-US" altLang="zh-TW" b="1" smtClean="0">
                  <a:effectLst/>
                  <a:ea typeface="PMingLiU" pitchFamily="18" charset="-120"/>
                </a:rPr>
                <a:t>Head</a:t>
              </a:r>
            </a:p>
          </p:txBody>
        </p:sp>
        <p:sp>
          <p:nvSpPr>
            <p:cNvPr id="412706" name="Line 34"/>
            <p:cNvSpPr>
              <a:spLocks noChangeShapeType="1"/>
            </p:cNvSpPr>
            <p:nvPr/>
          </p:nvSpPr>
          <p:spPr bwMode="auto">
            <a:xfrm flipV="1">
              <a:off x="819" y="1918"/>
              <a:ext cx="0" cy="347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1337" y="1614"/>
              <a:ext cx="593" cy="304"/>
              <a:chOff x="1104" y="1488"/>
              <a:chExt cx="768" cy="336"/>
            </a:xfrm>
          </p:grpSpPr>
          <p:sp>
            <p:nvSpPr>
              <p:cNvPr id="412715" name="Rectangle 43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384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TW" altLang="en-US" sz="2400" smtClean="0">
                    <a:effectLst/>
                    <a:latin typeface="Times New Roman" pitchFamily="18" charset="0"/>
                    <a:ea typeface="PMingLiU" pitchFamily="18" charset="-120"/>
                  </a:rPr>
                  <a:t>10</a:t>
                </a:r>
              </a:p>
            </p:txBody>
          </p:sp>
          <p:sp>
            <p:nvSpPr>
              <p:cNvPr id="412716" name="Rectangle 44"/>
              <p:cNvSpPr>
                <a:spLocks noChangeArrowheads="1"/>
              </p:cNvSpPr>
              <p:nvPr/>
            </p:nvSpPr>
            <p:spPr bwMode="auto">
              <a:xfrm>
                <a:off x="1104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717" name="Rectangle 45"/>
              <p:cNvSpPr>
                <a:spLocks noChangeArrowheads="1"/>
              </p:cNvSpPr>
              <p:nvPr/>
            </p:nvSpPr>
            <p:spPr bwMode="auto">
              <a:xfrm>
                <a:off x="1680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522" y="1614"/>
              <a:ext cx="593" cy="304"/>
              <a:chOff x="1104" y="1488"/>
              <a:chExt cx="768" cy="336"/>
            </a:xfrm>
          </p:grpSpPr>
          <p:sp>
            <p:nvSpPr>
              <p:cNvPr id="412719" name="Rectangle 47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384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endParaRPr>
              </a:p>
            </p:txBody>
          </p:sp>
          <p:sp>
            <p:nvSpPr>
              <p:cNvPr id="412720" name="Rectangle 48"/>
              <p:cNvSpPr>
                <a:spLocks noChangeArrowheads="1"/>
              </p:cNvSpPr>
              <p:nvPr/>
            </p:nvSpPr>
            <p:spPr bwMode="auto">
              <a:xfrm>
                <a:off x="1104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721" name="Rectangle 49"/>
              <p:cNvSpPr>
                <a:spLocks noChangeArrowheads="1"/>
              </p:cNvSpPr>
              <p:nvPr/>
            </p:nvSpPr>
            <p:spPr bwMode="auto">
              <a:xfrm>
                <a:off x="1680" y="1488"/>
                <a:ext cx="192" cy="336"/>
              </a:xfrm>
              <a:prstGeom prst="rect">
                <a:avLst/>
              </a:prstGeom>
              <a:solidFill>
                <a:srgbClr val="00FF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grpSp>
          <p:nvGrpSpPr>
            <p:cNvPr id="13" name="Group 50"/>
            <p:cNvGrpSpPr>
              <a:grpSpLocks/>
            </p:cNvGrpSpPr>
            <p:nvPr/>
          </p:nvGrpSpPr>
          <p:grpSpPr bwMode="auto">
            <a:xfrm>
              <a:off x="1115" y="1700"/>
              <a:ext cx="254" cy="132"/>
              <a:chOff x="1500" y="2016"/>
              <a:chExt cx="288" cy="145"/>
            </a:xfrm>
          </p:grpSpPr>
          <p:sp>
            <p:nvSpPr>
              <p:cNvPr id="412723" name="Line 51"/>
              <p:cNvSpPr>
                <a:spLocks noChangeShapeType="1"/>
              </p:cNvSpPr>
              <p:nvPr/>
            </p:nvSpPr>
            <p:spPr bwMode="auto">
              <a:xfrm>
                <a:off x="1500" y="20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2724" name="Line 52"/>
              <p:cNvSpPr>
                <a:spLocks noChangeShapeType="1"/>
              </p:cNvSpPr>
              <p:nvPr/>
            </p:nvSpPr>
            <p:spPr bwMode="auto">
              <a:xfrm rot="10918189">
                <a:off x="1500" y="2160"/>
                <a:ext cx="288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sp>
          <p:nvSpPr>
            <p:cNvPr id="412725" name="Text Box 53"/>
            <p:cNvSpPr txBox="1">
              <a:spLocks noChangeArrowheads="1"/>
            </p:cNvSpPr>
            <p:nvPr/>
          </p:nvSpPr>
          <p:spPr bwMode="auto">
            <a:xfrm>
              <a:off x="480" y="1440"/>
              <a:ext cx="1141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342900" indent="-342900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None/>
              </a:pPr>
              <a:r>
                <a:rPr lang="en-US" altLang="zh-TW" sz="1400" b="1" smtClean="0">
                  <a:effectLst/>
                  <a:ea typeface="PMingLiU" pitchFamily="18" charset="-120"/>
                </a:rPr>
                <a:t>Dummy Head Node</a:t>
              </a:r>
            </a:p>
          </p:txBody>
        </p:sp>
        <p:cxnSp>
          <p:nvCxnSpPr>
            <p:cNvPr id="412728" name="AutoShape 56"/>
            <p:cNvCxnSpPr>
              <a:cxnSpLocks noChangeShapeType="1"/>
              <a:stCxn id="412680" idx="3"/>
              <a:endCxn id="412720" idx="1"/>
            </p:cNvCxnSpPr>
            <p:nvPr/>
          </p:nvCxnSpPr>
          <p:spPr bwMode="auto">
            <a:xfrm flipH="1">
              <a:off x="522" y="1766"/>
              <a:ext cx="4806" cy="1"/>
            </a:xfrm>
            <a:prstGeom prst="bentConnector5">
              <a:avLst>
                <a:gd name="adj1" fmla="val -2995"/>
                <a:gd name="adj2" fmla="val -29600000"/>
                <a:gd name="adj3" fmla="val 102995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412730" name="AutoShape 58"/>
            <p:cNvCxnSpPr>
              <a:cxnSpLocks noChangeShapeType="1"/>
            </p:cNvCxnSpPr>
            <p:nvPr/>
          </p:nvCxnSpPr>
          <p:spPr bwMode="auto">
            <a:xfrm rot="5400000" flipH="1" flipV="1">
              <a:off x="3124" y="-244"/>
              <a:ext cx="152" cy="4287"/>
            </a:xfrm>
            <a:prstGeom prst="bentConnector4">
              <a:avLst>
                <a:gd name="adj1" fmla="val -94736"/>
                <a:gd name="adj2" fmla="val 103361"/>
              </a:avLst>
            </a:prstGeom>
            <a:noFill/>
            <a:ln w="317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</p:grpSp>
      <p:sp>
        <p:nvSpPr>
          <p:cNvPr id="412732" name="Line 60"/>
          <p:cNvSpPr>
            <a:spLocks noChangeShapeType="1"/>
          </p:cNvSpPr>
          <p:nvPr/>
        </p:nvSpPr>
        <p:spPr bwMode="auto">
          <a:xfrm flipV="1">
            <a:off x="4335463" y="5578475"/>
            <a:ext cx="0" cy="663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2731" name="Text Box 59"/>
          <p:cNvSpPr txBox="1">
            <a:spLocks noChangeArrowheads="1"/>
          </p:cNvSpPr>
          <p:nvPr/>
        </p:nvSpPr>
        <p:spPr bwMode="auto">
          <a:xfrm>
            <a:off x="3962400" y="61722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3519488" y="5008563"/>
            <a:ext cx="1628775" cy="601662"/>
            <a:chOff x="1104" y="1488"/>
            <a:chExt cx="768" cy="336"/>
          </a:xfrm>
        </p:grpSpPr>
        <p:sp>
          <p:nvSpPr>
            <p:cNvPr id="412734" name="Rectangle 62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solidFill>
                  <a:srgbClr val="800080"/>
                </a:solidFill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12735" name="Rectangle 63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2736" name="Rectangle 64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12737" name="Text Box 65"/>
          <p:cNvSpPr txBox="1">
            <a:spLocks noChangeArrowheads="1"/>
          </p:cNvSpPr>
          <p:nvPr/>
        </p:nvSpPr>
        <p:spPr bwMode="auto">
          <a:xfrm>
            <a:off x="3124200" y="4673600"/>
            <a:ext cx="22796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12739" name="AutoShape 67"/>
          <p:cNvCxnSpPr>
            <a:cxnSpLocks noChangeShapeType="1"/>
            <a:stCxn id="412736" idx="3"/>
            <a:endCxn id="412735" idx="1"/>
          </p:cNvCxnSpPr>
          <p:nvPr/>
        </p:nvCxnSpPr>
        <p:spPr bwMode="auto">
          <a:xfrm flipH="1">
            <a:off x="3519488" y="5310188"/>
            <a:ext cx="1628775" cy="1587"/>
          </a:xfrm>
          <a:prstGeom prst="bentConnector5">
            <a:avLst>
              <a:gd name="adj1" fmla="val -83306"/>
              <a:gd name="adj2" fmla="val -43000000"/>
              <a:gd name="adj3" fmla="val 124282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12740" name="AutoShape 68"/>
          <p:cNvCxnSpPr>
            <a:cxnSpLocks noChangeShapeType="1"/>
          </p:cNvCxnSpPr>
          <p:nvPr/>
        </p:nvCxnSpPr>
        <p:spPr bwMode="auto">
          <a:xfrm flipV="1">
            <a:off x="3519488" y="5387975"/>
            <a:ext cx="1628775" cy="174625"/>
          </a:xfrm>
          <a:prstGeom prst="bentConnector5">
            <a:avLst>
              <a:gd name="adj1" fmla="val -18046"/>
              <a:gd name="adj2" fmla="val -236366"/>
              <a:gd name="adj3" fmla="val 124282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DLL– Creating Dummy Node at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956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void 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createHead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(Node *Head){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	Head = new Node;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	Head-&gt;next = Head;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	Head-&gt;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= Head;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}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Line 60"/>
          <p:cNvSpPr>
            <a:spLocks noChangeShapeType="1"/>
          </p:cNvSpPr>
          <p:nvPr/>
        </p:nvSpPr>
        <p:spPr bwMode="auto">
          <a:xfrm flipV="1">
            <a:off x="4335463" y="5578475"/>
            <a:ext cx="0" cy="663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5" name="Text Box 59"/>
          <p:cNvSpPr txBox="1">
            <a:spLocks noChangeArrowheads="1"/>
          </p:cNvSpPr>
          <p:nvPr/>
        </p:nvSpPr>
        <p:spPr bwMode="auto">
          <a:xfrm>
            <a:off x="3962400" y="61722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3519488" y="5008563"/>
            <a:ext cx="1628775" cy="601662"/>
            <a:chOff x="1104" y="1488"/>
            <a:chExt cx="768" cy="336"/>
          </a:xfrm>
        </p:grpSpPr>
        <p:sp>
          <p:nvSpPr>
            <p:cNvPr id="7" name="Rectangle 62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solidFill>
                  <a:srgbClr val="800080"/>
                </a:solidFill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8" name="Rectangle 63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9" name="Rectangle 64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10" name="Text Box 65"/>
          <p:cNvSpPr txBox="1">
            <a:spLocks noChangeArrowheads="1"/>
          </p:cNvSpPr>
          <p:nvPr/>
        </p:nvSpPr>
        <p:spPr bwMode="auto">
          <a:xfrm>
            <a:off x="3124200" y="4673600"/>
            <a:ext cx="22796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11" name="AutoShape 67"/>
          <p:cNvCxnSpPr>
            <a:cxnSpLocks noChangeShapeType="1"/>
            <a:stCxn id="9" idx="3"/>
            <a:endCxn id="8" idx="1"/>
          </p:cNvCxnSpPr>
          <p:nvPr/>
        </p:nvCxnSpPr>
        <p:spPr bwMode="auto">
          <a:xfrm flipH="1">
            <a:off x="3519488" y="5310188"/>
            <a:ext cx="1628775" cy="1587"/>
          </a:xfrm>
          <a:prstGeom prst="bentConnector5">
            <a:avLst>
              <a:gd name="adj1" fmla="val -83306"/>
              <a:gd name="adj2" fmla="val -43000000"/>
              <a:gd name="adj3" fmla="val 124282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2" name="AutoShape 68"/>
          <p:cNvCxnSpPr>
            <a:cxnSpLocks noChangeShapeType="1"/>
          </p:cNvCxnSpPr>
          <p:nvPr/>
        </p:nvCxnSpPr>
        <p:spPr bwMode="auto">
          <a:xfrm flipV="1">
            <a:off x="3519488" y="5387975"/>
            <a:ext cx="1628775" cy="174625"/>
          </a:xfrm>
          <a:prstGeom prst="bentConnector5">
            <a:avLst>
              <a:gd name="adj1" fmla="val -18046"/>
              <a:gd name="adj2" fmla="val -236366"/>
              <a:gd name="adj3" fmla="val 124282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077200" cy="44196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New</a:t>
            </a:r>
            <a:r>
              <a:rPr lang="en-US" altLang="zh-TW" dirty="0">
                <a:ea typeface="PMingLiU" pitchFamily="18" charset="-120"/>
              </a:rPr>
              <a:t> to Empty List (with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latin typeface="Courier" pitchFamily="49" charset="0"/>
                <a:ea typeface="PMingLiU" pitchFamily="18" charset="-120"/>
              </a:rPr>
              <a:t> </a:t>
            </a:r>
            <a:r>
              <a:rPr lang="en-US" altLang="zh-TW" dirty="0">
                <a:ea typeface="PMingLiU" pitchFamily="18" charset="-120"/>
              </a:rPr>
              <a:t>pointing to dummy head node)</a:t>
            </a:r>
          </a:p>
        </p:txBody>
      </p:sp>
      <p:sp>
        <p:nvSpPr>
          <p:cNvPr id="428036" name="Line 4"/>
          <p:cNvSpPr>
            <a:spLocks noChangeShapeType="1"/>
          </p:cNvSpPr>
          <p:nvPr/>
        </p:nvSpPr>
        <p:spPr bwMode="auto">
          <a:xfrm flipV="1">
            <a:off x="2895600" y="5715000"/>
            <a:ext cx="0" cy="609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8037" name="Text Box 5"/>
          <p:cNvSpPr txBox="1">
            <a:spLocks noChangeArrowheads="1"/>
          </p:cNvSpPr>
          <p:nvPr/>
        </p:nvSpPr>
        <p:spPr bwMode="auto">
          <a:xfrm>
            <a:off x="2362200" y="62484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743200" y="5257800"/>
            <a:ext cx="941388" cy="482600"/>
            <a:chOff x="1104" y="1488"/>
            <a:chExt cx="768" cy="336"/>
          </a:xfrm>
        </p:grpSpPr>
        <p:sp>
          <p:nvSpPr>
            <p:cNvPr id="428039" name="Rectangle 7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28040" name="Rectangle 8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8041" name="Rectangle 9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28042" name="Text Box 10"/>
          <p:cNvSpPr txBox="1">
            <a:spLocks noChangeArrowheads="1"/>
          </p:cNvSpPr>
          <p:nvPr/>
        </p:nvSpPr>
        <p:spPr bwMode="auto">
          <a:xfrm>
            <a:off x="2514600" y="5029200"/>
            <a:ext cx="1811338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28043" name="AutoShape 11"/>
          <p:cNvCxnSpPr>
            <a:cxnSpLocks noChangeShapeType="1"/>
          </p:cNvCxnSpPr>
          <p:nvPr/>
        </p:nvCxnSpPr>
        <p:spPr bwMode="auto">
          <a:xfrm flipH="1">
            <a:off x="2743200" y="5334000"/>
            <a:ext cx="941388" cy="1588"/>
          </a:xfrm>
          <a:prstGeom prst="bentConnector5">
            <a:avLst>
              <a:gd name="adj1" fmla="val -60542"/>
              <a:gd name="adj2" fmla="val -29600000"/>
              <a:gd name="adj3" fmla="val 124282"/>
            </a:avLst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</p:spPr>
      </p:cxnSp>
      <p:sp>
        <p:nvSpPr>
          <p:cNvPr id="428044" name="Line 12"/>
          <p:cNvSpPr>
            <a:spLocks noChangeShapeType="1"/>
          </p:cNvSpPr>
          <p:nvPr/>
        </p:nvSpPr>
        <p:spPr bwMode="auto">
          <a:xfrm flipV="1">
            <a:off x="5043488" y="5741988"/>
            <a:ext cx="0" cy="533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dirty="0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8045" name="Text Box 13"/>
          <p:cNvSpPr txBox="1">
            <a:spLocks noChangeArrowheads="1"/>
          </p:cNvSpPr>
          <p:nvPr/>
        </p:nvSpPr>
        <p:spPr bwMode="auto">
          <a:xfrm>
            <a:off x="4572000" y="6248400"/>
            <a:ext cx="6540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dirty="0" smtClean="0">
                <a:solidFill>
                  <a:srgbClr val="000000"/>
                </a:solidFill>
                <a:effectLst/>
                <a:ea typeface="PMingLiU" pitchFamily="18" charset="-120"/>
              </a:rPr>
              <a:t>New</a:t>
            </a:r>
          </a:p>
        </p:txBody>
      </p:sp>
      <p:sp>
        <p:nvSpPr>
          <p:cNvPr id="428046" name="Text Box 14"/>
          <p:cNvSpPr txBox="1">
            <a:spLocks noChangeArrowheads="1"/>
          </p:cNvSpPr>
          <p:nvPr/>
        </p:nvSpPr>
        <p:spPr bwMode="auto">
          <a:xfrm>
            <a:off x="4765675" y="5268913"/>
            <a:ext cx="527050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zh-TW" altLang="en-US" sz="2000" b="1" smtClean="0">
              <a:solidFill>
                <a:srgbClr val="000000"/>
              </a:solidFill>
              <a:effectLst/>
              <a:ea typeface="PMingLiU" pitchFamily="18" charset="-120"/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572000" y="5257800"/>
            <a:ext cx="941388" cy="482600"/>
            <a:chOff x="1104" y="1488"/>
            <a:chExt cx="768" cy="336"/>
          </a:xfrm>
        </p:grpSpPr>
        <p:sp>
          <p:nvSpPr>
            <p:cNvPr id="428048" name="Rectangle 1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28049" name="Rectangle 1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8050" name="Rectangle 1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28051" name="Line 19"/>
          <p:cNvSpPr>
            <a:spLocks noChangeShapeType="1"/>
          </p:cNvSpPr>
          <p:nvPr/>
        </p:nvSpPr>
        <p:spPr bwMode="auto">
          <a:xfrm>
            <a:off x="3733800" y="5410200"/>
            <a:ext cx="838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8052" name="Line 20"/>
          <p:cNvSpPr>
            <a:spLocks noChangeShapeType="1"/>
          </p:cNvSpPr>
          <p:nvPr/>
        </p:nvSpPr>
        <p:spPr bwMode="auto">
          <a:xfrm flipH="1">
            <a:off x="3733800" y="5486400"/>
            <a:ext cx="838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cxnSp>
        <p:nvCxnSpPr>
          <p:cNvPr id="428053" name="AutoShape 21"/>
          <p:cNvCxnSpPr>
            <a:cxnSpLocks noChangeShapeType="1"/>
          </p:cNvCxnSpPr>
          <p:nvPr/>
        </p:nvCxnSpPr>
        <p:spPr bwMode="auto">
          <a:xfrm rot="10800000" flipH="1" flipV="1">
            <a:off x="2743200" y="5715000"/>
            <a:ext cx="941388" cy="1588"/>
          </a:xfrm>
          <a:prstGeom prst="bentConnector5">
            <a:avLst>
              <a:gd name="adj1" fmla="val -24282"/>
              <a:gd name="adj2" fmla="val 31399995"/>
              <a:gd name="adj3" fmla="val 124282"/>
            </a:avLst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</p:spPr>
      </p:cxnSp>
      <p:cxnSp>
        <p:nvCxnSpPr>
          <p:cNvPr id="428054" name="AutoShape 22"/>
          <p:cNvCxnSpPr>
            <a:cxnSpLocks noChangeShapeType="1"/>
          </p:cNvCxnSpPr>
          <p:nvPr/>
        </p:nvCxnSpPr>
        <p:spPr bwMode="auto">
          <a:xfrm rot="10800000" flipH="1" flipV="1">
            <a:off x="2743200" y="5562600"/>
            <a:ext cx="2770188" cy="1588"/>
          </a:xfrm>
          <a:prstGeom prst="bentConnector5">
            <a:avLst>
              <a:gd name="adj1" fmla="val -16046"/>
              <a:gd name="adj2" fmla="val 68599995"/>
              <a:gd name="adj3" fmla="val 108250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28055" name="AutoShape 23"/>
          <p:cNvCxnSpPr>
            <a:cxnSpLocks noChangeShapeType="1"/>
          </p:cNvCxnSpPr>
          <p:nvPr/>
        </p:nvCxnSpPr>
        <p:spPr bwMode="auto">
          <a:xfrm flipH="1">
            <a:off x="2743200" y="5410200"/>
            <a:ext cx="2770188" cy="1588"/>
          </a:xfrm>
          <a:prstGeom prst="bentConnector5">
            <a:avLst>
              <a:gd name="adj1" fmla="val -8250"/>
              <a:gd name="adj2" fmla="val -43100000"/>
              <a:gd name="adj3" fmla="val 11724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28056" name="Rectangle 24"/>
          <p:cNvSpPr>
            <a:spLocks noChangeArrowheads="1"/>
          </p:cNvSpPr>
          <p:nvPr/>
        </p:nvSpPr>
        <p:spPr bwMode="auto">
          <a:xfrm>
            <a:off x="1981200" y="2346325"/>
            <a:ext cx="4572000" cy="17684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New-&gt;next = Cur;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New;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New;</a:t>
            </a:r>
          </a:p>
        </p:txBody>
      </p:sp>
      <p:sp>
        <p:nvSpPr>
          <p:cNvPr id="428057" name="Line 25"/>
          <p:cNvSpPr>
            <a:spLocks noChangeShapeType="1"/>
          </p:cNvSpPr>
          <p:nvPr/>
        </p:nvSpPr>
        <p:spPr bwMode="auto">
          <a:xfrm flipV="1">
            <a:off x="3657600" y="5715000"/>
            <a:ext cx="0" cy="609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8058" name="Text Box 26"/>
          <p:cNvSpPr txBox="1">
            <a:spLocks noChangeArrowheads="1"/>
          </p:cNvSpPr>
          <p:nvPr/>
        </p:nvSpPr>
        <p:spPr bwMode="auto">
          <a:xfrm>
            <a:off x="3124200" y="6248400"/>
            <a:ext cx="5778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Inserting a </a:t>
            </a:r>
            <a:r>
              <a:rPr lang="en-US" altLang="zh-TW" dirty="0" smtClean="0">
                <a:ea typeface="PMingLiU" pitchFamily="18" charset="-120"/>
              </a:rPr>
              <a:t>Node as First Node</a:t>
            </a:r>
            <a:endParaRPr lang="en-US" altLang="zh-TW" dirty="0"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Inserting a </a:t>
            </a:r>
            <a:r>
              <a:rPr lang="en-US" altLang="zh-TW" dirty="0" smtClean="0">
                <a:ea typeface="PMingLiU" pitchFamily="18" charset="-120"/>
              </a:rPr>
              <a:t>Node at Head</a:t>
            </a:r>
            <a:endParaRPr lang="en-US" altLang="zh-TW" dirty="0">
              <a:ea typeface="PMingLiU" pitchFamily="18" charset="-120"/>
            </a:endParaRPr>
          </a:p>
        </p:txBody>
      </p:sp>
      <p:sp>
        <p:nvSpPr>
          <p:cNvPr id="4188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153400" cy="449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New</a:t>
            </a:r>
            <a:r>
              <a:rPr lang="en-US" altLang="zh-TW" dirty="0">
                <a:ea typeface="PMingLiU" pitchFamily="18" charset="-120"/>
              </a:rPr>
              <a:t> after dummy node and before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</a:t>
            </a:r>
          </a:p>
        </p:txBody>
      </p:sp>
      <p:sp>
        <p:nvSpPr>
          <p:cNvPr id="418820" name="Line 4"/>
          <p:cNvSpPr>
            <a:spLocks noChangeShapeType="1"/>
          </p:cNvSpPr>
          <p:nvPr/>
        </p:nvSpPr>
        <p:spPr bwMode="auto">
          <a:xfrm flipV="1">
            <a:off x="2895600" y="5256213"/>
            <a:ext cx="0" cy="609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21" name="Text Box 5"/>
          <p:cNvSpPr txBox="1">
            <a:spLocks noChangeArrowheads="1"/>
          </p:cNvSpPr>
          <p:nvPr/>
        </p:nvSpPr>
        <p:spPr bwMode="auto">
          <a:xfrm>
            <a:off x="2514600" y="57912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743200" y="4799013"/>
            <a:ext cx="941388" cy="482600"/>
            <a:chOff x="1104" y="1488"/>
            <a:chExt cx="768" cy="336"/>
          </a:xfrm>
        </p:grpSpPr>
        <p:sp>
          <p:nvSpPr>
            <p:cNvPr id="418823" name="Rectangle 7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18824" name="Rectangle 8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8825" name="Rectangle 9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18826" name="Text Box 10"/>
          <p:cNvSpPr txBox="1">
            <a:spLocks noChangeArrowheads="1"/>
          </p:cNvSpPr>
          <p:nvPr/>
        </p:nvSpPr>
        <p:spPr bwMode="auto">
          <a:xfrm>
            <a:off x="2514600" y="4570413"/>
            <a:ext cx="1811338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sp>
        <p:nvSpPr>
          <p:cNvPr id="418828" name="Line 12"/>
          <p:cNvSpPr>
            <a:spLocks noChangeShapeType="1"/>
          </p:cNvSpPr>
          <p:nvPr/>
        </p:nvSpPr>
        <p:spPr bwMode="auto">
          <a:xfrm flipV="1">
            <a:off x="6781800" y="5334000"/>
            <a:ext cx="0" cy="533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29" name="Text Box 13"/>
          <p:cNvSpPr txBox="1">
            <a:spLocks noChangeArrowheads="1"/>
          </p:cNvSpPr>
          <p:nvPr/>
        </p:nvSpPr>
        <p:spPr bwMode="auto">
          <a:xfrm>
            <a:off x="6324600" y="5791200"/>
            <a:ext cx="5778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18830" name="Text Box 14"/>
          <p:cNvSpPr txBox="1">
            <a:spLocks noChangeArrowheads="1"/>
          </p:cNvSpPr>
          <p:nvPr/>
        </p:nvSpPr>
        <p:spPr bwMode="auto">
          <a:xfrm>
            <a:off x="4765675" y="4810125"/>
            <a:ext cx="527050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zh-TW" altLang="en-US" sz="2000" b="1" smtClean="0">
              <a:solidFill>
                <a:srgbClr val="000000"/>
              </a:solidFill>
              <a:effectLst/>
              <a:ea typeface="PMingLiU" pitchFamily="18" charset="-120"/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6172200" y="4799013"/>
            <a:ext cx="941388" cy="482600"/>
            <a:chOff x="1104" y="1488"/>
            <a:chExt cx="768" cy="336"/>
          </a:xfrm>
        </p:grpSpPr>
        <p:sp>
          <p:nvSpPr>
            <p:cNvPr id="418832" name="Rectangle 1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18833" name="Rectangle 1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8834" name="Rectangle 1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18835" name="Line 19"/>
          <p:cNvSpPr>
            <a:spLocks noChangeShapeType="1"/>
          </p:cNvSpPr>
          <p:nvPr/>
        </p:nvSpPr>
        <p:spPr bwMode="auto">
          <a:xfrm>
            <a:off x="3733800" y="4875213"/>
            <a:ext cx="2438400" cy="1587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36" name="Line 20"/>
          <p:cNvSpPr>
            <a:spLocks noChangeShapeType="1"/>
          </p:cNvSpPr>
          <p:nvPr/>
        </p:nvSpPr>
        <p:spPr bwMode="auto">
          <a:xfrm flipH="1" flipV="1">
            <a:off x="3733800" y="5027613"/>
            <a:ext cx="2438400" cy="1587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cxnSp>
        <p:nvCxnSpPr>
          <p:cNvPr id="418838" name="AutoShape 22"/>
          <p:cNvCxnSpPr>
            <a:cxnSpLocks noChangeShapeType="1"/>
          </p:cNvCxnSpPr>
          <p:nvPr/>
        </p:nvCxnSpPr>
        <p:spPr bwMode="auto">
          <a:xfrm flipV="1">
            <a:off x="2743200" y="5181600"/>
            <a:ext cx="4370388" cy="63500"/>
          </a:xfrm>
          <a:prstGeom prst="bentConnector5">
            <a:avLst>
              <a:gd name="adj1" fmla="val -7704"/>
              <a:gd name="adj2" fmla="val -1655000"/>
              <a:gd name="adj3" fmla="val 105231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18839" name="AutoShape 23"/>
          <p:cNvCxnSpPr>
            <a:cxnSpLocks noChangeShapeType="1"/>
            <a:stCxn id="418834" idx="3"/>
          </p:cNvCxnSpPr>
          <p:nvPr/>
        </p:nvCxnSpPr>
        <p:spPr bwMode="auto">
          <a:xfrm flipH="1" flipV="1">
            <a:off x="2743200" y="4953000"/>
            <a:ext cx="4370388" cy="87313"/>
          </a:xfrm>
          <a:prstGeom prst="bentConnector5">
            <a:avLst>
              <a:gd name="adj1" fmla="val -5231"/>
              <a:gd name="adj2" fmla="val 652727"/>
              <a:gd name="adj3" fmla="val 10606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18840" name="Rectangle 24"/>
          <p:cNvSpPr>
            <a:spLocks noChangeArrowheads="1"/>
          </p:cNvSpPr>
          <p:nvPr/>
        </p:nvSpPr>
        <p:spPr bwMode="auto">
          <a:xfrm>
            <a:off x="2438400" y="2286000"/>
            <a:ext cx="4572000" cy="17684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New-&gt;next = Cur;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New;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New;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419600" y="5105400"/>
            <a:ext cx="1066800" cy="533400"/>
            <a:chOff x="1104" y="1488"/>
            <a:chExt cx="768" cy="336"/>
          </a:xfrm>
        </p:grpSpPr>
        <p:sp>
          <p:nvSpPr>
            <p:cNvPr id="418844" name="Rectangle 28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18845" name="Rectangle 29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8846" name="Rectangle 30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18847" name="Line 31"/>
          <p:cNvSpPr>
            <a:spLocks noChangeShapeType="1"/>
          </p:cNvSpPr>
          <p:nvPr/>
        </p:nvSpPr>
        <p:spPr bwMode="auto">
          <a:xfrm>
            <a:off x="3733800" y="5105400"/>
            <a:ext cx="68580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48" name="Line 32"/>
          <p:cNvSpPr>
            <a:spLocks noChangeShapeType="1"/>
          </p:cNvSpPr>
          <p:nvPr/>
        </p:nvSpPr>
        <p:spPr bwMode="auto">
          <a:xfrm rot="10918189">
            <a:off x="3581400" y="5254625"/>
            <a:ext cx="852488" cy="2905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49" name="Line 33"/>
          <p:cNvSpPr>
            <a:spLocks noChangeShapeType="1"/>
          </p:cNvSpPr>
          <p:nvPr/>
        </p:nvSpPr>
        <p:spPr bwMode="auto">
          <a:xfrm flipV="1">
            <a:off x="5486400" y="5029200"/>
            <a:ext cx="685800" cy="457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50" name="Line 34"/>
          <p:cNvSpPr>
            <a:spLocks noChangeShapeType="1"/>
          </p:cNvSpPr>
          <p:nvPr/>
        </p:nvSpPr>
        <p:spPr bwMode="auto">
          <a:xfrm rot="10918189" flipV="1">
            <a:off x="5484813" y="5178425"/>
            <a:ext cx="688975" cy="4587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8851" name="Text Box 35"/>
          <p:cNvSpPr txBox="1">
            <a:spLocks noChangeArrowheads="1"/>
          </p:cNvSpPr>
          <p:nvPr/>
        </p:nvSpPr>
        <p:spPr bwMode="auto">
          <a:xfrm>
            <a:off x="5105400" y="58674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New</a:t>
            </a:r>
          </a:p>
        </p:txBody>
      </p:sp>
      <p:sp>
        <p:nvSpPr>
          <p:cNvPr id="418852" name="Line 36"/>
          <p:cNvSpPr>
            <a:spLocks noChangeShapeType="1"/>
          </p:cNvSpPr>
          <p:nvPr/>
        </p:nvSpPr>
        <p:spPr bwMode="auto">
          <a:xfrm rot="-2268667" flipH="1" flipV="1">
            <a:off x="5162550" y="5537200"/>
            <a:ext cx="14288" cy="4524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9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449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New</a:t>
            </a:r>
            <a:r>
              <a:rPr lang="en-US" altLang="zh-TW" dirty="0">
                <a:ea typeface="PMingLiU" pitchFamily="18" charset="-120"/>
              </a:rPr>
              <a:t> in the middle and before Cur</a:t>
            </a:r>
          </a:p>
        </p:txBody>
      </p:sp>
      <p:sp>
        <p:nvSpPr>
          <p:cNvPr id="429060" name="Rectangle 1028"/>
          <p:cNvSpPr>
            <a:spLocks noChangeArrowheads="1"/>
          </p:cNvSpPr>
          <p:nvPr/>
        </p:nvSpPr>
        <p:spPr bwMode="auto">
          <a:xfrm>
            <a:off x="762000" y="1905000"/>
            <a:ext cx="8001000" cy="17684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New-&gt;next = Cur;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New;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New; </a:t>
            </a:r>
            <a:r>
              <a:rPr lang="en-US" altLang="zh-TW" sz="2000" dirty="0" smtClean="0">
                <a:solidFill>
                  <a:srgbClr val="0000CC"/>
                </a:solidFill>
                <a:effectLst/>
                <a:latin typeface="Courier New" pitchFamily="49" charset="0"/>
                <a:ea typeface="PMingLiU" pitchFamily="18" charset="-120"/>
              </a:rPr>
              <a:t>// same as insert front!</a:t>
            </a:r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>
            <a:off x="6324600" y="4724400"/>
            <a:ext cx="941388" cy="482600"/>
            <a:chOff x="1104" y="1488"/>
            <a:chExt cx="768" cy="336"/>
          </a:xfrm>
        </p:grpSpPr>
        <p:sp>
          <p:nvSpPr>
            <p:cNvPr id="429062" name="Rectangle 103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29063" name="Rectangle 103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9064" name="Rectangle 103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3" name="Group 1033"/>
          <p:cNvGrpSpPr>
            <a:grpSpLocks/>
          </p:cNvGrpSpPr>
          <p:nvPr/>
        </p:nvGrpSpPr>
        <p:grpSpPr bwMode="auto">
          <a:xfrm>
            <a:off x="3089275" y="4832350"/>
            <a:ext cx="403225" cy="209550"/>
            <a:chOff x="1500" y="2016"/>
            <a:chExt cx="288" cy="145"/>
          </a:xfrm>
        </p:grpSpPr>
        <p:sp>
          <p:nvSpPr>
            <p:cNvPr id="429066" name="Line 1034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29067" name="Line 1035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29068" name="Text Box 1036"/>
          <p:cNvSpPr txBox="1">
            <a:spLocks noChangeArrowheads="1"/>
          </p:cNvSpPr>
          <p:nvPr/>
        </p:nvSpPr>
        <p:spPr bwMode="auto">
          <a:xfrm>
            <a:off x="914400" y="59436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29069" name="Line 1037"/>
          <p:cNvSpPr>
            <a:spLocks noChangeShapeType="1"/>
          </p:cNvSpPr>
          <p:nvPr/>
        </p:nvSpPr>
        <p:spPr bwMode="auto">
          <a:xfrm flipV="1">
            <a:off x="1371600" y="5178425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grpSp>
        <p:nvGrpSpPr>
          <p:cNvPr id="4" name="Group 1038"/>
          <p:cNvGrpSpPr>
            <a:grpSpLocks/>
          </p:cNvGrpSpPr>
          <p:nvPr/>
        </p:nvGrpSpPr>
        <p:grpSpPr bwMode="auto">
          <a:xfrm>
            <a:off x="2198688" y="4695825"/>
            <a:ext cx="941387" cy="482600"/>
            <a:chOff x="1104" y="1488"/>
            <a:chExt cx="768" cy="336"/>
          </a:xfrm>
        </p:grpSpPr>
        <p:sp>
          <p:nvSpPr>
            <p:cNvPr id="429071" name="Rectangle 1039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29072" name="Rectangle 1040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9073" name="Rectangle 1041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1042"/>
          <p:cNvGrpSpPr>
            <a:grpSpLocks/>
          </p:cNvGrpSpPr>
          <p:nvPr/>
        </p:nvGrpSpPr>
        <p:grpSpPr bwMode="auto">
          <a:xfrm>
            <a:off x="904875" y="4695825"/>
            <a:ext cx="941388" cy="482600"/>
            <a:chOff x="1104" y="1488"/>
            <a:chExt cx="768" cy="336"/>
          </a:xfrm>
        </p:grpSpPr>
        <p:sp>
          <p:nvSpPr>
            <p:cNvPr id="429075" name="Rectangle 1043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29076" name="Rectangle 1044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9077" name="Rectangle 1045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1046"/>
          <p:cNvGrpSpPr>
            <a:grpSpLocks/>
          </p:cNvGrpSpPr>
          <p:nvPr/>
        </p:nvGrpSpPr>
        <p:grpSpPr bwMode="auto">
          <a:xfrm>
            <a:off x="1846263" y="4832350"/>
            <a:ext cx="403225" cy="209550"/>
            <a:chOff x="1500" y="2016"/>
            <a:chExt cx="288" cy="145"/>
          </a:xfrm>
        </p:grpSpPr>
        <p:sp>
          <p:nvSpPr>
            <p:cNvPr id="429079" name="Line 1047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29080" name="Line 1048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29081" name="Text Box 1049"/>
          <p:cNvSpPr txBox="1">
            <a:spLocks noChangeArrowheads="1"/>
          </p:cNvSpPr>
          <p:nvPr/>
        </p:nvSpPr>
        <p:spPr bwMode="auto">
          <a:xfrm>
            <a:off x="838200" y="4419600"/>
            <a:ext cx="1811338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29082" name="AutoShape 1050"/>
          <p:cNvCxnSpPr>
            <a:cxnSpLocks noChangeShapeType="1"/>
            <a:stCxn id="429064" idx="3"/>
            <a:endCxn id="429076" idx="1"/>
          </p:cNvCxnSpPr>
          <p:nvPr/>
        </p:nvCxnSpPr>
        <p:spPr bwMode="auto">
          <a:xfrm flipH="1" flipV="1">
            <a:off x="904875" y="4937125"/>
            <a:ext cx="6361113" cy="28575"/>
          </a:xfrm>
          <a:prstGeom prst="bentConnector5">
            <a:avLst>
              <a:gd name="adj1" fmla="val -3593"/>
              <a:gd name="adj2" fmla="val 1744444"/>
              <a:gd name="adj3" fmla="val 103593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29083" name="AutoShape 1051"/>
          <p:cNvCxnSpPr>
            <a:cxnSpLocks noChangeShapeType="1"/>
          </p:cNvCxnSpPr>
          <p:nvPr/>
        </p:nvCxnSpPr>
        <p:spPr bwMode="auto">
          <a:xfrm flipV="1">
            <a:off x="838200" y="5029200"/>
            <a:ext cx="6427788" cy="139700"/>
          </a:xfrm>
          <a:prstGeom prst="bentConnector5">
            <a:avLst>
              <a:gd name="adj1" fmla="val -2051"/>
              <a:gd name="adj2" fmla="val -865912"/>
              <a:gd name="adj3" fmla="val 103528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grpSp>
        <p:nvGrpSpPr>
          <p:cNvPr id="7" name="Group 1052"/>
          <p:cNvGrpSpPr>
            <a:grpSpLocks/>
          </p:cNvGrpSpPr>
          <p:nvPr/>
        </p:nvGrpSpPr>
        <p:grpSpPr bwMode="auto">
          <a:xfrm>
            <a:off x="3505200" y="4724400"/>
            <a:ext cx="939800" cy="457200"/>
            <a:chOff x="1104" y="1488"/>
            <a:chExt cx="768" cy="336"/>
          </a:xfrm>
        </p:grpSpPr>
        <p:sp>
          <p:nvSpPr>
            <p:cNvPr id="429085" name="Rectangle 1053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29086" name="Rectangle 1054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9087" name="Rectangle 1055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29088" name="Text Box 1056"/>
          <p:cNvSpPr txBox="1">
            <a:spLocks noChangeArrowheads="1"/>
          </p:cNvSpPr>
          <p:nvPr/>
        </p:nvSpPr>
        <p:spPr bwMode="auto">
          <a:xfrm>
            <a:off x="6477000" y="5791200"/>
            <a:ext cx="7937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29089" name="Line 1057"/>
          <p:cNvSpPr>
            <a:spLocks noChangeShapeType="1"/>
          </p:cNvSpPr>
          <p:nvPr/>
        </p:nvSpPr>
        <p:spPr bwMode="auto">
          <a:xfrm rot="19331333" flipV="1">
            <a:off x="6629400" y="5257800"/>
            <a:ext cx="385763" cy="504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9090" name="Line 1058"/>
          <p:cNvSpPr>
            <a:spLocks noChangeShapeType="1"/>
          </p:cNvSpPr>
          <p:nvPr/>
        </p:nvSpPr>
        <p:spPr bwMode="auto">
          <a:xfrm>
            <a:off x="4495800" y="4800600"/>
            <a:ext cx="17526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9091" name="Line 1059"/>
          <p:cNvSpPr>
            <a:spLocks noChangeShapeType="1"/>
          </p:cNvSpPr>
          <p:nvPr/>
        </p:nvSpPr>
        <p:spPr bwMode="auto">
          <a:xfrm flipH="1" flipV="1">
            <a:off x="4419600" y="4953000"/>
            <a:ext cx="182880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grpSp>
        <p:nvGrpSpPr>
          <p:cNvPr id="8" name="Group 1060"/>
          <p:cNvGrpSpPr>
            <a:grpSpLocks/>
          </p:cNvGrpSpPr>
          <p:nvPr/>
        </p:nvGrpSpPr>
        <p:grpSpPr bwMode="auto">
          <a:xfrm>
            <a:off x="4905375" y="5006975"/>
            <a:ext cx="911225" cy="479425"/>
            <a:chOff x="1104" y="1488"/>
            <a:chExt cx="768" cy="336"/>
          </a:xfrm>
        </p:grpSpPr>
        <p:sp>
          <p:nvSpPr>
            <p:cNvPr id="429093" name="Rectangle 1061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29094" name="Rectangle 1062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29095" name="Rectangle 1063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29096" name="Line 1064"/>
          <p:cNvSpPr>
            <a:spLocks noChangeShapeType="1"/>
          </p:cNvSpPr>
          <p:nvPr/>
        </p:nvSpPr>
        <p:spPr bwMode="auto">
          <a:xfrm>
            <a:off x="4419600" y="5105400"/>
            <a:ext cx="485775" cy="1762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9097" name="Line 1065"/>
          <p:cNvSpPr>
            <a:spLocks noChangeShapeType="1"/>
          </p:cNvSpPr>
          <p:nvPr/>
        </p:nvSpPr>
        <p:spPr bwMode="auto">
          <a:xfrm rot="10918189">
            <a:off x="4341813" y="5183188"/>
            <a:ext cx="574675" cy="2206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9098" name="Line 1066"/>
          <p:cNvSpPr>
            <a:spLocks noChangeShapeType="1"/>
          </p:cNvSpPr>
          <p:nvPr/>
        </p:nvSpPr>
        <p:spPr bwMode="auto">
          <a:xfrm flipV="1">
            <a:off x="5816600" y="5029200"/>
            <a:ext cx="431800" cy="3206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9099" name="Line 1067"/>
          <p:cNvSpPr>
            <a:spLocks noChangeShapeType="1"/>
          </p:cNvSpPr>
          <p:nvPr/>
        </p:nvSpPr>
        <p:spPr bwMode="auto">
          <a:xfrm rot="10918189" flipV="1">
            <a:off x="5811838" y="5178425"/>
            <a:ext cx="433387" cy="3032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29100" name="Text Box 1068"/>
          <p:cNvSpPr txBox="1">
            <a:spLocks noChangeArrowheads="1"/>
          </p:cNvSpPr>
          <p:nvPr/>
        </p:nvSpPr>
        <p:spPr bwMode="auto">
          <a:xfrm>
            <a:off x="5029200" y="5791200"/>
            <a:ext cx="1089025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New</a:t>
            </a:r>
          </a:p>
        </p:txBody>
      </p:sp>
      <p:sp>
        <p:nvSpPr>
          <p:cNvPr id="429101" name="Line 1069"/>
          <p:cNvSpPr>
            <a:spLocks noChangeShapeType="1"/>
          </p:cNvSpPr>
          <p:nvPr/>
        </p:nvSpPr>
        <p:spPr bwMode="auto">
          <a:xfrm rot="19331333" flipV="1">
            <a:off x="5287963" y="5491163"/>
            <a:ext cx="255587" cy="3206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Inserting a </a:t>
            </a:r>
            <a:r>
              <a:rPr lang="en-US" altLang="zh-TW" dirty="0" smtClean="0">
                <a:ea typeface="PMingLiU" pitchFamily="18" charset="-120"/>
              </a:rPr>
              <a:t>Node – in the Middle</a:t>
            </a:r>
            <a:endParaRPr lang="en-US" altLang="zh-TW" dirty="0"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458200" cy="46482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New</a:t>
            </a:r>
            <a:r>
              <a:rPr lang="en-US" altLang="zh-TW" dirty="0">
                <a:ea typeface="PMingLiU" pitchFamily="18" charset="-120"/>
              </a:rPr>
              <a:t> at Rear (with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pointing to dummy head)</a:t>
            </a:r>
          </a:p>
        </p:txBody>
      </p:sp>
      <p:sp>
        <p:nvSpPr>
          <p:cNvPr id="436227" name="Rectangle 3"/>
          <p:cNvSpPr>
            <a:spLocks noChangeArrowheads="1"/>
          </p:cNvSpPr>
          <p:nvPr/>
        </p:nvSpPr>
        <p:spPr bwMode="auto">
          <a:xfrm>
            <a:off x="609600" y="2133600"/>
            <a:ext cx="8001000" cy="17684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New-&gt;next = Cur;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New;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(New-&gt;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New; </a:t>
            </a:r>
            <a:r>
              <a:rPr lang="en-US" altLang="zh-TW" sz="2000" dirty="0" smtClean="0">
                <a:solidFill>
                  <a:srgbClr val="0000CC"/>
                </a:solidFill>
                <a:effectLst/>
                <a:latin typeface="Courier New" pitchFamily="49" charset="0"/>
                <a:ea typeface="PMingLiU" pitchFamily="18" charset="-120"/>
              </a:rPr>
              <a:t>// same as insert front!</a:t>
            </a:r>
            <a:endParaRPr lang="en-US" altLang="zh-TW" sz="2000" dirty="0" smtClean="0">
              <a:solidFill>
                <a:srgbClr val="0000CC"/>
              </a:solidFill>
              <a:effectLst/>
              <a:ea typeface="PMingLiU" pitchFamily="18" charset="-12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440613" y="5000625"/>
            <a:ext cx="941387" cy="482600"/>
            <a:chOff x="1104" y="1488"/>
            <a:chExt cx="768" cy="336"/>
          </a:xfrm>
        </p:grpSpPr>
        <p:sp>
          <p:nvSpPr>
            <p:cNvPr id="436229" name="Rectangle 5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436230" name="Rectangle 6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36231" name="Rectangle 7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357563" y="5000625"/>
            <a:ext cx="941387" cy="482600"/>
            <a:chOff x="1104" y="1488"/>
            <a:chExt cx="768" cy="336"/>
          </a:xfrm>
        </p:grpSpPr>
        <p:sp>
          <p:nvSpPr>
            <p:cNvPr id="436233" name="Rectangle 9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36234" name="Rectangle 10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36235" name="Rectangle 11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080125" y="5000625"/>
            <a:ext cx="941388" cy="482600"/>
            <a:chOff x="1104" y="1488"/>
            <a:chExt cx="768" cy="336"/>
          </a:xfrm>
        </p:grpSpPr>
        <p:sp>
          <p:nvSpPr>
            <p:cNvPr id="436237" name="Rectangle 13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36238" name="Rectangle 14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36239" name="Rectangle 15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5000625"/>
            <a:ext cx="941388" cy="482600"/>
            <a:chOff x="1104" y="1488"/>
            <a:chExt cx="768" cy="336"/>
          </a:xfrm>
        </p:grpSpPr>
        <p:sp>
          <p:nvSpPr>
            <p:cNvPr id="436241" name="Rectangle 17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36242" name="Rectangle 18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36243" name="Rectangle 19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2936875" y="5137150"/>
            <a:ext cx="403225" cy="209550"/>
            <a:chOff x="1500" y="2016"/>
            <a:chExt cx="288" cy="145"/>
          </a:xfrm>
        </p:grpSpPr>
        <p:sp>
          <p:nvSpPr>
            <p:cNvPr id="436245" name="Line 21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36246" name="Line 22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4332288" y="5137150"/>
            <a:ext cx="403225" cy="209550"/>
            <a:chOff x="2496" y="2064"/>
            <a:chExt cx="288" cy="145"/>
          </a:xfrm>
        </p:grpSpPr>
        <p:sp>
          <p:nvSpPr>
            <p:cNvPr id="436248" name="Line 24"/>
            <p:cNvSpPr>
              <a:spLocks noChangeShapeType="1"/>
            </p:cNvSpPr>
            <p:nvPr/>
          </p:nvSpPr>
          <p:spPr bwMode="auto">
            <a:xfrm>
              <a:off x="2496" y="2064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36249" name="Line 25"/>
            <p:cNvSpPr>
              <a:spLocks noChangeShapeType="1"/>
            </p:cNvSpPr>
            <p:nvPr/>
          </p:nvSpPr>
          <p:spPr bwMode="auto">
            <a:xfrm rot="10918189">
              <a:off x="2496" y="2208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676900" y="5137150"/>
            <a:ext cx="403225" cy="209550"/>
            <a:chOff x="3456" y="2016"/>
            <a:chExt cx="288" cy="145"/>
          </a:xfrm>
        </p:grpSpPr>
        <p:sp>
          <p:nvSpPr>
            <p:cNvPr id="436251" name="Line 27"/>
            <p:cNvSpPr>
              <a:spLocks noChangeShapeType="1"/>
            </p:cNvSpPr>
            <p:nvPr/>
          </p:nvSpPr>
          <p:spPr bwMode="auto">
            <a:xfrm>
              <a:off x="3456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36252" name="Line 28"/>
            <p:cNvSpPr>
              <a:spLocks noChangeShapeType="1"/>
            </p:cNvSpPr>
            <p:nvPr/>
          </p:nvSpPr>
          <p:spPr bwMode="auto">
            <a:xfrm rot="10918189">
              <a:off x="3456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36253" name="Line 29"/>
          <p:cNvSpPr>
            <a:spLocks noChangeShapeType="1"/>
          </p:cNvSpPr>
          <p:nvPr/>
        </p:nvSpPr>
        <p:spPr bwMode="auto">
          <a:xfrm>
            <a:off x="7021513" y="5137150"/>
            <a:ext cx="4032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36254" name="Line 30"/>
          <p:cNvSpPr>
            <a:spLocks noChangeShapeType="1"/>
          </p:cNvSpPr>
          <p:nvPr/>
        </p:nvSpPr>
        <p:spPr bwMode="auto">
          <a:xfrm rot="10918189">
            <a:off x="7021513" y="5345113"/>
            <a:ext cx="403225" cy="15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36255" name="Text Box 31"/>
          <p:cNvSpPr txBox="1">
            <a:spLocks noChangeArrowheads="1"/>
          </p:cNvSpPr>
          <p:nvPr/>
        </p:nvSpPr>
        <p:spPr bwMode="auto">
          <a:xfrm>
            <a:off x="1143000" y="62484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36256" name="Line 32"/>
          <p:cNvSpPr>
            <a:spLocks noChangeShapeType="1"/>
          </p:cNvSpPr>
          <p:nvPr/>
        </p:nvSpPr>
        <p:spPr bwMode="auto">
          <a:xfrm flipV="1">
            <a:off x="1600200" y="5562600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2046288" y="5000625"/>
            <a:ext cx="941387" cy="482600"/>
            <a:chOff x="1104" y="1488"/>
            <a:chExt cx="768" cy="336"/>
          </a:xfrm>
        </p:grpSpPr>
        <p:sp>
          <p:nvSpPr>
            <p:cNvPr id="436258" name="Rectangle 34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36259" name="Rectangle 35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36260" name="Rectangle 36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0" name="Group 37"/>
          <p:cNvGrpSpPr>
            <a:grpSpLocks/>
          </p:cNvGrpSpPr>
          <p:nvPr/>
        </p:nvGrpSpPr>
        <p:grpSpPr bwMode="auto">
          <a:xfrm>
            <a:off x="752475" y="5000625"/>
            <a:ext cx="941388" cy="482600"/>
            <a:chOff x="1104" y="1488"/>
            <a:chExt cx="768" cy="336"/>
          </a:xfrm>
        </p:grpSpPr>
        <p:sp>
          <p:nvSpPr>
            <p:cNvPr id="436262" name="Rectangle 38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36263" name="Rectangle 39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36264" name="Rectangle 40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1" name="Group 41"/>
          <p:cNvGrpSpPr>
            <a:grpSpLocks/>
          </p:cNvGrpSpPr>
          <p:nvPr/>
        </p:nvGrpSpPr>
        <p:grpSpPr bwMode="auto">
          <a:xfrm>
            <a:off x="1693863" y="5137150"/>
            <a:ext cx="403225" cy="209550"/>
            <a:chOff x="1500" y="2016"/>
            <a:chExt cx="288" cy="145"/>
          </a:xfrm>
        </p:grpSpPr>
        <p:sp>
          <p:nvSpPr>
            <p:cNvPr id="436266" name="Line 42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36267" name="Line 43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36268" name="Text Box 44"/>
          <p:cNvSpPr txBox="1">
            <a:spLocks noChangeArrowheads="1"/>
          </p:cNvSpPr>
          <p:nvPr/>
        </p:nvSpPr>
        <p:spPr bwMode="auto">
          <a:xfrm>
            <a:off x="685800" y="4724400"/>
            <a:ext cx="1811338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36269" name="AutoShape 45"/>
          <p:cNvCxnSpPr>
            <a:cxnSpLocks noChangeShapeType="1"/>
          </p:cNvCxnSpPr>
          <p:nvPr/>
        </p:nvCxnSpPr>
        <p:spPr bwMode="auto">
          <a:xfrm flipH="1">
            <a:off x="752475" y="5241925"/>
            <a:ext cx="7629525" cy="1588"/>
          </a:xfrm>
          <a:prstGeom prst="bentConnector5">
            <a:avLst>
              <a:gd name="adj1" fmla="val -2995"/>
              <a:gd name="adj2" fmla="val -38700000"/>
              <a:gd name="adj3" fmla="val 10299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36270" name="AutoShape 46"/>
          <p:cNvCxnSpPr>
            <a:cxnSpLocks noChangeShapeType="1"/>
          </p:cNvCxnSpPr>
          <p:nvPr/>
        </p:nvCxnSpPr>
        <p:spPr bwMode="auto">
          <a:xfrm rot="10800000" flipH="1" flipV="1">
            <a:off x="762000" y="5334000"/>
            <a:ext cx="7629525" cy="1588"/>
          </a:xfrm>
          <a:prstGeom prst="bentConnector5">
            <a:avLst>
              <a:gd name="adj1" fmla="val -2995"/>
              <a:gd name="adj2" fmla="val 43799995"/>
              <a:gd name="adj3" fmla="val 10299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36271" name="Text Box 47"/>
          <p:cNvSpPr txBox="1">
            <a:spLocks noChangeArrowheads="1"/>
          </p:cNvSpPr>
          <p:nvPr/>
        </p:nvSpPr>
        <p:spPr bwMode="auto">
          <a:xfrm>
            <a:off x="304800" y="6248400"/>
            <a:ext cx="5778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36272" name="Line 48"/>
          <p:cNvSpPr>
            <a:spLocks noChangeShapeType="1"/>
          </p:cNvSpPr>
          <p:nvPr/>
        </p:nvSpPr>
        <p:spPr bwMode="auto">
          <a:xfrm flipV="1">
            <a:off x="914400" y="5486400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cxnSp>
        <p:nvCxnSpPr>
          <p:cNvPr id="436273" name="AutoShape 49"/>
          <p:cNvCxnSpPr>
            <a:cxnSpLocks noChangeShapeType="1"/>
          </p:cNvCxnSpPr>
          <p:nvPr/>
        </p:nvCxnSpPr>
        <p:spPr bwMode="auto">
          <a:xfrm rot="5400000" flipH="1">
            <a:off x="3885406" y="1981994"/>
            <a:ext cx="123825" cy="6218238"/>
          </a:xfrm>
          <a:prstGeom prst="bentConnector4">
            <a:avLst>
              <a:gd name="adj1" fmla="val 682051"/>
              <a:gd name="adj2" fmla="val 103676"/>
            </a:avLst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</p:spPr>
      </p:cxnSp>
      <p:cxnSp>
        <p:nvCxnSpPr>
          <p:cNvPr id="436274" name="AutoShape 50"/>
          <p:cNvCxnSpPr>
            <a:cxnSpLocks noChangeShapeType="1"/>
            <a:stCxn id="436263" idx="1"/>
          </p:cNvCxnSpPr>
          <p:nvPr/>
        </p:nvCxnSpPr>
        <p:spPr bwMode="auto">
          <a:xfrm rot="10800000" flipH="1" flipV="1">
            <a:off x="752475" y="5241925"/>
            <a:ext cx="6269038" cy="168275"/>
          </a:xfrm>
          <a:prstGeom prst="bentConnector5">
            <a:avLst>
              <a:gd name="adj1" fmla="val -6838"/>
              <a:gd name="adj2" fmla="val 284903"/>
              <a:gd name="adj3" fmla="val 102454"/>
            </a:avLst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</p:spPr>
      </p:cxnSp>
      <p:sp>
        <p:nvSpPr>
          <p:cNvPr id="436275" name="Text Box 51"/>
          <p:cNvSpPr txBox="1">
            <a:spLocks noChangeArrowheads="1"/>
          </p:cNvSpPr>
          <p:nvPr/>
        </p:nvSpPr>
        <p:spPr bwMode="auto">
          <a:xfrm>
            <a:off x="7543800" y="6172200"/>
            <a:ext cx="6540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New</a:t>
            </a:r>
          </a:p>
        </p:txBody>
      </p:sp>
      <p:sp>
        <p:nvSpPr>
          <p:cNvPr id="436276" name="Line 52"/>
          <p:cNvSpPr>
            <a:spLocks noChangeShapeType="1"/>
          </p:cNvSpPr>
          <p:nvPr/>
        </p:nvSpPr>
        <p:spPr bwMode="auto">
          <a:xfrm flipV="1">
            <a:off x="8001000" y="5486400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Inserting a </a:t>
            </a:r>
            <a:r>
              <a:rPr lang="en-US" altLang="zh-TW" dirty="0" smtClean="0">
                <a:ea typeface="PMingLiU" pitchFamily="18" charset="-120"/>
              </a:rPr>
              <a:t>Node at Rear</a:t>
            </a:r>
            <a:endParaRPr lang="en-US" altLang="zh-TW" dirty="0"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DLL-Insert – Implementation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void </a:t>
            </a:r>
            <a:r>
              <a:rPr lang="en-US" altLang="zh-TW" sz="20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(Node *Head, </a:t>
            </a:r>
            <a:r>
              <a:rPr lang="en-US" altLang="zh-TW" sz="20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item){ 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Node *New, *Cur;                        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New = new Node;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New-&gt;data = item;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Cur = Head-&gt;next;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while(Cur != Head){	</a:t>
            </a:r>
            <a:r>
              <a:rPr lang="en-US" altLang="zh-TW" sz="2000" dirty="0" smtClean="0">
                <a:solidFill>
                  <a:srgbClr val="0000CC"/>
                </a:solidFill>
                <a:latin typeface="Courier New" pitchFamily="49" charset="0"/>
                <a:ea typeface="PMingLiU" pitchFamily="18" charset="-120"/>
              </a:rPr>
              <a:t>//position Cur for insertion 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if(Cur-&gt;data &lt; item)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	Cur = Cur-&gt;next;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else    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	break;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}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New-&gt;next = Cur;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New-&gt;</a:t>
            </a:r>
            <a:r>
              <a:rPr lang="en-US" altLang="zh-TW" sz="20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Cur-&gt;</a:t>
            </a:r>
            <a:r>
              <a:rPr lang="en-US" altLang="zh-TW" sz="20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= New;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(New-&gt;</a:t>
            </a:r>
            <a:r>
              <a:rPr lang="en-US" altLang="zh-TW" sz="20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)-&gt;next = New;</a:t>
            </a:r>
          </a:p>
          <a:p>
            <a:pPr lvl="0">
              <a:lnSpc>
                <a:spcPct val="90000"/>
              </a:lnSpc>
              <a:buClr>
                <a:srgbClr val="CC9900"/>
              </a:buClr>
              <a:buNone/>
            </a:pP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}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68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Deleting a </a:t>
            </a:r>
            <a:r>
              <a:rPr lang="en-US" altLang="zh-TW" dirty="0" smtClean="0">
                <a:ea typeface="PMingLiU" pitchFamily="18" charset="-120"/>
              </a:rPr>
              <a:t>Node – at Head</a:t>
            </a:r>
            <a:endParaRPr lang="en-US" altLang="zh-TW" dirty="0">
              <a:ea typeface="PMingLiU" pitchFamily="18" charset="-120"/>
            </a:endParaRP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19812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Delete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at front</a:t>
            </a: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593013" y="4314825"/>
            <a:ext cx="941388" cy="482600"/>
            <a:chOff x="1104" y="1488"/>
            <a:chExt cx="768" cy="336"/>
          </a:xfrm>
        </p:grpSpPr>
        <p:sp>
          <p:nvSpPr>
            <p:cNvPr id="413702" name="Rectangle 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413703" name="Rectangle 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04" name="Rectangle 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509963" y="4314825"/>
            <a:ext cx="941388" cy="482600"/>
            <a:chOff x="1104" y="1488"/>
            <a:chExt cx="768" cy="336"/>
          </a:xfrm>
        </p:grpSpPr>
        <p:sp>
          <p:nvSpPr>
            <p:cNvPr id="413706" name="Rectangle 1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13707" name="Rectangle 1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08" name="Rectangle 1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6232525" y="4314825"/>
            <a:ext cx="941388" cy="482600"/>
            <a:chOff x="1104" y="1488"/>
            <a:chExt cx="768" cy="336"/>
          </a:xfrm>
        </p:grpSpPr>
        <p:sp>
          <p:nvSpPr>
            <p:cNvPr id="413710" name="Rectangle 14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13711" name="Rectangle 15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12" name="Rectangle 16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4870450" y="4314825"/>
            <a:ext cx="941388" cy="482600"/>
            <a:chOff x="1104" y="1488"/>
            <a:chExt cx="768" cy="336"/>
          </a:xfrm>
        </p:grpSpPr>
        <p:sp>
          <p:nvSpPr>
            <p:cNvPr id="413714" name="Rectangle 18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13715" name="Rectangle 19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16" name="Rectangle 20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3089275" y="4451350"/>
            <a:ext cx="403225" cy="209550"/>
            <a:chOff x="1500" y="2016"/>
            <a:chExt cx="288" cy="145"/>
          </a:xfrm>
        </p:grpSpPr>
        <p:sp>
          <p:nvSpPr>
            <p:cNvPr id="413718" name="Line 22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19" name="Line 23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4484688" y="4451350"/>
            <a:ext cx="403225" cy="209550"/>
            <a:chOff x="2496" y="2064"/>
            <a:chExt cx="288" cy="145"/>
          </a:xfrm>
        </p:grpSpPr>
        <p:sp>
          <p:nvSpPr>
            <p:cNvPr id="413721" name="Line 25"/>
            <p:cNvSpPr>
              <a:spLocks noChangeShapeType="1"/>
            </p:cNvSpPr>
            <p:nvPr/>
          </p:nvSpPr>
          <p:spPr bwMode="auto">
            <a:xfrm>
              <a:off x="2496" y="2064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22" name="Line 26"/>
            <p:cNvSpPr>
              <a:spLocks noChangeShapeType="1"/>
            </p:cNvSpPr>
            <p:nvPr/>
          </p:nvSpPr>
          <p:spPr bwMode="auto">
            <a:xfrm rot="10918189">
              <a:off x="2496" y="2208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9" name="Group 27"/>
          <p:cNvGrpSpPr>
            <a:grpSpLocks/>
          </p:cNvGrpSpPr>
          <p:nvPr/>
        </p:nvGrpSpPr>
        <p:grpSpPr bwMode="auto">
          <a:xfrm>
            <a:off x="5829300" y="4451350"/>
            <a:ext cx="1747838" cy="209550"/>
            <a:chOff x="3456" y="2016"/>
            <a:chExt cx="1248" cy="145"/>
          </a:xfrm>
        </p:grpSpPr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3456" y="2016"/>
              <a:ext cx="288" cy="145"/>
              <a:chOff x="3456" y="2016"/>
              <a:chExt cx="288" cy="145"/>
            </a:xfrm>
          </p:grpSpPr>
          <p:sp>
            <p:nvSpPr>
              <p:cNvPr id="413725" name="Line 29"/>
              <p:cNvSpPr>
                <a:spLocks noChangeShapeType="1"/>
              </p:cNvSpPr>
              <p:nvPr/>
            </p:nvSpPr>
            <p:spPr bwMode="auto">
              <a:xfrm>
                <a:off x="3456" y="2016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  <p:sp>
            <p:nvSpPr>
              <p:cNvPr id="413726" name="Line 30"/>
              <p:cNvSpPr>
                <a:spLocks noChangeShapeType="1"/>
              </p:cNvSpPr>
              <p:nvPr/>
            </p:nvSpPr>
            <p:spPr bwMode="auto">
              <a:xfrm rot="10918189">
                <a:off x="3456" y="2160"/>
                <a:ext cx="288" cy="1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ct val="20000"/>
                  </a:spcBef>
                  <a:buClr>
                    <a:srgbClr val="006633"/>
                  </a:buClr>
                  <a:buSzPct val="75000"/>
                  <a:buFont typeface="Monotype Sorts" pitchFamily="2" charset="2"/>
                  <a:buChar char="l"/>
                </a:pPr>
                <a:endParaRPr lang="en-US" sz="2000" b="1" smtClean="0">
                  <a:effectLst/>
                </a:endParaRPr>
              </a:p>
            </p:txBody>
          </p:sp>
        </p:grpSp>
        <p:sp>
          <p:nvSpPr>
            <p:cNvPr id="413727" name="Line 31"/>
            <p:cNvSpPr>
              <a:spLocks noChangeShapeType="1"/>
            </p:cNvSpPr>
            <p:nvPr/>
          </p:nvSpPr>
          <p:spPr bwMode="auto">
            <a:xfrm>
              <a:off x="4416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28" name="Line 32"/>
            <p:cNvSpPr>
              <a:spLocks noChangeShapeType="1"/>
            </p:cNvSpPr>
            <p:nvPr/>
          </p:nvSpPr>
          <p:spPr bwMode="auto">
            <a:xfrm rot="10918189">
              <a:off x="4416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13729" name="Text Box 33"/>
          <p:cNvSpPr txBox="1">
            <a:spLocks noChangeArrowheads="1"/>
          </p:cNvSpPr>
          <p:nvPr/>
        </p:nvSpPr>
        <p:spPr bwMode="auto">
          <a:xfrm>
            <a:off x="914400" y="5562600"/>
            <a:ext cx="742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13730" name="Line 34"/>
          <p:cNvSpPr>
            <a:spLocks noChangeShapeType="1"/>
          </p:cNvSpPr>
          <p:nvPr/>
        </p:nvSpPr>
        <p:spPr bwMode="auto">
          <a:xfrm flipV="1">
            <a:off x="1371600" y="4797425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effectLst/>
            </a:endParaRPr>
          </a:p>
        </p:txBody>
      </p: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2198688" y="4314825"/>
            <a:ext cx="941388" cy="482600"/>
            <a:chOff x="1104" y="1488"/>
            <a:chExt cx="768" cy="336"/>
          </a:xfrm>
        </p:grpSpPr>
        <p:sp>
          <p:nvSpPr>
            <p:cNvPr id="413732" name="Rectangle 3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dirty="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13733" name="Rectangle 3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34" name="Rectangle 3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2" name="Group 39"/>
          <p:cNvGrpSpPr>
            <a:grpSpLocks/>
          </p:cNvGrpSpPr>
          <p:nvPr/>
        </p:nvGrpSpPr>
        <p:grpSpPr bwMode="auto">
          <a:xfrm>
            <a:off x="904875" y="4314825"/>
            <a:ext cx="941388" cy="482600"/>
            <a:chOff x="1104" y="1488"/>
            <a:chExt cx="768" cy="336"/>
          </a:xfrm>
        </p:grpSpPr>
        <p:sp>
          <p:nvSpPr>
            <p:cNvPr id="413736" name="Rectangle 4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13737" name="Rectangle 4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38" name="Rectangle 4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3" name="Group 43"/>
          <p:cNvGrpSpPr>
            <a:grpSpLocks/>
          </p:cNvGrpSpPr>
          <p:nvPr/>
        </p:nvGrpSpPr>
        <p:grpSpPr bwMode="auto">
          <a:xfrm>
            <a:off x="1846263" y="4451350"/>
            <a:ext cx="403225" cy="209550"/>
            <a:chOff x="1500" y="2016"/>
            <a:chExt cx="288" cy="145"/>
          </a:xfrm>
        </p:grpSpPr>
        <p:sp>
          <p:nvSpPr>
            <p:cNvPr id="413740" name="Line 44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3741" name="Line 45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13742" name="Text Box 46"/>
          <p:cNvSpPr txBox="1">
            <a:spLocks noChangeArrowheads="1"/>
          </p:cNvSpPr>
          <p:nvPr/>
        </p:nvSpPr>
        <p:spPr bwMode="auto">
          <a:xfrm>
            <a:off x="838200" y="4038600"/>
            <a:ext cx="1811338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13743" name="AutoShape 47"/>
          <p:cNvCxnSpPr>
            <a:cxnSpLocks noChangeShapeType="1"/>
            <a:stCxn id="413704" idx="3"/>
            <a:endCxn id="413737" idx="1"/>
          </p:cNvCxnSpPr>
          <p:nvPr/>
        </p:nvCxnSpPr>
        <p:spPr bwMode="auto">
          <a:xfrm flipH="1">
            <a:off x="904875" y="4556125"/>
            <a:ext cx="7629525" cy="1588"/>
          </a:xfrm>
          <a:prstGeom prst="bentConnector5">
            <a:avLst>
              <a:gd name="adj1" fmla="val -2995"/>
              <a:gd name="adj2" fmla="val -38700000"/>
              <a:gd name="adj3" fmla="val 10299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13744" name="AutoShape 48"/>
          <p:cNvCxnSpPr>
            <a:cxnSpLocks noChangeShapeType="1"/>
          </p:cNvCxnSpPr>
          <p:nvPr/>
        </p:nvCxnSpPr>
        <p:spPr bwMode="auto">
          <a:xfrm rot="10800000" flipH="1" flipV="1">
            <a:off x="914400" y="4648200"/>
            <a:ext cx="7629525" cy="1588"/>
          </a:xfrm>
          <a:prstGeom prst="bentConnector5">
            <a:avLst>
              <a:gd name="adj1" fmla="val -2995"/>
              <a:gd name="adj2" fmla="val 43799995"/>
              <a:gd name="adj3" fmla="val 10299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13746" name="AutoShape 50"/>
          <p:cNvCxnSpPr>
            <a:cxnSpLocks noChangeShapeType="1"/>
          </p:cNvCxnSpPr>
          <p:nvPr/>
        </p:nvCxnSpPr>
        <p:spPr bwMode="auto">
          <a:xfrm rot="5400000" flipV="1">
            <a:off x="2741612" y="3125788"/>
            <a:ext cx="1588" cy="2286000"/>
          </a:xfrm>
          <a:prstGeom prst="curvedConnector3">
            <a:avLst>
              <a:gd name="adj1" fmla="val -13200005"/>
            </a:avLst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13747" name="AutoShape 51"/>
          <p:cNvCxnSpPr>
            <a:cxnSpLocks noChangeShapeType="1"/>
          </p:cNvCxnSpPr>
          <p:nvPr/>
        </p:nvCxnSpPr>
        <p:spPr bwMode="auto">
          <a:xfrm rot="5400000">
            <a:off x="2817812" y="3659188"/>
            <a:ext cx="1588" cy="2286000"/>
          </a:xfrm>
          <a:prstGeom prst="curvedConnector3">
            <a:avLst>
              <a:gd name="adj1" fmla="val 14400000"/>
            </a:avLst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13748" name="Text Box 52"/>
          <p:cNvSpPr txBox="1">
            <a:spLocks noChangeArrowheads="1"/>
          </p:cNvSpPr>
          <p:nvPr/>
        </p:nvSpPr>
        <p:spPr bwMode="auto">
          <a:xfrm>
            <a:off x="2286000" y="5562600"/>
            <a:ext cx="5778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dirty="0" smtClean="0"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13749" name="Line 53"/>
          <p:cNvSpPr>
            <a:spLocks noChangeShapeType="1"/>
          </p:cNvSpPr>
          <p:nvPr/>
        </p:nvSpPr>
        <p:spPr bwMode="auto">
          <a:xfrm flipV="1">
            <a:off x="2743200" y="4797425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effectLst/>
            </a:endParaRPr>
          </a:p>
        </p:txBody>
      </p:sp>
      <p:sp>
        <p:nvSpPr>
          <p:cNvPr id="413751" name="Rectangle 55"/>
          <p:cNvSpPr>
            <a:spLocks noChangeArrowheads="1"/>
          </p:cNvSpPr>
          <p:nvPr/>
        </p:nvSpPr>
        <p:spPr bwMode="auto">
          <a:xfrm>
            <a:off x="2286000" y="2362200"/>
            <a:ext cx="5715000" cy="13112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Cur-&gt;next;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(Cur-&gt;next)-&gt;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 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delete Cur;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1" name="Rectangle 1027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077200" cy="46482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Delete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in the middle</a:t>
            </a:r>
          </a:p>
        </p:txBody>
      </p:sp>
      <p:sp>
        <p:nvSpPr>
          <p:cNvPr id="416821" name="Rectangle 1077"/>
          <p:cNvSpPr>
            <a:spLocks noChangeArrowheads="1"/>
          </p:cNvSpPr>
          <p:nvPr/>
        </p:nvSpPr>
        <p:spPr bwMode="auto">
          <a:xfrm>
            <a:off x="914400" y="1524000"/>
            <a:ext cx="7848600" cy="3059299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void </a:t>
            </a:r>
            <a:r>
              <a:rPr lang="en-US" altLang="zh-TW" sz="2000" kern="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deleteNode</a:t>
            </a: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(Node *Head, </a:t>
            </a:r>
            <a:r>
              <a:rPr lang="en-US" altLang="zh-TW" sz="2000" kern="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item){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Node *Cur;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Cur = </a:t>
            </a:r>
            <a:r>
              <a:rPr lang="en-US" altLang="zh-TW" sz="2000" kern="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searchNode</a:t>
            </a: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(Head, item);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if(Cur != NULL){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	Cur-&gt;</a:t>
            </a:r>
            <a:r>
              <a:rPr lang="en-US" altLang="zh-TW" sz="2000" kern="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-&gt;next = Cur-&gt;next;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	Cur-&gt;next-&gt;</a:t>
            </a:r>
            <a:r>
              <a:rPr lang="en-US" altLang="zh-TW" sz="2000" kern="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kern="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	delete Cur;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altLang="zh-TW" sz="2000" kern="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	} </a:t>
            </a:r>
            <a:r>
              <a:rPr lang="en-US" altLang="zh-TW" sz="2000" kern="0" dirty="0" smtClean="0">
                <a:solidFill>
                  <a:srgbClr val="0000CC"/>
                </a:solidFill>
                <a:effectLst/>
                <a:latin typeface="Courier New" pitchFamily="49" charset="0"/>
                <a:ea typeface="PMingLiU" pitchFamily="18" charset="-120"/>
              </a:rPr>
              <a:t>// end of if  } // end of function</a:t>
            </a:r>
            <a:endParaRPr lang="en-US" altLang="zh-TW" sz="2400" kern="0" dirty="0" smtClean="0">
              <a:solidFill>
                <a:srgbClr val="0000CC"/>
              </a:solidFill>
              <a:effectLst/>
              <a:latin typeface="Courier New" pitchFamily="49" charset="0"/>
              <a:ea typeface="PMingLiU" pitchFamily="18" charset="-120"/>
            </a:endParaRPr>
          </a:p>
        </p:txBody>
      </p:sp>
      <p:grpSp>
        <p:nvGrpSpPr>
          <p:cNvPr id="3" name="Group 1029"/>
          <p:cNvGrpSpPr>
            <a:grpSpLocks/>
          </p:cNvGrpSpPr>
          <p:nvPr/>
        </p:nvGrpSpPr>
        <p:grpSpPr bwMode="auto">
          <a:xfrm>
            <a:off x="7440613" y="5000625"/>
            <a:ext cx="941388" cy="482600"/>
            <a:chOff x="1104" y="1488"/>
            <a:chExt cx="768" cy="336"/>
          </a:xfrm>
        </p:grpSpPr>
        <p:sp>
          <p:nvSpPr>
            <p:cNvPr id="416774" name="Rectangle 103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416775" name="Rectangle 103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6776" name="Rectangle 103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4" name="Group 1045"/>
          <p:cNvGrpSpPr>
            <a:grpSpLocks/>
          </p:cNvGrpSpPr>
          <p:nvPr/>
        </p:nvGrpSpPr>
        <p:grpSpPr bwMode="auto">
          <a:xfrm>
            <a:off x="2936875" y="5137150"/>
            <a:ext cx="403225" cy="209550"/>
            <a:chOff x="1500" y="2016"/>
            <a:chExt cx="288" cy="145"/>
          </a:xfrm>
        </p:grpSpPr>
        <p:sp>
          <p:nvSpPr>
            <p:cNvPr id="416790" name="Line 1046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6791" name="Line 1047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16799" name="Line 1055"/>
          <p:cNvSpPr>
            <a:spLocks noChangeShapeType="1"/>
          </p:cNvSpPr>
          <p:nvPr/>
        </p:nvSpPr>
        <p:spPr bwMode="auto">
          <a:xfrm>
            <a:off x="7021513" y="5137150"/>
            <a:ext cx="4032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6800" name="Line 1056"/>
          <p:cNvSpPr>
            <a:spLocks noChangeShapeType="1"/>
          </p:cNvSpPr>
          <p:nvPr/>
        </p:nvSpPr>
        <p:spPr bwMode="auto">
          <a:xfrm rot="10918189">
            <a:off x="7021513" y="5345113"/>
            <a:ext cx="403225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6801" name="Text Box 1057"/>
          <p:cNvSpPr txBox="1">
            <a:spLocks noChangeArrowheads="1"/>
          </p:cNvSpPr>
          <p:nvPr/>
        </p:nvSpPr>
        <p:spPr bwMode="auto">
          <a:xfrm>
            <a:off x="762000" y="6248400"/>
            <a:ext cx="742950" cy="36671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dirty="0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16802" name="Line 1058"/>
          <p:cNvSpPr>
            <a:spLocks noChangeShapeType="1"/>
          </p:cNvSpPr>
          <p:nvPr/>
        </p:nvSpPr>
        <p:spPr bwMode="auto">
          <a:xfrm flipV="1">
            <a:off x="1219200" y="5483225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grpSp>
        <p:nvGrpSpPr>
          <p:cNvPr id="5" name="Group 1059"/>
          <p:cNvGrpSpPr>
            <a:grpSpLocks/>
          </p:cNvGrpSpPr>
          <p:nvPr/>
        </p:nvGrpSpPr>
        <p:grpSpPr bwMode="auto">
          <a:xfrm>
            <a:off x="2046288" y="5000625"/>
            <a:ext cx="941388" cy="482600"/>
            <a:chOff x="1104" y="1488"/>
            <a:chExt cx="768" cy="336"/>
          </a:xfrm>
        </p:grpSpPr>
        <p:sp>
          <p:nvSpPr>
            <p:cNvPr id="416804" name="Rectangle 106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16805" name="Rectangle 106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6806" name="Rectangle 106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1063"/>
          <p:cNvGrpSpPr>
            <a:grpSpLocks/>
          </p:cNvGrpSpPr>
          <p:nvPr/>
        </p:nvGrpSpPr>
        <p:grpSpPr bwMode="auto">
          <a:xfrm>
            <a:off x="752475" y="5000625"/>
            <a:ext cx="941388" cy="482600"/>
            <a:chOff x="1104" y="1488"/>
            <a:chExt cx="768" cy="336"/>
          </a:xfrm>
        </p:grpSpPr>
        <p:sp>
          <p:nvSpPr>
            <p:cNvPr id="416808" name="Rectangle 1064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16809" name="Rectangle 1065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6810" name="Rectangle 1066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7" name="Group 1067"/>
          <p:cNvGrpSpPr>
            <a:grpSpLocks/>
          </p:cNvGrpSpPr>
          <p:nvPr/>
        </p:nvGrpSpPr>
        <p:grpSpPr bwMode="auto">
          <a:xfrm>
            <a:off x="1693863" y="5137150"/>
            <a:ext cx="403225" cy="209550"/>
            <a:chOff x="1500" y="2016"/>
            <a:chExt cx="288" cy="145"/>
          </a:xfrm>
        </p:grpSpPr>
        <p:sp>
          <p:nvSpPr>
            <p:cNvPr id="416812" name="Line 1068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6813" name="Line 1069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16814" name="Text Box 1070"/>
          <p:cNvSpPr txBox="1">
            <a:spLocks noChangeArrowheads="1"/>
          </p:cNvSpPr>
          <p:nvPr/>
        </p:nvSpPr>
        <p:spPr bwMode="auto">
          <a:xfrm>
            <a:off x="685800" y="4724400"/>
            <a:ext cx="1811338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16815" name="AutoShape 1071"/>
          <p:cNvCxnSpPr>
            <a:cxnSpLocks noChangeShapeType="1"/>
            <a:stCxn id="416776" idx="3"/>
            <a:endCxn id="416809" idx="1"/>
          </p:cNvCxnSpPr>
          <p:nvPr/>
        </p:nvCxnSpPr>
        <p:spPr bwMode="auto">
          <a:xfrm flipH="1">
            <a:off x="752475" y="5241925"/>
            <a:ext cx="7629525" cy="1588"/>
          </a:xfrm>
          <a:prstGeom prst="bentConnector5">
            <a:avLst>
              <a:gd name="adj1" fmla="val -2995"/>
              <a:gd name="adj2" fmla="val -38700000"/>
              <a:gd name="adj3" fmla="val 10299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16816" name="AutoShape 1072"/>
          <p:cNvCxnSpPr>
            <a:cxnSpLocks noChangeShapeType="1"/>
          </p:cNvCxnSpPr>
          <p:nvPr/>
        </p:nvCxnSpPr>
        <p:spPr bwMode="auto">
          <a:xfrm rot="10800000" flipH="1" flipV="1">
            <a:off x="762000" y="5334000"/>
            <a:ext cx="7629525" cy="1588"/>
          </a:xfrm>
          <a:prstGeom prst="bentConnector5">
            <a:avLst>
              <a:gd name="adj1" fmla="val -2995"/>
              <a:gd name="adj2" fmla="val 43799995"/>
              <a:gd name="adj3" fmla="val 102995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grpSp>
        <p:nvGrpSpPr>
          <p:cNvPr id="8" name="Group 1078"/>
          <p:cNvGrpSpPr>
            <a:grpSpLocks/>
          </p:cNvGrpSpPr>
          <p:nvPr/>
        </p:nvGrpSpPr>
        <p:grpSpPr bwMode="auto">
          <a:xfrm>
            <a:off x="3352800" y="5029200"/>
            <a:ext cx="939800" cy="457200"/>
            <a:chOff x="1104" y="1488"/>
            <a:chExt cx="768" cy="336"/>
          </a:xfrm>
        </p:grpSpPr>
        <p:sp>
          <p:nvSpPr>
            <p:cNvPr id="416823" name="Rectangle 1079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16824" name="Rectangle 1080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6825" name="Rectangle 1081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9" name="Group 1082"/>
          <p:cNvGrpSpPr>
            <a:grpSpLocks/>
          </p:cNvGrpSpPr>
          <p:nvPr/>
        </p:nvGrpSpPr>
        <p:grpSpPr bwMode="auto">
          <a:xfrm>
            <a:off x="6070600" y="5029200"/>
            <a:ext cx="939800" cy="457200"/>
            <a:chOff x="1104" y="1488"/>
            <a:chExt cx="768" cy="336"/>
          </a:xfrm>
        </p:grpSpPr>
        <p:sp>
          <p:nvSpPr>
            <p:cNvPr id="416827" name="Rectangle 1083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16828" name="Rectangle 1084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6829" name="Rectangle 1085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0" name="Group 1086"/>
          <p:cNvGrpSpPr>
            <a:grpSpLocks/>
          </p:cNvGrpSpPr>
          <p:nvPr/>
        </p:nvGrpSpPr>
        <p:grpSpPr bwMode="auto">
          <a:xfrm>
            <a:off x="4711700" y="5029200"/>
            <a:ext cx="939800" cy="457200"/>
            <a:chOff x="1104" y="1488"/>
            <a:chExt cx="768" cy="336"/>
          </a:xfrm>
        </p:grpSpPr>
        <p:sp>
          <p:nvSpPr>
            <p:cNvPr id="416831" name="Rectangle 1087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16832" name="Rectangle 1088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6833" name="Rectangle 1089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sp>
        <p:nvSpPr>
          <p:cNvPr id="416834" name="Line 1090"/>
          <p:cNvSpPr>
            <a:spLocks noChangeShapeType="1"/>
          </p:cNvSpPr>
          <p:nvPr/>
        </p:nvSpPr>
        <p:spPr bwMode="auto">
          <a:xfrm>
            <a:off x="4325938" y="5159375"/>
            <a:ext cx="403225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6835" name="Line 1091"/>
          <p:cNvSpPr>
            <a:spLocks noChangeShapeType="1"/>
          </p:cNvSpPr>
          <p:nvPr/>
        </p:nvSpPr>
        <p:spPr bwMode="auto">
          <a:xfrm rot="10918189">
            <a:off x="4259263" y="5354638"/>
            <a:ext cx="469900" cy="15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6836" name="Line 1092"/>
          <p:cNvSpPr>
            <a:spLocks noChangeShapeType="1"/>
          </p:cNvSpPr>
          <p:nvPr/>
        </p:nvSpPr>
        <p:spPr bwMode="auto">
          <a:xfrm>
            <a:off x="5667375" y="5159375"/>
            <a:ext cx="403225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6837" name="Line 1093"/>
          <p:cNvSpPr>
            <a:spLocks noChangeShapeType="1"/>
          </p:cNvSpPr>
          <p:nvPr/>
        </p:nvSpPr>
        <p:spPr bwMode="auto">
          <a:xfrm rot="10918189">
            <a:off x="5667375" y="5356225"/>
            <a:ext cx="403225" cy="15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6838" name="Text Box 1094"/>
          <p:cNvSpPr txBox="1">
            <a:spLocks noChangeArrowheads="1"/>
          </p:cNvSpPr>
          <p:nvPr/>
        </p:nvSpPr>
        <p:spPr bwMode="auto">
          <a:xfrm>
            <a:off x="4997450" y="6186487"/>
            <a:ext cx="793750" cy="36671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dirty="0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16839" name="Line 1095"/>
          <p:cNvSpPr>
            <a:spLocks noChangeShapeType="1"/>
          </p:cNvSpPr>
          <p:nvPr/>
        </p:nvSpPr>
        <p:spPr bwMode="auto">
          <a:xfrm rot="19331333" flipV="1">
            <a:off x="5059363" y="5507038"/>
            <a:ext cx="385763" cy="504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cxnSp>
        <p:nvCxnSpPr>
          <p:cNvPr id="416840" name="AutoShape 1096"/>
          <p:cNvCxnSpPr>
            <a:cxnSpLocks noChangeShapeType="1"/>
            <a:stCxn id="416825" idx="0"/>
            <a:endCxn id="416828" idx="0"/>
          </p:cNvCxnSpPr>
          <p:nvPr/>
        </p:nvCxnSpPr>
        <p:spPr bwMode="auto">
          <a:xfrm rot="5400000" flipV="1">
            <a:off x="5180012" y="4024313"/>
            <a:ext cx="1588" cy="2012950"/>
          </a:xfrm>
          <a:prstGeom prst="curvedConnector3">
            <a:avLst>
              <a:gd name="adj1" fmla="val -14400000"/>
            </a:avLst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16841" name="AutoShape 1097"/>
          <p:cNvCxnSpPr>
            <a:cxnSpLocks noChangeShapeType="1"/>
            <a:stCxn id="416828" idx="2"/>
            <a:endCxn id="416825" idx="2"/>
          </p:cNvCxnSpPr>
          <p:nvPr/>
        </p:nvCxnSpPr>
        <p:spPr bwMode="auto">
          <a:xfrm rot="5400000">
            <a:off x="5180012" y="4481513"/>
            <a:ext cx="1588" cy="2012950"/>
          </a:xfrm>
          <a:prstGeom prst="curvedConnector3">
            <a:avLst>
              <a:gd name="adj1" fmla="val 14400000"/>
            </a:avLst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68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Deleting a </a:t>
            </a:r>
            <a:r>
              <a:rPr lang="en-US" altLang="zh-TW" dirty="0" smtClean="0">
                <a:ea typeface="PMingLiU" pitchFamily="18" charset="-120"/>
              </a:rPr>
              <a:t>Node – in the Middle</a:t>
            </a:r>
            <a:endParaRPr lang="en-US" altLang="zh-TW" dirty="0"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077200" cy="45720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Delete a node </a:t>
            </a:r>
            <a:r>
              <a:rPr lang="en-US" altLang="zh-TW" dirty="0">
                <a:latin typeface="Courier New" pitchFamily="49" charset="0"/>
                <a:ea typeface="PMingLiU" pitchFamily="18" charset="-120"/>
              </a:rPr>
              <a:t>Cur</a:t>
            </a:r>
            <a:r>
              <a:rPr lang="en-US" altLang="zh-TW" dirty="0">
                <a:ea typeface="PMingLiU" pitchFamily="18" charset="-120"/>
              </a:rPr>
              <a:t> at rear</a:t>
            </a:r>
          </a:p>
        </p:txBody>
      </p:sp>
      <p:sp>
        <p:nvSpPr>
          <p:cNvPr id="414773" name="Rectangle 53"/>
          <p:cNvSpPr>
            <a:spLocks noChangeArrowheads="1"/>
          </p:cNvSpPr>
          <p:nvPr/>
        </p:nvSpPr>
        <p:spPr bwMode="auto">
          <a:xfrm>
            <a:off x="762000" y="1828800"/>
            <a:ext cx="7467600" cy="13112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)-&gt;next = Cur-&gt;next;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(Cur-&gt;next)-&gt;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 = Cur-&gt;</a:t>
            </a:r>
            <a:r>
              <a:rPr lang="en-US" altLang="zh-TW" sz="2000" dirty="0" err="1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; </a:t>
            </a:r>
          </a:p>
          <a:p>
            <a:pPr marL="342900" indent="-342900" eaLnBrk="0" hangingPunct="0">
              <a:spcBef>
                <a:spcPct val="50000"/>
              </a:spcBef>
              <a:buClr>
                <a:srgbClr val="AFBF39"/>
              </a:buClr>
              <a:buSzPct val="75000"/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0000"/>
                </a:solidFill>
                <a:effectLst/>
                <a:latin typeface="Courier New" pitchFamily="49" charset="0"/>
                <a:ea typeface="PMingLiU" pitchFamily="18" charset="-120"/>
              </a:rPr>
              <a:t>delete Cur;	</a:t>
            </a:r>
            <a:r>
              <a:rPr lang="en-US" altLang="zh-TW" sz="2000" dirty="0" smtClean="0">
                <a:solidFill>
                  <a:srgbClr val="0000CC"/>
                </a:solidFill>
                <a:effectLst/>
                <a:latin typeface="Courier New" pitchFamily="49" charset="0"/>
                <a:ea typeface="PMingLiU" pitchFamily="18" charset="-120"/>
              </a:rPr>
              <a:t>// same as delete front and middle!</a:t>
            </a: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669213" y="4391025"/>
            <a:ext cx="941388" cy="482600"/>
            <a:chOff x="1104" y="1488"/>
            <a:chExt cx="768" cy="336"/>
          </a:xfrm>
        </p:grpSpPr>
        <p:sp>
          <p:nvSpPr>
            <p:cNvPr id="414726" name="Rectangle 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70</a:t>
              </a:r>
            </a:p>
          </p:txBody>
        </p:sp>
        <p:sp>
          <p:nvSpPr>
            <p:cNvPr id="414727" name="Rectangle 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4728" name="Rectangle 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586163" y="4391025"/>
            <a:ext cx="941388" cy="482600"/>
            <a:chOff x="1104" y="1488"/>
            <a:chExt cx="768" cy="336"/>
          </a:xfrm>
        </p:grpSpPr>
        <p:sp>
          <p:nvSpPr>
            <p:cNvPr id="414730" name="Rectangle 1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20</a:t>
              </a:r>
            </a:p>
          </p:txBody>
        </p:sp>
        <p:sp>
          <p:nvSpPr>
            <p:cNvPr id="414731" name="Rectangle 1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4732" name="Rectangle 1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6308725" y="4391025"/>
            <a:ext cx="941388" cy="482600"/>
            <a:chOff x="1104" y="1488"/>
            <a:chExt cx="768" cy="336"/>
          </a:xfrm>
        </p:grpSpPr>
        <p:sp>
          <p:nvSpPr>
            <p:cNvPr id="414734" name="Rectangle 14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55</a:t>
              </a:r>
            </a:p>
          </p:txBody>
        </p:sp>
        <p:sp>
          <p:nvSpPr>
            <p:cNvPr id="414735" name="Rectangle 15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4736" name="Rectangle 16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4946650" y="4391025"/>
            <a:ext cx="941388" cy="482600"/>
            <a:chOff x="1104" y="1488"/>
            <a:chExt cx="768" cy="336"/>
          </a:xfrm>
        </p:grpSpPr>
        <p:sp>
          <p:nvSpPr>
            <p:cNvPr id="414738" name="Rectangle 18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40</a:t>
              </a:r>
            </a:p>
          </p:txBody>
        </p:sp>
        <p:sp>
          <p:nvSpPr>
            <p:cNvPr id="414739" name="Rectangle 19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4740" name="Rectangle 20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3165475" y="4527550"/>
            <a:ext cx="403225" cy="209550"/>
            <a:chOff x="1500" y="2016"/>
            <a:chExt cx="288" cy="145"/>
          </a:xfrm>
        </p:grpSpPr>
        <p:sp>
          <p:nvSpPr>
            <p:cNvPr id="414742" name="Line 22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4743" name="Line 23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4560888" y="4527550"/>
            <a:ext cx="403225" cy="209550"/>
            <a:chOff x="2496" y="2064"/>
            <a:chExt cx="288" cy="145"/>
          </a:xfrm>
        </p:grpSpPr>
        <p:sp>
          <p:nvSpPr>
            <p:cNvPr id="414745" name="Line 25"/>
            <p:cNvSpPr>
              <a:spLocks noChangeShapeType="1"/>
            </p:cNvSpPr>
            <p:nvPr/>
          </p:nvSpPr>
          <p:spPr bwMode="auto">
            <a:xfrm>
              <a:off x="2496" y="2064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4746" name="Line 26"/>
            <p:cNvSpPr>
              <a:spLocks noChangeShapeType="1"/>
            </p:cNvSpPr>
            <p:nvPr/>
          </p:nvSpPr>
          <p:spPr bwMode="auto">
            <a:xfrm rot="10918189">
              <a:off x="2496" y="2208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5905500" y="4527550"/>
            <a:ext cx="403225" cy="209550"/>
            <a:chOff x="3456" y="2016"/>
            <a:chExt cx="288" cy="145"/>
          </a:xfrm>
        </p:grpSpPr>
        <p:sp>
          <p:nvSpPr>
            <p:cNvPr id="414749" name="Line 29"/>
            <p:cNvSpPr>
              <a:spLocks noChangeShapeType="1"/>
            </p:cNvSpPr>
            <p:nvPr/>
          </p:nvSpPr>
          <p:spPr bwMode="auto">
            <a:xfrm>
              <a:off x="3456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4750" name="Line 30"/>
            <p:cNvSpPr>
              <a:spLocks noChangeShapeType="1"/>
            </p:cNvSpPr>
            <p:nvPr/>
          </p:nvSpPr>
          <p:spPr bwMode="auto">
            <a:xfrm rot="10918189">
              <a:off x="3456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14751" name="Line 31"/>
          <p:cNvSpPr>
            <a:spLocks noChangeShapeType="1"/>
          </p:cNvSpPr>
          <p:nvPr/>
        </p:nvSpPr>
        <p:spPr bwMode="auto">
          <a:xfrm>
            <a:off x="7250113" y="4527550"/>
            <a:ext cx="403225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4752" name="Line 32"/>
          <p:cNvSpPr>
            <a:spLocks noChangeShapeType="1"/>
          </p:cNvSpPr>
          <p:nvPr/>
        </p:nvSpPr>
        <p:spPr bwMode="auto">
          <a:xfrm rot="10918189">
            <a:off x="7250113" y="4735513"/>
            <a:ext cx="403225" cy="15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414753" name="Text Box 33"/>
          <p:cNvSpPr txBox="1">
            <a:spLocks noChangeArrowheads="1"/>
          </p:cNvSpPr>
          <p:nvPr/>
        </p:nvSpPr>
        <p:spPr bwMode="auto">
          <a:xfrm>
            <a:off x="990600" y="5638800"/>
            <a:ext cx="742950" cy="36671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Head</a:t>
            </a:r>
          </a:p>
        </p:txBody>
      </p:sp>
      <p:sp>
        <p:nvSpPr>
          <p:cNvPr id="414754" name="Line 34"/>
          <p:cNvSpPr>
            <a:spLocks noChangeShapeType="1"/>
          </p:cNvSpPr>
          <p:nvPr/>
        </p:nvSpPr>
        <p:spPr bwMode="auto">
          <a:xfrm flipV="1">
            <a:off x="1447800" y="4873625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2274888" y="4391025"/>
            <a:ext cx="941388" cy="482600"/>
            <a:chOff x="1104" y="1488"/>
            <a:chExt cx="768" cy="336"/>
          </a:xfrm>
        </p:grpSpPr>
        <p:sp>
          <p:nvSpPr>
            <p:cNvPr id="414756" name="Rectangle 36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TW" altLang="en-US" sz="2400" smtClean="0">
                  <a:effectLst/>
                  <a:latin typeface="Times New Roman" pitchFamily="18" charset="0"/>
                  <a:ea typeface="PMingLiU" pitchFamily="18" charset="-120"/>
                </a:rPr>
                <a:t>10</a:t>
              </a:r>
            </a:p>
          </p:txBody>
        </p:sp>
        <p:sp>
          <p:nvSpPr>
            <p:cNvPr id="414757" name="Rectangle 37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4758" name="Rectangle 38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1" name="Group 39"/>
          <p:cNvGrpSpPr>
            <a:grpSpLocks/>
          </p:cNvGrpSpPr>
          <p:nvPr/>
        </p:nvGrpSpPr>
        <p:grpSpPr bwMode="auto">
          <a:xfrm>
            <a:off x="981075" y="4391025"/>
            <a:ext cx="941388" cy="482600"/>
            <a:chOff x="1104" y="1488"/>
            <a:chExt cx="768" cy="336"/>
          </a:xfrm>
        </p:grpSpPr>
        <p:sp>
          <p:nvSpPr>
            <p:cNvPr id="414760" name="Rectangle 40"/>
            <p:cNvSpPr>
              <a:spLocks noChangeArrowheads="1"/>
            </p:cNvSpPr>
            <p:nvPr/>
          </p:nvSpPr>
          <p:spPr bwMode="auto">
            <a:xfrm>
              <a:off x="1296" y="1488"/>
              <a:ext cx="384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TW" altLang="en-US" sz="2400" smtClean="0">
                <a:effectLst/>
                <a:latin typeface="Times New Roman" pitchFamily="18" charset="0"/>
                <a:ea typeface="PMingLiU" pitchFamily="18" charset="-120"/>
              </a:endParaRPr>
            </a:p>
          </p:txBody>
        </p:sp>
        <p:sp>
          <p:nvSpPr>
            <p:cNvPr id="414761" name="Rectangle 41"/>
            <p:cNvSpPr>
              <a:spLocks noChangeArrowheads="1"/>
            </p:cNvSpPr>
            <p:nvPr/>
          </p:nvSpPr>
          <p:spPr bwMode="auto">
            <a:xfrm>
              <a:off x="1104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  <p:sp>
          <p:nvSpPr>
            <p:cNvPr id="414762" name="Rectangle 42"/>
            <p:cNvSpPr>
              <a:spLocks noChangeArrowheads="1"/>
            </p:cNvSpPr>
            <p:nvPr/>
          </p:nvSpPr>
          <p:spPr bwMode="auto">
            <a:xfrm>
              <a:off x="1680" y="1488"/>
              <a:ext cx="192" cy="336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effectLst/>
              </a:endParaRPr>
            </a:p>
          </p:txBody>
        </p:sp>
      </p:grpSp>
      <p:grpSp>
        <p:nvGrpSpPr>
          <p:cNvPr id="12" name="Group 43"/>
          <p:cNvGrpSpPr>
            <a:grpSpLocks/>
          </p:cNvGrpSpPr>
          <p:nvPr/>
        </p:nvGrpSpPr>
        <p:grpSpPr bwMode="auto">
          <a:xfrm>
            <a:off x="1922463" y="4527550"/>
            <a:ext cx="403225" cy="209550"/>
            <a:chOff x="1500" y="2016"/>
            <a:chExt cx="288" cy="145"/>
          </a:xfrm>
        </p:grpSpPr>
        <p:sp>
          <p:nvSpPr>
            <p:cNvPr id="414764" name="Line 44"/>
            <p:cNvSpPr>
              <a:spLocks noChangeShapeType="1"/>
            </p:cNvSpPr>
            <p:nvPr/>
          </p:nvSpPr>
          <p:spPr bwMode="auto">
            <a:xfrm>
              <a:off x="1500" y="2016"/>
              <a:ext cx="28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  <p:sp>
          <p:nvSpPr>
            <p:cNvPr id="414765" name="Line 45"/>
            <p:cNvSpPr>
              <a:spLocks noChangeShapeType="1"/>
            </p:cNvSpPr>
            <p:nvPr/>
          </p:nvSpPr>
          <p:spPr bwMode="auto">
            <a:xfrm rot="10918189">
              <a:off x="1500" y="2160"/>
              <a:ext cx="288" cy="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Clr>
                  <a:srgbClr val="006633"/>
                </a:buClr>
                <a:buSzPct val="75000"/>
                <a:buFont typeface="Monotype Sorts" pitchFamily="2" charset="2"/>
                <a:buChar char="l"/>
              </a:pPr>
              <a:endParaRPr lang="en-US" sz="2000" b="1" smtClean="0">
                <a:solidFill>
                  <a:srgbClr val="000000"/>
                </a:solidFill>
                <a:effectLst/>
              </a:endParaRPr>
            </a:p>
          </p:txBody>
        </p:sp>
      </p:grpSp>
      <p:sp>
        <p:nvSpPr>
          <p:cNvPr id="414766" name="Text Box 46"/>
          <p:cNvSpPr txBox="1">
            <a:spLocks noChangeArrowheads="1"/>
          </p:cNvSpPr>
          <p:nvPr/>
        </p:nvSpPr>
        <p:spPr bwMode="auto">
          <a:xfrm>
            <a:off x="914400" y="4114800"/>
            <a:ext cx="1811338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sz="1400" b="1" smtClean="0">
                <a:solidFill>
                  <a:srgbClr val="000000"/>
                </a:solidFill>
                <a:effectLst/>
                <a:ea typeface="PMingLiU" pitchFamily="18" charset="-120"/>
              </a:rPr>
              <a:t>Dummy Head Node</a:t>
            </a:r>
          </a:p>
        </p:txBody>
      </p:sp>
      <p:cxnSp>
        <p:nvCxnSpPr>
          <p:cNvPr id="414767" name="AutoShape 47"/>
          <p:cNvCxnSpPr>
            <a:cxnSpLocks noChangeShapeType="1"/>
          </p:cNvCxnSpPr>
          <p:nvPr/>
        </p:nvCxnSpPr>
        <p:spPr bwMode="auto">
          <a:xfrm flipH="1">
            <a:off x="981075" y="4632325"/>
            <a:ext cx="7629525" cy="1588"/>
          </a:xfrm>
          <a:prstGeom prst="bentConnector5">
            <a:avLst>
              <a:gd name="adj1" fmla="val -2995"/>
              <a:gd name="adj2" fmla="val -38700000"/>
              <a:gd name="adj3" fmla="val 102995"/>
            </a:avLst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</p:spPr>
      </p:cxnSp>
      <p:cxnSp>
        <p:nvCxnSpPr>
          <p:cNvPr id="414768" name="AutoShape 48"/>
          <p:cNvCxnSpPr>
            <a:cxnSpLocks noChangeShapeType="1"/>
          </p:cNvCxnSpPr>
          <p:nvPr/>
        </p:nvCxnSpPr>
        <p:spPr bwMode="auto">
          <a:xfrm rot="10800000" flipH="1" flipV="1">
            <a:off x="990600" y="4724400"/>
            <a:ext cx="7629525" cy="1588"/>
          </a:xfrm>
          <a:prstGeom prst="bentConnector5">
            <a:avLst>
              <a:gd name="adj1" fmla="val -2995"/>
              <a:gd name="adj2" fmla="val 43799995"/>
              <a:gd name="adj3" fmla="val 102995"/>
            </a:avLst>
          </a:prstGeom>
          <a:noFill/>
          <a:ln w="31750">
            <a:solidFill>
              <a:schemeClr val="tx1"/>
            </a:solidFill>
            <a:prstDash val="sysDot"/>
            <a:miter lim="800000"/>
            <a:headEnd/>
            <a:tailEnd type="triangle" w="med" len="med"/>
          </a:ln>
          <a:effectLst/>
        </p:spPr>
      </p:cxnSp>
      <p:sp>
        <p:nvSpPr>
          <p:cNvPr id="414771" name="Text Box 51"/>
          <p:cNvSpPr txBox="1">
            <a:spLocks noChangeArrowheads="1"/>
          </p:cNvSpPr>
          <p:nvPr/>
        </p:nvSpPr>
        <p:spPr bwMode="auto">
          <a:xfrm>
            <a:off x="7772400" y="5638800"/>
            <a:ext cx="577850" cy="36671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altLang="zh-TW" b="1" smtClean="0">
                <a:solidFill>
                  <a:srgbClr val="000000"/>
                </a:solidFill>
                <a:effectLst/>
                <a:ea typeface="PMingLiU" pitchFamily="18" charset="-120"/>
              </a:rPr>
              <a:t>Cur</a:t>
            </a:r>
          </a:p>
        </p:txBody>
      </p:sp>
      <p:sp>
        <p:nvSpPr>
          <p:cNvPr id="414772" name="Line 52"/>
          <p:cNvSpPr>
            <a:spLocks noChangeShapeType="1"/>
          </p:cNvSpPr>
          <p:nvPr/>
        </p:nvSpPr>
        <p:spPr bwMode="auto">
          <a:xfrm flipV="1">
            <a:off x="8153400" y="4876800"/>
            <a:ext cx="4763" cy="6889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Char char="l"/>
            </a:pPr>
            <a:endParaRPr lang="en-US" sz="2000" b="1" smtClean="0">
              <a:solidFill>
                <a:srgbClr val="000000"/>
              </a:solidFill>
              <a:effectLst/>
            </a:endParaRPr>
          </a:p>
        </p:txBody>
      </p:sp>
      <p:cxnSp>
        <p:nvCxnSpPr>
          <p:cNvPr id="414774" name="AutoShape 54"/>
          <p:cNvCxnSpPr>
            <a:cxnSpLocks noChangeShapeType="1"/>
          </p:cNvCxnSpPr>
          <p:nvPr/>
        </p:nvCxnSpPr>
        <p:spPr bwMode="auto">
          <a:xfrm rot="5400000" flipH="1">
            <a:off x="4114800" y="1371600"/>
            <a:ext cx="123825" cy="6218238"/>
          </a:xfrm>
          <a:prstGeom prst="bentConnector4">
            <a:avLst>
              <a:gd name="adj1" fmla="val 682051"/>
              <a:gd name="adj2" fmla="val 103676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14775" name="AutoShape 55"/>
          <p:cNvCxnSpPr>
            <a:cxnSpLocks noChangeShapeType="1"/>
            <a:stCxn id="414761" idx="1"/>
          </p:cNvCxnSpPr>
          <p:nvPr/>
        </p:nvCxnSpPr>
        <p:spPr bwMode="auto">
          <a:xfrm rot="10800000" flipH="1" flipV="1">
            <a:off x="981075" y="4632325"/>
            <a:ext cx="6269038" cy="168275"/>
          </a:xfrm>
          <a:prstGeom prst="bentConnector5">
            <a:avLst>
              <a:gd name="adj1" fmla="val -6838"/>
              <a:gd name="adj2" fmla="val 284903"/>
              <a:gd name="adj3" fmla="val 102454"/>
            </a:avLst>
          </a:prstGeom>
          <a:noFill/>
          <a:ln w="317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685800"/>
          </a:xfrm>
        </p:spPr>
        <p:txBody>
          <a:bodyPr/>
          <a:lstStyle/>
          <a:p>
            <a:r>
              <a:rPr lang="en-US" altLang="zh-TW" dirty="0">
                <a:ea typeface="PMingLiU" pitchFamily="18" charset="-120"/>
              </a:rPr>
              <a:t>Deleting a </a:t>
            </a:r>
            <a:r>
              <a:rPr lang="en-US" altLang="zh-TW" dirty="0" smtClean="0">
                <a:ea typeface="PMingLiU" pitchFamily="18" charset="-120"/>
              </a:rPr>
              <a:t>Node – at end</a:t>
            </a:r>
            <a:endParaRPr lang="en-US" altLang="zh-TW" dirty="0"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DLL – Searching a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Node* </a:t>
            </a:r>
            <a:r>
              <a:rPr lang="en-US" altLang="zh-TW" sz="24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searchNode</a:t>
            </a: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(Node *Head, </a:t>
            </a:r>
            <a:r>
              <a:rPr lang="en-US" altLang="zh-TW" sz="24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item){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Node *Cur = Head-&gt;next;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while(Cur != Head){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if(Cur-&gt;data == item)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	return Cur;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if(Cur-&gt;data &lt; item)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	Cur = Cur-&gt;next;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else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	break;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}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return NULL;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DLL – Printing the Whole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/>
          <a:lstStyle/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void print(Node *Head){   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Node *Cur=Head-&gt;next;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while(Cur != Head){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</a:t>
            </a:r>
            <a:r>
              <a:rPr lang="en-US" altLang="zh-TW" sz="24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cout</a:t>
            </a: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&lt;&lt; Cur-&gt;data &lt;&lt; " ";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	Cur = Cur-&gt;next;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}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</a:t>
            </a:r>
            <a:r>
              <a:rPr lang="en-US" altLang="zh-TW" sz="24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cout</a:t>
            </a: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&lt;&lt; </a:t>
            </a:r>
            <a:r>
              <a:rPr lang="en-US" altLang="zh-TW" sz="24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endl</a:t>
            </a: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;</a:t>
            </a:r>
          </a:p>
          <a:p>
            <a:pPr lvl="0">
              <a:buClr>
                <a:srgbClr val="CC9900"/>
              </a:buClr>
              <a:buNone/>
            </a:pPr>
            <a:r>
              <a:rPr lang="en-US" altLang="zh-TW" sz="24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}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void main(){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Node *Head, *temp;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       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createHead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(Head); print(Head);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3); print(Head);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5); print(Head);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2);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print(Head);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7);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1);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insertNode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8);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print(Head);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deleteNode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7);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deleteNode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0);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print(Head);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temp = </a:t>
            </a: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searchNode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(Head, 5);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if(temp != NULL)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</a:t>
            </a: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cout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&lt;&lt; "Data is contained in the list" &lt;&lt; </a:t>
            </a: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endl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else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	</a:t>
            </a: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cout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 &lt;&lt; "Data is NOT contained in the list" &lt;&lt; </a:t>
            </a:r>
            <a:r>
              <a:rPr lang="en-US" altLang="zh-TW" sz="1600" dirty="0" err="1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endl</a:t>
            </a: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;</a:t>
            </a:r>
          </a:p>
          <a:p>
            <a:pPr lvl="0">
              <a:lnSpc>
                <a:spcPct val="80000"/>
              </a:lnSpc>
              <a:buClr>
                <a:srgbClr val="CC9900"/>
              </a:buClr>
              <a:buNone/>
            </a:pPr>
            <a:r>
              <a:rPr lang="en-US" altLang="zh-TW" sz="1600" dirty="0" smtClean="0">
                <a:solidFill>
                  <a:srgbClr val="000000"/>
                </a:solidFill>
                <a:latin typeface="Courier New" pitchFamily="49" charset="0"/>
                <a:ea typeface="PMingLiU" pitchFamily="18" charset="-120"/>
              </a:rPr>
              <a:t>}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419600" y="1371600"/>
            <a:ext cx="4648200" cy="2819400"/>
          </a:xfrm>
          <a:prstGeom prst="rect">
            <a:avLst/>
          </a:prstGeom>
          <a:solidFill>
            <a:srgbClr val="71DAFF"/>
          </a:solidFill>
          <a:ln w="317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</a:rPr>
              <a:t>Result is: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endParaRPr lang="en-US" sz="2000" b="1" dirty="0" smtClean="0">
              <a:solidFill>
                <a:srgbClr val="000000"/>
              </a:solidFill>
              <a:effectLst/>
              <a:latin typeface="Courier New" pitchFamily="49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ourier New" pitchFamily="49" charset="0"/>
              </a:rPr>
              <a:t>3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ourier New" pitchFamily="49" charset="0"/>
              </a:rPr>
              <a:t>3 5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ourier New" pitchFamily="49" charset="0"/>
              </a:rPr>
              <a:t>2 3 5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ourier New" pitchFamily="49" charset="0"/>
              </a:rPr>
              <a:t>1 2 3 5 7 8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ourier New" pitchFamily="49" charset="0"/>
              </a:rPr>
              <a:t>1 2 3 5 8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006633"/>
              </a:buClr>
              <a:buSzPct val="75000"/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ourier New" pitchFamily="49" charset="0"/>
              </a:rPr>
              <a:t>Data is contained in the list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Doubly Linked List – Worst Case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insertion at head or tail is in O(1)</a:t>
            </a:r>
          </a:p>
          <a:p>
            <a:r>
              <a:rPr lang="en-US" dirty="0" smtClean="0"/>
              <a:t>deletion at either end is on O(1)</a:t>
            </a:r>
          </a:p>
          <a:p>
            <a:r>
              <a:rPr lang="en-US" dirty="0" smtClean="0"/>
              <a:t>element access is still in O(n)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143000" y="1752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latin typeface="Times New Roman" pitchFamily="18" charset="0"/>
              <a:ea typeface="宋体" charset="-122"/>
            </a:endParaRPr>
          </a:p>
        </p:txBody>
      </p:sp>
      <p:sp>
        <p:nvSpPr>
          <p:cNvPr id="24580" name="Rectangle 6"/>
          <p:cNvSpPr>
            <a:spLocks noChangeArrowheads="1"/>
          </p:cNvSpPr>
          <p:nvPr/>
        </p:nvSpPr>
        <p:spPr bwMode="auto">
          <a:xfrm>
            <a:off x="3124200" y="1752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066800" y="30480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24582" name="Line 10"/>
          <p:cNvSpPr>
            <a:spLocks noChangeShapeType="1"/>
          </p:cNvSpPr>
          <p:nvPr/>
        </p:nvSpPr>
        <p:spPr bwMode="auto">
          <a:xfrm flipH="1" flipV="1">
            <a:off x="1143000" y="25146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Line 11"/>
          <p:cNvSpPr>
            <a:spLocks noChangeShapeType="1"/>
          </p:cNvSpPr>
          <p:nvPr/>
        </p:nvSpPr>
        <p:spPr bwMode="auto">
          <a:xfrm>
            <a:off x="2057400" y="19431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Oval 12"/>
          <p:cNvSpPr>
            <a:spLocks noChangeAspect="1" noChangeArrowheads="1"/>
          </p:cNvSpPr>
          <p:nvPr/>
        </p:nvSpPr>
        <p:spPr bwMode="auto">
          <a:xfrm>
            <a:off x="3962400" y="190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828800" y="1752600"/>
            <a:ext cx="381000" cy="381000"/>
            <a:chOff x="1104" y="1008"/>
            <a:chExt cx="240" cy="240"/>
          </a:xfrm>
        </p:grpSpPr>
        <p:sp>
          <p:nvSpPr>
            <p:cNvPr id="24600" name="Line 1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1" name="Line 1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3810000" y="1752600"/>
            <a:ext cx="381000" cy="381000"/>
            <a:chOff x="1104" y="1008"/>
            <a:chExt cx="240" cy="240"/>
          </a:xfrm>
        </p:grpSpPr>
        <p:sp>
          <p:nvSpPr>
            <p:cNvPr id="24598" name="Line 2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Line 2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 flipH="1" flipV="1">
            <a:off x="1143000" y="2133600"/>
            <a:ext cx="381000" cy="381000"/>
            <a:chOff x="1104" y="1008"/>
            <a:chExt cx="240" cy="240"/>
          </a:xfrm>
        </p:grpSpPr>
        <p:sp>
          <p:nvSpPr>
            <p:cNvPr id="24596" name="Line 2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7" name="Line 2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 flipH="1" flipV="1">
            <a:off x="3124200" y="2133600"/>
            <a:ext cx="381000" cy="381000"/>
            <a:chOff x="1104" y="1008"/>
            <a:chExt cx="240" cy="240"/>
          </a:xfrm>
        </p:grpSpPr>
        <p:sp>
          <p:nvSpPr>
            <p:cNvPr id="24594" name="Line 3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5" name="Line 3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9" name="Line 39"/>
          <p:cNvSpPr>
            <a:spLocks noChangeShapeType="1"/>
          </p:cNvSpPr>
          <p:nvPr/>
        </p:nvSpPr>
        <p:spPr bwMode="auto">
          <a:xfrm flipH="1">
            <a:off x="2209800" y="23431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Oval 40"/>
          <p:cNvSpPr>
            <a:spLocks noChangeAspect="1" noChangeArrowheads="1"/>
          </p:cNvSpPr>
          <p:nvPr/>
        </p:nvSpPr>
        <p:spPr bwMode="auto">
          <a:xfrm>
            <a:off x="12954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4591" name="Line 41"/>
          <p:cNvSpPr>
            <a:spLocks noChangeShapeType="1"/>
          </p:cNvSpPr>
          <p:nvPr/>
        </p:nvSpPr>
        <p:spPr bwMode="auto">
          <a:xfrm flipH="1" flipV="1">
            <a:off x="31242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Text Box 42"/>
          <p:cNvSpPr txBox="1">
            <a:spLocks noChangeArrowheads="1"/>
          </p:cNvSpPr>
          <p:nvPr/>
        </p:nvSpPr>
        <p:spPr bwMode="auto">
          <a:xfrm>
            <a:off x="3009900" y="31242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24593" name="Text Box 43"/>
          <p:cNvSpPr txBox="1">
            <a:spLocks noChangeArrowheads="1"/>
          </p:cNvSpPr>
          <p:nvPr/>
        </p:nvSpPr>
        <p:spPr bwMode="auto">
          <a:xfrm>
            <a:off x="457200" y="3733800"/>
            <a:ext cx="4424609" cy="1938992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endParaRPr lang="en-US" altLang="zh-CN" sz="2400" dirty="0">
              <a:effectLst/>
              <a:latin typeface="Courier New" pitchFamily="49" charset="0"/>
              <a:ea typeface="宋体" charset="-122"/>
            </a:endParaRP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   head = new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Node 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();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   tail = new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Node 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();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   head-&gt;next = tail;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   tail-&gt;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= head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;</a:t>
            </a:r>
            <a:endParaRPr lang="en-US" altLang="zh-CN" sz="2400" dirty="0">
              <a:effectLst/>
              <a:latin typeface="Courier New" pitchFamily="49" charset="0"/>
              <a:ea typeface="宋体" charset="-122"/>
            </a:endParaRPr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-122"/>
              </a:rPr>
              <a:t>Doubly Linked List with Two Pointers</a:t>
            </a:r>
            <a:endParaRPr lang="en-US" dirty="0"/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>
            <a:off x="5029200" y="1219200"/>
            <a:ext cx="3374642" cy="156966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effectLst/>
                <a:latin typeface="+mn-lt"/>
                <a:ea typeface="宋体" charset="-122"/>
              </a:rPr>
              <a:t>With two Pointers</a:t>
            </a:r>
            <a:endParaRPr lang="en-US" altLang="zh-CN" sz="3200" dirty="0">
              <a:effectLst/>
              <a:latin typeface="+mn-lt"/>
              <a:ea typeface="宋体" charset="-122"/>
            </a:endParaRPr>
          </a:p>
          <a:p>
            <a:r>
              <a:rPr lang="en-US" altLang="zh-CN" sz="3200" dirty="0" smtClean="0">
                <a:effectLst/>
                <a:latin typeface="+mn-lt"/>
                <a:ea typeface="宋体" charset="-122"/>
              </a:rPr>
              <a:t>One for Head</a:t>
            </a:r>
          </a:p>
          <a:p>
            <a:r>
              <a:rPr lang="en-US" altLang="zh-CN" sz="3200" dirty="0" smtClean="0">
                <a:effectLst/>
                <a:latin typeface="+mn-lt"/>
                <a:ea typeface="宋体" charset="-122"/>
              </a:rPr>
              <a:t>Another for Rear</a:t>
            </a:r>
            <a:endParaRPr lang="en-US" altLang="zh-CN" sz="3200" dirty="0">
              <a:effectLst/>
              <a:latin typeface="+mn-lt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3"/>
          <p:cNvSpPr txBox="1">
            <a:spLocks noChangeArrowheads="1"/>
          </p:cNvSpPr>
          <p:nvPr/>
        </p:nvSpPr>
        <p:spPr bwMode="auto">
          <a:xfrm>
            <a:off x="254000" y="4011613"/>
            <a:ext cx="5715026" cy="252069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</a:rPr>
              <a:t>new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Node;</a:t>
            </a:r>
          </a:p>
          <a:p>
            <a:pPr>
              <a:lnSpc>
                <a:spcPct val="110000"/>
              </a:lnSpc>
            </a:pPr>
            <a:r>
              <a:rPr lang="en-US" altLang="zh-CN" sz="2400" dirty="0" err="1" smtClean="0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effectLst/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 = current;</a:t>
            </a:r>
          </a:p>
          <a:p>
            <a:pPr>
              <a:lnSpc>
                <a:spcPct val="110000"/>
              </a:lnSpc>
            </a:pPr>
            <a:r>
              <a:rPr lang="en-US" altLang="zh-CN" sz="2400" dirty="0" err="1" smtClean="0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-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&gt;next = current-&gt;next;</a:t>
            </a:r>
          </a:p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924800" cy="762000"/>
          </a:xfrm>
        </p:spPr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latin typeface="Times New Roman" pitchFamily="18" charset="0"/>
              <a:ea typeface="宋体" charset="-122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038600" y="1828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Oval 12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25635" name="Line 1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6" name="Line 1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25633" name="Line 1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4" name="Line 1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25631" name="Line 2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Line 2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25629" name="Line 2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0" name="Line 2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</p:grpSpPr>
        <p:sp>
          <p:nvSpPr>
            <p:cNvPr id="25627" name="Line 29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8" name="Line 30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25625" name="Line 3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5626" name="Line 3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5618" name="Line 37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Line 38"/>
          <p:cNvSpPr>
            <a:spLocks noChangeShapeType="1"/>
          </p:cNvSpPr>
          <p:nvPr/>
        </p:nvSpPr>
        <p:spPr bwMode="auto">
          <a:xfrm flipH="1">
            <a:off x="41910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20" name="Oval 40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5621" name="Line 41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Text Box 42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25623" name="Text Box 52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25624" name="Line 53"/>
          <p:cNvSpPr>
            <a:spLocks noChangeShapeType="1"/>
          </p:cNvSpPr>
          <p:nvPr/>
        </p:nvSpPr>
        <p:spPr bwMode="auto">
          <a:xfrm flipH="1" flipV="1">
            <a:off x="3124200" y="2362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8600" y="4076700"/>
            <a:ext cx="6781800" cy="381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latin typeface="Times New Roman" pitchFamily="18" charset="0"/>
              <a:ea typeface="宋体" charset="-122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4038600" y="1828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Oval 11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26667" name="Line 1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8" name="Line 1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26665" name="Line 1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6" name="Line 1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26663" name="Line 19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Line 20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26661" name="Line 2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2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</p:grpSpPr>
        <p:sp>
          <p:nvSpPr>
            <p:cNvPr id="26659" name="Line 2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0" name="Line 2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26657" name="Line 2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58" name="Line 2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42" name="Line 30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43" name="Line 31"/>
          <p:cNvSpPr>
            <a:spLocks noChangeShapeType="1"/>
          </p:cNvSpPr>
          <p:nvPr/>
        </p:nvSpPr>
        <p:spPr bwMode="auto">
          <a:xfrm flipH="1">
            <a:off x="41910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44" name="Oval 32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6645" name="Line 33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46" name="Text Box 34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26647" name="Text Box 35"/>
          <p:cNvSpPr txBox="1">
            <a:spLocks noChangeArrowheads="1"/>
          </p:cNvSpPr>
          <p:nvPr/>
        </p:nvSpPr>
        <p:spPr bwMode="auto">
          <a:xfrm>
            <a:off x="254000" y="4011613"/>
            <a:ext cx="5715026" cy="234525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</a:rPr>
              <a:t>new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()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current;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current-&gt;next;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  <a:cs typeface="Courier New" pitchFamily="49" charset="0"/>
            </a:endParaRPr>
          </a:p>
        </p:txBody>
      </p:sp>
      <p:sp>
        <p:nvSpPr>
          <p:cNvPr id="26648" name="Rectangle 36"/>
          <p:cNvSpPr>
            <a:spLocks noChangeArrowheads="1"/>
          </p:cNvSpPr>
          <p:nvPr/>
        </p:nvSpPr>
        <p:spPr bwMode="auto">
          <a:xfrm>
            <a:off x="5029200" y="2819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5715000" y="2819400"/>
            <a:ext cx="381000" cy="381000"/>
            <a:chOff x="1104" y="1008"/>
            <a:chExt cx="240" cy="240"/>
          </a:xfrm>
        </p:grpSpPr>
        <p:sp>
          <p:nvSpPr>
            <p:cNvPr id="26655" name="Line 3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56" name="Line 3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 flipH="1" flipV="1">
            <a:off x="5029200" y="3200400"/>
            <a:ext cx="381000" cy="381000"/>
            <a:chOff x="1104" y="1008"/>
            <a:chExt cx="240" cy="240"/>
          </a:xfrm>
        </p:grpSpPr>
        <p:sp>
          <p:nvSpPr>
            <p:cNvPr id="26653" name="Line 4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4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51" name="Text Box 43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26652" name="Line 44"/>
          <p:cNvSpPr>
            <a:spLocks noChangeShapeType="1"/>
          </p:cNvSpPr>
          <p:nvPr/>
        </p:nvSpPr>
        <p:spPr bwMode="auto">
          <a:xfrm flipH="1" flipV="1">
            <a:off x="3124200" y="2362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2"/>
          <p:cNvSpPr>
            <a:spLocks noChangeArrowheads="1"/>
          </p:cNvSpPr>
          <p:nvPr/>
        </p:nvSpPr>
        <p:spPr bwMode="auto">
          <a:xfrm>
            <a:off x="228600" y="4476750"/>
            <a:ext cx="6781800" cy="381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27656" name="Line 7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8"/>
          <p:cNvSpPr>
            <a:spLocks noChangeShapeType="1"/>
          </p:cNvSpPr>
          <p:nvPr/>
        </p:nvSpPr>
        <p:spPr bwMode="auto">
          <a:xfrm>
            <a:off x="4038600" y="1828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Line 9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Oval 10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27692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93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27690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91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27688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9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27686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7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  <a:solidFill>
            <a:srgbClr val="71DAFF"/>
          </a:solidFill>
        </p:grpSpPr>
        <p:sp>
          <p:nvSpPr>
            <p:cNvPr id="27684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27682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6" name="Line 29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Line 30"/>
          <p:cNvSpPr>
            <a:spLocks noChangeShapeType="1"/>
          </p:cNvSpPr>
          <p:nvPr/>
        </p:nvSpPr>
        <p:spPr bwMode="auto">
          <a:xfrm flipH="1">
            <a:off x="41910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Oval 31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7669" name="Line 32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Text Box 33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27671" name="Text Box 34"/>
          <p:cNvSpPr txBox="1">
            <a:spLocks noChangeArrowheads="1"/>
          </p:cNvSpPr>
          <p:nvPr/>
        </p:nvSpPr>
        <p:spPr bwMode="auto">
          <a:xfrm>
            <a:off x="254000" y="4011613"/>
            <a:ext cx="5715026" cy="234525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()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current;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current-&gt;next;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  <a:cs typeface="Courier New" pitchFamily="49" charset="0"/>
            </a:endParaRPr>
          </a:p>
        </p:txBody>
      </p:sp>
      <p:sp>
        <p:nvSpPr>
          <p:cNvPr id="27672" name="Rectangle 35"/>
          <p:cNvSpPr>
            <a:spLocks noChangeArrowheads="1"/>
          </p:cNvSpPr>
          <p:nvPr/>
        </p:nvSpPr>
        <p:spPr bwMode="auto">
          <a:xfrm>
            <a:off x="5029200" y="2819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5715000" y="2819400"/>
            <a:ext cx="381000" cy="381000"/>
            <a:chOff x="1104" y="1008"/>
            <a:chExt cx="240" cy="240"/>
          </a:xfrm>
        </p:grpSpPr>
        <p:sp>
          <p:nvSpPr>
            <p:cNvPr id="27680" name="Line 3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1" name="Line 3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5029200" y="3200400"/>
            <a:ext cx="381000" cy="381000"/>
            <a:chOff x="1104" y="1008"/>
            <a:chExt cx="240" cy="240"/>
          </a:xfrm>
        </p:grpSpPr>
        <p:sp>
          <p:nvSpPr>
            <p:cNvPr id="27678" name="Line 40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41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75" name="Text Box 43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27676" name="Line 44"/>
          <p:cNvSpPr>
            <a:spLocks noChangeShapeType="1"/>
          </p:cNvSpPr>
          <p:nvPr/>
        </p:nvSpPr>
        <p:spPr bwMode="auto">
          <a:xfrm flipH="1" flipV="1">
            <a:off x="3124200" y="2362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77" name="Line 45"/>
          <p:cNvSpPr>
            <a:spLocks noChangeShapeType="1"/>
          </p:cNvSpPr>
          <p:nvPr/>
        </p:nvSpPr>
        <p:spPr bwMode="auto">
          <a:xfrm flipH="1" flipV="1">
            <a:off x="4191000" y="2362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2"/>
          <p:cNvSpPr>
            <a:spLocks noChangeArrowheads="1"/>
          </p:cNvSpPr>
          <p:nvPr/>
        </p:nvSpPr>
        <p:spPr bwMode="auto">
          <a:xfrm>
            <a:off x="228600" y="4800600"/>
            <a:ext cx="6781800" cy="381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8"/>
          <p:cNvSpPr>
            <a:spLocks noChangeShapeType="1"/>
          </p:cNvSpPr>
          <p:nvPr/>
        </p:nvSpPr>
        <p:spPr bwMode="auto">
          <a:xfrm>
            <a:off x="4038600" y="1828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Line 9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Oval 10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28717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8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28715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6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28713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4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28711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2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</p:grpSpPr>
        <p:sp>
          <p:nvSpPr>
            <p:cNvPr id="28709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0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28707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8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90" name="Line 29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691" name="Line 30"/>
          <p:cNvSpPr>
            <a:spLocks noChangeShapeType="1"/>
          </p:cNvSpPr>
          <p:nvPr/>
        </p:nvSpPr>
        <p:spPr bwMode="auto">
          <a:xfrm flipH="1">
            <a:off x="41910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692" name="Oval 31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8693" name="Line 32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694" name="Text Box 33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28695" name="Text Box 34"/>
          <p:cNvSpPr txBox="1">
            <a:spLocks noChangeArrowheads="1"/>
          </p:cNvSpPr>
          <p:nvPr/>
        </p:nvSpPr>
        <p:spPr bwMode="auto">
          <a:xfrm>
            <a:off x="254000" y="4011613"/>
            <a:ext cx="5715026" cy="234525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()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current;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current-&gt;next;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  <a:cs typeface="Courier New" pitchFamily="49" charset="0"/>
            </a:endParaRPr>
          </a:p>
        </p:txBody>
      </p:sp>
      <p:sp>
        <p:nvSpPr>
          <p:cNvPr id="28696" name="Rectangle 35"/>
          <p:cNvSpPr>
            <a:spLocks noChangeArrowheads="1"/>
          </p:cNvSpPr>
          <p:nvPr/>
        </p:nvSpPr>
        <p:spPr bwMode="auto">
          <a:xfrm>
            <a:off x="5029200" y="2819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5715000" y="2819400"/>
            <a:ext cx="381000" cy="381000"/>
            <a:chOff x="1104" y="1008"/>
            <a:chExt cx="240" cy="240"/>
          </a:xfrm>
        </p:grpSpPr>
        <p:sp>
          <p:nvSpPr>
            <p:cNvPr id="28705" name="Line 3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6" name="Line 3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5029200" y="3200400"/>
            <a:ext cx="381000" cy="381000"/>
            <a:chOff x="1104" y="1008"/>
            <a:chExt cx="240" cy="240"/>
          </a:xfrm>
        </p:grpSpPr>
        <p:sp>
          <p:nvSpPr>
            <p:cNvPr id="28703" name="Line 40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4" name="Line 41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99" name="Text Box 43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28700" name="Line 44"/>
          <p:cNvSpPr>
            <a:spLocks noChangeShapeType="1"/>
          </p:cNvSpPr>
          <p:nvPr/>
        </p:nvSpPr>
        <p:spPr bwMode="auto">
          <a:xfrm flipH="1" flipV="1">
            <a:off x="3124200" y="2362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701" name="Line 45"/>
          <p:cNvSpPr>
            <a:spLocks noChangeShapeType="1"/>
          </p:cNvSpPr>
          <p:nvPr/>
        </p:nvSpPr>
        <p:spPr bwMode="auto">
          <a:xfrm flipH="1" flipV="1">
            <a:off x="4191000" y="2362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8702" name="Line 47"/>
          <p:cNvSpPr>
            <a:spLocks noChangeShapeType="1"/>
          </p:cNvSpPr>
          <p:nvPr/>
        </p:nvSpPr>
        <p:spPr bwMode="auto">
          <a:xfrm flipV="1">
            <a:off x="5943600" y="18288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2"/>
          <p:cNvSpPr>
            <a:spLocks noChangeArrowheads="1"/>
          </p:cNvSpPr>
          <p:nvPr/>
        </p:nvSpPr>
        <p:spPr bwMode="auto">
          <a:xfrm>
            <a:off x="228600" y="5181600"/>
            <a:ext cx="6781800" cy="381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29704" name="Line 7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Line 8"/>
          <p:cNvSpPr>
            <a:spLocks noChangeShapeType="1"/>
          </p:cNvSpPr>
          <p:nvPr/>
        </p:nvSpPr>
        <p:spPr bwMode="auto">
          <a:xfrm>
            <a:off x="4038600" y="1828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Line 9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Oval 10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29742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43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29740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41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29738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29736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</p:grpSpPr>
        <p:sp>
          <p:nvSpPr>
            <p:cNvPr id="29734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29732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14" name="Line 29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5" name="Line 30"/>
          <p:cNvSpPr>
            <a:spLocks noChangeShapeType="1"/>
          </p:cNvSpPr>
          <p:nvPr/>
        </p:nvSpPr>
        <p:spPr bwMode="auto">
          <a:xfrm flipH="1">
            <a:off x="41910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6" name="Oval 31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9717" name="Line 32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18" name="Text Box 33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29719" name="Text Box 34"/>
          <p:cNvSpPr txBox="1">
            <a:spLocks noChangeArrowheads="1"/>
          </p:cNvSpPr>
          <p:nvPr/>
        </p:nvSpPr>
        <p:spPr bwMode="auto">
          <a:xfrm>
            <a:off x="254000" y="4011613"/>
            <a:ext cx="5715026" cy="234525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smtClean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()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current;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current-&gt;next;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  <a:cs typeface="Courier New" pitchFamily="49" charset="0"/>
            </a:endParaRPr>
          </a:p>
        </p:txBody>
      </p:sp>
      <p:sp>
        <p:nvSpPr>
          <p:cNvPr id="29720" name="Rectangle 35"/>
          <p:cNvSpPr>
            <a:spLocks noChangeArrowheads="1"/>
          </p:cNvSpPr>
          <p:nvPr/>
        </p:nvSpPr>
        <p:spPr bwMode="auto">
          <a:xfrm>
            <a:off x="5029200" y="2819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5715000" y="2819400"/>
            <a:ext cx="381000" cy="381000"/>
            <a:chOff x="1104" y="1008"/>
            <a:chExt cx="240" cy="240"/>
          </a:xfrm>
        </p:grpSpPr>
        <p:sp>
          <p:nvSpPr>
            <p:cNvPr id="29730" name="Line 3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31" name="Line 3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5029200" y="3200400"/>
            <a:ext cx="381000" cy="381000"/>
            <a:chOff x="1104" y="1008"/>
            <a:chExt cx="240" cy="240"/>
          </a:xfrm>
        </p:grpSpPr>
        <p:sp>
          <p:nvSpPr>
            <p:cNvPr id="29728" name="Line 40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29" name="Line 41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23" name="Text Box 43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29724" name="Line 44"/>
          <p:cNvSpPr>
            <a:spLocks noChangeShapeType="1"/>
          </p:cNvSpPr>
          <p:nvPr/>
        </p:nvSpPr>
        <p:spPr bwMode="auto">
          <a:xfrm flipH="1" flipV="1">
            <a:off x="3124200" y="2362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25" name="Line 45"/>
          <p:cNvSpPr>
            <a:spLocks noChangeShapeType="1"/>
          </p:cNvSpPr>
          <p:nvPr/>
        </p:nvSpPr>
        <p:spPr bwMode="auto">
          <a:xfrm flipH="1" flipV="1">
            <a:off x="4191000" y="2362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26" name="Line 46"/>
          <p:cNvSpPr>
            <a:spLocks noChangeShapeType="1"/>
          </p:cNvSpPr>
          <p:nvPr/>
        </p:nvSpPr>
        <p:spPr bwMode="auto">
          <a:xfrm>
            <a:off x="4038600" y="18288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27" name="Line 48"/>
          <p:cNvSpPr>
            <a:spLocks noChangeShapeType="1"/>
          </p:cNvSpPr>
          <p:nvPr/>
        </p:nvSpPr>
        <p:spPr bwMode="auto">
          <a:xfrm flipV="1">
            <a:off x="5943600" y="18288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2"/>
          <p:cNvSpPr>
            <a:spLocks noChangeArrowheads="1"/>
          </p:cNvSpPr>
          <p:nvPr/>
        </p:nvSpPr>
        <p:spPr bwMode="auto">
          <a:xfrm>
            <a:off x="228600" y="5562600"/>
            <a:ext cx="6781800" cy="381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30" name="Oval 10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30766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7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30764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5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30762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3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30760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1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</p:grpSpPr>
        <p:sp>
          <p:nvSpPr>
            <p:cNvPr id="30758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9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30756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7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7" name="Line 29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38" name="Oval 31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739" name="Line 32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40" name="Text Box 33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30741" name="Text Box 34"/>
          <p:cNvSpPr txBox="1">
            <a:spLocks noChangeArrowheads="1"/>
          </p:cNvSpPr>
          <p:nvPr/>
        </p:nvSpPr>
        <p:spPr bwMode="auto">
          <a:xfrm>
            <a:off x="254000" y="4011613"/>
            <a:ext cx="5715026" cy="234525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()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current;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current-&gt;next;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  <a:cs typeface="Courier New" pitchFamily="49" charset="0"/>
            </a:endParaRPr>
          </a:p>
        </p:txBody>
      </p:sp>
      <p:sp>
        <p:nvSpPr>
          <p:cNvPr id="30742" name="Rectangle 35"/>
          <p:cNvSpPr>
            <a:spLocks noChangeArrowheads="1"/>
          </p:cNvSpPr>
          <p:nvPr/>
        </p:nvSpPr>
        <p:spPr bwMode="auto">
          <a:xfrm>
            <a:off x="5029200" y="2819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5715000" y="2819400"/>
            <a:ext cx="381000" cy="381000"/>
            <a:chOff x="1104" y="1008"/>
            <a:chExt cx="240" cy="240"/>
          </a:xfrm>
        </p:grpSpPr>
        <p:sp>
          <p:nvSpPr>
            <p:cNvPr id="30754" name="Line 3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5" name="Line 3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 flipH="1" flipV="1">
            <a:off x="5029200" y="3200400"/>
            <a:ext cx="381000" cy="381000"/>
            <a:chOff x="1104" y="1008"/>
            <a:chExt cx="240" cy="240"/>
          </a:xfrm>
        </p:grpSpPr>
        <p:sp>
          <p:nvSpPr>
            <p:cNvPr id="30752" name="Line 40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3" name="Line 41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5" name="Text Box 43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0746" name="Line 44"/>
          <p:cNvSpPr>
            <a:spLocks noChangeShapeType="1"/>
          </p:cNvSpPr>
          <p:nvPr/>
        </p:nvSpPr>
        <p:spPr bwMode="auto">
          <a:xfrm flipH="1" flipV="1">
            <a:off x="3124200" y="2362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47" name="Line 45"/>
          <p:cNvSpPr>
            <a:spLocks noChangeShapeType="1"/>
          </p:cNvSpPr>
          <p:nvPr/>
        </p:nvSpPr>
        <p:spPr bwMode="auto">
          <a:xfrm flipH="1" flipV="1">
            <a:off x="4191000" y="2362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48" name="Line 46"/>
          <p:cNvSpPr>
            <a:spLocks noChangeShapeType="1"/>
          </p:cNvSpPr>
          <p:nvPr/>
        </p:nvSpPr>
        <p:spPr bwMode="auto">
          <a:xfrm>
            <a:off x="4038600" y="18288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49" name="Line 47"/>
          <p:cNvSpPr>
            <a:spLocks noChangeShapeType="1"/>
          </p:cNvSpPr>
          <p:nvPr/>
        </p:nvSpPr>
        <p:spPr bwMode="auto">
          <a:xfrm flipV="1">
            <a:off x="5943600" y="18288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50" name="Line 49"/>
          <p:cNvSpPr>
            <a:spLocks noChangeShapeType="1"/>
          </p:cNvSpPr>
          <p:nvPr/>
        </p:nvSpPr>
        <p:spPr bwMode="auto">
          <a:xfrm flipH="1">
            <a:off x="6096000" y="22098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751" name="Line 50"/>
          <p:cNvSpPr>
            <a:spLocks noChangeShapeType="1"/>
          </p:cNvSpPr>
          <p:nvPr/>
        </p:nvSpPr>
        <p:spPr bwMode="auto">
          <a:xfrm flipH="1">
            <a:off x="41910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28600" y="5867400"/>
            <a:ext cx="6781800" cy="381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1747" name="Text Box 35"/>
          <p:cNvSpPr txBox="1">
            <a:spLocks noChangeArrowheads="1"/>
          </p:cNvSpPr>
          <p:nvPr/>
        </p:nvSpPr>
        <p:spPr bwMode="auto">
          <a:xfrm>
            <a:off x="254000" y="4011613"/>
            <a:ext cx="5715026" cy="2345257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>
                <a:solidFill>
                  <a:srgbClr val="0000CC"/>
                </a:solidFill>
                <a:effectLst/>
                <a:latin typeface="Courier New" pitchFamily="49" charset="0"/>
                <a:ea typeface="宋体" charset="-122"/>
              </a:rPr>
              <a:t>new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 </a:t>
            </a:r>
            <a:r>
              <a:rPr lang="en-US" altLang="zh-CN" sz="2400" dirty="0" smtClean="0">
                <a:effectLst/>
                <a:latin typeface="Courier New" pitchFamily="49" charset="0"/>
                <a:ea typeface="宋体" charset="-122"/>
              </a:rPr>
              <a:t>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</a:rPr>
              <a:t>()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current;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current-&gt;next;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-&gt;next-&gt;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prev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;</a:t>
            </a:r>
          </a:p>
          <a:p>
            <a:r>
              <a:rPr lang="en-US" altLang="zh-CN" sz="2400" dirty="0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current = </a:t>
            </a:r>
            <a:r>
              <a:rPr lang="en-US" altLang="zh-CN" sz="2400" dirty="0" err="1">
                <a:effectLst/>
                <a:latin typeface="Courier New" pitchFamily="49" charset="0"/>
                <a:ea typeface="宋体" charset="-122"/>
                <a:cs typeface="Courier New" pitchFamily="49" charset="0"/>
              </a:rPr>
              <a:t>newNode</a:t>
            </a:r>
            <a:endParaRPr lang="en-US" altLang="zh-CN" sz="2400" dirty="0">
              <a:effectLst/>
              <a:latin typeface="Courier New" pitchFamily="49" charset="0"/>
              <a:ea typeface="宋体" charset="-122"/>
              <a:cs typeface="Courier New" pitchFamily="49" charset="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6096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31242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1751" name="Rectangle 6"/>
          <p:cNvSpPr>
            <a:spLocks noChangeArrowheads="1"/>
          </p:cNvSpPr>
          <p:nvPr/>
        </p:nvSpPr>
        <p:spPr bwMode="auto">
          <a:xfrm>
            <a:off x="7010400" y="1600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533400" y="2895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1753" name="Line 8"/>
          <p:cNvSpPr>
            <a:spLocks noChangeShapeType="1"/>
          </p:cNvSpPr>
          <p:nvPr/>
        </p:nvSpPr>
        <p:spPr bwMode="auto">
          <a:xfrm flipV="1">
            <a:off x="1524000" y="17907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609600" y="2362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Oval 11"/>
          <p:cNvSpPr>
            <a:spLocks noChangeAspect="1" noChangeArrowheads="1"/>
          </p:cNvSpPr>
          <p:nvPr/>
        </p:nvSpPr>
        <p:spPr bwMode="auto">
          <a:xfrm>
            <a:off x="7848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295400" y="1600200"/>
            <a:ext cx="381000" cy="381000"/>
            <a:chOff x="1104" y="1008"/>
            <a:chExt cx="240" cy="240"/>
          </a:xfrm>
        </p:grpSpPr>
        <p:sp>
          <p:nvSpPr>
            <p:cNvPr id="31789" name="Line 1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1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810000" y="1600200"/>
            <a:ext cx="381000" cy="381000"/>
            <a:chOff x="1104" y="1008"/>
            <a:chExt cx="240" cy="240"/>
          </a:xfrm>
        </p:grpSpPr>
        <p:sp>
          <p:nvSpPr>
            <p:cNvPr id="31787" name="Line 1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1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696200" y="1600200"/>
            <a:ext cx="381000" cy="381000"/>
            <a:chOff x="1104" y="1008"/>
            <a:chExt cx="240" cy="240"/>
          </a:xfrm>
        </p:grpSpPr>
        <p:sp>
          <p:nvSpPr>
            <p:cNvPr id="31785" name="Line 19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20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 flipH="1" flipV="1">
            <a:off x="609600" y="1981200"/>
            <a:ext cx="381000" cy="381000"/>
            <a:chOff x="1104" y="1008"/>
            <a:chExt cx="240" cy="240"/>
          </a:xfrm>
        </p:grpSpPr>
        <p:sp>
          <p:nvSpPr>
            <p:cNvPr id="31783" name="Line 2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2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 flipH="1" flipV="1">
            <a:off x="3124200" y="1981200"/>
            <a:ext cx="381000" cy="381000"/>
            <a:chOff x="1104" y="1008"/>
            <a:chExt cx="240" cy="240"/>
          </a:xfrm>
        </p:grpSpPr>
        <p:sp>
          <p:nvSpPr>
            <p:cNvPr id="31781" name="Line 2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2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 flipH="1" flipV="1">
            <a:off x="7010400" y="1981200"/>
            <a:ext cx="381000" cy="381000"/>
            <a:chOff x="1104" y="1008"/>
            <a:chExt cx="240" cy="240"/>
          </a:xfrm>
        </p:grpSpPr>
        <p:sp>
          <p:nvSpPr>
            <p:cNvPr id="31779" name="Line 2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2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2" name="Line 30"/>
          <p:cNvSpPr>
            <a:spLocks noChangeShapeType="1"/>
          </p:cNvSpPr>
          <p:nvPr/>
        </p:nvSpPr>
        <p:spPr bwMode="auto">
          <a:xfrm flipH="1">
            <a:off x="1676400" y="21717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63" name="Oval 32"/>
          <p:cNvSpPr>
            <a:spLocks noChangeAspect="1" noChangeArrowheads="1"/>
          </p:cNvSpPr>
          <p:nvPr/>
        </p:nvSpPr>
        <p:spPr bwMode="auto">
          <a:xfrm>
            <a:off x="7620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1764" name="Line 33"/>
          <p:cNvSpPr>
            <a:spLocks noChangeShapeType="1"/>
          </p:cNvSpPr>
          <p:nvPr/>
        </p:nvSpPr>
        <p:spPr bwMode="auto">
          <a:xfrm flipH="1" flipV="1">
            <a:off x="7010400" y="23622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65" name="Text Box 34"/>
          <p:cNvSpPr txBox="1">
            <a:spLocks noChangeArrowheads="1"/>
          </p:cNvSpPr>
          <p:nvPr/>
        </p:nvSpPr>
        <p:spPr bwMode="auto">
          <a:xfrm>
            <a:off x="6896100" y="29718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31766" name="Rectangle 36"/>
          <p:cNvSpPr>
            <a:spLocks noChangeArrowheads="1"/>
          </p:cNvSpPr>
          <p:nvPr/>
        </p:nvSpPr>
        <p:spPr bwMode="auto">
          <a:xfrm>
            <a:off x="5029200" y="2819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5715000" y="2819400"/>
            <a:ext cx="381000" cy="381000"/>
            <a:chOff x="1104" y="1008"/>
            <a:chExt cx="240" cy="240"/>
          </a:xfrm>
        </p:grpSpPr>
        <p:sp>
          <p:nvSpPr>
            <p:cNvPr id="31777" name="Line 3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Line 3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40"/>
          <p:cNvGrpSpPr>
            <a:grpSpLocks/>
          </p:cNvGrpSpPr>
          <p:nvPr/>
        </p:nvGrpSpPr>
        <p:grpSpPr bwMode="auto">
          <a:xfrm flipH="1" flipV="1">
            <a:off x="5029200" y="3200400"/>
            <a:ext cx="381000" cy="381000"/>
            <a:chOff x="1104" y="1008"/>
            <a:chExt cx="240" cy="240"/>
          </a:xfrm>
        </p:grpSpPr>
        <p:sp>
          <p:nvSpPr>
            <p:cNvPr id="31775" name="Line 4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6" name="Line 4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9" name="Text Box 43"/>
          <p:cNvSpPr txBox="1">
            <a:spLocks noChangeArrowheads="1"/>
          </p:cNvSpPr>
          <p:nvPr/>
        </p:nvSpPr>
        <p:spPr bwMode="auto">
          <a:xfrm>
            <a:off x="2803525" y="32766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1770" name="Line 44"/>
          <p:cNvSpPr>
            <a:spLocks noChangeShapeType="1"/>
          </p:cNvSpPr>
          <p:nvPr/>
        </p:nvSpPr>
        <p:spPr bwMode="auto">
          <a:xfrm flipV="1">
            <a:off x="3886200" y="32766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Line 45"/>
          <p:cNvSpPr>
            <a:spLocks noChangeShapeType="1"/>
          </p:cNvSpPr>
          <p:nvPr/>
        </p:nvSpPr>
        <p:spPr bwMode="auto">
          <a:xfrm flipH="1" flipV="1">
            <a:off x="4191000" y="23622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Line 46"/>
          <p:cNvSpPr>
            <a:spLocks noChangeShapeType="1"/>
          </p:cNvSpPr>
          <p:nvPr/>
        </p:nvSpPr>
        <p:spPr bwMode="auto">
          <a:xfrm>
            <a:off x="4038600" y="18288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Line 48"/>
          <p:cNvSpPr>
            <a:spLocks noChangeShapeType="1"/>
          </p:cNvSpPr>
          <p:nvPr/>
        </p:nvSpPr>
        <p:spPr bwMode="auto">
          <a:xfrm flipV="1">
            <a:off x="5943600" y="18288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74" name="Line 49"/>
          <p:cNvSpPr>
            <a:spLocks noChangeShapeType="1"/>
          </p:cNvSpPr>
          <p:nvPr/>
        </p:nvSpPr>
        <p:spPr bwMode="auto">
          <a:xfrm flipH="1">
            <a:off x="6096000" y="22098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>
                <a:ea typeface="宋体" charset="-122"/>
              </a:rPr>
              <a:t>Inserting into a Doubly Linked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dirty="0" smtClean="0">
                <a:ea typeface="宋体" charset="-122"/>
              </a:rPr>
              <a:t>Deleting from a Doubly Linked List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495800"/>
            <a:ext cx="82296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=current;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-&gt;next; 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c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urrent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oldNode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-&gt;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delete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096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1242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70104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524000" y="22479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H="1" flipV="1">
            <a:off x="609600" y="28194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78" name="Oval 10"/>
          <p:cNvSpPr>
            <a:spLocks noChangeAspect="1" noChangeArrowheads="1"/>
          </p:cNvSpPr>
          <p:nvPr/>
        </p:nvSpPr>
        <p:spPr bwMode="auto">
          <a:xfrm>
            <a:off x="78486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2057400"/>
            <a:ext cx="381000" cy="381000"/>
            <a:chOff x="1104" y="1008"/>
            <a:chExt cx="240" cy="240"/>
          </a:xfrm>
        </p:grpSpPr>
        <p:sp>
          <p:nvSpPr>
            <p:cNvPr id="32810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2057400"/>
            <a:ext cx="381000" cy="381000"/>
            <a:chOff x="1104" y="1008"/>
            <a:chExt cx="240" cy="240"/>
          </a:xfrm>
        </p:grpSpPr>
        <p:sp>
          <p:nvSpPr>
            <p:cNvPr id="32808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9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2057400"/>
            <a:ext cx="381000" cy="381000"/>
            <a:chOff x="1104" y="1008"/>
            <a:chExt cx="240" cy="240"/>
          </a:xfrm>
        </p:grpSpPr>
        <p:sp>
          <p:nvSpPr>
            <p:cNvPr id="32806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7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2438400"/>
            <a:ext cx="381000" cy="381000"/>
            <a:chOff x="1104" y="1008"/>
            <a:chExt cx="240" cy="240"/>
          </a:xfrm>
        </p:grpSpPr>
        <p:sp>
          <p:nvSpPr>
            <p:cNvPr id="32804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5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2438400"/>
            <a:ext cx="381000" cy="381000"/>
            <a:chOff x="1104" y="1008"/>
            <a:chExt cx="240" cy="240"/>
          </a:xfrm>
        </p:grpSpPr>
        <p:sp>
          <p:nvSpPr>
            <p:cNvPr id="32802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3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2438400"/>
            <a:ext cx="381000" cy="381000"/>
            <a:chOff x="1104" y="1008"/>
            <a:chExt cx="240" cy="240"/>
          </a:xfrm>
          <a:solidFill>
            <a:srgbClr val="71DAFF"/>
          </a:solidFill>
        </p:grpSpPr>
        <p:sp>
          <p:nvSpPr>
            <p:cNvPr id="32800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1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5" name="Line 29"/>
          <p:cNvSpPr>
            <a:spLocks noChangeShapeType="1"/>
          </p:cNvSpPr>
          <p:nvPr/>
        </p:nvSpPr>
        <p:spPr bwMode="auto">
          <a:xfrm flipH="1">
            <a:off x="1676400" y="26289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Oval 30"/>
          <p:cNvSpPr>
            <a:spLocks noChangeAspect="1" noChangeArrowheads="1"/>
          </p:cNvSpPr>
          <p:nvPr/>
        </p:nvSpPr>
        <p:spPr bwMode="auto">
          <a:xfrm>
            <a:off x="762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2787" name="Rectangle 31"/>
          <p:cNvSpPr>
            <a:spLocks noChangeArrowheads="1"/>
          </p:cNvSpPr>
          <p:nvPr/>
        </p:nvSpPr>
        <p:spPr bwMode="auto">
          <a:xfrm>
            <a:off x="5029200" y="3276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715000" y="3276600"/>
            <a:ext cx="381000" cy="381000"/>
            <a:chOff x="1104" y="1008"/>
            <a:chExt cx="240" cy="240"/>
          </a:xfrm>
        </p:grpSpPr>
        <p:sp>
          <p:nvSpPr>
            <p:cNvPr id="32798" name="Line 3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3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 flipH="1" flipV="1">
            <a:off x="5029200" y="3657600"/>
            <a:ext cx="381000" cy="381000"/>
            <a:chOff x="1104" y="1008"/>
            <a:chExt cx="240" cy="240"/>
          </a:xfrm>
          <a:solidFill>
            <a:srgbClr val="71DAFF"/>
          </a:solidFill>
        </p:grpSpPr>
        <p:sp>
          <p:nvSpPr>
            <p:cNvPr id="32796" name="Line 3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97" name="Line 3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90" name="Text Box 38"/>
          <p:cNvSpPr txBox="1">
            <a:spLocks noChangeArrowheads="1"/>
          </p:cNvSpPr>
          <p:nvPr/>
        </p:nvSpPr>
        <p:spPr bwMode="auto">
          <a:xfrm>
            <a:off x="2803525" y="37338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2791" name="Line 39"/>
          <p:cNvSpPr>
            <a:spLocks noChangeShapeType="1"/>
          </p:cNvSpPr>
          <p:nvPr/>
        </p:nvSpPr>
        <p:spPr bwMode="auto">
          <a:xfrm flipV="1">
            <a:off x="3886200" y="37338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Line 40"/>
          <p:cNvSpPr>
            <a:spLocks noChangeShapeType="1"/>
          </p:cNvSpPr>
          <p:nvPr/>
        </p:nvSpPr>
        <p:spPr bwMode="auto">
          <a:xfrm flipH="1" flipV="1">
            <a:off x="4191000" y="28194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Line 41"/>
          <p:cNvSpPr>
            <a:spLocks noChangeShapeType="1"/>
          </p:cNvSpPr>
          <p:nvPr/>
        </p:nvSpPr>
        <p:spPr bwMode="auto">
          <a:xfrm>
            <a:off x="4038600" y="22860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Line 42"/>
          <p:cNvSpPr>
            <a:spLocks noChangeShapeType="1"/>
          </p:cNvSpPr>
          <p:nvPr/>
        </p:nvSpPr>
        <p:spPr bwMode="auto">
          <a:xfrm flipV="1">
            <a:off x="5943600" y="2286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Line 43"/>
          <p:cNvSpPr>
            <a:spLocks noChangeShapeType="1"/>
          </p:cNvSpPr>
          <p:nvPr/>
        </p:nvSpPr>
        <p:spPr bwMode="auto">
          <a:xfrm flipH="1">
            <a:off x="6096000" y="26670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4" name="Line 33"/>
          <p:cNvSpPr>
            <a:spLocks noChangeShapeType="1"/>
          </p:cNvSpPr>
          <p:nvPr/>
        </p:nvSpPr>
        <p:spPr bwMode="auto">
          <a:xfrm flipH="1" flipV="1">
            <a:off x="7239000" y="28194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Box 34"/>
          <p:cNvSpPr txBox="1">
            <a:spLocks noChangeArrowheads="1"/>
          </p:cNvSpPr>
          <p:nvPr/>
        </p:nvSpPr>
        <p:spPr bwMode="auto">
          <a:xfrm>
            <a:off x="7124700" y="34290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 smtClean="0">
                <a:ea typeface="宋体" charset="-122"/>
              </a:rPr>
              <a:t>Deleting from a Doubly Linked List 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304800" y="4495800"/>
            <a:ext cx="5867400" cy="3810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6096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1242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70104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533400" y="33528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V="1">
            <a:off x="1524000" y="22479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 flipH="1" flipV="1">
            <a:off x="609600" y="28194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Oval 11"/>
          <p:cNvSpPr>
            <a:spLocks noChangeAspect="1" noChangeArrowheads="1"/>
          </p:cNvSpPr>
          <p:nvPr/>
        </p:nvSpPr>
        <p:spPr bwMode="auto">
          <a:xfrm>
            <a:off x="78486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295400" y="2057400"/>
            <a:ext cx="381000" cy="381000"/>
            <a:chOff x="1104" y="1008"/>
            <a:chExt cx="240" cy="240"/>
          </a:xfrm>
        </p:grpSpPr>
        <p:sp>
          <p:nvSpPr>
            <p:cNvPr id="33837" name="Line 1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1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810000" y="2057400"/>
            <a:ext cx="381000" cy="381000"/>
            <a:chOff x="1104" y="1008"/>
            <a:chExt cx="240" cy="240"/>
          </a:xfrm>
        </p:grpSpPr>
        <p:sp>
          <p:nvSpPr>
            <p:cNvPr id="33835" name="Line 1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1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696200" y="2057400"/>
            <a:ext cx="381000" cy="381000"/>
            <a:chOff x="1104" y="1008"/>
            <a:chExt cx="240" cy="240"/>
          </a:xfrm>
        </p:grpSpPr>
        <p:sp>
          <p:nvSpPr>
            <p:cNvPr id="33833" name="Line 19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Line 20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 flipH="1" flipV="1">
            <a:off x="609600" y="2438400"/>
            <a:ext cx="381000" cy="381000"/>
            <a:chOff x="1104" y="1008"/>
            <a:chExt cx="240" cy="240"/>
          </a:xfrm>
        </p:grpSpPr>
        <p:sp>
          <p:nvSpPr>
            <p:cNvPr id="33831" name="Line 2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Line 2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 flipH="1" flipV="1">
            <a:off x="3124200" y="2438400"/>
            <a:ext cx="381000" cy="381000"/>
            <a:chOff x="1104" y="1008"/>
            <a:chExt cx="240" cy="240"/>
          </a:xfrm>
        </p:grpSpPr>
        <p:sp>
          <p:nvSpPr>
            <p:cNvPr id="33829" name="Line 2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Line 2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 flipH="1" flipV="1">
            <a:off x="7010400" y="2438400"/>
            <a:ext cx="381000" cy="381000"/>
            <a:chOff x="1104" y="1008"/>
            <a:chExt cx="240" cy="240"/>
          </a:xfrm>
        </p:grpSpPr>
        <p:sp>
          <p:nvSpPr>
            <p:cNvPr id="33827" name="Line 2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Line 2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0" name="Line 30"/>
          <p:cNvSpPr>
            <a:spLocks noChangeShapeType="1"/>
          </p:cNvSpPr>
          <p:nvPr/>
        </p:nvSpPr>
        <p:spPr bwMode="auto">
          <a:xfrm flipH="1">
            <a:off x="1676400" y="26289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1" name="Oval 31"/>
          <p:cNvSpPr>
            <a:spLocks noChangeAspect="1" noChangeArrowheads="1"/>
          </p:cNvSpPr>
          <p:nvPr/>
        </p:nvSpPr>
        <p:spPr bwMode="auto">
          <a:xfrm>
            <a:off x="762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3812" name="Rectangle 32"/>
          <p:cNvSpPr>
            <a:spLocks noChangeArrowheads="1"/>
          </p:cNvSpPr>
          <p:nvPr/>
        </p:nvSpPr>
        <p:spPr bwMode="auto">
          <a:xfrm>
            <a:off x="5029200" y="3276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5715000" y="3276600"/>
            <a:ext cx="381000" cy="381000"/>
            <a:chOff x="1104" y="1008"/>
            <a:chExt cx="240" cy="240"/>
          </a:xfrm>
        </p:grpSpPr>
        <p:sp>
          <p:nvSpPr>
            <p:cNvPr id="33825" name="Line 3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Line 3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 flipH="1" flipV="1">
            <a:off x="5029200" y="3657600"/>
            <a:ext cx="381000" cy="381000"/>
            <a:chOff x="1104" y="1008"/>
            <a:chExt cx="240" cy="240"/>
          </a:xfrm>
        </p:grpSpPr>
        <p:sp>
          <p:nvSpPr>
            <p:cNvPr id="33823" name="Line 3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Line 3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5" name="Text Box 39"/>
          <p:cNvSpPr txBox="1">
            <a:spLocks noChangeArrowheads="1"/>
          </p:cNvSpPr>
          <p:nvPr/>
        </p:nvSpPr>
        <p:spPr bwMode="auto">
          <a:xfrm>
            <a:off x="2803525" y="37338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3816" name="Line 40"/>
          <p:cNvSpPr>
            <a:spLocks noChangeShapeType="1"/>
          </p:cNvSpPr>
          <p:nvPr/>
        </p:nvSpPr>
        <p:spPr bwMode="auto">
          <a:xfrm flipV="1">
            <a:off x="3886200" y="37338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7" name="Line 41"/>
          <p:cNvSpPr>
            <a:spLocks noChangeShapeType="1"/>
          </p:cNvSpPr>
          <p:nvPr/>
        </p:nvSpPr>
        <p:spPr bwMode="auto">
          <a:xfrm flipH="1" flipV="1">
            <a:off x="4191000" y="28194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8" name="Line 42"/>
          <p:cNvSpPr>
            <a:spLocks noChangeShapeType="1"/>
          </p:cNvSpPr>
          <p:nvPr/>
        </p:nvSpPr>
        <p:spPr bwMode="auto">
          <a:xfrm>
            <a:off x="4038600" y="22860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Line 43"/>
          <p:cNvSpPr>
            <a:spLocks noChangeShapeType="1"/>
          </p:cNvSpPr>
          <p:nvPr/>
        </p:nvSpPr>
        <p:spPr bwMode="auto">
          <a:xfrm flipV="1">
            <a:off x="5943600" y="2286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20" name="Line 44"/>
          <p:cNvSpPr>
            <a:spLocks noChangeShapeType="1"/>
          </p:cNvSpPr>
          <p:nvPr/>
        </p:nvSpPr>
        <p:spPr bwMode="auto">
          <a:xfrm flipH="1">
            <a:off x="6096000" y="26670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3821" name="Text Box 45"/>
          <p:cNvSpPr txBox="1">
            <a:spLocks noChangeArrowheads="1"/>
          </p:cNvSpPr>
          <p:nvPr/>
        </p:nvSpPr>
        <p:spPr bwMode="auto">
          <a:xfrm>
            <a:off x="6858000" y="4038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ko-KR" sz="2400">
                <a:effectLst/>
                <a:latin typeface="Times New Roman" pitchFamily="18" charset="0"/>
                <a:ea typeface="굴림" charset="-127"/>
              </a:rPr>
              <a:t>oldNode</a:t>
            </a:r>
            <a:endParaRPr lang="en-US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3822" name="Line 46"/>
          <p:cNvSpPr>
            <a:spLocks noChangeShapeType="1"/>
          </p:cNvSpPr>
          <p:nvPr/>
        </p:nvSpPr>
        <p:spPr bwMode="auto">
          <a:xfrm flipH="1" flipV="1">
            <a:off x="6172200" y="39624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7" name="Line 33"/>
          <p:cNvSpPr>
            <a:spLocks noChangeShapeType="1"/>
          </p:cNvSpPr>
          <p:nvPr/>
        </p:nvSpPr>
        <p:spPr bwMode="auto">
          <a:xfrm flipH="1" flipV="1">
            <a:off x="7239000" y="28194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Box 34"/>
          <p:cNvSpPr txBox="1">
            <a:spLocks noChangeArrowheads="1"/>
          </p:cNvSpPr>
          <p:nvPr/>
        </p:nvSpPr>
        <p:spPr bwMode="auto">
          <a:xfrm>
            <a:off x="7124700" y="34290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5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495800"/>
            <a:ext cx="82296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=current;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-&gt;next; 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c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urrent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oldNode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-&gt;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delete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nimBg="1"/>
      <p:bldP spid="66564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4000" kern="0" dirty="0" smtClean="0">
                <a:solidFill>
                  <a:srgbClr val="0000CC"/>
                </a:solidFill>
                <a:effectLst/>
                <a:latin typeface="Garamond"/>
                <a:ea typeface="宋体" charset="-122"/>
                <a:cs typeface="+mj-cs"/>
              </a:rPr>
              <a:t>Deleting from a Doubly Linked List </a:t>
            </a:r>
            <a:endParaRPr lang="en-US" altLang="zh-CN" sz="4000" dirty="0">
              <a:ea typeface="宋体" charset="-122"/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304800" y="4876800"/>
            <a:ext cx="6781800" cy="4572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6096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1242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70104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533400" y="33528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 flipV="1">
            <a:off x="1524000" y="22479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609600" y="28194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Oval 11"/>
          <p:cNvSpPr>
            <a:spLocks noChangeAspect="1" noChangeArrowheads="1"/>
          </p:cNvSpPr>
          <p:nvPr/>
        </p:nvSpPr>
        <p:spPr bwMode="auto">
          <a:xfrm>
            <a:off x="78486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295400" y="2057400"/>
            <a:ext cx="381000" cy="381000"/>
            <a:chOff x="1104" y="1008"/>
            <a:chExt cx="240" cy="240"/>
          </a:xfrm>
        </p:grpSpPr>
        <p:sp>
          <p:nvSpPr>
            <p:cNvPr id="34862" name="Line 1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63" name="Line 1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810000" y="2057400"/>
            <a:ext cx="381000" cy="381000"/>
            <a:chOff x="1104" y="1008"/>
            <a:chExt cx="240" cy="240"/>
          </a:xfrm>
        </p:grpSpPr>
        <p:sp>
          <p:nvSpPr>
            <p:cNvPr id="34860" name="Line 1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61" name="Line 1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7696200" y="2057400"/>
            <a:ext cx="381000" cy="381000"/>
            <a:chOff x="1104" y="1008"/>
            <a:chExt cx="240" cy="240"/>
          </a:xfrm>
        </p:grpSpPr>
        <p:sp>
          <p:nvSpPr>
            <p:cNvPr id="34858" name="Line 19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59" name="Line 20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 flipH="1" flipV="1">
            <a:off x="609600" y="2438400"/>
            <a:ext cx="381000" cy="381000"/>
            <a:chOff x="1104" y="1008"/>
            <a:chExt cx="240" cy="240"/>
          </a:xfrm>
        </p:grpSpPr>
        <p:sp>
          <p:nvSpPr>
            <p:cNvPr id="34856" name="Line 2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57" name="Line 2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 flipH="1" flipV="1">
            <a:off x="3124200" y="2438400"/>
            <a:ext cx="381000" cy="381000"/>
            <a:chOff x="1104" y="1008"/>
            <a:chExt cx="240" cy="240"/>
          </a:xfrm>
        </p:grpSpPr>
        <p:sp>
          <p:nvSpPr>
            <p:cNvPr id="34854" name="Line 2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55" name="Line 2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 flipH="1" flipV="1">
            <a:off x="7010400" y="2438400"/>
            <a:ext cx="381000" cy="381000"/>
            <a:chOff x="1104" y="1008"/>
            <a:chExt cx="240" cy="240"/>
          </a:xfrm>
        </p:grpSpPr>
        <p:sp>
          <p:nvSpPr>
            <p:cNvPr id="34852" name="Line 2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53" name="Line 2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34" name="Line 30"/>
          <p:cNvSpPr>
            <a:spLocks noChangeShapeType="1"/>
          </p:cNvSpPr>
          <p:nvPr/>
        </p:nvSpPr>
        <p:spPr bwMode="auto">
          <a:xfrm flipH="1">
            <a:off x="1676400" y="26289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35" name="Oval 31"/>
          <p:cNvSpPr>
            <a:spLocks noChangeAspect="1" noChangeArrowheads="1"/>
          </p:cNvSpPr>
          <p:nvPr/>
        </p:nvSpPr>
        <p:spPr bwMode="auto">
          <a:xfrm>
            <a:off x="762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4836" name="Rectangle 32"/>
          <p:cNvSpPr>
            <a:spLocks noChangeArrowheads="1"/>
          </p:cNvSpPr>
          <p:nvPr/>
        </p:nvSpPr>
        <p:spPr bwMode="auto">
          <a:xfrm>
            <a:off x="5029200" y="3276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5715000" y="3276600"/>
            <a:ext cx="381000" cy="381000"/>
            <a:chOff x="1104" y="1008"/>
            <a:chExt cx="240" cy="240"/>
          </a:xfrm>
        </p:grpSpPr>
        <p:sp>
          <p:nvSpPr>
            <p:cNvPr id="34850" name="Line 3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51" name="Line 3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 flipH="1" flipV="1">
            <a:off x="5029200" y="3657600"/>
            <a:ext cx="381000" cy="381000"/>
            <a:chOff x="1104" y="1008"/>
            <a:chExt cx="240" cy="240"/>
          </a:xfrm>
        </p:grpSpPr>
        <p:sp>
          <p:nvSpPr>
            <p:cNvPr id="34848" name="Line 3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49" name="Line 3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39" name="Text Box 39"/>
          <p:cNvSpPr txBox="1">
            <a:spLocks noChangeArrowheads="1"/>
          </p:cNvSpPr>
          <p:nvPr/>
        </p:nvSpPr>
        <p:spPr bwMode="auto">
          <a:xfrm>
            <a:off x="2743200" y="37338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4840" name="Line 40"/>
          <p:cNvSpPr>
            <a:spLocks noChangeShapeType="1"/>
          </p:cNvSpPr>
          <p:nvPr/>
        </p:nvSpPr>
        <p:spPr bwMode="auto">
          <a:xfrm flipV="1">
            <a:off x="3886200" y="37338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41" name="Line 41"/>
          <p:cNvSpPr>
            <a:spLocks noChangeShapeType="1"/>
          </p:cNvSpPr>
          <p:nvPr/>
        </p:nvSpPr>
        <p:spPr bwMode="auto">
          <a:xfrm flipH="1" flipV="1">
            <a:off x="4191000" y="28194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42" name="Line 42"/>
          <p:cNvSpPr>
            <a:spLocks noChangeShapeType="1"/>
          </p:cNvSpPr>
          <p:nvPr/>
        </p:nvSpPr>
        <p:spPr bwMode="auto">
          <a:xfrm>
            <a:off x="4038600" y="22860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43" name="Line 43"/>
          <p:cNvSpPr>
            <a:spLocks noChangeShapeType="1"/>
          </p:cNvSpPr>
          <p:nvPr/>
        </p:nvSpPr>
        <p:spPr bwMode="auto">
          <a:xfrm flipV="1">
            <a:off x="5943600" y="2286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44" name="Line 44"/>
          <p:cNvSpPr>
            <a:spLocks noChangeShapeType="1"/>
          </p:cNvSpPr>
          <p:nvPr/>
        </p:nvSpPr>
        <p:spPr bwMode="auto">
          <a:xfrm flipH="1">
            <a:off x="6096000" y="26670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Text Box 45"/>
          <p:cNvSpPr txBox="1">
            <a:spLocks noChangeArrowheads="1"/>
          </p:cNvSpPr>
          <p:nvPr/>
        </p:nvSpPr>
        <p:spPr bwMode="auto">
          <a:xfrm>
            <a:off x="7010400" y="3886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ko-KR" sz="2400">
                <a:effectLst/>
                <a:latin typeface="Times New Roman" pitchFamily="18" charset="0"/>
                <a:ea typeface="굴림" charset="-127"/>
              </a:rPr>
              <a:t>oldNode</a:t>
            </a:r>
            <a:endParaRPr lang="en-US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4846" name="Line 46"/>
          <p:cNvSpPr>
            <a:spLocks noChangeShapeType="1"/>
          </p:cNvSpPr>
          <p:nvPr/>
        </p:nvSpPr>
        <p:spPr bwMode="auto">
          <a:xfrm flipH="1" flipV="1">
            <a:off x="6172200" y="40386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847" name="Line 47"/>
          <p:cNvSpPr>
            <a:spLocks noChangeShapeType="1"/>
          </p:cNvSpPr>
          <p:nvPr/>
        </p:nvSpPr>
        <p:spPr bwMode="auto">
          <a:xfrm>
            <a:off x="4038600" y="2209800"/>
            <a:ext cx="2971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Line 33"/>
          <p:cNvSpPr>
            <a:spLocks noChangeShapeType="1"/>
          </p:cNvSpPr>
          <p:nvPr/>
        </p:nvSpPr>
        <p:spPr bwMode="auto">
          <a:xfrm flipH="1" flipV="1">
            <a:off x="7239000" y="28194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7124700" y="34290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5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495800"/>
            <a:ext cx="82296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=current;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-&gt;next; 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c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urrent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oldNode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-&gt;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delete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  <p:bldP spid="67588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096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1242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70104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524000" y="22479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H="1" flipV="1">
            <a:off x="609600" y="28194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50" name="Oval 10"/>
          <p:cNvSpPr>
            <a:spLocks noChangeAspect="1" noChangeArrowheads="1"/>
          </p:cNvSpPr>
          <p:nvPr/>
        </p:nvSpPr>
        <p:spPr bwMode="auto">
          <a:xfrm>
            <a:off x="78486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2057400"/>
            <a:ext cx="381000" cy="381000"/>
            <a:chOff x="1104" y="1008"/>
            <a:chExt cx="240" cy="240"/>
          </a:xfrm>
        </p:grpSpPr>
        <p:sp>
          <p:nvSpPr>
            <p:cNvPr id="35886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87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2057400"/>
            <a:ext cx="381000" cy="381000"/>
            <a:chOff x="1104" y="1008"/>
            <a:chExt cx="240" cy="240"/>
          </a:xfrm>
        </p:grpSpPr>
        <p:sp>
          <p:nvSpPr>
            <p:cNvPr id="35884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85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2057400"/>
            <a:ext cx="381000" cy="381000"/>
            <a:chOff x="1104" y="1008"/>
            <a:chExt cx="240" cy="240"/>
          </a:xfrm>
        </p:grpSpPr>
        <p:sp>
          <p:nvSpPr>
            <p:cNvPr id="35882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83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2438400"/>
            <a:ext cx="381000" cy="381000"/>
            <a:chOff x="1104" y="1008"/>
            <a:chExt cx="240" cy="240"/>
          </a:xfrm>
        </p:grpSpPr>
        <p:sp>
          <p:nvSpPr>
            <p:cNvPr id="35880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81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2438400"/>
            <a:ext cx="381000" cy="381000"/>
            <a:chOff x="1104" y="1008"/>
            <a:chExt cx="240" cy="240"/>
          </a:xfrm>
        </p:grpSpPr>
        <p:sp>
          <p:nvSpPr>
            <p:cNvPr id="35878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2438400"/>
            <a:ext cx="381000" cy="381000"/>
            <a:chOff x="1104" y="1008"/>
            <a:chExt cx="240" cy="240"/>
          </a:xfrm>
        </p:grpSpPr>
        <p:sp>
          <p:nvSpPr>
            <p:cNvPr id="35876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57" name="Line 29"/>
          <p:cNvSpPr>
            <a:spLocks noChangeShapeType="1"/>
          </p:cNvSpPr>
          <p:nvPr/>
        </p:nvSpPr>
        <p:spPr bwMode="auto">
          <a:xfrm flipH="1">
            <a:off x="1676400" y="26289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58" name="Oval 30"/>
          <p:cNvSpPr>
            <a:spLocks noChangeAspect="1" noChangeArrowheads="1"/>
          </p:cNvSpPr>
          <p:nvPr/>
        </p:nvSpPr>
        <p:spPr bwMode="auto">
          <a:xfrm>
            <a:off x="762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5859" name="Rectangle 31"/>
          <p:cNvSpPr>
            <a:spLocks noChangeArrowheads="1"/>
          </p:cNvSpPr>
          <p:nvPr/>
        </p:nvSpPr>
        <p:spPr bwMode="auto">
          <a:xfrm>
            <a:off x="5029200" y="3276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715000" y="3276600"/>
            <a:ext cx="381000" cy="381000"/>
            <a:chOff x="1104" y="1008"/>
            <a:chExt cx="240" cy="240"/>
          </a:xfrm>
        </p:grpSpPr>
        <p:sp>
          <p:nvSpPr>
            <p:cNvPr id="35874" name="Line 3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5" name="Line 3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 flipH="1" flipV="1">
            <a:off x="5029200" y="3657600"/>
            <a:ext cx="381000" cy="381000"/>
            <a:chOff x="1104" y="1008"/>
            <a:chExt cx="240" cy="240"/>
          </a:xfrm>
        </p:grpSpPr>
        <p:sp>
          <p:nvSpPr>
            <p:cNvPr id="35872" name="Line 3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Line 3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862" name="Text Box 38"/>
          <p:cNvSpPr txBox="1">
            <a:spLocks noChangeArrowheads="1"/>
          </p:cNvSpPr>
          <p:nvPr/>
        </p:nvSpPr>
        <p:spPr bwMode="auto">
          <a:xfrm>
            <a:off x="2803525" y="37338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5863" name="Line 39"/>
          <p:cNvSpPr>
            <a:spLocks noChangeShapeType="1"/>
          </p:cNvSpPr>
          <p:nvPr/>
        </p:nvSpPr>
        <p:spPr bwMode="auto">
          <a:xfrm flipV="1">
            <a:off x="3886200" y="37338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64" name="Line 40"/>
          <p:cNvSpPr>
            <a:spLocks noChangeShapeType="1"/>
          </p:cNvSpPr>
          <p:nvPr/>
        </p:nvSpPr>
        <p:spPr bwMode="auto">
          <a:xfrm flipH="1" flipV="1">
            <a:off x="4191000" y="28194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65" name="Line 41"/>
          <p:cNvSpPr>
            <a:spLocks noChangeShapeType="1"/>
          </p:cNvSpPr>
          <p:nvPr/>
        </p:nvSpPr>
        <p:spPr bwMode="auto">
          <a:xfrm flipV="1">
            <a:off x="5943600" y="2286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66" name="Line 42"/>
          <p:cNvSpPr>
            <a:spLocks noChangeShapeType="1"/>
          </p:cNvSpPr>
          <p:nvPr/>
        </p:nvSpPr>
        <p:spPr bwMode="auto">
          <a:xfrm flipH="1">
            <a:off x="6096000" y="26670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67" name="Text Box 43"/>
          <p:cNvSpPr txBox="1">
            <a:spLocks noChangeArrowheads="1"/>
          </p:cNvSpPr>
          <p:nvPr/>
        </p:nvSpPr>
        <p:spPr bwMode="auto">
          <a:xfrm>
            <a:off x="7010400" y="4114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ko-KR" sz="2400" dirty="0" err="1">
                <a:effectLst/>
                <a:latin typeface="Times New Roman" pitchFamily="18" charset="0"/>
                <a:ea typeface="굴림" charset="-127"/>
              </a:rPr>
              <a:t>oldNode</a:t>
            </a:r>
            <a:endParaRPr lang="en-US" altLang="zh-CN" sz="2400" dirty="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5868" name="Line 44"/>
          <p:cNvSpPr>
            <a:spLocks noChangeShapeType="1"/>
          </p:cNvSpPr>
          <p:nvPr/>
        </p:nvSpPr>
        <p:spPr bwMode="auto">
          <a:xfrm flipH="1" flipV="1">
            <a:off x="6172200" y="42672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5869" name="Line 45"/>
          <p:cNvSpPr>
            <a:spLocks noChangeShapeType="1"/>
          </p:cNvSpPr>
          <p:nvPr/>
        </p:nvSpPr>
        <p:spPr bwMode="auto">
          <a:xfrm>
            <a:off x="40386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8654" name="Rectangle 46"/>
          <p:cNvSpPr>
            <a:spLocks noChangeArrowheads="1"/>
          </p:cNvSpPr>
          <p:nvPr/>
        </p:nvSpPr>
        <p:spPr bwMode="auto">
          <a:xfrm>
            <a:off x="304800" y="5257800"/>
            <a:ext cx="6705600" cy="4572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5871" name="Line 47"/>
          <p:cNvSpPr>
            <a:spLocks noChangeShapeType="1"/>
          </p:cNvSpPr>
          <p:nvPr/>
        </p:nvSpPr>
        <p:spPr bwMode="auto">
          <a:xfrm flipH="1">
            <a:off x="4191000" y="2667000"/>
            <a:ext cx="2895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Line 33"/>
          <p:cNvSpPr>
            <a:spLocks noChangeShapeType="1"/>
          </p:cNvSpPr>
          <p:nvPr/>
        </p:nvSpPr>
        <p:spPr bwMode="auto">
          <a:xfrm flipH="1" flipV="1">
            <a:off x="7239000" y="28194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7124700" y="34290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5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495800"/>
            <a:ext cx="82296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=current;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-&gt;next; 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c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urrent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oldNode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-&gt;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delete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</a:p>
        </p:txBody>
      </p:sp>
      <p:sp>
        <p:nvSpPr>
          <p:cNvPr id="51" name="Rectangle 2"/>
          <p:cNvSpPr>
            <a:spLocks noChangeArrowheads="1"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4000" kern="0" dirty="0" smtClean="0">
                <a:solidFill>
                  <a:srgbClr val="0000CC"/>
                </a:solidFill>
                <a:effectLst/>
                <a:latin typeface="Garamond"/>
                <a:ea typeface="宋体" charset="-122"/>
                <a:cs typeface="+mj-cs"/>
              </a:rPr>
              <a:t>Deleting from a Doubly Linked List </a:t>
            </a:r>
            <a:endParaRPr lang="en-US" altLang="zh-CN" sz="4000" dirty="0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8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4" grpId="0" animBg="1"/>
      <p:bldP spid="68654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096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1242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70104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V="1">
            <a:off x="1524000" y="22479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H="1" flipV="1">
            <a:off x="609600" y="28194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Oval 10"/>
          <p:cNvSpPr>
            <a:spLocks noChangeAspect="1" noChangeArrowheads="1"/>
          </p:cNvSpPr>
          <p:nvPr/>
        </p:nvSpPr>
        <p:spPr bwMode="auto">
          <a:xfrm>
            <a:off x="78486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2057400"/>
            <a:ext cx="381000" cy="381000"/>
            <a:chOff x="1104" y="1008"/>
            <a:chExt cx="240" cy="240"/>
          </a:xfrm>
        </p:grpSpPr>
        <p:sp>
          <p:nvSpPr>
            <p:cNvPr id="36909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0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2057400"/>
            <a:ext cx="381000" cy="381000"/>
            <a:chOff x="1104" y="1008"/>
            <a:chExt cx="240" cy="240"/>
          </a:xfrm>
        </p:grpSpPr>
        <p:sp>
          <p:nvSpPr>
            <p:cNvPr id="36907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8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2057400"/>
            <a:ext cx="381000" cy="381000"/>
            <a:chOff x="1104" y="1008"/>
            <a:chExt cx="240" cy="240"/>
          </a:xfrm>
        </p:grpSpPr>
        <p:sp>
          <p:nvSpPr>
            <p:cNvPr id="36905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6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2438400"/>
            <a:ext cx="381000" cy="381000"/>
            <a:chOff x="1104" y="1008"/>
            <a:chExt cx="240" cy="240"/>
          </a:xfrm>
        </p:grpSpPr>
        <p:sp>
          <p:nvSpPr>
            <p:cNvPr id="36903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4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2438400"/>
            <a:ext cx="381000" cy="381000"/>
            <a:chOff x="1104" y="1008"/>
            <a:chExt cx="240" cy="240"/>
          </a:xfrm>
        </p:grpSpPr>
        <p:sp>
          <p:nvSpPr>
            <p:cNvPr id="36901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2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2438400"/>
            <a:ext cx="381000" cy="381000"/>
            <a:chOff x="1104" y="1008"/>
            <a:chExt cx="240" cy="240"/>
          </a:xfrm>
        </p:grpSpPr>
        <p:sp>
          <p:nvSpPr>
            <p:cNvPr id="36899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0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81" name="Line 29"/>
          <p:cNvSpPr>
            <a:spLocks noChangeShapeType="1"/>
          </p:cNvSpPr>
          <p:nvPr/>
        </p:nvSpPr>
        <p:spPr bwMode="auto">
          <a:xfrm flipH="1">
            <a:off x="1676400" y="26289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82" name="Oval 30"/>
          <p:cNvSpPr>
            <a:spLocks noChangeAspect="1" noChangeArrowheads="1"/>
          </p:cNvSpPr>
          <p:nvPr/>
        </p:nvSpPr>
        <p:spPr bwMode="auto">
          <a:xfrm>
            <a:off x="762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6883" name="Rectangle 31"/>
          <p:cNvSpPr>
            <a:spLocks noChangeArrowheads="1"/>
          </p:cNvSpPr>
          <p:nvPr/>
        </p:nvSpPr>
        <p:spPr bwMode="auto">
          <a:xfrm>
            <a:off x="5029200" y="32766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715000" y="3276600"/>
            <a:ext cx="381000" cy="381000"/>
            <a:chOff x="1104" y="1008"/>
            <a:chExt cx="240" cy="240"/>
          </a:xfrm>
        </p:grpSpPr>
        <p:sp>
          <p:nvSpPr>
            <p:cNvPr id="36897" name="Line 3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8" name="Line 3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 flipH="1" flipV="1">
            <a:off x="5029200" y="3657600"/>
            <a:ext cx="381000" cy="381000"/>
            <a:chOff x="1104" y="1008"/>
            <a:chExt cx="240" cy="240"/>
          </a:xfrm>
        </p:grpSpPr>
        <p:sp>
          <p:nvSpPr>
            <p:cNvPr id="36895" name="Line 36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6" name="Line 37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86" name="Text Box 38"/>
          <p:cNvSpPr txBox="1">
            <a:spLocks noChangeArrowheads="1"/>
          </p:cNvSpPr>
          <p:nvPr/>
        </p:nvSpPr>
        <p:spPr bwMode="auto">
          <a:xfrm>
            <a:off x="2803525" y="37338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6887" name="Line 39"/>
          <p:cNvSpPr>
            <a:spLocks noChangeShapeType="1"/>
          </p:cNvSpPr>
          <p:nvPr/>
        </p:nvSpPr>
        <p:spPr bwMode="auto">
          <a:xfrm flipV="1">
            <a:off x="3352800" y="28956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88" name="Line 40"/>
          <p:cNvSpPr>
            <a:spLocks noChangeShapeType="1"/>
          </p:cNvSpPr>
          <p:nvPr/>
        </p:nvSpPr>
        <p:spPr bwMode="auto">
          <a:xfrm flipH="1" flipV="1">
            <a:off x="4191000" y="2819400"/>
            <a:ext cx="1066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89" name="Line 41"/>
          <p:cNvSpPr>
            <a:spLocks noChangeShapeType="1"/>
          </p:cNvSpPr>
          <p:nvPr/>
        </p:nvSpPr>
        <p:spPr bwMode="auto">
          <a:xfrm flipV="1">
            <a:off x="5943600" y="2286000"/>
            <a:ext cx="1066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90" name="Text Box 42"/>
          <p:cNvSpPr txBox="1">
            <a:spLocks noChangeArrowheads="1"/>
          </p:cNvSpPr>
          <p:nvPr/>
        </p:nvSpPr>
        <p:spPr bwMode="auto">
          <a:xfrm>
            <a:off x="6705600" y="3886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ko-KR" sz="2400">
                <a:effectLst/>
                <a:latin typeface="Times New Roman" pitchFamily="18" charset="0"/>
                <a:ea typeface="굴림" charset="-127"/>
              </a:rPr>
              <a:t>oldNode</a:t>
            </a:r>
            <a:endParaRPr lang="en-US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6891" name="Line 43"/>
          <p:cNvSpPr>
            <a:spLocks noChangeShapeType="1"/>
          </p:cNvSpPr>
          <p:nvPr/>
        </p:nvSpPr>
        <p:spPr bwMode="auto">
          <a:xfrm flipH="1" flipV="1">
            <a:off x="6172200" y="39624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892" name="Line 44"/>
          <p:cNvSpPr>
            <a:spLocks noChangeShapeType="1"/>
          </p:cNvSpPr>
          <p:nvPr/>
        </p:nvSpPr>
        <p:spPr bwMode="auto">
          <a:xfrm>
            <a:off x="40386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9677" name="Rectangle 45"/>
          <p:cNvSpPr>
            <a:spLocks noChangeArrowheads="1"/>
          </p:cNvSpPr>
          <p:nvPr/>
        </p:nvSpPr>
        <p:spPr bwMode="auto">
          <a:xfrm>
            <a:off x="304800" y="5638800"/>
            <a:ext cx="5867400" cy="4572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6894" name="Line 46"/>
          <p:cNvSpPr>
            <a:spLocks noChangeShapeType="1"/>
          </p:cNvSpPr>
          <p:nvPr/>
        </p:nvSpPr>
        <p:spPr bwMode="auto">
          <a:xfrm flipH="1">
            <a:off x="4343400" y="26670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7" name="Line 33"/>
          <p:cNvSpPr>
            <a:spLocks noChangeShapeType="1"/>
          </p:cNvSpPr>
          <p:nvPr/>
        </p:nvSpPr>
        <p:spPr bwMode="auto">
          <a:xfrm flipH="1" flipV="1">
            <a:off x="7239000" y="28194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Box 34"/>
          <p:cNvSpPr txBox="1">
            <a:spLocks noChangeArrowheads="1"/>
          </p:cNvSpPr>
          <p:nvPr/>
        </p:nvSpPr>
        <p:spPr bwMode="auto">
          <a:xfrm>
            <a:off x="7124700" y="34290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4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4495800"/>
            <a:ext cx="82296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=current;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-&gt;next; 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c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urrent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oldNode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-&gt;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delete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4000" kern="0" dirty="0" smtClean="0">
                <a:solidFill>
                  <a:srgbClr val="0000CC"/>
                </a:solidFill>
                <a:effectLst/>
                <a:latin typeface="Garamond"/>
                <a:ea typeface="宋体" charset="-122"/>
                <a:cs typeface="+mj-cs"/>
              </a:rPr>
              <a:t>Deleting from a Doubly Linked List </a:t>
            </a:r>
            <a:endParaRPr lang="en-US" altLang="zh-CN" sz="4000" dirty="0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9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77" grpId="0" animBg="1"/>
      <p:bldP spid="69677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096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endParaRPr lang="zh-CN" altLang="zh-CN" sz="240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1242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7010400" y="20574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33400" y="33528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head</a:t>
            </a: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1524000" y="22479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H="1" flipV="1">
            <a:off x="838200" y="2895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Oval 10"/>
          <p:cNvSpPr>
            <a:spLocks noChangeAspect="1" noChangeArrowheads="1"/>
          </p:cNvSpPr>
          <p:nvPr/>
        </p:nvSpPr>
        <p:spPr bwMode="auto">
          <a:xfrm>
            <a:off x="78486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2057400"/>
            <a:ext cx="381000" cy="381000"/>
            <a:chOff x="1104" y="1008"/>
            <a:chExt cx="240" cy="240"/>
          </a:xfrm>
        </p:grpSpPr>
        <p:sp>
          <p:nvSpPr>
            <p:cNvPr id="37922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23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0" y="2057400"/>
            <a:ext cx="381000" cy="381000"/>
            <a:chOff x="1104" y="1008"/>
            <a:chExt cx="240" cy="240"/>
          </a:xfrm>
        </p:grpSpPr>
        <p:sp>
          <p:nvSpPr>
            <p:cNvPr id="37920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21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7696200" y="2057400"/>
            <a:ext cx="381000" cy="381000"/>
            <a:chOff x="1104" y="1008"/>
            <a:chExt cx="240" cy="240"/>
          </a:xfrm>
        </p:grpSpPr>
        <p:sp>
          <p:nvSpPr>
            <p:cNvPr id="37918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9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 flipH="1" flipV="1">
            <a:off x="609600" y="2438400"/>
            <a:ext cx="381000" cy="381000"/>
            <a:chOff x="1104" y="1008"/>
            <a:chExt cx="240" cy="240"/>
          </a:xfrm>
        </p:grpSpPr>
        <p:sp>
          <p:nvSpPr>
            <p:cNvPr id="37916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7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3124200" y="2438400"/>
            <a:ext cx="381000" cy="381000"/>
            <a:chOff x="1104" y="1008"/>
            <a:chExt cx="240" cy="240"/>
          </a:xfrm>
        </p:grpSpPr>
        <p:sp>
          <p:nvSpPr>
            <p:cNvPr id="37914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7010400" y="2438400"/>
            <a:ext cx="381000" cy="381000"/>
            <a:chOff x="1104" y="1008"/>
            <a:chExt cx="240" cy="240"/>
          </a:xfrm>
        </p:grpSpPr>
        <p:sp>
          <p:nvSpPr>
            <p:cNvPr id="37912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3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5" name="Line 29"/>
          <p:cNvSpPr>
            <a:spLocks noChangeShapeType="1"/>
          </p:cNvSpPr>
          <p:nvPr/>
        </p:nvSpPr>
        <p:spPr bwMode="auto">
          <a:xfrm flipH="1">
            <a:off x="1676400" y="26289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Oval 30"/>
          <p:cNvSpPr>
            <a:spLocks noChangeAspect="1" noChangeArrowheads="1"/>
          </p:cNvSpPr>
          <p:nvPr/>
        </p:nvSpPr>
        <p:spPr bwMode="auto">
          <a:xfrm>
            <a:off x="762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7907" name="Text Box 31"/>
          <p:cNvSpPr txBox="1">
            <a:spLocks noChangeArrowheads="1"/>
          </p:cNvSpPr>
          <p:nvPr/>
        </p:nvSpPr>
        <p:spPr bwMode="auto">
          <a:xfrm>
            <a:off x="2803525" y="3733800"/>
            <a:ext cx="1046163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current</a:t>
            </a:r>
          </a:p>
        </p:txBody>
      </p:sp>
      <p:sp>
        <p:nvSpPr>
          <p:cNvPr id="37908" name="Line 32"/>
          <p:cNvSpPr>
            <a:spLocks noChangeShapeType="1"/>
          </p:cNvSpPr>
          <p:nvPr/>
        </p:nvSpPr>
        <p:spPr bwMode="auto">
          <a:xfrm flipV="1">
            <a:off x="3352800" y="28956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Line 33"/>
          <p:cNvSpPr>
            <a:spLocks noChangeShapeType="1"/>
          </p:cNvSpPr>
          <p:nvPr/>
        </p:nvSpPr>
        <p:spPr bwMode="auto">
          <a:xfrm>
            <a:off x="4038600" y="2209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690" name="Rectangle 34"/>
          <p:cNvSpPr>
            <a:spLocks noChangeArrowheads="1"/>
          </p:cNvSpPr>
          <p:nvPr/>
        </p:nvSpPr>
        <p:spPr bwMode="auto">
          <a:xfrm>
            <a:off x="304800" y="6096000"/>
            <a:ext cx="5867400" cy="3810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7911" name="Line 35"/>
          <p:cNvSpPr>
            <a:spLocks noChangeShapeType="1"/>
          </p:cNvSpPr>
          <p:nvPr/>
        </p:nvSpPr>
        <p:spPr bwMode="auto">
          <a:xfrm flipH="1">
            <a:off x="4343400" y="26670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6" name="Line 33"/>
          <p:cNvSpPr>
            <a:spLocks noChangeShapeType="1"/>
          </p:cNvSpPr>
          <p:nvPr/>
        </p:nvSpPr>
        <p:spPr bwMode="auto">
          <a:xfrm flipH="1" flipV="1">
            <a:off x="7239000" y="28194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Box 34"/>
          <p:cNvSpPr txBox="1">
            <a:spLocks noChangeArrowheads="1"/>
          </p:cNvSpPr>
          <p:nvPr/>
        </p:nvSpPr>
        <p:spPr bwMode="auto">
          <a:xfrm>
            <a:off x="7124700" y="34290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tail</a:t>
            </a:r>
          </a:p>
        </p:txBody>
      </p:sp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495800"/>
            <a:ext cx="8077200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=current;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-&gt;next; 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-&gt;next-&gt;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 =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-&gt;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c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urrent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=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 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oldNode</a:t>
            </a:r>
            <a:r>
              <a:rPr lang="en-US" altLang="ko-KR" sz="2400" dirty="0" smtClean="0">
                <a:latin typeface="Courier New" pitchFamily="49" charset="0"/>
                <a:ea typeface="굴림" charset="-127"/>
              </a:rPr>
              <a:t>-&gt;</a:t>
            </a:r>
            <a:r>
              <a:rPr lang="en-US" altLang="ko-KR" sz="2400" dirty="0" err="1" smtClean="0">
                <a:latin typeface="Courier New" pitchFamily="49" charset="0"/>
                <a:ea typeface="굴림" charset="-127"/>
              </a:rPr>
              <a:t>prev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  <a:endParaRPr lang="en-US" altLang="ko-KR" sz="2400" dirty="0" smtClean="0">
              <a:latin typeface="Courier New" pitchFamily="49" charset="0"/>
              <a:ea typeface="굴림" charset="-127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delete </a:t>
            </a:r>
            <a:r>
              <a:rPr lang="en-US" altLang="zh-CN" sz="2400" dirty="0" err="1" smtClean="0">
                <a:latin typeface="Courier New" pitchFamily="49" charset="0"/>
                <a:ea typeface="宋体" charset="-122"/>
              </a:rPr>
              <a:t>oldNode</a:t>
            </a:r>
            <a:r>
              <a:rPr lang="en-US" altLang="zh-CN" sz="2400" dirty="0" smtClean="0">
                <a:latin typeface="Courier New" pitchFamily="49" charset="0"/>
                <a:ea typeface="宋体" charset="-122"/>
              </a:rPr>
              <a:t>;</a:t>
            </a: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4000" kern="0" dirty="0" smtClean="0">
                <a:solidFill>
                  <a:srgbClr val="0000CC"/>
                </a:solidFill>
                <a:effectLst/>
                <a:latin typeface="Garamond"/>
                <a:ea typeface="宋体" charset="-122"/>
                <a:cs typeface="+mj-cs"/>
              </a:rPr>
              <a:t>Deleting from a Doubly Linked List </a:t>
            </a:r>
            <a:endParaRPr lang="en-US" altLang="zh-CN" sz="4000" dirty="0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0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90" grpId="0" animBg="1"/>
      <p:bldP spid="70690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066800" y="1981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 dirty="0">
                <a:effectLst/>
                <a:latin typeface="Times New Roman" pitchFamily="18" charset="0"/>
                <a:ea typeface="宋体" charset="-122"/>
              </a:rPr>
              <a:t>a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048000" y="1981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b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5029200" y="1981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c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7010400" y="1981200"/>
            <a:ext cx="1066800" cy="762000"/>
          </a:xfrm>
          <a:prstGeom prst="rect">
            <a:avLst/>
          </a:prstGeom>
          <a:solidFill>
            <a:srgbClr val="71DAFF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pPr algn="ctr"/>
            <a:r>
              <a:rPr lang="en-US" altLang="zh-CN" sz="2400">
                <a:effectLst/>
                <a:latin typeface="Times New Roman" pitchFamily="18" charset="0"/>
                <a:ea typeface="宋体" charset="-122"/>
              </a:rPr>
              <a:t>d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36575" y="3505200"/>
            <a:ext cx="987425" cy="461665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effectLst/>
                <a:latin typeface="Times New Roman" pitchFamily="18" charset="0"/>
                <a:ea typeface="宋体" charset="-122"/>
              </a:rPr>
              <a:t>head</a:t>
            </a:r>
            <a:endParaRPr lang="en-US" altLang="zh-CN" sz="2400" dirty="0"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1981200" y="21717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3962400" y="21717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V="1">
            <a:off x="838200" y="28194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5943600" y="21717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752600" y="1981200"/>
            <a:ext cx="381000" cy="381000"/>
            <a:chOff x="1104" y="1008"/>
            <a:chExt cx="240" cy="240"/>
          </a:xfrm>
        </p:grpSpPr>
        <p:sp>
          <p:nvSpPr>
            <p:cNvPr id="38955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56" name="Line 13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733800" y="1981200"/>
            <a:ext cx="381000" cy="381000"/>
            <a:chOff x="1104" y="1008"/>
            <a:chExt cx="240" cy="240"/>
          </a:xfrm>
        </p:grpSpPr>
        <p:sp>
          <p:nvSpPr>
            <p:cNvPr id="38953" name="Line 15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54" name="Line 16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5715000" y="1981200"/>
            <a:ext cx="381000" cy="381000"/>
            <a:chOff x="1104" y="1008"/>
            <a:chExt cx="240" cy="240"/>
          </a:xfrm>
        </p:grpSpPr>
        <p:sp>
          <p:nvSpPr>
            <p:cNvPr id="38951" name="Line 18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52" name="Line 19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7696200" y="1981200"/>
            <a:ext cx="381000" cy="381000"/>
            <a:chOff x="1104" y="1008"/>
            <a:chExt cx="240" cy="240"/>
          </a:xfrm>
        </p:grpSpPr>
        <p:sp>
          <p:nvSpPr>
            <p:cNvPr id="38949" name="Line 21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50" name="Line 22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 flipH="1" flipV="1">
            <a:off x="1066800" y="2362200"/>
            <a:ext cx="381000" cy="381000"/>
            <a:chOff x="1104" y="1008"/>
            <a:chExt cx="240" cy="240"/>
          </a:xfrm>
        </p:grpSpPr>
        <p:sp>
          <p:nvSpPr>
            <p:cNvPr id="38947" name="Line 24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8" name="Line 25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 flipH="1" flipV="1">
            <a:off x="3048000" y="2362200"/>
            <a:ext cx="381000" cy="381000"/>
            <a:chOff x="1104" y="1008"/>
            <a:chExt cx="240" cy="240"/>
          </a:xfrm>
        </p:grpSpPr>
        <p:sp>
          <p:nvSpPr>
            <p:cNvPr id="38945" name="Line 27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6" name="Line 28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 flipH="1" flipV="1">
            <a:off x="5029200" y="2362200"/>
            <a:ext cx="381000" cy="381000"/>
            <a:chOff x="1104" y="1008"/>
            <a:chExt cx="240" cy="240"/>
          </a:xfrm>
        </p:grpSpPr>
        <p:sp>
          <p:nvSpPr>
            <p:cNvPr id="38943" name="Line 30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4" name="Line 31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 flipH="1" flipV="1">
            <a:off x="7010400" y="2362200"/>
            <a:ext cx="381000" cy="381000"/>
            <a:chOff x="1104" y="1008"/>
            <a:chExt cx="240" cy="240"/>
          </a:xfrm>
        </p:grpSpPr>
        <p:sp>
          <p:nvSpPr>
            <p:cNvPr id="38941" name="Line 33"/>
            <p:cNvSpPr>
              <a:spLocks noChangeShapeType="1"/>
            </p:cNvSpPr>
            <p:nvPr/>
          </p:nvSpPr>
          <p:spPr bwMode="auto">
            <a:xfrm>
              <a:off x="1104" y="100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Line 34"/>
            <p:cNvSpPr>
              <a:spLocks noChangeShapeType="1"/>
            </p:cNvSpPr>
            <p:nvPr/>
          </p:nvSpPr>
          <p:spPr bwMode="auto">
            <a:xfrm rot="-5400000">
              <a:off x="1224" y="11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31" name="Line 35"/>
          <p:cNvSpPr>
            <a:spLocks noChangeShapeType="1"/>
          </p:cNvSpPr>
          <p:nvPr/>
        </p:nvSpPr>
        <p:spPr bwMode="auto">
          <a:xfrm flipH="1">
            <a:off x="2133600" y="25717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2" name="Line 36"/>
          <p:cNvSpPr>
            <a:spLocks noChangeShapeType="1"/>
          </p:cNvSpPr>
          <p:nvPr/>
        </p:nvSpPr>
        <p:spPr bwMode="auto">
          <a:xfrm flipH="1">
            <a:off x="4114800" y="25717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3" name="Line 37"/>
          <p:cNvSpPr>
            <a:spLocks noChangeShapeType="1"/>
          </p:cNvSpPr>
          <p:nvPr/>
        </p:nvSpPr>
        <p:spPr bwMode="auto">
          <a:xfrm flipH="1">
            <a:off x="6096000" y="25717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4" name="Line 38"/>
          <p:cNvSpPr>
            <a:spLocks noChangeShapeType="1"/>
          </p:cNvSpPr>
          <p:nvPr/>
        </p:nvSpPr>
        <p:spPr bwMode="auto">
          <a:xfrm flipV="1">
            <a:off x="7924800" y="167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5" name="Line 39"/>
          <p:cNvSpPr>
            <a:spLocks noChangeShapeType="1"/>
          </p:cNvSpPr>
          <p:nvPr/>
        </p:nvSpPr>
        <p:spPr bwMode="auto">
          <a:xfrm flipH="1">
            <a:off x="1295400" y="1676400"/>
            <a:ext cx="662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6" name="Line 40"/>
          <p:cNvSpPr>
            <a:spLocks noChangeShapeType="1"/>
          </p:cNvSpPr>
          <p:nvPr/>
        </p:nvSpPr>
        <p:spPr bwMode="auto">
          <a:xfrm>
            <a:off x="12954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7" name="Line 41"/>
          <p:cNvSpPr>
            <a:spLocks noChangeShapeType="1"/>
          </p:cNvSpPr>
          <p:nvPr/>
        </p:nvSpPr>
        <p:spPr bwMode="auto">
          <a:xfrm>
            <a:off x="1219200" y="2514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8" name="Line 42"/>
          <p:cNvSpPr>
            <a:spLocks noChangeShapeType="1"/>
          </p:cNvSpPr>
          <p:nvPr/>
        </p:nvSpPr>
        <p:spPr bwMode="auto">
          <a:xfrm>
            <a:off x="1219200" y="3048000"/>
            <a:ext cx="670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39" name="Line 43"/>
          <p:cNvSpPr>
            <a:spLocks noChangeShapeType="1"/>
          </p:cNvSpPr>
          <p:nvPr/>
        </p:nvSpPr>
        <p:spPr bwMode="auto">
          <a:xfrm flipV="1">
            <a:off x="7924800" y="274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40" name="Rectangle 4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charset="-122"/>
              </a:rPr>
              <a:t>Circular Linked lists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533400" y="4724400"/>
            <a:ext cx="7239000" cy="1143000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宋体" charset="-122"/>
                <a:cs typeface="+mn-cs"/>
              </a:rPr>
              <a:t>Insertion and Deletion implementation left as an exercise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Doubly Linked List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Operations on Doubly Linked List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Traversing</a:t>
            </a:r>
          </a:p>
          <a:p>
            <a:pPr lvl="1"/>
            <a:r>
              <a:rPr lang="en-US" dirty="0" smtClean="0"/>
              <a:t>Search</a:t>
            </a:r>
          </a:p>
          <a:p>
            <a:r>
              <a:rPr lang="en-US" dirty="0" smtClean="0"/>
              <a:t>Implementation Code</a:t>
            </a:r>
          </a:p>
          <a:p>
            <a:r>
              <a:rPr lang="en-US" dirty="0" smtClean="0"/>
              <a:t>Doubly Linked List with Two Pointers</a:t>
            </a:r>
          </a:p>
          <a:p>
            <a:pPr lvl="1"/>
            <a:r>
              <a:rPr lang="en-US" dirty="0" smtClean="0"/>
              <a:t>Insertion and Deletion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6034</TotalTime>
  <Words>3067</Words>
  <Application>Microsoft Office PowerPoint</Application>
  <PresentationFormat>On-screen Show (4:3)</PresentationFormat>
  <Paragraphs>714</Paragraphs>
  <Slides>64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66" baseType="lpstr">
      <vt:lpstr>Edge</vt:lpstr>
      <vt:lpstr>1_Edge</vt:lpstr>
      <vt:lpstr>CSC 211 Data Structures  Lecture 21 </vt:lpstr>
      <vt:lpstr>Last Lecture Summary</vt:lpstr>
      <vt:lpstr>Objectives Overview</vt:lpstr>
      <vt:lpstr>Data Structure Operations</vt:lpstr>
      <vt:lpstr>Data Structure Operations (Cont…)</vt:lpstr>
      <vt:lpstr>List Using Linked Memory</vt:lpstr>
      <vt:lpstr>Linked List</vt:lpstr>
      <vt:lpstr>Composition of Linked List</vt:lpstr>
      <vt:lpstr>Composition of linked List</vt:lpstr>
      <vt:lpstr>Linked List</vt:lpstr>
      <vt:lpstr>List Declarations</vt:lpstr>
      <vt:lpstr>List Declarations</vt:lpstr>
      <vt:lpstr>List Declarations</vt:lpstr>
      <vt:lpstr>Singly Linked List (SLL) - More Terminology</vt:lpstr>
      <vt:lpstr>Traversing a SLL (animation)</vt:lpstr>
      <vt:lpstr>Inserting after (animation)</vt:lpstr>
      <vt:lpstr>Deleting a node from a SLL</vt:lpstr>
      <vt:lpstr>Deleting an element from a SLL</vt:lpstr>
      <vt:lpstr>Doubly Linked List (DLL)</vt:lpstr>
      <vt:lpstr>Motivation</vt:lpstr>
      <vt:lpstr>Slide 21</vt:lpstr>
      <vt:lpstr>Doubly-Linked Lists (DLL)</vt:lpstr>
      <vt:lpstr>Doubly Linked Lists</vt:lpstr>
      <vt:lpstr>DLLs compared to SLLs</vt:lpstr>
      <vt:lpstr>Double Linked List – Definition in C</vt:lpstr>
      <vt:lpstr>Operations on DLL</vt:lpstr>
      <vt:lpstr>Doubly Linked List Operations</vt:lpstr>
      <vt:lpstr>DLL - Insertion</vt:lpstr>
      <vt:lpstr>Inserting a Node</vt:lpstr>
      <vt:lpstr>Slide 30</vt:lpstr>
      <vt:lpstr>Deleting a node from a DLL</vt:lpstr>
      <vt:lpstr>Deleting a Node</vt:lpstr>
      <vt:lpstr>Other operations on linked lists</vt:lpstr>
      <vt:lpstr>DLL with Dummy Head Node</vt:lpstr>
      <vt:lpstr>Doubly Linked Lists with Dummy Head</vt:lpstr>
      <vt:lpstr>DLL– Creating Dummy Node at Head</vt:lpstr>
      <vt:lpstr>Inserting a Node as First Node</vt:lpstr>
      <vt:lpstr>Inserting a Node at Head</vt:lpstr>
      <vt:lpstr>Inserting a Node – in the Middle</vt:lpstr>
      <vt:lpstr>Inserting a Node at Rear</vt:lpstr>
      <vt:lpstr>DLL-Insert – Implementation Code</vt:lpstr>
      <vt:lpstr>Deleting a Node – at Head</vt:lpstr>
      <vt:lpstr>Deleting a Node – in the Middle</vt:lpstr>
      <vt:lpstr>Deleting a Node – at end</vt:lpstr>
      <vt:lpstr>DLL – Searching a Node</vt:lpstr>
      <vt:lpstr>DLL – Printing the Whole List</vt:lpstr>
      <vt:lpstr>Main Program</vt:lpstr>
      <vt:lpstr>Doubly Linked List – Worst Case</vt:lpstr>
      <vt:lpstr>Doubly Linked List with Two Pointers</vt:lpstr>
      <vt:lpstr>Inserting into a Doubly Linked List</vt:lpstr>
      <vt:lpstr>Inserting into a Doubly Linked List</vt:lpstr>
      <vt:lpstr>Inserting into a Doubly Linked List</vt:lpstr>
      <vt:lpstr>Inserting into a Doubly Linked List</vt:lpstr>
      <vt:lpstr>Inserting into a Doubly Linked List</vt:lpstr>
      <vt:lpstr>Inserting into a Doubly Linked List</vt:lpstr>
      <vt:lpstr>Inserting into a Doubly Linked List</vt:lpstr>
      <vt:lpstr>Deleting from a Doubly Linked List </vt:lpstr>
      <vt:lpstr>Deleting from a Doubly Linked List </vt:lpstr>
      <vt:lpstr>Slide 59</vt:lpstr>
      <vt:lpstr>Slide 60</vt:lpstr>
      <vt:lpstr>Slide 61</vt:lpstr>
      <vt:lpstr>Slide 62</vt:lpstr>
      <vt:lpstr>Circular Linked lists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</dc:title>
  <dc:subject>CSC211 Data Structures</dc:subject>
  <dc:creator>Dr. Iftikhar Azim Niaz</dc:creator>
  <cp:lastModifiedBy>Iftikhar Azim Niaz</cp:lastModifiedBy>
  <cp:revision>514</cp:revision>
  <dcterms:created xsi:type="dcterms:W3CDTF">2004-10-06T00:41:44Z</dcterms:created>
  <dcterms:modified xsi:type="dcterms:W3CDTF">2012-11-13T09:31:56Z</dcterms:modified>
</cp:coreProperties>
</file>