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xls" ContentType="application/vnd.ms-exce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84"/>
  </p:notesMasterIdLst>
  <p:sldIdLst>
    <p:sldId id="306" r:id="rId2"/>
    <p:sldId id="547" r:id="rId3"/>
    <p:sldId id="578" r:id="rId4"/>
    <p:sldId id="508" r:id="rId5"/>
    <p:sldId id="716" r:id="rId6"/>
    <p:sldId id="710" r:id="rId7"/>
    <p:sldId id="636" r:id="rId8"/>
    <p:sldId id="715" r:id="rId9"/>
    <p:sldId id="653" r:id="rId10"/>
    <p:sldId id="712" r:id="rId11"/>
    <p:sldId id="711" r:id="rId12"/>
    <p:sldId id="637" r:id="rId13"/>
    <p:sldId id="638" r:id="rId14"/>
    <p:sldId id="639" r:id="rId15"/>
    <p:sldId id="640" r:id="rId16"/>
    <p:sldId id="641" r:id="rId17"/>
    <p:sldId id="642" r:id="rId18"/>
    <p:sldId id="644" r:id="rId19"/>
    <p:sldId id="645" r:id="rId20"/>
    <p:sldId id="646" r:id="rId21"/>
    <p:sldId id="647" r:id="rId22"/>
    <p:sldId id="648" r:id="rId23"/>
    <p:sldId id="649" r:id="rId24"/>
    <p:sldId id="650" r:id="rId25"/>
    <p:sldId id="651" r:id="rId26"/>
    <p:sldId id="652" r:id="rId27"/>
    <p:sldId id="714" r:id="rId28"/>
    <p:sldId id="654" r:id="rId29"/>
    <p:sldId id="655" r:id="rId30"/>
    <p:sldId id="656" r:id="rId31"/>
    <p:sldId id="657" r:id="rId32"/>
    <p:sldId id="658" r:id="rId33"/>
    <p:sldId id="659" r:id="rId34"/>
    <p:sldId id="660" r:id="rId35"/>
    <p:sldId id="661" r:id="rId36"/>
    <p:sldId id="662" r:id="rId37"/>
    <p:sldId id="663" r:id="rId38"/>
    <p:sldId id="664" r:id="rId39"/>
    <p:sldId id="666" r:id="rId40"/>
    <p:sldId id="667" r:id="rId41"/>
    <p:sldId id="668" r:id="rId42"/>
    <p:sldId id="671" r:id="rId43"/>
    <p:sldId id="672" r:id="rId44"/>
    <p:sldId id="673" r:id="rId45"/>
    <p:sldId id="674" r:id="rId46"/>
    <p:sldId id="675" r:id="rId47"/>
    <p:sldId id="665" r:id="rId48"/>
    <p:sldId id="676" r:id="rId49"/>
    <p:sldId id="677" r:id="rId50"/>
    <p:sldId id="717" r:id="rId51"/>
    <p:sldId id="678" r:id="rId52"/>
    <p:sldId id="679" r:id="rId53"/>
    <p:sldId id="680" r:id="rId54"/>
    <p:sldId id="681" r:id="rId55"/>
    <p:sldId id="682" r:id="rId56"/>
    <p:sldId id="683" r:id="rId57"/>
    <p:sldId id="684" r:id="rId58"/>
    <p:sldId id="685" r:id="rId59"/>
    <p:sldId id="686" r:id="rId60"/>
    <p:sldId id="687" r:id="rId61"/>
    <p:sldId id="688" r:id="rId62"/>
    <p:sldId id="689" r:id="rId63"/>
    <p:sldId id="690" r:id="rId64"/>
    <p:sldId id="691" r:id="rId65"/>
    <p:sldId id="692" r:id="rId66"/>
    <p:sldId id="693" r:id="rId67"/>
    <p:sldId id="694" r:id="rId68"/>
    <p:sldId id="695" r:id="rId69"/>
    <p:sldId id="696" r:id="rId70"/>
    <p:sldId id="697" r:id="rId71"/>
    <p:sldId id="698" r:id="rId72"/>
    <p:sldId id="699" r:id="rId73"/>
    <p:sldId id="700" r:id="rId74"/>
    <p:sldId id="701" r:id="rId75"/>
    <p:sldId id="702" r:id="rId76"/>
    <p:sldId id="703" r:id="rId77"/>
    <p:sldId id="704" r:id="rId78"/>
    <p:sldId id="705" r:id="rId79"/>
    <p:sldId id="706" r:id="rId80"/>
    <p:sldId id="707" r:id="rId81"/>
    <p:sldId id="708" r:id="rId82"/>
    <p:sldId id="635" r:id="rId8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9900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798" autoAdjust="0"/>
  </p:normalViewPr>
  <p:slideViewPr>
    <p:cSldViewPr>
      <p:cViewPr varScale="1">
        <p:scale>
          <a:sx n="62" d="100"/>
          <a:sy n="62" d="100"/>
        </p:scale>
        <p:origin x="-14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316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77</a:t>
            </a:fld>
            <a:endParaRPr lang="en-US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20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Quick Sort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Algorithm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Trace of Quick sort</a:t>
            </a:r>
          </a:p>
          <a:p>
            <a:r>
              <a:rPr lang="en-US" dirty="0" smtClean="0"/>
              <a:t>Complexity of Quick Sort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Comparison of Merge Sort and Quick Sort</a:t>
            </a:r>
          </a:p>
          <a:p>
            <a:r>
              <a:rPr lang="en-US" dirty="0" smtClean="0"/>
              <a:t>Shell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Radix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Bucket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Comparison of Sorting Techniques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Comparison of Merge and Quick Sort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the </a:t>
            </a:r>
            <a:r>
              <a:rPr lang="en-US" i="1" dirty="0" smtClean="0">
                <a:solidFill>
                  <a:srgbClr val="C00000"/>
                </a:solidFill>
              </a:rPr>
              <a:t>worst</a:t>
            </a:r>
            <a:r>
              <a:rPr lang="en-US" dirty="0" smtClean="0">
                <a:solidFill>
                  <a:srgbClr val="C00000"/>
                </a:solidFill>
              </a:rPr>
              <a:t> case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990000"/>
                </a:solidFill>
              </a:rPr>
              <a:t>merge sort </a:t>
            </a:r>
            <a:r>
              <a:rPr lang="en-US" dirty="0" smtClean="0"/>
              <a:t>does about 39% fewer comparisons than quick sort does in the </a:t>
            </a:r>
            <a:r>
              <a:rPr lang="en-US" i="1" dirty="0" smtClean="0"/>
              <a:t>average</a:t>
            </a:r>
            <a:r>
              <a:rPr lang="en-US" dirty="0" smtClean="0"/>
              <a:t> case</a:t>
            </a:r>
          </a:p>
          <a:p>
            <a:r>
              <a:rPr lang="en-US" dirty="0" smtClean="0">
                <a:solidFill>
                  <a:srgbClr val="990000"/>
                </a:solidFill>
              </a:rPr>
              <a:t>Merge sort </a:t>
            </a:r>
            <a:r>
              <a:rPr lang="en-US" dirty="0" smtClean="0">
                <a:solidFill>
                  <a:srgbClr val="0000CC"/>
                </a:solidFill>
              </a:rPr>
              <a:t>always makes fewer comparisons </a:t>
            </a:r>
            <a:r>
              <a:rPr lang="en-US" dirty="0" smtClean="0"/>
              <a:t>than quick sort, except in extremely rare cases, when they </a:t>
            </a:r>
            <a:r>
              <a:rPr lang="en-US" dirty="0" smtClean="0">
                <a:solidFill>
                  <a:srgbClr val="0000CC"/>
                </a:solidFill>
              </a:rPr>
              <a:t>tie</a:t>
            </a:r>
            <a:endParaRPr lang="en-US" dirty="0" smtClean="0"/>
          </a:p>
          <a:p>
            <a:pPr lvl="1"/>
            <a:r>
              <a:rPr lang="en-US" dirty="0" smtClean="0"/>
              <a:t>where </a:t>
            </a:r>
            <a:r>
              <a:rPr lang="en-US" dirty="0" smtClean="0">
                <a:solidFill>
                  <a:srgbClr val="990000"/>
                </a:solidFill>
              </a:rPr>
              <a:t>merge sort's </a:t>
            </a:r>
            <a:r>
              <a:rPr lang="en-US" i="1" dirty="0" smtClean="0"/>
              <a:t>worst</a:t>
            </a:r>
            <a:r>
              <a:rPr lang="en-US" dirty="0" smtClean="0"/>
              <a:t> case is found simultaneously with quick sort's </a:t>
            </a:r>
            <a:r>
              <a:rPr lang="en-US" i="1" dirty="0" smtClean="0"/>
              <a:t>best</a:t>
            </a:r>
            <a:r>
              <a:rPr lang="en-US" dirty="0" smtClean="0"/>
              <a:t> case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 terms of moves</a:t>
            </a:r>
            <a:r>
              <a:rPr lang="en-US" dirty="0" smtClean="0"/>
              <a:t>, merge sort's worst case complexity is O(</a:t>
            </a:r>
            <a:r>
              <a:rPr lang="en-US" i="1" dirty="0" smtClean="0"/>
              <a:t>n</a:t>
            </a:r>
            <a:r>
              <a:rPr lang="en-US" dirty="0" smtClean="0"/>
              <a:t> log </a:t>
            </a:r>
            <a:r>
              <a:rPr lang="en-US" i="1" dirty="0" smtClean="0"/>
              <a:t>n</a:t>
            </a:r>
            <a:r>
              <a:rPr lang="en-US" dirty="0" smtClean="0"/>
              <a:t>)—the same complexity as quick sort's best case, and </a:t>
            </a:r>
          </a:p>
          <a:p>
            <a:pPr lvl="1"/>
            <a:r>
              <a:rPr lang="en-US" dirty="0" smtClean="0"/>
              <a:t>merge sort's best case takes about half as many iterations as the worst case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Comparison of Merge and Quick Sort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Recursive implementations of merge sort make </a:t>
            </a:r>
            <a:r>
              <a:rPr lang="en-US" dirty="0" smtClean="0">
                <a:solidFill>
                  <a:srgbClr val="0000CC"/>
                </a:solidFill>
              </a:rPr>
              <a:t>2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−1 method calls </a:t>
            </a:r>
            <a:r>
              <a:rPr lang="en-US" dirty="0" smtClean="0"/>
              <a:t>in the </a:t>
            </a:r>
            <a:r>
              <a:rPr lang="en-US" dirty="0" smtClean="0">
                <a:solidFill>
                  <a:srgbClr val="C00000"/>
                </a:solidFill>
              </a:rPr>
              <a:t>worst case</a:t>
            </a:r>
            <a:r>
              <a:rPr lang="en-US" dirty="0" smtClean="0"/>
              <a:t>, compared to quick sort's 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thus merge sort has </a:t>
            </a:r>
            <a:r>
              <a:rPr lang="en-US" dirty="0" smtClean="0">
                <a:solidFill>
                  <a:srgbClr val="0000CC"/>
                </a:solidFill>
              </a:rPr>
              <a:t>roughly twice </a:t>
            </a:r>
            <a:r>
              <a:rPr lang="en-US" dirty="0" smtClean="0"/>
              <a:t>as much recursive overhead as quick sort</a:t>
            </a:r>
          </a:p>
          <a:p>
            <a:r>
              <a:rPr lang="en-US" dirty="0" smtClean="0"/>
              <a:t>However, iterative, non-recursive implementations of merge sort, avoiding method call overhead, are not difficult to code</a:t>
            </a:r>
          </a:p>
          <a:p>
            <a:r>
              <a:rPr lang="en-US" dirty="0" smtClean="0"/>
              <a:t>Merge sort's most common implementation does not sort in place</a:t>
            </a:r>
          </a:p>
          <a:p>
            <a:pPr lvl="1"/>
            <a:r>
              <a:rPr lang="en-US" dirty="0" smtClean="0"/>
              <a:t>therefore, the memory size of the input must be allocated for the sorted output to be stored in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was invented by Donald Shell in 1959, that’s why it is called Shell sorting Algorithm</a:t>
            </a:r>
          </a:p>
          <a:p>
            <a:r>
              <a:rPr lang="en-US" dirty="0" smtClean="0"/>
              <a:t>Also called </a:t>
            </a:r>
            <a:r>
              <a:rPr lang="en-US" dirty="0" smtClean="0">
                <a:solidFill>
                  <a:srgbClr val="0000CC"/>
                </a:solidFill>
              </a:rPr>
              <a:t>diminishing increment sort</a:t>
            </a:r>
            <a:endParaRPr lang="en-US" dirty="0" smtClean="0"/>
          </a:p>
          <a:p>
            <a:r>
              <a:rPr lang="en-US" dirty="0" smtClean="0"/>
              <a:t>is an </a:t>
            </a:r>
            <a:r>
              <a:rPr lang="en-US" dirty="0" smtClean="0">
                <a:solidFill>
                  <a:srgbClr val="0000CC"/>
                </a:solidFill>
              </a:rPr>
              <a:t>in-place comparison </a:t>
            </a:r>
            <a:r>
              <a:rPr lang="en-US" dirty="0" smtClean="0"/>
              <a:t>sort</a:t>
            </a:r>
          </a:p>
          <a:p>
            <a:r>
              <a:rPr lang="en-US" dirty="0" smtClean="0"/>
              <a:t>It improves upon </a:t>
            </a:r>
            <a:r>
              <a:rPr lang="en-US" dirty="0" smtClean="0">
                <a:solidFill>
                  <a:srgbClr val="C00000"/>
                </a:solidFill>
              </a:rPr>
              <a:t>bubble sort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C00000"/>
                </a:solidFill>
              </a:rPr>
              <a:t>insertion sort </a:t>
            </a:r>
            <a:r>
              <a:rPr lang="en-US" dirty="0" smtClean="0"/>
              <a:t>by moving out of order elements more than one position at a time</a:t>
            </a:r>
          </a:p>
          <a:p>
            <a:r>
              <a:rPr lang="en-US" dirty="0" smtClean="0"/>
              <a:t>It generalizes an </a:t>
            </a:r>
            <a:r>
              <a:rPr lang="en-US" dirty="0" smtClean="0">
                <a:solidFill>
                  <a:srgbClr val="0000CC"/>
                </a:solidFill>
              </a:rPr>
              <a:t>exchanging sort</a:t>
            </a:r>
            <a:r>
              <a:rPr lang="en-US" dirty="0" smtClean="0"/>
              <a:t>, such as insertion or bubble sort, by starting the comparison and exchange of elements with elements that are far apart before finishing with neighboring elements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Starting with far apart elements can move some out-of-place elements into position faster than a simple nearest neighbor exchange</a:t>
            </a:r>
          </a:p>
          <a:p>
            <a:r>
              <a:rPr lang="en-US" dirty="0" smtClean="0"/>
              <a:t>The algorithm sorts the sub-list of the original list based on increment value or sequence number k Common Sequence numbers are 5,3,1</a:t>
            </a:r>
          </a:p>
          <a:p>
            <a:pPr lvl="1"/>
            <a:r>
              <a:rPr lang="en-US" dirty="0" smtClean="0"/>
              <a:t>There is no proof that these are the best sequence numbers.</a:t>
            </a:r>
          </a:p>
          <a:p>
            <a:r>
              <a:rPr lang="en-US" dirty="0" smtClean="0"/>
              <a:t>Each sub-list contains every </a:t>
            </a:r>
            <a:r>
              <a:rPr lang="en-US" dirty="0" err="1" smtClean="0">
                <a:solidFill>
                  <a:srgbClr val="0000CC"/>
                </a:solidFill>
              </a:rPr>
              <a:t>kth</a:t>
            </a:r>
            <a:r>
              <a:rPr lang="en-US" dirty="0" smtClean="0"/>
              <a:t> element of the original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Using </a:t>
            </a:r>
            <a:r>
              <a:rPr lang="en-US" dirty="0" err="1" smtClean="0">
                <a:solidFill>
                  <a:srgbClr val="0000CC"/>
                </a:solidFill>
              </a:rPr>
              <a:t>Marcin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Ciura's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gap sequence, with an inner insertion sort.</a:t>
            </a:r>
          </a:p>
          <a:p>
            <a:pPr>
              <a:buNone/>
            </a:pPr>
            <a:r>
              <a:rPr lang="en-US" dirty="0" smtClean="0"/>
              <a:t> </a:t>
            </a:r>
            <a:r>
              <a:rPr lang="en-US" dirty="0" smtClean="0">
                <a:solidFill>
                  <a:srgbClr val="0000CC"/>
                </a:solidFill>
              </a:rPr>
              <a:t># Sort an array a[0...n-1].</a:t>
            </a:r>
          </a:p>
          <a:p>
            <a:pPr>
              <a:buNone/>
            </a:pPr>
            <a:r>
              <a:rPr lang="en-US" dirty="0" smtClean="0"/>
              <a:t>gaps = [701, 301, 132, 57, 23, 10, 4, 1]</a:t>
            </a:r>
          </a:p>
          <a:p>
            <a:pPr>
              <a:buNone/>
            </a:pPr>
            <a:r>
              <a:rPr lang="en-US" dirty="0" smtClean="0"/>
              <a:t> for each (gap in gaps)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00CC"/>
                </a:solidFill>
              </a:rPr>
              <a:t># Do an insertion sort for each gap size.</a:t>
            </a:r>
          </a:p>
          <a:p>
            <a:pPr>
              <a:buNone/>
            </a:pPr>
            <a:r>
              <a:rPr lang="en-US" dirty="0" smtClean="0"/>
              <a:t>    for (</a:t>
            </a:r>
            <a:r>
              <a:rPr lang="en-US" dirty="0" err="1" smtClean="0"/>
              <a:t>i</a:t>
            </a:r>
            <a:r>
              <a:rPr lang="en-US" dirty="0" smtClean="0"/>
              <a:t> = gap; </a:t>
            </a:r>
            <a:r>
              <a:rPr lang="en-US" dirty="0" err="1" smtClean="0"/>
              <a:t>i</a:t>
            </a:r>
            <a:r>
              <a:rPr lang="en-US" dirty="0" smtClean="0"/>
              <a:t> &lt; n; </a:t>
            </a:r>
            <a:r>
              <a:rPr lang="en-US" dirty="0" err="1" smtClean="0"/>
              <a:t>i</a:t>
            </a:r>
            <a:r>
              <a:rPr lang="en-US" dirty="0" smtClean="0"/>
              <a:t> += 1)</a:t>
            </a:r>
          </a:p>
          <a:p>
            <a:pPr>
              <a:buNone/>
            </a:pPr>
            <a:r>
              <a:rPr lang="en-US" dirty="0" smtClean="0"/>
              <a:t>        temp = a[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</a:p>
          <a:p>
            <a:pPr>
              <a:buNone/>
            </a:pPr>
            <a:r>
              <a:rPr lang="en-US" dirty="0" smtClean="0"/>
              <a:t>        for (j = </a:t>
            </a:r>
            <a:r>
              <a:rPr lang="en-US" dirty="0" err="1" smtClean="0"/>
              <a:t>i</a:t>
            </a:r>
            <a:r>
              <a:rPr lang="en-US" dirty="0" smtClean="0"/>
              <a:t>; j &gt;= gap and a[j - gap] &gt; temp; j -= gap)</a:t>
            </a:r>
          </a:p>
          <a:p>
            <a:pPr>
              <a:buNone/>
            </a:pPr>
            <a:r>
              <a:rPr lang="en-US" dirty="0" smtClean="0"/>
              <a:t>            a[j] = a[j - gap]</a:t>
            </a:r>
          </a:p>
          <a:p>
            <a:pPr>
              <a:buNone/>
            </a:pPr>
            <a:r>
              <a:rPr lang="en-US" dirty="0" smtClean="0"/>
              <a:t>        a[j] = temp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686800" cy="35814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/>
              <a:t>The first pass, 5-sorting, performs insertion sort on separate </a:t>
            </a:r>
            <a:r>
              <a:rPr lang="en-US" sz="2200" dirty="0" err="1" smtClean="0"/>
              <a:t>subarrays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200" dirty="0" smtClean="0"/>
              <a:t>	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6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11</a:t>
            </a:r>
            <a:r>
              <a:rPr lang="en-US" sz="2200" dirty="0" smtClean="0"/>
              <a:t>),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7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12</a:t>
            </a:r>
            <a:r>
              <a:rPr lang="en-US" sz="2200" dirty="0" smtClean="0"/>
              <a:t>),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3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8</a:t>
            </a:r>
            <a:r>
              <a:rPr lang="en-US" sz="2200" dirty="0" smtClean="0"/>
              <a:t>),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4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9</a:t>
            </a:r>
            <a:r>
              <a:rPr lang="en-US" sz="2200" dirty="0" smtClean="0"/>
              <a:t>),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5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10</a:t>
            </a:r>
            <a:r>
              <a:rPr lang="en-US" sz="2200" dirty="0" smtClean="0"/>
              <a:t>)</a:t>
            </a:r>
          </a:p>
          <a:p>
            <a:pPr marL="0" indent="0">
              <a:buNone/>
            </a:pPr>
            <a:r>
              <a:rPr lang="en-US" sz="2200" dirty="0" smtClean="0"/>
              <a:t>For instance, it changes the </a:t>
            </a:r>
            <a:r>
              <a:rPr lang="en-US" sz="2200" dirty="0" err="1" smtClean="0"/>
              <a:t>subarray</a:t>
            </a:r>
            <a:r>
              <a:rPr lang="en-US" sz="2200" dirty="0" smtClean="0"/>
              <a:t>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6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11</a:t>
            </a:r>
            <a:r>
              <a:rPr lang="en-US" sz="2200" dirty="0" smtClean="0"/>
              <a:t>) from (62, 17, 25) 	to  (17, 25, 62)</a:t>
            </a:r>
          </a:p>
          <a:p>
            <a:pPr marL="0" indent="0">
              <a:buNone/>
            </a:pPr>
            <a:r>
              <a:rPr lang="en-US" sz="2200" dirty="0" smtClean="0"/>
              <a:t>The next pass, 3-sorting, performs insertion sort on the </a:t>
            </a:r>
            <a:r>
              <a:rPr lang="en-US" sz="2200" dirty="0" err="1" smtClean="0"/>
              <a:t>subarrays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200" dirty="0" smtClean="0"/>
              <a:t>	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4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7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10</a:t>
            </a:r>
            <a:r>
              <a:rPr lang="en-US" sz="2200" dirty="0" smtClean="0"/>
              <a:t>),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5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8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11</a:t>
            </a:r>
            <a:r>
              <a:rPr lang="en-US" sz="2200" dirty="0" smtClean="0"/>
              <a:t>),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3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6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9</a:t>
            </a:r>
            <a:r>
              <a:rPr lang="en-US" sz="2200" dirty="0" smtClean="0"/>
              <a:t>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12</a:t>
            </a:r>
            <a:r>
              <a:rPr lang="en-US" sz="2200" dirty="0" smtClean="0"/>
              <a:t>)</a:t>
            </a:r>
          </a:p>
          <a:p>
            <a:pPr marL="0" indent="0">
              <a:buNone/>
            </a:pPr>
            <a:r>
              <a:rPr lang="en-US" sz="2200" dirty="0" smtClean="0"/>
              <a:t>The last pass, 1-sorting, is an ordinary insertion sort of the entire array 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,...,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12</a:t>
            </a:r>
            <a:r>
              <a:rPr lang="en-US" sz="2200" dirty="0" smtClean="0"/>
              <a:t>).</a:t>
            </a:r>
            <a:endParaRPr lang="en-US" sz="2200" dirty="0"/>
          </a:p>
        </p:txBody>
      </p:sp>
      <p:pic>
        <p:nvPicPr>
          <p:cNvPr id="4" name="Picture 3" descr="Shell_Sort_examp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143000"/>
            <a:ext cx="8686800" cy="164419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86000" y="1676400"/>
            <a:ext cx="533400" cy="3810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848600" y="1676400"/>
            <a:ext cx="533400" cy="3810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29200" y="1676400"/>
            <a:ext cx="533400" cy="3810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sub-arrays that Shell sort operates on are initially short; </a:t>
            </a:r>
          </a:p>
          <a:p>
            <a:r>
              <a:rPr lang="en-US" dirty="0" smtClean="0"/>
              <a:t>later they are longer but almost ordered</a:t>
            </a:r>
          </a:p>
          <a:p>
            <a:r>
              <a:rPr lang="en-US" dirty="0" smtClean="0"/>
              <a:t>In both cases insertion sort works efficiently.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Shellsort</a:t>
            </a:r>
            <a:r>
              <a:rPr lang="en-US" dirty="0" smtClean="0">
                <a:solidFill>
                  <a:srgbClr val="0000CC"/>
                </a:solidFill>
              </a:rPr>
              <a:t> is unstable</a:t>
            </a:r>
          </a:p>
          <a:p>
            <a:pPr lvl="1"/>
            <a:r>
              <a:rPr lang="en-US" dirty="0" smtClean="0"/>
              <a:t> it may change the relative order of elements with equal values</a:t>
            </a:r>
          </a:p>
          <a:p>
            <a:r>
              <a:rPr lang="en-US" dirty="0" smtClean="0"/>
              <a:t>It has </a:t>
            </a:r>
            <a:r>
              <a:rPr lang="en-US" dirty="0" smtClean="0">
                <a:solidFill>
                  <a:srgbClr val="0000CC"/>
                </a:solidFill>
              </a:rPr>
              <a:t>"natural" </a:t>
            </a:r>
            <a:r>
              <a:rPr lang="en-US" dirty="0" smtClean="0"/>
              <a:t>behavior, in that it executes faster when the input is partially sorted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– Exchange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Shell_S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142999"/>
            <a:ext cx="6324600" cy="5634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Shell sort is a simple extension of </a:t>
            </a:r>
            <a:r>
              <a:rPr lang="en-US" dirty="0" smtClean="0">
                <a:solidFill>
                  <a:srgbClr val="0000CC"/>
                </a:solidFill>
              </a:rPr>
              <a:t>insertion sort</a:t>
            </a:r>
          </a:p>
          <a:p>
            <a:r>
              <a:rPr lang="en-US" dirty="0" smtClean="0"/>
              <a:t>It gains speed by allowing exchanges with elements that are far apart.  </a:t>
            </a:r>
          </a:p>
          <a:p>
            <a:r>
              <a:rPr lang="en-US" dirty="0" smtClean="0"/>
              <a:t>The idea is that taking every </a:t>
            </a:r>
            <a:r>
              <a:rPr lang="en-US" dirty="0" err="1" smtClean="0">
                <a:solidFill>
                  <a:srgbClr val="0000CC"/>
                </a:solidFill>
              </a:rPr>
              <a:t>hth</a:t>
            </a:r>
            <a:r>
              <a:rPr lang="en-US" dirty="0" smtClean="0"/>
              <a:t> element of the file (starting anywhere) will yield a sorted file</a:t>
            </a:r>
          </a:p>
          <a:p>
            <a:pPr lvl="1"/>
            <a:r>
              <a:rPr lang="en-US" dirty="0" smtClean="0"/>
              <a:t>Such a file is </a:t>
            </a:r>
            <a:r>
              <a:rPr lang="en-US" dirty="0" smtClean="0">
                <a:solidFill>
                  <a:srgbClr val="0000CC"/>
                </a:solidFill>
              </a:rPr>
              <a:t>h-sorted</a:t>
            </a:r>
          </a:p>
          <a:p>
            <a:pPr lvl="1"/>
            <a:r>
              <a:rPr lang="en-US" dirty="0" smtClean="0"/>
              <a:t>An h-sorted file is h independent sorted files, interleaved together.</a:t>
            </a:r>
          </a:p>
          <a:p>
            <a:r>
              <a:rPr lang="en-US" dirty="0" smtClean="0"/>
              <a:t>By </a:t>
            </a:r>
            <a:r>
              <a:rPr lang="en-US" dirty="0" smtClean="0">
                <a:solidFill>
                  <a:srgbClr val="0000CC"/>
                </a:solidFill>
              </a:rPr>
              <a:t>h-sorting</a:t>
            </a:r>
            <a:r>
              <a:rPr lang="en-US" dirty="0" smtClean="0"/>
              <a:t> for some large values of the </a:t>
            </a:r>
            <a:r>
              <a:rPr lang="en-US" dirty="0" smtClean="0">
                <a:solidFill>
                  <a:srgbClr val="0000CC"/>
                </a:solidFill>
              </a:rPr>
              <a:t>increment </a:t>
            </a:r>
            <a:r>
              <a:rPr lang="en-US" dirty="0" smtClean="0"/>
              <a:t>h, we can move records far apart and thus make it easier for h-sort for smaller values of h</a:t>
            </a:r>
          </a:p>
          <a:p>
            <a:pPr lvl="1"/>
            <a:r>
              <a:rPr lang="en-US" dirty="0" smtClean="0"/>
              <a:t>Using such a procedure for any sequence of values of h which ends in 1 will produce a sorted file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For example: if k = 5 then sub-lists will be as follows.</a:t>
            </a:r>
          </a:p>
          <a:p>
            <a:pPr>
              <a:buNone/>
            </a:pPr>
            <a:r>
              <a:rPr lang="en-US" dirty="0" smtClean="0"/>
              <a:t>s[0]  s[5]  s[10] ...  This means that  there are 5 sub-lists and each contain 1/5 of the original list.</a:t>
            </a:r>
          </a:p>
          <a:p>
            <a:pPr>
              <a:buNone/>
            </a:pPr>
            <a:r>
              <a:rPr lang="en-US" dirty="0" smtClean="0"/>
              <a:t>Sublist1: s[0]	s[5]		s[10] ...</a:t>
            </a:r>
          </a:p>
          <a:p>
            <a:pPr>
              <a:buNone/>
            </a:pPr>
            <a:r>
              <a:rPr lang="en-US" dirty="0" smtClean="0"/>
              <a:t>Sublist2: s[1]	s[6]		s[11] ...</a:t>
            </a:r>
          </a:p>
          <a:p>
            <a:pPr>
              <a:buNone/>
            </a:pPr>
            <a:r>
              <a:rPr lang="en-US" dirty="0" smtClean="0"/>
              <a:t>Sublist3: s[2]	s[7]		s[12] ...</a:t>
            </a:r>
          </a:p>
          <a:p>
            <a:pPr>
              <a:buNone/>
            </a:pPr>
            <a:r>
              <a:rPr lang="en-US" dirty="0" smtClean="0"/>
              <a:t>Sublist4: s[3]	s[8]		s[13] ...</a:t>
            </a:r>
          </a:p>
          <a:p>
            <a:pPr>
              <a:buNone/>
            </a:pPr>
            <a:r>
              <a:rPr lang="en-US" dirty="0" smtClean="0"/>
              <a:t>Sublist5: s[4]	s[9]		s[14] ...</a:t>
            </a:r>
          </a:p>
          <a:p>
            <a:r>
              <a:rPr lang="en-US" dirty="0" smtClean="0"/>
              <a:t> If k = 3 then there will be three sub-lists and so on</a:t>
            </a:r>
          </a:p>
          <a:p>
            <a:r>
              <a:rPr lang="en-US" dirty="0" smtClean="0"/>
              <a:t>Create the sub-lists based on increment number sequence number</a:t>
            </a:r>
          </a:p>
          <a:p>
            <a:r>
              <a:rPr lang="en-US" dirty="0" smtClean="0"/>
              <a:t>Sort the lists</a:t>
            </a:r>
          </a:p>
          <a:p>
            <a:r>
              <a:rPr lang="en-US" dirty="0" smtClean="0"/>
              <a:t>Combine the lists</a:t>
            </a:r>
          </a:p>
          <a:p>
            <a:r>
              <a:rPr lang="en-US" dirty="0" smtClean="0"/>
              <a:t>Let’s see this algorithm in action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 </a:t>
            </a:r>
            <a:r>
              <a:rPr lang="en-US" dirty="0" err="1" smtClean="0"/>
              <a:t>Pseudocode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a set of h values from ht to h1 that will be used to divide A.</a:t>
            </a:r>
          </a:p>
          <a:p>
            <a:r>
              <a:rPr lang="en-US" dirty="0" smtClean="0"/>
              <a:t>Starting at ht and looping to h1:</a:t>
            </a:r>
          </a:p>
          <a:p>
            <a:pPr lvl="1"/>
            <a:r>
              <a:rPr lang="en-US" dirty="0" smtClean="0"/>
              <a:t>Divide A into h sub-arrays</a:t>
            </a:r>
          </a:p>
          <a:p>
            <a:pPr lvl="1"/>
            <a:r>
              <a:rPr lang="en-US" dirty="0" smtClean="0"/>
              <a:t>Sort each sub-array</a:t>
            </a:r>
          </a:p>
          <a:p>
            <a:r>
              <a:rPr lang="en-US" dirty="0" smtClean="0"/>
              <a:t>Sort side-by-side elements in 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select h values?</a:t>
            </a:r>
          </a:p>
          <a:p>
            <a:r>
              <a:rPr lang="en-US" dirty="0" smtClean="0"/>
              <a:t> A combination of some empirical and theoretical studies suggests the following algorithm for choosing h values:</a:t>
            </a:r>
          </a:p>
          <a:p>
            <a:r>
              <a:rPr lang="en-US" dirty="0" smtClean="0"/>
              <a:t>			h1 = 1</a:t>
            </a:r>
          </a:p>
          <a:p>
            <a:r>
              <a:rPr lang="en-US" dirty="0" smtClean="0"/>
              <a:t>			h</a:t>
            </a:r>
            <a:r>
              <a:rPr lang="en-US" baseline="-25000" dirty="0" smtClean="0"/>
              <a:t>i</a:t>
            </a:r>
            <a:r>
              <a:rPr lang="en-US" dirty="0" smtClean="0"/>
              <a:t>+1 = 3h</a:t>
            </a:r>
            <a:r>
              <a:rPr lang="en-US" baseline="-25000" dirty="0" smtClean="0"/>
              <a:t>i</a:t>
            </a:r>
            <a:r>
              <a:rPr lang="en-US" dirty="0" smtClean="0"/>
              <a:t> + 1</a:t>
            </a:r>
          </a:p>
          <a:p>
            <a:r>
              <a:rPr lang="en-US" dirty="0" smtClean="0"/>
              <a:t>		Stop at h</a:t>
            </a:r>
            <a:r>
              <a:rPr lang="en-US" baseline="-25000" dirty="0" smtClean="0"/>
              <a:t>t</a:t>
            </a:r>
            <a:r>
              <a:rPr lang="en-US" dirty="0" smtClean="0"/>
              <a:t>, when h</a:t>
            </a:r>
            <a:r>
              <a:rPr lang="en-US" baseline="-25000" dirty="0" smtClean="0"/>
              <a:t>t+2</a:t>
            </a:r>
            <a:r>
              <a:rPr lang="en-US" dirty="0" smtClean="0"/>
              <a:t> &gt;= n</a:t>
            </a:r>
          </a:p>
          <a:p>
            <a:r>
              <a:rPr lang="en-US" dirty="0" smtClean="0"/>
              <a:t>For example for n=10,000 this gives the following values for hi:</a:t>
            </a:r>
          </a:p>
          <a:p>
            <a:r>
              <a:rPr lang="en-US" dirty="0" smtClean="0"/>
              <a:t>		1, 4, 13, 40, 121, 364, 1093, 3280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Algorithm</a:t>
            </a:r>
            <a:endParaRPr lang="en-US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33400" y="1066800"/>
            <a:ext cx="4876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dirty="0">
                <a:effectLst/>
                <a:latin typeface="Times New Roman" pitchFamily="18" charset="0"/>
                <a:sym typeface="Symbol" pitchFamily="18" charset="2"/>
              </a:rPr>
              <a:t>1</a:t>
            </a:r>
            <a:r>
              <a:rPr lang="en-US" sz="2000" dirty="0">
                <a:effectLst/>
                <a:latin typeface="Times New Roman" pitchFamily="18" charset="0"/>
                <a:sym typeface="Symbol" pitchFamily="18" charset="2"/>
              </a:rPr>
              <a:t>.  </a:t>
            </a:r>
            <a:r>
              <a:rPr lang="en-US" sz="2000" b="1" dirty="0">
                <a:effectLst/>
                <a:latin typeface="Times New Roman" pitchFamily="18" charset="0"/>
                <a:sym typeface="Symbol" pitchFamily="18" charset="2"/>
              </a:rPr>
              <a:t>h  1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effectLst/>
                <a:latin typeface="Times New Roman" pitchFamily="18" charset="0"/>
                <a:sym typeface="Symbol" pitchFamily="18" charset="2"/>
              </a:rPr>
              <a:t>2.  while h  n {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effectLst/>
                <a:latin typeface="Times New Roman" pitchFamily="18" charset="0"/>
                <a:sym typeface="Symbol" pitchFamily="18" charset="2"/>
              </a:rPr>
              <a:t>3.       h  3h + 1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effectLst/>
                <a:latin typeface="Times New Roman" pitchFamily="18" charset="0"/>
                <a:sym typeface="Symbol" pitchFamily="18" charset="2"/>
              </a:rPr>
              <a:t>4.   }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C00000"/>
                </a:solidFill>
                <a:effectLst/>
                <a:latin typeface="Times New Roman" pitchFamily="18" charset="0"/>
                <a:sym typeface="Symbol" pitchFamily="18" charset="2"/>
              </a:rPr>
              <a:t>5.  repeat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C00000"/>
                </a:solidFill>
                <a:effectLst/>
                <a:latin typeface="Times New Roman" pitchFamily="18" charset="0"/>
                <a:sym typeface="Symbol" pitchFamily="18" charset="2"/>
              </a:rPr>
              <a:t>6.       h  h/3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7.       for </a:t>
            </a:r>
            <a:r>
              <a:rPr lang="en-US" sz="2000" b="1" dirty="0" err="1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2000" b="1" dirty="0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 = h to n do {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8.            key  A[</a:t>
            </a:r>
            <a:r>
              <a:rPr lang="en-US" sz="2000" b="1" dirty="0" err="1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2000" b="1" dirty="0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]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9.             j  </a:t>
            </a:r>
            <a:r>
              <a:rPr lang="en-US" sz="2000" b="1" dirty="0" err="1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i</a:t>
            </a:r>
            <a:endParaRPr lang="en-US" sz="2000" b="1" dirty="0">
              <a:solidFill>
                <a:srgbClr val="0000CC"/>
              </a:solidFill>
              <a:effectLst/>
              <a:latin typeface="Times New Roman" pitchFamily="18" charset="0"/>
              <a:sym typeface="Symbol" pitchFamily="18" charset="2"/>
            </a:endParaRP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2060"/>
                </a:solidFill>
                <a:effectLst/>
                <a:latin typeface="Times New Roman" pitchFamily="18" charset="0"/>
                <a:sym typeface="Symbol" pitchFamily="18" charset="2"/>
              </a:rPr>
              <a:t>10.          while key </a:t>
            </a:r>
            <a:r>
              <a:rPr lang="en-US" sz="2000" b="1" dirty="0">
                <a:solidFill>
                  <a:srgbClr val="002060"/>
                </a:solidFill>
                <a:effectLst/>
                <a:latin typeface="Times New Roman" pitchFamily="18" charset="0"/>
                <a:sym typeface="MT Extra" pitchFamily="18" charset="2"/>
              </a:rPr>
              <a:t>&lt;</a:t>
            </a:r>
            <a:r>
              <a:rPr lang="en-US" sz="2000" b="1" dirty="0">
                <a:solidFill>
                  <a:srgbClr val="002060"/>
                </a:solidFill>
                <a:effectLst/>
                <a:latin typeface="Times New Roman" pitchFamily="18" charset="0"/>
                <a:sym typeface="Symbol" pitchFamily="18" charset="2"/>
              </a:rPr>
              <a:t> A[j - h] {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2060"/>
                </a:solidFill>
                <a:effectLst/>
                <a:latin typeface="Times New Roman" pitchFamily="18" charset="0"/>
                <a:sym typeface="Symbol" pitchFamily="18" charset="2"/>
              </a:rPr>
              <a:t>11.               A[j]  A[j - h]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2060"/>
                </a:solidFill>
                <a:effectLst/>
                <a:latin typeface="Times New Roman" pitchFamily="18" charset="0"/>
                <a:sym typeface="Symbol" pitchFamily="18" charset="2"/>
              </a:rPr>
              <a:t>12.                j  j - h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2060"/>
                </a:solidFill>
                <a:effectLst/>
                <a:latin typeface="Times New Roman" pitchFamily="18" charset="0"/>
                <a:sym typeface="Symbol" pitchFamily="18" charset="2"/>
              </a:rPr>
              <a:t>13.                if j &lt; h then break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2060"/>
                </a:solidFill>
                <a:effectLst/>
                <a:latin typeface="Times New Roman" pitchFamily="18" charset="0"/>
                <a:sym typeface="Symbol" pitchFamily="18" charset="2"/>
              </a:rPr>
              <a:t>14.           }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15.          A[j]  key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0000CC"/>
                </a:solidFill>
                <a:effectLst/>
                <a:latin typeface="Times New Roman" pitchFamily="18" charset="0"/>
                <a:sym typeface="Symbol" pitchFamily="18" charset="2"/>
              </a:rPr>
              <a:t>16.      }</a:t>
            </a:r>
          </a:p>
          <a:p>
            <a:pPr marL="342900" indent="-342900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 b="1" dirty="0">
                <a:solidFill>
                  <a:srgbClr val="C00000"/>
                </a:solidFill>
                <a:effectLst/>
                <a:latin typeface="Times New Roman" pitchFamily="18" charset="0"/>
                <a:sym typeface="Symbol" pitchFamily="18" charset="2"/>
              </a:rPr>
              <a:t>17. until h 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– C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err="1" smtClean="0">
                <a:solidFill>
                  <a:srgbClr val="0000CC"/>
                </a:solidFill>
              </a:rPr>
              <a:t>shellsort</a:t>
            </a:r>
            <a:r>
              <a:rPr lang="en-US" sz="2400" dirty="0" smtClean="0">
                <a:solidFill>
                  <a:srgbClr val="0000CC"/>
                </a:solidFill>
              </a:rPr>
              <a:t>(</a:t>
            </a:r>
            <a:r>
              <a:rPr lang="en-US" sz="2400" dirty="0" err="1" smtClean="0">
                <a:solidFill>
                  <a:srgbClr val="0000CC"/>
                </a:solidFill>
              </a:rPr>
              <a:t>itemType</a:t>
            </a:r>
            <a:r>
              <a:rPr lang="en-US" sz="2400" dirty="0" smtClean="0">
                <a:solidFill>
                  <a:srgbClr val="0000CC"/>
                </a:solidFill>
              </a:rPr>
              <a:t> a[], </a:t>
            </a:r>
            <a:r>
              <a:rPr lang="en-US" sz="2400" dirty="0" err="1" smtClean="0">
                <a:solidFill>
                  <a:srgbClr val="0000CC"/>
                </a:solidFill>
              </a:rPr>
              <a:t>int</a:t>
            </a:r>
            <a:r>
              <a:rPr lang="en-US" sz="2400" dirty="0" smtClean="0">
                <a:solidFill>
                  <a:srgbClr val="0000CC"/>
                </a:solidFill>
              </a:rPr>
              <a:t> l, </a:t>
            </a:r>
            <a:r>
              <a:rPr lang="en-US" sz="2400" dirty="0" err="1" smtClean="0">
                <a:solidFill>
                  <a:srgbClr val="0000CC"/>
                </a:solidFill>
              </a:rPr>
              <a:t>int</a:t>
            </a:r>
            <a:r>
              <a:rPr lang="en-US" sz="2400" dirty="0" smtClean="0">
                <a:solidFill>
                  <a:srgbClr val="0000CC"/>
                </a:solidFill>
              </a:rPr>
              <a:t> r)  </a:t>
            </a:r>
            <a:r>
              <a:rPr lang="en-US" sz="2400" dirty="0" smtClean="0"/>
              <a:t>{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, j, k, h;		 </a:t>
            </a:r>
            <a:r>
              <a:rPr lang="en-US" sz="2400" dirty="0" err="1" smtClean="0"/>
              <a:t>itemType</a:t>
            </a:r>
            <a:r>
              <a:rPr lang="en-US" sz="2400" dirty="0" smtClean="0"/>
              <a:t> v;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incs</a:t>
            </a:r>
            <a:r>
              <a:rPr lang="en-US" sz="2400" dirty="0" smtClean="0"/>
              <a:t>[16] = { 1391376, 463792, 198768, 86961, 33936,</a:t>
            </a:r>
          </a:p>
          <a:p>
            <a:pPr>
              <a:buNone/>
            </a:pPr>
            <a:r>
              <a:rPr lang="en-US" sz="2400" dirty="0" smtClean="0"/>
              <a:t>                  13776, 4592, 1968, 861, 336,112, 48, 21, 7, 3, 1 };</a:t>
            </a:r>
          </a:p>
          <a:p>
            <a:pPr>
              <a:buNone/>
            </a:pPr>
            <a:r>
              <a:rPr lang="en-US" sz="2400" dirty="0" smtClean="0"/>
              <a:t>    for ( k = 0; k &lt; 16; k++)</a:t>
            </a:r>
          </a:p>
          <a:p>
            <a:pPr>
              <a:buNone/>
            </a:pPr>
            <a:r>
              <a:rPr lang="en-US" sz="2400" dirty="0" smtClean="0"/>
              <a:t>      for (h = </a:t>
            </a:r>
            <a:r>
              <a:rPr lang="en-US" sz="2400" dirty="0" err="1" smtClean="0"/>
              <a:t>incs</a:t>
            </a:r>
            <a:r>
              <a:rPr lang="en-US" sz="2400" dirty="0" smtClean="0"/>
              <a:t>[k], </a:t>
            </a:r>
            <a:r>
              <a:rPr lang="en-US" sz="24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dirty="0" err="1" smtClean="0"/>
              <a:t>l+h</a:t>
            </a:r>
            <a:r>
              <a:rPr lang="en-US" sz="2400" dirty="0" smtClean="0"/>
              <a:t>; </a:t>
            </a:r>
            <a:r>
              <a:rPr lang="en-US" sz="2400" dirty="0" err="1" smtClean="0"/>
              <a:t>i</a:t>
            </a:r>
            <a:r>
              <a:rPr lang="en-US" sz="2400" dirty="0" smtClean="0"/>
              <a:t> &lt;= r; </a:t>
            </a:r>
            <a:r>
              <a:rPr lang="en-US" sz="2400" dirty="0" err="1" smtClean="0"/>
              <a:t>i</a:t>
            </a:r>
            <a:r>
              <a:rPr lang="en-US" sz="2400" dirty="0" smtClean="0"/>
              <a:t>++)   { </a:t>
            </a:r>
          </a:p>
          <a:p>
            <a:pPr>
              <a:buNone/>
            </a:pPr>
            <a:r>
              <a:rPr lang="en-US" sz="2400" dirty="0" smtClean="0"/>
              <a:t>          v = a[</a:t>
            </a:r>
            <a:r>
              <a:rPr lang="en-US" sz="2400" dirty="0" err="1" smtClean="0"/>
              <a:t>i</a:t>
            </a:r>
            <a:r>
              <a:rPr lang="en-US" sz="2400" dirty="0" smtClean="0"/>
              <a:t>]; j = </a:t>
            </a:r>
            <a:r>
              <a:rPr lang="en-US" sz="2400" dirty="0" err="1" smtClean="0"/>
              <a:t>i</a:t>
            </a:r>
            <a:r>
              <a:rPr lang="en-US" sz="2400" dirty="0" smtClean="0"/>
              <a:t>;</a:t>
            </a:r>
          </a:p>
          <a:p>
            <a:pPr>
              <a:buNone/>
            </a:pPr>
            <a:r>
              <a:rPr lang="en-US" sz="2400" dirty="0" smtClean="0"/>
              <a:t>          while (j &gt;= h &amp;&amp; a[j-h] &gt; v)</a:t>
            </a:r>
          </a:p>
          <a:p>
            <a:pPr>
              <a:buNone/>
            </a:pPr>
            <a:r>
              <a:rPr lang="en-US" sz="2400" dirty="0" smtClean="0"/>
              <a:t>            { a[j] = a[j-h]; j -= h; }</a:t>
            </a:r>
          </a:p>
          <a:p>
            <a:pPr>
              <a:buNone/>
            </a:pPr>
            <a:r>
              <a:rPr lang="en-US" sz="2400" dirty="0" smtClean="0"/>
              <a:t>          a[j] = v; </a:t>
            </a:r>
          </a:p>
          <a:p>
            <a:pPr>
              <a:buNone/>
            </a:pPr>
            <a:r>
              <a:rPr lang="en-US" sz="2400" dirty="0" smtClean="0"/>
              <a:t>        } </a:t>
            </a:r>
          </a:p>
          <a:p>
            <a:pPr>
              <a:buNone/>
            </a:pPr>
            <a:r>
              <a:rPr lang="en-US" sz="2400" dirty="0" smtClean="0"/>
              <a:t>  }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Example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1524000"/>
            <a:ext cx="4038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8600" y="2590800"/>
            <a:ext cx="5170005" cy="4069140"/>
            <a:chOff x="762000" y="2247900"/>
            <a:chExt cx="5170005" cy="4069140"/>
          </a:xfrm>
        </p:grpSpPr>
        <p:sp>
          <p:nvSpPr>
            <p:cNvPr id="6" name="Text Box 38"/>
            <p:cNvSpPr txBox="1">
              <a:spLocks noChangeArrowheads="1"/>
            </p:cNvSpPr>
            <p:nvPr/>
          </p:nvSpPr>
          <p:spPr bwMode="auto">
            <a:xfrm>
              <a:off x="1162050" y="3467100"/>
              <a:ext cx="71526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S[3]</a:t>
              </a:r>
            </a:p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S[4]</a:t>
              </a:r>
            </a:p>
          </p:txBody>
        </p:sp>
        <p:sp>
          <p:nvSpPr>
            <p:cNvPr id="7" name="Rectangle 39"/>
            <p:cNvSpPr>
              <a:spLocks noChangeArrowheads="1"/>
            </p:cNvSpPr>
            <p:nvPr/>
          </p:nvSpPr>
          <p:spPr bwMode="auto">
            <a:xfrm>
              <a:off x="1143000" y="2552700"/>
              <a:ext cx="139974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S[0]  S[5]</a:t>
              </a:r>
            </a:p>
          </p:txBody>
        </p:sp>
        <p:sp>
          <p:nvSpPr>
            <p:cNvPr id="8" name="Rectangle 40"/>
            <p:cNvSpPr>
              <a:spLocks noChangeArrowheads="1"/>
            </p:cNvSpPr>
            <p:nvPr/>
          </p:nvSpPr>
          <p:spPr bwMode="auto">
            <a:xfrm>
              <a:off x="1162050" y="2857500"/>
              <a:ext cx="13227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S[1] S[6]</a:t>
              </a:r>
            </a:p>
          </p:txBody>
        </p:sp>
        <p:sp>
          <p:nvSpPr>
            <p:cNvPr id="9" name="Rectangle 41"/>
            <p:cNvSpPr>
              <a:spLocks noChangeArrowheads="1"/>
            </p:cNvSpPr>
            <p:nvPr/>
          </p:nvSpPr>
          <p:spPr bwMode="auto">
            <a:xfrm>
              <a:off x="1162050" y="3176588"/>
              <a:ext cx="13227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S[2] S[7]</a:t>
              </a:r>
            </a:p>
          </p:txBody>
        </p:sp>
        <p:sp>
          <p:nvSpPr>
            <p:cNvPr id="10" name="Text Box 54"/>
            <p:cNvSpPr txBox="1">
              <a:spLocks noChangeArrowheads="1"/>
            </p:cNvSpPr>
            <p:nvPr/>
          </p:nvSpPr>
          <p:spPr bwMode="auto">
            <a:xfrm>
              <a:off x="762000" y="2247900"/>
              <a:ext cx="436452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>
                  <a:effectLst/>
                  <a:latin typeface="Times New Roman" pitchFamily="18" charset="0"/>
                </a:rPr>
                <a:t>Step 1: Create the sub list  </a:t>
              </a:r>
              <a:r>
                <a:rPr lang="en-US" sz="2400" b="1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k = 5</a:t>
              </a:r>
            </a:p>
          </p:txBody>
        </p:sp>
        <p:sp>
          <p:nvSpPr>
            <p:cNvPr id="11" name="Text Box 55"/>
            <p:cNvSpPr txBox="1">
              <a:spLocks noChangeArrowheads="1"/>
            </p:cNvSpPr>
            <p:nvPr/>
          </p:nvSpPr>
          <p:spPr bwMode="auto">
            <a:xfrm>
              <a:off x="762000" y="4152900"/>
              <a:ext cx="517000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effectLst/>
                  <a:latin typeface="Times New Roman" pitchFamily="18" charset="0"/>
                </a:rPr>
                <a:t>Step 2 - 3: Sort the sub list &amp; combine</a:t>
              </a:r>
              <a:endParaRPr lang="en-US" sz="2400" b="1">
                <a:solidFill>
                  <a:srgbClr val="FFFF66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Rectangle 56"/>
            <p:cNvSpPr>
              <a:spLocks noChangeArrowheads="1"/>
            </p:cNvSpPr>
            <p:nvPr/>
          </p:nvSpPr>
          <p:spPr bwMode="auto">
            <a:xfrm>
              <a:off x="914400" y="4686300"/>
              <a:ext cx="31494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S[0] &lt; S[5]  This is  OK</a:t>
              </a:r>
            </a:p>
          </p:txBody>
        </p:sp>
        <p:sp>
          <p:nvSpPr>
            <p:cNvPr id="13" name="Rectangle 57"/>
            <p:cNvSpPr>
              <a:spLocks noChangeArrowheads="1"/>
            </p:cNvSpPr>
            <p:nvPr/>
          </p:nvSpPr>
          <p:spPr bwMode="auto">
            <a:xfrm>
              <a:off x="914400" y="5081588"/>
              <a:ext cx="31494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S[1] &lt; S[6]  This is  OK</a:t>
              </a:r>
            </a:p>
          </p:txBody>
        </p:sp>
        <p:sp>
          <p:nvSpPr>
            <p:cNvPr id="14" name="Rectangle 58"/>
            <p:cNvSpPr>
              <a:spLocks noChangeArrowheads="1"/>
            </p:cNvSpPr>
            <p:nvPr/>
          </p:nvSpPr>
          <p:spPr bwMode="auto">
            <a:xfrm>
              <a:off x="914400" y="5424488"/>
              <a:ext cx="3664016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S[2]</a:t>
              </a:r>
              <a:r>
                <a:rPr lang="en-US" sz="28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 </a:t>
              </a:r>
              <a:r>
                <a:rPr lang="en-US" sz="2800" b="1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&gt;</a:t>
              </a:r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 S[7]  This is not OK.</a:t>
              </a:r>
            </a:p>
            <a:p>
              <a:r>
                <a:rPr lang="en-US" sz="2400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 Swap them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4419600" y="5195887"/>
            <a:ext cx="4267200" cy="976313"/>
            <a:chOff x="2832" y="3120"/>
            <a:chExt cx="2688" cy="615"/>
          </a:xfrm>
          <a:solidFill>
            <a:srgbClr val="00B0F0"/>
          </a:solidFill>
        </p:grpSpPr>
        <p:sp>
          <p:nvSpPr>
            <p:cNvPr id="16" name="Rectangle 22"/>
            <p:cNvSpPr>
              <a:spLocks noChangeArrowheads="1"/>
            </p:cNvSpPr>
            <p:nvPr/>
          </p:nvSpPr>
          <p:spPr bwMode="auto">
            <a:xfrm>
              <a:off x="283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30</a:t>
              </a:r>
            </a:p>
          </p:txBody>
        </p:sp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316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62</a:t>
              </a:r>
            </a:p>
          </p:txBody>
        </p:sp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350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38</a:t>
              </a:r>
              <a:endParaRPr lang="en-US" sz="3600" dirty="0">
                <a:solidFill>
                  <a:srgbClr val="99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>
              <a:off x="3840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42</a:t>
              </a: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4176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17</a:t>
              </a:r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451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97</a:t>
              </a: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484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91</a:t>
              </a:r>
            </a:p>
          </p:txBody>
        </p:sp>
        <p:sp>
          <p:nvSpPr>
            <p:cNvPr id="23" name="Rectangle 29"/>
            <p:cNvSpPr>
              <a:spLocks noChangeArrowheads="1"/>
            </p:cNvSpPr>
            <p:nvPr/>
          </p:nvSpPr>
          <p:spPr bwMode="auto">
            <a:xfrm>
              <a:off x="518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53</a:t>
              </a:r>
              <a:endParaRPr lang="en-US" sz="3600" dirty="0">
                <a:solidFill>
                  <a:srgbClr val="99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Text Box 30"/>
            <p:cNvSpPr txBox="1">
              <a:spLocks noChangeArrowheads="1"/>
            </p:cNvSpPr>
            <p:nvPr/>
          </p:nvSpPr>
          <p:spPr bwMode="auto">
            <a:xfrm>
              <a:off x="2884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[0]</a:t>
              </a:r>
            </a:p>
          </p:txBody>
        </p:sp>
        <p:sp>
          <p:nvSpPr>
            <p:cNvPr id="25" name="Text Box 31"/>
            <p:cNvSpPr txBox="1">
              <a:spLocks noChangeArrowheads="1"/>
            </p:cNvSpPr>
            <p:nvPr/>
          </p:nvSpPr>
          <p:spPr bwMode="auto">
            <a:xfrm>
              <a:off x="321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[1]</a:t>
              </a:r>
            </a:p>
          </p:txBody>
        </p:sp>
        <p:sp>
          <p:nvSpPr>
            <p:cNvPr id="26" name="Text Box 32"/>
            <p:cNvSpPr txBox="1">
              <a:spLocks noChangeArrowheads="1"/>
            </p:cNvSpPr>
            <p:nvPr/>
          </p:nvSpPr>
          <p:spPr bwMode="auto">
            <a:xfrm>
              <a:off x="355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[2]</a:t>
              </a:r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523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[7]</a:t>
              </a:r>
            </a:p>
          </p:txBody>
        </p:sp>
        <p:sp>
          <p:nvSpPr>
            <p:cNvPr id="28" name="Text Box 34"/>
            <p:cNvSpPr txBox="1">
              <a:spLocks noChangeArrowheads="1"/>
            </p:cNvSpPr>
            <p:nvPr/>
          </p:nvSpPr>
          <p:spPr bwMode="auto">
            <a:xfrm>
              <a:off x="389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[3]</a:t>
              </a:r>
            </a:p>
          </p:txBody>
        </p:sp>
        <p:sp>
          <p:nvSpPr>
            <p:cNvPr id="29" name="Text Box 35"/>
            <p:cNvSpPr txBox="1">
              <a:spLocks noChangeArrowheads="1"/>
            </p:cNvSpPr>
            <p:nvPr/>
          </p:nvSpPr>
          <p:spPr bwMode="auto">
            <a:xfrm>
              <a:off x="4228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[4]</a:t>
              </a:r>
            </a:p>
          </p:txBody>
        </p:sp>
        <p:sp>
          <p:nvSpPr>
            <p:cNvPr id="30" name="Text Box 36"/>
            <p:cNvSpPr txBox="1">
              <a:spLocks noChangeArrowheads="1"/>
            </p:cNvSpPr>
            <p:nvPr/>
          </p:nvSpPr>
          <p:spPr bwMode="auto">
            <a:xfrm>
              <a:off x="4560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[5]</a:t>
              </a:r>
            </a:p>
          </p:txBody>
        </p:sp>
        <p:sp>
          <p:nvSpPr>
            <p:cNvPr id="31" name="Text Box 37"/>
            <p:cNvSpPr txBox="1">
              <a:spLocks noChangeArrowheads="1"/>
            </p:cNvSpPr>
            <p:nvPr/>
          </p:nvSpPr>
          <p:spPr bwMode="auto">
            <a:xfrm>
              <a:off x="489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[6]</a:t>
              </a:r>
            </a:p>
          </p:txBody>
        </p:sp>
      </p:grpSp>
      <p:grpSp>
        <p:nvGrpSpPr>
          <p:cNvPr id="32" name="Group 42"/>
          <p:cNvGrpSpPr>
            <a:grpSpLocks/>
          </p:cNvGrpSpPr>
          <p:nvPr/>
        </p:nvGrpSpPr>
        <p:grpSpPr bwMode="auto">
          <a:xfrm>
            <a:off x="4876800" y="4205287"/>
            <a:ext cx="2667000" cy="228600"/>
            <a:chOff x="2928" y="2880"/>
            <a:chExt cx="1680" cy="144"/>
          </a:xfrm>
        </p:grpSpPr>
        <p:sp>
          <p:nvSpPr>
            <p:cNvPr id="33" name="Line 43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  <p:sp>
          <p:nvSpPr>
            <p:cNvPr id="34" name="Line 44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  <p:sp>
          <p:nvSpPr>
            <p:cNvPr id="35" name="Line 45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</p:grpSp>
      <p:grpSp>
        <p:nvGrpSpPr>
          <p:cNvPr id="36" name="Group 46"/>
          <p:cNvGrpSpPr>
            <a:grpSpLocks/>
          </p:cNvGrpSpPr>
          <p:nvPr/>
        </p:nvGrpSpPr>
        <p:grpSpPr bwMode="auto">
          <a:xfrm>
            <a:off x="5410200" y="4205287"/>
            <a:ext cx="2667000" cy="533400"/>
            <a:chOff x="2928" y="2880"/>
            <a:chExt cx="1680" cy="144"/>
          </a:xfrm>
        </p:grpSpPr>
        <p:sp>
          <p:nvSpPr>
            <p:cNvPr id="37" name="Line 47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  <p:sp>
          <p:nvSpPr>
            <p:cNvPr id="38" name="Line 48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  <p:sp>
          <p:nvSpPr>
            <p:cNvPr id="39" name="Line 49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</p:grpSp>
      <p:grpSp>
        <p:nvGrpSpPr>
          <p:cNvPr id="40" name="Group 50"/>
          <p:cNvGrpSpPr>
            <a:grpSpLocks/>
          </p:cNvGrpSpPr>
          <p:nvPr/>
        </p:nvGrpSpPr>
        <p:grpSpPr bwMode="auto">
          <a:xfrm>
            <a:off x="5943600" y="4129087"/>
            <a:ext cx="2667000" cy="914400"/>
            <a:chOff x="2928" y="2880"/>
            <a:chExt cx="1680" cy="144"/>
          </a:xfrm>
        </p:grpSpPr>
        <p:sp>
          <p:nvSpPr>
            <p:cNvPr id="41" name="Line 51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  <p:sp>
          <p:nvSpPr>
            <p:cNvPr id="42" name="Line 52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  <p:sp>
          <p:nvSpPr>
            <p:cNvPr id="43" name="Line 53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</p:grpSp>
      <p:grpSp>
        <p:nvGrpSpPr>
          <p:cNvPr id="44" name="Group 59"/>
          <p:cNvGrpSpPr>
            <a:grpSpLocks/>
          </p:cNvGrpSpPr>
          <p:nvPr/>
        </p:nvGrpSpPr>
        <p:grpSpPr bwMode="auto">
          <a:xfrm>
            <a:off x="4572000" y="3214687"/>
            <a:ext cx="4267200" cy="976313"/>
            <a:chOff x="2832" y="2160"/>
            <a:chExt cx="2688" cy="615"/>
          </a:xfrm>
          <a:solidFill>
            <a:srgbClr val="00B0F0"/>
          </a:solidFill>
        </p:grpSpPr>
        <p:grpSp>
          <p:nvGrpSpPr>
            <p:cNvPr id="45" name="Group 60"/>
            <p:cNvGrpSpPr>
              <a:grpSpLocks/>
            </p:cNvGrpSpPr>
            <p:nvPr/>
          </p:nvGrpSpPr>
          <p:grpSpPr bwMode="auto">
            <a:xfrm>
              <a:off x="2832" y="2160"/>
              <a:ext cx="2688" cy="336"/>
              <a:chOff x="2832" y="2160"/>
              <a:chExt cx="2688" cy="336"/>
            </a:xfrm>
            <a:grpFill/>
          </p:grpSpPr>
          <p:sp>
            <p:nvSpPr>
              <p:cNvPr id="54" name="Rectangle 61"/>
              <p:cNvSpPr>
                <a:spLocks noChangeArrowheads="1"/>
              </p:cNvSpPr>
              <p:nvPr/>
            </p:nvSpPr>
            <p:spPr bwMode="auto">
              <a:xfrm>
                <a:off x="2832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30</a:t>
                </a:r>
              </a:p>
            </p:txBody>
          </p:sp>
          <p:sp>
            <p:nvSpPr>
              <p:cNvPr id="55" name="Rectangle 62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62</a:t>
                </a:r>
              </a:p>
            </p:txBody>
          </p:sp>
          <p:sp>
            <p:nvSpPr>
              <p:cNvPr id="56" name="Rectangle 63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53</a:t>
                </a:r>
              </a:p>
            </p:txBody>
          </p:sp>
          <p:sp>
            <p:nvSpPr>
              <p:cNvPr id="57" name="Rectangle 64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42</a:t>
                </a:r>
              </a:p>
            </p:txBody>
          </p:sp>
          <p:sp>
            <p:nvSpPr>
              <p:cNvPr id="58" name="Rectangle 65"/>
              <p:cNvSpPr>
                <a:spLocks noChangeArrowheads="1"/>
              </p:cNvSpPr>
              <p:nvPr/>
            </p:nvSpPr>
            <p:spPr bwMode="auto">
              <a:xfrm>
                <a:off x="4176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17</a:t>
                </a:r>
              </a:p>
            </p:txBody>
          </p:sp>
          <p:sp>
            <p:nvSpPr>
              <p:cNvPr id="59" name="Rectangle 66"/>
              <p:cNvSpPr>
                <a:spLocks noChangeArrowheads="1"/>
              </p:cNvSpPr>
              <p:nvPr/>
            </p:nvSpPr>
            <p:spPr bwMode="auto">
              <a:xfrm>
                <a:off x="4512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97</a:t>
                </a:r>
              </a:p>
            </p:txBody>
          </p:sp>
          <p:sp>
            <p:nvSpPr>
              <p:cNvPr id="60" name="Rectangle 67"/>
              <p:cNvSpPr>
                <a:spLocks noChangeArrowheads="1"/>
              </p:cNvSpPr>
              <p:nvPr/>
            </p:nvSpPr>
            <p:spPr bwMode="auto">
              <a:xfrm>
                <a:off x="4848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91</a:t>
                </a:r>
              </a:p>
            </p:txBody>
          </p:sp>
          <p:sp>
            <p:nvSpPr>
              <p:cNvPr id="61" name="Rectangle 68"/>
              <p:cNvSpPr>
                <a:spLocks noChangeArrowheads="1"/>
              </p:cNvSpPr>
              <p:nvPr/>
            </p:nvSpPr>
            <p:spPr bwMode="auto">
              <a:xfrm>
                <a:off x="5184" y="2160"/>
                <a:ext cx="336" cy="33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effectLst/>
                    <a:latin typeface="Times New Roman" pitchFamily="18" charset="0"/>
                  </a:rPr>
                  <a:t>38</a:t>
                </a:r>
              </a:p>
            </p:txBody>
          </p:sp>
        </p:grpSp>
        <p:sp>
          <p:nvSpPr>
            <p:cNvPr id="46" name="Text Box 69"/>
            <p:cNvSpPr txBox="1">
              <a:spLocks noChangeArrowheads="1"/>
            </p:cNvSpPr>
            <p:nvPr/>
          </p:nvSpPr>
          <p:spPr bwMode="auto">
            <a:xfrm>
              <a:off x="2884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[0]</a:t>
              </a:r>
            </a:p>
          </p:txBody>
        </p:sp>
        <p:sp>
          <p:nvSpPr>
            <p:cNvPr id="47" name="Text Box 70"/>
            <p:cNvSpPr txBox="1">
              <a:spLocks noChangeArrowheads="1"/>
            </p:cNvSpPr>
            <p:nvPr/>
          </p:nvSpPr>
          <p:spPr bwMode="auto">
            <a:xfrm>
              <a:off x="3216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[1]</a:t>
              </a:r>
            </a:p>
          </p:txBody>
        </p:sp>
        <p:sp>
          <p:nvSpPr>
            <p:cNvPr id="48" name="Text Box 71"/>
            <p:cNvSpPr txBox="1">
              <a:spLocks noChangeArrowheads="1"/>
            </p:cNvSpPr>
            <p:nvPr/>
          </p:nvSpPr>
          <p:spPr bwMode="auto">
            <a:xfrm>
              <a:off x="3552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[2]</a:t>
              </a:r>
            </a:p>
          </p:txBody>
        </p:sp>
        <p:sp>
          <p:nvSpPr>
            <p:cNvPr id="49" name="Text Box 72"/>
            <p:cNvSpPr txBox="1">
              <a:spLocks noChangeArrowheads="1"/>
            </p:cNvSpPr>
            <p:nvPr/>
          </p:nvSpPr>
          <p:spPr bwMode="auto">
            <a:xfrm>
              <a:off x="5232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[7]</a:t>
              </a:r>
            </a:p>
          </p:txBody>
        </p:sp>
        <p:sp>
          <p:nvSpPr>
            <p:cNvPr id="50" name="Text Box 73"/>
            <p:cNvSpPr txBox="1">
              <a:spLocks noChangeArrowheads="1"/>
            </p:cNvSpPr>
            <p:nvPr/>
          </p:nvSpPr>
          <p:spPr bwMode="auto">
            <a:xfrm>
              <a:off x="3892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[3]</a:t>
              </a:r>
            </a:p>
          </p:txBody>
        </p:sp>
        <p:sp>
          <p:nvSpPr>
            <p:cNvPr id="51" name="Text Box 74"/>
            <p:cNvSpPr txBox="1">
              <a:spLocks noChangeArrowheads="1"/>
            </p:cNvSpPr>
            <p:nvPr/>
          </p:nvSpPr>
          <p:spPr bwMode="auto">
            <a:xfrm>
              <a:off x="4228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[4]</a:t>
              </a:r>
            </a:p>
          </p:txBody>
        </p:sp>
        <p:sp>
          <p:nvSpPr>
            <p:cNvPr id="52" name="Text Box 75"/>
            <p:cNvSpPr txBox="1">
              <a:spLocks noChangeArrowheads="1"/>
            </p:cNvSpPr>
            <p:nvPr/>
          </p:nvSpPr>
          <p:spPr bwMode="auto">
            <a:xfrm>
              <a:off x="4560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[5]</a:t>
              </a:r>
            </a:p>
          </p:txBody>
        </p:sp>
        <p:sp>
          <p:nvSpPr>
            <p:cNvPr id="53" name="Text Box 76"/>
            <p:cNvSpPr txBox="1">
              <a:spLocks noChangeArrowheads="1"/>
            </p:cNvSpPr>
            <p:nvPr/>
          </p:nvSpPr>
          <p:spPr bwMode="auto">
            <a:xfrm>
              <a:off x="4896" y="254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[6]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00200"/>
          </a:xfrm>
        </p:spPr>
        <p:txBody>
          <a:bodyPr/>
          <a:lstStyle/>
          <a:p>
            <a:r>
              <a:rPr lang="en-US" dirty="0" smtClean="0"/>
              <a:t>Let’s sort the following list given the sequence (gaps) numbers are 5, 3, 1</a:t>
            </a:r>
          </a:p>
          <a:p>
            <a:pPr>
              <a:buNone/>
            </a:pPr>
            <a:r>
              <a:rPr lang="en-US" dirty="0" smtClean="0"/>
              <a:t>			30  62   53   42   17   97   91   38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/>
              <a:t>Pass – 2 with Gap value 3</a:t>
            </a:r>
            <a:endParaRPr lang="en-US" dirty="0"/>
          </a:p>
        </p:txBody>
      </p:sp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381000" y="1981200"/>
            <a:ext cx="2084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S[0]  S[3]  S[6]</a:t>
            </a:r>
          </a:p>
        </p:txBody>
      </p:sp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400050" y="2362200"/>
            <a:ext cx="21611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S[1] </a:t>
            </a:r>
            <a:r>
              <a:rPr lang="en-US" sz="2400" dirty="0" smtClean="0">
                <a:solidFill>
                  <a:srgbClr val="0000CC"/>
                </a:solidFill>
                <a:effectLst/>
                <a:latin typeface="Times New Roman" pitchFamily="18" charset="0"/>
              </a:rPr>
              <a:t> S[4]   </a:t>
            </a:r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S[7]</a:t>
            </a: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400050" y="2743200"/>
            <a:ext cx="13227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S[2] S[5]</a:t>
            </a:r>
          </a:p>
        </p:txBody>
      </p:sp>
      <p:sp>
        <p:nvSpPr>
          <p:cNvPr id="7" name="Text Box 50"/>
          <p:cNvSpPr txBox="1">
            <a:spLocks noChangeArrowheads="1"/>
          </p:cNvSpPr>
          <p:nvPr/>
        </p:nvSpPr>
        <p:spPr bwMode="auto">
          <a:xfrm>
            <a:off x="304800" y="1600200"/>
            <a:ext cx="43645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effectLst/>
                <a:latin typeface="Times New Roman" pitchFamily="18" charset="0"/>
              </a:rPr>
              <a:t>Step 1: Create the sub list  </a:t>
            </a:r>
            <a:r>
              <a:rPr lang="en-US" sz="24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k = 3</a:t>
            </a:r>
          </a:p>
        </p:txBody>
      </p:sp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304800" y="3505200"/>
            <a:ext cx="51700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effectLst/>
                <a:latin typeface="Times New Roman" pitchFamily="18" charset="0"/>
              </a:rPr>
              <a:t>Step 2 - 3: Sort the sub list &amp; combine</a:t>
            </a:r>
            <a:endParaRPr lang="en-US" sz="2400" b="1" dirty="0">
              <a:solidFill>
                <a:srgbClr val="FFFF66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381000" y="3900487"/>
            <a:ext cx="41008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S[0] </a:t>
            </a:r>
            <a:r>
              <a:rPr lang="en-US" sz="2400" dirty="0" smtClean="0">
                <a:solidFill>
                  <a:srgbClr val="0000CC"/>
                </a:solidFill>
                <a:effectLst/>
                <a:latin typeface="Times New Roman" pitchFamily="18" charset="0"/>
              </a:rPr>
              <a:t>S[3</a:t>
            </a:r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] </a:t>
            </a:r>
            <a:r>
              <a:rPr lang="en-US" sz="2400" dirty="0" smtClean="0">
                <a:solidFill>
                  <a:srgbClr val="0000CC"/>
                </a:solidFill>
                <a:effectLst/>
                <a:latin typeface="Times New Roman" pitchFamily="18" charset="0"/>
              </a:rPr>
              <a:t>S[6</a:t>
            </a:r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]  </a:t>
            </a:r>
            <a:r>
              <a:rPr lang="en-US" sz="2400" b="1" dirty="0">
                <a:solidFill>
                  <a:schemeClr val="hlink"/>
                </a:solidFill>
                <a:effectLst/>
                <a:latin typeface="Times New Roman" pitchFamily="18" charset="0"/>
              </a:rPr>
              <a:t>30, 42, 91  OK</a:t>
            </a:r>
          </a:p>
        </p:txBody>
      </p:sp>
      <p:sp>
        <p:nvSpPr>
          <p:cNvPr id="10" name="Rectangle 53"/>
          <p:cNvSpPr>
            <a:spLocks noChangeArrowheads="1"/>
          </p:cNvSpPr>
          <p:nvPr/>
        </p:nvSpPr>
        <p:spPr bwMode="auto">
          <a:xfrm>
            <a:off x="381000" y="4191000"/>
            <a:ext cx="45288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S[1</a:t>
            </a:r>
            <a:r>
              <a:rPr lang="en-US" sz="2400" dirty="0" smtClean="0">
                <a:solidFill>
                  <a:srgbClr val="0000CC"/>
                </a:solidFill>
                <a:effectLst/>
                <a:latin typeface="Times New Roman" pitchFamily="18" charset="0"/>
              </a:rPr>
              <a:t>] S[4] S[7] </a:t>
            </a:r>
            <a:r>
              <a:rPr lang="en-US" sz="2400" b="1" dirty="0">
                <a:solidFill>
                  <a:schemeClr val="hlink"/>
                </a:solidFill>
                <a:effectLst/>
                <a:latin typeface="Times New Roman" pitchFamily="18" charset="0"/>
              </a:rPr>
              <a:t>62, 17, 53  not OK</a:t>
            </a:r>
          </a:p>
          <a:p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SORT them       </a:t>
            </a:r>
            <a:r>
              <a:rPr lang="en-US" sz="2400" b="1" dirty="0">
                <a:solidFill>
                  <a:srgbClr val="C00000"/>
                </a:solidFill>
                <a:effectLst/>
                <a:latin typeface="Times New Roman" pitchFamily="18" charset="0"/>
              </a:rPr>
              <a:t>17, 53, 62</a:t>
            </a:r>
          </a:p>
        </p:txBody>
      </p:sp>
      <p:sp>
        <p:nvSpPr>
          <p:cNvPr id="11" name="Rectangle 71"/>
          <p:cNvSpPr>
            <a:spLocks noChangeArrowheads="1"/>
          </p:cNvSpPr>
          <p:nvPr/>
        </p:nvSpPr>
        <p:spPr bwMode="auto">
          <a:xfrm>
            <a:off x="381000" y="4800600"/>
            <a:ext cx="3570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S[2] S[5]           </a:t>
            </a:r>
            <a:r>
              <a:rPr lang="en-US" sz="2400" b="1" dirty="0">
                <a:solidFill>
                  <a:schemeClr val="hlink"/>
                </a:solidFill>
                <a:effectLst/>
                <a:latin typeface="Times New Roman" pitchFamily="18" charset="0"/>
              </a:rPr>
              <a:t>38, 97  OK</a:t>
            </a:r>
          </a:p>
        </p:txBody>
      </p:sp>
      <p:grpSp>
        <p:nvGrpSpPr>
          <p:cNvPr id="12" name="Group 21"/>
          <p:cNvGrpSpPr>
            <a:grpSpLocks/>
          </p:cNvGrpSpPr>
          <p:nvPr/>
        </p:nvGrpSpPr>
        <p:grpSpPr bwMode="auto">
          <a:xfrm>
            <a:off x="4572000" y="3033713"/>
            <a:ext cx="1600200" cy="228600"/>
            <a:chOff x="2928" y="2880"/>
            <a:chExt cx="1680" cy="144"/>
          </a:xfrm>
        </p:grpSpPr>
        <p:sp>
          <p:nvSpPr>
            <p:cNvPr id="13" name="Line 22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" name="Line 23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Line 24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6" name="Group 25"/>
          <p:cNvGrpSpPr>
            <a:grpSpLocks/>
          </p:cNvGrpSpPr>
          <p:nvPr/>
        </p:nvGrpSpPr>
        <p:grpSpPr bwMode="auto">
          <a:xfrm>
            <a:off x="5105400" y="3033713"/>
            <a:ext cx="1600200" cy="609600"/>
            <a:chOff x="2928" y="2880"/>
            <a:chExt cx="1680" cy="144"/>
          </a:xfrm>
        </p:grpSpPr>
        <p:sp>
          <p:nvSpPr>
            <p:cNvPr id="17" name="Line 26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27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28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0" name="Group 29"/>
          <p:cNvGrpSpPr>
            <a:grpSpLocks/>
          </p:cNvGrpSpPr>
          <p:nvPr/>
        </p:nvGrpSpPr>
        <p:grpSpPr bwMode="auto">
          <a:xfrm>
            <a:off x="5638800" y="3033713"/>
            <a:ext cx="1600200" cy="990600"/>
            <a:chOff x="2928" y="2880"/>
            <a:chExt cx="1680" cy="144"/>
          </a:xfrm>
        </p:grpSpPr>
        <p:sp>
          <p:nvSpPr>
            <p:cNvPr id="21" name="Line 30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" name="Line 31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32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4" name="Group 33"/>
          <p:cNvGrpSpPr>
            <a:grpSpLocks/>
          </p:cNvGrpSpPr>
          <p:nvPr/>
        </p:nvGrpSpPr>
        <p:grpSpPr bwMode="auto">
          <a:xfrm>
            <a:off x="4267200" y="2057400"/>
            <a:ext cx="4267200" cy="976313"/>
            <a:chOff x="2832" y="3120"/>
            <a:chExt cx="2688" cy="615"/>
          </a:xfrm>
          <a:solidFill>
            <a:srgbClr val="00B0F0"/>
          </a:solidFill>
        </p:grpSpPr>
        <p:sp>
          <p:nvSpPr>
            <p:cNvPr id="25" name="Rectangle 34"/>
            <p:cNvSpPr>
              <a:spLocks noChangeArrowheads="1"/>
            </p:cNvSpPr>
            <p:nvPr/>
          </p:nvSpPr>
          <p:spPr bwMode="auto">
            <a:xfrm>
              <a:off x="283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30</a:t>
              </a:r>
            </a:p>
          </p:txBody>
        </p:sp>
        <p:sp>
          <p:nvSpPr>
            <p:cNvPr id="26" name="Rectangle 35"/>
            <p:cNvSpPr>
              <a:spLocks noChangeArrowheads="1"/>
            </p:cNvSpPr>
            <p:nvPr/>
          </p:nvSpPr>
          <p:spPr bwMode="auto">
            <a:xfrm>
              <a:off x="316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62</a:t>
              </a:r>
            </a:p>
          </p:txBody>
        </p:sp>
        <p:sp>
          <p:nvSpPr>
            <p:cNvPr id="27" name="Rectangle 36"/>
            <p:cNvSpPr>
              <a:spLocks noChangeArrowheads="1"/>
            </p:cNvSpPr>
            <p:nvPr/>
          </p:nvSpPr>
          <p:spPr bwMode="auto">
            <a:xfrm>
              <a:off x="350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38</a:t>
              </a:r>
            </a:p>
          </p:txBody>
        </p:sp>
        <p:sp>
          <p:nvSpPr>
            <p:cNvPr id="28" name="Rectangle 37"/>
            <p:cNvSpPr>
              <a:spLocks noChangeArrowheads="1"/>
            </p:cNvSpPr>
            <p:nvPr/>
          </p:nvSpPr>
          <p:spPr bwMode="auto">
            <a:xfrm>
              <a:off x="3840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42</a:t>
              </a:r>
            </a:p>
          </p:txBody>
        </p:sp>
        <p:sp>
          <p:nvSpPr>
            <p:cNvPr id="29" name="Rectangle 38"/>
            <p:cNvSpPr>
              <a:spLocks noChangeArrowheads="1"/>
            </p:cNvSpPr>
            <p:nvPr/>
          </p:nvSpPr>
          <p:spPr bwMode="auto">
            <a:xfrm>
              <a:off x="4176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17</a:t>
              </a:r>
            </a:p>
          </p:txBody>
        </p:sp>
        <p:sp>
          <p:nvSpPr>
            <p:cNvPr id="30" name="Rectangle 39"/>
            <p:cNvSpPr>
              <a:spLocks noChangeArrowheads="1"/>
            </p:cNvSpPr>
            <p:nvPr/>
          </p:nvSpPr>
          <p:spPr bwMode="auto">
            <a:xfrm>
              <a:off x="451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97</a:t>
              </a:r>
            </a:p>
          </p:txBody>
        </p:sp>
        <p:sp>
          <p:nvSpPr>
            <p:cNvPr id="31" name="Rectangle 40"/>
            <p:cNvSpPr>
              <a:spLocks noChangeArrowheads="1"/>
            </p:cNvSpPr>
            <p:nvPr/>
          </p:nvSpPr>
          <p:spPr bwMode="auto">
            <a:xfrm>
              <a:off x="484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91</a:t>
              </a:r>
            </a:p>
          </p:txBody>
        </p:sp>
        <p:sp>
          <p:nvSpPr>
            <p:cNvPr id="32" name="Rectangle 41"/>
            <p:cNvSpPr>
              <a:spLocks noChangeArrowheads="1"/>
            </p:cNvSpPr>
            <p:nvPr/>
          </p:nvSpPr>
          <p:spPr bwMode="auto">
            <a:xfrm>
              <a:off x="518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53</a:t>
              </a:r>
            </a:p>
          </p:txBody>
        </p:sp>
        <p:sp>
          <p:nvSpPr>
            <p:cNvPr id="33" name="Text Box 42"/>
            <p:cNvSpPr txBox="1">
              <a:spLocks noChangeArrowheads="1"/>
            </p:cNvSpPr>
            <p:nvPr/>
          </p:nvSpPr>
          <p:spPr bwMode="auto">
            <a:xfrm>
              <a:off x="2884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[0]</a:t>
              </a:r>
            </a:p>
          </p:txBody>
        </p:sp>
        <p:sp>
          <p:nvSpPr>
            <p:cNvPr id="34" name="Text Box 43"/>
            <p:cNvSpPr txBox="1">
              <a:spLocks noChangeArrowheads="1"/>
            </p:cNvSpPr>
            <p:nvPr/>
          </p:nvSpPr>
          <p:spPr bwMode="auto">
            <a:xfrm>
              <a:off x="321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[1]</a:t>
              </a:r>
            </a:p>
          </p:txBody>
        </p:sp>
        <p:sp>
          <p:nvSpPr>
            <p:cNvPr id="35" name="Text Box 44"/>
            <p:cNvSpPr txBox="1">
              <a:spLocks noChangeArrowheads="1"/>
            </p:cNvSpPr>
            <p:nvPr/>
          </p:nvSpPr>
          <p:spPr bwMode="auto">
            <a:xfrm>
              <a:off x="355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[2]</a:t>
              </a: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auto">
            <a:xfrm>
              <a:off x="523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[7]</a:t>
              </a:r>
            </a:p>
          </p:txBody>
        </p:sp>
        <p:sp>
          <p:nvSpPr>
            <p:cNvPr id="37" name="Text Box 46"/>
            <p:cNvSpPr txBox="1">
              <a:spLocks noChangeArrowheads="1"/>
            </p:cNvSpPr>
            <p:nvPr/>
          </p:nvSpPr>
          <p:spPr bwMode="auto">
            <a:xfrm>
              <a:off x="389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[3]</a:t>
              </a:r>
            </a:p>
          </p:txBody>
        </p:sp>
        <p:sp>
          <p:nvSpPr>
            <p:cNvPr id="38" name="Text Box 47"/>
            <p:cNvSpPr txBox="1">
              <a:spLocks noChangeArrowheads="1"/>
            </p:cNvSpPr>
            <p:nvPr/>
          </p:nvSpPr>
          <p:spPr bwMode="auto">
            <a:xfrm>
              <a:off x="4228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[4]</a:t>
              </a:r>
            </a:p>
          </p:txBody>
        </p:sp>
        <p:sp>
          <p:nvSpPr>
            <p:cNvPr id="39" name="Text Box 48"/>
            <p:cNvSpPr txBox="1">
              <a:spLocks noChangeArrowheads="1"/>
            </p:cNvSpPr>
            <p:nvPr/>
          </p:nvSpPr>
          <p:spPr bwMode="auto">
            <a:xfrm>
              <a:off x="4560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[5]</a:t>
              </a:r>
            </a:p>
          </p:txBody>
        </p:sp>
        <p:sp>
          <p:nvSpPr>
            <p:cNvPr id="40" name="Text Box 49"/>
            <p:cNvSpPr txBox="1">
              <a:spLocks noChangeArrowheads="1"/>
            </p:cNvSpPr>
            <p:nvPr/>
          </p:nvSpPr>
          <p:spPr bwMode="auto">
            <a:xfrm>
              <a:off x="489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[6]</a:t>
              </a:r>
            </a:p>
          </p:txBody>
        </p:sp>
      </p:grpSp>
      <p:grpSp>
        <p:nvGrpSpPr>
          <p:cNvPr id="41" name="Group 54"/>
          <p:cNvGrpSpPr>
            <a:grpSpLocks/>
          </p:cNvGrpSpPr>
          <p:nvPr/>
        </p:nvGrpSpPr>
        <p:grpSpPr bwMode="auto">
          <a:xfrm>
            <a:off x="4419600" y="4176713"/>
            <a:ext cx="4267200" cy="976312"/>
            <a:chOff x="2832" y="3120"/>
            <a:chExt cx="2688" cy="615"/>
          </a:xfrm>
          <a:solidFill>
            <a:srgbClr val="00B0F0"/>
          </a:solidFill>
        </p:grpSpPr>
        <p:sp>
          <p:nvSpPr>
            <p:cNvPr id="42" name="Rectangle 55"/>
            <p:cNvSpPr>
              <a:spLocks noChangeArrowheads="1"/>
            </p:cNvSpPr>
            <p:nvPr/>
          </p:nvSpPr>
          <p:spPr bwMode="auto">
            <a:xfrm>
              <a:off x="283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30</a:t>
              </a:r>
            </a:p>
          </p:txBody>
        </p:sp>
        <p:sp>
          <p:nvSpPr>
            <p:cNvPr id="43" name="Rectangle 56"/>
            <p:cNvSpPr>
              <a:spLocks noChangeArrowheads="1"/>
            </p:cNvSpPr>
            <p:nvPr/>
          </p:nvSpPr>
          <p:spPr bwMode="auto">
            <a:xfrm>
              <a:off x="316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17</a:t>
              </a:r>
              <a:endParaRPr lang="en-US" sz="3600" dirty="0">
                <a:solidFill>
                  <a:srgbClr val="99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4" name="Rectangle 57"/>
            <p:cNvSpPr>
              <a:spLocks noChangeArrowheads="1"/>
            </p:cNvSpPr>
            <p:nvPr/>
          </p:nvSpPr>
          <p:spPr bwMode="auto">
            <a:xfrm>
              <a:off x="350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38</a:t>
              </a:r>
            </a:p>
          </p:txBody>
        </p:sp>
        <p:sp>
          <p:nvSpPr>
            <p:cNvPr id="45" name="Rectangle 58"/>
            <p:cNvSpPr>
              <a:spLocks noChangeArrowheads="1"/>
            </p:cNvSpPr>
            <p:nvPr/>
          </p:nvSpPr>
          <p:spPr bwMode="auto">
            <a:xfrm>
              <a:off x="3840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42</a:t>
              </a:r>
            </a:p>
          </p:txBody>
        </p:sp>
        <p:sp>
          <p:nvSpPr>
            <p:cNvPr id="46" name="Rectangle 59"/>
            <p:cNvSpPr>
              <a:spLocks noChangeArrowheads="1"/>
            </p:cNvSpPr>
            <p:nvPr/>
          </p:nvSpPr>
          <p:spPr bwMode="auto">
            <a:xfrm>
              <a:off x="4176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53</a:t>
              </a:r>
              <a:endParaRPr lang="en-US" sz="3600" dirty="0">
                <a:solidFill>
                  <a:srgbClr val="99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" name="Rectangle 60"/>
            <p:cNvSpPr>
              <a:spLocks noChangeArrowheads="1"/>
            </p:cNvSpPr>
            <p:nvPr/>
          </p:nvSpPr>
          <p:spPr bwMode="auto">
            <a:xfrm>
              <a:off x="451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97</a:t>
              </a:r>
            </a:p>
          </p:txBody>
        </p:sp>
        <p:sp>
          <p:nvSpPr>
            <p:cNvPr id="48" name="Rectangle 61"/>
            <p:cNvSpPr>
              <a:spLocks noChangeArrowheads="1"/>
            </p:cNvSpPr>
            <p:nvPr/>
          </p:nvSpPr>
          <p:spPr bwMode="auto">
            <a:xfrm>
              <a:off x="484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91</a:t>
              </a:r>
            </a:p>
          </p:txBody>
        </p:sp>
        <p:sp>
          <p:nvSpPr>
            <p:cNvPr id="49" name="Rectangle 62"/>
            <p:cNvSpPr>
              <a:spLocks noChangeArrowheads="1"/>
            </p:cNvSpPr>
            <p:nvPr/>
          </p:nvSpPr>
          <p:spPr bwMode="auto">
            <a:xfrm>
              <a:off x="518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62</a:t>
              </a:r>
              <a:endParaRPr lang="en-US" sz="3600" dirty="0">
                <a:solidFill>
                  <a:srgbClr val="99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" name="Text Box 63"/>
            <p:cNvSpPr txBox="1">
              <a:spLocks noChangeArrowheads="1"/>
            </p:cNvSpPr>
            <p:nvPr/>
          </p:nvSpPr>
          <p:spPr bwMode="auto">
            <a:xfrm>
              <a:off x="2884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[0]</a:t>
              </a:r>
            </a:p>
          </p:txBody>
        </p:sp>
        <p:sp>
          <p:nvSpPr>
            <p:cNvPr id="51" name="Text Box 64"/>
            <p:cNvSpPr txBox="1">
              <a:spLocks noChangeArrowheads="1"/>
            </p:cNvSpPr>
            <p:nvPr/>
          </p:nvSpPr>
          <p:spPr bwMode="auto">
            <a:xfrm>
              <a:off x="321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[1]</a:t>
              </a:r>
            </a:p>
          </p:txBody>
        </p:sp>
        <p:sp>
          <p:nvSpPr>
            <p:cNvPr id="52" name="Text Box 65"/>
            <p:cNvSpPr txBox="1">
              <a:spLocks noChangeArrowheads="1"/>
            </p:cNvSpPr>
            <p:nvPr/>
          </p:nvSpPr>
          <p:spPr bwMode="auto">
            <a:xfrm>
              <a:off x="355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[2]</a:t>
              </a:r>
            </a:p>
          </p:txBody>
        </p:sp>
        <p:sp>
          <p:nvSpPr>
            <p:cNvPr id="53" name="Text Box 66"/>
            <p:cNvSpPr txBox="1">
              <a:spLocks noChangeArrowheads="1"/>
            </p:cNvSpPr>
            <p:nvPr/>
          </p:nvSpPr>
          <p:spPr bwMode="auto">
            <a:xfrm>
              <a:off x="523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[7]</a:t>
              </a:r>
            </a:p>
          </p:txBody>
        </p:sp>
        <p:sp>
          <p:nvSpPr>
            <p:cNvPr id="54" name="Text Box 67"/>
            <p:cNvSpPr txBox="1">
              <a:spLocks noChangeArrowheads="1"/>
            </p:cNvSpPr>
            <p:nvPr/>
          </p:nvSpPr>
          <p:spPr bwMode="auto">
            <a:xfrm>
              <a:off x="389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[3]</a:t>
              </a:r>
            </a:p>
          </p:txBody>
        </p:sp>
        <p:sp>
          <p:nvSpPr>
            <p:cNvPr id="55" name="Text Box 68"/>
            <p:cNvSpPr txBox="1">
              <a:spLocks noChangeArrowheads="1"/>
            </p:cNvSpPr>
            <p:nvPr/>
          </p:nvSpPr>
          <p:spPr bwMode="auto">
            <a:xfrm>
              <a:off x="4228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[4]</a:t>
              </a:r>
            </a:p>
          </p:txBody>
        </p:sp>
        <p:sp>
          <p:nvSpPr>
            <p:cNvPr id="56" name="Text Box 69"/>
            <p:cNvSpPr txBox="1">
              <a:spLocks noChangeArrowheads="1"/>
            </p:cNvSpPr>
            <p:nvPr/>
          </p:nvSpPr>
          <p:spPr bwMode="auto">
            <a:xfrm>
              <a:off x="4560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[5]</a:t>
              </a:r>
            </a:p>
          </p:txBody>
        </p:sp>
        <p:sp>
          <p:nvSpPr>
            <p:cNvPr id="57" name="Text Box 70"/>
            <p:cNvSpPr txBox="1">
              <a:spLocks noChangeArrowheads="1"/>
            </p:cNvSpPr>
            <p:nvPr/>
          </p:nvSpPr>
          <p:spPr bwMode="auto">
            <a:xfrm>
              <a:off x="489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[6]</a:t>
              </a:r>
            </a:p>
          </p:txBody>
        </p:sp>
      </p:grpSp>
      <p:grpSp>
        <p:nvGrpSpPr>
          <p:cNvPr id="58" name="Group 21"/>
          <p:cNvGrpSpPr>
            <a:grpSpLocks/>
          </p:cNvGrpSpPr>
          <p:nvPr/>
        </p:nvGrpSpPr>
        <p:grpSpPr bwMode="auto">
          <a:xfrm>
            <a:off x="6172200" y="3048000"/>
            <a:ext cx="1600200" cy="228600"/>
            <a:chOff x="2928" y="2880"/>
            <a:chExt cx="1680" cy="144"/>
          </a:xfrm>
        </p:grpSpPr>
        <p:sp>
          <p:nvSpPr>
            <p:cNvPr id="94" name="Line 22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5" name="Line 23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6" name="Line 24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9" name="Group 25"/>
          <p:cNvGrpSpPr>
            <a:grpSpLocks/>
          </p:cNvGrpSpPr>
          <p:nvPr/>
        </p:nvGrpSpPr>
        <p:grpSpPr bwMode="auto">
          <a:xfrm>
            <a:off x="6705600" y="3048000"/>
            <a:ext cx="1600200" cy="609600"/>
            <a:chOff x="2928" y="2880"/>
            <a:chExt cx="1680" cy="144"/>
          </a:xfrm>
        </p:grpSpPr>
        <p:sp>
          <p:nvSpPr>
            <p:cNvPr id="98" name="Line 26"/>
            <p:cNvSpPr>
              <a:spLocks noChangeShapeType="1"/>
            </p:cNvSpPr>
            <p:nvPr/>
          </p:nvSpPr>
          <p:spPr bwMode="auto">
            <a:xfrm>
              <a:off x="2928" y="2880"/>
              <a:ext cx="0" cy="14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9" name="Line 27"/>
            <p:cNvSpPr>
              <a:spLocks noChangeShapeType="1"/>
            </p:cNvSpPr>
            <p:nvPr/>
          </p:nvSpPr>
          <p:spPr bwMode="auto">
            <a:xfrm>
              <a:off x="4608" y="2880"/>
              <a:ext cx="0" cy="14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0" name="Line 28"/>
            <p:cNvSpPr>
              <a:spLocks noChangeShapeType="1"/>
            </p:cNvSpPr>
            <p:nvPr/>
          </p:nvSpPr>
          <p:spPr bwMode="auto">
            <a:xfrm>
              <a:off x="2928" y="3024"/>
              <a:ext cx="168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/>
              <a:t>Pass – 2 with Gap value 3</a:t>
            </a:r>
          </a:p>
        </p:txBody>
      </p:sp>
      <p:sp>
        <p:nvSpPr>
          <p:cNvPr id="4" name="Text Box 35"/>
          <p:cNvSpPr txBox="1">
            <a:spLocks noChangeArrowheads="1"/>
          </p:cNvSpPr>
          <p:nvPr/>
        </p:nvSpPr>
        <p:spPr bwMode="auto">
          <a:xfrm>
            <a:off x="381000" y="1752600"/>
            <a:ext cx="39466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b="1" dirty="0">
                <a:effectLst/>
                <a:latin typeface="Times New Roman" pitchFamily="18" charset="0"/>
              </a:rPr>
              <a:t>Step 1: Create the sub list  </a:t>
            </a:r>
            <a:r>
              <a:rPr lang="en-US" sz="22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k =1</a:t>
            </a:r>
          </a:p>
        </p:txBody>
      </p:sp>
      <p:sp>
        <p:nvSpPr>
          <p:cNvPr id="5" name="Text Box 36"/>
          <p:cNvSpPr txBox="1">
            <a:spLocks noChangeArrowheads="1"/>
          </p:cNvSpPr>
          <p:nvPr/>
        </p:nvSpPr>
        <p:spPr bwMode="auto">
          <a:xfrm>
            <a:off x="228600" y="3581400"/>
            <a:ext cx="475803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b="1" dirty="0">
                <a:effectLst/>
                <a:latin typeface="Times New Roman" pitchFamily="18" charset="0"/>
              </a:rPr>
              <a:t>Step 2 - 3: Sort the sub list &amp; combine</a:t>
            </a:r>
            <a:endParaRPr lang="en-US" sz="2200" b="1" dirty="0">
              <a:solidFill>
                <a:srgbClr val="FFFF66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304800" y="4114800"/>
            <a:ext cx="390844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0000CC"/>
                </a:solidFill>
                <a:effectLst/>
                <a:latin typeface="Times New Roman" pitchFamily="18" charset="0"/>
              </a:rPr>
              <a:t>Sorting will be like insertion sort</a:t>
            </a:r>
            <a:endParaRPr lang="en-US" sz="2200" b="1" dirty="0">
              <a:solidFill>
                <a:srgbClr val="0000CC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1050925" y="5378450"/>
            <a:ext cx="145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effectLst/>
                <a:latin typeface="Times New Roman" pitchFamily="18" charset="0"/>
              </a:rPr>
              <a:t>DONE</a:t>
            </a: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4343400" y="1766887"/>
            <a:ext cx="4419600" cy="36671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</a:rPr>
              <a:t>S[0]  S[1]  S[2]  S[3]  S[4]   S[5]  S[6]   S[7]</a:t>
            </a:r>
          </a:p>
        </p:txBody>
      </p:sp>
      <p:grpSp>
        <p:nvGrpSpPr>
          <p:cNvPr id="9" name="Group 18"/>
          <p:cNvGrpSpPr>
            <a:grpSpLocks/>
          </p:cNvGrpSpPr>
          <p:nvPr/>
        </p:nvGrpSpPr>
        <p:grpSpPr bwMode="auto">
          <a:xfrm>
            <a:off x="4343400" y="2314575"/>
            <a:ext cx="4267200" cy="976312"/>
            <a:chOff x="2832" y="3120"/>
            <a:chExt cx="2688" cy="615"/>
          </a:xfrm>
          <a:solidFill>
            <a:srgbClr val="00B0F0"/>
          </a:solidFill>
        </p:grpSpPr>
        <p:sp>
          <p:nvSpPr>
            <p:cNvPr id="10" name="Rectangle 19"/>
            <p:cNvSpPr>
              <a:spLocks noChangeArrowheads="1"/>
            </p:cNvSpPr>
            <p:nvPr/>
          </p:nvSpPr>
          <p:spPr bwMode="auto">
            <a:xfrm>
              <a:off x="283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30</a:t>
              </a:r>
            </a:p>
          </p:txBody>
        </p:sp>
        <p:sp>
          <p:nvSpPr>
            <p:cNvPr id="11" name="Rectangle 20"/>
            <p:cNvSpPr>
              <a:spLocks noChangeArrowheads="1"/>
            </p:cNvSpPr>
            <p:nvPr/>
          </p:nvSpPr>
          <p:spPr bwMode="auto">
            <a:xfrm>
              <a:off x="316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17</a:t>
              </a:r>
            </a:p>
          </p:txBody>
        </p:sp>
        <p:sp>
          <p:nvSpPr>
            <p:cNvPr id="12" name="Rectangle 21"/>
            <p:cNvSpPr>
              <a:spLocks noChangeArrowheads="1"/>
            </p:cNvSpPr>
            <p:nvPr/>
          </p:nvSpPr>
          <p:spPr bwMode="auto">
            <a:xfrm>
              <a:off x="350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38</a:t>
              </a:r>
            </a:p>
          </p:txBody>
        </p:sp>
        <p:sp>
          <p:nvSpPr>
            <p:cNvPr id="13" name="Rectangle 22"/>
            <p:cNvSpPr>
              <a:spLocks noChangeArrowheads="1"/>
            </p:cNvSpPr>
            <p:nvPr/>
          </p:nvSpPr>
          <p:spPr bwMode="auto">
            <a:xfrm>
              <a:off x="3840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42</a:t>
              </a:r>
            </a:p>
          </p:txBody>
        </p:sp>
        <p:sp>
          <p:nvSpPr>
            <p:cNvPr id="14" name="Rectangle 23"/>
            <p:cNvSpPr>
              <a:spLocks noChangeArrowheads="1"/>
            </p:cNvSpPr>
            <p:nvPr/>
          </p:nvSpPr>
          <p:spPr bwMode="auto">
            <a:xfrm>
              <a:off x="4176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53</a:t>
              </a:r>
            </a:p>
          </p:txBody>
        </p:sp>
        <p:sp>
          <p:nvSpPr>
            <p:cNvPr id="15" name="Rectangle 24"/>
            <p:cNvSpPr>
              <a:spLocks noChangeArrowheads="1"/>
            </p:cNvSpPr>
            <p:nvPr/>
          </p:nvSpPr>
          <p:spPr bwMode="auto">
            <a:xfrm>
              <a:off x="451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97</a:t>
              </a:r>
            </a:p>
          </p:txBody>
        </p:sp>
        <p:sp>
          <p:nvSpPr>
            <p:cNvPr id="16" name="Rectangle 25"/>
            <p:cNvSpPr>
              <a:spLocks noChangeArrowheads="1"/>
            </p:cNvSpPr>
            <p:nvPr/>
          </p:nvSpPr>
          <p:spPr bwMode="auto">
            <a:xfrm>
              <a:off x="484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91</a:t>
              </a:r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518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62</a:t>
              </a:r>
            </a:p>
          </p:txBody>
        </p:sp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2884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[0]</a:t>
              </a:r>
            </a:p>
          </p:txBody>
        </p:sp>
        <p:sp>
          <p:nvSpPr>
            <p:cNvPr id="19" name="Text Box 28"/>
            <p:cNvSpPr txBox="1">
              <a:spLocks noChangeArrowheads="1"/>
            </p:cNvSpPr>
            <p:nvPr/>
          </p:nvSpPr>
          <p:spPr bwMode="auto">
            <a:xfrm>
              <a:off x="321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[1]</a:t>
              </a:r>
            </a:p>
          </p:txBody>
        </p:sp>
        <p:sp>
          <p:nvSpPr>
            <p:cNvPr id="20" name="Text Box 29"/>
            <p:cNvSpPr txBox="1">
              <a:spLocks noChangeArrowheads="1"/>
            </p:cNvSpPr>
            <p:nvPr/>
          </p:nvSpPr>
          <p:spPr bwMode="auto">
            <a:xfrm>
              <a:off x="355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[2]</a:t>
              </a:r>
            </a:p>
          </p:txBody>
        </p:sp>
        <p:sp>
          <p:nvSpPr>
            <p:cNvPr id="21" name="Text Box 30"/>
            <p:cNvSpPr txBox="1">
              <a:spLocks noChangeArrowheads="1"/>
            </p:cNvSpPr>
            <p:nvPr/>
          </p:nvSpPr>
          <p:spPr bwMode="auto">
            <a:xfrm>
              <a:off x="523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[7]</a:t>
              </a:r>
            </a:p>
          </p:txBody>
        </p:sp>
        <p:sp>
          <p:nvSpPr>
            <p:cNvPr id="22" name="Text Box 31"/>
            <p:cNvSpPr txBox="1">
              <a:spLocks noChangeArrowheads="1"/>
            </p:cNvSpPr>
            <p:nvPr/>
          </p:nvSpPr>
          <p:spPr bwMode="auto">
            <a:xfrm>
              <a:off x="389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[3]</a:t>
              </a:r>
            </a:p>
          </p:txBody>
        </p:sp>
        <p:sp>
          <p:nvSpPr>
            <p:cNvPr id="23" name="Text Box 32"/>
            <p:cNvSpPr txBox="1">
              <a:spLocks noChangeArrowheads="1"/>
            </p:cNvSpPr>
            <p:nvPr/>
          </p:nvSpPr>
          <p:spPr bwMode="auto">
            <a:xfrm>
              <a:off x="4228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[4]</a:t>
              </a:r>
            </a:p>
          </p:txBody>
        </p:sp>
        <p:sp>
          <p:nvSpPr>
            <p:cNvPr id="24" name="Text Box 33"/>
            <p:cNvSpPr txBox="1">
              <a:spLocks noChangeArrowheads="1"/>
            </p:cNvSpPr>
            <p:nvPr/>
          </p:nvSpPr>
          <p:spPr bwMode="auto">
            <a:xfrm>
              <a:off x="4560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[5]</a:t>
              </a:r>
            </a:p>
          </p:txBody>
        </p:sp>
        <p:sp>
          <p:nvSpPr>
            <p:cNvPr id="25" name="Text Box 34"/>
            <p:cNvSpPr txBox="1">
              <a:spLocks noChangeArrowheads="1"/>
            </p:cNvSpPr>
            <p:nvPr/>
          </p:nvSpPr>
          <p:spPr bwMode="auto">
            <a:xfrm>
              <a:off x="489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[6]</a:t>
              </a:r>
            </a:p>
          </p:txBody>
        </p:sp>
      </p:grpSp>
      <p:grpSp>
        <p:nvGrpSpPr>
          <p:cNvPr id="26" name="Group 37"/>
          <p:cNvGrpSpPr>
            <a:grpSpLocks/>
          </p:cNvGrpSpPr>
          <p:nvPr/>
        </p:nvGrpSpPr>
        <p:grpSpPr bwMode="auto">
          <a:xfrm>
            <a:off x="4343400" y="4052887"/>
            <a:ext cx="4267200" cy="976313"/>
            <a:chOff x="2832" y="3120"/>
            <a:chExt cx="2688" cy="615"/>
          </a:xfrm>
          <a:solidFill>
            <a:srgbClr val="00B0F0"/>
          </a:solidFill>
        </p:grpSpPr>
        <p:sp>
          <p:nvSpPr>
            <p:cNvPr id="27" name="Rectangle 38"/>
            <p:cNvSpPr>
              <a:spLocks noChangeArrowheads="1"/>
            </p:cNvSpPr>
            <p:nvPr/>
          </p:nvSpPr>
          <p:spPr bwMode="auto">
            <a:xfrm>
              <a:off x="283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17</a:t>
              </a:r>
              <a:endParaRPr lang="en-US" sz="3600" dirty="0"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8" name="Rectangle 39"/>
            <p:cNvSpPr>
              <a:spLocks noChangeArrowheads="1"/>
            </p:cNvSpPr>
            <p:nvPr/>
          </p:nvSpPr>
          <p:spPr bwMode="auto">
            <a:xfrm>
              <a:off x="316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30</a:t>
              </a:r>
              <a:endParaRPr lang="en-US" sz="3600" dirty="0"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9" name="Rectangle 40"/>
            <p:cNvSpPr>
              <a:spLocks noChangeArrowheads="1"/>
            </p:cNvSpPr>
            <p:nvPr/>
          </p:nvSpPr>
          <p:spPr bwMode="auto">
            <a:xfrm>
              <a:off x="350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38</a:t>
              </a:r>
            </a:p>
          </p:txBody>
        </p:sp>
        <p:sp>
          <p:nvSpPr>
            <p:cNvPr id="30" name="Rectangle 41"/>
            <p:cNvSpPr>
              <a:spLocks noChangeArrowheads="1"/>
            </p:cNvSpPr>
            <p:nvPr/>
          </p:nvSpPr>
          <p:spPr bwMode="auto">
            <a:xfrm>
              <a:off x="3840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42</a:t>
              </a:r>
            </a:p>
          </p:txBody>
        </p:sp>
        <p:sp>
          <p:nvSpPr>
            <p:cNvPr id="31" name="Rectangle 42"/>
            <p:cNvSpPr>
              <a:spLocks noChangeArrowheads="1"/>
            </p:cNvSpPr>
            <p:nvPr/>
          </p:nvSpPr>
          <p:spPr bwMode="auto">
            <a:xfrm>
              <a:off x="4176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53</a:t>
              </a:r>
            </a:p>
          </p:txBody>
        </p:sp>
        <p:sp>
          <p:nvSpPr>
            <p:cNvPr id="32" name="Rectangle 43"/>
            <p:cNvSpPr>
              <a:spLocks noChangeArrowheads="1"/>
            </p:cNvSpPr>
            <p:nvPr/>
          </p:nvSpPr>
          <p:spPr bwMode="auto">
            <a:xfrm>
              <a:off x="4512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62</a:t>
              </a:r>
              <a:endParaRPr lang="en-US" sz="3600" dirty="0"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3" name="Rectangle 44"/>
            <p:cNvSpPr>
              <a:spLocks noChangeArrowheads="1"/>
            </p:cNvSpPr>
            <p:nvPr/>
          </p:nvSpPr>
          <p:spPr bwMode="auto">
            <a:xfrm>
              <a:off x="4848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>
                  <a:solidFill>
                    <a:schemeClr val="bg1"/>
                  </a:solidFill>
                  <a:effectLst/>
                  <a:latin typeface="Times New Roman" pitchFamily="18" charset="0"/>
                </a:rPr>
                <a:t>91</a:t>
              </a:r>
            </a:p>
          </p:txBody>
        </p:sp>
        <p:sp>
          <p:nvSpPr>
            <p:cNvPr id="34" name="Rectangle 45"/>
            <p:cNvSpPr>
              <a:spLocks noChangeArrowheads="1"/>
            </p:cNvSpPr>
            <p:nvPr/>
          </p:nvSpPr>
          <p:spPr bwMode="auto">
            <a:xfrm>
              <a:off x="5184" y="3120"/>
              <a:ext cx="336" cy="336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600" dirty="0" smtClean="0">
                  <a:solidFill>
                    <a:schemeClr val="bg1"/>
                  </a:solidFill>
                  <a:effectLst/>
                  <a:latin typeface="Times New Roman" pitchFamily="18" charset="0"/>
                </a:rPr>
                <a:t>97</a:t>
              </a:r>
              <a:endParaRPr lang="en-US" sz="3600" dirty="0"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" name="Text Box 46"/>
            <p:cNvSpPr txBox="1">
              <a:spLocks noChangeArrowheads="1"/>
            </p:cNvSpPr>
            <p:nvPr/>
          </p:nvSpPr>
          <p:spPr bwMode="auto">
            <a:xfrm>
              <a:off x="2884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[0]</a:t>
              </a:r>
            </a:p>
          </p:txBody>
        </p:sp>
        <p:sp>
          <p:nvSpPr>
            <p:cNvPr id="36" name="Text Box 47"/>
            <p:cNvSpPr txBox="1">
              <a:spLocks noChangeArrowheads="1"/>
            </p:cNvSpPr>
            <p:nvPr/>
          </p:nvSpPr>
          <p:spPr bwMode="auto">
            <a:xfrm>
              <a:off x="321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[1]</a:t>
              </a:r>
            </a:p>
          </p:txBody>
        </p:sp>
        <p:sp>
          <p:nvSpPr>
            <p:cNvPr id="37" name="Text Box 48"/>
            <p:cNvSpPr txBox="1">
              <a:spLocks noChangeArrowheads="1"/>
            </p:cNvSpPr>
            <p:nvPr/>
          </p:nvSpPr>
          <p:spPr bwMode="auto">
            <a:xfrm>
              <a:off x="355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[2]</a:t>
              </a:r>
            </a:p>
          </p:txBody>
        </p:sp>
        <p:sp>
          <p:nvSpPr>
            <p:cNvPr id="38" name="Text Box 49"/>
            <p:cNvSpPr txBox="1">
              <a:spLocks noChangeArrowheads="1"/>
            </p:cNvSpPr>
            <p:nvPr/>
          </p:nvSpPr>
          <p:spPr bwMode="auto">
            <a:xfrm>
              <a:off x="523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[7]</a:t>
              </a:r>
            </a:p>
          </p:txBody>
        </p:sp>
        <p:sp>
          <p:nvSpPr>
            <p:cNvPr id="39" name="Text Box 50"/>
            <p:cNvSpPr txBox="1">
              <a:spLocks noChangeArrowheads="1"/>
            </p:cNvSpPr>
            <p:nvPr/>
          </p:nvSpPr>
          <p:spPr bwMode="auto">
            <a:xfrm>
              <a:off x="3892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[3]</a:t>
              </a:r>
            </a:p>
          </p:txBody>
        </p:sp>
        <p:sp>
          <p:nvSpPr>
            <p:cNvPr id="40" name="Text Box 51"/>
            <p:cNvSpPr txBox="1">
              <a:spLocks noChangeArrowheads="1"/>
            </p:cNvSpPr>
            <p:nvPr/>
          </p:nvSpPr>
          <p:spPr bwMode="auto">
            <a:xfrm>
              <a:off x="4228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[4]</a:t>
              </a:r>
            </a:p>
          </p:txBody>
        </p:sp>
        <p:sp>
          <p:nvSpPr>
            <p:cNvPr id="41" name="Text Box 52"/>
            <p:cNvSpPr txBox="1">
              <a:spLocks noChangeArrowheads="1"/>
            </p:cNvSpPr>
            <p:nvPr/>
          </p:nvSpPr>
          <p:spPr bwMode="auto">
            <a:xfrm>
              <a:off x="4560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[5]</a:t>
              </a:r>
            </a:p>
          </p:txBody>
        </p:sp>
        <p:sp>
          <p:nvSpPr>
            <p:cNvPr id="42" name="Text Box 53"/>
            <p:cNvSpPr txBox="1">
              <a:spLocks noChangeArrowheads="1"/>
            </p:cNvSpPr>
            <p:nvPr/>
          </p:nvSpPr>
          <p:spPr bwMode="auto">
            <a:xfrm>
              <a:off x="4896" y="3504"/>
              <a:ext cx="284" cy="2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effectLst/>
                  <a:latin typeface="Times New Roman" pitchFamily="18" charset="0"/>
                </a:rPr>
                <a:t>[6]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Named after its creator, </a:t>
            </a:r>
            <a:r>
              <a:rPr lang="en-US" dirty="0" smtClean="0">
                <a:solidFill>
                  <a:srgbClr val="0000CC"/>
                </a:solidFill>
              </a:rPr>
              <a:t>Donald Shell</a:t>
            </a:r>
            <a:r>
              <a:rPr lang="en-US" dirty="0" smtClean="0"/>
              <a:t>, the shell sort is an improved version of the insertion sort.</a:t>
            </a:r>
          </a:p>
          <a:p>
            <a:r>
              <a:rPr lang="en-US" dirty="0" smtClean="0"/>
              <a:t>In the shell sort, a list of N elements is divided into K segments where K is known as the </a:t>
            </a:r>
            <a:r>
              <a:rPr lang="en-US" dirty="0" smtClean="0">
                <a:solidFill>
                  <a:srgbClr val="990000"/>
                </a:solidFill>
              </a:rPr>
              <a:t>increment.</a:t>
            </a:r>
          </a:p>
          <a:p>
            <a:r>
              <a:rPr lang="en-US" dirty="0" smtClean="0"/>
              <a:t>What this means is that instead of comparing adjacent values, we will compare values that are a distance K apart.</a:t>
            </a:r>
          </a:p>
          <a:p>
            <a:r>
              <a:rPr lang="en-US" dirty="0" smtClean="0"/>
              <a:t>We will shrink K as we run through our algorithm.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962400"/>
            <a:ext cx="8839200" cy="2590800"/>
          </a:xfrm>
        </p:spPr>
        <p:txBody>
          <a:bodyPr>
            <a:noAutofit/>
          </a:bodyPr>
          <a:lstStyle/>
          <a:p>
            <a:r>
              <a:rPr lang="en-US" sz="2600" dirty="0" smtClean="0"/>
              <a:t>Just as in the straight insertion sort, we compare 2 values and swap them if they are out of order. In the shell sort we compare values that are a </a:t>
            </a:r>
            <a:r>
              <a:rPr lang="en-US" sz="2600" dirty="0" smtClean="0">
                <a:solidFill>
                  <a:srgbClr val="0000CC"/>
                </a:solidFill>
              </a:rPr>
              <a:t>distance </a:t>
            </a:r>
            <a:r>
              <a:rPr lang="en-US" sz="2600" i="1" dirty="0" smtClean="0">
                <a:solidFill>
                  <a:srgbClr val="0000CC"/>
                </a:solidFill>
              </a:rPr>
              <a:t>K</a:t>
            </a:r>
            <a:r>
              <a:rPr lang="en-US" sz="2600" dirty="0" smtClean="0">
                <a:solidFill>
                  <a:srgbClr val="0000CC"/>
                </a:solidFill>
              </a:rPr>
              <a:t> apart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Once we have completed going through the elements in our list with K=5, we decrease K and continue process</a:t>
            </a:r>
          </a:p>
        </p:txBody>
      </p:sp>
      <p:graphicFrame>
        <p:nvGraphicFramePr>
          <p:cNvPr id="300034" name="Object 8"/>
          <p:cNvGraphicFramePr>
            <a:graphicFrameLocks noChangeAspect="1"/>
          </p:cNvGraphicFramePr>
          <p:nvPr/>
        </p:nvGraphicFramePr>
        <p:xfrm>
          <a:off x="533400" y="1219200"/>
          <a:ext cx="7688071" cy="2667000"/>
        </p:xfrm>
        <a:graphic>
          <a:graphicData uri="http://schemas.openxmlformats.org/presentationml/2006/ole">
            <p:oleObj spid="_x0000_s1026" name="Worksheet" r:id="rId3" imgW="3543840" imgH="115884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638800"/>
            <a:ext cx="8534400" cy="1066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Here we have reduced K to 2. Just as in the insertion sort, if we swap 2 values, we have to go back and compare the previous 2 values to make sure they are still in order.</a:t>
            </a:r>
          </a:p>
        </p:txBody>
      </p:sp>
      <p:graphicFrame>
        <p:nvGraphicFramePr>
          <p:cNvPr id="301058" name="Object 4"/>
          <p:cNvGraphicFramePr>
            <a:graphicFrameLocks noChangeAspect="1"/>
          </p:cNvGraphicFramePr>
          <p:nvPr/>
        </p:nvGraphicFramePr>
        <p:xfrm>
          <a:off x="533400" y="1142999"/>
          <a:ext cx="5562600" cy="4475465"/>
        </p:xfrm>
        <a:graphic>
          <a:graphicData uri="http://schemas.openxmlformats.org/presentationml/2006/ole">
            <p:oleObj spid="_x0000_s2050" name="Worksheet" r:id="rId3" imgW="3341160" imgH="268884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953000"/>
            <a:ext cx="8534400" cy="1752600"/>
          </a:xfrm>
        </p:spPr>
        <p:txBody>
          <a:bodyPr/>
          <a:lstStyle/>
          <a:p>
            <a:r>
              <a:rPr lang="en-US" sz="2800" dirty="0" smtClean="0"/>
              <a:t>All shell sorts will terminate by running an insertion sort (i.e., K=1).  However, using the larger values of K first has helped to sort our list so that the straight insertion sort will run faster</a:t>
            </a:r>
            <a:endParaRPr lang="en-US" sz="2800" dirty="0"/>
          </a:p>
        </p:txBody>
      </p:sp>
      <p:graphicFrame>
        <p:nvGraphicFramePr>
          <p:cNvPr id="302082" name="Object 4"/>
          <p:cNvGraphicFramePr>
            <a:graphicFrameLocks noChangeAspect="1"/>
          </p:cNvGraphicFramePr>
          <p:nvPr/>
        </p:nvGraphicFramePr>
        <p:xfrm>
          <a:off x="1447800" y="1143000"/>
          <a:ext cx="5638800" cy="3853180"/>
        </p:xfrm>
        <a:graphic>
          <a:graphicData uri="http://schemas.openxmlformats.org/presentationml/2006/ole">
            <p:oleObj spid="_x0000_s3074" name="Worksheet" r:id="rId3" imgW="3442680" imgH="249768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 - </a:t>
            </a:r>
            <a:r>
              <a:rPr lang="en-US" dirty="0" err="1" smtClean="0"/>
              <a:t>Pseudocode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11430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= last/2		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//compute original k value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loop (k not 0)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current = k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loop (current &lt;= last)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hold = list[current]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walker = current – k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loop (walker &gt;= 0 AND hold &lt; list[walker])</a:t>
            </a:r>
            <a:b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   list[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walker+k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= list[walker]		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//move larger element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   walker = walker – k 	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//recheck previous comparison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end loop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list[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walker+k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= hold 		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//place the smaller element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current = current + 1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end loop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k = k/2	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//compute the new k value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 loop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114800" cy="5486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There are many schools of thought on what the increment should be in the shell sort.</a:t>
            </a:r>
          </a:p>
          <a:p>
            <a:r>
              <a:rPr lang="en-US" dirty="0" smtClean="0"/>
              <a:t>Also note that just because an increment is optimal on one list, it might not be optimal for another list</a:t>
            </a:r>
          </a:p>
          <a:p>
            <a:r>
              <a:rPr lang="en-US" dirty="0" smtClean="0"/>
              <a:t>Shell sort with </a:t>
            </a:r>
            <a:r>
              <a:rPr lang="en-US" dirty="0" smtClean="0">
                <a:solidFill>
                  <a:srgbClr val="0000CC"/>
                </a:solidFill>
              </a:rPr>
              <a:t>23, 10, 4, 1 </a:t>
            </a:r>
            <a:r>
              <a:rPr lang="en-US" dirty="0" smtClean="0"/>
              <a:t>in action</a:t>
            </a:r>
          </a:p>
        </p:txBody>
      </p:sp>
      <p:pic>
        <p:nvPicPr>
          <p:cNvPr id="7" name="Picture 6" descr="Sorting_shellsort_ani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143000"/>
            <a:ext cx="4191000" cy="5204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r>
              <a:rPr lang="en-US" dirty="0" smtClean="0"/>
              <a:t>Best case performance		</a:t>
            </a:r>
            <a:r>
              <a:rPr lang="en-US" dirty="0" smtClean="0">
                <a:solidFill>
                  <a:srgbClr val="0000CC"/>
                </a:solidFill>
              </a:rPr>
              <a:t>     </a:t>
            </a:r>
            <a:r>
              <a:rPr lang="en-US" sz="4000" dirty="0" smtClean="0">
                <a:solidFill>
                  <a:srgbClr val="0000CC"/>
                </a:solidFill>
              </a:rPr>
              <a:t>O(</a:t>
            </a:r>
            <a:r>
              <a:rPr lang="en-US" sz="4000" i="1" dirty="0" smtClean="0">
                <a:solidFill>
                  <a:srgbClr val="0000CC"/>
                </a:solidFill>
              </a:rPr>
              <a:t>n)</a:t>
            </a:r>
            <a:r>
              <a:rPr lang="en-US" sz="4000" dirty="0" smtClean="0"/>
              <a:t> </a:t>
            </a:r>
            <a:endParaRPr lang="en-US" dirty="0" smtClean="0"/>
          </a:p>
          <a:p>
            <a:endParaRPr lang="en-US" sz="2000" dirty="0" smtClean="0"/>
          </a:p>
          <a:p>
            <a:r>
              <a:rPr lang="en-US" dirty="0" smtClean="0"/>
              <a:t>Average case performance </a:t>
            </a:r>
            <a:r>
              <a:rPr lang="en-US" sz="4000" dirty="0" smtClean="0">
                <a:solidFill>
                  <a:srgbClr val="0000CC"/>
                </a:solidFill>
              </a:rPr>
              <a:t>O(n(log 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dirty="0" smtClean="0">
                <a:solidFill>
                  <a:srgbClr val="0000CC"/>
                </a:solidFill>
              </a:rPr>
              <a:t>)</a:t>
            </a:r>
            <a:r>
              <a:rPr lang="en-US" sz="4000" baseline="30000" dirty="0" smtClean="0">
                <a:solidFill>
                  <a:srgbClr val="0000CC"/>
                </a:solidFill>
              </a:rPr>
              <a:t>2</a:t>
            </a:r>
            <a:r>
              <a:rPr lang="en-US" sz="4000" dirty="0" smtClean="0">
                <a:solidFill>
                  <a:srgbClr val="0000CC"/>
                </a:solidFill>
              </a:rPr>
              <a:t>) or</a:t>
            </a:r>
          </a:p>
          <a:p>
            <a:pPr>
              <a:buNone/>
            </a:pPr>
            <a:r>
              <a:rPr lang="en-US" sz="4000" dirty="0" smtClean="0">
                <a:solidFill>
                  <a:srgbClr val="0000CC"/>
                </a:solidFill>
              </a:rPr>
              <a:t>							 O(n</a:t>
            </a:r>
            <a:r>
              <a:rPr lang="en-US" sz="4000" baseline="30000" dirty="0" smtClean="0">
                <a:solidFill>
                  <a:srgbClr val="0000CC"/>
                </a:solidFill>
              </a:rPr>
              <a:t>3/2</a:t>
            </a:r>
            <a:r>
              <a:rPr lang="en-US" sz="4000" dirty="0" smtClean="0">
                <a:solidFill>
                  <a:srgbClr val="0000CC"/>
                </a:solidFill>
              </a:rPr>
              <a:t>)</a:t>
            </a:r>
          </a:p>
          <a:p>
            <a:r>
              <a:rPr lang="en-US" dirty="0" smtClean="0"/>
              <a:t>Worst case performance			</a:t>
            </a:r>
            <a:r>
              <a:rPr lang="en-US" sz="4000" dirty="0" smtClean="0">
                <a:solidFill>
                  <a:srgbClr val="0000CC"/>
                </a:solidFill>
              </a:rPr>
              <a:t> O(n</a:t>
            </a:r>
            <a:r>
              <a:rPr lang="en-US" sz="4000" baseline="30000" dirty="0" smtClean="0">
                <a:solidFill>
                  <a:srgbClr val="0000CC"/>
                </a:solidFill>
              </a:rPr>
              <a:t>3/2</a:t>
            </a:r>
            <a:r>
              <a:rPr lang="en-US" sz="4000" dirty="0" smtClean="0">
                <a:solidFill>
                  <a:srgbClr val="0000CC"/>
                </a:solidFill>
              </a:rPr>
              <a:t>)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sz="2000" dirty="0" smtClean="0"/>
              <a:t>Depends on the gap sequence . Best known is </a:t>
            </a:r>
          </a:p>
          <a:p>
            <a:r>
              <a:rPr lang="en-US" dirty="0" smtClean="0"/>
              <a:t>Worst case space complexity       </a:t>
            </a:r>
            <a:r>
              <a:rPr lang="en-US" sz="4000" dirty="0" smtClean="0">
                <a:solidFill>
                  <a:srgbClr val="0000CC"/>
                </a:solidFill>
              </a:rPr>
              <a:t>O(1)</a:t>
            </a:r>
            <a:r>
              <a:rPr lang="en-US" sz="4000" dirty="0" smtClean="0"/>
              <a:t> 	</a:t>
            </a:r>
            <a:r>
              <a:rPr lang="en-US" sz="3200" dirty="0" smtClean="0"/>
              <a:t>							</a:t>
            </a:r>
            <a:r>
              <a:rPr lang="en-US" dirty="0" smtClean="0"/>
              <a:t>auxiliary 	</a:t>
            </a:r>
          </a:p>
          <a:p>
            <a:r>
              <a:rPr lang="en-US" sz="2800" dirty="0" smtClean="0"/>
              <a:t>Where </a:t>
            </a:r>
            <a:r>
              <a:rPr lang="en-US" sz="2800" b="1" dirty="0" smtClean="0">
                <a:solidFill>
                  <a:srgbClr val="0000CC"/>
                </a:solidFill>
              </a:rPr>
              <a:t>n</a:t>
            </a:r>
            <a:r>
              <a:rPr lang="en-US" sz="2800" dirty="0" smtClean="0"/>
              <a:t> is the number of elements to be sorted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Sort vs. 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Comparing the Big-O notation (for the average case) we find that: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solidFill>
                  <a:srgbClr val="C00000"/>
                </a:solidFill>
              </a:rPr>
              <a:t>Insertion</a:t>
            </a:r>
            <a:r>
              <a:rPr lang="en-US" sz="2800" dirty="0" smtClean="0"/>
              <a:t>: O(n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solidFill>
                  <a:srgbClr val="C00000"/>
                </a:solidFill>
              </a:rPr>
              <a:t>Shell:</a:t>
            </a:r>
            <a:r>
              <a:rPr lang="en-US" sz="2800" dirty="0" smtClean="0"/>
              <a:t> O(n</a:t>
            </a:r>
            <a:r>
              <a:rPr lang="en-US" sz="2800" baseline="30000" dirty="0" smtClean="0"/>
              <a:t>1.25</a:t>
            </a:r>
            <a:r>
              <a:rPr lang="en-US" sz="2800" dirty="0" smtClean="0"/>
              <a:t>) </a:t>
            </a:r>
            <a:r>
              <a:rPr lang="en-US" sz="2800" dirty="0" smtClean="0">
                <a:solidFill>
                  <a:srgbClr val="0000CC"/>
                </a:solidFill>
              </a:rPr>
              <a:t>//empirically determined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Although this doesn’t seem like much of a gain, it makes a big difference as </a:t>
            </a:r>
            <a:r>
              <a:rPr lang="en-US" sz="3200" i="1" dirty="0" smtClean="0"/>
              <a:t>n</a:t>
            </a:r>
            <a:r>
              <a:rPr lang="en-US" sz="3200" dirty="0" smtClean="0"/>
              <a:t> gets large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Note that in the </a:t>
            </a:r>
            <a:r>
              <a:rPr lang="en-US" sz="2800" dirty="0" smtClean="0">
                <a:solidFill>
                  <a:srgbClr val="0000CC"/>
                </a:solidFill>
              </a:rPr>
              <a:t>worst case</a:t>
            </a:r>
            <a:r>
              <a:rPr lang="en-US" sz="2800" dirty="0" smtClean="0"/>
              <a:t>, the </a:t>
            </a:r>
            <a:r>
              <a:rPr lang="en-US" sz="2800" dirty="0" smtClean="0">
                <a:solidFill>
                  <a:srgbClr val="C00000"/>
                </a:solidFill>
              </a:rPr>
              <a:t>Shell sort </a:t>
            </a:r>
            <a:r>
              <a:rPr lang="en-US" sz="2800" dirty="0" smtClean="0"/>
              <a:t>has an efficiency of </a:t>
            </a:r>
            <a:r>
              <a:rPr lang="en-US" sz="2800" dirty="0" smtClean="0">
                <a:solidFill>
                  <a:srgbClr val="0000CC"/>
                </a:solidFill>
              </a:rPr>
              <a:t>O(n</a:t>
            </a:r>
            <a:r>
              <a:rPr lang="en-US" sz="2800" baseline="30000" dirty="0" smtClean="0">
                <a:solidFill>
                  <a:srgbClr val="0000CC"/>
                </a:solidFill>
              </a:rPr>
              <a:t>2</a:t>
            </a:r>
            <a:r>
              <a:rPr lang="en-US" sz="2800" dirty="0" smtClean="0">
                <a:solidFill>
                  <a:srgbClr val="0000CC"/>
                </a:solidFill>
              </a:rPr>
              <a:t>)</a:t>
            </a:r>
            <a:r>
              <a:rPr lang="en-US" sz="2800" dirty="0" smtClean="0"/>
              <a:t> .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However, using a special incrementing technique, this </a:t>
            </a:r>
            <a:r>
              <a:rPr lang="en-US" sz="2800" dirty="0" smtClean="0">
                <a:solidFill>
                  <a:srgbClr val="0000CC"/>
                </a:solidFill>
              </a:rPr>
              <a:t>worst case </a:t>
            </a:r>
            <a:r>
              <a:rPr lang="en-US" sz="2800" dirty="0" smtClean="0"/>
              <a:t>can be reduced to </a:t>
            </a:r>
            <a:r>
              <a:rPr lang="en-US" sz="2800" dirty="0" smtClean="0">
                <a:solidFill>
                  <a:srgbClr val="0000CC"/>
                </a:solidFill>
              </a:rPr>
              <a:t>O(n</a:t>
            </a:r>
            <a:r>
              <a:rPr lang="en-US" sz="2800" baseline="30000" dirty="0" smtClean="0">
                <a:solidFill>
                  <a:srgbClr val="0000CC"/>
                </a:solidFill>
              </a:rPr>
              <a:t>1.5</a:t>
            </a:r>
            <a:r>
              <a:rPr lang="en-US" sz="2800" dirty="0" smtClean="0">
                <a:solidFill>
                  <a:srgbClr val="0000CC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Sort vs. Shell Sort</a:t>
            </a:r>
            <a:endParaRPr lang="en-US" dirty="0"/>
          </a:p>
        </p:txBody>
      </p:sp>
      <p:graphicFrame>
        <p:nvGraphicFramePr>
          <p:cNvPr id="304130" name="Object 1024"/>
          <p:cNvGraphicFramePr>
            <a:graphicFrameLocks noChangeAspect="1"/>
          </p:cNvGraphicFramePr>
          <p:nvPr/>
        </p:nvGraphicFramePr>
        <p:xfrm>
          <a:off x="533400" y="1295400"/>
          <a:ext cx="8084912" cy="4876800"/>
        </p:xfrm>
        <a:graphic>
          <a:graphicData uri="http://schemas.openxmlformats.org/presentationml/2006/ole">
            <p:oleObj spid="_x0000_s4098" name="Worksheet" r:id="rId3" imgW="2238840" imgH="13500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Radix Sort</a:t>
            </a:r>
          </a:p>
        </p:txBody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0000FF"/>
                </a:solidFill>
              </a:rPr>
              <a:t>How did IBM get rich originally?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Answer: punched card readers for census tabulation in early 1900’s</a:t>
            </a:r>
            <a:r>
              <a:rPr lang="en-US" dirty="0">
                <a:solidFill>
                  <a:srgbClr val="3399FF"/>
                </a:solidFill>
              </a:rPr>
              <a:t>.</a:t>
            </a:r>
            <a:r>
              <a:rPr lang="en-US" dirty="0"/>
              <a:t>  </a:t>
            </a:r>
          </a:p>
          <a:p>
            <a:pPr lvl="1"/>
            <a:r>
              <a:rPr lang="en-US" dirty="0"/>
              <a:t>In particular, a </a:t>
            </a:r>
            <a:r>
              <a:rPr lang="en-US" i="1" dirty="0">
                <a:solidFill>
                  <a:srgbClr val="0000CC"/>
                </a:solidFill>
              </a:rPr>
              <a:t>card sorter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/>
              <a:t>that could sort cards into different bins</a:t>
            </a:r>
          </a:p>
          <a:p>
            <a:pPr lvl="2"/>
            <a:r>
              <a:rPr lang="en-US" dirty="0"/>
              <a:t>Each column can be punched in 12 places</a:t>
            </a:r>
          </a:p>
          <a:p>
            <a:pPr lvl="2"/>
            <a:r>
              <a:rPr lang="en-US" dirty="0"/>
              <a:t>(Decimal digits use only 10 places!)</a:t>
            </a:r>
          </a:p>
          <a:p>
            <a:pPr lvl="1"/>
            <a:r>
              <a:rPr lang="en-US" dirty="0"/>
              <a:t>Problem: only one column can be sorted on at a time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It was used by the card-sorting machines.</a:t>
            </a:r>
          </a:p>
          <a:p>
            <a:r>
              <a:rPr lang="en-US" sz="2800" dirty="0" smtClean="0"/>
              <a:t>Card sorters worked on one column at a time.</a:t>
            </a:r>
          </a:p>
          <a:p>
            <a:r>
              <a:rPr lang="en-US" sz="2800" dirty="0" smtClean="0"/>
              <a:t>It is the algorithm for using the machine that extends the technique to multi-column sorting.</a:t>
            </a:r>
          </a:p>
          <a:p>
            <a:r>
              <a:rPr lang="en-US" sz="2800" dirty="0" smtClean="0"/>
              <a:t>The human operator was part of the algorithm!</a:t>
            </a:r>
          </a:p>
          <a:p>
            <a:r>
              <a:rPr lang="en-US" sz="2800" b="1" i="1" u="sng" dirty="0" smtClean="0">
                <a:solidFill>
                  <a:srgbClr val="0000CC"/>
                </a:solidFill>
              </a:rPr>
              <a:t>Key idea: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sort on the </a:t>
            </a:r>
            <a:r>
              <a:rPr lang="en-US" sz="2800" dirty="0" smtClean="0">
                <a:solidFill>
                  <a:srgbClr val="0000CC"/>
                </a:solidFill>
              </a:rPr>
              <a:t>“least significant digit” </a:t>
            </a:r>
            <a:r>
              <a:rPr lang="en-US" sz="2800" dirty="0" smtClean="0"/>
              <a:t>first and on the remaining digits in sequential order.  </a:t>
            </a:r>
            <a:r>
              <a:rPr lang="en-US" sz="2800" dirty="0" smtClean="0">
                <a:solidFill>
                  <a:srgbClr val="0000CC"/>
                </a:solidFill>
              </a:rPr>
              <a:t>The sorting method used to sort each digit must be</a:t>
            </a:r>
            <a:r>
              <a:rPr lang="en-US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“stable”.</a:t>
            </a:r>
          </a:p>
          <a:p>
            <a:pPr lvl="1"/>
            <a:r>
              <a:rPr lang="en-US" dirty="0" smtClean="0"/>
              <a:t>If we start with the </a:t>
            </a:r>
            <a:r>
              <a:rPr lang="en-US" dirty="0" smtClean="0">
                <a:solidFill>
                  <a:srgbClr val="990000"/>
                </a:solidFill>
              </a:rPr>
              <a:t>“most significant digit”</a:t>
            </a:r>
            <a:r>
              <a:rPr lang="en-US" dirty="0" smtClean="0"/>
              <a:t>, we’ll need extra storage.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examining digits in some base-b numeric representation of items (or keys)</a:t>
            </a:r>
          </a:p>
          <a:p>
            <a:r>
              <a:rPr lang="en-US" dirty="0" smtClean="0"/>
              <a:t>Least significant digit radix sort</a:t>
            </a:r>
          </a:p>
          <a:p>
            <a:pPr lvl="1"/>
            <a:r>
              <a:rPr lang="en-US" dirty="0" smtClean="0"/>
              <a:t>Processes digits from right to left</a:t>
            </a:r>
          </a:p>
          <a:p>
            <a:pPr lvl="1"/>
            <a:r>
              <a:rPr lang="en-US" dirty="0" smtClean="0"/>
              <a:t>Used in early punched-card sorting machines</a:t>
            </a:r>
          </a:p>
          <a:p>
            <a:r>
              <a:rPr lang="en-US" dirty="0" smtClean="0"/>
              <a:t>Create groupings of items with same value in specified digit</a:t>
            </a:r>
          </a:p>
          <a:p>
            <a:pPr lvl="1"/>
            <a:r>
              <a:rPr lang="en-US" dirty="0" smtClean="0"/>
              <a:t>Collect in order and create grouping with next significant digit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least significant digit</a:t>
            </a:r>
          </a:p>
          <a:p>
            <a:r>
              <a:rPr lang="en-US" dirty="0" smtClean="0"/>
              <a:t>Separate keys into groups based on value of current digit</a:t>
            </a:r>
          </a:p>
          <a:p>
            <a:r>
              <a:rPr lang="en-US" dirty="0" smtClean="0"/>
              <a:t>Make sure not to disturb original order of keys</a:t>
            </a:r>
          </a:p>
          <a:p>
            <a:r>
              <a:rPr lang="en-US" dirty="0" smtClean="0"/>
              <a:t>Combine separate groups in ascending order</a:t>
            </a:r>
          </a:p>
          <a:p>
            <a:r>
              <a:rPr lang="en-US" dirty="0" smtClean="0"/>
              <a:t>Repeat, scanning digits in reverse order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cs typeface="宋体"/>
              </a:rPr>
              <a:t>Extra information: every integer can be represented by at most k digits</a:t>
            </a:r>
          </a:p>
          <a:p>
            <a:pPr lvl="1"/>
            <a:r>
              <a:rPr lang="en-US" altLang="zh-CN" dirty="0" smtClean="0">
                <a:cs typeface="宋体"/>
              </a:rPr>
              <a:t>d</a:t>
            </a:r>
            <a:r>
              <a:rPr lang="en-US" altLang="zh-CN" baseline="-25000" dirty="0" smtClean="0">
                <a:cs typeface="宋体"/>
              </a:rPr>
              <a:t>1</a:t>
            </a:r>
            <a:r>
              <a:rPr lang="en-US" altLang="zh-CN" dirty="0" smtClean="0">
                <a:cs typeface="宋体"/>
              </a:rPr>
              <a:t>d</a:t>
            </a:r>
            <a:r>
              <a:rPr lang="en-US" altLang="zh-CN" baseline="-25000" dirty="0" smtClean="0">
                <a:cs typeface="宋体"/>
              </a:rPr>
              <a:t>2</a:t>
            </a:r>
            <a:r>
              <a:rPr lang="en-US" altLang="zh-CN" dirty="0" smtClean="0">
                <a:cs typeface="宋体"/>
              </a:rPr>
              <a:t>…</a:t>
            </a:r>
            <a:r>
              <a:rPr lang="en-US" altLang="zh-CN" dirty="0" err="1" smtClean="0">
                <a:cs typeface="宋体"/>
              </a:rPr>
              <a:t>d</a:t>
            </a:r>
            <a:r>
              <a:rPr lang="en-US" altLang="zh-CN" baseline="-25000" dirty="0" err="1" smtClean="0">
                <a:cs typeface="宋体"/>
              </a:rPr>
              <a:t>k</a:t>
            </a:r>
            <a:r>
              <a:rPr lang="en-US" altLang="zh-CN" i="1" dirty="0" smtClean="0">
                <a:cs typeface="宋体"/>
              </a:rPr>
              <a:t> </a:t>
            </a:r>
            <a:r>
              <a:rPr lang="en-US" altLang="zh-CN" dirty="0" smtClean="0">
                <a:cs typeface="宋体"/>
              </a:rPr>
              <a:t>where</a:t>
            </a:r>
            <a:r>
              <a:rPr lang="en-US" altLang="zh-CN" i="1" dirty="0" smtClean="0">
                <a:cs typeface="宋体"/>
              </a:rPr>
              <a:t> </a:t>
            </a:r>
            <a:r>
              <a:rPr lang="en-US" altLang="zh-CN" dirty="0" err="1" smtClean="0">
                <a:cs typeface="宋体"/>
              </a:rPr>
              <a:t>d</a:t>
            </a:r>
            <a:r>
              <a:rPr lang="en-US" altLang="zh-CN" baseline="-25000" dirty="0" err="1" smtClean="0">
                <a:cs typeface="宋体"/>
              </a:rPr>
              <a:t>i</a:t>
            </a:r>
            <a:r>
              <a:rPr lang="en-US" altLang="zh-CN" dirty="0" smtClean="0">
                <a:cs typeface="宋体"/>
              </a:rPr>
              <a:t> are digits in base r</a:t>
            </a:r>
          </a:p>
          <a:p>
            <a:pPr lvl="1"/>
            <a:r>
              <a:rPr lang="en-US" altLang="zh-CN" dirty="0" smtClean="0">
                <a:cs typeface="宋体"/>
              </a:rPr>
              <a:t>d</a:t>
            </a:r>
            <a:r>
              <a:rPr lang="en-US" altLang="zh-CN" baseline="-25000" dirty="0" smtClean="0">
                <a:cs typeface="宋体"/>
              </a:rPr>
              <a:t>1</a:t>
            </a:r>
            <a:r>
              <a:rPr lang="en-US" altLang="zh-CN" dirty="0" smtClean="0">
                <a:cs typeface="宋体"/>
              </a:rPr>
              <a:t>: most significant digit</a:t>
            </a:r>
          </a:p>
          <a:p>
            <a:pPr lvl="1"/>
            <a:r>
              <a:rPr lang="en-US" altLang="zh-CN" dirty="0" err="1" smtClean="0">
                <a:cs typeface="宋体"/>
              </a:rPr>
              <a:t>d</a:t>
            </a:r>
            <a:r>
              <a:rPr lang="en-US" altLang="zh-CN" baseline="-25000" dirty="0" err="1" smtClean="0">
                <a:cs typeface="宋体"/>
              </a:rPr>
              <a:t>k</a:t>
            </a:r>
            <a:r>
              <a:rPr lang="en-US" altLang="zh-CN" dirty="0" smtClean="0">
                <a:cs typeface="宋体"/>
              </a:rPr>
              <a:t>: least significant digit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1828800"/>
            <a:ext cx="8601988" cy="4151531"/>
            <a:chOff x="228600" y="1828800"/>
            <a:chExt cx="8601988" cy="4151531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8600" y="4419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0 0 0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28600" y="4876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0 0 1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28600" y="2590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0 1 0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28600" y="2133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dirty="0">
                  <a:effectLst/>
                </a:rPr>
                <a:t>0 1 1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228600" y="3048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1 0 0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28600" y="35052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1 0 1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28600" y="3962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1 1 0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28600" y="5334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1 1 1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981200" y="3429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0 0 0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981200" y="5181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0 0 1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981200" y="2057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0 1 0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981200" y="42672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0 1 1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1981200" y="2514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1 0 0</a:t>
              </a: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1981200" y="4724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1 0 1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981200" y="2971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1 1 0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276600" y="3352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0 0 0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276600" y="4724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0 0 1</a:t>
              </a: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3276600" y="19812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0 1 0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3276600" y="3810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0 1 1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3276600" y="2438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1 0 0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3276600" y="42672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1 0 1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276600" y="2895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1 1 0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276600" y="5181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dirty="0">
                  <a:effectLst/>
                </a:rPr>
                <a:t>1 1 1</a:t>
              </a: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295400" y="2362200"/>
              <a:ext cx="7620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 flipV="1">
              <a:off x="1219200" y="2819400"/>
              <a:ext cx="8382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V="1">
              <a:off x="1219200" y="3352800"/>
              <a:ext cx="83820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1219200" y="3810000"/>
              <a:ext cx="83820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1143000" y="2438400"/>
              <a:ext cx="914400" cy="2057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1143000" y="3810000"/>
              <a:ext cx="914400" cy="1219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>
              <a:off x="1143000" y="5257800"/>
              <a:ext cx="914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>
              <a:off x="1143000" y="5715000"/>
              <a:ext cx="9906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4648200" y="2286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0 0 0</a:t>
              </a:r>
            </a:p>
          </p:txBody>
        </p:sp>
        <p:sp>
          <p:nvSpPr>
            <p:cNvPr id="37" name="Text Box 37"/>
            <p:cNvSpPr txBox="1">
              <a:spLocks noChangeArrowheads="1"/>
            </p:cNvSpPr>
            <p:nvPr/>
          </p:nvSpPr>
          <p:spPr bwMode="auto">
            <a:xfrm>
              <a:off x="4648200" y="3200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0 0 1</a:t>
              </a: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4648200" y="3962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0 1 0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4648200" y="4876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0 1 1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4648200" y="1828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1 0 0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4648200" y="27432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1 0 1</a:t>
              </a:r>
            </a:p>
          </p:txBody>
        </p:sp>
        <p:sp>
          <p:nvSpPr>
            <p:cNvPr id="42" name="Text Box 42"/>
            <p:cNvSpPr txBox="1">
              <a:spLocks noChangeArrowheads="1"/>
            </p:cNvSpPr>
            <p:nvPr/>
          </p:nvSpPr>
          <p:spPr bwMode="auto">
            <a:xfrm>
              <a:off x="4648200" y="4419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1 1 0</a:t>
              </a:r>
            </a:p>
          </p:txBody>
        </p: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4648200" y="5334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1 1 1</a:t>
              </a:r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 flipV="1">
              <a:off x="4267200" y="2133600"/>
              <a:ext cx="5334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V="1">
              <a:off x="4267200" y="2743200"/>
              <a:ext cx="457200" cy="990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 flipV="1">
              <a:off x="4191000" y="3124200"/>
              <a:ext cx="609600" cy="1447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 flipV="1">
              <a:off x="4191000" y="3657600"/>
              <a:ext cx="609600" cy="1447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4343400" y="2286000"/>
              <a:ext cx="381000" cy="198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4267200" y="3276600"/>
              <a:ext cx="457200" cy="1447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50" name="Line 50"/>
            <p:cNvSpPr>
              <a:spLocks noChangeShapeType="1"/>
            </p:cNvSpPr>
            <p:nvPr/>
          </p:nvSpPr>
          <p:spPr bwMode="auto">
            <a:xfrm>
              <a:off x="4191000" y="4114800"/>
              <a:ext cx="533400" cy="1066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4191000" y="5562600"/>
              <a:ext cx="6096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6096000" y="2514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0 0 0</a:t>
              </a:r>
            </a:p>
          </p:txBody>
        </p:sp>
        <p:sp>
          <p:nvSpPr>
            <p:cNvPr id="53" name="Text Box 53"/>
            <p:cNvSpPr txBox="1">
              <a:spLocks noChangeArrowheads="1"/>
            </p:cNvSpPr>
            <p:nvPr/>
          </p:nvSpPr>
          <p:spPr bwMode="auto">
            <a:xfrm>
              <a:off x="6096000" y="3429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0 0 1</a:t>
              </a:r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6096000" y="38862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0 1 0</a:t>
              </a:r>
            </a:p>
          </p:txBody>
        </p:sp>
        <p:sp>
          <p:nvSpPr>
            <p:cNvPr id="55" name="Text Box 55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0 1 1</a:t>
              </a:r>
            </a:p>
          </p:txBody>
        </p:sp>
        <p:sp>
          <p:nvSpPr>
            <p:cNvPr id="56" name="Text Box 56"/>
            <p:cNvSpPr txBox="1">
              <a:spLocks noChangeArrowheads="1"/>
            </p:cNvSpPr>
            <p:nvPr/>
          </p:nvSpPr>
          <p:spPr bwMode="auto">
            <a:xfrm>
              <a:off x="6096000" y="2057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1 0 0</a:t>
              </a:r>
            </a:p>
          </p:txBody>
        </p:sp>
        <p:sp>
          <p:nvSpPr>
            <p:cNvPr id="57" name="Text Box 57"/>
            <p:cNvSpPr txBox="1">
              <a:spLocks noChangeArrowheads="1"/>
            </p:cNvSpPr>
            <p:nvPr/>
          </p:nvSpPr>
          <p:spPr bwMode="auto">
            <a:xfrm>
              <a:off x="6096000" y="2971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1 0 1</a:t>
              </a:r>
            </a:p>
          </p:txBody>
        </p:sp>
        <p:sp>
          <p:nvSpPr>
            <p:cNvPr id="58" name="Text Box 58"/>
            <p:cNvSpPr txBox="1">
              <a:spLocks noChangeArrowheads="1"/>
            </p:cNvSpPr>
            <p:nvPr/>
          </p:nvSpPr>
          <p:spPr bwMode="auto">
            <a:xfrm>
              <a:off x="6096000" y="4343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1 1 0</a:t>
              </a:r>
            </a:p>
          </p:txBody>
        </p:sp>
        <p:sp>
          <p:nvSpPr>
            <p:cNvPr id="59" name="Text Box 59"/>
            <p:cNvSpPr txBox="1">
              <a:spLocks noChangeArrowheads="1"/>
            </p:cNvSpPr>
            <p:nvPr/>
          </p:nvSpPr>
          <p:spPr bwMode="auto">
            <a:xfrm>
              <a:off x="6096000" y="5257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1 1 1</a:t>
              </a:r>
            </a:p>
          </p:txBody>
        </p:sp>
        <p:sp>
          <p:nvSpPr>
            <p:cNvPr id="60" name="Text Box 61"/>
            <p:cNvSpPr txBox="1">
              <a:spLocks noChangeArrowheads="1"/>
            </p:cNvSpPr>
            <p:nvPr/>
          </p:nvSpPr>
          <p:spPr bwMode="auto">
            <a:xfrm>
              <a:off x="7620000" y="2133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0 0 1</a:t>
              </a:r>
            </a:p>
          </p:txBody>
        </p:sp>
        <p:sp>
          <p:nvSpPr>
            <p:cNvPr id="61" name="Text Box 62"/>
            <p:cNvSpPr txBox="1">
              <a:spLocks noChangeArrowheads="1"/>
            </p:cNvSpPr>
            <p:nvPr/>
          </p:nvSpPr>
          <p:spPr bwMode="auto">
            <a:xfrm>
              <a:off x="7620000" y="2590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0 1 0</a:t>
              </a:r>
            </a:p>
          </p:txBody>
        </p:sp>
        <p:sp>
          <p:nvSpPr>
            <p:cNvPr id="62" name="Text Box 63"/>
            <p:cNvSpPr txBox="1">
              <a:spLocks noChangeArrowheads="1"/>
            </p:cNvSpPr>
            <p:nvPr/>
          </p:nvSpPr>
          <p:spPr bwMode="auto">
            <a:xfrm>
              <a:off x="7620000" y="3048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0 1 1</a:t>
              </a:r>
            </a:p>
          </p:txBody>
        </p:sp>
        <p:sp>
          <p:nvSpPr>
            <p:cNvPr id="63" name="Text Box 64"/>
            <p:cNvSpPr txBox="1">
              <a:spLocks noChangeArrowheads="1"/>
            </p:cNvSpPr>
            <p:nvPr/>
          </p:nvSpPr>
          <p:spPr bwMode="auto">
            <a:xfrm>
              <a:off x="7620000" y="39624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1 0 0</a:t>
              </a:r>
            </a:p>
          </p:txBody>
        </p:sp>
        <p:sp>
          <p:nvSpPr>
            <p:cNvPr id="64" name="Text Box 65"/>
            <p:cNvSpPr txBox="1">
              <a:spLocks noChangeArrowheads="1"/>
            </p:cNvSpPr>
            <p:nvPr/>
          </p:nvSpPr>
          <p:spPr bwMode="auto">
            <a:xfrm>
              <a:off x="7620000" y="44196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1 0 1</a:t>
              </a:r>
            </a:p>
          </p:txBody>
        </p:sp>
        <p:sp>
          <p:nvSpPr>
            <p:cNvPr id="65" name="Text Box 66"/>
            <p:cNvSpPr txBox="1">
              <a:spLocks noChangeArrowheads="1"/>
            </p:cNvSpPr>
            <p:nvPr/>
          </p:nvSpPr>
          <p:spPr bwMode="auto">
            <a:xfrm>
              <a:off x="7620000" y="48768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1 1 0</a:t>
              </a:r>
            </a:p>
          </p:txBody>
        </p:sp>
        <p:sp>
          <p:nvSpPr>
            <p:cNvPr id="66" name="Text Box 67"/>
            <p:cNvSpPr txBox="1">
              <a:spLocks noChangeArrowheads="1"/>
            </p:cNvSpPr>
            <p:nvPr/>
          </p:nvSpPr>
          <p:spPr bwMode="auto">
            <a:xfrm>
              <a:off x="7620000" y="5334000"/>
              <a:ext cx="1210588" cy="646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effectLst/>
                </a:rPr>
                <a:t>1 1 1</a:t>
              </a:r>
            </a:p>
          </p:txBody>
        </p:sp>
        <p:sp>
          <p:nvSpPr>
            <p:cNvPr id="67" name="Line 68"/>
            <p:cNvSpPr>
              <a:spLocks noChangeShapeType="1"/>
            </p:cNvSpPr>
            <p:nvPr/>
          </p:nvSpPr>
          <p:spPr bwMode="auto">
            <a:xfrm flipV="1">
              <a:off x="7086600" y="2057400"/>
              <a:ext cx="6096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68" name="Line 69"/>
            <p:cNvSpPr>
              <a:spLocks noChangeShapeType="1"/>
            </p:cNvSpPr>
            <p:nvPr/>
          </p:nvSpPr>
          <p:spPr bwMode="auto">
            <a:xfrm flipV="1">
              <a:off x="7010400" y="2514600"/>
              <a:ext cx="685800" cy="1219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69" name="Line 70"/>
            <p:cNvSpPr>
              <a:spLocks noChangeShapeType="1"/>
            </p:cNvSpPr>
            <p:nvPr/>
          </p:nvSpPr>
          <p:spPr bwMode="auto">
            <a:xfrm flipV="1">
              <a:off x="7086600" y="2971800"/>
              <a:ext cx="609600" cy="1219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70" name="Line 71"/>
            <p:cNvSpPr>
              <a:spLocks noChangeShapeType="1"/>
            </p:cNvSpPr>
            <p:nvPr/>
          </p:nvSpPr>
          <p:spPr bwMode="auto">
            <a:xfrm flipV="1">
              <a:off x="7010400" y="3429000"/>
              <a:ext cx="685800" cy="1676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71" name="Line 72"/>
            <p:cNvSpPr>
              <a:spLocks noChangeShapeType="1"/>
            </p:cNvSpPr>
            <p:nvPr/>
          </p:nvSpPr>
          <p:spPr bwMode="auto">
            <a:xfrm>
              <a:off x="7086600" y="2362200"/>
              <a:ext cx="609600" cy="1905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72" name="Line 73"/>
            <p:cNvSpPr>
              <a:spLocks noChangeShapeType="1"/>
            </p:cNvSpPr>
            <p:nvPr/>
          </p:nvSpPr>
          <p:spPr bwMode="auto">
            <a:xfrm>
              <a:off x="7010400" y="3276600"/>
              <a:ext cx="762000" cy="1447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73" name="Line 74"/>
            <p:cNvSpPr>
              <a:spLocks noChangeShapeType="1"/>
            </p:cNvSpPr>
            <p:nvPr/>
          </p:nvSpPr>
          <p:spPr bwMode="auto">
            <a:xfrm>
              <a:off x="7086600" y="4648200"/>
              <a:ext cx="6858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74" name="Line 75"/>
            <p:cNvSpPr>
              <a:spLocks noChangeShapeType="1"/>
            </p:cNvSpPr>
            <p:nvPr/>
          </p:nvSpPr>
          <p:spPr bwMode="auto">
            <a:xfrm>
              <a:off x="7086600" y="5638800"/>
              <a:ext cx="685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75" name="Text Box 60"/>
          <p:cNvSpPr txBox="1">
            <a:spLocks noChangeArrowheads="1"/>
          </p:cNvSpPr>
          <p:nvPr/>
        </p:nvSpPr>
        <p:spPr bwMode="auto">
          <a:xfrm>
            <a:off x="7620000" y="1676400"/>
            <a:ext cx="1210588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dirty="0">
                <a:effectLst/>
              </a:rPr>
              <a:t>0 0 0</a:t>
            </a:r>
          </a:p>
        </p:txBody>
      </p:sp>
      <p:sp>
        <p:nvSpPr>
          <p:cNvPr id="76" name="Text Box 19"/>
          <p:cNvSpPr txBox="1">
            <a:spLocks noChangeArrowheads="1"/>
          </p:cNvSpPr>
          <p:nvPr/>
        </p:nvSpPr>
        <p:spPr bwMode="auto">
          <a:xfrm>
            <a:off x="1981200" y="5638800"/>
            <a:ext cx="1210588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dirty="0">
                <a:effectLst/>
              </a:rPr>
              <a:t>1 1 1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digit requires </a:t>
            </a:r>
            <a:r>
              <a:rPr lang="en-US" i="1" dirty="0" smtClean="0"/>
              <a:t>n</a:t>
            </a:r>
            <a:r>
              <a:rPr lang="en-US" dirty="0" smtClean="0"/>
              <a:t> comparisons</a:t>
            </a:r>
          </a:p>
          <a:p>
            <a:r>
              <a:rPr lang="en-US" dirty="0" smtClean="0"/>
              <a:t>The algorithm is </a:t>
            </a:r>
            <a:r>
              <a:rPr lang="en-US" dirty="0" smtClean="0">
                <a:latin typeface="Symbol" pitchFamily="18" charset="2"/>
              </a:rPr>
              <a:t>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preceding lower bound analysis does not apply, because Radix Sort does not compare keys.</a:t>
            </a:r>
          </a:p>
          <a:p>
            <a:r>
              <a:rPr lang="en-US" dirty="0" smtClean="0"/>
              <a:t>Radix Sort is sometimes known as bucket sort. (Any distinction between the two is unimportant</a:t>
            </a:r>
          </a:p>
          <a:p>
            <a:r>
              <a:rPr lang="en-US" dirty="0" smtClean="0"/>
              <a:t>Alg. was used by operators of card sorters.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Radix Sort</a:t>
            </a:r>
          </a:p>
        </p:txBody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Intuitively, you might sort on the most significant digit, then the second most significant, etc.</a:t>
            </a:r>
          </a:p>
          <a:p>
            <a:r>
              <a:rPr lang="en-US"/>
              <a:t>Problem: lots of intermediate piles of cards to keep track of</a:t>
            </a:r>
          </a:p>
          <a:p>
            <a:r>
              <a:rPr lang="en-US"/>
              <a:t>Key idea: sort the </a:t>
            </a:r>
            <a:r>
              <a:rPr lang="en-US" i="1"/>
              <a:t>least</a:t>
            </a:r>
            <a:r>
              <a:rPr lang="en-US"/>
              <a:t> significant digit first</a:t>
            </a:r>
          </a:p>
          <a:p>
            <a:pPr lvl="1">
              <a:buFontTx/>
              <a:buNone/>
            </a:pPr>
            <a:r>
              <a:rPr lang="en-US" b="1">
                <a:latin typeface="Courier New" pitchFamily="49" charset="0"/>
              </a:rPr>
              <a:t>    RadixSort(A, d)</a:t>
            </a:r>
          </a:p>
          <a:p>
            <a:pPr lvl="1">
              <a:buFontTx/>
              <a:buNone/>
            </a:pPr>
            <a:r>
              <a:rPr lang="en-US" b="1">
                <a:latin typeface="Courier New" pitchFamily="49" charset="0"/>
              </a:rPr>
              <a:t>       for i=1 to d</a:t>
            </a:r>
          </a:p>
          <a:p>
            <a:pPr lvl="1">
              <a:buFontTx/>
              <a:buNone/>
            </a:pPr>
            <a:r>
              <a:rPr lang="en-US" b="1">
                <a:latin typeface="Courier New" pitchFamily="49" charset="0"/>
              </a:rPr>
              <a:t>          StableSort(A) on digit 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Radix Sort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solidFill>
                  <a:srgbClr val="006600"/>
                </a:solidFill>
              </a:rPr>
              <a:t>Can we prove it will work?</a:t>
            </a:r>
          </a:p>
          <a:p>
            <a:r>
              <a:rPr lang="en-US"/>
              <a:t>Inductive argument:</a:t>
            </a:r>
          </a:p>
          <a:p>
            <a:pPr lvl="1"/>
            <a:r>
              <a:rPr lang="en-US"/>
              <a:t>Assume lower-order digits {j: j&lt;i}are sorted</a:t>
            </a:r>
          </a:p>
          <a:p>
            <a:pPr lvl="1"/>
            <a:r>
              <a:rPr lang="en-US"/>
              <a:t>Show that sorting next digit i leaves array correctly sorted </a:t>
            </a:r>
          </a:p>
          <a:p>
            <a:pPr lvl="2"/>
            <a:r>
              <a:rPr lang="en-US"/>
              <a:t>If two digits at position i are different, ordering numbers by that digit is correct (lower-order digits irrelevant)</a:t>
            </a:r>
          </a:p>
          <a:p>
            <a:pPr lvl="2"/>
            <a:r>
              <a:rPr lang="en-US"/>
              <a:t>If they are the same, numbers are already sorted on the lower-order digits.  Since we use a stable sort, the numbers stay in the right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3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Radix Sort Example</a:t>
            </a:r>
          </a:p>
        </p:txBody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sort 1 million 64-bit numbers</a:t>
            </a:r>
          </a:p>
          <a:p>
            <a:pPr lvl="1"/>
            <a:r>
              <a:rPr lang="en-US" dirty="0"/>
              <a:t>Treat as four-digit radix 2</a:t>
            </a:r>
            <a:r>
              <a:rPr lang="en-US" baseline="30000" dirty="0"/>
              <a:t>16</a:t>
            </a:r>
            <a:r>
              <a:rPr lang="en-US" dirty="0"/>
              <a:t> numbers</a:t>
            </a:r>
          </a:p>
          <a:p>
            <a:pPr lvl="1"/>
            <a:r>
              <a:rPr lang="en-US" dirty="0"/>
              <a:t>Can sort in just four passes with radix sort!</a:t>
            </a:r>
          </a:p>
          <a:p>
            <a:pPr lvl="1"/>
            <a:r>
              <a:rPr lang="en-US" dirty="0"/>
              <a:t>Running time: 4( 1 million + 2</a:t>
            </a:r>
            <a:r>
              <a:rPr lang="en-US" baseline="30000" dirty="0"/>
              <a:t>16 </a:t>
            </a:r>
            <a:r>
              <a:rPr lang="en-US" dirty="0"/>
              <a:t>)</a:t>
            </a:r>
            <a:r>
              <a:rPr lang="en-US" baseline="30000" dirty="0"/>
              <a:t>  </a:t>
            </a:r>
            <a:r>
              <a:rPr lang="en-US" baseline="30000" dirty="0">
                <a:sym typeface="Symbol" pitchFamily="18" charset="2"/>
              </a:rPr>
              <a:t> </a:t>
            </a:r>
            <a:r>
              <a:rPr lang="en-US" dirty="0"/>
              <a:t>4 million operations</a:t>
            </a:r>
            <a:r>
              <a:rPr lang="en-US" baseline="30000" dirty="0">
                <a:sym typeface="Symbol" pitchFamily="18" charset="2"/>
              </a:rPr>
              <a:t> </a:t>
            </a:r>
            <a:endParaRPr lang="en-US" dirty="0"/>
          </a:p>
          <a:p>
            <a:r>
              <a:rPr lang="en-US" dirty="0"/>
              <a:t>Compare with typical O(</a:t>
            </a:r>
            <a:r>
              <a:rPr lang="en-US" i="1" dirty="0"/>
              <a:t>n </a:t>
            </a:r>
            <a:r>
              <a:rPr lang="en-US" dirty="0" smtClean="0"/>
              <a:t>log</a:t>
            </a:r>
            <a:r>
              <a:rPr lang="en-US" i="1" dirty="0" smtClean="0"/>
              <a:t> </a:t>
            </a:r>
            <a:r>
              <a:rPr lang="en-US" i="1" dirty="0"/>
              <a:t>n</a:t>
            </a:r>
            <a:r>
              <a:rPr lang="en-US" dirty="0"/>
              <a:t>) comparison sort </a:t>
            </a:r>
          </a:p>
          <a:p>
            <a:pPr lvl="1"/>
            <a:r>
              <a:rPr lang="en-US" dirty="0"/>
              <a:t>Requires approx </a:t>
            </a:r>
            <a:r>
              <a:rPr lang="en-US" dirty="0" smtClean="0"/>
              <a:t>log </a:t>
            </a:r>
            <a:r>
              <a:rPr lang="en-US" i="1" dirty="0"/>
              <a:t>n </a:t>
            </a:r>
            <a:r>
              <a:rPr lang="en-US" dirty="0"/>
              <a:t>= 20 operations per number being sorted</a:t>
            </a:r>
          </a:p>
          <a:p>
            <a:pPr lvl="1"/>
            <a:r>
              <a:rPr lang="en-US" dirty="0"/>
              <a:t>Total running time  </a:t>
            </a:r>
            <a:r>
              <a:rPr lang="en-US" baseline="30000" dirty="0"/>
              <a:t> </a:t>
            </a:r>
            <a:r>
              <a:rPr lang="en-US" baseline="30000" dirty="0">
                <a:sym typeface="Symbol" pitchFamily="18" charset="2"/>
              </a:rPr>
              <a:t>  </a:t>
            </a:r>
            <a:r>
              <a:rPr lang="en-US" dirty="0"/>
              <a:t>20 million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Radix Sort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general, radix sort based on bucket sort is</a:t>
            </a:r>
          </a:p>
          <a:p>
            <a:pPr lvl="1"/>
            <a:r>
              <a:rPr lang="en-US" dirty="0" smtClean="0"/>
              <a:t>Fast </a:t>
            </a:r>
          </a:p>
          <a:p>
            <a:pPr lvl="1"/>
            <a:r>
              <a:rPr lang="en-US" dirty="0" smtClean="0"/>
              <a:t>Asymptotically </a:t>
            </a:r>
            <a:r>
              <a:rPr lang="en-US" dirty="0"/>
              <a:t>fast (i.e., O(</a:t>
            </a:r>
            <a:r>
              <a:rPr lang="en-US" i="1" dirty="0"/>
              <a:t>n</a:t>
            </a:r>
            <a:r>
              <a:rPr lang="en-US" dirty="0"/>
              <a:t>))</a:t>
            </a:r>
          </a:p>
          <a:p>
            <a:pPr lvl="1"/>
            <a:r>
              <a:rPr lang="en-US" dirty="0"/>
              <a:t>Simple to code</a:t>
            </a:r>
          </a:p>
          <a:p>
            <a:pPr lvl="1"/>
            <a:r>
              <a:rPr lang="en-US" dirty="0"/>
              <a:t>A good choice</a:t>
            </a:r>
          </a:p>
          <a:p>
            <a:r>
              <a:rPr lang="en-US" i="1" dirty="0">
                <a:solidFill>
                  <a:srgbClr val="CC3300"/>
                </a:solidFill>
              </a:rPr>
              <a:t>Can radix sort be used on floating-point numbers?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cs typeface="宋体"/>
              </a:rPr>
              <a:t>sort by the least significant digit first (counting sort)</a:t>
            </a:r>
          </a:p>
          <a:p>
            <a:pPr lvl="1">
              <a:buFont typeface="Monotype Sorts"/>
              <a:buNone/>
            </a:pPr>
            <a:r>
              <a:rPr lang="en-US" altLang="zh-CN" dirty="0" smtClean="0">
                <a:cs typeface="宋体"/>
              </a:rPr>
              <a:t>    =&gt; Numbers with the same digit go to same bin</a:t>
            </a:r>
          </a:p>
          <a:p>
            <a:r>
              <a:rPr lang="en-US" altLang="zh-CN" dirty="0" smtClean="0">
                <a:cs typeface="宋体"/>
              </a:rPr>
              <a:t>reorder all the numbers: the numbers in bin 0 precede the numbers in bin 1, which precede the numbers in bin 2, and so on </a:t>
            </a:r>
          </a:p>
          <a:p>
            <a:r>
              <a:rPr lang="en-US" altLang="zh-CN" dirty="0" smtClean="0">
                <a:cs typeface="宋体"/>
              </a:rPr>
              <a:t>sort by the next least significant digit</a:t>
            </a:r>
          </a:p>
          <a:p>
            <a:r>
              <a:rPr lang="en-US" altLang="zh-CN" dirty="0" smtClean="0">
                <a:cs typeface="宋体"/>
              </a:rPr>
              <a:t>continue this process until the numbers have been sorted on all k digits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Does it work?</a:t>
            </a:r>
          </a:p>
          <a:p>
            <a:pPr fontAlgn="auto">
              <a:spcAft>
                <a:spcPts val="0"/>
              </a:spcAft>
              <a:defRPr/>
            </a:pPr>
            <a:endParaRPr lang="en-US" altLang="zh-CN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Clearly, if the most significant digit of a and b are different and a &lt; b, then finally a comes before b</a:t>
            </a:r>
          </a:p>
          <a:p>
            <a:pPr fontAlgn="auto">
              <a:spcAft>
                <a:spcPts val="0"/>
              </a:spcAft>
              <a:defRPr/>
            </a:pPr>
            <a:endParaRPr lang="en-US" altLang="zh-CN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If the most significant digit of a and b are the same, and the second most significant digit of b is less than that of a, then b comes before a.</a:t>
            </a:r>
            <a:endParaRPr lang="en-US" altLang="zh-CN" dirty="0" smtClean="0">
              <a:solidFill>
                <a:srgbClr val="CC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CN" sz="4400" dirty="0" smtClean="0"/>
              <a:t>Example 2: sorting cards</a:t>
            </a:r>
          </a:p>
          <a:p>
            <a:pPr lvl="1"/>
            <a:r>
              <a:rPr lang="en-US" altLang="zh-CN" sz="4000" dirty="0" smtClean="0"/>
              <a:t>2 digits for each card: d</a:t>
            </a:r>
            <a:r>
              <a:rPr lang="en-US" altLang="zh-CN" sz="4000" baseline="-25000" dirty="0" smtClean="0"/>
              <a:t>1</a:t>
            </a:r>
            <a:r>
              <a:rPr lang="en-US" altLang="zh-CN" sz="4000" dirty="0" smtClean="0"/>
              <a:t>d</a:t>
            </a:r>
            <a:r>
              <a:rPr lang="en-US" altLang="zh-CN" sz="4000" baseline="-25000" dirty="0" smtClean="0"/>
              <a:t>2</a:t>
            </a:r>
          </a:p>
          <a:p>
            <a:pPr lvl="1"/>
            <a:r>
              <a:rPr lang="en-US" altLang="zh-CN" sz="4000" dirty="0" smtClean="0"/>
              <a:t>d</a:t>
            </a:r>
            <a:r>
              <a:rPr lang="en-US" altLang="zh-CN" sz="4000" baseline="-25000" dirty="0" smtClean="0"/>
              <a:t>1 </a:t>
            </a:r>
            <a:r>
              <a:rPr lang="en-US" altLang="zh-CN" sz="4000" dirty="0" smtClean="0"/>
              <a:t> = </a:t>
            </a:r>
            <a:r>
              <a:rPr lang="en-US" altLang="zh-CN" sz="4000" dirty="0" smtClean="0">
                <a:sym typeface="Symbol" pitchFamily="18" charset="2"/>
              </a:rPr>
              <a:t>: base 4</a:t>
            </a:r>
          </a:p>
          <a:p>
            <a:pPr lvl="2"/>
            <a:r>
              <a:rPr lang="en-US" altLang="zh-CN" sz="3600" dirty="0" smtClean="0">
                <a:sym typeface="Symbol" pitchFamily="18" charset="2"/>
              </a:rPr>
              <a:t>      </a:t>
            </a:r>
          </a:p>
          <a:p>
            <a:pPr lvl="1"/>
            <a:r>
              <a:rPr lang="en-US" altLang="zh-CN" sz="4000" dirty="0" smtClean="0"/>
              <a:t>d</a:t>
            </a:r>
            <a:r>
              <a:rPr lang="en-US" altLang="zh-CN" sz="4000" baseline="-25000" dirty="0" smtClean="0"/>
              <a:t>2</a:t>
            </a:r>
            <a:r>
              <a:rPr lang="en-US" altLang="zh-CN" sz="4000" dirty="0" smtClean="0"/>
              <a:t> = A, 2, 3, ...J, Q, K: base 13</a:t>
            </a:r>
          </a:p>
          <a:p>
            <a:pPr lvl="2"/>
            <a:r>
              <a:rPr lang="en-US" altLang="zh-CN" sz="3600" dirty="0" smtClean="0"/>
              <a:t>A </a:t>
            </a:r>
            <a:r>
              <a:rPr lang="en-US" altLang="zh-CN" sz="3600" dirty="0" smtClean="0">
                <a:sym typeface="Symbol" pitchFamily="18" charset="2"/>
              </a:rPr>
              <a:t> 2  3  ...  J  Q  K </a:t>
            </a:r>
          </a:p>
          <a:p>
            <a:pPr lvl="1"/>
            <a:r>
              <a:rPr lang="en-US" altLang="zh-CN" sz="4000" dirty="0" smtClean="0">
                <a:sym typeface="Symbol" pitchFamily="18" charset="2"/>
              </a:rPr>
              <a:t>2  2  5  K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90625"/>
            <a:ext cx="6457933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143000" y="304800"/>
            <a:ext cx="7159332" cy="830997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buFont typeface="Monotype Sorts" pitchFamily="2" charset="2"/>
              <a:buNone/>
            </a:pPr>
            <a:r>
              <a:rPr lang="en-US" sz="2400" dirty="0">
                <a:effectLst/>
              </a:rPr>
              <a:t>A=input array, n=|numbers to be sorted|, </a:t>
            </a:r>
          </a:p>
          <a:p>
            <a:pPr>
              <a:buFont typeface="Monotype Sorts" pitchFamily="2" charset="2"/>
              <a:buNone/>
            </a:pPr>
            <a:r>
              <a:rPr lang="en-US" sz="2400" dirty="0">
                <a:effectLst/>
              </a:rPr>
              <a:t>d=# of digits, k=the digit being sorted, j=array index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9600" y="3657600"/>
            <a:ext cx="4372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// scan A[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i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], put into correct slot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7200" y="5029200"/>
            <a:ext cx="43781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// reorder back to original array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2590800"/>
            <a:ext cx="3621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// d times counting of sort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4747" y="1900535"/>
            <a:ext cx="1138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// FIFO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38600" y="1447800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// Base 10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800" dirty="0" smtClean="0">
                <a:cs typeface="Times New Roman" pitchFamily="18" charset="0"/>
              </a:rPr>
              <a:t>Increasing the base r decreases the number of passes</a:t>
            </a:r>
          </a:p>
          <a:p>
            <a:pPr>
              <a:lnSpc>
                <a:spcPct val="80000"/>
              </a:lnSpc>
            </a:pPr>
            <a:r>
              <a:rPr lang="en-US" altLang="zh-CN" sz="2800" dirty="0" smtClean="0">
                <a:cs typeface="Times New Roman" pitchFamily="18" charset="0"/>
              </a:rPr>
              <a:t>Running time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 smtClean="0">
                <a:cs typeface="Times New Roman" pitchFamily="18" charset="0"/>
              </a:rPr>
              <a:t>k passes over the numbers (i.e. k counting sorts, with range being 0..r)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 smtClean="0">
                <a:cs typeface="Times New Roman" pitchFamily="18" charset="0"/>
              </a:rPr>
              <a:t>each pass takes 2N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 smtClean="0">
                <a:cs typeface="Times New Roman" pitchFamily="18" charset="0"/>
              </a:rPr>
              <a:t>total: O(2Nk)=O(</a:t>
            </a:r>
            <a:r>
              <a:rPr lang="en-US" altLang="zh-CN" sz="2400" dirty="0" err="1" smtClean="0">
                <a:cs typeface="Times New Roman" pitchFamily="18" charset="0"/>
              </a:rPr>
              <a:t>Nk</a:t>
            </a:r>
            <a:r>
              <a:rPr lang="en-US" altLang="zh-CN" sz="2400" dirty="0" smtClean="0">
                <a:cs typeface="Times New Roman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 smtClean="0">
                <a:cs typeface="Times New Roman" pitchFamily="18" charset="0"/>
              </a:rPr>
              <a:t>r and k are constants: O(N)</a:t>
            </a:r>
          </a:p>
          <a:p>
            <a:pPr>
              <a:lnSpc>
                <a:spcPct val="80000"/>
              </a:lnSpc>
            </a:pPr>
            <a:r>
              <a:rPr lang="en-US" altLang="zh-CN" sz="2800" dirty="0" smtClean="0">
                <a:cs typeface="Times New Roman" pitchFamily="18" charset="0"/>
              </a:rPr>
              <a:t>Note: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 smtClean="0">
                <a:cs typeface="Times New Roman" pitchFamily="18" charset="0"/>
              </a:rPr>
              <a:t>radix sort is not based on </a:t>
            </a:r>
            <a:r>
              <a:rPr lang="en-US" altLang="zh-CN" sz="2400" i="1" dirty="0" smtClean="0">
                <a:cs typeface="Times New Roman" pitchFamily="18" charset="0"/>
              </a:rPr>
              <a:t>comparisons</a:t>
            </a:r>
            <a:r>
              <a:rPr lang="en-US" altLang="zh-CN" sz="2400" dirty="0" smtClean="0">
                <a:cs typeface="Times New Roman" pitchFamily="18" charset="0"/>
              </a:rPr>
              <a:t>; the values are used as array indices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 smtClean="0">
                <a:cs typeface="Times New Roman" pitchFamily="18" charset="0"/>
              </a:rPr>
              <a:t>If all N input values are distinct, then k = </a:t>
            </a:r>
            <a:r>
              <a:rPr lang="en-US" altLang="zh-CN" sz="2400" dirty="0" smtClean="0">
                <a:cs typeface="Times New Roman" pitchFamily="18" charset="0"/>
                <a:sym typeface="Symbol" pitchFamily="18" charset="2"/>
              </a:rPr>
              <a:t>(log N) (e.g., in binary digits, to represent 8 different numbers, we need at least 3 digits). Thus the running time of Radix Sort also become (N log 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99010" name="Picture 2" descr="mhtml:file://C:\Documents%20and%20Settings\Iftikhar\My%20Documents\A_Courses\A_CIIT_Virtual_Course\CSC211_DataStructures\ReferenceMaterial\A_Material\Sorting\Inayat\Sorting%20Algorithms.mht!http://tanksoftware.com/tutes/uni/radixSo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143000"/>
            <a:ext cx="5334000" cy="5672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Radix Sort</a:t>
            </a:r>
          </a:p>
        </p:txBody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006600"/>
                </a:solidFill>
              </a:rPr>
              <a:t>What sort will we use to sort on digits?</a:t>
            </a:r>
          </a:p>
          <a:p>
            <a:r>
              <a:rPr lang="en-US" dirty="0"/>
              <a:t>Bucket sort is a good choice: </a:t>
            </a:r>
          </a:p>
          <a:p>
            <a:pPr lvl="1"/>
            <a:r>
              <a:rPr lang="en-US" dirty="0"/>
              <a:t>Sort </a:t>
            </a:r>
            <a:r>
              <a:rPr lang="en-US" i="1" dirty="0"/>
              <a:t>n </a:t>
            </a:r>
            <a:r>
              <a:rPr lang="en-US" dirty="0"/>
              <a:t>numbers on digits that range from 1..</a:t>
            </a:r>
            <a:r>
              <a:rPr lang="en-US" i="1" dirty="0"/>
              <a:t>N</a:t>
            </a:r>
          </a:p>
          <a:p>
            <a:pPr lvl="1"/>
            <a:r>
              <a:rPr lang="en-US" dirty="0"/>
              <a:t>Time: O(</a:t>
            </a:r>
            <a:r>
              <a:rPr lang="en-US" i="1" dirty="0"/>
              <a:t>n</a:t>
            </a:r>
            <a:r>
              <a:rPr lang="en-US" dirty="0"/>
              <a:t> + </a:t>
            </a:r>
            <a:r>
              <a:rPr lang="en-US" i="1" dirty="0"/>
              <a:t>N</a:t>
            </a:r>
            <a:r>
              <a:rPr lang="en-US" dirty="0"/>
              <a:t>)</a:t>
            </a:r>
          </a:p>
          <a:p>
            <a:r>
              <a:rPr lang="en-US" dirty="0"/>
              <a:t>Each pass over </a:t>
            </a:r>
            <a:r>
              <a:rPr lang="en-US" i="1" dirty="0"/>
              <a:t>n</a:t>
            </a:r>
            <a:r>
              <a:rPr lang="en-US" dirty="0"/>
              <a:t> numbers with </a:t>
            </a:r>
            <a:r>
              <a:rPr lang="en-US" i="1" dirty="0"/>
              <a:t>d </a:t>
            </a:r>
            <a:r>
              <a:rPr lang="en-US" dirty="0"/>
              <a:t>digits takes time O(</a:t>
            </a:r>
            <a:r>
              <a:rPr lang="en-US" i="1" dirty="0" err="1"/>
              <a:t>n+k</a:t>
            </a:r>
            <a:r>
              <a:rPr lang="en-US" dirty="0"/>
              <a:t>), so total time O(</a:t>
            </a:r>
            <a:r>
              <a:rPr lang="en-US" i="1" dirty="0" err="1"/>
              <a:t>dn+dk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When </a:t>
            </a:r>
            <a:r>
              <a:rPr lang="en-US" i="1" dirty="0"/>
              <a:t>d </a:t>
            </a:r>
            <a:r>
              <a:rPr lang="en-US" dirty="0"/>
              <a:t>is constant and </a:t>
            </a:r>
            <a:r>
              <a:rPr lang="en-US" i="1" dirty="0"/>
              <a:t>k=</a:t>
            </a:r>
            <a:r>
              <a:rPr lang="en-US" dirty="0"/>
              <a:t>O(</a:t>
            </a:r>
            <a:r>
              <a:rPr lang="en-US" i="1" dirty="0"/>
              <a:t>n</a:t>
            </a:r>
            <a:r>
              <a:rPr lang="en-US" dirty="0"/>
              <a:t>), takes O(</a:t>
            </a:r>
            <a:r>
              <a:rPr lang="en-US" i="1" dirty="0"/>
              <a:t>n</a:t>
            </a:r>
            <a:r>
              <a:rPr lang="en-US" dirty="0"/>
              <a:t>)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Radix Sort –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Is radix sort preferable to a comparison based algorithm such as Quick sort?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Radix sort running time is O(n)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Quick sort running time is O(</a:t>
            </a:r>
            <a:r>
              <a:rPr lang="en-US" dirty="0" err="1" smtClean="0"/>
              <a:t>nlogn</a:t>
            </a:r>
            <a:r>
              <a:rPr lang="en-US" dirty="0" smtClean="0"/>
              <a:t>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constant factors hidden in O notations differ.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Radix sort  make few passes than quick sort but each pass of radix sort may take significantly longer.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Comments: </a:t>
            </a:r>
            <a:r>
              <a:rPr lang="en-US" dirty="0"/>
              <a:t>Radix Sort</a:t>
            </a:r>
          </a:p>
        </p:txBody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Assumption</a:t>
            </a:r>
            <a:r>
              <a:rPr lang="en-US" dirty="0"/>
              <a:t>: input has </a:t>
            </a:r>
            <a:r>
              <a:rPr lang="en-US" i="1" dirty="0"/>
              <a:t>d</a:t>
            </a:r>
            <a:r>
              <a:rPr lang="en-US" dirty="0"/>
              <a:t> digits ranging from 0 to </a:t>
            </a:r>
            <a:r>
              <a:rPr lang="en-US" i="1" dirty="0"/>
              <a:t>k</a:t>
            </a:r>
          </a:p>
          <a:p>
            <a:r>
              <a:rPr lang="en-US" dirty="0"/>
              <a:t>Basic idea: </a:t>
            </a:r>
          </a:p>
          <a:p>
            <a:pPr lvl="1"/>
            <a:r>
              <a:rPr lang="en-US" dirty="0"/>
              <a:t>Sort elements by digit starting with </a:t>
            </a:r>
            <a:r>
              <a:rPr lang="en-US" i="1" dirty="0"/>
              <a:t>least</a:t>
            </a:r>
            <a:r>
              <a:rPr lang="en-US" dirty="0"/>
              <a:t> significant</a:t>
            </a:r>
          </a:p>
          <a:p>
            <a:pPr lvl="1"/>
            <a:r>
              <a:rPr lang="en-US" dirty="0"/>
              <a:t>Use a stable sort (like bucket sort) for each stage</a:t>
            </a:r>
          </a:p>
          <a:p>
            <a:r>
              <a:rPr lang="en-US" dirty="0"/>
              <a:t>Each pass over </a:t>
            </a:r>
            <a:r>
              <a:rPr lang="en-US" i="1" dirty="0"/>
              <a:t>n</a:t>
            </a:r>
            <a:r>
              <a:rPr lang="en-US" dirty="0"/>
              <a:t> numbers with </a:t>
            </a:r>
            <a:r>
              <a:rPr lang="en-US" i="1" dirty="0"/>
              <a:t>1 </a:t>
            </a:r>
            <a:r>
              <a:rPr lang="en-US" dirty="0"/>
              <a:t>digit takes time O(</a:t>
            </a:r>
            <a:r>
              <a:rPr lang="en-US" i="1" dirty="0" err="1"/>
              <a:t>n+k</a:t>
            </a:r>
            <a:r>
              <a:rPr lang="en-US" dirty="0"/>
              <a:t>), so total time O(</a:t>
            </a:r>
            <a:r>
              <a:rPr lang="en-US" i="1" dirty="0" err="1"/>
              <a:t>dn+dk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When </a:t>
            </a:r>
            <a:r>
              <a:rPr lang="en-US" i="1" dirty="0"/>
              <a:t>d </a:t>
            </a:r>
            <a:r>
              <a:rPr lang="en-US" dirty="0"/>
              <a:t>is constant and </a:t>
            </a:r>
            <a:r>
              <a:rPr lang="en-US" i="1" dirty="0"/>
              <a:t>k=</a:t>
            </a:r>
            <a:r>
              <a:rPr lang="en-US" dirty="0"/>
              <a:t>O(</a:t>
            </a:r>
            <a:r>
              <a:rPr lang="en-US" i="1" dirty="0"/>
              <a:t>n</a:t>
            </a:r>
            <a:r>
              <a:rPr lang="en-US" dirty="0"/>
              <a:t>), takes O(</a:t>
            </a:r>
            <a:r>
              <a:rPr lang="en-US" i="1" dirty="0"/>
              <a:t>n</a:t>
            </a:r>
            <a:r>
              <a:rPr lang="en-US" dirty="0"/>
              <a:t>) time</a:t>
            </a:r>
          </a:p>
          <a:p>
            <a:r>
              <a:rPr lang="en-US" dirty="0"/>
              <a:t>Fast,  </a:t>
            </a:r>
            <a:r>
              <a:rPr lang="en-US" dirty="0">
                <a:solidFill>
                  <a:srgbClr val="0000CC"/>
                </a:solidFill>
              </a:rPr>
              <a:t>Stable</a:t>
            </a:r>
            <a:r>
              <a:rPr lang="en-US" dirty="0"/>
              <a:t>, Simple</a:t>
            </a:r>
          </a:p>
          <a:p>
            <a:r>
              <a:rPr lang="en-US" dirty="0">
                <a:solidFill>
                  <a:srgbClr val="C00000"/>
                </a:solidFill>
              </a:rPr>
              <a:t>Doesn’t sort in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Works by </a:t>
            </a:r>
            <a:r>
              <a:rPr lang="en-US" dirty="0" smtClean="0">
                <a:solidFill>
                  <a:srgbClr val="0000CC"/>
                </a:solidFill>
              </a:rPr>
              <a:t>partitioning an array </a:t>
            </a:r>
            <a:r>
              <a:rPr lang="en-US" dirty="0" smtClean="0"/>
              <a:t>into a number of buckets</a:t>
            </a:r>
          </a:p>
          <a:p>
            <a:r>
              <a:rPr lang="en-US" dirty="0" smtClean="0"/>
              <a:t>Each bucket is then sorted individually, either using a different sorting algorithm, or by recursively applying the bucket sorting algorithm</a:t>
            </a:r>
          </a:p>
          <a:p>
            <a:r>
              <a:rPr lang="en-US" dirty="0" smtClean="0"/>
              <a:t>It is a distribution sort, and is a cousin of radix sort in the most to </a:t>
            </a:r>
            <a:r>
              <a:rPr lang="en-US" dirty="0" smtClean="0">
                <a:solidFill>
                  <a:srgbClr val="0000CC"/>
                </a:solidFill>
              </a:rPr>
              <a:t>least significant digit (LSD) </a:t>
            </a:r>
            <a:r>
              <a:rPr lang="en-US" dirty="0" err="1" smtClean="0"/>
              <a:t>flavour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Sort</a:t>
            </a:r>
          </a:p>
        </p:txBody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Assumption</a:t>
            </a:r>
            <a:r>
              <a:rPr lang="en-US" sz="3200" dirty="0"/>
              <a:t>: the keys are in the range [0, N)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Basic idea: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800" dirty="0"/>
              <a:t>1. Create </a:t>
            </a:r>
            <a:r>
              <a:rPr lang="en-US" sz="2800" i="1" dirty="0"/>
              <a:t>N</a:t>
            </a:r>
            <a:r>
              <a:rPr lang="en-US" sz="2800" dirty="0"/>
              <a:t> linked lists (</a:t>
            </a:r>
            <a:r>
              <a:rPr lang="en-US" sz="2800" i="1" dirty="0"/>
              <a:t>buckets</a:t>
            </a:r>
            <a:r>
              <a:rPr lang="en-US" sz="2800" dirty="0"/>
              <a:t>) to divide interval [0,N) into subintervals of size 1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800" dirty="0"/>
              <a:t>2. Add each input element to appropriate bucket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800" dirty="0"/>
              <a:t>3. Concatenate the buckets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sym typeface="Monotype Sorts" pitchFamily="2" charset="2"/>
              </a:rPr>
              <a:t>Expected total time is O(n + N), with n = size of original sequence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sym typeface="Monotype Sorts" pitchFamily="2" charset="2"/>
              </a:rPr>
              <a:t>if N is O(n) </a:t>
            </a:r>
            <a:r>
              <a:rPr lang="en-US" sz="2800" dirty="0">
                <a:sym typeface="Wingdings" pitchFamily="2" charset="2"/>
              </a:rPr>
              <a:t> sorting algorithm in O(n) !</a:t>
            </a:r>
            <a:endParaRPr lang="en-US" sz="2800" dirty="0">
              <a:sym typeface="Monotype Sort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762000"/>
          </a:xfrm>
        </p:spPr>
        <p:txBody>
          <a:bodyPr/>
          <a:lstStyle/>
          <a:p>
            <a:r>
              <a:rPr lang="en-US" altLang="en-US" dirty="0"/>
              <a:t>Bucket Sort</a:t>
            </a:r>
          </a:p>
        </p:txBody>
      </p:sp>
      <p:sp>
        <p:nvSpPr>
          <p:cNvPr id="752643" name="Rectangle 3"/>
          <p:cNvSpPr>
            <a:spLocks noChangeArrowheads="1"/>
          </p:cNvSpPr>
          <p:nvPr/>
        </p:nvSpPr>
        <p:spPr bwMode="auto">
          <a:xfrm>
            <a:off x="457200" y="1143000"/>
            <a:ext cx="84898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>
                <a:effectLst/>
                <a:latin typeface="Times" charset="0"/>
              </a:rPr>
              <a:t>Each element of the array is put in one of the N “buckets”</a:t>
            </a:r>
          </a:p>
        </p:txBody>
      </p:sp>
      <p:pic>
        <p:nvPicPr>
          <p:cNvPr id="7526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76400"/>
            <a:ext cx="5410200" cy="5050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762000"/>
          </a:xfrm>
        </p:spPr>
        <p:txBody>
          <a:bodyPr/>
          <a:lstStyle/>
          <a:p>
            <a:r>
              <a:rPr lang="en-US" altLang="en-US" dirty="0"/>
              <a:t>Bucket Sort</a:t>
            </a:r>
          </a:p>
        </p:txBody>
      </p:sp>
      <p:sp>
        <p:nvSpPr>
          <p:cNvPr id="753667" name="Rectangle 3"/>
          <p:cNvSpPr>
            <a:spLocks noChangeArrowheads="1"/>
          </p:cNvSpPr>
          <p:nvPr/>
        </p:nvSpPr>
        <p:spPr bwMode="auto">
          <a:xfrm>
            <a:off x="457200" y="1676400"/>
            <a:ext cx="388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sz="2400" dirty="0">
                <a:effectLst/>
                <a:latin typeface="Times" charset="0"/>
              </a:rPr>
              <a:t>Now, pull the elements from the buckets into the array</a:t>
            </a:r>
          </a:p>
        </p:txBody>
      </p:sp>
      <p:pic>
        <p:nvPicPr>
          <p:cNvPr id="7536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103638"/>
            <a:ext cx="4170363" cy="453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3669" name="Rectangle 5"/>
          <p:cNvSpPr>
            <a:spLocks noChangeArrowheads="1"/>
          </p:cNvSpPr>
          <p:nvPr/>
        </p:nvSpPr>
        <p:spPr bwMode="auto">
          <a:xfrm>
            <a:off x="228600" y="5638800"/>
            <a:ext cx="5410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2400" dirty="0">
                <a:effectLst/>
                <a:latin typeface="Times" charset="0"/>
              </a:rPr>
              <a:t>At last, the sorted array </a:t>
            </a:r>
            <a:r>
              <a:rPr lang="en-US" altLang="en-US" sz="2400" dirty="0" smtClean="0">
                <a:effectLst/>
                <a:latin typeface="Times" charset="0"/>
              </a:rPr>
              <a:t> (</a:t>
            </a:r>
            <a:r>
              <a:rPr lang="en-US" altLang="en-US" sz="2400" dirty="0">
                <a:effectLst/>
                <a:latin typeface="Times" charset="0"/>
              </a:rPr>
              <a:t>sorted in a stable way):</a:t>
            </a:r>
          </a:p>
        </p:txBody>
      </p:sp>
      <p:pic>
        <p:nvPicPr>
          <p:cNvPr id="7536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638800"/>
            <a:ext cx="25019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7" grpId="0" build="p" autoUpdateAnimBg="0"/>
      <p:bldP spid="753669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62146" name="Picture 2" descr="mhtml:file://C:\Documents%20and%20Settings\Iftikhar\My%20Documents\A_Courses\A_CIIT_Virtual_Course\CSC211_DataStructures\ReferenceMaterial\A_Material\Sorting\Inayat\Sorting%20Algorithms.mht!http://tanksoftware.com/tutes/uni/bucketSo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242543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Does it Work for Real Numbers?</a:t>
            </a:r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if keys are not integers?</a:t>
            </a:r>
          </a:p>
          <a:p>
            <a:pPr lvl="1"/>
            <a:r>
              <a:rPr lang="en-US"/>
              <a:t>Assumption: input is </a:t>
            </a:r>
            <a:r>
              <a:rPr lang="en-US" i="1"/>
              <a:t>n</a:t>
            </a:r>
            <a:r>
              <a:rPr lang="en-US"/>
              <a:t> reals from [0, 1)</a:t>
            </a:r>
          </a:p>
          <a:p>
            <a:pPr lvl="1"/>
            <a:r>
              <a:rPr lang="en-US"/>
              <a:t>Basic idea: </a:t>
            </a:r>
          </a:p>
          <a:p>
            <a:pPr lvl="2"/>
            <a:r>
              <a:rPr lang="en-US"/>
              <a:t>Create </a:t>
            </a:r>
            <a:r>
              <a:rPr lang="en-US" i="1"/>
              <a:t>N</a:t>
            </a:r>
            <a:r>
              <a:rPr lang="en-US"/>
              <a:t> linked lists (</a:t>
            </a:r>
            <a:r>
              <a:rPr lang="en-US" i="1"/>
              <a:t>buckets</a:t>
            </a:r>
            <a:r>
              <a:rPr lang="en-US"/>
              <a:t>) to divide interval [0,1) into subintervals of size 1/</a:t>
            </a:r>
            <a:r>
              <a:rPr lang="en-US" i="1"/>
              <a:t>N</a:t>
            </a:r>
            <a:endParaRPr lang="en-US"/>
          </a:p>
          <a:p>
            <a:pPr lvl="2"/>
            <a:r>
              <a:rPr lang="en-US"/>
              <a:t>Add each input element to appropriate bucket and sort buckets with insertion sort</a:t>
            </a:r>
          </a:p>
          <a:p>
            <a:pPr lvl="1"/>
            <a:r>
              <a:rPr lang="en-US"/>
              <a:t>Uniform input distribution </a:t>
            </a:r>
            <a:r>
              <a:rPr lang="en-US">
                <a:sym typeface="Wingdings" pitchFamily="2" charset="2"/>
              </a:rPr>
              <a:t></a:t>
            </a:r>
            <a:r>
              <a:rPr lang="en-US">
                <a:sym typeface="Monotype Sorts" pitchFamily="2" charset="2"/>
              </a:rPr>
              <a:t> O(1) bucket size</a:t>
            </a:r>
          </a:p>
          <a:p>
            <a:pPr lvl="2"/>
            <a:r>
              <a:rPr lang="en-US">
                <a:sym typeface="Monotype Sorts" pitchFamily="2" charset="2"/>
              </a:rPr>
              <a:t>Therefore the expected total time is O(n)</a:t>
            </a:r>
          </a:p>
          <a:p>
            <a:pPr lvl="1"/>
            <a:r>
              <a:rPr lang="en-US">
                <a:sym typeface="Monotype Sorts" pitchFamily="2" charset="2"/>
              </a:rPr>
              <a:t>Distribution of keys in buckets similar with …. 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Bucket sort runs in linear time</a:t>
            </a:r>
          </a:p>
          <a:p>
            <a:r>
              <a:rPr lang="en-US" dirty="0" smtClean="0"/>
              <a:t>Assumption:</a:t>
            </a:r>
          </a:p>
          <a:p>
            <a:pPr lvl="1"/>
            <a:r>
              <a:rPr lang="en-US" dirty="0" smtClean="0"/>
              <a:t>Input is drawn from uniform distribution</a:t>
            </a:r>
          </a:p>
          <a:p>
            <a:r>
              <a:rPr lang="en-US" dirty="0" smtClean="0"/>
              <a:t>Count sort assumes input consists of integers in small range</a:t>
            </a:r>
          </a:p>
          <a:p>
            <a:r>
              <a:rPr lang="en-US" dirty="0" smtClean="0"/>
              <a:t>Bucket sort assumes that input is generated over the interval [0,1).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46508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834726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48215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1143000"/>
            <a:ext cx="850698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0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1135089"/>
            <a:ext cx="8079089" cy="534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2999"/>
            <a:ext cx="8382000" cy="525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2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008974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90625"/>
            <a:ext cx="8068114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1143000"/>
            <a:ext cx="841676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535811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7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18295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393476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9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2999"/>
            <a:ext cx="8458200" cy="522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- 10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60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56550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Trace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61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72521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Bucket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057400"/>
          </a:xfrm>
        </p:spPr>
        <p:txBody>
          <a:bodyPr>
            <a:normAutofit fontScale="62500" lnSpcReduction="20000"/>
          </a:bodyPr>
          <a:lstStyle/>
          <a:p>
            <a:r>
              <a:rPr lang="en-US" sz="4000" dirty="0" smtClean="0">
                <a:latin typeface="TimesNewRomanPSMT"/>
              </a:rPr>
              <a:t>Worst case running time</a:t>
            </a:r>
          </a:p>
          <a:p>
            <a:pPr lvl="1"/>
            <a:r>
              <a:rPr lang="en-US" sz="2800" dirty="0" smtClean="0">
                <a:latin typeface="TimesNewRomanPSMT"/>
              </a:rPr>
              <a:t> All elements fall into the same bucket</a:t>
            </a:r>
          </a:p>
          <a:p>
            <a:pPr lvl="1"/>
            <a:r>
              <a:rPr lang="en-US" sz="2800" dirty="0" smtClean="0">
                <a:latin typeface="TimesNewRomanPSMT"/>
              </a:rPr>
              <a:t>O(n</a:t>
            </a:r>
            <a:r>
              <a:rPr lang="en-US" sz="2800" baseline="30000" dirty="0" smtClean="0">
                <a:latin typeface="TimesNewRomanPSMT"/>
              </a:rPr>
              <a:t>2</a:t>
            </a:r>
            <a:r>
              <a:rPr lang="en-US" sz="2800" dirty="0" smtClean="0">
                <a:latin typeface="TimesNewRomanPSMT"/>
              </a:rPr>
              <a:t>) 	Uniform Keys</a:t>
            </a:r>
          </a:p>
          <a:p>
            <a:pPr lvl="1"/>
            <a:r>
              <a:rPr lang="en-US" sz="2800" dirty="0" smtClean="0">
                <a:latin typeface="TimesNewRomanPSMT"/>
              </a:rPr>
              <a:t>O (n + k</a:t>
            </a:r>
            <a:r>
              <a:rPr lang="en-US" sz="2800" smtClean="0">
                <a:latin typeface="TimesNewRomanPSMT"/>
              </a:rPr>
              <a:t>)     Integer </a:t>
            </a:r>
            <a:r>
              <a:rPr lang="en-US" sz="2800" dirty="0" smtClean="0">
                <a:latin typeface="TimesNewRomanPSMT"/>
              </a:rPr>
              <a:t>keys</a:t>
            </a:r>
          </a:p>
          <a:p>
            <a:r>
              <a:rPr lang="en-US" sz="4000" dirty="0" smtClean="0">
                <a:latin typeface="TimesNewRomanPSMT"/>
              </a:rPr>
              <a:t>Average case running time</a:t>
            </a:r>
          </a:p>
          <a:p>
            <a:pPr lvl="1"/>
            <a:r>
              <a:rPr lang="el-GR" sz="2800" dirty="0" smtClean="0">
                <a:latin typeface="SymbolMT"/>
              </a:rPr>
              <a:t>Θ</a:t>
            </a:r>
            <a:r>
              <a:rPr lang="el-GR" sz="2800" dirty="0" smtClean="0">
                <a:latin typeface="TimesNewRomanPSMT"/>
              </a:rPr>
              <a:t>(</a:t>
            </a:r>
            <a:r>
              <a:rPr lang="en-US" sz="2800" dirty="0" smtClean="0">
                <a:latin typeface="TimesNewRomanPSMT"/>
              </a:rPr>
              <a:t>n)</a:t>
            </a:r>
            <a:endParaRPr lang="en-US" dirty="0"/>
          </a:p>
        </p:txBody>
      </p:sp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936247"/>
            <a:ext cx="6629400" cy="361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Analysis</a:t>
            </a:r>
            <a:endParaRPr lang="en-US" dirty="0"/>
          </a:p>
        </p:txBody>
      </p:sp>
      <p:pic>
        <p:nvPicPr>
          <p:cNvPr id="308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790084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- Analysis</a:t>
            </a:r>
            <a:endParaRPr lang="en-US" dirty="0"/>
          </a:p>
        </p:txBody>
      </p:sp>
      <p:pic>
        <p:nvPicPr>
          <p:cNvPr id="309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6248400" cy="5646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- Analysis</a:t>
            </a:r>
            <a:endParaRPr lang="en-US" dirty="0"/>
          </a:p>
        </p:txBody>
      </p:sp>
      <p:pic>
        <p:nvPicPr>
          <p:cNvPr id="310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6172200" cy="557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- Analysis</a:t>
            </a:r>
            <a:endParaRPr lang="en-US" dirty="0"/>
          </a:p>
        </p:txBody>
      </p:sp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7662099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Sort - Analysis</a:t>
            </a:r>
            <a:endParaRPr lang="en-US" dirty="0"/>
          </a:p>
        </p:txBody>
      </p:sp>
      <p:pic>
        <p:nvPicPr>
          <p:cNvPr id="312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7086600" cy="540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Method - Preference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Which sorting algorithm is preferable depends upon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Characteristics of implementation of underlying machine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Quick sort uses hardware caches more efficiently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Radix sort using count sort don’t sort in place.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When primary memory storage is concerned an </a:t>
            </a:r>
            <a:r>
              <a:rPr lang="en-US" dirty="0" smtClean="0">
                <a:solidFill>
                  <a:srgbClr val="0000CC"/>
                </a:solidFill>
              </a:rPr>
              <a:t>in-place algorithm </a:t>
            </a:r>
            <a:r>
              <a:rPr lang="en-US" dirty="0" smtClean="0"/>
              <a:t>is preferable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So </a:t>
            </a:r>
            <a:r>
              <a:rPr lang="en-US" dirty="0" smtClean="0">
                <a:solidFill>
                  <a:srgbClr val="0000CC"/>
                </a:solidFill>
              </a:rPr>
              <a:t>Quick sort </a:t>
            </a:r>
            <a:r>
              <a:rPr lang="en-US" dirty="0" smtClean="0"/>
              <a:t>is preferable.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Efficiency Summary</a:t>
            </a:r>
          </a:p>
        </p:txBody>
      </p:sp>
      <p:graphicFrame>
        <p:nvGraphicFramePr>
          <p:cNvPr id="194635" name="Group 75"/>
          <p:cNvGraphicFramePr>
            <a:graphicFrameLocks noGrp="1"/>
          </p:cNvGraphicFramePr>
          <p:nvPr/>
        </p:nvGraphicFramePr>
        <p:xfrm>
          <a:off x="457200" y="1295400"/>
          <a:ext cx="8077200" cy="4167823"/>
        </p:xfrm>
        <a:graphic>
          <a:graphicData uri="http://schemas.openxmlformats.org/drawingml/2006/table">
            <a:tbl>
              <a:tblPr/>
              <a:tblGrid>
                <a:gridCol w="2692400"/>
                <a:gridCol w="2692400"/>
                <a:gridCol w="26924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Worst 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Average 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Insertion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Selection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Bubble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Quick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Merge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Shell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1.5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1.25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Bucket Sort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 + 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Efficiency of Sorting Algorithms</a:t>
            </a:r>
            <a:endParaRPr lang="en-GB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 </a:t>
            </a:r>
            <a:endParaRPr lang="en-GB"/>
          </a:p>
        </p:txBody>
      </p:sp>
      <p:graphicFrame>
        <p:nvGraphicFramePr>
          <p:cNvPr id="312320" name="Object 0"/>
          <p:cNvGraphicFramePr>
            <a:graphicFrameLocks noChangeAspect="1"/>
          </p:cNvGraphicFramePr>
          <p:nvPr/>
        </p:nvGraphicFramePr>
        <p:xfrm>
          <a:off x="457200" y="1204516"/>
          <a:ext cx="8305800" cy="5577283"/>
        </p:xfrm>
        <a:graphic>
          <a:graphicData uri="http://schemas.openxmlformats.org/presentationml/2006/ole">
            <p:oleObj spid="_x0000_s7170" name="Chart" r:id="rId3" imgW="6504120" imgH="5318280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Efficiency of Sorting Algorithms</a:t>
            </a:r>
            <a:endParaRPr lang="en-GB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graphicFrame>
        <p:nvGraphicFramePr>
          <p:cNvPr id="313344" name="Object 0"/>
          <p:cNvGraphicFramePr>
            <a:graphicFrameLocks noChangeAspect="1"/>
          </p:cNvGraphicFramePr>
          <p:nvPr/>
        </p:nvGraphicFramePr>
        <p:xfrm>
          <a:off x="381000" y="1066799"/>
          <a:ext cx="8534400" cy="5553075"/>
        </p:xfrm>
        <a:graphic>
          <a:graphicData uri="http://schemas.openxmlformats.org/presentationml/2006/ole">
            <p:oleObj spid="_x0000_s8194" name="Chart" r:id="rId3" imgW="6504120" imgH="5318280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Comparison of Merge Sort and Quick Sort</a:t>
            </a:r>
          </a:p>
          <a:p>
            <a:r>
              <a:rPr lang="en-US" dirty="0" smtClean="0"/>
              <a:t>Shell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Radix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Bucket Sort</a:t>
            </a:r>
          </a:p>
          <a:p>
            <a:pPr lvl="1"/>
            <a:r>
              <a:rPr lang="en-US" dirty="0" smtClean="0"/>
              <a:t>Concept, Examples, Algorithm, Complexity</a:t>
            </a:r>
          </a:p>
          <a:p>
            <a:r>
              <a:rPr lang="en-US" dirty="0" smtClean="0"/>
              <a:t>Comparison of Sorting Techniques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5920</TotalTime>
  <Words>3495</Words>
  <Application>Microsoft Office PowerPoint</Application>
  <PresentationFormat>On-screen Show (4:3)</PresentationFormat>
  <Paragraphs>604</Paragraphs>
  <Slides>82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82</vt:i4>
      </vt:variant>
    </vt:vector>
  </HeadingPairs>
  <TitlesOfParts>
    <vt:vector size="85" baseType="lpstr">
      <vt:lpstr>Edge</vt:lpstr>
      <vt:lpstr>Worksheet</vt:lpstr>
      <vt:lpstr>Chart</vt:lpstr>
      <vt:lpstr>CSC 211 Data Structures  Lecture 20 </vt:lpstr>
      <vt:lpstr>Last Lecture Summary</vt:lpstr>
      <vt:lpstr>Objectives Overview</vt:lpstr>
      <vt:lpstr>Comparison of Merge and Quick Sort </vt:lpstr>
      <vt:lpstr>Comparison of Merge and Quick Sort</vt:lpstr>
      <vt:lpstr>Shell Sort</vt:lpstr>
      <vt:lpstr>Shell Sort</vt:lpstr>
      <vt:lpstr>Shell Sort - Algorithm</vt:lpstr>
      <vt:lpstr>Shell Sort</vt:lpstr>
      <vt:lpstr>Shell Sort</vt:lpstr>
      <vt:lpstr>Shell Sort – Exchange Pattern</vt:lpstr>
      <vt:lpstr>Shell Sort</vt:lpstr>
      <vt:lpstr>Shell Sort - Algorithm</vt:lpstr>
      <vt:lpstr>Shell Sort  Pseudocode</vt:lpstr>
      <vt:lpstr>Shell Sort - </vt:lpstr>
      <vt:lpstr>Shell Sort - Algorithm</vt:lpstr>
      <vt:lpstr>Shell Sort – C Code</vt:lpstr>
      <vt:lpstr>Shell Sort - Example</vt:lpstr>
      <vt:lpstr>Shell Sort - Example</vt:lpstr>
      <vt:lpstr>Shell Sort - Example</vt:lpstr>
      <vt:lpstr>Shell Sort</vt:lpstr>
      <vt:lpstr>Shell Sort - Example</vt:lpstr>
      <vt:lpstr>Shell Sort - Example</vt:lpstr>
      <vt:lpstr>Shell Sort - Example</vt:lpstr>
      <vt:lpstr>Shell Sort - Pseudocode</vt:lpstr>
      <vt:lpstr>Shell Sort</vt:lpstr>
      <vt:lpstr>Complexity of Shell Sort</vt:lpstr>
      <vt:lpstr>Insertion Sort vs. Shell Sort</vt:lpstr>
      <vt:lpstr>Insertion Sort vs. Shell Sort</vt:lpstr>
      <vt:lpstr>Radix Sort</vt:lpstr>
      <vt:lpstr>Radix Sort</vt:lpstr>
      <vt:lpstr>Radix Sort</vt:lpstr>
      <vt:lpstr>Radix Sort</vt:lpstr>
      <vt:lpstr>Radix Sort</vt:lpstr>
      <vt:lpstr>Radix Sort Example</vt:lpstr>
      <vt:lpstr>Radix Sort Analysis</vt:lpstr>
      <vt:lpstr>Radix Sort</vt:lpstr>
      <vt:lpstr>Radix Sort</vt:lpstr>
      <vt:lpstr>Radix Sort Example</vt:lpstr>
      <vt:lpstr>Radix Sort</vt:lpstr>
      <vt:lpstr>Radix Sort - Algorithm</vt:lpstr>
      <vt:lpstr>Radix Sort</vt:lpstr>
      <vt:lpstr>Radix sort</vt:lpstr>
      <vt:lpstr>Slide 44</vt:lpstr>
      <vt:lpstr>Radix Sort</vt:lpstr>
      <vt:lpstr>Radix Sort - Example</vt:lpstr>
      <vt:lpstr>Radix Sort</vt:lpstr>
      <vt:lpstr>Radix Sort – Analysis</vt:lpstr>
      <vt:lpstr>Comments: Radix Sort</vt:lpstr>
      <vt:lpstr>Bucket Sort</vt:lpstr>
      <vt:lpstr>Bucket Sort</vt:lpstr>
      <vt:lpstr>Bucket Sort</vt:lpstr>
      <vt:lpstr>Bucket Sort</vt:lpstr>
      <vt:lpstr>Bucket Sort - Example</vt:lpstr>
      <vt:lpstr>Does it Work for Real Numbers?</vt:lpstr>
      <vt:lpstr>Bucket Sort</vt:lpstr>
      <vt:lpstr>Bucket Sort</vt:lpstr>
      <vt:lpstr>Bucket Sort</vt:lpstr>
      <vt:lpstr>Bucket Sort</vt:lpstr>
      <vt:lpstr>Bucket Sort - Algorithm</vt:lpstr>
      <vt:lpstr>Bucket Sort Trace - 1</vt:lpstr>
      <vt:lpstr>Bucket Sort Trace - 2</vt:lpstr>
      <vt:lpstr>Bucket Sort Trace -3</vt:lpstr>
      <vt:lpstr>Bucket Sort Trace - 4</vt:lpstr>
      <vt:lpstr>Bucket Sort Trace - 5</vt:lpstr>
      <vt:lpstr>Bucket Sort Trace - 6</vt:lpstr>
      <vt:lpstr>Bucket Sort Trace - 7</vt:lpstr>
      <vt:lpstr>Bucket Sort Trace - 8</vt:lpstr>
      <vt:lpstr>Bucket Sort Trace - 9</vt:lpstr>
      <vt:lpstr>Bucket Sort Trace - 10</vt:lpstr>
      <vt:lpstr>Bucket Sort Trace 11</vt:lpstr>
      <vt:lpstr>Analysis of Bucket Sort</vt:lpstr>
      <vt:lpstr>Bucket Sort Analysis</vt:lpstr>
      <vt:lpstr>Bucket Sort - Analysis</vt:lpstr>
      <vt:lpstr>Bucket Sort - Analysis</vt:lpstr>
      <vt:lpstr>Bucket Sort - Analysis</vt:lpstr>
      <vt:lpstr>Bucket Sort - Analysis</vt:lpstr>
      <vt:lpstr>Sorting Method - Preference</vt:lpstr>
      <vt:lpstr>Efficiency Summary</vt:lpstr>
      <vt:lpstr>Efficiency of Sorting Algorithms</vt:lpstr>
      <vt:lpstr>Efficiency of Sorting Algorithms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subject>CSC211 Data Structures</dc:subject>
  <dc:creator>Dr. Iftikhar Azim Niaz</dc:creator>
  <cp:lastModifiedBy>NTS</cp:lastModifiedBy>
  <cp:revision>506</cp:revision>
  <dcterms:created xsi:type="dcterms:W3CDTF">2004-10-06T00:41:44Z</dcterms:created>
  <dcterms:modified xsi:type="dcterms:W3CDTF">2012-11-12T11:46:31Z</dcterms:modified>
</cp:coreProperties>
</file>