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87"/>
  </p:notesMasterIdLst>
  <p:sldIdLst>
    <p:sldId id="306" r:id="rId2"/>
    <p:sldId id="547" r:id="rId3"/>
    <p:sldId id="578" r:id="rId4"/>
    <p:sldId id="508" r:id="rId5"/>
    <p:sldId id="636" r:id="rId6"/>
    <p:sldId id="655" r:id="rId7"/>
    <p:sldId id="669" r:id="rId8"/>
    <p:sldId id="670" r:id="rId9"/>
    <p:sldId id="656" r:id="rId10"/>
    <p:sldId id="657" r:id="rId11"/>
    <p:sldId id="645" r:id="rId12"/>
    <p:sldId id="648" r:id="rId13"/>
    <p:sldId id="647" r:id="rId14"/>
    <p:sldId id="646" r:id="rId15"/>
    <p:sldId id="637" r:id="rId16"/>
    <p:sldId id="638" r:id="rId17"/>
    <p:sldId id="649" r:id="rId18"/>
    <p:sldId id="651" r:id="rId19"/>
    <p:sldId id="654" r:id="rId20"/>
    <p:sldId id="650" r:id="rId21"/>
    <p:sldId id="683" r:id="rId22"/>
    <p:sldId id="684" r:id="rId23"/>
    <p:sldId id="685" r:id="rId24"/>
    <p:sldId id="686" r:id="rId25"/>
    <p:sldId id="687" r:id="rId26"/>
    <p:sldId id="688" r:id="rId27"/>
    <p:sldId id="689" r:id="rId28"/>
    <p:sldId id="690" r:id="rId29"/>
    <p:sldId id="691" r:id="rId30"/>
    <p:sldId id="692" r:id="rId31"/>
    <p:sldId id="693" r:id="rId32"/>
    <p:sldId id="694" r:id="rId33"/>
    <p:sldId id="695" r:id="rId34"/>
    <p:sldId id="696" r:id="rId35"/>
    <p:sldId id="697" r:id="rId36"/>
    <p:sldId id="698" r:id="rId37"/>
    <p:sldId id="699" r:id="rId38"/>
    <p:sldId id="700" r:id="rId39"/>
    <p:sldId id="701" r:id="rId40"/>
    <p:sldId id="702" r:id="rId41"/>
    <p:sldId id="703" r:id="rId42"/>
    <p:sldId id="704" r:id="rId43"/>
    <p:sldId id="705" r:id="rId44"/>
    <p:sldId id="706" r:id="rId45"/>
    <p:sldId id="707" r:id="rId46"/>
    <p:sldId id="708" r:id="rId47"/>
    <p:sldId id="709" r:id="rId48"/>
    <p:sldId id="710" r:id="rId49"/>
    <p:sldId id="711" r:id="rId50"/>
    <p:sldId id="712" r:id="rId51"/>
    <p:sldId id="713" r:id="rId52"/>
    <p:sldId id="714" r:id="rId53"/>
    <p:sldId id="715" r:id="rId54"/>
    <p:sldId id="716" r:id="rId55"/>
    <p:sldId id="717" r:id="rId56"/>
    <p:sldId id="718" r:id="rId57"/>
    <p:sldId id="719" r:id="rId58"/>
    <p:sldId id="720" r:id="rId59"/>
    <p:sldId id="675" r:id="rId60"/>
    <p:sldId id="676" r:id="rId61"/>
    <p:sldId id="677" r:id="rId62"/>
    <p:sldId id="678" r:id="rId63"/>
    <p:sldId id="679" r:id="rId64"/>
    <p:sldId id="680" r:id="rId65"/>
    <p:sldId id="681" r:id="rId66"/>
    <p:sldId id="682" r:id="rId67"/>
    <p:sldId id="641" r:id="rId68"/>
    <p:sldId id="639" r:id="rId69"/>
    <p:sldId id="640" r:id="rId70"/>
    <p:sldId id="658" r:id="rId71"/>
    <p:sldId id="659" r:id="rId72"/>
    <p:sldId id="660" r:id="rId73"/>
    <p:sldId id="661" r:id="rId74"/>
    <p:sldId id="671" r:id="rId75"/>
    <p:sldId id="672" r:id="rId76"/>
    <p:sldId id="673" r:id="rId77"/>
    <p:sldId id="662" r:id="rId78"/>
    <p:sldId id="663" r:id="rId79"/>
    <p:sldId id="664" r:id="rId80"/>
    <p:sldId id="666" r:id="rId81"/>
    <p:sldId id="667" r:id="rId82"/>
    <p:sldId id="668" r:id="rId83"/>
    <p:sldId id="665" r:id="rId84"/>
    <p:sldId id="674" r:id="rId85"/>
    <p:sldId id="635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327" autoAdjust="0"/>
    <p:restoredTop sz="94798" autoAdjust="0"/>
  </p:normalViewPr>
  <p:slideViewPr>
    <p:cSldViewPr>
      <p:cViewPr varScale="1">
        <p:scale>
          <a:sx n="60" d="100"/>
          <a:sy n="60" d="100"/>
        </p:scale>
        <p:origin x="-132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94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1.xml"/><Relationship Id="rId1" Type="http://schemas.openxmlformats.org/officeDocument/2006/relationships/slide" Target="slides/slide3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Mr. D. Clausen</a:t>
            </a: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Mr. D. Clausen</a:t>
            </a: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Mr. D. Clausen</a:t>
            </a: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Mr. D. Clausen</a:t>
            </a: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Mr. D. Clausen</a:t>
            </a:r>
          </a:p>
        </p:txBody>
      </p:sp>
      <p:sp>
        <p:nvSpPr>
          <p:cNvPr id="256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Mr. D. Clausen</a:t>
            </a: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Mr. D. Clausen</a:t>
            </a: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Mr. D. Clausen</a:t>
            </a: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89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89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748008-481A-4A46-A8C6-53B18029C5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5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19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Merge Sort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Algorithm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Trace of Merge sort</a:t>
            </a:r>
          </a:p>
          <a:p>
            <a:r>
              <a:rPr lang="en-US" dirty="0" smtClean="0"/>
              <a:t>Complexity of Merge Sort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Quick Sort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Algorithm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Trace of Quick sort</a:t>
            </a:r>
          </a:p>
          <a:p>
            <a:r>
              <a:rPr lang="en-US" smtClean="0"/>
              <a:t>Complexity of Quick Sort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Quick Sort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Quick sort is a </a:t>
            </a:r>
            <a:r>
              <a:rPr lang="en-US" dirty="0" smtClean="0">
                <a:solidFill>
                  <a:srgbClr val="C00000"/>
                </a:solidFill>
              </a:rPr>
              <a:t>divide and conquer </a:t>
            </a:r>
            <a:r>
              <a:rPr lang="en-US" dirty="0" smtClean="0"/>
              <a:t>algorithm which relies on a </a:t>
            </a:r>
            <a:r>
              <a:rPr lang="en-US" dirty="0" smtClean="0">
                <a:solidFill>
                  <a:srgbClr val="0000CC"/>
                </a:solidFill>
              </a:rPr>
              <a:t>partition operation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to partition an array an element called a </a:t>
            </a:r>
            <a:r>
              <a:rPr lang="en-US" dirty="0" smtClean="0">
                <a:solidFill>
                  <a:srgbClr val="0000CC"/>
                </a:solidFill>
              </a:rPr>
              <a:t>pivot</a:t>
            </a:r>
            <a:r>
              <a:rPr lang="en-US" dirty="0" smtClean="0"/>
              <a:t> is selected</a:t>
            </a:r>
          </a:p>
          <a:p>
            <a:r>
              <a:rPr lang="en-US" dirty="0" smtClean="0"/>
              <a:t>All elements smaller than the pivot are moved before it and all greater elements are moved after it</a:t>
            </a:r>
          </a:p>
          <a:p>
            <a:pPr lvl="1"/>
            <a:r>
              <a:rPr lang="en-US" dirty="0" smtClean="0"/>
              <a:t>This can be done efficiently in linear time and in-place</a:t>
            </a:r>
          </a:p>
          <a:p>
            <a:r>
              <a:rPr lang="en-US" dirty="0" smtClean="0"/>
              <a:t>The lesser and greater </a:t>
            </a:r>
            <a:r>
              <a:rPr lang="en-US" dirty="0" err="1" smtClean="0"/>
              <a:t>sublists</a:t>
            </a:r>
            <a:r>
              <a:rPr lang="en-US" dirty="0" smtClean="0"/>
              <a:t> are then recursively sorted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known as </a:t>
            </a:r>
            <a:r>
              <a:rPr lang="en-US" b="1" dirty="0" smtClean="0">
                <a:solidFill>
                  <a:srgbClr val="0000CC"/>
                </a:solidFill>
              </a:rPr>
              <a:t>partition-exchange sort</a:t>
            </a:r>
            <a:endParaRPr lang="en-US" dirty="0" smtClean="0"/>
          </a:p>
          <a:p>
            <a:r>
              <a:rPr lang="en-US" dirty="0" smtClean="0"/>
              <a:t>Efficient implementations </a:t>
            </a:r>
            <a:r>
              <a:rPr lang="en-US" dirty="0" smtClean="0">
                <a:solidFill>
                  <a:srgbClr val="0000CC"/>
                </a:solidFill>
              </a:rPr>
              <a:t>(with in-place partitioning)</a:t>
            </a:r>
            <a:r>
              <a:rPr lang="en-US" dirty="0" smtClean="0"/>
              <a:t> are typically </a:t>
            </a:r>
            <a:r>
              <a:rPr lang="en-US" dirty="0" smtClean="0">
                <a:solidFill>
                  <a:srgbClr val="C00000"/>
                </a:solidFill>
              </a:rPr>
              <a:t>unstable sorts </a:t>
            </a:r>
            <a:r>
              <a:rPr lang="en-US" dirty="0" smtClean="0"/>
              <a:t>and somewhat complex, but are among the fastest sorting algorithms in practice</a:t>
            </a:r>
          </a:p>
          <a:p>
            <a:r>
              <a:rPr lang="en-US" dirty="0" smtClean="0"/>
              <a:t>One of the most popular sorting algorithms and is available in many standard programming libraries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 Sort</a:t>
            </a:r>
            <a:endParaRPr lang="en-GB"/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 </a:t>
            </a:r>
            <a:endParaRPr lang="en-GB"/>
          </a:p>
        </p:txBody>
      </p:sp>
      <p:pic>
        <p:nvPicPr>
          <p:cNvPr id="302084" name="Picture 4" descr="E:\APM\apm_lect6_fi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" y="1057275"/>
            <a:ext cx="8839200" cy="53355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686800" cy="762000"/>
          </a:xfrm>
        </p:spPr>
        <p:txBody>
          <a:bodyPr/>
          <a:lstStyle/>
          <a:p>
            <a:r>
              <a:rPr lang="en-US" altLang="en-US" dirty="0" smtClean="0"/>
              <a:t>Idea of Quick-Sort</a:t>
            </a:r>
            <a:endParaRPr lang="en-US" altLang="en-US" dirty="0"/>
          </a:p>
        </p:txBody>
      </p:sp>
      <p:sp>
        <p:nvSpPr>
          <p:cNvPr id="730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43000"/>
            <a:ext cx="8686800" cy="54864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lang="en-US" altLang="en-US" sz="2800" dirty="0" smtClean="0"/>
              <a:t>1</a:t>
            </a:r>
            <a:r>
              <a:rPr lang="en-US" altLang="en-US" sz="2800" dirty="0"/>
              <a:t>)</a:t>
            </a:r>
            <a:r>
              <a:rPr lang="en-US" altLang="en-US" sz="2800" b="1" dirty="0">
                <a:solidFill>
                  <a:schemeClr val="accent2"/>
                </a:solidFill>
              </a:rPr>
              <a:t> </a:t>
            </a:r>
            <a:r>
              <a:rPr lang="en-US" altLang="en-US" sz="2800" b="1" dirty="0">
                <a:solidFill>
                  <a:srgbClr val="0000CC"/>
                </a:solidFill>
              </a:rPr>
              <a:t>Divide</a:t>
            </a:r>
            <a:r>
              <a:rPr lang="en-US" altLang="en-US" sz="2800" dirty="0">
                <a:solidFill>
                  <a:srgbClr val="0000CC"/>
                </a:solidFill>
              </a:rPr>
              <a:t> </a:t>
            </a:r>
            <a:r>
              <a:rPr lang="en-US" altLang="en-US" sz="2800" dirty="0"/>
              <a:t>: If the sequence S has 2 or more elements, select an element x from S to be your </a:t>
            </a:r>
            <a:r>
              <a:rPr lang="en-US" altLang="en-US" sz="2800" b="1" dirty="0">
                <a:solidFill>
                  <a:srgbClr val="D43E39"/>
                </a:solidFill>
              </a:rPr>
              <a:t>pivot</a:t>
            </a:r>
            <a:r>
              <a:rPr lang="en-US" altLang="en-US" sz="2800" dirty="0"/>
              <a:t>. Any arbitrary element, like the last, will do. Remove all the elements of S and divide them into 3 sequences: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L, holds S’s elements less than x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E, holds S’s elements equal to x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G, holds S’s elements greater than x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lang="en-US" altLang="en-US" sz="2800" dirty="0"/>
              <a:t>2) </a:t>
            </a:r>
            <a:r>
              <a:rPr lang="en-US" altLang="en-US" sz="2800" b="1" dirty="0" err="1">
                <a:solidFill>
                  <a:srgbClr val="0000CC"/>
                </a:solidFill>
              </a:rPr>
              <a:t>Recurse</a:t>
            </a:r>
            <a:r>
              <a:rPr lang="en-US" altLang="en-US" sz="2800" dirty="0">
                <a:solidFill>
                  <a:srgbClr val="0000CC"/>
                </a:solidFill>
              </a:rPr>
              <a:t>:</a:t>
            </a:r>
            <a:r>
              <a:rPr lang="en-US" altLang="en-US" sz="2800" dirty="0"/>
              <a:t> Recursively sort L and G</a:t>
            </a:r>
          </a:p>
          <a:p>
            <a:pPr>
              <a:lnSpc>
                <a:spcPct val="90000"/>
              </a:lnSpc>
              <a:buClr>
                <a:schemeClr val="accent2"/>
              </a:buClr>
              <a:buFontTx/>
              <a:buNone/>
            </a:pPr>
            <a:r>
              <a:rPr lang="en-US" altLang="en-US" sz="2800" dirty="0"/>
              <a:t>3) </a:t>
            </a:r>
            <a:r>
              <a:rPr lang="en-US" altLang="en-US" sz="2800" b="1" dirty="0">
                <a:solidFill>
                  <a:srgbClr val="0000CC"/>
                </a:solidFill>
              </a:rPr>
              <a:t>Conquer</a:t>
            </a:r>
            <a:r>
              <a:rPr lang="en-US" altLang="en-US" sz="2800" dirty="0">
                <a:solidFill>
                  <a:srgbClr val="0000CC"/>
                </a:solidFill>
              </a:rPr>
              <a:t>: </a:t>
            </a:r>
            <a:r>
              <a:rPr lang="en-US" altLang="en-US" sz="2800" dirty="0"/>
              <a:t>Finally, to put elements back into S in order, first inserts the elements of L, then those of E, and those of G</a:t>
            </a:r>
            <a:r>
              <a:rPr lang="en-US" altLang="en-US" sz="2800" dirty="0" smtClean="0"/>
              <a:t>.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762000"/>
          </a:xfrm>
        </p:spPr>
        <p:txBody>
          <a:bodyPr/>
          <a:lstStyle/>
          <a:p>
            <a:r>
              <a:rPr lang="en-US" altLang="en-US" dirty="0"/>
              <a:t>Idea of Quick Sort</a:t>
            </a:r>
          </a:p>
        </p:txBody>
      </p:sp>
      <p:sp>
        <p:nvSpPr>
          <p:cNvPr id="73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4572000" cy="4267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1) </a:t>
            </a:r>
            <a:r>
              <a:rPr lang="en-US" altLang="en-US" sz="2400" b="1" dirty="0"/>
              <a:t>Select</a:t>
            </a:r>
            <a:r>
              <a:rPr lang="en-US" altLang="en-US" sz="2400" dirty="0"/>
              <a:t>: pick an element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2</a:t>
            </a:r>
            <a:r>
              <a:rPr lang="en-US" altLang="en-US" sz="2400" b="1" dirty="0"/>
              <a:t>) Divide</a:t>
            </a:r>
            <a:r>
              <a:rPr lang="en-US" altLang="en-US" sz="2400" dirty="0"/>
              <a:t>: rearrange elements so that </a:t>
            </a:r>
            <a:r>
              <a:rPr lang="en-US" altLang="en-US" sz="2400" dirty="0">
                <a:solidFill>
                  <a:srgbClr val="0000CC"/>
                </a:solidFill>
              </a:rPr>
              <a:t>x </a:t>
            </a:r>
            <a:r>
              <a:rPr lang="en-US" altLang="en-US" sz="2400" dirty="0"/>
              <a:t>goes to its</a:t>
            </a:r>
            <a:r>
              <a:rPr lang="en-US" altLang="en-US" sz="2400" dirty="0">
                <a:solidFill>
                  <a:srgbClr val="329439"/>
                </a:solidFill>
              </a:rPr>
              <a:t> </a:t>
            </a:r>
            <a:r>
              <a:rPr lang="en-US" altLang="en-US" sz="2400" dirty="0">
                <a:solidFill>
                  <a:srgbClr val="0000CC"/>
                </a:solidFill>
              </a:rPr>
              <a:t>final  position 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>
              <a:solidFill>
                <a:srgbClr val="32943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3) </a:t>
            </a:r>
            <a:r>
              <a:rPr lang="en-US" altLang="en-US" sz="2400" b="1" dirty="0" err="1"/>
              <a:t>Recurse</a:t>
            </a:r>
            <a:r>
              <a:rPr lang="en-US" altLang="en-US" sz="2400" b="1" dirty="0"/>
              <a:t> and Conquer</a:t>
            </a:r>
            <a:r>
              <a:rPr lang="en-US" altLang="en-US" sz="2400" dirty="0"/>
              <a:t>: recursively sort</a:t>
            </a:r>
            <a:endParaRPr lang="en-US" altLang="en-US" sz="2000" dirty="0"/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/>
              <a:t>		</a:t>
            </a:r>
          </a:p>
        </p:txBody>
      </p:sp>
      <p:pic>
        <p:nvPicPr>
          <p:cNvPr id="73114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57800" y="1295400"/>
            <a:ext cx="2057400" cy="54102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 Sort</a:t>
            </a:r>
            <a:endParaRPr lang="en-GB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sort, Hoare, 1961</a:t>
            </a:r>
          </a:p>
          <a:p>
            <a:pPr lvl="1"/>
            <a:r>
              <a:rPr lang="en-US" b="0" dirty="0" err="1"/>
              <a:t>Quicksort</a:t>
            </a:r>
            <a:r>
              <a:rPr lang="en-US" b="0" dirty="0"/>
              <a:t> uses </a:t>
            </a:r>
            <a:r>
              <a:rPr lang="en-US" dirty="0"/>
              <a:t>“divide-and-conquer” </a:t>
            </a:r>
            <a:r>
              <a:rPr lang="en-US" b="0" dirty="0"/>
              <a:t>method. If array has only</a:t>
            </a:r>
            <a:r>
              <a:rPr lang="en-US" dirty="0"/>
              <a:t> one element – sorted,</a:t>
            </a:r>
            <a:r>
              <a:rPr lang="en-US" b="0" dirty="0"/>
              <a:t> otherwise </a:t>
            </a:r>
            <a:r>
              <a:rPr lang="en-US" dirty="0"/>
              <a:t>partitions the array:</a:t>
            </a:r>
            <a:r>
              <a:rPr lang="en-US" b="0" dirty="0"/>
              <a:t> all elements on left are smaller than the elements on the right.</a:t>
            </a:r>
          </a:p>
          <a:p>
            <a:pPr lvl="1"/>
            <a:r>
              <a:rPr lang="en-US" dirty="0"/>
              <a:t>Three</a:t>
            </a:r>
            <a:r>
              <a:rPr lang="en-US" b="0" dirty="0"/>
              <a:t> stages :</a:t>
            </a:r>
          </a:p>
          <a:p>
            <a:pPr lvl="2"/>
            <a:r>
              <a:rPr lang="en-US" dirty="0"/>
              <a:t>Choose pivot </a:t>
            </a:r>
            <a:r>
              <a:rPr lang="en-US" b="0" dirty="0"/>
              <a:t>– first, or middle, or random, or special chosen. Follows</a:t>
            </a:r>
            <a:r>
              <a:rPr lang="en-US" dirty="0"/>
              <a:t> partition</a:t>
            </a:r>
            <a:r>
              <a:rPr lang="en-US" b="0" dirty="0"/>
              <a:t>: all element smaller than pivot on the left, all elements greater than pivot on the right. </a:t>
            </a:r>
          </a:p>
          <a:p>
            <a:pPr lvl="2"/>
            <a:r>
              <a:rPr lang="en-US" dirty="0" err="1"/>
              <a:t>Quicksort</a:t>
            </a:r>
            <a:r>
              <a:rPr lang="en-US" dirty="0"/>
              <a:t> recursively </a:t>
            </a:r>
            <a:r>
              <a:rPr lang="en-US" b="0" dirty="0"/>
              <a:t>the elements before pivot.</a:t>
            </a:r>
          </a:p>
          <a:p>
            <a:pPr lvl="2"/>
            <a:r>
              <a:rPr lang="en-US" dirty="0" err="1"/>
              <a:t>Quicksort</a:t>
            </a:r>
            <a:r>
              <a:rPr lang="en-US" dirty="0"/>
              <a:t> recursively </a:t>
            </a:r>
            <a:r>
              <a:rPr lang="en-US" b="0" dirty="0"/>
              <a:t>the elements after pivot.</a:t>
            </a:r>
          </a:p>
          <a:p>
            <a:pPr lvl="1"/>
            <a:r>
              <a:rPr lang="en-US" b="0" dirty="0"/>
              <a:t>Various</a:t>
            </a:r>
            <a:r>
              <a:rPr lang="en-US" dirty="0"/>
              <a:t> techniques</a:t>
            </a:r>
            <a:r>
              <a:rPr lang="en-US" b="0" dirty="0"/>
              <a:t> applied to </a:t>
            </a:r>
            <a:r>
              <a:rPr lang="en-US" dirty="0"/>
              <a:t>improve efficiency. 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 Sort</a:t>
            </a:r>
            <a:endParaRPr lang="en-GB"/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 </a:t>
            </a:r>
            <a:endParaRPr lang="en-GB"/>
          </a:p>
        </p:txBody>
      </p:sp>
      <p:pic>
        <p:nvPicPr>
          <p:cNvPr id="304132" name="Picture 4" descr="E:\APM\apm_lect6_fig5.jpg"/>
          <p:cNvPicPr>
            <a:picLocks noChangeAspect="1" noChangeArrowheads="1"/>
          </p:cNvPicPr>
          <p:nvPr/>
        </p:nvPicPr>
        <p:blipFill>
          <a:blip r:embed="rId2" cstate="print"/>
          <a:srcRect l="1366" r="3186" b="4369"/>
          <a:stretch>
            <a:fillRect/>
          </a:stretch>
        </p:blipFill>
        <p:spPr bwMode="auto">
          <a:xfrm>
            <a:off x="311150" y="1054100"/>
            <a:ext cx="8566150" cy="53673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Divide and conquer algorithm. </a:t>
            </a:r>
          </a:p>
          <a:p>
            <a:r>
              <a:rPr lang="en-US" dirty="0" smtClean="0"/>
              <a:t>It first divides a large list into two smaller sub-lists</a:t>
            </a:r>
          </a:p>
          <a:p>
            <a:pPr lvl="1"/>
            <a:r>
              <a:rPr lang="en-US" dirty="0" smtClean="0"/>
              <a:t>the low elements and the high elements</a:t>
            </a:r>
          </a:p>
          <a:p>
            <a:r>
              <a:rPr lang="en-US" dirty="0" smtClean="0"/>
              <a:t>It can then recursively sort the sub-lists.</a:t>
            </a:r>
          </a:p>
          <a:p>
            <a:r>
              <a:rPr lang="en-US" dirty="0" smtClean="0"/>
              <a:t>The steps are:</a:t>
            </a:r>
          </a:p>
          <a:p>
            <a:pPr lvl="1"/>
            <a:r>
              <a:rPr lang="en-US" dirty="0" smtClean="0"/>
              <a:t>Pick an element, called a </a:t>
            </a:r>
            <a:r>
              <a:rPr lang="en-US" i="1" u="sng" dirty="0" smtClean="0">
                <a:solidFill>
                  <a:srgbClr val="0000CC"/>
                </a:solidFill>
              </a:rPr>
              <a:t>pivot</a:t>
            </a:r>
            <a:r>
              <a:rPr lang="en-US" dirty="0" smtClean="0"/>
              <a:t>, from the list.</a:t>
            </a:r>
          </a:p>
          <a:p>
            <a:pPr lvl="1"/>
            <a:r>
              <a:rPr lang="en-US" dirty="0" smtClean="0"/>
              <a:t>Reorder the list so that </a:t>
            </a:r>
          </a:p>
          <a:p>
            <a:pPr lvl="2"/>
            <a:r>
              <a:rPr lang="en-US" sz="2400" dirty="0" smtClean="0"/>
              <a:t>all elements with values less than the pivot come before the pivot</a:t>
            </a:r>
          </a:p>
          <a:p>
            <a:pPr lvl="2"/>
            <a:r>
              <a:rPr lang="en-US" sz="2400" dirty="0" smtClean="0"/>
              <a:t>while all elements with values greater than the pivot come after it (equal values can go either way)</a:t>
            </a:r>
          </a:p>
          <a:p>
            <a:pPr lvl="2"/>
            <a:r>
              <a:rPr lang="en-US" sz="2400" dirty="0" smtClean="0"/>
              <a:t>After this partitioning, the pivot is in its final position. This is called the </a:t>
            </a:r>
            <a:r>
              <a:rPr lang="en-US" sz="2400" b="1" dirty="0" smtClean="0">
                <a:solidFill>
                  <a:srgbClr val="0000CC"/>
                </a:solidFill>
              </a:rPr>
              <a:t>partition</a:t>
            </a:r>
            <a:r>
              <a:rPr lang="en-US" sz="2400" dirty="0" smtClean="0">
                <a:solidFill>
                  <a:srgbClr val="0000CC"/>
                </a:solidFill>
              </a:rPr>
              <a:t> </a:t>
            </a:r>
            <a:r>
              <a:rPr lang="en-US" sz="2400" dirty="0" smtClean="0"/>
              <a:t>operation.</a:t>
            </a:r>
          </a:p>
          <a:p>
            <a:pPr lvl="1"/>
            <a:r>
              <a:rPr lang="en-US" dirty="0" smtClean="0"/>
              <a:t>Recursively sort the sub-list of lesser elements and the sub-list of greater elements.</a:t>
            </a:r>
          </a:p>
          <a:p>
            <a:r>
              <a:rPr lang="en-US" dirty="0" smtClean="0"/>
              <a:t>The base case of the recursion are lists of size zero or one, which never need to be sorted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– Simple 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2800" dirty="0" smtClean="0">
                <a:solidFill>
                  <a:srgbClr val="0000CC"/>
                </a:solidFill>
              </a:rPr>
              <a:t>function </a:t>
            </a:r>
            <a:r>
              <a:rPr lang="en-US" sz="2800" dirty="0" err="1" smtClean="0">
                <a:solidFill>
                  <a:srgbClr val="0000CC"/>
                </a:solidFill>
              </a:rPr>
              <a:t>quicksort</a:t>
            </a:r>
            <a:r>
              <a:rPr lang="en-US" sz="2800" dirty="0" smtClean="0">
                <a:solidFill>
                  <a:srgbClr val="0000CC"/>
                </a:solidFill>
              </a:rPr>
              <a:t>('array')</a:t>
            </a:r>
          </a:p>
          <a:p>
            <a:pPr>
              <a:buNone/>
            </a:pPr>
            <a:r>
              <a:rPr lang="en-US" sz="2800" dirty="0" smtClean="0"/>
              <a:t>     if length('array') ≤ 1</a:t>
            </a:r>
          </a:p>
          <a:p>
            <a:pPr>
              <a:buNone/>
            </a:pPr>
            <a:r>
              <a:rPr lang="en-US" sz="2800" dirty="0" smtClean="0"/>
              <a:t>          return 'array’</a:t>
            </a:r>
            <a:r>
              <a:rPr lang="en-US" sz="1800" dirty="0" smtClean="0">
                <a:solidFill>
                  <a:srgbClr val="0000CC"/>
                </a:solidFill>
              </a:rPr>
              <a:t>// an array of zero or one elements is already sorted</a:t>
            </a:r>
            <a:endParaRPr lang="en-US" sz="32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800" dirty="0" smtClean="0"/>
              <a:t>     select and remove a pivot value 'pivot' from 'array'</a:t>
            </a:r>
          </a:p>
          <a:p>
            <a:pPr>
              <a:buNone/>
            </a:pPr>
            <a:r>
              <a:rPr lang="en-US" sz="2800" dirty="0" smtClean="0"/>
              <a:t>     </a:t>
            </a:r>
            <a:r>
              <a:rPr lang="en-US" sz="2800" u="sng" dirty="0" smtClean="0"/>
              <a:t>create empty lists </a:t>
            </a:r>
            <a:r>
              <a:rPr lang="en-US" sz="2800" dirty="0" smtClean="0"/>
              <a:t>'less' and 'greater'</a:t>
            </a:r>
          </a:p>
          <a:p>
            <a:pPr>
              <a:buNone/>
            </a:pPr>
            <a:r>
              <a:rPr lang="en-US" sz="2800" dirty="0" smtClean="0"/>
              <a:t>      for each 'x' in 'array'</a:t>
            </a:r>
          </a:p>
          <a:p>
            <a:pPr>
              <a:buNone/>
            </a:pPr>
            <a:r>
              <a:rPr lang="en-US" sz="2800" dirty="0" smtClean="0"/>
              <a:t>          if 'x' ≤ 'pivot' then append 'x' to 'less'</a:t>
            </a:r>
          </a:p>
          <a:p>
            <a:pPr>
              <a:buNone/>
            </a:pPr>
            <a:r>
              <a:rPr lang="en-US" sz="2800" dirty="0" smtClean="0"/>
              <a:t>          else append 'x' to 'greater'</a:t>
            </a:r>
          </a:p>
          <a:p>
            <a:pPr>
              <a:buNone/>
            </a:pPr>
            <a:r>
              <a:rPr lang="en-US" sz="2800" dirty="0" smtClean="0"/>
              <a:t>      return concatenate(</a:t>
            </a:r>
            <a:r>
              <a:rPr lang="en-US" sz="2800" dirty="0" err="1" smtClean="0"/>
              <a:t>quicksort</a:t>
            </a:r>
            <a:r>
              <a:rPr lang="en-US" sz="2800" dirty="0" smtClean="0"/>
              <a:t>('less'), 'pivot', </a:t>
            </a:r>
            <a:r>
              <a:rPr lang="en-US" sz="2800" dirty="0" err="1" smtClean="0"/>
              <a:t>quicksort</a:t>
            </a:r>
            <a:r>
              <a:rPr lang="en-US" sz="2800" dirty="0" smtClean="0"/>
              <a:t>('greater')) </a:t>
            </a:r>
            <a:r>
              <a:rPr lang="en-US" sz="2000" dirty="0" smtClean="0">
                <a:solidFill>
                  <a:srgbClr val="0000CC"/>
                </a:solidFill>
              </a:rPr>
              <a:t>// two recursive calls</a:t>
            </a:r>
            <a:endParaRPr lang="en-US" sz="20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Simpler Version -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100" dirty="0" smtClean="0"/>
              <a:t>We only examine elements by comparing them to other elements. This makes it a </a:t>
            </a:r>
            <a:r>
              <a:rPr lang="en-US" sz="2100" u="sng" dirty="0" smtClean="0">
                <a:solidFill>
                  <a:srgbClr val="0000CC"/>
                </a:solidFill>
              </a:rPr>
              <a:t>comparison sort</a:t>
            </a:r>
          </a:p>
          <a:p>
            <a:r>
              <a:rPr lang="en-US" sz="2100" dirty="0" smtClean="0"/>
              <a:t>This version is also a </a:t>
            </a:r>
            <a:r>
              <a:rPr lang="en-US" sz="2100" u="sng" dirty="0" smtClean="0">
                <a:solidFill>
                  <a:srgbClr val="0000CC"/>
                </a:solidFill>
              </a:rPr>
              <a:t>stable sort</a:t>
            </a:r>
            <a:r>
              <a:rPr lang="en-US" sz="2100" dirty="0" smtClean="0">
                <a:solidFill>
                  <a:srgbClr val="0000CC"/>
                </a:solidFill>
              </a:rPr>
              <a:t> </a:t>
            </a:r>
          </a:p>
          <a:p>
            <a:pPr lvl="1"/>
            <a:r>
              <a:rPr lang="en-US" sz="1900" dirty="0" smtClean="0"/>
              <a:t>assuming that the "for each" method retrieves elements in original order, and the pivot selected is the last among those of equal value</a:t>
            </a:r>
          </a:p>
          <a:p>
            <a:r>
              <a:rPr lang="en-US" sz="2100" dirty="0" smtClean="0"/>
              <a:t>The correctness of the partition algorithm is based on the following two arguments:</a:t>
            </a:r>
          </a:p>
          <a:p>
            <a:pPr lvl="1"/>
            <a:r>
              <a:rPr lang="en-US" sz="1900" dirty="0" smtClean="0"/>
              <a:t>At each iteration, all the elements processed so far are in the desired position: before the pivot if less than the pivot's value, after the pivot if greater than the pivot's value </a:t>
            </a:r>
            <a:r>
              <a:rPr lang="en-US" sz="1900" dirty="0" smtClean="0">
                <a:solidFill>
                  <a:srgbClr val="0000CC"/>
                </a:solidFill>
              </a:rPr>
              <a:t>(</a:t>
            </a:r>
            <a:r>
              <a:rPr lang="en-US" sz="1900" u="sng" dirty="0" smtClean="0">
                <a:solidFill>
                  <a:srgbClr val="0000CC"/>
                </a:solidFill>
              </a:rPr>
              <a:t>loop invariant</a:t>
            </a:r>
            <a:r>
              <a:rPr lang="en-US" sz="1900" dirty="0" smtClean="0">
                <a:solidFill>
                  <a:srgbClr val="0000CC"/>
                </a:solidFill>
              </a:rPr>
              <a:t>).</a:t>
            </a:r>
          </a:p>
          <a:p>
            <a:pPr lvl="1"/>
            <a:r>
              <a:rPr lang="en-US" sz="1900" dirty="0" smtClean="0"/>
              <a:t>Each iteration leaves one fewer element to be processed </a:t>
            </a:r>
            <a:r>
              <a:rPr lang="en-US" sz="1900" dirty="0" smtClean="0">
                <a:solidFill>
                  <a:srgbClr val="0000CC"/>
                </a:solidFill>
              </a:rPr>
              <a:t>(loop variant).</a:t>
            </a:r>
          </a:p>
          <a:p>
            <a:r>
              <a:rPr lang="en-US" sz="2100" dirty="0" smtClean="0"/>
              <a:t>Correctness of the overall algorithm can be proven via induction: </a:t>
            </a:r>
          </a:p>
          <a:p>
            <a:pPr lvl="1"/>
            <a:r>
              <a:rPr lang="en-US" sz="1900" dirty="0" smtClean="0"/>
              <a:t>for zero or one element, the algorithm leaves the data unchanged</a:t>
            </a:r>
          </a:p>
          <a:p>
            <a:pPr lvl="1"/>
            <a:r>
              <a:rPr lang="en-US" sz="1900" dirty="0" smtClean="0"/>
              <a:t>for a larger data set it produces the concatenation of two parts</a:t>
            </a:r>
          </a:p>
          <a:p>
            <a:pPr lvl="2"/>
            <a:r>
              <a:rPr lang="en-US" sz="1700" dirty="0" smtClean="0"/>
              <a:t>elements less than the pivot and elements greater than it, themselves sorted by the recursive hypothesis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In-Place 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disadvantage</a:t>
            </a:r>
            <a:r>
              <a:rPr lang="en-US" dirty="0" smtClean="0"/>
              <a:t> of the simple version is that it requires O(</a:t>
            </a:r>
            <a:r>
              <a:rPr lang="en-US" i="1" dirty="0" smtClean="0"/>
              <a:t>n</a:t>
            </a:r>
            <a:r>
              <a:rPr lang="en-US" dirty="0" smtClean="0"/>
              <a:t>) extra storage space</a:t>
            </a:r>
          </a:p>
          <a:p>
            <a:pPr lvl="1"/>
            <a:r>
              <a:rPr lang="en-US" dirty="0" smtClean="0"/>
              <a:t>which is as bad as merge sort</a:t>
            </a:r>
          </a:p>
          <a:p>
            <a:r>
              <a:rPr lang="en-US" dirty="0" smtClean="0"/>
              <a:t>The additional memory allocations required can also drastically impact speed and cache performance in practical implementations</a:t>
            </a:r>
          </a:p>
          <a:p>
            <a:r>
              <a:rPr lang="en-US" dirty="0" smtClean="0"/>
              <a:t>There is a more complex version which uses an </a:t>
            </a:r>
            <a:r>
              <a:rPr lang="en-US" dirty="0" smtClean="0">
                <a:solidFill>
                  <a:srgbClr val="0000CC"/>
                </a:solidFill>
              </a:rPr>
              <a:t>in-place partition </a:t>
            </a:r>
            <a:r>
              <a:rPr lang="en-US" dirty="0" smtClean="0"/>
              <a:t>algorithm and can achieve the complete sort using O(log </a:t>
            </a:r>
            <a:r>
              <a:rPr lang="en-US" i="1" dirty="0" smtClean="0"/>
              <a:t>n</a:t>
            </a:r>
            <a:r>
              <a:rPr lang="en-US" dirty="0" smtClean="0"/>
              <a:t>) space</a:t>
            </a:r>
          </a:p>
          <a:p>
            <a:pPr lvl="1"/>
            <a:r>
              <a:rPr lang="en-US" dirty="0" smtClean="0"/>
              <a:t>(not counting the input) on average (for the call stack)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In-Place Partition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CC"/>
                </a:solidFill>
              </a:rPr>
              <a:t>// left is index of the leftmost element of the array.  Right is index of the rightmost element of the array (inclusive)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CC"/>
                </a:solidFill>
              </a:rPr>
              <a:t> //   Number of elements in </a:t>
            </a:r>
            <a:r>
              <a:rPr lang="en-US" sz="2400" dirty="0" err="1" smtClean="0">
                <a:solidFill>
                  <a:srgbClr val="0000CC"/>
                </a:solidFill>
              </a:rPr>
              <a:t>subarray</a:t>
            </a:r>
            <a:r>
              <a:rPr lang="en-US" sz="2400" dirty="0" smtClean="0">
                <a:solidFill>
                  <a:srgbClr val="0000CC"/>
                </a:solidFill>
              </a:rPr>
              <a:t> = right-left+1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function partition(array, 'left', 'right', '</a:t>
            </a:r>
            <a:r>
              <a:rPr lang="en-US" sz="2400" dirty="0" err="1" smtClean="0">
                <a:solidFill>
                  <a:srgbClr val="C00000"/>
                </a:solidFill>
              </a:rPr>
              <a:t>pivotIndex</a:t>
            </a:r>
            <a:r>
              <a:rPr lang="en-US" sz="2400" dirty="0" smtClean="0">
                <a:solidFill>
                  <a:srgbClr val="C00000"/>
                </a:solidFill>
              </a:rPr>
              <a:t>')</a:t>
            </a:r>
          </a:p>
          <a:p>
            <a:pPr>
              <a:buNone/>
            </a:pPr>
            <a:r>
              <a:rPr lang="en-US" sz="2400" dirty="0" smtClean="0"/>
              <a:t>     '</a:t>
            </a:r>
            <a:r>
              <a:rPr lang="en-US" sz="2400" dirty="0" err="1" smtClean="0"/>
              <a:t>pivotValue</a:t>
            </a:r>
            <a:r>
              <a:rPr lang="en-US" sz="2400" dirty="0" smtClean="0"/>
              <a:t>' := array['</a:t>
            </a:r>
            <a:r>
              <a:rPr lang="en-US" sz="2400" dirty="0" err="1" smtClean="0"/>
              <a:t>pivotIndex</a:t>
            </a:r>
            <a:r>
              <a:rPr lang="en-US" sz="2400" dirty="0" smtClean="0"/>
              <a:t>']</a:t>
            </a:r>
          </a:p>
          <a:p>
            <a:pPr>
              <a:buNone/>
            </a:pPr>
            <a:r>
              <a:rPr lang="en-US" sz="2400" dirty="0" smtClean="0"/>
              <a:t>     swap array['</a:t>
            </a:r>
            <a:r>
              <a:rPr lang="en-US" sz="2400" dirty="0" err="1" smtClean="0"/>
              <a:t>pivotIndex</a:t>
            </a:r>
            <a:r>
              <a:rPr lang="en-US" sz="2400" dirty="0" smtClean="0"/>
              <a:t>'] and array['right']  </a:t>
            </a:r>
            <a:r>
              <a:rPr lang="en-US" sz="2000" dirty="0" smtClean="0">
                <a:solidFill>
                  <a:srgbClr val="0000CC"/>
                </a:solidFill>
              </a:rPr>
              <a:t>// Move pivot to end</a:t>
            </a:r>
            <a:endParaRPr lang="en-US" sz="2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400" dirty="0" smtClean="0"/>
              <a:t>      '</a:t>
            </a:r>
            <a:r>
              <a:rPr lang="en-US" sz="2400" dirty="0" err="1" smtClean="0"/>
              <a:t>storeIndex</a:t>
            </a:r>
            <a:r>
              <a:rPr lang="en-US" sz="2400" dirty="0" smtClean="0"/>
              <a:t>' := 'left'</a:t>
            </a:r>
          </a:p>
          <a:p>
            <a:pPr>
              <a:buNone/>
            </a:pPr>
            <a:r>
              <a:rPr lang="en-US" sz="2400" dirty="0" smtClean="0"/>
              <a:t>      for '</a:t>
            </a:r>
            <a:r>
              <a:rPr lang="en-US" sz="2400" dirty="0" err="1" smtClean="0"/>
              <a:t>i</a:t>
            </a:r>
            <a:r>
              <a:rPr lang="en-US" sz="2400" dirty="0" smtClean="0"/>
              <a:t>' from 'left' to 'right' - 1  </a:t>
            </a:r>
            <a:r>
              <a:rPr lang="en-US" sz="2000" dirty="0" smtClean="0">
                <a:solidFill>
                  <a:srgbClr val="0000CC"/>
                </a:solidFill>
              </a:rPr>
              <a:t>// left ≤ </a:t>
            </a:r>
            <a:r>
              <a:rPr lang="en-US" sz="2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 &lt; right</a:t>
            </a:r>
            <a:endParaRPr lang="en-US" sz="2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400" dirty="0" smtClean="0"/>
              <a:t>          if array['</a:t>
            </a:r>
            <a:r>
              <a:rPr lang="en-US" sz="2400" dirty="0" err="1" smtClean="0"/>
              <a:t>i</a:t>
            </a:r>
            <a:r>
              <a:rPr lang="en-US" sz="2400" dirty="0" smtClean="0"/>
              <a:t>'] &lt; '</a:t>
            </a:r>
            <a:r>
              <a:rPr lang="en-US" sz="2400" dirty="0" err="1" smtClean="0"/>
              <a:t>pivotValue</a:t>
            </a:r>
            <a:r>
              <a:rPr lang="en-US" sz="2400" dirty="0" smtClean="0"/>
              <a:t>'</a:t>
            </a:r>
          </a:p>
          <a:p>
            <a:pPr>
              <a:buNone/>
            </a:pPr>
            <a:r>
              <a:rPr lang="en-US" sz="2400" dirty="0" smtClean="0"/>
              <a:t>              swap array['</a:t>
            </a:r>
            <a:r>
              <a:rPr lang="en-US" sz="2400" dirty="0" err="1" smtClean="0"/>
              <a:t>i</a:t>
            </a:r>
            <a:r>
              <a:rPr lang="en-US" sz="2400" dirty="0" smtClean="0"/>
              <a:t>'] and array['</a:t>
            </a:r>
            <a:r>
              <a:rPr lang="en-US" sz="2400" dirty="0" err="1" smtClean="0"/>
              <a:t>storeIndex</a:t>
            </a:r>
            <a:r>
              <a:rPr lang="en-US" sz="2400" dirty="0" smtClean="0"/>
              <a:t>']</a:t>
            </a:r>
          </a:p>
          <a:p>
            <a:pPr>
              <a:buNone/>
            </a:pPr>
            <a:r>
              <a:rPr lang="en-US" sz="2400" dirty="0" smtClean="0"/>
              <a:t>              '</a:t>
            </a:r>
            <a:r>
              <a:rPr lang="en-US" sz="2400" dirty="0" err="1" smtClean="0"/>
              <a:t>storeIndex</a:t>
            </a:r>
            <a:r>
              <a:rPr lang="en-US" sz="2400" dirty="0" smtClean="0"/>
              <a:t>' := '</a:t>
            </a:r>
            <a:r>
              <a:rPr lang="en-US" sz="2400" dirty="0" err="1" smtClean="0"/>
              <a:t>storeIndex</a:t>
            </a:r>
            <a:r>
              <a:rPr lang="en-US" sz="2400" dirty="0" smtClean="0"/>
              <a:t>' + 1</a:t>
            </a:r>
          </a:p>
          <a:p>
            <a:pPr>
              <a:buNone/>
            </a:pPr>
            <a:r>
              <a:rPr lang="en-US" sz="2400" dirty="0" smtClean="0"/>
              <a:t>      swap array['</a:t>
            </a:r>
            <a:r>
              <a:rPr lang="en-US" sz="2400" dirty="0" err="1" smtClean="0"/>
              <a:t>storeIndex</a:t>
            </a:r>
            <a:r>
              <a:rPr lang="en-US" sz="2400" dirty="0" smtClean="0"/>
              <a:t>'] and array['right']  </a:t>
            </a:r>
            <a:r>
              <a:rPr lang="en-US" sz="2000" dirty="0" smtClean="0">
                <a:solidFill>
                  <a:srgbClr val="0000CC"/>
                </a:solidFill>
              </a:rPr>
              <a:t>// Move pivot to its final place</a:t>
            </a:r>
            <a:endParaRPr lang="en-US" sz="2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400" dirty="0" smtClean="0"/>
              <a:t>      return '</a:t>
            </a:r>
            <a:r>
              <a:rPr lang="en-US" sz="2400" dirty="0" err="1" smtClean="0"/>
              <a:t>storeIndex</a:t>
            </a:r>
            <a:r>
              <a:rPr lang="en-US" sz="2400" dirty="0" smtClean="0"/>
              <a:t>'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In-Place Partition Function 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It partitions the portion of the array between indexes </a:t>
            </a:r>
            <a:r>
              <a:rPr lang="en-US" i="1" dirty="0" smtClean="0">
                <a:solidFill>
                  <a:srgbClr val="0000CC"/>
                </a:solidFill>
              </a:rPr>
              <a:t>left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i="1" dirty="0" smtClean="0">
                <a:solidFill>
                  <a:srgbClr val="0000CC"/>
                </a:solidFill>
              </a:rPr>
              <a:t>right</a:t>
            </a:r>
            <a:r>
              <a:rPr lang="en-US" dirty="0" smtClean="0"/>
              <a:t>, inclusively, by moving </a:t>
            </a:r>
          </a:p>
          <a:p>
            <a:pPr lvl="1"/>
            <a:r>
              <a:rPr lang="en-US" dirty="0" smtClean="0"/>
              <a:t>all elements less than </a:t>
            </a:r>
            <a:r>
              <a:rPr lang="en-US" dirty="0" smtClean="0">
                <a:solidFill>
                  <a:srgbClr val="0000CC"/>
                </a:solidFill>
              </a:rPr>
              <a:t>array[</a:t>
            </a:r>
            <a:r>
              <a:rPr lang="en-US" dirty="0" err="1" smtClean="0">
                <a:solidFill>
                  <a:srgbClr val="0000CC"/>
                </a:solidFill>
              </a:rPr>
              <a:t>pivotIndex</a:t>
            </a:r>
            <a:r>
              <a:rPr lang="en-US" dirty="0" smtClean="0">
                <a:solidFill>
                  <a:srgbClr val="0000CC"/>
                </a:solidFill>
              </a:rPr>
              <a:t>] </a:t>
            </a:r>
            <a:r>
              <a:rPr lang="en-US" dirty="0" smtClean="0"/>
              <a:t>before the pivot, and the equal or greater elements after it. </a:t>
            </a:r>
          </a:p>
          <a:p>
            <a:pPr lvl="1"/>
            <a:r>
              <a:rPr lang="en-US" dirty="0" smtClean="0"/>
              <a:t>In the process it also finds the </a:t>
            </a:r>
            <a:r>
              <a:rPr lang="en-US" dirty="0" smtClean="0">
                <a:solidFill>
                  <a:srgbClr val="0000CC"/>
                </a:solidFill>
              </a:rPr>
              <a:t>final position </a:t>
            </a:r>
            <a:r>
              <a:rPr lang="en-US" dirty="0" smtClean="0"/>
              <a:t>for the pivot element, which it returns. </a:t>
            </a:r>
          </a:p>
          <a:p>
            <a:pPr lvl="1"/>
            <a:r>
              <a:rPr lang="en-US" dirty="0" smtClean="0"/>
              <a:t>It temporarily </a:t>
            </a:r>
            <a:r>
              <a:rPr lang="en-US" dirty="0" smtClean="0">
                <a:solidFill>
                  <a:srgbClr val="0000CC"/>
                </a:solidFill>
              </a:rPr>
              <a:t>moves the pivot element </a:t>
            </a:r>
            <a:r>
              <a:rPr lang="en-US" dirty="0" smtClean="0"/>
              <a:t>to the end of the </a:t>
            </a:r>
            <a:r>
              <a:rPr lang="en-US" dirty="0" err="1" smtClean="0"/>
              <a:t>subarray</a:t>
            </a:r>
            <a:r>
              <a:rPr lang="en-US" dirty="0" smtClean="0"/>
              <a:t>, so that it doesn't get in the way. </a:t>
            </a:r>
          </a:p>
          <a:p>
            <a:r>
              <a:rPr lang="en-US" dirty="0" smtClean="0"/>
              <a:t>Because it </a:t>
            </a:r>
            <a:r>
              <a:rPr lang="en-US" dirty="0" smtClean="0">
                <a:solidFill>
                  <a:srgbClr val="0000CC"/>
                </a:solidFill>
              </a:rPr>
              <a:t>only uses exchanges</a:t>
            </a:r>
            <a:r>
              <a:rPr lang="en-US" dirty="0" smtClean="0"/>
              <a:t>, the final list has the same elements as the original list</a:t>
            </a:r>
          </a:p>
          <a:p>
            <a:r>
              <a:rPr lang="en-US" dirty="0" smtClean="0"/>
              <a:t>Notice that an element may be </a:t>
            </a:r>
            <a:r>
              <a:rPr lang="en-US" dirty="0" smtClean="0">
                <a:solidFill>
                  <a:srgbClr val="0000CC"/>
                </a:solidFill>
              </a:rPr>
              <a:t>exchanged multiple times </a:t>
            </a:r>
            <a:r>
              <a:rPr lang="en-US" dirty="0" smtClean="0"/>
              <a:t>before reaching its final place</a:t>
            </a:r>
          </a:p>
          <a:p>
            <a:r>
              <a:rPr lang="en-US" dirty="0" smtClean="0"/>
              <a:t>Also, in case of </a:t>
            </a:r>
            <a:r>
              <a:rPr lang="en-US" dirty="0" smtClean="0">
                <a:solidFill>
                  <a:srgbClr val="0000CC"/>
                </a:solidFill>
              </a:rPr>
              <a:t>pivot duplicates </a:t>
            </a:r>
            <a:r>
              <a:rPr lang="en-US" dirty="0" smtClean="0"/>
              <a:t>in the input array, they can be spread across the right </a:t>
            </a:r>
            <a:r>
              <a:rPr lang="en-US" dirty="0" err="1" smtClean="0"/>
              <a:t>subarray</a:t>
            </a:r>
            <a:r>
              <a:rPr lang="en-US" dirty="0" smtClean="0"/>
              <a:t>, in any order</a:t>
            </a:r>
          </a:p>
          <a:p>
            <a:pPr lvl="1"/>
            <a:r>
              <a:rPr lang="en-US" dirty="0" smtClean="0"/>
              <a:t>This doesn't represent a partitioning failure, as further sorting will reposition and finally "glue" them together.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In-Place Quick Sort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function </a:t>
            </a:r>
            <a:r>
              <a:rPr lang="en-US" dirty="0" err="1" smtClean="0"/>
              <a:t>quicksort</a:t>
            </a:r>
            <a:r>
              <a:rPr lang="en-US" dirty="0" smtClean="0"/>
              <a:t>(array, 'left', 'right')</a:t>
            </a:r>
          </a:p>
          <a:p>
            <a:pPr>
              <a:buNone/>
            </a:pPr>
            <a:r>
              <a:rPr lang="en-US" sz="2600" dirty="0" smtClean="0">
                <a:solidFill>
                  <a:srgbClr val="0000CC"/>
                </a:solidFill>
              </a:rPr>
              <a:t>       // If the list has 2 or more items</a:t>
            </a:r>
          </a:p>
          <a:p>
            <a:pPr>
              <a:buNone/>
            </a:pPr>
            <a:r>
              <a:rPr lang="en-US" dirty="0" smtClean="0"/>
              <a:t>      if 'left' &lt; 'right‘</a:t>
            </a:r>
          </a:p>
          <a:p>
            <a:pPr>
              <a:buNone/>
            </a:pPr>
            <a:r>
              <a:rPr lang="en-US" dirty="0" smtClean="0"/>
              <a:t>         choose any '</a:t>
            </a:r>
            <a:r>
              <a:rPr lang="en-US" dirty="0" err="1" smtClean="0"/>
              <a:t>pivotIndex</a:t>
            </a:r>
            <a:r>
              <a:rPr lang="en-US" dirty="0" smtClean="0"/>
              <a:t>' such that</a:t>
            </a:r>
          </a:p>
          <a:p>
            <a:pPr>
              <a:buNone/>
            </a:pPr>
            <a:r>
              <a:rPr lang="en-US" dirty="0" smtClean="0"/>
              <a:t>           'left' ≤ '</a:t>
            </a:r>
            <a:r>
              <a:rPr lang="en-US" dirty="0" err="1" smtClean="0"/>
              <a:t>pivotIndex</a:t>
            </a:r>
            <a:r>
              <a:rPr lang="en-US" dirty="0" smtClean="0"/>
              <a:t>' ≤ 'right‘</a:t>
            </a:r>
          </a:p>
          <a:p>
            <a:pPr>
              <a:buNone/>
            </a:pPr>
            <a:r>
              <a:rPr lang="en-US" sz="2600" dirty="0" smtClean="0">
                <a:solidFill>
                  <a:srgbClr val="0000CC"/>
                </a:solidFill>
              </a:rPr>
              <a:t>// Get lists of bigger and smaller items and final position of pivot</a:t>
            </a:r>
          </a:p>
          <a:p>
            <a:pPr>
              <a:buNone/>
            </a:pPr>
            <a:r>
              <a:rPr lang="en-US" dirty="0" smtClean="0"/>
              <a:t>          '</a:t>
            </a:r>
            <a:r>
              <a:rPr lang="en-US" dirty="0" err="1" smtClean="0"/>
              <a:t>pivotNewIndex</a:t>
            </a:r>
            <a:r>
              <a:rPr lang="en-US" dirty="0" smtClean="0"/>
              <a:t>' := partition(array, 'left', 'right', '</a:t>
            </a:r>
            <a:r>
              <a:rPr lang="en-US" dirty="0" err="1" smtClean="0"/>
              <a:t>pivotIndex</a:t>
            </a:r>
            <a:r>
              <a:rPr lang="en-US" dirty="0" smtClean="0"/>
              <a:t>')</a:t>
            </a:r>
          </a:p>
          <a:p>
            <a:pPr>
              <a:buNone/>
            </a:pPr>
            <a:r>
              <a:rPr lang="en-US" sz="2600" dirty="0" smtClean="0"/>
              <a:t>           </a:t>
            </a:r>
            <a:r>
              <a:rPr lang="en-US" sz="2600" dirty="0" smtClean="0">
                <a:solidFill>
                  <a:srgbClr val="0000CC"/>
                </a:solidFill>
              </a:rPr>
              <a:t>// Recursively sort elements smaller than the pivot</a:t>
            </a:r>
            <a:endParaRPr lang="en-US" sz="28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dirty="0" smtClean="0"/>
              <a:t>          </a:t>
            </a:r>
            <a:r>
              <a:rPr lang="en-US" dirty="0" err="1" smtClean="0"/>
              <a:t>quicksort</a:t>
            </a:r>
            <a:r>
              <a:rPr lang="en-US" dirty="0" smtClean="0"/>
              <a:t>(array, 'left', '</a:t>
            </a:r>
            <a:r>
              <a:rPr lang="en-US" dirty="0" err="1" smtClean="0"/>
              <a:t>pivotNewIndex</a:t>
            </a:r>
            <a:r>
              <a:rPr lang="en-US" dirty="0" smtClean="0"/>
              <a:t>' - 1)</a:t>
            </a:r>
          </a:p>
          <a:p>
            <a:pPr>
              <a:buNone/>
            </a:pPr>
            <a:r>
              <a:rPr lang="en-US" dirty="0" smtClean="0"/>
              <a:t>        </a:t>
            </a:r>
            <a:r>
              <a:rPr lang="en-US" sz="2400" dirty="0" smtClean="0">
                <a:solidFill>
                  <a:srgbClr val="0000CC"/>
                </a:solidFill>
              </a:rPr>
              <a:t>// Recursively sort elements at least as big as the pivot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dirty="0" smtClean="0"/>
              <a:t>          </a:t>
            </a:r>
            <a:r>
              <a:rPr lang="en-US" dirty="0" err="1" smtClean="0"/>
              <a:t>quicksort</a:t>
            </a:r>
            <a:r>
              <a:rPr lang="en-US" dirty="0" smtClean="0"/>
              <a:t>(array, '</a:t>
            </a:r>
            <a:r>
              <a:rPr lang="en-US" dirty="0" err="1" smtClean="0"/>
              <a:t>pivotNewIndex</a:t>
            </a:r>
            <a:r>
              <a:rPr lang="en-US" dirty="0" smtClean="0"/>
              <a:t>' + 1, 'right')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In-Place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recursive call to this </a:t>
            </a:r>
            <a:r>
              <a:rPr lang="en-US" i="1" dirty="0" err="1" smtClean="0"/>
              <a:t>quicksort</a:t>
            </a:r>
            <a:r>
              <a:rPr lang="en-US" dirty="0" smtClean="0"/>
              <a:t> function reduces the size of the array being sorted by at least one element, </a:t>
            </a:r>
          </a:p>
          <a:p>
            <a:pPr lvl="1"/>
            <a:r>
              <a:rPr lang="en-US" dirty="0" smtClean="0"/>
              <a:t>since in each invocation the element at </a:t>
            </a:r>
            <a:r>
              <a:rPr lang="en-US" i="1" dirty="0" err="1" smtClean="0"/>
              <a:t>pivotNewIndex</a:t>
            </a:r>
            <a:r>
              <a:rPr lang="en-US" dirty="0" smtClean="0"/>
              <a:t> is placed in its final position</a:t>
            </a:r>
          </a:p>
          <a:p>
            <a:r>
              <a:rPr lang="en-US" dirty="0" smtClean="0"/>
              <a:t>Therefore, this algorithm is guaranteed to terminate after at most 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 recursive calls</a:t>
            </a:r>
          </a:p>
          <a:p>
            <a:r>
              <a:rPr lang="en-US" dirty="0" smtClean="0"/>
              <a:t>However, since </a:t>
            </a:r>
            <a:r>
              <a:rPr lang="en-US" i="1" dirty="0" smtClean="0">
                <a:solidFill>
                  <a:srgbClr val="C00000"/>
                </a:solidFill>
              </a:rPr>
              <a:t>partition</a:t>
            </a:r>
            <a:r>
              <a:rPr lang="en-US" dirty="0" smtClean="0"/>
              <a:t> reorders elements within a partition, this version of </a:t>
            </a:r>
            <a:r>
              <a:rPr lang="en-US" dirty="0" err="1" smtClean="0"/>
              <a:t>quicksort</a:t>
            </a:r>
            <a:r>
              <a:rPr lang="en-US" dirty="0" smtClean="0"/>
              <a:t> is not a </a:t>
            </a:r>
            <a:r>
              <a:rPr lang="en-US" dirty="0" smtClean="0">
                <a:solidFill>
                  <a:srgbClr val="C00000"/>
                </a:solidFill>
              </a:rPr>
              <a:t>stable sort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81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http://tanksoftware.com/tutes/uni/quicksor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19200"/>
            <a:ext cx="3886200" cy="5475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– C++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void </a:t>
            </a:r>
            <a:r>
              <a:rPr lang="en-US" dirty="0" err="1" smtClean="0">
                <a:solidFill>
                  <a:srgbClr val="0000CC"/>
                </a:solidFill>
              </a:rPr>
              <a:t>quickSort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arr</a:t>
            </a:r>
            <a:r>
              <a:rPr lang="en-US" dirty="0" smtClean="0">
                <a:solidFill>
                  <a:srgbClr val="0000CC"/>
                </a:solidFill>
              </a:rPr>
              <a:t>[],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left, </a:t>
            </a:r>
            <a:r>
              <a:rPr lang="en-US" dirty="0" err="1" smtClean="0">
                <a:solidFill>
                  <a:srgbClr val="0000CC"/>
                </a:solidFill>
              </a:rPr>
              <a:t>int</a:t>
            </a:r>
            <a:r>
              <a:rPr lang="en-US" dirty="0" smtClean="0">
                <a:solidFill>
                  <a:srgbClr val="0000CC"/>
                </a:solidFill>
              </a:rPr>
              <a:t> right)    {</a:t>
            </a:r>
          </a:p>
          <a:p>
            <a:pPr>
              <a:buNone/>
            </a:pPr>
            <a:r>
              <a:rPr lang="en-US" dirty="0" smtClean="0"/>
              <a:t>     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left, j = right;	     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tmp</a:t>
            </a:r>
            <a:r>
              <a:rPr lang="en-US" dirty="0" smtClean="0"/>
              <a:t>;	</a:t>
            </a:r>
            <a:r>
              <a:rPr lang="en-US" dirty="0" err="1" smtClean="0"/>
              <a:t>int</a:t>
            </a:r>
            <a:r>
              <a:rPr lang="en-US" dirty="0" smtClean="0"/>
              <a:t> pivot = </a:t>
            </a:r>
            <a:r>
              <a:rPr lang="en-US" dirty="0" err="1" smtClean="0"/>
              <a:t>arr</a:t>
            </a:r>
            <a:r>
              <a:rPr lang="en-US" dirty="0" smtClean="0"/>
              <a:t>[(left + right) / 2];</a:t>
            </a:r>
          </a:p>
          <a:p>
            <a:pPr>
              <a:buNone/>
            </a:pPr>
            <a:r>
              <a:rPr lang="en-US" dirty="0" smtClean="0"/>
              <a:t>      </a:t>
            </a:r>
            <a:r>
              <a:rPr lang="en-US" dirty="0" smtClean="0">
                <a:solidFill>
                  <a:srgbClr val="0000CC"/>
                </a:solidFill>
              </a:rPr>
              <a:t> /* partition */</a:t>
            </a:r>
          </a:p>
          <a:p>
            <a:pPr>
              <a:buNone/>
            </a:pPr>
            <a:r>
              <a:rPr lang="en-US" dirty="0" smtClean="0"/>
              <a:t>      while (</a:t>
            </a:r>
            <a:r>
              <a:rPr lang="en-US" dirty="0" err="1" smtClean="0"/>
              <a:t>i</a:t>
            </a:r>
            <a:r>
              <a:rPr lang="en-US" dirty="0" smtClean="0"/>
              <a:t> &lt;= j)  {</a:t>
            </a:r>
          </a:p>
          <a:p>
            <a:pPr>
              <a:buNone/>
            </a:pPr>
            <a:r>
              <a:rPr lang="en-US" dirty="0" smtClean="0"/>
              <a:t>            while (</a:t>
            </a:r>
            <a:r>
              <a:rPr lang="en-US" dirty="0" err="1" smtClean="0"/>
              <a:t>arr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 &lt; pivot)</a:t>
            </a:r>
          </a:p>
          <a:p>
            <a:pPr>
              <a:buNone/>
            </a:pPr>
            <a:r>
              <a:rPr lang="en-US" dirty="0" smtClean="0"/>
              <a:t>                  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>
              <a:buNone/>
            </a:pPr>
            <a:r>
              <a:rPr lang="en-US" dirty="0" smtClean="0"/>
              <a:t>            while (</a:t>
            </a:r>
            <a:r>
              <a:rPr lang="en-US" dirty="0" err="1" smtClean="0"/>
              <a:t>arr</a:t>
            </a:r>
            <a:r>
              <a:rPr lang="en-US" dirty="0" smtClean="0"/>
              <a:t>[j] &gt; pivot)</a:t>
            </a:r>
          </a:p>
          <a:p>
            <a:pPr>
              <a:buNone/>
            </a:pPr>
            <a:r>
              <a:rPr lang="en-US" dirty="0" smtClean="0"/>
              <a:t>                  j--;</a:t>
            </a:r>
          </a:p>
          <a:p>
            <a:pPr>
              <a:buNone/>
            </a:pPr>
            <a:r>
              <a:rPr lang="en-US" dirty="0" smtClean="0"/>
              <a:t>            if (</a:t>
            </a:r>
            <a:r>
              <a:rPr lang="en-US" dirty="0" err="1" smtClean="0"/>
              <a:t>i</a:t>
            </a:r>
            <a:r>
              <a:rPr lang="en-US" dirty="0" smtClean="0"/>
              <a:t> &lt;= j)  {</a:t>
            </a:r>
          </a:p>
          <a:p>
            <a:pPr>
              <a:buNone/>
            </a:pPr>
            <a:r>
              <a:rPr lang="en-US" dirty="0" smtClean="0"/>
              <a:t>                  </a:t>
            </a:r>
            <a:r>
              <a:rPr lang="en-US" dirty="0" err="1" smtClean="0"/>
              <a:t>tmp</a:t>
            </a:r>
            <a:r>
              <a:rPr lang="en-US" dirty="0" smtClean="0"/>
              <a:t> = </a:t>
            </a:r>
            <a:r>
              <a:rPr lang="en-US" dirty="0" err="1" smtClean="0"/>
              <a:t>arr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];	</a:t>
            </a:r>
            <a:r>
              <a:rPr lang="en-US" dirty="0" err="1" smtClean="0"/>
              <a:t>arr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 = </a:t>
            </a:r>
            <a:r>
              <a:rPr lang="en-US" dirty="0" err="1" smtClean="0"/>
              <a:t>arr</a:t>
            </a:r>
            <a:r>
              <a:rPr lang="en-US" dirty="0" smtClean="0"/>
              <a:t>[j];	 </a:t>
            </a:r>
            <a:r>
              <a:rPr lang="en-US" dirty="0" err="1" smtClean="0"/>
              <a:t>arr</a:t>
            </a:r>
            <a:r>
              <a:rPr lang="en-US" dirty="0" smtClean="0"/>
              <a:t>[j] = </a:t>
            </a:r>
            <a:r>
              <a:rPr lang="en-US" dirty="0" err="1" smtClean="0"/>
              <a:t>tmp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                  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>
              <a:buNone/>
            </a:pPr>
            <a:r>
              <a:rPr lang="en-US" dirty="0" smtClean="0"/>
              <a:t>                  j--;</a:t>
            </a:r>
          </a:p>
          <a:p>
            <a:pPr>
              <a:buNone/>
            </a:pPr>
            <a:r>
              <a:rPr lang="en-US" dirty="0" smtClean="0"/>
              <a:t>            }  </a:t>
            </a:r>
            <a:r>
              <a:rPr lang="en-US" dirty="0" smtClean="0">
                <a:solidFill>
                  <a:srgbClr val="0000CC"/>
                </a:solidFill>
              </a:rPr>
              <a:t>// end if</a:t>
            </a:r>
          </a:p>
          <a:p>
            <a:pPr>
              <a:buNone/>
            </a:pPr>
            <a:r>
              <a:rPr lang="en-US" dirty="0" smtClean="0"/>
              <a:t>      }; </a:t>
            </a:r>
            <a:r>
              <a:rPr lang="en-US" dirty="0" smtClean="0">
                <a:solidFill>
                  <a:srgbClr val="0000CC"/>
                </a:solidFill>
              </a:rPr>
              <a:t>// end while</a:t>
            </a:r>
          </a:p>
          <a:p>
            <a:pPr>
              <a:buNone/>
            </a:pPr>
            <a:r>
              <a:rPr lang="en-US" dirty="0" smtClean="0"/>
              <a:t>      </a:t>
            </a:r>
            <a:r>
              <a:rPr lang="en-US" dirty="0" smtClean="0">
                <a:solidFill>
                  <a:srgbClr val="0000CC"/>
                </a:solidFill>
              </a:rPr>
              <a:t> /* recursion */</a:t>
            </a:r>
          </a:p>
          <a:p>
            <a:pPr>
              <a:buNone/>
            </a:pPr>
            <a:r>
              <a:rPr lang="en-US" dirty="0" smtClean="0"/>
              <a:t>      if (left &lt; j)</a:t>
            </a:r>
          </a:p>
          <a:p>
            <a:pPr>
              <a:buNone/>
            </a:pPr>
            <a:r>
              <a:rPr lang="en-US" dirty="0" smtClean="0"/>
              <a:t>            </a:t>
            </a:r>
            <a:r>
              <a:rPr lang="en-US" dirty="0" err="1" smtClean="0"/>
              <a:t>quickSort</a:t>
            </a:r>
            <a:r>
              <a:rPr lang="en-US" dirty="0" smtClean="0"/>
              <a:t>(</a:t>
            </a:r>
            <a:r>
              <a:rPr lang="en-US" dirty="0" err="1" smtClean="0"/>
              <a:t>arr</a:t>
            </a:r>
            <a:r>
              <a:rPr lang="en-US" dirty="0" smtClean="0"/>
              <a:t>, left, j);</a:t>
            </a:r>
          </a:p>
          <a:p>
            <a:pPr>
              <a:buNone/>
            </a:pPr>
            <a:r>
              <a:rPr lang="en-US" dirty="0" smtClean="0"/>
              <a:t>      if (</a:t>
            </a:r>
            <a:r>
              <a:rPr lang="en-US" dirty="0" err="1" smtClean="0"/>
              <a:t>i</a:t>
            </a:r>
            <a:r>
              <a:rPr lang="en-US" dirty="0" smtClean="0"/>
              <a:t> &lt; right)</a:t>
            </a:r>
          </a:p>
          <a:p>
            <a:pPr>
              <a:buNone/>
            </a:pPr>
            <a:r>
              <a:rPr lang="en-US" dirty="0" smtClean="0"/>
              <a:t>            </a:t>
            </a:r>
            <a:r>
              <a:rPr lang="en-US" dirty="0" err="1" smtClean="0"/>
              <a:t>quickSort</a:t>
            </a:r>
            <a:r>
              <a:rPr lang="en-US" dirty="0" smtClean="0"/>
              <a:t>(</a:t>
            </a:r>
            <a:r>
              <a:rPr lang="en-US" dirty="0" err="1" smtClean="0"/>
              <a:t>arr</a:t>
            </a:r>
            <a:r>
              <a:rPr lang="en-US" dirty="0" smtClean="0"/>
              <a:t>, </a:t>
            </a:r>
            <a:r>
              <a:rPr lang="en-US" dirty="0" err="1" smtClean="0"/>
              <a:t>i</a:t>
            </a:r>
            <a:r>
              <a:rPr lang="en-US" dirty="0" smtClean="0"/>
              <a:t>, right);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Choice Of Pivot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Clr>
                <a:srgbClr val="C40000"/>
              </a:buClr>
              <a:buSzPct val="120000"/>
              <a:buFont typeface="Wingdings" pitchFamily="2" charset="2"/>
              <a:buNone/>
            </a:pPr>
            <a:r>
              <a:rPr lang="en-US" dirty="0"/>
              <a:t>Choosing Pivot is a vital discussion and usually following methods are popular in selecting a Pivot.</a:t>
            </a:r>
          </a:p>
          <a:p>
            <a:pPr marL="533400" indent="-533400">
              <a:buClr>
                <a:srgbClr val="000099"/>
              </a:buClr>
              <a:buSzPct val="120000"/>
              <a:buFont typeface="Wingdings" pitchFamily="2" charset="2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Leftmost</a:t>
            </a:r>
            <a:r>
              <a:rPr lang="en-US" dirty="0"/>
              <a:t> element in list that is to be sorted</a:t>
            </a:r>
          </a:p>
          <a:p>
            <a:pPr marL="990600" lvl="1" indent="-533400">
              <a:buClr>
                <a:srgbClr val="C40000"/>
              </a:buClr>
              <a:buSzPct val="120000"/>
              <a:buFont typeface="Wingdings" pitchFamily="2" charset="2"/>
              <a:buChar char="ü"/>
            </a:pPr>
            <a:r>
              <a:rPr lang="en-US" dirty="0"/>
              <a:t>When sorting </a:t>
            </a:r>
            <a:r>
              <a:rPr lang="en-US" dirty="0" smtClean="0">
                <a:solidFill>
                  <a:srgbClr val="0000CC"/>
                </a:solidFill>
              </a:rPr>
              <a:t>a[1:20</a:t>
            </a:r>
            <a:r>
              <a:rPr lang="en-US" dirty="0">
                <a:solidFill>
                  <a:srgbClr val="0000CC"/>
                </a:solidFill>
              </a:rPr>
              <a:t>]</a:t>
            </a:r>
            <a:r>
              <a:rPr lang="en-US" dirty="0"/>
              <a:t>,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use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smtClean="0">
                <a:solidFill>
                  <a:srgbClr val="0000CC"/>
                </a:solidFill>
              </a:rPr>
              <a:t>a[1]</a:t>
            </a:r>
            <a:r>
              <a:rPr lang="en-US" dirty="0" smtClean="0">
                <a:solidFill>
                  <a:schemeClr val="hlink"/>
                </a:solidFill>
              </a:rPr>
              <a:t> </a:t>
            </a:r>
            <a:r>
              <a:rPr lang="en-US" dirty="0"/>
              <a:t>as the pivot</a:t>
            </a:r>
          </a:p>
          <a:p>
            <a:pPr marL="533400" indent="-533400">
              <a:buClr>
                <a:srgbClr val="000099"/>
              </a:buClr>
              <a:buSzPct val="120000"/>
              <a:buFont typeface="Wingdings" pitchFamily="2" charset="2"/>
              <a:buAutoNum type="arabicPeriod" startAt="2"/>
            </a:pPr>
            <a:r>
              <a:rPr lang="en-US" dirty="0">
                <a:solidFill>
                  <a:srgbClr val="0000CC"/>
                </a:solidFill>
              </a:rPr>
              <a:t>Randomly </a:t>
            </a:r>
            <a:r>
              <a:rPr lang="en-US" dirty="0"/>
              <a:t>select one of the elements to be sorted as the pivot</a:t>
            </a:r>
          </a:p>
          <a:p>
            <a:pPr marL="990600" lvl="1" indent="-533400">
              <a:buClr>
                <a:srgbClr val="C40000"/>
              </a:buClr>
              <a:buSzPct val="120000"/>
              <a:buFont typeface="Wingdings" pitchFamily="2" charset="2"/>
              <a:buChar char="ü"/>
            </a:pPr>
            <a:r>
              <a:rPr lang="en-US" dirty="0"/>
              <a:t>When sorting </a:t>
            </a:r>
            <a:r>
              <a:rPr lang="en-US" dirty="0" smtClean="0">
                <a:solidFill>
                  <a:srgbClr val="0000CC"/>
                </a:solidFill>
              </a:rPr>
              <a:t>a[1:20</a:t>
            </a:r>
            <a:r>
              <a:rPr lang="en-US" dirty="0">
                <a:solidFill>
                  <a:srgbClr val="0000CC"/>
                </a:solidFill>
              </a:rPr>
              <a:t>]</a:t>
            </a:r>
            <a:r>
              <a:rPr lang="en-US" dirty="0"/>
              <a:t>,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generate a random number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>
                <a:solidFill>
                  <a:srgbClr val="0000CC"/>
                </a:solidFill>
              </a:rPr>
              <a:t>r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dirty="0"/>
              <a:t>in the range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smtClean="0">
                <a:solidFill>
                  <a:srgbClr val="0000CC"/>
                </a:solidFill>
              </a:rPr>
              <a:t>[1, </a:t>
            </a:r>
            <a:r>
              <a:rPr lang="en-US" dirty="0">
                <a:solidFill>
                  <a:srgbClr val="0000CC"/>
                </a:solidFill>
              </a:rPr>
              <a:t>20]</a:t>
            </a:r>
            <a:r>
              <a:rPr lang="en-US" dirty="0"/>
              <a:t>.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Use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>
                <a:solidFill>
                  <a:srgbClr val="0000CC"/>
                </a:solidFill>
              </a:rPr>
              <a:t>a[r]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dirty="0"/>
              <a:t>as the pivot</a:t>
            </a:r>
          </a:p>
          <a:p>
            <a:pPr marL="533400" indent="-533400"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Choice Of Pivot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458200" cy="5486400"/>
          </a:xfrm>
        </p:spPr>
        <p:txBody>
          <a:bodyPr>
            <a:normAutofit lnSpcReduction="10000"/>
          </a:bodyPr>
          <a:lstStyle/>
          <a:p>
            <a:pPr marL="533400" indent="-533400">
              <a:buClr>
                <a:srgbClr val="000099"/>
              </a:buClr>
              <a:buSzPct val="120000"/>
              <a:buFontTx/>
              <a:buAutoNum type="arabicPeriod" startAt="3"/>
            </a:pPr>
            <a:r>
              <a:rPr lang="en-US" dirty="0">
                <a:solidFill>
                  <a:srgbClr val="0000CC"/>
                </a:solidFill>
              </a:rPr>
              <a:t>Median-of-Three rule - </a:t>
            </a:r>
            <a:r>
              <a:rPr lang="en-US" dirty="0"/>
              <a:t>from leftmost, middle, and rightmost elements of the list to be sorted, select the one with median key as the pivot</a:t>
            </a:r>
          </a:p>
          <a:p>
            <a:pPr marL="990600" lvl="1" indent="-533400">
              <a:buClr>
                <a:srgbClr val="C40000"/>
              </a:buClr>
              <a:buSzPct val="120000"/>
              <a:buFont typeface="Wingdings" pitchFamily="2" charset="2"/>
              <a:buChar char="ü"/>
            </a:pPr>
            <a:r>
              <a:rPr lang="en-US" dirty="0"/>
              <a:t>When sorting </a:t>
            </a:r>
            <a:r>
              <a:rPr lang="en-US" b="1" dirty="0" smtClean="0">
                <a:solidFill>
                  <a:srgbClr val="0000CC"/>
                </a:solidFill>
              </a:rPr>
              <a:t>a[1:20</a:t>
            </a:r>
            <a:r>
              <a:rPr lang="en-US" b="1" dirty="0">
                <a:solidFill>
                  <a:srgbClr val="0000CC"/>
                </a:solidFill>
              </a:rPr>
              <a:t>]</a:t>
            </a:r>
            <a:r>
              <a:rPr lang="en-US" b="1" dirty="0"/>
              <a:t>,</a:t>
            </a:r>
            <a:r>
              <a:rPr lang="en-US" dirty="0"/>
              <a:t> examine </a:t>
            </a:r>
            <a:r>
              <a:rPr lang="en-US" b="1" dirty="0" smtClean="0">
                <a:solidFill>
                  <a:srgbClr val="0000CC"/>
                </a:solidFill>
              </a:rPr>
              <a:t>a[1], a[10] ((1+20</a:t>
            </a:r>
            <a:r>
              <a:rPr lang="en-US" b="1" dirty="0">
                <a:solidFill>
                  <a:srgbClr val="0000CC"/>
                </a:solidFill>
              </a:rPr>
              <a:t>)/2)</a:t>
            </a:r>
            <a:r>
              <a:rPr lang="en-US" b="1" dirty="0"/>
              <a:t>,</a:t>
            </a:r>
            <a:r>
              <a:rPr lang="en-US" dirty="0"/>
              <a:t> and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b="1" dirty="0">
                <a:solidFill>
                  <a:srgbClr val="0000CC"/>
                </a:solidFill>
              </a:rPr>
              <a:t>a[20]</a:t>
            </a:r>
            <a:r>
              <a:rPr lang="en-US" dirty="0"/>
              <a:t>.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/>
              <a:t>Select the element with median (i.e., middle) key</a:t>
            </a:r>
          </a:p>
          <a:p>
            <a:pPr marL="990600" lvl="1" indent="-533400">
              <a:buClr>
                <a:srgbClr val="C40000"/>
              </a:buClr>
              <a:buSzPct val="120000"/>
              <a:buFont typeface="Wingdings" pitchFamily="2" charset="2"/>
              <a:buChar char="ü"/>
            </a:pPr>
            <a:r>
              <a:rPr lang="en-US" dirty="0"/>
              <a:t>If </a:t>
            </a:r>
            <a:r>
              <a:rPr lang="en-US" b="1" dirty="0" smtClean="0">
                <a:solidFill>
                  <a:srgbClr val="0000CC"/>
                </a:solidFill>
              </a:rPr>
              <a:t>a[1].</a:t>
            </a:r>
            <a:r>
              <a:rPr lang="en-US" b="1" dirty="0">
                <a:solidFill>
                  <a:srgbClr val="0000CC"/>
                </a:solidFill>
              </a:rPr>
              <a:t>key = 30</a:t>
            </a:r>
            <a:r>
              <a:rPr lang="en-US" b="1" dirty="0"/>
              <a:t>,</a:t>
            </a:r>
            <a:r>
              <a:rPr lang="en-US" b="1" dirty="0">
                <a:solidFill>
                  <a:schemeClr val="hlink"/>
                </a:solidFill>
              </a:rPr>
              <a:t> </a:t>
            </a:r>
            <a:r>
              <a:rPr lang="en-US" b="1" dirty="0" smtClean="0">
                <a:solidFill>
                  <a:srgbClr val="0000CC"/>
                </a:solidFill>
              </a:rPr>
              <a:t>a[10].</a:t>
            </a:r>
            <a:r>
              <a:rPr lang="en-US" b="1" dirty="0">
                <a:solidFill>
                  <a:srgbClr val="0000CC"/>
                </a:solidFill>
              </a:rPr>
              <a:t>key = 2</a:t>
            </a:r>
            <a:r>
              <a:rPr lang="en-US" dirty="0"/>
              <a:t>, and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b="1" dirty="0">
                <a:solidFill>
                  <a:srgbClr val="0000CC"/>
                </a:solidFill>
              </a:rPr>
              <a:t>a[20].key = 10, a[20]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dirty="0"/>
              <a:t>becomes the pivot</a:t>
            </a:r>
          </a:p>
          <a:p>
            <a:pPr marL="990600" lvl="1" indent="-533400">
              <a:buClr>
                <a:srgbClr val="C40000"/>
              </a:buClr>
              <a:buSzPct val="120000"/>
              <a:buFont typeface="Wingdings" pitchFamily="2" charset="2"/>
              <a:buChar char="ü"/>
            </a:pPr>
            <a:r>
              <a:rPr lang="en-US" dirty="0"/>
              <a:t>If </a:t>
            </a:r>
            <a:r>
              <a:rPr lang="en-US" b="1" dirty="0" smtClean="0">
                <a:solidFill>
                  <a:srgbClr val="0000CC"/>
                </a:solidFill>
              </a:rPr>
              <a:t>a[1].</a:t>
            </a:r>
            <a:r>
              <a:rPr lang="en-US" b="1" dirty="0">
                <a:solidFill>
                  <a:srgbClr val="0000CC"/>
                </a:solidFill>
              </a:rPr>
              <a:t>key = 3, </a:t>
            </a:r>
            <a:r>
              <a:rPr lang="en-US" b="1" dirty="0" smtClean="0">
                <a:solidFill>
                  <a:srgbClr val="0000CC"/>
                </a:solidFill>
              </a:rPr>
              <a:t>a[10].</a:t>
            </a:r>
            <a:r>
              <a:rPr lang="en-US" b="1" dirty="0">
                <a:solidFill>
                  <a:srgbClr val="0000CC"/>
                </a:solidFill>
              </a:rPr>
              <a:t>key = 2</a:t>
            </a:r>
            <a:r>
              <a:rPr lang="en-US" dirty="0"/>
              <a:t>, and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b="1" dirty="0">
                <a:solidFill>
                  <a:srgbClr val="0000CC"/>
                </a:solidFill>
              </a:rPr>
              <a:t>a[20].key = 10, </a:t>
            </a:r>
            <a:r>
              <a:rPr lang="en-US" b="1" dirty="0" smtClean="0">
                <a:solidFill>
                  <a:srgbClr val="0000CC"/>
                </a:solidFill>
              </a:rPr>
              <a:t>a[1]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/>
              <a:t>becomes the pivot</a:t>
            </a:r>
          </a:p>
          <a:p>
            <a:pPr marL="990600" lvl="1" indent="-533400">
              <a:buClr>
                <a:srgbClr val="C40000"/>
              </a:buClr>
              <a:buSzPct val="120000"/>
              <a:buFont typeface="Wingdings" pitchFamily="2" charset="2"/>
              <a:buChar char="ü"/>
            </a:pPr>
            <a:r>
              <a:rPr lang="en-US" dirty="0"/>
              <a:t>If </a:t>
            </a:r>
            <a:r>
              <a:rPr lang="en-US" b="1" dirty="0" smtClean="0">
                <a:solidFill>
                  <a:srgbClr val="0000CC"/>
                </a:solidFill>
              </a:rPr>
              <a:t>a[1].</a:t>
            </a:r>
            <a:r>
              <a:rPr lang="en-US" b="1" dirty="0">
                <a:solidFill>
                  <a:srgbClr val="0000CC"/>
                </a:solidFill>
              </a:rPr>
              <a:t>key = 30, </a:t>
            </a:r>
            <a:r>
              <a:rPr lang="en-US" b="1" dirty="0" smtClean="0">
                <a:solidFill>
                  <a:srgbClr val="0000CC"/>
                </a:solidFill>
              </a:rPr>
              <a:t>a[10].</a:t>
            </a:r>
            <a:r>
              <a:rPr lang="en-US" b="1" dirty="0">
                <a:solidFill>
                  <a:srgbClr val="0000CC"/>
                </a:solidFill>
              </a:rPr>
              <a:t>key = 25</a:t>
            </a:r>
            <a:r>
              <a:rPr lang="en-US" dirty="0"/>
              <a:t>, and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b="1" dirty="0">
                <a:solidFill>
                  <a:srgbClr val="0000CC"/>
                </a:solidFill>
              </a:rPr>
              <a:t>a[20].key = 10, </a:t>
            </a:r>
            <a:r>
              <a:rPr lang="en-US" b="1" dirty="0" smtClean="0">
                <a:solidFill>
                  <a:srgbClr val="0000CC"/>
                </a:solidFill>
              </a:rPr>
              <a:t>a[10]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/>
              <a:t>becomes the pivot</a:t>
            </a:r>
          </a:p>
          <a:p>
            <a:pPr marL="533400" indent="-533400"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Pivot – First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quick sort algorithm works by partitioning the array to be sorted</a:t>
            </a:r>
          </a:p>
          <a:p>
            <a:r>
              <a:rPr lang="en-US" dirty="0" smtClean="0"/>
              <a:t>Each partitions are internally sorted recursively</a:t>
            </a:r>
          </a:p>
          <a:p>
            <a:r>
              <a:rPr lang="en-US" dirty="0" smtClean="0"/>
              <a:t>In partition the first element of an array is chosen as a key value</a:t>
            </a:r>
          </a:p>
          <a:p>
            <a:r>
              <a:rPr lang="en-US" dirty="0" smtClean="0"/>
              <a:t>This key value can be the first element of an array</a:t>
            </a:r>
          </a:p>
          <a:p>
            <a:r>
              <a:rPr lang="en-US" dirty="0" smtClean="0"/>
              <a:t>If A is an array then key = A [0], and rest of the elements are grouped into two portions such that</a:t>
            </a:r>
          </a:p>
          <a:p>
            <a:pPr lvl="1"/>
            <a:r>
              <a:rPr lang="en-US" dirty="0" smtClean="0"/>
              <a:t>One partition contains elements smaller than key value</a:t>
            </a:r>
          </a:p>
          <a:p>
            <a:pPr lvl="1"/>
            <a:r>
              <a:rPr lang="en-US" dirty="0" smtClean="0"/>
              <a:t>Another partition contains elements larger than the key value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Pivot – First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pointers, </a:t>
            </a:r>
            <a:r>
              <a:rPr lang="en-US" b="1" dirty="0" smtClean="0"/>
              <a:t>up</a:t>
            </a:r>
            <a:r>
              <a:rPr lang="en-US" dirty="0" smtClean="0"/>
              <a:t> and </a:t>
            </a:r>
            <a:r>
              <a:rPr lang="en-US" b="1" dirty="0" smtClean="0"/>
              <a:t>low</a:t>
            </a:r>
            <a:r>
              <a:rPr lang="en-US" dirty="0" smtClean="0"/>
              <a:t>, are initialized to the upper and lower bounds of the sub array</a:t>
            </a:r>
          </a:p>
          <a:p>
            <a:r>
              <a:rPr lang="en-US" dirty="0" smtClean="0"/>
              <a:t>During execution, at any point each element in a position above </a:t>
            </a:r>
            <a:r>
              <a:rPr lang="en-US" b="1" dirty="0" smtClean="0"/>
              <a:t>up</a:t>
            </a:r>
            <a:r>
              <a:rPr lang="en-US" dirty="0" smtClean="0"/>
              <a:t> is greater than or equal to key value</a:t>
            </a:r>
          </a:p>
          <a:p>
            <a:r>
              <a:rPr lang="en-US" dirty="0" smtClean="0"/>
              <a:t>And each element in a position below </a:t>
            </a:r>
            <a:r>
              <a:rPr lang="en-US" b="1" dirty="0" smtClean="0"/>
              <a:t>low</a:t>
            </a:r>
            <a:r>
              <a:rPr lang="en-US" dirty="0" smtClean="0"/>
              <a:t> pointer is less than or equal to key</a:t>
            </a:r>
          </a:p>
          <a:p>
            <a:r>
              <a:rPr lang="en-US" b="1" dirty="0" smtClean="0"/>
              <a:t>up</a:t>
            </a:r>
            <a:r>
              <a:rPr lang="en-US" dirty="0" smtClean="0"/>
              <a:t> pointer will move in a decrement</a:t>
            </a:r>
          </a:p>
          <a:p>
            <a:r>
              <a:rPr lang="en-US" dirty="0" smtClean="0"/>
              <a:t>And </a:t>
            </a:r>
            <a:r>
              <a:rPr lang="en-US" b="1" dirty="0" smtClean="0"/>
              <a:t>low</a:t>
            </a:r>
            <a:r>
              <a:rPr lang="en-US" dirty="0" smtClean="0"/>
              <a:t> pointer will move in an increment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Pivot – First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Let A be an array A[1],A[2],A[3]…..A[n] of n numbers, then</a:t>
            </a:r>
          </a:p>
          <a:p>
            <a:pPr>
              <a:buNone/>
            </a:pPr>
            <a:r>
              <a:rPr lang="en-US" dirty="0" smtClean="0"/>
              <a:t>Step 1: Choose the first element of the array as the key i.e. key=A[1]</a:t>
            </a:r>
          </a:p>
          <a:p>
            <a:pPr>
              <a:buNone/>
            </a:pPr>
            <a:r>
              <a:rPr lang="en-US" dirty="0" smtClean="0"/>
              <a:t>Step 2: Place the </a:t>
            </a:r>
            <a:r>
              <a:rPr lang="en-US" b="1" dirty="0" smtClean="0"/>
              <a:t>low</a:t>
            </a:r>
            <a:r>
              <a:rPr lang="en-US" dirty="0" smtClean="0"/>
              <a:t> pointer in second position of the array and </a:t>
            </a:r>
            <a:r>
              <a:rPr lang="en-US" b="1" dirty="0" smtClean="0"/>
              <a:t>up</a:t>
            </a:r>
            <a:r>
              <a:rPr lang="en-US" dirty="0" smtClean="0"/>
              <a:t> pointer in the last position of the array i.e. low=2 and up=n</a:t>
            </a:r>
          </a:p>
          <a:p>
            <a:pPr>
              <a:buNone/>
            </a:pPr>
            <a:r>
              <a:rPr lang="en-US" dirty="0" smtClean="0"/>
              <a:t>Step 3: Repeatedly increase the low pointer by one position until A[low]&gt;key</a:t>
            </a:r>
          </a:p>
          <a:p>
            <a:pPr>
              <a:buNone/>
            </a:pPr>
            <a:r>
              <a:rPr lang="en-US" dirty="0" smtClean="0"/>
              <a:t>Step 4: Repeated decrease the up pointer by one position until A[up]&lt;=key</a:t>
            </a:r>
          </a:p>
          <a:p>
            <a:pPr>
              <a:buNone/>
            </a:pPr>
            <a:r>
              <a:rPr lang="en-US" dirty="0" smtClean="0"/>
              <a:t>Step 5: if up&gt;low, interchange A[low] with A[up], swap=A[low], A[low]=A[up], A[up]=swap</a:t>
            </a:r>
          </a:p>
          <a:p>
            <a:pPr>
              <a:buNone/>
            </a:pPr>
            <a:r>
              <a:rPr lang="en-US" dirty="0" smtClean="0"/>
              <a:t>Step 6: Repeat steps 3,4 and 5 until the condition in step 5 fails (i.e. up&lt;=low) then interchange A[up] with key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–Trace Pivot =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an array with seven(7) elements 42,33,23,74,44,67,49</a:t>
            </a:r>
          </a:p>
          <a:p>
            <a:r>
              <a:rPr lang="en-US" dirty="0" smtClean="0"/>
              <a:t>Select the first value of the array as the key, so key=42</a:t>
            </a:r>
          </a:p>
          <a:p>
            <a:r>
              <a:rPr lang="en-US" dirty="0" smtClean="0"/>
              <a:t>Pointer </a:t>
            </a:r>
            <a:r>
              <a:rPr lang="en-US" b="1" dirty="0" smtClean="0"/>
              <a:t>low</a:t>
            </a:r>
            <a:r>
              <a:rPr lang="en-US" dirty="0" smtClean="0"/>
              <a:t> points to 33 and </a:t>
            </a:r>
            <a:r>
              <a:rPr lang="en-US" b="1" dirty="0" smtClean="0"/>
              <a:t>up</a:t>
            </a:r>
            <a:r>
              <a:rPr lang="en-US" dirty="0" smtClean="0"/>
              <a:t> points to 49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Move the </a:t>
            </a:r>
            <a:r>
              <a:rPr lang="en-US" b="1" dirty="0" smtClean="0"/>
              <a:t>low</a:t>
            </a:r>
            <a:r>
              <a:rPr lang="en-US" dirty="0" smtClean="0"/>
              <a:t> pointer repeatedly by incrementing one position until A[low]&gt;key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4173790"/>
            <a:ext cx="6110287" cy="100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276600"/>
            <a:ext cx="7772400" cy="1905000"/>
          </a:xfrm>
        </p:spPr>
        <p:txBody>
          <a:bodyPr/>
          <a:lstStyle/>
          <a:p>
            <a:r>
              <a:rPr lang="en-US" dirty="0" smtClean="0"/>
              <a:t>Here A[low]&gt;key i.e. 74&gt;42</a:t>
            </a:r>
          </a:p>
          <a:p>
            <a:r>
              <a:rPr lang="en-US" dirty="0" smtClean="0"/>
              <a:t>Now decrease the pointer </a:t>
            </a:r>
            <a:r>
              <a:rPr lang="en-US" b="1" dirty="0" smtClean="0"/>
              <a:t>up</a:t>
            </a:r>
            <a:r>
              <a:rPr lang="en-US" dirty="0" smtClean="0"/>
              <a:t> by one position until A[up]&lt;=key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164263"/>
            <a:ext cx="6138862" cy="102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139781"/>
            <a:ext cx="6215062" cy="11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876800"/>
            <a:ext cx="6096000" cy="124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–Trace Pivot =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311058"/>
            <a:ext cx="5699125" cy="1203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457450"/>
            <a:ext cx="56229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599" y="3570416"/>
            <a:ext cx="5622925" cy="100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4876800"/>
            <a:ext cx="571948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–Trace Pivot =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962400"/>
            <a:ext cx="7772400" cy="2362200"/>
          </a:xfrm>
        </p:spPr>
        <p:txBody>
          <a:bodyPr/>
          <a:lstStyle/>
          <a:p>
            <a:r>
              <a:rPr lang="en-US" dirty="0" smtClean="0"/>
              <a:t>We will recursively call the </a:t>
            </a:r>
            <a:r>
              <a:rPr lang="en-US" dirty="0" err="1" smtClean="0"/>
              <a:t>quicksort</a:t>
            </a:r>
            <a:r>
              <a:rPr lang="en-US" dirty="0" smtClean="0"/>
              <a:t> function and will pass the sub-arrays along with the low and up pointers</a:t>
            </a:r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8665" y="1143000"/>
            <a:ext cx="581273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362200"/>
            <a:ext cx="6851256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–Trace Pivot =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We are given array of n integers to sort: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4478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0574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26670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2766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8862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44958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51054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57150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63246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7772400" cy="1447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/>
              <a:t>There are a number of ways to pick the </a:t>
            </a:r>
            <a:r>
              <a:rPr lang="en-US" sz="2400" dirty="0" smtClean="0"/>
              <a:t>key </a:t>
            </a:r>
            <a:r>
              <a:rPr lang="en-US" sz="2400" dirty="0"/>
              <a:t>element.  In this example, we will use the </a:t>
            </a:r>
            <a:r>
              <a:rPr lang="en-US" sz="2400" dirty="0">
                <a:solidFill>
                  <a:srgbClr val="0000CC"/>
                </a:solidFill>
              </a:rPr>
              <a:t>first</a:t>
            </a:r>
            <a:r>
              <a:rPr lang="en-US" sz="2400" dirty="0"/>
              <a:t> element in the array: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447800" y="31242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057400" y="3124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2667000" y="3124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276600" y="3124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3886200" y="3124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4495800" y="3124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5105400" y="3124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5715000" y="3124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6324600" y="3124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20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100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 smtClean="0"/>
              <a:t>key</a:t>
            </a:r>
            <a:r>
              <a:rPr lang="en-US" sz="1800" dirty="0" err="1" smtClean="0"/>
              <a:t>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</a:t>
            </a:r>
            <a:r>
              <a:rPr lang="en-US" dirty="0" smtClean="0"/>
              <a:t>]        [1</a:t>
            </a:r>
            <a:r>
              <a:rPr lang="en-US" dirty="0"/>
              <a:t>]   </a:t>
            </a:r>
            <a:r>
              <a:rPr lang="en-US" dirty="0" smtClean="0"/>
              <a:t>    [2</a:t>
            </a:r>
            <a:r>
              <a:rPr lang="en-US" dirty="0"/>
              <a:t>] </a:t>
            </a:r>
            <a:r>
              <a:rPr lang="en-US" dirty="0" smtClean="0"/>
              <a:t>     </a:t>
            </a:r>
            <a:r>
              <a:rPr lang="en-US" dirty="0"/>
              <a:t>[3]  </a:t>
            </a:r>
            <a:r>
              <a:rPr lang="en-US" dirty="0" smtClean="0"/>
              <a:t>      </a:t>
            </a:r>
            <a:r>
              <a:rPr lang="en-US" dirty="0"/>
              <a:t>[4]  </a:t>
            </a:r>
            <a:r>
              <a:rPr lang="en-US" dirty="0" smtClean="0"/>
              <a:t>    [</a:t>
            </a:r>
            <a:r>
              <a:rPr lang="en-US" dirty="0"/>
              <a:t>5]  </a:t>
            </a:r>
            <a:r>
              <a:rPr lang="en-US" dirty="0" smtClean="0"/>
              <a:t>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22098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 smtClean="0"/>
              <a:t>low</a:t>
            </a:r>
            <a:endParaRPr lang="en-US" sz="1800" dirty="0"/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6781800" y="5486400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/>
              <a:t>up</a:t>
            </a:r>
            <a:endParaRPr lang="en-US" sz="1800" dirty="0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V="1">
            <a:off x="7010400" y="51054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 flipV="1">
            <a:off x="2667000" y="51816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</a:t>
            </a:r>
            <a:r>
              <a:rPr lang="en-US" dirty="0" smtClean="0"/>
              <a:t>  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</a:t>
            </a:r>
            <a:r>
              <a:rPr lang="en-US" dirty="0" smtClean="0"/>
              <a:t>  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2514600" y="55626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65532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 flipV="1">
            <a:off x="7239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 flipV="1">
            <a:off x="2819400" y="51816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625101" y="1422717"/>
            <a:ext cx="5242299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r>
              <a:rPr lang="en-US" sz="2000" dirty="0">
                <a:effectLst/>
                <a:latin typeface="+mn-lt"/>
              </a:rPr>
              <a:t>	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endParaRPr lang="en-US" dirty="0">
              <a:effectLst/>
            </a:endParaRP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64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 </a:t>
            </a:r>
            <a:r>
              <a:rPr lang="en-US" dirty="0" smtClean="0"/>
              <a:t>    [</a:t>
            </a:r>
            <a:r>
              <a:rPr lang="en-US" dirty="0"/>
              <a:t>1]  </a:t>
            </a:r>
            <a:r>
              <a:rPr lang="en-US" dirty="0" smtClean="0"/>
              <a:t>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 </a:t>
            </a:r>
            <a:r>
              <a:rPr lang="en-US" dirty="0"/>
              <a:t>[5]  </a:t>
            </a:r>
            <a:r>
              <a:rPr lang="en-US" dirty="0" smtClean="0"/>
              <a:t> 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3200400" y="55626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6858000" y="55768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 flipV="1">
            <a:off x="7239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 flipV="1">
            <a:off x="3505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625101" y="1422717"/>
            <a:ext cx="5242299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r>
              <a:rPr lang="en-US" sz="2000" dirty="0">
                <a:effectLst/>
                <a:latin typeface="+mn-lt"/>
              </a:rPr>
              <a:t>	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endParaRPr lang="en-US" dirty="0">
              <a:effectLst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[</a:t>
            </a:r>
            <a:r>
              <a:rPr lang="en-US" dirty="0"/>
              <a:t>2]  </a:t>
            </a:r>
            <a:r>
              <a:rPr lang="en-US" dirty="0" smtClean="0"/>
              <a:t>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  </a:t>
            </a:r>
            <a:r>
              <a:rPr lang="en-US" dirty="0"/>
              <a:t>[5]  </a:t>
            </a:r>
            <a:r>
              <a:rPr lang="en-US" dirty="0" smtClean="0"/>
              <a:t> 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858411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6934200" y="55768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 flipV="1">
            <a:off x="7239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625101" y="1438106"/>
            <a:ext cx="44040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r>
              <a:rPr lang="en-US" sz="2000" dirty="0">
                <a:effectLst/>
                <a:latin typeface="+mn-lt"/>
              </a:rPr>
              <a:t>	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endParaRPr lang="en-US" sz="2000" dirty="0">
              <a:effectLst/>
              <a:latin typeface="+mn-lt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3495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  </a:t>
            </a:r>
            <a:r>
              <a:rPr lang="en-US" dirty="0" smtClean="0"/>
              <a:t>   [</a:t>
            </a:r>
            <a:r>
              <a:rPr lang="en-US" dirty="0"/>
              <a:t>4]  </a:t>
            </a:r>
            <a:r>
              <a:rPr lang="en-US" dirty="0" smtClean="0"/>
              <a:t>     </a:t>
            </a:r>
            <a:r>
              <a:rPr lang="en-US" dirty="0"/>
              <a:t>[5]   </a:t>
            </a:r>
            <a:r>
              <a:rPr lang="en-US" dirty="0" smtClean="0"/>
              <a:t>   </a:t>
            </a:r>
            <a:r>
              <a:rPr lang="en-US" dirty="0"/>
              <a:t>[6] </a:t>
            </a:r>
            <a:r>
              <a:rPr lang="en-US" dirty="0" smtClean="0"/>
              <a:t>      </a:t>
            </a:r>
            <a:r>
              <a:rPr lang="en-US" dirty="0"/>
              <a:t>[7]  </a:t>
            </a:r>
            <a:r>
              <a:rPr lang="en-US" dirty="0" smtClean="0"/>
              <a:t>    </a:t>
            </a:r>
            <a:r>
              <a:rPr lang="en-US" dirty="0"/>
              <a:t>[8]</a:t>
            </a: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6858000" y="55768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V="1">
            <a:off x="7239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457200" y="1447800"/>
            <a:ext cx="448029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endParaRPr lang="en-US" sz="2000" dirty="0">
              <a:effectLst/>
              <a:latin typeface="+mn-lt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 </a:t>
            </a:r>
            <a:r>
              <a:rPr lang="en-US" dirty="0" smtClean="0"/>
              <a:t>   [</a:t>
            </a:r>
            <a:r>
              <a:rPr lang="en-US" dirty="0"/>
              <a:t>2] 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  </a:t>
            </a:r>
            <a:r>
              <a:rPr lang="en-US" dirty="0"/>
              <a:t>[5]  </a:t>
            </a:r>
            <a:r>
              <a:rPr lang="en-US" dirty="0" smtClean="0"/>
              <a:t>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34290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503050" y="1447800"/>
            <a:ext cx="47547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80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</a:t>
            </a:r>
            <a:r>
              <a:rPr lang="en-US" dirty="0"/>
              <a:t>[1] </a:t>
            </a:r>
            <a:r>
              <a:rPr lang="en-US" dirty="0" smtClean="0"/>
              <a:t>      </a:t>
            </a:r>
            <a:r>
              <a:rPr lang="en-US" dirty="0"/>
              <a:t>[2]   </a:t>
            </a:r>
            <a:r>
              <a:rPr lang="en-US" dirty="0" smtClean="0"/>
              <a:t>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>
                <a:effectLst/>
              </a:rPr>
              <a:t>low</a:t>
            </a:r>
            <a:endParaRPr lang="en-US" sz="1800" dirty="0">
              <a:effectLst/>
            </a:endParaRP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>
                <a:effectLst/>
              </a:rPr>
              <a:t>high</a:t>
            </a:r>
            <a:endParaRPr lang="en-US" sz="1800" dirty="0">
              <a:effectLst/>
            </a:endParaRPr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374955" y="1328678"/>
            <a:ext cx="549244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endParaRPr lang="en-US" sz="2000" dirty="0">
              <a:effectLst/>
              <a:latin typeface="+mn-lt"/>
            </a:endParaRPr>
          </a:p>
        </p:txBody>
      </p:sp>
      <p:sp>
        <p:nvSpPr>
          <p:cNvPr id="16404" name="Freeform 20"/>
          <p:cNvSpPr>
            <a:spLocks/>
          </p:cNvSpPr>
          <p:nvPr/>
        </p:nvSpPr>
        <p:spPr bwMode="auto">
          <a:xfrm>
            <a:off x="4343400" y="3733800"/>
            <a:ext cx="2527300" cy="4572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384" y="80"/>
              </a:cxn>
              <a:cxn ang="0">
                <a:pos x="1392" y="80"/>
              </a:cxn>
              <a:cxn ang="0">
                <a:pos x="1584" y="560"/>
              </a:cxn>
            </a:cxnLst>
            <a:rect l="0" t="0" r="r" b="b"/>
            <a:pathLst>
              <a:path w="1592" h="560">
                <a:moveTo>
                  <a:pt x="0" y="560"/>
                </a:moveTo>
                <a:cubicBezTo>
                  <a:pt x="76" y="360"/>
                  <a:pt x="152" y="160"/>
                  <a:pt x="384" y="80"/>
                </a:cubicBezTo>
                <a:cubicBezTo>
                  <a:pt x="616" y="0"/>
                  <a:pt x="1192" y="0"/>
                  <a:pt x="1392" y="80"/>
                </a:cubicBezTo>
                <a:cubicBezTo>
                  <a:pt x="1592" y="160"/>
                  <a:pt x="1588" y="360"/>
                  <a:pt x="1584" y="560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80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 </a:t>
            </a:r>
            <a:r>
              <a:rPr lang="en-US" dirty="0" smtClean="0"/>
              <a:t> 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</a:t>
            </a:r>
            <a:r>
              <a:rPr lang="en-US" dirty="0" smtClean="0"/>
              <a:t>      </a:t>
            </a:r>
            <a:r>
              <a:rPr lang="en-US" dirty="0"/>
              <a:t>[5]   </a:t>
            </a:r>
            <a:r>
              <a:rPr lang="en-US" dirty="0" smtClean="0"/>
              <a:t>   </a:t>
            </a:r>
            <a:r>
              <a:rPr lang="en-US" dirty="0"/>
              <a:t>[6]   </a:t>
            </a:r>
            <a:r>
              <a:rPr lang="en-US" dirty="0" smtClean="0"/>
              <a:t>    [7]      </a:t>
            </a:r>
            <a:r>
              <a:rPr lang="en-US" dirty="0"/>
              <a:t>[8]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527355" y="1328678"/>
            <a:ext cx="572104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endParaRPr lang="en-US" sz="2000" dirty="0">
              <a:effectLst/>
              <a:latin typeface="+mn-lt"/>
            </a:endParaRPr>
          </a:p>
        </p:txBody>
      </p:sp>
      <p:sp>
        <p:nvSpPr>
          <p:cNvPr id="17426" name="Freeform 18"/>
          <p:cNvSpPr>
            <a:spLocks/>
          </p:cNvSpPr>
          <p:nvPr/>
        </p:nvSpPr>
        <p:spPr bwMode="auto">
          <a:xfrm>
            <a:off x="4343400" y="3733800"/>
            <a:ext cx="2527300" cy="4572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384" y="80"/>
              </a:cxn>
              <a:cxn ang="0">
                <a:pos x="1392" y="80"/>
              </a:cxn>
              <a:cxn ang="0">
                <a:pos x="1584" y="560"/>
              </a:cxn>
            </a:cxnLst>
            <a:rect l="0" t="0" r="r" b="b"/>
            <a:pathLst>
              <a:path w="1592" h="560">
                <a:moveTo>
                  <a:pt x="0" y="560"/>
                </a:moveTo>
                <a:cubicBezTo>
                  <a:pt x="76" y="360"/>
                  <a:pt x="152" y="160"/>
                  <a:pt x="384" y="80"/>
                </a:cubicBezTo>
                <a:cubicBezTo>
                  <a:pt x="616" y="0"/>
                  <a:pt x="1192" y="0"/>
                  <a:pt x="1392" y="80"/>
                </a:cubicBezTo>
                <a:cubicBezTo>
                  <a:pt x="1592" y="160"/>
                  <a:pt x="1588" y="360"/>
                  <a:pt x="1584" y="560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   </a:t>
            </a:r>
            <a:r>
              <a:rPr lang="en-US" dirty="0" smtClean="0"/>
              <a:t>  [</a:t>
            </a:r>
            <a:r>
              <a:rPr lang="en-US" dirty="0"/>
              <a:t>3</a:t>
            </a:r>
            <a:r>
              <a:rPr lang="en-US" dirty="0" smtClean="0"/>
              <a:t>]       [</a:t>
            </a:r>
            <a:r>
              <a:rPr lang="en-US" dirty="0"/>
              <a:t>4]  </a:t>
            </a:r>
            <a:r>
              <a:rPr lang="en-US" dirty="0" smtClean="0"/>
              <a:t>    </a:t>
            </a:r>
            <a:r>
              <a:rPr lang="en-US" dirty="0"/>
              <a:t>[5]  </a:t>
            </a:r>
            <a:r>
              <a:rPr lang="en-US" dirty="0" smtClean="0"/>
              <a:t> 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374955" y="1334631"/>
            <a:ext cx="549244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  [</a:t>
            </a:r>
            <a:r>
              <a:rPr lang="en-US" dirty="0"/>
              <a:t>5]  </a:t>
            </a:r>
            <a:r>
              <a:rPr lang="en-US" dirty="0" smtClean="0"/>
              <a:t>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38100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61722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1066800" y="1143000"/>
            <a:ext cx="56388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533400" y="13716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3495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</a:t>
            </a:r>
            <a:r>
              <a:rPr lang="en-US" dirty="0" smtClean="0"/>
              <a:t>      </a:t>
            </a:r>
            <a:r>
              <a:rPr lang="en-US" dirty="0"/>
              <a:t>[1] </a:t>
            </a:r>
            <a:r>
              <a:rPr lang="en-US" dirty="0" smtClean="0"/>
              <a:t>  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</a:t>
            </a:r>
            <a:r>
              <a:rPr lang="en-US" dirty="0" smtClean="0"/>
              <a:t>     </a:t>
            </a:r>
            <a:r>
              <a:rPr lang="en-US" dirty="0"/>
              <a:t>[5]   </a:t>
            </a:r>
            <a:r>
              <a:rPr lang="en-US" dirty="0" smtClean="0"/>
              <a:t> 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 </a:t>
            </a:r>
            <a:r>
              <a:rPr lang="en-US" dirty="0" smtClean="0"/>
              <a:t>   [</a:t>
            </a:r>
            <a:r>
              <a:rPr lang="en-US" dirty="0"/>
              <a:t>8]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2672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0960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1250950" y="1173301"/>
            <a:ext cx="507365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endParaRPr lang="en-US" sz="2000" dirty="0">
              <a:effectLst/>
              <a:latin typeface="+mn-lt"/>
            </a:endParaRPr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>
            <a:off x="609600" y="1386026"/>
            <a:ext cx="607874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746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548640"/>
            <a:r>
              <a:rPr lang="en-US" dirty="0"/>
              <a:t>[0] </a:t>
            </a:r>
            <a:r>
              <a:rPr lang="en-US" dirty="0" smtClean="0"/>
              <a:t>       </a:t>
            </a:r>
            <a:r>
              <a:rPr lang="en-US" dirty="0"/>
              <a:t>[1] </a:t>
            </a:r>
            <a:r>
              <a:rPr lang="en-US" dirty="0" smtClean="0"/>
              <a:t>	  </a:t>
            </a:r>
            <a:r>
              <a:rPr lang="en-US" dirty="0"/>
              <a:t>[2] </a:t>
            </a:r>
            <a:r>
              <a:rPr lang="en-US" dirty="0" smtClean="0"/>
              <a:t>	   </a:t>
            </a:r>
            <a:r>
              <a:rPr lang="en-US" dirty="0"/>
              <a:t>[3]  </a:t>
            </a:r>
            <a:r>
              <a:rPr lang="en-US" dirty="0" smtClean="0"/>
              <a:t>	    [</a:t>
            </a:r>
            <a:r>
              <a:rPr lang="en-US" dirty="0"/>
              <a:t>4] </a:t>
            </a:r>
            <a:r>
              <a:rPr lang="en-US" dirty="0" smtClean="0"/>
              <a:t>	      </a:t>
            </a:r>
            <a:r>
              <a:rPr lang="en-US" dirty="0"/>
              <a:t>[5] </a:t>
            </a:r>
            <a:r>
              <a:rPr lang="en-US" dirty="0" smtClean="0"/>
              <a:t>      [6</a:t>
            </a:r>
            <a:r>
              <a:rPr lang="en-US" dirty="0"/>
              <a:t>] 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4343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61722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1022350" y="1325701"/>
            <a:ext cx="57594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>
            <a:off x="609600" y="214802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3880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457200"/>
            <a:r>
              <a:rPr lang="en-US" dirty="0"/>
              <a:t>[0] </a:t>
            </a:r>
            <a:r>
              <a:rPr lang="en-US" dirty="0" smtClean="0"/>
              <a:t>	   </a:t>
            </a:r>
            <a:r>
              <a:rPr lang="en-US" dirty="0"/>
              <a:t>[1</a:t>
            </a:r>
            <a:r>
              <a:rPr lang="en-US" dirty="0" smtClean="0"/>
              <a:t>]	      [2]	 [</a:t>
            </a:r>
            <a:r>
              <a:rPr lang="en-US" dirty="0"/>
              <a:t>3</a:t>
            </a:r>
            <a:r>
              <a:rPr lang="en-US" dirty="0" smtClean="0"/>
              <a:t>]       [</a:t>
            </a:r>
            <a:r>
              <a:rPr lang="en-US" dirty="0"/>
              <a:t>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	 </a:t>
            </a:r>
            <a:r>
              <a:rPr lang="en-US" dirty="0"/>
              <a:t>[6]  </a:t>
            </a:r>
            <a:r>
              <a:rPr lang="en-US" dirty="0" smtClean="0"/>
              <a:t>     [</a:t>
            </a:r>
            <a:r>
              <a:rPr lang="en-US" dirty="0"/>
              <a:t>7]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44196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61722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1022350" y="1173301"/>
            <a:ext cx="48450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>
            <a:off x="609600" y="199562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60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</a:t>
            </a:r>
            <a:r>
              <a:rPr lang="en-US" dirty="0" smtClean="0"/>
              <a:t>      </a:t>
            </a:r>
            <a:r>
              <a:rPr lang="en-US" dirty="0"/>
              <a:t>[1] </a:t>
            </a:r>
            <a:r>
              <a:rPr lang="en-US" dirty="0" smtClean="0"/>
              <a:t>      </a:t>
            </a:r>
            <a:r>
              <a:rPr lang="en-US" dirty="0"/>
              <a:t>[2] </a:t>
            </a:r>
            <a:r>
              <a:rPr lang="en-US" dirty="0" smtClean="0"/>
              <a:t>      </a:t>
            </a:r>
            <a:r>
              <a:rPr lang="en-US" dirty="0"/>
              <a:t>[3]   </a:t>
            </a:r>
            <a:r>
              <a:rPr lang="en-US" dirty="0" smtClean="0"/>
              <a:t>    [</a:t>
            </a:r>
            <a:r>
              <a:rPr lang="en-US" dirty="0"/>
              <a:t>4]  </a:t>
            </a:r>
            <a:r>
              <a:rPr lang="en-US" dirty="0" smtClean="0"/>
              <a:t>     </a:t>
            </a:r>
            <a:r>
              <a:rPr lang="en-US" dirty="0"/>
              <a:t>[5]  </a:t>
            </a:r>
            <a:r>
              <a:rPr lang="en-US" dirty="0" smtClean="0"/>
              <a:t>    </a:t>
            </a:r>
            <a:r>
              <a:rPr lang="en-US" dirty="0"/>
              <a:t>[6]   </a:t>
            </a:r>
            <a:r>
              <a:rPr lang="en-US" dirty="0" smtClean="0"/>
              <a:t>   [</a:t>
            </a:r>
            <a:r>
              <a:rPr lang="en-US" dirty="0"/>
              <a:t>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1022350" y="1249501"/>
            <a:ext cx="51498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>
            <a:off x="381000" y="2667000"/>
            <a:ext cx="685800" cy="14426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71" name="Freeform 19"/>
          <p:cNvSpPr>
            <a:spLocks/>
          </p:cNvSpPr>
          <p:nvPr/>
        </p:nvSpPr>
        <p:spPr bwMode="auto">
          <a:xfrm>
            <a:off x="4953000" y="3733800"/>
            <a:ext cx="1219200" cy="4572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384" y="80"/>
              </a:cxn>
              <a:cxn ang="0">
                <a:pos x="1392" y="80"/>
              </a:cxn>
              <a:cxn ang="0">
                <a:pos x="1584" y="560"/>
              </a:cxn>
            </a:cxnLst>
            <a:rect l="0" t="0" r="r" b="b"/>
            <a:pathLst>
              <a:path w="1592" h="560">
                <a:moveTo>
                  <a:pt x="0" y="560"/>
                </a:moveTo>
                <a:cubicBezTo>
                  <a:pt x="76" y="360"/>
                  <a:pt x="152" y="160"/>
                  <a:pt x="384" y="80"/>
                </a:cubicBezTo>
                <a:cubicBezTo>
                  <a:pt x="616" y="0"/>
                  <a:pt x="1192" y="0"/>
                  <a:pt x="1392" y="80"/>
                </a:cubicBezTo>
                <a:cubicBezTo>
                  <a:pt x="1592" y="160"/>
                  <a:pt x="1588" y="360"/>
                  <a:pt x="1584" y="560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1022350" y="1097101"/>
            <a:ext cx="66738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64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</a:t>
            </a:r>
            <a:r>
              <a:rPr lang="en-US" dirty="0"/>
              <a:t>[2]   </a:t>
            </a:r>
            <a:r>
              <a:rPr lang="en-US" dirty="0" smtClean="0"/>
              <a:t>    </a:t>
            </a:r>
            <a:r>
              <a:rPr lang="en-US" dirty="0"/>
              <a:t>[3]   </a:t>
            </a:r>
            <a:r>
              <a:rPr lang="en-US" dirty="0" smtClean="0"/>
              <a:t>   [</a:t>
            </a:r>
            <a:r>
              <a:rPr lang="en-US" dirty="0"/>
              <a:t>4]  </a:t>
            </a:r>
            <a:r>
              <a:rPr lang="en-US" dirty="0" smtClean="0"/>
              <a:t>      </a:t>
            </a:r>
            <a:r>
              <a:rPr lang="en-US" dirty="0"/>
              <a:t>[5]    </a:t>
            </a:r>
            <a:r>
              <a:rPr lang="en-US" dirty="0" smtClean="0"/>
              <a:t>  [</a:t>
            </a:r>
            <a:r>
              <a:rPr lang="en-US" dirty="0"/>
              <a:t>6]  </a:t>
            </a:r>
            <a:r>
              <a:rPr lang="en-US" dirty="0" smtClean="0"/>
              <a:t> 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381000" y="2514600"/>
            <a:ext cx="617003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5" name="Freeform 19"/>
          <p:cNvSpPr>
            <a:spLocks/>
          </p:cNvSpPr>
          <p:nvPr/>
        </p:nvSpPr>
        <p:spPr bwMode="auto">
          <a:xfrm>
            <a:off x="4953000" y="3733800"/>
            <a:ext cx="1219200" cy="4572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384" y="80"/>
              </a:cxn>
              <a:cxn ang="0">
                <a:pos x="1392" y="80"/>
              </a:cxn>
              <a:cxn ang="0">
                <a:pos x="1584" y="560"/>
              </a:cxn>
            </a:cxnLst>
            <a:rect l="0" t="0" r="r" b="b"/>
            <a:pathLst>
              <a:path w="1592" h="560">
                <a:moveTo>
                  <a:pt x="0" y="560"/>
                </a:moveTo>
                <a:cubicBezTo>
                  <a:pt x="76" y="360"/>
                  <a:pt x="152" y="160"/>
                  <a:pt x="384" y="80"/>
                </a:cubicBezTo>
                <a:cubicBezTo>
                  <a:pt x="616" y="0"/>
                  <a:pt x="1192" y="0"/>
                  <a:pt x="1392" y="80"/>
                </a:cubicBezTo>
                <a:cubicBezTo>
                  <a:pt x="1592" y="160"/>
                  <a:pt x="1588" y="360"/>
                  <a:pt x="1584" y="560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022350" y="1173301"/>
            <a:ext cx="484505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  <a:p>
            <a:pPr marL="457200" indent="-457200"/>
            <a:endParaRPr lang="en-US" sz="2000" dirty="0">
              <a:effectLst/>
              <a:latin typeface="+mn-lt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 </a:t>
            </a:r>
            <a:r>
              <a:rPr lang="en-US" dirty="0"/>
              <a:t>[1]   </a:t>
            </a:r>
            <a:r>
              <a:rPr lang="en-US" dirty="0" smtClean="0"/>
              <a:t>   [2</a:t>
            </a:r>
            <a:r>
              <a:rPr lang="en-US" dirty="0"/>
              <a:t>]  </a:t>
            </a:r>
            <a:r>
              <a:rPr lang="en-US" dirty="0" smtClean="0"/>
              <a:t>     </a:t>
            </a:r>
            <a:r>
              <a:rPr lang="en-US" dirty="0"/>
              <a:t>[3]  </a:t>
            </a:r>
            <a:r>
              <a:rPr lang="en-US" dirty="0" smtClean="0"/>
              <a:t>    </a:t>
            </a:r>
            <a:r>
              <a:rPr lang="en-US" dirty="0"/>
              <a:t>[4] </a:t>
            </a:r>
            <a:r>
              <a:rPr lang="en-US" dirty="0" smtClean="0"/>
              <a:t>  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4343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>
            <a:off x="609600" y="321482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022350" y="1173301"/>
            <a:ext cx="48450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 </a:t>
            </a:r>
            <a:r>
              <a:rPr lang="en-US" dirty="0" smtClean="0"/>
              <a:t>   [</a:t>
            </a:r>
            <a:r>
              <a:rPr lang="en-US" dirty="0"/>
              <a:t>2]   </a:t>
            </a:r>
            <a:r>
              <a:rPr lang="en-US" dirty="0" smtClean="0"/>
              <a:t>    </a:t>
            </a:r>
            <a:r>
              <a:rPr lang="en-US" dirty="0"/>
              <a:t>[3] </a:t>
            </a:r>
            <a:r>
              <a:rPr lang="en-US" dirty="0" smtClean="0"/>
              <a:t>      </a:t>
            </a:r>
            <a:r>
              <a:rPr lang="en-US" dirty="0"/>
              <a:t>[4]   </a:t>
            </a:r>
            <a:r>
              <a:rPr lang="en-US" dirty="0" smtClean="0"/>
              <a:t>   [</a:t>
            </a:r>
            <a:r>
              <a:rPr lang="en-US" dirty="0"/>
              <a:t>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44958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63246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609600" y="138602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022350" y="1173301"/>
            <a:ext cx="52260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</a:t>
            </a:r>
            <a:r>
              <a:rPr lang="en-US" dirty="0"/>
              <a:t>[2</a:t>
            </a:r>
            <a:r>
              <a:rPr lang="en-US" dirty="0" smtClean="0"/>
              <a:t>]      </a:t>
            </a:r>
            <a:r>
              <a:rPr lang="en-US" dirty="0"/>
              <a:t>[3] </a:t>
            </a:r>
            <a:r>
              <a:rPr lang="en-US" dirty="0" smtClean="0"/>
              <a:t>      </a:t>
            </a:r>
            <a:r>
              <a:rPr lang="en-US" dirty="0"/>
              <a:t>[4] </a:t>
            </a:r>
            <a:r>
              <a:rPr lang="en-US" dirty="0" smtClean="0"/>
              <a:t>      </a:t>
            </a:r>
            <a:r>
              <a:rPr lang="en-US" dirty="0"/>
              <a:t>[5]   </a:t>
            </a:r>
            <a:r>
              <a:rPr lang="en-US" dirty="0" smtClean="0"/>
              <a:t>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44196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63246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609600" y="138602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022350" y="1097101"/>
            <a:ext cx="54546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 </a:t>
            </a:r>
            <a:r>
              <a:rPr lang="en-US" dirty="0"/>
              <a:t>[1] </a:t>
            </a:r>
            <a:r>
              <a:rPr lang="en-US" dirty="0" smtClean="0"/>
              <a:t>     </a:t>
            </a:r>
            <a:r>
              <a:rPr lang="en-US" dirty="0"/>
              <a:t>[2]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 </a:t>
            </a:r>
            <a:r>
              <a:rPr lang="en-US" dirty="0" smtClean="0"/>
              <a:t>   </a:t>
            </a:r>
            <a:r>
              <a:rPr lang="en-US" dirty="0"/>
              <a:t>[7] </a:t>
            </a:r>
            <a:r>
              <a:rPr lang="en-US" dirty="0" smtClean="0"/>
              <a:t>       </a:t>
            </a:r>
            <a:r>
              <a:rPr lang="en-US" dirty="0"/>
              <a:t>[8]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44196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>
            <a:off x="609600" y="191942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022350" y="1097101"/>
            <a:ext cx="48450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</a:t>
            </a:r>
            <a:r>
              <a:rPr lang="en-US" dirty="0"/>
              <a:t>[1]   </a:t>
            </a:r>
            <a:r>
              <a:rPr lang="en-US" dirty="0" smtClean="0"/>
              <a:t>    [2</a:t>
            </a:r>
            <a:r>
              <a:rPr lang="en-US" dirty="0"/>
              <a:t>] </a:t>
            </a:r>
            <a:r>
              <a:rPr lang="en-US" dirty="0" smtClean="0"/>
              <a:t>      </a:t>
            </a:r>
            <a:r>
              <a:rPr lang="en-US" dirty="0"/>
              <a:t>[3</a:t>
            </a:r>
            <a:r>
              <a:rPr lang="en-US" dirty="0" smtClean="0"/>
              <a:t>] 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  </a:t>
            </a:r>
            <a:r>
              <a:rPr lang="en-US" dirty="0" smtClean="0"/>
              <a:t>    </a:t>
            </a:r>
            <a:r>
              <a:rPr lang="en-US" dirty="0"/>
              <a:t>[6]   </a:t>
            </a:r>
            <a:r>
              <a:rPr lang="en-US" dirty="0" smtClean="0"/>
              <a:t>    [</a:t>
            </a:r>
            <a:r>
              <a:rPr lang="en-US" dirty="0"/>
              <a:t>7] 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44196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 flipH="1" flipV="1">
            <a:off x="5638800" y="52578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609600" y="191942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022350" y="1173301"/>
            <a:ext cx="449834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</a:t>
            </a:r>
            <a:r>
              <a:rPr lang="en-US" dirty="0"/>
              <a:t>[2]   </a:t>
            </a:r>
            <a:r>
              <a:rPr lang="en-US" dirty="0" smtClean="0"/>
              <a:t>   </a:t>
            </a:r>
            <a:r>
              <a:rPr lang="en-US" dirty="0"/>
              <a:t>[3]   </a:t>
            </a:r>
            <a:r>
              <a:rPr lang="en-US" dirty="0" smtClean="0"/>
              <a:t>   [</a:t>
            </a:r>
            <a:r>
              <a:rPr lang="en-US" dirty="0"/>
              <a:t>4]   </a:t>
            </a:r>
            <a:r>
              <a:rPr lang="en-US" dirty="0" smtClean="0"/>
              <a:t>     [</a:t>
            </a:r>
            <a:r>
              <a:rPr lang="en-US" dirty="0"/>
              <a:t>5]    </a:t>
            </a:r>
            <a:r>
              <a:rPr lang="en-US" dirty="0" smtClean="0"/>
              <a:t>   [</a:t>
            </a:r>
            <a:r>
              <a:rPr lang="en-US" dirty="0"/>
              <a:t>6]   </a:t>
            </a:r>
            <a:r>
              <a:rPr lang="en-US" dirty="0" smtClean="0"/>
              <a:t>   [7</a:t>
            </a:r>
            <a:r>
              <a:rPr lang="en-US" dirty="0"/>
              <a:t>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44958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63246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>
            <a:off x="609600" y="199562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022350" y="1249501"/>
            <a:ext cx="449834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  </a:t>
            </a:r>
            <a:r>
              <a:rPr lang="en-US" dirty="0" smtClean="0"/>
              <a:t>   </a:t>
            </a:r>
            <a:r>
              <a:rPr lang="en-US" dirty="0"/>
              <a:t>[3]  </a:t>
            </a:r>
            <a:r>
              <a:rPr lang="en-US" dirty="0" smtClean="0"/>
              <a:t>    </a:t>
            </a:r>
            <a:r>
              <a:rPr lang="en-US" dirty="0"/>
              <a:t>[4]   </a:t>
            </a:r>
            <a:r>
              <a:rPr lang="en-US" dirty="0" smtClean="0"/>
              <a:t>    [</a:t>
            </a:r>
            <a:r>
              <a:rPr lang="en-US" dirty="0"/>
              <a:t>5]   </a:t>
            </a:r>
            <a:r>
              <a:rPr lang="en-US" dirty="0" smtClean="0"/>
              <a:t>   </a:t>
            </a:r>
            <a:r>
              <a:rPr lang="en-US" dirty="0"/>
              <a:t>[6]   </a:t>
            </a:r>
            <a:r>
              <a:rPr lang="en-US" dirty="0" smtClean="0"/>
              <a:t>    [</a:t>
            </a:r>
            <a:r>
              <a:rPr lang="en-US" dirty="0"/>
              <a:t>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42672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60960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609600" y="268142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022350" y="1173301"/>
            <a:ext cx="449834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</a:t>
            </a:r>
            <a:r>
              <a:rPr lang="en-US" sz="2000" dirty="0" smtClean="0">
                <a:effectLst/>
                <a:latin typeface="+mn-lt"/>
              </a:rPr>
              <a:t>.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 </a:t>
            </a:r>
            <a:r>
              <a:rPr lang="en-US" dirty="0" smtClean="0"/>
              <a:t>   [</a:t>
            </a:r>
            <a:r>
              <a:rPr lang="en-US" dirty="0"/>
              <a:t>1]  </a:t>
            </a:r>
            <a:r>
              <a:rPr lang="en-US" dirty="0" smtClean="0"/>
              <a:t> 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 </a:t>
            </a:r>
            <a:r>
              <a:rPr lang="en-US" dirty="0" smtClean="0"/>
              <a:t>   [</a:t>
            </a:r>
            <a:r>
              <a:rPr lang="en-US" dirty="0"/>
              <a:t>5]   </a:t>
            </a:r>
            <a:r>
              <a:rPr lang="en-US" dirty="0" smtClean="0"/>
              <a:t>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609600" y="318287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022350" y="1094125"/>
            <a:ext cx="583565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1.</a:t>
            </a: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Swap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</a:t>
            </a:r>
            <a:r>
              <a:rPr lang="en-US" sz="2000" dirty="0" err="1" smtClean="0">
                <a:effectLst/>
                <a:latin typeface="+mn-lt"/>
              </a:rPr>
              <a:t>key_index</a:t>
            </a:r>
            <a:r>
              <a:rPr lang="en-US" sz="2000" dirty="0" smtClean="0">
                <a:effectLst/>
                <a:latin typeface="+mn-lt"/>
              </a:rPr>
              <a:t>]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3495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 </a:t>
            </a:r>
            <a:r>
              <a:rPr lang="en-US" dirty="0" smtClean="0"/>
              <a:t>   [</a:t>
            </a:r>
            <a:r>
              <a:rPr lang="en-US" dirty="0"/>
              <a:t>1]   </a:t>
            </a:r>
            <a:r>
              <a:rPr lang="en-US" dirty="0" smtClean="0"/>
              <a:t>    [</a:t>
            </a:r>
            <a:r>
              <a:rPr lang="en-US" dirty="0"/>
              <a:t>2]   </a:t>
            </a:r>
            <a:r>
              <a:rPr lang="en-US" dirty="0" smtClean="0"/>
              <a:t>    </a:t>
            </a:r>
            <a:r>
              <a:rPr lang="en-US" dirty="0"/>
              <a:t>[3]   </a:t>
            </a:r>
            <a:r>
              <a:rPr lang="en-US" dirty="0" smtClean="0"/>
              <a:t>   [</a:t>
            </a:r>
            <a:r>
              <a:rPr lang="en-US" dirty="0"/>
              <a:t>4]   </a:t>
            </a:r>
            <a:r>
              <a:rPr lang="en-US" dirty="0" smtClean="0"/>
              <a:t>    [5</a:t>
            </a:r>
            <a:r>
              <a:rPr lang="en-US" dirty="0"/>
              <a:t>] </a:t>
            </a:r>
            <a:r>
              <a:rPr lang="en-US" dirty="0" smtClean="0"/>
              <a:t>     [</a:t>
            </a:r>
            <a:r>
              <a:rPr lang="en-US" dirty="0"/>
              <a:t>6] </a:t>
            </a:r>
            <a:r>
              <a:rPr lang="en-US" dirty="0" smtClean="0"/>
              <a:t>      </a:t>
            </a:r>
            <a:r>
              <a:rPr lang="en-US" dirty="0"/>
              <a:t>[7]  </a:t>
            </a:r>
            <a:r>
              <a:rPr lang="en-US" dirty="0" smtClean="0"/>
              <a:t>    </a:t>
            </a:r>
            <a:r>
              <a:rPr lang="en-US" dirty="0"/>
              <a:t>[8]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10" name="Line 18"/>
          <p:cNvSpPr>
            <a:spLocks noChangeShapeType="1"/>
          </p:cNvSpPr>
          <p:nvPr/>
        </p:nvSpPr>
        <p:spPr bwMode="auto">
          <a:xfrm>
            <a:off x="609600" y="339620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022350" y="1094125"/>
            <a:ext cx="606425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&lt;=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++low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data[key]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</a:t>
            </a:r>
            <a:r>
              <a:rPr lang="en-US" sz="2000" dirty="0" smtClean="0">
                <a:effectLst/>
                <a:latin typeface="+mn-lt"/>
              </a:rPr>
              <a:t>--high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If </a:t>
            </a:r>
            <a:r>
              <a:rPr lang="en-US" sz="2000" dirty="0" smtClean="0">
                <a:effectLst/>
                <a:latin typeface="+mn-lt"/>
              </a:rPr>
              <a:t>low </a:t>
            </a:r>
            <a:r>
              <a:rPr lang="en-US" sz="2000" dirty="0">
                <a:effectLst/>
                <a:latin typeface="+mn-lt"/>
              </a:rPr>
              <a:t>&lt; </a:t>
            </a:r>
            <a:r>
              <a:rPr lang="en-US" sz="2000" dirty="0" smtClean="0">
                <a:effectLst/>
                <a:latin typeface="+mn-lt"/>
              </a:rPr>
              <a:t>high</a:t>
            </a:r>
            <a:endParaRPr lang="en-US" sz="2000" dirty="0">
              <a:effectLst/>
              <a:latin typeface="+mn-lt"/>
            </a:endParaRPr>
          </a:p>
          <a:p>
            <a:pPr marL="914400" lvl="1" indent="-457200"/>
            <a:r>
              <a:rPr lang="en-US" sz="2000" dirty="0">
                <a:effectLst/>
                <a:latin typeface="+mn-lt"/>
              </a:rPr>
              <a:t>	swap </a:t>
            </a:r>
            <a:r>
              <a:rPr lang="en-US" sz="2000" dirty="0" smtClean="0">
                <a:effectLst/>
                <a:latin typeface="+mn-lt"/>
              </a:rPr>
              <a:t>data[low]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data[high]</a:t>
            </a:r>
            <a:endParaRPr lang="en-US" sz="2000" dirty="0">
              <a:effectLst/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While </a:t>
            </a:r>
            <a:r>
              <a:rPr lang="en-US" sz="2000" dirty="0" smtClean="0">
                <a:effectLst/>
                <a:latin typeface="+mn-lt"/>
              </a:rPr>
              <a:t>high </a:t>
            </a:r>
            <a:r>
              <a:rPr lang="en-US" sz="2000" dirty="0">
                <a:effectLst/>
                <a:latin typeface="+mn-lt"/>
              </a:rPr>
              <a:t>&gt; </a:t>
            </a:r>
            <a:r>
              <a:rPr lang="en-US" sz="2000" dirty="0" smtClean="0">
                <a:effectLst/>
                <a:latin typeface="+mn-lt"/>
              </a:rPr>
              <a:t>low, </a:t>
            </a:r>
            <a:r>
              <a:rPr lang="en-US" sz="2000" dirty="0">
                <a:effectLst/>
                <a:latin typeface="+mn-lt"/>
              </a:rPr>
              <a:t>go to 1.</a:t>
            </a:r>
          </a:p>
          <a:p>
            <a:pPr marL="457200" indent="-457200">
              <a:buFontTx/>
              <a:buAutoNum type="arabicPeriod"/>
            </a:pPr>
            <a:r>
              <a:rPr lang="en-US" sz="2000" dirty="0">
                <a:effectLst/>
                <a:latin typeface="+mn-lt"/>
              </a:rPr>
              <a:t>Swap </a:t>
            </a:r>
            <a:r>
              <a:rPr lang="en-US" sz="2000" dirty="0" smtClean="0">
                <a:effectLst/>
                <a:latin typeface="+mn-lt"/>
              </a:rPr>
              <a:t>data[high] </a:t>
            </a:r>
            <a:r>
              <a:rPr lang="en-US" sz="2000" dirty="0">
                <a:effectLst/>
                <a:latin typeface="+mn-lt"/>
              </a:rPr>
              <a:t>and </a:t>
            </a:r>
            <a:r>
              <a:rPr lang="en-US" sz="2000" dirty="0" smtClean="0">
                <a:effectLst/>
                <a:latin typeface="+mn-lt"/>
              </a:rPr>
              <a:t>data[</a:t>
            </a:r>
            <a:r>
              <a:rPr lang="en-US" sz="2000" dirty="0" err="1" smtClean="0">
                <a:effectLst/>
                <a:latin typeface="+mn-lt"/>
              </a:rPr>
              <a:t>key_index</a:t>
            </a:r>
            <a:r>
              <a:rPr lang="en-US" sz="2000" dirty="0" smtClean="0">
                <a:effectLst/>
                <a:latin typeface="+mn-lt"/>
              </a:rPr>
              <a:t>]</a:t>
            </a:r>
            <a:endParaRPr lang="en-US" sz="2000" dirty="0">
              <a:effectLst/>
              <a:latin typeface="+mn-lt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381000" y="4343400"/>
            <a:ext cx="1600200" cy="381000"/>
          </a:xfrm>
          <a:prstGeom prst="rect">
            <a:avLst/>
          </a:prstGeom>
          <a:solidFill>
            <a:srgbClr val="00B0F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err="1" smtClean="0">
                <a:solidFill>
                  <a:schemeClr val="bg1"/>
                </a:solidFill>
                <a:effectLst/>
              </a:rPr>
              <a:t>key_index</a:t>
            </a:r>
            <a:r>
              <a:rPr lang="en-US" sz="1800" dirty="0" smtClean="0">
                <a:solidFill>
                  <a:schemeClr val="bg1"/>
                </a:solidFill>
                <a:effectLst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</a:rPr>
              <a:t>= 4</a:t>
            </a: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</a:t>
            </a:r>
            <a:r>
              <a:rPr lang="en-US" dirty="0"/>
              <a:t>[1] </a:t>
            </a:r>
            <a:r>
              <a:rPr lang="en-US" dirty="0" smtClean="0"/>
              <a:t>      </a:t>
            </a:r>
            <a:r>
              <a:rPr lang="en-US" dirty="0"/>
              <a:t>[2] </a:t>
            </a:r>
            <a:r>
              <a:rPr lang="en-US" dirty="0" smtClean="0"/>
              <a:t> 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609600" y="339374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Quick Sort –Trace Pivot - First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Result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8288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4384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0480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6576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4267200" y="25908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48768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54864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60960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67056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1873250" y="32004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 </a:t>
            </a:r>
            <a:r>
              <a:rPr lang="en-US" dirty="0" smtClean="0"/>
              <a:t>    [</a:t>
            </a:r>
            <a:r>
              <a:rPr lang="en-US" dirty="0"/>
              <a:t>1]  </a:t>
            </a:r>
            <a:r>
              <a:rPr lang="en-US" dirty="0" smtClean="0"/>
              <a:t>    </a:t>
            </a:r>
            <a:r>
              <a:rPr lang="en-US" dirty="0"/>
              <a:t>[2] </a:t>
            </a:r>
            <a:r>
              <a:rPr lang="en-US" dirty="0" smtClean="0"/>
              <a:t>  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4267200" y="25908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4876800" y="25908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H="1">
            <a:off x="2209800" y="41148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4953000" y="4114800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2286000" y="4191000"/>
            <a:ext cx="1345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&lt;= </a:t>
            </a:r>
            <a:r>
              <a:rPr lang="en-US" dirty="0" smtClean="0"/>
              <a:t>data[key]</a:t>
            </a:r>
            <a:endParaRPr lang="en-US" dirty="0"/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4953000" y="4191000"/>
            <a:ext cx="11915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&gt; </a:t>
            </a:r>
            <a:r>
              <a:rPr lang="en-US" dirty="0" smtClean="0"/>
              <a:t>data[key]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Recursion: Quicksort Sub-arrays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8288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4384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0480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6576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4267200" y="25908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8768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54864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60960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67056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873250" y="3200400"/>
            <a:ext cx="5464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 </a:t>
            </a:r>
            <a:r>
              <a:rPr lang="en-US" dirty="0"/>
              <a:t>[1]  </a:t>
            </a:r>
            <a:r>
              <a:rPr lang="en-US" dirty="0" smtClean="0"/>
              <a:t>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 </a:t>
            </a:r>
            <a:r>
              <a:rPr lang="en-US" dirty="0"/>
              <a:t>[4] </a:t>
            </a:r>
            <a:r>
              <a:rPr lang="en-US" dirty="0" smtClean="0"/>
              <a:t>     </a:t>
            </a:r>
            <a:r>
              <a:rPr lang="en-US" dirty="0"/>
              <a:t>[5]   </a:t>
            </a:r>
            <a:r>
              <a:rPr lang="en-US" dirty="0" smtClean="0"/>
              <a:t>    </a:t>
            </a:r>
            <a:r>
              <a:rPr lang="en-US" dirty="0"/>
              <a:t>[6]   </a:t>
            </a:r>
            <a:r>
              <a:rPr lang="en-US" dirty="0" smtClean="0"/>
              <a:t>   [</a:t>
            </a:r>
            <a:r>
              <a:rPr lang="en-US" dirty="0"/>
              <a:t>7]   </a:t>
            </a:r>
            <a:r>
              <a:rPr lang="en-US" dirty="0" smtClean="0"/>
              <a:t>     [</a:t>
            </a:r>
            <a:r>
              <a:rPr lang="en-US" dirty="0"/>
              <a:t>8]</a:t>
            </a:r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4267200" y="25908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4876800" y="25908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 flipH="1">
            <a:off x="2209800" y="41148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>
            <a:off x="4953000" y="4114800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2286000" y="4191000"/>
            <a:ext cx="1345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&lt;= </a:t>
            </a:r>
            <a:r>
              <a:rPr lang="en-US" dirty="0" smtClean="0"/>
              <a:t>data[key]</a:t>
            </a:r>
            <a:endParaRPr lang="en-US" dirty="0"/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4953000" y="4191000"/>
            <a:ext cx="11915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&gt; </a:t>
            </a:r>
            <a:r>
              <a:rPr lang="en-US" dirty="0" smtClean="0"/>
              <a:t>data[key]</a:t>
            </a:r>
            <a:endParaRPr lang="en-US" dirty="0"/>
          </a:p>
        </p:txBody>
      </p:sp>
      <p:sp>
        <p:nvSpPr>
          <p:cNvPr id="38933" name="AutoShape 21"/>
          <p:cNvSpPr>
            <a:spLocks/>
          </p:cNvSpPr>
          <p:nvPr/>
        </p:nvSpPr>
        <p:spPr bwMode="auto">
          <a:xfrm rot="5400000" flipV="1">
            <a:off x="3009900" y="1257300"/>
            <a:ext cx="152400" cy="2362200"/>
          </a:xfrm>
          <a:prstGeom prst="leftBrace">
            <a:avLst>
              <a:gd name="adj1" fmla="val 129167"/>
              <a:gd name="adj2" fmla="val 50000"/>
            </a:avLst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34" name="AutoShape 22"/>
          <p:cNvSpPr>
            <a:spLocks/>
          </p:cNvSpPr>
          <p:nvPr/>
        </p:nvSpPr>
        <p:spPr bwMode="auto">
          <a:xfrm rot="5400000" flipV="1">
            <a:off x="6057900" y="1257300"/>
            <a:ext cx="152400" cy="2362200"/>
          </a:xfrm>
          <a:prstGeom prst="leftBrace">
            <a:avLst>
              <a:gd name="adj1" fmla="val 129167"/>
              <a:gd name="adj2" fmla="val 50000"/>
            </a:avLst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98438"/>
            <a:ext cx="8266113" cy="928687"/>
          </a:xfrm>
        </p:spPr>
        <p:txBody>
          <a:bodyPr/>
          <a:lstStyle/>
          <a:p>
            <a:r>
              <a:rPr lang="en-US" dirty="0" smtClean="0"/>
              <a:t>Quick Sort Trace – Median Pivot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1800" dirty="0" smtClean="0">
                <a:cs typeface="Times New Roman" pitchFamily="18" charset="0"/>
              </a:rPr>
              <a:t>If an unsorted list (represented as vector 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1800" dirty="0" smtClean="0">
                <a:cs typeface="Times New Roman" pitchFamily="18" charset="0"/>
              </a:rPr>
              <a:t>) originally contains:</a:t>
            </a:r>
          </a:p>
          <a:p>
            <a:pPr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cs typeface="Times New Roman" pitchFamily="18" charset="0"/>
              </a:rPr>
              <a:t>we might select the item in the middle position, 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a[5]</a:t>
            </a:r>
            <a:r>
              <a:rPr lang="en-US" sz="1800" dirty="0" smtClean="0">
                <a:cs typeface="Times New Roman" pitchFamily="18" charset="0"/>
              </a:rPr>
              <a:t>, as the pivot, which is 8 in our illustration. Our process would then put all values less than 8 on the left side and all values greater than 8 on the right side.</a:t>
            </a:r>
          </a:p>
          <a:p>
            <a:pPr>
              <a:lnSpc>
                <a:spcPct val="90000"/>
              </a:lnSpc>
            </a:pPr>
            <a:r>
              <a:rPr lang="en-US" sz="1800" dirty="0" smtClean="0">
                <a:cs typeface="Times New Roman" pitchFamily="18" charset="0"/>
              </a:rPr>
              <a:t>This first subdivision produces</a:t>
            </a:r>
          </a:p>
          <a:p>
            <a:pPr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cs typeface="Times New Roman" pitchFamily="18" charset="0"/>
              </a:rPr>
              <a:t>Now, each </a:t>
            </a:r>
            <a:r>
              <a:rPr lang="en-US" sz="1800" dirty="0" err="1" smtClean="0">
                <a:cs typeface="Times New Roman" pitchFamily="18" charset="0"/>
              </a:rPr>
              <a:t>sublist</a:t>
            </a:r>
            <a:r>
              <a:rPr lang="en-US" sz="1800" dirty="0" smtClean="0">
                <a:cs typeface="Times New Roman" pitchFamily="18" charset="0"/>
              </a:rPr>
              <a:t> is subdivided in exactly the same manner. This process continues until all </a:t>
            </a:r>
            <a:r>
              <a:rPr lang="en-US" sz="1800" dirty="0" err="1" smtClean="0">
                <a:cs typeface="Times New Roman" pitchFamily="18" charset="0"/>
              </a:rPr>
              <a:t>sublists</a:t>
            </a:r>
            <a:r>
              <a:rPr lang="en-US" sz="1800" dirty="0" smtClean="0">
                <a:cs typeface="Times New Roman" pitchFamily="18" charset="0"/>
              </a:rPr>
              <a:t> are in order. The list is then sorted. This is a recursive process. </a:t>
            </a:r>
          </a:p>
        </p:txBody>
      </p:sp>
      <p:sp>
        <p:nvSpPr>
          <p:cNvPr id="6148" name="Rectangle 1029"/>
          <p:cNvSpPr>
            <a:spLocks noChangeArrowheads="1"/>
          </p:cNvSpPr>
          <p:nvPr/>
        </p:nvSpPr>
        <p:spPr bwMode="auto">
          <a:xfrm>
            <a:off x="1585913" y="316706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149" name="Picture 1028"/>
          <p:cNvPicPr>
            <a:picLocks noChangeAspect="1" noChangeArrowheads="1"/>
          </p:cNvPicPr>
          <p:nvPr/>
        </p:nvPicPr>
        <p:blipFill>
          <a:blip r:embed="rId3" cstate="print"/>
          <a:srcRect l="-16225" r="-16225"/>
          <a:stretch>
            <a:fillRect/>
          </a:stretch>
        </p:blipFill>
        <p:spPr bwMode="auto">
          <a:xfrm>
            <a:off x="487363" y="1583438"/>
            <a:ext cx="8224837" cy="720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150" name="Rectangle 1031"/>
          <p:cNvSpPr>
            <a:spLocks noChangeArrowheads="1"/>
          </p:cNvSpPr>
          <p:nvPr/>
        </p:nvSpPr>
        <p:spPr bwMode="auto">
          <a:xfrm>
            <a:off x="1614488" y="2967038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6151" name="Picture 1030"/>
          <p:cNvPicPr>
            <a:picLocks noChangeAspect="1" noChangeArrowheads="1"/>
          </p:cNvPicPr>
          <p:nvPr/>
        </p:nvPicPr>
        <p:blipFill>
          <a:blip r:embed="rId4" cstate="print"/>
          <a:srcRect l="-15685" r="-15685"/>
          <a:stretch>
            <a:fillRect/>
          </a:stretch>
        </p:blipFill>
        <p:spPr bwMode="auto">
          <a:xfrm>
            <a:off x="473075" y="3639250"/>
            <a:ext cx="8353425" cy="11668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Quick Sort Trace 2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19800" y="1101725"/>
            <a:ext cx="8229600" cy="5162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>
                <a:cs typeface="Times New Roman" pitchFamily="18" charset="0"/>
              </a:rPr>
              <a:t>We choose the value in the middle for the pivot. 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cs typeface="Times New Roman" pitchFamily="18" charset="0"/>
              </a:rPr>
              <a:t>As in binary search, the index of this value is found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by (first + last) / 2</a:t>
            </a:r>
            <a:r>
              <a:rPr lang="en-US" sz="2000" dirty="0" smtClean="0">
                <a:cs typeface="Times New Roman" pitchFamily="18" charset="0"/>
              </a:rPr>
              <a:t>, 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cs typeface="Times New Roman" pitchFamily="18" charset="0"/>
              </a:rPr>
              <a:t>where 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first</a:t>
            </a:r>
            <a:r>
              <a:rPr lang="en-US" sz="1800" dirty="0" smtClean="0">
                <a:latin typeface="Geneva" charset="0"/>
                <a:cs typeface="Times New Roman" pitchFamily="18" charset="0"/>
              </a:rPr>
              <a:t> </a:t>
            </a:r>
            <a:r>
              <a:rPr lang="en-US" sz="1800" dirty="0" smtClean="0">
                <a:cs typeface="Times New Roman" pitchFamily="18" charset="0"/>
              </a:rPr>
              <a:t>and 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last</a:t>
            </a:r>
            <a:r>
              <a:rPr lang="en-US" sz="1800" dirty="0" smtClean="0">
                <a:latin typeface="Geneva" charset="0"/>
                <a:cs typeface="Times New Roman" pitchFamily="18" charset="0"/>
              </a:rPr>
              <a:t> </a:t>
            </a:r>
            <a:r>
              <a:rPr lang="en-US" sz="1800" dirty="0" smtClean="0">
                <a:cs typeface="Times New Roman" pitchFamily="18" charset="0"/>
              </a:rPr>
              <a:t>are the indices of the initial and final items in the vector representing the list. 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cs typeface="Times New Roman" pitchFamily="18" charset="0"/>
              </a:rPr>
              <a:t>We then identify a 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left_arrow</a:t>
            </a:r>
            <a:r>
              <a:rPr lang="en-US" sz="1800" dirty="0" smtClean="0">
                <a:cs typeface="Times New Roman" pitchFamily="18" charset="0"/>
              </a:rPr>
              <a:t> and </a:t>
            </a:r>
            <a:r>
              <a:rPr lang="en-US" sz="1800" b="1" dirty="0" err="1" smtClean="0">
                <a:latin typeface="Courier New" pitchFamily="49" charset="0"/>
                <a:cs typeface="Courier New" pitchFamily="49" charset="0"/>
              </a:rPr>
              <a:t>right_arrow</a:t>
            </a:r>
            <a:r>
              <a:rPr lang="en-US" sz="1800" dirty="0" smtClean="0">
                <a:cs typeface="Times New Roman" pitchFamily="18" charset="0"/>
              </a:rPr>
              <a:t> on the far left and far right, respectively.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cs typeface="Times New Roman" pitchFamily="18" charset="0"/>
              </a:rPr>
              <a:t>This can be envisioned as:</a:t>
            </a:r>
          </a:p>
          <a:p>
            <a:pPr lvl="1"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en-US" sz="18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en-US" sz="2000" dirty="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 smtClean="0">
                <a:cs typeface="Times New Roman" pitchFamily="18" charset="0"/>
              </a:rPr>
              <a:t> where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left_arrow</a:t>
            </a:r>
            <a:r>
              <a:rPr lang="en-US" sz="2000" dirty="0" smtClean="0">
                <a:cs typeface="Times New Roman" pitchFamily="18" charset="0"/>
              </a:rPr>
              <a:t> and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right_arrow</a:t>
            </a:r>
            <a:r>
              <a:rPr lang="en-US" sz="2000" dirty="0" smtClean="0">
                <a:cs typeface="Times New Roman" pitchFamily="18" charset="0"/>
              </a:rPr>
              <a:t> initially represent the lowest and highest indices of the vector items. </a:t>
            </a: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1609725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3" cstate="print"/>
          <a:srcRect l="-13940" r="-13940"/>
          <a:stretch>
            <a:fillRect/>
          </a:stretch>
        </p:blipFill>
        <p:spPr bwMode="auto">
          <a:xfrm>
            <a:off x="498475" y="3616325"/>
            <a:ext cx="8393113" cy="15176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Quick Sort Trace 3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>
                <a:cs typeface="Times New Roman" pitchFamily="18" charset="0"/>
              </a:rPr>
              <a:t> Starting on the right, the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right_arrow</a:t>
            </a:r>
            <a:r>
              <a:rPr lang="en-US" sz="2000" smtClean="0">
                <a:cs typeface="Times New Roman" pitchFamily="18" charset="0"/>
              </a:rPr>
              <a:t> is moved left until a value less than or equal to the pivot is encountered. This produces</a:t>
            </a: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r>
              <a:rPr lang="en-US" sz="2000" smtClean="0">
                <a:cs typeface="Times New Roman" pitchFamily="18" charset="0"/>
              </a:rPr>
              <a:t>In a similar manner,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left_arrow</a:t>
            </a:r>
            <a:r>
              <a:rPr lang="en-US" sz="2000" smtClean="0">
                <a:cs typeface="Times New Roman" pitchFamily="18" charset="0"/>
              </a:rPr>
              <a:t> is moved right until a value greater than or equal to the pivot is encountered. This is the situation just encountered. Now the contents of the two vector items are </a:t>
            </a:r>
            <a:r>
              <a:rPr lang="en-US" sz="2000" b="1" smtClean="0">
                <a:cs typeface="Times New Roman" pitchFamily="18" charset="0"/>
              </a:rPr>
              <a:t>swapped</a:t>
            </a:r>
            <a:r>
              <a:rPr lang="en-US" sz="2000" smtClean="0">
                <a:cs typeface="Times New Roman" pitchFamily="18" charset="0"/>
              </a:rPr>
              <a:t> to produce</a:t>
            </a:r>
            <a:endParaRPr lang="en-US" sz="2000" smtClean="0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1600200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3" cstate="print"/>
          <a:srcRect l="-16318" r="-16318"/>
          <a:stretch>
            <a:fillRect/>
          </a:stretch>
        </p:blipFill>
        <p:spPr bwMode="auto">
          <a:xfrm>
            <a:off x="577850" y="1822400"/>
            <a:ext cx="8032750" cy="13731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8198" name="Rectangle 7"/>
          <p:cNvSpPr>
            <a:spLocks noChangeArrowheads="1"/>
          </p:cNvSpPr>
          <p:nvPr/>
        </p:nvSpPr>
        <p:spPr bwMode="auto">
          <a:xfrm>
            <a:off x="1600200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8199" name="Picture 6"/>
          <p:cNvPicPr>
            <a:picLocks noChangeAspect="1" noChangeArrowheads="1"/>
          </p:cNvPicPr>
          <p:nvPr/>
        </p:nvPicPr>
        <p:blipFill>
          <a:blip r:embed="rId4" cstate="print"/>
          <a:srcRect l="-16318" r="-16318"/>
          <a:stretch>
            <a:fillRect/>
          </a:stretch>
        </p:blipFill>
        <p:spPr bwMode="auto">
          <a:xfrm>
            <a:off x="625475" y="4802188"/>
            <a:ext cx="8023225" cy="14922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Quick Sort Trace 4</a:t>
            </a:r>
          </a:p>
        </p:txBody>
      </p:sp>
      <p:sp>
        <p:nvSpPr>
          <p:cNvPr id="9219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055688"/>
            <a:ext cx="7772400" cy="5040312"/>
          </a:xfrm>
        </p:spPr>
        <p:txBody>
          <a:bodyPr/>
          <a:lstStyle/>
          <a:p>
            <a:r>
              <a:rPr lang="en-US" sz="2000" smtClean="0">
                <a:cs typeface="Times New Roman" pitchFamily="18" charset="0"/>
              </a:rPr>
              <a:t>We continue by moving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right_arrow</a:t>
            </a:r>
            <a:r>
              <a:rPr lang="en-US" sz="2000" smtClean="0">
                <a:cs typeface="Times New Roman" pitchFamily="18" charset="0"/>
              </a:rPr>
              <a:t> left to produce</a:t>
            </a: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r>
              <a:rPr lang="en-US" sz="2000" smtClean="0">
                <a:cs typeface="Times New Roman" pitchFamily="18" charset="0"/>
              </a:rPr>
              <a:t>and moving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left_arrow</a:t>
            </a:r>
            <a:r>
              <a:rPr lang="en-US" sz="2000" smtClean="0">
                <a:cs typeface="Times New Roman" pitchFamily="18" charset="0"/>
              </a:rPr>
              <a:t> right yields</a:t>
            </a: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r>
              <a:rPr lang="en-US" sz="2000" smtClean="0">
                <a:cs typeface="Times New Roman" pitchFamily="18" charset="0"/>
              </a:rPr>
              <a:t>These values are exchanged to produce </a:t>
            </a:r>
          </a:p>
          <a:p>
            <a:endParaRPr lang="en-US" sz="2000" smtClean="0">
              <a:latin typeface="Palatino" charset="0"/>
              <a:cs typeface="Times New Roman" pitchFamily="18" charset="0"/>
            </a:endParaRPr>
          </a:p>
          <a:p>
            <a:endParaRPr lang="en-US" sz="2000" smtClean="0"/>
          </a:p>
        </p:txBody>
      </p:sp>
      <p:sp>
        <p:nvSpPr>
          <p:cNvPr id="9220" name="Rectangle 1029"/>
          <p:cNvSpPr>
            <a:spLocks noChangeArrowheads="1"/>
          </p:cNvSpPr>
          <p:nvPr/>
        </p:nvSpPr>
        <p:spPr bwMode="auto">
          <a:xfrm>
            <a:off x="1638300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221" name="Picture 1028"/>
          <p:cNvPicPr>
            <a:picLocks noChangeAspect="1" noChangeArrowheads="1"/>
          </p:cNvPicPr>
          <p:nvPr/>
        </p:nvPicPr>
        <p:blipFill>
          <a:blip r:embed="rId3" cstate="print"/>
          <a:srcRect l="-15501" r="-15501"/>
          <a:stretch>
            <a:fillRect/>
          </a:stretch>
        </p:blipFill>
        <p:spPr bwMode="auto">
          <a:xfrm>
            <a:off x="585788" y="1481138"/>
            <a:ext cx="8183562" cy="1092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9222" name="Rectangle 1031"/>
          <p:cNvSpPr>
            <a:spLocks noChangeArrowheads="1"/>
          </p:cNvSpPr>
          <p:nvPr/>
        </p:nvSpPr>
        <p:spPr bwMode="auto">
          <a:xfrm>
            <a:off x="1638300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223" name="Picture 1030"/>
          <p:cNvPicPr>
            <a:picLocks noChangeAspect="1" noChangeArrowheads="1"/>
          </p:cNvPicPr>
          <p:nvPr/>
        </p:nvPicPr>
        <p:blipFill>
          <a:blip r:embed="rId4" cstate="print"/>
          <a:srcRect l="-15501" r="-15501"/>
          <a:stretch>
            <a:fillRect/>
          </a:stretch>
        </p:blipFill>
        <p:spPr bwMode="auto">
          <a:xfrm>
            <a:off x="571500" y="2978150"/>
            <a:ext cx="8274050" cy="11874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9224" name="Rectangle 1033"/>
          <p:cNvSpPr>
            <a:spLocks noChangeArrowheads="1"/>
          </p:cNvSpPr>
          <p:nvPr/>
        </p:nvSpPr>
        <p:spPr bwMode="auto">
          <a:xfrm>
            <a:off x="1609725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225" name="Picture 1032"/>
          <p:cNvPicPr>
            <a:picLocks noChangeAspect="1" noChangeArrowheads="1"/>
          </p:cNvPicPr>
          <p:nvPr/>
        </p:nvPicPr>
        <p:blipFill>
          <a:blip r:embed="rId5" cstate="print"/>
          <a:srcRect l="-16045" r="-16045"/>
          <a:stretch>
            <a:fillRect/>
          </a:stretch>
        </p:blipFill>
        <p:spPr bwMode="auto">
          <a:xfrm>
            <a:off x="588963" y="4786313"/>
            <a:ext cx="8240712" cy="1247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Quick Sort Trace 5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>
                <a:cs typeface="Times New Roman" pitchFamily="18" charset="0"/>
              </a:rPr>
              <a:t>This process stops when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left_arrow &gt; right_arrow</a:t>
            </a:r>
            <a:r>
              <a:rPr lang="en-US" sz="2000" smtClean="0">
                <a:cs typeface="Times New Roman" pitchFamily="18" charset="0"/>
              </a:rPr>
              <a:t> is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TRUE. </a:t>
            </a:r>
            <a:r>
              <a:rPr lang="en-US" sz="2000" smtClean="0">
                <a:cs typeface="Times New Roman" pitchFamily="18" charset="0"/>
              </a:rPr>
              <a:t>Since this is still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FALSE</a:t>
            </a:r>
            <a:r>
              <a:rPr lang="en-US" sz="2000" smtClean="0">
                <a:cs typeface="Times New Roman" pitchFamily="18" charset="0"/>
              </a:rPr>
              <a:t> at this point, the next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right_arrow</a:t>
            </a:r>
            <a:r>
              <a:rPr lang="en-US" sz="2000" smtClean="0">
                <a:cs typeface="Times New Roman" pitchFamily="18" charset="0"/>
              </a:rPr>
              <a:t> move produces</a:t>
            </a: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r>
              <a:rPr lang="en-US" sz="2000" smtClean="0">
                <a:cs typeface="Times New Roman" pitchFamily="18" charset="0"/>
              </a:rPr>
              <a:t>and the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left_arrow</a:t>
            </a:r>
            <a:r>
              <a:rPr lang="en-US" sz="2000" smtClean="0">
                <a:latin typeface="Geneva" charset="0"/>
                <a:cs typeface="Times New Roman" pitchFamily="18" charset="0"/>
              </a:rPr>
              <a:t> </a:t>
            </a:r>
            <a:r>
              <a:rPr lang="en-US" sz="2000" smtClean="0">
                <a:cs typeface="Times New Roman" pitchFamily="18" charset="0"/>
              </a:rPr>
              <a:t>move to the right yields</a:t>
            </a:r>
            <a:r>
              <a:rPr lang="en-US" sz="2000" smtClean="0"/>
              <a:t> 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1600200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3" cstate="print"/>
          <a:srcRect l="-16318" r="-16318"/>
          <a:stretch>
            <a:fillRect/>
          </a:stretch>
        </p:blipFill>
        <p:spPr bwMode="auto">
          <a:xfrm>
            <a:off x="715963" y="2174738"/>
            <a:ext cx="8031162" cy="1247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1624013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0247" name="Picture 6"/>
          <p:cNvPicPr>
            <a:picLocks noChangeAspect="1" noChangeArrowheads="1"/>
          </p:cNvPicPr>
          <p:nvPr/>
        </p:nvPicPr>
        <p:blipFill>
          <a:blip r:embed="rId4" cstate="print"/>
          <a:srcRect l="-15773" r="-15773"/>
          <a:stretch>
            <a:fillRect/>
          </a:stretch>
        </p:blipFill>
        <p:spPr bwMode="auto">
          <a:xfrm>
            <a:off x="769938" y="4314825"/>
            <a:ext cx="8029575" cy="1247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Quick Sort Trace 6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cs typeface="Times New Roman" pitchFamily="18" charset="0"/>
              </a:rPr>
              <a:t>Because we are looking for a value greater than or equal to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pivot</a:t>
            </a:r>
            <a:r>
              <a:rPr lang="en-US" sz="2000" dirty="0" smtClean="0">
                <a:cs typeface="Times New Roman" pitchFamily="18" charset="0"/>
              </a:rPr>
              <a:t> when moving left,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left_arrow</a:t>
            </a:r>
            <a:r>
              <a:rPr lang="en-US" sz="2000" dirty="0" smtClean="0">
                <a:latin typeface="Geneva" charset="0"/>
                <a:cs typeface="Times New Roman" pitchFamily="18" charset="0"/>
              </a:rPr>
              <a:t> </a:t>
            </a:r>
            <a:r>
              <a:rPr lang="en-US" sz="2000" dirty="0" smtClean="0">
                <a:cs typeface="Times New Roman" pitchFamily="18" charset="0"/>
              </a:rPr>
              <a:t>stops moving and an exchange is made to produce</a:t>
            </a:r>
          </a:p>
          <a:p>
            <a:endParaRPr lang="en-US" sz="2000" dirty="0" smtClean="0">
              <a:cs typeface="Times New Roman" pitchFamily="18" charset="0"/>
            </a:endParaRPr>
          </a:p>
          <a:p>
            <a:endParaRPr lang="en-US" sz="2000" dirty="0" smtClean="0">
              <a:cs typeface="Times New Roman" pitchFamily="18" charset="0"/>
            </a:endParaRPr>
          </a:p>
          <a:p>
            <a:endParaRPr lang="en-US" sz="2000" dirty="0" smtClean="0">
              <a:cs typeface="Times New Roman" pitchFamily="18" charset="0"/>
            </a:endParaRPr>
          </a:p>
          <a:p>
            <a:endParaRPr lang="en-US" sz="2000" dirty="0" smtClean="0">
              <a:cs typeface="Times New Roman" pitchFamily="18" charset="0"/>
            </a:endParaRPr>
          </a:p>
          <a:p>
            <a:r>
              <a:rPr lang="en-US" sz="2000" dirty="0" smtClean="0">
                <a:cs typeface="Times New Roman" pitchFamily="18" charset="0"/>
              </a:rPr>
              <a:t>Notice that the pivot, 8, has been exchanged to occupy a new position. This is acceptable because 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pivot</a:t>
            </a:r>
            <a:r>
              <a:rPr lang="en-US" sz="2000" dirty="0" smtClean="0">
                <a:cs typeface="Times New Roman" pitchFamily="18" charset="0"/>
              </a:rPr>
              <a:t> is the value of the item, not the index. As before,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right_arrow</a:t>
            </a:r>
            <a:r>
              <a:rPr lang="en-US" sz="2000" dirty="0" smtClean="0">
                <a:latin typeface="Geneva" charset="0"/>
                <a:cs typeface="Times New Roman" pitchFamily="18" charset="0"/>
              </a:rPr>
              <a:t> </a:t>
            </a:r>
            <a:r>
              <a:rPr lang="en-US" sz="2000" dirty="0" smtClean="0">
                <a:cs typeface="Times New Roman" pitchFamily="18" charset="0"/>
              </a:rPr>
              <a:t>is moved left and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left_arrow</a:t>
            </a:r>
            <a:r>
              <a:rPr lang="en-US" sz="2000" dirty="0" smtClean="0">
                <a:latin typeface="Geneva" charset="0"/>
                <a:cs typeface="Times New Roman" pitchFamily="18" charset="0"/>
              </a:rPr>
              <a:t> </a:t>
            </a:r>
            <a:r>
              <a:rPr lang="en-US" sz="2000" dirty="0" smtClean="0">
                <a:cs typeface="Times New Roman" pitchFamily="18" charset="0"/>
              </a:rPr>
              <a:t>is moved right to produce</a:t>
            </a:r>
            <a:r>
              <a:rPr lang="en-US" sz="2000" dirty="0" smtClean="0"/>
              <a:t> </a:t>
            </a:r>
          </a:p>
          <a:p>
            <a:endParaRPr lang="en-US" sz="2000" dirty="0" smtClean="0"/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1609725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3" cstate="print"/>
          <a:srcRect l="-16045" r="-16045"/>
          <a:stretch>
            <a:fillRect/>
          </a:stretch>
        </p:blipFill>
        <p:spPr bwMode="auto">
          <a:xfrm>
            <a:off x="831850" y="2191363"/>
            <a:ext cx="7769225" cy="1247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1628775" y="2805113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1271" name="Picture 6"/>
          <p:cNvPicPr>
            <a:picLocks noChangeAspect="1" noChangeArrowheads="1"/>
          </p:cNvPicPr>
          <p:nvPr/>
        </p:nvPicPr>
        <p:blipFill>
          <a:blip r:embed="rId4" cstate="print"/>
          <a:srcRect l="-15773" r="-15773"/>
          <a:stretch>
            <a:fillRect/>
          </a:stretch>
        </p:blipFill>
        <p:spPr bwMode="auto">
          <a:xfrm>
            <a:off x="1004888" y="5121275"/>
            <a:ext cx="7502525" cy="11414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Quick Sort Trace 7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>
                <a:cs typeface="Times New Roman" pitchFamily="18" charset="0"/>
              </a:rPr>
              <a:t>Since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right_arrow &lt; left_arrow</a:t>
            </a:r>
            <a:r>
              <a:rPr lang="en-US" sz="2000" smtClean="0">
                <a:cs typeface="Times New Roman" pitchFamily="18" charset="0"/>
              </a:rPr>
              <a:t> is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TRUE</a:t>
            </a:r>
            <a:r>
              <a:rPr lang="en-US" sz="2000" smtClean="0">
                <a:cs typeface="Times New Roman" pitchFamily="18" charset="0"/>
              </a:rPr>
              <a:t>, the first subdivision is complete. At this stage, numbers smaller than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pivot</a:t>
            </a:r>
            <a:r>
              <a:rPr lang="en-US" sz="2000" smtClean="0">
                <a:cs typeface="Times New Roman" pitchFamily="18" charset="0"/>
              </a:rPr>
              <a:t> are on the left side and numbers larger than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pivot</a:t>
            </a:r>
            <a:r>
              <a:rPr lang="en-US" sz="2000" smtClean="0">
                <a:cs typeface="Times New Roman" pitchFamily="18" charset="0"/>
              </a:rPr>
              <a:t> are on the right side. This produces two sublists that can be envisioned as</a:t>
            </a: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r>
              <a:rPr lang="en-US" sz="2000" smtClean="0">
                <a:cs typeface="Times New Roman" pitchFamily="18" charset="0"/>
              </a:rPr>
              <a:t>Each sublist can now be sorted by the same function. This would require a recursive call to the sorting function. In each case, the vector is passed as a parameter together with the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right</a:t>
            </a:r>
            <a:r>
              <a:rPr lang="en-US" sz="2000" smtClean="0">
                <a:cs typeface="Times New Roman" pitchFamily="18" charset="0"/>
              </a:rPr>
              <a:t> and </a:t>
            </a:r>
            <a:r>
              <a:rPr lang="en-US" sz="2000" b="1" smtClean="0">
                <a:latin typeface="Courier New" pitchFamily="49" charset="0"/>
                <a:cs typeface="Courier New" pitchFamily="49" charset="0"/>
              </a:rPr>
              <a:t>left</a:t>
            </a:r>
            <a:r>
              <a:rPr lang="en-US" sz="2000" smtClean="0">
                <a:cs typeface="Times New Roman" pitchFamily="18" charset="0"/>
              </a:rPr>
              <a:t> indices for the appropriate sublist. </a:t>
            </a:r>
            <a:endParaRPr lang="en-US" sz="2000" smtClean="0"/>
          </a:p>
        </p:txBody>
      </p:sp>
      <p:sp>
        <p:nvSpPr>
          <p:cNvPr id="12292" name="Rectangle 1029"/>
          <p:cNvSpPr>
            <a:spLocks noChangeArrowheads="1"/>
          </p:cNvSpPr>
          <p:nvPr/>
        </p:nvSpPr>
        <p:spPr bwMode="auto">
          <a:xfrm>
            <a:off x="1614488" y="2857500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2293" name="Picture 1028"/>
          <p:cNvPicPr>
            <a:picLocks noChangeAspect="1" noChangeArrowheads="1"/>
          </p:cNvPicPr>
          <p:nvPr/>
        </p:nvPicPr>
        <p:blipFill>
          <a:blip r:embed="rId3" cstate="print"/>
          <a:srcRect l="-8139" r="-8139"/>
          <a:stretch>
            <a:fillRect/>
          </a:stretch>
        </p:blipFill>
        <p:spPr bwMode="auto">
          <a:xfrm>
            <a:off x="623888" y="2767013"/>
            <a:ext cx="7942262" cy="114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title"/>
          </p:nvPr>
        </p:nvSpPr>
        <p:spPr>
          <a:xfrm>
            <a:off x="769938" y="247650"/>
            <a:ext cx="7772400" cy="685800"/>
          </a:xfrm>
          <a:noFill/>
        </p:spPr>
        <p:txBody>
          <a:bodyPr/>
          <a:lstStyle/>
          <a:p>
            <a:r>
              <a:rPr lang="en-US" smtClean="0"/>
              <a:t>Quick Sort Source Code C ++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30225" y="1081488"/>
            <a:ext cx="8189913" cy="5568694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void </a:t>
            </a:r>
            <a:r>
              <a:rPr lang="en-US" sz="1600" dirty="0" err="1" smtClean="0">
                <a:cs typeface="Times New Roman" pitchFamily="18" charset="0"/>
              </a:rPr>
              <a:t>QuickSort</a:t>
            </a:r>
            <a:r>
              <a:rPr lang="en-US" sz="1600" dirty="0" smtClean="0">
                <a:cs typeface="Times New Roman" pitchFamily="18" charset="0"/>
              </a:rPr>
              <a:t>(</a:t>
            </a:r>
            <a:r>
              <a:rPr lang="en-US" sz="1600" dirty="0" err="1" smtClean="0">
                <a:cs typeface="Times New Roman" pitchFamily="18" charset="0"/>
              </a:rPr>
              <a:t>int</a:t>
            </a:r>
            <a:r>
              <a:rPr lang="en-US" sz="1600" dirty="0" smtClean="0">
                <a:cs typeface="Times New Roman" pitchFamily="18" charset="0"/>
              </a:rPr>
              <a:t> list[], </a:t>
            </a:r>
            <a:r>
              <a:rPr lang="en-US" sz="1600" dirty="0" err="1" smtClean="0">
                <a:cs typeface="Times New Roman" pitchFamily="18" charset="0"/>
              </a:rPr>
              <a:t>int</a:t>
            </a:r>
            <a:r>
              <a:rPr lang="en-US" sz="1600" dirty="0" smtClean="0">
                <a:cs typeface="Times New Roman" pitchFamily="18" charset="0"/>
              </a:rPr>
              <a:t> left, </a:t>
            </a:r>
            <a:r>
              <a:rPr lang="en-US" sz="1600" dirty="0" err="1" smtClean="0">
                <a:cs typeface="Times New Roman" pitchFamily="18" charset="0"/>
              </a:rPr>
              <a:t>int</a:t>
            </a:r>
            <a:r>
              <a:rPr lang="en-US" sz="1600" dirty="0" smtClean="0">
                <a:cs typeface="Times New Roman" pitchFamily="18" charset="0"/>
              </a:rPr>
              <a:t> right)  {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</a:t>
            </a:r>
            <a:r>
              <a:rPr lang="en-US" sz="1600" dirty="0" err="1" smtClean="0">
                <a:cs typeface="Times New Roman" pitchFamily="18" charset="0"/>
              </a:rPr>
              <a:t>int</a:t>
            </a:r>
            <a:r>
              <a:rPr lang="en-US" sz="1600" dirty="0" smtClean="0">
                <a:cs typeface="Times New Roman" pitchFamily="18" charset="0"/>
              </a:rPr>
              <a:t> pivot, 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, 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 	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 = left;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 = right;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pivot = list[(left + right) / 2];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do {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while (list[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] &gt; pivot)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	--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while (list[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] &lt; pivot) 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	++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if (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 &lt;= 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)  {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	</a:t>
            </a:r>
            <a:r>
              <a:rPr lang="en-US" sz="1600" dirty="0" err="1" smtClean="0">
                <a:cs typeface="Times New Roman" pitchFamily="18" charset="0"/>
              </a:rPr>
              <a:t>Swap_Data</a:t>
            </a:r>
            <a:r>
              <a:rPr lang="en-US" sz="1600" dirty="0" smtClean="0">
                <a:cs typeface="Times New Roman" pitchFamily="18" charset="0"/>
              </a:rPr>
              <a:t>(list[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], list[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]);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	++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	--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}                                  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} while (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 &gt;= 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);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if (left &lt; 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)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 </a:t>
            </a:r>
            <a:r>
              <a:rPr lang="en-US" sz="1600" dirty="0" err="1" smtClean="0">
                <a:cs typeface="Times New Roman" pitchFamily="18" charset="0"/>
              </a:rPr>
              <a:t>QuickSort</a:t>
            </a:r>
            <a:r>
              <a:rPr lang="en-US" sz="1600" dirty="0" smtClean="0">
                <a:cs typeface="Times New Roman" pitchFamily="18" charset="0"/>
              </a:rPr>
              <a:t>(list, left, </a:t>
            </a:r>
            <a:r>
              <a:rPr lang="en-US" sz="1600" dirty="0" err="1" smtClean="0">
                <a:cs typeface="Times New Roman" pitchFamily="18" charset="0"/>
              </a:rPr>
              <a:t>rightArrow</a:t>
            </a:r>
            <a:r>
              <a:rPr lang="en-US" sz="1600" dirty="0" smtClean="0">
                <a:cs typeface="Times New Roman" pitchFamily="18" charset="0"/>
              </a:rPr>
              <a:t>);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if (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 &lt; right)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		 </a:t>
            </a:r>
            <a:r>
              <a:rPr lang="en-US" sz="1600" dirty="0" err="1" smtClean="0">
                <a:cs typeface="Times New Roman" pitchFamily="18" charset="0"/>
              </a:rPr>
              <a:t>QuickSort</a:t>
            </a:r>
            <a:r>
              <a:rPr lang="en-US" sz="1600" dirty="0" smtClean="0">
                <a:cs typeface="Times New Roman" pitchFamily="18" charset="0"/>
              </a:rPr>
              <a:t>(list, </a:t>
            </a:r>
            <a:r>
              <a:rPr lang="en-US" sz="1600" dirty="0" err="1" smtClean="0">
                <a:cs typeface="Times New Roman" pitchFamily="18" charset="0"/>
              </a:rPr>
              <a:t>leftArrow</a:t>
            </a:r>
            <a:r>
              <a:rPr lang="en-US" sz="1600" dirty="0" smtClean="0">
                <a:cs typeface="Times New Roman" pitchFamily="18" charset="0"/>
              </a:rPr>
              <a:t>, right);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1600" dirty="0" smtClean="0">
                <a:cs typeface="Times New Roman" pitchFamily="18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– Median Pivot</a:t>
            </a:r>
            <a:endParaRPr lang="en-US" dirty="0"/>
          </a:p>
        </p:txBody>
      </p:sp>
      <p:pic>
        <p:nvPicPr>
          <p:cNvPr id="4" name="Content Placeholder 3" descr="Qsor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148499"/>
            <a:ext cx="8534400" cy="53230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- Animation</a:t>
            </a:r>
            <a:endParaRPr lang="en-US" dirty="0"/>
          </a:p>
        </p:txBody>
      </p:sp>
      <p:pic>
        <p:nvPicPr>
          <p:cNvPr id="4" name="Content Placeholder 3" descr="Quick_sort_animation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38800" y="1371600"/>
            <a:ext cx="3329891" cy="3565243"/>
          </a:xfrm>
        </p:spPr>
      </p:pic>
      <p:pic>
        <p:nvPicPr>
          <p:cNvPr id="6" name="Picture 5" descr="Quicksort-exampl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219200"/>
            <a:ext cx="5588000" cy="3352800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33400" y="5029200"/>
            <a:ext cx="5105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/>
            <a:r>
              <a:rPr lang="en-US" sz="3200" dirty="0" smtClean="0">
                <a:solidFill>
                  <a:srgbClr val="0000CC"/>
                </a:solidFill>
                <a:effectLst/>
                <a:latin typeface="+mn-lt"/>
              </a:rPr>
              <a:t>Pivot Selection - Random</a:t>
            </a:r>
            <a:endParaRPr lang="en-US" sz="3200" dirty="0">
              <a:solidFill>
                <a:srgbClr val="0000CC"/>
              </a:solidFill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– Pivot Selection - Last</a:t>
            </a:r>
            <a:endParaRPr lang="en-US" dirty="0"/>
          </a:p>
        </p:txBody>
      </p:sp>
      <p:pic>
        <p:nvPicPr>
          <p:cNvPr id="4" name="Content Placeholder 3" descr="Sorting_quicksort_anim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114697"/>
            <a:ext cx="7315200" cy="55909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762000"/>
          </a:xfrm>
        </p:spPr>
        <p:txBody>
          <a:bodyPr/>
          <a:lstStyle/>
          <a:p>
            <a:r>
              <a:rPr lang="en-US" altLang="en-US" dirty="0"/>
              <a:t>Quick Sort Running Time</a:t>
            </a:r>
          </a:p>
        </p:txBody>
      </p:sp>
      <p:sp>
        <p:nvSpPr>
          <p:cNvPr id="74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43000"/>
            <a:ext cx="86868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>
                <a:solidFill>
                  <a:srgbClr val="C00000"/>
                </a:solidFill>
              </a:rPr>
              <a:t>Worst case: </a:t>
            </a:r>
            <a:r>
              <a:rPr lang="en-US" altLang="en-US" sz="2800" dirty="0"/>
              <a:t>when the pivot does not divide the sequence in two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At each step, the length of the sequence is only reduced by 1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Total running time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solidFill>
                  <a:srgbClr val="275AFF"/>
                </a:solidFill>
              </a:rPr>
              <a:t>General </a:t>
            </a:r>
            <a:r>
              <a:rPr lang="en-US" altLang="en-US" sz="2800" dirty="0">
                <a:solidFill>
                  <a:srgbClr val="275AFF"/>
                </a:solidFill>
              </a:rPr>
              <a:t>case: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Time spent at level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in the tree is O(n)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Running time: O(n) * O(height)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solidFill>
                  <a:srgbClr val="0000CC"/>
                </a:solidFill>
              </a:rPr>
              <a:t>Average </a:t>
            </a:r>
            <a:r>
              <a:rPr lang="en-US" altLang="en-US" sz="2800" dirty="0">
                <a:solidFill>
                  <a:srgbClr val="0000CC"/>
                </a:solidFill>
              </a:rPr>
              <a:t>case: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O(n log n)</a:t>
            </a:r>
          </a:p>
        </p:txBody>
      </p:sp>
      <p:graphicFrame>
        <p:nvGraphicFramePr>
          <p:cNvPr id="749572" name="Object 4"/>
          <p:cNvGraphicFramePr>
            <a:graphicFrameLocks noChangeAspect="1"/>
          </p:cNvGraphicFramePr>
          <p:nvPr/>
        </p:nvGraphicFramePr>
        <p:xfrm>
          <a:off x="4168546" y="2590800"/>
          <a:ext cx="3597504" cy="1143000"/>
        </p:xfrm>
        <a:graphic>
          <a:graphicData uri="http://schemas.openxmlformats.org/presentationml/2006/ole">
            <p:oleObj spid="_x0000_s35842" name="Equation" r:id="rId3" imgW="13586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438400"/>
          </a:xfrm>
        </p:spPr>
        <p:txBody>
          <a:bodyPr/>
          <a:lstStyle/>
          <a:p>
            <a:r>
              <a:rPr lang="en-US" dirty="0" smtClean="0"/>
              <a:t>Pivot point may not be the exact median</a:t>
            </a:r>
          </a:p>
          <a:p>
            <a:r>
              <a:rPr lang="en-US" dirty="0" smtClean="0"/>
              <a:t>Finding the precise median is </a:t>
            </a:r>
            <a:r>
              <a:rPr lang="en-US" i="1" dirty="0" smtClean="0">
                <a:solidFill>
                  <a:srgbClr val="C00000"/>
                </a:solidFill>
              </a:rPr>
              <a:t>hard</a:t>
            </a:r>
          </a:p>
          <a:p>
            <a:r>
              <a:rPr lang="en-US" dirty="0" smtClean="0"/>
              <a:t>If we “get lucky”, the following recurrence applies (n/2 is approximate)</a:t>
            </a:r>
          </a:p>
          <a:p>
            <a:endParaRPr lang="en-US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838200" y="3352800"/>
          <a:ext cx="7645400" cy="711200"/>
        </p:xfrm>
        <a:graphic>
          <a:graphicData uri="http://schemas.openxmlformats.org/presentationml/2006/ole">
            <p:oleObj spid="_x0000_s36866" name="Equation" r:id="rId3" imgW="21841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Analysis of QuickSort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066800"/>
            <a:ext cx="8785225" cy="5486400"/>
          </a:xfrm>
        </p:spPr>
        <p:txBody>
          <a:bodyPr/>
          <a:lstStyle/>
          <a:p>
            <a:r>
              <a:rPr lang="en-US" smtClean="0"/>
              <a:t>We assume a random choice of pivot</a:t>
            </a:r>
          </a:p>
          <a:p>
            <a:r>
              <a:rPr lang="en-US" smtClean="0"/>
              <a:t>Let the time to carry out a QuickSort on </a:t>
            </a:r>
            <a:r>
              <a:rPr lang="en-US" i="1" smtClean="0"/>
              <a:t>n</a:t>
            </a:r>
            <a:r>
              <a:rPr lang="en-US" smtClean="0"/>
              <a:t> elements be </a:t>
            </a:r>
            <a:r>
              <a:rPr lang="en-US" i="1" smtClean="0"/>
              <a:t>T</a:t>
            </a:r>
            <a:r>
              <a:rPr lang="en-US" smtClean="0"/>
              <a:t>(</a:t>
            </a:r>
            <a:r>
              <a:rPr lang="en-US" i="1" smtClean="0"/>
              <a:t>n</a:t>
            </a:r>
            <a:r>
              <a:rPr lang="en-US" smtClean="0"/>
              <a:t>)</a:t>
            </a:r>
          </a:p>
          <a:p>
            <a:r>
              <a:rPr lang="en-US" smtClean="0"/>
              <a:t>We have </a:t>
            </a:r>
            <a:r>
              <a:rPr lang="en-US" i="1" smtClean="0"/>
              <a:t>T</a:t>
            </a:r>
            <a:r>
              <a:rPr lang="en-US" smtClean="0"/>
              <a:t>(0) = </a:t>
            </a:r>
            <a:r>
              <a:rPr lang="en-US" i="1" smtClean="0"/>
              <a:t>T</a:t>
            </a:r>
            <a:r>
              <a:rPr lang="en-US" smtClean="0"/>
              <a:t>(1) = 1</a:t>
            </a:r>
          </a:p>
          <a:p>
            <a:r>
              <a:rPr lang="en-US" smtClean="0"/>
              <a:t>The running time of QuickSort is the running time of the partitioning (linear in n) plus the running time of the two recursive calls of QuickSort</a:t>
            </a:r>
          </a:p>
          <a:p>
            <a:r>
              <a:rPr lang="en-US" smtClean="0"/>
              <a:t>Let </a:t>
            </a:r>
            <a:r>
              <a:rPr lang="en-US" i="1" smtClean="0"/>
              <a:t>i</a:t>
            </a:r>
            <a:r>
              <a:rPr lang="en-US" smtClean="0"/>
              <a:t> be the number of elements in the left partition, then</a:t>
            </a:r>
            <a:br>
              <a:rPr lang="en-US" smtClean="0"/>
            </a:br>
            <a:r>
              <a:rPr lang="en-US" smtClean="0"/>
              <a:t> </a:t>
            </a:r>
            <a:r>
              <a:rPr lang="en-US" i="1" smtClean="0"/>
              <a:t>T</a:t>
            </a:r>
            <a:r>
              <a:rPr lang="en-US" smtClean="0"/>
              <a:t>(</a:t>
            </a:r>
            <a:r>
              <a:rPr lang="en-US" i="1" smtClean="0"/>
              <a:t>n</a:t>
            </a:r>
            <a:r>
              <a:rPr lang="en-US" smtClean="0"/>
              <a:t>) = </a:t>
            </a:r>
            <a:r>
              <a:rPr lang="en-US" i="1" smtClean="0"/>
              <a:t>T</a:t>
            </a:r>
            <a:r>
              <a:rPr lang="en-US" smtClean="0"/>
              <a:t>(</a:t>
            </a:r>
            <a:r>
              <a:rPr lang="en-US" i="1" smtClean="0"/>
              <a:t>i</a:t>
            </a:r>
            <a:r>
              <a:rPr lang="en-US" smtClean="0"/>
              <a:t>) + </a:t>
            </a:r>
            <a:r>
              <a:rPr lang="en-US" i="1" smtClean="0"/>
              <a:t>T</a:t>
            </a:r>
            <a:r>
              <a:rPr lang="en-US" smtClean="0"/>
              <a:t>(</a:t>
            </a:r>
            <a:r>
              <a:rPr lang="en-US" i="1" smtClean="0"/>
              <a:t>n–i</a:t>
            </a:r>
            <a:r>
              <a:rPr lang="en-US" smtClean="0"/>
              <a:t>–1) + </a:t>
            </a:r>
            <a:r>
              <a:rPr lang="en-US" i="1" smtClean="0"/>
              <a:t>cn</a:t>
            </a:r>
            <a:r>
              <a:rPr lang="en-US" smtClean="0"/>
              <a:t> (for some constant </a:t>
            </a:r>
            <a:r>
              <a:rPr lang="en-US" i="1" smtClean="0"/>
              <a:t>c</a:t>
            </a:r>
            <a:r>
              <a:rPr lang="en-US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Worst-case analysis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/>
              <a:t>If the pivot is always the smallest element, then </a:t>
            </a:r>
            <a:r>
              <a:rPr lang="en-US" i="1" dirty="0" err="1"/>
              <a:t>i</a:t>
            </a:r>
            <a:r>
              <a:rPr lang="en-US" dirty="0"/>
              <a:t> = 0 always</a:t>
            </a:r>
          </a:p>
          <a:p>
            <a:pPr>
              <a:defRPr/>
            </a:pPr>
            <a:r>
              <a:rPr lang="en-US" dirty="0"/>
              <a:t>We ignore the term </a:t>
            </a:r>
            <a:r>
              <a:rPr lang="en-US" i="1" dirty="0"/>
              <a:t>T</a:t>
            </a:r>
            <a:r>
              <a:rPr lang="en-US" dirty="0"/>
              <a:t>(0) = 1, so the recurrence relation is</a:t>
            </a:r>
            <a:br>
              <a:rPr lang="en-US" dirty="0"/>
            </a:b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=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 + </a:t>
            </a:r>
            <a:r>
              <a:rPr lang="en-US" i="1" dirty="0" err="1"/>
              <a:t>cn</a:t>
            </a:r>
            <a:endParaRPr lang="en-US" dirty="0"/>
          </a:p>
          <a:p>
            <a:pPr>
              <a:defRPr/>
            </a:pPr>
            <a:r>
              <a:rPr lang="en-US" dirty="0"/>
              <a:t>So,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 =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2) + </a:t>
            </a:r>
            <a:r>
              <a:rPr lang="en-US" i="1" dirty="0"/>
              <a:t>c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 and so on until we get</a:t>
            </a:r>
            <a:br>
              <a:rPr lang="en-US" dirty="0"/>
            </a:br>
            <a:r>
              <a:rPr lang="en-US" i="1" dirty="0"/>
              <a:t>T</a:t>
            </a:r>
            <a:r>
              <a:rPr lang="en-US" dirty="0"/>
              <a:t>(2) = </a:t>
            </a:r>
            <a:r>
              <a:rPr lang="en-US" i="1" dirty="0"/>
              <a:t>T</a:t>
            </a:r>
            <a:r>
              <a:rPr lang="en-US" dirty="0"/>
              <a:t>(1) + </a:t>
            </a:r>
            <a:r>
              <a:rPr lang="en-US" i="1" dirty="0"/>
              <a:t>c</a:t>
            </a:r>
            <a:r>
              <a:rPr lang="en-US" dirty="0"/>
              <a:t>(2)</a:t>
            </a:r>
          </a:p>
          <a:p>
            <a:pPr>
              <a:defRPr/>
            </a:pPr>
            <a:r>
              <a:rPr lang="en-US" dirty="0"/>
              <a:t>Substituting back up gives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= </a:t>
            </a:r>
            <a:r>
              <a:rPr lang="en-US" i="1" dirty="0"/>
              <a:t>T</a:t>
            </a:r>
            <a:r>
              <a:rPr lang="en-US" dirty="0"/>
              <a:t>(1) + </a:t>
            </a:r>
            <a:r>
              <a:rPr lang="en-US" i="1" dirty="0"/>
              <a:t>c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 + … + 2) = O(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>
              <a:defRPr/>
            </a:pPr>
            <a:r>
              <a:rPr lang="en-US" dirty="0"/>
              <a:t>Notice that this case happens if we always take the pivot to be the first element in the array and the array is already sorted</a:t>
            </a:r>
          </a:p>
          <a:p>
            <a:pPr>
              <a:defRPr/>
            </a:pPr>
            <a:r>
              <a:rPr lang="en-US" dirty="0"/>
              <a:t>So, in this extreme case, </a:t>
            </a:r>
            <a:r>
              <a:rPr lang="en-US" dirty="0" err="1"/>
              <a:t>QuickSort</a:t>
            </a:r>
            <a:r>
              <a:rPr lang="en-US" dirty="0"/>
              <a:t> takes O(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 time to do absolutely nothing!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Worst-case Running Time</a:t>
            </a:r>
          </a:p>
        </p:txBody>
      </p:sp>
      <p:sp>
        <p:nvSpPr>
          <p:cNvPr id="194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534400" cy="2667000"/>
          </a:xfrm>
        </p:spPr>
        <p:txBody>
          <a:bodyPr/>
          <a:lstStyle/>
          <a:p>
            <a:r>
              <a:rPr lang="en-US" sz="2000" smtClean="0"/>
              <a:t>The worst case for quick-sort occurs when the pivot is the unique minimum or maximum element</a:t>
            </a:r>
          </a:p>
          <a:p>
            <a:r>
              <a:rPr lang="en-US" sz="2000" smtClean="0"/>
              <a:t>One of </a:t>
            </a:r>
            <a:r>
              <a:rPr lang="en-US" sz="2000" b="1" i="1" smtClean="0">
                <a:latin typeface="Times New Roman" pitchFamily="18" charset="0"/>
              </a:rPr>
              <a:t>L</a:t>
            </a:r>
            <a:r>
              <a:rPr lang="en-US" sz="2000" smtClean="0"/>
              <a:t> and </a:t>
            </a:r>
            <a:r>
              <a:rPr lang="en-US" sz="2000" b="1" i="1" smtClean="0">
                <a:latin typeface="Times New Roman" pitchFamily="18" charset="0"/>
              </a:rPr>
              <a:t>G</a:t>
            </a:r>
            <a:r>
              <a:rPr lang="en-US" sz="2000" smtClean="0"/>
              <a:t> has size </a:t>
            </a:r>
            <a:r>
              <a:rPr lang="en-US" sz="2000" b="1" i="1" smtClean="0">
                <a:latin typeface="Times New Roman" pitchFamily="18" charset="0"/>
              </a:rPr>
              <a:t>n </a:t>
            </a:r>
            <a:r>
              <a:rPr lang="en-US" sz="2000" smtClean="0">
                <a:latin typeface="Symbol" pitchFamily="18" charset="2"/>
              </a:rPr>
              <a:t>- </a:t>
            </a:r>
            <a:r>
              <a:rPr lang="en-US" sz="2000" smtClean="0">
                <a:latin typeface="Times New Roman" pitchFamily="18" charset="0"/>
              </a:rPr>
              <a:t>1 </a:t>
            </a:r>
            <a:r>
              <a:rPr lang="en-US" sz="2000" smtClean="0"/>
              <a:t>and the other has size </a:t>
            </a:r>
            <a:r>
              <a:rPr lang="en-US" sz="2000" smtClean="0">
                <a:latin typeface="Times New Roman" pitchFamily="18" charset="0"/>
              </a:rPr>
              <a:t>0</a:t>
            </a:r>
          </a:p>
          <a:p>
            <a:r>
              <a:rPr lang="en-US" sz="2000" smtClean="0"/>
              <a:t>The running time is proportional to the sum</a:t>
            </a:r>
          </a:p>
          <a:p>
            <a:pPr algn="ctr">
              <a:buFont typeface="Wingdings" pitchFamily="2" charset="2"/>
              <a:buNone/>
            </a:pPr>
            <a:r>
              <a:rPr lang="en-US" sz="2000" b="1" i="1" smtClean="0">
                <a:latin typeface="Times New Roman" pitchFamily="18" charset="0"/>
                <a:sym typeface="Symbol" pitchFamily="18" charset="2"/>
              </a:rPr>
              <a:t>n</a:t>
            </a:r>
            <a:r>
              <a:rPr lang="en-US" sz="200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smtClean="0">
                <a:latin typeface="Symbol" pitchFamily="18" charset="2"/>
                <a:sym typeface="Symbol" pitchFamily="18" charset="2"/>
              </a:rPr>
              <a:t>+</a:t>
            </a:r>
            <a:r>
              <a:rPr lang="en-US" sz="2000" smtClean="0">
                <a:latin typeface="Times New Roman" pitchFamily="18" charset="0"/>
                <a:sym typeface="Symbol" pitchFamily="18" charset="2"/>
              </a:rPr>
              <a:t> (</a:t>
            </a:r>
            <a:r>
              <a:rPr lang="en-US" sz="2000" b="1" i="1" smtClean="0">
                <a:latin typeface="Times New Roman" pitchFamily="18" charset="0"/>
                <a:sym typeface="Symbol" pitchFamily="18" charset="2"/>
              </a:rPr>
              <a:t>n</a:t>
            </a:r>
            <a:r>
              <a:rPr lang="en-US" sz="2000" smtClean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smtClean="0">
                <a:latin typeface="Symbol" pitchFamily="18" charset="2"/>
                <a:sym typeface="Symbol" pitchFamily="18" charset="2"/>
              </a:rPr>
              <a:t>-</a:t>
            </a:r>
            <a:r>
              <a:rPr lang="en-US" sz="2000" smtClean="0">
                <a:latin typeface="Times New Roman" pitchFamily="18" charset="0"/>
                <a:sym typeface="Symbol" pitchFamily="18" charset="2"/>
              </a:rPr>
              <a:t> 1) </a:t>
            </a:r>
            <a:r>
              <a:rPr lang="en-US" sz="2000" smtClean="0">
                <a:latin typeface="Symbol" pitchFamily="18" charset="2"/>
                <a:sym typeface="Symbol" pitchFamily="18" charset="2"/>
              </a:rPr>
              <a:t>+ </a:t>
            </a:r>
            <a:r>
              <a:rPr lang="en-US" sz="2000" smtClean="0">
                <a:latin typeface="Times New Roman" pitchFamily="18" charset="0"/>
                <a:sym typeface="Symbol" pitchFamily="18" charset="2"/>
              </a:rPr>
              <a:t>… </a:t>
            </a:r>
            <a:r>
              <a:rPr lang="en-US" sz="2000" smtClean="0">
                <a:latin typeface="Symbol" pitchFamily="18" charset="2"/>
                <a:sym typeface="Symbol" pitchFamily="18" charset="2"/>
              </a:rPr>
              <a:t>+</a:t>
            </a:r>
            <a:r>
              <a:rPr lang="en-US" sz="2000" smtClean="0">
                <a:latin typeface="Times New Roman" pitchFamily="18" charset="0"/>
                <a:sym typeface="Symbol" pitchFamily="18" charset="2"/>
              </a:rPr>
              <a:t> 2 </a:t>
            </a:r>
            <a:r>
              <a:rPr lang="en-US" sz="2000" smtClean="0">
                <a:latin typeface="Symbol" pitchFamily="18" charset="2"/>
                <a:sym typeface="Symbol" pitchFamily="18" charset="2"/>
              </a:rPr>
              <a:t>+ 1</a:t>
            </a:r>
            <a:endParaRPr lang="en-US" sz="2000" smtClean="0"/>
          </a:p>
          <a:p>
            <a:r>
              <a:rPr lang="en-US" sz="2000" smtClean="0"/>
              <a:t>Thus, the worst-case running time of quick-sort is </a:t>
            </a:r>
            <a:r>
              <a:rPr lang="en-US" sz="2000" b="1" i="1" smtClean="0">
                <a:latin typeface="Times New Roman" pitchFamily="18" charset="0"/>
              </a:rPr>
              <a:t>O</a:t>
            </a:r>
            <a:r>
              <a:rPr lang="en-US" sz="2000" smtClean="0">
                <a:latin typeface="Times New Roman" pitchFamily="18" charset="0"/>
              </a:rPr>
              <a:t>(</a:t>
            </a:r>
            <a:r>
              <a:rPr lang="en-US" sz="2000" b="1" i="1" smtClean="0">
                <a:latin typeface="Times New Roman" pitchFamily="18" charset="0"/>
              </a:rPr>
              <a:t>n</a:t>
            </a:r>
            <a:r>
              <a:rPr lang="en-US" sz="2000" baseline="30000" smtClean="0">
                <a:latin typeface="Times New Roman" pitchFamily="18" charset="0"/>
              </a:rPr>
              <a:t>2</a:t>
            </a:r>
            <a:r>
              <a:rPr lang="en-US" sz="2000" smtClean="0">
                <a:latin typeface="Times New Roman" pitchFamily="18" charset="0"/>
              </a:rPr>
              <a:t>)</a:t>
            </a:r>
          </a:p>
        </p:txBody>
      </p:sp>
      <p:sp>
        <p:nvSpPr>
          <p:cNvPr id="19460" name="AutoShape 11"/>
          <p:cNvSpPr>
            <a:spLocks noChangeArrowheads="1"/>
          </p:cNvSpPr>
          <p:nvPr/>
        </p:nvSpPr>
        <p:spPr bwMode="auto">
          <a:xfrm>
            <a:off x="5992813" y="4791075"/>
            <a:ext cx="1304925" cy="2174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19461" name="AutoShape 16"/>
          <p:cNvSpPr>
            <a:spLocks noChangeArrowheads="1"/>
          </p:cNvSpPr>
          <p:nvPr/>
        </p:nvSpPr>
        <p:spPr bwMode="auto">
          <a:xfrm>
            <a:off x="7340600" y="5600700"/>
            <a:ext cx="762000" cy="2174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19462" name="AutoShape 20"/>
          <p:cNvSpPr>
            <a:spLocks noChangeArrowheads="1"/>
          </p:cNvSpPr>
          <p:nvPr/>
        </p:nvSpPr>
        <p:spPr bwMode="auto">
          <a:xfrm>
            <a:off x="4191000" y="4791075"/>
            <a:ext cx="360363" cy="21748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chemeClr val="folHlink"/>
              </a:solidFill>
            </a:endParaRPr>
          </a:p>
        </p:txBody>
      </p:sp>
      <p:sp>
        <p:nvSpPr>
          <p:cNvPr id="19463" name="AutoShape 23"/>
          <p:cNvSpPr>
            <a:spLocks noChangeArrowheads="1"/>
          </p:cNvSpPr>
          <p:nvPr/>
        </p:nvSpPr>
        <p:spPr bwMode="auto">
          <a:xfrm>
            <a:off x="5943600" y="5327650"/>
            <a:ext cx="352425" cy="21748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chemeClr val="folHlink"/>
              </a:solidFill>
            </a:endParaRPr>
          </a:p>
        </p:txBody>
      </p:sp>
      <p:sp>
        <p:nvSpPr>
          <p:cNvPr id="19464" name="AutoShape 24"/>
          <p:cNvSpPr>
            <a:spLocks noChangeArrowheads="1"/>
          </p:cNvSpPr>
          <p:nvPr/>
        </p:nvSpPr>
        <p:spPr bwMode="auto">
          <a:xfrm>
            <a:off x="7297738" y="6107113"/>
            <a:ext cx="358775" cy="21748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chemeClr val="folHlink"/>
              </a:solidFill>
            </a:endParaRPr>
          </a:p>
        </p:txBody>
      </p:sp>
      <p:sp>
        <p:nvSpPr>
          <p:cNvPr id="19465" name="AutoShape 25"/>
          <p:cNvSpPr>
            <a:spLocks noChangeArrowheads="1"/>
          </p:cNvSpPr>
          <p:nvPr/>
        </p:nvSpPr>
        <p:spPr bwMode="auto">
          <a:xfrm>
            <a:off x="7802563" y="6107113"/>
            <a:ext cx="350837" cy="21748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chemeClr val="folHlink"/>
              </a:solidFill>
            </a:endParaRPr>
          </a:p>
        </p:txBody>
      </p:sp>
      <p:cxnSp>
        <p:nvCxnSpPr>
          <p:cNvPr id="19466" name="AutoShape 26"/>
          <p:cNvCxnSpPr>
            <a:cxnSpLocks noChangeShapeType="1"/>
            <a:stCxn id="19463" idx="0"/>
            <a:endCxn id="19460" idx="2"/>
          </p:cNvCxnSpPr>
          <p:nvPr/>
        </p:nvCxnSpPr>
        <p:spPr bwMode="auto">
          <a:xfrm flipV="1">
            <a:off x="6119813" y="5008563"/>
            <a:ext cx="525462" cy="31908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67" name="AutoShape 27"/>
          <p:cNvCxnSpPr>
            <a:cxnSpLocks noChangeShapeType="1"/>
            <a:endCxn id="19460" idx="2"/>
          </p:cNvCxnSpPr>
          <p:nvPr/>
        </p:nvCxnSpPr>
        <p:spPr bwMode="auto">
          <a:xfrm flipH="1" flipV="1">
            <a:off x="6645275" y="5008563"/>
            <a:ext cx="593725" cy="2778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68" name="AutoShape 29"/>
          <p:cNvCxnSpPr>
            <a:cxnSpLocks noChangeShapeType="1"/>
            <a:stCxn id="19464" idx="0"/>
            <a:endCxn id="19461" idx="2"/>
          </p:cNvCxnSpPr>
          <p:nvPr/>
        </p:nvCxnSpPr>
        <p:spPr bwMode="auto">
          <a:xfrm flipV="1">
            <a:off x="7477125" y="5818188"/>
            <a:ext cx="244475" cy="2889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69" name="AutoShape 31"/>
          <p:cNvCxnSpPr>
            <a:cxnSpLocks noChangeShapeType="1"/>
            <a:stCxn id="19461" idx="2"/>
            <a:endCxn id="19465" idx="0"/>
          </p:cNvCxnSpPr>
          <p:nvPr/>
        </p:nvCxnSpPr>
        <p:spPr bwMode="auto">
          <a:xfrm>
            <a:off x="7721600" y="5818188"/>
            <a:ext cx="257175" cy="2889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9470" name="AutoShape 32"/>
          <p:cNvSpPr>
            <a:spLocks noChangeArrowheads="1"/>
          </p:cNvSpPr>
          <p:nvPr/>
        </p:nvSpPr>
        <p:spPr bwMode="auto">
          <a:xfrm>
            <a:off x="4283075" y="4267200"/>
            <a:ext cx="2482850" cy="2190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solidFill>
                <a:schemeClr val="accent1"/>
              </a:solidFill>
            </a:endParaRPr>
          </a:p>
        </p:txBody>
      </p:sp>
      <p:cxnSp>
        <p:nvCxnSpPr>
          <p:cNvPr id="19471" name="AutoShape 33"/>
          <p:cNvCxnSpPr>
            <a:cxnSpLocks noChangeShapeType="1"/>
            <a:stCxn id="19462" idx="0"/>
            <a:endCxn id="19470" idx="2"/>
          </p:cNvCxnSpPr>
          <p:nvPr/>
        </p:nvCxnSpPr>
        <p:spPr bwMode="auto">
          <a:xfrm flipV="1">
            <a:off x="4371975" y="4486275"/>
            <a:ext cx="1152525" cy="304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2" name="AutoShape 34"/>
          <p:cNvCxnSpPr>
            <a:cxnSpLocks noChangeShapeType="1"/>
            <a:stCxn id="19460" idx="0"/>
            <a:endCxn id="19470" idx="2"/>
          </p:cNvCxnSpPr>
          <p:nvPr/>
        </p:nvCxnSpPr>
        <p:spPr bwMode="auto">
          <a:xfrm flipH="1" flipV="1">
            <a:off x="5524500" y="4486275"/>
            <a:ext cx="1120775" cy="304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aphicFrame>
        <p:nvGraphicFramePr>
          <p:cNvPr id="162010" name="Group 218"/>
          <p:cNvGraphicFramePr>
            <a:graphicFrameLocks noGrp="1"/>
          </p:cNvGraphicFramePr>
          <p:nvPr/>
        </p:nvGraphicFramePr>
        <p:xfrm>
          <a:off x="2438400" y="3810000"/>
          <a:ext cx="1371600" cy="2590802"/>
        </p:xfrm>
        <a:graphic>
          <a:graphicData uri="http://schemas.openxmlformats.org/drawingml/2006/table">
            <a:tbl>
              <a:tblPr/>
              <a:tblGrid>
                <a:gridCol w="685800"/>
                <a:gridCol w="685800"/>
              </a:tblGrid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depth</a:t>
                      </a:r>
                    </a:p>
                  </a:txBody>
                  <a:tcPr marL="0" marR="0" marT="0" marB="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time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-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 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-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 1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84" name="Text Box 167"/>
          <p:cNvSpPr txBox="1">
            <a:spLocks noChangeArrowheads="1"/>
          </p:cNvSpPr>
          <p:nvPr/>
        </p:nvSpPr>
        <p:spPr bwMode="auto">
          <a:xfrm rot="2305880">
            <a:off x="7250113" y="5138738"/>
            <a:ext cx="433387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Expected Running Time</a:t>
            </a:r>
          </a:p>
        </p:txBody>
      </p:sp>
      <p:sp>
        <p:nvSpPr>
          <p:cNvPr id="204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half" idx="1"/>
          </p:nvPr>
        </p:nvSpPr>
        <p:spPr>
          <a:xfrm>
            <a:off x="733425" y="1600200"/>
            <a:ext cx="8029575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/>
              <a:t>Consider a recursive call of quick-sort on a sequence of size </a:t>
            </a:r>
            <a:r>
              <a:rPr lang="en-US" sz="2000" b="1" i="1" dirty="0" smtClean="0">
                <a:latin typeface="Times New Roman" pitchFamily="18" charset="0"/>
              </a:rPr>
              <a:t>s</a:t>
            </a:r>
          </a:p>
          <a:p>
            <a:pPr lvl="1">
              <a:lnSpc>
                <a:spcPct val="90000"/>
              </a:lnSpc>
            </a:pPr>
            <a:r>
              <a:rPr lang="en-US" sz="1800" b="1" dirty="0" smtClean="0">
                <a:solidFill>
                  <a:srgbClr val="0000CC"/>
                </a:solidFill>
              </a:rPr>
              <a:t>Good call:</a:t>
            </a:r>
            <a:r>
              <a:rPr lang="en-US" sz="1800" dirty="0" smtClean="0">
                <a:solidFill>
                  <a:srgbClr val="0000CC"/>
                </a:solidFill>
              </a:rPr>
              <a:t> </a:t>
            </a:r>
            <a:r>
              <a:rPr lang="en-US" sz="1800" dirty="0" smtClean="0"/>
              <a:t>the sizes of </a:t>
            </a:r>
            <a:r>
              <a:rPr lang="en-US" sz="1800" b="1" i="1" dirty="0" smtClean="0">
                <a:latin typeface="Times New Roman" pitchFamily="18" charset="0"/>
              </a:rPr>
              <a:t>L</a:t>
            </a:r>
            <a:r>
              <a:rPr lang="en-US" sz="1800" dirty="0" smtClean="0"/>
              <a:t> and </a:t>
            </a:r>
            <a:r>
              <a:rPr lang="en-US" sz="1800" b="1" i="1" dirty="0" smtClean="0">
                <a:latin typeface="Times New Roman" pitchFamily="18" charset="0"/>
              </a:rPr>
              <a:t>G</a:t>
            </a:r>
            <a:r>
              <a:rPr lang="en-US" sz="1800" dirty="0" smtClean="0"/>
              <a:t> are each less than </a:t>
            </a:r>
            <a:r>
              <a:rPr lang="en-US" sz="1800" dirty="0" smtClean="0">
                <a:latin typeface="Times New Roman" pitchFamily="18" charset="0"/>
              </a:rPr>
              <a:t>3</a:t>
            </a:r>
            <a:r>
              <a:rPr lang="en-US" sz="1800" b="1" i="1" dirty="0" smtClean="0">
                <a:latin typeface="Times New Roman" pitchFamily="18" charset="0"/>
              </a:rPr>
              <a:t>s</a:t>
            </a:r>
            <a:r>
              <a:rPr lang="en-US" sz="1800" dirty="0" smtClean="0">
                <a:latin typeface="Symbol" pitchFamily="18" charset="2"/>
              </a:rPr>
              <a:t>/</a:t>
            </a:r>
            <a:r>
              <a:rPr lang="en-US" sz="1800" dirty="0" smtClean="0">
                <a:latin typeface="Times New Roman" pitchFamily="18" charset="0"/>
              </a:rPr>
              <a:t>4</a:t>
            </a:r>
          </a:p>
          <a:p>
            <a:pPr lvl="1">
              <a:lnSpc>
                <a:spcPct val="90000"/>
              </a:lnSpc>
            </a:pPr>
            <a:r>
              <a:rPr lang="en-US" sz="1800" b="1" dirty="0" smtClean="0">
                <a:solidFill>
                  <a:srgbClr val="0000CC"/>
                </a:solidFill>
              </a:rPr>
              <a:t>Bad call:</a:t>
            </a:r>
            <a:r>
              <a:rPr lang="en-US" sz="1800" dirty="0" smtClean="0">
                <a:solidFill>
                  <a:srgbClr val="0000CC"/>
                </a:solidFill>
              </a:rPr>
              <a:t> </a:t>
            </a:r>
            <a:r>
              <a:rPr lang="en-US" sz="1800" dirty="0" smtClean="0"/>
              <a:t>one of </a:t>
            </a:r>
            <a:r>
              <a:rPr lang="en-US" sz="1800" b="1" i="1" dirty="0" smtClean="0">
                <a:latin typeface="Times New Roman" pitchFamily="18" charset="0"/>
              </a:rPr>
              <a:t>L</a:t>
            </a:r>
            <a:r>
              <a:rPr lang="en-US" sz="1800" dirty="0" smtClean="0"/>
              <a:t> and </a:t>
            </a:r>
            <a:r>
              <a:rPr lang="en-US" sz="1800" b="1" i="1" dirty="0" smtClean="0">
                <a:latin typeface="Times New Roman" pitchFamily="18" charset="0"/>
              </a:rPr>
              <a:t>G</a:t>
            </a:r>
            <a:r>
              <a:rPr lang="en-US" sz="1800" dirty="0" smtClean="0"/>
              <a:t> has size greater than </a:t>
            </a:r>
            <a:r>
              <a:rPr lang="en-US" sz="1800" dirty="0" smtClean="0">
                <a:latin typeface="Times New Roman" pitchFamily="18" charset="0"/>
              </a:rPr>
              <a:t>3</a:t>
            </a:r>
            <a:r>
              <a:rPr lang="en-US" sz="1800" b="1" i="1" dirty="0" smtClean="0">
                <a:latin typeface="Times New Roman" pitchFamily="18" charset="0"/>
              </a:rPr>
              <a:t>s</a:t>
            </a:r>
            <a:r>
              <a:rPr lang="en-US" sz="1800" dirty="0" smtClean="0">
                <a:latin typeface="Symbol" pitchFamily="18" charset="2"/>
              </a:rPr>
              <a:t>/</a:t>
            </a:r>
            <a:r>
              <a:rPr lang="en-US" sz="1800" dirty="0" smtClean="0">
                <a:latin typeface="Times New Roman" pitchFamily="18" charset="0"/>
              </a:rPr>
              <a:t>4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A call is </a:t>
            </a:r>
            <a:r>
              <a:rPr lang="en-US" sz="2000" dirty="0" smtClean="0">
                <a:solidFill>
                  <a:srgbClr val="0000CC"/>
                </a:solidFill>
              </a:rPr>
              <a:t>good</a:t>
            </a:r>
            <a:r>
              <a:rPr lang="en-US" sz="2000" dirty="0" smtClean="0"/>
              <a:t> with probability </a:t>
            </a:r>
            <a:r>
              <a:rPr lang="en-US" sz="2000" dirty="0" smtClean="0">
                <a:latin typeface="Times New Roman" pitchFamily="18" charset="0"/>
              </a:rPr>
              <a:t>1</a:t>
            </a:r>
            <a:r>
              <a:rPr lang="en-US" sz="2000" dirty="0" smtClean="0">
                <a:latin typeface="Symbol" pitchFamily="18" charset="2"/>
              </a:rPr>
              <a:t>/</a:t>
            </a:r>
            <a:r>
              <a:rPr lang="en-US" sz="2000" dirty="0" smtClean="0">
                <a:latin typeface="Times New Roman" pitchFamily="18" charset="0"/>
              </a:rPr>
              <a:t>2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1/2 of the possible pivots cause good calls:</a:t>
            </a:r>
          </a:p>
        </p:txBody>
      </p:sp>
      <p:sp>
        <p:nvSpPr>
          <p:cNvPr id="20484" name="AutoShape 6"/>
          <p:cNvSpPr>
            <a:spLocks noChangeArrowheads="1"/>
          </p:cNvSpPr>
          <p:nvPr/>
        </p:nvSpPr>
        <p:spPr bwMode="auto">
          <a:xfrm>
            <a:off x="3390900" y="3286125"/>
            <a:ext cx="1257300" cy="2254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200"/>
              <a:t>7  9  7</a:t>
            </a:r>
            <a:r>
              <a:rPr lang="en-US" sz="1200">
                <a:solidFill>
                  <a:schemeClr val="accent1"/>
                </a:solidFill>
              </a:rPr>
              <a:t>  1  </a:t>
            </a:r>
            <a:r>
              <a:rPr lang="en-US" sz="1200" b="1">
                <a:solidFill>
                  <a:schemeClr val="accent1"/>
                </a:solidFill>
                <a:sym typeface="Symbol" pitchFamily="18" charset="2"/>
              </a:rPr>
              <a:t></a:t>
            </a:r>
            <a:r>
              <a:rPr lang="en-US" sz="1200">
                <a:solidFill>
                  <a:schemeClr val="accent1"/>
                </a:solidFill>
              </a:rPr>
              <a:t>  1</a:t>
            </a:r>
          </a:p>
        </p:txBody>
      </p:sp>
      <p:sp>
        <p:nvSpPr>
          <p:cNvPr id="20485" name="AutoShape 7"/>
          <p:cNvSpPr>
            <a:spLocks noChangeArrowheads="1"/>
          </p:cNvSpPr>
          <p:nvPr/>
        </p:nvSpPr>
        <p:spPr bwMode="auto">
          <a:xfrm>
            <a:off x="1744663" y="2743200"/>
            <a:ext cx="2392362" cy="22701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200"/>
              <a:t>7  2  9  4 3  7  </a:t>
            </a:r>
            <a:r>
              <a:rPr lang="en-US" sz="1200" u="sng">
                <a:solidFill>
                  <a:srgbClr val="000000"/>
                </a:solidFill>
              </a:rPr>
              <a:t>6</a:t>
            </a:r>
            <a:r>
              <a:rPr lang="en-US" sz="1200"/>
              <a:t>  1</a:t>
            </a:r>
            <a:r>
              <a:rPr lang="en-US" sz="1200">
                <a:solidFill>
                  <a:schemeClr val="accent1"/>
                </a:solidFill>
              </a:rPr>
              <a:t> 9</a:t>
            </a:r>
          </a:p>
        </p:txBody>
      </p:sp>
      <p:cxnSp>
        <p:nvCxnSpPr>
          <p:cNvPr id="20486" name="AutoShape 8"/>
          <p:cNvCxnSpPr>
            <a:cxnSpLocks noChangeShapeType="1"/>
            <a:stCxn id="20488" idx="0"/>
            <a:endCxn id="20485" idx="2"/>
          </p:cNvCxnSpPr>
          <p:nvPr/>
        </p:nvCxnSpPr>
        <p:spPr bwMode="auto">
          <a:xfrm flipV="1">
            <a:off x="1852613" y="2974975"/>
            <a:ext cx="1087437" cy="3063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87" name="AutoShape 9"/>
          <p:cNvCxnSpPr>
            <a:cxnSpLocks noChangeShapeType="1"/>
            <a:stCxn id="20484" idx="0"/>
            <a:endCxn id="20485" idx="2"/>
          </p:cNvCxnSpPr>
          <p:nvPr/>
        </p:nvCxnSpPr>
        <p:spPr bwMode="auto">
          <a:xfrm flipH="1" flipV="1">
            <a:off x="2941638" y="2979738"/>
            <a:ext cx="1077912" cy="2968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8" name="AutoShape 10"/>
          <p:cNvSpPr>
            <a:spLocks noChangeArrowheads="1"/>
          </p:cNvSpPr>
          <p:nvPr/>
        </p:nvSpPr>
        <p:spPr bwMode="auto">
          <a:xfrm>
            <a:off x="1223963" y="3286125"/>
            <a:ext cx="1257300" cy="2254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1200"/>
              <a:t>2  4  3  1 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20489" name="Line 11"/>
          <p:cNvSpPr>
            <a:spLocks noChangeShapeType="1"/>
          </p:cNvSpPr>
          <p:nvPr/>
        </p:nvSpPr>
        <p:spPr bwMode="auto">
          <a:xfrm>
            <a:off x="3576638" y="3025775"/>
            <a:ext cx="336550" cy="120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Line 12"/>
          <p:cNvSpPr>
            <a:spLocks noChangeShapeType="1"/>
          </p:cNvSpPr>
          <p:nvPr/>
        </p:nvSpPr>
        <p:spPr bwMode="auto">
          <a:xfrm flipH="1">
            <a:off x="2006600" y="3025775"/>
            <a:ext cx="336550" cy="120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AutoShape 14"/>
          <p:cNvSpPr>
            <a:spLocks noChangeArrowheads="1"/>
          </p:cNvSpPr>
          <p:nvPr/>
        </p:nvSpPr>
        <p:spPr bwMode="auto">
          <a:xfrm>
            <a:off x="7153275" y="3267075"/>
            <a:ext cx="1304925" cy="2174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200"/>
              <a:t>7 2 9 4 3 7 6</a:t>
            </a:r>
          </a:p>
        </p:txBody>
      </p:sp>
      <p:sp>
        <p:nvSpPr>
          <p:cNvPr id="20492" name="AutoShape 15"/>
          <p:cNvSpPr>
            <a:spLocks noChangeArrowheads="1"/>
          </p:cNvSpPr>
          <p:nvPr/>
        </p:nvSpPr>
        <p:spPr bwMode="auto">
          <a:xfrm>
            <a:off x="5351463" y="3267075"/>
            <a:ext cx="360362" cy="217488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200"/>
              <a:t>1</a:t>
            </a:r>
          </a:p>
        </p:txBody>
      </p:sp>
      <p:sp>
        <p:nvSpPr>
          <p:cNvPr id="20493" name="AutoShape 16"/>
          <p:cNvSpPr>
            <a:spLocks noChangeArrowheads="1"/>
          </p:cNvSpPr>
          <p:nvPr/>
        </p:nvSpPr>
        <p:spPr bwMode="auto">
          <a:xfrm>
            <a:off x="5443538" y="2743200"/>
            <a:ext cx="2482850" cy="2190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200"/>
              <a:t>7  </a:t>
            </a:r>
            <a:r>
              <a:rPr lang="en-US" sz="1200" u="sng">
                <a:solidFill>
                  <a:srgbClr val="000000"/>
                </a:solidFill>
              </a:rPr>
              <a:t>2 </a:t>
            </a:r>
            <a:r>
              <a:rPr lang="en-US" sz="1200"/>
              <a:t> 9  4 3  7  6  1</a:t>
            </a:r>
            <a:endParaRPr lang="en-US" sz="1200" b="1">
              <a:solidFill>
                <a:schemeClr val="accent1"/>
              </a:solidFill>
              <a:sym typeface="Symbol" pitchFamily="18" charset="2"/>
            </a:endParaRPr>
          </a:p>
        </p:txBody>
      </p:sp>
      <p:cxnSp>
        <p:nvCxnSpPr>
          <p:cNvPr id="20494" name="AutoShape 17"/>
          <p:cNvCxnSpPr>
            <a:cxnSpLocks noChangeShapeType="1"/>
            <a:stCxn id="20492" idx="0"/>
            <a:endCxn id="20493" idx="2"/>
          </p:cNvCxnSpPr>
          <p:nvPr/>
        </p:nvCxnSpPr>
        <p:spPr bwMode="auto">
          <a:xfrm flipV="1">
            <a:off x="5532438" y="2962275"/>
            <a:ext cx="1152525" cy="304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95" name="AutoShape 18"/>
          <p:cNvCxnSpPr>
            <a:cxnSpLocks noChangeShapeType="1"/>
            <a:stCxn id="20491" idx="0"/>
            <a:endCxn id="20493" idx="2"/>
          </p:cNvCxnSpPr>
          <p:nvPr/>
        </p:nvCxnSpPr>
        <p:spPr bwMode="auto">
          <a:xfrm flipH="1" flipV="1">
            <a:off x="6684963" y="2962275"/>
            <a:ext cx="1120775" cy="304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96" name="Line 19"/>
          <p:cNvSpPr>
            <a:spLocks noChangeShapeType="1"/>
          </p:cNvSpPr>
          <p:nvPr/>
        </p:nvSpPr>
        <p:spPr bwMode="auto">
          <a:xfrm>
            <a:off x="7435850" y="3048000"/>
            <a:ext cx="336550" cy="120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Line 20"/>
          <p:cNvSpPr>
            <a:spLocks noChangeShapeType="1"/>
          </p:cNvSpPr>
          <p:nvPr/>
        </p:nvSpPr>
        <p:spPr bwMode="auto">
          <a:xfrm flipH="1">
            <a:off x="5759450" y="3003550"/>
            <a:ext cx="336550" cy="120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Text Box 21"/>
          <p:cNvSpPr txBox="1">
            <a:spLocks noChangeArrowheads="1"/>
          </p:cNvSpPr>
          <p:nvPr/>
        </p:nvSpPr>
        <p:spPr bwMode="auto">
          <a:xfrm>
            <a:off x="2209800" y="3657600"/>
            <a:ext cx="1241425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800" b="1"/>
              <a:t>Good call</a:t>
            </a:r>
          </a:p>
        </p:txBody>
      </p:sp>
      <p:sp>
        <p:nvSpPr>
          <p:cNvPr id="20499" name="Text Box 22"/>
          <p:cNvSpPr txBox="1">
            <a:spLocks noChangeArrowheads="1"/>
          </p:cNvSpPr>
          <p:nvPr/>
        </p:nvSpPr>
        <p:spPr bwMode="auto">
          <a:xfrm>
            <a:off x="6096000" y="3657600"/>
            <a:ext cx="1082675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800" b="1"/>
              <a:t>Bad call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2819400" y="4953000"/>
            <a:ext cx="4343400" cy="381000"/>
            <a:chOff x="1776" y="3264"/>
            <a:chExt cx="2736" cy="240"/>
          </a:xfrm>
        </p:grpSpPr>
        <p:sp>
          <p:nvSpPr>
            <p:cNvPr id="20507" name="AutoShape 25"/>
            <p:cNvSpPr>
              <a:spLocks noChangeArrowheads="1"/>
            </p:cNvSpPr>
            <p:nvPr/>
          </p:nvSpPr>
          <p:spPr bwMode="auto">
            <a:xfrm>
              <a:off x="3600" y="3264"/>
              <a:ext cx="912" cy="24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AutoShape 24"/>
            <p:cNvSpPr>
              <a:spLocks noChangeArrowheads="1"/>
            </p:cNvSpPr>
            <p:nvPr/>
          </p:nvSpPr>
          <p:spPr bwMode="auto">
            <a:xfrm>
              <a:off x="1776" y="3264"/>
              <a:ext cx="624" cy="24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190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Rectangle 26"/>
            <p:cNvSpPr>
              <a:spLocks noChangeArrowheads="1"/>
            </p:cNvSpPr>
            <p:nvPr/>
          </p:nvSpPr>
          <p:spPr bwMode="auto">
            <a:xfrm>
              <a:off x="2352" y="3264"/>
              <a:ext cx="1296" cy="240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0" name="AutoShape 23"/>
            <p:cNvSpPr>
              <a:spLocks noChangeArrowheads="1"/>
            </p:cNvSpPr>
            <p:nvPr/>
          </p:nvSpPr>
          <p:spPr bwMode="auto">
            <a:xfrm>
              <a:off x="1776" y="3264"/>
              <a:ext cx="2736" cy="24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US" sz="1800"/>
                <a:t>1 2 3 4 5 6 7 8 9 10 11 12 13 14 15 16</a:t>
              </a:r>
              <a:endParaRPr lang="en-US" sz="1800">
                <a:solidFill>
                  <a:schemeClr val="accent1"/>
                </a:solidFill>
              </a:endParaRPr>
            </a:p>
          </p:txBody>
        </p:sp>
      </p:grpSp>
      <p:sp>
        <p:nvSpPr>
          <p:cNvPr id="20501" name="Text Box 28"/>
          <p:cNvSpPr txBox="1">
            <a:spLocks noChangeArrowheads="1"/>
          </p:cNvSpPr>
          <p:nvPr/>
        </p:nvSpPr>
        <p:spPr bwMode="auto">
          <a:xfrm>
            <a:off x="3963988" y="5638800"/>
            <a:ext cx="1546225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800" b="1"/>
              <a:t>Good pivots</a:t>
            </a:r>
          </a:p>
        </p:txBody>
      </p:sp>
      <p:sp>
        <p:nvSpPr>
          <p:cNvPr id="20502" name="Text Box 29"/>
          <p:cNvSpPr txBox="1">
            <a:spLocks noChangeArrowheads="1"/>
          </p:cNvSpPr>
          <p:nvPr/>
        </p:nvSpPr>
        <p:spPr bwMode="auto">
          <a:xfrm>
            <a:off x="2438400" y="5638800"/>
            <a:ext cx="1387475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800" b="1"/>
              <a:t>Bad pivots</a:t>
            </a:r>
          </a:p>
        </p:txBody>
      </p:sp>
      <p:sp>
        <p:nvSpPr>
          <p:cNvPr id="20503" name="Text Box 30"/>
          <p:cNvSpPr txBox="1">
            <a:spLocks noChangeArrowheads="1"/>
          </p:cNvSpPr>
          <p:nvPr/>
        </p:nvSpPr>
        <p:spPr bwMode="auto">
          <a:xfrm>
            <a:off x="5775325" y="5638800"/>
            <a:ext cx="1387475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800" b="1"/>
              <a:t>Bad pivots</a:t>
            </a:r>
          </a:p>
        </p:txBody>
      </p:sp>
      <p:sp>
        <p:nvSpPr>
          <p:cNvPr id="20504" name="AutoShape 31"/>
          <p:cNvSpPr>
            <a:spLocks/>
          </p:cNvSpPr>
          <p:nvPr/>
        </p:nvSpPr>
        <p:spPr bwMode="auto">
          <a:xfrm rot="-5400000">
            <a:off x="4610100" y="4533900"/>
            <a:ext cx="228600" cy="1981200"/>
          </a:xfrm>
          <a:prstGeom prst="leftBrace">
            <a:avLst>
              <a:gd name="adj1" fmla="val 72222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32"/>
          <p:cNvSpPr>
            <a:spLocks/>
          </p:cNvSpPr>
          <p:nvPr/>
        </p:nvSpPr>
        <p:spPr bwMode="auto">
          <a:xfrm rot="-5400000">
            <a:off x="3124200" y="5105400"/>
            <a:ext cx="228600" cy="838200"/>
          </a:xfrm>
          <a:prstGeom prst="leftBrace">
            <a:avLst>
              <a:gd name="adj1" fmla="val 30556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AutoShape 33"/>
          <p:cNvSpPr>
            <a:spLocks/>
          </p:cNvSpPr>
          <p:nvPr/>
        </p:nvSpPr>
        <p:spPr bwMode="auto">
          <a:xfrm rot="-5400000">
            <a:off x="6400800" y="4876800"/>
            <a:ext cx="228600" cy="1295400"/>
          </a:xfrm>
          <a:prstGeom prst="leftBrace">
            <a:avLst>
              <a:gd name="adj1" fmla="val 47222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1143000"/>
          </a:xfrm>
        </p:spPr>
        <p:txBody>
          <a:bodyPr/>
          <a:lstStyle/>
          <a:p>
            <a:r>
              <a:rPr lang="en-US" smtClean="0"/>
              <a:t>Expected Running Time, Part 2</a:t>
            </a:r>
          </a:p>
        </p:txBody>
      </p:sp>
      <p:sp>
        <p:nvSpPr>
          <p:cNvPr id="205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half" idx="1"/>
          </p:nvPr>
        </p:nvSpPr>
        <p:spPr>
          <a:xfrm>
            <a:off x="304800" y="1143000"/>
            <a:ext cx="8105775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>
                <a:solidFill>
                  <a:srgbClr val="0000CC"/>
                </a:solidFill>
              </a:rPr>
              <a:t>Probabilistic Fact: </a:t>
            </a:r>
            <a:r>
              <a:rPr lang="en-US" sz="2000" smtClean="0"/>
              <a:t>The expected number of coin tosses required in order to get </a:t>
            </a:r>
            <a:r>
              <a:rPr lang="en-US" sz="2000" b="1" i="1" smtClean="0">
                <a:latin typeface="Times New Roman" pitchFamily="18" charset="0"/>
              </a:rPr>
              <a:t>k</a:t>
            </a:r>
            <a:r>
              <a:rPr lang="en-US" sz="2000" smtClean="0"/>
              <a:t> heads is </a:t>
            </a:r>
            <a:r>
              <a:rPr lang="en-US" sz="2000" smtClean="0">
                <a:latin typeface="Times New Roman" pitchFamily="18" charset="0"/>
              </a:rPr>
              <a:t>2</a:t>
            </a:r>
            <a:r>
              <a:rPr lang="en-US" sz="2000" b="1" i="1" smtClean="0">
                <a:latin typeface="Times New Roman" pitchFamily="18" charset="0"/>
              </a:rPr>
              <a:t>k</a:t>
            </a:r>
          </a:p>
          <a:p>
            <a:pPr>
              <a:lnSpc>
                <a:spcPct val="90000"/>
              </a:lnSpc>
            </a:pPr>
            <a:r>
              <a:rPr lang="en-US" sz="2000" smtClean="0"/>
              <a:t>For a node of depth </a:t>
            </a:r>
            <a:r>
              <a:rPr lang="en-US" sz="2000" b="1" i="1" smtClean="0">
                <a:latin typeface="Times New Roman" pitchFamily="18" charset="0"/>
              </a:rPr>
              <a:t>i</a:t>
            </a:r>
            <a:r>
              <a:rPr lang="en-US" sz="2000" smtClean="0"/>
              <a:t>, we expect</a:t>
            </a:r>
          </a:p>
          <a:p>
            <a:pPr lvl="1">
              <a:lnSpc>
                <a:spcPct val="90000"/>
              </a:lnSpc>
            </a:pPr>
            <a:r>
              <a:rPr lang="en-US" sz="1800" b="1" i="1" smtClean="0">
                <a:latin typeface="Times New Roman" pitchFamily="18" charset="0"/>
              </a:rPr>
              <a:t>i</a:t>
            </a:r>
            <a:r>
              <a:rPr lang="en-US" sz="1800" smtClean="0">
                <a:latin typeface="Symbol" pitchFamily="18" charset="2"/>
              </a:rPr>
              <a:t>/</a:t>
            </a:r>
            <a:r>
              <a:rPr lang="en-US" sz="1800" smtClean="0">
                <a:latin typeface="Times New Roman" pitchFamily="18" charset="0"/>
              </a:rPr>
              <a:t>2 </a:t>
            </a:r>
            <a:r>
              <a:rPr lang="en-US" sz="1800" smtClean="0"/>
              <a:t>ancestors are good calls</a:t>
            </a:r>
          </a:p>
          <a:p>
            <a:pPr lvl="1">
              <a:lnSpc>
                <a:spcPct val="90000"/>
              </a:lnSpc>
            </a:pPr>
            <a:r>
              <a:rPr lang="en-US" sz="1800" smtClean="0"/>
              <a:t>The size of the input sequence for the current call is at most (</a:t>
            </a:r>
            <a:r>
              <a:rPr lang="en-US" sz="1800" smtClean="0">
                <a:latin typeface="Times New Roman" pitchFamily="18" charset="0"/>
              </a:rPr>
              <a:t>3</a:t>
            </a:r>
            <a:r>
              <a:rPr lang="en-US" sz="1800" smtClean="0">
                <a:latin typeface="Symbol" pitchFamily="18" charset="2"/>
              </a:rPr>
              <a:t>/</a:t>
            </a:r>
            <a:r>
              <a:rPr lang="en-US" sz="1800" smtClean="0">
                <a:latin typeface="Times New Roman" pitchFamily="18" charset="0"/>
              </a:rPr>
              <a:t>4</a:t>
            </a:r>
            <a:r>
              <a:rPr lang="en-US" sz="1800" smtClean="0"/>
              <a:t>)</a:t>
            </a:r>
            <a:r>
              <a:rPr lang="en-US" sz="1800" b="1" i="1" baseline="30000" smtClean="0">
                <a:latin typeface="Times New Roman" pitchFamily="18" charset="0"/>
              </a:rPr>
              <a:t>i</a:t>
            </a:r>
            <a:r>
              <a:rPr lang="en-US" sz="1800" baseline="30000" smtClean="0">
                <a:latin typeface="Symbol" pitchFamily="18" charset="2"/>
              </a:rPr>
              <a:t>/</a:t>
            </a:r>
            <a:r>
              <a:rPr lang="en-US" sz="1800" baseline="30000" smtClean="0">
                <a:latin typeface="Times New Roman" pitchFamily="18" charset="0"/>
              </a:rPr>
              <a:t>2</a:t>
            </a:r>
            <a:r>
              <a:rPr lang="en-US" sz="1800" b="1" i="1" smtClean="0">
                <a:latin typeface="Times New Roman" pitchFamily="18" charset="0"/>
              </a:rPr>
              <a:t>n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4219575" y="2819400"/>
          <a:ext cx="4876800" cy="3052763"/>
        </p:xfrm>
        <a:graphic>
          <a:graphicData uri="http://schemas.openxmlformats.org/presentationml/2006/ole">
            <p:oleObj spid="_x0000_s37890" name="VISIO" r:id="rId3" imgW="7510320" imgH="4270680" progId="Visio.Drawing.11">
              <p:embed/>
            </p:oleObj>
          </a:graphicData>
        </a:graphic>
      </p:graphicFrame>
      <p:sp>
        <p:nvSpPr>
          <p:cNvPr id="2053" name="Rectangle 7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33375" y="2743200"/>
            <a:ext cx="4191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4"/>
              </a:buBlip>
            </a:pPr>
            <a:r>
              <a:rPr lang="en-US" sz="2000"/>
              <a:t>Therefore, we have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sz="1800"/>
              <a:t>For a node of depth </a:t>
            </a:r>
            <a:r>
              <a:rPr lang="en-US" sz="1800">
                <a:latin typeface="Times New Roman" pitchFamily="18" charset="0"/>
              </a:rPr>
              <a:t>2log</a:t>
            </a:r>
            <a:r>
              <a:rPr lang="en-US" sz="1800" baseline="-25000">
                <a:latin typeface="Times New Roman" pitchFamily="18" charset="0"/>
              </a:rPr>
              <a:t>4</a:t>
            </a:r>
            <a:r>
              <a:rPr lang="en-US" sz="1800" baseline="-25000">
                <a:latin typeface="Symbol" pitchFamily="18" charset="2"/>
              </a:rPr>
              <a:t>/</a:t>
            </a:r>
            <a:r>
              <a:rPr lang="en-US" sz="1800" baseline="-25000">
                <a:latin typeface="Times New Roman" pitchFamily="18" charset="0"/>
              </a:rPr>
              <a:t>3</a:t>
            </a:r>
            <a:r>
              <a:rPr lang="en-US" sz="1800" b="1" i="1">
                <a:latin typeface="Times New Roman" pitchFamily="18" charset="0"/>
              </a:rPr>
              <a:t>n</a:t>
            </a:r>
            <a:r>
              <a:rPr lang="en-US" sz="1800"/>
              <a:t>, the expected input size is one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sz="1800"/>
              <a:t>The expected height of the quick-sort tree is </a:t>
            </a:r>
            <a:r>
              <a:rPr lang="en-US" sz="1800" b="1" i="1">
                <a:latin typeface="Times New Roman" pitchFamily="18" charset="0"/>
              </a:rPr>
              <a:t>O</a:t>
            </a:r>
            <a:r>
              <a:rPr lang="en-US" sz="1800">
                <a:latin typeface="Times New Roman" pitchFamily="18" charset="0"/>
              </a:rPr>
              <a:t>(log </a:t>
            </a:r>
            <a:r>
              <a:rPr lang="en-US" sz="1800" b="1" i="1">
                <a:latin typeface="Times New Roman" pitchFamily="18" charset="0"/>
              </a:rPr>
              <a:t>n</a:t>
            </a:r>
            <a:r>
              <a:rPr lang="en-US" sz="1800">
                <a:latin typeface="Times New Roman" pitchFamily="18" charset="0"/>
              </a:rPr>
              <a:t>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4"/>
              </a:buBlip>
            </a:pPr>
            <a:r>
              <a:rPr lang="en-US" sz="2000"/>
              <a:t>The amount or work done at the nodes of the same depth is </a:t>
            </a:r>
            <a:r>
              <a:rPr lang="en-US" sz="2000" b="1" i="1">
                <a:latin typeface="Times New Roman" pitchFamily="18" charset="0"/>
              </a:rPr>
              <a:t>O</a:t>
            </a:r>
            <a:r>
              <a:rPr lang="en-US" sz="2000">
                <a:latin typeface="Times New Roman" pitchFamily="18" charset="0"/>
              </a:rPr>
              <a:t>(</a:t>
            </a:r>
            <a:r>
              <a:rPr lang="en-US" sz="2000" b="1" i="1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)</a:t>
            </a:r>
            <a:endParaRPr lang="en-US" sz="2000"/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4"/>
              </a:buBlip>
            </a:pPr>
            <a:r>
              <a:rPr lang="en-US" sz="2000"/>
              <a:t>Thus, the expected running time of quick-sort is </a:t>
            </a:r>
            <a:r>
              <a:rPr lang="en-US" sz="2000" b="1" i="1">
                <a:latin typeface="Times New Roman" pitchFamily="18" charset="0"/>
              </a:rPr>
              <a:t>O</a:t>
            </a:r>
            <a:r>
              <a:rPr lang="en-US" sz="2000">
                <a:latin typeface="Times New Roman" pitchFamily="18" charset="0"/>
              </a:rPr>
              <a:t>(</a:t>
            </a:r>
            <a:r>
              <a:rPr lang="en-US" sz="2000" b="1" i="1">
                <a:latin typeface="Times New Roman" pitchFamily="18" charset="0"/>
              </a:rPr>
              <a:t>n </a:t>
            </a:r>
            <a:r>
              <a:rPr lang="en-US" sz="2000">
                <a:latin typeface="Times New Roman" pitchFamily="18" charset="0"/>
              </a:rPr>
              <a:t>log </a:t>
            </a:r>
            <a:r>
              <a:rPr lang="en-US" sz="2000" b="1" i="1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Best-case analysis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 the best case, the pivot is in the middle</a:t>
            </a:r>
          </a:p>
          <a:p>
            <a:r>
              <a:rPr lang="en-US" smtClean="0"/>
              <a:t>To simplify the equations, we assume that the two subarrays are each exactly half the length of the original (a slight overestimate which is acceptable for big-Oh calculations)</a:t>
            </a:r>
          </a:p>
          <a:p>
            <a:r>
              <a:rPr lang="en-US" smtClean="0"/>
              <a:t>So, we get </a:t>
            </a:r>
            <a:r>
              <a:rPr lang="en-US" i="1" smtClean="0"/>
              <a:t>T</a:t>
            </a:r>
            <a:r>
              <a:rPr lang="en-US" smtClean="0"/>
              <a:t>(</a:t>
            </a:r>
            <a:r>
              <a:rPr lang="en-US" i="1" smtClean="0"/>
              <a:t>n</a:t>
            </a:r>
            <a:r>
              <a:rPr lang="en-US" smtClean="0"/>
              <a:t>) = 2</a:t>
            </a:r>
            <a:r>
              <a:rPr lang="en-US" i="1" smtClean="0"/>
              <a:t>T</a:t>
            </a:r>
            <a:r>
              <a:rPr lang="en-US" smtClean="0"/>
              <a:t>(</a:t>
            </a:r>
            <a:r>
              <a:rPr lang="en-US" i="1" smtClean="0"/>
              <a:t>n/2</a:t>
            </a:r>
            <a:r>
              <a:rPr lang="en-US" smtClean="0"/>
              <a:t>) + </a:t>
            </a:r>
            <a:r>
              <a:rPr lang="en-US" i="1" smtClean="0"/>
              <a:t>cn</a:t>
            </a:r>
          </a:p>
          <a:p>
            <a:r>
              <a:rPr lang="en-US" smtClean="0"/>
              <a:t>This is very similar to the formula for MergeSort, and a similar analysis leads to </a:t>
            </a:r>
            <a:r>
              <a:rPr lang="en-US" i="1" smtClean="0"/>
              <a:t>T</a:t>
            </a:r>
            <a:r>
              <a:rPr lang="en-US" smtClean="0"/>
              <a:t>(</a:t>
            </a:r>
            <a:r>
              <a:rPr lang="en-US" i="1" smtClean="0"/>
              <a:t>n</a:t>
            </a:r>
            <a:r>
              <a:rPr lang="en-US" smtClean="0"/>
              <a:t>) = </a:t>
            </a:r>
            <a:r>
              <a:rPr lang="en-US" i="1" smtClean="0"/>
              <a:t>cn </a:t>
            </a:r>
            <a:r>
              <a:rPr lang="en-US" smtClean="0"/>
              <a:t>log</a:t>
            </a:r>
            <a:r>
              <a:rPr lang="en-US" baseline="-25000" smtClean="0"/>
              <a:t>2</a:t>
            </a:r>
            <a:r>
              <a:rPr lang="en-US" i="1" smtClean="0"/>
              <a:t>n</a:t>
            </a:r>
            <a:r>
              <a:rPr lang="en-US" smtClean="0"/>
              <a:t> + </a:t>
            </a:r>
            <a:r>
              <a:rPr lang="en-US" i="1" smtClean="0"/>
              <a:t>n</a:t>
            </a:r>
            <a:r>
              <a:rPr lang="en-US" smtClean="0"/>
              <a:t> = O(</a:t>
            </a:r>
            <a:r>
              <a:rPr lang="en-US" i="1" smtClean="0"/>
              <a:t>n </a:t>
            </a:r>
            <a:r>
              <a:rPr lang="en-US" smtClean="0"/>
              <a:t>log</a:t>
            </a:r>
            <a:r>
              <a:rPr lang="en-US" baseline="-25000" smtClean="0"/>
              <a:t> </a:t>
            </a:r>
            <a:r>
              <a:rPr lang="en-US" i="1" smtClean="0"/>
              <a:t>n</a:t>
            </a:r>
            <a:r>
              <a:rPr lang="en-US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Average-case analysis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96975"/>
            <a:ext cx="8659813" cy="53562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We assume that each of the sizes of the left partition are equally likely, and hence have probability 1/</a:t>
            </a:r>
            <a:r>
              <a:rPr lang="en-US" i="1" dirty="0"/>
              <a:t>n</a:t>
            </a:r>
            <a:endParaRPr lang="en-US" dirty="0"/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With this assumption, the average value of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 err="1"/>
              <a:t>i</a:t>
            </a:r>
            <a:r>
              <a:rPr lang="en-US" dirty="0"/>
              <a:t>), and hence also of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n–i</a:t>
            </a:r>
            <a:r>
              <a:rPr lang="en-US" dirty="0"/>
              <a:t>–1), is </a:t>
            </a:r>
            <a:endParaRPr lang="en-US" dirty="0" smtClean="0"/>
          </a:p>
          <a:p>
            <a:pPr lvl="1"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 smtClean="0"/>
              <a:t>(</a:t>
            </a:r>
            <a:r>
              <a:rPr lang="en-US" i="1" dirty="0"/>
              <a:t>T</a:t>
            </a:r>
            <a:r>
              <a:rPr lang="en-US" dirty="0"/>
              <a:t>(0) + </a:t>
            </a:r>
            <a:r>
              <a:rPr lang="en-US" i="1" dirty="0"/>
              <a:t>T</a:t>
            </a:r>
            <a:r>
              <a:rPr lang="en-US" dirty="0"/>
              <a:t>(1) + … +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1))/</a:t>
            </a:r>
            <a:r>
              <a:rPr lang="en-US" i="1" dirty="0"/>
              <a:t>n</a:t>
            </a:r>
            <a:endParaRPr lang="en-US" dirty="0"/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Hence, our recurrence relation </a:t>
            </a:r>
            <a:r>
              <a:rPr lang="en-US" dirty="0" smtClean="0"/>
              <a:t>becomes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i="1" dirty="0" smtClean="0"/>
              <a:t>T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/>
              <a:t>) = 2(</a:t>
            </a:r>
            <a:r>
              <a:rPr lang="en-US" i="1" dirty="0"/>
              <a:t>T</a:t>
            </a:r>
            <a:r>
              <a:rPr lang="en-US" dirty="0"/>
              <a:t>(0) + </a:t>
            </a:r>
            <a:r>
              <a:rPr lang="en-US" i="1" dirty="0"/>
              <a:t>T</a:t>
            </a:r>
            <a:r>
              <a:rPr lang="en-US" dirty="0"/>
              <a:t>(1) + … +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1))/</a:t>
            </a:r>
            <a:r>
              <a:rPr lang="en-US" i="1" dirty="0"/>
              <a:t>n </a:t>
            </a:r>
            <a:r>
              <a:rPr lang="en-US" dirty="0"/>
              <a:t>+</a:t>
            </a:r>
            <a:r>
              <a:rPr lang="en-US" i="1" dirty="0"/>
              <a:t> </a:t>
            </a:r>
            <a:r>
              <a:rPr lang="en-US" i="1" dirty="0" err="1"/>
              <a:t>cn</a:t>
            </a:r>
            <a:endParaRPr lang="en-US" i="1" dirty="0"/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Multiplying by</a:t>
            </a:r>
            <a:r>
              <a:rPr lang="en-US" i="1" dirty="0"/>
              <a:t> n</a:t>
            </a:r>
            <a:r>
              <a:rPr lang="en-US" dirty="0"/>
              <a:t> </a:t>
            </a:r>
            <a:r>
              <a:rPr lang="en-US" dirty="0" smtClean="0"/>
              <a:t>gives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i="1" dirty="0" err="1" smtClean="0"/>
              <a:t>nT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/>
              <a:t>) = 2(</a:t>
            </a:r>
            <a:r>
              <a:rPr lang="en-US" i="1" dirty="0"/>
              <a:t>T</a:t>
            </a:r>
            <a:r>
              <a:rPr lang="en-US" dirty="0"/>
              <a:t>(0) + </a:t>
            </a:r>
            <a:r>
              <a:rPr lang="en-US" i="1" dirty="0"/>
              <a:t>T</a:t>
            </a:r>
            <a:r>
              <a:rPr lang="en-US" dirty="0"/>
              <a:t>(1) + … +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1))</a:t>
            </a:r>
            <a:r>
              <a:rPr lang="en-US" i="1" dirty="0"/>
              <a:t> </a:t>
            </a:r>
            <a:r>
              <a:rPr lang="en-US" dirty="0"/>
              <a:t>+</a:t>
            </a:r>
            <a:r>
              <a:rPr lang="en-US" i="1" dirty="0"/>
              <a:t> cn</a:t>
            </a:r>
            <a:r>
              <a:rPr lang="en-US" baseline="30000" dirty="0"/>
              <a:t>2</a:t>
            </a:r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Replacing </a:t>
            </a:r>
            <a:r>
              <a:rPr lang="en-US" i="1" dirty="0"/>
              <a:t>n</a:t>
            </a:r>
            <a:r>
              <a:rPr lang="en-US" dirty="0"/>
              <a:t> by </a:t>
            </a:r>
            <a:r>
              <a:rPr lang="en-US" i="1" dirty="0"/>
              <a:t>n–</a:t>
            </a:r>
            <a:r>
              <a:rPr lang="en-US" dirty="0"/>
              <a:t>1 </a:t>
            </a:r>
            <a:r>
              <a:rPr lang="en-US" dirty="0" smtClean="0"/>
              <a:t>gives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 smtClean="0"/>
              <a:t>(</a:t>
            </a:r>
            <a:r>
              <a:rPr lang="en-US" i="1" dirty="0"/>
              <a:t>n–</a:t>
            </a:r>
            <a:r>
              <a:rPr lang="en-US" dirty="0"/>
              <a:t>1)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 = 2(</a:t>
            </a:r>
            <a:r>
              <a:rPr lang="en-US" i="1" dirty="0"/>
              <a:t>T</a:t>
            </a:r>
            <a:r>
              <a:rPr lang="en-US" dirty="0"/>
              <a:t>(0) + </a:t>
            </a:r>
            <a:r>
              <a:rPr lang="en-US" i="1" dirty="0"/>
              <a:t>T</a:t>
            </a:r>
            <a:r>
              <a:rPr lang="en-US" dirty="0"/>
              <a:t>(1) + … +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2))</a:t>
            </a:r>
            <a:r>
              <a:rPr lang="en-US" i="1" dirty="0"/>
              <a:t> </a:t>
            </a:r>
            <a:r>
              <a:rPr lang="en-US" dirty="0"/>
              <a:t>+</a:t>
            </a:r>
            <a:r>
              <a:rPr lang="en-US" i="1" dirty="0"/>
              <a:t> c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</a:t>
            </a:r>
            <a:r>
              <a:rPr lang="en-US" baseline="30000" dirty="0"/>
              <a:t>2</a:t>
            </a:r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Subtracting the last equation from the previous one </a:t>
            </a:r>
            <a:r>
              <a:rPr lang="en-US" dirty="0" smtClean="0"/>
              <a:t>gives</a:t>
            </a:r>
          </a:p>
          <a:p>
            <a:pPr lvl="1"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i="1" dirty="0" err="1" smtClean="0"/>
              <a:t>nT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/>
              <a:t>) – (</a:t>
            </a:r>
            <a:r>
              <a:rPr lang="en-US" i="1" dirty="0"/>
              <a:t>n–</a:t>
            </a:r>
            <a:r>
              <a:rPr lang="en-US" dirty="0"/>
              <a:t>1)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 = 2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 + 2</a:t>
            </a:r>
            <a:r>
              <a:rPr lang="en-US" i="1" dirty="0"/>
              <a:t>cn</a:t>
            </a:r>
            <a:r>
              <a:rPr lang="en-US" dirty="0"/>
              <a:t> – c</a:t>
            </a:r>
            <a:endParaRPr lang="en-US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Average-case Analysis (2)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602288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Rearranging, and dropping the insignificant </a:t>
            </a:r>
            <a:r>
              <a:rPr lang="en-US" i="1" dirty="0"/>
              <a:t>c</a:t>
            </a:r>
            <a:r>
              <a:rPr lang="en-US" dirty="0"/>
              <a:t> on the end, gives </a:t>
            </a:r>
            <a:r>
              <a:rPr lang="en-US" i="1" dirty="0" err="1"/>
              <a:t>nT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= (</a:t>
            </a:r>
            <a:r>
              <a:rPr lang="en-US" i="1" dirty="0"/>
              <a:t>n+</a:t>
            </a:r>
            <a:r>
              <a:rPr lang="en-US" dirty="0"/>
              <a:t>1)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 + 2</a:t>
            </a:r>
            <a:r>
              <a:rPr lang="en-US" i="1" dirty="0"/>
              <a:t>cn</a:t>
            </a: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Divide through by </a:t>
            </a:r>
            <a:r>
              <a:rPr lang="en-US" i="1" dirty="0"/>
              <a:t>n</a:t>
            </a:r>
            <a:r>
              <a:rPr lang="en-US" dirty="0"/>
              <a:t>(</a:t>
            </a:r>
            <a:r>
              <a:rPr lang="en-US" i="1" dirty="0"/>
              <a:t>n+</a:t>
            </a:r>
            <a:r>
              <a:rPr lang="en-US" dirty="0"/>
              <a:t>1) to get</a:t>
            </a:r>
            <a:br>
              <a:rPr lang="en-US" dirty="0"/>
            </a:b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)/(</a:t>
            </a:r>
            <a:r>
              <a:rPr lang="en-US" i="1" dirty="0"/>
              <a:t>n+</a:t>
            </a:r>
            <a:r>
              <a:rPr lang="en-US" dirty="0"/>
              <a:t>1) =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1)/</a:t>
            </a:r>
            <a:r>
              <a:rPr lang="en-US" i="1" dirty="0"/>
              <a:t>n</a:t>
            </a:r>
            <a:r>
              <a:rPr lang="en-US" dirty="0"/>
              <a:t> + 2</a:t>
            </a:r>
            <a:r>
              <a:rPr lang="en-US" i="1" dirty="0"/>
              <a:t>c</a:t>
            </a:r>
            <a:r>
              <a:rPr lang="en-US" dirty="0"/>
              <a:t>/(</a:t>
            </a:r>
            <a:r>
              <a:rPr lang="en-US" i="1" dirty="0"/>
              <a:t>n+</a:t>
            </a:r>
            <a:r>
              <a:rPr lang="en-US" dirty="0"/>
              <a:t>1)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Hence,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1)/</a:t>
            </a:r>
            <a:r>
              <a:rPr lang="en-US" i="1" dirty="0"/>
              <a:t>n</a:t>
            </a:r>
            <a:r>
              <a:rPr lang="en-US" dirty="0"/>
              <a:t> =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n–</a:t>
            </a:r>
            <a:r>
              <a:rPr lang="en-US" dirty="0"/>
              <a:t>2)/(</a:t>
            </a:r>
            <a:r>
              <a:rPr lang="en-US" i="1" dirty="0"/>
              <a:t>n–</a:t>
            </a:r>
            <a:r>
              <a:rPr lang="en-US" dirty="0"/>
              <a:t>1) + 2</a:t>
            </a:r>
            <a:r>
              <a:rPr lang="en-US" i="1" dirty="0"/>
              <a:t>c</a:t>
            </a:r>
            <a:r>
              <a:rPr lang="en-US" dirty="0"/>
              <a:t>/</a:t>
            </a:r>
            <a:r>
              <a:rPr lang="en-US" i="1" dirty="0"/>
              <a:t>n</a:t>
            </a:r>
            <a:r>
              <a:rPr lang="en-US" dirty="0"/>
              <a:t> and so on down to</a:t>
            </a:r>
            <a:br>
              <a:rPr lang="en-US" dirty="0"/>
            </a:br>
            <a:r>
              <a:rPr lang="en-US" i="1" dirty="0"/>
              <a:t>T</a:t>
            </a:r>
            <a:r>
              <a:rPr lang="en-US" dirty="0"/>
              <a:t>(2)/3 = </a:t>
            </a:r>
            <a:r>
              <a:rPr lang="en-US" i="1" dirty="0"/>
              <a:t>T</a:t>
            </a:r>
            <a:r>
              <a:rPr lang="en-US" dirty="0"/>
              <a:t>(1)/2 + 2</a:t>
            </a:r>
            <a:r>
              <a:rPr lang="en-US" i="1" dirty="0"/>
              <a:t>c</a:t>
            </a:r>
            <a:r>
              <a:rPr lang="en-US" dirty="0"/>
              <a:t>/3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Substituting back up gives</a:t>
            </a:r>
            <a:br>
              <a:rPr lang="en-US" dirty="0"/>
            </a:b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)/(</a:t>
            </a:r>
            <a:r>
              <a:rPr lang="en-US" i="1" dirty="0"/>
              <a:t>n+</a:t>
            </a:r>
            <a:r>
              <a:rPr lang="en-US" dirty="0"/>
              <a:t>1) = </a:t>
            </a:r>
            <a:r>
              <a:rPr lang="en-US" i="1" dirty="0"/>
              <a:t>T</a:t>
            </a:r>
            <a:r>
              <a:rPr lang="en-US" dirty="0"/>
              <a:t>(1)/2 + 2</a:t>
            </a:r>
            <a:r>
              <a:rPr lang="en-US" i="1" dirty="0"/>
              <a:t>c</a:t>
            </a:r>
            <a:r>
              <a:rPr lang="en-US" dirty="0"/>
              <a:t>(1/3 + 1/4 + … + 1/(</a:t>
            </a:r>
            <a:r>
              <a:rPr lang="en-US" i="1" dirty="0"/>
              <a:t>n+</a:t>
            </a:r>
            <a:r>
              <a:rPr lang="en-US" dirty="0"/>
              <a:t>1))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The sum in brackets is about log</a:t>
            </a:r>
            <a:r>
              <a:rPr lang="en-US" i="1" baseline="-25000" dirty="0"/>
              <a:t>e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+1) + </a:t>
            </a:r>
            <a:r>
              <a:rPr lang="en-US" dirty="0">
                <a:sym typeface="Symbol" pitchFamily="18" charset="2"/>
              </a:rPr>
              <a:t> – 3/2, where  is Euler’s constant, which is approximately 0.577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ym typeface="Symbol" pitchFamily="18" charset="2"/>
              </a:rPr>
              <a:t>So,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)/(</a:t>
            </a:r>
            <a:r>
              <a:rPr lang="en-US" i="1" dirty="0"/>
              <a:t>n+</a:t>
            </a:r>
            <a:r>
              <a:rPr lang="en-US" dirty="0"/>
              <a:t>1) = O(log </a:t>
            </a:r>
            <a:r>
              <a:rPr lang="en-US" i="1" dirty="0"/>
              <a:t>n</a:t>
            </a:r>
            <a:r>
              <a:rPr lang="en-US" dirty="0"/>
              <a:t>) and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= O(</a:t>
            </a:r>
            <a:r>
              <a:rPr lang="en-US" i="1" dirty="0"/>
              <a:t>n </a:t>
            </a:r>
            <a:r>
              <a:rPr lang="en-US" dirty="0"/>
              <a:t>log </a:t>
            </a:r>
            <a:r>
              <a:rPr lang="en-US" i="1" dirty="0"/>
              <a:t>n</a:t>
            </a:r>
            <a:r>
              <a:rPr lang="en-US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Quick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/>
          <a:lstStyle/>
          <a:p>
            <a:r>
              <a:rPr lang="en-US" dirty="0" smtClean="0"/>
              <a:t>Best case performance		</a:t>
            </a:r>
            <a:r>
              <a:rPr lang="en-US" dirty="0" smtClean="0">
                <a:solidFill>
                  <a:srgbClr val="0000CC"/>
                </a:solidFill>
              </a:rPr>
              <a:t>     </a:t>
            </a:r>
            <a:r>
              <a:rPr lang="en-US" sz="4000" dirty="0" smtClean="0">
                <a:solidFill>
                  <a:srgbClr val="0000CC"/>
                </a:solidFill>
              </a:rPr>
              <a:t>O(</a:t>
            </a:r>
            <a:r>
              <a:rPr lang="en-US" sz="4000" i="1" dirty="0" smtClean="0">
                <a:solidFill>
                  <a:srgbClr val="0000CC"/>
                </a:solidFill>
              </a:rPr>
              <a:t>n</a:t>
            </a:r>
            <a:r>
              <a:rPr lang="en-US" sz="4000" dirty="0" smtClean="0">
                <a:solidFill>
                  <a:srgbClr val="0000CC"/>
                </a:solidFill>
              </a:rPr>
              <a:t> log </a:t>
            </a:r>
            <a:r>
              <a:rPr lang="en-US" sz="4000" i="1" dirty="0" smtClean="0">
                <a:solidFill>
                  <a:srgbClr val="0000CC"/>
                </a:solidFill>
              </a:rPr>
              <a:t>n)</a:t>
            </a:r>
            <a:r>
              <a:rPr lang="en-US" sz="4000" dirty="0" smtClean="0"/>
              <a:t> </a:t>
            </a:r>
            <a:endParaRPr lang="en-US" dirty="0" smtClean="0"/>
          </a:p>
          <a:p>
            <a:endParaRPr lang="en-US" sz="2000" dirty="0" smtClean="0"/>
          </a:p>
          <a:p>
            <a:r>
              <a:rPr lang="en-US" dirty="0" smtClean="0"/>
              <a:t>Average case performance	     </a:t>
            </a:r>
            <a:r>
              <a:rPr lang="en-US" sz="4000" dirty="0" smtClean="0">
                <a:solidFill>
                  <a:srgbClr val="0000CC"/>
                </a:solidFill>
              </a:rPr>
              <a:t>O(</a:t>
            </a:r>
            <a:r>
              <a:rPr lang="en-US" sz="4000" i="1" dirty="0" smtClean="0">
                <a:solidFill>
                  <a:srgbClr val="0000CC"/>
                </a:solidFill>
              </a:rPr>
              <a:t>n</a:t>
            </a:r>
            <a:r>
              <a:rPr lang="en-US" sz="4000" dirty="0" smtClean="0">
                <a:solidFill>
                  <a:srgbClr val="0000CC"/>
                </a:solidFill>
              </a:rPr>
              <a:t> log </a:t>
            </a:r>
            <a:r>
              <a:rPr lang="en-US" sz="4000" i="1" dirty="0" smtClean="0">
                <a:solidFill>
                  <a:srgbClr val="0000CC"/>
                </a:solidFill>
              </a:rPr>
              <a:t>n</a:t>
            </a:r>
            <a:r>
              <a:rPr lang="en-US" sz="4000" dirty="0" smtClean="0">
                <a:solidFill>
                  <a:srgbClr val="0000CC"/>
                </a:solidFill>
              </a:rPr>
              <a:t>) </a:t>
            </a:r>
          </a:p>
          <a:p>
            <a:endParaRPr lang="en-US" sz="2000" dirty="0" smtClean="0"/>
          </a:p>
          <a:p>
            <a:r>
              <a:rPr lang="en-US" dirty="0" smtClean="0"/>
              <a:t>Worst case performance			</a:t>
            </a:r>
            <a:r>
              <a:rPr lang="en-US" sz="4000" dirty="0" smtClean="0">
                <a:solidFill>
                  <a:srgbClr val="0000CC"/>
                </a:solidFill>
              </a:rPr>
              <a:t>O(</a:t>
            </a:r>
            <a:r>
              <a:rPr lang="en-US" sz="4000" i="1" dirty="0" smtClean="0">
                <a:solidFill>
                  <a:srgbClr val="0000CC"/>
                </a:solidFill>
              </a:rPr>
              <a:t>n</a:t>
            </a:r>
            <a:r>
              <a:rPr lang="en-US" sz="4000" baseline="30000" dirty="0" smtClean="0">
                <a:solidFill>
                  <a:srgbClr val="0000CC"/>
                </a:solidFill>
              </a:rPr>
              <a:t>2</a:t>
            </a:r>
            <a:r>
              <a:rPr lang="en-US" sz="4000" dirty="0" smtClean="0">
                <a:solidFill>
                  <a:srgbClr val="0000CC"/>
                </a:solidFill>
              </a:rPr>
              <a:t>) </a:t>
            </a:r>
            <a:endParaRPr lang="en-US" dirty="0" smtClean="0">
              <a:solidFill>
                <a:srgbClr val="0000CC"/>
              </a:solidFill>
            </a:endParaRPr>
          </a:p>
          <a:p>
            <a:endParaRPr lang="en-US" sz="2000" dirty="0" smtClean="0"/>
          </a:p>
          <a:p>
            <a:r>
              <a:rPr lang="en-US" dirty="0" smtClean="0"/>
              <a:t>Worst case space complexity       </a:t>
            </a:r>
            <a:r>
              <a:rPr lang="en-US" sz="4000" dirty="0" smtClean="0">
                <a:solidFill>
                  <a:srgbClr val="0000CC"/>
                </a:solidFill>
              </a:rPr>
              <a:t>O(log </a:t>
            </a:r>
            <a:r>
              <a:rPr lang="en-US" sz="4000" i="1" dirty="0" smtClean="0">
                <a:solidFill>
                  <a:srgbClr val="0000CC"/>
                </a:solidFill>
              </a:rPr>
              <a:t>n</a:t>
            </a:r>
            <a:r>
              <a:rPr lang="en-US" sz="4000" dirty="0" smtClean="0">
                <a:solidFill>
                  <a:srgbClr val="0000CC"/>
                </a:solidFill>
              </a:rPr>
              <a:t>)</a:t>
            </a:r>
            <a:r>
              <a:rPr lang="en-US" sz="4000" dirty="0" smtClean="0"/>
              <a:t> 	</a:t>
            </a:r>
            <a:r>
              <a:rPr lang="en-US" sz="3200" dirty="0" smtClean="0"/>
              <a:t>							</a:t>
            </a:r>
            <a:r>
              <a:rPr lang="en-US" dirty="0" smtClean="0"/>
              <a:t>auxiliary 	</a:t>
            </a:r>
          </a:p>
          <a:p>
            <a:r>
              <a:rPr lang="en-US" sz="2800" dirty="0" smtClean="0"/>
              <a:t>Where </a:t>
            </a:r>
            <a:r>
              <a:rPr lang="en-US" sz="2800" b="1" dirty="0" smtClean="0">
                <a:solidFill>
                  <a:srgbClr val="0000CC"/>
                </a:solidFill>
              </a:rPr>
              <a:t>n</a:t>
            </a:r>
            <a:r>
              <a:rPr lang="en-US" sz="2800" dirty="0" smtClean="0"/>
              <a:t> is the number of elements to be sorted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Quick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Quicksort</a:t>
            </a:r>
            <a:r>
              <a:rPr lang="en-US" dirty="0" smtClean="0"/>
              <a:t> can be implemented with an </a:t>
            </a:r>
            <a:r>
              <a:rPr lang="en-US" u="sng" dirty="0" smtClean="0"/>
              <a:t>in-place partitioning</a:t>
            </a:r>
            <a:r>
              <a:rPr lang="en-US" dirty="0" smtClean="0"/>
              <a:t> algorithm, </a:t>
            </a:r>
          </a:p>
          <a:p>
            <a:pPr lvl="1"/>
            <a:r>
              <a:rPr lang="en-US" dirty="0" smtClean="0"/>
              <a:t>so the entire sort can be done with only </a:t>
            </a:r>
            <a:r>
              <a:rPr lang="en-US" dirty="0" smtClean="0">
                <a:solidFill>
                  <a:srgbClr val="0000CC"/>
                </a:solidFill>
              </a:rPr>
              <a:t>O(log 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) </a:t>
            </a:r>
            <a:r>
              <a:rPr lang="en-US" dirty="0" smtClean="0"/>
              <a:t>additional space</a:t>
            </a:r>
          </a:p>
          <a:p>
            <a:r>
              <a:rPr lang="en-US" dirty="0" smtClean="0"/>
              <a:t>Space usage is </a:t>
            </a:r>
            <a:r>
              <a:rPr lang="en-US" dirty="0" smtClean="0">
                <a:solidFill>
                  <a:srgbClr val="0000CC"/>
                </a:solidFill>
              </a:rPr>
              <a:t>O(log n)</a:t>
            </a:r>
          </a:p>
          <a:p>
            <a:r>
              <a:rPr lang="en-US" dirty="0" smtClean="0"/>
              <a:t>On average, makes </a:t>
            </a:r>
            <a:r>
              <a:rPr lang="en-US" dirty="0" smtClean="0">
                <a:solidFill>
                  <a:srgbClr val="0000CC"/>
                </a:solidFill>
              </a:rPr>
              <a:t>O(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 log 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) </a:t>
            </a:r>
            <a:r>
              <a:rPr lang="en-US" dirty="0" smtClean="0"/>
              <a:t>comparisons to sort </a:t>
            </a:r>
            <a:r>
              <a:rPr lang="en-US" i="1" dirty="0" smtClean="0"/>
              <a:t>n</a:t>
            </a:r>
            <a:r>
              <a:rPr lang="en-US" dirty="0" smtClean="0"/>
              <a:t> items</a:t>
            </a:r>
          </a:p>
          <a:p>
            <a:r>
              <a:rPr lang="en-US" dirty="0" smtClean="0"/>
              <a:t>In the worst case, it makes </a:t>
            </a:r>
            <a:r>
              <a:rPr lang="en-US" dirty="0" smtClean="0">
                <a:solidFill>
                  <a:srgbClr val="0000CC"/>
                </a:solidFill>
              </a:rPr>
              <a:t>O(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baseline="30000" dirty="0" smtClean="0">
                <a:solidFill>
                  <a:srgbClr val="0000CC"/>
                </a:solidFill>
              </a:rPr>
              <a:t>2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 comparisons, though this behavior is rare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Quick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complex issue in quick sort is choosing a good </a:t>
            </a:r>
            <a:r>
              <a:rPr lang="en-US" dirty="0" smtClean="0">
                <a:solidFill>
                  <a:srgbClr val="0000CC"/>
                </a:solidFill>
              </a:rPr>
              <a:t>pivot </a:t>
            </a:r>
            <a:r>
              <a:rPr lang="en-US" dirty="0" smtClean="0"/>
              <a:t>element;</a:t>
            </a:r>
          </a:p>
          <a:p>
            <a:pPr lvl="1"/>
            <a:r>
              <a:rPr lang="en-US" dirty="0" smtClean="0"/>
              <a:t>Consistently poor choices of pivots can result in drastically slower </a:t>
            </a:r>
            <a:r>
              <a:rPr lang="en-US" dirty="0" smtClean="0">
                <a:solidFill>
                  <a:srgbClr val="0000CC"/>
                </a:solidFill>
              </a:rPr>
              <a:t>O(n²) </a:t>
            </a:r>
            <a:r>
              <a:rPr lang="en-US" dirty="0" smtClean="0"/>
              <a:t>performance</a:t>
            </a:r>
          </a:p>
          <a:p>
            <a:r>
              <a:rPr lang="en-US" dirty="0" smtClean="0"/>
              <a:t>if at each step the </a:t>
            </a:r>
            <a:r>
              <a:rPr lang="en-US" dirty="0" smtClean="0">
                <a:solidFill>
                  <a:srgbClr val="C00000"/>
                </a:solidFill>
              </a:rPr>
              <a:t>median</a:t>
            </a:r>
            <a:r>
              <a:rPr lang="en-US" dirty="0" smtClean="0"/>
              <a:t> is chosen as the pivot then the algorithm works in </a:t>
            </a:r>
            <a:r>
              <a:rPr lang="en-US" dirty="0" smtClean="0">
                <a:solidFill>
                  <a:srgbClr val="0000CC"/>
                </a:solidFill>
              </a:rPr>
              <a:t>O(n log n)</a:t>
            </a:r>
          </a:p>
          <a:p>
            <a:r>
              <a:rPr lang="en-US" dirty="0" smtClean="0"/>
              <a:t>Finding the </a:t>
            </a:r>
            <a:r>
              <a:rPr lang="en-US" dirty="0" smtClean="0">
                <a:solidFill>
                  <a:srgbClr val="C00000"/>
                </a:solidFill>
              </a:rPr>
              <a:t>median</a:t>
            </a:r>
            <a:r>
              <a:rPr lang="en-US" dirty="0" smtClean="0"/>
              <a:t> however, is an </a:t>
            </a:r>
            <a:r>
              <a:rPr lang="en-US" dirty="0" smtClean="0">
                <a:solidFill>
                  <a:srgbClr val="0000CC"/>
                </a:solidFill>
              </a:rPr>
              <a:t>O(n) </a:t>
            </a:r>
            <a:r>
              <a:rPr lang="en-US" dirty="0" smtClean="0"/>
              <a:t>operation on unsorted lists and therefore exacts its own penalty with sorting</a:t>
            </a:r>
          </a:p>
          <a:p>
            <a:r>
              <a:rPr lang="en-US" dirty="0" smtClean="0"/>
              <a:t>Its sequential and localized memory references work well with a cache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Some observations about QuickSort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We have seen that a consistently poor choice of pivot can lead to </a:t>
            </a:r>
            <a:r>
              <a:rPr lang="en-US" dirty="0">
                <a:solidFill>
                  <a:srgbClr val="0000CC"/>
                </a:solidFill>
              </a:rPr>
              <a:t>O(</a:t>
            </a:r>
            <a:r>
              <a:rPr lang="en-US" i="1" dirty="0">
                <a:solidFill>
                  <a:srgbClr val="0000CC"/>
                </a:solidFill>
              </a:rPr>
              <a:t>n</a:t>
            </a:r>
            <a:r>
              <a:rPr lang="en-US" baseline="30000" dirty="0">
                <a:solidFill>
                  <a:srgbClr val="0000CC"/>
                </a:solidFill>
              </a:rPr>
              <a:t>2</a:t>
            </a:r>
            <a:r>
              <a:rPr lang="en-US" dirty="0">
                <a:solidFill>
                  <a:srgbClr val="0000CC"/>
                </a:solidFill>
              </a:rPr>
              <a:t>)</a:t>
            </a:r>
            <a:r>
              <a:rPr lang="en-US" dirty="0"/>
              <a:t> time performance</a:t>
            </a:r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A good strategy is to pick the middle value of the left, centre, and right elements</a:t>
            </a:r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For small arrays, with </a:t>
            </a:r>
            <a:r>
              <a:rPr lang="en-US" i="1" dirty="0"/>
              <a:t>n</a:t>
            </a:r>
            <a:r>
              <a:rPr lang="en-US" dirty="0"/>
              <a:t> less than (say) 20, </a:t>
            </a:r>
            <a:r>
              <a:rPr lang="en-US" dirty="0" err="1"/>
              <a:t>QuickSort</a:t>
            </a:r>
            <a:r>
              <a:rPr lang="en-US" dirty="0"/>
              <a:t> does not perform as well as simpler sorts such as </a:t>
            </a:r>
            <a:r>
              <a:rPr lang="en-US" dirty="0" err="1"/>
              <a:t>SelectionSort</a:t>
            </a:r>
            <a:endParaRPr lang="en-US" dirty="0"/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Because </a:t>
            </a:r>
            <a:r>
              <a:rPr lang="en-US" dirty="0" err="1"/>
              <a:t>QuickSort</a:t>
            </a:r>
            <a:r>
              <a:rPr lang="en-US" dirty="0"/>
              <a:t> is recursive, these small cases will occur frequently</a:t>
            </a:r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A common solution is to stop the recursion at </a:t>
            </a:r>
            <a:r>
              <a:rPr lang="en-US" i="1" dirty="0"/>
              <a:t>n</a:t>
            </a:r>
            <a:r>
              <a:rPr lang="en-US" dirty="0"/>
              <a:t> = 10, say, and use a different, non-recursive sort</a:t>
            </a:r>
          </a:p>
          <a:p>
            <a:pPr>
              <a:lnSpc>
                <a:spcPct val="90000"/>
              </a:lnSpc>
              <a:spcBef>
                <a:spcPct val="15000"/>
              </a:spcBef>
              <a:defRPr/>
            </a:pPr>
            <a:r>
              <a:rPr lang="en-US" dirty="0"/>
              <a:t>This also avoids nasty special cases, e.g., trying to take the middle of three elements when </a:t>
            </a:r>
            <a:r>
              <a:rPr lang="en-US" i="1" dirty="0"/>
              <a:t>n</a:t>
            </a:r>
            <a:r>
              <a:rPr lang="en-US" dirty="0"/>
              <a:t> is one or two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Final comments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458200" cy="5334000"/>
          </a:xfrm>
        </p:spPr>
        <p:txBody>
          <a:bodyPr/>
          <a:lstStyle/>
          <a:p>
            <a:r>
              <a:rPr lang="en-US" smtClean="0"/>
              <a:t>Until 2002, quicksort was the fastest known </a:t>
            </a:r>
            <a:r>
              <a:rPr lang="en-US" u="sng" smtClean="0"/>
              <a:t>general</a:t>
            </a:r>
            <a:r>
              <a:rPr lang="en-US" smtClean="0"/>
              <a:t> sorting algorithm, </a:t>
            </a:r>
            <a:r>
              <a:rPr lang="en-US" u="sng" smtClean="0"/>
              <a:t>on average</a:t>
            </a:r>
            <a:r>
              <a:rPr lang="en-US" smtClean="0"/>
              <a:t>.</a:t>
            </a:r>
          </a:p>
          <a:p>
            <a:r>
              <a:rPr lang="en-US" smtClean="0"/>
              <a:t>Still the most common sorting algorithm in standard libraries.</a:t>
            </a:r>
          </a:p>
          <a:p>
            <a:r>
              <a:rPr lang="en-US" smtClean="0"/>
              <a:t>For optimum speed, the pivot must be chosen carefully.</a:t>
            </a:r>
          </a:p>
          <a:p>
            <a:r>
              <a:rPr lang="en-US" smtClean="0"/>
              <a:t>“Median of three” is a good technique for choosing the pivot.</a:t>
            </a:r>
          </a:p>
          <a:p>
            <a:r>
              <a:rPr lang="en-US" smtClean="0"/>
              <a:t>There will be some cases where Quicksort runs in</a:t>
            </a:r>
            <a:r>
              <a:rPr lang="en-US" smtClean="0">
                <a:solidFill>
                  <a:srgbClr val="FFFF99"/>
                </a:solidFill>
                <a:latin typeface="Trebuchet MS" pitchFamily="34" charset="0"/>
              </a:rPr>
              <a:t> </a:t>
            </a:r>
            <a:r>
              <a:rPr lang="en-US" smtClean="0">
                <a:solidFill>
                  <a:srgbClr val="0000CC"/>
                </a:solidFill>
                <a:latin typeface="Trebuchet MS" pitchFamily="34" charset="0"/>
              </a:rPr>
              <a:t>O(n</a:t>
            </a:r>
            <a:r>
              <a:rPr lang="en-US" baseline="30000" smtClean="0">
                <a:solidFill>
                  <a:srgbClr val="0000CC"/>
                </a:solidFill>
                <a:latin typeface="Trebuchet MS" pitchFamily="34" charset="0"/>
              </a:rPr>
              <a:t>2</a:t>
            </a:r>
            <a:r>
              <a:rPr lang="en-US" smtClean="0">
                <a:solidFill>
                  <a:srgbClr val="0000CC"/>
                </a:solidFill>
                <a:latin typeface="Trebuchet MS" pitchFamily="34" charset="0"/>
              </a:rPr>
              <a:t>) </a:t>
            </a:r>
            <a:r>
              <a:rPr lang="en-US" smtClean="0"/>
              <a:t>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Quick Sort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Algorithm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Trace of Quick sort</a:t>
            </a:r>
          </a:p>
          <a:p>
            <a:r>
              <a:rPr lang="en-US" dirty="0" smtClean="0"/>
              <a:t>Complexity of Quick Sort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5942</TotalTime>
  <Words>5145</Words>
  <Application>Microsoft Office PowerPoint</Application>
  <PresentationFormat>On-screen Show (4:3)</PresentationFormat>
  <Paragraphs>1003</Paragraphs>
  <Slides>85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85</vt:i4>
      </vt:variant>
    </vt:vector>
  </HeadingPairs>
  <TitlesOfParts>
    <vt:vector size="88" baseType="lpstr">
      <vt:lpstr>Edge</vt:lpstr>
      <vt:lpstr>Equation</vt:lpstr>
      <vt:lpstr>VISIO</vt:lpstr>
      <vt:lpstr>CSC 211 Data Structures  Lecture 19 </vt:lpstr>
      <vt:lpstr>Last Lecture Summary</vt:lpstr>
      <vt:lpstr>Objectives Overview</vt:lpstr>
      <vt:lpstr>Quick Sort</vt:lpstr>
      <vt:lpstr>Quick sort</vt:lpstr>
      <vt:lpstr>Quick Sort</vt:lpstr>
      <vt:lpstr>Idea of Quick-Sort</vt:lpstr>
      <vt:lpstr>Idea of Quick Sort</vt:lpstr>
      <vt:lpstr>Quick Sort</vt:lpstr>
      <vt:lpstr>Quick Sort</vt:lpstr>
      <vt:lpstr>Quick Sort - Algorithm</vt:lpstr>
      <vt:lpstr>Quick Sort – Simple Version</vt:lpstr>
      <vt:lpstr>Simpler Version - Analysis</vt:lpstr>
      <vt:lpstr>In-Place Version</vt:lpstr>
      <vt:lpstr>In-Place Partition function</vt:lpstr>
      <vt:lpstr>In-Place Partition Function Working</vt:lpstr>
      <vt:lpstr>In-Place Quick Sort Function</vt:lpstr>
      <vt:lpstr>In-Place Analysis</vt:lpstr>
      <vt:lpstr>Quick Sort - Example</vt:lpstr>
      <vt:lpstr>Quick Sort – C++ Code</vt:lpstr>
      <vt:lpstr>Choice Of Pivot</vt:lpstr>
      <vt:lpstr>Choice Of Pivot</vt:lpstr>
      <vt:lpstr>Pivot – First Element</vt:lpstr>
      <vt:lpstr>Pivot – First Element</vt:lpstr>
      <vt:lpstr>Pivot – First Element</vt:lpstr>
      <vt:lpstr>Quick Sort –Trace Pivot = First</vt:lpstr>
      <vt:lpstr>Quick Sort –Trace Pivot = First</vt:lpstr>
      <vt:lpstr>Quick Sort –Trace Pivot = First</vt:lpstr>
      <vt:lpstr>Quick Sort –Trace Pivot =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Quick Sort –Trace Pivot - First</vt:lpstr>
      <vt:lpstr>Partition Result</vt:lpstr>
      <vt:lpstr>Recursion: Quicksort Sub-arrays</vt:lpstr>
      <vt:lpstr>Quick Sort Trace – Median Pivot</vt:lpstr>
      <vt:lpstr>Quick Sort Trace 2</vt:lpstr>
      <vt:lpstr>Quick Sort Trace 3</vt:lpstr>
      <vt:lpstr>Quick Sort Trace 4</vt:lpstr>
      <vt:lpstr>Quick Sort Trace 5</vt:lpstr>
      <vt:lpstr>Quick Sort Trace 6</vt:lpstr>
      <vt:lpstr>Quick Sort Trace 7</vt:lpstr>
      <vt:lpstr>Quick Sort Source Code C ++</vt:lpstr>
      <vt:lpstr>Quick Sort – Median Pivot</vt:lpstr>
      <vt:lpstr>Quick Sort - Animation</vt:lpstr>
      <vt:lpstr>Quick Sort – Pivot Selection - Last</vt:lpstr>
      <vt:lpstr>Quick Sort Running Time</vt:lpstr>
      <vt:lpstr>Quick Sort</vt:lpstr>
      <vt:lpstr>Analysis of QuickSort</vt:lpstr>
      <vt:lpstr>Worst-case analysis</vt:lpstr>
      <vt:lpstr>Worst-case Running Time</vt:lpstr>
      <vt:lpstr>Expected Running Time</vt:lpstr>
      <vt:lpstr>Expected Running Time, Part 2</vt:lpstr>
      <vt:lpstr>Best-case analysis</vt:lpstr>
      <vt:lpstr>Average-case analysis</vt:lpstr>
      <vt:lpstr>Average-case Analysis (2)</vt:lpstr>
      <vt:lpstr>Complexity of Quick Sort</vt:lpstr>
      <vt:lpstr>Analysis of Quick Sort</vt:lpstr>
      <vt:lpstr>Analysis of Quick Sort</vt:lpstr>
      <vt:lpstr>Some observations about QuickSort</vt:lpstr>
      <vt:lpstr>Final comments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19</dc:title>
  <dc:subject>CSC211 Data Structures</dc:subject>
  <dc:creator>Dr. Iftikhar Azim Niaz</dc:creator>
  <cp:lastModifiedBy>NTS</cp:lastModifiedBy>
  <cp:revision>507</cp:revision>
  <dcterms:created xsi:type="dcterms:W3CDTF">2004-10-06T00:41:44Z</dcterms:created>
  <dcterms:modified xsi:type="dcterms:W3CDTF">2012-11-08T10:01:39Z</dcterms:modified>
</cp:coreProperties>
</file>