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122"/>
  </p:notesMasterIdLst>
  <p:sldIdLst>
    <p:sldId id="306" r:id="rId2"/>
    <p:sldId id="547" r:id="rId3"/>
    <p:sldId id="578" r:id="rId4"/>
    <p:sldId id="636" r:id="rId5"/>
    <p:sldId id="508" r:id="rId6"/>
    <p:sldId id="675" r:id="rId7"/>
    <p:sldId id="676" r:id="rId8"/>
    <p:sldId id="778" r:id="rId9"/>
    <p:sldId id="677" r:id="rId10"/>
    <p:sldId id="678" r:id="rId11"/>
    <p:sldId id="679" r:id="rId12"/>
    <p:sldId id="680" r:id="rId13"/>
    <p:sldId id="681" r:id="rId14"/>
    <p:sldId id="682" r:id="rId15"/>
    <p:sldId id="683" r:id="rId16"/>
    <p:sldId id="684" r:id="rId17"/>
    <p:sldId id="685" r:id="rId18"/>
    <p:sldId id="686" r:id="rId19"/>
    <p:sldId id="687" r:id="rId20"/>
    <p:sldId id="688" r:id="rId21"/>
    <p:sldId id="689" r:id="rId22"/>
    <p:sldId id="690" r:id="rId23"/>
    <p:sldId id="691" r:id="rId24"/>
    <p:sldId id="692" r:id="rId25"/>
    <p:sldId id="693" r:id="rId26"/>
    <p:sldId id="694" r:id="rId27"/>
    <p:sldId id="695" r:id="rId28"/>
    <p:sldId id="696" r:id="rId29"/>
    <p:sldId id="697" r:id="rId30"/>
    <p:sldId id="698" r:id="rId31"/>
    <p:sldId id="699" r:id="rId32"/>
    <p:sldId id="638" r:id="rId33"/>
    <p:sldId id="639" r:id="rId34"/>
    <p:sldId id="672" r:id="rId35"/>
    <p:sldId id="673" r:id="rId36"/>
    <p:sldId id="700" r:id="rId37"/>
    <p:sldId id="701" r:id="rId38"/>
    <p:sldId id="702" r:id="rId39"/>
    <p:sldId id="703" r:id="rId40"/>
    <p:sldId id="704" r:id="rId41"/>
    <p:sldId id="705" r:id="rId42"/>
    <p:sldId id="706" r:id="rId43"/>
    <p:sldId id="707" r:id="rId44"/>
    <p:sldId id="708" r:id="rId45"/>
    <p:sldId id="709" r:id="rId46"/>
    <p:sldId id="710" r:id="rId47"/>
    <p:sldId id="711" r:id="rId48"/>
    <p:sldId id="712" r:id="rId49"/>
    <p:sldId id="713" r:id="rId50"/>
    <p:sldId id="714" r:id="rId51"/>
    <p:sldId id="715" r:id="rId52"/>
    <p:sldId id="716" r:id="rId53"/>
    <p:sldId id="717" r:id="rId54"/>
    <p:sldId id="718" r:id="rId55"/>
    <p:sldId id="719" r:id="rId56"/>
    <p:sldId id="720" r:id="rId57"/>
    <p:sldId id="721" r:id="rId58"/>
    <p:sldId id="722" r:id="rId59"/>
    <p:sldId id="723" r:id="rId60"/>
    <p:sldId id="724" r:id="rId61"/>
    <p:sldId id="725" r:id="rId62"/>
    <p:sldId id="726" r:id="rId63"/>
    <p:sldId id="727" r:id="rId64"/>
    <p:sldId id="728" r:id="rId65"/>
    <p:sldId id="729" r:id="rId66"/>
    <p:sldId id="730" r:id="rId67"/>
    <p:sldId id="731" r:id="rId68"/>
    <p:sldId id="732" r:id="rId69"/>
    <p:sldId id="733" r:id="rId70"/>
    <p:sldId id="734" r:id="rId71"/>
    <p:sldId id="735" r:id="rId72"/>
    <p:sldId id="736" r:id="rId73"/>
    <p:sldId id="737" r:id="rId74"/>
    <p:sldId id="738" r:id="rId75"/>
    <p:sldId id="739" r:id="rId76"/>
    <p:sldId id="740" r:id="rId77"/>
    <p:sldId id="741" r:id="rId78"/>
    <p:sldId id="742" r:id="rId79"/>
    <p:sldId id="743" r:id="rId80"/>
    <p:sldId id="744" r:id="rId81"/>
    <p:sldId id="745" r:id="rId82"/>
    <p:sldId id="746" r:id="rId83"/>
    <p:sldId id="752" r:id="rId84"/>
    <p:sldId id="753" r:id="rId85"/>
    <p:sldId id="754" r:id="rId86"/>
    <p:sldId id="755" r:id="rId87"/>
    <p:sldId id="756" r:id="rId88"/>
    <p:sldId id="757" r:id="rId89"/>
    <p:sldId id="758" r:id="rId90"/>
    <p:sldId id="759" r:id="rId91"/>
    <p:sldId id="760" r:id="rId92"/>
    <p:sldId id="761" r:id="rId93"/>
    <p:sldId id="762" r:id="rId94"/>
    <p:sldId id="763" r:id="rId95"/>
    <p:sldId id="764" r:id="rId96"/>
    <p:sldId id="765" r:id="rId97"/>
    <p:sldId id="766" r:id="rId98"/>
    <p:sldId id="767" r:id="rId99"/>
    <p:sldId id="768" r:id="rId100"/>
    <p:sldId id="769" r:id="rId101"/>
    <p:sldId id="770" r:id="rId102"/>
    <p:sldId id="771" r:id="rId103"/>
    <p:sldId id="772" r:id="rId104"/>
    <p:sldId id="773" r:id="rId105"/>
    <p:sldId id="774" r:id="rId106"/>
    <p:sldId id="775" r:id="rId107"/>
    <p:sldId id="747" r:id="rId108"/>
    <p:sldId id="748" r:id="rId109"/>
    <p:sldId id="749" r:id="rId110"/>
    <p:sldId id="750" r:id="rId111"/>
    <p:sldId id="751" r:id="rId112"/>
    <p:sldId id="667" r:id="rId113"/>
    <p:sldId id="669" r:id="rId114"/>
    <p:sldId id="776" r:id="rId115"/>
    <p:sldId id="777" r:id="rId116"/>
    <p:sldId id="674" r:id="rId117"/>
    <p:sldId id="779" r:id="rId118"/>
    <p:sldId id="780" r:id="rId119"/>
    <p:sldId id="668" r:id="rId120"/>
    <p:sldId id="635" r:id="rId1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798" autoAdjust="0"/>
  </p:normalViewPr>
  <p:slideViewPr>
    <p:cSldViewPr>
      <p:cViewPr varScale="1">
        <p:scale>
          <a:sx n="42" d="100"/>
          <a:sy n="42" d="100"/>
        </p:scale>
        <p:origin x="-1483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559215-1CE7-4AD4-B06C-6440A8A1DC27}" type="slidenum">
              <a:rPr lang="en-US"/>
              <a:pPr/>
              <a:t>36</a:t>
            </a:fld>
            <a:endParaRPr lang="en-US"/>
          </a:p>
        </p:txBody>
      </p:sp>
      <p:sp>
        <p:nvSpPr>
          <p:cNvPr id="31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CA497A-A256-43C7-B6D2-FED7618DB6A8}" type="slidenum">
              <a:rPr lang="en-US"/>
              <a:pPr/>
              <a:t>117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7A4FAB-C657-4159-9892-12DD8C1BE828}" type="slidenum">
              <a:rPr lang="en-US"/>
              <a:pPr/>
              <a:t>118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71600"/>
            <a:ext cx="3810000" cy="489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89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3748008-481A-4A46-A8C6-53B18029C5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49325" y="1981200"/>
            <a:ext cx="7661275" cy="4114800"/>
          </a:xfrm>
        </p:spPr>
        <p:txBody>
          <a:bodyPr/>
          <a:lstStyle/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18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Recursion</a:t>
            </a:r>
          </a:p>
          <a:p>
            <a:r>
              <a:rPr lang="en-US" dirty="0" smtClean="0"/>
              <a:t>Examples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Recursive Search Algorithms</a:t>
            </a:r>
          </a:p>
          <a:p>
            <a:pPr lvl="1"/>
            <a:r>
              <a:rPr lang="en-US" dirty="0" smtClean="0"/>
              <a:t>Linear or Sequential Search</a:t>
            </a:r>
          </a:p>
          <a:p>
            <a:pPr lvl="1"/>
            <a:r>
              <a:rPr lang="en-US" dirty="0" smtClean="0"/>
              <a:t>Binary Search</a:t>
            </a:r>
          </a:p>
          <a:p>
            <a:r>
              <a:rPr lang="en-US" dirty="0" smtClean="0"/>
              <a:t>Recursion with Linked Lists</a:t>
            </a:r>
          </a:p>
          <a:p>
            <a:r>
              <a:rPr lang="en-US" dirty="0" smtClean="0"/>
              <a:t>Advantages and Disadvantages</a:t>
            </a:r>
          </a:p>
          <a:p>
            <a:r>
              <a:rPr lang="en-US" dirty="0" smtClean="0"/>
              <a:t>Comparison with Iteration</a:t>
            </a:r>
          </a:p>
          <a:p>
            <a:r>
              <a:rPr lang="en-US" dirty="0" smtClean="0"/>
              <a:t>Analysis of Recursion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Merge Sort</a:t>
            </a:r>
          </a:p>
          <a:p>
            <a:r>
              <a:rPr lang="en-US" dirty="0" smtClean="0"/>
              <a:t>Concept</a:t>
            </a:r>
          </a:p>
          <a:p>
            <a:r>
              <a:rPr lang="en-US" dirty="0" smtClean="0"/>
              <a:t>Algorithm</a:t>
            </a:r>
          </a:p>
          <a:p>
            <a:r>
              <a:rPr lang="en-US" dirty="0" smtClean="0"/>
              <a:t>Examples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Trace of Merge sort</a:t>
            </a:r>
          </a:p>
          <a:p>
            <a:r>
              <a:rPr lang="en-US" dirty="0" smtClean="0"/>
              <a:t>Complexity of Merge Sort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Merge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Merge sort (also commonly spelled </a:t>
            </a:r>
            <a:r>
              <a:rPr lang="en-US" dirty="0" err="1" smtClean="0">
                <a:solidFill>
                  <a:srgbClr val="0000CC"/>
                </a:solidFill>
              </a:rPr>
              <a:t>mergesort</a:t>
            </a:r>
            <a:r>
              <a:rPr lang="en-US" dirty="0" smtClean="0"/>
              <a:t>) is a </a:t>
            </a:r>
            <a:r>
              <a:rPr lang="en-US" dirty="0" smtClean="0">
                <a:solidFill>
                  <a:srgbClr val="0000CC"/>
                </a:solidFill>
              </a:rPr>
              <a:t>comparison-based</a:t>
            </a:r>
            <a:r>
              <a:rPr lang="en-US" dirty="0" smtClean="0"/>
              <a:t> sorting algorithm</a:t>
            </a:r>
          </a:p>
          <a:p>
            <a:r>
              <a:rPr lang="en-US" dirty="0" smtClean="0"/>
              <a:t>Most implementations produce a </a:t>
            </a:r>
            <a:r>
              <a:rPr lang="en-US" dirty="0" smtClean="0">
                <a:solidFill>
                  <a:srgbClr val="0000CC"/>
                </a:solidFill>
              </a:rPr>
              <a:t>stable sort</a:t>
            </a:r>
          </a:p>
          <a:p>
            <a:pPr lvl="1"/>
            <a:r>
              <a:rPr lang="en-US" dirty="0" smtClean="0"/>
              <a:t> which means that the implementation preserves the input order of equal elements in the sorted output</a:t>
            </a:r>
          </a:p>
          <a:p>
            <a:r>
              <a:rPr lang="en-US" dirty="0" smtClean="0"/>
              <a:t>Merge sort is a </a:t>
            </a:r>
            <a:r>
              <a:rPr lang="en-US" dirty="0" smtClean="0">
                <a:solidFill>
                  <a:srgbClr val="C00000"/>
                </a:solidFill>
              </a:rPr>
              <a:t>divide and conquer </a:t>
            </a:r>
            <a:r>
              <a:rPr lang="en-US" dirty="0" smtClean="0"/>
              <a:t>algorithm that was invented by John von Neumann in 1945</a:t>
            </a:r>
          </a:p>
          <a:p>
            <a:r>
              <a:rPr lang="en-US" dirty="0" smtClean="0"/>
              <a:t>Merge sort takes advantage of the ease of merging already sorted lists into a new sorted list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Merge Sort</a:t>
            </a:r>
            <a:endParaRPr lang="en-US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Conceptually, a merge sort works as follows</a:t>
            </a:r>
          </a:p>
          <a:p>
            <a:pPr lvl="1"/>
            <a:r>
              <a:rPr lang="en-US" dirty="0" smtClean="0"/>
              <a:t>Divide the unsorted list into </a:t>
            </a:r>
            <a:r>
              <a:rPr lang="en-US" dirty="0" smtClean="0">
                <a:solidFill>
                  <a:srgbClr val="0000CC"/>
                </a:solidFill>
              </a:rPr>
              <a:t>n</a:t>
            </a:r>
            <a:r>
              <a:rPr lang="en-US" dirty="0" smtClean="0"/>
              <a:t> </a:t>
            </a:r>
            <a:r>
              <a:rPr lang="en-US" dirty="0" err="1" smtClean="0"/>
              <a:t>sublists</a:t>
            </a:r>
            <a:r>
              <a:rPr lang="en-US" dirty="0" smtClean="0"/>
              <a:t>, each containing 1 element </a:t>
            </a:r>
          </a:p>
          <a:p>
            <a:pPr lvl="2"/>
            <a:r>
              <a:rPr lang="en-US" dirty="0" smtClean="0"/>
              <a:t>A list of 1 element is considered sorted</a:t>
            </a:r>
          </a:p>
          <a:p>
            <a:pPr lvl="1"/>
            <a:r>
              <a:rPr lang="en-US" dirty="0" smtClean="0"/>
              <a:t>Repeatedly merge </a:t>
            </a:r>
            <a:r>
              <a:rPr lang="en-US" dirty="0" err="1" smtClean="0"/>
              <a:t>sublists</a:t>
            </a:r>
            <a:r>
              <a:rPr lang="en-US" dirty="0" smtClean="0"/>
              <a:t> to produce new </a:t>
            </a:r>
            <a:r>
              <a:rPr lang="en-US" dirty="0" err="1" smtClean="0"/>
              <a:t>sublists</a:t>
            </a:r>
            <a:r>
              <a:rPr lang="en-US" dirty="0" smtClean="0"/>
              <a:t> until there is only 1 </a:t>
            </a:r>
            <a:r>
              <a:rPr lang="en-US" dirty="0" err="1" smtClean="0"/>
              <a:t>sublist</a:t>
            </a:r>
            <a:r>
              <a:rPr lang="en-US" dirty="0" smtClean="0"/>
              <a:t> remaining</a:t>
            </a:r>
          </a:p>
          <a:p>
            <a:pPr lvl="2"/>
            <a:r>
              <a:rPr lang="en-US" dirty="0" smtClean="0"/>
              <a:t>This will be the sorted list.</a:t>
            </a:r>
          </a:p>
          <a:p>
            <a:r>
              <a:rPr lang="en-US" dirty="0" smtClean="0"/>
              <a:t>It starts by comparing every two elements (i.e., 1 with 2, then 3 with 4...) and swapping them if the first should come after the second. </a:t>
            </a:r>
          </a:p>
          <a:p>
            <a:r>
              <a:rPr lang="en-US" dirty="0" smtClean="0"/>
              <a:t>It then merges each of the resulting lists of two into lists of four, </a:t>
            </a:r>
          </a:p>
          <a:p>
            <a:pPr lvl="1"/>
            <a:r>
              <a:rPr lang="en-US" dirty="0" smtClean="0"/>
              <a:t>then merges those lists of four, and so on; </a:t>
            </a:r>
          </a:p>
          <a:p>
            <a:pPr lvl="1"/>
            <a:r>
              <a:rPr lang="en-US" dirty="0" smtClean="0"/>
              <a:t>until at last two lists are merged into the final sorted list. 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458200" cy="838200"/>
          </a:xfrm>
        </p:spPr>
        <p:txBody>
          <a:bodyPr/>
          <a:lstStyle/>
          <a:p>
            <a:r>
              <a:rPr lang="en-US" altLang="en-US" dirty="0"/>
              <a:t>Divide-and-Conquer</a:t>
            </a:r>
          </a:p>
        </p:txBody>
      </p:sp>
      <p:sp>
        <p:nvSpPr>
          <p:cNvPr id="7219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19200"/>
            <a:ext cx="8534400" cy="5334000"/>
          </a:xfrm>
        </p:spPr>
        <p:txBody>
          <a:bodyPr>
            <a:normAutofit lnSpcReduction="10000"/>
          </a:bodyPr>
          <a:lstStyle/>
          <a:p>
            <a:r>
              <a:rPr lang="en-US" altLang="en-US" sz="2600" b="1" i="1" dirty="0"/>
              <a:t>Divide and Conquer</a:t>
            </a:r>
            <a:r>
              <a:rPr lang="en-US" altLang="en-US" sz="2600" dirty="0"/>
              <a:t> is a </a:t>
            </a:r>
            <a:r>
              <a:rPr lang="en-US" altLang="en-US" sz="2600" dirty="0">
                <a:solidFill>
                  <a:srgbClr val="0000FF"/>
                </a:solidFill>
              </a:rPr>
              <a:t>method of algorithm design</a:t>
            </a:r>
            <a:r>
              <a:rPr lang="en-US" altLang="en-US" sz="2600" dirty="0"/>
              <a:t> that has created such efficient algorithms as </a:t>
            </a:r>
            <a:r>
              <a:rPr lang="en-US" altLang="en-US" sz="2600" dirty="0">
                <a:solidFill>
                  <a:srgbClr val="0000CC"/>
                </a:solidFill>
              </a:rPr>
              <a:t>Merge Sort.</a:t>
            </a:r>
          </a:p>
          <a:p>
            <a:r>
              <a:rPr lang="en-US" altLang="en-US" sz="2600" dirty="0"/>
              <a:t>In terms or algorithms, this method has three distinct steps:</a:t>
            </a:r>
          </a:p>
          <a:p>
            <a:pPr lvl="1"/>
            <a:r>
              <a:rPr lang="en-US" altLang="en-US" sz="2600" b="1" dirty="0">
                <a:solidFill>
                  <a:srgbClr val="0000CC"/>
                </a:solidFill>
              </a:rPr>
              <a:t>Divide</a:t>
            </a:r>
            <a:r>
              <a:rPr lang="en-US" altLang="en-US" sz="2600" dirty="0">
                <a:solidFill>
                  <a:srgbClr val="0000CC"/>
                </a:solidFill>
              </a:rPr>
              <a:t>: </a:t>
            </a:r>
            <a:r>
              <a:rPr lang="en-US" altLang="en-US" sz="2600" dirty="0"/>
              <a:t>If the input size is too large to deal with in a straightforward manner, divide the data into two or more disjoint subsets.</a:t>
            </a:r>
          </a:p>
          <a:p>
            <a:pPr lvl="1"/>
            <a:r>
              <a:rPr lang="en-US" altLang="en-US" sz="2600" b="1" dirty="0">
                <a:solidFill>
                  <a:srgbClr val="0000CC"/>
                </a:solidFill>
              </a:rPr>
              <a:t>Recur</a:t>
            </a:r>
            <a:r>
              <a:rPr lang="en-US" altLang="en-US" sz="2600" dirty="0">
                <a:solidFill>
                  <a:srgbClr val="0000CC"/>
                </a:solidFill>
              </a:rPr>
              <a:t>: </a:t>
            </a:r>
            <a:r>
              <a:rPr lang="en-US" altLang="en-US" sz="2600" dirty="0"/>
              <a:t>Use divide and conquer to solve the </a:t>
            </a:r>
            <a:r>
              <a:rPr lang="en-US" altLang="en-US" sz="2600" dirty="0" err="1"/>
              <a:t>subproblems</a:t>
            </a:r>
            <a:r>
              <a:rPr lang="en-US" altLang="en-US" sz="2600" dirty="0"/>
              <a:t> associated with the data subsets.</a:t>
            </a:r>
          </a:p>
          <a:p>
            <a:pPr lvl="1"/>
            <a:r>
              <a:rPr lang="en-US" altLang="en-US" sz="2600" b="1" dirty="0">
                <a:solidFill>
                  <a:srgbClr val="0000CC"/>
                </a:solidFill>
              </a:rPr>
              <a:t>Conquer</a:t>
            </a:r>
            <a:r>
              <a:rPr lang="en-US" altLang="en-US" sz="2600" dirty="0">
                <a:solidFill>
                  <a:srgbClr val="0000CC"/>
                </a:solidFill>
              </a:rPr>
              <a:t>: </a:t>
            </a:r>
            <a:r>
              <a:rPr lang="en-US" altLang="en-US" sz="2600" dirty="0"/>
              <a:t>Take the solutions to the </a:t>
            </a:r>
            <a:r>
              <a:rPr lang="en-US" altLang="en-US" sz="2600" dirty="0" err="1"/>
              <a:t>subproblems</a:t>
            </a:r>
            <a:r>
              <a:rPr lang="en-US" altLang="en-US" sz="2600" dirty="0"/>
              <a:t> and “merge” these solutions into a solution for the original problem.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534400" cy="762000"/>
          </a:xfrm>
        </p:spPr>
        <p:txBody>
          <a:bodyPr/>
          <a:lstStyle/>
          <a:p>
            <a:r>
              <a:rPr lang="en-US" altLang="en-US" dirty="0"/>
              <a:t>Merge-Sort</a:t>
            </a:r>
          </a:p>
        </p:txBody>
      </p:sp>
      <p:sp>
        <p:nvSpPr>
          <p:cNvPr id="7229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143000"/>
            <a:ext cx="8610600" cy="541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Algorithm:</a:t>
            </a:r>
          </a:p>
          <a:p>
            <a:pPr lvl="1">
              <a:lnSpc>
                <a:spcPct val="90000"/>
              </a:lnSpc>
            </a:pPr>
            <a:r>
              <a:rPr lang="en-US" altLang="en-US" sz="2800" b="1" dirty="0">
                <a:solidFill>
                  <a:srgbClr val="C52D4E"/>
                </a:solidFill>
              </a:rPr>
              <a:t>Divide</a:t>
            </a:r>
            <a:r>
              <a:rPr lang="en-US" altLang="en-US" sz="2800" dirty="0"/>
              <a:t>: If S has at leas two elements (nothing needs to be done if S has zero or one elements), remove all the elements from S and put them into two sequences, S</a:t>
            </a:r>
            <a:r>
              <a:rPr lang="en-US" altLang="en-US" sz="2800" baseline="-25000" dirty="0"/>
              <a:t>1</a:t>
            </a:r>
            <a:r>
              <a:rPr lang="en-US" altLang="en-US" sz="2800" dirty="0"/>
              <a:t> and S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, each containing about half of the elements of S. (i.e. S</a:t>
            </a:r>
            <a:r>
              <a:rPr lang="en-US" altLang="en-US" sz="2800" baseline="-25000" dirty="0"/>
              <a:t>1</a:t>
            </a:r>
            <a:r>
              <a:rPr lang="en-US" altLang="en-US" sz="2800" dirty="0"/>
              <a:t> contains the first </a:t>
            </a:r>
            <a:r>
              <a:rPr lang="en-US" altLang="en-US" sz="2800" dirty="0">
                <a:sym typeface="Symbol" pitchFamily="18" charset="2"/>
              </a:rPr>
              <a:t></a:t>
            </a:r>
            <a:r>
              <a:rPr lang="en-US" altLang="en-US" sz="2800" dirty="0"/>
              <a:t>n/2</a:t>
            </a:r>
            <a:r>
              <a:rPr lang="en-US" altLang="en-US" sz="2800" dirty="0">
                <a:sym typeface="Symbol" pitchFamily="18" charset="2"/>
              </a:rPr>
              <a:t> </a:t>
            </a:r>
            <a:r>
              <a:rPr lang="en-US" altLang="en-US" sz="2800" dirty="0"/>
              <a:t>elements and S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 contains the remaining </a:t>
            </a:r>
            <a:r>
              <a:rPr lang="en-US" altLang="en-US" sz="2800" dirty="0">
                <a:sym typeface="Symbol" pitchFamily="18" charset="2"/>
              </a:rPr>
              <a:t></a:t>
            </a:r>
            <a:r>
              <a:rPr lang="en-US" altLang="en-US" sz="2800" dirty="0"/>
              <a:t>n/2</a:t>
            </a:r>
            <a:r>
              <a:rPr lang="en-US" altLang="en-US" sz="2800" dirty="0">
                <a:sym typeface="Symbol" pitchFamily="18" charset="2"/>
              </a:rPr>
              <a:t></a:t>
            </a:r>
            <a:r>
              <a:rPr lang="en-US" altLang="en-US" sz="2800" dirty="0"/>
              <a:t> elements.</a:t>
            </a:r>
          </a:p>
          <a:p>
            <a:pPr lvl="1">
              <a:lnSpc>
                <a:spcPct val="90000"/>
              </a:lnSpc>
            </a:pPr>
            <a:r>
              <a:rPr lang="en-US" altLang="en-US" sz="2800" b="1" dirty="0">
                <a:solidFill>
                  <a:srgbClr val="C52D4E"/>
                </a:solidFill>
              </a:rPr>
              <a:t>Recur</a:t>
            </a:r>
            <a:r>
              <a:rPr lang="en-US" altLang="en-US" sz="2800" dirty="0"/>
              <a:t>: Recursive sort sequences S</a:t>
            </a:r>
            <a:r>
              <a:rPr lang="en-US" altLang="en-US" sz="2800" baseline="-25000" dirty="0"/>
              <a:t>1</a:t>
            </a:r>
            <a:r>
              <a:rPr lang="en-US" altLang="en-US" sz="2800" dirty="0"/>
              <a:t> and S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en-US" sz="2800" b="1" dirty="0">
                <a:solidFill>
                  <a:srgbClr val="C52D4E"/>
                </a:solidFill>
              </a:rPr>
              <a:t>Conquer</a:t>
            </a:r>
            <a:r>
              <a:rPr lang="en-US" altLang="en-US" sz="2800" dirty="0"/>
              <a:t>: Put back the elements into S by merging the sorted sequences S</a:t>
            </a:r>
            <a:r>
              <a:rPr lang="en-US" altLang="en-US" sz="2800" baseline="-25000" dirty="0"/>
              <a:t>1</a:t>
            </a:r>
            <a:r>
              <a:rPr lang="en-US" altLang="en-US" sz="2800" dirty="0"/>
              <a:t> and S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 into a unique sorted sequence</a:t>
            </a:r>
            <a:r>
              <a:rPr lang="en-US" altLang="en-US" sz="2800" dirty="0" smtClean="0"/>
              <a:t>.</a:t>
            </a: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Merge Sort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Let A be an array of n number of elements to be sorted A[1], A[2] ...... A[n]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Step 1:</a:t>
            </a:r>
            <a:r>
              <a:rPr lang="en-US" dirty="0" smtClean="0"/>
              <a:t> Divide the array A into approximately n/2 sorted sub-array, </a:t>
            </a:r>
          </a:p>
          <a:p>
            <a:pPr lvl="1"/>
            <a:r>
              <a:rPr lang="en-US" dirty="0" smtClean="0"/>
              <a:t>i.e., the elements in the (A [1], A [2]), (A [3], A [4]), (A [k], A [k + 1]), (A [n – 1], A [n]) sub-arrays are in sorted order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Step 2:</a:t>
            </a:r>
            <a:r>
              <a:rPr lang="en-US" dirty="0" smtClean="0"/>
              <a:t> Merge each pair of pairs to obtain the following list of sorted sub-array</a:t>
            </a:r>
          </a:p>
          <a:p>
            <a:pPr lvl="1"/>
            <a:r>
              <a:rPr lang="en-US" dirty="0" smtClean="0"/>
              <a:t>The elements in the sub-array are also in the sorted order</a:t>
            </a:r>
          </a:p>
          <a:p>
            <a:pPr lvl="1"/>
            <a:r>
              <a:rPr lang="pt-BR" dirty="0" smtClean="0"/>
              <a:t>(A [1], A [2], A [3], A [4)),...... (A [k – 1], A [k], A [k + 1], A [k + 2]), ...... (A [n – 3], A [n – 2], A [n – 1], A [n]).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Step 3:</a:t>
            </a:r>
            <a:r>
              <a:rPr lang="en-US" dirty="0" smtClean="0"/>
              <a:t> Repeat the step 2 recursively until there is only one sorted array of size 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9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219200"/>
            <a:ext cx="4953000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39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962400"/>
            <a:ext cx="5105400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534400" cy="762000"/>
          </a:xfrm>
        </p:spPr>
        <p:txBody>
          <a:bodyPr/>
          <a:lstStyle/>
          <a:p>
            <a:r>
              <a:rPr lang="en-US" altLang="en-US" dirty="0"/>
              <a:t>Merge-Sort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9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447800"/>
            <a:ext cx="5181600" cy="250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49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886200"/>
            <a:ext cx="5181600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534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200" b="0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Merge-Sort</a:t>
            </a:r>
            <a:endParaRPr kumimoji="0" lang="en-US" altLang="en-US" sz="42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60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752600"/>
            <a:ext cx="4876800" cy="240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60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4175125"/>
            <a:ext cx="4953000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534400" cy="762000"/>
          </a:xfrm>
        </p:spPr>
        <p:txBody>
          <a:bodyPr/>
          <a:lstStyle/>
          <a:p>
            <a:r>
              <a:rPr lang="en-US" altLang="en-US" dirty="0"/>
              <a:t>Merge-Sort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7467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534400" cy="762000"/>
          </a:xfrm>
        </p:spPr>
        <p:txBody>
          <a:bodyPr/>
          <a:lstStyle/>
          <a:p>
            <a:r>
              <a:rPr lang="en-US" altLang="en-US" dirty="0" smtClean="0"/>
              <a:t>Merge-Two Sequences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Merge Sort</a:t>
            </a:r>
          </a:p>
        </p:txBody>
      </p:sp>
      <p:sp>
        <p:nvSpPr>
          <p:cNvPr id="65539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Idea: </a:t>
            </a:r>
          </a:p>
          <a:p>
            <a:pPr lvl="1" eaLnBrk="1" hangingPunct="1"/>
            <a:r>
              <a:rPr lang="en-US" smtClean="0"/>
              <a:t>Take the array you would like to sort and divide it in half to create 2 unsorted subarrays.</a:t>
            </a:r>
          </a:p>
          <a:p>
            <a:pPr lvl="1" eaLnBrk="1" hangingPunct="1"/>
            <a:r>
              <a:rPr lang="en-US" smtClean="0"/>
              <a:t>Next, sort each of the 2 subarrays.</a:t>
            </a:r>
          </a:p>
          <a:p>
            <a:pPr lvl="1" eaLnBrk="1" hangingPunct="1"/>
            <a:r>
              <a:rPr lang="en-US" smtClean="0"/>
              <a:t>Finally, merge the 2 sorted subarrays into 1 sorted array.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Merge Sort</a:t>
            </a:r>
          </a:p>
        </p:txBody>
      </p:sp>
      <p:pic>
        <p:nvPicPr>
          <p:cNvPr id="66563" name="Picture 4" descr="Carrano0908.pct                                                000C86EC The Brain                      B3A96F87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250950"/>
            <a:ext cx="8829065" cy="499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Merge Sort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Although the merge step produces a sorted array, we have overlooked a very important step.</a:t>
            </a:r>
          </a:p>
          <a:p>
            <a:pPr eaLnBrk="1" hangingPunct="1"/>
            <a:r>
              <a:rPr lang="en-US" dirty="0" smtClean="0">
                <a:solidFill>
                  <a:srgbClr val="0000CC"/>
                </a:solidFill>
              </a:rPr>
              <a:t>How did we sort the 2 halves before performing the merge step?</a:t>
            </a:r>
          </a:p>
          <a:p>
            <a:pPr eaLnBrk="1" hangingPunct="1"/>
            <a:endParaRPr lang="en-US" dirty="0" smtClean="0"/>
          </a:p>
          <a:p>
            <a:r>
              <a:rPr lang="en-US" dirty="0" smtClean="0"/>
              <a:t>By continually calling the merge sort algorithm, we eventually get a </a:t>
            </a:r>
            <a:r>
              <a:rPr lang="en-US" dirty="0" err="1" smtClean="0"/>
              <a:t>subarray</a:t>
            </a:r>
            <a:r>
              <a:rPr lang="en-US" dirty="0" smtClean="0"/>
              <a:t> of size 1.</a:t>
            </a:r>
          </a:p>
          <a:p>
            <a:r>
              <a:rPr lang="en-US" dirty="0" smtClean="0"/>
              <a:t>Since an array with only 1 element is clearly sorted, we can back out and merge 2 arrays of size 1.</a:t>
            </a:r>
          </a:p>
        </p:txBody>
      </p:sp>
      <p:sp>
        <p:nvSpPr>
          <p:cNvPr id="185348" name="Text Box 4"/>
          <p:cNvSpPr txBox="1">
            <a:spLocks noChangeArrowheads="1"/>
          </p:cNvSpPr>
          <p:nvPr/>
        </p:nvSpPr>
        <p:spPr bwMode="auto">
          <a:xfrm>
            <a:off x="3962400" y="3352801"/>
            <a:ext cx="39544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3200" dirty="0">
                <a:solidFill>
                  <a:srgbClr val="0000CC"/>
                </a:solidFill>
                <a:effectLst/>
              </a:rPr>
              <a:t>We used merge sort</a:t>
            </a:r>
            <a:r>
              <a:rPr lang="en-US" sz="3200" dirty="0" smtClean="0">
                <a:solidFill>
                  <a:srgbClr val="0000CC"/>
                </a:solidFill>
                <a:effectLst/>
              </a:rPr>
              <a:t>!</a:t>
            </a:r>
            <a:endParaRPr lang="en-US" dirty="0">
              <a:solidFill>
                <a:srgbClr val="0000CC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5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5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4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Merge Sort</a:t>
            </a:r>
          </a:p>
        </p:txBody>
      </p:sp>
      <p:pic>
        <p:nvPicPr>
          <p:cNvPr id="69635" name="Picture 4" descr="Carrano0909.pct                                                000C86EC The Brain                      B3A96F87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76337"/>
            <a:ext cx="8534400" cy="461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Merge Sort</a:t>
            </a:r>
          </a:p>
        </p:txBody>
      </p:sp>
      <p:graphicFrame>
        <p:nvGraphicFramePr>
          <p:cNvPr id="174231" name="Group 151"/>
          <p:cNvGraphicFramePr>
            <a:graphicFrameLocks noGrp="1"/>
          </p:cNvGraphicFramePr>
          <p:nvPr/>
        </p:nvGraphicFramePr>
        <p:xfrm>
          <a:off x="1143000" y="2057400"/>
          <a:ext cx="3505200" cy="1100138"/>
        </p:xfrm>
        <a:graphic>
          <a:graphicData uri="http://schemas.openxmlformats.org/drawingml/2006/table">
            <a:tbl>
              <a:tblPr/>
              <a:tblGrid>
                <a:gridCol w="1295400"/>
                <a:gridCol w="762000"/>
                <a:gridCol w="762000"/>
                <a:gridCol w="6858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4246" name="Group 166"/>
          <p:cNvGraphicFramePr>
            <a:graphicFrameLocks noGrp="1"/>
          </p:cNvGraphicFramePr>
          <p:nvPr/>
        </p:nvGraphicFramePr>
        <p:xfrm>
          <a:off x="1143000" y="5334000"/>
          <a:ext cx="6019800" cy="1100138"/>
        </p:xfrm>
        <a:graphic>
          <a:graphicData uri="http://schemas.openxmlformats.org/drawingml/2006/table">
            <a:tbl>
              <a:tblPr/>
              <a:tblGrid>
                <a:gridCol w="1295400"/>
                <a:gridCol w="533400"/>
                <a:gridCol w="587375"/>
                <a:gridCol w="708025"/>
                <a:gridCol w="762000"/>
                <a:gridCol w="762000"/>
                <a:gridCol w="762000"/>
                <a:gridCol w="6096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0705" name="Text Box 123"/>
          <p:cNvSpPr txBox="1">
            <a:spLocks noChangeArrowheads="1"/>
          </p:cNvSpPr>
          <p:nvPr/>
        </p:nvSpPr>
        <p:spPr bwMode="auto">
          <a:xfrm>
            <a:off x="0" y="2209800"/>
            <a:ext cx="105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arrayA</a:t>
            </a:r>
          </a:p>
        </p:txBody>
      </p:sp>
      <p:graphicFrame>
        <p:nvGraphicFramePr>
          <p:cNvPr id="174234" name="Group 154"/>
          <p:cNvGraphicFramePr>
            <a:graphicFrameLocks noGrp="1"/>
          </p:cNvGraphicFramePr>
          <p:nvPr/>
        </p:nvGraphicFramePr>
        <p:xfrm>
          <a:off x="1143000" y="3505200"/>
          <a:ext cx="3505200" cy="1100138"/>
        </p:xfrm>
        <a:graphic>
          <a:graphicData uri="http://schemas.openxmlformats.org/drawingml/2006/table">
            <a:tbl>
              <a:tblPr/>
              <a:tblGrid>
                <a:gridCol w="1295400"/>
                <a:gridCol w="762000"/>
                <a:gridCol w="762000"/>
                <a:gridCol w="6858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0723" name="Text Box 141"/>
          <p:cNvSpPr txBox="1">
            <a:spLocks noChangeArrowheads="1"/>
          </p:cNvSpPr>
          <p:nvPr/>
        </p:nvSpPr>
        <p:spPr bwMode="auto">
          <a:xfrm>
            <a:off x="0" y="3581400"/>
            <a:ext cx="1055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arrayB</a:t>
            </a:r>
          </a:p>
        </p:txBody>
      </p:sp>
      <p:sp>
        <p:nvSpPr>
          <p:cNvPr id="70724" name="Text Box 146"/>
          <p:cNvSpPr txBox="1">
            <a:spLocks noChangeArrowheads="1"/>
          </p:cNvSpPr>
          <p:nvPr/>
        </p:nvSpPr>
        <p:spPr bwMode="auto">
          <a:xfrm>
            <a:off x="0" y="5562600"/>
            <a:ext cx="105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arrayC</a:t>
            </a:r>
          </a:p>
        </p:txBody>
      </p:sp>
      <p:sp>
        <p:nvSpPr>
          <p:cNvPr id="70725" name="Text Box 155"/>
          <p:cNvSpPr txBox="1">
            <a:spLocks noChangeArrowheads="1"/>
          </p:cNvSpPr>
          <p:nvPr/>
        </p:nvSpPr>
        <p:spPr bwMode="auto">
          <a:xfrm>
            <a:off x="4876800" y="1981200"/>
            <a:ext cx="3820277" cy="3046988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We compare </a:t>
            </a:r>
            <a:r>
              <a:rPr lang="en-US" dirty="0" err="1">
                <a:solidFill>
                  <a:schemeClr val="bg1"/>
                </a:solidFill>
              </a:rPr>
              <a:t>arrayA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indexA</a:t>
            </a:r>
            <a:r>
              <a:rPr lang="en-US" dirty="0">
                <a:solidFill>
                  <a:schemeClr val="bg1"/>
                </a:solidFill>
              </a:rPr>
              <a:t>]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with </a:t>
            </a:r>
            <a:r>
              <a:rPr lang="en-US" dirty="0" err="1">
                <a:solidFill>
                  <a:schemeClr val="bg1"/>
                </a:solidFill>
              </a:rPr>
              <a:t>arrayB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indexB</a:t>
            </a:r>
            <a:r>
              <a:rPr lang="en-US" dirty="0">
                <a:solidFill>
                  <a:schemeClr val="bg1"/>
                </a:solidFill>
              </a:rPr>
              <a:t>]. 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Whichever value is smaller is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placed into </a:t>
            </a:r>
            <a:r>
              <a:rPr lang="en-US" dirty="0" err="1">
                <a:solidFill>
                  <a:schemeClr val="bg1"/>
                </a:solidFill>
              </a:rPr>
              <a:t>arrayC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indexC</a:t>
            </a:r>
            <a:r>
              <a:rPr lang="en-US" dirty="0">
                <a:solidFill>
                  <a:schemeClr val="bg1"/>
                </a:solidFill>
              </a:rPr>
              <a:t>].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1 &lt; 2 so we insert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arrayA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indexA</a:t>
            </a:r>
            <a:r>
              <a:rPr lang="en-US" dirty="0">
                <a:solidFill>
                  <a:schemeClr val="bg1"/>
                </a:solidFill>
              </a:rPr>
              <a:t>] into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arrayC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indexC</a:t>
            </a:r>
            <a:r>
              <a:rPr lang="en-US" dirty="0">
                <a:solidFill>
                  <a:schemeClr val="bg1"/>
                </a:solidFill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Merge Sort</a:t>
            </a:r>
          </a:p>
        </p:txBody>
      </p:sp>
      <p:graphicFrame>
        <p:nvGraphicFramePr>
          <p:cNvPr id="175184" name="Group 80"/>
          <p:cNvGraphicFramePr>
            <a:graphicFrameLocks noGrp="1"/>
          </p:cNvGraphicFramePr>
          <p:nvPr/>
        </p:nvGraphicFramePr>
        <p:xfrm>
          <a:off x="1143000" y="2057400"/>
          <a:ext cx="3505200" cy="1100138"/>
        </p:xfrm>
        <a:graphic>
          <a:graphicData uri="http://schemas.openxmlformats.org/drawingml/2006/table">
            <a:tbl>
              <a:tblPr/>
              <a:tblGrid>
                <a:gridCol w="533400"/>
                <a:gridCol w="1524000"/>
                <a:gridCol w="762000"/>
                <a:gridCol w="6858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5190" name="Group 86"/>
          <p:cNvGraphicFramePr>
            <a:graphicFrameLocks noGrp="1"/>
          </p:cNvGraphicFramePr>
          <p:nvPr/>
        </p:nvGraphicFramePr>
        <p:xfrm>
          <a:off x="1143000" y="5334000"/>
          <a:ext cx="6577013" cy="1100138"/>
        </p:xfrm>
        <a:graphic>
          <a:graphicData uri="http://schemas.openxmlformats.org/drawingml/2006/table">
            <a:tbl>
              <a:tblPr/>
              <a:tblGrid>
                <a:gridCol w="609600"/>
                <a:gridCol w="1295400"/>
                <a:gridCol w="511175"/>
                <a:gridCol w="936625"/>
                <a:gridCol w="936625"/>
                <a:gridCol w="838200"/>
                <a:gridCol w="642938"/>
                <a:gridCol w="80645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1729" name="Text Box 55"/>
          <p:cNvSpPr txBox="1">
            <a:spLocks noChangeArrowheads="1"/>
          </p:cNvSpPr>
          <p:nvPr/>
        </p:nvSpPr>
        <p:spPr bwMode="auto">
          <a:xfrm>
            <a:off x="0" y="2209800"/>
            <a:ext cx="105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arrayA</a:t>
            </a:r>
          </a:p>
        </p:txBody>
      </p:sp>
      <p:graphicFrame>
        <p:nvGraphicFramePr>
          <p:cNvPr id="175160" name="Group 56"/>
          <p:cNvGraphicFramePr>
            <a:graphicFrameLocks noGrp="1"/>
          </p:cNvGraphicFramePr>
          <p:nvPr/>
        </p:nvGraphicFramePr>
        <p:xfrm>
          <a:off x="1143000" y="3505200"/>
          <a:ext cx="3505200" cy="1100138"/>
        </p:xfrm>
        <a:graphic>
          <a:graphicData uri="http://schemas.openxmlformats.org/drawingml/2006/table">
            <a:tbl>
              <a:tblPr/>
              <a:tblGrid>
                <a:gridCol w="1295400"/>
                <a:gridCol w="762000"/>
                <a:gridCol w="762000"/>
                <a:gridCol w="6858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1747" name="Text Box 73"/>
          <p:cNvSpPr txBox="1">
            <a:spLocks noChangeArrowheads="1"/>
          </p:cNvSpPr>
          <p:nvPr/>
        </p:nvSpPr>
        <p:spPr bwMode="auto">
          <a:xfrm>
            <a:off x="0" y="3581400"/>
            <a:ext cx="1055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arrayB</a:t>
            </a:r>
          </a:p>
        </p:txBody>
      </p:sp>
      <p:sp>
        <p:nvSpPr>
          <p:cNvPr id="71748" name="Text Box 74"/>
          <p:cNvSpPr txBox="1">
            <a:spLocks noChangeArrowheads="1"/>
          </p:cNvSpPr>
          <p:nvPr/>
        </p:nvSpPr>
        <p:spPr bwMode="auto">
          <a:xfrm>
            <a:off x="0" y="5562600"/>
            <a:ext cx="105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arrayC</a:t>
            </a:r>
          </a:p>
        </p:txBody>
      </p:sp>
      <p:sp>
        <p:nvSpPr>
          <p:cNvPr id="71749" name="Text Box 75"/>
          <p:cNvSpPr txBox="1">
            <a:spLocks noChangeArrowheads="1"/>
          </p:cNvSpPr>
          <p:nvPr/>
        </p:nvSpPr>
        <p:spPr bwMode="auto">
          <a:xfrm>
            <a:off x="5486400" y="2438400"/>
            <a:ext cx="2669320" cy="1200329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 &lt; 13 so we insert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arrayB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indexB</a:t>
            </a:r>
            <a:r>
              <a:rPr lang="en-US" dirty="0">
                <a:solidFill>
                  <a:schemeClr val="bg1"/>
                </a:solidFill>
              </a:rPr>
              <a:t>] into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arrayC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indexC</a:t>
            </a:r>
            <a:r>
              <a:rPr lang="en-US" dirty="0">
                <a:solidFill>
                  <a:schemeClr val="bg1"/>
                </a:solidFill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Merge Sort</a:t>
            </a:r>
          </a:p>
        </p:txBody>
      </p:sp>
      <p:graphicFrame>
        <p:nvGraphicFramePr>
          <p:cNvPr id="176131" name="Group 3"/>
          <p:cNvGraphicFramePr>
            <a:graphicFrameLocks noGrp="1"/>
          </p:cNvGraphicFramePr>
          <p:nvPr/>
        </p:nvGraphicFramePr>
        <p:xfrm>
          <a:off x="1143000" y="2057400"/>
          <a:ext cx="3505200" cy="1100138"/>
        </p:xfrm>
        <a:graphic>
          <a:graphicData uri="http://schemas.openxmlformats.org/drawingml/2006/table">
            <a:tbl>
              <a:tblPr/>
              <a:tblGrid>
                <a:gridCol w="533400"/>
                <a:gridCol w="1524000"/>
                <a:gridCol w="762000"/>
                <a:gridCol w="6858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6214" name="Group 86"/>
          <p:cNvGraphicFramePr>
            <a:graphicFrameLocks noGrp="1"/>
          </p:cNvGraphicFramePr>
          <p:nvPr/>
        </p:nvGraphicFramePr>
        <p:xfrm>
          <a:off x="1143000" y="5334000"/>
          <a:ext cx="6478588" cy="1100138"/>
        </p:xfrm>
        <a:graphic>
          <a:graphicData uri="http://schemas.openxmlformats.org/drawingml/2006/table">
            <a:tbl>
              <a:tblPr/>
              <a:tblGrid>
                <a:gridCol w="609600"/>
                <a:gridCol w="457200"/>
                <a:gridCol w="1349375"/>
                <a:gridCol w="936625"/>
                <a:gridCol w="838200"/>
                <a:gridCol w="838200"/>
                <a:gridCol w="642938"/>
                <a:gridCol w="80645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753" name="Text Box 55"/>
          <p:cNvSpPr txBox="1">
            <a:spLocks noChangeArrowheads="1"/>
          </p:cNvSpPr>
          <p:nvPr/>
        </p:nvSpPr>
        <p:spPr bwMode="auto">
          <a:xfrm>
            <a:off x="0" y="2209800"/>
            <a:ext cx="105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arrayA</a:t>
            </a:r>
          </a:p>
        </p:txBody>
      </p:sp>
      <p:graphicFrame>
        <p:nvGraphicFramePr>
          <p:cNvPr id="176205" name="Group 77"/>
          <p:cNvGraphicFramePr>
            <a:graphicFrameLocks noGrp="1"/>
          </p:cNvGraphicFramePr>
          <p:nvPr/>
        </p:nvGraphicFramePr>
        <p:xfrm>
          <a:off x="1143000" y="3505200"/>
          <a:ext cx="3505200" cy="1100138"/>
        </p:xfrm>
        <a:graphic>
          <a:graphicData uri="http://schemas.openxmlformats.org/drawingml/2006/table">
            <a:tbl>
              <a:tblPr/>
              <a:tblGrid>
                <a:gridCol w="533400"/>
                <a:gridCol w="1524000"/>
                <a:gridCol w="762000"/>
                <a:gridCol w="6858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771" name="Text Box 73"/>
          <p:cNvSpPr txBox="1">
            <a:spLocks noChangeArrowheads="1"/>
          </p:cNvSpPr>
          <p:nvPr/>
        </p:nvSpPr>
        <p:spPr bwMode="auto">
          <a:xfrm>
            <a:off x="0" y="3581400"/>
            <a:ext cx="1055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arrayB</a:t>
            </a:r>
          </a:p>
        </p:txBody>
      </p:sp>
      <p:sp>
        <p:nvSpPr>
          <p:cNvPr id="72772" name="Text Box 74"/>
          <p:cNvSpPr txBox="1">
            <a:spLocks noChangeArrowheads="1"/>
          </p:cNvSpPr>
          <p:nvPr/>
        </p:nvSpPr>
        <p:spPr bwMode="auto">
          <a:xfrm>
            <a:off x="0" y="5562600"/>
            <a:ext cx="105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arrayC</a:t>
            </a:r>
          </a:p>
        </p:txBody>
      </p:sp>
      <p:sp>
        <p:nvSpPr>
          <p:cNvPr id="72773" name="Text Box 75"/>
          <p:cNvSpPr txBox="1">
            <a:spLocks noChangeArrowheads="1"/>
          </p:cNvSpPr>
          <p:nvPr/>
        </p:nvSpPr>
        <p:spPr bwMode="auto">
          <a:xfrm>
            <a:off x="5486400" y="2438400"/>
            <a:ext cx="2751074" cy="1200329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13 &lt; 15 so we insert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arrayA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indexA</a:t>
            </a:r>
            <a:r>
              <a:rPr lang="en-US" dirty="0">
                <a:solidFill>
                  <a:schemeClr val="bg1"/>
                </a:solidFill>
              </a:rPr>
              <a:t>] into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arrayC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indexC</a:t>
            </a:r>
            <a:r>
              <a:rPr lang="en-US" dirty="0">
                <a:solidFill>
                  <a:schemeClr val="bg1"/>
                </a:solidFill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Merge Sort</a:t>
            </a:r>
          </a:p>
        </p:txBody>
      </p:sp>
      <p:graphicFrame>
        <p:nvGraphicFramePr>
          <p:cNvPr id="177230" name="Group 78"/>
          <p:cNvGraphicFramePr>
            <a:graphicFrameLocks noGrp="1"/>
          </p:cNvGraphicFramePr>
          <p:nvPr/>
        </p:nvGraphicFramePr>
        <p:xfrm>
          <a:off x="1143000" y="2057400"/>
          <a:ext cx="3505200" cy="1100138"/>
        </p:xfrm>
        <a:graphic>
          <a:graphicData uri="http://schemas.openxmlformats.org/drawingml/2006/table">
            <a:tbl>
              <a:tblPr/>
              <a:tblGrid>
                <a:gridCol w="533400"/>
                <a:gridCol w="609600"/>
                <a:gridCol w="1676400"/>
                <a:gridCol w="6858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7240" name="Group 88"/>
          <p:cNvGraphicFramePr>
            <a:graphicFrameLocks noGrp="1"/>
          </p:cNvGraphicFramePr>
          <p:nvPr/>
        </p:nvGraphicFramePr>
        <p:xfrm>
          <a:off x="1143000" y="5334000"/>
          <a:ext cx="6554788" cy="1100138"/>
        </p:xfrm>
        <a:graphic>
          <a:graphicData uri="http://schemas.openxmlformats.org/drawingml/2006/table">
            <a:tbl>
              <a:tblPr/>
              <a:tblGrid>
                <a:gridCol w="609600"/>
                <a:gridCol w="457200"/>
                <a:gridCol w="838200"/>
                <a:gridCol w="1371600"/>
                <a:gridCol w="914400"/>
                <a:gridCol w="914400"/>
                <a:gridCol w="642938"/>
                <a:gridCol w="80645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3777" name="Text Box 55"/>
          <p:cNvSpPr txBox="1">
            <a:spLocks noChangeArrowheads="1"/>
          </p:cNvSpPr>
          <p:nvPr/>
        </p:nvSpPr>
        <p:spPr bwMode="auto">
          <a:xfrm>
            <a:off x="0" y="2209800"/>
            <a:ext cx="105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arrayA</a:t>
            </a:r>
          </a:p>
        </p:txBody>
      </p:sp>
      <p:graphicFrame>
        <p:nvGraphicFramePr>
          <p:cNvPr id="177208" name="Group 56"/>
          <p:cNvGraphicFramePr>
            <a:graphicFrameLocks noGrp="1"/>
          </p:cNvGraphicFramePr>
          <p:nvPr/>
        </p:nvGraphicFramePr>
        <p:xfrm>
          <a:off x="1143000" y="3505200"/>
          <a:ext cx="3505200" cy="1100138"/>
        </p:xfrm>
        <a:graphic>
          <a:graphicData uri="http://schemas.openxmlformats.org/drawingml/2006/table">
            <a:tbl>
              <a:tblPr/>
              <a:tblGrid>
                <a:gridCol w="533400"/>
                <a:gridCol w="1524000"/>
                <a:gridCol w="762000"/>
                <a:gridCol w="6858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3795" name="Text Box 73"/>
          <p:cNvSpPr txBox="1">
            <a:spLocks noChangeArrowheads="1"/>
          </p:cNvSpPr>
          <p:nvPr/>
        </p:nvSpPr>
        <p:spPr bwMode="auto">
          <a:xfrm>
            <a:off x="0" y="3581400"/>
            <a:ext cx="1055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arrayB</a:t>
            </a:r>
          </a:p>
        </p:txBody>
      </p:sp>
      <p:sp>
        <p:nvSpPr>
          <p:cNvPr id="73796" name="Text Box 74"/>
          <p:cNvSpPr txBox="1">
            <a:spLocks noChangeArrowheads="1"/>
          </p:cNvSpPr>
          <p:nvPr/>
        </p:nvSpPr>
        <p:spPr bwMode="auto">
          <a:xfrm>
            <a:off x="0" y="5562600"/>
            <a:ext cx="105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arrayC</a:t>
            </a:r>
          </a:p>
        </p:txBody>
      </p:sp>
      <p:sp>
        <p:nvSpPr>
          <p:cNvPr id="73797" name="Text Box 75"/>
          <p:cNvSpPr txBox="1">
            <a:spLocks noChangeArrowheads="1"/>
          </p:cNvSpPr>
          <p:nvPr/>
        </p:nvSpPr>
        <p:spPr bwMode="auto">
          <a:xfrm>
            <a:off x="5486400" y="2438400"/>
            <a:ext cx="2751074" cy="1200329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15 &lt; 24 so we insert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arrayB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indexB</a:t>
            </a:r>
            <a:r>
              <a:rPr lang="en-US" dirty="0">
                <a:solidFill>
                  <a:schemeClr val="bg1"/>
                </a:solidFill>
              </a:rPr>
              <a:t>] into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arrayC</a:t>
            </a:r>
            <a:r>
              <a:rPr lang="en-US" dirty="0">
                <a:solidFill>
                  <a:schemeClr val="bg1"/>
                </a:solidFill>
              </a:rPr>
              <a:t>[</a:t>
            </a:r>
            <a:r>
              <a:rPr lang="en-US" dirty="0" err="1">
                <a:solidFill>
                  <a:schemeClr val="bg1"/>
                </a:solidFill>
              </a:rPr>
              <a:t>indexC</a:t>
            </a:r>
            <a:r>
              <a:rPr lang="en-US" dirty="0">
                <a:solidFill>
                  <a:schemeClr val="bg1"/>
                </a:solidFill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Merge Sort</a:t>
            </a:r>
          </a:p>
        </p:txBody>
      </p:sp>
      <p:graphicFrame>
        <p:nvGraphicFramePr>
          <p:cNvPr id="178179" name="Group 3"/>
          <p:cNvGraphicFramePr>
            <a:graphicFrameLocks noGrp="1"/>
          </p:cNvGraphicFramePr>
          <p:nvPr/>
        </p:nvGraphicFramePr>
        <p:xfrm>
          <a:off x="1143000" y="2057400"/>
          <a:ext cx="3505200" cy="1100138"/>
        </p:xfrm>
        <a:graphic>
          <a:graphicData uri="http://schemas.openxmlformats.org/drawingml/2006/table">
            <a:tbl>
              <a:tblPr/>
              <a:tblGrid>
                <a:gridCol w="533400"/>
                <a:gridCol w="609600"/>
                <a:gridCol w="1676400"/>
                <a:gridCol w="6858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8264" name="Group 88"/>
          <p:cNvGraphicFramePr>
            <a:graphicFrameLocks noGrp="1"/>
          </p:cNvGraphicFramePr>
          <p:nvPr/>
        </p:nvGraphicFramePr>
        <p:xfrm>
          <a:off x="1143000" y="5334000"/>
          <a:ext cx="6283325" cy="1100138"/>
        </p:xfrm>
        <a:graphic>
          <a:graphicData uri="http://schemas.openxmlformats.org/drawingml/2006/table">
            <a:tbl>
              <a:tblPr/>
              <a:tblGrid>
                <a:gridCol w="609600"/>
                <a:gridCol w="457200"/>
                <a:gridCol w="762000"/>
                <a:gridCol w="914400"/>
                <a:gridCol w="1447800"/>
                <a:gridCol w="642938"/>
                <a:gridCol w="642937"/>
                <a:gridCol w="80645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4801" name="Text Box 55"/>
          <p:cNvSpPr txBox="1">
            <a:spLocks noChangeArrowheads="1"/>
          </p:cNvSpPr>
          <p:nvPr/>
        </p:nvSpPr>
        <p:spPr bwMode="auto">
          <a:xfrm>
            <a:off x="0" y="2209800"/>
            <a:ext cx="105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arrayA</a:t>
            </a:r>
          </a:p>
        </p:txBody>
      </p:sp>
      <p:graphicFrame>
        <p:nvGraphicFramePr>
          <p:cNvPr id="178256" name="Group 80"/>
          <p:cNvGraphicFramePr>
            <a:graphicFrameLocks noGrp="1"/>
          </p:cNvGraphicFramePr>
          <p:nvPr/>
        </p:nvGraphicFramePr>
        <p:xfrm>
          <a:off x="1143000" y="3505200"/>
          <a:ext cx="3505200" cy="1100138"/>
        </p:xfrm>
        <a:graphic>
          <a:graphicData uri="http://schemas.openxmlformats.org/drawingml/2006/table">
            <a:tbl>
              <a:tblPr/>
              <a:tblGrid>
                <a:gridCol w="533400"/>
                <a:gridCol w="609600"/>
                <a:gridCol w="1676400"/>
                <a:gridCol w="6858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4819" name="Text Box 73"/>
          <p:cNvSpPr txBox="1">
            <a:spLocks noChangeArrowheads="1"/>
          </p:cNvSpPr>
          <p:nvPr/>
        </p:nvSpPr>
        <p:spPr bwMode="auto">
          <a:xfrm>
            <a:off x="0" y="3581400"/>
            <a:ext cx="1055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arrayB</a:t>
            </a:r>
          </a:p>
        </p:txBody>
      </p:sp>
      <p:sp>
        <p:nvSpPr>
          <p:cNvPr id="74820" name="Text Box 74"/>
          <p:cNvSpPr txBox="1">
            <a:spLocks noChangeArrowheads="1"/>
          </p:cNvSpPr>
          <p:nvPr/>
        </p:nvSpPr>
        <p:spPr bwMode="auto">
          <a:xfrm>
            <a:off x="0" y="5562600"/>
            <a:ext cx="105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arrayC</a:t>
            </a:r>
          </a:p>
        </p:txBody>
      </p:sp>
      <p:sp>
        <p:nvSpPr>
          <p:cNvPr id="74821" name="Text Box 75"/>
          <p:cNvSpPr txBox="1">
            <a:spLocks noChangeArrowheads="1"/>
          </p:cNvSpPr>
          <p:nvPr/>
        </p:nvSpPr>
        <p:spPr bwMode="auto">
          <a:xfrm>
            <a:off x="5486400" y="2438400"/>
            <a:ext cx="2751074" cy="1200329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24 &lt; 27 so we insert 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arrayA[indexA] into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arrayC[indexC]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Merge Sort</a:t>
            </a:r>
          </a:p>
        </p:txBody>
      </p:sp>
      <p:graphicFrame>
        <p:nvGraphicFramePr>
          <p:cNvPr id="180305" name="Group 81"/>
          <p:cNvGraphicFramePr>
            <a:graphicFrameLocks noGrp="1"/>
          </p:cNvGraphicFramePr>
          <p:nvPr/>
        </p:nvGraphicFramePr>
        <p:xfrm>
          <a:off x="1143000" y="2057400"/>
          <a:ext cx="3543300" cy="1100138"/>
        </p:xfrm>
        <a:graphic>
          <a:graphicData uri="http://schemas.openxmlformats.org/drawingml/2006/table">
            <a:tbl>
              <a:tblPr/>
              <a:tblGrid>
                <a:gridCol w="533400"/>
                <a:gridCol w="609600"/>
                <a:gridCol w="571500"/>
                <a:gridCol w="18288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0314" name="Group 90"/>
          <p:cNvGraphicFramePr>
            <a:graphicFrameLocks noGrp="1"/>
          </p:cNvGraphicFramePr>
          <p:nvPr/>
        </p:nvGraphicFramePr>
        <p:xfrm>
          <a:off x="1143000" y="5334000"/>
          <a:ext cx="6446838" cy="1100138"/>
        </p:xfrm>
        <a:graphic>
          <a:graphicData uri="http://schemas.openxmlformats.org/drawingml/2006/table">
            <a:tbl>
              <a:tblPr/>
              <a:tblGrid>
                <a:gridCol w="609600"/>
                <a:gridCol w="457200"/>
                <a:gridCol w="762000"/>
                <a:gridCol w="609600"/>
                <a:gridCol w="838200"/>
                <a:gridCol w="1557338"/>
                <a:gridCol w="806450"/>
                <a:gridCol w="80645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5825" name="Text Box 55"/>
          <p:cNvSpPr txBox="1">
            <a:spLocks noChangeArrowheads="1"/>
          </p:cNvSpPr>
          <p:nvPr/>
        </p:nvSpPr>
        <p:spPr bwMode="auto">
          <a:xfrm>
            <a:off x="0" y="2209800"/>
            <a:ext cx="105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arrayA</a:t>
            </a:r>
          </a:p>
        </p:txBody>
      </p:sp>
      <p:graphicFrame>
        <p:nvGraphicFramePr>
          <p:cNvPr id="180280" name="Group 56"/>
          <p:cNvGraphicFramePr>
            <a:graphicFrameLocks noGrp="1"/>
          </p:cNvGraphicFramePr>
          <p:nvPr/>
        </p:nvGraphicFramePr>
        <p:xfrm>
          <a:off x="1143000" y="3505200"/>
          <a:ext cx="3505200" cy="1100138"/>
        </p:xfrm>
        <a:graphic>
          <a:graphicData uri="http://schemas.openxmlformats.org/drawingml/2006/table">
            <a:tbl>
              <a:tblPr/>
              <a:tblGrid>
                <a:gridCol w="533400"/>
                <a:gridCol w="609600"/>
                <a:gridCol w="1676400"/>
                <a:gridCol w="6858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5843" name="Text Box 73"/>
          <p:cNvSpPr txBox="1">
            <a:spLocks noChangeArrowheads="1"/>
          </p:cNvSpPr>
          <p:nvPr/>
        </p:nvSpPr>
        <p:spPr bwMode="auto">
          <a:xfrm>
            <a:off x="0" y="3581400"/>
            <a:ext cx="1055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arrayB</a:t>
            </a:r>
          </a:p>
        </p:txBody>
      </p:sp>
      <p:sp>
        <p:nvSpPr>
          <p:cNvPr id="75844" name="Text Box 74"/>
          <p:cNvSpPr txBox="1">
            <a:spLocks noChangeArrowheads="1"/>
          </p:cNvSpPr>
          <p:nvPr/>
        </p:nvSpPr>
        <p:spPr bwMode="auto">
          <a:xfrm>
            <a:off x="0" y="5562600"/>
            <a:ext cx="105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arrayC</a:t>
            </a:r>
          </a:p>
        </p:txBody>
      </p:sp>
      <p:sp>
        <p:nvSpPr>
          <p:cNvPr id="75845" name="Text Box 75"/>
          <p:cNvSpPr txBox="1">
            <a:spLocks noChangeArrowheads="1"/>
          </p:cNvSpPr>
          <p:nvPr/>
        </p:nvSpPr>
        <p:spPr bwMode="auto">
          <a:xfrm>
            <a:off x="5486400" y="2438400"/>
            <a:ext cx="2751074" cy="1200329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26 &lt; 27 so we insert 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arrayA[indexA] into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arrayC[indexC]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Merge Sort</a:t>
            </a:r>
          </a:p>
        </p:txBody>
      </p:sp>
      <p:graphicFrame>
        <p:nvGraphicFramePr>
          <p:cNvPr id="181329" name="Group 81"/>
          <p:cNvGraphicFramePr>
            <a:graphicFrameLocks noGrp="1"/>
          </p:cNvGraphicFramePr>
          <p:nvPr/>
        </p:nvGraphicFramePr>
        <p:xfrm>
          <a:off x="1143000" y="2057400"/>
          <a:ext cx="2438400" cy="1100138"/>
        </p:xfrm>
        <a:graphic>
          <a:graphicData uri="http://schemas.openxmlformats.org/drawingml/2006/table">
            <a:tbl>
              <a:tblPr/>
              <a:tblGrid>
                <a:gridCol w="533400"/>
                <a:gridCol w="609600"/>
                <a:gridCol w="571500"/>
                <a:gridCol w="7239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1339" name="Group 91"/>
          <p:cNvGraphicFramePr>
            <a:graphicFrameLocks noGrp="1"/>
          </p:cNvGraphicFramePr>
          <p:nvPr/>
        </p:nvGraphicFramePr>
        <p:xfrm>
          <a:off x="1143000" y="5334000"/>
          <a:ext cx="6248400" cy="1100138"/>
        </p:xfrm>
        <a:graphic>
          <a:graphicData uri="http://schemas.openxmlformats.org/drawingml/2006/table">
            <a:tbl>
              <a:tblPr/>
              <a:tblGrid>
                <a:gridCol w="609600"/>
                <a:gridCol w="457200"/>
                <a:gridCol w="762000"/>
                <a:gridCol w="609600"/>
                <a:gridCol w="685800"/>
                <a:gridCol w="990600"/>
                <a:gridCol w="1525588"/>
                <a:gridCol w="608012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6849" name="Text Box 55"/>
          <p:cNvSpPr txBox="1">
            <a:spLocks noChangeArrowheads="1"/>
          </p:cNvSpPr>
          <p:nvPr/>
        </p:nvSpPr>
        <p:spPr bwMode="auto">
          <a:xfrm>
            <a:off x="0" y="2209800"/>
            <a:ext cx="105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arrayA</a:t>
            </a:r>
          </a:p>
        </p:txBody>
      </p:sp>
      <p:graphicFrame>
        <p:nvGraphicFramePr>
          <p:cNvPr id="181304" name="Group 56"/>
          <p:cNvGraphicFramePr>
            <a:graphicFrameLocks noGrp="1"/>
          </p:cNvGraphicFramePr>
          <p:nvPr/>
        </p:nvGraphicFramePr>
        <p:xfrm>
          <a:off x="1143000" y="3505200"/>
          <a:ext cx="3505200" cy="1100138"/>
        </p:xfrm>
        <a:graphic>
          <a:graphicData uri="http://schemas.openxmlformats.org/drawingml/2006/table">
            <a:tbl>
              <a:tblPr/>
              <a:tblGrid>
                <a:gridCol w="533400"/>
                <a:gridCol w="609600"/>
                <a:gridCol w="1676400"/>
                <a:gridCol w="6858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indexB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6867" name="Text Box 73"/>
          <p:cNvSpPr txBox="1">
            <a:spLocks noChangeArrowheads="1"/>
          </p:cNvSpPr>
          <p:nvPr/>
        </p:nvSpPr>
        <p:spPr bwMode="auto">
          <a:xfrm>
            <a:off x="0" y="3581400"/>
            <a:ext cx="1055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arrayB</a:t>
            </a:r>
          </a:p>
        </p:txBody>
      </p:sp>
      <p:sp>
        <p:nvSpPr>
          <p:cNvPr id="76868" name="Text Box 74"/>
          <p:cNvSpPr txBox="1">
            <a:spLocks noChangeArrowheads="1"/>
          </p:cNvSpPr>
          <p:nvPr/>
        </p:nvSpPr>
        <p:spPr bwMode="auto">
          <a:xfrm>
            <a:off x="0" y="5638800"/>
            <a:ext cx="105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arrayC</a:t>
            </a:r>
          </a:p>
        </p:txBody>
      </p:sp>
      <p:sp>
        <p:nvSpPr>
          <p:cNvPr id="76869" name="Text Box 75"/>
          <p:cNvSpPr txBox="1">
            <a:spLocks noChangeArrowheads="1"/>
          </p:cNvSpPr>
          <p:nvPr/>
        </p:nvSpPr>
        <p:spPr bwMode="auto">
          <a:xfrm>
            <a:off x="5181600" y="2438400"/>
            <a:ext cx="3328155" cy="2308324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Since we have exhausted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one of the arrays, </a:t>
            </a:r>
            <a:r>
              <a:rPr lang="en-US" dirty="0" err="1">
                <a:solidFill>
                  <a:schemeClr val="bg1"/>
                </a:solidFill>
              </a:rPr>
              <a:t>arrayA</a:t>
            </a:r>
            <a:r>
              <a:rPr lang="en-US" dirty="0">
                <a:solidFill>
                  <a:schemeClr val="bg1"/>
                </a:solidFill>
              </a:rPr>
              <a:t>,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we simply copy the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remaining items from the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other array, </a:t>
            </a:r>
            <a:r>
              <a:rPr lang="en-US" dirty="0" err="1">
                <a:solidFill>
                  <a:schemeClr val="bg1"/>
                </a:solidFill>
              </a:rPr>
              <a:t>arrayB</a:t>
            </a:r>
            <a:r>
              <a:rPr lang="en-US" dirty="0">
                <a:solidFill>
                  <a:schemeClr val="bg1"/>
                </a:solidFill>
              </a:rPr>
              <a:t>, into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arrayC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Merge Sort</a:t>
            </a:r>
          </a:p>
        </p:txBody>
      </p:sp>
      <p:graphicFrame>
        <p:nvGraphicFramePr>
          <p:cNvPr id="182275" name="Group 3"/>
          <p:cNvGraphicFramePr>
            <a:graphicFrameLocks noGrp="1"/>
          </p:cNvGraphicFramePr>
          <p:nvPr/>
        </p:nvGraphicFramePr>
        <p:xfrm>
          <a:off x="1143000" y="2057400"/>
          <a:ext cx="2438400" cy="1100138"/>
        </p:xfrm>
        <a:graphic>
          <a:graphicData uri="http://schemas.openxmlformats.org/drawingml/2006/table">
            <a:tbl>
              <a:tblPr/>
              <a:tblGrid>
                <a:gridCol w="533400"/>
                <a:gridCol w="609600"/>
                <a:gridCol w="571500"/>
                <a:gridCol w="7239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2357" name="Group 85"/>
          <p:cNvGraphicFramePr>
            <a:graphicFrameLocks noGrp="1"/>
          </p:cNvGraphicFramePr>
          <p:nvPr/>
        </p:nvGraphicFramePr>
        <p:xfrm>
          <a:off x="1143000" y="5334000"/>
          <a:ext cx="5105400" cy="1100138"/>
        </p:xfrm>
        <a:graphic>
          <a:graphicData uri="http://schemas.openxmlformats.org/drawingml/2006/table">
            <a:tbl>
              <a:tblPr/>
              <a:tblGrid>
                <a:gridCol w="609600"/>
                <a:gridCol w="457200"/>
                <a:gridCol w="762000"/>
                <a:gridCol w="762000"/>
                <a:gridCol w="609600"/>
                <a:gridCol w="685800"/>
                <a:gridCol w="609600"/>
                <a:gridCol w="6096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7873" name="Text Box 55"/>
          <p:cNvSpPr txBox="1">
            <a:spLocks noChangeArrowheads="1"/>
          </p:cNvSpPr>
          <p:nvPr/>
        </p:nvSpPr>
        <p:spPr bwMode="auto">
          <a:xfrm>
            <a:off x="0" y="2209800"/>
            <a:ext cx="105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arrayA</a:t>
            </a:r>
          </a:p>
        </p:txBody>
      </p:sp>
      <p:graphicFrame>
        <p:nvGraphicFramePr>
          <p:cNvPr id="182352" name="Group 80"/>
          <p:cNvGraphicFramePr>
            <a:graphicFrameLocks noGrp="1"/>
          </p:cNvGraphicFramePr>
          <p:nvPr/>
        </p:nvGraphicFramePr>
        <p:xfrm>
          <a:off x="1143000" y="3505200"/>
          <a:ext cx="2438400" cy="1100138"/>
        </p:xfrm>
        <a:graphic>
          <a:graphicData uri="http://schemas.openxmlformats.org/drawingml/2006/table">
            <a:tbl>
              <a:tblPr/>
              <a:tblGrid>
                <a:gridCol w="533400"/>
                <a:gridCol w="609600"/>
                <a:gridCol w="609600"/>
                <a:gridCol w="685800"/>
              </a:tblGrid>
              <a:tr h="549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7891" name="Text Box 73"/>
          <p:cNvSpPr txBox="1">
            <a:spLocks noChangeArrowheads="1"/>
          </p:cNvSpPr>
          <p:nvPr/>
        </p:nvSpPr>
        <p:spPr bwMode="auto">
          <a:xfrm>
            <a:off x="0" y="3581400"/>
            <a:ext cx="1055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arrayB</a:t>
            </a:r>
          </a:p>
        </p:txBody>
      </p:sp>
      <p:sp>
        <p:nvSpPr>
          <p:cNvPr id="77892" name="Text Box 74"/>
          <p:cNvSpPr txBox="1">
            <a:spLocks noChangeArrowheads="1"/>
          </p:cNvSpPr>
          <p:nvPr/>
        </p:nvSpPr>
        <p:spPr bwMode="auto">
          <a:xfrm>
            <a:off x="0" y="5562600"/>
            <a:ext cx="105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arrayC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Merge Sort Pseudocode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solidFill>
                  <a:srgbClr val="C00000"/>
                </a:solidFill>
              </a:rPr>
              <a:t>void </a:t>
            </a:r>
            <a:r>
              <a:rPr lang="en-US" sz="2800" dirty="0" err="1" smtClean="0">
                <a:solidFill>
                  <a:srgbClr val="C00000"/>
                </a:solidFill>
              </a:rPr>
              <a:t>mergesort</a:t>
            </a:r>
            <a:r>
              <a:rPr lang="en-US" sz="2800" dirty="0" smtClean="0">
                <a:solidFill>
                  <a:srgbClr val="C00000"/>
                </a:solidFill>
              </a:rPr>
              <a:t>(</a:t>
            </a:r>
            <a:r>
              <a:rPr lang="en-US" sz="2800" dirty="0" err="1" smtClean="0">
                <a:solidFill>
                  <a:srgbClr val="C00000"/>
                </a:solidFill>
              </a:rPr>
              <a:t>int</a:t>
            </a:r>
            <a:r>
              <a:rPr lang="en-US" sz="2800" dirty="0" smtClean="0">
                <a:solidFill>
                  <a:srgbClr val="C00000"/>
                </a:solidFill>
              </a:rPr>
              <a:t> list[], </a:t>
            </a:r>
            <a:r>
              <a:rPr lang="en-US" sz="2800" dirty="0" err="1" smtClean="0">
                <a:solidFill>
                  <a:srgbClr val="C00000"/>
                </a:solidFill>
              </a:rPr>
              <a:t>int</a:t>
            </a:r>
            <a:r>
              <a:rPr lang="en-US" sz="2800" dirty="0" smtClean="0">
                <a:solidFill>
                  <a:srgbClr val="C00000"/>
                </a:solidFill>
              </a:rPr>
              <a:t> first, </a:t>
            </a:r>
            <a:r>
              <a:rPr lang="en-US" sz="2800" dirty="0" err="1" smtClean="0">
                <a:solidFill>
                  <a:srgbClr val="C00000"/>
                </a:solidFill>
              </a:rPr>
              <a:t>int</a:t>
            </a:r>
            <a:r>
              <a:rPr lang="en-US" sz="2800" dirty="0" smtClean="0">
                <a:solidFill>
                  <a:srgbClr val="C00000"/>
                </a:solidFill>
              </a:rPr>
              <a:t> last) </a:t>
            </a:r>
            <a:r>
              <a:rPr lang="en-US" sz="2800" dirty="0" smtClean="0"/>
              <a:t>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   if( first &lt; last )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	   mid = (first + last)/2;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	</a:t>
            </a:r>
            <a:r>
              <a:rPr lang="en-US" sz="2800" dirty="0" smtClean="0">
                <a:solidFill>
                  <a:srgbClr val="0000CC"/>
                </a:solidFill>
              </a:rPr>
              <a:t>   // Sort the 1</a:t>
            </a:r>
            <a:r>
              <a:rPr lang="en-US" sz="2800" baseline="30000" dirty="0" smtClean="0">
                <a:solidFill>
                  <a:srgbClr val="0000CC"/>
                </a:solidFill>
              </a:rPr>
              <a:t>st</a:t>
            </a:r>
            <a:r>
              <a:rPr lang="en-US" sz="2800" dirty="0" smtClean="0">
                <a:solidFill>
                  <a:srgbClr val="0000CC"/>
                </a:solidFill>
              </a:rPr>
              <a:t> half of the list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	   </a:t>
            </a:r>
            <a:r>
              <a:rPr lang="en-US" sz="2800" dirty="0" err="1" smtClean="0"/>
              <a:t>mergesort</a:t>
            </a:r>
            <a:r>
              <a:rPr lang="en-US" sz="2800" dirty="0" smtClean="0"/>
              <a:t>(list, first, mid);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	</a:t>
            </a:r>
            <a:r>
              <a:rPr lang="en-US" sz="2800" dirty="0" smtClean="0">
                <a:solidFill>
                  <a:srgbClr val="0000CC"/>
                </a:solidFill>
              </a:rPr>
              <a:t>   // Sort the 2</a:t>
            </a:r>
            <a:r>
              <a:rPr lang="en-US" sz="2800" baseline="30000" dirty="0" smtClean="0">
                <a:solidFill>
                  <a:srgbClr val="0000CC"/>
                </a:solidFill>
              </a:rPr>
              <a:t>nd</a:t>
            </a:r>
            <a:r>
              <a:rPr lang="en-US" sz="2800" dirty="0" smtClean="0">
                <a:solidFill>
                  <a:srgbClr val="0000CC"/>
                </a:solidFill>
              </a:rPr>
              <a:t> half of the list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	   </a:t>
            </a:r>
            <a:r>
              <a:rPr lang="en-US" sz="2800" dirty="0" err="1" smtClean="0"/>
              <a:t>mergesort</a:t>
            </a:r>
            <a:r>
              <a:rPr lang="en-US" sz="2800" dirty="0" smtClean="0"/>
              <a:t>(list, mid+1, last);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	</a:t>
            </a:r>
            <a:r>
              <a:rPr lang="en-US" sz="2800" dirty="0" smtClean="0">
                <a:solidFill>
                  <a:srgbClr val="0000CC"/>
                </a:solidFill>
              </a:rPr>
              <a:t>   // Merge the 2 sorted halves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	   merge(list, first, mid, last);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	end if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Merge Sort Pseudocode (cont)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610600" cy="5257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merge(list, first, mid, last)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0000CC"/>
                </a:solidFill>
              </a:rPr>
              <a:t>// Initialize the first and last indices of our </a:t>
            </a:r>
            <a:r>
              <a:rPr lang="en-US" sz="2400" dirty="0" err="1" smtClean="0">
                <a:solidFill>
                  <a:srgbClr val="0000CC"/>
                </a:solidFill>
              </a:rPr>
              <a:t>subarrays</a:t>
            </a:r>
            <a:endParaRPr lang="en-US" sz="2400" dirty="0" smtClean="0">
              <a:solidFill>
                <a:srgbClr val="0000CC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firstA</a:t>
            </a:r>
            <a:r>
              <a:rPr lang="en-US" sz="2400" dirty="0" smtClean="0"/>
              <a:t> = first;  </a:t>
            </a:r>
            <a:r>
              <a:rPr lang="en-US" sz="2400" dirty="0" err="1" smtClean="0"/>
              <a:t>lastA</a:t>
            </a:r>
            <a:r>
              <a:rPr lang="en-US" sz="2400" dirty="0" smtClean="0"/>
              <a:t> = mid;    </a:t>
            </a:r>
            <a:r>
              <a:rPr lang="en-US" sz="2400" dirty="0" err="1" smtClean="0"/>
              <a:t>firstB</a:t>
            </a:r>
            <a:r>
              <a:rPr lang="en-US" sz="2400" dirty="0" smtClean="0"/>
              <a:t> = mid+1;  </a:t>
            </a:r>
            <a:r>
              <a:rPr lang="en-US" sz="2400" dirty="0" err="1" smtClean="0"/>
              <a:t>lastB</a:t>
            </a:r>
            <a:r>
              <a:rPr lang="en-US" sz="2400" dirty="0" smtClean="0"/>
              <a:t> = last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	index = </a:t>
            </a:r>
            <a:r>
              <a:rPr lang="en-US" sz="2400" dirty="0" err="1" smtClean="0"/>
              <a:t>firstA</a:t>
            </a:r>
            <a:r>
              <a:rPr lang="en-US" sz="2400" dirty="0" smtClean="0"/>
              <a:t>   </a:t>
            </a:r>
            <a:r>
              <a:rPr lang="en-US" sz="2400" dirty="0" smtClean="0">
                <a:solidFill>
                  <a:srgbClr val="0000CC"/>
                </a:solidFill>
              </a:rPr>
              <a:t>// Index into our temp array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0000CC"/>
                </a:solidFill>
              </a:rPr>
              <a:t>// Start the merging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	loop( </a:t>
            </a:r>
            <a:r>
              <a:rPr lang="en-US" sz="2400" dirty="0" err="1" smtClean="0"/>
              <a:t>firstA</a:t>
            </a:r>
            <a:r>
              <a:rPr lang="en-US" sz="2400" dirty="0" smtClean="0"/>
              <a:t> &lt;= </a:t>
            </a:r>
            <a:r>
              <a:rPr lang="en-US" sz="2400" dirty="0" err="1" smtClean="0"/>
              <a:t>lastA</a:t>
            </a:r>
            <a:r>
              <a:rPr lang="en-US" sz="2400" dirty="0" smtClean="0"/>
              <a:t> AND </a:t>
            </a:r>
            <a:r>
              <a:rPr lang="en-US" sz="2400" dirty="0" err="1" smtClean="0"/>
              <a:t>firstB</a:t>
            </a:r>
            <a:r>
              <a:rPr lang="en-US" sz="2400" dirty="0" smtClean="0"/>
              <a:t> &lt;= </a:t>
            </a:r>
            <a:r>
              <a:rPr lang="en-US" sz="2400" dirty="0" err="1" smtClean="0"/>
              <a:t>lastB</a:t>
            </a:r>
            <a:r>
              <a:rPr lang="en-US" sz="2400" dirty="0" smtClean="0"/>
              <a:t> ) 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		if( list[</a:t>
            </a:r>
            <a:r>
              <a:rPr lang="en-US" sz="2400" dirty="0" err="1" smtClean="0"/>
              <a:t>firstA</a:t>
            </a:r>
            <a:r>
              <a:rPr lang="en-US" sz="2400" dirty="0" smtClean="0"/>
              <a:t>] &lt; list[</a:t>
            </a:r>
            <a:r>
              <a:rPr lang="en-US" sz="2400" dirty="0" err="1" smtClean="0"/>
              <a:t>firstB</a:t>
            </a:r>
            <a:r>
              <a:rPr lang="en-US" sz="2400" dirty="0" smtClean="0"/>
              <a:t>] )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		     </a:t>
            </a:r>
            <a:r>
              <a:rPr lang="en-US" sz="2400" dirty="0" err="1" smtClean="0"/>
              <a:t>tempArray</a:t>
            </a:r>
            <a:r>
              <a:rPr lang="en-US" sz="2400" dirty="0" smtClean="0"/>
              <a:t>[index] = list[</a:t>
            </a:r>
            <a:r>
              <a:rPr lang="en-US" sz="2400" dirty="0" err="1" smtClean="0"/>
              <a:t>firstA</a:t>
            </a:r>
            <a:r>
              <a:rPr lang="en-US" sz="2400" dirty="0" smtClean="0"/>
              <a:t>]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		     </a:t>
            </a:r>
            <a:r>
              <a:rPr lang="en-US" sz="2400" dirty="0" err="1" smtClean="0"/>
              <a:t>firstA</a:t>
            </a:r>
            <a:r>
              <a:rPr lang="en-US" sz="2400" dirty="0" smtClean="0"/>
              <a:t> = </a:t>
            </a:r>
            <a:r>
              <a:rPr lang="en-US" sz="2400" dirty="0" err="1" smtClean="0"/>
              <a:t>firstA</a:t>
            </a:r>
            <a:r>
              <a:rPr lang="en-US" sz="2400" dirty="0" smtClean="0"/>
              <a:t> + 1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		else 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		     </a:t>
            </a:r>
            <a:r>
              <a:rPr lang="en-US" sz="2400" dirty="0" err="1" smtClean="0"/>
              <a:t>tempArray</a:t>
            </a:r>
            <a:r>
              <a:rPr lang="en-US" sz="2400" dirty="0" smtClean="0"/>
              <a:t>[index] = list[</a:t>
            </a:r>
            <a:r>
              <a:rPr lang="en-US" sz="2400" dirty="0" err="1" smtClean="0"/>
              <a:t>firstB</a:t>
            </a:r>
            <a:r>
              <a:rPr lang="en-US" sz="2400" dirty="0" smtClean="0"/>
              <a:t>]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		     </a:t>
            </a:r>
            <a:r>
              <a:rPr lang="en-US" sz="2400" dirty="0" err="1" smtClean="0"/>
              <a:t>firstB</a:t>
            </a:r>
            <a:r>
              <a:rPr lang="en-US" sz="2400" dirty="0" smtClean="0"/>
              <a:t> = </a:t>
            </a:r>
            <a:r>
              <a:rPr lang="en-US" sz="2400" dirty="0" err="1" smtClean="0"/>
              <a:t>firstB</a:t>
            </a:r>
            <a:r>
              <a:rPr lang="en-US" sz="2400" dirty="0" smtClean="0"/>
              <a:t> + 1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		end if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		index = index + 1;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	end loop</a:t>
            </a: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3657600" y="2743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Merge Sort Pseudocode (cont)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3820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100" dirty="0" smtClean="0"/>
              <a:t>	</a:t>
            </a:r>
            <a:r>
              <a:rPr lang="en-US" sz="2200" dirty="0" smtClean="0">
                <a:solidFill>
                  <a:srgbClr val="0000CC"/>
                </a:solidFill>
              </a:rPr>
              <a:t>// At this point, one of our </a:t>
            </a:r>
            <a:r>
              <a:rPr lang="en-US" sz="2200" dirty="0" err="1" smtClean="0">
                <a:solidFill>
                  <a:srgbClr val="0000CC"/>
                </a:solidFill>
              </a:rPr>
              <a:t>subarrays</a:t>
            </a:r>
            <a:r>
              <a:rPr lang="en-US" sz="2200" dirty="0" smtClean="0">
                <a:solidFill>
                  <a:srgbClr val="0000CC"/>
                </a:solidFill>
              </a:rPr>
              <a:t> is empty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dirty="0" smtClean="0">
                <a:solidFill>
                  <a:srgbClr val="0000CC"/>
                </a:solidFill>
              </a:rPr>
              <a:t>	// Now go through and copy any remaining items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dirty="0" smtClean="0">
                <a:solidFill>
                  <a:srgbClr val="0000CC"/>
                </a:solidFill>
              </a:rPr>
              <a:t>	// from the non-empty array into our temp array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dirty="0" smtClean="0"/>
              <a:t>	loop (</a:t>
            </a:r>
            <a:r>
              <a:rPr lang="en-US" sz="2200" dirty="0" err="1" smtClean="0"/>
              <a:t>firstA</a:t>
            </a:r>
            <a:r>
              <a:rPr lang="en-US" sz="2200" dirty="0" smtClean="0"/>
              <a:t> &lt;= </a:t>
            </a:r>
            <a:r>
              <a:rPr lang="en-US" sz="2200" dirty="0" err="1" smtClean="0"/>
              <a:t>lastA</a:t>
            </a:r>
            <a:r>
              <a:rPr lang="en-US" sz="2200" dirty="0" smtClean="0"/>
              <a:t>)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dirty="0" smtClean="0"/>
              <a:t>		</a:t>
            </a:r>
            <a:r>
              <a:rPr lang="en-US" sz="2200" dirty="0" err="1" smtClean="0"/>
              <a:t>tempArray</a:t>
            </a:r>
            <a:r>
              <a:rPr lang="en-US" sz="2200" dirty="0" smtClean="0"/>
              <a:t>[index] = list[</a:t>
            </a:r>
            <a:r>
              <a:rPr lang="en-US" sz="2200" dirty="0" err="1" smtClean="0"/>
              <a:t>firstA</a:t>
            </a:r>
            <a:r>
              <a:rPr lang="en-US" sz="2200" dirty="0" smtClean="0"/>
              <a:t>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dirty="0" smtClean="0"/>
              <a:t>		</a:t>
            </a:r>
            <a:r>
              <a:rPr lang="en-US" sz="2200" dirty="0" err="1" smtClean="0"/>
              <a:t>firstA</a:t>
            </a:r>
            <a:r>
              <a:rPr lang="en-US" sz="2200" dirty="0" smtClean="0"/>
              <a:t> = </a:t>
            </a:r>
            <a:r>
              <a:rPr lang="en-US" sz="2200" dirty="0" err="1" smtClean="0"/>
              <a:t>firstA</a:t>
            </a:r>
            <a:r>
              <a:rPr lang="en-US" sz="2200" dirty="0" smtClean="0"/>
              <a:t> + 1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dirty="0" smtClean="0"/>
              <a:t>		index = index + 1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dirty="0" smtClean="0"/>
              <a:t>	end loop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dirty="0" smtClean="0"/>
              <a:t>	loop ( </a:t>
            </a:r>
            <a:r>
              <a:rPr lang="en-US" sz="2200" dirty="0" err="1" smtClean="0"/>
              <a:t>firstB</a:t>
            </a:r>
            <a:r>
              <a:rPr lang="en-US" sz="2200" dirty="0" smtClean="0"/>
              <a:t> &lt;= </a:t>
            </a:r>
            <a:r>
              <a:rPr lang="en-US" sz="2200" dirty="0" err="1" smtClean="0"/>
              <a:t>lastB</a:t>
            </a:r>
            <a:r>
              <a:rPr lang="en-US" sz="2200" dirty="0" smtClean="0"/>
              <a:t> )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dirty="0" smtClean="0"/>
              <a:t>		</a:t>
            </a:r>
            <a:r>
              <a:rPr lang="en-US" sz="2200" dirty="0" err="1" smtClean="0"/>
              <a:t>tempArray</a:t>
            </a:r>
            <a:r>
              <a:rPr lang="en-US" sz="2200" dirty="0" smtClean="0"/>
              <a:t>[index] = list[</a:t>
            </a:r>
            <a:r>
              <a:rPr lang="en-US" sz="2200" dirty="0" err="1" smtClean="0"/>
              <a:t>firstB</a:t>
            </a:r>
            <a:r>
              <a:rPr lang="en-US" sz="2200" dirty="0" smtClean="0"/>
              <a:t>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dirty="0" smtClean="0"/>
              <a:t>		</a:t>
            </a:r>
            <a:r>
              <a:rPr lang="en-US" sz="2200" dirty="0" err="1" smtClean="0"/>
              <a:t>firstB</a:t>
            </a:r>
            <a:r>
              <a:rPr lang="en-US" sz="2200" dirty="0" smtClean="0"/>
              <a:t> = </a:t>
            </a:r>
            <a:r>
              <a:rPr lang="en-US" sz="2200" dirty="0" err="1" smtClean="0"/>
              <a:t>firstB</a:t>
            </a:r>
            <a:r>
              <a:rPr lang="en-US" sz="2200" dirty="0" smtClean="0"/>
              <a:t> + 1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dirty="0" smtClean="0"/>
              <a:t>		index = index + 1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200" dirty="0" smtClean="0"/>
              <a:t>	end loop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Merge Sort Pseudocode (cont)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382000" cy="4724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0000CC"/>
                </a:solidFill>
              </a:rPr>
              <a:t>// Finally, we copy our temp array back into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solidFill>
                  <a:srgbClr val="0000CC"/>
                </a:solidFill>
              </a:rPr>
              <a:t>	// our original array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	index = first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	loop (index &lt;= last)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		list[index] = </a:t>
            </a:r>
            <a:r>
              <a:rPr lang="en-US" sz="2400" dirty="0" err="1" smtClean="0"/>
              <a:t>tempArray</a:t>
            </a:r>
            <a:r>
              <a:rPr lang="en-US" sz="2400" dirty="0" smtClean="0"/>
              <a:t>[index]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		index = index + 1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	end loop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}</a:t>
            </a:r>
          </a:p>
          <a:p>
            <a:pPr eaLnBrk="1" hangingPunct="1">
              <a:buFont typeface="Wingdings" pitchFamily="2" charset="2"/>
              <a:buNone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Merge Sorting</a:t>
            </a:r>
            <a:endParaRPr lang="en-US" dirty="0"/>
          </a:p>
        </p:txBody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001000" cy="4876800"/>
          </a:xfrm>
        </p:spPr>
        <p:txBody>
          <a:bodyPr/>
          <a:lstStyle/>
          <a:p>
            <a:r>
              <a:rPr lang="en-US" sz="2800" dirty="0"/>
              <a:t>Sorting takes an unordered collection and makes it an ordered one.</a:t>
            </a:r>
          </a:p>
        </p:txBody>
      </p:sp>
      <p:sp>
        <p:nvSpPr>
          <p:cNvPr id="308228" name="Rectangle 4"/>
          <p:cNvSpPr>
            <a:spLocks noChangeArrowheads="1"/>
          </p:cNvSpPr>
          <p:nvPr/>
        </p:nvSpPr>
        <p:spPr bwMode="auto">
          <a:xfrm>
            <a:off x="1211263" y="3203575"/>
            <a:ext cx="6518275" cy="7159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229" name="Line 5"/>
          <p:cNvSpPr>
            <a:spLocks noChangeShapeType="1"/>
          </p:cNvSpPr>
          <p:nvPr/>
        </p:nvSpPr>
        <p:spPr bwMode="auto">
          <a:xfrm>
            <a:off x="2220913" y="3198813"/>
            <a:ext cx="0" cy="7127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230" name="Line 6"/>
          <p:cNvSpPr>
            <a:spLocks noChangeShapeType="1"/>
          </p:cNvSpPr>
          <p:nvPr/>
        </p:nvSpPr>
        <p:spPr bwMode="auto">
          <a:xfrm>
            <a:off x="3238500" y="3198813"/>
            <a:ext cx="0" cy="7254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231" name="Line 7"/>
          <p:cNvSpPr>
            <a:spLocks noChangeShapeType="1"/>
          </p:cNvSpPr>
          <p:nvPr/>
        </p:nvSpPr>
        <p:spPr bwMode="auto">
          <a:xfrm>
            <a:off x="4276725" y="3198813"/>
            <a:ext cx="0" cy="7254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232" name="Line 8"/>
          <p:cNvSpPr>
            <a:spLocks noChangeShapeType="1"/>
          </p:cNvSpPr>
          <p:nvPr/>
        </p:nvSpPr>
        <p:spPr bwMode="auto">
          <a:xfrm>
            <a:off x="5386388" y="3198813"/>
            <a:ext cx="0" cy="7254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233" name="Line 9"/>
          <p:cNvSpPr>
            <a:spLocks noChangeShapeType="1"/>
          </p:cNvSpPr>
          <p:nvPr/>
        </p:nvSpPr>
        <p:spPr bwMode="auto">
          <a:xfrm>
            <a:off x="6540500" y="3211513"/>
            <a:ext cx="0" cy="7000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234" name="Rectangle 10"/>
          <p:cNvSpPr>
            <a:spLocks noChangeArrowheads="1"/>
          </p:cNvSpPr>
          <p:nvPr/>
        </p:nvSpPr>
        <p:spPr bwMode="auto">
          <a:xfrm>
            <a:off x="6958013" y="3378200"/>
            <a:ext cx="386324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800">
                <a:effectLst/>
              </a:rPr>
              <a:t>5</a:t>
            </a:r>
          </a:p>
        </p:txBody>
      </p:sp>
      <p:sp>
        <p:nvSpPr>
          <p:cNvPr id="308235" name="Rectangle 11"/>
          <p:cNvSpPr>
            <a:spLocks noChangeArrowheads="1"/>
          </p:cNvSpPr>
          <p:nvPr/>
        </p:nvSpPr>
        <p:spPr bwMode="auto">
          <a:xfrm>
            <a:off x="4516438" y="3365500"/>
            <a:ext cx="586699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800">
                <a:effectLst/>
              </a:rPr>
              <a:t>12</a:t>
            </a:r>
            <a:endParaRPr lang="en-US" sz="2800" b="0">
              <a:effectLst/>
            </a:endParaRPr>
          </a:p>
        </p:txBody>
      </p:sp>
      <p:sp>
        <p:nvSpPr>
          <p:cNvPr id="308236" name="Rectangle 12"/>
          <p:cNvSpPr>
            <a:spLocks noChangeArrowheads="1"/>
          </p:cNvSpPr>
          <p:nvPr/>
        </p:nvSpPr>
        <p:spPr bwMode="auto">
          <a:xfrm>
            <a:off x="3430588" y="3378200"/>
            <a:ext cx="586699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800">
                <a:effectLst/>
              </a:rPr>
              <a:t>35</a:t>
            </a:r>
            <a:endParaRPr lang="en-US" sz="2800" b="0">
              <a:effectLst/>
            </a:endParaRPr>
          </a:p>
        </p:txBody>
      </p:sp>
      <p:sp>
        <p:nvSpPr>
          <p:cNvPr id="308237" name="Rectangle 13"/>
          <p:cNvSpPr>
            <a:spLocks noChangeArrowheads="1"/>
          </p:cNvSpPr>
          <p:nvPr/>
        </p:nvSpPr>
        <p:spPr bwMode="auto">
          <a:xfrm>
            <a:off x="2344738" y="3378200"/>
            <a:ext cx="586699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800">
                <a:effectLst/>
              </a:rPr>
              <a:t>42</a:t>
            </a:r>
            <a:endParaRPr lang="en-US" sz="2800" b="0">
              <a:effectLst/>
            </a:endParaRPr>
          </a:p>
        </p:txBody>
      </p:sp>
      <p:sp>
        <p:nvSpPr>
          <p:cNvPr id="308238" name="Rectangle 14"/>
          <p:cNvSpPr>
            <a:spLocks noChangeArrowheads="1"/>
          </p:cNvSpPr>
          <p:nvPr/>
        </p:nvSpPr>
        <p:spPr bwMode="auto">
          <a:xfrm>
            <a:off x="1376363" y="3392488"/>
            <a:ext cx="586699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800">
                <a:effectLst/>
              </a:rPr>
              <a:t>77</a:t>
            </a:r>
            <a:endParaRPr lang="en-US" sz="2800" b="0">
              <a:effectLst/>
            </a:endParaRPr>
          </a:p>
        </p:txBody>
      </p:sp>
      <p:sp>
        <p:nvSpPr>
          <p:cNvPr id="308239" name="Rectangle 15"/>
          <p:cNvSpPr>
            <a:spLocks noChangeArrowheads="1"/>
          </p:cNvSpPr>
          <p:nvPr/>
        </p:nvSpPr>
        <p:spPr bwMode="auto">
          <a:xfrm>
            <a:off x="5559425" y="3363913"/>
            <a:ext cx="787075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2800">
                <a:effectLst/>
              </a:rPr>
              <a:t>101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143000" y="4675188"/>
            <a:ext cx="6518275" cy="723900"/>
            <a:chOff x="539" y="3921"/>
            <a:chExt cx="3074" cy="608"/>
          </a:xfrm>
        </p:grpSpPr>
        <p:sp>
          <p:nvSpPr>
            <p:cNvPr id="308242" name="Rectangle 18"/>
            <p:cNvSpPr>
              <a:spLocks noChangeArrowheads="1"/>
            </p:cNvSpPr>
            <p:nvPr/>
          </p:nvSpPr>
          <p:spPr bwMode="auto">
            <a:xfrm>
              <a:off x="539" y="3925"/>
              <a:ext cx="3074" cy="6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800">
                <a:effectLst/>
              </a:endParaRPr>
            </a:p>
          </p:txBody>
        </p:sp>
        <p:sp>
          <p:nvSpPr>
            <p:cNvPr id="308243" name="Line 19"/>
            <p:cNvSpPr>
              <a:spLocks noChangeShapeType="1"/>
            </p:cNvSpPr>
            <p:nvPr/>
          </p:nvSpPr>
          <p:spPr bwMode="auto">
            <a:xfrm>
              <a:off x="1015" y="3921"/>
              <a:ext cx="0" cy="59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2800">
                <a:effectLst/>
              </a:endParaRPr>
            </a:p>
          </p:txBody>
        </p:sp>
        <p:sp>
          <p:nvSpPr>
            <p:cNvPr id="308244" name="Line 20"/>
            <p:cNvSpPr>
              <a:spLocks noChangeShapeType="1"/>
            </p:cNvSpPr>
            <p:nvPr/>
          </p:nvSpPr>
          <p:spPr bwMode="auto">
            <a:xfrm>
              <a:off x="1495" y="3921"/>
              <a:ext cx="0" cy="6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2800">
                <a:effectLst/>
              </a:endParaRPr>
            </a:p>
          </p:txBody>
        </p:sp>
        <p:sp>
          <p:nvSpPr>
            <p:cNvPr id="308245" name="Line 21"/>
            <p:cNvSpPr>
              <a:spLocks noChangeShapeType="1"/>
            </p:cNvSpPr>
            <p:nvPr/>
          </p:nvSpPr>
          <p:spPr bwMode="auto">
            <a:xfrm>
              <a:off x="1985" y="3921"/>
              <a:ext cx="0" cy="6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2800">
                <a:effectLst/>
              </a:endParaRPr>
            </a:p>
          </p:txBody>
        </p:sp>
        <p:sp>
          <p:nvSpPr>
            <p:cNvPr id="308246" name="Line 22"/>
            <p:cNvSpPr>
              <a:spLocks noChangeShapeType="1"/>
            </p:cNvSpPr>
            <p:nvPr/>
          </p:nvSpPr>
          <p:spPr bwMode="auto">
            <a:xfrm>
              <a:off x="2508" y="3921"/>
              <a:ext cx="0" cy="6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2800">
                <a:effectLst/>
              </a:endParaRPr>
            </a:p>
          </p:txBody>
        </p:sp>
        <p:sp>
          <p:nvSpPr>
            <p:cNvPr id="308247" name="Line 23"/>
            <p:cNvSpPr>
              <a:spLocks noChangeShapeType="1"/>
            </p:cNvSpPr>
            <p:nvPr/>
          </p:nvSpPr>
          <p:spPr bwMode="auto">
            <a:xfrm>
              <a:off x="3052" y="3932"/>
              <a:ext cx="0" cy="5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2800">
                <a:effectLst/>
              </a:endParaRPr>
            </a:p>
          </p:txBody>
        </p:sp>
        <p:sp>
          <p:nvSpPr>
            <p:cNvPr id="308248" name="Rectangle 24"/>
            <p:cNvSpPr>
              <a:spLocks noChangeArrowheads="1"/>
            </p:cNvSpPr>
            <p:nvPr/>
          </p:nvSpPr>
          <p:spPr bwMode="auto">
            <a:xfrm>
              <a:off x="679" y="4061"/>
              <a:ext cx="182" cy="44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800">
                  <a:effectLst/>
                </a:rPr>
                <a:t>5</a:t>
              </a:r>
              <a:endParaRPr lang="en-US" sz="2800" b="0">
                <a:effectLst/>
              </a:endParaRPr>
            </a:p>
          </p:txBody>
        </p:sp>
        <p:sp>
          <p:nvSpPr>
            <p:cNvPr id="308249" name="Rectangle 25"/>
            <p:cNvSpPr>
              <a:spLocks noChangeArrowheads="1"/>
            </p:cNvSpPr>
            <p:nvPr/>
          </p:nvSpPr>
          <p:spPr bwMode="auto">
            <a:xfrm>
              <a:off x="1106" y="4050"/>
              <a:ext cx="277" cy="44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800">
                  <a:effectLst/>
                </a:rPr>
                <a:t>12</a:t>
              </a:r>
              <a:endParaRPr lang="en-US" sz="2800" b="0">
                <a:effectLst/>
              </a:endParaRPr>
            </a:p>
          </p:txBody>
        </p:sp>
        <p:sp>
          <p:nvSpPr>
            <p:cNvPr id="308250" name="Rectangle 26"/>
            <p:cNvSpPr>
              <a:spLocks noChangeArrowheads="1"/>
            </p:cNvSpPr>
            <p:nvPr/>
          </p:nvSpPr>
          <p:spPr bwMode="auto">
            <a:xfrm>
              <a:off x="1586" y="4040"/>
              <a:ext cx="277" cy="44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800">
                  <a:effectLst/>
                </a:rPr>
                <a:t>35</a:t>
              </a:r>
              <a:endParaRPr lang="en-US" sz="2800" b="0">
                <a:effectLst/>
              </a:endParaRPr>
            </a:p>
          </p:txBody>
        </p:sp>
        <p:sp>
          <p:nvSpPr>
            <p:cNvPr id="308251" name="Rectangle 27"/>
            <p:cNvSpPr>
              <a:spLocks noChangeArrowheads="1"/>
            </p:cNvSpPr>
            <p:nvPr/>
          </p:nvSpPr>
          <p:spPr bwMode="auto">
            <a:xfrm>
              <a:off x="2087" y="4061"/>
              <a:ext cx="277" cy="44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800">
                  <a:effectLst/>
                </a:rPr>
                <a:t>42</a:t>
              </a:r>
              <a:endParaRPr lang="en-US" sz="2800" b="0">
                <a:effectLst/>
              </a:endParaRPr>
            </a:p>
          </p:txBody>
        </p:sp>
        <p:sp>
          <p:nvSpPr>
            <p:cNvPr id="308252" name="Rectangle 28"/>
            <p:cNvSpPr>
              <a:spLocks noChangeArrowheads="1"/>
            </p:cNvSpPr>
            <p:nvPr/>
          </p:nvSpPr>
          <p:spPr bwMode="auto">
            <a:xfrm>
              <a:off x="2621" y="4050"/>
              <a:ext cx="277" cy="44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800">
                  <a:effectLst/>
                </a:rPr>
                <a:t>77</a:t>
              </a:r>
              <a:endParaRPr lang="en-US" sz="2800" b="0">
                <a:effectLst/>
              </a:endParaRPr>
            </a:p>
          </p:txBody>
        </p:sp>
        <p:sp>
          <p:nvSpPr>
            <p:cNvPr id="308253" name="Rectangle 29"/>
            <p:cNvSpPr>
              <a:spLocks noChangeArrowheads="1"/>
            </p:cNvSpPr>
            <p:nvPr/>
          </p:nvSpPr>
          <p:spPr bwMode="auto">
            <a:xfrm>
              <a:off x="3112" y="4050"/>
              <a:ext cx="371" cy="44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800">
                  <a:effectLst/>
                </a:rPr>
                <a:t>101</a:t>
              </a:r>
              <a:endParaRPr lang="en-US" sz="2800" b="0">
                <a:effectLst/>
              </a:endParaRPr>
            </a:p>
          </p:txBody>
        </p:sp>
      </p:grpSp>
      <p:sp>
        <p:nvSpPr>
          <p:cNvPr id="308254" name="Rectangle 30"/>
          <p:cNvSpPr>
            <a:spLocks noChangeArrowheads="1"/>
          </p:cNvSpPr>
          <p:nvPr/>
        </p:nvSpPr>
        <p:spPr bwMode="auto">
          <a:xfrm>
            <a:off x="1447800" y="2590800"/>
            <a:ext cx="6324600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2800" dirty="0">
                <a:effectLst/>
              </a:rPr>
              <a:t>1         </a:t>
            </a:r>
            <a:r>
              <a:rPr lang="en-US" sz="2800" dirty="0" smtClean="0">
                <a:effectLst/>
              </a:rPr>
              <a:t>2         </a:t>
            </a:r>
            <a:r>
              <a:rPr lang="en-US" sz="2800" dirty="0">
                <a:effectLst/>
              </a:rPr>
              <a:t>3        </a:t>
            </a:r>
            <a:r>
              <a:rPr lang="en-US" sz="2800" dirty="0" smtClean="0">
                <a:effectLst/>
              </a:rPr>
              <a:t> 4         5          </a:t>
            </a:r>
            <a:r>
              <a:rPr lang="en-US" sz="2800" dirty="0">
                <a:effectLst/>
              </a:rPr>
              <a:t>6</a:t>
            </a:r>
            <a:endParaRPr lang="en-US" sz="2800" b="0" dirty="0">
              <a:effectLst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1447800" y="4048138"/>
            <a:ext cx="6324600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r>
              <a:rPr lang="en-US" sz="2800" dirty="0">
                <a:effectLst/>
              </a:rPr>
              <a:t>1         </a:t>
            </a:r>
            <a:r>
              <a:rPr lang="en-US" sz="2800" dirty="0" smtClean="0">
                <a:effectLst/>
              </a:rPr>
              <a:t>2         </a:t>
            </a:r>
            <a:r>
              <a:rPr lang="en-US" sz="2800" dirty="0">
                <a:effectLst/>
              </a:rPr>
              <a:t>3        </a:t>
            </a:r>
            <a:r>
              <a:rPr lang="en-US" sz="2800" dirty="0" smtClean="0">
                <a:effectLst/>
              </a:rPr>
              <a:t> 4         5          </a:t>
            </a:r>
            <a:r>
              <a:rPr lang="en-US" sz="2800" dirty="0">
                <a:effectLst/>
              </a:rPr>
              <a:t>6</a:t>
            </a:r>
            <a:endParaRPr lang="en-US" sz="2800" b="0" dirty="0"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Divide and Conquer</a:t>
            </a: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Divide and Conquer cuts the problem in half each time, but </a:t>
            </a:r>
            <a:r>
              <a:rPr lang="en-US" sz="2800" dirty="0">
                <a:solidFill>
                  <a:srgbClr val="3333FF"/>
                </a:solidFill>
              </a:rPr>
              <a:t>uses the result of both halves</a:t>
            </a:r>
            <a:r>
              <a:rPr lang="en-US" sz="2800" dirty="0"/>
              <a:t>:</a:t>
            </a:r>
          </a:p>
          <a:p>
            <a:pPr lvl="1"/>
            <a:r>
              <a:rPr lang="en-US" sz="2800" dirty="0"/>
              <a:t>cut the problem in half until the problem is trivial </a:t>
            </a:r>
          </a:p>
          <a:p>
            <a:pPr lvl="1"/>
            <a:r>
              <a:rPr lang="en-US" sz="2800" dirty="0"/>
              <a:t>solve for both halves</a:t>
            </a:r>
          </a:p>
          <a:p>
            <a:pPr lvl="1"/>
            <a:r>
              <a:rPr lang="en-US" sz="2800" dirty="0"/>
              <a:t>combine the solutions</a:t>
            </a:r>
          </a:p>
        </p:txBody>
      </p:sp>
      <p:sp>
        <p:nvSpPr>
          <p:cNvPr id="310276" name="Rectangle 4"/>
          <p:cNvSpPr>
            <a:spLocks noChangeArrowheads="1"/>
          </p:cNvSpPr>
          <p:nvPr/>
        </p:nvSpPr>
        <p:spPr bwMode="auto">
          <a:xfrm>
            <a:off x="1463675" y="16621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endParaRPr lang="en-US" b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772400" cy="685800"/>
          </a:xfrm>
        </p:spPr>
        <p:txBody>
          <a:bodyPr/>
          <a:lstStyle/>
          <a:p>
            <a:r>
              <a:rPr lang="en-US" dirty="0" smtClean="0"/>
              <a:t>Merge Sort</a:t>
            </a:r>
            <a:endParaRPr lang="en-US" dirty="0"/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001000" cy="4572000"/>
          </a:xfrm>
        </p:spPr>
        <p:txBody>
          <a:bodyPr/>
          <a:lstStyle/>
          <a:p>
            <a:r>
              <a:rPr lang="en-US" dirty="0"/>
              <a:t>A divide-and-conquer algorithm:</a:t>
            </a:r>
          </a:p>
          <a:p>
            <a:r>
              <a:rPr lang="en-US" dirty="0"/>
              <a:t>Divide the unsorted array into 2 halves until the sub-arrays only contain one element</a:t>
            </a:r>
          </a:p>
          <a:p>
            <a:r>
              <a:rPr lang="en-US" dirty="0"/>
              <a:t>Merge the sub-problem solutions together:</a:t>
            </a:r>
          </a:p>
          <a:p>
            <a:pPr lvl="1"/>
            <a:r>
              <a:rPr lang="en-US" dirty="0"/>
              <a:t>Compare the sub-array’s first elements</a:t>
            </a:r>
          </a:p>
          <a:p>
            <a:pPr lvl="1"/>
            <a:r>
              <a:rPr lang="en-US" dirty="0"/>
              <a:t>Remove the smallest element and put it into the result array</a:t>
            </a:r>
          </a:p>
          <a:p>
            <a:pPr lvl="1"/>
            <a:r>
              <a:rPr lang="en-US" dirty="0"/>
              <a:t>Continue the process until all elements have been put into the result array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62000" y="5673655"/>
            <a:ext cx="7131050" cy="650945"/>
            <a:chOff x="502" y="3523"/>
            <a:chExt cx="3363" cy="546"/>
          </a:xfrm>
        </p:grpSpPr>
        <p:sp>
          <p:nvSpPr>
            <p:cNvPr id="312326" name="Rectangle 6"/>
            <p:cNvSpPr>
              <a:spLocks noChangeArrowheads="1"/>
            </p:cNvSpPr>
            <p:nvPr/>
          </p:nvSpPr>
          <p:spPr bwMode="auto">
            <a:xfrm>
              <a:off x="502" y="3527"/>
              <a:ext cx="3363" cy="48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800">
                <a:effectLst/>
              </a:endParaRPr>
            </a:p>
          </p:txBody>
        </p:sp>
        <p:sp>
          <p:nvSpPr>
            <p:cNvPr id="312327" name="Line 7"/>
            <p:cNvSpPr>
              <a:spLocks noChangeShapeType="1"/>
            </p:cNvSpPr>
            <p:nvPr/>
          </p:nvSpPr>
          <p:spPr bwMode="auto">
            <a:xfrm>
              <a:off x="2119" y="3523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2800">
                <a:effectLst/>
              </a:endParaRPr>
            </a:p>
          </p:txBody>
        </p:sp>
        <p:sp>
          <p:nvSpPr>
            <p:cNvPr id="312328" name="Line 8"/>
            <p:cNvSpPr>
              <a:spLocks noChangeShapeType="1"/>
            </p:cNvSpPr>
            <p:nvPr/>
          </p:nvSpPr>
          <p:spPr bwMode="auto">
            <a:xfrm>
              <a:off x="2514" y="3545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2800">
                <a:effectLst/>
              </a:endParaRPr>
            </a:p>
          </p:txBody>
        </p:sp>
        <p:sp>
          <p:nvSpPr>
            <p:cNvPr id="312329" name="Line 9"/>
            <p:cNvSpPr>
              <a:spLocks noChangeShapeType="1"/>
            </p:cNvSpPr>
            <p:nvPr/>
          </p:nvSpPr>
          <p:spPr bwMode="auto">
            <a:xfrm>
              <a:off x="3399" y="3523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2800">
                <a:effectLst/>
              </a:endParaRPr>
            </a:p>
          </p:txBody>
        </p:sp>
        <p:sp>
          <p:nvSpPr>
            <p:cNvPr id="312330" name="Line 10"/>
            <p:cNvSpPr>
              <a:spLocks noChangeShapeType="1"/>
            </p:cNvSpPr>
            <p:nvPr/>
          </p:nvSpPr>
          <p:spPr bwMode="auto">
            <a:xfrm>
              <a:off x="2951" y="3534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2800">
                <a:effectLst/>
              </a:endParaRPr>
            </a:p>
          </p:txBody>
        </p:sp>
        <p:sp>
          <p:nvSpPr>
            <p:cNvPr id="312331" name="Line 11"/>
            <p:cNvSpPr>
              <a:spLocks noChangeShapeType="1"/>
            </p:cNvSpPr>
            <p:nvPr/>
          </p:nvSpPr>
          <p:spPr bwMode="auto">
            <a:xfrm>
              <a:off x="1714" y="3534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2800">
                <a:effectLst/>
              </a:endParaRPr>
            </a:p>
          </p:txBody>
        </p:sp>
        <p:sp>
          <p:nvSpPr>
            <p:cNvPr id="312332" name="Line 12"/>
            <p:cNvSpPr>
              <a:spLocks noChangeShapeType="1"/>
            </p:cNvSpPr>
            <p:nvPr/>
          </p:nvSpPr>
          <p:spPr bwMode="auto">
            <a:xfrm>
              <a:off x="903" y="3523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2800">
                <a:effectLst/>
              </a:endParaRPr>
            </a:p>
          </p:txBody>
        </p:sp>
        <p:sp>
          <p:nvSpPr>
            <p:cNvPr id="312333" name="Line 13"/>
            <p:cNvSpPr>
              <a:spLocks noChangeShapeType="1"/>
            </p:cNvSpPr>
            <p:nvPr/>
          </p:nvSpPr>
          <p:spPr bwMode="auto">
            <a:xfrm>
              <a:off x="1298" y="3534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/>
              <a:endParaRPr lang="en-US" sz="2800">
                <a:effectLst/>
              </a:endParaRPr>
            </a:p>
          </p:txBody>
        </p:sp>
        <p:sp>
          <p:nvSpPr>
            <p:cNvPr id="312334" name="Rectangle 14"/>
            <p:cNvSpPr>
              <a:spLocks noChangeArrowheads="1"/>
            </p:cNvSpPr>
            <p:nvPr/>
          </p:nvSpPr>
          <p:spPr bwMode="auto">
            <a:xfrm>
              <a:off x="557" y="3610"/>
              <a:ext cx="277" cy="439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2800">
                  <a:effectLst/>
                </a:rPr>
                <a:t>37</a:t>
              </a:r>
              <a:endParaRPr lang="en-US" sz="2800" b="0">
                <a:effectLst/>
              </a:endParaRPr>
            </a:p>
          </p:txBody>
        </p:sp>
        <p:sp>
          <p:nvSpPr>
            <p:cNvPr id="312335" name="Rectangle 15"/>
            <p:cNvSpPr>
              <a:spLocks noChangeArrowheads="1"/>
            </p:cNvSpPr>
            <p:nvPr/>
          </p:nvSpPr>
          <p:spPr bwMode="auto">
            <a:xfrm>
              <a:off x="973" y="3610"/>
              <a:ext cx="277" cy="439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2800" dirty="0">
                  <a:effectLst/>
                </a:rPr>
                <a:t>23</a:t>
              </a:r>
              <a:endParaRPr lang="en-US" sz="2800" b="0" dirty="0">
                <a:effectLst/>
              </a:endParaRPr>
            </a:p>
          </p:txBody>
        </p:sp>
        <p:sp>
          <p:nvSpPr>
            <p:cNvPr id="312336" name="Rectangle 16"/>
            <p:cNvSpPr>
              <a:spLocks noChangeArrowheads="1"/>
            </p:cNvSpPr>
            <p:nvPr/>
          </p:nvSpPr>
          <p:spPr bwMode="auto">
            <a:xfrm>
              <a:off x="1400" y="3599"/>
              <a:ext cx="182" cy="439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2800">
                  <a:effectLst/>
                </a:rPr>
                <a:t>6</a:t>
              </a:r>
              <a:endParaRPr lang="en-US" sz="2800" b="0">
                <a:effectLst/>
              </a:endParaRPr>
            </a:p>
          </p:txBody>
        </p:sp>
        <p:sp>
          <p:nvSpPr>
            <p:cNvPr id="312337" name="Rectangle 17"/>
            <p:cNvSpPr>
              <a:spLocks noChangeArrowheads="1"/>
            </p:cNvSpPr>
            <p:nvPr/>
          </p:nvSpPr>
          <p:spPr bwMode="auto">
            <a:xfrm>
              <a:off x="1784" y="3620"/>
              <a:ext cx="277" cy="439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2800">
                  <a:effectLst/>
                </a:rPr>
                <a:t>89</a:t>
              </a:r>
            </a:p>
          </p:txBody>
        </p:sp>
        <p:sp>
          <p:nvSpPr>
            <p:cNvPr id="312338" name="Rectangle 18"/>
            <p:cNvSpPr>
              <a:spLocks noChangeArrowheads="1"/>
            </p:cNvSpPr>
            <p:nvPr/>
          </p:nvSpPr>
          <p:spPr bwMode="auto">
            <a:xfrm>
              <a:off x="2157" y="3620"/>
              <a:ext cx="277" cy="439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2800">
                  <a:effectLst/>
                </a:rPr>
                <a:t>15</a:t>
              </a:r>
              <a:endParaRPr lang="en-US" sz="2800" b="0">
                <a:effectLst/>
              </a:endParaRPr>
            </a:p>
          </p:txBody>
        </p:sp>
        <p:sp>
          <p:nvSpPr>
            <p:cNvPr id="312339" name="Rectangle 19"/>
            <p:cNvSpPr>
              <a:spLocks noChangeArrowheads="1"/>
            </p:cNvSpPr>
            <p:nvPr/>
          </p:nvSpPr>
          <p:spPr bwMode="auto">
            <a:xfrm>
              <a:off x="2552" y="3630"/>
              <a:ext cx="277" cy="439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2800">
                  <a:effectLst/>
                </a:rPr>
                <a:t>12</a:t>
              </a:r>
            </a:p>
          </p:txBody>
        </p:sp>
        <p:sp>
          <p:nvSpPr>
            <p:cNvPr id="312340" name="Rectangle 20"/>
            <p:cNvSpPr>
              <a:spLocks noChangeArrowheads="1"/>
            </p:cNvSpPr>
            <p:nvPr/>
          </p:nvSpPr>
          <p:spPr bwMode="auto">
            <a:xfrm>
              <a:off x="3053" y="3620"/>
              <a:ext cx="182" cy="439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2800">
                  <a:effectLst/>
                </a:rPr>
                <a:t>2</a:t>
              </a:r>
              <a:endParaRPr lang="en-US" sz="2800" b="0">
                <a:effectLst/>
              </a:endParaRPr>
            </a:p>
          </p:txBody>
        </p:sp>
        <p:sp>
          <p:nvSpPr>
            <p:cNvPr id="312341" name="Rectangle 21"/>
            <p:cNvSpPr>
              <a:spLocks noChangeArrowheads="1"/>
            </p:cNvSpPr>
            <p:nvPr/>
          </p:nvSpPr>
          <p:spPr bwMode="auto">
            <a:xfrm>
              <a:off x="3491" y="3610"/>
              <a:ext cx="277" cy="439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2800">
                  <a:effectLst/>
                </a:rPr>
                <a:t>19</a:t>
              </a:r>
              <a:endParaRPr lang="en-US" sz="2800" b="0">
                <a:effectLst/>
              </a:endParaRPr>
            </a:p>
          </p:txBody>
        </p:sp>
      </p:grpSp>
      <p:sp>
        <p:nvSpPr>
          <p:cNvPr id="312342" name="Rectangle 22"/>
          <p:cNvSpPr>
            <a:spLocks noChangeArrowheads="1"/>
          </p:cNvSpPr>
          <p:nvPr/>
        </p:nvSpPr>
        <p:spPr bwMode="auto">
          <a:xfrm>
            <a:off x="1433513" y="51006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endParaRPr lang="en-US" b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Merge sort – Top Down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500" dirty="0" smtClean="0"/>
              <a:t>Top down merge sort </a:t>
            </a:r>
            <a:r>
              <a:rPr lang="en-US" sz="3500" dirty="0" smtClean="0">
                <a:solidFill>
                  <a:srgbClr val="0000CC"/>
                </a:solidFill>
              </a:rPr>
              <a:t>algorithm</a:t>
            </a:r>
            <a:r>
              <a:rPr lang="en-US" sz="3500" dirty="0" smtClean="0"/>
              <a:t> which uses recursion to divide the list into sub-lists, then merges </a:t>
            </a:r>
            <a:r>
              <a:rPr lang="en-US" sz="3500" dirty="0" err="1" smtClean="0"/>
              <a:t>sublists</a:t>
            </a:r>
            <a:r>
              <a:rPr lang="en-US" sz="3500" dirty="0" smtClean="0"/>
              <a:t> during returns back up the call chain</a:t>
            </a:r>
          </a:p>
          <a:p>
            <a:pPr>
              <a:buNone/>
            </a:pPr>
            <a:r>
              <a:rPr lang="en-US" sz="3500" b="1" dirty="0" smtClean="0"/>
              <a:t>function</a:t>
            </a:r>
            <a:r>
              <a:rPr lang="en-US" sz="3500" dirty="0" smtClean="0"/>
              <a:t> </a:t>
            </a:r>
            <a:r>
              <a:rPr lang="en-US" sz="3500" dirty="0" err="1" smtClean="0"/>
              <a:t>merge_sort</a:t>
            </a:r>
            <a:r>
              <a:rPr lang="en-US" sz="3500" dirty="0" smtClean="0"/>
              <a:t>(</a:t>
            </a:r>
            <a:r>
              <a:rPr lang="en-US" sz="3500" i="1" dirty="0" smtClean="0"/>
              <a:t>list</a:t>
            </a:r>
            <a:r>
              <a:rPr lang="en-US" sz="3500" dirty="0" smtClean="0"/>
              <a:t> m)</a:t>
            </a:r>
          </a:p>
          <a:p>
            <a:pPr>
              <a:buNone/>
            </a:pPr>
            <a:r>
              <a:rPr lang="en-US" sz="3500" dirty="0" smtClean="0"/>
              <a:t>    </a:t>
            </a:r>
            <a:r>
              <a:rPr lang="en-US" sz="3500" dirty="0" smtClean="0">
                <a:solidFill>
                  <a:srgbClr val="0000CC"/>
                </a:solidFill>
              </a:rPr>
              <a:t>// if list size is 1, consider it sorted and return it</a:t>
            </a:r>
          </a:p>
          <a:p>
            <a:pPr>
              <a:buNone/>
            </a:pPr>
            <a:r>
              <a:rPr lang="en-US" sz="3500" dirty="0" smtClean="0"/>
              <a:t>    </a:t>
            </a:r>
            <a:r>
              <a:rPr lang="en-US" sz="3500" b="1" dirty="0" smtClean="0"/>
              <a:t>if</a:t>
            </a:r>
            <a:r>
              <a:rPr lang="en-US" sz="3500" dirty="0" smtClean="0"/>
              <a:t> length(m) &lt;= 1</a:t>
            </a:r>
          </a:p>
          <a:p>
            <a:pPr>
              <a:buNone/>
            </a:pPr>
            <a:r>
              <a:rPr lang="en-US" sz="3500" dirty="0" smtClean="0"/>
              <a:t>        </a:t>
            </a:r>
            <a:r>
              <a:rPr lang="en-US" sz="3500" b="1" dirty="0" smtClean="0"/>
              <a:t>return</a:t>
            </a:r>
            <a:r>
              <a:rPr lang="en-US" sz="3500" dirty="0" smtClean="0"/>
              <a:t> m</a:t>
            </a:r>
          </a:p>
          <a:p>
            <a:pPr>
              <a:buNone/>
            </a:pPr>
            <a:r>
              <a:rPr lang="en-US" sz="3500" dirty="0" smtClean="0"/>
              <a:t>    </a:t>
            </a:r>
            <a:r>
              <a:rPr lang="en-US" sz="3500" dirty="0" smtClean="0">
                <a:solidFill>
                  <a:srgbClr val="0000CC"/>
                </a:solidFill>
              </a:rPr>
              <a:t>// else list size is &gt; 1, so split the list into two </a:t>
            </a:r>
            <a:r>
              <a:rPr lang="en-US" sz="3500" dirty="0" err="1" smtClean="0">
                <a:solidFill>
                  <a:srgbClr val="0000CC"/>
                </a:solidFill>
              </a:rPr>
              <a:t>sublists</a:t>
            </a:r>
            <a:endParaRPr lang="en-US" sz="35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500" dirty="0" smtClean="0"/>
              <a:t>    </a:t>
            </a:r>
            <a:r>
              <a:rPr lang="en-US" sz="3500" b="1" dirty="0" err="1" smtClean="0"/>
              <a:t>var</a:t>
            </a:r>
            <a:r>
              <a:rPr lang="en-US" sz="3500" dirty="0" smtClean="0"/>
              <a:t> </a:t>
            </a:r>
            <a:r>
              <a:rPr lang="en-US" sz="3500" i="1" dirty="0" smtClean="0"/>
              <a:t>list</a:t>
            </a:r>
            <a:r>
              <a:rPr lang="en-US" sz="3500" dirty="0" smtClean="0"/>
              <a:t> left, right</a:t>
            </a:r>
          </a:p>
          <a:p>
            <a:pPr>
              <a:buNone/>
            </a:pPr>
            <a:r>
              <a:rPr lang="en-US" sz="3500" dirty="0" smtClean="0"/>
              <a:t>    </a:t>
            </a:r>
            <a:r>
              <a:rPr lang="en-US" sz="3500" b="1" dirty="0" err="1" smtClean="0"/>
              <a:t>var</a:t>
            </a:r>
            <a:r>
              <a:rPr lang="en-US" sz="3500" dirty="0" smtClean="0"/>
              <a:t> </a:t>
            </a:r>
            <a:r>
              <a:rPr lang="en-US" sz="3500" i="1" dirty="0" smtClean="0"/>
              <a:t>integer</a:t>
            </a:r>
            <a:r>
              <a:rPr lang="en-US" sz="3500" dirty="0" smtClean="0"/>
              <a:t> middle = length(m) / 2</a:t>
            </a:r>
          </a:p>
          <a:p>
            <a:pPr>
              <a:buNone/>
            </a:pPr>
            <a:r>
              <a:rPr lang="en-US" sz="3500" dirty="0" smtClean="0"/>
              <a:t>    </a:t>
            </a:r>
            <a:r>
              <a:rPr lang="en-US" sz="3500" b="1" dirty="0" smtClean="0"/>
              <a:t>for each</a:t>
            </a:r>
            <a:r>
              <a:rPr lang="en-US" sz="3500" dirty="0" smtClean="0"/>
              <a:t> x </a:t>
            </a:r>
            <a:r>
              <a:rPr lang="en-US" sz="3500" b="1" dirty="0" smtClean="0"/>
              <a:t>in</a:t>
            </a:r>
            <a:r>
              <a:rPr lang="en-US" sz="3500" dirty="0" smtClean="0"/>
              <a:t> m </a:t>
            </a:r>
            <a:r>
              <a:rPr lang="en-US" sz="3500" b="1" dirty="0" smtClean="0"/>
              <a:t>before</a:t>
            </a:r>
            <a:r>
              <a:rPr lang="en-US" sz="3500" dirty="0" smtClean="0"/>
              <a:t> middle</a:t>
            </a:r>
          </a:p>
          <a:p>
            <a:pPr>
              <a:buNone/>
            </a:pPr>
            <a:r>
              <a:rPr lang="en-US" sz="3500" dirty="0" smtClean="0"/>
              <a:t>         add x to left</a:t>
            </a:r>
          </a:p>
          <a:p>
            <a:pPr>
              <a:buNone/>
            </a:pPr>
            <a:r>
              <a:rPr lang="en-US" sz="3500" dirty="0" smtClean="0"/>
              <a:t>    </a:t>
            </a:r>
            <a:r>
              <a:rPr lang="en-US" sz="3500" b="1" dirty="0" smtClean="0"/>
              <a:t>for each</a:t>
            </a:r>
            <a:r>
              <a:rPr lang="en-US" sz="3500" dirty="0" smtClean="0"/>
              <a:t> x </a:t>
            </a:r>
            <a:r>
              <a:rPr lang="en-US" sz="3500" b="1" dirty="0" smtClean="0"/>
              <a:t>in</a:t>
            </a:r>
            <a:r>
              <a:rPr lang="en-US" sz="3500" dirty="0" smtClean="0"/>
              <a:t> m </a:t>
            </a:r>
            <a:r>
              <a:rPr lang="en-US" sz="3500" b="1" dirty="0" smtClean="0"/>
              <a:t>after or equal</a:t>
            </a:r>
            <a:r>
              <a:rPr lang="en-US" sz="3500" dirty="0" smtClean="0"/>
              <a:t> middle</a:t>
            </a:r>
          </a:p>
          <a:p>
            <a:pPr>
              <a:buNone/>
            </a:pPr>
            <a:r>
              <a:rPr lang="en-US" sz="3500" dirty="0" smtClean="0"/>
              <a:t>         add x to right</a:t>
            </a:r>
          </a:p>
          <a:p>
            <a:pPr>
              <a:buNone/>
            </a:pPr>
            <a:r>
              <a:rPr lang="en-US" sz="3500" dirty="0" smtClean="0">
                <a:solidFill>
                  <a:srgbClr val="0000CC"/>
                </a:solidFill>
              </a:rPr>
              <a:t> // recursively call </a:t>
            </a:r>
            <a:r>
              <a:rPr lang="en-US" sz="3500" dirty="0" err="1" smtClean="0">
                <a:solidFill>
                  <a:srgbClr val="0000CC"/>
                </a:solidFill>
              </a:rPr>
              <a:t>merge_sort</a:t>
            </a:r>
            <a:r>
              <a:rPr lang="en-US" sz="3500" dirty="0" smtClean="0">
                <a:solidFill>
                  <a:srgbClr val="0000CC"/>
                </a:solidFill>
              </a:rPr>
              <a:t>() to further split each </a:t>
            </a:r>
            <a:r>
              <a:rPr lang="en-US" sz="3500" dirty="0" err="1" smtClean="0">
                <a:solidFill>
                  <a:srgbClr val="0000CC"/>
                </a:solidFill>
              </a:rPr>
              <a:t>sublist</a:t>
            </a:r>
            <a:r>
              <a:rPr lang="en-US" sz="3500" dirty="0" smtClean="0">
                <a:solidFill>
                  <a:srgbClr val="0000CC"/>
                </a:solidFill>
              </a:rPr>
              <a:t> until </a:t>
            </a:r>
            <a:r>
              <a:rPr lang="en-US" sz="3500" dirty="0" err="1" smtClean="0">
                <a:solidFill>
                  <a:srgbClr val="0000CC"/>
                </a:solidFill>
              </a:rPr>
              <a:t>sublist</a:t>
            </a:r>
            <a:r>
              <a:rPr lang="en-US" sz="3500" dirty="0" smtClean="0">
                <a:solidFill>
                  <a:srgbClr val="0000CC"/>
                </a:solidFill>
              </a:rPr>
              <a:t> size is 1</a:t>
            </a:r>
          </a:p>
          <a:p>
            <a:pPr>
              <a:buNone/>
            </a:pPr>
            <a:r>
              <a:rPr lang="en-US" sz="3500" dirty="0" smtClean="0"/>
              <a:t>    left = </a:t>
            </a:r>
            <a:r>
              <a:rPr lang="en-US" sz="3500" dirty="0" err="1" smtClean="0"/>
              <a:t>merge_sort</a:t>
            </a:r>
            <a:r>
              <a:rPr lang="en-US" sz="3500" dirty="0" smtClean="0"/>
              <a:t>(left)</a:t>
            </a:r>
          </a:p>
          <a:p>
            <a:pPr>
              <a:buNone/>
            </a:pPr>
            <a:r>
              <a:rPr lang="en-US" sz="3500" dirty="0" smtClean="0"/>
              <a:t>    right = </a:t>
            </a:r>
            <a:r>
              <a:rPr lang="en-US" sz="3500" dirty="0" err="1" smtClean="0"/>
              <a:t>merge_sort</a:t>
            </a:r>
            <a:r>
              <a:rPr lang="en-US" sz="3500" dirty="0" smtClean="0"/>
              <a:t>(right)</a:t>
            </a:r>
          </a:p>
          <a:p>
            <a:pPr>
              <a:buNone/>
            </a:pPr>
            <a:r>
              <a:rPr lang="en-US" sz="3500" dirty="0" smtClean="0"/>
              <a:t>    </a:t>
            </a:r>
            <a:r>
              <a:rPr lang="en-US" sz="3500" dirty="0" smtClean="0">
                <a:solidFill>
                  <a:srgbClr val="0000CC"/>
                </a:solidFill>
              </a:rPr>
              <a:t>// merge the </a:t>
            </a:r>
            <a:r>
              <a:rPr lang="en-US" sz="3500" dirty="0" err="1" smtClean="0">
                <a:solidFill>
                  <a:srgbClr val="0000CC"/>
                </a:solidFill>
              </a:rPr>
              <a:t>sublists</a:t>
            </a:r>
            <a:r>
              <a:rPr lang="en-US" sz="3500" dirty="0" smtClean="0">
                <a:solidFill>
                  <a:srgbClr val="0000CC"/>
                </a:solidFill>
              </a:rPr>
              <a:t> returned from prior calls to </a:t>
            </a:r>
            <a:r>
              <a:rPr lang="en-US" sz="3500" dirty="0" err="1" smtClean="0">
                <a:solidFill>
                  <a:srgbClr val="0000CC"/>
                </a:solidFill>
              </a:rPr>
              <a:t>merge_sort</a:t>
            </a:r>
            <a:r>
              <a:rPr lang="en-US" sz="3500" dirty="0" smtClean="0">
                <a:solidFill>
                  <a:srgbClr val="0000CC"/>
                </a:solidFill>
              </a:rPr>
              <a:t>()</a:t>
            </a:r>
          </a:p>
          <a:p>
            <a:pPr>
              <a:buNone/>
            </a:pPr>
            <a:r>
              <a:rPr lang="en-US" sz="3500" dirty="0" smtClean="0">
                <a:solidFill>
                  <a:srgbClr val="0000CC"/>
                </a:solidFill>
              </a:rPr>
              <a:t>    // and return the resulting merged </a:t>
            </a:r>
            <a:r>
              <a:rPr lang="en-US" sz="3500" dirty="0" err="1" smtClean="0">
                <a:solidFill>
                  <a:srgbClr val="0000CC"/>
                </a:solidFill>
              </a:rPr>
              <a:t>sublist</a:t>
            </a:r>
            <a:endParaRPr lang="en-US" sz="35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500" dirty="0" smtClean="0"/>
              <a:t>    </a:t>
            </a:r>
            <a:r>
              <a:rPr lang="en-US" sz="3500" b="1" dirty="0" smtClean="0"/>
              <a:t>return</a:t>
            </a:r>
            <a:r>
              <a:rPr lang="en-US" sz="3500" dirty="0" smtClean="0"/>
              <a:t> merge(left, right)</a:t>
            </a:r>
            <a:endParaRPr lang="en-US" sz="3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Merge sort – Top Down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2000" dirty="0" smtClean="0"/>
              <a:t>			</a:t>
            </a:r>
            <a:r>
              <a:rPr lang="en-US" sz="2000" b="1" dirty="0" smtClean="0">
                <a:solidFill>
                  <a:srgbClr val="0000CC"/>
                </a:solidFill>
              </a:rPr>
              <a:t>The merge function merges the left and right </a:t>
            </a:r>
            <a:r>
              <a:rPr lang="en-US" sz="2000" b="1" dirty="0" err="1" smtClean="0">
                <a:solidFill>
                  <a:srgbClr val="0000CC"/>
                </a:solidFill>
              </a:rPr>
              <a:t>sublists</a:t>
            </a:r>
            <a:r>
              <a:rPr lang="en-US" sz="2000" b="1" dirty="0" smtClean="0">
                <a:solidFill>
                  <a:srgbClr val="0000CC"/>
                </a:solidFill>
              </a:rPr>
              <a:t>.</a:t>
            </a:r>
          </a:p>
          <a:p>
            <a:pPr>
              <a:buNone/>
            </a:pPr>
            <a:r>
              <a:rPr lang="en-US" sz="2000" dirty="0" smtClean="0"/>
              <a:t> </a:t>
            </a:r>
            <a:r>
              <a:rPr lang="en-US" sz="2000" b="1" dirty="0" smtClean="0"/>
              <a:t>function</a:t>
            </a:r>
            <a:r>
              <a:rPr lang="en-US" sz="2000" dirty="0" smtClean="0"/>
              <a:t> merge(left, right)</a:t>
            </a:r>
          </a:p>
          <a:p>
            <a:pPr>
              <a:buNone/>
            </a:pPr>
            <a:r>
              <a:rPr lang="en-US" sz="2000" dirty="0" smtClean="0"/>
              <a:t>    </a:t>
            </a:r>
            <a:r>
              <a:rPr lang="en-US" sz="2000" b="1" dirty="0" err="1" smtClean="0"/>
              <a:t>var</a:t>
            </a:r>
            <a:r>
              <a:rPr lang="en-US" sz="2000" dirty="0" smtClean="0"/>
              <a:t> </a:t>
            </a:r>
            <a:r>
              <a:rPr lang="en-US" sz="2000" i="1" dirty="0" smtClean="0"/>
              <a:t>list</a:t>
            </a:r>
            <a:r>
              <a:rPr lang="en-US" sz="2000" dirty="0" smtClean="0"/>
              <a:t> result</a:t>
            </a:r>
          </a:p>
          <a:p>
            <a:pPr>
              <a:buNone/>
            </a:pPr>
            <a:r>
              <a:rPr lang="en-US" sz="2000" dirty="0" smtClean="0"/>
              <a:t>    </a:t>
            </a:r>
            <a:r>
              <a:rPr lang="en-US" sz="2000" b="1" dirty="0" smtClean="0"/>
              <a:t>while</a:t>
            </a:r>
            <a:r>
              <a:rPr lang="en-US" sz="2000" dirty="0" smtClean="0"/>
              <a:t> length(left) &gt; 0 </a:t>
            </a:r>
            <a:r>
              <a:rPr lang="en-US" sz="2000" b="1" dirty="0" smtClean="0"/>
              <a:t>or</a:t>
            </a:r>
            <a:r>
              <a:rPr lang="en-US" sz="2000" dirty="0" smtClean="0"/>
              <a:t> length(right) &gt; 0</a:t>
            </a:r>
          </a:p>
          <a:p>
            <a:pPr>
              <a:buNone/>
            </a:pPr>
            <a:r>
              <a:rPr lang="en-US" sz="2000" dirty="0" smtClean="0"/>
              <a:t>        </a:t>
            </a:r>
            <a:r>
              <a:rPr lang="en-US" sz="2000" b="1" dirty="0" smtClean="0"/>
              <a:t>if</a:t>
            </a:r>
            <a:r>
              <a:rPr lang="en-US" sz="2000" dirty="0" smtClean="0"/>
              <a:t> length(left) &gt; 0 </a:t>
            </a:r>
            <a:r>
              <a:rPr lang="en-US" sz="2000" b="1" dirty="0" smtClean="0"/>
              <a:t>and</a:t>
            </a:r>
            <a:r>
              <a:rPr lang="en-US" sz="2000" dirty="0" smtClean="0"/>
              <a:t> length(right) &gt; 0</a:t>
            </a:r>
          </a:p>
          <a:p>
            <a:pPr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if</a:t>
            </a:r>
            <a:r>
              <a:rPr lang="en-US" sz="2000" dirty="0" smtClean="0"/>
              <a:t> first(left) &lt;= first(right)</a:t>
            </a:r>
          </a:p>
          <a:p>
            <a:pPr>
              <a:buNone/>
            </a:pPr>
            <a:r>
              <a:rPr lang="en-US" sz="2000" dirty="0" smtClean="0"/>
              <a:t>                append first(left) to result</a:t>
            </a:r>
          </a:p>
          <a:p>
            <a:pPr>
              <a:buNone/>
            </a:pPr>
            <a:r>
              <a:rPr lang="en-US" sz="2000" dirty="0" smtClean="0"/>
              <a:t>                left = rest(left)</a:t>
            </a:r>
          </a:p>
          <a:p>
            <a:pPr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else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               append first(right) to result</a:t>
            </a:r>
          </a:p>
          <a:p>
            <a:pPr>
              <a:buNone/>
            </a:pPr>
            <a:r>
              <a:rPr lang="en-US" sz="2000" dirty="0" smtClean="0"/>
              <a:t>                right = rest(right)</a:t>
            </a:r>
          </a:p>
          <a:p>
            <a:pPr>
              <a:buNone/>
            </a:pPr>
            <a:r>
              <a:rPr lang="en-US" sz="2000" dirty="0" smtClean="0"/>
              <a:t>        </a:t>
            </a:r>
            <a:r>
              <a:rPr lang="en-US" sz="2000" b="1" dirty="0" smtClean="0"/>
              <a:t>else if</a:t>
            </a:r>
            <a:r>
              <a:rPr lang="en-US" sz="2000" dirty="0" smtClean="0"/>
              <a:t> length(left) &gt; 0</a:t>
            </a:r>
          </a:p>
          <a:p>
            <a:pPr>
              <a:buNone/>
            </a:pPr>
            <a:r>
              <a:rPr lang="en-US" sz="2000" dirty="0" smtClean="0"/>
              <a:t>            append first(left) to result</a:t>
            </a:r>
          </a:p>
          <a:p>
            <a:pPr>
              <a:buNone/>
            </a:pPr>
            <a:r>
              <a:rPr lang="en-US" sz="2000" dirty="0" smtClean="0"/>
              <a:t>            left = rest(left)</a:t>
            </a:r>
          </a:p>
          <a:p>
            <a:pPr>
              <a:buNone/>
            </a:pPr>
            <a:r>
              <a:rPr lang="en-US" sz="2000" dirty="0" smtClean="0"/>
              <a:t>        </a:t>
            </a:r>
            <a:r>
              <a:rPr lang="en-US" sz="2000" b="1" dirty="0" smtClean="0"/>
              <a:t>else if</a:t>
            </a:r>
            <a:r>
              <a:rPr lang="en-US" sz="2000" dirty="0" smtClean="0"/>
              <a:t> length(right) &gt; 0</a:t>
            </a:r>
          </a:p>
          <a:p>
            <a:pPr>
              <a:buNone/>
            </a:pPr>
            <a:r>
              <a:rPr lang="en-US" sz="2000" dirty="0" smtClean="0"/>
              <a:t>            append first(right) to result</a:t>
            </a:r>
          </a:p>
          <a:p>
            <a:pPr>
              <a:buNone/>
            </a:pPr>
            <a:r>
              <a:rPr lang="en-US" sz="2000" dirty="0" smtClean="0"/>
              <a:t>            right = rest(right)</a:t>
            </a:r>
          </a:p>
          <a:p>
            <a:pPr>
              <a:buNone/>
            </a:pPr>
            <a:r>
              <a:rPr lang="en-US" sz="2000" dirty="0" smtClean="0"/>
              <a:t>    </a:t>
            </a:r>
            <a:r>
              <a:rPr lang="en-US" sz="2000" b="1" dirty="0" smtClean="0"/>
              <a:t>end while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   </a:t>
            </a:r>
            <a:r>
              <a:rPr lang="en-US" sz="2000" b="1" dirty="0" smtClean="0"/>
              <a:t>return</a:t>
            </a:r>
            <a:r>
              <a:rPr lang="en-US" sz="2000" dirty="0" smtClean="0"/>
              <a:t> result</a:t>
            </a:r>
          </a:p>
          <a:p>
            <a:pPr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Merge sort – Bottom Up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 smtClean="0"/>
              <a:t>Bottom up merge sort algorithm which treats the list as an array of n </a:t>
            </a:r>
            <a:r>
              <a:rPr lang="en-US" sz="1600" dirty="0" err="1" smtClean="0"/>
              <a:t>sublists</a:t>
            </a:r>
            <a:r>
              <a:rPr lang="en-US" sz="1600" dirty="0" smtClean="0"/>
              <a:t> (called </a:t>
            </a:r>
            <a:r>
              <a:rPr lang="en-US" sz="1600" b="1" i="1" dirty="0" smtClean="0">
                <a:solidFill>
                  <a:srgbClr val="0000CC"/>
                </a:solidFill>
              </a:rPr>
              <a:t>runs</a:t>
            </a:r>
            <a:r>
              <a:rPr lang="en-US" sz="1600" b="1" dirty="0" smtClean="0">
                <a:solidFill>
                  <a:srgbClr val="0000CC"/>
                </a:solidFill>
              </a:rPr>
              <a:t> </a:t>
            </a:r>
            <a:r>
              <a:rPr lang="en-US" sz="1600" dirty="0" smtClean="0"/>
              <a:t>in this example) of size 1, and  iteratively merges sub-lists back and forth between two buffers:</a:t>
            </a:r>
          </a:p>
          <a:p>
            <a:pPr>
              <a:buNone/>
            </a:pPr>
            <a:r>
              <a:rPr lang="en-US" sz="1600" dirty="0" smtClean="0"/>
              <a:t> </a:t>
            </a:r>
            <a:r>
              <a:rPr lang="en-US" sz="1600" dirty="0" smtClean="0">
                <a:solidFill>
                  <a:srgbClr val="0000CC"/>
                </a:solidFill>
              </a:rPr>
              <a:t>/* array A[] has the items to sort; array B[] is a work array */</a:t>
            </a:r>
          </a:p>
          <a:p>
            <a:pPr>
              <a:buNone/>
            </a:pPr>
            <a:r>
              <a:rPr lang="en-US" sz="1600" dirty="0" err="1" smtClean="0"/>
              <a:t>BottomUpSort</a:t>
            </a:r>
            <a:r>
              <a:rPr lang="en-US" sz="1600" dirty="0" smtClean="0"/>
              <a:t>(</a:t>
            </a:r>
            <a:r>
              <a:rPr lang="en-US" sz="1600" dirty="0" err="1" smtClean="0"/>
              <a:t>int</a:t>
            </a:r>
            <a:r>
              <a:rPr lang="en-US" sz="1600" dirty="0" smtClean="0"/>
              <a:t> n, array A[n], array B[n]) {</a:t>
            </a:r>
          </a:p>
          <a:p>
            <a:pPr>
              <a:buNone/>
            </a:pPr>
            <a:r>
              <a:rPr lang="en-US" sz="1600" dirty="0" smtClean="0"/>
              <a:t>  </a:t>
            </a:r>
            <a:r>
              <a:rPr lang="en-US" sz="1600" dirty="0" err="1" smtClean="0"/>
              <a:t>int</a:t>
            </a:r>
            <a:r>
              <a:rPr lang="en-US" sz="1600" dirty="0" smtClean="0"/>
              <a:t> width;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CC"/>
                </a:solidFill>
              </a:rPr>
              <a:t>   /* each 1-element run in A is already "sorted". */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CC"/>
                </a:solidFill>
              </a:rPr>
              <a:t> /* Make successively longer sorted runs of length 2, 4, 8, 16... until whole array is sorted*/</a:t>
            </a:r>
          </a:p>
          <a:p>
            <a:pPr>
              <a:buNone/>
            </a:pPr>
            <a:r>
              <a:rPr lang="en-US" sz="1600" dirty="0" smtClean="0"/>
              <a:t>  for (width = 1; width &lt; n; width = 2 * width)     {</a:t>
            </a:r>
          </a:p>
          <a:p>
            <a:pPr>
              <a:buNone/>
            </a:pPr>
            <a:r>
              <a:rPr lang="en-US" sz="1600" dirty="0" smtClean="0"/>
              <a:t>      </a:t>
            </a:r>
            <a:r>
              <a:rPr lang="en-US" sz="1600" dirty="0" err="1" smtClean="0"/>
              <a:t>int</a:t>
            </a:r>
            <a:r>
              <a:rPr lang="en-US" sz="1600" dirty="0" smtClean="0"/>
              <a:t>  </a:t>
            </a:r>
            <a:r>
              <a:rPr lang="en-US" sz="1600" dirty="0" err="1" smtClean="0"/>
              <a:t>i</a:t>
            </a:r>
            <a:r>
              <a:rPr lang="en-US" sz="1600" dirty="0" smtClean="0"/>
              <a:t>;	</a:t>
            </a:r>
            <a:r>
              <a:rPr lang="en-US" sz="1600" dirty="0" smtClean="0">
                <a:solidFill>
                  <a:srgbClr val="0000CC"/>
                </a:solidFill>
              </a:rPr>
              <a:t>      /* array A is full of runs of length width */</a:t>
            </a:r>
          </a:p>
          <a:p>
            <a:pPr>
              <a:buNone/>
            </a:pPr>
            <a:r>
              <a:rPr lang="en-US" sz="1600" dirty="0" smtClean="0"/>
              <a:t>      for (</a:t>
            </a:r>
            <a:r>
              <a:rPr lang="en-US" sz="1600" dirty="0" err="1" smtClean="0"/>
              <a:t>i</a:t>
            </a:r>
            <a:r>
              <a:rPr lang="en-US" sz="1600" dirty="0" smtClean="0"/>
              <a:t> = 0; </a:t>
            </a:r>
            <a:r>
              <a:rPr lang="en-US" sz="1600" dirty="0" err="1" smtClean="0"/>
              <a:t>i</a:t>
            </a:r>
            <a:r>
              <a:rPr lang="en-US" sz="1600" dirty="0" smtClean="0"/>
              <a:t> &lt; n; </a:t>
            </a:r>
            <a:r>
              <a:rPr lang="en-US" sz="1600" dirty="0" err="1" smtClean="0"/>
              <a:t>i</a:t>
            </a:r>
            <a:r>
              <a:rPr lang="en-US" sz="1600" dirty="0" smtClean="0"/>
              <a:t> = </a:t>
            </a:r>
            <a:r>
              <a:rPr lang="en-US" sz="1600" dirty="0" err="1" smtClean="0"/>
              <a:t>i</a:t>
            </a:r>
            <a:r>
              <a:rPr lang="en-US" sz="1600" dirty="0" smtClean="0"/>
              <a:t> + 2 * width)        {</a:t>
            </a:r>
          </a:p>
          <a:p>
            <a:pPr>
              <a:buNone/>
            </a:pPr>
            <a:r>
              <a:rPr lang="en-US" sz="1600" dirty="0" smtClean="0"/>
              <a:t>          </a:t>
            </a:r>
            <a:r>
              <a:rPr lang="en-US" sz="1600" dirty="0" smtClean="0">
                <a:solidFill>
                  <a:srgbClr val="0000CC"/>
                </a:solidFill>
              </a:rPr>
              <a:t>/* merge two runs: A[i:i+width-1] and A[i+width:i+2*width-1] to B[] */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CC"/>
                </a:solidFill>
              </a:rPr>
              <a:t>          /*  or copy A[i:n-1] to B[] ( if(</a:t>
            </a:r>
            <a:r>
              <a:rPr lang="en-US" sz="1600" dirty="0" err="1" smtClean="0">
                <a:solidFill>
                  <a:srgbClr val="0000CC"/>
                </a:solidFill>
              </a:rPr>
              <a:t>i+width</a:t>
            </a:r>
            <a:r>
              <a:rPr lang="en-US" sz="1600" dirty="0" smtClean="0">
                <a:solidFill>
                  <a:srgbClr val="0000CC"/>
                </a:solidFill>
              </a:rPr>
              <a:t> &gt;= n) ) */</a:t>
            </a:r>
          </a:p>
          <a:p>
            <a:pPr>
              <a:buNone/>
            </a:pPr>
            <a:r>
              <a:rPr lang="en-US" sz="1600" dirty="0" smtClean="0"/>
              <a:t>          </a:t>
            </a:r>
            <a:r>
              <a:rPr lang="en-US" sz="1600" dirty="0" err="1" smtClean="0"/>
              <a:t>BottomUpMerge</a:t>
            </a:r>
            <a:r>
              <a:rPr lang="en-US" sz="1600" dirty="0" smtClean="0"/>
              <a:t>(A, </a:t>
            </a:r>
            <a:r>
              <a:rPr lang="en-US" sz="1600" dirty="0" err="1" smtClean="0"/>
              <a:t>i</a:t>
            </a:r>
            <a:r>
              <a:rPr lang="en-US" sz="1600" dirty="0" smtClean="0"/>
              <a:t>, min(</a:t>
            </a:r>
            <a:r>
              <a:rPr lang="en-US" sz="1600" dirty="0" err="1" smtClean="0"/>
              <a:t>i+width</a:t>
            </a:r>
            <a:r>
              <a:rPr lang="en-US" sz="1600" dirty="0" smtClean="0"/>
              <a:t>, n), min(i+2*width, n), B);</a:t>
            </a:r>
          </a:p>
          <a:p>
            <a:pPr>
              <a:buNone/>
            </a:pPr>
            <a:r>
              <a:rPr lang="en-US" sz="1600" dirty="0" smtClean="0"/>
              <a:t>        }</a:t>
            </a:r>
          </a:p>
          <a:p>
            <a:pPr>
              <a:buNone/>
            </a:pPr>
            <a:r>
              <a:rPr lang="en-US" sz="1600" dirty="0" smtClean="0"/>
              <a:t>      </a:t>
            </a:r>
            <a:r>
              <a:rPr lang="en-US" sz="1600" dirty="0" smtClean="0">
                <a:solidFill>
                  <a:srgbClr val="0000CC"/>
                </a:solidFill>
              </a:rPr>
              <a:t>/* now work array B is full of runs of length 2*width . Copy array B to array A for next iteration . A more efficient implementation would swap the roles of A and B */</a:t>
            </a:r>
          </a:p>
          <a:p>
            <a:pPr>
              <a:buNone/>
            </a:pPr>
            <a:r>
              <a:rPr lang="en-US" sz="1600" dirty="0" smtClean="0">
                <a:solidFill>
                  <a:srgbClr val="0000CC"/>
                </a:solidFill>
              </a:rPr>
              <a:t>      </a:t>
            </a:r>
            <a:r>
              <a:rPr lang="en-US" sz="1600" dirty="0" err="1" smtClean="0">
                <a:solidFill>
                  <a:srgbClr val="0000CC"/>
                </a:solidFill>
              </a:rPr>
              <a:t>CopyArray</a:t>
            </a:r>
            <a:r>
              <a:rPr lang="en-US" sz="1600" dirty="0" smtClean="0">
                <a:solidFill>
                  <a:srgbClr val="0000CC"/>
                </a:solidFill>
              </a:rPr>
              <a:t>(A, B, n);  /* now array A is full of runs of length 2*width */</a:t>
            </a:r>
          </a:p>
          <a:p>
            <a:pPr>
              <a:buNone/>
            </a:pPr>
            <a:r>
              <a:rPr lang="en-US" sz="1600" dirty="0" smtClean="0"/>
              <a:t>    }</a:t>
            </a:r>
          </a:p>
          <a:p>
            <a:pPr>
              <a:buNone/>
            </a:pPr>
            <a:r>
              <a:rPr lang="en-US" sz="1600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Merge sort – Bottom Up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200" dirty="0" err="1" smtClean="0">
                <a:solidFill>
                  <a:srgbClr val="0000CC"/>
                </a:solidFill>
              </a:rPr>
              <a:t>BottomUpMerge</a:t>
            </a:r>
            <a:r>
              <a:rPr lang="en-US" sz="2200" dirty="0" smtClean="0">
                <a:solidFill>
                  <a:srgbClr val="0000CC"/>
                </a:solidFill>
              </a:rPr>
              <a:t>(array A[], </a:t>
            </a:r>
            <a:r>
              <a:rPr lang="en-US" sz="2200" dirty="0" err="1" smtClean="0">
                <a:solidFill>
                  <a:srgbClr val="0000CC"/>
                </a:solidFill>
              </a:rPr>
              <a:t>int</a:t>
            </a:r>
            <a:r>
              <a:rPr lang="en-US" sz="2200" dirty="0" smtClean="0">
                <a:solidFill>
                  <a:srgbClr val="0000CC"/>
                </a:solidFill>
              </a:rPr>
              <a:t> </a:t>
            </a:r>
            <a:r>
              <a:rPr lang="en-US" sz="2200" dirty="0" err="1" smtClean="0">
                <a:solidFill>
                  <a:srgbClr val="0000CC"/>
                </a:solidFill>
              </a:rPr>
              <a:t>iLeft</a:t>
            </a:r>
            <a:r>
              <a:rPr lang="en-US" sz="2200" dirty="0" smtClean="0">
                <a:solidFill>
                  <a:srgbClr val="0000CC"/>
                </a:solidFill>
              </a:rPr>
              <a:t>, </a:t>
            </a:r>
            <a:r>
              <a:rPr lang="en-US" sz="2200" dirty="0" err="1" smtClean="0">
                <a:solidFill>
                  <a:srgbClr val="0000CC"/>
                </a:solidFill>
              </a:rPr>
              <a:t>int</a:t>
            </a:r>
            <a:r>
              <a:rPr lang="en-US" sz="2200" dirty="0" smtClean="0">
                <a:solidFill>
                  <a:srgbClr val="0000CC"/>
                </a:solidFill>
              </a:rPr>
              <a:t> </a:t>
            </a:r>
            <a:r>
              <a:rPr lang="en-US" sz="2200" dirty="0" err="1" smtClean="0">
                <a:solidFill>
                  <a:srgbClr val="0000CC"/>
                </a:solidFill>
              </a:rPr>
              <a:t>iRight</a:t>
            </a:r>
            <a:r>
              <a:rPr lang="en-US" sz="2200" dirty="0" smtClean="0">
                <a:solidFill>
                  <a:srgbClr val="0000CC"/>
                </a:solidFill>
              </a:rPr>
              <a:t>, </a:t>
            </a:r>
            <a:r>
              <a:rPr lang="en-US" sz="2200" dirty="0" err="1" smtClean="0">
                <a:solidFill>
                  <a:srgbClr val="0000CC"/>
                </a:solidFill>
              </a:rPr>
              <a:t>int</a:t>
            </a:r>
            <a:r>
              <a:rPr lang="en-US" sz="2200" dirty="0" smtClean="0">
                <a:solidFill>
                  <a:srgbClr val="0000CC"/>
                </a:solidFill>
              </a:rPr>
              <a:t> </a:t>
            </a:r>
            <a:r>
              <a:rPr lang="en-US" sz="2200" dirty="0" err="1" smtClean="0">
                <a:solidFill>
                  <a:srgbClr val="0000CC"/>
                </a:solidFill>
              </a:rPr>
              <a:t>iEnd</a:t>
            </a:r>
            <a:r>
              <a:rPr lang="en-US" sz="2200" dirty="0" smtClean="0">
                <a:solidFill>
                  <a:srgbClr val="0000CC"/>
                </a:solidFill>
              </a:rPr>
              <a:t>, array B[]) </a:t>
            </a:r>
            <a:r>
              <a:rPr lang="en-US" sz="2200" dirty="0" smtClean="0"/>
              <a:t>   {</a:t>
            </a:r>
          </a:p>
          <a:p>
            <a:pPr>
              <a:buNone/>
            </a:pPr>
            <a:r>
              <a:rPr lang="en-US" sz="2200" dirty="0" smtClean="0"/>
              <a:t>  </a:t>
            </a:r>
            <a:r>
              <a:rPr lang="en-US" sz="2200" dirty="0" err="1" smtClean="0"/>
              <a:t>int</a:t>
            </a:r>
            <a:r>
              <a:rPr lang="en-US" sz="2200" dirty="0" smtClean="0"/>
              <a:t> i0 = </a:t>
            </a:r>
            <a:r>
              <a:rPr lang="en-US" sz="2200" dirty="0" err="1" smtClean="0"/>
              <a:t>iLeft</a:t>
            </a:r>
            <a:r>
              <a:rPr lang="en-US" sz="2200" dirty="0" smtClean="0"/>
              <a:t>;  	  </a:t>
            </a:r>
            <a:r>
              <a:rPr lang="en-US" sz="2200" dirty="0" err="1" smtClean="0"/>
              <a:t>int</a:t>
            </a:r>
            <a:r>
              <a:rPr lang="en-US" sz="2200" dirty="0" smtClean="0"/>
              <a:t> i1 = </a:t>
            </a:r>
            <a:r>
              <a:rPr lang="en-US" sz="2200" dirty="0" err="1" smtClean="0"/>
              <a:t>iRight</a:t>
            </a:r>
            <a:r>
              <a:rPr lang="en-US" sz="2200" dirty="0" smtClean="0"/>
              <a:t>;	  </a:t>
            </a:r>
            <a:r>
              <a:rPr lang="en-US" sz="2200" dirty="0" err="1" smtClean="0"/>
              <a:t>int</a:t>
            </a:r>
            <a:r>
              <a:rPr lang="en-US" sz="2200" dirty="0" smtClean="0"/>
              <a:t>   j;</a:t>
            </a:r>
          </a:p>
          <a:p>
            <a:pPr>
              <a:buNone/>
            </a:pPr>
            <a:r>
              <a:rPr lang="en-US" sz="2200" dirty="0" smtClean="0">
                <a:solidFill>
                  <a:srgbClr val="0000CC"/>
                </a:solidFill>
              </a:rPr>
              <a:t>   /* while there are elements in the left or right lists */</a:t>
            </a:r>
          </a:p>
          <a:p>
            <a:pPr>
              <a:buNone/>
            </a:pPr>
            <a:r>
              <a:rPr lang="en-US" sz="2200" dirty="0" smtClean="0"/>
              <a:t>  for (j = </a:t>
            </a:r>
            <a:r>
              <a:rPr lang="en-US" sz="2200" dirty="0" err="1" smtClean="0"/>
              <a:t>iLeft</a:t>
            </a:r>
            <a:r>
              <a:rPr lang="en-US" sz="2200" dirty="0" smtClean="0"/>
              <a:t>; j &lt; </a:t>
            </a:r>
            <a:r>
              <a:rPr lang="en-US" sz="2200" dirty="0" err="1" smtClean="0"/>
              <a:t>iEnd</a:t>
            </a:r>
            <a:r>
              <a:rPr lang="en-US" sz="2200" dirty="0" smtClean="0"/>
              <a:t>; j++)     {</a:t>
            </a:r>
          </a:p>
          <a:p>
            <a:pPr>
              <a:buNone/>
            </a:pPr>
            <a:r>
              <a:rPr lang="en-US" sz="2200" dirty="0" smtClean="0"/>
              <a:t>      /* if left list head exists and is &lt;= existing right list head */</a:t>
            </a:r>
          </a:p>
          <a:p>
            <a:pPr>
              <a:buNone/>
            </a:pPr>
            <a:r>
              <a:rPr lang="en-US" sz="2200" dirty="0" smtClean="0"/>
              <a:t>      if (i0 &lt; </a:t>
            </a:r>
            <a:r>
              <a:rPr lang="en-US" sz="2200" dirty="0" err="1" smtClean="0"/>
              <a:t>iRight</a:t>
            </a:r>
            <a:r>
              <a:rPr lang="en-US" sz="2200" dirty="0" smtClean="0"/>
              <a:t> &amp;&amp; (i1 &gt;= </a:t>
            </a:r>
            <a:r>
              <a:rPr lang="en-US" sz="2200" dirty="0" err="1" smtClean="0"/>
              <a:t>iEnd</a:t>
            </a:r>
            <a:r>
              <a:rPr lang="en-US" sz="2200" dirty="0" smtClean="0"/>
              <a:t> || A[i0] &lt;= A[i1]))  {</a:t>
            </a:r>
          </a:p>
          <a:p>
            <a:pPr>
              <a:buNone/>
            </a:pPr>
            <a:r>
              <a:rPr lang="en-US" sz="2200" dirty="0" smtClean="0"/>
              <a:t>          B[j] = A[i0];</a:t>
            </a:r>
          </a:p>
          <a:p>
            <a:pPr>
              <a:buNone/>
            </a:pPr>
            <a:r>
              <a:rPr lang="en-US" sz="2200" dirty="0" smtClean="0"/>
              <a:t>          i0 = i0 + 1;</a:t>
            </a:r>
          </a:p>
          <a:p>
            <a:pPr>
              <a:buNone/>
            </a:pPr>
            <a:r>
              <a:rPr lang="en-US" sz="2200" dirty="0" smtClean="0"/>
              <a:t>        }</a:t>
            </a:r>
          </a:p>
          <a:p>
            <a:pPr>
              <a:buNone/>
            </a:pPr>
            <a:r>
              <a:rPr lang="en-US" sz="2200" dirty="0" smtClean="0"/>
              <a:t>      else       {</a:t>
            </a:r>
          </a:p>
          <a:p>
            <a:pPr>
              <a:buNone/>
            </a:pPr>
            <a:r>
              <a:rPr lang="en-US" sz="2200" dirty="0" smtClean="0"/>
              <a:t>          B[j] = A[i1];</a:t>
            </a:r>
          </a:p>
          <a:p>
            <a:pPr>
              <a:buNone/>
            </a:pPr>
            <a:r>
              <a:rPr lang="en-US" sz="2200" dirty="0" smtClean="0"/>
              <a:t>          i1 = i1 + 1;</a:t>
            </a:r>
          </a:p>
          <a:p>
            <a:pPr>
              <a:buNone/>
            </a:pPr>
            <a:r>
              <a:rPr lang="en-US" sz="2200" dirty="0" smtClean="0"/>
              <a:t>        }  </a:t>
            </a:r>
            <a:r>
              <a:rPr lang="en-US" sz="2200" dirty="0" smtClean="0">
                <a:solidFill>
                  <a:srgbClr val="0000CC"/>
                </a:solidFill>
              </a:rPr>
              <a:t>// end of else  </a:t>
            </a:r>
            <a:r>
              <a:rPr lang="en-US" sz="2200" dirty="0" smtClean="0"/>
              <a:t> } </a:t>
            </a:r>
            <a:r>
              <a:rPr lang="en-US" sz="2200" dirty="0" smtClean="0">
                <a:solidFill>
                  <a:srgbClr val="0000CC"/>
                </a:solidFill>
              </a:rPr>
              <a:t>// end if   </a:t>
            </a:r>
            <a:r>
              <a:rPr lang="en-US" sz="2200" dirty="0" smtClean="0"/>
              <a:t>}  </a:t>
            </a:r>
            <a:r>
              <a:rPr lang="en-US" sz="2200" dirty="0" smtClean="0">
                <a:solidFill>
                  <a:srgbClr val="0000CC"/>
                </a:solidFill>
              </a:rPr>
              <a:t>// end  for </a:t>
            </a:r>
            <a:r>
              <a:rPr lang="en-US" sz="2200" dirty="0" smtClean="0"/>
              <a:t>  }  </a:t>
            </a:r>
            <a:r>
              <a:rPr lang="en-US" sz="2200" dirty="0" smtClean="0">
                <a:solidFill>
                  <a:srgbClr val="0000CC"/>
                </a:solidFill>
              </a:rPr>
              <a:t>// end of function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Algorithm</a:t>
            </a: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001000" cy="5029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err="1">
                <a:latin typeface="Courier New" pitchFamily="49" charset="0"/>
              </a:rPr>
              <a:t>Mergesort</a:t>
            </a:r>
            <a:r>
              <a:rPr lang="en-US" sz="2000" b="1" dirty="0">
                <a:latin typeface="Courier New" pitchFamily="49" charset="0"/>
              </a:rPr>
              <a:t>(Passed an array)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if array size &gt; 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	  Divide array in half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	  Call </a:t>
            </a:r>
            <a:r>
              <a:rPr lang="en-US" sz="2000" b="1" dirty="0" err="1">
                <a:latin typeface="Courier New" pitchFamily="49" charset="0"/>
              </a:rPr>
              <a:t>Mergesort</a:t>
            </a:r>
            <a:r>
              <a:rPr lang="en-US" sz="2000" b="1" dirty="0">
                <a:latin typeface="Courier New" pitchFamily="49" charset="0"/>
              </a:rPr>
              <a:t> on first half.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	  Call </a:t>
            </a:r>
            <a:r>
              <a:rPr lang="en-US" sz="2000" b="1" dirty="0" err="1">
                <a:latin typeface="Courier New" pitchFamily="49" charset="0"/>
              </a:rPr>
              <a:t>Mergesort</a:t>
            </a:r>
            <a:r>
              <a:rPr lang="en-US" sz="2000" b="1" dirty="0">
                <a:latin typeface="Courier New" pitchFamily="49" charset="0"/>
              </a:rPr>
              <a:t> on second half.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	  Merge two halves.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Merge(Passed two arrays)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Compare leading element in each array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Select lower and place in new array.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  (If one input array is empty then place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   remainder of other array in output array)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TRUTH in CS</a:t>
            </a:r>
          </a:p>
        </p:txBody>
      </p:sp>
      <p:sp>
        <p:nvSpPr>
          <p:cNvPr id="411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dirty="0"/>
              <a:t>We don’t really pass in two arrays!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We pass in one array with indicator variables which tell us where one set of data starts and finishes and where the other set of data starts and finishes.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Honest.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871913" y="4973638"/>
            <a:ext cx="4032250" cy="1598612"/>
            <a:chOff x="2439" y="3133"/>
            <a:chExt cx="2540" cy="1007"/>
          </a:xfrm>
        </p:grpSpPr>
        <p:sp>
          <p:nvSpPr>
            <p:cNvPr id="411652" name="Rectangle 4"/>
            <p:cNvSpPr>
              <a:spLocks noChangeArrowheads="1"/>
            </p:cNvSpPr>
            <p:nvPr/>
          </p:nvSpPr>
          <p:spPr bwMode="auto">
            <a:xfrm>
              <a:off x="2439" y="3133"/>
              <a:ext cx="2540" cy="327"/>
            </a:xfrm>
            <a:prstGeom prst="rect">
              <a:avLst/>
            </a:prstGeom>
            <a:solidFill>
              <a:srgbClr val="0000CC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653" name="Text Box 5"/>
            <p:cNvSpPr txBox="1">
              <a:spLocks noChangeArrowheads="1"/>
            </p:cNvSpPr>
            <p:nvPr/>
          </p:nvSpPr>
          <p:spPr bwMode="auto">
            <a:xfrm>
              <a:off x="2439" y="3840"/>
              <a:ext cx="342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s1</a:t>
              </a:r>
            </a:p>
          </p:txBody>
        </p:sp>
        <p:sp>
          <p:nvSpPr>
            <p:cNvPr id="411654" name="Text Box 6"/>
            <p:cNvSpPr txBox="1">
              <a:spLocks noChangeArrowheads="1"/>
            </p:cNvSpPr>
            <p:nvPr/>
          </p:nvSpPr>
          <p:spPr bwMode="auto">
            <a:xfrm>
              <a:off x="3086" y="3840"/>
              <a:ext cx="299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f1</a:t>
              </a:r>
            </a:p>
          </p:txBody>
        </p:sp>
        <p:sp>
          <p:nvSpPr>
            <p:cNvPr id="411655" name="Text Box 7"/>
            <p:cNvSpPr txBox="1">
              <a:spLocks noChangeArrowheads="1"/>
            </p:cNvSpPr>
            <p:nvPr/>
          </p:nvSpPr>
          <p:spPr bwMode="auto">
            <a:xfrm>
              <a:off x="3928" y="3840"/>
              <a:ext cx="342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s2</a:t>
              </a:r>
            </a:p>
          </p:txBody>
        </p:sp>
        <p:sp>
          <p:nvSpPr>
            <p:cNvPr id="411656" name="Text Box 8"/>
            <p:cNvSpPr txBox="1">
              <a:spLocks noChangeArrowheads="1"/>
            </p:cNvSpPr>
            <p:nvPr/>
          </p:nvSpPr>
          <p:spPr bwMode="auto">
            <a:xfrm>
              <a:off x="4676" y="3840"/>
              <a:ext cx="299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f2</a:t>
              </a:r>
            </a:p>
          </p:txBody>
        </p:sp>
        <p:sp>
          <p:nvSpPr>
            <p:cNvPr id="411657" name="Line 9"/>
            <p:cNvSpPr>
              <a:spLocks noChangeShapeType="1"/>
            </p:cNvSpPr>
            <p:nvPr/>
          </p:nvSpPr>
          <p:spPr bwMode="auto">
            <a:xfrm flipV="1">
              <a:off x="2603" y="3460"/>
              <a:ext cx="382" cy="3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658" name="Line 10"/>
            <p:cNvSpPr>
              <a:spLocks noChangeShapeType="1"/>
            </p:cNvSpPr>
            <p:nvPr/>
          </p:nvSpPr>
          <p:spPr bwMode="auto">
            <a:xfrm flipV="1">
              <a:off x="3234" y="3460"/>
              <a:ext cx="151" cy="3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659" name="Line 11"/>
            <p:cNvSpPr>
              <a:spLocks noChangeShapeType="1"/>
            </p:cNvSpPr>
            <p:nvPr/>
          </p:nvSpPr>
          <p:spPr bwMode="auto">
            <a:xfrm flipH="1" flipV="1">
              <a:off x="3569" y="3460"/>
              <a:ext cx="538" cy="3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660" name="Line 12"/>
            <p:cNvSpPr>
              <a:spLocks noChangeShapeType="1"/>
            </p:cNvSpPr>
            <p:nvPr/>
          </p:nvSpPr>
          <p:spPr bwMode="auto">
            <a:xfrm flipH="1" flipV="1">
              <a:off x="3928" y="3460"/>
              <a:ext cx="888" cy="3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51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Algorithm</a:t>
            </a:r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Mergesort(Passed an array)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if array size &gt; 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	  Divide array in half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	  Call Mergesort on first half.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	  Call Mergesort on second half.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	  Merge two halves.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b="1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Merge(</a:t>
            </a:r>
            <a:r>
              <a:rPr lang="en-US" sz="2000" b="1">
                <a:solidFill>
                  <a:srgbClr val="FF0033"/>
                </a:solidFill>
                <a:latin typeface="Courier New" pitchFamily="49" charset="0"/>
              </a:rPr>
              <a:t>Passed two arrays</a:t>
            </a:r>
            <a:r>
              <a:rPr lang="en-US" sz="2000" b="1">
                <a:latin typeface="Courier New" pitchFamily="49" charset="0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Compare leading element in each array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Select lower and place in new array.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  (If one input array is empty then place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   remainder of other array in output array)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	</a:t>
            </a:r>
          </a:p>
        </p:txBody>
      </p:sp>
      <p:sp>
        <p:nvSpPr>
          <p:cNvPr id="412676" name="Text Box 4"/>
          <p:cNvSpPr txBox="1">
            <a:spLocks noChangeArrowheads="1"/>
          </p:cNvSpPr>
          <p:nvPr/>
        </p:nvSpPr>
        <p:spPr bwMode="auto">
          <a:xfrm>
            <a:off x="8305800" y="152400"/>
            <a:ext cx="638175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Arial Black" pitchFamily="34" charset="0"/>
              </a:rPr>
              <a:t>LB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16419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16420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16421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16422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16423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16424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16425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18467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18468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18469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18470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18471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18472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18473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18474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18475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18476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18477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18478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18479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18480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18481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20515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20516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0517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20518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20519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20520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20521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20522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20523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20524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0525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20526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20527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20528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20529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20530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20531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0532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20533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22563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22564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2565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22566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22567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22568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22569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22570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22571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22572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2573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22574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22575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22576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22577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22578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22579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2580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22581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22582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2583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24611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24612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4613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24614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24615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24616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24617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24618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24619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24620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4621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24622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24623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24624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24625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24626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24627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4628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24629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24630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4631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24632" name="Text Box 24"/>
          <p:cNvSpPr txBox="1">
            <a:spLocks noChangeArrowheads="1"/>
          </p:cNvSpPr>
          <p:nvPr/>
        </p:nvSpPr>
        <p:spPr bwMode="auto">
          <a:xfrm>
            <a:off x="1600200" y="4267200"/>
            <a:ext cx="838691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26659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26660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6661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26662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26663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26664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26665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26666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26667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26668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6669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26670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26671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26672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26673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26674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26675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6676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26677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26678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6679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26680" name="Text Box 24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6681" name="Text Box 25"/>
          <p:cNvSpPr txBox="1">
            <a:spLocks noChangeArrowheads="1"/>
          </p:cNvSpPr>
          <p:nvPr/>
        </p:nvSpPr>
        <p:spPr bwMode="auto">
          <a:xfrm>
            <a:off x="1600200" y="4267200"/>
            <a:ext cx="838691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28707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28708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8709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28710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28711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28712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28713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28714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28715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28716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8717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28718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28719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28720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28721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28722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28723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8724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28725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28726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8727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28728" name="Text Box 24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28729" name="Text Box 25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28730" name="Text Box 26"/>
          <p:cNvSpPr txBox="1">
            <a:spLocks noChangeArrowheads="1"/>
          </p:cNvSpPr>
          <p:nvPr/>
        </p:nvSpPr>
        <p:spPr bwMode="auto">
          <a:xfrm>
            <a:off x="1600200" y="4267200"/>
            <a:ext cx="838691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30755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30756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0757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30758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30759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30760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30761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30762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30763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30764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0765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30766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30767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30768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30769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30770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30771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0772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30773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30774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0775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30776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30777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30778" name="Text Box 26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0779" name="Text Box 27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Text Box 1026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32803" name="Text Box 1027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32804" name="Text Box 1028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2805" name="Text Box 1029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32806" name="Text Box 1030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32807" name="Text Box 1031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32808" name="Text Box 1032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32809" name="Text Box 1033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32810" name="Text Box 1034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32811" name="Text Box 1035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32812" name="Text Box 1036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2813" name="Text Box 1037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32814" name="Text Box 1038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32815" name="Text Box 1039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32816" name="Text Box 1040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32817" name="Text Box 1041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32818" name="Text Box 1042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32819" name="Text Box 1043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2820" name="Text Box 1044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32821" name="Text Box 1045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32822" name="Text Box 1046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2823" name="Text Box 1047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32824" name="Text Box 1048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32825" name="Text Box 1049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32826" name="Text Box 1050"/>
          <p:cNvSpPr txBox="1">
            <a:spLocks noChangeArrowheads="1"/>
          </p:cNvSpPr>
          <p:nvPr/>
        </p:nvSpPr>
        <p:spPr bwMode="auto">
          <a:xfrm>
            <a:off x="3417642" y="4419600"/>
            <a:ext cx="838691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32827" name="Text Box 1051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2828" name="Text Box 1052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34851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34852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4853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34854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34855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34856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34857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34858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34859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34860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4861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34862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34863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34864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34865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34866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34867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4868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34869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34870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4871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34872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34873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34874" name="Text Box 26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34875" name="Text Box 27"/>
          <p:cNvSpPr txBox="1">
            <a:spLocks noChangeArrowheads="1"/>
          </p:cNvSpPr>
          <p:nvPr/>
        </p:nvSpPr>
        <p:spPr bwMode="auto">
          <a:xfrm>
            <a:off x="3417642" y="4419600"/>
            <a:ext cx="838691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34876" name="Text Box 28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4877" name="Text Box 29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Text Box 1026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36899" name="Text Box 1027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36900" name="Text Box 1028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6901" name="Text Box 1029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36902" name="Text Box 1030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36903" name="Text Box 1031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36904" name="Text Box 1032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36905" name="Text Box 1033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36906" name="Text Box 1034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36907" name="Text Box 1035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36908" name="Text Box 1036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6909" name="Text Box 1037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36910" name="Text Box 1038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36911" name="Text Box 1039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36912" name="Text Box 1040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36913" name="Text Box 1041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36914" name="Text Box 1042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36915" name="Text Box 1043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6916" name="Text Box 1044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36917" name="Text Box 1045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36918" name="Text Box 1046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6919" name="Text Box 1047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36920" name="Text Box 1048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36921" name="Text Box 1049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36922" name="Text Box 1050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36923" name="Text Box 1051"/>
          <p:cNvSpPr txBox="1">
            <a:spLocks noChangeArrowheads="1"/>
          </p:cNvSpPr>
          <p:nvPr/>
        </p:nvSpPr>
        <p:spPr bwMode="auto">
          <a:xfrm>
            <a:off x="3417642" y="4419600"/>
            <a:ext cx="838691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36924" name="Text Box 1052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36925" name="Text Box 1053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36926" name="Text Box 1054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Text Box 1026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338947" name="Text Box 1027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338948" name="Text Box 1028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338949" name="Text Box 1029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338950" name="Text Box 1030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338951" name="Text Box 1031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338952" name="Text Box 1032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338953" name="Text Box 1033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338954" name="Text Box 1034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338955" name="Text Box 1035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338956" name="Text Box 1036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338957" name="Text Box 1037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338958" name="Text Box 1038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338959" name="Text Box 1039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338960" name="Text Box 1040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338961" name="Text Box 1041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338962" name="Text Box 1042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338963" name="Text Box 1043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338964" name="Text Box 1044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338965" name="Text Box 1045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338966" name="Text Box 1046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338967" name="Text Box 1047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338968" name="Text Box 1048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338969" name="Text Box 1049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338970" name="Text Box 1050"/>
          <p:cNvSpPr txBox="1">
            <a:spLocks noChangeArrowheads="1"/>
          </p:cNvSpPr>
          <p:nvPr/>
        </p:nvSpPr>
        <p:spPr bwMode="auto">
          <a:xfrm>
            <a:off x="1676400" y="5029200"/>
            <a:ext cx="2667000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</a:rPr>
              <a:t>Merge</a:t>
            </a:r>
          </a:p>
        </p:txBody>
      </p:sp>
      <p:sp>
        <p:nvSpPr>
          <p:cNvPr id="338971" name="Text Box 1051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338972" name="Text Box 1052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338973" name="Text Box 1053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338974" name="Text Box 1054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23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Text Box 1026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40995" name="Text Box 1027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0996" name="Text Box 1028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0997" name="Text Box 1029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0998" name="Text Box 1030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40999" name="Text Box 1031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41000" name="Text Box 1032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1001" name="Text Box 1033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41002" name="Text Box 1034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41003" name="Text Box 1035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1004" name="Text Box 1036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1005" name="Text Box 1037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1006" name="Text Box 1038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41007" name="Text Box 1039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41008" name="Text Box 1040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1009" name="Text Box 1041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41010" name="Text Box 1042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1011" name="Text Box 1043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1012" name="Text Box 1044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1013" name="Text Box 1045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1014" name="Text Box 1046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1015" name="Text Box 1047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1016" name="Text Box 1048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1017" name="Text Box 1049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1018" name="Text Box 1050"/>
          <p:cNvSpPr txBox="1">
            <a:spLocks noChangeArrowheads="1"/>
          </p:cNvSpPr>
          <p:nvPr/>
        </p:nvSpPr>
        <p:spPr bwMode="auto">
          <a:xfrm>
            <a:off x="1676400" y="5029200"/>
            <a:ext cx="2667000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41019" name="Text Box 1051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1020" name="Text Box 1052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1021" name="Text Box 1053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1022" name="Text Box 1054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1023" name="Text Box 1055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Text Box 1026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43043" name="Text Box 1027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3044" name="Text Box 1028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3045" name="Text Box 1029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3046" name="Text Box 1030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43047" name="Text Box 1031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43048" name="Text Box 1032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3049" name="Text Box 1033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43050" name="Text Box 1034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43051" name="Text Box 1035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3052" name="Text Box 1036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3053" name="Text Box 1037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3054" name="Text Box 1038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43055" name="Text Box 1039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43056" name="Text Box 1040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3057" name="Text Box 1041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43058" name="Text Box 1042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3059" name="Text Box 1043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3060" name="Text Box 1044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3061" name="Text Box 1045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3062" name="Text Box 1046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3063" name="Text Box 1047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3064" name="Text Box 1048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3065" name="Text Box 1049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3066" name="Text Box 1050"/>
          <p:cNvSpPr txBox="1">
            <a:spLocks noChangeArrowheads="1"/>
          </p:cNvSpPr>
          <p:nvPr/>
        </p:nvSpPr>
        <p:spPr bwMode="auto">
          <a:xfrm>
            <a:off x="1676400" y="5029200"/>
            <a:ext cx="2667000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43067" name="Text Box 1051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3068" name="Text Box 1052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3069" name="Text Box 1053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3070" name="Text Box 1054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3071" name="Text Box 1055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3072" name="Text Box 1056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Text Box 1026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45091" name="Text Box 1027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5092" name="Text Box 1028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5093" name="Text Box 1029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5094" name="Text Box 1030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45095" name="Text Box 1031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45096" name="Text Box 1032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5097" name="Text Box 1033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45098" name="Text Box 1034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45099" name="Text Box 1035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5100" name="Text Box 1036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5101" name="Text Box 1037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5102" name="Text Box 1038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45103" name="Text Box 1039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45104" name="Text Box 1040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5105" name="Text Box 1041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45106" name="Text Box 1042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5107" name="Text Box 1043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5108" name="Text Box 1044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5109" name="Text Box 1045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5110" name="Text Box 1046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5111" name="Text Box 1047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5112" name="Text Box 1048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5113" name="Text Box 1049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5114" name="Text Box 1050"/>
          <p:cNvSpPr txBox="1">
            <a:spLocks noChangeArrowheads="1"/>
          </p:cNvSpPr>
          <p:nvPr/>
        </p:nvSpPr>
        <p:spPr bwMode="auto">
          <a:xfrm>
            <a:off x="1676400" y="5029200"/>
            <a:ext cx="2667000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45115" name="Text Box 1051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5116" name="Text Box 1052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5117" name="Text Box 1053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5118" name="Text Box 1054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5119" name="Text Box 1055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5120" name="Text Box 1056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5121" name="Text Box 1057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47139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7140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7141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7142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47143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47144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7145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47146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47147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7148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7149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7150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47151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47152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7153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47154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7155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7156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7157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7158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7159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7160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7161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7162" name="Text Box 26"/>
          <p:cNvSpPr txBox="1">
            <a:spLocks noChangeArrowheads="1"/>
          </p:cNvSpPr>
          <p:nvPr/>
        </p:nvSpPr>
        <p:spPr bwMode="auto">
          <a:xfrm>
            <a:off x="1676400" y="5029200"/>
            <a:ext cx="2667000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47163" name="Text Box 27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7164" name="Text Box 28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7165" name="Text Box 29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7166" name="Text Box 30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7167" name="Text Box 31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7168" name="Text Box 32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7169" name="Text Box 33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7170" name="Text Box 34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49187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9188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9189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9190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49191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49192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9193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49194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49195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9196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9197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9198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49199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49200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9201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49202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9203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9204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9205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9206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9207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9208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9209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9210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49211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49212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49213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49214" name="Text Box 30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9215" name="Text Box 31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49216" name="Text Box 32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9217" name="Text Box 33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9218" name="Text Box 34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49219" name="Text Box 35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49220" name="Text Box 36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49221" name="Text Box 37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1235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1236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1237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1238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1239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51240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1241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51242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1243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1244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1245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1246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1247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51248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1249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51250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1251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1252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1253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1254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1255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1256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1257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1258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1259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1260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51261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51262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1263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1264" name="Text Box 32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1265" name="Text Box 33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1266" name="Text Box 34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1267" name="Text Box 35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1268" name="Text Box 36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1269" name="Text Box 37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1270" name="Text Box 38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1271" name="Text Box 39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3283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3284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3285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3286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3287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53288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3289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53290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3291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3292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3293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3294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3295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53296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3297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53298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3299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3300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3301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3302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3303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3304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3305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3306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3307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3308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53309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53310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3311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3312" name="Text Box 32"/>
          <p:cNvSpPr txBox="1">
            <a:spLocks noChangeArrowheads="1"/>
          </p:cNvSpPr>
          <p:nvPr/>
        </p:nvSpPr>
        <p:spPr bwMode="auto">
          <a:xfrm>
            <a:off x="5094042" y="4343400"/>
            <a:ext cx="838691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53313" name="Text Box 33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3314" name="Text Box 34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3315" name="Text Box 35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3316" name="Text Box 36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3317" name="Text Box 37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3318" name="Text Box 38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3319" name="Text Box 39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3320" name="Text Box 40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5331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5332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5333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5334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5335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55336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5337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55338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5339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5340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5341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5342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5343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55344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5345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55346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5347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5348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5349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5350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5351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5352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5353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5354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5355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5356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55357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55358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5359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5360" name="Text Box 32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5361" name="Text Box 33"/>
          <p:cNvSpPr txBox="1">
            <a:spLocks noChangeArrowheads="1"/>
          </p:cNvSpPr>
          <p:nvPr/>
        </p:nvSpPr>
        <p:spPr bwMode="auto">
          <a:xfrm>
            <a:off x="5094042" y="4343400"/>
            <a:ext cx="838691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55362" name="Text Box 34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5363" name="Text Box 35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5364" name="Text Box 36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5365" name="Text Box 37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5366" name="Text Box 38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5367" name="Text Box 39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5368" name="Text Box 40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5369" name="Text Box 41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7379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7380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7381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7382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7383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57384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7385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57386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7387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7388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7389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7390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7391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57392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7393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57394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7395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7396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7397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7398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7399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7400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7401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7402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7403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7404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57405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57406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7407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7408" name="Text Box 32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7409" name="Text Box 33"/>
          <p:cNvSpPr txBox="1">
            <a:spLocks noChangeArrowheads="1"/>
          </p:cNvSpPr>
          <p:nvPr/>
        </p:nvSpPr>
        <p:spPr bwMode="auto">
          <a:xfrm>
            <a:off x="5094042" y="4343400"/>
            <a:ext cx="838691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57410" name="Text Box 34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7411" name="Text Box 35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7412" name="Text Box 36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7413" name="Text Box 37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7414" name="Text Box 38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7415" name="Text Box 39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7416" name="Text Box 40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7417" name="Text Box 41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7418" name="Text Box 42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9427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9428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9429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9430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9431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59432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9433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59434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9435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9436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9437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9438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9439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59440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9441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59442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9443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9444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9445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9446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9447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9448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9449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9450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9451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9452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59453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59454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9455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9456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59457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59458" name="Text Box 34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9459" name="Text Box 35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59460" name="Text Box 36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9461" name="Text Box 37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9462" name="Text Box 38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59463" name="Text Box 39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59464" name="Text Box 40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59465" name="Text Box 41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59466" name="Text Box 42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59467" name="Text Box 43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1475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1476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1477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1478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1479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1480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1481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1482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1483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1484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1485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1486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1487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1488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1489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1490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1491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1492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1493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1494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1495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1496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1497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1498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1499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1500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1501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1502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1503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1504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1505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1506" name="Text Box 34"/>
          <p:cNvSpPr txBox="1">
            <a:spLocks noChangeArrowheads="1"/>
          </p:cNvSpPr>
          <p:nvPr/>
        </p:nvSpPr>
        <p:spPr bwMode="auto">
          <a:xfrm>
            <a:off x="6770442" y="4343400"/>
            <a:ext cx="838691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61507" name="Text Box 35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1508" name="Text Box 36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1509" name="Text Box 37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1510" name="Text Box 38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1511" name="Text Box 39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1512" name="Text Box 40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1513" name="Text Box 41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1514" name="Text Box 42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1515" name="Text Box 43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1516" name="Text Box 44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3523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3524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3525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3526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3527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3528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3529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3530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3531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3532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3533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3534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3535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3536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3537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3538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3539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3540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3541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3542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3543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3544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3545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3546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3547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3548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3549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3550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3551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3552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3553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3554" name="Text Box 34"/>
          <p:cNvSpPr txBox="1">
            <a:spLocks noChangeArrowheads="1"/>
          </p:cNvSpPr>
          <p:nvPr/>
        </p:nvSpPr>
        <p:spPr bwMode="auto">
          <a:xfrm>
            <a:off x="6770442" y="4343400"/>
            <a:ext cx="838691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63555" name="Text Box 35"/>
          <p:cNvSpPr txBox="1">
            <a:spLocks noChangeArrowheads="1"/>
          </p:cNvSpPr>
          <p:nvPr/>
        </p:nvSpPr>
        <p:spPr bwMode="auto">
          <a:xfrm>
            <a:off x="6575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3556" name="Text Box 36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3557" name="Text Box 37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3558" name="Text Box 38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3559" name="Text Box 39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3560" name="Text Box 40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3561" name="Text Box 41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3562" name="Text Box 42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3563" name="Text Box 43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3564" name="Text Box 44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3565" name="Text Box 45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5571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5572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5573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5574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5575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5576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5577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5578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5579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5580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5581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5582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5583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5584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5585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5586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5587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5588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5589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5590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5591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5592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5593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5594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5595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5596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5597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5598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5599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5600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5601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5602" name="Text Box 34"/>
          <p:cNvSpPr txBox="1">
            <a:spLocks noChangeArrowheads="1"/>
          </p:cNvSpPr>
          <p:nvPr/>
        </p:nvSpPr>
        <p:spPr bwMode="auto">
          <a:xfrm>
            <a:off x="6770442" y="4343400"/>
            <a:ext cx="838691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65603" name="Text Box 35"/>
          <p:cNvSpPr txBox="1">
            <a:spLocks noChangeArrowheads="1"/>
          </p:cNvSpPr>
          <p:nvPr/>
        </p:nvSpPr>
        <p:spPr bwMode="auto">
          <a:xfrm>
            <a:off x="7162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5604" name="Text Box 36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5605" name="Text Box 37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5606" name="Text Box 38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5607" name="Text Box 39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5608" name="Text Box 40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5609" name="Text Box 41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5610" name="Text Box 42"/>
          <p:cNvSpPr txBox="1">
            <a:spLocks noChangeArrowheads="1"/>
          </p:cNvSpPr>
          <p:nvPr/>
        </p:nvSpPr>
        <p:spPr bwMode="auto">
          <a:xfrm>
            <a:off x="6575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5611" name="Text Box 43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5612" name="Text Box 44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5613" name="Text Box 45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5614" name="Text Box 46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7619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7620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7621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7622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7623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7624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7625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7626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7627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7628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7629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7630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7631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7632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7633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7634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7635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7636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7637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7638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7639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7640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7641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7642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7643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7644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7645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7646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7647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7648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7649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7650" name="Text Box 34"/>
          <p:cNvSpPr txBox="1">
            <a:spLocks noChangeArrowheads="1"/>
          </p:cNvSpPr>
          <p:nvPr/>
        </p:nvSpPr>
        <p:spPr bwMode="auto">
          <a:xfrm>
            <a:off x="5083175" y="5029200"/>
            <a:ext cx="2667000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67651" name="Text Box 35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7652" name="Text Box 36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7653" name="Text Box 37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7654" name="Text Box 38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7655" name="Text Box 39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7656" name="Text Box 40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7657" name="Text Box 41"/>
          <p:cNvSpPr txBox="1">
            <a:spLocks noChangeArrowheads="1"/>
          </p:cNvSpPr>
          <p:nvPr/>
        </p:nvSpPr>
        <p:spPr bwMode="auto">
          <a:xfrm>
            <a:off x="7162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7658" name="Text Box 42"/>
          <p:cNvSpPr txBox="1">
            <a:spLocks noChangeArrowheads="1"/>
          </p:cNvSpPr>
          <p:nvPr/>
        </p:nvSpPr>
        <p:spPr bwMode="auto">
          <a:xfrm>
            <a:off x="6575425" y="3657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7659" name="Text Box 43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7660" name="Text Box 44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7661" name="Text Box 45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7662" name="Text Box 46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9667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9668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9669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9670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9671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9672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9673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9674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9675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9676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9677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9678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9679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9680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9681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9682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9683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9684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9685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9686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9687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9688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9689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9690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9691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9692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9693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9694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69695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9696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9697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9698" name="Text Box 34"/>
          <p:cNvSpPr txBox="1">
            <a:spLocks noChangeArrowheads="1"/>
          </p:cNvSpPr>
          <p:nvPr/>
        </p:nvSpPr>
        <p:spPr bwMode="auto">
          <a:xfrm>
            <a:off x="5083175" y="5029200"/>
            <a:ext cx="2667000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69699" name="Text Box 35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9700" name="Text Box 36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9701" name="Text Box 37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9702" name="Text Box 38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9703" name="Text Box 39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9704" name="Text Box 40"/>
          <p:cNvSpPr txBox="1">
            <a:spLocks noChangeArrowheads="1"/>
          </p:cNvSpPr>
          <p:nvPr/>
        </p:nvSpPr>
        <p:spPr bwMode="auto">
          <a:xfrm>
            <a:off x="7162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69705" name="Text Box 41"/>
          <p:cNvSpPr txBox="1">
            <a:spLocks noChangeArrowheads="1"/>
          </p:cNvSpPr>
          <p:nvPr/>
        </p:nvSpPr>
        <p:spPr bwMode="auto">
          <a:xfrm>
            <a:off x="6575425" y="3657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69706" name="Text Box 42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69707" name="Text Box 43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69708" name="Text Box 44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69709" name="Text Box 45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69710" name="Text Box 46"/>
          <p:cNvSpPr txBox="1">
            <a:spLocks noChangeArrowheads="1"/>
          </p:cNvSpPr>
          <p:nvPr/>
        </p:nvSpPr>
        <p:spPr bwMode="auto">
          <a:xfrm>
            <a:off x="498792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69711" name="Text Box 47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1715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1716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1717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1718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1719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1720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1721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1722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1723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1724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1725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1726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1727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1728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1729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1730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1731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1732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1733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1734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1735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1736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1737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1738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1739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1740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1741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1742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1743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1744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1745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1746" name="Text Box 34"/>
          <p:cNvSpPr txBox="1">
            <a:spLocks noChangeArrowheads="1"/>
          </p:cNvSpPr>
          <p:nvPr/>
        </p:nvSpPr>
        <p:spPr bwMode="auto">
          <a:xfrm>
            <a:off x="5083175" y="5029200"/>
            <a:ext cx="2667000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71747" name="Text Box 35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1748" name="Text Box 36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1749" name="Text Box 37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1750" name="Text Box 38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1751" name="Text Box 39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1752" name="Text Box 40"/>
          <p:cNvSpPr txBox="1">
            <a:spLocks noChangeArrowheads="1"/>
          </p:cNvSpPr>
          <p:nvPr/>
        </p:nvSpPr>
        <p:spPr bwMode="auto">
          <a:xfrm>
            <a:off x="6575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1753" name="Text Box 41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1754" name="Text Box 42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1755" name="Text Box 43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1756" name="Text Box 44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1757" name="Text Box 45"/>
          <p:cNvSpPr txBox="1">
            <a:spLocks noChangeArrowheads="1"/>
          </p:cNvSpPr>
          <p:nvPr/>
        </p:nvSpPr>
        <p:spPr bwMode="auto">
          <a:xfrm>
            <a:off x="498792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1758" name="Text Box 46"/>
          <p:cNvSpPr txBox="1">
            <a:spLocks noChangeArrowheads="1"/>
          </p:cNvSpPr>
          <p:nvPr/>
        </p:nvSpPr>
        <p:spPr bwMode="auto">
          <a:xfrm>
            <a:off x="557530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1759" name="Text Box 47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1760" name="Text Box 48"/>
          <p:cNvSpPr txBox="1">
            <a:spLocks noChangeArrowheads="1"/>
          </p:cNvSpPr>
          <p:nvPr/>
        </p:nvSpPr>
        <p:spPr bwMode="auto">
          <a:xfrm>
            <a:off x="7162800" y="3657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3763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3764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3765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3766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3767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3768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3769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3770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3771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3772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3773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3774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3775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3776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3777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3778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3779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3780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3781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3782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3783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3784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3785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3786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3787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3788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3789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3790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3791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3792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3793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3794" name="Text Box 34"/>
          <p:cNvSpPr txBox="1">
            <a:spLocks noChangeArrowheads="1"/>
          </p:cNvSpPr>
          <p:nvPr/>
        </p:nvSpPr>
        <p:spPr bwMode="auto">
          <a:xfrm>
            <a:off x="5083175" y="5029200"/>
            <a:ext cx="2667000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73795" name="Text Box 35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3796" name="Text Box 36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3797" name="Text Box 37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3798" name="Text Box 38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3799" name="Text Box 39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3800" name="Text Box 40"/>
          <p:cNvSpPr txBox="1">
            <a:spLocks noChangeArrowheads="1"/>
          </p:cNvSpPr>
          <p:nvPr/>
        </p:nvSpPr>
        <p:spPr bwMode="auto">
          <a:xfrm>
            <a:off x="7162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3801" name="Text Box 41"/>
          <p:cNvSpPr txBox="1">
            <a:spLocks noChangeArrowheads="1"/>
          </p:cNvSpPr>
          <p:nvPr/>
        </p:nvSpPr>
        <p:spPr bwMode="auto">
          <a:xfrm>
            <a:off x="6575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3802" name="Text Box 42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3803" name="Text Box 43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3804" name="Text Box 44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3805" name="Text Box 45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3806" name="Text Box 46"/>
          <p:cNvSpPr txBox="1">
            <a:spLocks noChangeArrowheads="1"/>
          </p:cNvSpPr>
          <p:nvPr/>
        </p:nvSpPr>
        <p:spPr bwMode="auto">
          <a:xfrm>
            <a:off x="498792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3807" name="Text Box 47"/>
          <p:cNvSpPr txBox="1">
            <a:spLocks noChangeArrowheads="1"/>
          </p:cNvSpPr>
          <p:nvPr/>
        </p:nvSpPr>
        <p:spPr bwMode="auto">
          <a:xfrm>
            <a:off x="557530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3808" name="Text Box 48"/>
          <p:cNvSpPr txBox="1">
            <a:spLocks noChangeArrowheads="1"/>
          </p:cNvSpPr>
          <p:nvPr/>
        </p:nvSpPr>
        <p:spPr bwMode="auto">
          <a:xfrm>
            <a:off x="616267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3809" name="Text Box 49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5811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5812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5813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5814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5815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5816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5817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5818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5819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5820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5821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5822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5823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5824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5825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5826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5827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5828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5829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5830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5831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5832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5833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5834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5835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5836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5837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5838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5839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5840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5841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5842" name="Text Box 34"/>
          <p:cNvSpPr txBox="1">
            <a:spLocks noChangeArrowheads="1"/>
          </p:cNvSpPr>
          <p:nvPr/>
        </p:nvSpPr>
        <p:spPr bwMode="auto">
          <a:xfrm>
            <a:off x="5083175" y="5029200"/>
            <a:ext cx="2667000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75843" name="Text Box 35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5844" name="Text Box 36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5845" name="Text Box 37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5846" name="Text Box 38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5847" name="Text Box 39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5848" name="Text Box 40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5849" name="Text Box 41"/>
          <p:cNvSpPr txBox="1">
            <a:spLocks noChangeArrowheads="1"/>
          </p:cNvSpPr>
          <p:nvPr/>
        </p:nvSpPr>
        <p:spPr bwMode="auto">
          <a:xfrm>
            <a:off x="7162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5850" name="Text Box 42"/>
          <p:cNvSpPr txBox="1">
            <a:spLocks noChangeArrowheads="1"/>
          </p:cNvSpPr>
          <p:nvPr/>
        </p:nvSpPr>
        <p:spPr bwMode="auto">
          <a:xfrm>
            <a:off x="6575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5851" name="Text Box 43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5852" name="Text Box 44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5853" name="Text Box 45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5854" name="Text Box 46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5855" name="Text Box 47"/>
          <p:cNvSpPr txBox="1">
            <a:spLocks noChangeArrowheads="1"/>
          </p:cNvSpPr>
          <p:nvPr/>
        </p:nvSpPr>
        <p:spPr bwMode="auto">
          <a:xfrm>
            <a:off x="498792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5856" name="Text Box 48"/>
          <p:cNvSpPr txBox="1">
            <a:spLocks noChangeArrowheads="1"/>
          </p:cNvSpPr>
          <p:nvPr/>
        </p:nvSpPr>
        <p:spPr bwMode="auto">
          <a:xfrm>
            <a:off x="557530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5857" name="Text Box 49"/>
          <p:cNvSpPr txBox="1">
            <a:spLocks noChangeArrowheads="1"/>
          </p:cNvSpPr>
          <p:nvPr/>
        </p:nvSpPr>
        <p:spPr bwMode="auto">
          <a:xfrm>
            <a:off x="616267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5858" name="Text Box 50"/>
          <p:cNvSpPr txBox="1">
            <a:spLocks noChangeArrowheads="1"/>
          </p:cNvSpPr>
          <p:nvPr/>
        </p:nvSpPr>
        <p:spPr bwMode="auto">
          <a:xfrm>
            <a:off x="675005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7859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7860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7861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7862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7863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7864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7865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7866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7867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7868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7869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7870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7871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7872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7873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7874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7875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7876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7877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7878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7879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7880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7881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7882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7883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7884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7885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7886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7887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7888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7889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7890" name="Text Box 34"/>
          <p:cNvSpPr txBox="1">
            <a:spLocks noChangeArrowheads="1"/>
          </p:cNvSpPr>
          <p:nvPr/>
        </p:nvSpPr>
        <p:spPr bwMode="auto">
          <a:xfrm>
            <a:off x="1692275" y="5905500"/>
            <a:ext cx="5889625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77891" name="Text Box 35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7892" name="Text Box 36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7893" name="Text Box 37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7894" name="Text Box 38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7895" name="Text Box 39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7896" name="Text Box 40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7897" name="Text Box 41"/>
          <p:cNvSpPr txBox="1">
            <a:spLocks noChangeArrowheads="1"/>
          </p:cNvSpPr>
          <p:nvPr/>
        </p:nvSpPr>
        <p:spPr bwMode="auto">
          <a:xfrm>
            <a:off x="7162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7898" name="Text Box 42"/>
          <p:cNvSpPr txBox="1">
            <a:spLocks noChangeArrowheads="1"/>
          </p:cNvSpPr>
          <p:nvPr/>
        </p:nvSpPr>
        <p:spPr bwMode="auto">
          <a:xfrm>
            <a:off x="6575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7899" name="Text Box 43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7900" name="Text Box 44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7901" name="Text Box 45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7902" name="Text Box 46"/>
          <p:cNvSpPr txBox="1">
            <a:spLocks noChangeArrowheads="1"/>
          </p:cNvSpPr>
          <p:nvPr/>
        </p:nvSpPr>
        <p:spPr bwMode="auto">
          <a:xfrm>
            <a:off x="557530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7903" name="Text Box 47"/>
          <p:cNvSpPr txBox="1">
            <a:spLocks noChangeArrowheads="1"/>
          </p:cNvSpPr>
          <p:nvPr/>
        </p:nvSpPr>
        <p:spPr bwMode="auto">
          <a:xfrm>
            <a:off x="616267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7904" name="Text Box 48"/>
          <p:cNvSpPr txBox="1">
            <a:spLocks noChangeArrowheads="1"/>
          </p:cNvSpPr>
          <p:nvPr/>
        </p:nvSpPr>
        <p:spPr bwMode="auto">
          <a:xfrm>
            <a:off x="675005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7905" name="Text Box 49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7906" name="Text Box 50"/>
          <p:cNvSpPr txBox="1">
            <a:spLocks noChangeArrowheads="1"/>
          </p:cNvSpPr>
          <p:nvPr/>
        </p:nvSpPr>
        <p:spPr bwMode="auto">
          <a:xfrm>
            <a:off x="4987925" y="43688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9907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9908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9909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9910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9911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9912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9913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9914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9915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9916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9917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9918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9919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9920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9921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9922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9923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9924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9925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9926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9927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9928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9929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9930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9931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9932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9933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9934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9935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9936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9937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9938" name="Text Box 34"/>
          <p:cNvSpPr txBox="1">
            <a:spLocks noChangeArrowheads="1"/>
          </p:cNvSpPr>
          <p:nvPr/>
        </p:nvSpPr>
        <p:spPr bwMode="auto">
          <a:xfrm>
            <a:off x="1692275" y="5905500"/>
            <a:ext cx="5889625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79939" name="Text Box 35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9940" name="Text Box 36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9941" name="Text Box 37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9942" name="Text Box 38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9943" name="Text Box 39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9944" name="Text Box 40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9945" name="Text Box 41"/>
          <p:cNvSpPr txBox="1">
            <a:spLocks noChangeArrowheads="1"/>
          </p:cNvSpPr>
          <p:nvPr/>
        </p:nvSpPr>
        <p:spPr bwMode="auto">
          <a:xfrm>
            <a:off x="7162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9946" name="Text Box 42"/>
          <p:cNvSpPr txBox="1">
            <a:spLocks noChangeArrowheads="1"/>
          </p:cNvSpPr>
          <p:nvPr/>
        </p:nvSpPr>
        <p:spPr bwMode="auto">
          <a:xfrm>
            <a:off x="6575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79947" name="Text Box 43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79948" name="Text Box 44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79949" name="Text Box 45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79950" name="Text Box 46"/>
          <p:cNvSpPr txBox="1">
            <a:spLocks noChangeArrowheads="1"/>
          </p:cNvSpPr>
          <p:nvPr/>
        </p:nvSpPr>
        <p:spPr bwMode="auto">
          <a:xfrm>
            <a:off x="498792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9951" name="Text Box 47"/>
          <p:cNvSpPr txBox="1">
            <a:spLocks noChangeArrowheads="1"/>
          </p:cNvSpPr>
          <p:nvPr/>
        </p:nvSpPr>
        <p:spPr bwMode="auto">
          <a:xfrm>
            <a:off x="616267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79952" name="Text Box 48"/>
          <p:cNvSpPr txBox="1">
            <a:spLocks noChangeArrowheads="1"/>
          </p:cNvSpPr>
          <p:nvPr/>
        </p:nvSpPr>
        <p:spPr bwMode="auto">
          <a:xfrm>
            <a:off x="675005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79953" name="Text Box 49"/>
          <p:cNvSpPr txBox="1">
            <a:spLocks noChangeArrowheads="1"/>
          </p:cNvSpPr>
          <p:nvPr/>
        </p:nvSpPr>
        <p:spPr bwMode="auto">
          <a:xfrm>
            <a:off x="223202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79954" name="Text Box 50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79955" name="Text Box 51"/>
          <p:cNvSpPr txBox="1">
            <a:spLocks noChangeArrowheads="1"/>
          </p:cNvSpPr>
          <p:nvPr/>
        </p:nvSpPr>
        <p:spPr bwMode="auto">
          <a:xfrm>
            <a:off x="5575300" y="43688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1955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1956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1957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1958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1959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1960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1961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1962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1963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1964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1965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1966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1967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1968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1969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1970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1971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1972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1973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1974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1975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1976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1977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1978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1979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1980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1981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1982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1983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1984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1985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1986" name="Text Box 34"/>
          <p:cNvSpPr txBox="1">
            <a:spLocks noChangeArrowheads="1"/>
          </p:cNvSpPr>
          <p:nvPr/>
        </p:nvSpPr>
        <p:spPr bwMode="auto">
          <a:xfrm>
            <a:off x="1692275" y="5905500"/>
            <a:ext cx="5889625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81987" name="Text Box 35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1988" name="Text Box 36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1989" name="Text Box 37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1990" name="Text Box 38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1991" name="Text Box 39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1992" name="Text Box 40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1993" name="Text Box 41"/>
          <p:cNvSpPr txBox="1">
            <a:spLocks noChangeArrowheads="1"/>
          </p:cNvSpPr>
          <p:nvPr/>
        </p:nvSpPr>
        <p:spPr bwMode="auto">
          <a:xfrm>
            <a:off x="7162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1994" name="Text Box 42"/>
          <p:cNvSpPr txBox="1">
            <a:spLocks noChangeArrowheads="1"/>
          </p:cNvSpPr>
          <p:nvPr/>
        </p:nvSpPr>
        <p:spPr bwMode="auto">
          <a:xfrm>
            <a:off x="6575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1995" name="Text Box 43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1996" name="Text Box 44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1997" name="Text Box 45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1998" name="Text Box 46"/>
          <p:cNvSpPr txBox="1">
            <a:spLocks noChangeArrowheads="1"/>
          </p:cNvSpPr>
          <p:nvPr/>
        </p:nvSpPr>
        <p:spPr bwMode="auto">
          <a:xfrm>
            <a:off x="498792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1999" name="Text Box 47"/>
          <p:cNvSpPr txBox="1">
            <a:spLocks noChangeArrowheads="1"/>
          </p:cNvSpPr>
          <p:nvPr/>
        </p:nvSpPr>
        <p:spPr bwMode="auto">
          <a:xfrm>
            <a:off x="616267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2000" name="Text Box 48"/>
          <p:cNvSpPr txBox="1">
            <a:spLocks noChangeArrowheads="1"/>
          </p:cNvSpPr>
          <p:nvPr/>
        </p:nvSpPr>
        <p:spPr bwMode="auto">
          <a:xfrm>
            <a:off x="675005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2001" name="Text Box 49"/>
          <p:cNvSpPr txBox="1">
            <a:spLocks noChangeArrowheads="1"/>
          </p:cNvSpPr>
          <p:nvPr/>
        </p:nvSpPr>
        <p:spPr bwMode="auto">
          <a:xfrm>
            <a:off x="223202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2002" name="Text Box 50"/>
          <p:cNvSpPr txBox="1">
            <a:spLocks noChangeArrowheads="1"/>
          </p:cNvSpPr>
          <p:nvPr/>
        </p:nvSpPr>
        <p:spPr bwMode="auto">
          <a:xfrm>
            <a:off x="282257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2003" name="Text Box 51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2004" name="Text Box 52"/>
          <p:cNvSpPr txBox="1">
            <a:spLocks noChangeArrowheads="1"/>
          </p:cNvSpPr>
          <p:nvPr/>
        </p:nvSpPr>
        <p:spPr bwMode="auto">
          <a:xfrm>
            <a:off x="5575300" y="43688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4003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4004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4005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4006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4007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4008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4009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4010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4011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4012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4013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4014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4015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4016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4017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4018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4019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4020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4021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4022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4023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4024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4025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4026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4027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4028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4029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4030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4031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4032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4033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4034" name="Text Box 34"/>
          <p:cNvSpPr txBox="1">
            <a:spLocks noChangeArrowheads="1"/>
          </p:cNvSpPr>
          <p:nvPr/>
        </p:nvSpPr>
        <p:spPr bwMode="auto">
          <a:xfrm>
            <a:off x="1692275" y="5905500"/>
            <a:ext cx="5889625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84035" name="Text Box 35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4036" name="Text Box 36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4037" name="Text Box 37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4038" name="Text Box 38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4039" name="Text Box 39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4040" name="Text Box 40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4041" name="Text Box 41"/>
          <p:cNvSpPr txBox="1">
            <a:spLocks noChangeArrowheads="1"/>
          </p:cNvSpPr>
          <p:nvPr/>
        </p:nvSpPr>
        <p:spPr bwMode="auto">
          <a:xfrm>
            <a:off x="7162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4042" name="Text Box 42"/>
          <p:cNvSpPr txBox="1">
            <a:spLocks noChangeArrowheads="1"/>
          </p:cNvSpPr>
          <p:nvPr/>
        </p:nvSpPr>
        <p:spPr bwMode="auto">
          <a:xfrm>
            <a:off x="6575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4043" name="Text Box 43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4044" name="Text Box 44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4045" name="Text Box 45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4046" name="Text Box 46"/>
          <p:cNvSpPr txBox="1">
            <a:spLocks noChangeArrowheads="1"/>
          </p:cNvSpPr>
          <p:nvPr/>
        </p:nvSpPr>
        <p:spPr bwMode="auto">
          <a:xfrm>
            <a:off x="498792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4047" name="Text Box 47"/>
          <p:cNvSpPr txBox="1">
            <a:spLocks noChangeArrowheads="1"/>
          </p:cNvSpPr>
          <p:nvPr/>
        </p:nvSpPr>
        <p:spPr bwMode="auto">
          <a:xfrm>
            <a:off x="616267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4048" name="Text Box 48"/>
          <p:cNvSpPr txBox="1">
            <a:spLocks noChangeArrowheads="1"/>
          </p:cNvSpPr>
          <p:nvPr/>
        </p:nvSpPr>
        <p:spPr bwMode="auto">
          <a:xfrm>
            <a:off x="675005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4049" name="Text Box 49"/>
          <p:cNvSpPr txBox="1">
            <a:spLocks noChangeArrowheads="1"/>
          </p:cNvSpPr>
          <p:nvPr/>
        </p:nvSpPr>
        <p:spPr bwMode="auto">
          <a:xfrm>
            <a:off x="223202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4050" name="Text Box 50"/>
          <p:cNvSpPr txBox="1">
            <a:spLocks noChangeArrowheads="1"/>
          </p:cNvSpPr>
          <p:nvPr/>
        </p:nvSpPr>
        <p:spPr bwMode="auto">
          <a:xfrm>
            <a:off x="282257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4051" name="Text Box 51"/>
          <p:cNvSpPr txBox="1">
            <a:spLocks noChangeArrowheads="1"/>
          </p:cNvSpPr>
          <p:nvPr/>
        </p:nvSpPr>
        <p:spPr bwMode="auto">
          <a:xfrm>
            <a:off x="3409950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4052" name="Text Box 52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4053" name="Text Box 53"/>
          <p:cNvSpPr txBox="1">
            <a:spLocks noChangeArrowheads="1"/>
          </p:cNvSpPr>
          <p:nvPr/>
        </p:nvSpPr>
        <p:spPr bwMode="auto">
          <a:xfrm>
            <a:off x="5575300" y="43688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6051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6052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6053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6054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6055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6056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6057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6058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6059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6060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6061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6062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6063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6064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6065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6066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6067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6068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6069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6070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6071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6072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6073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6074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6075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6076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6077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6078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6079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6080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6081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6082" name="Text Box 34"/>
          <p:cNvSpPr txBox="1">
            <a:spLocks noChangeArrowheads="1"/>
          </p:cNvSpPr>
          <p:nvPr/>
        </p:nvSpPr>
        <p:spPr bwMode="auto">
          <a:xfrm>
            <a:off x="1692275" y="5905500"/>
            <a:ext cx="5889625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86083" name="Text Box 35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6084" name="Text Box 36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6085" name="Text Box 37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6086" name="Text Box 38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6087" name="Text Box 39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6088" name="Text Box 40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6089" name="Text Box 41"/>
          <p:cNvSpPr txBox="1">
            <a:spLocks noChangeArrowheads="1"/>
          </p:cNvSpPr>
          <p:nvPr/>
        </p:nvSpPr>
        <p:spPr bwMode="auto">
          <a:xfrm>
            <a:off x="7162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6090" name="Text Box 42"/>
          <p:cNvSpPr txBox="1">
            <a:spLocks noChangeArrowheads="1"/>
          </p:cNvSpPr>
          <p:nvPr/>
        </p:nvSpPr>
        <p:spPr bwMode="auto">
          <a:xfrm>
            <a:off x="6575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6091" name="Text Box 43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6092" name="Text Box 44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6093" name="Text Box 45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6094" name="Text Box 46"/>
          <p:cNvSpPr txBox="1">
            <a:spLocks noChangeArrowheads="1"/>
          </p:cNvSpPr>
          <p:nvPr/>
        </p:nvSpPr>
        <p:spPr bwMode="auto">
          <a:xfrm>
            <a:off x="498792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6095" name="Text Box 47"/>
          <p:cNvSpPr txBox="1">
            <a:spLocks noChangeArrowheads="1"/>
          </p:cNvSpPr>
          <p:nvPr/>
        </p:nvSpPr>
        <p:spPr bwMode="auto">
          <a:xfrm>
            <a:off x="557530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6096" name="Text Box 48"/>
          <p:cNvSpPr txBox="1">
            <a:spLocks noChangeArrowheads="1"/>
          </p:cNvSpPr>
          <p:nvPr/>
        </p:nvSpPr>
        <p:spPr bwMode="auto">
          <a:xfrm>
            <a:off x="675005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6097" name="Text Box 49"/>
          <p:cNvSpPr txBox="1">
            <a:spLocks noChangeArrowheads="1"/>
          </p:cNvSpPr>
          <p:nvPr/>
        </p:nvSpPr>
        <p:spPr bwMode="auto">
          <a:xfrm>
            <a:off x="223202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6098" name="Text Box 50"/>
          <p:cNvSpPr txBox="1">
            <a:spLocks noChangeArrowheads="1"/>
          </p:cNvSpPr>
          <p:nvPr/>
        </p:nvSpPr>
        <p:spPr bwMode="auto">
          <a:xfrm>
            <a:off x="282257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6099" name="Text Box 51"/>
          <p:cNvSpPr txBox="1">
            <a:spLocks noChangeArrowheads="1"/>
          </p:cNvSpPr>
          <p:nvPr/>
        </p:nvSpPr>
        <p:spPr bwMode="auto">
          <a:xfrm>
            <a:off x="3409950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6100" name="Text Box 52"/>
          <p:cNvSpPr txBox="1">
            <a:spLocks noChangeArrowheads="1"/>
          </p:cNvSpPr>
          <p:nvPr/>
        </p:nvSpPr>
        <p:spPr bwMode="auto">
          <a:xfrm>
            <a:off x="399732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6101" name="Text Box 53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6102" name="Text Box 54"/>
          <p:cNvSpPr txBox="1">
            <a:spLocks noChangeArrowheads="1"/>
          </p:cNvSpPr>
          <p:nvPr/>
        </p:nvSpPr>
        <p:spPr bwMode="auto">
          <a:xfrm>
            <a:off x="6162675" y="43688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8099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8100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8101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8102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8103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8104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8105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8106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8107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8108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8109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8110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8111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8112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8113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8114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8115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8116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8117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8118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8119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8120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8121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8122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8123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8124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8125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8126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8127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8128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8129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8130" name="Text Box 34"/>
          <p:cNvSpPr txBox="1">
            <a:spLocks noChangeArrowheads="1"/>
          </p:cNvSpPr>
          <p:nvPr/>
        </p:nvSpPr>
        <p:spPr bwMode="auto">
          <a:xfrm>
            <a:off x="1692275" y="5905500"/>
            <a:ext cx="5889625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88131" name="Text Box 35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8132" name="Text Box 36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8133" name="Text Box 37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8134" name="Text Box 38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8135" name="Text Box 39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88136" name="Text Box 40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8137" name="Text Box 41"/>
          <p:cNvSpPr txBox="1">
            <a:spLocks noChangeArrowheads="1"/>
          </p:cNvSpPr>
          <p:nvPr/>
        </p:nvSpPr>
        <p:spPr bwMode="auto">
          <a:xfrm>
            <a:off x="7162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8138" name="Text Box 42"/>
          <p:cNvSpPr txBox="1">
            <a:spLocks noChangeArrowheads="1"/>
          </p:cNvSpPr>
          <p:nvPr/>
        </p:nvSpPr>
        <p:spPr bwMode="auto">
          <a:xfrm>
            <a:off x="6575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8139" name="Text Box 43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8140" name="Text Box 44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8141" name="Text Box 45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88142" name="Text Box 46"/>
          <p:cNvSpPr txBox="1">
            <a:spLocks noChangeArrowheads="1"/>
          </p:cNvSpPr>
          <p:nvPr/>
        </p:nvSpPr>
        <p:spPr bwMode="auto">
          <a:xfrm>
            <a:off x="498792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8143" name="Text Box 47"/>
          <p:cNvSpPr txBox="1">
            <a:spLocks noChangeArrowheads="1"/>
          </p:cNvSpPr>
          <p:nvPr/>
        </p:nvSpPr>
        <p:spPr bwMode="auto">
          <a:xfrm>
            <a:off x="557530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8144" name="Text Box 48"/>
          <p:cNvSpPr txBox="1">
            <a:spLocks noChangeArrowheads="1"/>
          </p:cNvSpPr>
          <p:nvPr/>
        </p:nvSpPr>
        <p:spPr bwMode="auto">
          <a:xfrm>
            <a:off x="616267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8145" name="Text Box 49"/>
          <p:cNvSpPr txBox="1">
            <a:spLocks noChangeArrowheads="1"/>
          </p:cNvSpPr>
          <p:nvPr/>
        </p:nvSpPr>
        <p:spPr bwMode="auto">
          <a:xfrm>
            <a:off x="223202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88146" name="Text Box 50"/>
          <p:cNvSpPr txBox="1">
            <a:spLocks noChangeArrowheads="1"/>
          </p:cNvSpPr>
          <p:nvPr/>
        </p:nvSpPr>
        <p:spPr bwMode="auto">
          <a:xfrm>
            <a:off x="282257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88147" name="Text Box 51"/>
          <p:cNvSpPr txBox="1">
            <a:spLocks noChangeArrowheads="1"/>
          </p:cNvSpPr>
          <p:nvPr/>
        </p:nvSpPr>
        <p:spPr bwMode="auto">
          <a:xfrm>
            <a:off x="3409950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88148" name="Text Box 52"/>
          <p:cNvSpPr txBox="1">
            <a:spLocks noChangeArrowheads="1"/>
          </p:cNvSpPr>
          <p:nvPr/>
        </p:nvSpPr>
        <p:spPr bwMode="auto">
          <a:xfrm>
            <a:off x="399732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88149" name="Text Box 53"/>
          <p:cNvSpPr txBox="1">
            <a:spLocks noChangeArrowheads="1"/>
          </p:cNvSpPr>
          <p:nvPr/>
        </p:nvSpPr>
        <p:spPr bwMode="auto">
          <a:xfrm>
            <a:off x="4584700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88150" name="Text Box 54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88151" name="Text Box 55"/>
          <p:cNvSpPr txBox="1">
            <a:spLocks noChangeArrowheads="1"/>
          </p:cNvSpPr>
          <p:nvPr/>
        </p:nvSpPr>
        <p:spPr bwMode="auto">
          <a:xfrm>
            <a:off x="6750050" y="43688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0147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0148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0149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0150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0151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0152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0153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0154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0155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0156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0157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0158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0159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0160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0161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0162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0163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0164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0165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0166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0167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0168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0169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0170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0171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0172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0173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0174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0175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0176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0177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0178" name="Text Box 34"/>
          <p:cNvSpPr txBox="1">
            <a:spLocks noChangeArrowheads="1"/>
          </p:cNvSpPr>
          <p:nvPr/>
        </p:nvSpPr>
        <p:spPr bwMode="auto">
          <a:xfrm>
            <a:off x="1692275" y="5905500"/>
            <a:ext cx="5889625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90179" name="Text Box 35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0180" name="Text Box 36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0181" name="Text Box 37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0182" name="Text Box 38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0183" name="Text Box 39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0184" name="Text Box 40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0185" name="Text Box 41"/>
          <p:cNvSpPr txBox="1">
            <a:spLocks noChangeArrowheads="1"/>
          </p:cNvSpPr>
          <p:nvPr/>
        </p:nvSpPr>
        <p:spPr bwMode="auto">
          <a:xfrm>
            <a:off x="7162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0186" name="Text Box 42"/>
          <p:cNvSpPr txBox="1">
            <a:spLocks noChangeArrowheads="1"/>
          </p:cNvSpPr>
          <p:nvPr/>
        </p:nvSpPr>
        <p:spPr bwMode="auto">
          <a:xfrm>
            <a:off x="6575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0187" name="Text Box 43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0188" name="Text Box 44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0189" name="Text Box 45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0190" name="Text Box 46"/>
          <p:cNvSpPr txBox="1">
            <a:spLocks noChangeArrowheads="1"/>
          </p:cNvSpPr>
          <p:nvPr/>
        </p:nvSpPr>
        <p:spPr bwMode="auto">
          <a:xfrm>
            <a:off x="498792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0191" name="Text Box 47"/>
          <p:cNvSpPr txBox="1">
            <a:spLocks noChangeArrowheads="1"/>
          </p:cNvSpPr>
          <p:nvPr/>
        </p:nvSpPr>
        <p:spPr bwMode="auto">
          <a:xfrm>
            <a:off x="557530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0192" name="Text Box 48"/>
          <p:cNvSpPr txBox="1">
            <a:spLocks noChangeArrowheads="1"/>
          </p:cNvSpPr>
          <p:nvPr/>
        </p:nvSpPr>
        <p:spPr bwMode="auto">
          <a:xfrm>
            <a:off x="616267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0193" name="Text Box 49"/>
          <p:cNvSpPr txBox="1">
            <a:spLocks noChangeArrowheads="1"/>
          </p:cNvSpPr>
          <p:nvPr/>
        </p:nvSpPr>
        <p:spPr bwMode="auto">
          <a:xfrm>
            <a:off x="223202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0194" name="Text Box 50"/>
          <p:cNvSpPr txBox="1">
            <a:spLocks noChangeArrowheads="1"/>
          </p:cNvSpPr>
          <p:nvPr/>
        </p:nvSpPr>
        <p:spPr bwMode="auto">
          <a:xfrm>
            <a:off x="282257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0195" name="Text Box 51"/>
          <p:cNvSpPr txBox="1">
            <a:spLocks noChangeArrowheads="1"/>
          </p:cNvSpPr>
          <p:nvPr/>
        </p:nvSpPr>
        <p:spPr bwMode="auto">
          <a:xfrm>
            <a:off x="3409950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0196" name="Text Box 52"/>
          <p:cNvSpPr txBox="1">
            <a:spLocks noChangeArrowheads="1"/>
          </p:cNvSpPr>
          <p:nvPr/>
        </p:nvSpPr>
        <p:spPr bwMode="auto">
          <a:xfrm>
            <a:off x="399732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0197" name="Text Box 53"/>
          <p:cNvSpPr txBox="1">
            <a:spLocks noChangeArrowheads="1"/>
          </p:cNvSpPr>
          <p:nvPr/>
        </p:nvSpPr>
        <p:spPr bwMode="auto">
          <a:xfrm>
            <a:off x="4584700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0198" name="Text Box 54"/>
          <p:cNvSpPr txBox="1">
            <a:spLocks noChangeArrowheads="1"/>
          </p:cNvSpPr>
          <p:nvPr/>
        </p:nvSpPr>
        <p:spPr bwMode="auto">
          <a:xfrm>
            <a:off x="5173663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0199" name="Text Box 55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0200" name="Text Box 56"/>
          <p:cNvSpPr txBox="1">
            <a:spLocks noChangeArrowheads="1"/>
          </p:cNvSpPr>
          <p:nvPr/>
        </p:nvSpPr>
        <p:spPr bwMode="auto">
          <a:xfrm>
            <a:off x="6750050" y="43688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2195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2196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2197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2198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2199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2200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2201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2202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2203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2204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2205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2206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2207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2208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2209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2210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2211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2212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2213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2214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2215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2216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2217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2218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2219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2220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2221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2222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2223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2224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2225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2226" name="Text Box 34"/>
          <p:cNvSpPr txBox="1">
            <a:spLocks noChangeArrowheads="1"/>
          </p:cNvSpPr>
          <p:nvPr/>
        </p:nvSpPr>
        <p:spPr bwMode="auto">
          <a:xfrm>
            <a:off x="1692275" y="5905500"/>
            <a:ext cx="5889625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92227" name="Text Box 35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2228" name="Text Box 36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2229" name="Text Box 37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2230" name="Text Box 38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2231" name="Text Box 39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2232" name="Text Box 40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2233" name="Text Box 41"/>
          <p:cNvSpPr txBox="1">
            <a:spLocks noChangeArrowheads="1"/>
          </p:cNvSpPr>
          <p:nvPr/>
        </p:nvSpPr>
        <p:spPr bwMode="auto">
          <a:xfrm>
            <a:off x="7162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2234" name="Text Box 42"/>
          <p:cNvSpPr txBox="1">
            <a:spLocks noChangeArrowheads="1"/>
          </p:cNvSpPr>
          <p:nvPr/>
        </p:nvSpPr>
        <p:spPr bwMode="auto">
          <a:xfrm>
            <a:off x="6575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2235" name="Text Box 43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2236" name="Text Box 44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2237" name="Text Box 45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2238" name="Text Box 46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2239" name="Text Box 47"/>
          <p:cNvSpPr txBox="1">
            <a:spLocks noChangeArrowheads="1"/>
          </p:cNvSpPr>
          <p:nvPr/>
        </p:nvSpPr>
        <p:spPr bwMode="auto">
          <a:xfrm>
            <a:off x="498792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2240" name="Text Box 48"/>
          <p:cNvSpPr txBox="1">
            <a:spLocks noChangeArrowheads="1"/>
          </p:cNvSpPr>
          <p:nvPr/>
        </p:nvSpPr>
        <p:spPr bwMode="auto">
          <a:xfrm>
            <a:off x="557530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2241" name="Text Box 49"/>
          <p:cNvSpPr txBox="1">
            <a:spLocks noChangeArrowheads="1"/>
          </p:cNvSpPr>
          <p:nvPr/>
        </p:nvSpPr>
        <p:spPr bwMode="auto">
          <a:xfrm>
            <a:off x="616267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2242" name="Text Box 50"/>
          <p:cNvSpPr txBox="1">
            <a:spLocks noChangeArrowheads="1"/>
          </p:cNvSpPr>
          <p:nvPr/>
        </p:nvSpPr>
        <p:spPr bwMode="auto">
          <a:xfrm>
            <a:off x="675005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2243" name="Text Box 51"/>
          <p:cNvSpPr txBox="1">
            <a:spLocks noChangeArrowheads="1"/>
          </p:cNvSpPr>
          <p:nvPr/>
        </p:nvSpPr>
        <p:spPr bwMode="auto">
          <a:xfrm>
            <a:off x="223202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2244" name="Text Box 52"/>
          <p:cNvSpPr txBox="1">
            <a:spLocks noChangeArrowheads="1"/>
          </p:cNvSpPr>
          <p:nvPr/>
        </p:nvSpPr>
        <p:spPr bwMode="auto">
          <a:xfrm>
            <a:off x="282257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2245" name="Text Box 53"/>
          <p:cNvSpPr txBox="1">
            <a:spLocks noChangeArrowheads="1"/>
          </p:cNvSpPr>
          <p:nvPr/>
        </p:nvSpPr>
        <p:spPr bwMode="auto">
          <a:xfrm>
            <a:off x="3409950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2246" name="Text Box 54"/>
          <p:cNvSpPr txBox="1">
            <a:spLocks noChangeArrowheads="1"/>
          </p:cNvSpPr>
          <p:nvPr/>
        </p:nvSpPr>
        <p:spPr bwMode="auto">
          <a:xfrm>
            <a:off x="399732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2247" name="Text Box 55"/>
          <p:cNvSpPr txBox="1">
            <a:spLocks noChangeArrowheads="1"/>
          </p:cNvSpPr>
          <p:nvPr/>
        </p:nvSpPr>
        <p:spPr bwMode="auto">
          <a:xfrm>
            <a:off x="4584700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2248" name="Text Box 56"/>
          <p:cNvSpPr txBox="1">
            <a:spLocks noChangeArrowheads="1"/>
          </p:cNvSpPr>
          <p:nvPr/>
        </p:nvSpPr>
        <p:spPr bwMode="auto">
          <a:xfrm>
            <a:off x="5173663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2249" name="Text Box 57"/>
          <p:cNvSpPr txBox="1">
            <a:spLocks noChangeArrowheads="1"/>
          </p:cNvSpPr>
          <p:nvPr/>
        </p:nvSpPr>
        <p:spPr bwMode="auto">
          <a:xfrm>
            <a:off x="5761038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4243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4244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4245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4246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4247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4248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4249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4250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4251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4252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4253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4254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4255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4256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4257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4258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4259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4260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4261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4262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4263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4264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4265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4266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4267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4268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4269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4270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4271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4272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4273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4274" name="Text Box 34"/>
          <p:cNvSpPr txBox="1">
            <a:spLocks noChangeArrowheads="1"/>
          </p:cNvSpPr>
          <p:nvPr/>
        </p:nvSpPr>
        <p:spPr bwMode="auto">
          <a:xfrm>
            <a:off x="1692275" y="5905500"/>
            <a:ext cx="5889625" cy="369332"/>
          </a:xfrm>
          <a:prstGeom prst="rect">
            <a:avLst/>
          </a:prstGeom>
          <a:noFill/>
          <a:ln w="38100">
            <a:solidFill>
              <a:srgbClr val="FF0033"/>
            </a:solidFill>
            <a:prstDash val="dash"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FF0033"/>
                </a:solidFill>
                <a:effectLst/>
              </a:rPr>
              <a:t>Merge</a:t>
            </a:r>
          </a:p>
        </p:txBody>
      </p:sp>
      <p:sp>
        <p:nvSpPr>
          <p:cNvPr id="394275" name="Text Box 35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4276" name="Text Box 36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4277" name="Text Box 37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4278" name="Text Box 38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4279" name="Text Box 39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4280" name="Text Box 40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4281" name="Text Box 41"/>
          <p:cNvSpPr txBox="1">
            <a:spLocks noChangeArrowheads="1"/>
          </p:cNvSpPr>
          <p:nvPr/>
        </p:nvSpPr>
        <p:spPr bwMode="auto">
          <a:xfrm>
            <a:off x="7162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4282" name="Text Box 42"/>
          <p:cNvSpPr txBox="1">
            <a:spLocks noChangeArrowheads="1"/>
          </p:cNvSpPr>
          <p:nvPr/>
        </p:nvSpPr>
        <p:spPr bwMode="auto">
          <a:xfrm>
            <a:off x="6575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4283" name="Text Box 43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4284" name="Text Box 44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4285" name="Text Box 45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4286" name="Text Box 46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4287" name="Text Box 47"/>
          <p:cNvSpPr txBox="1">
            <a:spLocks noChangeArrowheads="1"/>
          </p:cNvSpPr>
          <p:nvPr/>
        </p:nvSpPr>
        <p:spPr bwMode="auto">
          <a:xfrm>
            <a:off x="498792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4288" name="Text Box 48"/>
          <p:cNvSpPr txBox="1">
            <a:spLocks noChangeArrowheads="1"/>
          </p:cNvSpPr>
          <p:nvPr/>
        </p:nvSpPr>
        <p:spPr bwMode="auto">
          <a:xfrm>
            <a:off x="557530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4289" name="Text Box 49"/>
          <p:cNvSpPr txBox="1">
            <a:spLocks noChangeArrowheads="1"/>
          </p:cNvSpPr>
          <p:nvPr/>
        </p:nvSpPr>
        <p:spPr bwMode="auto">
          <a:xfrm>
            <a:off x="616267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4290" name="Text Box 50"/>
          <p:cNvSpPr txBox="1">
            <a:spLocks noChangeArrowheads="1"/>
          </p:cNvSpPr>
          <p:nvPr/>
        </p:nvSpPr>
        <p:spPr bwMode="auto">
          <a:xfrm>
            <a:off x="675005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4291" name="Text Box 51"/>
          <p:cNvSpPr txBox="1">
            <a:spLocks noChangeArrowheads="1"/>
          </p:cNvSpPr>
          <p:nvPr/>
        </p:nvSpPr>
        <p:spPr bwMode="auto">
          <a:xfrm>
            <a:off x="223202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4292" name="Text Box 52"/>
          <p:cNvSpPr txBox="1">
            <a:spLocks noChangeArrowheads="1"/>
          </p:cNvSpPr>
          <p:nvPr/>
        </p:nvSpPr>
        <p:spPr bwMode="auto">
          <a:xfrm>
            <a:off x="282257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4293" name="Text Box 53"/>
          <p:cNvSpPr txBox="1">
            <a:spLocks noChangeArrowheads="1"/>
          </p:cNvSpPr>
          <p:nvPr/>
        </p:nvSpPr>
        <p:spPr bwMode="auto">
          <a:xfrm>
            <a:off x="3409950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4294" name="Text Box 54"/>
          <p:cNvSpPr txBox="1">
            <a:spLocks noChangeArrowheads="1"/>
          </p:cNvSpPr>
          <p:nvPr/>
        </p:nvSpPr>
        <p:spPr bwMode="auto">
          <a:xfrm>
            <a:off x="399732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4295" name="Text Box 55"/>
          <p:cNvSpPr txBox="1">
            <a:spLocks noChangeArrowheads="1"/>
          </p:cNvSpPr>
          <p:nvPr/>
        </p:nvSpPr>
        <p:spPr bwMode="auto">
          <a:xfrm>
            <a:off x="4584700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4296" name="Text Box 56"/>
          <p:cNvSpPr txBox="1">
            <a:spLocks noChangeArrowheads="1"/>
          </p:cNvSpPr>
          <p:nvPr/>
        </p:nvSpPr>
        <p:spPr bwMode="auto">
          <a:xfrm>
            <a:off x="5173663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4297" name="Text Box 57"/>
          <p:cNvSpPr txBox="1">
            <a:spLocks noChangeArrowheads="1"/>
          </p:cNvSpPr>
          <p:nvPr/>
        </p:nvSpPr>
        <p:spPr bwMode="auto">
          <a:xfrm>
            <a:off x="5761038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4298" name="Text Box 58"/>
          <p:cNvSpPr txBox="1">
            <a:spLocks noChangeArrowheads="1"/>
          </p:cNvSpPr>
          <p:nvPr/>
        </p:nvSpPr>
        <p:spPr bwMode="auto">
          <a:xfrm>
            <a:off x="6348413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6291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6292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6293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6294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6295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6296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6297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6298" name="Text Box 10"/>
          <p:cNvSpPr txBox="1">
            <a:spLocks noChangeArrowheads="1"/>
          </p:cNvSpPr>
          <p:nvPr/>
        </p:nvSpPr>
        <p:spPr bwMode="auto">
          <a:xfrm>
            <a:off x="54768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6299" name="Text Box 11"/>
          <p:cNvSpPr txBox="1">
            <a:spLocks noChangeArrowheads="1"/>
          </p:cNvSpPr>
          <p:nvPr/>
        </p:nvSpPr>
        <p:spPr bwMode="auto">
          <a:xfrm>
            <a:off x="30797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6300" name="Text Box 12"/>
          <p:cNvSpPr txBox="1">
            <a:spLocks noChangeArrowheads="1"/>
          </p:cNvSpPr>
          <p:nvPr/>
        </p:nvSpPr>
        <p:spPr bwMode="auto">
          <a:xfrm>
            <a:off x="249237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6301" name="Text Box 13"/>
          <p:cNvSpPr txBox="1">
            <a:spLocks noChangeArrowheads="1"/>
          </p:cNvSpPr>
          <p:nvPr/>
        </p:nvSpPr>
        <p:spPr bwMode="auto">
          <a:xfrm>
            <a:off x="36671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6302" name="Text Box 14"/>
          <p:cNvSpPr txBox="1">
            <a:spLocks noChangeArrowheads="1"/>
          </p:cNvSpPr>
          <p:nvPr/>
        </p:nvSpPr>
        <p:spPr bwMode="auto">
          <a:xfrm>
            <a:off x="48895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6303" name="Text Box 15"/>
          <p:cNvSpPr txBox="1">
            <a:spLocks noChangeArrowheads="1"/>
          </p:cNvSpPr>
          <p:nvPr/>
        </p:nvSpPr>
        <p:spPr bwMode="auto">
          <a:xfrm>
            <a:off x="606425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6304" name="Text Box 16"/>
          <p:cNvSpPr txBox="1">
            <a:spLocks noChangeArrowheads="1"/>
          </p:cNvSpPr>
          <p:nvPr/>
        </p:nvSpPr>
        <p:spPr bwMode="auto">
          <a:xfrm>
            <a:off x="1905000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6305" name="Text Box 17"/>
          <p:cNvSpPr txBox="1">
            <a:spLocks noChangeArrowheads="1"/>
          </p:cNvSpPr>
          <p:nvPr/>
        </p:nvSpPr>
        <p:spPr bwMode="auto">
          <a:xfrm>
            <a:off x="6651625" y="1371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6306" name="Text Box 18"/>
          <p:cNvSpPr txBox="1">
            <a:spLocks noChangeArrowheads="1"/>
          </p:cNvSpPr>
          <p:nvPr/>
        </p:nvSpPr>
        <p:spPr bwMode="auto">
          <a:xfrm>
            <a:off x="32448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6307" name="Text Box 19"/>
          <p:cNvSpPr txBox="1">
            <a:spLocks noChangeArrowheads="1"/>
          </p:cNvSpPr>
          <p:nvPr/>
        </p:nvSpPr>
        <p:spPr bwMode="auto">
          <a:xfrm>
            <a:off x="22320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6308" name="Text Box 20"/>
          <p:cNvSpPr txBox="1">
            <a:spLocks noChangeArrowheads="1"/>
          </p:cNvSpPr>
          <p:nvPr/>
        </p:nvSpPr>
        <p:spPr bwMode="auto">
          <a:xfrm>
            <a:off x="38322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6309" name="Text Box 21"/>
          <p:cNvSpPr txBox="1">
            <a:spLocks noChangeArrowheads="1"/>
          </p:cNvSpPr>
          <p:nvPr/>
        </p:nvSpPr>
        <p:spPr bwMode="auto">
          <a:xfrm>
            <a:off x="16446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6310" name="Text Box 22"/>
          <p:cNvSpPr txBox="1">
            <a:spLocks noChangeArrowheads="1"/>
          </p:cNvSpPr>
          <p:nvPr/>
        </p:nvSpPr>
        <p:spPr bwMode="auto">
          <a:xfrm>
            <a:off x="23082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6311" name="Text Box 23"/>
          <p:cNvSpPr txBox="1">
            <a:spLocks noChangeArrowheads="1"/>
          </p:cNvSpPr>
          <p:nvPr/>
        </p:nvSpPr>
        <p:spPr bwMode="auto">
          <a:xfrm>
            <a:off x="1524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6312" name="Text Box 24"/>
          <p:cNvSpPr txBox="1">
            <a:spLocks noChangeArrowheads="1"/>
          </p:cNvSpPr>
          <p:nvPr/>
        </p:nvSpPr>
        <p:spPr bwMode="auto">
          <a:xfrm>
            <a:off x="3124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6313" name="Text Box 25"/>
          <p:cNvSpPr txBox="1">
            <a:spLocks noChangeArrowheads="1"/>
          </p:cNvSpPr>
          <p:nvPr/>
        </p:nvSpPr>
        <p:spPr bwMode="auto">
          <a:xfrm>
            <a:off x="39846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6314" name="Text Box 26"/>
          <p:cNvSpPr txBox="1">
            <a:spLocks noChangeArrowheads="1"/>
          </p:cNvSpPr>
          <p:nvPr/>
        </p:nvSpPr>
        <p:spPr bwMode="auto">
          <a:xfrm>
            <a:off x="54324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6315" name="Text Box 27"/>
          <p:cNvSpPr txBox="1">
            <a:spLocks noChangeArrowheads="1"/>
          </p:cNvSpPr>
          <p:nvPr/>
        </p:nvSpPr>
        <p:spPr bwMode="auto">
          <a:xfrm>
            <a:off x="48450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6316" name="Text Box 28"/>
          <p:cNvSpPr txBox="1">
            <a:spLocks noChangeArrowheads="1"/>
          </p:cNvSpPr>
          <p:nvPr/>
        </p:nvSpPr>
        <p:spPr bwMode="auto">
          <a:xfrm>
            <a:off x="6445250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6317" name="Text Box 29"/>
          <p:cNvSpPr txBox="1">
            <a:spLocks noChangeArrowheads="1"/>
          </p:cNvSpPr>
          <p:nvPr/>
        </p:nvSpPr>
        <p:spPr bwMode="auto">
          <a:xfrm>
            <a:off x="7032625" y="2133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6318" name="Text Box 30"/>
          <p:cNvSpPr txBox="1">
            <a:spLocks noChangeArrowheads="1"/>
          </p:cNvSpPr>
          <p:nvPr/>
        </p:nvSpPr>
        <p:spPr bwMode="auto">
          <a:xfrm>
            <a:off x="5584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6319" name="Text Box 31"/>
          <p:cNvSpPr txBox="1">
            <a:spLocks noChangeArrowheads="1"/>
          </p:cNvSpPr>
          <p:nvPr/>
        </p:nvSpPr>
        <p:spPr bwMode="auto">
          <a:xfrm>
            <a:off x="4822825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6320" name="Text Box 32"/>
          <p:cNvSpPr txBox="1">
            <a:spLocks noChangeArrowheads="1"/>
          </p:cNvSpPr>
          <p:nvPr/>
        </p:nvSpPr>
        <p:spPr bwMode="auto">
          <a:xfrm>
            <a:off x="64770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6321" name="Text Box 33"/>
          <p:cNvSpPr txBox="1">
            <a:spLocks noChangeArrowheads="1"/>
          </p:cNvSpPr>
          <p:nvPr/>
        </p:nvSpPr>
        <p:spPr bwMode="auto">
          <a:xfrm>
            <a:off x="7315200" y="2895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6322" name="Text Box 34"/>
          <p:cNvSpPr txBox="1">
            <a:spLocks noChangeArrowheads="1"/>
          </p:cNvSpPr>
          <p:nvPr/>
        </p:nvSpPr>
        <p:spPr bwMode="auto">
          <a:xfrm>
            <a:off x="1622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6323" name="Text Box 35"/>
          <p:cNvSpPr txBox="1">
            <a:spLocks noChangeArrowheads="1"/>
          </p:cNvSpPr>
          <p:nvPr/>
        </p:nvSpPr>
        <p:spPr bwMode="auto">
          <a:xfrm>
            <a:off x="2209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6324" name="Text Box 36"/>
          <p:cNvSpPr txBox="1">
            <a:spLocks noChangeArrowheads="1"/>
          </p:cNvSpPr>
          <p:nvPr/>
        </p:nvSpPr>
        <p:spPr bwMode="auto">
          <a:xfrm>
            <a:off x="38100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6325" name="Text Box 37"/>
          <p:cNvSpPr txBox="1">
            <a:spLocks noChangeArrowheads="1"/>
          </p:cNvSpPr>
          <p:nvPr/>
        </p:nvSpPr>
        <p:spPr bwMode="auto">
          <a:xfrm>
            <a:off x="32226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6326" name="Text Box 38"/>
          <p:cNvSpPr txBox="1">
            <a:spLocks noChangeArrowheads="1"/>
          </p:cNvSpPr>
          <p:nvPr/>
        </p:nvSpPr>
        <p:spPr bwMode="auto">
          <a:xfrm>
            <a:off x="54864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6327" name="Text Box 39"/>
          <p:cNvSpPr txBox="1">
            <a:spLocks noChangeArrowheads="1"/>
          </p:cNvSpPr>
          <p:nvPr/>
        </p:nvSpPr>
        <p:spPr bwMode="auto">
          <a:xfrm>
            <a:off x="48990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6328" name="Text Box 40"/>
          <p:cNvSpPr txBox="1">
            <a:spLocks noChangeArrowheads="1"/>
          </p:cNvSpPr>
          <p:nvPr/>
        </p:nvSpPr>
        <p:spPr bwMode="auto">
          <a:xfrm>
            <a:off x="7162800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6329" name="Text Box 41"/>
          <p:cNvSpPr txBox="1">
            <a:spLocks noChangeArrowheads="1"/>
          </p:cNvSpPr>
          <p:nvPr/>
        </p:nvSpPr>
        <p:spPr bwMode="auto">
          <a:xfrm>
            <a:off x="6575425" y="36576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6330" name="Text Box 42"/>
          <p:cNvSpPr txBox="1">
            <a:spLocks noChangeArrowheads="1"/>
          </p:cNvSpPr>
          <p:nvPr/>
        </p:nvSpPr>
        <p:spPr bwMode="auto">
          <a:xfrm>
            <a:off x="1774825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6331" name="Text Box 43"/>
          <p:cNvSpPr txBox="1">
            <a:spLocks noChangeArrowheads="1"/>
          </p:cNvSpPr>
          <p:nvPr/>
        </p:nvSpPr>
        <p:spPr bwMode="auto">
          <a:xfrm>
            <a:off x="23622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6332" name="Text Box 44"/>
          <p:cNvSpPr txBox="1">
            <a:spLocks noChangeArrowheads="1"/>
          </p:cNvSpPr>
          <p:nvPr/>
        </p:nvSpPr>
        <p:spPr bwMode="auto">
          <a:xfrm>
            <a:off x="29464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6333" name="Text Box 45"/>
          <p:cNvSpPr txBox="1">
            <a:spLocks noChangeArrowheads="1"/>
          </p:cNvSpPr>
          <p:nvPr/>
        </p:nvSpPr>
        <p:spPr bwMode="auto">
          <a:xfrm>
            <a:off x="3543300" y="43815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6334" name="Text Box 46"/>
          <p:cNvSpPr txBox="1">
            <a:spLocks noChangeArrowheads="1"/>
          </p:cNvSpPr>
          <p:nvPr/>
        </p:nvSpPr>
        <p:spPr bwMode="auto">
          <a:xfrm>
            <a:off x="498792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6335" name="Text Box 47"/>
          <p:cNvSpPr txBox="1">
            <a:spLocks noChangeArrowheads="1"/>
          </p:cNvSpPr>
          <p:nvPr/>
        </p:nvSpPr>
        <p:spPr bwMode="auto">
          <a:xfrm>
            <a:off x="557530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6336" name="Text Box 48"/>
          <p:cNvSpPr txBox="1">
            <a:spLocks noChangeArrowheads="1"/>
          </p:cNvSpPr>
          <p:nvPr/>
        </p:nvSpPr>
        <p:spPr bwMode="auto">
          <a:xfrm>
            <a:off x="6162675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6337" name="Text Box 49"/>
          <p:cNvSpPr txBox="1">
            <a:spLocks noChangeArrowheads="1"/>
          </p:cNvSpPr>
          <p:nvPr/>
        </p:nvSpPr>
        <p:spPr bwMode="auto">
          <a:xfrm>
            <a:off x="6750050" y="43688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6338" name="Text Box 50"/>
          <p:cNvSpPr txBox="1">
            <a:spLocks noChangeArrowheads="1"/>
          </p:cNvSpPr>
          <p:nvPr/>
        </p:nvSpPr>
        <p:spPr bwMode="auto">
          <a:xfrm>
            <a:off x="223202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6339" name="Text Box 51"/>
          <p:cNvSpPr txBox="1">
            <a:spLocks noChangeArrowheads="1"/>
          </p:cNvSpPr>
          <p:nvPr/>
        </p:nvSpPr>
        <p:spPr bwMode="auto">
          <a:xfrm>
            <a:off x="282257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6340" name="Text Box 52"/>
          <p:cNvSpPr txBox="1">
            <a:spLocks noChangeArrowheads="1"/>
          </p:cNvSpPr>
          <p:nvPr/>
        </p:nvSpPr>
        <p:spPr bwMode="auto">
          <a:xfrm>
            <a:off x="3409950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6341" name="Text Box 53"/>
          <p:cNvSpPr txBox="1">
            <a:spLocks noChangeArrowheads="1"/>
          </p:cNvSpPr>
          <p:nvPr/>
        </p:nvSpPr>
        <p:spPr bwMode="auto">
          <a:xfrm>
            <a:off x="399732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6342" name="Text Box 54"/>
          <p:cNvSpPr txBox="1">
            <a:spLocks noChangeArrowheads="1"/>
          </p:cNvSpPr>
          <p:nvPr/>
        </p:nvSpPr>
        <p:spPr bwMode="auto">
          <a:xfrm>
            <a:off x="4584700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6343" name="Text Box 55"/>
          <p:cNvSpPr txBox="1">
            <a:spLocks noChangeArrowheads="1"/>
          </p:cNvSpPr>
          <p:nvPr/>
        </p:nvSpPr>
        <p:spPr bwMode="auto">
          <a:xfrm>
            <a:off x="5173663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6344" name="Text Box 56"/>
          <p:cNvSpPr txBox="1">
            <a:spLocks noChangeArrowheads="1"/>
          </p:cNvSpPr>
          <p:nvPr/>
        </p:nvSpPr>
        <p:spPr bwMode="auto">
          <a:xfrm>
            <a:off x="5761038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6345" name="Text Box 57"/>
          <p:cNvSpPr txBox="1">
            <a:spLocks noChangeArrowheads="1"/>
          </p:cNvSpPr>
          <p:nvPr/>
        </p:nvSpPr>
        <p:spPr bwMode="auto">
          <a:xfrm>
            <a:off x="6348413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Text Box 2"/>
          <p:cNvSpPr txBox="1">
            <a:spLocks noChangeArrowheads="1"/>
          </p:cNvSpPr>
          <p:nvPr/>
        </p:nvSpPr>
        <p:spPr bwMode="auto">
          <a:xfrm>
            <a:off x="51609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8339" name="Text Box 3"/>
          <p:cNvSpPr txBox="1">
            <a:spLocks noChangeArrowheads="1"/>
          </p:cNvSpPr>
          <p:nvPr/>
        </p:nvSpPr>
        <p:spPr bwMode="auto">
          <a:xfrm>
            <a:off x="33988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8340" name="Text Box 4"/>
          <p:cNvSpPr txBox="1">
            <a:spLocks noChangeArrowheads="1"/>
          </p:cNvSpPr>
          <p:nvPr/>
        </p:nvSpPr>
        <p:spPr bwMode="auto">
          <a:xfrm>
            <a:off x="281146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8341" name="Text Box 5"/>
          <p:cNvSpPr txBox="1">
            <a:spLocks noChangeArrowheads="1"/>
          </p:cNvSpPr>
          <p:nvPr/>
        </p:nvSpPr>
        <p:spPr bwMode="auto">
          <a:xfrm>
            <a:off x="39862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8342" name="Text Box 6"/>
          <p:cNvSpPr txBox="1">
            <a:spLocks noChangeArrowheads="1"/>
          </p:cNvSpPr>
          <p:nvPr/>
        </p:nvSpPr>
        <p:spPr bwMode="auto">
          <a:xfrm>
            <a:off x="45735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8343" name="Text Box 7"/>
          <p:cNvSpPr txBox="1">
            <a:spLocks noChangeArrowheads="1"/>
          </p:cNvSpPr>
          <p:nvPr/>
        </p:nvSpPr>
        <p:spPr bwMode="auto">
          <a:xfrm>
            <a:off x="574833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8344" name="Text Box 8"/>
          <p:cNvSpPr txBox="1">
            <a:spLocks noChangeArrowheads="1"/>
          </p:cNvSpPr>
          <p:nvPr/>
        </p:nvSpPr>
        <p:spPr bwMode="auto">
          <a:xfrm>
            <a:off x="2224088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8345" name="Text Box 9"/>
          <p:cNvSpPr txBox="1">
            <a:spLocks noChangeArrowheads="1"/>
          </p:cNvSpPr>
          <p:nvPr/>
        </p:nvSpPr>
        <p:spPr bwMode="auto">
          <a:xfrm>
            <a:off x="6335713" y="600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8346" name="Text Box 10"/>
          <p:cNvSpPr txBox="1">
            <a:spLocks noChangeArrowheads="1"/>
          </p:cNvSpPr>
          <p:nvPr/>
        </p:nvSpPr>
        <p:spPr bwMode="auto">
          <a:xfrm>
            <a:off x="223202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</a:t>
            </a:r>
          </a:p>
        </p:txBody>
      </p:sp>
      <p:sp>
        <p:nvSpPr>
          <p:cNvPr id="398347" name="Text Box 11"/>
          <p:cNvSpPr txBox="1">
            <a:spLocks noChangeArrowheads="1"/>
          </p:cNvSpPr>
          <p:nvPr/>
        </p:nvSpPr>
        <p:spPr bwMode="auto">
          <a:xfrm>
            <a:off x="282257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14</a:t>
            </a:r>
          </a:p>
        </p:txBody>
      </p:sp>
      <p:sp>
        <p:nvSpPr>
          <p:cNvPr id="398348" name="Text Box 12"/>
          <p:cNvSpPr txBox="1">
            <a:spLocks noChangeArrowheads="1"/>
          </p:cNvSpPr>
          <p:nvPr/>
        </p:nvSpPr>
        <p:spPr bwMode="auto">
          <a:xfrm>
            <a:off x="3409950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23</a:t>
            </a:r>
          </a:p>
        </p:txBody>
      </p:sp>
      <p:sp>
        <p:nvSpPr>
          <p:cNvPr id="398349" name="Text Box 13"/>
          <p:cNvSpPr txBox="1">
            <a:spLocks noChangeArrowheads="1"/>
          </p:cNvSpPr>
          <p:nvPr/>
        </p:nvSpPr>
        <p:spPr bwMode="auto">
          <a:xfrm>
            <a:off x="3997325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33</a:t>
            </a:r>
          </a:p>
        </p:txBody>
      </p:sp>
      <p:sp>
        <p:nvSpPr>
          <p:cNvPr id="398350" name="Text Box 14"/>
          <p:cNvSpPr txBox="1">
            <a:spLocks noChangeArrowheads="1"/>
          </p:cNvSpPr>
          <p:nvPr/>
        </p:nvSpPr>
        <p:spPr bwMode="auto">
          <a:xfrm>
            <a:off x="4584700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42</a:t>
            </a:r>
          </a:p>
        </p:txBody>
      </p:sp>
      <p:sp>
        <p:nvSpPr>
          <p:cNvPr id="398351" name="Text Box 15"/>
          <p:cNvSpPr txBox="1">
            <a:spLocks noChangeArrowheads="1"/>
          </p:cNvSpPr>
          <p:nvPr/>
        </p:nvSpPr>
        <p:spPr bwMode="auto">
          <a:xfrm>
            <a:off x="5173663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45</a:t>
            </a:r>
          </a:p>
        </p:txBody>
      </p:sp>
      <p:sp>
        <p:nvSpPr>
          <p:cNvPr id="398352" name="Text Box 16"/>
          <p:cNvSpPr txBox="1">
            <a:spLocks noChangeArrowheads="1"/>
          </p:cNvSpPr>
          <p:nvPr/>
        </p:nvSpPr>
        <p:spPr bwMode="auto">
          <a:xfrm>
            <a:off x="5761038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67</a:t>
            </a:r>
          </a:p>
        </p:txBody>
      </p:sp>
      <p:sp>
        <p:nvSpPr>
          <p:cNvPr id="398353" name="Text Box 17"/>
          <p:cNvSpPr txBox="1">
            <a:spLocks noChangeArrowheads="1"/>
          </p:cNvSpPr>
          <p:nvPr/>
        </p:nvSpPr>
        <p:spPr bwMode="auto">
          <a:xfrm>
            <a:off x="6348413" y="5118100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effectLst/>
                <a:latin typeface="Courier New" pitchFamily="49" charset="0"/>
              </a:rPr>
              <a:t>98</a:t>
            </a:r>
          </a:p>
        </p:txBody>
      </p:sp>
      <p:sp>
        <p:nvSpPr>
          <p:cNvPr id="398354" name="Line 18"/>
          <p:cNvSpPr>
            <a:spLocks noChangeShapeType="1"/>
          </p:cNvSpPr>
          <p:nvPr/>
        </p:nvSpPr>
        <p:spPr bwMode="auto">
          <a:xfrm>
            <a:off x="4584700" y="1573213"/>
            <a:ext cx="0" cy="3043237"/>
          </a:xfrm>
          <a:prstGeom prst="line">
            <a:avLst/>
          </a:prstGeom>
          <a:noFill/>
          <a:ln w="76200">
            <a:solidFill>
              <a:srgbClr val="0000CC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pPr algn="ctr"/>
            <a:endParaRPr lang="en-US">
              <a:effectLst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Merge Sort -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  <a:buClrTx/>
              <a:buSzTx/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Input: An array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A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[1..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m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 of elements and three indices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p, q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and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r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, with 1 ≤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p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≤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q &lt;r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≤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m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, such that both the </a:t>
            </a:r>
            <a:r>
              <a:rPr lang="en-US" sz="1800" b="1" dirty="0" err="1" smtClean="0">
                <a:solidFill>
                  <a:srgbClr val="000000"/>
                </a:solidFill>
                <a:cs typeface="Arial"/>
              </a:rPr>
              <a:t>subarrays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A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p..q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 and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A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q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+ 1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..r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 are sorted individually in </a:t>
            </a:r>
            <a:r>
              <a:rPr lang="en-US" sz="1800" b="1" dirty="0" err="1" smtClean="0">
                <a:solidFill>
                  <a:srgbClr val="000000"/>
                </a:solidFill>
                <a:cs typeface="Arial"/>
              </a:rPr>
              <a:t>nondecreasing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 order.</a:t>
            </a:r>
          </a:p>
          <a:p>
            <a:pPr lvl="0">
              <a:lnSpc>
                <a:spcPct val="80000"/>
              </a:lnSpc>
              <a:buClrTx/>
              <a:buSzTx/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Output: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A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p..r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 contains the result of merging the two </a:t>
            </a:r>
            <a:r>
              <a:rPr lang="en-US" sz="1800" b="1" dirty="0" err="1" smtClean="0">
                <a:solidFill>
                  <a:srgbClr val="000000"/>
                </a:solidFill>
                <a:cs typeface="Arial"/>
              </a:rPr>
              <a:t>subarrays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A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p..q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 and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A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q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+ 1..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r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].</a:t>
            </a:r>
          </a:p>
          <a:p>
            <a:pPr lvl="0">
              <a:lnSpc>
                <a:spcPct val="80000"/>
              </a:lnSpc>
              <a:buClrTx/>
              <a:buSzTx/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1. 	comment: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B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p..r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is an auxiliary array.</a:t>
            </a:r>
            <a:endParaRPr lang="en-US" sz="1800" b="1" dirty="0" smtClean="0">
              <a:solidFill>
                <a:srgbClr val="000000"/>
              </a:solidFill>
              <a:cs typeface="Arial"/>
            </a:endParaRPr>
          </a:p>
          <a:p>
            <a:pPr lvl="0">
              <a:lnSpc>
                <a:spcPct val="80000"/>
              </a:lnSpc>
              <a:buClrTx/>
              <a:buSzTx/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2. 	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s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←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p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;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t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←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q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+ 1;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k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←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p</a:t>
            </a:r>
            <a:endParaRPr lang="en-US" sz="1800" b="1" dirty="0" smtClean="0">
              <a:solidFill>
                <a:srgbClr val="000000"/>
              </a:solidFill>
              <a:cs typeface="Arial"/>
            </a:endParaRPr>
          </a:p>
          <a:p>
            <a:pPr lvl="0">
              <a:lnSpc>
                <a:spcPct val="80000"/>
              </a:lnSpc>
              <a:buClrTx/>
              <a:buSzTx/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3.	 while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s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≤ 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q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and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t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≤ 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r</a:t>
            </a:r>
            <a:endParaRPr lang="en-US" sz="1800" b="1" dirty="0" smtClean="0">
              <a:solidFill>
                <a:srgbClr val="000000"/>
              </a:solidFill>
              <a:cs typeface="Arial"/>
            </a:endParaRPr>
          </a:p>
          <a:p>
            <a:pPr lvl="0">
              <a:lnSpc>
                <a:spcPct val="80000"/>
              </a:lnSpc>
              <a:buClrTx/>
              <a:buSzTx/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4. 		if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A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s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 ≤ 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A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t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 then</a:t>
            </a:r>
          </a:p>
          <a:p>
            <a:pPr lvl="0">
              <a:lnSpc>
                <a:spcPct val="80000"/>
              </a:lnSpc>
              <a:buClrTx/>
              <a:buSzTx/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5. 			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B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k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 ←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A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s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</a:t>
            </a:r>
          </a:p>
          <a:p>
            <a:pPr lvl="0">
              <a:lnSpc>
                <a:spcPct val="80000"/>
              </a:lnSpc>
              <a:buClrTx/>
              <a:buSzTx/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6. 			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s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←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s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+ 1</a:t>
            </a:r>
          </a:p>
          <a:p>
            <a:pPr lvl="0">
              <a:lnSpc>
                <a:spcPct val="80000"/>
              </a:lnSpc>
              <a:buClrTx/>
              <a:buSzTx/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7.		 else</a:t>
            </a:r>
          </a:p>
          <a:p>
            <a:pPr lvl="0">
              <a:lnSpc>
                <a:spcPct val="80000"/>
              </a:lnSpc>
              <a:buClrTx/>
              <a:buSzTx/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8. 			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B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k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 ←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A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t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</a:t>
            </a:r>
          </a:p>
          <a:p>
            <a:pPr lvl="0">
              <a:lnSpc>
                <a:spcPct val="80000"/>
              </a:lnSpc>
              <a:buClrTx/>
              <a:buSzTx/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9. 			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t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←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t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+ 1</a:t>
            </a:r>
          </a:p>
          <a:p>
            <a:pPr lvl="0">
              <a:lnSpc>
                <a:spcPct val="80000"/>
              </a:lnSpc>
              <a:buClrTx/>
              <a:buSzTx/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10. 	end if</a:t>
            </a:r>
          </a:p>
          <a:p>
            <a:pPr lvl="0">
              <a:lnSpc>
                <a:spcPct val="80000"/>
              </a:lnSpc>
              <a:buClrTx/>
              <a:buSzTx/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11. 	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k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←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k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+ 1</a:t>
            </a:r>
          </a:p>
          <a:p>
            <a:pPr lvl="0">
              <a:lnSpc>
                <a:spcPct val="80000"/>
              </a:lnSpc>
              <a:buClrTx/>
              <a:buSzTx/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12.   end while</a:t>
            </a:r>
          </a:p>
          <a:p>
            <a:pPr lvl="0">
              <a:lnSpc>
                <a:spcPct val="80000"/>
              </a:lnSpc>
              <a:buClrTx/>
              <a:buSzTx/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13.	 if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s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=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q 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+ 1then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B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k..r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 ←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A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t..r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</a:t>
            </a:r>
          </a:p>
          <a:p>
            <a:pPr lvl="0">
              <a:lnSpc>
                <a:spcPct val="80000"/>
              </a:lnSpc>
              <a:buClrTx/>
              <a:buSzTx/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14.	 else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B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k..r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 ←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A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s..q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</a:t>
            </a:r>
          </a:p>
          <a:p>
            <a:pPr lvl="0">
              <a:lnSpc>
                <a:spcPct val="80000"/>
              </a:lnSpc>
              <a:buClrTx/>
              <a:buSzTx/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15.	 end if</a:t>
            </a:r>
          </a:p>
          <a:p>
            <a:pPr lvl="0">
              <a:lnSpc>
                <a:spcPct val="80000"/>
              </a:lnSpc>
              <a:buClrTx/>
              <a:buSzTx/>
              <a:buNone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16.	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A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p..r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 ←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B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[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p..r</a:t>
            </a: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]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Merge Sort -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200" u="sng" dirty="0" smtClean="0"/>
              <a:t># of element Comparisons</a:t>
            </a:r>
            <a:r>
              <a:rPr lang="en-US" sz="3200" dirty="0" smtClean="0"/>
              <a:t> performed by Algorithm MERGE to merge two nonempty arrays of sizes n1 and n2, respectively into one sorted array of size n = n1 + n2 is between n1 and n - 1. In particular, # of comparisons needed is between  n/2 and n - 1.</a:t>
            </a:r>
            <a:endParaRPr lang="en-US" sz="3200" u="sng" dirty="0" smtClean="0"/>
          </a:p>
          <a:p>
            <a:pPr>
              <a:lnSpc>
                <a:spcPct val="80000"/>
              </a:lnSpc>
            </a:pPr>
            <a:r>
              <a:rPr lang="en-US" sz="3200" u="sng" dirty="0" smtClean="0"/>
              <a:t># of element Assignments:</a:t>
            </a:r>
            <a:r>
              <a:rPr lang="en-US" sz="3200" dirty="0" smtClean="0"/>
              <a:t> performed by Algorithm</a:t>
            </a:r>
            <a:r>
              <a:rPr lang="en-US" sz="3200" i="1" dirty="0" smtClean="0"/>
              <a:t> </a:t>
            </a:r>
            <a:r>
              <a:rPr lang="en-US" sz="3200" dirty="0" smtClean="0"/>
              <a:t>MERGE to merge two nonempty arrays into one sorted</a:t>
            </a:r>
            <a:r>
              <a:rPr lang="en-US" sz="3200" i="1" dirty="0" smtClean="0"/>
              <a:t> array of size n is exactly 2n.</a:t>
            </a:r>
          </a:p>
          <a:p>
            <a:pPr>
              <a:lnSpc>
                <a:spcPct val="80000"/>
              </a:lnSpc>
            </a:pPr>
            <a:r>
              <a:rPr lang="en-US" sz="3200" i="1" dirty="0" smtClean="0">
                <a:sym typeface="Wingdings" pitchFamily="2" charset="2"/>
              </a:rPr>
              <a:t> time </a:t>
            </a:r>
            <a:r>
              <a:rPr lang="en-US" sz="3200" i="1" dirty="0" err="1" smtClean="0">
                <a:sym typeface="Wingdings" pitchFamily="2" charset="2"/>
              </a:rPr>
              <a:t>complexty</a:t>
            </a:r>
            <a:r>
              <a:rPr lang="en-US" sz="3200" i="1" dirty="0" smtClean="0">
                <a:sym typeface="Wingdings" pitchFamily="2" charset="2"/>
              </a:rPr>
              <a:t> = O(n)</a:t>
            </a:r>
          </a:p>
          <a:p>
            <a:pPr>
              <a:lnSpc>
                <a:spcPct val="80000"/>
              </a:lnSpc>
            </a:pPr>
            <a:r>
              <a:rPr lang="en-US" sz="3200" i="1" dirty="0" smtClean="0">
                <a:sym typeface="Wingdings" pitchFamily="2" charset="2"/>
              </a:rPr>
              <a:t></a:t>
            </a:r>
            <a:r>
              <a:rPr lang="en-US" sz="3200" i="1" dirty="0" smtClean="0"/>
              <a:t>Space complexity = O(n)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Merge Sort – Divide and Conquer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/>
              <a:t>Divide: </a:t>
            </a:r>
            <a:r>
              <a:rPr lang="en-US" sz="3200" dirty="0" smtClean="0"/>
              <a:t>divide the </a:t>
            </a:r>
            <a:r>
              <a:rPr lang="en-US" sz="3200" i="1" dirty="0" smtClean="0"/>
              <a:t>n</a:t>
            </a:r>
            <a:r>
              <a:rPr lang="en-US" sz="3200" dirty="0" smtClean="0"/>
              <a:t>-element sequence into two </a:t>
            </a:r>
            <a:r>
              <a:rPr lang="en-US" sz="3200" dirty="0" err="1" smtClean="0"/>
              <a:t>subproblems</a:t>
            </a:r>
            <a:r>
              <a:rPr lang="en-US" sz="3200" dirty="0" smtClean="0"/>
              <a:t> of </a:t>
            </a:r>
            <a:r>
              <a:rPr lang="en-US" sz="3200" i="1" dirty="0" smtClean="0"/>
              <a:t>n</a:t>
            </a:r>
            <a:r>
              <a:rPr lang="en-US" sz="3200" dirty="0" smtClean="0"/>
              <a:t>/2 elements each.</a:t>
            </a:r>
          </a:p>
          <a:p>
            <a:pPr>
              <a:lnSpc>
                <a:spcPct val="90000"/>
              </a:lnSpc>
            </a:pPr>
            <a:r>
              <a:rPr lang="en-US" sz="3200" b="1" dirty="0" smtClean="0"/>
              <a:t>Conquer</a:t>
            </a:r>
            <a:r>
              <a:rPr lang="en-US" sz="3200" dirty="0" smtClean="0"/>
              <a:t>: sort the two subsequences recursively using merge sort. If the length of a sequence is 1, do nothing since it is already in order.</a:t>
            </a:r>
          </a:p>
          <a:p>
            <a:pPr>
              <a:lnSpc>
                <a:spcPct val="90000"/>
              </a:lnSpc>
            </a:pPr>
            <a:r>
              <a:rPr lang="en-US" sz="3200" b="1" dirty="0" smtClean="0"/>
              <a:t>Combine</a:t>
            </a:r>
            <a:r>
              <a:rPr lang="en-US" sz="3200" dirty="0" smtClean="0"/>
              <a:t>: merge the two sorted subsequences to produce the sorted answer.</a:t>
            </a: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  <p:graphicFrame>
        <p:nvGraphicFramePr>
          <p:cNvPr id="28704" name="Group 32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63" name="Rectangle 19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6164" name="Line 20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5" name="Line 21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6" name="Line 22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7" name="Text Box 28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6168" name="Text Box 33"/>
          <p:cNvSpPr txBox="1">
            <a:spLocks noChangeArrowheads="1"/>
          </p:cNvSpPr>
          <p:nvPr/>
        </p:nvSpPr>
        <p:spPr bwMode="auto">
          <a:xfrm>
            <a:off x="4089400" y="1739900"/>
            <a:ext cx="55403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500">
                <a:solidFill>
                  <a:srgbClr val="3366CC"/>
                </a:solidFill>
              </a:rPr>
              <a:t>First</a:t>
            </a:r>
          </a:p>
        </p:txBody>
      </p:sp>
      <p:sp>
        <p:nvSpPr>
          <p:cNvPr id="6169" name="Text Box 34"/>
          <p:cNvSpPr txBox="1">
            <a:spLocks noChangeArrowheads="1"/>
          </p:cNvSpPr>
          <p:nvPr/>
        </p:nvSpPr>
        <p:spPr bwMode="auto">
          <a:xfrm>
            <a:off x="7451725" y="1773238"/>
            <a:ext cx="5445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500">
                <a:solidFill>
                  <a:srgbClr val="3366CC"/>
                </a:solidFill>
              </a:rPr>
              <a:t>Last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9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186" name="Rectangle 19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7187" name="Line 20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8" name="Line 21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9" name="Line 22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0" name="Line 23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1" name="Line 24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2" name="Line 25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3" name="Line 26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4" name="Text Box 27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7195" name="Text Box 28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7196" name="Text Box 29"/>
          <p:cNvSpPr txBox="1">
            <a:spLocks noChangeArrowheads="1"/>
          </p:cNvSpPr>
          <p:nvPr/>
        </p:nvSpPr>
        <p:spPr bwMode="auto">
          <a:xfrm>
            <a:off x="4089400" y="1739900"/>
            <a:ext cx="55403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500">
                <a:solidFill>
                  <a:srgbClr val="3366CC"/>
                </a:solidFill>
              </a:rPr>
              <a:t>First</a:t>
            </a:r>
          </a:p>
        </p:txBody>
      </p:sp>
      <p:sp>
        <p:nvSpPr>
          <p:cNvPr id="7197" name="Text Box 30"/>
          <p:cNvSpPr txBox="1">
            <a:spLocks noChangeArrowheads="1"/>
          </p:cNvSpPr>
          <p:nvPr/>
        </p:nvSpPr>
        <p:spPr bwMode="auto">
          <a:xfrm>
            <a:off x="5364163" y="1773238"/>
            <a:ext cx="54451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500">
                <a:solidFill>
                  <a:srgbClr val="3366CC"/>
                </a:solidFill>
              </a:rPr>
              <a:t>Last</a:t>
            </a:r>
          </a:p>
        </p:txBody>
      </p:sp>
      <p:sp>
        <p:nvSpPr>
          <p:cNvPr id="7198" name="Text Box 31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MergeSort(1,3)</a:t>
            </a:r>
          </a:p>
        </p:txBody>
      </p:sp>
      <p:sp>
        <p:nvSpPr>
          <p:cNvPr id="7199" name="Text Box 32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MergeSort(4,6)</a:t>
            </a:r>
          </a:p>
        </p:txBody>
      </p:sp>
      <p:sp>
        <p:nvSpPr>
          <p:cNvPr id="7200" name="Text Box 33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7201" name="Line 44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7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10" name="Rectangle 19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8211" name="Line 20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2" name="Line 21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3" name="Line 22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4" name="Line 23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5" name="Line 24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6" name="Line 25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7" name="Line 26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8" name="Text Box 27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8219" name="Text Box 28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8220" name="Text Box 31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MergeSort(1,3)</a:t>
            </a:r>
          </a:p>
        </p:txBody>
      </p:sp>
      <p:sp>
        <p:nvSpPr>
          <p:cNvPr id="8221" name="Text Box 32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MergeSort(4,6)</a:t>
            </a:r>
          </a:p>
        </p:txBody>
      </p:sp>
      <p:sp>
        <p:nvSpPr>
          <p:cNvPr id="8222" name="Text Box 33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8223" name="Line 34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4" name="Line 35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5" name="Line 36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6" name="Line 37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7" name="Text Box 38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2 </a:t>
            </a:r>
          </a:p>
        </p:txBody>
      </p:sp>
      <p:sp>
        <p:nvSpPr>
          <p:cNvPr id="8228" name="Text Box 39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MergeSort(1,2)</a:t>
            </a:r>
          </a:p>
        </p:txBody>
      </p:sp>
      <p:sp>
        <p:nvSpPr>
          <p:cNvPr id="8229" name="Text Box 40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MergeSort(3,3)</a:t>
            </a:r>
          </a:p>
        </p:txBody>
      </p:sp>
      <p:sp>
        <p:nvSpPr>
          <p:cNvPr id="8230" name="Text Box 41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Merge(1,2,3,3)</a:t>
            </a:r>
          </a:p>
        </p:txBody>
      </p:sp>
      <p:sp>
        <p:nvSpPr>
          <p:cNvPr id="8231" name="Line 42"/>
          <p:cNvSpPr>
            <a:spLocks noChangeShapeType="1"/>
          </p:cNvSpPr>
          <p:nvPr/>
        </p:nvSpPr>
        <p:spPr bwMode="auto">
          <a:xfrm>
            <a:off x="53641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32" name="Line 43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33" name="AutoShape 45"/>
          <p:cNvSpPr>
            <a:spLocks noChangeArrowheads="1"/>
          </p:cNvSpPr>
          <p:nvPr/>
        </p:nvSpPr>
        <p:spPr bwMode="auto">
          <a:xfrm flipV="1">
            <a:off x="2843213" y="3716338"/>
            <a:ext cx="1008062" cy="2160587"/>
          </a:xfrm>
          <a:prstGeom prst="curvedLeftArrow">
            <a:avLst>
              <a:gd name="adj1" fmla="val 20183"/>
              <a:gd name="adj2" fmla="val 103375"/>
              <a:gd name="adj3" fmla="val 33333"/>
            </a:avLst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34" name="Line 46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3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3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34" name="Rectangle 19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9235" name="Line 20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6" name="Line 21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7" name="Line 22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8" name="Line 23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9" name="Line 24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40" name="Line 25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41" name="Line 26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42" name="Text Box 27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9243" name="Text Box 28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9244" name="Text Box 31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MergeSort(1,3)</a:t>
            </a:r>
          </a:p>
        </p:txBody>
      </p:sp>
      <p:sp>
        <p:nvSpPr>
          <p:cNvPr id="9245" name="Text Box 32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MergeSort(4,6)</a:t>
            </a:r>
          </a:p>
        </p:txBody>
      </p:sp>
      <p:sp>
        <p:nvSpPr>
          <p:cNvPr id="9246" name="Text Box 33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9247" name="Line 34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48" name="Line 35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49" name="Line 36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50" name="Line 37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51" name="Text Box 38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2 </a:t>
            </a:r>
          </a:p>
        </p:txBody>
      </p:sp>
      <p:sp>
        <p:nvSpPr>
          <p:cNvPr id="9252" name="Text Box 39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MergeSort(1,2)</a:t>
            </a:r>
          </a:p>
        </p:txBody>
      </p:sp>
      <p:sp>
        <p:nvSpPr>
          <p:cNvPr id="9253" name="Text Box 40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MergeSort(3,3)</a:t>
            </a:r>
          </a:p>
        </p:txBody>
      </p:sp>
      <p:sp>
        <p:nvSpPr>
          <p:cNvPr id="9254" name="Text Box 41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Merge(1,2,3,3)</a:t>
            </a:r>
          </a:p>
        </p:txBody>
      </p:sp>
      <p:sp>
        <p:nvSpPr>
          <p:cNvPr id="9255" name="Line 43"/>
          <p:cNvSpPr>
            <a:spLocks noChangeShapeType="1"/>
          </p:cNvSpPr>
          <p:nvPr/>
        </p:nvSpPr>
        <p:spPr bwMode="auto">
          <a:xfrm>
            <a:off x="684213" y="372427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56" name="Line 44"/>
          <p:cNvSpPr>
            <a:spLocks noChangeShapeType="1"/>
          </p:cNvSpPr>
          <p:nvPr/>
        </p:nvSpPr>
        <p:spPr bwMode="auto">
          <a:xfrm>
            <a:off x="684213" y="2859088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57" name="Line 45"/>
          <p:cNvSpPr>
            <a:spLocks noChangeShapeType="1"/>
          </p:cNvSpPr>
          <p:nvPr/>
        </p:nvSpPr>
        <p:spPr bwMode="auto">
          <a:xfrm>
            <a:off x="684213" y="31480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58" name="Line 46"/>
          <p:cNvSpPr>
            <a:spLocks noChangeShapeType="1"/>
          </p:cNvSpPr>
          <p:nvPr/>
        </p:nvSpPr>
        <p:spPr bwMode="auto">
          <a:xfrm>
            <a:off x="684213" y="34353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59" name="Text Box 47"/>
          <p:cNvSpPr txBox="1">
            <a:spLocks noChangeArrowheads="1"/>
          </p:cNvSpPr>
          <p:nvPr/>
        </p:nvSpPr>
        <p:spPr bwMode="auto">
          <a:xfrm>
            <a:off x="735013" y="285273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1 </a:t>
            </a:r>
          </a:p>
        </p:txBody>
      </p:sp>
      <p:sp>
        <p:nvSpPr>
          <p:cNvPr id="9260" name="Text Box 48"/>
          <p:cNvSpPr txBox="1">
            <a:spLocks noChangeArrowheads="1"/>
          </p:cNvSpPr>
          <p:nvPr/>
        </p:nvSpPr>
        <p:spPr bwMode="auto">
          <a:xfrm>
            <a:off x="684213" y="314166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MergeSort(1,1)</a:t>
            </a:r>
          </a:p>
        </p:txBody>
      </p:sp>
      <p:sp>
        <p:nvSpPr>
          <p:cNvPr id="9261" name="Text Box 49"/>
          <p:cNvSpPr txBox="1">
            <a:spLocks noChangeArrowheads="1"/>
          </p:cNvSpPr>
          <p:nvPr/>
        </p:nvSpPr>
        <p:spPr bwMode="auto">
          <a:xfrm>
            <a:off x="684213" y="3429000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MergeSort(2,2)</a:t>
            </a:r>
          </a:p>
        </p:txBody>
      </p:sp>
      <p:sp>
        <p:nvSpPr>
          <p:cNvPr id="9262" name="Text Box 50"/>
          <p:cNvSpPr txBox="1">
            <a:spLocks noChangeArrowheads="1"/>
          </p:cNvSpPr>
          <p:nvPr/>
        </p:nvSpPr>
        <p:spPr bwMode="auto">
          <a:xfrm>
            <a:off x="690563" y="3716338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Merge(1,1,2,2)</a:t>
            </a:r>
          </a:p>
        </p:txBody>
      </p:sp>
      <p:sp>
        <p:nvSpPr>
          <p:cNvPr id="9263" name="Line 60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64" name="Line 61"/>
          <p:cNvSpPr>
            <a:spLocks noChangeShapeType="1"/>
          </p:cNvSpPr>
          <p:nvPr/>
        </p:nvSpPr>
        <p:spPr bwMode="auto">
          <a:xfrm>
            <a:off x="53641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65" name="Line 62"/>
          <p:cNvSpPr>
            <a:spLocks noChangeShapeType="1"/>
          </p:cNvSpPr>
          <p:nvPr/>
        </p:nvSpPr>
        <p:spPr bwMode="auto">
          <a:xfrm>
            <a:off x="4787900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66" name="AutoShape 63"/>
          <p:cNvSpPr>
            <a:spLocks noChangeArrowheads="1"/>
          </p:cNvSpPr>
          <p:nvPr/>
        </p:nvSpPr>
        <p:spPr bwMode="auto">
          <a:xfrm flipV="1">
            <a:off x="2843213" y="2492375"/>
            <a:ext cx="1008062" cy="2160588"/>
          </a:xfrm>
          <a:prstGeom prst="curvedLeftArrow">
            <a:avLst>
              <a:gd name="adj1" fmla="val 20183"/>
              <a:gd name="adj2" fmla="val 103375"/>
              <a:gd name="adj3" fmla="val 33333"/>
            </a:avLst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67" name="Line 64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6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5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58" name="Rectangle 19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10259" name="Line 20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60" name="Line 21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61" name="Line 22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62" name="Line 23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63" name="Line 24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64" name="Line 25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65" name="Line 26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66" name="Text Box 27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10267" name="Text Box 28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10268" name="Text Box 31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MergeSort(1,3)</a:t>
            </a:r>
          </a:p>
        </p:txBody>
      </p:sp>
      <p:sp>
        <p:nvSpPr>
          <p:cNvPr id="10269" name="Text Box 32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MergeSort(4,6)</a:t>
            </a:r>
          </a:p>
        </p:txBody>
      </p:sp>
      <p:sp>
        <p:nvSpPr>
          <p:cNvPr id="10270" name="Text Box 33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10271" name="Line 34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72" name="Line 35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73" name="Line 36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74" name="Line 37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75" name="Text Box 38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2 </a:t>
            </a:r>
          </a:p>
        </p:txBody>
      </p:sp>
      <p:sp>
        <p:nvSpPr>
          <p:cNvPr id="10276" name="Text Box 39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MergeSort(1,2)</a:t>
            </a:r>
          </a:p>
        </p:txBody>
      </p:sp>
      <p:sp>
        <p:nvSpPr>
          <p:cNvPr id="10277" name="Text Box 40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MergeSort(3,3)</a:t>
            </a:r>
          </a:p>
        </p:txBody>
      </p:sp>
      <p:sp>
        <p:nvSpPr>
          <p:cNvPr id="10278" name="Text Box 41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Merge(1,2,3,3)</a:t>
            </a:r>
          </a:p>
        </p:txBody>
      </p:sp>
      <p:sp>
        <p:nvSpPr>
          <p:cNvPr id="10279" name="Line 42"/>
          <p:cNvSpPr>
            <a:spLocks noChangeShapeType="1"/>
          </p:cNvSpPr>
          <p:nvPr/>
        </p:nvSpPr>
        <p:spPr bwMode="auto">
          <a:xfrm>
            <a:off x="684213" y="372427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80" name="Line 43"/>
          <p:cNvSpPr>
            <a:spLocks noChangeShapeType="1"/>
          </p:cNvSpPr>
          <p:nvPr/>
        </p:nvSpPr>
        <p:spPr bwMode="auto">
          <a:xfrm>
            <a:off x="684213" y="2859088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81" name="Line 44"/>
          <p:cNvSpPr>
            <a:spLocks noChangeShapeType="1"/>
          </p:cNvSpPr>
          <p:nvPr/>
        </p:nvSpPr>
        <p:spPr bwMode="auto">
          <a:xfrm>
            <a:off x="684213" y="31480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82" name="Line 45"/>
          <p:cNvSpPr>
            <a:spLocks noChangeShapeType="1"/>
          </p:cNvSpPr>
          <p:nvPr/>
        </p:nvSpPr>
        <p:spPr bwMode="auto">
          <a:xfrm>
            <a:off x="684213" y="34353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83" name="Text Box 46"/>
          <p:cNvSpPr txBox="1">
            <a:spLocks noChangeArrowheads="1"/>
          </p:cNvSpPr>
          <p:nvPr/>
        </p:nvSpPr>
        <p:spPr bwMode="auto">
          <a:xfrm>
            <a:off x="735013" y="285273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1 </a:t>
            </a:r>
          </a:p>
        </p:txBody>
      </p:sp>
      <p:sp>
        <p:nvSpPr>
          <p:cNvPr id="10284" name="Text Box 47"/>
          <p:cNvSpPr txBox="1">
            <a:spLocks noChangeArrowheads="1"/>
          </p:cNvSpPr>
          <p:nvPr/>
        </p:nvSpPr>
        <p:spPr bwMode="auto">
          <a:xfrm>
            <a:off x="684213" y="314166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MergeSort(1,1)</a:t>
            </a:r>
          </a:p>
        </p:txBody>
      </p:sp>
      <p:sp>
        <p:nvSpPr>
          <p:cNvPr id="10285" name="Text Box 48"/>
          <p:cNvSpPr txBox="1">
            <a:spLocks noChangeArrowheads="1"/>
          </p:cNvSpPr>
          <p:nvPr/>
        </p:nvSpPr>
        <p:spPr bwMode="auto">
          <a:xfrm>
            <a:off x="684213" y="3429000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MergeSort(2,2)</a:t>
            </a:r>
          </a:p>
        </p:txBody>
      </p:sp>
      <p:sp>
        <p:nvSpPr>
          <p:cNvPr id="10286" name="Text Box 49"/>
          <p:cNvSpPr txBox="1">
            <a:spLocks noChangeArrowheads="1"/>
          </p:cNvSpPr>
          <p:nvPr/>
        </p:nvSpPr>
        <p:spPr bwMode="auto">
          <a:xfrm>
            <a:off x="690563" y="3716338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Merge(1,1,2,2)</a:t>
            </a:r>
          </a:p>
        </p:txBody>
      </p:sp>
      <p:sp>
        <p:nvSpPr>
          <p:cNvPr id="10287" name="Line 50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88" name="Line 51"/>
          <p:cNvSpPr>
            <a:spLocks noChangeShapeType="1"/>
          </p:cNvSpPr>
          <p:nvPr/>
        </p:nvSpPr>
        <p:spPr bwMode="auto">
          <a:xfrm>
            <a:off x="53641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89" name="AutoShape 53"/>
          <p:cNvSpPr>
            <a:spLocks noChangeArrowheads="1"/>
          </p:cNvSpPr>
          <p:nvPr/>
        </p:nvSpPr>
        <p:spPr bwMode="auto">
          <a:xfrm flipV="1">
            <a:off x="2843213" y="2060575"/>
            <a:ext cx="1008062" cy="1368425"/>
          </a:xfrm>
          <a:prstGeom prst="curvedLeftArrow">
            <a:avLst>
              <a:gd name="adj1" fmla="val 12783"/>
              <a:gd name="adj2" fmla="val 65473"/>
              <a:gd name="adj3" fmla="val 33333"/>
            </a:avLst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90" name="Text Box 54"/>
          <p:cNvSpPr txBox="1">
            <a:spLocks noChangeArrowheads="1"/>
          </p:cNvSpPr>
          <p:nvPr/>
        </p:nvSpPr>
        <p:spPr bwMode="auto">
          <a:xfrm>
            <a:off x="792163" y="2205038"/>
            <a:ext cx="18351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Condition: False</a:t>
            </a:r>
          </a:p>
        </p:txBody>
      </p:sp>
      <p:sp>
        <p:nvSpPr>
          <p:cNvPr id="10291" name="Line 55"/>
          <p:cNvSpPr>
            <a:spLocks noChangeShapeType="1"/>
          </p:cNvSpPr>
          <p:nvPr/>
        </p:nvSpPr>
        <p:spPr bwMode="auto">
          <a:xfrm>
            <a:off x="4787900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92" name="Line 56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9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9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82" name="Rectangle 19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11283" name="Line 20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4" name="Line 21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5" name="Line 22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6" name="Line 23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7" name="Line 24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8" name="Line 25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9" name="Line 26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0" name="Text Box 27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11291" name="Text Box 28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11292" name="Text Box 31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MergeSort(1,3)</a:t>
            </a:r>
          </a:p>
        </p:txBody>
      </p:sp>
      <p:sp>
        <p:nvSpPr>
          <p:cNvPr id="11293" name="Text Box 32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MergeSort(4,6)</a:t>
            </a:r>
          </a:p>
        </p:txBody>
      </p:sp>
      <p:sp>
        <p:nvSpPr>
          <p:cNvPr id="11294" name="Text Box 33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11295" name="Line 34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6" name="Line 35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7" name="Line 36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8" name="Line 37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9" name="Text Box 38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2 </a:t>
            </a:r>
          </a:p>
        </p:txBody>
      </p:sp>
      <p:sp>
        <p:nvSpPr>
          <p:cNvPr id="11300" name="Text Box 39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MergeSort(1,2)</a:t>
            </a:r>
          </a:p>
        </p:txBody>
      </p:sp>
      <p:sp>
        <p:nvSpPr>
          <p:cNvPr id="11301" name="Text Box 40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MergeSort(3,3)</a:t>
            </a:r>
          </a:p>
        </p:txBody>
      </p:sp>
      <p:sp>
        <p:nvSpPr>
          <p:cNvPr id="11302" name="Text Box 41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Merge(1,2,3,3)</a:t>
            </a:r>
          </a:p>
        </p:txBody>
      </p:sp>
      <p:sp>
        <p:nvSpPr>
          <p:cNvPr id="11303" name="Line 42"/>
          <p:cNvSpPr>
            <a:spLocks noChangeShapeType="1"/>
          </p:cNvSpPr>
          <p:nvPr/>
        </p:nvSpPr>
        <p:spPr bwMode="auto">
          <a:xfrm>
            <a:off x="684213" y="372427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04" name="Line 43"/>
          <p:cNvSpPr>
            <a:spLocks noChangeShapeType="1"/>
          </p:cNvSpPr>
          <p:nvPr/>
        </p:nvSpPr>
        <p:spPr bwMode="auto">
          <a:xfrm>
            <a:off x="684213" y="2859088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05" name="Line 44"/>
          <p:cNvSpPr>
            <a:spLocks noChangeShapeType="1"/>
          </p:cNvSpPr>
          <p:nvPr/>
        </p:nvSpPr>
        <p:spPr bwMode="auto">
          <a:xfrm>
            <a:off x="684213" y="31480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06" name="Line 45"/>
          <p:cNvSpPr>
            <a:spLocks noChangeShapeType="1"/>
          </p:cNvSpPr>
          <p:nvPr/>
        </p:nvSpPr>
        <p:spPr bwMode="auto">
          <a:xfrm>
            <a:off x="684213" y="34353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07" name="Text Box 46"/>
          <p:cNvSpPr txBox="1">
            <a:spLocks noChangeArrowheads="1"/>
          </p:cNvSpPr>
          <p:nvPr/>
        </p:nvSpPr>
        <p:spPr bwMode="auto">
          <a:xfrm>
            <a:off x="735013" y="285273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1 </a:t>
            </a:r>
          </a:p>
        </p:txBody>
      </p:sp>
      <p:sp>
        <p:nvSpPr>
          <p:cNvPr id="11308" name="Text Box 47"/>
          <p:cNvSpPr txBox="1">
            <a:spLocks noChangeArrowheads="1"/>
          </p:cNvSpPr>
          <p:nvPr/>
        </p:nvSpPr>
        <p:spPr bwMode="auto">
          <a:xfrm>
            <a:off x="684213" y="314166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MergeSort(1,1)</a:t>
            </a:r>
          </a:p>
        </p:txBody>
      </p:sp>
      <p:sp>
        <p:nvSpPr>
          <p:cNvPr id="11309" name="Text Box 48"/>
          <p:cNvSpPr txBox="1">
            <a:spLocks noChangeArrowheads="1"/>
          </p:cNvSpPr>
          <p:nvPr/>
        </p:nvSpPr>
        <p:spPr bwMode="auto">
          <a:xfrm>
            <a:off x="684213" y="3429000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MergeSort(2,2)</a:t>
            </a:r>
          </a:p>
        </p:txBody>
      </p:sp>
      <p:sp>
        <p:nvSpPr>
          <p:cNvPr id="11310" name="Text Box 49"/>
          <p:cNvSpPr txBox="1">
            <a:spLocks noChangeArrowheads="1"/>
          </p:cNvSpPr>
          <p:nvPr/>
        </p:nvSpPr>
        <p:spPr bwMode="auto">
          <a:xfrm>
            <a:off x="690563" y="3716338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Merge(1,1,2,2)</a:t>
            </a:r>
          </a:p>
        </p:txBody>
      </p:sp>
      <p:sp>
        <p:nvSpPr>
          <p:cNvPr id="11311" name="Line 50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12" name="Line 51"/>
          <p:cNvSpPr>
            <a:spLocks noChangeShapeType="1"/>
          </p:cNvSpPr>
          <p:nvPr/>
        </p:nvSpPr>
        <p:spPr bwMode="auto">
          <a:xfrm>
            <a:off x="53641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13" name="AutoShape 53"/>
          <p:cNvSpPr>
            <a:spLocks noChangeArrowheads="1"/>
          </p:cNvSpPr>
          <p:nvPr/>
        </p:nvSpPr>
        <p:spPr bwMode="auto">
          <a:xfrm flipV="1">
            <a:off x="2843213" y="2060575"/>
            <a:ext cx="1008062" cy="1655763"/>
          </a:xfrm>
          <a:prstGeom prst="curvedLeftArrow">
            <a:avLst>
              <a:gd name="adj1" fmla="val 15467"/>
              <a:gd name="adj2" fmla="val 79221"/>
              <a:gd name="adj3" fmla="val 33333"/>
            </a:avLst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14" name="Text Box 54"/>
          <p:cNvSpPr txBox="1">
            <a:spLocks noChangeArrowheads="1"/>
          </p:cNvSpPr>
          <p:nvPr/>
        </p:nvSpPr>
        <p:spPr bwMode="auto">
          <a:xfrm>
            <a:off x="792163" y="2205038"/>
            <a:ext cx="18351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Condition: False</a:t>
            </a:r>
          </a:p>
        </p:txBody>
      </p:sp>
      <p:sp>
        <p:nvSpPr>
          <p:cNvPr id="11315" name="Line 55"/>
          <p:cNvSpPr>
            <a:spLocks noChangeShapeType="1"/>
          </p:cNvSpPr>
          <p:nvPr/>
        </p:nvSpPr>
        <p:spPr bwMode="auto">
          <a:xfrm>
            <a:off x="4787900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16" name="Line 56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1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3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06" name="Line 20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7" name="Line 21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8" name="Line 22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9" name="Line 23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0" name="Line 24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1" name="Line 25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2" name="Line 26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3" name="Text Box 27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12314" name="Text Box 28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12315" name="Text Box 31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MergeSort(1,3)</a:t>
            </a:r>
          </a:p>
        </p:txBody>
      </p:sp>
      <p:sp>
        <p:nvSpPr>
          <p:cNvPr id="12316" name="Text Box 32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MergeSort(4,6)</a:t>
            </a:r>
          </a:p>
        </p:txBody>
      </p:sp>
      <p:sp>
        <p:nvSpPr>
          <p:cNvPr id="12317" name="Text Box 33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12318" name="Line 34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9" name="Line 35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0" name="Line 36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1" name="Line 37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2" name="Text Box 38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2 </a:t>
            </a:r>
          </a:p>
        </p:txBody>
      </p:sp>
      <p:sp>
        <p:nvSpPr>
          <p:cNvPr id="12323" name="Text Box 39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MergeSort(1,2)</a:t>
            </a:r>
          </a:p>
        </p:txBody>
      </p:sp>
      <p:sp>
        <p:nvSpPr>
          <p:cNvPr id="12324" name="Text Box 40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MergeSort(3,3)</a:t>
            </a:r>
          </a:p>
        </p:txBody>
      </p:sp>
      <p:sp>
        <p:nvSpPr>
          <p:cNvPr id="12325" name="Text Box 41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Merge(1,2,3,3)</a:t>
            </a:r>
          </a:p>
        </p:txBody>
      </p:sp>
      <p:sp>
        <p:nvSpPr>
          <p:cNvPr id="12326" name="Line 42"/>
          <p:cNvSpPr>
            <a:spLocks noChangeShapeType="1"/>
          </p:cNvSpPr>
          <p:nvPr/>
        </p:nvSpPr>
        <p:spPr bwMode="auto">
          <a:xfrm>
            <a:off x="684213" y="372427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7" name="Line 43"/>
          <p:cNvSpPr>
            <a:spLocks noChangeShapeType="1"/>
          </p:cNvSpPr>
          <p:nvPr/>
        </p:nvSpPr>
        <p:spPr bwMode="auto">
          <a:xfrm>
            <a:off x="684213" y="2859088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8" name="Line 44"/>
          <p:cNvSpPr>
            <a:spLocks noChangeShapeType="1"/>
          </p:cNvSpPr>
          <p:nvPr/>
        </p:nvSpPr>
        <p:spPr bwMode="auto">
          <a:xfrm>
            <a:off x="684213" y="31480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9" name="Line 45"/>
          <p:cNvSpPr>
            <a:spLocks noChangeShapeType="1"/>
          </p:cNvSpPr>
          <p:nvPr/>
        </p:nvSpPr>
        <p:spPr bwMode="auto">
          <a:xfrm>
            <a:off x="684213" y="34353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0" name="Text Box 46"/>
          <p:cNvSpPr txBox="1">
            <a:spLocks noChangeArrowheads="1"/>
          </p:cNvSpPr>
          <p:nvPr/>
        </p:nvSpPr>
        <p:spPr bwMode="auto">
          <a:xfrm>
            <a:off x="735013" y="285273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1 </a:t>
            </a:r>
          </a:p>
        </p:txBody>
      </p:sp>
      <p:sp>
        <p:nvSpPr>
          <p:cNvPr id="12331" name="Text Box 47"/>
          <p:cNvSpPr txBox="1">
            <a:spLocks noChangeArrowheads="1"/>
          </p:cNvSpPr>
          <p:nvPr/>
        </p:nvSpPr>
        <p:spPr bwMode="auto">
          <a:xfrm>
            <a:off x="684213" y="314166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MergeSort(1,1)</a:t>
            </a:r>
          </a:p>
        </p:txBody>
      </p:sp>
      <p:sp>
        <p:nvSpPr>
          <p:cNvPr id="12332" name="Text Box 48"/>
          <p:cNvSpPr txBox="1">
            <a:spLocks noChangeArrowheads="1"/>
          </p:cNvSpPr>
          <p:nvPr/>
        </p:nvSpPr>
        <p:spPr bwMode="auto">
          <a:xfrm>
            <a:off x="684213" y="3429000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MergeSort(2,2)</a:t>
            </a:r>
          </a:p>
        </p:txBody>
      </p:sp>
      <p:sp>
        <p:nvSpPr>
          <p:cNvPr id="12333" name="Text Box 49"/>
          <p:cNvSpPr txBox="1">
            <a:spLocks noChangeArrowheads="1"/>
          </p:cNvSpPr>
          <p:nvPr/>
        </p:nvSpPr>
        <p:spPr bwMode="auto">
          <a:xfrm>
            <a:off x="690563" y="3716338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Merge(1,1,2,2)</a:t>
            </a:r>
          </a:p>
        </p:txBody>
      </p:sp>
      <p:sp>
        <p:nvSpPr>
          <p:cNvPr id="12334" name="Line 50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5" name="Line 51"/>
          <p:cNvSpPr>
            <a:spLocks noChangeShapeType="1"/>
          </p:cNvSpPr>
          <p:nvPr/>
        </p:nvSpPr>
        <p:spPr bwMode="auto">
          <a:xfrm>
            <a:off x="53641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6" name="Line 55"/>
          <p:cNvSpPr>
            <a:spLocks noChangeShapeType="1"/>
          </p:cNvSpPr>
          <p:nvPr/>
        </p:nvSpPr>
        <p:spPr bwMode="auto">
          <a:xfrm>
            <a:off x="2843213" y="3933825"/>
            <a:ext cx="1223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37" name="Text Box 56"/>
          <p:cNvSpPr txBox="1">
            <a:spLocks noChangeArrowheads="1"/>
          </p:cNvSpPr>
          <p:nvPr/>
        </p:nvSpPr>
        <p:spPr bwMode="auto">
          <a:xfrm>
            <a:off x="4113213" y="3736975"/>
            <a:ext cx="16827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Merge(1,2,2,2)</a:t>
            </a:r>
          </a:p>
        </p:txBody>
      </p:sp>
      <p:sp>
        <p:nvSpPr>
          <p:cNvPr id="12338" name="Line 57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7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30" name="Line 19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1" name="Line 20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2" name="Line 21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3" name="Line 22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4" name="Line 23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5" name="Line 24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6" name="Line 25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7" name="Text Box 26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13338" name="Text Box 27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13339" name="Text Box 30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MergeSort(1,3)</a:t>
            </a:r>
          </a:p>
        </p:txBody>
      </p:sp>
      <p:sp>
        <p:nvSpPr>
          <p:cNvPr id="13340" name="Text Box 31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MergeSort(4,6)</a:t>
            </a:r>
          </a:p>
        </p:txBody>
      </p:sp>
      <p:sp>
        <p:nvSpPr>
          <p:cNvPr id="13341" name="Text Box 32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13342" name="Line 33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3" name="Line 34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4" name="Line 35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5" name="Line 36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6" name="Text Box 37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2 </a:t>
            </a:r>
          </a:p>
        </p:txBody>
      </p:sp>
      <p:sp>
        <p:nvSpPr>
          <p:cNvPr id="13347" name="Text Box 38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MergeSort(1,2)</a:t>
            </a:r>
          </a:p>
        </p:txBody>
      </p:sp>
      <p:sp>
        <p:nvSpPr>
          <p:cNvPr id="13348" name="Text Box 39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MergeSort(3,3)</a:t>
            </a:r>
          </a:p>
        </p:txBody>
      </p:sp>
      <p:sp>
        <p:nvSpPr>
          <p:cNvPr id="13349" name="Text Box 40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Merge(1,2,3,3)</a:t>
            </a:r>
          </a:p>
        </p:txBody>
      </p:sp>
      <p:sp>
        <p:nvSpPr>
          <p:cNvPr id="13350" name="Line 41"/>
          <p:cNvSpPr>
            <a:spLocks noChangeShapeType="1"/>
          </p:cNvSpPr>
          <p:nvPr/>
        </p:nvSpPr>
        <p:spPr bwMode="auto">
          <a:xfrm>
            <a:off x="684213" y="372427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1" name="Line 42"/>
          <p:cNvSpPr>
            <a:spLocks noChangeShapeType="1"/>
          </p:cNvSpPr>
          <p:nvPr/>
        </p:nvSpPr>
        <p:spPr bwMode="auto">
          <a:xfrm>
            <a:off x="684213" y="2859088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2" name="Line 43"/>
          <p:cNvSpPr>
            <a:spLocks noChangeShapeType="1"/>
          </p:cNvSpPr>
          <p:nvPr/>
        </p:nvSpPr>
        <p:spPr bwMode="auto">
          <a:xfrm>
            <a:off x="684213" y="31480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3" name="Line 44"/>
          <p:cNvSpPr>
            <a:spLocks noChangeShapeType="1"/>
          </p:cNvSpPr>
          <p:nvPr/>
        </p:nvSpPr>
        <p:spPr bwMode="auto">
          <a:xfrm>
            <a:off x="684213" y="34353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4" name="Text Box 45"/>
          <p:cNvSpPr txBox="1">
            <a:spLocks noChangeArrowheads="1"/>
          </p:cNvSpPr>
          <p:nvPr/>
        </p:nvSpPr>
        <p:spPr bwMode="auto">
          <a:xfrm>
            <a:off x="735013" y="285273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1 </a:t>
            </a:r>
          </a:p>
        </p:txBody>
      </p:sp>
      <p:sp>
        <p:nvSpPr>
          <p:cNvPr id="13355" name="Text Box 46"/>
          <p:cNvSpPr txBox="1">
            <a:spLocks noChangeArrowheads="1"/>
          </p:cNvSpPr>
          <p:nvPr/>
        </p:nvSpPr>
        <p:spPr bwMode="auto">
          <a:xfrm>
            <a:off x="684213" y="314166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MergeSort(1,1)</a:t>
            </a:r>
          </a:p>
        </p:txBody>
      </p:sp>
      <p:sp>
        <p:nvSpPr>
          <p:cNvPr id="13356" name="Text Box 47"/>
          <p:cNvSpPr txBox="1">
            <a:spLocks noChangeArrowheads="1"/>
          </p:cNvSpPr>
          <p:nvPr/>
        </p:nvSpPr>
        <p:spPr bwMode="auto">
          <a:xfrm>
            <a:off x="684213" y="3429000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MergeSort(2,2)</a:t>
            </a:r>
          </a:p>
        </p:txBody>
      </p:sp>
      <p:sp>
        <p:nvSpPr>
          <p:cNvPr id="13357" name="Text Box 48"/>
          <p:cNvSpPr txBox="1">
            <a:spLocks noChangeArrowheads="1"/>
          </p:cNvSpPr>
          <p:nvPr/>
        </p:nvSpPr>
        <p:spPr bwMode="auto">
          <a:xfrm>
            <a:off x="690563" y="3716338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Merge(1,1,2,2)</a:t>
            </a:r>
          </a:p>
        </p:txBody>
      </p:sp>
      <p:sp>
        <p:nvSpPr>
          <p:cNvPr id="13358" name="Line 49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9" name="Line 50"/>
          <p:cNvSpPr>
            <a:spLocks noChangeShapeType="1"/>
          </p:cNvSpPr>
          <p:nvPr/>
        </p:nvSpPr>
        <p:spPr bwMode="auto">
          <a:xfrm>
            <a:off x="53641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60" name="AutoShape 54"/>
          <p:cNvSpPr>
            <a:spLocks noChangeArrowheads="1"/>
          </p:cNvSpPr>
          <p:nvPr/>
        </p:nvSpPr>
        <p:spPr bwMode="auto">
          <a:xfrm>
            <a:off x="2843213" y="3789363"/>
            <a:ext cx="1008062" cy="1295400"/>
          </a:xfrm>
          <a:prstGeom prst="curvedLeftArrow">
            <a:avLst>
              <a:gd name="adj1" fmla="val 12101"/>
              <a:gd name="adj2" fmla="val 61979"/>
              <a:gd name="adj3" fmla="val 33333"/>
            </a:avLst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61" name="Line 55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62" name="Rectangle 56"/>
          <p:cNvSpPr>
            <a:spLocks noChangeArrowheads="1"/>
          </p:cNvSpPr>
          <p:nvPr/>
        </p:nvSpPr>
        <p:spPr bwMode="auto">
          <a:xfrm>
            <a:off x="4248150" y="3227388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1336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1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54" name="Line 19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5" name="Line 20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6" name="Line 21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7" name="Line 22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8" name="Line 23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9" name="Line 24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0" name="Line 25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1" name="Text Box 26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14362" name="Text Box 27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14363" name="Text Box 30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MergeSort(1,3)</a:t>
            </a:r>
          </a:p>
        </p:txBody>
      </p:sp>
      <p:sp>
        <p:nvSpPr>
          <p:cNvPr id="14364" name="Text Box 31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MergeSort(4,6)</a:t>
            </a:r>
          </a:p>
        </p:txBody>
      </p:sp>
      <p:sp>
        <p:nvSpPr>
          <p:cNvPr id="14365" name="Text Box 32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14366" name="Line 33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7" name="Line 34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8" name="Line 35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9" name="Line 36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0" name="Text Box 37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2 </a:t>
            </a:r>
          </a:p>
        </p:txBody>
      </p:sp>
      <p:sp>
        <p:nvSpPr>
          <p:cNvPr id="14371" name="Text Box 38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MergeSort(1,2)</a:t>
            </a:r>
          </a:p>
        </p:txBody>
      </p:sp>
      <p:sp>
        <p:nvSpPr>
          <p:cNvPr id="14372" name="Text Box 39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MergeSort(3,3)</a:t>
            </a:r>
          </a:p>
        </p:txBody>
      </p:sp>
      <p:sp>
        <p:nvSpPr>
          <p:cNvPr id="14373" name="Text Box 40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Merge(1,2,3,3)</a:t>
            </a:r>
          </a:p>
        </p:txBody>
      </p:sp>
      <p:sp>
        <p:nvSpPr>
          <p:cNvPr id="14374" name="Line 49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5" name="Line 50"/>
          <p:cNvSpPr>
            <a:spLocks noChangeShapeType="1"/>
          </p:cNvSpPr>
          <p:nvPr/>
        </p:nvSpPr>
        <p:spPr bwMode="auto">
          <a:xfrm>
            <a:off x="53641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6" name="Line 55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7" name="Rectangle 56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14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9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378" name="Line 19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9" name="Line 20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0" name="Line 21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1" name="Line 22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2" name="Line 23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3" name="Line 24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4" name="Line 25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5" name="Text Box 26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15386" name="Text Box 27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15387" name="Text Box 30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MergeSort(1,3)</a:t>
            </a:r>
          </a:p>
        </p:txBody>
      </p:sp>
      <p:sp>
        <p:nvSpPr>
          <p:cNvPr id="15388" name="Text Box 31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MergeSort(4,6)</a:t>
            </a:r>
          </a:p>
        </p:txBody>
      </p:sp>
      <p:sp>
        <p:nvSpPr>
          <p:cNvPr id="15389" name="Text Box 32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15390" name="Line 33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1" name="Line 34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2" name="Line 35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3" name="Line 36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4" name="Text Box 37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2 </a:t>
            </a:r>
          </a:p>
        </p:txBody>
      </p:sp>
      <p:sp>
        <p:nvSpPr>
          <p:cNvPr id="15395" name="Text Box 38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MergeSort(1,2)</a:t>
            </a:r>
          </a:p>
        </p:txBody>
      </p:sp>
      <p:sp>
        <p:nvSpPr>
          <p:cNvPr id="15396" name="Text Box 39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MergeSort(3,3)</a:t>
            </a:r>
          </a:p>
        </p:txBody>
      </p:sp>
      <p:sp>
        <p:nvSpPr>
          <p:cNvPr id="15397" name="Text Box 40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Merge(1,2,3,3)</a:t>
            </a:r>
          </a:p>
        </p:txBody>
      </p:sp>
      <p:sp>
        <p:nvSpPr>
          <p:cNvPr id="15398" name="Line 41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9" name="Line 42"/>
          <p:cNvSpPr>
            <a:spLocks noChangeShapeType="1"/>
          </p:cNvSpPr>
          <p:nvPr/>
        </p:nvSpPr>
        <p:spPr bwMode="auto">
          <a:xfrm>
            <a:off x="53641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0" name="AutoShape 43"/>
          <p:cNvSpPr>
            <a:spLocks noChangeArrowheads="1"/>
          </p:cNvSpPr>
          <p:nvPr/>
        </p:nvSpPr>
        <p:spPr bwMode="auto">
          <a:xfrm flipV="1">
            <a:off x="2843213" y="3284538"/>
            <a:ext cx="1008062" cy="1655762"/>
          </a:xfrm>
          <a:prstGeom prst="curvedLeftArrow">
            <a:avLst>
              <a:gd name="adj1" fmla="val 15467"/>
              <a:gd name="adj2" fmla="val 79221"/>
              <a:gd name="adj3" fmla="val 33333"/>
            </a:avLst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01" name="Text Box 44"/>
          <p:cNvSpPr txBox="1">
            <a:spLocks noChangeArrowheads="1"/>
          </p:cNvSpPr>
          <p:nvPr/>
        </p:nvSpPr>
        <p:spPr bwMode="auto">
          <a:xfrm>
            <a:off x="792163" y="3429000"/>
            <a:ext cx="183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Condition: False</a:t>
            </a:r>
          </a:p>
        </p:txBody>
      </p:sp>
      <p:sp>
        <p:nvSpPr>
          <p:cNvPr id="15402" name="Line 45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3" name="Rectangle 46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1540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7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02" name="Line 19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3" name="Line 20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4" name="Line 21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5" name="Line 22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6" name="Line 23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7" name="Line 24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8" name="Line 25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9" name="Text Box 26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16410" name="Text Box 27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16411" name="Text Box 30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MergeSort(1,3)</a:t>
            </a:r>
          </a:p>
        </p:txBody>
      </p:sp>
      <p:sp>
        <p:nvSpPr>
          <p:cNvPr id="16412" name="Text Box 31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MergeSort(4,6)</a:t>
            </a:r>
          </a:p>
        </p:txBody>
      </p:sp>
      <p:sp>
        <p:nvSpPr>
          <p:cNvPr id="16413" name="Text Box 32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16414" name="Line 33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15" name="Line 34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16" name="Line 35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17" name="Line 36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18" name="Text Box 37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2 </a:t>
            </a:r>
          </a:p>
        </p:txBody>
      </p:sp>
      <p:sp>
        <p:nvSpPr>
          <p:cNvPr id="16419" name="Text Box 38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MergeSort(1,2)</a:t>
            </a:r>
          </a:p>
        </p:txBody>
      </p:sp>
      <p:sp>
        <p:nvSpPr>
          <p:cNvPr id="16420" name="Text Box 39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MergeSort(3,3)</a:t>
            </a:r>
          </a:p>
        </p:txBody>
      </p:sp>
      <p:sp>
        <p:nvSpPr>
          <p:cNvPr id="16421" name="Text Box 40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Merge(1,2,3,3)</a:t>
            </a:r>
          </a:p>
        </p:txBody>
      </p:sp>
      <p:sp>
        <p:nvSpPr>
          <p:cNvPr id="16422" name="Line 41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23" name="Line 45"/>
          <p:cNvSpPr>
            <a:spLocks noChangeShapeType="1"/>
          </p:cNvSpPr>
          <p:nvPr/>
        </p:nvSpPr>
        <p:spPr bwMode="auto">
          <a:xfrm>
            <a:off x="2843213" y="5130800"/>
            <a:ext cx="1223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24" name="Text Box 46"/>
          <p:cNvSpPr txBox="1">
            <a:spLocks noChangeArrowheads="1"/>
          </p:cNvSpPr>
          <p:nvPr/>
        </p:nvSpPr>
        <p:spPr bwMode="auto">
          <a:xfrm>
            <a:off x="4113213" y="4933950"/>
            <a:ext cx="16827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Merge(1,2,2,3)</a:t>
            </a:r>
          </a:p>
        </p:txBody>
      </p:sp>
      <p:sp>
        <p:nvSpPr>
          <p:cNvPr id="16425" name="Line 47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1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26" name="Line 19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7" name="Line 20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8" name="Line 21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9" name="Line 22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0" name="Line 23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1" name="Line 24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2" name="Line 25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3" name="Text Box 26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17434" name="Text Box 27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17435" name="Text Box 30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MergeSort(1,3)</a:t>
            </a:r>
          </a:p>
        </p:txBody>
      </p:sp>
      <p:sp>
        <p:nvSpPr>
          <p:cNvPr id="17436" name="Text Box 31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MergeSort(4,6)</a:t>
            </a:r>
          </a:p>
        </p:txBody>
      </p:sp>
      <p:sp>
        <p:nvSpPr>
          <p:cNvPr id="17437" name="Text Box 32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17438" name="Line 33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9" name="Line 34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0" name="Line 35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1" name="Line 36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2" name="Text Box 37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2 </a:t>
            </a:r>
          </a:p>
        </p:txBody>
      </p:sp>
      <p:sp>
        <p:nvSpPr>
          <p:cNvPr id="17443" name="Text Box 38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MergeSort(1,2)</a:t>
            </a:r>
          </a:p>
        </p:txBody>
      </p:sp>
      <p:sp>
        <p:nvSpPr>
          <p:cNvPr id="17444" name="Text Box 39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MergeSort(3,3)</a:t>
            </a:r>
          </a:p>
        </p:txBody>
      </p:sp>
      <p:sp>
        <p:nvSpPr>
          <p:cNvPr id="17445" name="Text Box 40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Merge(1,2,3,3)</a:t>
            </a:r>
          </a:p>
        </p:txBody>
      </p:sp>
      <p:sp>
        <p:nvSpPr>
          <p:cNvPr id="17446" name="Line 41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7" name="AutoShape 44"/>
          <p:cNvSpPr>
            <a:spLocks noChangeArrowheads="1"/>
          </p:cNvSpPr>
          <p:nvPr/>
        </p:nvSpPr>
        <p:spPr bwMode="auto">
          <a:xfrm>
            <a:off x="2843213" y="5013325"/>
            <a:ext cx="1008062" cy="1295400"/>
          </a:xfrm>
          <a:prstGeom prst="curvedLeftArrow">
            <a:avLst>
              <a:gd name="adj1" fmla="val 12101"/>
              <a:gd name="adj2" fmla="val 61979"/>
              <a:gd name="adj3" fmla="val 33333"/>
            </a:avLst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8" name="Line 45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9" name="Rectangle 46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17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5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50" name="Line 19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1" name="Line 20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2" name="Line 21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3" name="Line 22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4" name="Line 23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5" name="Line 24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6" name="Line 25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57" name="Text Box 26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18458" name="Text Box 27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18459" name="Text Box 30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MergeSort(1,3)</a:t>
            </a:r>
          </a:p>
        </p:txBody>
      </p:sp>
      <p:sp>
        <p:nvSpPr>
          <p:cNvPr id="18460" name="Text Box 31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MergeSort(4,6)</a:t>
            </a:r>
          </a:p>
        </p:txBody>
      </p:sp>
      <p:sp>
        <p:nvSpPr>
          <p:cNvPr id="18461" name="Text Box 32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18462" name="Line 41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3" name="Line 43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64" name="Text Box 44"/>
          <p:cNvSpPr txBox="1">
            <a:spLocks noChangeArrowheads="1"/>
          </p:cNvSpPr>
          <p:nvPr/>
        </p:nvSpPr>
        <p:spPr bwMode="auto">
          <a:xfrm>
            <a:off x="5962650" y="1739900"/>
            <a:ext cx="55403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500">
                <a:solidFill>
                  <a:srgbClr val="3366CC"/>
                </a:solidFill>
              </a:rPr>
              <a:t>First</a:t>
            </a:r>
          </a:p>
        </p:txBody>
      </p:sp>
      <p:sp>
        <p:nvSpPr>
          <p:cNvPr id="18465" name="Text Box 45"/>
          <p:cNvSpPr txBox="1">
            <a:spLocks noChangeArrowheads="1"/>
          </p:cNvSpPr>
          <p:nvPr/>
        </p:nvSpPr>
        <p:spPr bwMode="auto">
          <a:xfrm>
            <a:off x="7451725" y="1773238"/>
            <a:ext cx="5445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500">
                <a:solidFill>
                  <a:srgbClr val="3366CC"/>
                </a:solidFill>
              </a:rPr>
              <a:t>Last</a:t>
            </a:r>
          </a:p>
        </p:txBody>
      </p:sp>
      <p:sp>
        <p:nvSpPr>
          <p:cNvPr id="18466" name="Rectangle 46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1846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9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74" name="Line 19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5" name="Line 20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6" name="Line 21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7" name="Line 22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8" name="Line 23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9" name="Line 24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0" name="Line 25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1" name="Text Box 26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19482" name="Text Box 27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19483" name="Text Box 30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MergeSort(1,3)</a:t>
            </a:r>
          </a:p>
        </p:txBody>
      </p:sp>
      <p:sp>
        <p:nvSpPr>
          <p:cNvPr id="19484" name="Text Box 31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MergeSort(4,6)</a:t>
            </a:r>
          </a:p>
        </p:txBody>
      </p:sp>
      <p:sp>
        <p:nvSpPr>
          <p:cNvPr id="19485" name="Text Box 32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19486" name="Line 33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7" name="Line 35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8" name="Line 36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9" name="Line 37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0" name="Line 38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1" name="Text Box 39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5 </a:t>
            </a:r>
          </a:p>
        </p:txBody>
      </p:sp>
      <p:sp>
        <p:nvSpPr>
          <p:cNvPr id="19492" name="Text Box 40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MergeSort(4,5)</a:t>
            </a:r>
          </a:p>
        </p:txBody>
      </p:sp>
      <p:sp>
        <p:nvSpPr>
          <p:cNvPr id="19493" name="Text Box 41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MergeSort(6,6)</a:t>
            </a:r>
          </a:p>
        </p:txBody>
      </p:sp>
      <p:sp>
        <p:nvSpPr>
          <p:cNvPr id="19494" name="Text Box 42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Merge(4,5,6,6)</a:t>
            </a:r>
          </a:p>
        </p:txBody>
      </p:sp>
      <p:sp>
        <p:nvSpPr>
          <p:cNvPr id="19495" name="AutoShape 43"/>
          <p:cNvSpPr>
            <a:spLocks noChangeArrowheads="1"/>
          </p:cNvSpPr>
          <p:nvPr/>
        </p:nvSpPr>
        <p:spPr bwMode="auto">
          <a:xfrm flipV="1">
            <a:off x="2843213" y="3716338"/>
            <a:ext cx="1008062" cy="2449512"/>
          </a:xfrm>
          <a:prstGeom prst="curvedLeftArrow">
            <a:avLst>
              <a:gd name="adj1" fmla="val 22882"/>
              <a:gd name="adj2" fmla="val 117199"/>
              <a:gd name="adj3" fmla="val 33333"/>
            </a:avLst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6" name="Line 44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7" name="Line 45"/>
          <p:cNvSpPr>
            <a:spLocks noChangeShapeType="1"/>
          </p:cNvSpPr>
          <p:nvPr/>
        </p:nvSpPr>
        <p:spPr bwMode="auto">
          <a:xfrm>
            <a:off x="7235825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8" name="Rectangle 47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1949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3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498" name="Line 19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9" name="Line 20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0" name="Line 21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1" name="Line 22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2" name="Line 23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3" name="Line 24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4" name="Line 25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5" name="Text Box 26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20506" name="Text Box 27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20507" name="Text Box 30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MergeSort(1,3)</a:t>
            </a:r>
          </a:p>
        </p:txBody>
      </p:sp>
      <p:sp>
        <p:nvSpPr>
          <p:cNvPr id="20508" name="Text Box 31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MergeSort(4,6)</a:t>
            </a:r>
          </a:p>
        </p:txBody>
      </p:sp>
      <p:sp>
        <p:nvSpPr>
          <p:cNvPr id="20509" name="Text Box 32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20510" name="Line 33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1" name="Line 34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2" name="Line 35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3" name="Line 36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4" name="Line 37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5" name="Text Box 38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5 </a:t>
            </a:r>
          </a:p>
        </p:txBody>
      </p:sp>
      <p:sp>
        <p:nvSpPr>
          <p:cNvPr id="20516" name="Text Box 39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MergeSort(4,5)</a:t>
            </a:r>
          </a:p>
        </p:txBody>
      </p:sp>
      <p:sp>
        <p:nvSpPr>
          <p:cNvPr id="20517" name="Text Box 40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MergeSort(6,6)</a:t>
            </a:r>
          </a:p>
        </p:txBody>
      </p:sp>
      <p:sp>
        <p:nvSpPr>
          <p:cNvPr id="20518" name="Text Box 41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Merge(4,5,6,6)</a:t>
            </a:r>
          </a:p>
        </p:txBody>
      </p:sp>
      <p:sp>
        <p:nvSpPr>
          <p:cNvPr id="20519" name="Line 43"/>
          <p:cNvSpPr>
            <a:spLocks noChangeShapeType="1"/>
          </p:cNvSpPr>
          <p:nvPr/>
        </p:nvSpPr>
        <p:spPr bwMode="auto">
          <a:xfrm>
            <a:off x="684213" y="372427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0" name="Line 44"/>
          <p:cNvSpPr>
            <a:spLocks noChangeShapeType="1"/>
          </p:cNvSpPr>
          <p:nvPr/>
        </p:nvSpPr>
        <p:spPr bwMode="auto">
          <a:xfrm>
            <a:off x="684213" y="2859088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1" name="Line 45"/>
          <p:cNvSpPr>
            <a:spLocks noChangeShapeType="1"/>
          </p:cNvSpPr>
          <p:nvPr/>
        </p:nvSpPr>
        <p:spPr bwMode="auto">
          <a:xfrm>
            <a:off x="684213" y="31480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2" name="Line 46"/>
          <p:cNvSpPr>
            <a:spLocks noChangeShapeType="1"/>
          </p:cNvSpPr>
          <p:nvPr/>
        </p:nvSpPr>
        <p:spPr bwMode="auto">
          <a:xfrm>
            <a:off x="684213" y="34353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3" name="Text Box 47"/>
          <p:cNvSpPr txBox="1">
            <a:spLocks noChangeArrowheads="1"/>
          </p:cNvSpPr>
          <p:nvPr/>
        </p:nvSpPr>
        <p:spPr bwMode="auto">
          <a:xfrm>
            <a:off x="735013" y="285273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4 </a:t>
            </a:r>
          </a:p>
        </p:txBody>
      </p:sp>
      <p:sp>
        <p:nvSpPr>
          <p:cNvPr id="20524" name="Text Box 48"/>
          <p:cNvSpPr txBox="1">
            <a:spLocks noChangeArrowheads="1"/>
          </p:cNvSpPr>
          <p:nvPr/>
        </p:nvSpPr>
        <p:spPr bwMode="auto">
          <a:xfrm>
            <a:off x="684213" y="314166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MergeSort(4,4)</a:t>
            </a:r>
          </a:p>
        </p:txBody>
      </p:sp>
      <p:sp>
        <p:nvSpPr>
          <p:cNvPr id="20525" name="Text Box 49"/>
          <p:cNvSpPr txBox="1">
            <a:spLocks noChangeArrowheads="1"/>
          </p:cNvSpPr>
          <p:nvPr/>
        </p:nvSpPr>
        <p:spPr bwMode="auto">
          <a:xfrm>
            <a:off x="684213" y="3429000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MergeSort(5,5)</a:t>
            </a:r>
          </a:p>
        </p:txBody>
      </p:sp>
      <p:sp>
        <p:nvSpPr>
          <p:cNvPr id="20526" name="Text Box 50"/>
          <p:cNvSpPr txBox="1">
            <a:spLocks noChangeArrowheads="1"/>
          </p:cNvSpPr>
          <p:nvPr/>
        </p:nvSpPr>
        <p:spPr bwMode="auto">
          <a:xfrm>
            <a:off x="690563" y="3716338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Merge(4,4,5,5)</a:t>
            </a:r>
          </a:p>
        </p:txBody>
      </p:sp>
      <p:sp>
        <p:nvSpPr>
          <p:cNvPr id="20527" name="AutoShape 51"/>
          <p:cNvSpPr>
            <a:spLocks noChangeArrowheads="1"/>
          </p:cNvSpPr>
          <p:nvPr/>
        </p:nvSpPr>
        <p:spPr bwMode="auto">
          <a:xfrm flipV="1">
            <a:off x="2843213" y="2492375"/>
            <a:ext cx="1008062" cy="2160588"/>
          </a:xfrm>
          <a:prstGeom prst="curvedLeftArrow">
            <a:avLst>
              <a:gd name="adj1" fmla="val 20183"/>
              <a:gd name="adj2" fmla="val 103375"/>
              <a:gd name="adj3" fmla="val 33333"/>
            </a:avLst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8" name="Line 52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9" name="Line 53"/>
          <p:cNvSpPr>
            <a:spLocks noChangeShapeType="1"/>
          </p:cNvSpPr>
          <p:nvPr/>
        </p:nvSpPr>
        <p:spPr bwMode="auto">
          <a:xfrm>
            <a:off x="7235825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0" name="Rectangle 54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2053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7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22" name="Line 19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3" name="Line 20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4" name="Line 21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5" name="Line 22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6" name="Line 23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7" name="Line 24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8" name="Line 25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9" name="Text Box 26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21530" name="Text Box 27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21531" name="Text Box 30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MergeSort(1,3)</a:t>
            </a:r>
          </a:p>
        </p:txBody>
      </p:sp>
      <p:sp>
        <p:nvSpPr>
          <p:cNvPr id="21532" name="Text Box 31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MergeSort(4,6)</a:t>
            </a:r>
          </a:p>
        </p:txBody>
      </p:sp>
      <p:sp>
        <p:nvSpPr>
          <p:cNvPr id="21533" name="Text Box 32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21534" name="Line 34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35" name="Line 35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36" name="Line 36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37" name="Line 37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38" name="Text Box 38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5 </a:t>
            </a:r>
          </a:p>
        </p:txBody>
      </p:sp>
      <p:sp>
        <p:nvSpPr>
          <p:cNvPr id="21539" name="Text Box 39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MergeSort(4,5)</a:t>
            </a:r>
          </a:p>
        </p:txBody>
      </p:sp>
      <p:sp>
        <p:nvSpPr>
          <p:cNvPr id="21540" name="Text Box 40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MergeSort(6,6)</a:t>
            </a:r>
          </a:p>
        </p:txBody>
      </p:sp>
      <p:sp>
        <p:nvSpPr>
          <p:cNvPr id="21541" name="Text Box 41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Merge(4,5,6,6)</a:t>
            </a:r>
          </a:p>
        </p:txBody>
      </p:sp>
      <p:sp>
        <p:nvSpPr>
          <p:cNvPr id="21542" name="Line 42"/>
          <p:cNvSpPr>
            <a:spLocks noChangeShapeType="1"/>
          </p:cNvSpPr>
          <p:nvPr/>
        </p:nvSpPr>
        <p:spPr bwMode="auto">
          <a:xfrm>
            <a:off x="684213" y="372427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43" name="Line 43"/>
          <p:cNvSpPr>
            <a:spLocks noChangeShapeType="1"/>
          </p:cNvSpPr>
          <p:nvPr/>
        </p:nvSpPr>
        <p:spPr bwMode="auto">
          <a:xfrm>
            <a:off x="684213" y="2859088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44" name="Line 44"/>
          <p:cNvSpPr>
            <a:spLocks noChangeShapeType="1"/>
          </p:cNvSpPr>
          <p:nvPr/>
        </p:nvSpPr>
        <p:spPr bwMode="auto">
          <a:xfrm>
            <a:off x="684213" y="31480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45" name="Line 45"/>
          <p:cNvSpPr>
            <a:spLocks noChangeShapeType="1"/>
          </p:cNvSpPr>
          <p:nvPr/>
        </p:nvSpPr>
        <p:spPr bwMode="auto">
          <a:xfrm>
            <a:off x="684213" y="34353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46" name="Text Box 46"/>
          <p:cNvSpPr txBox="1">
            <a:spLocks noChangeArrowheads="1"/>
          </p:cNvSpPr>
          <p:nvPr/>
        </p:nvSpPr>
        <p:spPr bwMode="auto">
          <a:xfrm>
            <a:off x="735013" y="285273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4 </a:t>
            </a:r>
          </a:p>
        </p:txBody>
      </p:sp>
      <p:sp>
        <p:nvSpPr>
          <p:cNvPr id="21547" name="Text Box 47"/>
          <p:cNvSpPr txBox="1">
            <a:spLocks noChangeArrowheads="1"/>
          </p:cNvSpPr>
          <p:nvPr/>
        </p:nvSpPr>
        <p:spPr bwMode="auto">
          <a:xfrm>
            <a:off x="684213" y="314166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MergeSort(4,4)</a:t>
            </a:r>
          </a:p>
        </p:txBody>
      </p:sp>
      <p:sp>
        <p:nvSpPr>
          <p:cNvPr id="21548" name="Text Box 48"/>
          <p:cNvSpPr txBox="1">
            <a:spLocks noChangeArrowheads="1"/>
          </p:cNvSpPr>
          <p:nvPr/>
        </p:nvSpPr>
        <p:spPr bwMode="auto">
          <a:xfrm>
            <a:off x="684213" y="3429000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MergeSort(5,5)</a:t>
            </a:r>
          </a:p>
        </p:txBody>
      </p:sp>
      <p:sp>
        <p:nvSpPr>
          <p:cNvPr id="21549" name="Text Box 49"/>
          <p:cNvSpPr txBox="1">
            <a:spLocks noChangeArrowheads="1"/>
          </p:cNvSpPr>
          <p:nvPr/>
        </p:nvSpPr>
        <p:spPr bwMode="auto">
          <a:xfrm>
            <a:off x="690563" y="3716338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Merge(4,4,5,5)</a:t>
            </a:r>
          </a:p>
        </p:txBody>
      </p:sp>
      <p:sp>
        <p:nvSpPr>
          <p:cNvPr id="21550" name="AutoShape 50"/>
          <p:cNvSpPr>
            <a:spLocks noChangeArrowheads="1"/>
          </p:cNvSpPr>
          <p:nvPr/>
        </p:nvSpPr>
        <p:spPr bwMode="auto">
          <a:xfrm flipV="1">
            <a:off x="2843213" y="2060575"/>
            <a:ext cx="1008062" cy="1296988"/>
          </a:xfrm>
          <a:prstGeom prst="curvedLeftArrow">
            <a:avLst>
              <a:gd name="adj1" fmla="val 12116"/>
              <a:gd name="adj2" fmla="val 62055"/>
              <a:gd name="adj3" fmla="val 33333"/>
            </a:avLst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1" name="Line 52"/>
          <p:cNvSpPr>
            <a:spLocks noChangeShapeType="1"/>
          </p:cNvSpPr>
          <p:nvPr/>
        </p:nvSpPr>
        <p:spPr bwMode="auto">
          <a:xfrm>
            <a:off x="7235825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52" name="Line 53"/>
          <p:cNvSpPr>
            <a:spLocks noChangeShapeType="1"/>
          </p:cNvSpPr>
          <p:nvPr/>
        </p:nvSpPr>
        <p:spPr bwMode="auto">
          <a:xfrm>
            <a:off x="66595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53" name="Text Box 54"/>
          <p:cNvSpPr txBox="1">
            <a:spLocks noChangeArrowheads="1"/>
          </p:cNvSpPr>
          <p:nvPr/>
        </p:nvSpPr>
        <p:spPr bwMode="auto">
          <a:xfrm>
            <a:off x="827088" y="2349500"/>
            <a:ext cx="183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Condition: False</a:t>
            </a:r>
          </a:p>
        </p:txBody>
      </p:sp>
      <p:sp>
        <p:nvSpPr>
          <p:cNvPr id="21554" name="Line 55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55" name="Rectangle 56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2155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1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46" name="Line 19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7" name="Line 20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8" name="Line 21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9" name="Line 22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0" name="Line 23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1" name="Line 24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2" name="Line 25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3" name="Text Box 26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22554" name="Text Box 27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22555" name="Text Box 30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MergeSort(1,3)</a:t>
            </a:r>
          </a:p>
        </p:txBody>
      </p:sp>
      <p:sp>
        <p:nvSpPr>
          <p:cNvPr id="22556" name="Text Box 31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MergeSort(4,6)</a:t>
            </a:r>
          </a:p>
        </p:txBody>
      </p:sp>
      <p:sp>
        <p:nvSpPr>
          <p:cNvPr id="22557" name="Text Box 32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22558" name="Line 33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9" name="Line 34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0" name="Line 35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1" name="Line 36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2" name="Line 37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3" name="Text Box 38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5 </a:t>
            </a:r>
          </a:p>
        </p:txBody>
      </p:sp>
      <p:sp>
        <p:nvSpPr>
          <p:cNvPr id="22564" name="Text Box 39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MergeSort(4,5)</a:t>
            </a:r>
          </a:p>
        </p:txBody>
      </p:sp>
      <p:sp>
        <p:nvSpPr>
          <p:cNvPr id="22565" name="Text Box 40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MergeSort(6,6)</a:t>
            </a:r>
          </a:p>
        </p:txBody>
      </p:sp>
      <p:sp>
        <p:nvSpPr>
          <p:cNvPr id="22566" name="Text Box 41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Merge(4,5,6,6)</a:t>
            </a:r>
          </a:p>
        </p:txBody>
      </p:sp>
      <p:sp>
        <p:nvSpPr>
          <p:cNvPr id="22567" name="Line 42"/>
          <p:cNvSpPr>
            <a:spLocks noChangeShapeType="1"/>
          </p:cNvSpPr>
          <p:nvPr/>
        </p:nvSpPr>
        <p:spPr bwMode="auto">
          <a:xfrm>
            <a:off x="684213" y="372427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8" name="Line 43"/>
          <p:cNvSpPr>
            <a:spLocks noChangeShapeType="1"/>
          </p:cNvSpPr>
          <p:nvPr/>
        </p:nvSpPr>
        <p:spPr bwMode="auto">
          <a:xfrm>
            <a:off x="684213" y="2859088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9" name="Line 44"/>
          <p:cNvSpPr>
            <a:spLocks noChangeShapeType="1"/>
          </p:cNvSpPr>
          <p:nvPr/>
        </p:nvSpPr>
        <p:spPr bwMode="auto">
          <a:xfrm>
            <a:off x="684213" y="31480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0" name="Line 45"/>
          <p:cNvSpPr>
            <a:spLocks noChangeShapeType="1"/>
          </p:cNvSpPr>
          <p:nvPr/>
        </p:nvSpPr>
        <p:spPr bwMode="auto">
          <a:xfrm>
            <a:off x="684213" y="34353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1" name="Text Box 46"/>
          <p:cNvSpPr txBox="1">
            <a:spLocks noChangeArrowheads="1"/>
          </p:cNvSpPr>
          <p:nvPr/>
        </p:nvSpPr>
        <p:spPr bwMode="auto">
          <a:xfrm>
            <a:off x="735013" y="285273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4 </a:t>
            </a:r>
          </a:p>
        </p:txBody>
      </p:sp>
      <p:sp>
        <p:nvSpPr>
          <p:cNvPr id="22572" name="Text Box 47"/>
          <p:cNvSpPr txBox="1">
            <a:spLocks noChangeArrowheads="1"/>
          </p:cNvSpPr>
          <p:nvPr/>
        </p:nvSpPr>
        <p:spPr bwMode="auto">
          <a:xfrm>
            <a:off x="684213" y="314166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MergeSort(4,4)</a:t>
            </a:r>
          </a:p>
        </p:txBody>
      </p:sp>
      <p:sp>
        <p:nvSpPr>
          <p:cNvPr id="22573" name="Text Box 48"/>
          <p:cNvSpPr txBox="1">
            <a:spLocks noChangeArrowheads="1"/>
          </p:cNvSpPr>
          <p:nvPr/>
        </p:nvSpPr>
        <p:spPr bwMode="auto">
          <a:xfrm>
            <a:off x="684213" y="3429000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MergeSort(5,5)</a:t>
            </a:r>
          </a:p>
        </p:txBody>
      </p:sp>
      <p:sp>
        <p:nvSpPr>
          <p:cNvPr id="22574" name="Text Box 49"/>
          <p:cNvSpPr txBox="1">
            <a:spLocks noChangeArrowheads="1"/>
          </p:cNvSpPr>
          <p:nvPr/>
        </p:nvSpPr>
        <p:spPr bwMode="auto">
          <a:xfrm>
            <a:off x="690563" y="3716338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Merge(4,4,5,5)</a:t>
            </a:r>
          </a:p>
        </p:txBody>
      </p:sp>
      <p:sp>
        <p:nvSpPr>
          <p:cNvPr id="22575" name="AutoShape 50"/>
          <p:cNvSpPr>
            <a:spLocks noChangeArrowheads="1"/>
          </p:cNvSpPr>
          <p:nvPr/>
        </p:nvSpPr>
        <p:spPr bwMode="auto">
          <a:xfrm flipV="1">
            <a:off x="2843213" y="2060575"/>
            <a:ext cx="1008062" cy="1655763"/>
          </a:xfrm>
          <a:prstGeom prst="curvedLeftArrow">
            <a:avLst>
              <a:gd name="adj1" fmla="val 15467"/>
              <a:gd name="adj2" fmla="val 79221"/>
              <a:gd name="adj3" fmla="val 33333"/>
            </a:avLst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6" name="Line 51"/>
          <p:cNvSpPr>
            <a:spLocks noChangeShapeType="1"/>
          </p:cNvSpPr>
          <p:nvPr/>
        </p:nvSpPr>
        <p:spPr bwMode="auto">
          <a:xfrm>
            <a:off x="7235825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7" name="Line 52"/>
          <p:cNvSpPr>
            <a:spLocks noChangeShapeType="1"/>
          </p:cNvSpPr>
          <p:nvPr/>
        </p:nvSpPr>
        <p:spPr bwMode="auto">
          <a:xfrm>
            <a:off x="66595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8" name="Text Box 53"/>
          <p:cNvSpPr txBox="1">
            <a:spLocks noChangeArrowheads="1"/>
          </p:cNvSpPr>
          <p:nvPr/>
        </p:nvSpPr>
        <p:spPr bwMode="auto">
          <a:xfrm>
            <a:off x="827088" y="2349500"/>
            <a:ext cx="183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Condition: False</a:t>
            </a:r>
          </a:p>
        </p:txBody>
      </p:sp>
      <p:sp>
        <p:nvSpPr>
          <p:cNvPr id="22579" name="Line 54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0" name="Rectangle 55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2258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5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70" name="Line 19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71" name="Line 20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72" name="Line 21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73" name="Line 22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74" name="Line 23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75" name="Line 24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76" name="Line 25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77" name="Text Box 26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23578" name="Text Box 27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23579" name="Text Box 30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MergeSort(1,3)</a:t>
            </a:r>
          </a:p>
        </p:txBody>
      </p:sp>
      <p:sp>
        <p:nvSpPr>
          <p:cNvPr id="23580" name="Text Box 31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MergeSort(4,6)</a:t>
            </a:r>
          </a:p>
        </p:txBody>
      </p:sp>
      <p:sp>
        <p:nvSpPr>
          <p:cNvPr id="23581" name="Text Box 32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23582" name="Line 33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83" name="Line 34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84" name="Line 35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85" name="Line 36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86" name="Line 37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87" name="Text Box 38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5 </a:t>
            </a:r>
          </a:p>
        </p:txBody>
      </p:sp>
      <p:sp>
        <p:nvSpPr>
          <p:cNvPr id="23588" name="Text Box 39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MergeSort(4,5)</a:t>
            </a:r>
          </a:p>
        </p:txBody>
      </p:sp>
      <p:sp>
        <p:nvSpPr>
          <p:cNvPr id="23589" name="Text Box 40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MergeSort(6,6)</a:t>
            </a:r>
          </a:p>
        </p:txBody>
      </p:sp>
      <p:sp>
        <p:nvSpPr>
          <p:cNvPr id="23590" name="Text Box 41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Merge(4,5,6,6)</a:t>
            </a:r>
          </a:p>
        </p:txBody>
      </p:sp>
      <p:sp>
        <p:nvSpPr>
          <p:cNvPr id="23591" name="Line 42"/>
          <p:cNvSpPr>
            <a:spLocks noChangeShapeType="1"/>
          </p:cNvSpPr>
          <p:nvPr/>
        </p:nvSpPr>
        <p:spPr bwMode="auto">
          <a:xfrm>
            <a:off x="684213" y="372427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92" name="Line 43"/>
          <p:cNvSpPr>
            <a:spLocks noChangeShapeType="1"/>
          </p:cNvSpPr>
          <p:nvPr/>
        </p:nvSpPr>
        <p:spPr bwMode="auto">
          <a:xfrm>
            <a:off x="684213" y="2859088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93" name="Line 44"/>
          <p:cNvSpPr>
            <a:spLocks noChangeShapeType="1"/>
          </p:cNvSpPr>
          <p:nvPr/>
        </p:nvSpPr>
        <p:spPr bwMode="auto">
          <a:xfrm>
            <a:off x="684213" y="31480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94" name="Line 45"/>
          <p:cNvSpPr>
            <a:spLocks noChangeShapeType="1"/>
          </p:cNvSpPr>
          <p:nvPr/>
        </p:nvSpPr>
        <p:spPr bwMode="auto">
          <a:xfrm>
            <a:off x="684213" y="34353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95" name="Text Box 46"/>
          <p:cNvSpPr txBox="1">
            <a:spLocks noChangeArrowheads="1"/>
          </p:cNvSpPr>
          <p:nvPr/>
        </p:nvSpPr>
        <p:spPr bwMode="auto">
          <a:xfrm>
            <a:off x="735013" y="285273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4 </a:t>
            </a:r>
          </a:p>
        </p:txBody>
      </p:sp>
      <p:sp>
        <p:nvSpPr>
          <p:cNvPr id="23596" name="Text Box 47"/>
          <p:cNvSpPr txBox="1">
            <a:spLocks noChangeArrowheads="1"/>
          </p:cNvSpPr>
          <p:nvPr/>
        </p:nvSpPr>
        <p:spPr bwMode="auto">
          <a:xfrm>
            <a:off x="684213" y="314166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MergeSort(4,4)</a:t>
            </a:r>
          </a:p>
        </p:txBody>
      </p:sp>
      <p:sp>
        <p:nvSpPr>
          <p:cNvPr id="23597" name="Text Box 48"/>
          <p:cNvSpPr txBox="1">
            <a:spLocks noChangeArrowheads="1"/>
          </p:cNvSpPr>
          <p:nvPr/>
        </p:nvSpPr>
        <p:spPr bwMode="auto">
          <a:xfrm>
            <a:off x="684213" y="3429000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MergeSort(5,5)</a:t>
            </a:r>
          </a:p>
        </p:txBody>
      </p:sp>
      <p:sp>
        <p:nvSpPr>
          <p:cNvPr id="23598" name="Text Box 49"/>
          <p:cNvSpPr txBox="1">
            <a:spLocks noChangeArrowheads="1"/>
          </p:cNvSpPr>
          <p:nvPr/>
        </p:nvSpPr>
        <p:spPr bwMode="auto">
          <a:xfrm>
            <a:off x="690563" y="3716338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Merge(4,4,5,5)</a:t>
            </a:r>
          </a:p>
        </p:txBody>
      </p:sp>
      <p:sp>
        <p:nvSpPr>
          <p:cNvPr id="23599" name="Line 51"/>
          <p:cNvSpPr>
            <a:spLocks noChangeShapeType="1"/>
          </p:cNvSpPr>
          <p:nvPr/>
        </p:nvSpPr>
        <p:spPr bwMode="auto">
          <a:xfrm>
            <a:off x="7235825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600" name="Line 54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601" name="Line 55"/>
          <p:cNvSpPr>
            <a:spLocks noChangeShapeType="1"/>
          </p:cNvSpPr>
          <p:nvPr/>
        </p:nvSpPr>
        <p:spPr bwMode="auto">
          <a:xfrm>
            <a:off x="2843213" y="3913188"/>
            <a:ext cx="1223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602" name="Text Box 56"/>
          <p:cNvSpPr txBox="1">
            <a:spLocks noChangeArrowheads="1"/>
          </p:cNvSpPr>
          <p:nvPr/>
        </p:nvSpPr>
        <p:spPr bwMode="auto">
          <a:xfrm>
            <a:off x="4113213" y="3716338"/>
            <a:ext cx="16827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Merge(4,4,5,5)</a:t>
            </a:r>
          </a:p>
        </p:txBody>
      </p:sp>
      <p:sp>
        <p:nvSpPr>
          <p:cNvPr id="2360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79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594" name="Line 19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5" name="Line 20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6" name="Line 21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7" name="Line 22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8" name="Line 23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9" name="Line 24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0" name="Line 25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1" name="Text Box 26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24602" name="Text Box 27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24603" name="Text Box 30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MergeSort(1,3)</a:t>
            </a:r>
          </a:p>
        </p:txBody>
      </p:sp>
      <p:sp>
        <p:nvSpPr>
          <p:cNvPr id="24604" name="Text Box 31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MergeSort(4,6)</a:t>
            </a:r>
          </a:p>
        </p:txBody>
      </p:sp>
      <p:sp>
        <p:nvSpPr>
          <p:cNvPr id="24605" name="Text Box 32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24606" name="Line 33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7" name="Line 34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8" name="Line 35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9" name="Line 36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0" name="Line 37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1" name="Text Box 38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5 </a:t>
            </a:r>
          </a:p>
        </p:txBody>
      </p:sp>
      <p:sp>
        <p:nvSpPr>
          <p:cNvPr id="24612" name="Text Box 39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MergeSort(4,5)</a:t>
            </a:r>
          </a:p>
        </p:txBody>
      </p:sp>
      <p:sp>
        <p:nvSpPr>
          <p:cNvPr id="24613" name="Text Box 40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MergeSort(6,6)</a:t>
            </a:r>
          </a:p>
        </p:txBody>
      </p:sp>
      <p:sp>
        <p:nvSpPr>
          <p:cNvPr id="24614" name="Text Box 41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Merge(4,5,6,6)</a:t>
            </a:r>
          </a:p>
        </p:txBody>
      </p:sp>
      <p:sp>
        <p:nvSpPr>
          <p:cNvPr id="24615" name="Line 42"/>
          <p:cNvSpPr>
            <a:spLocks noChangeShapeType="1"/>
          </p:cNvSpPr>
          <p:nvPr/>
        </p:nvSpPr>
        <p:spPr bwMode="auto">
          <a:xfrm>
            <a:off x="684213" y="372427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6" name="Line 43"/>
          <p:cNvSpPr>
            <a:spLocks noChangeShapeType="1"/>
          </p:cNvSpPr>
          <p:nvPr/>
        </p:nvSpPr>
        <p:spPr bwMode="auto">
          <a:xfrm>
            <a:off x="684213" y="2859088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7" name="Line 44"/>
          <p:cNvSpPr>
            <a:spLocks noChangeShapeType="1"/>
          </p:cNvSpPr>
          <p:nvPr/>
        </p:nvSpPr>
        <p:spPr bwMode="auto">
          <a:xfrm>
            <a:off x="684213" y="314801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8" name="Line 45"/>
          <p:cNvSpPr>
            <a:spLocks noChangeShapeType="1"/>
          </p:cNvSpPr>
          <p:nvPr/>
        </p:nvSpPr>
        <p:spPr bwMode="auto">
          <a:xfrm>
            <a:off x="684213" y="34353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19" name="Text Box 46"/>
          <p:cNvSpPr txBox="1">
            <a:spLocks noChangeArrowheads="1"/>
          </p:cNvSpPr>
          <p:nvPr/>
        </p:nvSpPr>
        <p:spPr bwMode="auto">
          <a:xfrm>
            <a:off x="735013" y="285273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4 </a:t>
            </a:r>
          </a:p>
        </p:txBody>
      </p:sp>
      <p:sp>
        <p:nvSpPr>
          <p:cNvPr id="24620" name="Text Box 47"/>
          <p:cNvSpPr txBox="1">
            <a:spLocks noChangeArrowheads="1"/>
          </p:cNvSpPr>
          <p:nvPr/>
        </p:nvSpPr>
        <p:spPr bwMode="auto">
          <a:xfrm>
            <a:off x="684213" y="314166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MergeSort(4,4)</a:t>
            </a:r>
          </a:p>
        </p:txBody>
      </p:sp>
      <p:sp>
        <p:nvSpPr>
          <p:cNvPr id="24621" name="Text Box 48"/>
          <p:cNvSpPr txBox="1">
            <a:spLocks noChangeArrowheads="1"/>
          </p:cNvSpPr>
          <p:nvPr/>
        </p:nvSpPr>
        <p:spPr bwMode="auto">
          <a:xfrm>
            <a:off x="684213" y="3429000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MergeSort(5,5)</a:t>
            </a:r>
          </a:p>
        </p:txBody>
      </p:sp>
      <p:sp>
        <p:nvSpPr>
          <p:cNvPr id="24622" name="Text Box 49"/>
          <p:cNvSpPr txBox="1">
            <a:spLocks noChangeArrowheads="1"/>
          </p:cNvSpPr>
          <p:nvPr/>
        </p:nvSpPr>
        <p:spPr bwMode="auto">
          <a:xfrm>
            <a:off x="690563" y="3716338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Merge(4,4,5,5)</a:t>
            </a:r>
          </a:p>
        </p:txBody>
      </p:sp>
      <p:sp>
        <p:nvSpPr>
          <p:cNvPr id="24623" name="Line 50"/>
          <p:cNvSpPr>
            <a:spLocks noChangeShapeType="1"/>
          </p:cNvSpPr>
          <p:nvPr/>
        </p:nvSpPr>
        <p:spPr bwMode="auto">
          <a:xfrm>
            <a:off x="7235825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4" name="Line 51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25" name="AutoShape 54"/>
          <p:cNvSpPr>
            <a:spLocks noChangeArrowheads="1"/>
          </p:cNvSpPr>
          <p:nvPr/>
        </p:nvSpPr>
        <p:spPr bwMode="auto">
          <a:xfrm>
            <a:off x="2843213" y="3933825"/>
            <a:ext cx="1008062" cy="1079500"/>
          </a:xfrm>
          <a:prstGeom prst="curvedLeftArrow">
            <a:avLst>
              <a:gd name="adj1" fmla="val 10084"/>
              <a:gd name="adj2" fmla="val 51649"/>
              <a:gd name="adj3" fmla="val 33333"/>
            </a:avLst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6" name="Rectangle 55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2462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7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18" name="Line 19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9" name="Line 20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0" name="Line 21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1" name="Line 22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2" name="Line 23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3" name="Line 24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4" name="Line 25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25" name="Text Box 26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25626" name="Text Box 27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25627" name="Text Box 30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MergeSort(1,3)</a:t>
            </a:r>
          </a:p>
        </p:txBody>
      </p:sp>
      <p:sp>
        <p:nvSpPr>
          <p:cNvPr id="25628" name="Text Box 31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MergeSort(4,6)</a:t>
            </a:r>
          </a:p>
        </p:txBody>
      </p:sp>
      <p:sp>
        <p:nvSpPr>
          <p:cNvPr id="25629" name="Text Box 32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25630" name="Line 33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31" name="Line 34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32" name="Line 35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33" name="Line 36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34" name="Line 37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35" name="Text Box 38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5 </a:t>
            </a:r>
          </a:p>
        </p:txBody>
      </p:sp>
      <p:sp>
        <p:nvSpPr>
          <p:cNvPr id="25636" name="Text Box 39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MergeSort(4,5)</a:t>
            </a:r>
          </a:p>
        </p:txBody>
      </p:sp>
      <p:sp>
        <p:nvSpPr>
          <p:cNvPr id="25637" name="Text Box 40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MergeSort(6,6)</a:t>
            </a:r>
          </a:p>
        </p:txBody>
      </p:sp>
      <p:sp>
        <p:nvSpPr>
          <p:cNvPr id="25638" name="Text Box 41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Merge(4,5,6,6)</a:t>
            </a:r>
          </a:p>
        </p:txBody>
      </p:sp>
      <p:sp>
        <p:nvSpPr>
          <p:cNvPr id="25639" name="Line 50"/>
          <p:cNvSpPr>
            <a:spLocks noChangeShapeType="1"/>
          </p:cNvSpPr>
          <p:nvPr/>
        </p:nvSpPr>
        <p:spPr bwMode="auto">
          <a:xfrm>
            <a:off x="7235825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40" name="Line 51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41" name="AutoShape 53"/>
          <p:cNvSpPr>
            <a:spLocks noChangeArrowheads="1"/>
          </p:cNvSpPr>
          <p:nvPr/>
        </p:nvSpPr>
        <p:spPr bwMode="auto">
          <a:xfrm flipV="1">
            <a:off x="2843213" y="3284538"/>
            <a:ext cx="1008062" cy="1584325"/>
          </a:xfrm>
          <a:prstGeom prst="curvedLeftArrow">
            <a:avLst>
              <a:gd name="adj1" fmla="val 14800"/>
              <a:gd name="adj2" fmla="val 75803"/>
              <a:gd name="adj3" fmla="val 33333"/>
            </a:avLst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2" name="Text Box 54"/>
          <p:cNvSpPr txBox="1">
            <a:spLocks noChangeArrowheads="1"/>
          </p:cNvSpPr>
          <p:nvPr/>
        </p:nvSpPr>
        <p:spPr bwMode="auto">
          <a:xfrm>
            <a:off x="827088" y="3573463"/>
            <a:ext cx="18351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Condition: False</a:t>
            </a:r>
          </a:p>
        </p:txBody>
      </p:sp>
      <p:sp>
        <p:nvSpPr>
          <p:cNvPr id="25643" name="Rectangle 55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2564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1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42" name="Line 19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3" name="Line 20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4" name="Line 21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5" name="Line 22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6" name="Line 23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7" name="Line 24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8" name="Line 25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49" name="Text Box 26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26650" name="Text Box 27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26651" name="Text Box 30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MergeSort(1,3)</a:t>
            </a:r>
          </a:p>
        </p:txBody>
      </p:sp>
      <p:sp>
        <p:nvSpPr>
          <p:cNvPr id="26652" name="Text Box 31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MergeSort(4,6)</a:t>
            </a:r>
          </a:p>
        </p:txBody>
      </p:sp>
      <p:sp>
        <p:nvSpPr>
          <p:cNvPr id="26653" name="Text Box 32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26654" name="Line 33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5" name="Line 34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6" name="Line 35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7" name="Line 36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8" name="Line 37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9" name="Text Box 38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5 </a:t>
            </a:r>
          </a:p>
        </p:txBody>
      </p:sp>
      <p:sp>
        <p:nvSpPr>
          <p:cNvPr id="26660" name="Text Box 39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MergeSort(4,5)</a:t>
            </a:r>
          </a:p>
        </p:txBody>
      </p:sp>
      <p:sp>
        <p:nvSpPr>
          <p:cNvPr id="26661" name="Text Box 40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MergeSort(6,6)</a:t>
            </a:r>
          </a:p>
        </p:txBody>
      </p:sp>
      <p:sp>
        <p:nvSpPr>
          <p:cNvPr id="26662" name="Text Box 41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Merge(4,5,6,6)</a:t>
            </a:r>
          </a:p>
        </p:txBody>
      </p:sp>
      <p:sp>
        <p:nvSpPr>
          <p:cNvPr id="26663" name="Line 43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64" name="Line 46"/>
          <p:cNvSpPr>
            <a:spLocks noChangeShapeType="1"/>
          </p:cNvSpPr>
          <p:nvPr/>
        </p:nvSpPr>
        <p:spPr bwMode="auto">
          <a:xfrm>
            <a:off x="2843213" y="5065713"/>
            <a:ext cx="1223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65" name="Text Box 47"/>
          <p:cNvSpPr txBox="1">
            <a:spLocks noChangeArrowheads="1"/>
          </p:cNvSpPr>
          <p:nvPr/>
        </p:nvSpPr>
        <p:spPr bwMode="auto">
          <a:xfrm>
            <a:off x="4113213" y="4868863"/>
            <a:ext cx="16827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Merge(4,5,6,6)</a:t>
            </a:r>
          </a:p>
        </p:txBody>
      </p:sp>
      <p:sp>
        <p:nvSpPr>
          <p:cNvPr id="26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5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666" name="Line 19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7" name="Line 20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8" name="Line 21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9" name="Line 22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0" name="Line 23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1" name="Line 24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2" name="Line 25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3" name="Text Box 26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27674" name="Text Box 27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27675" name="Text Box 30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MergeSort(1,3)</a:t>
            </a:r>
          </a:p>
        </p:txBody>
      </p:sp>
      <p:sp>
        <p:nvSpPr>
          <p:cNvPr id="27676" name="Text Box 31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MergeSort(4,6)</a:t>
            </a:r>
          </a:p>
        </p:txBody>
      </p:sp>
      <p:sp>
        <p:nvSpPr>
          <p:cNvPr id="27677" name="Text Box 32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Merge(1,3,4,6)</a:t>
            </a:r>
          </a:p>
        </p:txBody>
      </p:sp>
      <p:sp>
        <p:nvSpPr>
          <p:cNvPr id="27678" name="Line 33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79" name="Line 34"/>
          <p:cNvSpPr>
            <a:spLocks noChangeShapeType="1"/>
          </p:cNvSpPr>
          <p:nvPr/>
        </p:nvSpPr>
        <p:spPr bwMode="auto">
          <a:xfrm>
            <a:off x="684213" y="49418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0" name="Line 35"/>
          <p:cNvSpPr>
            <a:spLocks noChangeShapeType="1"/>
          </p:cNvSpPr>
          <p:nvPr/>
        </p:nvSpPr>
        <p:spPr bwMode="auto">
          <a:xfrm>
            <a:off x="684213" y="4076700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1" name="Line 36"/>
          <p:cNvSpPr>
            <a:spLocks noChangeShapeType="1"/>
          </p:cNvSpPr>
          <p:nvPr/>
        </p:nvSpPr>
        <p:spPr bwMode="auto">
          <a:xfrm>
            <a:off x="684213" y="43656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2" name="Line 37"/>
          <p:cNvSpPr>
            <a:spLocks noChangeShapeType="1"/>
          </p:cNvSpPr>
          <p:nvPr/>
        </p:nvSpPr>
        <p:spPr bwMode="auto">
          <a:xfrm>
            <a:off x="684213" y="4652963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83" name="Text Box 38"/>
          <p:cNvSpPr txBox="1">
            <a:spLocks noChangeArrowheads="1"/>
          </p:cNvSpPr>
          <p:nvPr/>
        </p:nvSpPr>
        <p:spPr bwMode="auto">
          <a:xfrm>
            <a:off x="735013" y="407035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5 </a:t>
            </a:r>
          </a:p>
        </p:txBody>
      </p:sp>
      <p:sp>
        <p:nvSpPr>
          <p:cNvPr id="27684" name="Text Box 39"/>
          <p:cNvSpPr txBox="1">
            <a:spLocks noChangeArrowheads="1"/>
          </p:cNvSpPr>
          <p:nvPr/>
        </p:nvSpPr>
        <p:spPr bwMode="auto">
          <a:xfrm>
            <a:off x="684213" y="43592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MergeSort(4,5)</a:t>
            </a:r>
          </a:p>
        </p:txBody>
      </p:sp>
      <p:sp>
        <p:nvSpPr>
          <p:cNvPr id="27685" name="Text Box 40"/>
          <p:cNvSpPr txBox="1">
            <a:spLocks noChangeArrowheads="1"/>
          </p:cNvSpPr>
          <p:nvPr/>
        </p:nvSpPr>
        <p:spPr bwMode="auto">
          <a:xfrm>
            <a:off x="684213" y="4646613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MergeSort(6,6)</a:t>
            </a:r>
          </a:p>
        </p:txBody>
      </p:sp>
      <p:sp>
        <p:nvSpPr>
          <p:cNvPr id="27686" name="Text Box 41"/>
          <p:cNvSpPr txBox="1">
            <a:spLocks noChangeArrowheads="1"/>
          </p:cNvSpPr>
          <p:nvPr/>
        </p:nvSpPr>
        <p:spPr bwMode="auto">
          <a:xfrm>
            <a:off x="690563" y="4933950"/>
            <a:ext cx="168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Merge(4,5,6,6)</a:t>
            </a:r>
          </a:p>
        </p:txBody>
      </p:sp>
      <p:sp>
        <p:nvSpPr>
          <p:cNvPr id="27687" name="AutoShape 45"/>
          <p:cNvSpPr>
            <a:spLocks noChangeArrowheads="1"/>
          </p:cNvSpPr>
          <p:nvPr/>
        </p:nvSpPr>
        <p:spPr bwMode="auto">
          <a:xfrm>
            <a:off x="2843213" y="5084763"/>
            <a:ext cx="1008062" cy="1512887"/>
          </a:xfrm>
          <a:prstGeom prst="curvedLeftArrow">
            <a:avLst>
              <a:gd name="adj1" fmla="val 14132"/>
              <a:gd name="adj2" fmla="val 72385"/>
              <a:gd name="adj3" fmla="val 33333"/>
            </a:avLst>
          </a:prstGeom>
          <a:solidFill>
            <a:srgbClr val="FFFFFF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88" name="Rectangle 46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2768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299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690" name="Line 19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1" name="Line 20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2" name="Line 21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3" name="Line 22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4" name="Line 23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5" name="Line 24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6" name="Line 25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7" name="Text Box 26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28698" name="Text Box 27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28699" name="Text Box 30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MergeSort(1,3)</a:t>
            </a:r>
          </a:p>
        </p:txBody>
      </p:sp>
      <p:sp>
        <p:nvSpPr>
          <p:cNvPr id="28700" name="Text Box 31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MergeSort(4,6)</a:t>
            </a:r>
          </a:p>
        </p:txBody>
      </p:sp>
      <p:sp>
        <p:nvSpPr>
          <p:cNvPr id="28701" name="Text Box 32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Merge(1,3,4,6)</a:t>
            </a:r>
          </a:p>
        </p:txBody>
      </p:sp>
      <p:sp>
        <p:nvSpPr>
          <p:cNvPr id="28702" name="Line 33"/>
          <p:cNvSpPr>
            <a:spLocks noChangeShapeType="1"/>
          </p:cNvSpPr>
          <p:nvPr/>
        </p:nvSpPr>
        <p:spPr bwMode="auto">
          <a:xfrm>
            <a:off x="6011863" y="1557338"/>
            <a:ext cx="0" cy="1584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03" name="Rectangle 44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2870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3" name="Group 3"/>
          <p:cNvGraphicFramePr>
            <a:graphicFrameLocks noGrp="1"/>
          </p:cNvGraphicFramePr>
          <p:nvPr>
            <p:ph type="tbl" idx="1"/>
          </p:nvPr>
        </p:nvGraphicFramePr>
        <p:xfrm>
          <a:off x="4140200" y="2060575"/>
          <a:ext cx="3744913" cy="520320"/>
        </p:xfrm>
        <a:graphic>
          <a:graphicData uri="http://schemas.openxmlformats.org/drawingml/2006/table">
            <a:tbl>
              <a:tblPr/>
              <a:tblGrid>
                <a:gridCol w="623888"/>
                <a:gridCol w="623887"/>
                <a:gridCol w="625475"/>
                <a:gridCol w="623888"/>
                <a:gridCol w="598487"/>
                <a:gridCol w="649288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14" name="Line 19"/>
          <p:cNvSpPr>
            <a:spLocks noChangeShapeType="1"/>
          </p:cNvSpPr>
          <p:nvPr/>
        </p:nvSpPr>
        <p:spPr bwMode="auto">
          <a:xfrm>
            <a:off x="684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5" name="Line 20"/>
          <p:cNvSpPr>
            <a:spLocks noChangeShapeType="1"/>
          </p:cNvSpPr>
          <p:nvPr/>
        </p:nvSpPr>
        <p:spPr bwMode="auto">
          <a:xfrm>
            <a:off x="684213" y="64531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6" name="Line 21"/>
          <p:cNvSpPr>
            <a:spLocks noChangeShapeType="1"/>
          </p:cNvSpPr>
          <p:nvPr/>
        </p:nvSpPr>
        <p:spPr bwMode="auto">
          <a:xfrm>
            <a:off x="2843213" y="18446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7" name="Line 22"/>
          <p:cNvSpPr>
            <a:spLocks noChangeShapeType="1"/>
          </p:cNvSpPr>
          <p:nvPr/>
        </p:nvSpPr>
        <p:spPr bwMode="auto">
          <a:xfrm>
            <a:off x="684213" y="616585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8" name="Line 23"/>
          <p:cNvSpPr>
            <a:spLocks noChangeShapeType="1"/>
          </p:cNvSpPr>
          <p:nvPr/>
        </p:nvSpPr>
        <p:spPr bwMode="auto">
          <a:xfrm>
            <a:off x="684213" y="5300663"/>
            <a:ext cx="2159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9" name="Line 24"/>
          <p:cNvSpPr>
            <a:spLocks noChangeShapeType="1"/>
          </p:cNvSpPr>
          <p:nvPr/>
        </p:nvSpPr>
        <p:spPr bwMode="auto">
          <a:xfrm>
            <a:off x="684213" y="558958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0" name="Line 25"/>
          <p:cNvSpPr>
            <a:spLocks noChangeShapeType="1"/>
          </p:cNvSpPr>
          <p:nvPr/>
        </p:nvSpPr>
        <p:spPr bwMode="auto">
          <a:xfrm>
            <a:off x="684213" y="5876925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21" name="Text Box 26"/>
          <p:cNvSpPr txBox="1">
            <a:spLocks noChangeArrowheads="1"/>
          </p:cNvSpPr>
          <p:nvPr/>
        </p:nvSpPr>
        <p:spPr bwMode="auto">
          <a:xfrm>
            <a:off x="735013" y="52943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Middle := 3 </a:t>
            </a:r>
          </a:p>
        </p:txBody>
      </p:sp>
      <p:sp>
        <p:nvSpPr>
          <p:cNvPr id="29722" name="Text Box 27"/>
          <p:cNvSpPr txBox="1">
            <a:spLocks noChangeArrowheads="1"/>
          </p:cNvSpPr>
          <p:nvPr/>
        </p:nvSpPr>
        <p:spPr bwMode="auto">
          <a:xfrm>
            <a:off x="4335463" y="2516188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/>
              <a:t>1       2          3         4        5          6</a:t>
            </a:r>
          </a:p>
        </p:txBody>
      </p:sp>
      <p:sp>
        <p:nvSpPr>
          <p:cNvPr id="29723" name="Text Box 28"/>
          <p:cNvSpPr txBox="1">
            <a:spLocks noChangeArrowheads="1"/>
          </p:cNvSpPr>
          <p:nvPr/>
        </p:nvSpPr>
        <p:spPr bwMode="auto">
          <a:xfrm>
            <a:off x="4089400" y="1739900"/>
            <a:ext cx="55403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500">
                <a:solidFill>
                  <a:srgbClr val="3366CC"/>
                </a:solidFill>
              </a:rPr>
              <a:t>First</a:t>
            </a:r>
          </a:p>
        </p:txBody>
      </p:sp>
      <p:sp>
        <p:nvSpPr>
          <p:cNvPr id="29724" name="Text Box 29"/>
          <p:cNvSpPr txBox="1">
            <a:spLocks noChangeArrowheads="1"/>
          </p:cNvSpPr>
          <p:nvPr/>
        </p:nvSpPr>
        <p:spPr bwMode="auto">
          <a:xfrm>
            <a:off x="7451725" y="1773238"/>
            <a:ext cx="54451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500">
                <a:solidFill>
                  <a:srgbClr val="3366CC"/>
                </a:solidFill>
              </a:rPr>
              <a:t>Last</a:t>
            </a:r>
          </a:p>
        </p:txBody>
      </p:sp>
      <p:sp>
        <p:nvSpPr>
          <p:cNvPr id="29725" name="Text Box 30"/>
          <p:cNvSpPr txBox="1">
            <a:spLocks noChangeArrowheads="1"/>
          </p:cNvSpPr>
          <p:nvPr/>
        </p:nvSpPr>
        <p:spPr bwMode="auto">
          <a:xfrm>
            <a:off x="684213" y="5583238"/>
            <a:ext cx="172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MergeSort(1,3)</a:t>
            </a:r>
          </a:p>
        </p:txBody>
      </p:sp>
      <p:sp>
        <p:nvSpPr>
          <p:cNvPr id="29726" name="Text Box 31"/>
          <p:cNvSpPr txBox="1">
            <a:spLocks noChangeArrowheads="1"/>
          </p:cNvSpPr>
          <p:nvPr/>
        </p:nvSpPr>
        <p:spPr bwMode="auto">
          <a:xfrm>
            <a:off x="684213" y="5870575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MergeSort(4,6)</a:t>
            </a:r>
          </a:p>
        </p:txBody>
      </p:sp>
      <p:sp>
        <p:nvSpPr>
          <p:cNvPr id="29727" name="Text Box 32"/>
          <p:cNvSpPr txBox="1">
            <a:spLocks noChangeArrowheads="1"/>
          </p:cNvSpPr>
          <p:nvPr/>
        </p:nvSpPr>
        <p:spPr bwMode="auto">
          <a:xfrm>
            <a:off x="690563" y="6157913"/>
            <a:ext cx="168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9900"/>
                </a:solidFill>
              </a:rPr>
              <a:t>Merge(1,3,4,6)</a:t>
            </a:r>
          </a:p>
        </p:txBody>
      </p:sp>
      <p:sp>
        <p:nvSpPr>
          <p:cNvPr id="29728" name="Line 35"/>
          <p:cNvSpPr>
            <a:spLocks noChangeShapeType="1"/>
          </p:cNvSpPr>
          <p:nvPr/>
        </p:nvSpPr>
        <p:spPr bwMode="auto">
          <a:xfrm>
            <a:off x="2843213" y="6289675"/>
            <a:ext cx="1223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729" name="Text Box 36"/>
          <p:cNvSpPr txBox="1">
            <a:spLocks noChangeArrowheads="1"/>
          </p:cNvSpPr>
          <p:nvPr/>
        </p:nvSpPr>
        <p:spPr bwMode="auto">
          <a:xfrm>
            <a:off x="4113213" y="6092825"/>
            <a:ext cx="16827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Merge(1,3,4,6)</a:t>
            </a:r>
          </a:p>
        </p:txBody>
      </p:sp>
      <p:sp>
        <p:nvSpPr>
          <p:cNvPr id="29730" name="Rectangle 37"/>
          <p:cNvSpPr>
            <a:spLocks noChangeArrowheads="1"/>
          </p:cNvSpPr>
          <p:nvPr/>
        </p:nvSpPr>
        <p:spPr bwMode="auto">
          <a:xfrm>
            <a:off x="4248150" y="3213100"/>
            <a:ext cx="4572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1"/>
              <a:t>MergerSort(First, Last)</a:t>
            </a:r>
          </a:p>
          <a:p>
            <a:pPr algn="l"/>
            <a:r>
              <a:rPr lang="en-US" b="1"/>
              <a:t>if</a:t>
            </a:r>
            <a:r>
              <a:rPr lang="en-US"/>
              <a:t> First &lt; Last </a:t>
            </a:r>
            <a:r>
              <a:rPr lang="en-US" b="1"/>
              <a:t>do</a:t>
            </a:r>
          </a:p>
          <a:p>
            <a:pPr algn="l"/>
            <a:r>
              <a:rPr lang="en-US"/>
              <a:t>Set Middle to (First + Last) div 2</a:t>
            </a:r>
          </a:p>
          <a:p>
            <a:pPr algn="l"/>
            <a:r>
              <a:rPr lang="en-US"/>
              <a:t>MergeSort(First, Middle)</a:t>
            </a:r>
          </a:p>
          <a:p>
            <a:pPr algn="l"/>
            <a:r>
              <a:rPr lang="en-US"/>
              <a:t>MergeSort(Middle+1, Last)</a:t>
            </a:r>
          </a:p>
          <a:p>
            <a:pPr algn="l"/>
            <a:r>
              <a:rPr lang="en-US"/>
              <a:t>Merge(First, Middle, Middle+1, Last)</a:t>
            </a:r>
          </a:p>
          <a:p>
            <a:pPr algn="l"/>
            <a:r>
              <a:rPr lang="en-US" b="1"/>
              <a:t>end</a:t>
            </a:r>
          </a:p>
          <a:p>
            <a:pPr algn="l"/>
            <a:r>
              <a:rPr lang="en-US" b="1"/>
              <a:t>return</a:t>
            </a:r>
          </a:p>
        </p:txBody>
      </p:sp>
      <p:sp>
        <p:nvSpPr>
          <p:cNvPr id="2973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792163"/>
          </a:xfrm>
        </p:spPr>
        <p:txBody>
          <a:bodyPr/>
          <a:lstStyle/>
          <a:p>
            <a:r>
              <a:rPr lang="en-US" smtClean="0"/>
              <a:t>Recursive Merge Sort Trace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Merge Sort (</a:t>
            </a:r>
            <a:r>
              <a:rPr lang="en-US" dirty="0" err="1" smtClean="0"/>
              <a:t>A,p,r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68313" y="1484313"/>
            <a:ext cx="8496300" cy="317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100000"/>
              <a:buFontTx/>
              <a:buAutoNum type="arabicPeriod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if </a:t>
            </a: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lo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&lt; </a:t>
            </a: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hi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100000"/>
              <a:buFontTx/>
              <a:buAutoNum type="arabicPeriod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then </a:t>
            </a: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mid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 (</a:t>
            </a: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lo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+</a:t>
            </a: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hi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)/2		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100000"/>
              <a:buFontTx/>
              <a:buAutoNum type="arabicPeriod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         MERGE-SORT(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A,</a:t>
            </a: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lo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,</a:t>
            </a: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mid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)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100000"/>
              <a:buFontTx/>
              <a:buAutoNum type="arabicPeriod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         MERGE-SORT(A,</a:t>
            </a: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mid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+1,</a:t>
            </a: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hi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)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100000"/>
              <a:buFontTx/>
              <a:buAutoNum type="arabicPeriod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         MERGE(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A,</a:t>
            </a: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lo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,</a:t>
            </a: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mid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,</a:t>
            </a:r>
            <a:r>
              <a:rPr kumimoji="0" lang="en-US" sz="28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hi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)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  <a:sym typeface="Symbol" pitchFamily="18" charset="2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04800" y="4724400"/>
            <a:ext cx="868680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dirty="0">
                <a:effectLst/>
                <a:sym typeface="Symbol" pitchFamily="18" charset="2"/>
              </a:rPr>
              <a:t>Call </a:t>
            </a:r>
            <a:r>
              <a:rPr lang="en-US" sz="2800" dirty="0">
                <a:solidFill>
                  <a:srgbClr val="FF3300"/>
                </a:solidFill>
                <a:effectLst/>
                <a:sym typeface="Symbol" pitchFamily="18" charset="2"/>
              </a:rPr>
              <a:t>MERGE-SORT(A,1,</a:t>
            </a:r>
            <a:r>
              <a:rPr lang="en-US" sz="2800" i="1" dirty="0">
                <a:solidFill>
                  <a:srgbClr val="FF3300"/>
                </a:solidFill>
                <a:effectLst/>
                <a:sym typeface="Symbol" pitchFamily="18" charset="2"/>
              </a:rPr>
              <a:t>n</a:t>
            </a:r>
            <a:r>
              <a:rPr lang="en-US" sz="2800" dirty="0">
                <a:solidFill>
                  <a:srgbClr val="FF3300"/>
                </a:solidFill>
                <a:effectLst/>
                <a:sym typeface="Symbol" pitchFamily="18" charset="2"/>
              </a:rPr>
              <a:t>)</a:t>
            </a:r>
            <a:r>
              <a:rPr lang="en-US" sz="2800" dirty="0">
                <a:effectLst/>
                <a:sym typeface="Symbol" pitchFamily="18" charset="2"/>
              </a:rPr>
              <a:t> (assume </a:t>
            </a:r>
            <a:r>
              <a:rPr lang="en-US" sz="2800" i="1" dirty="0">
                <a:effectLst/>
                <a:sym typeface="Symbol" pitchFamily="18" charset="2"/>
              </a:rPr>
              <a:t>n</a:t>
            </a:r>
            <a:r>
              <a:rPr lang="en-US" sz="2800" dirty="0">
                <a:effectLst/>
                <a:sym typeface="Symbol" pitchFamily="18" charset="2"/>
              </a:rPr>
              <a:t>=length of list A)</a:t>
            </a:r>
          </a:p>
          <a:p>
            <a:pPr>
              <a:spcBef>
                <a:spcPct val="50000"/>
              </a:spcBef>
            </a:pPr>
            <a:endParaRPr lang="en-US" sz="2000" dirty="0">
              <a:effectLst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116013" y="5661025"/>
            <a:ext cx="5360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</a:rPr>
              <a:t>A = {10, 5, 7, 6, 1, 4, 8, 3, 2, 9}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Merge Sort </a:t>
            </a:r>
            <a:endParaRPr lang="en-US" dirty="0"/>
          </a:p>
        </p:txBody>
      </p:sp>
      <p:pic>
        <p:nvPicPr>
          <p:cNvPr id="4" name="Picture 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908050"/>
            <a:ext cx="8497888" cy="515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Merge Sort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219200"/>
            <a:ext cx="8458200" cy="490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3400" marR="0" lvl="0" indent="-5334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100000"/>
              <a:buFontTx/>
              <a:buAutoNum type="arabicPeriod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if </a:t>
            </a: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lo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&lt; </a:t>
            </a: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hi					……………  1</a:t>
            </a:r>
          </a:p>
          <a:p>
            <a:pPr marL="533400" marR="0" lvl="0" indent="-5334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100000"/>
              <a:buFontTx/>
              <a:buAutoNum type="arabicPeriod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then </a:t>
            </a: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mid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 (</a:t>
            </a:r>
            <a:r>
              <a:rPr kumimoji="0" lang="en-US" sz="24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lo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+</a:t>
            </a:r>
            <a:r>
              <a:rPr kumimoji="0" lang="en-US" sz="24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hi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)/2			……………. 1</a:t>
            </a:r>
          </a:p>
          <a:p>
            <a:pPr marL="533400" marR="0" lvl="0" indent="-5334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100000"/>
              <a:buFontTx/>
              <a:buAutoNum type="arabicPeriod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         MERGE-SORT(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A,</a:t>
            </a:r>
            <a:r>
              <a:rPr kumimoji="0" lang="en-US" sz="24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lo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,</a:t>
            </a:r>
            <a:r>
              <a:rPr kumimoji="0" lang="en-US" sz="24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mid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)	……………. n/2</a:t>
            </a:r>
          </a:p>
          <a:p>
            <a:pPr marL="533400" marR="0" lvl="0" indent="-5334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100000"/>
              <a:buFontTx/>
              <a:buAutoNum type="arabicPeriod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         MERGE-SORT(A,</a:t>
            </a: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mid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+1,</a:t>
            </a: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hi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)	 …………… n/2</a:t>
            </a:r>
          </a:p>
          <a:p>
            <a:pPr marL="533400" marR="0" lvl="0" indent="-5334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SzPct val="100000"/>
              <a:buFontTx/>
              <a:buAutoNum type="arabicPeriod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         MERGE(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A,</a:t>
            </a:r>
            <a:r>
              <a:rPr kumimoji="0" lang="en-US" sz="24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lo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,</a:t>
            </a:r>
            <a:r>
              <a:rPr kumimoji="0" lang="en-US" sz="24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mid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,</a:t>
            </a:r>
            <a:r>
              <a:rPr kumimoji="0" lang="en-US" sz="24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hi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)	 	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…………….n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  <a:sym typeface="Symbol" pitchFamily="18" charset="2"/>
              </a:rPr>
              <a:t>	</a:t>
            </a:r>
          </a:p>
          <a:p>
            <a:pPr marL="533400" marR="0" lvl="0" indent="-5334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533400" marR="0" lvl="0" indent="-5334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3400" marR="0" lvl="0" indent="-5334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Described by recursive equation</a:t>
            </a:r>
          </a:p>
          <a:p>
            <a:pPr marL="533400" marR="0" lvl="0" indent="-5334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Suppose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is the running time on a problem of size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sz="2800" b="0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3400" marR="0" lvl="0" indent="-5334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=  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 pitchFamily="18" charset="2"/>
              </a:rPr>
              <a:t>c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 pitchFamily="18" charset="2"/>
              </a:rPr>
              <a:t>   if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 pitchFamily="18" charset="2"/>
              </a:rPr>
              <a:t>n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 pitchFamily="18" charset="2"/>
              </a:rPr>
              <a:t>=1</a:t>
            </a:r>
            <a:endParaRPr kumimoji="0" lang="en-US" sz="2800" b="0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Symbol" pitchFamily="18" charset="2"/>
            </a:endParaRPr>
          </a:p>
          <a:p>
            <a:pPr marL="533400" marR="0" lvl="0" indent="-5334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n/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2)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 </a:t>
            </a:r>
            <a:r>
              <a:rPr kumimoji="0" lang="en-US" sz="28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 pitchFamily="18" charset="2"/>
              </a:rPr>
              <a:t>c</a:t>
            </a:r>
            <a:r>
              <a:rPr kumimoji="0" lang="en-US" sz="28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if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05800" cy="838200"/>
          </a:xfrm>
        </p:spPr>
        <p:txBody>
          <a:bodyPr/>
          <a:lstStyle/>
          <a:p>
            <a:r>
              <a:rPr lang="en-US" altLang="en-US" dirty="0"/>
              <a:t>Running Time of Merge-Sort</a:t>
            </a:r>
          </a:p>
        </p:txBody>
      </p:sp>
      <p:sp>
        <p:nvSpPr>
          <p:cNvPr id="7454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143000"/>
            <a:ext cx="8382000" cy="5105400"/>
          </a:xfrm>
        </p:spPr>
        <p:txBody>
          <a:bodyPr/>
          <a:lstStyle/>
          <a:p>
            <a:r>
              <a:rPr lang="en-US" altLang="en-US" dirty="0"/>
              <a:t>At each level in the binary tree created for Merge Sort, </a:t>
            </a:r>
            <a:r>
              <a:rPr lang="en-US" altLang="en-US" dirty="0">
                <a:sym typeface="Wingdings" pitchFamily="2" charset="2"/>
              </a:rPr>
              <a:t>there are n elements, with O(1) time spent at each element  </a:t>
            </a:r>
          </a:p>
          <a:p>
            <a:pPr lvl="1"/>
            <a:r>
              <a:rPr lang="en-US" altLang="en-US" dirty="0">
                <a:sym typeface="Wingdings" pitchFamily="2" charset="2"/>
              </a:rPr>
              <a:t> O(n) running time for processing one level</a:t>
            </a:r>
          </a:p>
          <a:p>
            <a:endParaRPr lang="en-US" altLang="en-US" dirty="0" smtClean="0">
              <a:sym typeface="Wingdings" pitchFamily="2" charset="2"/>
            </a:endParaRPr>
          </a:p>
          <a:p>
            <a:r>
              <a:rPr lang="en-US" altLang="en-US" dirty="0" smtClean="0">
                <a:sym typeface="Wingdings" pitchFamily="2" charset="2"/>
              </a:rPr>
              <a:t>The </a:t>
            </a:r>
            <a:r>
              <a:rPr lang="en-US" altLang="en-US" dirty="0">
                <a:sym typeface="Wingdings" pitchFamily="2" charset="2"/>
              </a:rPr>
              <a:t>height of the tree is O(log n) </a:t>
            </a:r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Therefore, the time complexity is </a:t>
            </a:r>
            <a:r>
              <a:rPr lang="en-US" altLang="en-US" b="1" i="1" dirty="0">
                <a:solidFill>
                  <a:srgbClr val="0000CC"/>
                </a:solidFill>
              </a:rPr>
              <a:t>O</a:t>
            </a:r>
            <a:r>
              <a:rPr lang="en-US" altLang="en-US" dirty="0">
                <a:solidFill>
                  <a:srgbClr val="0000CC"/>
                </a:solidFill>
              </a:rPr>
              <a:t>(</a:t>
            </a:r>
            <a:r>
              <a:rPr lang="en-US" altLang="en-US" dirty="0" err="1">
                <a:solidFill>
                  <a:srgbClr val="0000CC"/>
                </a:solidFill>
              </a:rPr>
              <a:t>nlog</a:t>
            </a:r>
            <a:r>
              <a:rPr lang="en-US" altLang="en-US" dirty="0">
                <a:solidFill>
                  <a:srgbClr val="0000CC"/>
                </a:solidFill>
              </a:rPr>
              <a:t> n)</a:t>
            </a:r>
            <a:endParaRPr lang="en-US" altLang="en-US" sz="32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Merge Sort -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819400"/>
          </a:xfrm>
        </p:spPr>
        <p:txBody>
          <a:bodyPr/>
          <a:lstStyle/>
          <a:p>
            <a:r>
              <a:rPr lang="en-US" dirty="0" smtClean="0"/>
              <a:t>Sorting requires no comparisons</a:t>
            </a:r>
          </a:p>
          <a:p>
            <a:r>
              <a:rPr lang="en-US" dirty="0" smtClean="0"/>
              <a:t>Merging requires </a:t>
            </a:r>
            <a:r>
              <a:rPr lang="en-US" i="1" dirty="0" smtClean="0"/>
              <a:t>n</a:t>
            </a:r>
            <a:r>
              <a:rPr lang="en-US" dirty="0" smtClean="0"/>
              <a:t>-1 comparisons in the worst case, where </a:t>
            </a:r>
            <a:r>
              <a:rPr lang="en-US" i="1" dirty="0" smtClean="0"/>
              <a:t>n</a:t>
            </a:r>
            <a:r>
              <a:rPr lang="en-US" dirty="0" smtClean="0"/>
              <a:t> is the total size of both lists (</a:t>
            </a:r>
            <a:r>
              <a:rPr lang="en-US" i="1" dirty="0" smtClean="0"/>
              <a:t>n</a:t>
            </a:r>
            <a:r>
              <a:rPr lang="en-US" dirty="0" smtClean="0"/>
              <a:t> key movements are required in </a:t>
            </a:r>
            <a:r>
              <a:rPr lang="en-US" i="1" dirty="0" smtClean="0"/>
              <a:t>all</a:t>
            </a:r>
            <a:r>
              <a:rPr lang="en-US" dirty="0" smtClean="0"/>
              <a:t> cases)</a:t>
            </a:r>
          </a:p>
          <a:p>
            <a:r>
              <a:rPr lang="en-US" dirty="0" smtClean="0"/>
              <a:t>Recurrence relation:</a:t>
            </a:r>
          </a:p>
          <a:p>
            <a:endParaRPr lang="en-US" dirty="0"/>
          </a:p>
        </p:txBody>
      </p:sp>
      <p:graphicFrame>
        <p:nvGraphicFramePr>
          <p:cNvPr id="2051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3376613" y="5745163"/>
          <a:ext cx="2181225" cy="214312"/>
        </p:xfrm>
        <a:graphic>
          <a:graphicData uri="http://schemas.openxmlformats.org/presentationml/2006/ole">
            <p:oleObj spid="_x0000_s1026" name="Equation" r:id="rId3" imgW="2184120" imgH="215640" progId="Equation.3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228600" y="3810000"/>
          <a:ext cx="8703914" cy="914400"/>
        </p:xfrm>
        <a:graphic>
          <a:graphicData uri="http://schemas.openxmlformats.org/presentationml/2006/ole">
            <p:oleObj spid="_x0000_s1027" name="Equation" r:id="rId4" imgW="218412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of Merge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Best case performance 		</a:t>
            </a:r>
            <a:r>
              <a:rPr lang="en-US" sz="3600" dirty="0" smtClean="0"/>
              <a:t>O(</a:t>
            </a:r>
            <a:r>
              <a:rPr lang="en-US" sz="3600" dirty="0" err="1" smtClean="0"/>
              <a:t>nlogn</a:t>
            </a:r>
            <a:r>
              <a:rPr lang="en-US" sz="3600" dirty="0" smtClean="0"/>
              <a:t>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Average case performance 	</a:t>
            </a:r>
            <a:r>
              <a:rPr lang="en-US" sz="3200" dirty="0" smtClean="0"/>
              <a:t> </a:t>
            </a:r>
            <a:r>
              <a:rPr lang="en-US" sz="3600" dirty="0" smtClean="0"/>
              <a:t>O(</a:t>
            </a:r>
            <a:r>
              <a:rPr lang="en-US" sz="3600" dirty="0" err="1" smtClean="0"/>
              <a:t>nlogn</a:t>
            </a:r>
            <a:r>
              <a:rPr lang="en-US" sz="3600" dirty="0" smtClean="0"/>
              <a:t>)</a:t>
            </a:r>
            <a:endParaRPr lang="en-US" sz="3200" dirty="0" smtClean="0"/>
          </a:p>
          <a:p>
            <a:endParaRPr lang="en-US" dirty="0" smtClean="0"/>
          </a:p>
          <a:p>
            <a:r>
              <a:rPr lang="en-US" dirty="0" smtClean="0"/>
              <a:t>Worst case performance  	</a:t>
            </a:r>
            <a:r>
              <a:rPr lang="en-US" sz="3200" dirty="0" smtClean="0"/>
              <a:t> </a:t>
            </a:r>
            <a:r>
              <a:rPr lang="en-US" sz="3600" dirty="0" smtClean="0"/>
              <a:t>O(</a:t>
            </a:r>
            <a:r>
              <a:rPr lang="en-US" sz="3600" dirty="0" err="1" smtClean="0"/>
              <a:t>nlogn</a:t>
            </a:r>
            <a:r>
              <a:rPr lang="en-US" sz="3600" dirty="0" smtClean="0"/>
              <a:t>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Worst case space complexity	auxiliary </a:t>
            </a:r>
            <a:r>
              <a:rPr lang="en-US" sz="3200" dirty="0" smtClean="0"/>
              <a:t>O(</a:t>
            </a:r>
            <a:r>
              <a:rPr lang="en-US" sz="4000" dirty="0" smtClean="0"/>
              <a:t>n)</a:t>
            </a:r>
            <a:endParaRPr lang="en-US" dirty="0" smtClean="0"/>
          </a:p>
          <a:p>
            <a:r>
              <a:rPr lang="en-US" dirty="0" smtClean="0"/>
              <a:t>Where </a:t>
            </a:r>
            <a:r>
              <a:rPr lang="en-US" b="1" dirty="0" smtClean="0">
                <a:solidFill>
                  <a:srgbClr val="0000CC"/>
                </a:solidFill>
              </a:rPr>
              <a:t>n</a:t>
            </a:r>
            <a:r>
              <a:rPr lang="en-US" dirty="0" smtClean="0"/>
              <a:t> is the number of elements being sorted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of Merge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sorting </a:t>
            </a:r>
            <a:r>
              <a:rPr lang="en-US" i="1" dirty="0" smtClean="0"/>
              <a:t>n</a:t>
            </a:r>
            <a:r>
              <a:rPr lang="en-US" dirty="0" smtClean="0"/>
              <a:t> objects, merge sort has an </a:t>
            </a:r>
            <a:r>
              <a:rPr lang="en-US" u="sng" dirty="0" smtClean="0"/>
              <a:t>average and worst-case</a:t>
            </a:r>
            <a:r>
              <a:rPr lang="en-US" dirty="0" smtClean="0"/>
              <a:t> performance of O(</a:t>
            </a:r>
            <a:r>
              <a:rPr lang="en-US" i="1" dirty="0" smtClean="0"/>
              <a:t>n</a:t>
            </a:r>
            <a:r>
              <a:rPr lang="en-US" dirty="0" smtClean="0"/>
              <a:t> log </a:t>
            </a:r>
            <a:r>
              <a:rPr lang="en-US" i="1" dirty="0" smtClean="0"/>
              <a:t>n</a:t>
            </a:r>
            <a:r>
              <a:rPr lang="en-US" dirty="0" smtClean="0"/>
              <a:t>). </a:t>
            </a:r>
          </a:p>
          <a:p>
            <a:r>
              <a:rPr lang="en-US" dirty="0" smtClean="0"/>
              <a:t>If the running time of merge sort for a list of length </a:t>
            </a:r>
            <a:r>
              <a:rPr lang="en-US" i="1" dirty="0" smtClean="0"/>
              <a:t>n</a:t>
            </a:r>
            <a:r>
              <a:rPr lang="en-US" dirty="0" smtClean="0"/>
              <a:t> is </a:t>
            </a:r>
            <a:r>
              <a:rPr lang="en-US" i="1" dirty="0" smtClean="0"/>
              <a:t>T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), </a:t>
            </a:r>
          </a:p>
          <a:p>
            <a:r>
              <a:rPr lang="en-US" dirty="0" smtClean="0"/>
              <a:t>then the recurrence </a:t>
            </a:r>
            <a:r>
              <a:rPr lang="en-US" i="1" dirty="0" smtClean="0"/>
              <a:t>T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= 2</a:t>
            </a:r>
            <a:r>
              <a:rPr lang="en-US" i="1" dirty="0" smtClean="0"/>
              <a:t>T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/2) + </a:t>
            </a:r>
            <a:r>
              <a:rPr lang="en-US" i="1" dirty="0" smtClean="0"/>
              <a:t>n</a:t>
            </a:r>
            <a:r>
              <a:rPr lang="en-US" dirty="0" smtClean="0"/>
              <a:t> follows from the definition of the algorithm </a:t>
            </a:r>
          </a:p>
          <a:p>
            <a:pPr lvl="1"/>
            <a:r>
              <a:rPr lang="en-US" dirty="0" smtClean="0"/>
              <a:t>apply the algorithm to two lists of half the size of the original list, and </a:t>
            </a:r>
          </a:p>
          <a:p>
            <a:pPr lvl="1"/>
            <a:r>
              <a:rPr lang="en-US" dirty="0" smtClean="0"/>
              <a:t>add the </a:t>
            </a:r>
            <a:r>
              <a:rPr lang="en-US" i="1" dirty="0" smtClean="0"/>
              <a:t>n</a:t>
            </a:r>
            <a:r>
              <a:rPr lang="en-US" dirty="0" smtClean="0"/>
              <a:t> steps taken to merge the resulting two lists</a:t>
            </a:r>
          </a:p>
          <a:p>
            <a:pPr lvl="1"/>
            <a:r>
              <a:rPr lang="en-US" dirty="0" smtClean="0"/>
              <a:t>The closed form follows from the master theorem.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Analysis of MergeSort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125538"/>
            <a:ext cx="8569325" cy="5399087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dirty="0"/>
              <a:t>Let the time to carry out a </a:t>
            </a:r>
            <a:r>
              <a:rPr lang="en-US" dirty="0" err="1"/>
              <a:t>MergeSort</a:t>
            </a:r>
            <a:r>
              <a:rPr lang="en-US" dirty="0"/>
              <a:t> on </a:t>
            </a:r>
            <a:r>
              <a:rPr lang="en-US" i="1" dirty="0"/>
              <a:t>n</a:t>
            </a:r>
            <a:r>
              <a:rPr lang="en-US" dirty="0"/>
              <a:t> elements be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</a:t>
            </a:r>
          </a:p>
          <a:p>
            <a:pPr>
              <a:defRPr/>
            </a:pPr>
            <a:r>
              <a:rPr lang="en-US" dirty="0"/>
              <a:t>Assume that </a:t>
            </a:r>
            <a:r>
              <a:rPr lang="en-US" i="1" dirty="0"/>
              <a:t>n</a:t>
            </a:r>
            <a:r>
              <a:rPr lang="en-US" dirty="0"/>
              <a:t> is a power of 2, so that we always split into equal halves (the analysis can be refined for the general case)</a:t>
            </a:r>
          </a:p>
          <a:p>
            <a:pPr>
              <a:defRPr/>
            </a:pPr>
            <a:r>
              <a:rPr lang="en-US" dirty="0"/>
              <a:t>For </a:t>
            </a:r>
            <a:r>
              <a:rPr lang="en-US" i="1" dirty="0"/>
              <a:t>n</a:t>
            </a:r>
            <a:r>
              <a:rPr lang="en-US" dirty="0"/>
              <a:t>=1, the time is constant, so we can take </a:t>
            </a:r>
            <a:r>
              <a:rPr lang="en-US" i="1" dirty="0"/>
              <a:t>T</a:t>
            </a:r>
            <a:r>
              <a:rPr lang="en-US" dirty="0"/>
              <a:t>(1) = 1</a:t>
            </a:r>
          </a:p>
          <a:p>
            <a:pPr>
              <a:defRPr/>
            </a:pPr>
            <a:r>
              <a:rPr lang="en-US" dirty="0"/>
              <a:t>Otherwise, the time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 is the time to do two </a:t>
            </a:r>
            <a:r>
              <a:rPr lang="en-US" dirty="0" err="1"/>
              <a:t>MergeSorts</a:t>
            </a:r>
            <a:r>
              <a:rPr lang="en-US" dirty="0"/>
              <a:t> on </a:t>
            </a:r>
            <a:r>
              <a:rPr lang="en-US" i="1" dirty="0"/>
              <a:t>n</a:t>
            </a:r>
            <a:r>
              <a:rPr lang="en-US" dirty="0"/>
              <a:t>/2 elements, plus the time to merge, which is linear</a:t>
            </a:r>
          </a:p>
          <a:p>
            <a:pPr>
              <a:defRPr/>
            </a:pPr>
            <a:r>
              <a:rPr lang="en-US" dirty="0"/>
              <a:t>So,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 = 2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/2) + </a:t>
            </a:r>
            <a:r>
              <a:rPr lang="en-US" i="1" dirty="0"/>
              <a:t>n</a:t>
            </a:r>
          </a:p>
          <a:p>
            <a:pPr>
              <a:defRPr/>
            </a:pPr>
            <a:r>
              <a:rPr lang="en-US" dirty="0"/>
              <a:t>Divide through by</a:t>
            </a:r>
            <a:r>
              <a:rPr lang="en-US" i="1" dirty="0"/>
              <a:t> n</a:t>
            </a:r>
            <a:r>
              <a:rPr lang="en-US" dirty="0"/>
              <a:t> to get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)/</a:t>
            </a:r>
            <a:r>
              <a:rPr lang="en-US" i="1" dirty="0"/>
              <a:t>n</a:t>
            </a:r>
            <a:r>
              <a:rPr lang="en-US" dirty="0"/>
              <a:t> =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/2)/(</a:t>
            </a:r>
            <a:r>
              <a:rPr lang="en-US" i="1" dirty="0"/>
              <a:t>n</a:t>
            </a:r>
            <a:r>
              <a:rPr lang="en-US" dirty="0"/>
              <a:t>/2) + 1</a:t>
            </a:r>
          </a:p>
          <a:p>
            <a:pPr>
              <a:defRPr/>
            </a:pPr>
            <a:r>
              <a:rPr lang="en-US" dirty="0"/>
              <a:t>Replacing </a:t>
            </a:r>
            <a:r>
              <a:rPr lang="en-US" i="1" dirty="0"/>
              <a:t>n</a:t>
            </a:r>
            <a:r>
              <a:rPr lang="en-US" dirty="0"/>
              <a:t> by </a:t>
            </a:r>
            <a:r>
              <a:rPr lang="en-US" i="1" dirty="0"/>
              <a:t>n</a:t>
            </a:r>
            <a:r>
              <a:rPr lang="en-US" dirty="0"/>
              <a:t>/2 gives,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/2)/(</a:t>
            </a:r>
            <a:r>
              <a:rPr lang="en-US" i="1" dirty="0"/>
              <a:t>n</a:t>
            </a:r>
            <a:r>
              <a:rPr lang="en-US" dirty="0"/>
              <a:t>/2) =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/4)/(</a:t>
            </a:r>
            <a:r>
              <a:rPr lang="en-US" i="1" dirty="0"/>
              <a:t>n</a:t>
            </a:r>
            <a:r>
              <a:rPr lang="en-US" dirty="0"/>
              <a:t>/4) + 1</a:t>
            </a:r>
          </a:p>
          <a:p>
            <a:pPr>
              <a:defRPr/>
            </a:pPr>
            <a:r>
              <a:rPr lang="en-US" dirty="0"/>
              <a:t>And again gives,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/4)/(</a:t>
            </a:r>
            <a:r>
              <a:rPr lang="en-US" i="1" dirty="0"/>
              <a:t>n</a:t>
            </a:r>
            <a:r>
              <a:rPr lang="en-US" dirty="0"/>
              <a:t>/4) =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/8)/(</a:t>
            </a:r>
            <a:r>
              <a:rPr lang="en-US" i="1" dirty="0"/>
              <a:t>n</a:t>
            </a:r>
            <a:r>
              <a:rPr lang="en-US" dirty="0"/>
              <a:t>/8) + 1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utoUpdateAnimBg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Analysis of MergeSort (2)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/>
              <a:t>We continue until we end up with </a:t>
            </a:r>
            <a:r>
              <a:rPr lang="en-US" i="1" dirty="0"/>
              <a:t>T</a:t>
            </a:r>
            <a:r>
              <a:rPr lang="en-US" dirty="0"/>
              <a:t>(2)/2 = </a:t>
            </a:r>
            <a:r>
              <a:rPr lang="en-US" i="1" dirty="0"/>
              <a:t>T</a:t>
            </a:r>
            <a:r>
              <a:rPr lang="en-US" dirty="0"/>
              <a:t>(1)/1 + 1 </a:t>
            </a:r>
          </a:p>
          <a:p>
            <a:pPr>
              <a:defRPr/>
            </a:pPr>
            <a:r>
              <a:rPr lang="en-US" dirty="0"/>
              <a:t>Since </a:t>
            </a:r>
            <a:r>
              <a:rPr lang="en-US" i="1" dirty="0"/>
              <a:t>n</a:t>
            </a:r>
            <a:r>
              <a:rPr lang="en-US" dirty="0"/>
              <a:t> is divided by 2 at each step, we have log</a:t>
            </a:r>
            <a:r>
              <a:rPr lang="en-US" baseline="-25000" dirty="0"/>
              <a:t>2</a:t>
            </a:r>
            <a:r>
              <a:rPr lang="en-US" i="1" dirty="0"/>
              <a:t>n</a:t>
            </a:r>
            <a:r>
              <a:rPr lang="en-US" dirty="0"/>
              <a:t> steps</a:t>
            </a:r>
          </a:p>
          <a:p>
            <a:pPr>
              <a:defRPr/>
            </a:pPr>
            <a:r>
              <a:rPr lang="en-US" dirty="0"/>
              <a:t>Now, substituting the last equation in the previous one, and working back up to the top gives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)/</a:t>
            </a:r>
            <a:r>
              <a:rPr lang="en-US" i="1" dirty="0"/>
              <a:t>n</a:t>
            </a:r>
            <a:r>
              <a:rPr lang="en-US" dirty="0"/>
              <a:t> = </a:t>
            </a:r>
            <a:r>
              <a:rPr lang="en-US" i="1" dirty="0"/>
              <a:t>T</a:t>
            </a:r>
            <a:r>
              <a:rPr lang="en-US" dirty="0"/>
              <a:t>(1)/1 + log</a:t>
            </a:r>
            <a:r>
              <a:rPr lang="en-US" baseline="-25000" dirty="0"/>
              <a:t>2</a:t>
            </a:r>
            <a:r>
              <a:rPr lang="en-US" i="1" dirty="0"/>
              <a:t>n</a:t>
            </a:r>
          </a:p>
          <a:p>
            <a:pPr>
              <a:defRPr/>
            </a:pPr>
            <a:r>
              <a:rPr lang="en-US" dirty="0"/>
              <a:t>That is,</a:t>
            </a:r>
            <a:r>
              <a:rPr lang="en-US" i="1" dirty="0"/>
              <a:t> 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)/</a:t>
            </a:r>
            <a:r>
              <a:rPr lang="en-US" i="1" dirty="0"/>
              <a:t>n</a:t>
            </a:r>
            <a:r>
              <a:rPr lang="en-US" dirty="0"/>
              <a:t> = log</a:t>
            </a:r>
            <a:r>
              <a:rPr lang="en-US" baseline="-25000" dirty="0"/>
              <a:t>2</a:t>
            </a:r>
            <a:r>
              <a:rPr lang="en-US" i="1" dirty="0"/>
              <a:t>n</a:t>
            </a:r>
            <a:r>
              <a:rPr lang="en-US" dirty="0"/>
              <a:t> + 1</a:t>
            </a:r>
          </a:p>
          <a:p>
            <a:pPr>
              <a:defRPr/>
            </a:pPr>
            <a:r>
              <a:rPr lang="en-US" dirty="0"/>
              <a:t>So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 = </a:t>
            </a:r>
            <a:r>
              <a:rPr lang="en-US" i="1" dirty="0"/>
              <a:t>n </a:t>
            </a:r>
            <a:r>
              <a:rPr lang="en-US" dirty="0"/>
              <a:t>log</a:t>
            </a:r>
            <a:r>
              <a:rPr lang="en-US" baseline="-25000" dirty="0"/>
              <a:t>2</a:t>
            </a:r>
            <a:r>
              <a:rPr lang="en-US" i="1" dirty="0"/>
              <a:t>n</a:t>
            </a:r>
            <a:r>
              <a:rPr lang="en-US" dirty="0"/>
              <a:t> + </a:t>
            </a:r>
            <a:r>
              <a:rPr lang="en-US" i="1" dirty="0"/>
              <a:t>n</a:t>
            </a:r>
            <a:r>
              <a:rPr lang="en-US" dirty="0"/>
              <a:t> = O(</a:t>
            </a:r>
            <a:r>
              <a:rPr lang="en-US" i="1" dirty="0"/>
              <a:t>n </a:t>
            </a:r>
            <a:r>
              <a:rPr lang="en-US" dirty="0"/>
              <a:t>log</a:t>
            </a:r>
            <a:r>
              <a:rPr lang="en-US" baseline="-25000" dirty="0"/>
              <a:t> </a:t>
            </a:r>
            <a:r>
              <a:rPr lang="en-US" i="1" dirty="0"/>
              <a:t>n</a:t>
            </a:r>
            <a:r>
              <a:rPr lang="en-US" dirty="0"/>
              <a:t>)</a:t>
            </a:r>
          </a:p>
          <a:p>
            <a:pPr>
              <a:defRPr/>
            </a:pPr>
            <a:r>
              <a:rPr lang="en-US" dirty="0"/>
              <a:t>Although this is an O(</a:t>
            </a:r>
            <a:r>
              <a:rPr lang="en-US" i="1" dirty="0"/>
              <a:t>n </a:t>
            </a:r>
            <a:r>
              <a:rPr lang="en-US" dirty="0"/>
              <a:t>log</a:t>
            </a:r>
            <a:r>
              <a:rPr lang="en-US" baseline="-25000" dirty="0"/>
              <a:t> </a:t>
            </a:r>
            <a:r>
              <a:rPr lang="en-US" i="1" dirty="0"/>
              <a:t>n</a:t>
            </a:r>
            <a:r>
              <a:rPr lang="en-US" dirty="0"/>
              <a:t>) algorithm, it is hardly ever used for main memory sorts because it requires linear extra memory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utoUpdateAnimBg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Merge Sort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343400"/>
          </a:xfrm>
        </p:spPr>
        <p:txBody>
          <a:bodyPr/>
          <a:lstStyle/>
          <a:p>
            <a:r>
              <a:rPr lang="en-US" dirty="0" smtClean="0"/>
              <a:t>In the </a:t>
            </a:r>
            <a:r>
              <a:rPr lang="en-US" dirty="0" smtClean="0">
                <a:solidFill>
                  <a:srgbClr val="0000CC"/>
                </a:solidFill>
              </a:rPr>
              <a:t>worst case</a:t>
            </a:r>
            <a:r>
              <a:rPr lang="en-US" dirty="0" smtClean="0"/>
              <a:t>, the number of comparisons merge sort makes is equal to or slightly smaller than </a:t>
            </a:r>
          </a:p>
          <a:p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 ⌈log </a:t>
            </a:r>
            <a:r>
              <a:rPr lang="en-US" i="1" dirty="0" smtClean="0"/>
              <a:t>n</a:t>
            </a:r>
            <a:r>
              <a:rPr lang="en-US" dirty="0" smtClean="0"/>
              <a:t>⌉ - 2</a:t>
            </a:r>
            <a:r>
              <a:rPr lang="en-US" baseline="30000" dirty="0" smtClean="0"/>
              <a:t>⌈log </a:t>
            </a:r>
            <a:r>
              <a:rPr lang="en-US" i="1" baseline="30000" dirty="0" smtClean="0"/>
              <a:t>n</a:t>
            </a:r>
            <a:r>
              <a:rPr lang="en-US" baseline="30000" dirty="0" smtClean="0"/>
              <a:t>⌉</a:t>
            </a:r>
            <a:r>
              <a:rPr lang="en-US" dirty="0" smtClean="0"/>
              <a:t> + 1), which is between (</a:t>
            </a:r>
            <a:r>
              <a:rPr lang="en-US" i="1" dirty="0" smtClean="0"/>
              <a:t>n</a:t>
            </a:r>
            <a:r>
              <a:rPr lang="en-US" dirty="0" smtClean="0"/>
              <a:t> log </a:t>
            </a:r>
            <a:r>
              <a:rPr lang="en-US" i="1" dirty="0" smtClean="0"/>
              <a:t>n</a:t>
            </a:r>
            <a:r>
              <a:rPr lang="en-US" dirty="0" smtClean="0"/>
              <a:t> - </a:t>
            </a:r>
            <a:r>
              <a:rPr lang="en-US" i="1" dirty="0" smtClean="0"/>
              <a:t>n</a:t>
            </a:r>
            <a:r>
              <a:rPr lang="en-US" dirty="0" smtClean="0"/>
              <a:t> + 1) and (</a:t>
            </a:r>
            <a:r>
              <a:rPr lang="en-US" i="1" dirty="0" smtClean="0"/>
              <a:t>n</a:t>
            </a:r>
            <a:r>
              <a:rPr lang="en-US" dirty="0" smtClean="0"/>
              <a:t> log </a:t>
            </a:r>
            <a:r>
              <a:rPr lang="en-US" i="1" dirty="0" smtClean="0"/>
              <a:t>n</a:t>
            </a:r>
            <a:r>
              <a:rPr lang="en-US" dirty="0" smtClean="0"/>
              <a:t> + </a:t>
            </a:r>
            <a:r>
              <a:rPr lang="en-US" i="1" dirty="0" smtClean="0"/>
              <a:t>n</a:t>
            </a:r>
            <a:r>
              <a:rPr lang="en-US" dirty="0" smtClean="0"/>
              <a:t> + O(log </a:t>
            </a:r>
            <a:r>
              <a:rPr lang="en-US" i="1" dirty="0" smtClean="0"/>
              <a:t>n</a:t>
            </a:r>
            <a:r>
              <a:rPr lang="en-US" dirty="0" smtClean="0"/>
              <a:t>)). </a:t>
            </a:r>
          </a:p>
          <a:p>
            <a:r>
              <a:rPr lang="en-US" dirty="0" smtClean="0"/>
              <a:t>For </a:t>
            </a:r>
            <a:r>
              <a:rPr lang="en-US" dirty="0" smtClean="0">
                <a:solidFill>
                  <a:srgbClr val="0000CC"/>
                </a:solidFill>
              </a:rPr>
              <a:t>large </a:t>
            </a:r>
            <a:r>
              <a:rPr lang="en-US" i="1" dirty="0" smtClean="0">
                <a:solidFill>
                  <a:srgbClr val="0000CC"/>
                </a:solidFill>
              </a:rPr>
              <a:t>n</a:t>
            </a:r>
            <a:r>
              <a:rPr lang="en-US" dirty="0" smtClean="0"/>
              <a:t> and a randomly ordered input list, merge sort's expected (average) number of comparisons approaches </a:t>
            </a:r>
            <a:r>
              <a:rPr lang="en-US" sz="3600" i="1" dirty="0" err="1" smtClean="0">
                <a:solidFill>
                  <a:srgbClr val="0000CC"/>
                </a:solidFill>
              </a:rPr>
              <a:t>α</a:t>
            </a:r>
            <a:r>
              <a:rPr lang="en-US" sz="3600" dirty="0" err="1" smtClean="0">
                <a:solidFill>
                  <a:srgbClr val="0000CC"/>
                </a:solidFill>
              </a:rPr>
              <a:t>·</a:t>
            </a:r>
            <a:r>
              <a:rPr lang="en-US" sz="3600" i="1" dirty="0" err="1" smtClean="0">
                <a:solidFill>
                  <a:srgbClr val="0000CC"/>
                </a:solidFill>
              </a:rPr>
              <a:t>n</a:t>
            </a:r>
            <a:r>
              <a:rPr lang="en-US" dirty="0" smtClean="0"/>
              <a:t> fewer than the worst case where </a:t>
            </a:r>
          </a:p>
        </p:txBody>
      </p:sp>
      <p:pic>
        <p:nvPicPr>
          <p:cNvPr id="4" name="Picture 3" descr="\alpha = -1 + \sum_{k=0}^\infty \frac1{2^k+1} \approx 0.2645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5486400"/>
            <a:ext cx="441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Analysis of Merge Sort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763000" cy="5181600"/>
          </a:xfrm>
        </p:spPr>
        <p:txBody>
          <a:bodyPr/>
          <a:lstStyle/>
          <a:p>
            <a:r>
              <a:rPr lang="en-US" sz="2800" dirty="0"/>
              <a:t>computing the middle takes </a:t>
            </a:r>
            <a:r>
              <a:rPr lang="en-US" sz="2800" dirty="0" smtClean="0"/>
              <a:t>	</a:t>
            </a:r>
            <a:r>
              <a:rPr lang="en-US" sz="2800" b="1" i="1" dirty="0" smtClean="0">
                <a:solidFill>
                  <a:schemeClr val="accent1"/>
                </a:solidFill>
                <a:sym typeface="Symbol" pitchFamily="18" charset="2"/>
              </a:rPr>
              <a:t>O</a:t>
            </a:r>
            <a:r>
              <a:rPr lang="en-US" sz="2800" b="1" dirty="0" smtClean="0">
                <a:solidFill>
                  <a:schemeClr val="accent1"/>
                </a:solidFill>
              </a:rPr>
              <a:t>(1</a:t>
            </a:r>
            <a:r>
              <a:rPr lang="en-US" sz="2800" b="1" dirty="0">
                <a:solidFill>
                  <a:schemeClr val="accent1"/>
                </a:solidFill>
              </a:rPr>
              <a:t>)</a:t>
            </a:r>
            <a:r>
              <a:rPr lang="en-US" sz="2800" i="1" dirty="0"/>
              <a:t> </a:t>
            </a:r>
          </a:p>
          <a:p>
            <a:r>
              <a:rPr lang="en-US" sz="2800" dirty="0"/>
              <a:t>solving 2 sub-problem takes </a:t>
            </a:r>
            <a:r>
              <a:rPr lang="en-US" sz="2800" dirty="0" smtClean="0"/>
              <a:t>	</a:t>
            </a:r>
            <a:r>
              <a:rPr lang="en-US" sz="2800" b="1" dirty="0" smtClean="0">
                <a:solidFill>
                  <a:srgbClr val="0000CC"/>
                </a:solidFill>
              </a:rPr>
              <a:t>2</a:t>
            </a:r>
            <a:r>
              <a:rPr lang="en-US" sz="2800" b="1" i="1" dirty="0" smtClean="0">
                <a:solidFill>
                  <a:srgbClr val="0000CC"/>
                </a:solidFill>
              </a:rPr>
              <a:t>T</a:t>
            </a:r>
            <a:r>
              <a:rPr lang="en-US" sz="2800" b="1" dirty="0" smtClean="0">
                <a:solidFill>
                  <a:srgbClr val="0000CC"/>
                </a:solidFill>
              </a:rPr>
              <a:t>(</a:t>
            </a:r>
            <a:r>
              <a:rPr lang="en-US" sz="2800" b="1" i="1" dirty="0" smtClean="0">
                <a:solidFill>
                  <a:srgbClr val="0000CC"/>
                </a:solidFill>
              </a:rPr>
              <a:t>n</a:t>
            </a:r>
            <a:r>
              <a:rPr lang="en-US" sz="2800" b="1" dirty="0" smtClean="0">
                <a:solidFill>
                  <a:srgbClr val="0000CC"/>
                </a:solidFill>
              </a:rPr>
              <a:t>/2</a:t>
            </a:r>
            <a:r>
              <a:rPr lang="en-US" sz="2800" b="1" dirty="0">
                <a:solidFill>
                  <a:srgbClr val="0000CC"/>
                </a:solidFill>
              </a:rPr>
              <a:t>)</a:t>
            </a:r>
            <a:r>
              <a:rPr lang="en-US" sz="2800" i="1" dirty="0">
                <a:solidFill>
                  <a:srgbClr val="0000CC"/>
                </a:solidFill>
              </a:rPr>
              <a:t> </a:t>
            </a:r>
            <a:endParaRPr lang="en-US" sz="2800" dirty="0">
              <a:solidFill>
                <a:srgbClr val="0000CC"/>
              </a:solidFill>
            </a:endParaRPr>
          </a:p>
          <a:p>
            <a:r>
              <a:rPr lang="en-US" sz="2800" dirty="0"/>
              <a:t>merging </a:t>
            </a:r>
            <a:r>
              <a:rPr lang="en-US" sz="2800" i="1" dirty="0"/>
              <a:t>n</a:t>
            </a:r>
            <a:r>
              <a:rPr lang="en-US" sz="2800" dirty="0"/>
              <a:t>-element takes </a:t>
            </a:r>
            <a:r>
              <a:rPr lang="en-US" sz="2800" dirty="0" smtClean="0"/>
              <a:t>		</a:t>
            </a:r>
            <a:r>
              <a:rPr lang="en-US" sz="2800" b="1" i="1" dirty="0" smtClean="0">
                <a:solidFill>
                  <a:srgbClr val="FF0000"/>
                </a:solidFill>
                <a:sym typeface="Symbol" pitchFamily="18" charset="2"/>
              </a:rPr>
              <a:t>O</a:t>
            </a:r>
            <a:r>
              <a:rPr lang="en-US" sz="2800" b="1" dirty="0" smtClean="0">
                <a:solidFill>
                  <a:srgbClr val="FF0000"/>
                </a:solidFill>
              </a:rPr>
              <a:t>(</a:t>
            </a:r>
            <a:r>
              <a:rPr lang="en-US" sz="2800" b="1" i="1" dirty="0" smtClean="0">
                <a:solidFill>
                  <a:srgbClr val="FF0000"/>
                </a:solidFill>
              </a:rPr>
              <a:t>n</a:t>
            </a:r>
            <a:r>
              <a:rPr lang="en-US" sz="2800" b="1" dirty="0">
                <a:solidFill>
                  <a:srgbClr val="FF0000"/>
                </a:solidFill>
              </a:rPr>
              <a:t>)</a:t>
            </a:r>
            <a:r>
              <a:rPr lang="en-US" sz="2800" i="1" dirty="0">
                <a:solidFill>
                  <a:schemeClr val="accent2"/>
                </a:solidFill>
              </a:rPr>
              <a:t> 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sz="2800" dirty="0"/>
              <a:t>Total:</a:t>
            </a:r>
          </a:p>
          <a:p>
            <a:pPr lvl="2">
              <a:buFontTx/>
              <a:buNone/>
            </a:pPr>
            <a:r>
              <a:rPr lang="en-US" sz="2800" b="1" i="1" dirty="0"/>
              <a:t>T</a:t>
            </a:r>
            <a:r>
              <a:rPr lang="en-US" sz="2800" b="1" dirty="0"/>
              <a:t>(</a:t>
            </a:r>
            <a:r>
              <a:rPr lang="en-US" sz="2800" b="1" i="1" dirty="0"/>
              <a:t>n</a:t>
            </a:r>
            <a:r>
              <a:rPr lang="en-US" sz="2800" b="1" dirty="0"/>
              <a:t>) = </a:t>
            </a:r>
            <a:r>
              <a:rPr lang="en-US" sz="2800" b="1" i="1" dirty="0">
                <a:sym typeface="Symbol" pitchFamily="18" charset="2"/>
              </a:rPr>
              <a:t>O</a:t>
            </a:r>
            <a:r>
              <a:rPr lang="en-US" sz="2800" b="1" dirty="0"/>
              <a:t>(1) 				if </a:t>
            </a:r>
            <a:r>
              <a:rPr lang="en-US" sz="2800" b="1" i="1" dirty="0"/>
              <a:t>n</a:t>
            </a:r>
            <a:r>
              <a:rPr lang="en-US" sz="2800" b="1" dirty="0"/>
              <a:t> = 1</a:t>
            </a:r>
          </a:p>
          <a:p>
            <a:pPr lvl="2">
              <a:buFontTx/>
              <a:buNone/>
            </a:pPr>
            <a:r>
              <a:rPr lang="en-US" sz="2800" b="1" i="1" dirty="0"/>
              <a:t>T</a:t>
            </a:r>
            <a:r>
              <a:rPr lang="en-US" sz="2800" b="1" dirty="0"/>
              <a:t>(</a:t>
            </a:r>
            <a:r>
              <a:rPr lang="en-US" sz="2800" b="1" i="1" dirty="0"/>
              <a:t>n</a:t>
            </a:r>
            <a:r>
              <a:rPr lang="en-US" sz="2800" b="1" dirty="0"/>
              <a:t>) =</a:t>
            </a:r>
            <a:r>
              <a:rPr lang="en-US" sz="2800" b="1" dirty="0">
                <a:solidFill>
                  <a:schemeClr val="accent1"/>
                </a:solidFill>
              </a:rPr>
              <a:t> </a:t>
            </a:r>
            <a:r>
              <a:rPr lang="en-US" sz="2800" b="1" dirty="0">
                <a:solidFill>
                  <a:srgbClr val="0000CC"/>
                </a:solidFill>
              </a:rPr>
              <a:t>2</a:t>
            </a:r>
            <a:r>
              <a:rPr lang="en-US" sz="2800" b="1" i="1" dirty="0">
                <a:solidFill>
                  <a:srgbClr val="0000CC"/>
                </a:solidFill>
              </a:rPr>
              <a:t>T</a:t>
            </a:r>
            <a:r>
              <a:rPr lang="en-US" sz="2800" b="1" dirty="0">
                <a:solidFill>
                  <a:srgbClr val="0000CC"/>
                </a:solidFill>
              </a:rPr>
              <a:t>(</a:t>
            </a:r>
            <a:r>
              <a:rPr lang="en-US" sz="2800" b="1" i="1" dirty="0">
                <a:solidFill>
                  <a:srgbClr val="0000CC"/>
                </a:solidFill>
              </a:rPr>
              <a:t>n</a:t>
            </a:r>
            <a:r>
              <a:rPr lang="en-US" sz="2800" b="1" dirty="0">
                <a:solidFill>
                  <a:srgbClr val="0000CC"/>
                </a:solidFill>
              </a:rPr>
              <a:t>/2)</a:t>
            </a:r>
            <a:r>
              <a:rPr lang="en-US" sz="2800" b="1" dirty="0">
                <a:solidFill>
                  <a:schemeClr val="accent1"/>
                </a:solidFill>
              </a:rPr>
              <a:t> </a:t>
            </a:r>
            <a:r>
              <a:rPr lang="en-US" sz="2800" b="1" dirty="0"/>
              <a:t>+ </a:t>
            </a:r>
            <a:r>
              <a:rPr lang="en-US" sz="2800" b="1" i="1" dirty="0">
                <a:solidFill>
                  <a:srgbClr val="FF0000"/>
                </a:solidFill>
                <a:sym typeface="Symbol" pitchFamily="18" charset="2"/>
              </a:rPr>
              <a:t>O</a:t>
            </a:r>
            <a:r>
              <a:rPr lang="en-US" sz="2800" b="1" dirty="0">
                <a:solidFill>
                  <a:srgbClr val="FF0000"/>
                </a:solidFill>
              </a:rPr>
              <a:t>(</a:t>
            </a:r>
            <a:r>
              <a:rPr lang="en-US" sz="2800" b="1" i="1" dirty="0">
                <a:solidFill>
                  <a:srgbClr val="FF0000"/>
                </a:solidFill>
              </a:rPr>
              <a:t>n</a:t>
            </a:r>
            <a:r>
              <a:rPr lang="en-US" sz="2800" b="1" dirty="0">
                <a:solidFill>
                  <a:srgbClr val="FF0000"/>
                </a:solidFill>
              </a:rPr>
              <a:t>)</a:t>
            </a:r>
            <a:r>
              <a:rPr lang="en-US" sz="2800" b="1" dirty="0"/>
              <a:t> + </a:t>
            </a:r>
            <a:r>
              <a:rPr lang="en-US" sz="2800" b="1" i="1" dirty="0">
                <a:solidFill>
                  <a:schemeClr val="accent1"/>
                </a:solidFill>
                <a:sym typeface="Symbol" pitchFamily="18" charset="2"/>
              </a:rPr>
              <a:t>O</a:t>
            </a:r>
            <a:r>
              <a:rPr lang="en-US" sz="2800" b="1" dirty="0">
                <a:solidFill>
                  <a:schemeClr val="accent1"/>
                </a:solidFill>
              </a:rPr>
              <a:t>(1)</a:t>
            </a:r>
            <a:r>
              <a:rPr lang="en-US" sz="2800" b="1" dirty="0"/>
              <a:t> 	if </a:t>
            </a:r>
            <a:r>
              <a:rPr lang="en-US" sz="2800" b="1" i="1" dirty="0"/>
              <a:t>n</a:t>
            </a:r>
            <a:r>
              <a:rPr lang="en-US" sz="2800" b="1" dirty="0"/>
              <a:t> &gt; 1</a:t>
            </a:r>
          </a:p>
          <a:p>
            <a:pPr lvl="2" algn="ctr">
              <a:buFontTx/>
              <a:buNone/>
            </a:pPr>
            <a:endParaRPr lang="en-US" sz="1000" dirty="0"/>
          </a:p>
          <a:p>
            <a:pPr lvl="1">
              <a:buFont typeface="Symbol" pitchFamily="18" charset="2"/>
              <a:buChar char="Þ"/>
            </a:pPr>
            <a:r>
              <a:rPr lang="en-US" b="1" i="1" dirty="0"/>
              <a:t>T</a:t>
            </a:r>
            <a:r>
              <a:rPr lang="en-US" b="1" dirty="0"/>
              <a:t>(</a:t>
            </a:r>
            <a:r>
              <a:rPr lang="en-US" b="1" i="1" dirty="0"/>
              <a:t>n</a:t>
            </a:r>
            <a:r>
              <a:rPr lang="en-US" b="1" dirty="0"/>
              <a:t>) = </a:t>
            </a:r>
            <a:r>
              <a:rPr lang="en-US" b="1" i="1" dirty="0">
                <a:sym typeface="Symbol" pitchFamily="18" charset="2"/>
              </a:rPr>
              <a:t>O</a:t>
            </a:r>
            <a:r>
              <a:rPr lang="en-US" b="1" dirty="0"/>
              <a:t>(</a:t>
            </a:r>
            <a:r>
              <a:rPr lang="en-US" b="1" i="1" dirty="0"/>
              <a:t>n</a:t>
            </a:r>
            <a:r>
              <a:rPr lang="en-US" b="1" dirty="0"/>
              <a:t> </a:t>
            </a:r>
            <a:r>
              <a:rPr lang="en-US" b="1" dirty="0" smtClean="0"/>
              <a:t>log </a:t>
            </a:r>
            <a:r>
              <a:rPr lang="en-US" b="1" i="1" dirty="0"/>
              <a:t>n</a:t>
            </a:r>
            <a:r>
              <a:rPr lang="en-US" b="1" dirty="0"/>
              <a:t>)</a:t>
            </a:r>
          </a:p>
          <a:p>
            <a:r>
              <a:rPr lang="en-US" sz="2800" dirty="0">
                <a:sym typeface="Symbol" pitchFamily="18" charset="2"/>
              </a:rPr>
              <a:t>Solving this recurrence </a:t>
            </a:r>
            <a:r>
              <a:rPr lang="en-US" sz="2800" dirty="0" smtClean="0">
                <a:sym typeface="Symbol" pitchFamily="18" charset="2"/>
              </a:rPr>
              <a:t>gives </a:t>
            </a:r>
            <a:r>
              <a:rPr lang="en-US" sz="2800" i="1" dirty="0">
                <a:sym typeface="Symbol" pitchFamily="18" charset="2"/>
              </a:rPr>
              <a:t>T</a:t>
            </a:r>
            <a:r>
              <a:rPr lang="en-US" sz="2800" dirty="0">
                <a:sym typeface="Symbol" pitchFamily="18" charset="2"/>
              </a:rPr>
              <a:t>(</a:t>
            </a:r>
            <a:r>
              <a:rPr lang="en-US" sz="2800" i="1" dirty="0">
                <a:sym typeface="Symbol" pitchFamily="18" charset="2"/>
              </a:rPr>
              <a:t>n</a:t>
            </a:r>
            <a:r>
              <a:rPr lang="en-US" sz="2800" dirty="0">
                <a:sym typeface="Symbol" pitchFamily="18" charset="2"/>
              </a:rPr>
              <a:t>) = </a:t>
            </a:r>
            <a:r>
              <a:rPr lang="en-US" sz="2800" i="1" dirty="0">
                <a:sym typeface="Symbol" pitchFamily="18" charset="2"/>
              </a:rPr>
              <a:t>O</a:t>
            </a:r>
            <a:r>
              <a:rPr lang="en-US" sz="2800" dirty="0">
                <a:sym typeface="Symbol" pitchFamily="18" charset="2"/>
              </a:rPr>
              <a:t>(</a:t>
            </a:r>
            <a:r>
              <a:rPr lang="en-US" sz="2800" i="1" dirty="0">
                <a:sym typeface="Symbol" pitchFamily="18" charset="2"/>
              </a:rPr>
              <a:t>n</a:t>
            </a:r>
            <a:r>
              <a:rPr lang="en-US" sz="2800" dirty="0">
                <a:sym typeface="Symbol" pitchFamily="18" charset="2"/>
              </a:rPr>
              <a:t> </a:t>
            </a:r>
            <a:r>
              <a:rPr lang="en-US" sz="2800" dirty="0" smtClean="0">
                <a:sym typeface="Symbol" pitchFamily="18" charset="2"/>
              </a:rPr>
              <a:t>log </a:t>
            </a:r>
            <a:r>
              <a:rPr lang="en-US" sz="2800" i="1" dirty="0">
                <a:sym typeface="Symbol" pitchFamily="18" charset="2"/>
              </a:rPr>
              <a:t>n</a:t>
            </a:r>
            <a:r>
              <a:rPr lang="en-US" sz="2800" dirty="0">
                <a:sym typeface="Symbol" pitchFamily="18" charset="2"/>
              </a:rPr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Analysis of Merge Sort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562600"/>
          </a:xfrm>
          <a:ln cap="flat">
            <a:solidFill>
              <a:schemeClr val="tx1"/>
            </a:solidFill>
            <a:prstDash val="sysDot"/>
          </a:ln>
        </p:spPr>
        <p:txBody>
          <a:bodyPr/>
          <a:lstStyle/>
          <a:p>
            <a:pPr>
              <a:buFontTx/>
              <a:buNone/>
            </a:pPr>
            <a:r>
              <a:rPr lang="en-US" sz="2000" dirty="0"/>
              <a:t>Assume n=2</a:t>
            </a:r>
            <a:r>
              <a:rPr lang="en-US" sz="2000" baseline="30000" dirty="0"/>
              <a:t>k</a:t>
            </a:r>
            <a:r>
              <a:rPr lang="en-US" sz="2000" dirty="0"/>
              <a:t> for k&gt;=1</a:t>
            </a:r>
          </a:p>
          <a:p>
            <a:pPr>
              <a:buFontTx/>
              <a:buNone/>
            </a:pPr>
            <a:r>
              <a:rPr lang="en-US" sz="2000" dirty="0"/>
              <a:t>T(n) = 2 </a:t>
            </a:r>
            <a:r>
              <a:rPr lang="en-US" sz="2000" u="sng" dirty="0"/>
              <a:t>T(n/2)</a:t>
            </a:r>
            <a:r>
              <a:rPr lang="en-US" sz="2000" dirty="0"/>
              <a:t> + </a:t>
            </a:r>
            <a:r>
              <a:rPr lang="en-US" sz="2000" dirty="0" err="1"/>
              <a:t>bn</a:t>
            </a:r>
            <a:r>
              <a:rPr lang="en-US" sz="2000" dirty="0"/>
              <a:t> + c</a:t>
            </a:r>
          </a:p>
          <a:p>
            <a:pPr>
              <a:buFontTx/>
              <a:buNone/>
            </a:pPr>
            <a:r>
              <a:rPr lang="en-US" sz="2000" dirty="0"/>
              <a:t>		T(n/2) = 2T((n/2) /2) + b(n/2) + c</a:t>
            </a:r>
          </a:p>
          <a:p>
            <a:pPr>
              <a:buFontTx/>
              <a:buNone/>
            </a:pPr>
            <a:r>
              <a:rPr lang="en-US" sz="2000" dirty="0"/>
              <a:t>	= 2[2T(n/4) + b(n/2) + c] + </a:t>
            </a:r>
            <a:r>
              <a:rPr lang="en-US" sz="2000" dirty="0" err="1"/>
              <a:t>bn</a:t>
            </a:r>
            <a:r>
              <a:rPr lang="en-US" sz="2000" dirty="0"/>
              <a:t> +c</a:t>
            </a:r>
          </a:p>
          <a:p>
            <a:pPr>
              <a:buFontTx/>
              <a:buNone/>
            </a:pPr>
            <a:r>
              <a:rPr lang="en-US" sz="2000" dirty="0"/>
              <a:t>	= 4 T(n/4)+ </a:t>
            </a:r>
            <a:r>
              <a:rPr lang="en-US" sz="2000" dirty="0" err="1"/>
              <a:t>bn</a:t>
            </a:r>
            <a:r>
              <a:rPr lang="en-US" sz="2000" dirty="0"/>
              <a:t> +2c +</a:t>
            </a:r>
            <a:r>
              <a:rPr lang="en-US" sz="2000" dirty="0" err="1"/>
              <a:t>bn</a:t>
            </a:r>
            <a:r>
              <a:rPr lang="en-US" sz="2000" dirty="0"/>
              <a:t> +c</a:t>
            </a:r>
          </a:p>
          <a:p>
            <a:pPr>
              <a:buFontTx/>
              <a:buNone/>
            </a:pPr>
            <a:r>
              <a:rPr lang="en-US" sz="2000" dirty="0"/>
              <a:t>	</a:t>
            </a:r>
            <a:r>
              <a:rPr lang="en-US" sz="2000" dirty="0" smtClean="0"/>
              <a:t>= 4 </a:t>
            </a:r>
            <a:r>
              <a:rPr lang="en-US" sz="2000" dirty="0"/>
              <a:t>T(n/4) + 2bn+ (1 + 2) c = 2</a:t>
            </a:r>
            <a:r>
              <a:rPr lang="en-US" sz="2000" baseline="30000" dirty="0"/>
              <a:t>2</a:t>
            </a:r>
            <a:r>
              <a:rPr lang="en-US" sz="2000" dirty="0"/>
              <a:t> T(n/2</a:t>
            </a:r>
            <a:r>
              <a:rPr lang="en-US" sz="2000" baseline="30000" dirty="0"/>
              <a:t>2</a:t>
            </a:r>
            <a:r>
              <a:rPr lang="en-US" sz="2000" dirty="0"/>
              <a:t>)+2bn+(</a:t>
            </a:r>
            <a:r>
              <a:rPr lang="en-US" sz="2000"/>
              <a:t>2</a:t>
            </a:r>
            <a:r>
              <a:rPr lang="en-US" sz="2000" baseline="30000"/>
              <a:t>0</a:t>
            </a:r>
            <a:r>
              <a:rPr lang="en-US" sz="2000"/>
              <a:t>+2</a:t>
            </a:r>
            <a:r>
              <a:rPr lang="en-US" sz="2000" baseline="30000"/>
              <a:t>1</a:t>
            </a:r>
            <a:r>
              <a:rPr lang="en-US" sz="2000" smtClean="0"/>
              <a:t>) c</a:t>
            </a:r>
            <a:endParaRPr lang="en-US" sz="2000" dirty="0"/>
          </a:p>
          <a:p>
            <a:pPr>
              <a:buFontTx/>
              <a:buNone/>
            </a:pPr>
            <a:r>
              <a:rPr lang="en-US" sz="2000" dirty="0"/>
              <a:t>	= 4 [2T((n/4)/2) + b(n/4) + c] +2bn + (1+2)c</a:t>
            </a:r>
          </a:p>
          <a:p>
            <a:pPr>
              <a:buFontTx/>
              <a:buNone/>
            </a:pPr>
            <a:r>
              <a:rPr lang="en-US" sz="2000" dirty="0"/>
              <a:t>	=8 T(n/8) + 3bn+ (1+2+4)c</a:t>
            </a:r>
          </a:p>
          <a:p>
            <a:pPr>
              <a:buFontTx/>
              <a:buNone/>
            </a:pPr>
            <a:r>
              <a:rPr lang="en-US" sz="2000" dirty="0"/>
              <a:t>	=2</a:t>
            </a:r>
            <a:r>
              <a:rPr lang="en-US" sz="2000" baseline="30000" dirty="0"/>
              <a:t>3</a:t>
            </a:r>
            <a:r>
              <a:rPr lang="en-US" sz="2000" dirty="0"/>
              <a:t> T(n/2</a:t>
            </a:r>
            <a:r>
              <a:rPr lang="en-US" sz="2000" baseline="30000" dirty="0"/>
              <a:t>3</a:t>
            </a:r>
            <a:r>
              <a:rPr lang="en-US" sz="2000" dirty="0"/>
              <a:t>) + 3bn+ (2</a:t>
            </a:r>
            <a:r>
              <a:rPr lang="en-US" sz="2000" baseline="30000" dirty="0"/>
              <a:t>0</a:t>
            </a:r>
            <a:r>
              <a:rPr lang="en-US" sz="2000" dirty="0"/>
              <a:t>+2</a:t>
            </a:r>
            <a:r>
              <a:rPr lang="en-US" sz="2000" baseline="30000" dirty="0"/>
              <a:t>1</a:t>
            </a:r>
            <a:r>
              <a:rPr lang="en-US" sz="2000" dirty="0"/>
              <a:t>+2</a:t>
            </a:r>
            <a:r>
              <a:rPr lang="en-US" sz="2000" baseline="30000" dirty="0"/>
              <a:t>2</a:t>
            </a:r>
            <a:r>
              <a:rPr lang="en-US" sz="2000" dirty="0"/>
              <a:t>)c</a:t>
            </a:r>
          </a:p>
          <a:p>
            <a:pPr>
              <a:buFontTx/>
              <a:buNone/>
            </a:pPr>
            <a:endParaRPr lang="en-US" sz="2000" dirty="0"/>
          </a:p>
          <a:p>
            <a:pPr>
              <a:buFontTx/>
              <a:buNone/>
            </a:pPr>
            <a:r>
              <a:rPr lang="en-US" sz="2000" dirty="0"/>
              <a:t>	=2</a:t>
            </a:r>
            <a:r>
              <a:rPr lang="en-US" sz="2000" baseline="30000" dirty="0"/>
              <a:t>k</a:t>
            </a:r>
            <a:r>
              <a:rPr lang="en-US" sz="2000" dirty="0"/>
              <a:t> </a:t>
            </a:r>
            <a:r>
              <a:rPr lang="en-US" sz="2000" u="sng" dirty="0"/>
              <a:t>T(n/2</a:t>
            </a:r>
            <a:r>
              <a:rPr lang="en-US" sz="2000" u="sng" baseline="30000" dirty="0"/>
              <a:t>k</a:t>
            </a:r>
            <a:r>
              <a:rPr lang="en-US" sz="2000" u="sng" dirty="0"/>
              <a:t>)</a:t>
            </a:r>
            <a:r>
              <a:rPr lang="en-US" sz="2000" dirty="0"/>
              <a:t> +</a:t>
            </a:r>
            <a:r>
              <a:rPr lang="en-US" sz="2000" dirty="0" err="1"/>
              <a:t>kbn</a:t>
            </a:r>
            <a:r>
              <a:rPr lang="en-US" sz="2000" dirty="0"/>
              <a:t>+(2</a:t>
            </a:r>
            <a:r>
              <a:rPr lang="en-US" sz="2000" baseline="30000" dirty="0"/>
              <a:t>0</a:t>
            </a:r>
            <a:r>
              <a:rPr lang="en-US" sz="2000" dirty="0"/>
              <a:t>+2</a:t>
            </a:r>
            <a:r>
              <a:rPr lang="en-US" sz="2000" baseline="30000" dirty="0"/>
              <a:t>1</a:t>
            </a:r>
            <a:r>
              <a:rPr lang="en-US" sz="2000" dirty="0"/>
              <a:t>+…+2</a:t>
            </a:r>
            <a:r>
              <a:rPr lang="en-US" sz="2000" baseline="30000" dirty="0"/>
              <a:t>k-1</a:t>
            </a:r>
            <a:r>
              <a:rPr lang="en-US" sz="2000" dirty="0"/>
              <a:t>)c</a:t>
            </a:r>
          </a:p>
          <a:p>
            <a:pPr>
              <a:buFontTx/>
              <a:buNone/>
            </a:pPr>
            <a:r>
              <a:rPr lang="en-US" sz="2000" dirty="0"/>
              <a:t>		T(1) = a, since n=2</a:t>
            </a:r>
            <a:r>
              <a:rPr lang="en-US" sz="2000" baseline="30000" dirty="0"/>
              <a:t>k	</a:t>
            </a:r>
            <a:r>
              <a:rPr lang="en-US" sz="2000" baseline="30000" dirty="0">
                <a:sym typeface="Wingdings" pitchFamily="32" charset="2"/>
              </a:rPr>
              <a:t> </a:t>
            </a:r>
            <a:r>
              <a:rPr lang="en-US" sz="2000" dirty="0">
                <a:sym typeface="Wingdings" pitchFamily="32" charset="2"/>
              </a:rPr>
              <a:t>log n = log</a:t>
            </a:r>
            <a:r>
              <a:rPr lang="en-US" sz="2000" dirty="0"/>
              <a:t>2</a:t>
            </a:r>
            <a:r>
              <a:rPr lang="en-US" sz="2000" baseline="30000" dirty="0"/>
              <a:t>k </a:t>
            </a:r>
            <a:r>
              <a:rPr lang="en-US" sz="2000" dirty="0"/>
              <a:t>= k</a:t>
            </a:r>
          </a:p>
          <a:p>
            <a:pPr>
              <a:buFontTx/>
              <a:buNone/>
            </a:pPr>
            <a:r>
              <a:rPr lang="en-US" sz="2000" dirty="0"/>
              <a:t>T(n) = 2</a:t>
            </a:r>
            <a:r>
              <a:rPr lang="en-US" sz="2000" baseline="30000" dirty="0"/>
              <a:t>k</a:t>
            </a:r>
            <a:r>
              <a:rPr lang="en-US" sz="2000" dirty="0"/>
              <a:t>. a + </a:t>
            </a:r>
            <a:r>
              <a:rPr lang="en-US" sz="2000" u="sng" dirty="0"/>
              <a:t>k</a:t>
            </a:r>
            <a:r>
              <a:rPr lang="en-US" sz="2000" dirty="0"/>
              <a:t> </a:t>
            </a:r>
            <a:r>
              <a:rPr lang="en-US" sz="2000" dirty="0" err="1"/>
              <a:t>bn</a:t>
            </a:r>
            <a:r>
              <a:rPr lang="en-US" sz="2000" dirty="0"/>
              <a:t> + (2</a:t>
            </a:r>
            <a:r>
              <a:rPr lang="en-US" sz="2000" baseline="30000" dirty="0"/>
              <a:t>0</a:t>
            </a:r>
            <a:r>
              <a:rPr lang="en-US" sz="2000" dirty="0"/>
              <a:t>+2</a:t>
            </a:r>
            <a:r>
              <a:rPr lang="en-US" sz="2000" baseline="30000" dirty="0"/>
              <a:t>1</a:t>
            </a:r>
            <a:r>
              <a:rPr lang="en-US" sz="2000" dirty="0"/>
              <a:t>+…+2</a:t>
            </a:r>
            <a:r>
              <a:rPr lang="en-US" sz="2000" baseline="30000" dirty="0"/>
              <a:t>k-1</a:t>
            </a:r>
            <a:r>
              <a:rPr lang="en-US" sz="2000" dirty="0"/>
              <a:t>) c</a:t>
            </a:r>
          </a:p>
          <a:p>
            <a:pPr>
              <a:buFontTx/>
              <a:buNone/>
            </a:pPr>
            <a:r>
              <a:rPr lang="en-US" sz="2000" dirty="0"/>
              <a:t>	= b. n  </a:t>
            </a:r>
            <a:r>
              <a:rPr lang="en-US" sz="2000" u="sng" dirty="0"/>
              <a:t>log n</a:t>
            </a:r>
            <a:r>
              <a:rPr lang="en-US" sz="2000" dirty="0"/>
              <a:t> + (a + c) n – c</a:t>
            </a:r>
          </a:p>
          <a:p>
            <a:pPr>
              <a:buFontTx/>
              <a:buNone/>
            </a:pPr>
            <a:r>
              <a:rPr lang="en-US" sz="2000" dirty="0"/>
              <a:t>	= </a:t>
            </a:r>
            <a:r>
              <a:rPr lang="en-US" sz="2000" b="1" dirty="0">
                <a:solidFill>
                  <a:srgbClr val="0000CC"/>
                </a:solidFill>
              </a:rPr>
              <a:t>O (n log n)	Worst case</a:t>
            </a: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2286000" y="4267200"/>
            <a:ext cx="0" cy="30480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Merge Sort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Highly parallelizable (up to O(log(</a:t>
            </a:r>
            <a:r>
              <a:rPr lang="en-US" i="1" dirty="0" smtClean="0"/>
              <a:t>n</a:t>
            </a:r>
            <a:r>
              <a:rPr lang="en-US" dirty="0" smtClean="0"/>
              <a:t>))) for processing large amounts of data</a:t>
            </a:r>
          </a:p>
          <a:p>
            <a:r>
              <a:rPr lang="en-US" dirty="0" smtClean="0"/>
              <a:t>his is the first that scales well to very large lists, because its </a:t>
            </a:r>
            <a:r>
              <a:rPr lang="en-US" b="1" u="sng" dirty="0" smtClean="0"/>
              <a:t>worst-case running time is O(n log n)</a:t>
            </a:r>
            <a:r>
              <a:rPr lang="en-US" dirty="0" smtClean="0"/>
              <a:t>.</a:t>
            </a:r>
          </a:p>
          <a:p>
            <a:r>
              <a:rPr lang="en-US" dirty="0" smtClean="0"/>
              <a:t>Merge sort has seen a relatively recent surge in popularity for practical implementations, being used for the standard sort routine in the programming languages Perl , Python, and Java  among others.</a:t>
            </a:r>
          </a:p>
          <a:p>
            <a:r>
              <a:rPr lang="en-US" dirty="0" smtClean="0"/>
              <a:t> Merge sort has been used in Java at least since 2000 in JDK1.3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Merge Sort</a:t>
            </a:r>
          </a:p>
          <a:p>
            <a:r>
              <a:rPr lang="en-US" dirty="0" smtClean="0"/>
              <a:t>Concept</a:t>
            </a:r>
          </a:p>
          <a:p>
            <a:r>
              <a:rPr lang="en-US" dirty="0" smtClean="0"/>
              <a:t>Algorithm</a:t>
            </a:r>
          </a:p>
          <a:p>
            <a:r>
              <a:rPr lang="en-US" dirty="0" smtClean="0"/>
              <a:t>Examples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Trace of Merge sort</a:t>
            </a:r>
          </a:p>
          <a:p>
            <a:r>
              <a:rPr lang="en-US" dirty="0" smtClean="0"/>
              <a:t>Complexity of Merge Sort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5845</TotalTime>
  <Words>5499</Words>
  <Application>Microsoft Office PowerPoint</Application>
  <PresentationFormat>On-screen Show (4:3)</PresentationFormat>
  <Paragraphs>2707</Paragraphs>
  <Slides>120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120</vt:i4>
      </vt:variant>
    </vt:vector>
  </HeadingPairs>
  <TitlesOfParts>
    <vt:vector size="122" baseType="lpstr">
      <vt:lpstr>Edge</vt:lpstr>
      <vt:lpstr>Equation</vt:lpstr>
      <vt:lpstr>CSC 211 Data Structures  Lecture 18 </vt:lpstr>
      <vt:lpstr>Last Lecture Summary</vt:lpstr>
      <vt:lpstr>Objectives Overview</vt:lpstr>
      <vt:lpstr>Merge Sort</vt:lpstr>
      <vt:lpstr>Merge Sort</vt:lpstr>
      <vt:lpstr>Divide-and-Conquer</vt:lpstr>
      <vt:lpstr>Merge-Sort</vt:lpstr>
      <vt:lpstr>Merge Sort Algorithm</vt:lpstr>
      <vt:lpstr>Merge-Sort</vt:lpstr>
      <vt:lpstr>Slide 10</vt:lpstr>
      <vt:lpstr>Merge-Sort</vt:lpstr>
      <vt:lpstr>Merge-Two Sequences</vt:lpstr>
      <vt:lpstr>Merge Sort</vt:lpstr>
      <vt:lpstr>Merge Sort</vt:lpstr>
      <vt:lpstr>Merge Sort</vt:lpstr>
      <vt:lpstr>Merge Sort</vt:lpstr>
      <vt:lpstr>Merge Sort</vt:lpstr>
      <vt:lpstr>Merge Sort</vt:lpstr>
      <vt:lpstr>Merge Sort</vt:lpstr>
      <vt:lpstr>Merge Sort</vt:lpstr>
      <vt:lpstr>Merge Sort</vt:lpstr>
      <vt:lpstr>Merge Sort</vt:lpstr>
      <vt:lpstr>Merge Sort</vt:lpstr>
      <vt:lpstr>Merge Sort</vt:lpstr>
      <vt:lpstr>Merge Sort Pseudocode</vt:lpstr>
      <vt:lpstr>Merge Sort Pseudocode (cont)</vt:lpstr>
      <vt:lpstr>Merge Sort Pseudocode (cont)</vt:lpstr>
      <vt:lpstr>Merge Sort Pseudocode (cont)</vt:lpstr>
      <vt:lpstr>Merge Sorting</vt:lpstr>
      <vt:lpstr>Divide and Conquer</vt:lpstr>
      <vt:lpstr>Merge Sort</vt:lpstr>
      <vt:lpstr>Merge sort – Top Down Implementation</vt:lpstr>
      <vt:lpstr>Merge sort – Top Down Implementation</vt:lpstr>
      <vt:lpstr>Merge sort – Bottom Up Implementation</vt:lpstr>
      <vt:lpstr>Merge sort – Bottom Up Implementation</vt:lpstr>
      <vt:lpstr>Algorithm</vt:lpstr>
      <vt:lpstr>More TRUTH in CS</vt:lpstr>
      <vt:lpstr>Algorithm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Merge Sort - Algorithm</vt:lpstr>
      <vt:lpstr>Merge Sort - Analysis</vt:lpstr>
      <vt:lpstr>Merge Sort – Divide and Conquer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Recursive Merge Sort Trace</vt:lpstr>
      <vt:lpstr>Merge Sort (A,p,r)</vt:lpstr>
      <vt:lpstr>Merge Sort </vt:lpstr>
      <vt:lpstr>Analysis of Merge Sort</vt:lpstr>
      <vt:lpstr>Running Time of Merge-Sort</vt:lpstr>
      <vt:lpstr>Merge Sort - Analysis</vt:lpstr>
      <vt:lpstr>Complexity of Merge Sort</vt:lpstr>
      <vt:lpstr>Complexity of Merge Sort</vt:lpstr>
      <vt:lpstr>Analysis of MergeSort</vt:lpstr>
      <vt:lpstr>Analysis of MergeSort (2)</vt:lpstr>
      <vt:lpstr>Analysis of Merge Sort (3)</vt:lpstr>
      <vt:lpstr>Analysis of Merge Sort</vt:lpstr>
      <vt:lpstr>Analysis of Merge Sort</vt:lpstr>
      <vt:lpstr>Merge Sort Applications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18</dc:title>
  <dc:subject>CSC211 Data Structures</dc:subject>
  <dc:creator>Dr. Iftikhar Azim Niaz</dc:creator>
  <cp:lastModifiedBy>NTS</cp:lastModifiedBy>
  <cp:revision>505</cp:revision>
  <dcterms:created xsi:type="dcterms:W3CDTF">2004-10-06T00:41:44Z</dcterms:created>
  <dcterms:modified xsi:type="dcterms:W3CDTF">2012-11-06T11:53:13Z</dcterms:modified>
</cp:coreProperties>
</file>