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notesSlides/notesSlide12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Default Extension="png" ContentType="image/png"/>
  <Override PartName="/ppt/notesSlides/notesSlide3.xml" ContentType="application/vnd.openxmlformats-officedocument.presentationml.notes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55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notesSlides/notesSlide1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slides/slide10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s/slide104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Default Extension="wmf" ContentType="image/x-wmf"/>
  <Override PartName="/ppt/notesSlides/notesSlide18.xml" ContentType="application/vnd.openxmlformats-officedocument.presentationml.notesSl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notesSlides/notesSlide14.xml" ContentType="application/vnd.openxmlformats-officedocument.presentationml.notesSlide+xml"/>
  <Override PartName="/ppt/notesSlides/notesSlide9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slides/slide105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46.xml" ContentType="application/vnd.openxmlformats-officedocument.presentationml.slide+xml"/>
  <Override PartName="/ppt/slides/slide6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16" r:id="rId1"/>
  </p:sldMasterIdLst>
  <p:notesMasterIdLst>
    <p:notesMasterId r:id="rId108"/>
  </p:notesMasterIdLst>
  <p:sldIdLst>
    <p:sldId id="306" r:id="rId2"/>
    <p:sldId id="547" r:id="rId3"/>
    <p:sldId id="578" r:id="rId4"/>
    <p:sldId id="733" r:id="rId5"/>
    <p:sldId id="734" r:id="rId6"/>
    <p:sldId id="735" r:id="rId7"/>
    <p:sldId id="736" r:id="rId8"/>
    <p:sldId id="737" r:id="rId9"/>
    <p:sldId id="738" r:id="rId10"/>
    <p:sldId id="689" r:id="rId11"/>
    <p:sldId id="690" r:id="rId12"/>
    <p:sldId id="693" r:id="rId13"/>
    <p:sldId id="739" r:id="rId14"/>
    <p:sldId id="740" r:id="rId15"/>
    <p:sldId id="741" r:id="rId16"/>
    <p:sldId id="742" r:id="rId17"/>
    <p:sldId id="743" r:id="rId18"/>
    <p:sldId id="700" r:id="rId19"/>
    <p:sldId id="694" r:id="rId20"/>
    <p:sldId id="695" r:id="rId21"/>
    <p:sldId id="701" r:id="rId22"/>
    <p:sldId id="702" r:id="rId23"/>
    <p:sldId id="774" r:id="rId24"/>
    <p:sldId id="757" r:id="rId25"/>
    <p:sldId id="756" r:id="rId26"/>
    <p:sldId id="663" r:id="rId27"/>
    <p:sldId id="664" r:id="rId28"/>
    <p:sldId id="665" r:id="rId29"/>
    <p:sldId id="666" r:id="rId30"/>
    <p:sldId id="667" r:id="rId31"/>
    <p:sldId id="668" r:id="rId32"/>
    <p:sldId id="669" r:id="rId33"/>
    <p:sldId id="670" r:id="rId34"/>
    <p:sldId id="671" r:id="rId35"/>
    <p:sldId id="672" r:id="rId36"/>
    <p:sldId id="673" r:id="rId37"/>
    <p:sldId id="744" r:id="rId38"/>
    <p:sldId id="745" r:id="rId39"/>
    <p:sldId id="746" r:id="rId40"/>
    <p:sldId id="752" r:id="rId41"/>
    <p:sldId id="753" r:id="rId42"/>
    <p:sldId id="754" r:id="rId43"/>
    <p:sldId id="755" r:id="rId44"/>
    <p:sldId id="748" r:id="rId45"/>
    <p:sldId id="749" r:id="rId46"/>
    <p:sldId id="750" r:id="rId47"/>
    <p:sldId id="751" r:id="rId48"/>
    <p:sldId id="677" r:id="rId49"/>
    <p:sldId id="708" r:id="rId50"/>
    <p:sldId id="709" r:id="rId51"/>
    <p:sldId id="710" r:id="rId52"/>
    <p:sldId id="711" r:id="rId53"/>
    <p:sldId id="712" r:id="rId54"/>
    <p:sldId id="713" r:id="rId55"/>
    <p:sldId id="714" r:id="rId56"/>
    <p:sldId id="715" r:id="rId57"/>
    <p:sldId id="716" r:id="rId58"/>
    <p:sldId id="717" r:id="rId59"/>
    <p:sldId id="718" r:id="rId60"/>
    <p:sldId id="758" r:id="rId61"/>
    <p:sldId id="759" r:id="rId62"/>
    <p:sldId id="719" r:id="rId63"/>
    <p:sldId id="720" r:id="rId64"/>
    <p:sldId id="721" r:id="rId65"/>
    <p:sldId id="722" r:id="rId66"/>
    <p:sldId id="723" r:id="rId67"/>
    <p:sldId id="724" r:id="rId68"/>
    <p:sldId id="725" r:id="rId69"/>
    <p:sldId id="678" r:id="rId70"/>
    <p:sldId id="679" r:id="rId71"/>
    <p:sldId id="680" r:id="rId72"/>
    <p:sldId id="681" r:id="rId73"/>
    <p:sldId id="682" r:id="rId74"/>
    <p:sldId id="683" r:id="rId75"/>
    <p:sldId id="684" r:id="rId76"/>
    <p:sldId id="685" r:id="rId77"/>
    <p:sldId id="760" r:id="rId78"/>
    <p:sldId id="761" r:id="rId79"/>
    <p:sldId id="762" r:id="rId80"/>
    <p:sldId id="763" r:id="rId81"/>
    <p:sldId id="764" r:id="rId82"/>
    <p:sldId id="765" r:id="rId83"/>
    <p:sldId id="766" r:id="rId84"/>
    <p:sldId id="767" r:id="rId85"/>
    <p:sldId id="777" r:id="rId86"/>
    <p:sldId id="726" r:id="rId87"/>
    <p:sldId id="775" r:id="rId88"/>
    <p:sldId id="769" r:id="rId89"/>
    <p:sldId id="770" r:id="rId90"/>
    <p:sldId id="771" r:id="rId91"/>
    <p:sldId id="772" r:id="rId92"/>
    <p:sldId id="727" r:id="rId93"/>
    <p:sldId id="729" r:id="rId94"/>
    <p:sldId id="730" r:id="rId95"/>
    <p:sldId id="731" r:id="rId96"/>
    <p:sldId id="732" r:id="rId97"/>
    <p:sldId id="686" r:id="rId98"/>
    <p:sldId id="687" r:id="rId99"/>
    <p:sldId id="688" r:id="rId100"/>
    <p:sldId id="704" r:id="rId101"/>
    <p:sldId id="705" r:id="rId102"/>
    <p:sldId id="706" r:id="rId103"/>
    <p:sldId id="707" r:id="rId104"/>
    <p:sldId id="773" r:id="rId105"/>
    <p:sldId id="508" r:id="rId106"/>
    <p:sldId id="635" r:id="rId107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effectLst>
          <a:outerShdw blurRad="38100" dist="38100" dir="2700000" algn="tl">
            <a:srgbClr val="000000">
              <a:alpha val="43137"/>
            </a:srgbClr>
          </a:outerShdw>
        </a:effectLst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0000CC"/>
    <a:srgbClr val="000099"/>
    <a:srgbClr val="990000"/>
    <a:srgbClr val="006600"/>
    <a:srgbClr val="CCFF99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327" autoAdjust="0"/>
    <p:restoredTop sz="94798" autoAdjust="0"/>
  </p:normalViewPr>
  <p:slideViewPr>
    <p:cSldViewPr>
      <p:cViewPr varScale="1">
        <p:scale>
          <a:sx n="42" d="100"/>
          <a:sy n="42" d="100"/>
        </p:scale>
        <p:origin x="-1483" y="-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13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796"/>
    </p:cViewPr>
  </p:sorterViewPr>
  <p:notesViewPr>
    <p:cSldViewPr>
      <p:cViewPr varScale="1">
        <p:scale>
          <a:sx n="54" d="100"/>
          <a:sy n="54" d="100"/>
        </p:scale>
        <p:origin x="-1854" y="-8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viewProps" Target="view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presProps" Target="presProp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3.wmf"/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.wmf"/><Relationship Id="rId2" Type="http://schemas.openxmlformats.org/officeDocument/2006/relationships/image" Target="../media/image3.wmf"/><Relationship Id="rId1" Type="http://schemas.openxmlformats.org/officeDocument/2006/relationships/image" Target="../media/image1.wmf"/><Relationship Id="rId4" Type="http://schemas.openxmlformats.org/officeDocument/2006/relationships/image" Target="../media/image2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wmf"/></Relationships>
</file>

<file path=ppt/drawings/_rels/vmlDrawing7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9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4608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zh-TW" noProof="0" smtClean="0"/>
              <a:t>Click to edit Master text styles</a:t>
            </a:r>
          </a:p>
          <a:p>
            <a:pPr lvl="1"/>
            <a:r>
              <a:rPr lang="en-US" altLang="zh-TW" noProof="0" smtClean="0"/>
              <a:t>Second level</a:t>
            </a:r>
          </a:p>
          <a:p>
            <a:pPr lvl="2"/>
            <a:r>
              <a:rPr lang="en-US" altLang="zh-TW" noProof="0" smtClean="0"/>
              <a:t>Third level</a:t>
            </a:r>
          </a:p>
          <a:p>
            <a:pPr lvl="3"/>
            <a:r>
              <a:rPr lang="en-US" altLang="zh-TW" noProof="0" smtClean="0"/>
              <a:t>Fourth level</a:t>
            </a:r>
          </a:p>
          <a:p>
            <a:pPr lvl="4"/>
            <a:r>
              <a:rPr lang="en-US" altLang="zh-TW" noProof="0" smtClean="0"/>
              <a:t>Fifth level</a:t>
            </a:r>
          </a:p>
        </p:txBody>
      </p:sp>
      <p:sp>
        <p:nvSpPr>
          <p:cNvPr id="512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endParaRPr lang="en-US" altLang="zh-TW"/>
          </a:p>
        </p:txBody>
      </p:sp>
      <p:sp>
        <p:nvSpPr>
          <p:cNvPr id="51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effectLst/>
                <a:latin typeface="Arial" charset="0"/>
              </a:defRPr>
            </a:lvl1pPr>
          </a:lstStyle>
          <a:p>
            <a:pPr>
              <a:defRPr/>
            </a:pPr>
            <a:fld id="{9E1B2F9A-186B-4AC8-B273-1CDEBB29F7E8}" type="slidenum">
              <a:rPr lang="zh-TW" altLang="en-US"/>
              <a:pPr>
                <a:defRPr/>
              </a:pPr>
              <a:t>‹#›</a:t>
            </a:fld>
            <a:endParaRPr lang="en-US" altLang="zh-TW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E1B2F9A-186B-4AC8-B273-1CDEBB29F7E8}" type="slidenum">
              <a:rPr lang="zh-TW" altLang="en-US" smtClean="0"/>
              <a:pPr>
                <a:defRPr/>
              </a:pPr>
              <a:t>1</a:t>
            </a:fld>
            <a:endParaRPr lang="en-US" altLang="zh-TW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9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ECE5577-169D-4A54-A9D8-62F9D5126F1A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5059" name="Text Box 1"/>
          <p:cNvSpPr txBox="1">
            <a:spLocks noChangeArrowheads="1"/>
          </p:cNvSpPr>
          <p:nvPr/>
        </p:nvSpPr>
        <p:spPr bwMode="auto">
          <a:xfrm>
            <a:off x="957263" y="685800"/>
            <a:ext cx="4943475" cy="3429000"/>
          </a:xfrm>
          <a:prstGeom prst="rect">
            <a:avLst/>
          </a:prstGeom>
          <a:solidFill>
            <a:srgbClr val="FFFFFF"/>
          </a:solidFill>
          <a:ln w="9360">
            <a:solidFill>
              <a:srgbClr val="000000"/>
            </a:solidFill>
            <a:miter lim="800000"/>
            <a:headEnd/>
            <a:tailEnd/>
          </a:ln>
        </p:spPr>
        <p:txBody>
          <a:bodyPr wrap="none" lIns="84408" tIns="42204" rIns="84408" bIns="42204" anchor="ctr"/>
          <a:lstStyle/>
          <a:p>
            <a:endParaRPr lang="en-US"/>
          </a:p>
        </p:txBody>
      </p:sp>
      <p:sp>
        <p:nvSpPr>
          <p:cNvPr id="45060" name="Rectangle 2"/>
          <p:cNvSpPr>
            <a:spLocks noGrp="1" noChangeArrowheads="1"/>
          </p:cNvSpPr>
          <p:nvPr>
            <p:ph type="body"/>
          </p:nvPr>
        </p:nvSpPr>
        <p:spPr>
          <a:xfrm>
            <a:off x="685800" y="4343400"/>
            <a:ext cx="5483225" cy="4111625"/>
          </a:xfrm>
          <a:noFill/>
          <a:ln/>
        </p:spPr>
        <p:txBody>
          <a:bodyPr/>
          <a:lstStyle/>
          <a:p>
            <a:endParaRPr lang="en-US" dirty="0" smtClean="0"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098D3BE-4820-49FD-AE90-F10930734430}" type="slidenum">
              <a:rPr lang="en-US"/>
              <a:pPr/>
              <a:t>41</a:t>
            </a:fld>
            <a:endParaRPr lang="en-US"/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B7C004D1-4700-47D5-A11A-201C6B17F361}" type="slidenum">
              <a:rPr lang="en-US"/>
              <a:pPr/>
              <a:t>42</a:t>
            </a:fld>
            <a:endParaRPr lang="en-US"/>
          </a:p>
        </p:txBody>
      </p:sp>
      <p:sp>
        <p:nvSpPr>
          <p:cNvPr id="296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70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761C16E-5D45-4280-BC9F-BC2F99F7B91A}" type="slidenum">
              <a:rPr lang="en-US"/>
              <a:pPr/>
              <a:t>43</a:t>
            </a:fld>
            <a:endParaRPr lang="en-US"/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0282D1-DD65-41D0-9863-94C6DCDC8E4C}" type="slidenum">
              <a:rPr lang="en-US"/>
              <a:pPr/>
              <a:t>48</a:t>
            </a:fld>
            <a:endParaRPr lang="en-US"/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B645692-4538-4A94-B865-D92F9EA2D69A}" type="slidenum">
              <a:rPr lang="en-US"/>
              <a:pPr/>
              <a:t>69</a:t>
            </a:fld>
            <a:endParaRPr lang="en-US"/>
          </a:p>
        </p:txBody>
      </p:sp>
      <p:sp>
        <p:nvSpPr>
          <p:cNvPr id="3481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82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4DB860-3809-422A-ACBE-E2864378899B}" type="slidenum">
              <a:rPr lang="en-US"/>
              <a:pPr/>
              <a:t>70</a:t>
            </a:fld>
            <a:endParaRPr lang="en-US"/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295F3C8-11FC-40FF-89DC-30E146983276}" type="slidenum">
              <a:rPr lang="en-US"/>
              <a:pPr/>
              <a:t>71</a:t>
            </a:fld>
            <a:endParaRPr lang="en-US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FDA74A6B-4DB1-47B1-8F29-8943087EB35E}" type="slidenum">
              <a:rPr lang="en-US"/>
              <a:pPr/>
              <a:t>72</a:t>
            </a:fld>
            <a:endParaRPr lang="en-US"/>
          </a:p>
        </p:txBody>
      </p:sp>
      <p:sp>
        <p:nvSpPr>
          <p:cNvPr id="378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89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A3C5236-2E59-4A6D-875D-079F0A40F81D}" type="slidenum">
              <a:rPr lang="en-US"/>
              <a:pPr/>
              <a:t>73</a:t>
            </a:fld>
            <a:endParaRPr lang="en-US"/>
          </a:p>
        </p:txBody>
      </p:sp>
      <p:sp>
        <p:nvSpPr>
          <p:cNvPr id="3891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891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285078-349C-4944-B748-5E147E73164B}" type="slidenum">
              <a:rPr lang="en-US"/>
              <a:pPr/>
              <a:t>74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A09D709-87F3-4CE7-99EE-D5DF3FDAD0F6}" type="slidenum">
              <a:rPr lang="en-US"/>
              <a:pPr/>
              <a:t>75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BC47A74-5655-4C46-A04B-58942B94E3B7}" type="slidenum">
              <a:rPr lang="en-US"/>
              <a:pPr/>
              <a:t>76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1856D1B-5903-460A-AC30-C939A8A60D17}" type="slidenum">
              <a:rPr lang="en-US"/>
              <a:pPr/>
              <a:t>97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1F47EE3-DE09-42FA-A09E-A8AD3E5990BD}" type="slidenum">
              <a:rPr lang="en-US"/>
              <a:pPr/>
              <a:t>98</a:t>
            </a:fld>
            <a:endParaRPr lang="en-US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C36252-A0D4-4FD7-AE86-09E302EA99B3}" type="slidenum">
              <a:rPr lang="en-US"/>
              <a:pPr/>
              <a:t>99</a:t>
            </a:fld>
            <a:endParaRPr lang="en-US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8ECB248-76F6-40FC-8692-D873FFCDA878}" type="slidenum">
              <a:rPr lang="en-US" smtClean="0"/>
              <a:pPr/>
              <a:t>105</a:t>
            </a:fld>
            <a:endParaRPr lang="en-US" smtClean="0"/>
          </a:p>
        </p:txBody>
      </p:sp>
      <p:sp>
        <p:nvSpPr>
          <p:cNvPr id="3686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686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7"/>
          <p:cNvSpPr>
            <a:spLocks noChangeArrowheads="1"/>
          </p:cNvSpPr>
          <p:nvPr/>
        </p:nvSpPr>
        <p:spPr bwMode="auto">
          <a:xfrm>
            <a:off x="609600" y="1219200"/>
            <a:ext cx="8229600" cy="9144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2540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6" name="Line 9"/>
          <p:cNvSpPr>
            <a:spLocks noChangeShapeType="1"/>
          </p:cNvSpPr>
          <p:nvPr/>
        </p:nvSpPr>
        <p:spPr bwMode="auto">
          <a:xfrm>
            <a:off x="762000" y="13716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155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1524000"/>
            <a:ext cx="7924800" cy="1752600"/>
          </a:xfrm>
        </p:spPr>
        <p:txBody>
          <a:bodyPr/>
          <a:lstStyle>
            <a:lvl1pPr>
              <a:defRPr sz="4200"/>
            </a:lvl1pPr>
          </a:lstStyle>
          <a:p>
            <a:r>
              <a:rPr lang="en-US" altLang="en-US" smtClean="0"/>
              <a:t>Click to edit Master title style</a:t>
            </a:r>
            <a:endParaRPr lang="en-US" altLang="en-US" dirty="0"/>
          </a:p>
        </p:txBody>
      </p:sp>
      <p:sp>
        <p:nvSpPr>
          <p:cNvPr id="15155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914400" y="3962400"/>
            <a:ext cx="5715000" cy="1752600"/>
          </a:xfrm>
        </p:spPr>
        <p:txBody>
          <a:bodyPr/>
          <a:lstStyle>
            <a:lvl1pPr marL="0" indent="0">
              <a:buFont typeface="Wingdings" pitchFamily="2" charset="2"/>
              <a:buNone/>
              <a:defRPr sz="3000"/>
            </a:lvl1pPr>
          </a:lstStyle>
          <a:p>
            <a:r>
              <a:rPr lang="en-US" altLang="en-US" smtClean="0"/>
              <a:t>Click to edit Master subtitle style</a:t>
            </a:r>
            <a:endParaRPr lang="en-US" altLang="en-US" dirty="0"/>
          </a:p>
        </p:txBody>
      </p:sp>
      <p:sp>
        <p:nvSpPr>
          <p:cNvPr id="8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685800"/>
          </a:xfrm>
        </p:spPr>
        <p:txBody>
          <a:bodyPr/>
          <a:lstStyle>
            <a:lvl1pPr>
              <a:defRPr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304801"/>
            <a:ext cx="8305800" cy="7620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112838"/>
            <a:ext cx="41148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752600"/>
            <a:ext cx="4114800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572001" y="1112838"/>
            <a:ext cx="4267200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572000" y="1752600"/>
            <a:ext cx="4267199" cy="48006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  <p:hf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  <p:hf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>
  <p:cSld name="Title and Content ov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304800"/>
            <a:ext cx="7772400" cy="9906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77724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924300"/>
            <a:ext cx="7772400" cy="22479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3810000" cy="46482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533400" y="228601"/>
            <a:ext cx="8305800" cy="761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title style</a:t>
            </a:r>
            <a:endParaRPr lang="en-US" altLang="en-US" dirty="0" smtClean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066800"/>
            <a:ext cx="8610600" cy="5486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smtClean="0"/>
              <a:t>Click to edit Master text styles</a:t>
            </a:r>
          </a:p>
          <a:p>
            <a:pPr lvl="1"/>
            <a:r>
              <a:rPr lang="en-US" altLang="en-US" smtClean="0"/>
              <a:t>Second level</a:t>
            </a:r>
          </a:p>
          <a:p>
            <a:pPr lvl="2"/>
            <a:r>
              <a:rPr lang="en-US" altLang="en-US" smtClean="0"/>
              <a:t>Third level</a:t>
            </a:r>
          </a:p>
          <a:p>
            <a:pPr lvl="3"/>
            <a:r>
              <a:rPr lang="en-US" altLang="en-US" smtClean="0"/>
              <a:t>Fourth level</a:t>
            </a:r>
          </a:p>
          <a:p>
            <a:pPr lvl="4"/>
            <a:r>
              <a:rPr lang="en-US" altLang="en-US" smtClean="0"/>
              <a:t>Fifth level</a:t>
            </a:r>
            <a:endParaRPr lang="en-US" altLang="en-US" dirty="0" smtClean="0"/>
          </a:p>
        </p:txBody>
      </p:sp>
      <p:sp>
        <p:nvSpPr>
          <p:cNvPr id="150535" name="Freeform 7"/>
          <p:cNvSpPr>
            <a:spLocks noChangeArrowheads="1"/>
          </p:cNvSpPr>
          <p:nvPr/>
        </p:nvSpPr>
        <p:spPr bwMode="auto">
          <a:xfrm>
            <a:off x="381000" y="228600"/>
            <a:ext cx="8458200" cy="609600"/>
          </a:xfrm>
          <a:custGeom>
            <a:avLst/>
            <a:gdLst/>
            <a:ahLst/>
            <a:cxnLst>
              <a:cxn ang="0">
                <a:pos x="0" y="1000"/>
              </a:cxn>
              <a:cxn ang="0">
                <a:pos x="0" y="0"/>
              </a:cxn>
              <a:cxn ang="0">
                <a:pos x="1000" y="0"/>
              </a:cxn>
            </a:cxnLst>
            <a:rect l="0" t="0" r="r" b="b"/>
            <a:pathLst>
              <a:path w="1000" h="1000">
                <a:moveTo>
                  <a:pt x="0" y="1000"/>
                </a:moveTo>
                <a:lnTo>
                  <a:pt x="0" y="0"/>
                </a:lnTo>
                <a:lnTo>
                  <a:pt x="1000" y="0"/>
                </a:lnTo>
              </a:path>
            </a:pathLst>
          </a:custGeom>
          <a:noFill/>
          <a:ln w="19050" cap="flat" cmpd="sng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150537" name="Line 9"/>
          <p:cNvSpPr>
            <a:spLocks noChangeShapeType="1"/>
          </p:cNvSpPr>
          <p:nvPr/>
        </p:nvSpPr>
        <p:spPr bwMode="auto">
          <a:xfrm>
            <a:off x="762000" y="1066800"/>
            <a:ext cx="80772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en-US"/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7" r:id="rId1"/>
    <p:sldLayoutId id="2147483718" r:id="rId2"/>
    <p:sldLayoutId id="2147483719" r:id="rId3"/>
    <p:sldLayoutId id="2147483720" r:id="rId4"/>
    <p:sldLayoutId id="2147483721" r:id="rId5"/>
    <p:sldLayoutId id="2147483722" r:id="rId6"/>
    <p:sldLayoutId id="2147483723" r:id="rId7"/>
    <p:sldLayoutId id="2147483724" r:id="rId8"/>
    <p:sldLayoutId id="2147483725" r:id="rId9"/>
    <p:sldLayoutId id="2147483726" r:id="rId10"/>
  </p:sldLayoutIdLst>
  <p:timing>
    <p:tnLst>
      <p:par>
        <p:cTn id="1" dur="indefinite" restart="never" nodeType="tmRoot"/>
      </p:par>
    </p:tnLst>
  </p:timing>
  <p:hf hdr="0" ftr="0" dt="0"/>
  <p:txStyles>
    <p:titleStyle>
      <a:lvl1pPr algn="l" rtl="0" eaLnBrk="1" fontAlgn="base" hangingPunct="1">
        <a:spcBef>
          <a:spcPct val="0"/>
        </a:spcBef>
        <a:spcAft>
          <a:spcPct val="0"/>
        </a:spcAft>
        <a:defRPr sz="4200">
          <a:solidFill>
            <a:srgbClr val="0000CC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4200">
          <a:solidFill>
            <a:schemeClr val="tx2"/>
          </a:solidFill>
          <a:latin typeface="Garamond" pitchFamily="18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3000">
          <a:solidFill>
            <a:schemeClr val="tx1"/>
          </a:solidFill>
          <a:latin typeface="+mn-lt"/>
          <a:ea typeface="+mn-ea"/>
          <a:cs typeface="+mn-cs"/>
        </a:defRPr>
      </a:lvl1pPr>
      <a:lvl2pPr marL="669925" indent="-325438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60000"/>
        <a:buFont typeface="Wingdings" pitchFamily="2" charset="2"/>
        <a:buChar char="q"/>
        <a:defRPr sz="2600">
          <a:solidFill>
            <a:schemeClr val="tx1"/>
          </a:solidFill>
          <a:latin typeface="+mn-lt"/>
        </a:defRPr>
      </a:lvl2pPr>
      <a:lvl3pPr marL="1022350" indent="-350838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65000"/>
        <a:buFont typeface="Wingdings" pitchFamily="2" charset="2"/>
        <a:buChar char="n"/>
        <a:defRPr sz="2200">
          <a:solidFill>
            <a:schemeClr val="tx1"/>
          </a:solidFill>
          <a:latin typeface="+mn-lt"/>
        </a:defRPr>
      </a:lvl3pPr>
      <a:lvl4pPr marL="1339850" indent="-315913" algn="l" rtl="0" eaLnBrk="1" fontAlgn="base" hangingPunct="1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q"/>
        <a:defRPr sz="2000">
          <a:solidFill>
            <a:schemeClr val="tx1"/>
          </a:solidFill>
          <a:latin typeface="+mn-lt"/>
        </a:defRPr>
      </a:lvl4pPr>
      <a:lvl5pPr marL="16811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5pPr>
      <a:lvl6pPr marL="21383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6pPr>
      <a:lvl7pPr marL="25955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7pPr>
      <a:lvl8pPr marL="30527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8pPr>
      <a:lvl9pPr marL="3509963" indent="-339725" algn="l" rtl="0" eaLnBrk="1" fontAlgn="base" hangingPunct="1">
        <a:spcBef>
          <a:spcPct val="20000"/>
        </a:spcBef>
        <a:spcAft>
          <a:spcPct val="0"/>
        </a:spcAft>
        <a:buClr>
          <a:schemeClr val="accent1"/>
        </a:buClr>
        <a:buSzPct val="75000"/>
        <a:buFont typeface="Wingdings" pitchFamily="2" charset="2"/>
        <a:buChar char="§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5" Type="http://schemas.openxmlformats.org/officeDocument/2006/relationships/oleObject" Target="../embeddings/oleObject6.bin"/><Relationship Id="rId4" Type="http://schemas.openxmlformats.org/officeDocument/2006/relationships/oleObject" Target="../embeddings/oleObject5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oleObject" Target="../embeddings/oleObject9.bin"/><Relationship Id="rId4" Type="http://schemas.openxmlformats.org/officeDocument/2006/relationships/oleObject" Target="../embeddings/oleObject8.bin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5.v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6.v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7.v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slideLayout" Target="../slideLayouts/slideLayout10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8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9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9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9.xml"/></Relationships>
</file>

<file path=ppt/slides/_rels/slide7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9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9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9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9.xml"/></Relationships>
</file>

<file path=ppt/slides/_rels/slide7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wmf"/><Relationship Id="rId1" Type="http://schemas.openxmlformats.org/officeDocument/2006/relationships/slideLayout" Target="../slideLayouts/slideLayout3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wmf"/><Relationship Id="rId1" Type="http://schemas.openxmlformats.org/officeDocument/2006/relationships/slideLayout" Target="../slideLayouts/slideLayout10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wmf"/><Relationship Id="rId1" Type="http://schemas.openxmlformats.org/officeDocument/2006/relationships/slideLayout" Target="../slideLayouts/slideLayout10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0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1" y="1524000"/>
            <a:ext cx="6477000" cy="2819400"/>
          </a:xfrm>
        </p:spPr>
        <p:txBody>
          <a:bodyPr/>
          <a:lstStyle/>
          <a:p>
            <a:pPr algn="ctr"/>
            <a:r>
              <a:rPr lang="en-US" b="1" dirty="0" smtClean="0"/>
              <a:t>CSC 211</a:t>
            </a:r>
            <a:br>
              <a:rPr lang="en-US" b="1" dirty="0" smtClean="0"/>
            </a:br>
            <a:r>
              <a:rPr lang="en-US" b="1" dirty="0" smtClean="0"/>
              <a:t>Data Structures</a:t>
            </a:r>
            <a:br>
              <a:rPr lang="en-US" b="1" dirty="0" smtClean="0"/>
            </a:br>
            <a:r>
              <a:rPr lang="en-US" b="1" dirty="0" smtClean="0"/>
              <a:t/>
            </a:r>
            <a:br>
              <a:rPr lang="en-US" b="1" dirty="0" smtClean="0"/>
            </a:br>
            <a:r>
              <a:rPr lang="en-US" b="1" smtClean="0"/>
              <a:t>Lecture 17</a:t>
            </a:r>
            <a:r>
              <a:rPr lang="en-US" b="1" dirty="0" smtClean="0"/>
              <a:t/>
            </a:r>
            <a:br>
              <a:rPr lang="en-US" b="1" dirty="0" smtClean="0"/>
            </a:b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47800" y="4648200"/>
            <a:ext cx="5715000" cy="1066800"/>
          </a:xfrm>
        </p:spPr>
        <p:txBody>
          <a:bodyPr/>
          <a:lstStyle/>
          <a:p>
            <a:pPr algn="ctr"/>
            <a:r>
              <a:rPr lang="en-US" dirty="0" smtClean="0"/>
              <a:t>Dr. Iftikhar Azim Niaz</a:t>
            </a:r>
          </a:p>
          <a:p>
            <a:pPr algn="ctr"/>
            <a:r>
              <a:rPr lang="en-US" sz="2400" dirty="0" smtClean="0">
                <a:solidFill>
                  <a:srgbClr val="000099"/>
                </a:solidFill>
              </a:rPr>
              <a:t>ianiaz@comsats.edu.pk</a:t>
            </a:r>
            <a:endParaRPr lang="en-US" sz="2800" dirty="0">
              <a:solidFill>
                <a:srgbClr val="000099"/>
              </a:solidFill>
            </a:endParaRPr>
          </a:p>
        </p:txBody>
      </p:sp>
      <p:sp>
        <p:nvSpPr>
          <p:cNvPr id="5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Rectangle 1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</a:pPr>
            <a:r>
              <a:rPr lang="en-US" dirty="0" smtClean="0"/>
              <a:t>Last Lecture Summary</a:t>
            </a:r>
          </a:p>
        </p:txBody>
      </p:sp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304800" y="1066800"/>
            <a:ext cx="8610600" cy="5410200"/>
          </a:xfrm>
        </p:spPr>
        <p:txBody>
          <a:bodyPr/>
          <a:lstStyle/>
          <a:p>
            <a:r>
              <a:rPr lang="en-US" sz="3600" dirty="0" smtClean="0"/>
              <a:t>Comparison of Sorting methods</a:t>
            </a:r>
          </a:p>
          <a:p>
            <a:pPr lvl="1"/>
            <a:r>
              <a:rPr lang="en-US" sz="3200" dirty="0" smtClean="0"/>
              <a:t>Bubble, </a:t>
            </a:r>
          </a:p>
          <a:p>
            <a:pPr lvl="1"/>
            <a:r>
              <a:rPr lang="en-US" sz="3200" dirty="0" smtClean="0"/>
              <a:t>Selection and</a:t>
            </a:r>
          </a:p>
          <a:p>
            <a:pPr lvl="1"/>
            <a:r>
              <a:rPr lang="en-US" sz="3200" dirty="0" smtClean="0"/>
              <a:t>Insertion</a:t>
            </a:r>
          </a:p>
          <a:p>
            <a:r>
              <a:rPr lang="en-US" sz="3600" dirty="0" smtClean="0"/>
              <a:t>Recursion</a:t>
            </a:r>
          </a:p>
          <a:p>
            <a:pPr lvl="1"/>
            <a:r>
              <a:rPr lang="en-US" sz="3200" dirty="0" smtClean="0"/>
              <a:t>Concept</a:t>
            </a:r>
          </a:p>
          <a:p>
            <a:pPr lvl="1"/>
            <a:r>
              <a:rPr lang="en-US" sz="3200" dirty="0" smtClean="0"/>
              <a:t>Example</a:t>
            </a:r>
          </a:p>
          <a:p>
            <a:pPr lvl="1"/>
            <a:r>
              <a:rPr lang="en-US" sz="3200" smtClean="0"/>
              <a:t>Implementation Code</a:t>
            </a:r>
          </a:p>
        </p:txBody>
      </p:sp>
      <p:sp>
        <p:nvSpPr>
          <p:cNvPr id="7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Objectives Overview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Recursion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Recursive Search Algorithms</a:t>
            </a:r>
          </a:p>
          <a:p>
            <a:pPr lvl="1"/>
            <a:r>
              <a:rPr lang="en-US" dirty="0" smtClean="0"/>
              <a:t>Linear or Sequential Search</a:t>
            </a:r>
          </a:p>
          <a:p>
            <a:pPr lvl="1"/>
            <a:r>
              <a:rPr lang="en-US" dirty="0" smtClean="0"/>
              <a:t>Binary Search</a:t>
            </a:r>
          </a:p>
          <a:p>
            <a:r>
              <a:rPr lang="en-US" dirty="0" smtClean="0"/>
              <a:t>Recursion with Linked Lists</a:t>
            </a:r>
          </a:p>
          <a:p>
            <a:r>
              <a:rPr lang="en-US" dirty="0" smtClean="0"/>
              <a:t>Advantages and Disadvantages</a:t>
            </a:r>
          </a:p>
          <a:p>
            <a:r>
              <a:rPr lang="en-US" dirty="0" smtClean="0"/>
              <a:t>Comparison with Iteration</a:t>
            </a:r>
          </a:p>
          <a:p>
            <a:r>
              <a:rPr lang="en-US" dirty="0" smtClean="0"/>
              <a:t>Analysis of Recursion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Recursion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458200" cy="53340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Just as one student can call another student to ask for help with a programming problem, </a:t>
            </a:r>
            <a:r>
              <a:rPr lang="en-US" i="1" smtClean="0"/>
              <a:t>functions</a:t>
            </a:r>
            <a:r>
              <a:rPr lang="en-US" smtClean="0"/>
              <a:t> can also call </a:t>
            </a:r>
            <a:r>
              <a:rPr lang="en-US" i="1" smtClean="0"/>
              <a:t>other functions</a:t>
            </a:r>
            <a:r>
              <a:rPr lang="en-US" smtClean="0"/>
              <a:t> to do part of the work: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main(){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show_menu(choice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);   // main calls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…		</a:t>
            </a:r>
            <a:r>
              <a:rPr lang="en-US" sz="2000" smtClean="0">
                <a:solidFill>
                  <a:srgbClr val="0000CC"/>
                </a:solidFill>
                <a:latin typeface="Courier New" pitchFamily="49" charset="0"/>
              </a:rPr>
              <a:t>// show_menu for help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smtClean="0">
                <a:latin typeface="Courier New" pitchFamily="49" charset="0"/>
              </a:rPr>
              <a:t> 0;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}</a:t>
            </a:r>
            <a:endParaRPr lang="en-US" smtClean="0"/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However, students seldom call themselves…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smtClean="0"/>
              <a:t>	But functions can call themselves, and on some occasions this even makes sense!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1: The Handshake Problem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534400" cy="1600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There are n people in a room. If each person shakes hands once with every other person. What is the total number </a:t>
            </a:r>
            <a:r>
              <a:rPr lang="en-US" smtClean="0">
                <a:solidFill>
                  <a:srgbClr val="0000CC"/>
                </a:solidFill>
              </a:rPr>
              <a:t>h(n)</a:t>
            </a:r>
            <a:r>
              <a:rPr lang="en-US" smtClean="0"/>
              <a:t> of handshakes?</a:t>
            </a:r>
            <a:endParaRPr lang="en-US" smtClean="0">
              <a:solidFill>
                <a:srgbClr val="FAF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1: The Handshake Problem</a:t>
            </a: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7162800" y="4038600"/>
          <a:ext cx="1714500" cy="2209800"/>
        </p:xfrm>
        <a:graphic>
          <a:graphicData uri="http://schemas.openxmlformats.org/presentationml/2006/ole">
            <p:oleObj spid="_x0000_s37890" name="Clip" r:id="rId3" imgW="913320" imgH="1176480" progId="">
              <p:embed/>
            </p:oleObj>
          </a:graphicData>
        </a:graphic>
      </p:graphicFrame>
      <p:sp>
        <p:nvSpPr>
          <p:cNvPr id="1028" name="Text Box 5"/>
          <p:cNvSpPr txBox="1">
            <a:spLocks noChangeArrowheads="1"/>
          </p:cNvSpPr>
          <p:nvPr/>
        </p:nvSpPr>
        <p:spPr bwMode="auto">
          <a:xfrm>
            <a:off x="7620000" y="3352800"/>
            <a:ext cx="10779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h(2) = 1</a:t>
            </a:r>
          </a:p>
        </p:txBody>
      </p:sp>
      <p:sp>
        <p:nvSpPr>
          <p:cNvPr id="1029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534400" cy="1600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There are n people in a room. If each person shakes hands once with every other person. What is the total number </a:t>
            </a:r>
            <a:r>
              <a:rPr lang="en-US" smtClean="0">
                <a:solidFill>
                  <a:srgbClr val="0000CC"/>
                </a:solidFill>
              </a:rPr>
              <a:t>h(n)</a:t>
            </a:r>
            <a:r>
              <a:rPr lang="en-US" smtClean="0"/>
              <a:t> of handshakes?</a:t>
            </a:r>
            <a:endParaRPr lang="en-US" smtClean="0">
              <a:solidFill>
                <a:srgbClr val="FAF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1: The Handshake Problem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7162800" y="4038600"/>
          <a:ext cx="1714500" cy="2209800"/>
        </p:xfrm>
        <a:graphic>
          <a:graphicData uri="http://schemas.openxmlformats.org/presentationml/2006/ole">
            <p:oleObj spid="_x0000_s38914" name="Clip" r:id="rId3" imgW="913320" imgH="1176480" progId="">
              <p:embed/>
            </p:oleObj>
          </a:graphicData>
        </a:graphic>
      </p:graphicFrame>
      <p:sp>
        <p:nvSpPr>
          <p:cNvPr id="2053" name="Text Box 5"/>
          <p:cNvSpPr txBox="1">
            <a:spLocks noChangeArrowheads="1"/>
          </p:cNvSpPr>
          <p:nvPr/>
        </p:nvSpPr>
        <p:spPr bwMode="auto">
          <a:xfrm>
            <a:off x="7620000" y="3352800"/>
            <a:ext cx="10779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h(2) = 1</a:t>
            </a:r>
          </a:p>
        </p:txBody>
      </p:sp>
      <p:sp>
        <p:nvSpPr>
          <p:cNvPr id="2054" name="Text Box 6"/>
          <p:cNvSpPr txBox="1">
            <a:spLocks noChangeArrowheads="1"/>
          </p:cNvSpPr>
          <p:nvPr/>
        </p:nvSpPr>
        <p:spPr bwMode="auto">
          <a:xfrm>
            <a:off x="5638800" y="3352800"/>
            <a:ext cx="1830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h(3) = h(2) + 2</a:t>
            </a:r>
          </a:p>
        </p:txBody>
      </p:sp>
      <p:graphicFrame>
        <p:nvGraphicFramePr>
          <p:cNvPr id="2051" name="Object 7"/>
          <p:cNvGraphicFramePr>
            <a:graphicFrameLocks noChangeAspect="1"/>
          </p:cNvGraphicFramePr>
          <p:nvPr/>
        </p:nvGraphicFramePr>
        <p:xfrm>
          <a:off x="6019800" y="4191000"/>
          <a:ext cx="955675" cy="2001838"/>
        </p:xfrm>
        <a:graphic>
          <a:graphicData uri="http://schemas.openxmlformats.org/presentationml/2006/ole">
            <p:oleObj spid="_x0000_s38915" name="Clip" r:id="rId4" imgW="520200" imgH="1087920" progId="">
              <p:embed/>
            </p:oleObj>
          </a:graphicData>
        </a:graphic>
      </p:graphicFrame>
      <p:sp>
        <p:nvSpPr>
          <p:cNvPr id="20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534400" cy="1600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There are n people in a room. If each person shakes hands once with every other person. What is the total number </a:t>
            </a:r>
            <a:r>
              <a:rPr lang="en-US" smtClean="0">
                <a:solidFill>
                  <a:srgbClr val="0000CC"/>
                </a:solidFill>
              </a:rPr>
              <a:t>h(n)</a:t>
            </a:r>
            <a:r>
              <a:rPr lang="en-US" smtClean="0"/>
              <a:t> of handshakes?</a:t>
            </a:r>
            <a:endParaRPr lang="en-US" smtClean="0">
              <a:solidFill>
                <a:srgbClr val="FAF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7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1: The Handshake Problem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7162800" y="4038600"/>
          <a:ext cx="1714500" cy="2209800"/>
        </p:xfrm>
        <a:graphic>
          <a:graphicData uri="http://schemas.openxmlformats.org/presentationml/2006/ole">
            <p:oleObj spid="_x0000_s39938" name="Clip" r:id="rId3" imgW="913320" imgH="1176480" progId="">
              <p:embed/>
            </p:oleObj>
          </a:graphicData>
        </a:graphic>
      </p:graphicFrame>
      <p:graphicFrame>
        <p:nvGraphicFramePr>
          <p:cNvPr id="3075" name="Object 5"/>
          <p:cNvGraphicFramePr>
            <a:graphicFrameLocks noChangeAspect="1"/>
          </p:cNvGraphicFramePr>
          <p:nvPr/>
        </p:nvGraphicFramePr>
        <p:xfrm>
          <a:off x="4343400" y="4038600"/>
          <a:ext cx="1011238" cy="2133600"/>
        </p:xfrm>
        <a:graphic>
          <a:graphicData uri="http://schemas.openxmlformats.org/presentationml/2006/ole">
            <p:oleObj spid="_x0000_s39939" name="Clip" r:id="rId4" imgW="520200" imgH="1094040" progId="">
              <p:embed/>
            </p:oleObj>
          </a:graphicData>
        </a:graphic>
      </p:graphicFrame>
      <p:sp>
        <p:nvSpPr>
          <p:cNvPr id="3078" name="Text Box 6"/>
          <p:cNvSpPr txBox="1">
            <a:spLocks noChangeArrowheads="1"/>
          </p:cNvSpPr>
          <p:nvPr/>
        </p:nvSpPr>
        <p:spPr bwMode="auto">
          <a:xfrm>
            <a:off x="7620000" y="3352800"/>
            <a:ext cx="10779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h(2) = 1</a:t>
            </a:r>
          </a:p>
        </p:txBody>
      </p:sp>
      <p:sp>
        <p:nvSpPr>
          <p:cNvPr id="3079" name="Text Box 7"/>
          <p:cNvSpPr txBox="1">
            <a:spLocks noChangeArrowheads="1"/>
          </p:cNvSpPr>
          <p:nvPr/>
        </p:nvSpPr>
        <p:spPr bwMode="auto">
          <a:xfrm>
            <a:off x="5638800" y="3352800"/>
            <a:ext cx="1830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h(3) = h(2) + 2</a:t>
            </a:r>
          </a:p>
        </p:txBody>
      </p:sp>
      <p:sp>
        <p:nvSpPr>
          <p:cNvPr id="3080" name="Text Box 8"/>
          <p:cNvSpPr txBox="1">
            <a:spLocks noChangeArrowheads="1"/>
          </p:cNvSpPr>
          <p:nvPr/>
        </p:nvSpPr>
        <p:spPr bwMode="auto">
          <a:xfrm>
            <a:off x="3733800" y="3352800"/>
            <a:ext cx="1830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h(4) = h(3) + 3</a:t>
            </a:r>
          </a:p>
        </p:txBody>
      </p:sp>
      <p:graphicFrame>
        <p:nvGraphicFramePr>
          <p:cNvPr id="3076" name="Object 9"/>
          <p:cNvGraphicFramePr>
            <a:graphicFrameLocks noChangeAspect="1"/>
          </p:cNvGraphicFramePr>
          <p:nvPr/>
        </p:nvGraphicFramePr>
        <p:xfrm>
          <a:off x="6019800" y="4191000"/>
          <a:ext cx="955675" cy="2001838"/>
        </p:xfrm>
        <a:graphic>
          <a:graphicData uri="http://schemas.openxmlformats.org/presentationml/2006/ole">
            <p:oleObj spid="_x0000_s39940" name="Clip" r:id="rId5" imgW="520200" imgH="1087920" progId="">
              <p:embed/>
            </p:oleObj>
          </a:graphicData>
        </a:graphic>
      </p:graphicFrame>
      <p:sp>
        <p:nvSpPr>
          <p:cNvPr id="308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534400" cy="1600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There are n people in a room. If each person shakes hands once with every other person. What is the total number </a:t>
            </a:r>
            <a:r>
              <a:rPr lang="en-US" smtClean="0">
                <a:solidFill>
                  <a:srgbClr val="0000CC"/>
                </a:solidFill>
              </a:rPr>
              <a:t>h(n)</a:t>
            </a:r>
            <a:r>
              <a:rPr lang="en-US" smtClean="0"/>
              <a:t> of handshakes?</a:t>
            </a:r>
            <a:endParaRPr lang="en-US" smtClean="0">
              <a:solidFill>
                <a:srgbClr val="FAF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1: The Handshake Problem</a:t>
            </a:r>
          </a:p>
        </p:txBody>
      </p:sp>
      <p:graphicFrame>
        <p:nvGraphicFramePr>
          <p:cNvPr id="4098" name="Object 4"/>
          <p:cNvGraphicFramePr>
            <a:graphicFrameLocks noChangeAspect="1"/>
          </p:cNvGraphicFramePr>
          <p:nvPr/>
        </p:nvGraphicFramePr>
        <p:xfrm>
          <a:off x="7162800" y="4038600"/>
          <a:ext cx="1714500" cy="2209800"/>
        </p:xfrm>
        <a:graphic>
          <a:graphicData uri="http://schemas.openxmlformats.org/presentationml/2006/ole">
            <p:oleObj spid="_x0000_s40962" name="Clip" r:id="rId3" imgW="913320" imgH="1176480" progId="">
              <p:embed/>
            </p:oleObj>
          </a:graphicData>
        </a:graphic>
      </p:graphicFrame>
      <p:graphicFrame>
        <p:nvGraphicFramePr>
          <p:cNvPr id="4099" name="Object 5"/>
          <p:cNvGraphicFramePr>
            <a:graphicFrameLocks noChangeAspect="1"/>
          </p:cNvGraphicFramePr>
          <p:nvPr/>
        </p:nvGraphicFramePr>
        <p:xfrm>
          <a:off x="4343400" y="4038600"/>
          <a:ext cx="1011238" cy="2133600"/>
        </p:xfrm>
        <a:graphic>
          <a:graphicData uri="http://schemas.openxmlformats.org/presentationml/2006/ole">
            <p:oleObj spid="_x0000_s40963" name="Clip" r:id="rId4" imgW="520200" imgH="1094040" progId="">
              <p:embed/>
            </p:oleObj>
          </a:graphicData>
        </a:graphic>
      </p:graphicFrame>
      <p:graphicFrame>
        <p:nvGraphicFramePr>
          <p:cNvPr id="4100" name="Object 6"/>
          <p:cNvGraphicFramePr>
            <a:graphicFrameLocks noChangeAspect="1"/>
          </p:cNvGraphicFramePr>
          <p:nvPr/>
        </p:nvGraphicFramePr>
        <p:xfrm>
          <a:off x="0" y="3962400"/>
          <a:ext cx="3733800" cy="2343150"/>
        </p:xfrm>
        <a:graphic>
          <a:graphicData uri="http://schemas.openxmlformats.org/presentationml/2006/ole">
            <p:oleObj spid="_x0000_s40964" name="Clip" r:id="rId5" imgW="4038840" imgH="2534400" progId="">
              <p:embed/>
            </p:oleObj>
          </a:graphicData>
        </a:graphic>
      </p:graphicFrame>
      <p:sp>
        <p:nvSpPr>
          <p:cNvPr id="4103" name="Text Box 7"/>
          <p:cNvSpPr txBox="1">
            <a:spLocks noChangeArrowheads="1"/>
          </p:cNvSpPr>
          <p:nvPr/>
        </p:nvSpPr>
        <p:spPr bwMode="auto">
          <a:xfrm>
            <a:off x="7620000" y="3352800"/>
            <a:ext cx="107791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h(2) = 1</a:t>
            </a:r>
          </a:p>
        </p:txBody>
      </p:sp>
      <p:sp>
        <p:nvSpPr>
          <p:cNvPr id="4104" name="Text Box 8"/>
          <p:cNvSpPr txBox="1">
            <a:spLocks noChangeArrowheads="1"/>
          </p:cNvSpPr>
          <p:nvPr/>
        </p:nvSpPr>
        <p:spPr bwMode="auto">
          <a:xfrm>
            <a:off x="5638800" y="3352800"/>
            <a:ext cx="1830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h(3) = h(2) + 2</a:t>
            </a:r>
          </a:p>
        </p:txBody>
      </p:sp>
      <p:sp>
        <p:nvSpPr>
          <p:cNvPr id="4105" name="Text Box 9"/>
          <p:cNvSpPr txBox="1">
            <a:spLocks noChangeArrowheads="1"/>
          </p:cNvSpPr>
          <p:nvPr/>
        </p:nvSpPr>
        <p:spPr bwMode="auto">
          <a:xfrm>
            <a:off x="3733800" y="3352800"/>
            <a:ext cx="1830388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h(4) = h(3) + 3</a:t>
            </a:r>
          </a:p>
        </p:txBody>
      </p:sp>
      <p:graphicFrame>
        <p:nvGraphicFramePr>
          <p:cNvPr id="4101" name="Object 10"/>
          <p:cNvGraphicFramePr>
            <a:graphicFrameLocks noChangeAspect="1"/>
          </p:cNvGraphicFramePr>
          <p:nvPr/>
        </p:nvGraphicFramePr>
        <p:xfrm>
          <a:off x="6019800" y="4191000"/>
          <a:ext cx="955675" cy="2001838"/>
        </p:xfrm>
        <a:graphic>
          <a:graphicData uri="http://schemas.openxmlformats.org/presentationml/2006/ole">
            <p:oleObj spid="_x0000_s40965" name="Clip" r:id="rId6" imgW="520200" imgH="1087920" progId="">
              <p:embed/>
            </p:oleObj>
          </a:graphicData>
        </a:graphic>
      </p:graphicFrame>
      <p:sp>
        <p:nvSpPr>
          <p:cNvPr id="4106" name="Text Box 11"/>
          <p:cNvSpPr txBox="1">
            <a:spLocks noChangeArrowheads="1"/>
          </p:cNvSpPr>
          <p:nvPr/>
        </p:nvSpPr>
        <p:spPr bwMode="auto">
          <a:xfrm>
            <a:off x="609600" y="3352800"/>
            <a:ext cx="232410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solidFill>
                  <a:srgbClr val="0000CC"/>
                </a:solidFill>
              </a:rPr>
              <a:t>h(n) = h(n-1) + n-1</a:t>
            </a:r>
          </a:p>
        </p:txBody>
      </p:sp>
      <p:sp>
        <p:nvSpPr>
          <p:cNvPr id="4107" name="Text Box 12"/>
          <p:cNvSpPr txBox="1">
            <a:spLocks noChangeArrowheads="1"/>
          </p:cNvSpPr>
          <p:nvPr/>
        </p:nvSpPr>
        <p:spPr bwMode="auto">
          <a:xfrm>
            <a:off x="76200" y="6262688"/>
            <a:ext cx="8458200" cy="519112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sz="2800">
                <a:solidFill>
                  <a:srgbClr val="0000CC"/>
                </a:solidFill>
              </a:rPr>
              <a:t>Solution: Sum of integer from 1 to n-1 = n(n-1)/2</a:t>
            </a:r>
            <a:endParaRPr lang="en-US" sz="2400">
              <a:solidFill>
                <a:srgbClr val="0000CC"/>
              </a:solidFill>
            </a:endParaRPr>
          </a:p>
        </p:txBody>
      </p:sp>
      <p:sp>
        <p:nvSpPr>
          <p:cNvPr id="4108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143000"/>
            <a:ext cx="8534400" cy="16002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There are n people in a room. If each person shakes hands once with every other person. What is the total number </a:t>
            </a:r>
            <a:r>
              <a:rPr lang="en-US" smtClean="0">
                <a:solidFill>
                  <a:srgbClr val="0000CC"/>
                </a:solidFill>
              </a:rPr>
              <a:t>h(n)</a:t>
            </a:r>
            <a:r>
              <a:rPr lang="en-US" smtClean="0"/>
              <a:t> of handshakes?</a:t>
            </a:r>
            <a:endParaRPr lang="en-US" smtClean="0">
              <a:solidFill>
                <a:srgbClr val="FAFD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864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A recursive method is a method that calls itself either directly or indirectly (via another method).</a:t>
            </a:r>
          </a:p>
          <a:p>
            <a:r>
              <a:rPr lang="en-US" dirty="0" smtClean="0"/>
              <a:t>It looks like a regular method except that:</a:t>
            </a:r>
          </a:p>
          <a:p>
            <a:pPr lvl="1"/>
            <a:r>
              <a:rPr lang="en-US" dirty="0" smtClean="0"/>
              <a:t>It contains at least one method call to itself.</a:t>
            </a:r>
          </a:p>
          <a:p>
            <a:pPr lvl="1"/>
            <a:r>
              <a:rPr lang="en-US" dirty="0" smtClean="0"/>
              <a:t>It contains at least one BASE CASE.</a:t>
            </a:r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rgbClr val="0000CC"/>
                </a:solidFill>
              </a:rPr>
              <a:t>BASE CASE </a:t>
            </a:r>
            <a:r>
              <a:rPr lang="en-US" dirty="0" smtClean="0"/>
              <a:t>is the Boolean test that when  true stops the method from calling itself.</a:t>
            </a:r>
          </a:p>
          <a:p>
            <a:pPr lvl="1"/>
            <a:r>
              <a:rPr lang="en-US" dirty="0" smtClean="0"/>
              <a:t>A base case is the instance when no further calculations can occur.</a:t>
            </a:r>
          </a:p>
          <a:p>
            <a:pPr lvl="1"/>
            <a:r>
              <a:rPr lang="en-US" dirty="0" smtClean="0"/>
              <a:t>Base cases are contained in if-else structures and contain a return statement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 smtClean="0"/>
              <a:t>A recursive solution solves a problem by solving a smaller instance of the same problem.</a:t>
            </a:r>
          </a:p>
          <a:p>
            <a:r>
              <a:rPr lang="en-US" altLang="zh-CN" sz="3200" dirty="0" smtClean="0"/>
              <a:t>It solves this new problem by solving an even smaller instance of the same problem.</a:t>
            </a:r>
          </a:p>
          <a:p>
            <a:r>
              <a:rPr lang="en-US" altLang="zh-CN" sz="3200" dirty="0" smtClean="0"/>
              <a:t>Eventually, the new problem will be so small that its solution will be either obvious or known.</a:t>
            </a:r>
          </a:p>
          <a:p>
            <a:r>
              <a:rPr lang="en-US" altLang="zh-CN" sz="3200" dirty="0" smtClean="0"/>
              <a:t>This solution will lead to the solution of the original problem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 smtClean="0"/>
              <a:t>Recursion is more than just a programming technique. It has two other uses in computer science and software engineering, namely: </a:t>
            </a:r>
          </a:p>
          <a:p>
            <a:pPr lvl="1"/>
            <a:r>
              <a:rPr lang="en-US" altLang="zh-CN" dirty="0" smtClean="0"/>
              <a:t>as a way of describing, defining, or specifying things. </a:t>
            </a:r>
          </a:p>
          <a:p>
            <a:pPr lvl="1"/>
            <a:r>
              <a:rPr lang="en-US" altLang="zh-CN" dirty="0" smtClean="0"/>
              <a:t>as a way of designing solutions to problems (divide and conquer). </a:t>
            </a:r>
          </a:p>
          <a:p>
            <a:r>
              <a:rPr lang="en-US" altLang="zh-CN" dirty="0" smtClean="0"/>
              <a:t>Recursion can be seen as building objects from objects that have set definitions.</a:t>
            </a:r>
          </a:p>
          <a:p>
            <a:r>
              <a:rPr lang="en-US" altLang="zh-CN" dirty="0" smtClean="0"/>
              <a:t>Recursion can also be seen in the opposite direction as objects that are defined from smaller and smaller parts.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Ex. 2: Factorial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305800" cy="52578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In some problems, it may be natural to define the problem in terms of the problem itself.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Recursion is useful for problems that can be represented by a simpler version of the same problem.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Consider for example the factorial function: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	</a:t>
            </a:r>
            <a:r>
              <a:rPr lang="en-US" sz="2800" b="1" dirty="0" smtClean="0">
                <a:solidFill>
                  <a:srgbClr val="0000CC"/>
                </a:solidFill>
                <a:latin typeface="Courier New" pitchFamily="49" charset="0"/>
              </a:rPr>
              <a:t>6! = 6 * 5 * 4 * 3 * 2 * 1</a:t>
            </a:r>
            <a:endParaRPr lang="en-US" sz="2000" dirty="0" smtClean="0">
              <a:solidFill>
                <a:srgbClr val="0000CC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>
                <a:solidFill>
                  <a:srgbClr val="FAFD00"/>
                </a:solidFill>
              </a:rPr>
              <a:t>	</a:t>
            </a:r>
            <a:r>
              <a:rPr lang="en-US" dirty="0" smtClean="0"/>
              <a:t>We could also write:</a:t>
            </a:r>
            <a:endParaRPr lang="en-US" dirty="0" smtClean="0">
              <a:solidFill>
                <a:srgbClr val="FAFD00"/>
              </a:solidFill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3600" dirty="0" smtClean="0">
                <a:solidFill>
                  <a:srgbClr val="0000CC"/>
                </a:solidFill>
              </a:rPr>
              <a:t>		</a:t>
            </a:r>
            <a:r>
              <a:rPr lang="en-US" sz="2800" b="1" dirty="0" smtClean="0">
                <a:solidFill>
                  <a:srgbClr val="0000CC"/>
                </a:solidFill>
                <a:latin typeface="Courier New" pitchFamily="49" charset="0"/>
              </a:rPr>
              <a:t>6! = 6 * 5!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Ex. 2: Factorial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19200"/>
            <a:ext cx="8763000" cy="51816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In general, we can express the factorial function as follows:</a:t>
            </a:r>
            <a:endParaRPr lang="en-US" smtClean="0">
              <a:solidFill>
                <a:srgbClr val="FAFD00"/>
              </a:solidFill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rgbClr val="FAFD00"/>
                </a:solidFill>
              </a:rPr>
              <a:t>		</a:t>
            </a:r>
            <a:r>
              <a:rPr lang="en-US" sz="2800" b="1" smtClean="0">
                <a:solidFill>
                  <a:srgbClr val="0000CC"/>
                </a:solidFill>
                <a:latin typeface="Courier New" pitchFamily="49" charset="0"/>
              </a:rPr>
              <a:t>n! = n * (n-1)!</a:t>
            </a:r>
            <a:endParaRPr lang="en-US" sz="2000" b="1" smtClean="0">
              <a:solidFill>
                <a:srgbClr val="0000CC"/>
              </a:solidFill>
              <a:latin typeface="Courier New" pitchFamily="49" charset="0"/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Is this correct? Well… almost. The factorial function is only defined for </a:t>
            </a:r>
            <a:r>
              <a:rPr lang="en-US" i="1" smtClean="0"/>
              <a:t>positive</a:t>
            </a:r>
            <a:r>
              <a:rPr lang="en-US" smtClean="0"/>
              <a:t> integers. So we should be a little bit more precise: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>
                <a:solidFill>
                  <a:srgbClr val="FAFD00"/>
                </a:solidFill>
              </a:rPr>
              <a:t>	</a:t>
            </a:r>
            <a:r>
              <a:rPr lang="en-US" sz="2800" b="1" smtClean="0">
                <a:solidFill>
                  <a:srgbClr val="0000CC"/>
                </a:solidFill>
                <a:latin typeface="Courier New" pitchFamily="49" charset="0"/>
              </a:rPr>
              <a:t>n! = 1	</a:t>
            </a:r>
            <a:r>
              <a:rPr lang="en-US" sz="2800" b="1" smtClean="0">
                <a:solidFill>
                  <a:srgbClr val="C00000"/>
                </a:solidFill>
                <a:latin typeface="Courier New" pitchFamily="49" charset="0"/>
              </a:rPr>
              <a:t>(if n is equal to 1)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800" b="1" smtClean="0">
                <a:solidFill>
                  <a:srgbClr val="0000CC"/>
                </a:solidFill>
                <a:latin typeface="Courier New" pitchFamily="49" charset="0"/>
              </a:rPr>
              <a:t>	n! = n * (n-1)!</a:t>
            </a:r>
            <a:r>
              <a:rPr lang="en-US" sz="2800" b="1" smtClean="0">
                <a:solidFill>
                  <a:srgbClr val="C00000"/>
                </a:solidFill>
                <a:latin typeface="Courier New" pitchFamily="49" charset="0"/>
              </a:rPr>
              <a:t>(if n is larger than 1)</a:t>
            </a:r>
            <a:endParaRPr lang="en-US" sz="2000" b="1" smtClean="0">
              <a:solidFill>
                <a:srgbClr val="FAFD00"/>
              </a:solidFill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Ex. 2: Factorial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153400" cy="44958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The C++ equivalent of this definition: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mtClean="0"/>
              <a:t>	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fac(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numb){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sz="2000" b="1" smtClean="0">
                <a:latin typeface="Courier New" pitchFamily="49" charset="0"/>
              </a:rPr>
              <a:t>(numb&lt;=1)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	  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smtClean="0">
                <a:latin typeface="Courier New" pitchFamily="49" charset="0"/>
              </a:rPr>
              <a:t> 1;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smtClean="0">
                <a:latin typeface="Courier New" pitchFamily="49" charset="0"/>
              </a:rPr>
              <a:t> numb * fac(numb-1);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}</a:t>
            </a:r>
            <a:endParaRPr lang="en-US" b="1" smtClean="0"/>
          </a:p>
          <a:p>
            <a:pPr eaLnBrk="1" hangingPunct="1">
              <a:buFont typeface="Monotype Sorts" pitchFamily="2" charset="2"/>
              <a:buNone/>
            </a:pPr>
            <a:r>
              <a:rPr lang="en-US" sz="3200" b="1" i="1" smtClean="0">
                <a:solidFill>
                  <a:srgbClr val="0000CC"/>
                </a:solidFill>
              </a:rPr>
              <a:t>recursion</a:t>
            </a:r>
            <a:r>
              <a:rPr lang="en-US" sz="3200" b="1" smtClean="0">
                <a:solidFill>
                  <a:srgbClr val="0000CC"/>
                </a:solidFill>
              </a:rPr>
              <a:t> means that a function calls itself</a:t>
            </a:r>
            <a:endParaRPr lang="en-US" sz="3200" b="1" i="1" smtClean="0">
              <a:solidFill>
                <a:srgbClr val="0000CC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Ex. 2: Factorial</a:t>
            </a:r>
            <a:endParaRPr lang="en-US" sz="4000" dirty="0" smtClean="0"/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158750" y="16002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Assume the number typed is 3, that is, numb=3.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err="1" smtClean="0">
                <a:latin typeface="Courier" pitchFamily="49" charset="0"/>
              </a:rPr>
              <a:t>fac</a:t>
            </a:r>
            <a:r>
              <a:rPr lang="en-US" sz="2000" b="1" dirty="0" smtClean="0">
                <a:latin typeface="Courier" pitchFamily="49" charset="0"/>
              </a:rPr>
              <a:t>(3) :</a:t>
            </a:r>
          </a:p>
        </p:txBody>
      </p:sp>
      <p:sp>
        <p:nvSpPr>
          <p:cNvPr id="15364" name="Text Box 4"/>
          <p:cNvSpPr txBox="1">
            <a:spLocks noChangeArrowheads="1"/>
          </p:cNvSpPr>
          <p:nvPr/>
        </p:nvSpPr>
        <p:spPr bwMode="auto">
          <a:xfrm>
            <a:off x="4197350" y="4572000"/>
            <a:ext cx="4946650" cy="1920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>
                <a:latin typeface="Courier New" pitchFamily="49" charset="0"/>
              </a:rPr>
              <a:t> fac(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>
                <a:latin typeface="Courier New" pitchFamily="49" charset="0"/>
              </a:rPr>
              <a:t> numb){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	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>
                <a:latin typeface="Courier New" pitchFamily="49" charset="0"/>
              </a:rPr>
              <a:t>(numb&lt;=1)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 	   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>
                <a:latin typeface="Courier New" pitchFamily="49" charset="0"/>
              </a:rPr>
              <a:t> 1;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	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	   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>
                <a:latin typeface="Courier New" pitchFamily="49" charset="0"/>
              </a:rPr>
              <a:t> numb * fac(numb-1);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}</a:t>
            </a:r>
            <a:endParaRPr lang="en-US"/>
          </a:p>
        </p:txBody>
      </p:sp>
      <p:sp>
        <p:nvSpPr>
          <p:cNvPr id="15365" name="Rectangle 5"/>
          <p:cNvSpPr>
            <a:spLocks noChangeArrowheads="1"/>
          </p:cNvSpPr>
          <p:nvPr/>
        </p:nvSpPr>
        <p:spPr bwMode="auto">
          <a:xfrm>
            <a:off x="4114800" y="4572000"/>
            <a:ext cx="5029200" cy="2057400"/>
          </a:xfrm>
          <a:prstGeom prst="rect">
            <a:avLst/>
          </a:prstGeom>
          <a:noFill/>
          <a:ln w="57150">
            <a:solidFill>
              <a:srgbClr val="C00000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Text Box 6"/>
          <p:cNvSpPr txBox="1">
            <a:spLocks noChangeArrowheads="1"/>
          </p:cNvSpPr>
          <p:nvPr/>
        </p:nvSpPr>
        <p:spPr bwMode="auto">
          <a:xfrm>
            <a:off x="295275" y="2144713"/>
            <a:ext cx="5270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/>
            <a:endParaRPr lang="en-US"/>
          </a:p>
        </p:txBody>
      </p:sp>
      <p:sp>
        <p:nvSpPr>
          <p:cNvPr id="360455" name="Text Box 7"/>
          <p:cNvSpPr txBox="1">
            <a:spLocks noChangeArrowheads="1"/>
          </p:cNvSpPr>
          <p:nvPr/>
        </p:nvSpPr>
        <p:spPr bwMode="auto">
          <a:xfrm>
            <a:off x="-222250" y="2362200"/>
            <a:ext cx="47244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3 &lt;= 1 ? 		  </a:t>
            </a:r>
            <a:r>
              <a:rPr lang="en-US">
                <a:solidFill>
                  <a:srgbClr val="0000CC"/>
                </a:solidFill>
              </a:rPr>
              <a:t>No.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fac(3) = 3 * fac(2)</a:t>
            </a:r>
            <a:endParaRPr lang="en-US"/>
          </a:p>
        </p:txBody>
      </p:sp>
      <p:sp>
        <p:nvSpPr>
          <p:cNvPr id="360456" name="Text Box 8"/>
          <p:cNvSpPr txBox="1">
            <a:spLocks noChangeArrowheads="1"/>
          </p:cNvSpPr>
          <p:nvPr/>
        </p:nvSpPr>
        <p:spPr bwMode="auto">
          <a:xfrm>
            <a:off x="82550" y="2971800"/>
            <a:ext cx="4298950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fac(2) :</a:t>
            </a:r>
          </a:p>
          <a:p>
            <a:pPr marL="1143000" lvl="2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2 &lt;= 1 ? 		</a:t>
            </a:r>
            <a:r>
              <a:rPr lang="en-US">
                <a:solidFill>
                  <a:srgbClr val="0000CC"/>
                </a:solidFill>
              </a:rPr>
              <a:t>No.</a:t>
            </a:r>
          </a:p>
          <a:p>
            <a:pPr marL="1143000" lvl="2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fac(2) = 2 * fac(1)</a:t>
            </a:r>
          </a:p>
        </p:txBody>
      </p:sp>
      <p:sp>
        <p:nvSpPr>
          <p:cNvPr id="360457" name="Text Box 9"/>
          <p:cNvSpPr txBox="1">
            <a:spLocks noChangeArrowheads="1"/>
          </p:cNvSpPr>
          <p:nvPr/>
        </p:nvSpPr>
        <p:spPr bwMode="auto">
          <a:xfrm>
            <a:off x="692150" y="3962400"/>
            <a:ext cx="4038600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1143000" lvl="2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fac(1) :</a:t>
            </a:r>
          </a:p>
          <a:p>
            <a:pPr marL="1600200" lvl="3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" pitchFamily="49" charset="0"/>
              </a:rPr>
              <a:t>1 &lt;= 1 ?   </a:t>
            </a:r>
            <a:r>
              <a:rPr lang="en-US">
                <a:solidFill>
                  <a:srgbClr val="0000CC"/>
                </a:solidFill>
              </a:rPr>
              <a:t>Yes.</a:t>
            </a:r>
          </a:p>
          <a:p>
            <a:pPr marL="1600200" lvl="3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CC"/>
                </a:solidFill>
                <a:latin typeface="Courier" pitchFamily="49" charset="0"/>
              </a:rPr>
              <a:t>return</a:t>
            </a:r>
            <a:r>
              <a:rPr lang="en-US">
                <a:latin typeface="Courier" pitchFamily="49" charset="0"/>
              </a:rPr>
              <a:t> 1</a:t>
            </a:r>
          </a:p>
        </p:txBody>
      </p:sp>
      <p:sp>
        <p:nvSpPr>
          <p:cNvPr id="360458" name="Text Box 10"/>
          <p:cNvSpPr txBox="1">
            <a:spLocks noChangeArrowheads="1"/>
          </p:cNvSpPr>
          <p:nvPr/>
        </p:nvSpPr>
        <p:spPr bwMode="auto">
          <a:xfrm>
            <a:off x="158750" y="4881563"/>
            <a:ext cx="3878263" cy="654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1143000" lvl="2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fac</a:t>
            </a:r>
            <a:r>
              <a:rPr lang="en-US">
                <a:latin typeface="Courier" pitchFamily="49" charset="0"/>
              </a:rPr>
              <a:t>(2) </a:t>
            </a:r>
            <a:r>
              <a:rPr lang="en-US">
                <a:latin typeface="Courier New" pitchFamily="49" charset="0"/>
              </a:rPr>
              <a:t>= 2 * 1 = 2</a:t>
            </a:r>
          </a:p>
          <a:p>
            <a:pPr marL="1143000" lvl="2" indent="-2286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>
                <a:latin typeface="Courier New" pitchFamily="49" charset="0"/>
              </a:rPr>
              <a:t> fac</a:t>
            </a:r>
            <a:r>
              <a:rPr lang="en-US">
                <a:latin typeface="Courier" pitchFamily="49" charset="0"/>
              </a:rPr>
              <a:t>(2) </a:t>
            </a:r>
          </a:p>
        </p:txBody>
      </p:sp>
      <p:sp>
        <p:nvSpPr>
          <p:cNvPr id="360459" name="Text Box 11"/>
          <p:cNvSpPr txBox="1">
            <a:spLocks noChangeArrowheads="1"/>
          </p:cNvSpPr>
          <p:nvPr/>
        </p:nvSpPr>
        <p:spPr bwMode="auto">
          <a:xfrm>
            <a:off x="-146050" y="5613400"/>
            <a:ext cx="3416300" cy="6540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742950" lvl="1" indent="-28575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latin typeface="Courier New" pitchFamily="49" charset="0"/>
              </a:rPr>
              <a:t>fac</a:t>
            </a:r>
            <a:r>
              <a:rPr lang="en-US">
                <a:latin typeface="Courier" pitchFamily="49" charset="0"/>
              </a:rPr>
              <a:t>(3)</a:t>
            </a:r>
            <a:r>
              <a:rPr lang="en-US">
                <a:latin typeface="Courier New" pitchFamily="49" charset="0"/>
              </a:rPr>
              <a:t> = 3 * 2 = 6</a:t>
            </a:r>
          </a:p>
          <a:p>
            <a:pPr marL="742950" lvl="1" indent="-28575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>
                <a:latin typeface="Courier New" pitchFamily="49" charset="0"/>
              </a:rPr>
              <a:t> fac</a:t>
            </a:r>
            <a:r>
              <a:rPr lang="en-US">
                <a:latin typeface="Courier" pitchFamily="49" charset="0"/>
              </a:rPr>
              <a:t>(3) </a:t>
            </a:r>
          </a:p>
        </p:txBody>
      </p:sp>
      <p:sp>
        <p:nvSpPr>
          <p:cNvPr id="360460" name="Text Box 12"/>
          <p:cNvSpPr txBox="1">
            <a:spLocks noChangeArrowheads="1"/>
          </p:cNvSpPr>
          <p:nvPr/>
        </p:nvSpPr>
        <p:spPr bwMode="auto">
          <a:xfrm>
            <a:off x="311150" y="6248400"/>
            <a:ext cx="36893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>
                <a:latin typeface="Courier New" pitchFamily="49" charset="0"/>
              </a:rPr>
              <a:t>fac(3)  has the value 6</a:t>
            </a:r>
            <a:endParaRPr lang="en-US" sz="1800">
              <a:latin typeface="Courier" pitchFamily="49" charset="0"/>
            </a:endParaRPr>
          </a:p>
        </p:txBody>
      </p:sp>
      <p:sp>
        <p:nvSpPr>
          <p:cNvPr id="360461" name="Line 13"/>
          <p:cNvSpPr>
            <a:spLocks noChangeShapeType="1"/>
          </p:cNvSpPr>
          <p:nvPr/>
        </p:nvSpPr>
        <p:spPr bwMode="auto">
          <a:xfrm>
            <a:off x="1377950" y="3810000"/>
            <a:ext cx="0" cy="9906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60462" name="Line 14"/>
          <p:cNvSpPr>
            <a:spLocks noChangeShapeType="1"/>
          </p:cNvSpPr>
          <p:nvPr/>
        </p:nvSpPr>
        <p:spPr bwMode="auto">
          <a:xfrm>
            <a:off x="539750" y="2895600"/>
            <a:ext cx="0" cy="26670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5" name="Rectangle 15"/>
          <p:cNvSpPr>
            <a:spLocks noChangeArrowheads="1"/>
          </p:cNvSpPr>
          <p:nvPr/>
        </p:nvSpPr>
        <p:spPr bwMode="auto">
          <a:xfrm>
            <a:off x="4572000" y="4953000"/>
            <a:ext cx="1828800" cy="304800"/>
          </a:xfrm>
          <a:prstGeom prst="rect">
            <a:avLst/>
          </a:prstGeom>
          <a:noFill/>
          <a:ln w="38100">
            <a:solidFill>
              <a:schemeClr val="accent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604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604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604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60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604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604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04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604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604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604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0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604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604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0455" grpId="0" autoUpdateAnimBg="0"/>
      <p:bldP spid="360456" grpId="0" autoUpdateAnimBg="0"/>
      <p:bldP spid="360457" grpId="0" autoUpdateAnimBg="0"/>
      <p:bldP spid="360458" grpId="0" autoUpdateAnimBg="0"/>
      <p:bldP spid="360459" grpId="0" autoUpdateAnimBg="0"/>
      <p:bldP spid="360460" grpId="0" autoUpdateAnimBg="0"/>
      <p:bldP spid="360461" grpId="0" animBg="1"/>
      <p:bldP spid="360462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Ex. 2: Factorial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0"/>
            <a:ext cx="8610600" cy="51816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z="2400" dirty="0" smtClean="0"/>
              <a:t>	For certain problems (such as the factorial function), a recursive solution often leads to short and elegant code. Compare the recursive solution with the iterative solution: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dirty="0" smtClean="0"/>
              <a:t>	 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fac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numb){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   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product=1;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while</a:t>
            </a:r>
            <a:r>
              <a:rPr lang="en-US" sz="2000" b="1" dirty="0" smtClean="0">
                <a:latin typeface="Courier New" pitchFamily="49" charset="0"/>
              </a:rPr>
              <a:t>(numb&gt;1){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product *= numb;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numb--;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   }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product;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}</a:t>
            </a:r>
            <a:endParaRPr lang="en-US" sz="2000" dirty="0" smtClean="0"/>
          </a:p>
        </p:txBody>
      </p:sp>
      <p:sp>
        <p:nvSpPr>
          <p:cNvPr id="16388" name="Text Box 4"/>
          <p:cNvSpPr txBox="1">
            <a:spLocks noChangeArrowheads="1"/>
          </p:cNvSpPr>
          <p:nvPr/>
        </p:nvSpPr>
        <p:spPr bwMode="auto">
          <a:xfrm>
            <a:off x="4267200" y="2625725"/>
            <a:ext cx="4495800" cy="22510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square">
            <a:spAutoFit/>
          </a:bodyPr>
          <a:lstStyle/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 err="1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</a:t>
            </a:r>
            <a:r>
              <a:rPr lang="en-US" dirty="0" err="1">
                <a:latin typeface="Courier New" pitchFamily="49" charset="0"/>
              </a:rPr>
              <a:t>fac</a:t>
            </a:r>
            <a:r>
              <a:rPr lang="en-US" dirty="0">
                <a:latin typeface="Courier New" pitchFamily="49" charset="0"/>
              </a:rPr>
              <a:t>(</a:t>
            </a:r>
            <a:r>
              <a:rPr lang="en-US" dirty="0" err="1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dirty="0">
                <a:latin typeface="Courier New" pitchFamily="49" charset="0"/>
              </a:rPr>
              <a:t> numb){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dirty="0">
                <a:latin typeface="Courier New" pitchFamily="49" charset="0"/>
              </a:rPr>
              <a:t>(numb&lt;=1)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>
                <a:latin typeface="Courier New" pitchFamily="49" charset="0"/>
              </a:rPr>
              <a:t> 	  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dirty="0">
                <a:latin typeface="Courier New" pitchFamily="49" charset="0"/>
              </a:rPr>
              <a:t> 1;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>
                <a:latin typeface="Courier New" pitchFamily="49" charset="0"/>
              </a:rPr>
              <a:t>	</a:t>
            </a:r>
            <a:r>
              <a:rPr lang="en-US" dirty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>
                <a:solidFill>
                  <a:srgbClr val="0000CC"/>
                </a:solidFill>
                <a:latin typeface="Courier New" pitchFamily="49" charset="0"/>
              </a:rPr>
              <a:t>	  return </a:t>
            </a:r>
            <a:r>
              <a:rPr lang="en-US" dirty="0">
                <a:latin typeface="Courier New" pitchFamily="49" charset="0"/>
              </a:rPr>
              <a:t>numb*</a:t>
            </a:r>
            <a:r>
              <a:rPr lang="en-US" dirty="0" err="1">
                <a:latin typeface="Courier New" pitchFamily="49" charset="0"/>
              </a:rPr>
              <a:t>fac</a:t>
            </a:r>
            <a:r>
              <a:rPr lang="en-US" dirty="0">
                <a:latin typeface="Courier New" pitchFamily="49" charset="0"/>
              </a:rPr>
              <a:t>(numb-1);</a:t>
            </a:r>
          </a:p>
          <a:p>
            <a:pPr marL="342900" indent="-342900">
              <a:spcBef>
                <a:spcPct val="0"/>
              </a:spcBef>
              <a:buClrTx/>
              <a:buSzTx/>
              <a:buFontTx/>
              <a:buNone/>
            </a:pPr>
            <a:r>
              <a:rPr lang="en-US" dirty="0">
                <a:latin typeface="Courier New" pitchFamily="49" charset="0"/>
              </a:rPr>
              <a:t>}</a:t>
            </a:r>
            <a:endParaRPr lang="en-US" dirty="0">
              <a:latin typeface="Times New Roman" pitchFamily="18" charset="0"/>
            </a:endParaRPr>
          </a:p>
          <a:p>
            <a:pPr marL="342900" indent="-342900">
              <a:buFont typeface="Monotype Sorts" pitchFamily="2" charset="2"/>
              <a:buNone/>
            </a:pPr>
            <a:endParaRPr lang="en-US" sz="1800" dirty="0"/>
          </a:p>
        </p:txBody>
      </p:sp>
      <p:sp>
        <p:nvSpPr>
          <p:cNvPr id="16389" name="Line 5"/>
          <p:cNvSpPr>
            <a:spLocks noChangeShapeType="1"/>
          </p:cNvSpPr>
          <p:nvPr/>
        </p:nvSpPr>
        <p:spPr bwMode="auto">
          <a:xfrm>
            <a:off x="4114800" y="2590800"/>
            <a:ext cx="0" cy="3124200"/>
          </a:xfrm>
          <a:prstGeom prst="line">
            <a:avLst/>
          </a:prstGeom>
          <a:noFill/>
          <a:ln w="38100">
            <a:solidFill>
              <a:srgbClr val="C00000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- Factorial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>
            <a:normAutofit fontScale="92500" lnSpcReduction="20000"/>
          </a:bodyPr>
          <a:lstStyle/>
          <a:p>
            <a:r>
              <a:rPr lang="en-US" altLang="en-US" dirty="0" smtClean="0"/>
              <a:t>First, a simple, incredibly common example - factorial</a:t>
            </a:r>
          </a:p>
          <a:p>
            <a:pPr lvl="1"/>
            <a:r>
              <a:rPr lang="en-US" altLang="en-US" dirty="0" smtClean="0"/>
              <a:t>n! = n * (n - 1) * (n - 2) * ... * (n - (n-1))</a:t>
            </a:r>
          </a:p>
          <a:p>
            <a:pPr lvl="1"/>
            <a:r>
              <a:rPr lang="en-US" altLang="en-US" dirty="0" smtClean="0"/>
              <a:t>4! = 4 * (4 - 1) * (4 - 2) * (4 - 3) = 4 * 3 * 2 * 1 = 24</a:t>
            </a:r>
          </a:p>
          <a:p>
            <a:r>
              <a:rPr lang="en-US" altLang="en-US" dirty="0" smtClean="0"/>
              <a:t>Notice that 4! = 4 * 3! = 4 * 3 * 2! = 4 * 3 * 2 * 1!</a:t>
            </a:r>
          </a:p>
          <a:p>
            <a:r>
              <a:rPr lang="en-US" altLang="en-US" dirty="0" smtClean="0"/>
              <a:t>This is a pattern that suggest recursion as a good solution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286000" y="3429000"/>
            <a:ext cx="4473532" cy="3231654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400" dirty="0">
                <a:solidFill>
                  <a:srgbClr val="0000CC"/>
                </a:solidFill>
                <a:effectLst/>
                <a:latin typeface="Times New Roman" pitchFamily="18" charset="0"/>
              </a:rPr>
              <a:t>Iterative solution (NOT recursive):</a:t>
            </a:r>
          </a:p>
          <a:p>
            <a:pPr eaLnBrk="0" hangingPunct="0"/>
            <a:r>
              <a:rPr lang="en-US" sz="2000" dirty="0" err="1">
                <a:effectLst/>
                <a:latin typeface="Courier New" pitchFamily="49" charset="0"/>
              </a:rPr>
              <a:t>int</a:t>
            </a:r>
            <a:r>
              <a:rPr lang="en-US" sz="2000" dirty="0">
                <a:effectLst/>
                <a:latin typeface="Courier New" pitchFamily="49" charset="0"/>
              </a:rPr>
              <a:t> factorial(</a:t>
            </a:r>
            <a:r>
              <a:rPr lang="en-US" sz="2000" dirty="0" err="1">
                <a:effectLst/>
                <a:latin typeface="Courier New" pitchFamily="49" charset="0"/>
              </a:rPr>
              <a:t>int</a:t>
            </a:r>
            <a:r>
              <a:rPr lang="en-US" sz="2000" dirty="0">
                <a:effectLst/>
                <a:latin typeface="Courier New" pitchFamily="49" charset="0"/>
              </a:rPr>
              <a:t> n</a:t>
            </a:r>
            <a:r>
              <a:rPr lang="en-US" sz="2000" dirty="0" smtClean="0">
                <a:effectLst/>
                <a:latin typeface="Courier New" pitchFamily="49" charset="0"/>
              </a:rPr>
              <a:t>) {</a:t>
            </a:r>
            <a:endParaRPr lang="en-US" sz="20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</a:t>
            </a:r>
            <a:r>
              <a:rPr lang="en-US" sz="2000" dirty="0" err="1">
                <a:effectLst/>
                <a:latin typeface="Courier New" pitchFamily="49" charset="0"/>
              </a:rPr>
              <a:t>int</a:t>
            </a:r>
            <a:r>
              <a:rPr lang="en-US" sz="2000" dirty="0">
                <a:effectLst/>
                <a:latin typeface="Courier New" pitchFamily="49" charset="0"/>
              </a:rPr>
              <a:t> </a:t>
            </a:r>
            <a:r>
              <a:rPr lang="en-US" sz="2000" dirty="0" err="1">
                <a:effectLst/>
                <a:latin typeface="Courier New" pitchFamily="49" charset="0"/>
              </a:rPr>
              <a:t>i</a:t>
            </a:r>
            <a:r>
              <a:rPr lang="en-US" sz="20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</a:t>
            </a:r>
            <a:r>
              <a:rPr lang="en-US" sz="2000" dirty="0" err="1">
                <a:effectLst/>
                <a:latin typeface="Courier New" pitchFamily="49" charset="0"/>
              </a:rPr>
              <a:t>int</a:t>
            </a:r>
            <a:r>
              <a:rPr lang="en-US" sz="2000" dirty="0">
                <a:effectLst/>
                <a:latin typeface="Courier New" pitchFamily="49" charset="0"/>
              </a:rPr>
              <a:t> fact = 1;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for (</a:t>
            </a:r>
            <a:r>
              <a:rPr lang="en-US" sz="2000" dirty="0" err="1">
                <a:effectLst/>
                <a:latin typeface="Courier New" pitchFamily="49" charset="0"/>
              </a:rPr>
              <a:t>i</a:t>
            </a:r>
            <a:r>
              <a:rPr lang="en-US" sz="2000" dirty="0">
                <a:effectLst/>
                <a:latin typeface="Courier New" pitchFamily="49" charset="0"/>
              </a:rPr>
              <a:t> = n; </a:t>
            </a:r>
            <a:r>
              <a:rPr lang="en-US" sz="2000" dirty="0" err="1">
                <a:effectLst/>
                <a:latin typeface="Courier New" pitchFamily="49" charset="0"/>
              </a:rPr>
              <a:t>i</a:t>
            </a:r>
            <a:r>
              <a:rPr lang="en-US" sz="2000" dirty="0">
                <a:effectLst/>
                <a:latin typeface="Courier New" pitchFamily="49" charset="0"/>
              </a:rPr>
              <a:t> &gt;= 1; </a:t>
            </a:r>
            <a:r>
              <a:rPr lang="en-US" sz="2000" dirty="0" err="1">
                <a:effectLst/>
                <a:latin typeface="Courier New" pitchFamily="49" charset="0"/>
              </a:rPr>
              <a:t>i</a:t>
            </a:r>
            <a:r>
              <a:rPr lang="en-US" sz="2000" dirty="0">
                <a:effectLst/>
                <a:latin typeface="Courier New" pitchFamily="49" charset="0"/>
              </a:rPr>
              <a:t>--)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{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  fact *= </a:t>
            </a:r>
            <a:r>
              <a:rPr lang="en-US" sz="2000" dirty="0" err="1">
                <a:effectLst/>
                <a:latin typeface="Courier New" pitchFamily="49" charset="0"/>
              </a:rPr>
              <a:t>i</a:t>
            </a:r>
            <a:r>
              <a:rPr lang="en-US" sz="20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}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  return fact;</a:t>
            </a:r>
          </a:p>
          <a:p>
            <a:pPr eaLnBrk="0" hangingPunct="0"/>
            <a:r>
              <a:rPr lang="en-US" sz="2000" dirty="0">
                <a:effectLst/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: Factorial - Recursive </a:t>
            </a:r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4114800" y="1219200"/>
            <a:ext cx="4840288" cy="4913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endParaRPr kumimoji="0" lang="en-US" altLang="zh-CN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 general, we can define the factorial function in the following way:</a:t>
            </a:r>
            <a:br>
              <a:rPr kumimoji="0" lang="en-US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</a:br>
            <a:endParaRPr kumimoji="0" lang="en-US" altLang="zh-CN" sz="3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altLang="zh-CN" sz="30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	</a:t>
            </a:r>
            <a:endParaRPr kumimoji="0" lang="en-US" altLang="zh-CN" sz="3000" b="0" i="0" u="none" strike="noStrike" kern="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" name="Picture 5" descr="C:\Documents and Settings\Administrator.LEE\Desktop\0.bmp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1219200"/>
            <a:ext cx="4038600" cy="2667000"/>
          </a:xfrm>
          <a:prstGeom prst="rect">
            <a:avLst/>
          </a:prstGeom>
          <a:noFill/>
        </p:spPr>
      </p:pic>
      <p:pic>
        <p:nvPicPr>
          <p:cNvPr id="6" name="Picture 6" descr="C:\Documents and Settings\Administrator.LEE\Desktop\0.bmp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04800" y="4800600"/>
            <a:ext cx="4876800" cy="1981200"/>
          </a:xfrm>
          <a:prstGeom prst="rect">
            <a:avLst/>
          </a:prstGeom>
          <a:noFill/>
        </p:spPr>
      </p:pic>
      <p:pic>
        <p:nvPicPr>
          <p:cNvPr id="7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" y="3657600"/>
            <a:ext cx="8656638" cy="1147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Factorial Trace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/>
          <a:lstStyle/>
          <a:p>
            <a:r>
              <a:rPr lang="en-US" altLang="zh-CN" dirty="0" smtClean="0"/>
              <a:t>To see how the recursion works, let</a:t>
            </a:r>
            <a:r>
              <a:rPr lang="en-US" altLang="zh-CN" dirty="0" smtClean="0">
                <a:latin typeface="Tahoma"/>
              </a:rPr>
              <a:t>’</a:t>
            </a:r>
            <a:r>
              <a:rPr lang="en-US" altLang="zh-CN" dirty="0" smtClean="0"/>
              <a:t>s break down the factorial function to solve factorial(3)</a:t>
            </a:r>
          </a:p>
          <a:p>
            <a:endParaRPr lang="en-US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2362200"/>
            <a:ext cx="8200062" cy="388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Factorial - Recursive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334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0" y="1828800"/>
            <a:ext cx="4552950" cy="4760913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dirty="0" err="1">
                <a:effectLst/>
                <a:latin typeface="Courier New" pitchFamily="49" charset="0"/>
              </a:rPr>
              <a:t>int</a:t>
            </a:r>
            <a:r>
              <a:rPr lang="en-US" dirty="0">
                <a:effectLst/>
                <a:latin typeface="Courier New" pitchFamily="49" charset="0"/>
              </a:rPr>
              <a:t> </a:t>
            </a:r>
            <a:r>
              <a:rPr lang="en-US" dirty="0" err="1">
                <a:effectLst/>
                <a:latin typeface="Courier New" pitchFamily="49" charset="0"/>
              </a:rPr>
              <a:t>recFact</a:t>
            </a:r>
            <a:r>
              <a:rPr lang="en-US" dirty="0">
                <a:effectLst/>
                <a:latin typeface="Courier New" pitchFamily="49" charset="0"/>
              </a:rPr>
              <a:t>(</a:t>
            </a:r>
            <a:r>
              <a:rPr lang="en-US" dirty="0" err="1">
                <a:effectLst/>
                <a:latin typeface="Courier New" pitchFamily="49" charset="0"/>
              </a:rPr>
              <a:t>int</a:t>
            </a:r>
            <a:r>
              <a:rPr lang="en-US" dirty="0">
                <a:effectLst/>
                <a:latin typeface="Courier New" pitchFamily="49" charset="0"/>
              </a:rPr>
              <a:t> n)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{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if (n &lt;= 1)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{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//this is the base case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//(or terminal case)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return 1;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}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else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{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//Otherwise, return the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//current </a:t>
            </a:r>
            <a:r>
              <a:rPr lang="en-US" dirty="0" err="1">
                <a:effectLst/>
                <a:latin typeface="Courier New" pitchFamily="49" charset="0"/>
              </a:rPr>
              <a:t>val</a:t>
            </a:r>
            <a:r>
              <a:rPr lang="en-US" dirty="0">
                <a:effectLst/>
                <a:latin typeface="Courier New" pitchFamily="49" charset="0"/>
              </a:rPr>
              <a:t> times the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//factorial of the next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//lowest integer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  return (n * </a:t>
            </a:r>
            <a:r>
              <a:rPr lang="en-US" dirty="0" err="1">
                <a:effectLst/>
                <a:latin typeface="Courier New" pitchFamily="49" charset="0"/>
              </a:rPr>
              <a:t>recFact</a:t>
            </a:r>
            <a:r>
              <a:rPr lang="en-US" dirty="0">
                <a:effectLst/>
                <a:latin typeface="Courier New" pitchFamily="49" charset="0"/>
              </a:rPr>
              <a:t>(n – 1));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  }</a:t>
            </a:r>
          </a:p>
          <a:p>
            <a:pPr eaLnBrk="0" hangingPunct="0"/>
            <a:r>
              <a:rPr lang="en-US" dirty="0">
                <a:effectLst/>
                <a:latin typeface="Courier New" pitchFamily="49" charset="0"/>
              </a:rPr>
              <a:t>}</a:t>
            </a:r>
          </a:p>
        </p:txBody>
      </p:sp>
      <p:grpSp>
        <p:nvGrpSpPr>
          <p:cNvPr id="4" name="Group 5"/>
          <p:cNvGrpSpPr/>
          <p:nvPr/>
        </p:nvGrpSpPr>
        <p:grpSpPr>
          <a:xfrm>
            <a:off x="4572000" y="1519535"/>
            <a:ext cx="4316467" cy="4576465"/>
            <a:chOff x="4724400" y="1258888"/>
            <a:chExt cx="4316467" cy="4576465"/>
          </a:xfrm>
        </p:grpSpPr>
        <p:sp>
          <p:nvSpPr>
            <p:cNvPr id="7" name="Text Box 4"/>
            <p:cNvSpPr txBox="1">
              <a:spLocks noChangeArrowheads="1"/>
            </p:cNvSpPr>
            <p:nvPr/>
          </p:nvSpPr>
          <p:spPr bwMode="auto">
            <a:xfrm>
              <a:off x="4800600" y="3316288"/>
              <a:ext cx="1909497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4 * recFact(3)</a:t>
              </a:r>
            </a:p>
          </p:txBody>
        </p:sp>
        <p:sp>
          <p:nvSpPr>
            <p:cNvPr id="8" name="Text Box 6"/>
            <p:cNvSpPr txBox="1">
              <a:spLocks noChangeArrowheads="1"/>
            </p:cNvSpPr>
            <p:nvPr/>
          </p:nvSpPr>
          <p:spPr bwMode="auto">
            <a:xfrm>
              <a:off x="4724400" y="2630488"/>
              <a:ext cx="1447832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dirty="0" err="1">
                  <a:effectLst/>
                  <a:latin typeface="Times New Roman" pitchFamily="18" charset="0"/>
                </a:rPr>
                <a:t>recFact</a:t>
              </a:r>
              <a:r>
                <a:rPr lang="en-US" sz="2400" dirty="0">
                  <a:effectLst/>
                  <a:latin typeface="Times New Roman" pitchFamily="18" charset="0"/>
                </a:rPr>
                <a:t>(4)</a:t>
              </a:r>
            </a:p>
          </p:txBody>
        </p:sp>
        <p:sp>
          <p:nvSpPr>
            <p:cNvPr id="9" name="Text Box 7"/>
            <p:cNvSpPr txBox="1">
              <a:spLocks noChangeArrowheads="1"/>
            </p:cNvSpPr>
            <p:nvPr/>
          </p:nvSpPr>
          <p:spPr bwMode="auto">
            <a:xfrm>
              <a:off x="5181600" y="4002088"/>
              <a:ext cx="1909497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3 * recFact(2)</a:t>
              </a:r>
            </a:p>
          </p:txBody>
        </p:sp>
        <p:sp>
          <p:nvSpPr>
            <p:cNvPr id="10" name="Text Box 8"/>
            <p:cNvSpPr txBox="1">
              <a:spLocks noChangeArrowheads="1"/>
            </p:cNvSpPr>
            <p:nvPr/>
          </p:nvSpPr>
          <p:spPr bwMode="auto">
            <a:xfrm>
              <a:off x="5562600" y="4687888"/>
              <a:ext cx="1909497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2 * recFact(1)</a:t>
              </a:r>
            </a:p>
          </p:txBody>
        </p:sp>
        <p:sp>
          <p:nvSpPr>
            <p:cNvPr id="11" name="Text Box 9"/>
            <p:cNvSpPr txBox="1">
              <a:spLocks noChangeArrowheads="1"/>
            </p:cNvSpPr>
            <p:nvPr/>
          </p:nvSpPr>
          <p:spPr bwMode="auto">
            <a:xfrm>
              <a:off x="6324600" y="5373688"/>
              <a:ext cx="338554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12" name="Line 10"/>
            <p:cNvSpPr>
              <a:spLocks noChangeShapeType="1"/>
            </p:cNvSpPr>
            <p:nvPr/>
          </p:nvSpPr>
          <p:spPr bwMode="auto">
            <a:xfrm flipH="1" flipV="1">
              <a:off x="6248400" y="4992688"/>
              <a:ext cx="2286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 flipV="1">
              <a:off x="6019800" y="4306888"/>
              <a:ext cx="2286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14" name="Line 12"/>
            <p:cNvSpPr>
              <a:spLocks noChangeShapeType="1"/>
            </p:cNvSpPr>
            <p:nvPr/>
          </p:nvSpPr>
          <p:spPr bwMode="auto">
            <a:xfrm flipH="1" flipV="1">
              <a:off x="5562600" y="3621088"/>
              <a:ext cx="22860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15" name="Line 13"/>
            <p:cNvSpPr>
              <a:spLocks noChangeShapeType="1"/>
            </p:cNvSpPr>
            <p:nvPr/>
          </p:nvSpPr>
          <p:spPr bwMode="auto">
            <a:xfrm flipH="1" flipV="1">
              <a:off x="5257800" y="2895600"/>
              <a:ext cx="228600" cy="496888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16" name="Line 14"/>
            <p:cNvSpPr>
              <a:spLocks noChangeShapeType="1"/>
            </p:cNvSpPr>
            <p:nvPr/>
          </p:nvSpPr>
          <p:spPr bwMode="auto">
            <a:xfrm>
              <a:off x="4724400" y="2859088"/>
              <a:ext cx="0" cy="2743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17" name="Text Box 15"/>
            <p:cNvSpPr txBox="1">
              <a:spLocks noChangeArrowheads="1"/>
            </p:cNvSpPr>
            <p:nvPr/>
          </p:nvSpPr>
          <p:spPr bwMode="auto">
            <a:xfrm>
              <a:off x="7620000" y="3316288"/>
              <a:ext cx="800219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4 * 6</a:t>
              </a: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7620000" y="3925888"/>
              <a:ext cx="800219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3 * 2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>
              <a:off x="7620000" y="4687888"/>
              <a:ext cx="800219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2 * 1</a:t>
              </a:r>
            </a:p>
          </p:txBody>
        </p:sp>
        <p:sp>
          <p:nvSpPr>
            <p:cNvPr id="20" name="Text Box 18"/>
            <p:cNvSpPr txBox="1">
              <a:spLocks noChangeArrowheads="1"/>
            </p:cNvSpPr>
            <p:nvPr/>
          </p:nvSpPr>
          <p:spPr bwMode="auto">
            <a:xfrm>
              <a:off x="7772400" y="5373688"/>
              <a:ext cx="338554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1</a:t>
              </a:r>
            </a:p>
          </p:txBody>
        </p:sp>
        <p:sp>
          <p:nvSpPr>
            <p:cNvPr id="21" name="Line 19"/>
            <p:cNvSpPr>
              <a:spLocks noChangeShapeType="1"/>
            </p:cNvSpPr>
            <p:nvPr/>
          </p:nvSpPr>
          <p:spPr bwMode="auto">
            <a:xfrm flipH="1" flipV="1">
              <a:off x="7924800" y="4992688"/>
              <a:ext cx="0" cy="3810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22" name="Line 20"/>
            <p:cNvSpPr>
              <a:spLocks noChangeShapeType="1"/>
            </p:cNvSpPr>
            <p:nvPr/>
          </p:nvSpPr>
          <p:spPr bwMode="auto">
            <a:xfrm flipH="1" flipV="1">
              <a:off x="7924800" y="4306888"/>
              <a:ext cx="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23" name="Line 21"/>
            <p:cNvSpPr>
              <a:spLocks noChangeShapeType="1"/>
            </p:cNvSpPr>
            <p:nvPr/>
          </p:nvSpPr>
          <p:spPr bwMode="auto">
            <a:xfrm flipH="1" flipV="1">
              <a:off x="7924800" y="3544888"/>
              <a:ext cx="0" cy="4572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24" name="Line 22"/>
            <p:cNvSpPr>
              <a:spLocks noChangeShapeType="1"/>
            </p:cNvSpPr>
            <p:nvPr/>
          </p:nvSpPr>
          <p:spPr bwMode="auto">
            <a:xfrm flipH="1" flipV="1">
              <a:off x="7924800" y="2478088"/>
              <a:ext cx="0" cy="91440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sm" len="sm"/>
              <a:tailEnd type="triangle" w="lg" len="lg"/>
            </a:ln>
          </p:spPr>
          <p:txBody>
            <a:bodyPr wrap="none" anchor="ctr"/>
            <a:lstStyle/>
            <a:p>
              <a:endParaRPr lang="en-US" sz="2000">
                <a:effectLst/>
              </a:endParaRPr>
            </a:p>
          </p:txBody>
        </p:sp>
        <p:sp>
          <p:nvSpPr>
            <p:cNvPr id="25" name="Text Box 23"/>
            <p:cNvSpPr txBox="1">
              <a:spLocks noChangeArrowheads="1"/>
            </p:cNvSpPr>
            <p:nvPr/>
          </p:nvSpPr>
          <p:spPr bwMode="auto">
            <a:xfrm>
              <a:off x="7696200" y="2097088"/>
              <a:ext cx="492443" cy="461665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24</a:t>
              </a:r>
            </a:p>
          </p:txBody>
        </p:sp>
        <p:sp>
          <p:nvSpPr>
            <p:cNvPr id="26" name="Text Box 24"/>
            <p:cNvSpPr txBox="1">
              <a:spLocks noChangeArrowheads="1"/>
            </p:cNvSpPr>
            <p:nvPr/>
          </p:nvSpPr>
          <p:spPr bwMode="auto">
            <a:xfrm>
              <a:off x="4724400" y="1258888"/>
              <a:ext cx="2483372" cy="83099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 dirty="0">
                  <a:effectLst/>
                  <a:latin typeface="Times New Roman" pitchFamily="18" charset="0"/>
                </a:rPr>
                <a:t>Function calls</a:t>
              </a:r>
            </a:p>
            <a:p>
              <a:pPr eaLnBrk="0" hangingPunct="0"/>
              <a:r>
                <a:rPr lang="en-US" sz="2400" u="sng" dirty="0">
                  <a:effectLst/>
                  <a:latin typeface="Times New Roman" pitchFamily="18" charset="0"/>
                </a:rPr>
                <a:t>(trace downwards)</a:t>
              </a:r>
              <a:endParaRPr lang="en-US" sz="2400" dirty="0">
                <a:effectLst/>
                <a:latin typeface="Times New Roman" pitchFamily="18" charset="0"/>
              </a:endParaRPr>
            </a:p>
          </p:txBody>
        </p:sp>
        <p:sp>
          <p:nvSpPr>
            <p:cNvPr id="27" name="Text Box 25"/>
            <p:cNvSpPr txBox="1">
              <a:spLocks noChangeArrowheads="1"/>
            </p:cNvSpPr>
            <p:nvPr/>
          </p:nvSpPr>
          <p:spPr bwMode="auto">
            <a:xfrm>
              <a:off x="6934200" y="1258888"/>
              <a:ext cx="2106667" cy="830997"/>
            </a:xfrm>
            <a:prstGeom prst="rect">
              <a:avLst/>
            </a:prstGeom>
            <a:noFill/>
            <a:ln w="12700">
              <a:noFill/>
              <a:miter lim="800000"/>
              <a:headEnd type="none" w="sm" len="sm"/>
              <a:tailEnd type="none" w="sm" len="sm"/>
            </a:ln>
          </p:spPr>
          <p:txBody>
            <a:bodyPr wrap="none">
              <a:spAutoFit/>
            </a:bodyPr>
            <a:lstStyle/>
            <a:p>
              <a:pPr eaLnBrk="0" hangingPunct="0"/>
              <a:r>
                <a:rPr lang="en-US" sz="2400">
                  <a:effectLst/>
                  <a:latin typeface="Times New Roman" pitchFamily="18" charset="0"/>
                </a:rPr>
                <a:t>Return values</a:t>
              </a:r>
            </a:p>
            <a:p>
              <a:pPr eaLnBrk="0" hangingPunct="0"/>
              <a:r>
                <a:rPr lang="en-US" sz="2400" u="sng">
                  <a:effectLst/>
                  <a:latin typeface="Times New Roman" pitchFamily="18" charset="0"/>
                </a:rPr>
                <a:t>(trace upwards)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4572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4" name="Rectangle 3"/>
          <p:cNvSpPr txBox="1">
            <a:spLocks noChangeArrowheads="1"/>
          </p:cNvSpPr>
          <p:nvPr/>
        </p:nvSpPr>
        <p:spPr bwMode="auto">
          <a:xfrm>
            <a:off x="158750" y="1600200"/>
            <a:ext cx="82296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 typeface="Wingdings" pitchFamily="2" charset="2"/>
              <a:buChar char="n"/>
              <a:tabLst/>
              <a:defRPr/>
            </a:pPr>
            <a:r>
              <a:rPr kumimoji="0" lang="en-US" sz="2400" b="0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Assume the number typed is 3, that is, numb=3. 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5000"/>
              <a:buFontTx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ourier" pitchFamily="49" charset="0"/>
                <a:ea typeface="+mn-ea"/>
                <a:cs typeface="+mn-cs"/>
              </a:rPr>
              <a:t>fac(3) :</a:t>
            </a:r>
            <a:endParaRPr kumimoji="0" lang="en-US" sz="2000" b="1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ourier" pitchFamily="49" charset="0"/>
              <a:ea typeface="+mn-ea"/>
              <a:cs typeface="+mn-cs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4197350" y="4572000"/>
            <a:ext cx="4946650" cy="1920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 eaLnBrk="0" hangingPunct="0"/>
            <a:r>
              <a:rPr lang="en-US" sz="2000" b="1" dirty="0" err="1">
                <a:solidFill>
                  <a:srgbClr val="0000CC"/>
                </a:solidFill>
                <a:effectLst/>
                <a:latin typeface="Courier" pitchFamily="49" charset="0"/>
              </a:rPr>
              <a:t>int</a:t>
            </a:r>
            <a:r>
              <a:rPr lang="en-US" sz="2000" b="1" dirty="0">
                <a:solidFill>
                  <a:schemeClr val="accent2"/>
                </a:solidFill>
                <a:effectLst/>
                <a:latin typeface="Courier" pitchFamily="49" charset="0"/>
              </a:rPr>
              <a:t> </a:t>
            </a: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 New" pitchFamily="49" charset="0"/>
              </a:rPr>
              <a:t>(</a:t>
            </a:r>
            <a:r>
              <a:rPr lang="en-US" sz="2000" b="1" dirty="0" err="1">
                <a:solidFill>
                  <a:srgbClr val="0000CC"/>
                </a:solidFill>
                <a:effectLst/>
                <a:latin typeface="Courier" pitchFamily="49" charset="0"/>
              </a:rPr>
              <a:t>int</a:t>
            </a:r>
            <a:r>
              <a:rPr lang="en-US" sz="2000" b="1" dirty="0">
                <a:effectLst/>
                <a:latin typeface="Courier New" pitchFamily="49" charset="0"/>
              </a:rPr>
              <a:t> numb){</a:t>
            </a:r>
          </a:p>
          <a:p>
            <a:pPr marL="342900" indent="-342900" eaLnBrk="0" hangingPunct="0"/>
            <a:r>
              <a:rPr lang="en-US" sz="2000" b="1" dirty="0">
                <a:effectLst/>
                <a:latin typeface="Courier New" pitchFamily="49" charset="0"/>
              </a:rPr>
              <a:t>	</a:t>
            </a: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if</a:t>
            </a:r>
            <a:r>
              <a:rPr lang="en-US" sz="2000" b="1" dirty="0">
                <a:effectLst/>
                <a:latin typeface="Courier New" pitchFamily="49" charset="0"/>
              </a:rPr>
              <a:t>(numb&lt;=1)</a:t>
            </a:r>
          </a:p>
          <a:p>
            <a:pPr marL="342900" indent="-342900" eaLnBrk="0" hangingPunct="0"/>
            <a:r>
              <a:rPr lang="en-US" sz="2000" b="1" dirty="0">
                <a:effectLst/>
                <a:latin typeface="Courier New" pitchFamily="49" charset="0"/>
              </a:rPr>
              <a:t> </a:t>
            </a:r>
            <a:r>
              <a:rPr lang="en-US" sz="2000" b="1" dirty="0">
                <a:solidFill>
                  <a:schemeClr val="accent2"/>
                </a:solidFill>
                <a:effectLst/>
                <a:latin typeface="Courier" pitchFamily="49" charset="0"/>
              </a:rPr>
              <a:t>	   </a:t>
            </a: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return</a:t>
            </a:r>
            <a:r>
              <a:rPr lang="en-US" sz="2000" b="1" dirty="0">
                <a:solidFill>
                  <a:srgbClr val="0000CC"/>
                </a:solidFill>
                <a:effectLst/>
                <a:latin typeface="Courier New" pitchFamily="49" charset="0"/>
              </a:rPr>
              <a:t> </a:t>
            </a:r>
            <a:r>
              <a:rPr lang="en-US" sz="2000" b="1" dirty="0">
                <a:effectLst/>
                <a:latin typeface="Courier New" pitchFamily="49" charset="0"/>
              </a:rPr>
              <a:t>1;</a:t>
            </a:r>
          </a:p>
          <a:p>
            <a:pPr marL="342900" indent="-342900" eaLnBrk="0" hangingPunct="0"/>
            <a:r>
              <a:rPr lang="en-US" sz="2000" b="1" dirty="0">
                <a:effectLst/>
                <a:latin typeface="Courier New" pitchFamily="49" charset="0"/>
              </a:rPr>
              <a:t>	</a:t>
            </a: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else</a:t>
            </a:r>
          </a:p>
          <a:p>
            <a:pPr marL="342900" indent="-342900" eaLnBrk="0" hangingPunct="0"/>
            <a:r>
              <a:rPr lang="en-US" sz="2000" b="1" dirty="0">
                <a:effectLst/>
                <a:latin typeface="Courier New" pitchFamily="49" charset="0"/>
              </a:rPr>
              <a:t>	   </a:t>
            </a: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return</a:t>
            </a:r>
            <a:r>
              <a:rPr lang="en-US" sz="2000" b="1" dirty="0">
                <a:effectLst/>
                <a:latin typeface="Courier New" pitchFamily="49" charset="0"/>
              </a:rPr>
              <a:t> numb * </a:t>
            </a: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 New" pitchFamily="49" charset="0"/>
              </a:rPr>
              <a:t>(numb-1);</a:t>
            </a:r>
          </a:p>
          <a:p>
            <a:pPr marL="342900" indent="-342900" eaLnBrk="0" hangingPunct="0"/>
            <a:r>
              <a:rPr lang="en-US" sz="2000" b="1" dirty="0">
                <a:effectLst/>
                <a:latin typeface="Courier New" pitchFamily="49" charset="0"/>
              </a:rPr>
              <a:t>}</a:t>
            </a:r>
            <a:endParaRPr lang="en-US" sz="2000" b="1" dirty="0">
              <a:effectLst/>
            </a:endParaRPr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3962400" y="4572000"/>
            <a:ext cx="5029200" cy="2057400"/>
          </a:xfrm>
          <a:prstGeom prst="rect">
            <a:avLst/>
          </a:prstGeom>
          <a:noFill/>
          <a:ln w="5715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-222250" y="2362200"/>
            <a:ext cx="472440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742950" lvl="1" indent="-285750" eaLnBrk="0" hangingPunct="0">
              <a:lnSpc>
                <a:spcPct val="90000"/>
              </a:lnSpc>
            </a:pPr>
            <a:r>
              <a:rPr lang="en-US" sz="2000" b="1" dirty="0">
                <a:effectLst/>
                <a:latin typeface="Courier" pitchFamily="49" charset="0"/>
              </a:rPr>
              <a:t>3 &lt;= 1 ? 		  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No.</a:t>
            </a:r>
          </a:p>
          <a:p>
            <a:pPr marL="742950" lvl="1" indent="-28575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(3) = 3 * </a:t>
            </a: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(2)</a:t>
            </a:r>
            <a:endParaRPr lang="en-US" sz="2000" b="1" dirty="0">
              <a:effectLst/>
            </a:endParaRPr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82550" y="2971800"/>
            <a:ext cx="4298950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742950" lvl="1" indent="-28575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(2) :</a:t>
            </a:r>
          </a:p>
          <a:p>
            <a:pPr marL="1143000" lvl="2" indent="-228600" eaLnBrk="0" hangingPunct="0">
              <a:lnSpc>
                <a:spcPct val="90000"/>
              </a:lnSpc>
            </a:pPr>
            <a:r>
              <a:rPr lang="en-US" sz="2000" b="1" dirty="0">
                <a:effectLst/>
                <a:latin typeface="Courier" pitchFamily="49" charset="0"/>
              </a:rPr>
              <a:t>2 &lt;= 1 ? 		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No.</a:t>
            </a:r>
          </a:p>
          <a:p>
            <a:pPr marL="1143000" lvl="2" indent="-22860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(2) = 2 * </a:t>
            </a: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(1)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457200" y="3962400"/>
            <a:ext cx="4038600" cy="915988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1143000" lvl="2" indent="-22860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(1) :</a:t>
            </a:r>
          </a:p>
          <a:p>
            <a:pPr marL="1600200" lvl="3" indent="-228600" eaLnBrk="0" hangingPunct="0">
              <a:lnSpc>
                <a:spcPct val="90000"/>
              </a:lnSpc>
            </a:pPr>
            <a:r>
              <a:rPr lang="en-US" sz="2000" b="1" dirty="0">
                <a:effectLst/>
                <a:latin typeface="Courier" pitchFamily="49" charset="0"/>
              </a:rPr>
              <a:t>1 &lt;= 1 ?   </a:t>
            </a:r>
            <a:r>
              <a:rPr lang="en-US" sz="2000" b="1" dirty="0">
                <a:solidFill>
                  <a:srgbClr val="FF0000"/>
                </a:solidFill>
                <a:effectLst/>
              </a:rPr>
              <a:t>Yes.</a:t>
            </a:r>
          </a:p>
          <a:p>
            <a:pPr marL="1600200" lvl="3" indent="-228600" eaLnBrk="0" hangingPunct="0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return </a:t>
            </a:r>
            <a:r>
              <a:rPr lang="en-US" sz="2000" b="1" dirty="0">
                <a:effectLst/>
                <a:latin typeface="Courier" pitchFamily="49" charset="0"/>
              </a:rPr>
              <a:t>1</a:t>
            </a:r>
          </a:p>
        </p:txBody>
      </p:sp>
      <p:sp>
        <p:nvSpPr>
          <p:cNvPr id="10" name="Text Box 10"/>
          <p:cNvSpPr txBox="1">
            <a:spLocks noChangeArrowheads="1"/>
          </p:cNvSpPr>
          <p:nvPr/>
        </p:nvSpPr>
        <p:spPr bwMode="auto">
          <a:xfrm>
            <a:off x="158750" y="4881563"/>
            <a:ext cx="38417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1143000" lvl="2" indent="-22860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(2) </a:t>
            </a:r>
            <a:r>
              <a:rPr lang="en-US" sz="2000" b="1" dirty="0">
                <a:effectLst/>
                <a:latin typeface="Courier New" pitchFamily="49" charset="0"/>
              </a:rPr>
              <a:t>= 2 * 1 = 2</a:t>
            </a:r>
          </a:p>
          <a:p>
            <a:pPr marL="1143000" lvl="2" indent="-228600" eaLnBrk="0" hangingPunct="0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return</a:t>
            </a:r>
            <a:r>
              <a:rPr lang="en-US" sz="2000" b="1" dirty="0">
                <a:effectLst/>
                <a:latin typeface="Courier New" pitchFamily="49" charset="0"/>
              </a:rPr>
              <a:t> </a:t>
            </a: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(2) </a:t>
            </a:r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-146050" y="5613400"/>
            <a:ext cx="3384550" cy="6413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742950" lvl="1" indent="-285750" eaLnBrk="0" hangingPunct="0">
              <a:lnSpc>
                <a:spcPct val="90000"/>
              </a:lnSpc>
            </a:pP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(3)</a:t>
            </a:r>
            <a:r>
              <a:rPr lang="en-US" sz="2000" b="1" dirty="0">
                <a:effectLst/>
                <a:latin typeface="Courier New" pitchFamily="49" charset="0"/>
              </a:rPr>
              <a:t> = 3 * 2 = 6</a:t>
            </a:r>
          </a:p>
          <a:p>
            <a:pPr marL="742950" lvl="1" indent="-285750" eaLnBrk="0" hangingPunct="0">
              <a:lnSpc>
                <a:spcPct val="90000"/>
              </a:lnSpc>
            </a:pPr>
            <a:r>
              <a:rPr lang="en-US" sz="2000" b="1" dirty="0">
                <a:solidFill>
                  <a:srgbClr val="0000CC"/>
                </a:solidFill>
                <a:effectLst/>
                <a:latin typeface="Courier" pitchFamily="49" charset="0"/>
              </a:rPr>
              <a:t>return</a:t>
            </a:r>
            <a:r>
              <a:rPr lang="en-US" sz="2000" b="1" dirty="0">
                <a:effectLst/>
                <a:latin typeface="Courier New" pitchFamily="49" charset="0"/>
              </a:rPr>
              <a:t> </a:t>
            </a:r>
            <a:r>
              <a:rPr lang="en-US" sz="2000" b="1" dirty="0" err="1">
                <a:effectLst/>
                <a:latin typeface="Courier New" pitchFamily="49" charset="0"/>
              </a:rPr>
              <a:t>fac</a:t>
            </a:r>
            <a:r>
              <a:rPr lang="en-US" sz="2000" b="1" dirty="0">
                <a:effectLst/>
                <a:latin typeface="Courier" pitchFamily="49" charset="0"/>
              </a:rPr>
              <a:t>(3) </a:t>
            </a:r>
          </a:p>
        </p:txBody>
      </p:sp>
      <p:sp>
        <p:nvSpPr>
          <p:cNvPr id="12" name="Text Box 12"/>
          <p:cNvSpPr txBox="1">
            <a:spLocks noChangeArrowheads="1"/>
          </p:cNvSpPr>
          <p:nvPr/>
        </p:nvSpPr>
        <p:spPr bwMode="auto">
          <a:xfrm>
            <a:off x="311150" y="6248400"/>
            <a:ext cx="36893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 eaLnBrk="0" hangingPunct="0">
              <a:spcBef>
                <a:spcPct val="20000"/>
              </a:spcBef>
              <a:buClr>
                <a:schemeClr val="tx2"/>
              </a:buClr>
              <a:buSzPct val="75000"/>
              <a:buFont typeface="Monotype Sorts" pitchFamily="2" charset="2"/>
              <a:buNone/>
            </a:pPr>
            <a:r>
              <a:rPr lang="en-US" sz="2000" b="1">
                <a:effectLst/>
                <a:latin typeface="Courier New" pitchFamily="49" charset="0"/>
              </a:rPr>
              <a:t>fac(3)  has the value 6</a:t>
            </a:r>
            <a:endParaRPr lang="en-US" b="1">
              <a:effectLst/>
              <a:latin typeface="Courier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utoUpdateAnimBg="0"/>
      <p:bldP spid="8" grpId="0" autoUpdateAnimBg="0"/>
      <p:bldP spid="9" grpId="0" autoUpdateAnimBg="0"/>
      <p:bldP spid="10" grpId="0" autoUpdateAnimBg="0"/>
      <p:bldP spid="11" grpId="0" autoUpdateAnimBg="0"/>
      <p:bldP spid="12" grpId="0" autoUpdateAnimBg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Recursion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dirty="0" smtClean="0"/>
              <a:t>	We must always make sure that the recursion </a:t>
            </a:r>
            <a:r>
              <a:rPr lang="en-US" i="1" dirty="0" smtClean="0">
                <a:solidFill>
                  <a:srgbClr val="0000CC"/>
                </a:solidFill>
              </a:rPr>
              <a:t>bottoms out</a:t>
            </a:r>
            <a:r>
              <a:rPr lang="en-US" dirty="0" smtClean="0">
                <a:solidFill>
                  <a:srgbClr val="0000CC"/>
                </a:solidFill>
              </a:rPr>
              <a:t>:</a:t>
            </a:r>
          </a:p>
          <a:p>
            <a:pPr eaLnBrk="1" hangingPunct="1">
              <a:buFont typeface="Monotype Sorts" pitchFamily="2" charset="2"/>
              <a:buNone/>
            </a:pPr>
            <a:endParaRPr lang="en-US" dirty="0" smtClean="0"/>
          </a:p>
          <a:p>
            <a:pPr eaLnBrk="1" hangingPunct="1"/>
            <a:r>
              <a:rPr lang="en-US" dirty="0" smtClean="0"/>
              <a:t>A recursive function must contain at least one </a:t>
            </a:r>
            <a:r>
              <a:rPr lang="en-US" dirty="0" smtClean="0">
                <a:solidFill>
                  <a:srgbClr val="0000CC"/>
                </a:solidFill>
              </a:rPr>
              <a:t>non-recursive branch</a:t>
            </a:r>
            <a:r>
              <a:rPr lang="en-US" dirty="0" smtClean="0"/>
              <a:t>.</a:t>
            </a:r>
          </a:p>
          <a:p>
            <a:pPr eaLnBrk="1" hangingPunct="1"/>
            <a:r>
              <a:rPr lang="en-US" dirty="0" smtClean="0"/>
              <a:t>The recursive calls must eventually lead to a non-recursive branch.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Care to be taken - Iteration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153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	If we use iteration, we must be careful not to create an infinite loop by accident: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endParaRPr lang="en-US" smtClean="0"/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mtClean="0"/>
              <a:t>	</a:t>
            </a:r>
            <a:r>
              <a:rPr lang="en-US" sz="2400" b="1" smtClean="0">
                <a:solidFill>
                  <a:srgbClr val="0000CC"/>
                </a:solidFill>
                <a:latin typeface="Courier New" pitchFamily="49" charset="0"/>
              </a:rPr>
              <a:t>for</a:t>
            </a:r>
            <a:r>
              <a:rPr lang="en-US" sz="2400" b="1" smtClean="0">
                <a:latin typeface="Courier New" pitchFamily="49" charset="0"/>
              </a:rPr>
              <a:t>(</a:t>
            </a:r>
            <a:r>
              <a:rPr lang="en-US" sz="24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400" b="1" smtClean="0">
                <a:latin typeface="Courier New" pitchFamily="49" charset="0"/>
              </a:rPr>
              <a:t> incr=1; incr!=10;incr+=2)</a:t>
            </a:r>
            <a:endParaRPr lang="en-US" sz="2400" b="1" smtClean="0">
              <a:solidFill>
                <a:srgbClr val="99FF33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>
                <a:latin typeface="Courier New" pitchFamily="49" charset="0"/>
              </a:rPr>
              <a:t>	  ...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>
                <a:latin typeface="Courier New" pitchFamily="49" charset="0"/>
              </a:rPr>
              <a:t>	</a:t>
            </a:r>
            <a:r>
              <a:rPr lang="en-US" sz="24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400" b="1" smtClean="0">
                <a:latin typeface="Courier New" pitchFamily="49" charset="0"/>
              </a:rPr>
              <a:t> result = 1;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smtClean="0">
                <a:latin typeface="Courier New" pitchFamily="49" charset="0"/>
              </a:rPr>
              <a:t>	</a:t>
            </a:r>
            <a:r>
              <a:rPr lang="en-US" sz="2400" b="1" smtClean="0">
                <a:solidFill>
                  <a:srgbClr val="0000CC"/>
                </a:solidFill>
                <a:latin typeface="Courier New" pitchFamily="49" charset="0"/>
              </a:rPr>
              <a:t>while</a:t>
            </a:r>
            <a:r>
              <a:rPr lang="en-US" sz="2400" b="1" smtClean="0">
                <a:latin typeface="Courier New" pitchFamily="49" charset="0"/>
              </a:rPr>
              <a:t>(result &gt;0){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b="1" smtClean="0">
                <a:latin typeface="Courier New" pitchFamily="49" charset="0"/>
              </a:rPr>
              <a:t>	  ...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b="1" smtClean="0">
                <a:latin typeface="Courier New" pitchFamily="49" charset="0"/>
              </a:rPr>
              <a:t>	  result++;</a:t>
            </a:r>
            <a:endParaRPr lang="en-US" sz="2400" b="1" smtClean="0">
              <a:solidFill>
                <a:srgbClr val="99FF33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400" b="1" smtClean="0">
                <a:latin typeface="Courier New" pitchFamily="49" charset="0"/>
              </a:rPr>
              <a:t>	}</a:t>
            </a:r>
          </a:p>
        </p:txBody>
      </p:sp>
      <p:sp>
        <p:nvSpPr>
          <p:cNvPr id="18436" name="AutoShape 4"/>
          <p:cNvSpPr>
            <a:spLocks noChangeArrowheads="1"/>
          </p:cNvSpPr>
          <p:nvPr/>
        </p:nvSpPr>
        <p:spPr bwMode="auto">
          <a:xfrm>
            <a:off x="6705600" y="5105400"/>
            <a:ext cx="1676400" cy="658813"/>
          </a:xfrm>
          <a:prstGeom prst="wedgeRoundRectCallout">
            <a:avLst>
              <a:gd name="adj1" fmla="val -239963"/>
              <a:gd name="adj2" fmla="val -147106"/>
              <a:gd name="adj3" fmla="val 16667"/>
            </a:avLst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sz="3200">
                <a:solidFill>
                  <a:srgbClr val="0000CC"/>
                </a:solidFill>
              </a:rPr>
              <a:t>Oops!</a:t>
            </a:r>
          </a:p>
        </p:txBody>
      </p:sp>
      <p:sp>
        <p:nvSpPr>
          <p:cNvPr id="18437" name="AutoShape 6"/>
          <p:cNvSpPr>
            <a:spLocks noChangeArrowheads="1"/>
          </p:cNvSpPr>
          <p:nvPr/>
        </p:nvSpPr>
        <p:spPr bwMode="auto">
          <a:xfrm>
            <a:off x="6553200" y="3810000"/>
            <a:ext cx="1676400" cy="658813"/>
          </a:xfrm>
          <a:prstGeom prst="wedgeRoundRectCallout">
            <a:avLst>
              <a:gd name="adj1" fmla="val -52843"/>
              <a:gd name="adj2" fmla="val -128556"/>
              <a:gd name="adj3" fmla="val 16667"/>
            </a:avLst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sz="3200">
                <a:solidFill>
                  <a:srgbClr val="0000CC"/>
                </a:solidFill>
              </a:rPr>
              <a:t>Oops!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Care to be taken - Recursion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143000"/>
            <a:ext cx="8153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Similarly, if we use recursion we must be careful not to create an infinite chain of function calls: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	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fac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numb){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numb * </a:t>
            </a:r>
            <a:r>
              <a:rPr lang="en-US" sz="2000" b="1" dirty="0" err="1" smtClean="0">
                <a:latin typeface="Courier New" pitchFamily="49" charset="0"/>
              </a:rPr>
              <a:t>fac</a:t>
            </a:r>
            <a:r>
              <a:rPr lang="en-US" sz="2000" b="1" dirty="0" smtClean="0">
                <a:latin typeface="Courier New" pitchFamily="49" charset="0"/>
              </a:rPr>
              <a:t>(numb-1);</a:t>
            </a:r>
            <a:endParaRPr lang="en-US" sz="2000" b="1" dirty="0" smtClean="0">
              <a:solidFill>
                <a:srgbClr val="66FF33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}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Or: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   		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fac</a:t>
            </a:r>
            <a:r>
              <a:rPr lang="en-US" sz="2000" b="1" dirty="0" smtClean="0">
                <a:latin typeface="Courier New" pitchFamily="49" charset="0"/>
              </a:rPr>
              <a:t>(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numb){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if </a:t>
            </a:r>
            <a:r>
              <a:rPr lang="en-US" sz="2000" b="1" dirty="0" smtClean="0">
                <a:latin typeface="Courier New" pitchFamily="49" charset="0"/>
              </a:rPr>
              <a:t>(numb&lt;=1)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  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1;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		      return </a:t>
            </a:r>
            <a:r>
              <a:rPr lang="en-US" sz="2000" b="1" dirty="0" smtClean="0">
                <a:latin typeface="Courier New" pitchFamily="49" charset="0"/>
              </a:rPr>
              <a:t>numb * </a:t>
            </a:r>
            <a:r>
              <a:rPr lang="en-US" sz="2000" b="1" dirty="0" err="1" smtClean="0">
                <a:latin typeface="Courier New" pitchFamily="49" charset="0"/>
              </a:rPr>
              <a:t>fac</a:t>
            </a:r>
            <a:r>
              <a:rPr lang="en-US" sz="2000" b="1" dirty="0" smtClean="0">
                <a:latin typeface="Courier New" pitchFamily="49" charset="0"/>
              </a:rPr>
              <a:t>(numb+1);</a:t>
            </a:r>
            <a:endParaRPr lang="en-US" sz="2000" b="1" dirty="0" smtClean="0">
              <a:solidFill>
                <a:srgbClr val="66FF33"/>
              </a:solidFill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}</a:t>
            </a:r>
            <a:endParaRPr lang="en-US" dirty="0" smtClean="0"/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endParaRPr lang="en-US" dirty="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4114800" y="4876800"/>
            <a:ext cx="1676400" cy="914400"/>
            <a:chOff x="2256" y="3120"/>
            <a:chExt cx="912" cy="576"/>
          </a:xfrm>
        </p:grpSpPr>
        <p:sp>
          <p:nvSpPr>
            <p:cNvPr id="19463" name="Line 5"/>
            <p:cNvSpPr>
              <a:spLocks noChangeShapeType="1"/>
            </p:cNvSpPr>
            <p:nvPr/>
          </p:nvSpPr>
          <p:spPr bwMode="auto">
            <a:xfrm flipV="1">
              <a:off x="3168" y="3120"/>
              <a:ext cx="0" cy="576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none" w="sm" len="sm"/>
              <a:tailEnd type="none" w="sm" len="sm"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9464" name="Line 6"/>
            <p:cNvSpPr>
              <a:spLocks noChangeShapeType="1"/>
            </p:cNvSpPr>
            <p:nvPr/>
          </p:nvSpPr>
          <p:spPr bwMode="auto">
            <a:xfrm flipH="1">
              <a:off x="2256" y="3120"/>
              <a:ext cx="912" cy="0"/>
            </a:xfrm>
            <a:prstGeom prst="line">
              <a:avLst/>
            </a:prstGeom>
            <a:noFill/>
            <a:ln w="38100">
              <a:solidFill>
                <a:srgbClr val="0000CC"/>
              </a:solidFill>
              <a:round/>
              <a:headEnd type="none" w="sm" len="sm"/>
              <a:tailEnd type="triangle" w="med" len="med"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9461" name="AutoShape 7"/>
          <p:cNvSpPr>
            <a:spLocks noChangeArrowheads="1"/>
          </p:cNvSpPr>
          <p:nvPr/>
        </p:nvSpPr>
        <p:spPr bwMode="auto">
          <a:xfrm>
            <a:off x="6172200" y="2438400"/>
            <a:ext cx="2667000" cy="1546225"/>
          </a:xfrm>
          <a:prstGeom prst="wedgeRoundRectCallout">
            <a:avLst>
              <a:gd name="adj1" fmla="val -70773"/>
              <a:gd name="adj2" fmla="val 13894"/>
              <a:gd name="adj3" fmla="val 16667"/>
            </a:avLst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sz="3200">
                <a:solidFill>
                  <a:srgbClr val="0000CC"/>
                </a:solidFill>
              </a:rPr>
              <a:t>Oops!</a:t>
            </a:r>
          </a:p>
          <a:p>
            <a:pPr marL="342900" indent="-342900" algn="ctr">
              <a:buFont typeface="Monotype Sorts" pitchFamily="2" charset="2"/>
              <a:buNone/>
            </a:pPr>
            <a:r>
              <a:rPr lang="en-US" sz="2400">
                <a:solidFill>
                  <a:srgbClr val="0000CC"/>
                </a:solidFill>
              </a:rPr>
              <a:t>No termination condition</a:t>
            </a:r>
          </a:p>
        </p:txBody>
      </p:sp>
      <p:sp>
        <p:nvSpPr>
          <p:cNvPr id="19462" name="AutoShape 8"/>
          <p:cNvSpPr>
            <a:spLocks noChangeArrowheads="1"/>
          </p:cNvSpPr>
          <p:nvPr/>
        </p:nvSpPr>
        <p:spPr bwMode="auto">
          <a:xfrm>
            <a:off x="7162800" y="5334000"/>
            <a:ext cx="1676400" cy="658813"/>
          </a:xfrm>
          <a:prstGeom prst="wedgeRoundRectCallout">
            <a:avLst>
              <a:gd name="adj1" fmla="val -130014"/>
              <a:gd name="adj2" fmla="val 64167"/>
              <a:gd name="adj3" fmla="val 16667"/>
            </a:avLst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 sz="3200">
                <a:solidFill>
                  <a:srgbClr val="0000CC"/>
                </a:solidFill>
              </a:rPr>
              <a:t>Oops!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229600" cy="762000"/>
          </a:xfrm>
        </p:spPr>
        <p:txBody>
          <a:bodyPr/>
          <a:lstStyle/>
          <a:p>
            <a:r>
              <a:rPr lang="en-US" dirty="0" smtClean="0"/>
              <a:t>Recursive Procedures</a:t>
            </a:r>
            <a:endParaRPr lang="en-US" dirty="0" smtClean="0">
              <a:cs typeface="Tahoma" pitchFamily="34" charset="0"/>
            </a:endParaRP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143000"/>
            <a:ext cx="8153400" cy="5257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US" sz="2800" dirty="0" smtClean="0"/>
              <a:t>A way of defining a concept where the text of the definition refers to the concept that is being defined.  </a:t>
            </a:r>
          </a:p>
          <a:p>
            <a:pPr>
              <a:lnSpc>
                <a:spcPct val="80000"/>
              </a:lnSpc>
            </a:pPr>
            <a:r>
              <a:rPr lang="en-US" sz="2800" dirty="0" smtClean="0"/>
              <a:t>In programming:  A </a:t>
            </a:r>
            <a:r>
              <a:rPr lang="en-US" sz="2800" b="1" dirty="0" smtClean="0">
                <a:solidFill>
                  <a:srgbClr val="0000CC"/>
                </a:solidFill>
              </a:rPr>
              <a:t>recursive procedure</a:t>
            </a:r>
            <a:r>
              <a:rPr lang="en-US" sz="2800" dirty="0" smtClean="0">
                <a:solidFill>
                  <a:srgbClr val="0000CC"/>
                </a:solidFill>
              </a:rPr>
              <a:t> </a:t>
            </a:r>
            <a:r>
              <a:rPr lang="en-US" sz="2800" dirty="0" smtClean="0"/>
              <a:t>is a procedure which calls itself.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The recursive procedure call must use a different argument that the original one: otherwise the procedure would always get into an infinite loop…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solidFill>
                  <a:srgbClr val="0000CC"/>
                </a:solidFill>
              </a:rPr>
              <a:t>Classic example:  </a:t>
            </a:r>
            <a:r>
              <a:rPr lang="en-US" sz="2800" dirty="0" smtClean="0"/>
              <a:t>Here is the non-recursive definition of the </a:t>
            </a:r>
            <a:r>
              <a:rPr lang="en-US" sz="2800" dirty="0" smtClean="0">
                <a:solidFill>
                  <a:srgbClr val="0000CC"/>
                </a:solidFill>
              </a:rPr>
              <a:t>factorial function</a:t>
            </a:r>
            <a:r>
              <a:rPr lang="en-US" sz="2800" dirty="0" smtClean="0"/>
              <a:t>:</a:t>
            </a:r>
          </a:p>
          <a:p>
            <a:pPr lvl="1">
              <a:lnSpc>
                <a:spcPct val="80000"/>
              </a:lnSpc>
            </a:pPr>
            <a:r>
              <a:rPr lang="en-US" sz="2400" dirty="0" smtClean="0"/>
              <a:t>n! = 1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/>
              <a:t>2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/>
              <a:t>3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···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/>
              <a:t>(n-1)</a:t>
            </a:r>
            <a:r>
              <a:rPr lang="en-US" sz="2400" dirty="0" smtClean="0">
                <a:latin typeface="Tahoma" pitchFamily="34" charset="0"/>
                <a:cs typeface="Tahoma" pitchFamily="34" charset="0"/>
              </a:rPr>
              <a:t>·</a:t>
            </a:r>
            <a:r>
              <a:rPr lang="en-US" sz="2400" dirty="0" smtClean="0">
                <a:cs typeface="Tahoma" pitchFamily="34" charset="0"/>
              </a:rPr>
              <a:t> </a:t>
            </a:r>
            <a:r>
              <a:rPr lang="en-US" sz="2400" dirty="0" smtClean="0"/>
              <a:t>n</a:t>
            </a:r>
          </a:p>
          <a:p>
            <a:pPr>
              <a:lnSpc>
                <a:spcPct val="80000"/>
              </a:lnSpc>
            </a:pPr>
            <a:r>
              <a:rPr lang="en-US" sz="2800" dirty="0" smtClean="0">
                <a:cs typeface="Tahoma" pitchFamily="34" charset="0"/>
              </a:rPr>
              <a:t>Here is the recursive definition of a factorial: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800" dirty="0" smtClean="0">
                <a:cs typeface="Tahoma" pitchFamily="34" charset="0"/>
              </a:rPr>
              <a:t>	(here f(n) = n!)</a:t>
            </a:r>
          </a:p>
          <a:p>
            <a:pPr>
              <a:lnSpc>
                <a:spcPct val="80000"/>
              </a:lnSpc>
            </a:pPr>
            <a:endParaRPr lang="en-US" sz="1600" dirty="0" smtClean="0">
              <a:cs typeface="Tahoma" pitchFamily="34" charset="0"/>
            </a:endParaRPr>
          </a:p>
          <a:p>
            <a:pPr>
              <a:lnSpc>
                <a:spcPct val="80000"/>
              </a:lnSpc>
            </a:pPr>
            <a:endParaRPr lang="en-US" sz="1600" dirty="0" smtClean="0">
              <a:cs typeface="Tahoma" pitchFamily="34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3886200" y="5562600"/>
          <a:ext cx="3895725" cy="1001713"/>
        </p:xfrm>
        <a:graphic>
          <a:graphicData uri="http://schemas.openxmlformats.org/presentationml/2006/ole">
            <p:oleObj spid="_x0000_s1026" name="Equation" r:id="rId3" imgW="177768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1143000"/>
          </a:xfrm>
        </p:spPr>
        <p:txBody>
          <a:bodyPr/>
          <a:lstStyle/>
          <a:p>
            <a:r>
              <a:rPr lang="en-US" smtClean="0"/>
              <a:t>Content of a Recursive Method</a:t>
            </a:r>
            <a:endParaRPr lang="en-US" smtClean="0">
              <a:cs typeface="Tahoma" pitchFamily="34" charset="0"/>
            </a:endParaRPr>
          </a:p>
        </p:txBody>
      </p:sp>
      <p:sp>
        <p:nvSpPr>
          <p:cNvPr id="819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305800" cy="5181600"/>
          </a:xfrm>
        </p:spPr>
        <p:txBody>
          <a:bodyPr/>
          <a:lstStyle/>
          <a:p>
            <a:r>
              <a:rPr lang="en-US" sz="2800" b="1" dirty="0" smtClean="0"/>
              <a:t>Base case(s).</a:t>
            </a:r>
            <a:r>
              <a:rPr lang="en-US" sz="2800" b="1" i="1" dirty="0" smtClean="0"/>
              <a:t> </a:t>
            </a:r>
          </a:p>
          <a:p>
            <a:pPr lvl="1"/>
            <a:r>
              <a:rPr lang="en-US" sz="2400" dirty="0" smtClean="0"/>
              <a:t>Values of the input variables for which we perform no recursive calls are called </a:t>
            </a:r>
            <a:r>
              <a:rPr lang="en-US" sz="2400" b="1" dirty="0" smtClean="0">
                <a:solidFill>
                  <a:srgbClr val="0000CC"/>
                </a:solidFill>
              </a:rPr>
              <a:t>base cases</a:t>
            </a:r>
          </a:p>
          <a:p>
            <a:pPr lvl="1"/>
            <a:r>
              <a:rPr lang="en-US" sz="2400" dirty="0" smtClean="0"/>
              <a:t>There should be </a:t>
            </a:r>
            <a:r>
              <a:rPr lang="en-US" sz="2400" dirty="0" smtClean="0">
                <a:solidFill>
                  <a:srgbClr val="0000CC"/>
                </a:solidFill>
              </a:rPr>
              <a:t>at least one base case</a:t>
            </a:r>
            <a:r>
              <a:rPr lang="en-US" sz="2400" dirty="0" smtClean="0"/>
              <a:t> </a:t>
            </a:r>
          </a:p>
          <a:p>
            <a:pPr lvl="1"/>
            <a:r>
              <a:rPr lang="en-US" sz="2400" dirty="0" smtClean="0"/>
              <a:t>Every possible chain of recursive calls </a:t>
            </a:r>
            <a:r>
              <a:rPr lang="en-US" sz="2400" b="1" dirty="0" smtClean="0">
                <a:solidFill>
                  <a:srgbClr val="0000CC"/>
                </a:solidFill>
              </a:rPr>
              <a:t>must</a:t>
            </a:r>
            <a:r>
              <a:rPr lang="en-US" sz="2400" dirty="0" smtClean="0">
                <a:solidFill>
                  <a:srgbClr val="0000CC"/>
                </a:solidFill>
              </a:rPr>
              <a:t> </a:t>
            </a:r>
            <a:r>
              <a:rPr lang="en-US" sz="2400" dirty="0" smtClean="0"/>
              <a:t>eventually reach a base case.</a:t>
            </a:r>
          </a:p>
          <a:p>
            <a:r>
              <a:rPr lang="en-US" sz="2800" b="1" i="1" dirty="0" smtClean="0"/>
              <a:t>Recursive calls. </a:t>
            </a:r>
          </a:p>
          <a:p>
            <a:pPr lvl="1"/>
            <a:r>
              <a:rPr lang="en-US" sz="2400" dirty="0" smtClean="0"/>
              <a:t>Calls to the current method. </a:t>
            </a:r>
          </a:p>
          <a:p>
            <a:pPr lvl="1"/>
            <a:r>
              <a:rPr lang="en-US" sz="2400" dirty="0" smtClean="0"/>
              <a:t>Each recursive call should be defined so that it makes progress towards a base case.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Visualizing Recursion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81000" y="1219200"/>
            <a:ext cx="4038600" cy="4495800"/>
          </a:xfrm>
        </p:spPr>
        <p:txBody>
          <a:bodyPr/>
          <a:lstStyle/>
          <a:p>
            <a:r>
              <a:rPr lang="en-US" sz="2800" dirty="0" smtClean="0"/>
              <a:t>Recursion trace</a:t>
            </a:r>
          </a:p>
          <a:p>
            <a:r>
              <a:rPr lang="en-US" sz="2800" dirty="0" smtClean="0"/>
              <a:t>A box for each recursive call</a:t>
            </a:r>
          </a:p>
          <a:p>
            <a:r>
              <a:rPr lang="en-US" sz="2800" dirty="0" smtClean="0"/>
              <a:t>An arrow from each caller to </a:t>
            </a:r>
            <a:r>
              <a:rPr lang="en-US" sz="2800" dirty="0" err="1" smtClean="0"/>
              <a:t>callee</a:t>
            </a:r>
            <a:endParaRPr lang="en-US" sz="2800" dirty="0" smtClean="0"/>
          </a:p>
          <a:p>
            <a:r>
              <a:rPr lang="en-US" sz="2800" dirty="0" smtClean="0"/>
              <a:t>An arrow from each </a:t>
            </a:r>
            <a:r>
              <a:rPr lang="en-US" sz="2800" dirty="0" err="1" smtClean="0"/>
              <a:t>callee</a:t>
            </a:r>
            <a:r>
              <a:rPr lang="en-US" sz="2800" dirty="0" smtClean="0"/>
              <a:t> to caller showing return value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4953000" y="1219200"/>
            <a:ext cx="3524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latin typeface="Tahoma" pitchFamily="34" charset="0"/>
              </a:rPr>
              <a:t>Example recursion trace: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3966411" y="1905000"/>
            <a:ext cx="4906128" cy="4267199"/>
            <a:chOff x="2899" y="1511"/>
            <a:chExt cx="2690" cy="2089"/>
          </a:xfrm>
        </p:grpSpPr>
        <p:sp>
          <p:nvSpPr>
            <p:cNvPr id="9222" name="AutoShape 6"/>
            <p:cNvSpPr>
              <a:spLocks noChangeAspect="1" noChangeArrowheads="1" noTextEdit="1"/>
            </p:cNvSpPr>
            <p:nvPr/>
          </p:nvSpPr>
          <p:spPr bwMode="auto">
            <a:xfrm>
              <a:off x="2899" y="1511"/>
              <a:ext cx="2669" cy="2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3" name="Freeform 7"/>
            <p:cNvSpPr>
              <a:spLocks/>
            </p:cNvSpPr>
            <p:nvPr/>
          </p:nvSpPr>
          <p:spPr bwMode="auto">
            <a:xfrm>
              <a:off x="2910" y="1756"/>
              <a:ext cx="1018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192 h 768"/>
                <a:gd name="T18" fmla="*/ 0 w 3840"/>
                <a:gd name="T19" fmla="*/ 576 h 768"/>
                <a:gd name="T20" fmla="*/ 192 w 3840"/>
                <a:gd name="T21" fmla="*/ 768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40"/>
                <a:gd name="T34" fmla="*/ 0 h 768"/>
                <a:gd name="T35" fmla="*/ 3840 w 3840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4" name="Freeform 8"/>
            <p:cNvSpPr>
              <a:spLocks/>
            </p:cNvSpPr>
            <p:nvPr/>
          </p:nvSpPr>
          <p:spPr bwMode="auto">
            <a:xfrm>
              <a:off x="2910" y="1756"/>
              <a:ext cx="1018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192 h 768"/>
                <a:gd name="T18" fmla="*/ 0 w 3840"/>
                <a:gd name="T19" fmla="*/ 576 h 768"/>
                <a:gd name="T20" fmla="*/ 192 w 3840"/>
                <a:gd name="T21" fmla="*/ 768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3840"/>
                <a:gd name="T34" fmla="*/ 0 h 768"/>
                <a:gd name="T35" fmla="*/ 3840 w 3840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25" name="Rectangle 9"/>
            <p:cNvSpPr>
              <a:spLocks noChangeArrowheads="1"/>
            </p:cNvSpPr>
            <p:nvPr/>
          </p:nvSpPr>
          <p:spPr bwMode="auto">
            <a:xfrm>
              <a:off x="2954" y="1796"/>
              <a:ext cx="774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dirty="0" err="1">
                  <a:solidFill>
                    <a:srgbClr val="3366FF"/>
                  </a:solidFill>
                </a:rPr>
                <a:t>recursiveFactorial</a:t>
              </a:r>
              <a:endParaRPr lang="en-US" sz="2800" dirty="0">
                <a:latin typeface="Tahoma" pitchFamily="34" charset="0"/>
              </a:endParaRPr>
            </a:p>
          </p:txBody>
        </p:sp>
        <p:sp>
          <p:nvSpPr>
            <p:cNvPr id="9226" name="Rectangle 10"/>
            <p:cNvSpPr>
              <a:spLocks noChangeArrowheads="1"/>
            </p:cNvSpPr>
            <p:nvPr/>
          </p:nvSpPr>
          <p:spPr bwMode="auto">
            <a:xfrm>
              <a:off x="3756" y="1796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27" name="Rectangle 11"/>
            <p:cNvSpPr>
              <a:spLocks noChangeArrowheads="1"/>
            </p:cNvSpPr>
            <p:nvPr/>
          </p:nvSpPr>
          <p:spPr bwMode="auto">
            <a:xfrm>
              <a:off x="3790" y="1796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28" name="Rectangle 12"/>
            <p:cNvSpPr>
              <a:spLocks noChangeArrowheads="1"/>
            </p:cNvSpPr>
            <p:nvPr/>
          </p:nvSpPr>
          <p:spPr bwMode="auto">
            <a:xfrm>
              <a:off x="3850" y="1796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29" name="Line 13"/>
            <p:cNvSpPr>
              <a:spLocks noChangeShapeType="1"/>
            </p:cNvSpPr>
            <p:nvPr/>
          </p:nvSpPr>
          <p:spPr bwMode="auto">
            <a:xfrm>
              <a:off x="3470" y="1960"/>
              <a:ext cx="44" cy="177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0" name="Freeform 14"/>
            <p:cNvSpPr>
              <a:spLocks/>
            </p:cNvSpPr>
            <p:nvPr/>
          </p:nvSpPr>
          <p:spPr bwMode="auto">
            <a:xfrm>
              <a:off x="3498" y="2130"/>
              <a:ext cx="30" cy="34"/>
            </a:xfrm>
            <a:custGeom>
              <a:avLst/>
              <a:gdLst>
                <a:gd name="T0" fmla="*/ 30 w 30"/>
                <a:gd name="T1" fmla="*/ 0 h 34"/>
                <a:gd name="T2" fmla="*/ 23 w 30"/>
                <a:gd name="T3" fmla="*/ 34 h 34"/>
                <a:gd name="T4" fmla="*/ 0 w 30"/>
                <a:gd name="T5" fmla="*/ 7 h 34"/>
                <a:gd name="T6" fmla="*/ 30 w 30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4"/>
                <a:gd name="T14" fmla="*/ 30 w 30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4">
                  <a:moveTo>
                    <a:pt x="30" y="0"/>
                  </a:moveTo>
                  <a:lnTo>
                    <a:pt x="23" y="34"/>
                  </a:lnTo>
                  <a:lnTo>
                    <a:pt x="0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1" name="Freeform 15"/>
            <p:cNvSpPr>
              <a:spLocks/>
            </p:cNvSpPr>
            <p:nvPr/>
          </p:nvSpPr>
          <p:spPr bwMode="auto">
            <a:xfrm>
              <a:off x="3011" y="2164"/>
              <a:ext cx="1019" cy="203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3011" y="2164"/>
              <a:ext cx="1019" cy="203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3" name="Rectangle 17"/>
            <p:cNvSpPr>
              <a:spLocks noChangeArrowheads="1"/>
            </p:cNvSpPr>
            <p:nvPr/>
          </p:nvSpPr>
          <p:spPr bwMode="auto">
            <a:xfrm>
              <a:off x="3056" y="2203"/>
              <a:ext cx="774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 dirty="0" err="1">
                  <a:solidFill>
                    <a:srgbClr val="3366FF"/>
                  </a:solidFill>
                </a:rPr>
                <a:t>recursiveFactorial</a:t>
              </a:r>
              <a:endParaRPr lang="en-US" sz="2800" dirty="0">
                <a:latin typeface="Tahoma" pitchFamily="34" charset="0"/>
              </a:endParaRPr>
            </a:p>
          </p:txBody>
        </p:sp>
        <p:sp>
          <p:nvSpPr>
            <p:cNvPr id="9234" name="Rectangle 18"/>
            <p:cNvSpPr>
              <a:spLocks noChangeArrowheads="1"/>
            </p:cNvSpPr>
            <p:nvPr/>
          </p:nvSpPr>
          <p:spPr bwMode="auto">
            <a:xfrm>
              <a:off x="3858" y="2203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35" name="Rectangle 19"/>
            <p:cNvSpPr>
              <a:spLocks noChangeArrowheads="1"/>
            </p:cNvSpPr>
            <p:nvPr/>
          </p:nvSpPr>
          <p:spPr bwMode="auto">
            <a:xfrm>
              <a:off x="3892" y="2203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3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36" name="Rectangle 20"/>
            <p:cNvSpPr>
              <a:spLocks noChangeArrowheads="1"/>
            </p:cNvSpPr>
            <p:nvPr/>
          </p:nvSpPr>
          <p:spPr bwMode="auto">
            <a:xfrm>
              <a:off x="3951" y="2203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37" name="Line 21"/>
            <p:cNvSpPr>
              <a:spLocks noChangeShapeType="1"/>
            </p:cNvSpPr>
            <p:nvPr/>
          </p:nvSpPr>
          <p:spPr bwMode="auto">
            <a:xfrm>
              <a:off x="3572" y="2367"/>
              <a:ext cx="44" cy="178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8" name="Freeform 22"/>
            <p:cNvSpPr>
              <a:spLocks/>
            </p:cNvSpPr>
            <p:nvPr/>
          </p:nvSpPr>
          <p:spPr bwMode="auto">
            <a:xfrm>
              <a:off x="3600" y="2537"/>
              <a:ext cx="30" cy="34"/>
            </a:xfrm>
            <a:custGeom>
              <a:avLst/>
              <a:gdLst>
                <a:gd name="T0" fmla="*/ 30 w 30"/>
                <a:gd name="T1" fmla="*/ 0 h 34"/>
                <a:gd name="T2" fmla="*/ 23 w 30"/>
                <a:gd name="T3" fmla="*/ 34 h 34"/>
                <a:gd name="T4" fmla="*/ 0 w 30"/>
                <a:gd name="T5" fmla="*/ 8 h 34"/>
                <a:gd name="T6" fmla="*/ 30 w 30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4"/>
                <a:gd name="T14" fmla="*/ 30 w 30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4">
                  <a:moveTo>
                    <a:pt x="30" y="0"/>
                  </a:moveTo>
                  <a:lnTo>
                    <a:pt x="23" y="34"/>
                  </a:lnTo>
                  <a:lnTo>
                    <a:pt x="0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39" name="Freeform 23"/>
            <p:cNvSpPr>
              <a:spLocks/>
            </p:cNvSpPr>
            <p:nvPr/>
          </p:nvSpPr>
          <p:spPr bwMode="auto">
            <a:xfrm>
              <a:off x="3113" y="2571"/>
              <a:ext cx="1019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0" name="Freeform 24"/>
            <p:cNvSpPr>
              <a:spLocks/>
            </p:cNvSpPr>
            <p:nvPr/>
          </p:nvSpPr>
          <p:spPr bwMode="auto">
            <a:xfrm>
              <a:off x="3113" y="2571"/>
              <a:ext cx="1019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1" name="Rectangle 25"/>
            <p:cNvSpPr>
              <a:spLocks noChangeArrowheads="1"/>
            </p:cNvSpPr>
            <p:nvPr/>
          </p:nvSpPr>
          <p:spPr bwMode="auto">
            <a:xfrm>
              <a:off x="3158" y="2611"/>
              <a:ext cx="774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3366FF"/>
                  </a:solidFill>
                </a:rPr>
                <a:t>recursiveFactorial</a:t>
              </a:r>
              <a:endParaRPr lang="en-US" sz="2800">
                <a:latin typeface="Tahoma" pitchFamily="34" charset="0"/>
              </a:endParaRPr>
            </a:p>
          </p:txBody>
        </p:sp>
        <p:sp>
          <p:nvSpPr>
            <p:cNvPr id="9242" name="Rectangle 26"/>
            <p:cNvSpPr>
              <a:spLocks noChangeArrowheads="1"/>
            </p:cNvSpPr>
            <p:nvPr/>
          </p:nvSpPr>
          <p:spPr bwMode="auto">
            <a:xfrm>
              <a:off x="3960" y="2611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43" name="Rectangle 27"/>
            <p:cNvSpPr>
              <a:spLocks noChangeArrowheads="1"/>
            </p:cNvSpPr>
            <p:nvPr/>
          </p:nvSpPr>
          <p:spPr bwMode="auto">
            <a:xfrm>
              <a:off x="3994" y="2611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2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44" name="Rectangle 28"/>
            <p:cNvSpPr>
              <a:spLocks noChangeArrowheads="1"/>
            </p:cNvSpPr>
            <p:nvPr/>
          </p:nvSpPr>
          <p:spPr bwMode="auto">
            <a:xfrm>
              <a:off x="4053" y="2611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45" name="Line 29"/>
            <p:cNvSpPr>
              <a:spLocks noChangeShapeType="1"/>
            </p:cNvSpPr>
            <p:nvPr/>
          </p:nvSpPr>
          <p:spPr bwMode="auto">
            <a:xfrm>
              <a:off x="3673" y="2775"/>
              <a:ext cx="45" cy="177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6" name="Freeform 30"/>
            <p:cNvSpPr>
              <a:spLocks/>
            </p:cNvSpPr>
            <p:nvPr/>
          </p:nvSpPr>
          <p:spPr bwMode="auto">
            <a:xfrm>
              <a:off x="3702" y="2945"/>
              <a:ext cx="30" cy="34"/>
            </a:xfrm>
            <a:custGeom>
              <a:avLst/>
              <a:gdLst>
                <a:gd name="T0" fmla="*/ 30 w 30"/>
                <a:gd name="T1" fmla="*/ 0 h 34"/>
                <a:gd name="T2" fmla="*/ 22 w 30"/>
                <a:gd name="T3" fmla="*/ 34 h 34"/>
                <a:gd name="T4" fmla="*/ 0 w 30"/>
                <a:gd name="T5" fmla="*/ 7 h 34"/>
                <a:gd name="T6" fmla="*/ 30 w 30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4"/>
                <a:gd name="T14" fmla="*/ 30 w 30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4">
                  <a:moveTo>
                    <a:pt x="30" y="0"/>
                  </a:moveTo>
                  <a:lnTo>
                    <a:pt x="22" y="34"/>
                  </a:lnTo>
                  <a:lnTo>
                    <a:pt x="0" y="7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7" name="Freeform 31"/>
            <p:cNvSpPr>
              <a:spLocks/>
            </p:cNvSpPr>
            <p:nvPr/>
          </p:nvSpPr>
          <p:spPr bwMode="auto">
            <a:xfrm>
              <a:off x="3215" y="2979"/>
              <a:ext cx="1019" cy="203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8" name="Freeform 32"/>
            <p:cNvSpPr>
              <a:spLocks/>
            </p:cNvSpPr>
            <p:nvPr/>
          </p:nvSpPr>
          <p:spPr bwMode="auto">
            <a:xfrm>
              <a:off x="3215" y="2979"/>
              <a:ext cx="1019" cy="203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49" name="Rectangle 33"/>
            <p:cNvSpPr>
              <a:spLocks noChangeArrowheads="1"/>
            </p:cNvSpPr>
            <p:nvPr/>
          </p:nvSpPr>
          <p:spPr bwMode="auto">
            <a:xfrm>
              <a:off x="3260" y="3018"/>
              <a:ext cx="774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3366FF"/>
                  </a:solidFill>
                </a:rPr>
                <a:t>recursiveFactorial</a:t>
              </a:r>
              <a:endParaRPr lang="en-US" sz="2800">
                <a:latin typeface="Tahoma" pitchFamily="34" charset="0"/>
              </a:endParaRPr>
            </a:p>
          </p:txBody>
        </p:sp>
        <p:sp>
          <p:nvSpPr>
            <p:cNvPr id="9250" name="Rectangle 34"/>
            <p:cNvSpPr>
              <a:spLocks noChangeArrowheads="1"/>
            </p:cNvSpPr>
            <p:nvPr/>
          </p:nvSpPr>
          <p:spPr bwMode="auto">
            <a:xfrm>
              <a:off x="4062" y="3018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51" name="Rectangle 35"/>
            <p:cNvSpPr>
              <a:spLocks noChangeArrowheads="1"/>
            </p:cNvSpPr>
            <p:nvPr/>
          </p:nvSpPr>
          <p:spPr bwMode="auto">
            <a:xfrm>
              <a:off x="4096" y="3018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52" name="Rectangle 36"/>
            <p:cNvSpPr>
              <a:spLocks noChangeArrowheads="1"/>
            </p:cNvSpPr>
            <p:nvPr/>
          </p:nvSpPr>
          <p:spPr bwMode="auto">
            <a:xfrm>
              <a:off x="4155" y="3018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53" name="Line 37"/>
            <p:cNvSpPr>
              <a:spLocks noChangeShapeType="1"/>
            </p:cNvSpPr>
            <p:nvPr/>
          </p:nvSpPr>
          <p:spPr bwMode="auto">
            <a:xfrm>
              <a:off x="3775" y="3182"/>
              <a:ext cx="45" cy="177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4" name="Freeform 38"/>
            <p:cNvSpPr>
              <a:spLocks/>
            </p:cNvSpPr>
            <p:nvPr/>
          </p:nvSpPr>
          <p:spPr bwMode="auto">
            <a:xfrm>
              <a:off x="3803" y="3352"/>
              <a:ext cx="31" cy="34"/>
            </a:xfrm>
            <a:custGeom>
              <a:avLst/>
              <a:gdLst>
                <a:gd name="T0" fmla="*/ 31 w 31"/>
                <a:gd name="T1" fmla="*/ 0 h 34"/>
                <a:gd name="T2" fmla="*/ 23 w 31"/>
                <a:gd name="T3" fmla="*/ 34 h 34"/>
                <a:gd name="T4" fmla="*/ 0 w 31"/>
                <a:gd name="T5" fmla="*/ 7 h 34"/>
                <a:gd name="T6" fmla="*/ 31 w 31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1"/>
                <a:gd name="T13" fmla="*/ 0 h 34"/>
                <a:gd name="T14" fmla="*/ 31 w 31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1" h="34">
                  <a:moveTo>
                    <a:pt x="31" y="0"/>
                  </a:moveTo>
                  <a:lnTo>
                    <a:pt x="23" y="34"/>
                  </a:lnTo>
                  <a:lnTo>
                    <a:pt x="0" y="7"/>
                  </a:lnTo>
                  <a:lnTo>
                    <a:pt x="31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5" name="Freeform 39"/>
            <p:cNvSpPr>
              <a:spLocks/>
            </p:cNvSpPr>
            <p:nvPr/>
          </p:nvSpPr>
          <p:spPr bwMode="auto">
            <a:xfrm>
              <a:off x="3317" y="3386"/>
              <a:ext cx="1018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6" name="Freeform 40"/>
            <p:cNvSpPr>
              <a:spLocks/>
            </p:cNvSpPr>
            <p:nvPr/>
          </p:nvSpPr>
          <p:spPr bwMode="auto">
            <a:xfrm>
              <a:off x="3317" y="3386"/>
              <a:ext cx="1018" cy="204"/>
            </a:xfrm>
            <a:custGeom>
              <a:avLst/>
              <a:gdLst>
                <a:gd name="T0" fmla="*/ 192 w 3840"/>
                <a:gd name="T1" fmla="*/ 768 h 768"/>
                <a:gd name="T2" fmla="*/ 3648 w 3840"/>
                <a:gd name="T3" fmla="*/ 768 h 768"/>
                <a:gd name="T4" fmla="*/ 3840 w 3840"/>
                <a:gd name="T5" fmla="*/ 576 h 768"/>
                <a:gd name="T6" fmla="*/ 3840 w 3840"/>
                <a:gd name="T7" fmla="*/ 576 h 768"/>
                <a:gd name="T8" fmla="*/ 3840 w 3840"/>
                <a:gd name="T9" fmla="*/ 192 h 768"/>
                <a:gd name="T10" fmla="*/ 3648 w 3840"/>
                <a:gd name="T11" fmla="*/ 0 h 768"/>
                <a:gd name="T12" fmla="*/ 192 w 3840"/>
                <a:gd name="T13" fmla="*/ 0 h 768"/>
                <a:gd name="T14" fmla="*/ 0 w 3840"/>
                <a:gd name="T15" fmla="*/ 192 h 768"/>
                <a:gd name="T16" fmla="*/ 0 w 3840"/>
                <a:gd name="T17" fmla="*/ 576 h 768"/>
                <a:gd name="T18" fmla="*/ 192 w 3840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840"/>
                <a:gd name="T31" fmla="*/ 0 h 768"/>
                <a:gd name="T32" fmla="*/ 3840 w 3840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840" h="768">
                  <a:moveTo>
                    <a:pt x="192" y="768"/>
                  </a:moveTo>
                  <a:lnTo>
                    <a:pt x="3648" y="768"/>
                  </a:lnTo>
                  <a:cubicBezTo>
                    <a:pt x="3754" y="768"/>
                    <a:pt x="3840" y="682"/>
                    <a:pt x="3840" y="576"/>
                  </a:cubicBezTo>
                  <a:cubicBezTo>
                    <a:pt x="3840" y="576"/>
                    <a:pt x="3840" y="576"/>
                    <a:pt x="3840" y="576"/>
                  </a:cubicBezTo>
                  <a:lnTo>
                    <a:pt x="3840" y="192"/>
                  </a:lnTo>
                  <a:cubicBezTo>
                    <a:pt x="3840" y="86"/>
                    <a:pt x="3754" y="0"/>
                    <a:pt x="3648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close/>
                </a:path>
              </a:pathLst>
            </a:custGeom>
            <a:noFill/>
            <a:ln w="6350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57" name="Rectangle 41"/>
            <p:cNvSpPr>
              <a:spLocks noChangeArrowheads="1"/>
            </p:cNvSpPr>
            <p:nvPr/>
          </p:nvSpPr>
          <p:spPr bwMode="auto">
            <a:xfrm>
              <a:off x="3362" y="3426"/>
              <a:ext cx="774" cy="1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400">
                  <a:solidFill>
                    <a:srgbClr val="3366FF"/>
                  </a:solidFill>
                </a:rPr>
                <a:t>recursiveFactorial</a:t>
              </a:r>
              <a:endParaRPr lang="en-US" sz="2800">
                <a:latin typeface="Tahoma" pitchFamily="34" charset="0"/>
              </a:endParaRPr>
            </a:p>
          </p:txBody>
        </p:sp>
        <p:sp>
          <p:nvSpPr>
            <p:cNvPr id="9258" name="Rectangle 42"/>
            <p:cNvSpPr>
              <a:spLocks noChangeArrowheads="1"/>
            </p:cNvSpPr>
            <p:nvPr/>
          </p:nvSpPr>
          <p:spPr bwMode="auto">
            <a:xfrm>
              <a:off x="4164" y="3426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59" name="Rectangle 43"/>
            <p:cNvSpPr>
              <a:spLocks noChangeArrowheads="1"/>
            </p:cNvSpPr>
            <p:nvPr/>
          </p:nvSpPr>
          <p:spPr bwMode="auto">
            <a:xfrm>
              <a:off x="4198" y="3426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0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60" name="Rectangle 44"/>
            <p:cNvSpPr>
              <a:spLocks noChangeArrowheads="1"/>
            </p:cNvSpPr>
            <p:nvPr/>
          </p:nvSpPr>
          <p:spPr bwMode="auto">
            <a:xfrm>
              <a:off x="4257" y="3426"/>
              <a:ext cx="8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3366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61" name="Freeform 45"/>
            <p:cNvSpPr>
              <a:spLocks/>
            </p:cNvSpPr>
            <p:nvPr/>
          </p:nvSpPr>
          <p:spPr bwMode="auto">
            <a:xfrm>
              <a:off x="4257" y="3094"/>
              <a:ext cx="184" cy="394"/>
            </a:xfrm>
            <a:custGeom>
              <a:avLst/>
              <a:gdLst>
                <a:gd name="T0" fmla="*/ 78 w 184"/>
                <a:gd name="T1" fmla="*/ 394 h 394"/>
                <a:gd name="T2" fmla="*/ 122 w 184"/>
                <a:gd name="T3" fmla="*/ 355 h 394"/>
                <a:gd name="T4" fmla="*/ 154 w 184"/>
                <a:gd name="T5" fmla="*/ 315 h 394"/>
                <a:gd name="T6" fmla="*/ 175 w 184"/>
                <a:gd name="T7" fmla="*/ 276 h 394"/>
                <a:gd name="T8" fmla="*/ 184 w 184"/>
                <a:gd name="T9" fmla="*/ 237 h 394"/>
                <a:gd name="T10" fmla="*/ 182 w 184"/>
                <a:gd name="T11" fmla="*/ 197 h 394"/>
                <a:gd name="T12" fmla="*/ 168 w 184"/>
                <a:gd name="T13" fmla="*/ 158 h 394"/>
                <a:gd name="T14" fmla="*/ 143 w 184"/>
                <a:gd name="T15" fmla="*/ 118 h 394"/>
                <a:gd name="T16" fmla="*/ 107 w 184"/>
                <a:gd name="T17" fmla="*/ 79 h 394"/>
                <a:gd name="T18" fmla="*/ 59 w 184"/>
                <a:gd name="T19" fmla="*/ 40 h 394"/>
                <a:gd name="T20" fmla="*/ 0 w 184"/>
                <a:gd name="T21" fmla="*/ 0 h 3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4"/>
                <a:gd name="T34" fmla="*/ 0 h 394"/>
                <a:gd name="T35" fmla="*/ 184 w 184"/>
                <a:gd name="T36" fmla="*/ 394 h 3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4" h="394">
                  <a:moveTo>
                    <a:pt x="78" y="394"/>
                  </a:moveTo>
                  <a:lnTo>
                    <a:pt x="122" y="355"/>
                  </a:lnTo>
                  <a:lnTo>
                    <a:pt x="154" y="315"/>
                  </a:lnTo>
                  <a:lnTo>
                    <a:pt x="175" y="276"/>
                  </a:lnTo>
                  <a:lnTo>
                    <a:pt x="184" y="237"/>
                  </a:lnTo>
                  <a:lnTo>
                    <a:pt x="182" y="197"/>
                  </a:lnTo>
                  <a:lnTo>
                    <a:pt x="168" y="158"/>
                  </a:lnTo>
                  <a:lnTo>
                    <a:pt x="143" y="118"/>
                  </a:lnTo>
                  <a:lnTo>
                    <a:pt x="107" y="79"/>
                  </a:lnTo>
                  <a:lnTo>
                    <a:pt x="59" y="40"/>
                  </a:lnTo>
                  <a:lnTo>
                    <a:pt x="0" y="0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2" name="Freeform 46"/>
            <p:cNvSpPr>
              <a:spLocks/>
            </p:cNvSpPr>
            <p:nvPr/>
          </p:nvSpPr>
          <p:spPr bwMode="auto">
            <a:xfrm>
              <a:off x="4234" y="3080"/>
              <a:ext cx="34" cy="30"/>
            </a:xfrm>
            <a:custGeom>
              <a:avLst/>
              <a:gdLst>
                <a:gd name="T0" fmla="*/ 18 w 34"/>
                <a:gd name="T1" fmla="*/ 30 h 30"/>
                <a:gd name="T2" fmla="*/ 0 w 34"/>
                <a:gd name="T3" fmla="*/ 0 h 30"/>
                <a:gd name="T4" fmla="*/ 34 w 34"/>
                <a:gd name="T5" fmla="*/ 3 h 30"/>
                <a:gd name="T6" fmla="*/ 18 w 34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4"/>
                <a:gd name="T13" fmla="*/ 0 h 30"/>
                <a:gd name="T14" fmla="*/ 34 w 34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4" h="30">
                  <a:moveTo>
                    <a:pt x="18" y="30"/>
                  </a:moveTo>
                  <a:lnTo>
                    <a:pt x="0" y="0"/>
                  </a:lnTo>
                  <a:lnTo>
                    <a:pt x="34" y="3"/>
                  </a:lnTo>
                  <a:lnTo>
                    <a:pt x="18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63" name="Rectangle 47"/>
            <p:cNvSpPr>
              <a:spLocks noChangeArrowheads="1"/>
            </p:cNvSpPr>
            <p:nvPr/>
          </p:nvSpPr>
          <p:spPr bwMode="auto">
            <a:xfrm>
              <a:off x="4490" y="3218"/>
              <a:ext cx="35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64" name="Rectangle 48"/>
            <p:cNvSpPr>
              <a:spLocks noChangeArrowheads="1"/>
            </p:cNvSpPr>
            <p:nvPr/>
          </p:nvSpPr>
          <p:spPr bwMode="auto">
            <a:xfrm>
              <a:off x="4783" y="3218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65" name="Rectangle 49"/>
            <p:cNvSpPr>
              <a:spLocks noChangeArrowheads="1"/>
            </p:cNvSpPr>
            <p:nvPr/>
          </p:nvSpPr>
          <p:spPr bwMode="auto">
            <a:xfrm>
              <a:off x="3523" y="2008"/>
              <a:ext cx="16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4400">
                <a:latin typeface="Tahoma" pitchFamily="34" charset="0"/>
              </a:endParaRPr>
            </a:p>
          </p:txBody>
        </p:sp>
        <p:sp>
          <p:nvSpPr>
            <p:cNvPr id="9266" name="Rectangle 50"/>
            <p:cNvSpPr>
              <a:spLocks noChangeArrowheads="1"/>
            </p:cNvSpPr>
            <p:nvPr/>
          </p:nvSpPr>
          <p:spPr bwMode="auto">
            <a:xfrm>
              <a:off x="3625" y="2419"/>
              <a:ext cx="16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4400">
                <a:latin typeface="Tahoma" pitchFamily="34" charset="0"/>
              </a:endParaRPr>
            </a:p>
          </p:txBody>
        </p:sp>
        <p:sp>
          <p:nvSpPr>
            <p:cNvPr id="9267" name="Rectangle 51"/>
            <p:cNvSpPr>
              <a:spLocks noChangeArrowheads="1"/>
            </p:cNvSpPr>
            <p:nvPr/>
          </p:nvSpPr>
          <p:spPr bwMode="auto">
            <a:xfrm>
              <a:off x="3727" y="2827"/>
              <a:ext cx="16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4400">
                <a:latin typeface="Tahoma" pitchFamily="34" charset="0"/>
              </a:endParaRPr>
            </a:p>
          </p:txBody>
        </p:sp>
        <p:sp>
          <p:nvSpPr>
            <p:cNvPr id="9268" name="Rectangle 52"/>
            <p:cNvSpPr>
              <a:spLocks noChangeArrowheads="1"/>
            </p:cNvSpPr>
            <p:nvPr/>
          </p:nvSpPr>
          <p:spPr bwMode="auto">
            <a:xfrm>
              <a:off x="3828" y="3243"/>
              <a:ext cx="16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4400">
                <a:latin typeface="Tahoma" pitchFamily="34" charset="0"/>
              </a:endParaRPr>
            </a:p>
          </p:txBody>
        </p:sp>
        <p:sp>
          <p:nvSpPr>
            <p:cNvPr id="9269" name="Freeform 53"/>
            <p:cNvSpPr>
              <a:spLocks/>
            </p:cNvSpPr>
            <p:nvPr/>
          </p:nvSpPr>
          <p:spPr bwMode="auto">
            <a:xfrm>
              <a:off x="4155" y="2687"/>
              <a:ext cx="184" cy="393"/>
            </a:xfrm>
            <a:custGeom>
              <a:avLst/>
              <a:gdLst>
                <a:gd name="T0" fmla="*/ 79 w 184"/>
                <a:gd name="T1" fmla="*/ 393 h 393"/>
                <a:gd name="T2" fmla="*/ 122 w 184"/>
                <a:gd name="T3" fmla="*/ 354 h 393"/>
                <a:gd name="T4" fmla="*/ 154 w 184"/>
                <a:gd name="T5" fmla="*/ 315 h 393"/>
                <a:gd name="T6" fmla="*/ 175 w 184"/>
                <a:gd name="T7" fmla="*/ 275 h 393"/>
                <a:gd name="T8" fmla="*/ 184 w 184"/>
                <a:gd name="T9" fmla="*/ 236 h 393"/>
                <a:gd name="T10" fmla="*/ 182 w 184"/>
                <a:gd name="T11" fmla="*/ 197 h 393"/>
                <a:gd name="T12" fmla="*/ 169 w 184"/>
                <a:gd name="T13" fmla="*/ 157 h 393"/>
                <a:gd name="T14" fmla="*/ 144 w 184"/>
                <a:gd name="T15" fmla="*/ 118 h 393"/>
                <a:gd name="T16" fmla="*/ 107 w 184"/>
                <a:gd name="T17" fmla="*/ 78 h 393"/>
                <a:gd name="T18" fmla="*/ 60 w 184"/>
                <a:gd name="T19" fmla="*/ 39 h 393"/>
                <a:gd name="T20" fmla="*/ 0 w 184"/>
                <a:gd name="T21" fmla="*/ 0 h 3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4"/>
                <a:gd name="T34" fmla="*/ 0 h 393"/>
                <a:gd name="T35" fmla="*/ 184 w 184"/>
                <a:gd name="T36" fmla="*/ 393 h 39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4" h="393">
                  <a:moveTo>
                    <a:pt x="79" y="393"/>
                  </a:moveTo>
                  <a:lnTo>
                    <a:pt x="122" y="354"/>
                  </a:lnTo>
                  <a:lnTo>
                    <a:pt x="154" y="315"/>
                  </a:lnTo>
                  <a:lnTo>
                    <a:pt x="175" y="275"/>
                  </a:lnTo>
                  <a:lnTo>
                    <a:pt x="184" y="236"/>
                  </a:lnTo>
                  <a:lnTo>
                    <a:pt x="182" y="197"/>
                  </a:lnTo>
                  <a:lnTo>
                    <a:pt x="169" y="157"/>
                  </a:lnTo>
                  <a:lnTo>
                    <a:pt x="144" y="118"/>
                  </a:lnTo>
                  <a:lnTo>
                    <a:pt x="107" y="78"/>
                  </a:lnTo>
                  <a:lnTo>
                    <a:pt x="60" y="39"/>
                  </a:lnTo>
                  <a:lnTo>
                    <a:pt x="0" y="0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0" name="Freeform 54"/>
            <p:cNvSpPr>
              <a:spLocks/>
            </p:cNvSpPr>
            <p:nvPr/>
          </p:nvSpPr>
          <p:spPr bwMode="auto">
            <a:xfrm>
              <a:off x="4132" y="2673"/>
              <a:ext cx="35" cy="29"/>
            </a:xfrm>
            <a:custGeom>
              <a:avLst/>
              <a:gdLst>
                <a:gd name="T0" fmla="*/ 19 w 35"/>
                <a:gd name="T1" fmla="*/ 29 h 29"/>
                <a:gd name="T2" fmla="*/ 0 w 35"/>
                <a:gd name="T3" fmla="*/ 0 h 29"/>
                <a:gd name="T4" fmla="*/ 35 w 35"/>
                <a:gd name="T5" fmla="*/ 2 h 29"/>
                <a:gd name="T6" fmla="*/ 19 w 35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29"/>
                <a:gd name="T14" fmla="*/ 35 w 35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29">
                  <a:moveTo>
                    <a:pt x="19" y="29"/>
                  </a:moveTo>
                  <a:lnTo>
                    <a:pt x="0" y="0"/>
                  </a:lnTo>
                  <a:lnTo>
                    <a:pt x="35" y="2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1" name="Freeform 55"/>
            <p:cNvSpPr>
              <a:spLocks/>
            </p:cNvSpPr>
            <p:nvPr/>
          </p:nvSpPr>
          <p:spPr bwMode="auto">
            <a:xfrm>
              <a:off x="4054" y="2279"/>
              <a:ext cx="183" cy="394"/>
            </a:xfrm>
            <a:custGeom>
              <a:avLst/>
              <a:gdLst>
                <a:gd name="T0" fmla="*/ 78 w 183"/>
                <a:gd name="T1" fmla="*/ 394 h 394"/>
                <a:gd name="T2" fmla="*/ 121 w 183"/>
                <a:gd name="T3" fmla="*/ 355 h 394"/>
                <a:gd name="T4" fmla="*/ 153 w 183"/>
                <a:gd name="T5" fmla="*/ 315 h 394"/>
                <a:gd name="T6" fmla="*/ 174 w 183"/>
                <a:gd name="T7" fmla="*/ 276 h 394"/>
                <a:gd name="T8" fmla="*/ 183 w 183"/>
                <a:gd name="T9" fmla="*/ 237 h 394"/>
                <a:gd name="T10" fmla="*/ 181 w 183"/>
                <a:gd name="T11" fmla="*/ 197 h 394"/>
                <a:gd name="T12" fmla="*/ 168 w 183"/>
                <a:gd name="T13" fmla="*/ 158 h 394"/>
                <a:gd name="T14" fmla="*/ 143 w 183"/>
                <a:gd name="T15" fmla="*/ 119 h 394"/>
                <a:gd name="T16" fmla="*/ 106 w 183"/>
                <a:gd name="T17" fmla="*/ 79 h 394"/>
                <a:gd name="T18" fmla="*/ 59 w 183"/>
                <a:gd name="T19" fmla="*/ 40 h 394"/>
                <a:gd name="T20" fmla="*/ 0 w 183"/>
                <a:gd name="T21" fmla="*/ 0 h 394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3"/>
                <a:gd name="T34" fmla="*/ 0 h 394"/>
                <a:gd name="T35" fmla="*/ 183 w 183"/>
                <a:gd name="T36" fmla="*/ 394 h 394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3" h="394">
                  <a:moveTo>
                    <a:pt x="78" y="394"/>
                  </a:moveTo>
                  <a:lnTo>
                    <a:pt x="121" y="355"/>
                  </a:lnTo>
                  <a:lnTo>
                    <a:pt x="153" y="315"/>
                  </a:lnTo>
                  <a:lnTo>
                    <a:pt x="174" y="276"/>
                  </a:lnTo>
                  <a:lnTo>
                    <a:pt x="183" y="237"/>
                  </a:lnTo>
                  <a:lnTo>
                    <a:pt x="181" y="197"/>
                  </a:lnTo>
                  <a:lnTo>
                    <a:pt x="168" y="158"/>
                  </a:lnTo>
                  <a:lnTo>
                    <a:pt x="143" y="119"/>
                  </a:lnTo>
                  <a:lnTo>
                    <a:pt x="106" y="79"/>
                  </a:lnTo>
                  <a:lnTo>
                    <a:pt x="59" y="40"/>
                  </a:lnTo>
                  <a:lnTo>
                    <a:pt x="0" y="0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2" name="Freeform 56"/>
            <p:cNvSpPr>
              <a:spLocks/>
            </p:cNvSpPr>
            <p:nvPr/>
          </p:nvSpPr>
          <p:spPr bwMode="auto">
            <a:xfrm>
              <a:off x="4030" y="2265"/>
              <a:ext cx="35" cy="30"/>
            </a:xfrm>
            <a:custGeom>
              <a:avLst/>
              <a:gdLst>
                <a:gd name="T0" fmla="*/ 19 w 35"/>
                <a:gd name="T1" fmla="*/ 30 h 30"/>
                <a:gd name="T2" fmla="*/ 0 w 35"/>
                <a:gd name="T3" fmla="*/ 0 h 30"/>
                <a:gd name="T4" fmla="*/ 35 w 35"/>
                <a:gd name="T5" fmla="*/ 3 h 30"/>
                <a:gd name="T6" fmla="*/ 19 w 35"/>
                <a:gd name="T7" fmla="*/ 30 h 3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30"/>
                <a:gd name="T14" fmla="*/ 35 w 35"/>
                <a:gd name="T15" fmla="*/ 30 h 3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30">
                  <a:moveTo>
                    <a:pt x="19" y="30"/>
                  </a:moveTo>
                  <a:lnTo>
                    <a:pt x="0" y="0"/>
                  </a:lnTo>
                  <a:lnTo>
                    <a:pt x="35" y="3"/>
                  </a:lnTo>
                  <a:lnTo>
                    <a:pt x="19" y="3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3" name="Freeform 57"/>
            <p:cNvSpPr>
              <a:spLocks/>
            </p:cNvSpPr>
            <p:nvPr/>
          </p:nvSpPr>
          <p:spPr bwMode="auto">
            <a:xfrm>
              <a:off x="3952" y="1872"/>
              <a:ext cx="184" cy="393"/>
            </a:xfrm>
            <a:custGeom>
              <a:avLst/>
              <a:gdLst>
                <a:gd name="T0" fmla="*/ 78 w 184"/>
                <a:gd name="T1" fmla="*/ 393 h 393"/>
                <a:gd name="T2" fmla="*/ 121 w 184"/>
                <a:gd name="T3" fmla="*/ 354 h 393"/>
                <a:gd name="T4" fmla="*/ 154 w 184"/>
                <a:gd name="T5" fmla="*/ 315 h 393"/>
                <a:gd name="T6" fmla="*/ 174 w 184"/>
                <a:gd name="T7" fmla="*/ 275 h 393"/>
                <a:gd name="T8" fmla="*/ 184 w 184"/>
                <a:gd name="T9" fmla="*/ 236 h 393"/>
                <a:gd name="T10" fmla="*/ 181 w 184"/>
                <a:gd name="T11" fmla="*/ 197 h 393"/>
                <a:gd name="T12" fmla="*/ 168 w 184"/>
                <a:gd name="T13" fmla="*/ 157 h 393"/>
                <a:gd name="T14" fmla="*/ 143 w 184"/>
                <a:gd name="T15" fmla="*/ 118 h 393"/>
                <a:gd name="T16" fmla="*/ 107 w 184"/>
                <a:gd name="T17" fmla="*/ 79 h 393"/>
                <a:gd name="T18" fmla="*/ 59 w 184"/>
                <a:gd name="T19" fmla="*/ 39 h 393"/>
                <a:gd name="T20" fmla="*/ 0 w 184"/>
                <a:gd name="T21" fmla="*/ 0 h 39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184"/>
                <a:gd name="T34" fmla="*/ 0 h 393"/>
                <a:gd name="T35" fmla="*/ 184 w 184"/>
                <a:gd name="T36" fmla="*/ 393 h 39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184" h="393">
                  <a:moveTo>
                    <a:pt x="78" y="393"/>
                  </a:moveTo>
                  <a:lnTo>
                    <a:pt x="121" y="354"/>
                  </a:lnTo>
                  <a:lnTo>
                    <a:pt x="154" y="315"/>
                  </a:lnTo>
                  <a:lnTo>
                    <a:pt x="174" y="275"/>
                  </a:lnTo>
                  <a:lnTo>
                    <a:pt x="184" y="236"/>
                  </a:lnTo>
                  <a:lnTo>
                    <a:pt x="181" y="197"/>
                  </a:lnTo>
                  <a:lnTo>
                    <a:pt x="168" y="157"/>
                  </a:lnTo>
                  <a:lnTo>
                    <a:pt x="143" y="118"/>
                  </a:lnTo>
                  <a:lnTo>
                    <a:pt x="107" y="79"/>
                  </a:lnTo>
                  <a:lnTo>
                    <a:pt x="59" y="39"/>
                  </a:lnTo>
                  <a:lnTo>
                    <a:pt x="0" y="0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4" name="Freeform 58"/>
            <p:cNvSpPr>
              <a:spLocks/>
            </p:cNvSpPr>
            <p:nvPr/>
          </p:nvSpPr>
          <p:spPr bwMode="auto">
            <a:xfrm>
              <a:off x="3928" y="1858"/>
              <a:ext cx="35" cy="29"/>
            </a:xfrm>
            <a:custGeom>
              <a:avLst/>
              <a:gdLst>
                <a:gd name="T0" fmla="*/ 19 w 35"/>
                <a:gd name="T1" fmla="*/ 29 h 29"/>
                <a:gd name="T2" fmla="*/ 0 w 35"/>
                <a:gd name="T3" fmla="*/ 0 h 29"/>
                <a:gd name="T4" fmla="*/ 35 w 35"/>
                <a:gd name="T5" fmla="*/ 2 h 29"/>
                <a:gd name="T6" fmla="*/ 19 w 35"/>
                <a:gd name="T7" fmla="*/ 29 h 2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5"/>
                <a:gd name="T13" fmla="*/ 0 h 29"/>
                <a:gd name="T14" fmla="*/ 35 w 35"/>
                <a:gd name="T15" fmla="*/ 29 h 2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5" h="29">
                  <a:moveTo>
                    <a:pt x="19" y="29"/>
                  </a:moveTo>
                  <a:lnTo>
                    <a:pt x="0" y="0"/>
                  </a:lnTo>
                  <a:lnTo>
                    <a:pt x="35" y="2"/>
                  </a:lnTo>
                  <a:lnTo>
                    <a:pt x="19" y="29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75" name="Rectangle 59"/>
            <p:cNvSpPr>
              <a:spLocks noChangeArrowheads="1"/>
            </p:cNvSpPr>
            <p:nvPr/>
          </p:nvSpPr>
          <p:spPr bwMode="auto">
            <a:xfrm>
              <a:off x="4393" y="2819"/>
              <a:ext cx="35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76" name="Rectangle 60"/>
            <p:cNvSpPr>
              <a:spLocks noChangeArrowheads="1"/>
            </p:cNvSpPr>
            <p:nvPr/>
          </p:nvSpPr>
          <p:spPr bwMode="auto">
            <a:xfrm>
              <a:off x="4690" y="2819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77" name="Rectangle 61"/>
            <p:cNvSpPr>
              <a:spLocks noChangeArrowheads="1"/>
            </p:cNvSpPr>
            <p:nvPr/>
          </p:nvSpPr>
          <p:spPr bwMode="auto">
            <a:xfrm>
              <a:off x="4745" y="2819"/>
              <a:ext cx="89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*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78" name="Rectangle 62"/>
            <p:cNvSpPr>
              <a:spLocks noChangeArrowheads="1"/>
            </p:cNvSpPr>
            <p:nvPr/>
          </p:nvSpPr>
          <p:spPr bwMode="auto">
            <a:xfrm>
              <a:off x="4783" y="2819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1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79" name="Rectangle 63"/>
            <p:cNvSpPr>
              <a:spLocks noChangeArrowheads="1"/>
            </p:cNvSpPr>
            <p:nvPr/>
          </p:nvSpPr>
          <p:spPr bwMode="auto">
            <a:xfrm>
              <a:off x="4868" y="2819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0" name="Rectangle 64"/>
            <p:cNvSpPr>
              <a:spLocks noChangeArrowheads="1"/>
            </p:cNvSpPr>
            <p:nvPr/>
          </p:nvSpPr>
          <p:spPr bwMode="auto">
            <a:xfrm>
              <a:off x="4957" y="2819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1" name="Rectangle 65"/>
            <p:cNvSpPr>
              <a:spLocks noChangeArrowheads="1"/>
            </p:cNvSpPr>
            <p:nvPr/>
          </p:nvSpPr>
          <p:spPr bwMode="auto">
            <a:xfrm>
              <a:off x="4299" y="2411"/>
              <a:ext cx="35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2" name="Rectangle 66"/>
            <p:cNvSpPr>
              <a:spLocks noChangeArrowheads="1"/>
            </p:cNvSpPr>
            <p:nvPr/>
          </p:nvSpPr>
          <p:spPr bwMode="auto">
            <a:xfrm>
              <a:off x="4592" y="2411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2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3" name="Rectangle 67"/>
            <p:cNvSpPr>
              <a:spLocks noChangeArrowheads="1"/>
            </p:cNvSpPr>
            <p:nvPr/>
          </p:nvSpPr>
          <p:spPr bwMode="auto">
            <a:xfrm>
              <a:off x="4652" y="2411"/>
              <a:ext cx="89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*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4" name="Rectangle 68"/>
            <p:cNvSpPr>
              <a:spLocks noChangeArrowheads="1"/>
            </p:cNvSpPr>
            <p:nvPr/>
          </p:nvSpPr>
          <p:spPr bwMode="auto">
            <a:xfrm>
              <a:off x="4690" y="2411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1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5" name="Rectangle 69"/>
            <p:cNvSpPr>
              <a:spLocks noChangeArrowheads="1"/>
            </p:cNvSpPr>
            <p:nvPr/>
          </p:nvSpPr>
          <p:spPr bwMode="auto">
            <a:xfrm>
              <a:off x="4775" y="2411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6" name="Rectangle 70"/>
            <p:cNvSpPr>
              <a:spLocks noChangeArrowheads="1"/>
            </p:cNvSpPr>
            <p:nvPr/>
          </p:nvSpPr>
          <p:spPr bwMode="auto">
            <a:xfrm>
              <a:off x="4864" y="2411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2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7" name="Rectangle 71"/>
            <p:cNvSpPr>
              <a:spLocks noChangeArrowheads="1"/>
            </p:cNvSpPr>
            <p:nvPr/>
          </p:nvSpPr>
          <p:spPr bwMode="auto">
            <a:xfrm>
              <a:off x="4164" y="2004"/>
              <a:ext cx="35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8" name="Rectangle 72"/>
            <p:cNvSpPr>
              <a:spLocks noChangeArrowheads="1"/>
            </p:cNvSpPr>
            <p:nvPr/>
          </p:nvSpPr>
          <p:spPr bwMode="auto">
            <a:xfrm>
              <a:off x="4461" y="2004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3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89" name="Rectangle 73"/>
            <p:cNvSpPr>
              <a:spLocks noChangeArrowheads="1"/>
            </p:cNvSpPr>
            <p:nvPr/>
          </p:nvSpPr>
          <p:spPr bwMode="auto">
            <a:xfrm>
              <a:off x="4516" y="2004"/>
              <a:ext cx="89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*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0" name="Rectangle 74"/>
            <p:cNvSpPr>
              <a:spLocks noChangeArrowheads="1"/>
            </p:cNvSpPr>
            <p:nvPr/>
          </p:nvSpPr>
          <p:spPr bwMode="auto">
            <a:xfrm>
              <a:off x="4554" y="2004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2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1" name="Rectangle 75"/>
            <p:cNvSpPr>
              <a:spLocks noChangeArrowheads="1"/>
            </p:cNvSpPr>
            <p:nvPr/>
          </p:nvSpPr>
          <p:spPr bwMode="auto">
            <a:xfrm>
              <a:off x="4639" y="2004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2" name="Rectangle 76"/>
            <p:cNvSpPr>
              <a:spLocks noChangeArrowheads="1"/>
            </p:cNvSpPr>
            <p:nvPr/>
          </p:nvSpPr>
          <p:spPr bwMode="auto">
            <a:xfrm>
              <a:off x="4728" y="2004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6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3" name="Freeform 77"/>
            <p:cNvSpPr>
              <a:spLocks/>
            </p:cNvSpPr>
            <p:nvPr/>
          </p:nvSpPr>
          <p:spPr bwMode="auto">
            <a:xfrm>
              <a:off x="3928" y="1681"/>
              <a:ext cx="298" cy="177"/>
            </a:xfrm>
            <a:custGeom>
              <a:avLst/>
              <a:gdLst>
                <a:gd name="T0" fmla="*/ 0 w 298"/>
                <a:gd name="T1" fmla="*/ 177 h 177"/>
                <a:gd name="T2" fmla="*/ 64 w 298"/>
                <a:gd name="T3" fmla="*/ 173 h 177"/>
                <a:gd name="T4" fmla="*/ 121 w 298"/>
                <a:gd name="T5" fmla="*/ 163 h 177"/>
                <a:gd name="T6" fmla="*/ 171 w 298"/>
                <a:gd name="T7" fmla="*/ 144 h 177"/>
                <a:gd name="T8" fmla="*/ 214 w 298"/>
                <a:gd name="T9" fmla="*/ 119 h 177"/>
                <a:gd name="T10" fmla="*/ 249 w 298"/>
                <a:gd name="T11" fmla="*/ 87 h 177"/>
                <a:gd name="T12" fmla="*/ 277 w 298"/>
                <a:gd name="T13" fmla="*/ 47 h 177"/>
                <a:gd name="T14" fmla="*/ 298 w 298"/>
                <a:gd name="T15" fmla="*/ 0 h 177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298"/>
                <a:gd name="T25" fmla="*/ 0 h 177"/>
                <a:gd name="T26" fmla="*/ 298 w 298"/>
                <a:gd name="T27" fmla="*/ 177 h 177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298" h="177">
                  <a:moveTo>
                    <a:pt x="0" y="177"/>
                  </a:moveTo>
                  <a:lnTo>
                    <a:pt x="64" y="173"/>
                  </a:lnTo>
                  <a:lnTo>
                    <a:pt x="121" y="163"/>
                  </a:lnTo>
                  <a:lnTo>
                    <a:pt x="171" y="144"/>
                  </a:lnTo>
                  <a:lnTo>
                    <a:pt x="214" y="119"/>
                  </a:lnTo>
                  <a:lnTo>
                    <a:pt x="249" y="87"/>
                  </a:lnTo>
                  <a:lnTo>
                    <a:pt x="277" y="47"/>
                  </a:lnTo>
                  <a:lnTo>
                    <a:pt x="298" y="0"/>
                  </a:lnTo>
                </a:path>
              </a:pathLst>
            </a:custGeom>
            <a:noFill/>
            <a:ln w="1588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4" name="Freeform 78"/>
            <p:cNvSpPr>
              <a:spLocks/>
            </p:cNvSpPr>
            <p:nvPr/>
          </p:nvSpPr>
          <p:spPr bwMode="auto">
            <a:xfrm>
              <a:off x="4210" y="1654"/>
              <a:ext cx="30" cy="35"/>
            </a:xfrm>
            <a:custGeom>
              <a:avLst/>
              <a:gdLst>
                <a:gd name="T0" fmla="*/ 30 w 30"/>
                <a:gd name="T1" fmla="*/ 35 h 35"/>
                <a:gd name="T2" fmla="*/ 24 w 30"/>
                <a:gd name="T3" fmla="*/ 0 h 35"/>
                <a:gd name="T4" fmla="*/ 0 w 30"/>
                <a:gd name="T5" fmla="*/ 26 h 35"/>
                <a:gd name="T6" fmla="*/ 30 w 30"/>
                <a:gd name="T7" fmla="*/ 35 h 35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5"/>
                <a:gd name="T14" fmla="*/ 30 w 30"/>
                <a:gd name="T15" fmla="*/ 35 h 35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5">
                  <a:moveTo>
                    <a:pt x="30" y="35"/>
                  </a:moveTo>
                  <a:lnTo>
                    <a:pt x="24" y="0"/>
                  </a:lnTo>
                  <a:lnTo>
                    <a:pt x="0" y="26"/>
                  </a:lnTo>
                  <a:lnTo>
                    <a:pt x="30" y="35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295" name="Rectangle 79"/>
            <p:cNvSpPr>
              <a:spLocks noChangeArrowheads="1"/>
            </p:cNvSpPr>
            <p:nvPr/>
          </p:nvSpPr>
          <p:spPr bwMode="auto">
            <a:xfrm>
              <a:off x="3884" y="1537"/>
              <a:ext cx="352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 dirty="0">
                  <a:solidFill>
                    <a:srgbClr val="0000FF"/>
                  </a:solidFill>
                </a:rPr>
                <a:t>return </a:t>
              </a:r>
              <a:endParaRPr lang="en-US" sz="2400" dirty="0">
                <a:latin typeface="Tahoma" pitchFamily="34" charset="0"/>
              </a:endParaRPr>
            </a:p>
          </p:txBody>
        </p:sp>
        <p:sp>
          <p:nvSpPr>
            <p:cNvPr id="9296" name="Rectangle 80"/>
            <p:cNvSpPr>
              <a:spLocks noChangeArrowheads="1"/>
            </p:cNvSpPr>
            <p:nvPr/>
          </p:nvSpPr>
          <p:spPr bwMode="auto">
            <a:xfrm>
              <a:off x="4176" y="1537"/>
              <a:ext cx="10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7" name="Rectangle 81"/>
            <p:cNvSpPr>
              <a:spLocks noChangeArrowheads="1"/>
            </p:cNvSpPr>
            <p:nvPr/>
          </p:nvSpPr>
          <p:spPr bwMode="auto">
            <a:xfrm>
              <a:off x="4232" y="1537"/>
              <a:ext cx="89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*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8" name="Rectangle 82"/>
            <p:cNvSpPr>
              <a:spLocks noChangeArrowheads="1"/>
            </p:cNvSpPr>
            <p:nvPr/>
          </p:nvSpPr>
          <p:spPr bwMode="auto">
            <a:xfrm>
              <a:off x="4274" y="1537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6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299" name="Rectangle 83"/>
            <p:cNvSpPr>
              <a:spLocks noChangeArrowheads="1"/>
            </p:cNvSpPr>
            <p:nvPr/>
          </p:nvSpPr>
          <p:spPr bwMode="auto">
            <a:xfrm>
              <a:off x="4359" y="1537"/>
              <a:ext cx="13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300" name="Rectangle 84"/>
            <p:cNvSpPr>
              <a:spLocks noChangeArrowheads="1"/>
            </p:cNvSpPr>
            <p:nvPr/>
          </p:nvSpPr>
          <p:spPr bwMode="auto">
            <a:xfrm>
              <a:off x="4444" y="1537"/>
              <a:ext cx="166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24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301" name="Line 85"/>
            <p:cNvSpPr>
              <a:spLocks noChangeShapeType="1"/>
            </p:cNvSpPr>
            <p:nvPr/>
          </p:nvSpPr>
          <p:spPr bwMode="auto">
            <a:xfrm>
              <a:off x="4590" y="1603"/>
              <a:ext cx="329" cy="1"/>
            </a:xfrm>
            <a:prstGeom prst="line">
              <a:avLst/>
            </a:prstGeom>
            <a:noFill/>
            <a:ln w="1588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2" name="Freeform 86"/>
            <p:cNvSpPr>
              <a:spLocks/>
            </p:cNvSpPr>
            <p:nvPr/>
          </p:nvSpPr>
          <p:spPr bwMode="auto">
            <a:xfrm>
              <a:off x="4915" y="1588"/>
              <a:ext cx="32" cy="31"/>
            </a:xfrm>
            <a:custGeom>
              <a:avLst/>
              <a:gdLst>
                <a:gd name="T0" fmla="*/ 0 w 32"/>
                <a:gd name="T1" fmla="*/ 0 h 31"/>
                <a:gd name="T2" fmla="*/ 32 w 32"/>
                <a:gd name="T3" fmla="*/ 15 h 31"/>
                <a:gd name="T4" fmla="*/ 0 w 32"/>
                <a:gd name="T5" fmla="*/ 31 h 31"/>
                <a:gd name="T6" fmla="*/ 0 w 32"/>
                <a:gd name="T7" fmla="*/ 0 h 3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2"/>
                <a:gd name="T13" fmla="*/ 0 h 31"/>
                <a:gd name="T14" fmla="*/ 32 w 32"/>
                <a:gd name="T15" fmla="*/ 31 h 3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2" h="31">
                  <a:moveTo>
                    <a:pt x="0" y="0"/>
                  </a:moveTo>
                  <a:lnTo>
                    <a:pt x="32" y="15"/>
                  </a:lnTo>
                  <a:lnTo>
                    <a:pt x="0" y="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3" name="Rectangle 87"/>
            <p:cNvSpPr>
              <a:spLocks noChangeArrowheads="1"/>
            </p:cNvSpPr>
            <p:nvPr/>
          </p:nvSpPr>
          <p:spPr bwMode="auto">
            <a:xfrm>
              <a:off x="4978" y="1541"/>
              <a:ext cx="611" cy="1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300">
                  <a:solidFill>
                    <a:srgbClr val="0000FF"/>
                  </a:solidFill>
                </a:rPr>
                <a:t>final answer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9304" name="Line 88"/>
            <p:cNvSpPr>
              <a:spLocks noChangeShapeType="1"/>
            </p:cNvSpPr>
            <p:nvPr/>
          </p:nvSpPr>
          <p:spPr bwMode="auto">
            <a:xfrm flipV="1">
              <a:off x="4794" y="2971"/>
              <a:ext cx="1" cy="257"/>
            </a:xfrm>
            <a:prstGeom prst="line">
              <a:avLst/>
            </a:prstGeom>
            <a:noFill/>
            <a:ln w="6350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5" name="Freeform 89"/>
            <p:cNvSpPr>
              <a:spLocks/>
            </p:cNvSpPr>
            <p:nvPr/>
          </p:nvSpPr>
          <p:spPr bwMode="auto">
            <a:xfrm>
              <a:off x="4776" y="2939"/>
              <a:ext cx="36" cy="37"/>
            </a:xfrm>
            <a:custGeom>
              <a:avLst/>
              <a:gdLst>
                <a:gd name="T0" fmla="*/ 0 w 36"/>
                <a:gd name="T1" fmla="*/ 37 h 37"/>
                <a:gd name="T2" fmla="*/ 18 w 36"/>
                <a:gd name="T3" fmla="*/ 0 h 37"/>
                <a:gd name="T4" fmla="*/ 36 w 36"/>
                <a:gd name="T5" fmla="*/ 37 h 37"/>
                <a:gd name="T6" fmla="*/ 0 w 36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37"/>
                <a:gd name="T14" fmla="*/ 36 w 36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37">
                  <a:moveTo>
                    <a:pt x="0" y="37"/>
                  </a:moveTo>
                  <a:lnTo>
                    <a:pt x="18" y="0"/>
                  </a:lnTo>
                  <a:lnTo>
                    <a:pt x="36" y="37"/>
                  </a:lnTo>
                  <a:lnTo>
                    <a:pt x="0" y="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6" name="Line 90"/>
            <p:cNvSpPr>
              <a:spLocks noChangeShapeType="1"/>
            </p:cNvSpPr>
            <p:nvPr/>
          </p:nvSpPr>
          <p:spPr bwMode="auto">
            <a:xfrm flipH="1" flipV="1">
              <a:off x="4736" y="2558"/>
              <a:ext cx="185" cy="268"/>
            </a:xfrm>
            <a:prstGeom prst="line">
              <a:avLst/>
            </a:prstGeom>
            <a:noFill/>
            <a:ln w="6350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7" name="Freeform 91"/>
            <p:cNvSpPr>
              <a:spLocks/>
            </p:cNvSpPr>
            <p:nvPr/>
          </p:nvSpPr>
          <p:spPr bwMode="auto">
            <a:xfrm>
              <a:off x="4717" y="2532"/>
              <a:ext cx="36" cy="40"/>
            </a:xfrm>
            <a:custGeom>
              <a:avLst/>
              <a:gdLst>
                <a:gd name="T0" fmla="*/ 6 w 36"/>
                <a:gd name="T1" fmla="*/ 40 h 40"/>
                <a:gd name="T2" fmla="*/ 0 w 36"/>
                <a:gd name="T3" fmla="*/ 0 h 40"/>
                <a:gd name="T4" fmla="*/ 36 w 36"/>
                <a:gd name="T5" fmla="*/ 19 h 40"/>
                <a:gd name="T6" fmla="*/ 6 w 36"/>
                <a:gd name="T7" fmla="*/ 40 h 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6"/>
                <a:gd name="T13" fmla="*/ 0 h 40"/>
                <a:gd name="T14" fmla="*/ 36 w 36"/>
                <a:gd name="T15" fmla="*/ 40 h 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6" h="40">
                  <a:moveTo>
                    <a:pt x="6" y="40"/>
                  </a:moveTo>
                  <a:lnTo>
                    <a:pt x="0" y="0"/>
                  </a:lnTo>
                  <a:lnTo>
                    <a:pt x="36" y="19"/>
                  </a:lnTo>
                  <a:lnTo>
                    <a:pt x="6" y="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8" name="Line 92"/>
            <p:cNvSpPr>
              <a:spLocks noChangeShapeType="1"/>
            </p:cNvSpPr>
            <p:nvPr/>
          </p:nvSpPr>
          <p:spPr bwMode="auto">
            <a:xfrm flipH="1" flipV="1">
              <a:off x="4611" y="2148"/>
              <a:ext cx="234" cy="270"/>
            </a:xfrm>
            <a:prstGeom prst="line">
              <a:avLst/>
            </a:prstGeom>
            <a:noFill/>
            <a:ln w="6350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09" name="Freeform 93"/>
            <p:cNvSpPr>
              <a:spLocks/>
            </p:cNvSpPr>
            <p:nvPr/>
          </p:nvSpPr>
          <p:spPr bwMode="auto">
            <a:xfrm>
              <a:off x="4590" y="2124"/>
              <a:ext cx="38" cy="40"/>
            </a:xfrm>
            <a:custGeom>
              <a:avLst/>
              <a:gdLst>
                <a:gd name="T0" fmla="*/ 10 w 38"/>
                <a:gd name="T1" fmla="*/ 40 h 40"/>
                <a:gd name="T2" fmla="*/ 0 w 38"/>
                <a:gd name="T3" fmla="*/ 0 h 40"/>
                <a:gd name="T4" fmla="*/ 38 w 38"/>
                <a:gd name="T5" fmla="*/ 16 h 40"/>
                <a:gd name="T6" fmla="*/ 10 w 38"/>
                <a:gd name="T7" fmla="*/ 40 h 4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8"/>
                <a:gd name="T13" fmla="*/ 0 h 40"/>
                <a:gd name="T14" fmla="*/ 38 w 38"/>
                <a:gd name="T15" fmla="*/ 40 h 4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8" h="40">
                  <a:moveTo>
                    <a:pt x="10" y="40"/>
                  </a:moveTo>
                  <a:lnTo>
                    <a:pt x="0" y="0"/>
                  </a:lnTo>
                  <a:lnTo>
                    <a:pt x="38" y="16"/>
                  </a:lnTo>
                  <a:lnTo>
                    <a:pt x="10" y="40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0" name="Line 94"/>
            <p:cNvSpPr>
              <a:spLocks noChangeShapeType="1"/>
            </p:cNvSpPr>
            <p:nvPr/>
          </p:nvSpPr>
          <p:spPr bwMode="auto">
            <a:xfrm flipH="1" flipV="1">
              <a:off x="4335" y="1675"/>
              <a:ext cx="408" cy="336"/>
            </a:xfrm>
            <a:prstGeom prst="line">
              <a:avLst/>
            </a:prstGeom>
            <a:noFill/>
            <a:ln w="6350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1" name="Freeform 95"/>
            <p:cNvSpPr>
              <a:spLocks/>
            </p:cNvSpPr>
            <p:nvPr/>
          </p:nvSpPr>
          <p:spPr bwMode="auto">
            <a:xfrm>
              <a:off x="4310" y="1654"/>
              <a:ext cx="40" cy="38"/>
            </a:xfrm>
            <a:custGeom>
              <a:avLst/>
              <a:gdLst>
                <a:gd name="T0" fmla="*/ 17 w 40"/>
                <a:gd name="T1" fmla="*/ 38 h 38"/>
                <a:gd name="T2" fmla="*/ 0 w 40"/>
                <a:gd name="T3" fmla="*/ 0 h 38"/>
                <a:gd name="T4" fmla="*/ 40 w 40"/>
                <a:gd name="T5" fmla="*/ 10 h 38"/>
                <a:gd name="T6" fmla="*/ 17 w 40"/>
                <a:gd name="T7" fmla="*/ 38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38"/>
                <a:gd name="T14" fmla="*/ 40 w 40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38">
                  <a:moveTo>
                    <a:pt x="17" y="38"/>
                  </a:moveTo>
                  <a:lnTo>
                    <a:pt x="0" y="0"/>
                  </a:lnTo>
                  <a:lnTo>
                    <a:pt x="40" y="10"/>
                  </a:lnTo>
                  <a:lnTo>
                    <a:pt x="17" y="38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2" name="Line 96"/>
            <p:cNvSpPr>
              <a:spLocks noChangeShapeType="1"/>
            </p:cNvSpPr>
            <p:nvPr/>
          </p:nvSpPr>
          <p:spPr bwMode="auto">
            <a:xfrm>
              <a:off x="3368" y="1552"/>
              <a:ext cx="44" cy="178"/>
            </a:xfrm>
            <a:prstGeom prst="line">
              <a:avLst/>
            </a:prstGeom>
            <a:noFill/>
            <a:ln w="1588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3" name="Freeform 97"/>
            <p:cNvSpPr>
              <a:spLocks/>
            </p:cNvSpPr>
            <p:nvPr/>
          </p:nvSpPr>
          <p:spPr bwMode="auto">
            <a:xfrm>
              <a:off x="3396" y="1722"/>
              <a:ext cx="30" cy="34"/>
            </a:xfrm>
            <a:custGeom>
              <a:avLst/>
              <a:gdLst>
                <a:gd name="T0" fmla="*/ 30 w 30"/>
                <a:gd name="T1" fmla="*/ 0 h 34"/>
                <a:gd name="T2" fmla="*/ 23 w 30"/>
                <a:gd name="T3" fmla="*/ 34 h 34"/>
                <a:gd name="T4" fmla="*/ 0 w 30"/>
                <a:gd name="T5" fmla="*/ 8 h 34"/>
                <a:gd name="T6" fmla="*/ 30 w 30"/>
                <a:gd name="T7" fmla="*/ 0 h 34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30"/>
                <a:gd name="T13" fmla="*/ 0 h 34"/>
                <a:gd name="T14" fmla="*/ 30 w 30"/>
                <a:gd name="T15" fmla="*/ 34 h 34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30" h="34">
                  <a:moveTo>
                    <a:pt x="30" y="0"/>
                  </a:moveTo>
                  <a:lnTo>
                    <a:pt x="23" y="34"/>
                  </a:lnTo>
                  <a:lnTo>
                    <a:pt x="0" y="8"/>
                  </a:lnTo>
                  <a:lnTo>
                    <a:pt x="30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9314" name="Rectangle 98"/>
            <p:cNvSpPr>
              <a:spLocks noChangeArrowheads="1"/>
            </p:cNvSpPr>
            <p:nvPr/>
          </p:nvSpPr>
          <p:spPr bwMode="auto">
            <a:xfrm>
              <a:off x="3421" y="1600"/>
              <a:ext cx="168" cy="12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call</a:t>
              </a:r>
              <a:endParaRPr lang="en-US" sz="4400" dirty="0">
                <a:latin typeface="Tahoma" pitchFamily="34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304800"/>
            <a:ext cx="8153400" cy="762000"/>
          </a:xfrm>
        </p:spPr>
        <p:txBody>
          <a:bodyPr/>
          <a:lstStyle/>
          <a:p>
            <a:r>
              <a:rPr lang="en-US" dirty="0" smtClean="0"/>
              <a:t>Linear Recursion</a:t>
            </a:r>
            <a:endParaRPr lang="en-US" dirty="0" smtClean="0">
              <a:cs typeface="Tahoma" pitchFamily="34" charset="0"/>
            </a:endParaRPr>
          </a:p>
        </p:txBody>
      </p:sp>
      <p:sp>
        <p:nvSpPr>
          <p:cNvPr id="10243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219200"/>
            <a:ext cx="82296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800" b="1" smtClean="0"/>
              <a:t>Test for base cases.</a:t>
            </a:r>
            <a:r>
              <a:rPr lang="en-US" sz="2800" b="1" i="1" smtClean="0"/>
              <a:t> 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Begin by testing for a set of base cases (there should be at least one). 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Every possible chain of recursive calls </a:t>
            </a:r>
            <a:r>
              <a:rPr lang="en-US" sz="2400" b="1" smtClean="0"/>
              <a:t>must</a:t>
            </a:r>
            <a:r>
              <a:rPr lang="en-US" sz="2400" smtClean="0"/>
              <a:t> eventually reach a base case, and the handling of each base case should not use recursion.</a:t>
            </a:r>
          </a:p>
          <a:p>
            <a:pPr>
              <a:lnSpc>
                <a:spcPct val="80000"/>
              </a:lnSpc>
            </a:pPr>
            <a:r>
              <a:rPr lang="en-US" sz="2800" b="1" i="1" smtClean="0"/>
              <a:t>Recur once. 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Perform a single recursive call. (This recursive step may involve a test that decides which of several possible recursive calls to make, but it should ultimately choose to make just one of these calls each time we perform this step.)</a:t>
            </a:r>
          </a:p>
          <a:p>
            <a:pPr lvl="1">
              <a:lnSpc>
                <a:spcPct val="80000"/>
              </a:lnSpc>
            </a:pPr>
            <a:r>
              <a:rPr lang="en-US" sz="2400" smtClean="0"/>
              <a:t>Define each possible recursive call so that it makes progress towards a base case.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smtClean="0"/>
              <a:t>A Simple Example of Linear Recursion</a:t>
            </a:r>
          </a:p>
        </p:txBody>
      </p:sp>
      <p:sp>
        <p:nvSpPr>
          <p:cNvPr id="1126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228600" y="1295400"/>
            <a:ext cx="4114800" cy="47244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Algorithm </a:t>
            </a:r>
            <a:r>
              <a:rPr lang="en-US" sz="2000" dirty="0" err="1" smtClean="0"/>
              <a:t>LinearSum</a:t>
            </a:r>
            <a:r>
              <a:rPr lang="en-US" sz="2000" dirty="0" smtClean="0"/>
              <a:t>(</a:t>
            </a:r>
            <a:r>
              <a:rPr lang="en-US" sz="2000" i="1" dirty="0" smtClean="0"/>
              <a:t>A, n</a:t>
            </a:r>
            <a:r>
              <a:rPr lang="en-US" sz="2000" dirty="0" smtClean="0"/>
              <a:t>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i="1" dirty="0" smtClean="0"/>
              <a:t>Input: </a:t>
            </a:r>
            <a:r>
              <a:rPr lang="en-US" sz="2000" dirty="0" smtClean="0"/>
              <a:t>A integer array </a:t>
            </a:r>
            <a:r>
              <a:rPr lang="en-US" sz="2000" i="1" dirty="0" smtClean="0"/>
              <a:t>A </a:t>
            </a:r>
            <a:r>
              <a:rPr lang="en-US" sz="2000" dirty="0" smtClean="0"/>
              <a:t>and an integer </a:t>
            </a:r>
            <a:r>
              <a:rPr lang="en-US" sz="2000" i="1" dirty="0" smtClean="0"/>
              <a:t>n = </a:t>
            </a:r>
            <a:r>
              <a:rPr lang="en-US" sz="2000" dirty="0" smtClean="0"/>
              <a:t>1, such that </a:t>
            </a:r>
            <a:r>
              <a:rPr lang="en-US" sz="2000" i="1" dirty="0" smtClean="0"/>
              <a:t>A </a:t>
            </a:r>
            <a:r>
              <a:rPr lang="en-US" sz="2000" dirty="0" smtClean="0"/>
              <a:t>has at least </a:t>
            </a:r>
            <a:r>
              <a:rPr lang="en-US" sz="2000" i="1" dirty="0" smtClean="0"/>
              <a:t>n </a:t>
            </a:r>
            <a:r>
              <a:rPr lang="en-US" sz="2000" dirty="0" smtClean="0"/>
              <a:t>elements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i="1" dirty="0" smtClean="0"/>
              <a:t>Output: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i="1" dirty="0" smtClean="0"/>
              <a:t>   </a:t>
            </a:r>
            <a:r>
              <a:rPr lang="en-US" sz="2000" dirty="0" smtClean="0"/>
              <a:t>The sum of the first </a:t>
            </a:r>
            <a:r>
              <a:rPr lang="en-US" sz="2000" i="1" dirty="0" smtClean="0"/>
              <a:t>n </a:t>
            </a:r>
            <a:r>
              <a:rPr lang="en-US" sz="2000" dirty="0" smtClean="0"/>
              <a:t>integers in </a:t>
            </a:r>
            <a:r>
              <a:rPr lang="en-US" sz="2000" i="1" dirty="0" smtClean="0"/>
              <a:t>A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if </a:t>
            </a:r>
            <a:r>
              <a:rPr lang="en-US" sz="2000" i="1" dirty="0" smtClean="0"/>
              <a:t>n </a:t>
            </a:r>
            <a:r>
              <a:rPr lang="en-US" sz="2000" dirty="0" smtClean="0"/>
              <a:t>= 1 </a:t>
            </a:r>
            <a:r>
              <a:rPr lang="en-US" sz="2000" b="1" dirty="0" smtClean="0"/>
              <a:t>then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  return </a:t>
            </a:r>
            <a:r>
              <a:rPr lang="en-US" sz="2000" i="1" dirty="0" smtClean="0"/>
              <a:t>A</a:t>
            </a:r>
            <a:r>
              <a:rPr lang="en-US" sz="2000" dirty="0" smtClean="0"/>
              <a:t>[0]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000" b="1" dirty="0" smtClean="0"/>
              <a:t>  return </a:t>
            </a:r>
            <a:r>
              <a:rPr lang="en-US" sz="2000" dirty="0" err="1" smtClean="0"/>
              <a:t>LinearSum</a:t>
            </a:r>
            <a:r>
              <a:rPr lang="en-US" sz="2000" dirty="0" smtClean="0"/>
              <a:t>(</a:t>
            </a:r>
            <a:r>
              <a:rPr lang="en-US" sz="2000" i="1" dirty="0" smtClean="0"/>
              <a:t>A, n - </a:t>
            </a:r>
            <a:r>
              <a:rPr lang="en-US" sz="2000" dirty="0" smtClean="0"/>
              <a:t>1) + </a:t>
            </a:r>
            <a:r>
              <a:rPr lang="en-US" sz="2000" i="1" dirty="0" smtClean="0"/>
              <a:t>A</a:t>
            </a:r>
            <a:r>
              <a:rPr lang="en-US" sz="2000" dirty="0" smtClean="0"/>
              <a:t>[</a:t>
            </a:r>
            <a:r>
              <a:rPr lang="en-US" sz="2000" i="1" dirty="0" smtClean="0"/>
              <a:t>n - </a:t>
            </a:r>
            <a:r>
              <a:rPr lang="en-US" sz="2000" dirty="0" smtClean="0"/>
              <a:t>1]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2000" dirty="0" smtClean="0"/>
          </a:p>
          <a:p>
            <a:pPr>
              <a:lnSpc>
                <a:spcPct val="80000"/>
              </a:lnSpc>
            </a:pPr>
            <a:endParaRPr lang="en-US" sz="2000" dirty="0" smtClean="0"/>
          </a:p>
        </p:txBody>
      </p:sp>
      <p:sp>
        <p:nvSpPr>
          <p:cNvPr id="11268" name="Text Box 4"/>
          <p:cNvSpPr txBox="1">
            <a:spLocks noChangeArrowheads="1"/>
          </p:cNvSpPr>
          <p:nvPr/>
        </p:nvSpPr>
        <p:spPr bwMode="auto">
          <a:xfrm>
            <a:off x="4953000" y="1143000"/>
            <a:ext cx="35242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400" dirty="0">
                <a:solidFill>
                  <a:srgbClr val="C00000"/>
                </a:solidFill>
                <a:effectLst/>
                <a:latin typeface="Tahoma" pitchFamily="34" charset="0"/>
              </a:rPr>
              <a:t>Example recursion trace:</a:t>
            </a:r>
          </a:p>
        </p:txBody>
      </p:sp>
      <p:grpSp>
        <p:nvGrpSpPr>
          <p:cNvPr id="2" name="Group 5"/>
          <p:cNvGrpSpPr>
            <a:grpSpLocks noChangeAspect="1"/>
          </p:cNvGrpSpPr>
          <p:nvPr/>
        </p:nvGrpSpPr>
        <p:grpSpPr bwMode="auto">
          <a:xfrm>
            <a:off x="4114800" y="1905000"/>
            <a:ext cx="4841246" cy="3516313"/>
            <a:chOff x="2976" y="1536"/>
            <a:chExt cx="2587" cy="1879"/>
          </a:xfrm>
        </p:grpSpPr>
        <p:sp>
          <p:nvSpPr>
            <p:cNvPr id="11270" name="AutoShape 6"/>
            <p:cNvSpPr>
              <a:spLocks noChangeAspect="1" noChangeArrowheads="1" noTextEdit="1"/>
            </p:cNvSpPr>
            <p:nvPr/>
          </p:nvSpPr>
          <p:spPr bwMode="auto">
            <a:xfrm>
              <a:off x="2976" y="1536"/>
              <a:ext cx="2587" cy="187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sz="2800"/>
            </a:p>
          </p:txBody>
        </p:sp>
        <p:sp>
          <p:nvSpPr>
            <p:cNvPr id="11271" name="Freeform 7"/>
            <p:cNvSpPr>
              <a:spLocks/>
            </p:cNvSpPr>
            <p:nvPr/>
          </p:nvSpPr>
          <p:spPr bwMode="auto">
            <a:xfrm>
              <a:off x="2988" y="1781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576 h 768"/>
                <a:gd name="T6" fmla="*/ 4608 w 4608"/>
                <a:gd name="T7" fmla="*/ 192 h 768"/>
                <a:gd name="T8" fmla="*/ 4416 w 4608"/>
                <a:gd name="T9" fmla="*/ 0 h 768"/>
                <a:gd name="T10" fmla="*/ 192 w 4608"/>
                <a:gd name="T11" fmla="*/ 0 h 768"/>
                <a:gd name="T12" fmla="*/ 0 w 4608"/>
                <a:gd name="T13" fmla="*/ 192 h 768"/>
                <a:gd name="T14" fmla="*/ 0 w 4608"/>
                <a:gd name="T15" fmla="*/ 192 h 768"/>
                <a:gd name="T16" fmla="*/ 0 w 4608"/>
                <a:gd name="T17" fmla="*/ 576 h 768"/>
                <a:gd name="T18" fmla="*/ 192 w 4608"/>
                <a:gd name="T19" fmla="*/ 768 h 768"/>
                <a:gd name="T20" fmla="*/ 192 w 4608"/>
                <a:gd name="T21" fmla="*/ 768 h 768"/>
                <a:gd name="T22" fmla="*/ 4416 w 4608"/>
                <a:gd name="T23" fmla="*/ 768 h 7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08"/>
                <a:gd name="T37" fmla="*/ 0 h 768"/>
                <a:gd name="T38" fmla="*/ 4608 w 4608"/>
                <a:gd name="T39" fmla="*/ 768 h 76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2" name="Freeform 8"/>
            <p:cNvSpPr>
              <a:spLocks/>
            </p:cNvSpPr>
            <p:nvPr/>
          </p:nvSpPr>
          <p:spPr bwMode="auto">
            <a:xfrm>
              <a:off x="2988" y="1781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576 h 768"/>
                <a:gd name="T6" fmla="*/ 4608 w 4608"/>
                <a:gd name="T7" fmla="*/ 192 h 768"/>
                <a:gd name="T8" fmla="*/ 4416 w 4608"/>
                <a:gd name="T9" fmla="*/ 0 h 768"/>
                <a:gd name="T10" fmla="*/ 192 w 4608"/>
                <a:gd name="T11" fmla="*/ 0 h 768"/>
                <a:gd name="T12" fmla="*/ 0 w 4608"/>
                <a:gd name="T13" fmla="*/ 192 h 768"/>
                <a:gd name="T14" fmla="*/ 0 w 4608"/>
                <a:gd name="T15" fmla="*/ 192 h 768"/>
                <a:gd name="T16" fmla="*/ 0 w 4608"/>
                <a:gd name="T17" fmla="*/ 576 h 768"/>
                <a:gd name="T18" fmla="*/ 192 w 4608"/>
                <a:gd name="T19" fmla="*/ 768 h 768"/>
                <a:gd name="T20" fmla="*/ 192 w 4608"/>
                <a:gd name="T21" fmla="*/ 768 h 768"/>
                <a:gd name="T22" fmla="*/ 4416 w 4608"/>
                <a:gd name="T23" fmla="*/ 768 h 768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w 4608"/>
                <a:gd name="T37" fmla="*/ 0 h 768"/>
                <a:gd name="T38" fmla="*/ 4608 w 4608"/>
                <a:gd name="T39" fmla="*/ 768 h 768"/>
              </a:gdLst>
              <a:ahLst/>
              <a:cxnLst>
                <a:cxn ang="T24">
                  <a:pos x="T0" y="T1"/>
                </a:cxn>
                <a:cxn ang="T25">
                  <a:pos x="T2" y="T3"/>
                </a:cxn>
                <a:cxn ang="T26">
                  <a:pos x="T4" y="T5"/>
                </a:cxn>
                <a:cxn ang="T27">
                  <a:pos x="T6" y="T7"/>
                </a:cxn>
                <a:cxn ang="T28">
                  <a:pos x="T8" y="T9"/>
                </a:cxn>
                <a:cxn ang="T29">
                  <a:pos x="T10" y="T11"/>
                </a:cxn>
                <a:cxn ang="T30">
                  <a:pos x="T12" y="T13"/>
                </a:cxn>
                <a:cxn ang="T31">
                  <a:pos x="T14" y="T15"/>
                </a:cxn>
                <a:cxn ang="T32">
                  <a:pos x="T16" y="T17"/>
                </a:cxn>
                <a:cxn ang="T33">
                  <a:pos x="T18" y="T19"/>
                </a:cxn>
                <a:cxn ang="T34">
                  <a:pos x="T20" y="T21"/>
                </a:cxn>
                <a:cxn ang="T35">
                  <a:pos x="T22" y="T23"/>
                </a:cxn>
              </a:cxnLst>
              <a:rect l="T36" t="T37" r="T38" b="T39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73" name="Rectangle 9"/>
            <p:cNvSpPr>
              <a:spLocks noChangeArrowheads="1"/>
            </p:cNvSpPr>
            <p:nvPr/>
          </p:nvSpPr>
          <p:spPr bwMode="auto">
            <a:xfrm>
              <a:off x="3213" y="1818"/>
              <a:ext cx="52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 err="1">
                  <a:solidFill>
                    <a:srgbClr val="0000FF"/>
                  </a:solidFill>
                </a:rPr>
                <a:t>LinearSum</a:t>
              </a:r>
              <a:endParaRPr lang="en-US" sz="2400" dirty="0">
                <a:latin typeface="Tahoma" pitchFamily="34" charset="0"/>
              </a:endParaRPr>
            </a:p>
          </p:txBody>
        </p:sp>
        <p:sp>
          <p:nvSpPr>
            <p:cNvPr id="11274" name="Rectangle 10"/>
            <p:cNvSpPr>
              <a:spLocks noChangeArrowheads="1"/>
            </p:cNvSpPr>
            <p:nvPr/>
          </p:nvSpPr>
          <p:spPr bwMode="auto">
            <a:xfrm>
              <a:off x="3648" y="1818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75" name="Rectangle 11"/>
            <p:cNvSpPr>
              <a:spLocks noChangeArrowheads="1"/>
            </p:cNvSpPr>
            <p:nvPr/>
          </p:nvSpPr>
          <p:spPr bwMode="auto">
            <a:xfrm>
              <a:off x="3679" y="1818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76" name="Rectangle 12"/>
            <p:cNvSpPr>
              <a:spLocks noChangeArrowheads="1"/>
            </p:cNvSpPr>
            <p:nvPr/>
          </p:nvSpPr>
          <p:spPr bwMode="auto">
            <a:xfrm>
              <a:off x="3739" y="1818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,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77" name="Rectangle 13"/>
            <p:cNvSpPr>
              <a:spLocks noChangeArrowheads="1"/>
            </p:cNvSpPr>
            <p:nvPr/>
          </p:nvSpPr>
          <p:spPr bwMode="auto">
            <a:xfrm>
              <a:off x="3765" y="1818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5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78" name="Rectangle 14"/>
            <p:cNvSpPr>
              <a:spLocks noChangeArrowheads="1"/>
            </p:cNvSpPr>
            <p:nvPr/>
          </p:nvSpPr>
          <p:spPr bwMode="auto">
            <a:xfrm>
              <a:off x="3814" y="1818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79" name="Freeform 15"/>
            <p:cNvSpPr>
              <a:spLocks/>
            </p:cNvSpPr>
            <p:nvPr/>
          </p:nvSpPr>
          <p:spPr bwMode="auto">
            <a:xfrm>
              <a:off x="3348" y="3223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576 h 768"/>
                <a:gd name="T14" fmla="*/ 192 w 4608"/>
                <a:gd name="T15" fmla="*/ 768 h 768"/>
                <a:gd name="T16" fmla="*/ 192 w 4608"/>
                <a:gd name="T17" fmla="*/ 768 h 768"/>
                <a:gd name="T18" fmla="*/ 4416 w 4608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08"/>
                <a:gd name="T31" fmla="*/ 0 h 768"/>
                <a:gd name="T32" fmla="*/ 4608 w 4608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0" name="Freeform 16"/>
            <p:cNvSpPr>
              <a:spLocks/>
            </p:cNvSpPr>
            <p:nvPr/>
          </p:nvSpPr>
          <p:spPr bwMode="auto">
            <a:xfrm>
              <a:off x="3348" y="3223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576 h 768"/>
                <a:gd name="T14" fmla="*/ 192 w 4608"/>
                <a:gd name="T15" fmla="*/ 768 h 768"/>
                <a:gd name="T16" fmla="*/ 192 w 4608"/>
                <a:gd name="T17" fmla="*/ 768 h 768"/>
                <a:gd name="T18" fmla="*/ 4416 w 4608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08"/>
                <a:gd name="T31" fmla="*/ 0 h 768"/>
                <a:gd name="T32" fmla="*/ 4608 w 4608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1" name="Rectangle 17"/>
            <p:cNvSpPr>
              <a:spLocks noChangeArrowheads="1"/>
            </p:cNvSpPr>
            <p:nvPr/>
          </p:nvSpPr>
          <p:spPr bwMode="auto">
            <a:xfrm>
              <a:off x="3573" y="3260"/>
              <a:ext cx="52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LinearSum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2" name="Rectangle 18"/>
            <p:cNvSpPr>
              <a:spLocks noChangeArrowheads="1"/>
            </p:cNvSpPr>
            <p:nvPr/>
          </p:nvSpPr>
          <p:spPr bwMode="auto">
            <a:xfrm>
              <a:off x="4009" y="3260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3" name="Rectangle 19"/>
            <p:cNvSpPr>
              <a:spLocks noChangeArrowheads="1"/>
            </p:cNvSpPr>
            <p:nvPr/>
          </p:nvSpPr>
          <p:spPr bwMode="auto">
            <a:xfrm>
              <a:off x="4039" y="3260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4" name="Rectangle 20"/>
            <p:cNvSpPr>
              <a:spLocks noChangeArrowheads="1"/>
            </p:cNvSpPr>
            <p:nvPr/>
          </p:nvSpPr>
          <p:spPr bwMode="auto">
            <a:xfrm>
              <a:off x="4099" y="3260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,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5" name="Rectangle 21"/>
            <p:cNvSpPr>
              <a:spLocks noChangeArrowheads="1"/>
            </p:cNvSpPr>
            <p:nvPr/>
          </p:nvSpPr>
          <p:spPr bwMode="auto">
            <a:xfrm>
              <a:off x="4126" y="3260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6" name="Rectangle 22"/>
            <p:cNvSpPr>
              <a:spLocks noChangeArrowheads="1"/>
            </p:cNvSpPr>
            <p:nvPr/>
          </p:nvSpPr>
          <p:spPr bwMode="auto">
            <a:xfrm>
              <a:off x="4174" y="3260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87" name="Freeform 23"/>
            <p:cNvSpPr>
              <a:spLocks/>
            </p:cNvSpPr>
            <p:nvPr/>
          </p:nvSpPr>
          <p:spPr bwMode="auto">
            <a:xfrm>
              <a:off x="3258" y="2863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576 h 768"/>
                <a:gd name="T14" fmla="*/ 192 w 4608"/>
                <a:gd name="T15" fmla="*/ 768 h 768"/>
                <a:gd name="T16" fmla="*/ 192 w 4608"/>
                <a:gd name="T17" fmla="*/ 768 h 768"/>
                <a:gd name="T18" fmla="*/ 4416 w 4608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08"/>
                <a:gd name="T31" fmla="*/ 0 h 768"/>
                <a:gd name="T32" fmla="*/ 4608 w 4608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8" name="Freeform 24"/>
            <p:cNvSpPr>
              <a:spLocks/>
            </p:cNvSpPr>
            <p:nvPr/>
          </p:nvSpPr>
          <p:spPr bwMode="auto">
            <a:xfrm>
              <a:off x="3258" y="2863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576 h 768"/>
                <a:gd name="T14" fmla="*/ 192 w 4608"/>
                <a:gd name="T15" fmla="*/ 768 h 768"/>
                <a:gd name="T16" fmla="*/ 192 w 4608"/>
                <a:gd name="T17" fmla="*/ 768 h 768"/>
                <a:gd name="T18" fmla="*/ 4416 w 4608"/>
                <a:gd name="T19" fmla="*/ 768 h 768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4608"/>
                <a:gd name="T31" fmla="*/ 0 h 768"/>
                <a:gd name="T32" fmla="*/ 4608 w 4608"/>
                <a:gd name="T33" fmla="*/ 768 h 768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89" name="Rectangle 25"/>
            <p:cNvSpPr>
              <a:spLocks noChangeArrowheads="1"/>
            </p:cNvSpPr>
            <p:nvPr/>
          </p:nvSpPr>
          <p:spPr bwMode="auto">
            <a:xfrm>
              <a:off x="3483" y="2899"/>
              <a:ext cx="52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 dirty="0" err="1">
                  <a:solidFill>
                    <a:srgbClr val="0000FF"/>
                  </a:solidFill>
                </a:rPr>
                <a:t>LinearSum</a:t>
              </a:r>
              <a:endParaRPr lang="en-US" sz="2400" dirty="0">
                <a:latin typeface="Tahoma" pitchFamily="34" charset="0"/>
              </a:endParaRPr>
            </a:p>
          </p:txBody>
        </p:sp>
        <p:sp>
          <p:nvSpPr>
            <p:cNvPr id="11290" name="Rectangle 26"/>
            <p:cNvSpPr>
              <a:spLocks noChangeArrowheads="1"/>
            </p:cNvSpPr>
            <p:nvPr/>
          </p:nvSpPr>
          <p:spPr bwMode="auto">
            <a:xfrm>
              <a:off x="3919" y="2899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1" name="Rectangle 27"/>
            <p:cNvSpPr>
              <a:spLocks noChangeArrowheads="1"/>
            </p:cNvSpPr>
            <p:nvPr/>
          </p:nvSpPr>
          <p:spPr bwMode="auto">
            <a:xfrm>
              <a:off x="3949" y="2899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2" name="Rectangle 28"/>
            <p:cNvSpPr>
              <a:spLocks noChangeArrowheads="1"/>
            </p:cNvSpPr>
            <p:nvPr/>
          </p:nvSpPr>
          <p:spPr bwMode="auto">
            <a:xfrm>
              <a:off x="4009" y="2899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,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3" name="Rectangle 29"/>
            <p:cNvSpPr>
              <a:spLocks noChangeArrowheads="1"/>
            </p:cNvSpPr>
            <p:nvPr/>
          </p:nvSpPr>
          <p:spPr bwMode="auto">
            <a:xfrm>
              <a:off x="4035" y="2899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2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4" name="Rectangle 30"/>
            <p:cNvSpPr>
              <a:spLocks noChangeArrowheads="1"/>
            </p:cNvSpPr>
            <p:nvPr/>
          </p:nvSpPr>
          <p:spPr bwMode="auto">
            <a:xfrm>
              <a:off x="4084" y="2899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5" name="Freeform 31"/>
            <p:cNvSpPr>
              <a:spLocks/>
            </p:cNvSpPr>
            <p:nvPr/>
          </p:nvSpPr>
          <p:spPr bwMode="auto">
            <a:xfrm>
              <a:off x="3168" y="2502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192 h 768"/>
                <a:gd name="T14" fmla="*/ 0 w 4608"/>
                <a:gd name="T15" fmla="*/ 576 h 768"/>
                <a:gd name="T16" fmla="*/ 192 w 4608"/>
                <a:gd name="T17" fmla="*/ 768 h 768"/>
                <a:gd name="T18" fmla="*/ 192 w 4608"/>
                <a:gd name="T19" fmla="*/ 768 h 768"/>
                <a:gd name="T20" fmla="*/ 4416 w 4608"/>
                <a:gd name="T21" fmla="*/ 768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608"/>
                <a:gd name="T34" fmla="*/ 0 h 768"/>
                <a:gd name="T35" fmla="*/ 4608 w 4608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6" name="Freeform 32"/>
            <p:cNvSpPr>
              <a:spLocks/>
            </p:cNvSpPr>
            <p:nvPr/>
          </p:nvSpPr>
          <p:spPr bwMode="auto">
            <a:xfrm>
              <a:off x="3168" y="2502"/>
              <a:ext cx="1082" cy="180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192 h 768"/>
                <a:gd name="T6" fmla="*/ 4416 w 4608"/>
                <a:gd name="T7" fmla="*/ 0 h 768"/>
                <a:gd name="T8" fmla="*/ 192 w 4608"/>
                <a:gd name="T9" fmla="*/ 0 h 768"/>
                <a:gd name="T10" fmla="*/ 0 w 4608"/>
                <a:gd name="T11" fmla="*/ 192 h 768"/>
                <a:gd name="T12" fmla="*/ 0 w 4608"/>
                <a:gd name="T13" fmla="*/ 192 h 768"/>
                <a:gd name="T14" fmla="*/ 0 w 4608"/>
                <a:gd name="T15" fmla="*/ 576 h 768"/>
                <a:gd name="T16" fmla="*/ 192 w 4608"/>
                <a:gd name="T17" fmla="*/ 768 h 768"/>
                <a:gd name="T18" fmla="*/ 192 w 4608"/>
                <a:gd name="T19" fmla="*/ 768 h 768"/>
                <a:gd name="T20" fmla="*/ 4416 w 4608"/>
                <a:gd name="T21" fmla="*/ 768 h 768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4608"/>
                <a:gd name="T34" fmla="*/ 0 h 768"/>
                <a:gd name="T35" fmla="*/ 4608 w 4608"/>
                <a:gd name="T36" fmla="*/ 768 h 768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297" name="Rectangle 33"/>
            <p:cNvSpPr>
              <a:spLocks noChangeArrowheads="1"/>
            </p:cNvSpPr>
            <p:nvPr/>
          </p:nvSpPr>
          <p:spPr bwMode="auto">
            <a:xfrm>
              <a:off x="3393" y="2539"/>
              <a:ext cx="52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LinearSum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8" name="Rectangle 34"/>
            <p:cNvSpPr>
              <a:spLocks noChangeArrowheads="1"/>
            </p:cNvSpPr>
            <p:nvPr/>
          </p:nvSpPr>
          <p:spPr bwMode="auto">
            <a:xfrm>
              <a:off x="3829" y="2539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299" name="Rectangle 35"/>
            <p:cNvSpPr>
              <a:spLocks noChangeArrowheads="1"/>
            </p:cNvSpPr>
            <p:nvPr/>
          </p:nvSpPr>
          <p:spPr bwMode="auto">
            <a:xfrm>
              <a:off x="3859" y="2539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0" name="Rectangle 36"/>
            <p:cNvSpPr>
              <a:spLocks noChangeArrowheads="1"/>
            </p:cNvSpPr>
            <p:nvPr/>
          </p:nvSpPr>
          <p:spPr bwMode="auto">
            <a:xfrm>
              <a:off x="3919" y="2539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,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1" name="Rectangle 37"/>
            <p:cNvSpPr>
              <a:spLocks noChangeArrowheads="1"/>
            </p:cNvSpPr>
            <p:nvPr/>
          </p:nvSpPr>
          <p:spPr bwMode="auto">
            <a:xfrm>
              <a:off x="3945" y="2539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3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2" name="Rectangle 38"/>
            <p:cNvSpPr>
              <a:spLocks noChangeArrowheads="1"/>
            </p:cNvSpPr>
            <p:nvPr/>
          </p:nvSpPr>
          <p:spPr bwMode="auto">
            <a:xfrm>
              <a:off x="3994" y="2539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3" name="Freeform 39"/>
            <p:cNvSpPr>
              <a:spLocks/>
            </p:cNvSpPr>
            <p:nvPr/>
          </p:nvSpPr>
          <p:spPr bwMode="auto">
            <a:xfrm>
              <a:off x="3078" y="2141"/>
              <a:ext cx="1082" cy="181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576 h 768"/>
                <a:gd name="T6" fmla="*/ 4608 w 4608"/>
                <a:gd name="T7" fmla="*/ 192 h 768"/>
                <a:gd name="T8" fmla="*/ 4416 w 4608"/>
                <a:gd name="T9" fmla="*/ 0 h 768"/>
                <a:gd name="T10" fmla="*/ 4416 w 4608"/>
                <a:gd name="T11" fmla="*/ 0 h 768"/>
                <a:gd name="T12" fmla="*/ 192 w 4608"/>
                <a:gd name="T13" fmla="*/ 0 h 768"/>
                <a:gd name="T14" fmla="*/ 0 w 4608"/>
                <a:gd name="T15" fmla="*/ 192 h 768"/>
                <a:gd name="T16" fmla="*/ 0 w 4608"/>
                <a:gd name="T17" fmla="*/ 192 h 768"/>
                <a:gd name="T18" fmla="*/ 0 w 4608"/>
                <a:gd name="T19" fmla="*/ 576 h 768"/>
                <a:gd name="T20" fmla="*/ 192 w 4608"/>
                <a:gd name="T21" fmla="*/ 768 h 768"/>
                <a:gd name="T22" fmla="*/ 192 w 4608"/>
                <a:gd name="T23" fmla="*/ 768 h 768"/>
                <a:gd name="T24" fmla="*/ 4416 w 4608"/>
                <a:gd name="T25" fmla="*/ 768 h 7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08"/>
                <a:gd name="T40" fmla="*/ 0 h 768"/>
                <a:gd name="T41" fmla="*/ 4608 w 4608"/>
                <a:gd name="T42" fmla="*/ 768 h 76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solidFill>
              <a:srgbClr val="FFFFFF"/>
            </a:solidFill>
            <a:ln w="0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4" name="Freeform 40"/>
            <p:cNvSpPr>
              <a:spLocks/>
            </p:cNvSpPr>
            <p:nvPr/>
          </p:nvSpPr>
          <p:spPr bwMode="auto">
            <a:xfrm>
              <a:off x="3078" y="2141"/>
              <a:ext cx="1082" cy="181"/>
            </a:xfrm>
            <a:custGeom>
              <a:avLst/>
              <a:gdLst>
                <a:gd name="T0" fmla="*/ 4416 w 4608"/>
                <a:gd name="T1" fmla="*/ 768 h 768"/>
                <a:gd name="T2" fmla="*/ 4608 w 4608"/>
                <a:gd name="T3" fmla="*/ 576 h 768"/>
                <a:gd name="T4" fmla="*/ 4608 w 4608"/>
                <a:gd name="T5" fmla="*/ 576 h 768"/>
                <a:gd name="T6" fmla="*/ 4608 w 4608"/>
                <a:gd name="T7" fmla="*/ 192 h 768"/>
                <a:gd name="T8" fmla="*/ 4416 w 4608"/>
                <a:gd name="T9" fmla="*/ 0 h 768"/>
                <a:gd name="T10" fmla="*/ 4416 w 4608"/>
                <a:gd name="T11" fmla="*/ 0 h 768"/>
                <a:gd name="T12" fmla="*/ 192 w 4608"/>
                <a:gd name="T13" fmla="*/ 0 h 768"/>
                <a:gd name="T14" fmla="*/ 0 w 4608"/>
                <a:gd name="T15" fmla="*/ 192 h 768"/>
                <a:gd name="T16" fmla="*/ 0 w 4608"/>
                <a:gd name="T17" fmla="*/ 192 h 768"/>
                <a:gd name="T18" fmla="*/ 0 w 4608"/>
                <a:gd name="T19" fmla="*/ 576 h 768"/>
                <a:gd name="T20" fmla="*/ 192 w 4608"/>
                <a:gd name="T21" fmla="*/ 768 h 768"/>
                <a:gd name="T22" fmla="*/ 192 w 4608"/>
                <a:gd name="T23" fmla="*/ 768 h 768"/>
                <a:gd name="T24" fmla="*/ 4416 w 4608"/>
                <a:gd name="T25" fmla="*/ 768 h 768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w 4608"/>
                <a:gd name="T40" fmla="*/ 0 h 768"/>
                <a:gd name="T41" fmla="*/ 4608 w 4608"/>
                <a:gd name="T42" fmla="*/ 768 h 768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T39" t="T40" r="T41" b="T42"/>
              <a:pathLst>
                <a:path w="4608" h="768">
                  <a:moveTo>
                    <a:pt x="4416" y="768"/>
                  </a:moveTo>
                  <a:cubicBezTo>
                    <a:pt x="4522" y="768"/>
                    <a:pt x="4608" y="682"/>
                    <a:pt x="4608" y="576"/>
                  </a:cubicBezTo>
                  <a:lnTo>
                    <a:pt x="4608" y="192"/>
                  </a:lnTo>
                  <a:cubicBezTo>
                    <a:pt x="4608" y="86"/>
                    <a:pt x="4522" y="0"/>
                    <a:pt x="4416" y="0"/>
                  </a:cubicBezTo>
                  <a:lnTo>
                    <a:pt x="192" y="0"/>
                  </a:lnTo>
                  <a:cubicBezTo>
                    <a:pt x="86" y="0"/>
                    <a:pt x="0" y="86"/>
                    <a:pt x="0" y="192"/>
                  </a:cubicBezTo>
                  <a:lnTo>
                    <a:pt x="0" y="576"/>
                  </a:lnTo>
                  <a:cubicBezTo>
                    <a:pt x="0" y="682"/>
                    <a:pt x="86" y="768"/>
                    <a:pt x="192" y="768"/>
                  </a:cubicBezTo>
                  <a:lnTo>
                    <a:pt x="4416" y="768"/>
                  </a:lnTo>
                  <a:close/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05" name="Rectangle 41"/>
            <p:cNvSpPr>
              <a:spLocks noChangeArrowheads="1"/>
            </p:cNvSpPr>
            <p:nvPr/>
          </p:nvSpPr>
          <p:spPr bwMode="auto">
            <a:xfrm>
              <a:off x="3303" y="2178"/>
              <a:ext cx="522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LinearSum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6" name="Rectangle 42"/>
            <p:cNvSpPr>
              <a:spLocks noChangeArrowheads="1"/>
            </p:cNvSpPr>
            <p:nvPr/>
          </p:nvSpPr>
          <p:spPr bwMode="auto">
            <a:xfrm>
              <a:off x="3739" y="2178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(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7" name="Rectangle 43"/>
            <p:cNvSpPr>
              <a:spLocks noChangeArrowheads="1"/>
            </p:cNvSpPr>
            <p:nvPr/>
          </p:nvSpPr>
          <p:spPr bwMode="auto">
            <a:xfrm>
              <a:off x="3769" y="2178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8" name="Rectangle 44"/>
            <p:cNvSpPr>
              <a:spLocks noChangeArrowheads="1"/>
            </p:cNvSpPr>
            <p:nvPr/>
          </p:nvSpPr>
          <p:spPr bwMode="auto">
            <a:xfrm>
              <a:off x="3829" y="2178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,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09" name="Rectangle 45"/>
            <p:cNvSpPr>
              <a:spLocks noChangeArrowheads="1"/>
            </p:cNvSpPr>
            <p:nvPr/>
          </p:nvSpPr>
          <p:spPr bwMode="auto">
            <a:xfrm>
              <a:off x="3855" y="2178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10" name="Rectangle 46"/>
            <p:cNvSpPr>
              <a:spLocks noChangeArrowheads="1"/>
            </p:cNvSpPr>
            <p:nvPr/>
          </p:nvSpPr>
          <p:spPr bwMode="auto">
            <a:xfrm>
              <a:off x="3904" y="2178"/>
              <a:ext cx="7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)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11" name="Line 47"/>
            <p:cNvSpPr>
              <a:spLocks noChangeShapeType="1"/>
            </p:cNvSpPr>
            <p:nvPr/>
          </p:nvSpPr>
          <p:spPr bwMode="auto">
            <a:xfrm>
              <a:off x="3529" y="1961"/>
              <a:ext cx="67" cy="13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2" name="Freeform 48"/>
            <p:cNvSpPr>
              <a:spLocks/>
            </p:cNvSpPr>
            <p:nvPr/>
          </p:nvSpPr>
          <p:spPr bwMode="auto">
            <a:xfrm>
              <a:off x="3577" y="2083"/>
              <a:ext cx="42" cy="58"/>
            </a:xfrm>
            <a:custGeom>
              <a:avLst/>
              <a:gdLst>
                <a:gd name="T0" fmla="*/ 34 w 42"/>
                <a:gd name="T1" fmla="*/ 0 h 58"/>
                <a:gd name="T2" fmla="*/ 42 w 42"/>
                <a:gd name="T3" fmla="*/ 58 h 58"/>
                <a:gd name="T4" fmla="*/ 0 w 42"/>
                <a:gd name="T5" fmla="*/ 17 h 58"/>
                <a:gd name="T6" fmla="*/ 34 w 42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2"/>
                <a:gd name="T13" fmla="*/ 0 h 58"/>
                <a:gd name="T14" fmla="*/ 42 w 42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2" h="58">
                  <a:moveTo>
                    <a:pt x="34" y="0"/>
                  </a:moveTo>
                  <a:lnTo>
                    <a:pt x="42" y="58"/>
                  </a:lnTo>
                  <a:lnTo>
                    <a:pt x="0" y="17"/>
                  </a:lnTo>
                  <a:lnTo>
                    <a:pt x="34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3" name="Line 49"/>
            <p:cNvSpPr>
              <a:spLocks noChangeShapeType="1"/>
            </p:cNvSpPr>
            <p:nvPr/>
          </p:nvSpPr>
          <p:spPr bwMode="auto">
            <a:xfrm>
              <a:off x="3619" y="2322"/>
              <a:ext cx="67" cy="13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4" name="Freeform 50"/>
            <p:cNvSpPr>
              <a:spLocks/>
            </p:cNvSpPr>
            <p:nvPr/>
          </p:nvSpPr>
          <p:spPr bwMode="auto">
            <a:xfrm>
              <a:off x="3668" y="2444"/>
              <a:ext cx="41" cy="58"/>
            </a:xfrm>
            <a:custGeom>
              <a:avLst/>
              <a:gdLst>
                <a:gd name="T0" fmla="*/ 33 w 41"/>
                <a:gd name="T1" fmla="*/ 0 h 58"/>
                <a:gd name="T2" fmla="*/ 41 w 41"/>
                <a:gd name="T3" fmla="*/ 58 h 58"/>
                <a:gd name="T4" fmla="*/ 0 w 41"/>
                <a:gd name="T5" fmla="*/ 16 h 58"/>
                <a:gd name="T6" fmla="*/ 33 w 41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8"/>
                <a:gd name="T14" fmla="*/ 41 w 41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8">
                  <a:moveTo>
                    <a:pt x="33" y="0"/>
                  </a:moveTo>
                  <a:lnTo>
                    <a:pt x="41" y="58"/>
                  </a:lnTo>
                  <a:lnTo>
                    <a:pt x="0" y="1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5" name="Line 51"/>
            <p:cNvSpPr>
              <a:spLocks noChangeShapeType="1"/>
            </p:cNvSpPr>
            <p:nvPr/>
          </p:nvSpPr>
          <p:spPr bwMode="auto">
            <a:xfrm>
              <a:off x="3709" y="2682"/>
              <a:ext cx="67" cy="135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6" name="Freeform 52"/>
            <p:cNvSpPr>
              <a:spLocks/>
            </p:cNvSpPr>
            <p:nvPr/>
          </p:nvSpPr>
          <p:spPr bwMode="auto">
            <a:xfrm>
              <a:off x="3758" y="2804"/>
              <a:ext cx="41" cy="59"/>
            </a:xfrm>
            <a:custGeom>
              <a:avLst/>
              <a:gdLst>
                <a:gd name="T0" fmla="*/ 33 w 41"/>
                <a:gd name="T1" fmla="*/ 0 h 59"/>
                <a:gd name="T2" fmla="*/ 41 w 41"/>
                <a:gd name="T3" fmla="*/ 59 h 59"/>
                <a:gd name="T4" fmla="*/ 0 w 41"/>
                <a:gd name="T5" fmla="*/ 17 h 59"/>
                <a:gd name="T6" fmla="*/ 33 w 41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9"/>
                <a:gd name="T14" fmla="*/ 41 w 41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9">
                  <a:moveTo>
                    <a:pt x="33" y="0"/>
                  </a:moveTo>
                  <a:lnTo>
                    <a:pt x="41" y="59"/>
                  </a:lnTo>
                  <a:lnTo>
                    <a:pt x="0" y="1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7" name="Line 53"/>
            <p:cNvSpPr>
              <a:spLocks noChangeShapeType="1"/>
            </p:cNvSpPr>
            <p:nvPr/>
          </p:nvSpPr>
          <p:spPr bwMode="auto">
            <a:xfrm>
              <a:off x="3799" y="3043"/>
              <a:ext cx="67" cy="134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8" name="Freeform 54"/>
            <p:cNvSpPr>
              <a:spLocks/>
            </p:cNvSpPr>
            <p:nvPr/>
          </p:nvSpPr>
          <p:spPr bwMode="auto">
            <a:xfrm>
              <a:off x="3848" y="3165"/>
              <a:ext cx="41" cy="58"/>
            </a:xfrm>
            <a:custGeom>
              <a:avLst/>
              <a:gdLst>
                <a:gd name="T0" fmla="*/ 33 w 41"/>
                <a:gd name="T1" fmla="*/ 0 h 58"/>
                <a:gd name="T2" fmla="*/ 41 w 41"/>
                <a:gd name="T3" fmla="*/ 58 h 58"/>
                <a:gd name="T4" fmla="*/ 0 w 41"/>
                <a:gd name="T5" fmla="*/ 17 h 58"/>
                <a:gd name="T6" fmla="*/ 33 w 41"/>
                <a:gd name="T7" fmla="*/ 0 h 5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1"/>
                <a:gd name="T13" fmla="*/ 0 h 58"/>
                <a:gd name="T14" fmla="*/ 41 w 41"/>
                <a:gd name="T15" fmla="*/ 58 h 5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1" h="58">
                  <a:moveTo>
                    <a:pt x="33" y="0"/>
                  </a:moveTo>
                  <a:lnTo>
                    <a:pt x="41" y="58"/>
                  </a:lnTo>
                  <a:lnTo>
                    <a:pt x="0" y="17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19" name="Rectangle 55"/>
            <p:cNvSpPr>
              <a:spLocks noChangeArrowheads="1"/>
            </p:cNvSpPr>
            <p:nvPr/>
          </p:nvSpPr>
          <p:spPr bwMode="auto">
            <a:xfrm>
              <a:off x="3615" y="1998"/>
              <a:ext cx="1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3600">
                <a:latin typeface="Tahoma" pitchFamily="34" charset="0"/>
              </a:endParaRPr>
            </a:p>
          </p:txBody>
        </p:sp>
        <p:sp>
          <p:nvSpPr>
            <p:cNvPr id="11320" name="Rectangle 56"/>
            <p:cNvSpPr>
              <a:spLocks noChangeArrowheads="1"/>
            </p:cNvSpPr>
            <p:nvPr/>
          </p:nvSpPr>
          <p:spPr bwMode="auto">
            <a:xfrm>
              <a:off x="3727" y="2358"/>
              <a:ext cx="1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3600">
                <a:latin typeface="Tahoma" pitchFamily="34" charset="0"/>
              </a:endParaRPr>
            </a:p>
          </p:txBody>
        </p:sp>
        <p:sp>
          <p:nvSpPr>
            <p:cNvPr id="11321" name="Rectangle 57"/>
            <p:cNvSpPr>
              <a:spLocks noChangeArrowheads="1"/>
            </p:cNvSpPr>
            <p:nvPr/>
          </p:nvSpPr>
          <p:spPr bwMode="auto">
            <a:xfrm>
              <a:off x="3806" y="2719"/>
              <a:ext cx="1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3600">
                <a:latin typeface="Tahoma" pitchFamily="34" charset="0"/>
              </a:endParaRPr>
            </a:p>
          </p:txBody>
        </p:sp>
        <p:sp>
          <p:nvSpPr>
            <p:cNvPr id="11322" name="Rectangle 58"/>
            <p:cNvSpPr>
              <a:spLocks noChangeArrowheads="1"/>
            </p:cNvSpPr>
            <p:nvPr/>
          </p:nvSpPr>
          <p:spPr bwMode="auto">
            <a:xfrm>
              <a:off x="3919" y="3087"/>
              <a:ext cx="1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>
                  <a:solidFill>
                    <a:srgbClr val="0000FF"/>
                  </a:solidFill>
                </a:rPr>
                <a:t>call</a:t>
              </a:r>
              <a:endParaRPr lang="en-US" sz="3600">
                <a:latin typeface="Tahoma" pitchFamily="34" charset="0"/>
              </a:endParaRPr>
            </a:p>
          </p:txBody>
        </p:sp>
        <p:sp>
          <p:nvSpPr>
            <p:cNvPr id="11323" name="Freeform 59"/>
            <p:cNvSpPr>
              <a:spLocks/>
            </p:cNvSpPr>
            <p:nvPr/>
          </p:nvSpPr>
          <p:spPr bwMode="auto">
            <a:xfrm>
              <a:off x="4391" y="2949"/>
              <a:ext cx="147" cy="364"/>
            </a:xfrm>
            <a:custGeom>
              <a:avLst/>
              <a:gdLst>
                <a:gd name="T0" fmla="*/ 39 w 147"/>
                <a:gd name="T1" fmla="*/ 364 h 364"/>
                <a:gd name="T2" fmla="*/ 0 w 147"/>
                <a:gd name="T3" fmla="*/ 0 h 364"/>
                <a:gd name="T4" fmla="*/ 0 60000 65536"/>
                <a:gd name="T5" fmla="*/ 0 60000 65536"/>
                <a:gd name="T6" fmla="*/ 0 w 147"/>
                <a:gd name="T7" fmla="*/ 0 h 364"/>
                <a:gd name="T8" fmla="*/ 147 w 147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364">
                  <a:moveTo>
                    <a:pt x="39" y="364"/>
                  </a:moveTo>
                  <a:cubicBezTo>
                    <a:pt x="147" y="163"/>
                    <a:pt x="131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4" name="Freeform 60"/>
            <p:cNvSpPr>
              <a:spLocks/>
            </p:cNvSpPr>
            <p:nvPr/>
          </p:nvSpPr>
          <p:spPr bwMode="auto">
            <a:xfrm>
              <a:off x="4340" y="2931"/>
              <a:ext cx="57" cy="37"/>
            </a:xfrm>
            <a:custGeom>
              <a:avLst/>
              <a:gdLst>
                <a:gd name="T0" fmla="*/ 57 w 57"/>
                <a:gd name="T1" fmla="*/ 37 h 37"/>
                <a:gd name="T2" fmla="*/ 0 w 57"/>
                <a:gd name="T3" fmla="*/ 22 h 37"/>
                <a:gd name="T4" fmla="*/ 55 w 57"/>
                <a:gd name="T5" fmla="*/ 0 h 37"/>
                <a:gd name="T6" fmla="*/ 57 w 57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37"/>
                <a:gd name="T14" fmla="*/ 57 w 57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37">
                  <a:moveTo>
                    <a:pt x="57" y="37"/>
                  </a:moveTo>
                  <a:lnTo>
                    <a:pt x="0" y="22"/>
                  </a:lnTo>
                  <a:lnTo>
                    <a:pt x="55" y="0"/>
                  </a:lnTo>
                  <a:lnTo>
                    <a:pt x="57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5" name="Freeform 61"/>
            <p:cNvSpPr>
              <a:spLocks/>
            </p:cNvSpPr>
            <p:nvPr/>
          </p:nvSpPr>
          <p:spPr bwMode="auto">
            <a:xfrm>
              <a:off x="4301" y="2589"/>
              <a:ext cx="147" cy="364"/>
            </a:xfrm>
            <a:custGeom>
              <a:avLst/>
              <a:gdLst>
                <a:gd name="T0" fmla="*/ 39 w 147"/>
                <a:gd name="T1" fmla="*/ 364 h 364"/>
                <a:gd name="T2" fmla="*/ 0 w 147"/>
                <a:gd name="T3" fmla="*/ 0 h 364"/>
                <a:gd name="T4" fmla="*/ 0 60000 65536"/>
                <a:gd name="T5" fmla="*/ 0 60000 65536"/>
                <a:gd name="T6" fmla="*/ 0 w 147"/>
                <a:gd name="T7" fmla="*/ 0 h 364"/>
                <a:gd name="T8" fmla="*/ 147 w 147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364">
                  <a:moveTo>
                    <a:pt x="39" y="364"/>
                  </a:moveTo>
                  <a:cubicBezTo>
                    <a:pt x="147" y="162"/>
                    <a:pt x="131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6" name="Freeform 62"/>
            <p:cNvSpPr>
              <a:spLocks/>
            </p:cNvSpPr>
            <p:nvPr/>
          </p:nvSpPr>
          <p:spPr bwMode="auto">
            <a:xfrm>
              <a:off x="4250" y="2570"/>
              <a:ext cx="57" cy="37"/>
            </a:xfrm>
            <a:custGeom>
              <a:avLst/>
              <a:gdLst>
                <a:gd name="T0" fmla="*/ 57 w 57"/>
                <a:gd name="T1" fmla="*/ 37 h 37"/>
                <a:gd name="T2" fmla="*/ 0 w 57"/>
                <a:gd name="T3" fmla="*/ 22 h 37"/>
                <a:gd name="T4" fmla="*/ 55 w 57"/>
                <a:gd name="T5" fmla="*/ 0 h 37"/>
                <a:gd name="T6" fmla="*/ 57 w 57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37"/>
                <a:gd name="T14" fmla="*/ 57 w 57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37">
                  <a:moveTo>
                    <a:pt x="57" y="37"/>
                  </a:moveTo>
                  <a:lnTo>
                    <a:pt x="0" y="22"/>
                  </a:lnTo>
                  <a:lnTo>
                    <a:pt x="55" y="0"/>
                  </a:lnTo>
                  <a:lnTo>
                    <a:pt x="57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7" name="Freeform 63"/>
            <p:cNvSpPr>
              <a:spLocks/>
            </p:cNvSpPr>
            <p:nvPr/>
          </p:nvSpPr>
          <p:spPr bwMode="auto">
            <a:xfrm>
              <a:off x="4211" y="2228"/>
              <a:ext cx="147" cy="364"/>
            </a:xfrm>
            <a:custGeom>
              <a:avLst/>
              <a:gdLst>
                <a:gd name="T0" fmla="*/ 39 w 147"/>
                <a:gd name="T1" fmla="*/ 364 h 364"/>
                <a:gd name="T2" fmla="*/ 0 w 147"/>
                <a:gd name="T3" fmla="*/ 0 h 364"/>
                <a:gd name="T4" fmla="*/ 0 60000 65536"/>
                <a:gd name="T5" fmla="*/ 0 60000 65536"/>
                <a:gd name="T6" fmla="*/ 0 w 147"/>
                <a:gd name="T7" fmla="*/ 0 h 364"/>
                <a:gd name="T8" fmla="*/ 147 w 147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364">
                  <a:moveTo>
                    <a:pt x="39" y="364"/>
                  </a:moveTo>
                  <a:cubicBezTo>
                    <a:pt x="147" y="162"/>
                    <a:pt x="130" y="9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8" name="Freeform 64"/>
            <p:cNvSpPr>
              <a:spLocks/>
            </p:cNvSpPr>
            <p:nvPr/>
          </p:nvSpPr>
          <p:spPr bwMode="auto">
            <a:xfrm>
              <a:off x="4160" y="2209"/>
              <a:ext cx="57" cy="38"/>
            </a:xfrm>
            <a:custGeom>
              <a:avLst/>
              <a:gdLst>
                <a:gd name="T0" fmla="*/ 57 w 57"/>
                <a:gd name="T1" fmla="*/ 38 h 38"/>
                <a:gd name="T2" fmla="*/ 0 w 57"/>
                <a:gd name="T3" fmla="*/ 23 h 38"/>
                <a:gd name="T4" fmla="*/ 55 w 57"/>
                <a:gd name="T5" fmla="*/ 0 h 38"/>
                <a:gd name="T6" fmla="*/ 57 w 57"/>
                <a:gd name="T7" fmla="*/ 38 h 3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38"/>
                <a:gd name="T14" fmla="*/ 57 w 57"/>
                <a:gd name="T15" fmla="*/ 38 h 3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38">
                  <a:moveTo>
                    <a:pt x="57" y="38"/>
                  </a:moveTo>
                  <a:lnTo>
                    <a:pt x="0" y="23"/>
                  </a:lnTo>
                  <a:lnTo>
                    <a:pt x="55" y="0"/>
                  </a:lnTo>
                  <a:lnTo>
                    <a:pt x="57" y="3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29" name="Freeform 65"/>
            <p:cNvSpPr>
              <a:spLocks/>
            </p:cNvSpPr>
            <p:nvPr/>
          </p:nvSpPr>
          <p:spPr bwMode="auto">
            <a:xfrm>
              <a:off x="4121" y="1868"/>
              <a:ext cx="147" cy="364"/>
            </a:xfrm>
            <a:custGeom>
              <a:avLst/>
              <a:gdLst>
                <a:gd name="T0" fmla="*/ 39 w 147"/>
                <a:gd name="T1" fmla="*/ 364 h 364"/>
                <a:gd name="T2" fmla="*/ 0 w 147"/>
                <a:gd name="T3" fmla="*/ 0 h 364"/>
                <a:gd name="T4" fmla="*/ 0 60000 65536"/>
                <a:gd name="T5" fmla="*/ 0 60000 65536"/>
                <a:gd name="T6" fmla="*/ 0 w 147"/>
                <a:gd name="T7" fmla="*/ 0 h 364"/>
                <a:gd name="T8" fmla="*/ 147 w 147"/>
                <a:gd name="T9" fmla="*/ 364 h 36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47" h="364">
                  <a:moveTo>
                    <a:pt x="39" y="364"/>
                  </a:moveTo>
                  <a:cubicBezTo>
                    <a:pt x="147" y="162"/>
                    <a:pt x="130" y="8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0" name="Freeform 66"/>
            <p:cNvSpPr>
              <a:spLocks/>
            </p:cNvSpPr>
            <p:nvPr/>
          </p:nvSpPr>
          <p:spPr bwMode="auto">
            <a:xfrm>
              <a:off x="4070" y="1849"/>
              <a:ext cx="57" cy="37"/>
            </a:xfrm>
            <a:custGeom>
              <a:avLst/>
              <a:gdLst>
                <a:gd name="T0" fmla="*/ 57 w 57"/>
                <a:gd name="T1" fmla="*/ 37 h 37"/>
                <a:gd name="T2" fmla="*/ 0 w 57"/>
                <a:gd name="T3" fmla="*/ 22 h 37"/>
                <a:gd name="T4" fmla="*/ 54 w 57"/>
                <a:gd name="T5" fmla="*/ 0 h 37"/>
                <a:gd name="T6" fmla="*/ 57 w 57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37"/>
                <a:gd name="T14" fmla="*/ 57 w 57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37">
                  <a:moveTo>
                    <a:pt x="57" y="37"/>
                  </a:moveTo>
                  <a:lnTo>
                    <a:pt x="0" y="22"/>
                  </a:lnTo>
                  <a:lnTo>
                    <a:pt x="54" y="0"/>
                  </a:lnTo>
                  <a:lnTo>
                    <a:pt x="57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31" name="Rectangle 67"/>
            <p:cNvSpPr>
              <a:spLocks noChangeArrowheads="1"/>
            </p:cNvSpPr>
            <p:nvPr/>
          </p:nvSpPr>
          <p:spPr bwMode="auto">
            <a:xfrm>
              <a:off x="4535" y="3080"/>
              <a:ext cx="33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2" name="Rectangle 68"/>
            <p:cNvSpPr>
              <a:spLocks noChangeArrowheads="1"/>
            </p:cNvSpPr>
            <p:nvPr/>
          </p:nvSpPr>
          <p:spPr bwMode="auto">
            <a:xfrm>
              <a:off x="4794" y="3080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3" name="Rectangle 69"/>
            <p:cNvSpPr>
              <a:spLocks noChangeArrowheads="1"/>
            </p:cNvSpPr>
            <p:nvPr/>
          </p:nvSpPr>
          <p:spPr bwMode="auto">
            <a:xfrm>
              <a:off x="4854" y="3080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[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4" name="Rectangle 70"/>
            <p:cNvSpPr>
              <a:spLocks noChangeArrowheads="1"/>
            </p:cNvSpPr>
            <p:nvPr/>
          </p:nvSpPr>
          <p:spPr bwMode="auto">
            <a:xfrm>
              <a:off x="4881" y="3080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0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5" name="Rectangle 71"/>
            <p:cNvSpPr>
              <a:spLocks noChangeArrowheads="1"/>
            </p:cNvSpPr>
            <p:nvPr/>
          </p:nvSpPr>
          <p:spPr bwMode="auto">
            <a:xfrm>
              <a:off x="4930" y="3080"/>
              <a:ext cx="18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] 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6" name="Rectangle 72"/>
            <p:cNvSpPr>
              <a:spLocks noChangeArrowheads="1"/>
            </p:cNvSpPr>
            <p:nvPr/>
          </p:nvSpPr>
          <p:spPr bwMode="auto">
            <a:xfrm>
              <a:off x="5057" y="3080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7" name="Rectangle 73"/>
            <p:cNvSpPr>
              <a:spLocks noChangeArrowheads="1"/>
            </p:cNvSpPr>
            <p:nvPr/>
          </p:nvSpPr>
          <p:spPr bwMode="auto">
            <a:xfrm>
              <a:off x="4449" y="2719"/>
              <a:ext cx="33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8" name="Rectangle 74"/>
            <p:cNvSpPr>
              <a:spLocks noChangeArrowheads="1"/>
            </p:cNvSpPr>
            <p:nvPr/>
          </p:nvSpPr>
          <p:spPr bwMode="auto">
            <a:xfrm>
              <a:off x="4712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4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39" name="Rectangle 75"/>
            <p:cNvSpPr>
              <a:spLocks noChangeArrowheads="1"/>
            </p:cNvSpPr>
            <p:nvPr/>
          </p:nvSpPr>
          <p:spPr bwMode="auto">
            <a:xfrm>
              <a:off x="4787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0" name="Rectangle 76"/>
            <p:cNvSpPr>
              <a:spLocks noChangeArrowheads="1"/>
            </p:cNvSpPr>
            <p:nvPr/>
          </p:nvSpPr>
          <p:spPr bwMode="auto">
            <a:xfrm>
              <a:off x="4862" y="2719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1" name="Rectangle 77"/>
            <p:cNvSpPr>
              <a:spLocks noChangeArrowheads="1"/>
            </p:cNvSpPr>
            <p:nvPr/>
          </p:nvSpPr>
          <p:spPr bwMode="auto">
            <a:xfrm>
              <a:off x="4926" y="2719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[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2" name="Rectangle 78"/>
            <p:cNvSpPr>
              <a:spLocks noChangeArrowheads="1"/>
            </p:cNvSpPr>
            <p:nvPr/>
          </p:nvSpPr>
          <p:spPr bwMode="auto">
            <a:xfrm>
              <a:off x="4948" y="2719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3" name="Rectangle 79"/>
            <p:cNvSpPr>
              <a:spLocks noChangeArrowheads="1"/>
            </p:cNvSpPr>
            <p:nvPr/>
          </p:nvSpPr>
          <p:spPr bwMode="auto">
            <a:xfrm>
              <a:off x="5001" y="2719"/>
              <a:ext cx="18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] 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4" name="Rectangle 80"/>
            <p:cNvSpPr>
              <a:spLocks noChangeArrowheads="1"/>
            </p:cNvSpPr>
            <p:nvPr/>
          </p:nvSpPr>
          <p:spPr bwMode="auto">
            <a:xfrm>
              <a:off x="5129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4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5" name="Rectangle 81"/>
            <p:cNvSpPr>
              <a:spLocks noChangeArrowheads="1"/>
            </p:cNvSpPr>
            <p:nvPr/>
          </p:nvSpPr>
          <p:spPr bwMode="auto">
            <a:xfrm>
              <a:off x="5204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6" name="Rectangle 82"/>
            <p:cNvSpPr>
              <a:spLocks noChangeArrowheads="1"/>
            </p:cNvSpPr>
            <p:nvPr/>
          </p:nvSpPr>
          <p:spPr bwMode="auto">
            <a:xfrm>
              <a:off x="5279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3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7" name="Rectangle 83"/>
            <p:cNvSpPr>
              <a:spLocks noChangeArrowheads="1"/>
            </p:cNvSpPr>
            <p:nvPr/>
          </p:nvSpPr>
          <p:spPr bwMode="auto">
            <a:xfrm>
              <a:off x="5354" y="2719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8" name="Rectangle 84"/>
            <p:cNvSpPr>
              <a:spLocks noChangeArrowheads="1"/>
            </p:cNvSpPr>
            <p:nvPr/>
          </p:nvSpPr>
          <p:spPr bwMode="auto">
            <a:xfrm>
              <a:off x="5433" y="2719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7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49" name="Rectangle 85"/>
            <p:cNvSpPr>
              <a:spLocks noChangeArrowheads="1"/>
            </p:cNvSpPr>
            <p:nvPr/>
          </p:nvSpPr>
          <p:spPr bwMode="auto">
            <a:xfrm>
              <a:off x="4359" y="2358"/>
              <a:ext cx="33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0" name="Rectangle 86"/>
            <p:cNvSpPr>
              <a:spLocks noChangeArrowheads="1"/>
            </p:cNvSpPr>
            <p:nvPr/>
          </p:nvSpPr>
          <p:spPr bwMode="auto">
            <a:xfrm>
              <a:off x="4622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7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1" name="Rectangle 87"/>
            <p:cNvSpPr>
              <a:spLocks noChangeArrowheads="1"/>
            </p:cNvSpPr>
            <p:nvPr/>
          </p:nvSpPr>
          <p:spPr bwMode="auto">
            <a:xfrm>
              <a:off x="4697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2" name="Rectangle 88"/>
            <p:cNvSpPr>
              <a:spLocks noChangeArrowheads="1"/>
            </p:cNvSpPr>
            <p:nvPr/>
          </p:nvSpPr>
          <p:spPr bwMode="auto">
            <a:xfrm>
              <a:off x="4772" y="2358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3" name="Rectangle 89"/>
            <p:cNvSpPr>
              <a:spLocks noChangeArrowheads="1"/>
            </p:cNvSpPr>
            <p:nvPr/>
          </p:nvSpPr>
          <p:spPr bwMode="auto">
            <a:xfrm>
              <a:off x="4836" y="2358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[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4" name="Rectangle 90"/>
            <p:cNvSpPr>
              <a:spLocks noChangeArrowheads="1"/>
            </p:cNvSpPr>
            <p:nvPr/>
          </p:nvSpPr>
          <p:spPr bwMode="auto">
            <a:xfrm>
              <a:off x="4858" y="2358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2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5" name="Rectangle 91"/>
            <p:cNvSpPr>
              <a:spLocks noChangeArrowheads="1"/>
            </p:cNvSpPr>
            <p:nvPr/>
          </p:nvSpPr>
          <p:spPr bwMode="auto">
            <a:xfrm>
              <a:off x="4911" y="2358"/>
              <a:ext cx="18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] 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6" name="Rectangle 92"/>
            <p:cNvSpPr>
              <a:spLocks noChangeArrowheads="1"/>
            </p:cNvSpPr>
            <p:nvPr/>
          </p:nvSpPr>
          <p:spPr bwMode="auto">
            <a:xfrm>
              <a:off x="5039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7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7" name="Rectangle 93"/>
            <p:cNvSpPr>
              <a:spLocks noChangeArrowheads="1"/>
            </p:cNvSpPr>
            <p:nvPr/>
          </p:nvSpPr>
          <p:spPr bwMode="auto">
            <a:xfrm>
              <a:off x="5114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8" name="Rectangle 94"/>
            <p:cNvSpPr>
              <a:spLocks noChangeArrowheads="1"/>
            </p:cNvSpPr>
            <p:nvPr/>
          </p:nvSpPr>
          <p:spPr bwMode="auto">
            <a:xfrm>
              <a:off x="5189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6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59" name="Rectangle 95"/>
            <p:cNvSpPr>
              <a:spLocks noChangeArrowheads="1"/>
            </p:cNvSpPr>
            <p:nvPr/>
          </p:nvSpPr>
          <p:spPr bwMode="auto">
            <a:xfrm>
              <a:off x="5264" y="235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0" name="Rectangle 96"/>
            <p:cNvSpPr>
              <a:spLocks noChangeArrowheads="1"/>
            </p:cNvSpPr>
            <p:nvPr/>
          </p:nvSpPr>
          <p:spPr bwMode="auto">
            <a:xfrm>
              <a:off x="5343" y="2358"/>
              <a:ext cx="15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13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1" name="Rectangle 97"/>
            <p:cNvSpPr>
              <a:spLocks noChangeArrowheads="1"/>
            </p:cNvSpPr>
            <p:nvPr/>
          </p:nvSpPr>
          <p:spPr bwMode="auto">
            <a:xfrm>
              <a:off x="4295" y="1998"/>
              <a:ext cx="33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2" name="Rectangle 98"/>
            <p:cNvSpPr>
              <a:spLocks noChangeArrowheads="1"/>
            </p:cNvSpPr>
            <p:nvPr/>
          </p:nvSpPr>
          <p:spPr bwMode="auto">
            <a:xfrm>
              <a:off x="4554" y="1998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13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3" name="Rectangle 99"/>
            <p:cNvSpPr>
              <a:spLocks noChangeArrowheads="1"/>
            </p:cNvSpPr>
            <p:nvPr/>
          </p:nvSpPr>
          <p:spPr bwMode="auto">
            <a:xfrm>
              <a:off x="4678" y="199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4" name="Rectangle 100"/>
            <p:cNvSpPr>
              <a:spLocks noChangeArrowheads="1"/>
            </p:cNvSpPr>
            <p:nvPr/>
          </p:nvSpPr>
          <p:spPr bwMode="auto">
            <a:xfrm>
              <a:off x="4757" y="1998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5" name="Rectangle 101"/>
            <p:cNvSpPr>
              <a:spLocks noChangeArrowheads="1"/>
            </p:cNvSpPr>
            <p:nvPr/>
          </p:nvSpPr>
          <p:spPr bwMode="auto">
            <a:xfrm>
              <a:off x="4817" y="1998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[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6" name="Rectangle 102"/>
            <p:cNvSpPr>
              <a:spLocks noChangeArrowheads="1"/>
            </p:cNvSpPr>
            <p:nvPr/>
          </p:nvSpPr>
          <p:spPr bwMode="auto">
            <a:xfrm>
              <a:off x="4843" y="1998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3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7" name="Rectangle 103"/>
            <p:cNvSpPr>
              <a:spLocks noChangeArrowheads="1"/>
            </p:cNvSpPr>
            <p:nvPr/>
          </p:nvSpPr>
          <p:spPr bwMode="auto">
            <a:xfrm>
              <a:off x="4892" y="1998"/>
              <a:ext cx="18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] 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8" name="Rectangle 104"/>
            <p:cNvSpPr>
              <a:spLocks noChangeArrowheads="1"/>
            </p:cNvSpPr>
            <p:nvPr/>
          </p:nvSpPr>
          <p:spPr bwMode="auto">
            <a:xfrm>
              <a:off x="5020" y="1998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13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69" name="Rectangle 105"/>
            <p:cNvSpPr>
              <a:spLocks noChangeArrowheads="1"/>
            </p:cNvSpPr>
            <p:nvPr/>
          </p:nvSpPr>
          <p:spPr bwMode="auto">
            <a:xfrm>
              <a:off x="5144" y="199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0" name="Rectangle 106"/>
            <p:cNvSpPr>
              <a:spLocks noChangeArrowheads="1"/>
            </p:cNvSpPr>
            <p:nvPr/>
          </p:nvSpPr>
          <p:spPr bwMode="auto">
            <a:xfrm>
              <a:off x="5223" y="199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2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1" name="Rectangle 107"/>
            <p:cNvSpPr>
              <a:spLocks noChangeArrowheads="1"/>
            </p:cNvSpPr>
            <p:nvPr/>
          </p:nvSpPr>
          <p:spPr bwMode="auto">
            <a:xfrm>
              <a:off x="5298" y="1998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2" name="Rectangle 108"/>
            <p:cNvSpPr>
              <a:spLocks noChangeArrowheads="1"/>
            </p:cNvSpPr>
            <p:nvPr/>
          </p:nvSpPr>
          <p:spPr bwMode="auto">
            <a:xfrm>
              <a:off x="5377" y="1998"/>
              <a:ext cx="15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15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3" name="Line 109"/>
            <p:cNvSpPr>
              <a:spLocks noChangeShapeType="1"/>
            </p:cNvSpPr>
            <p:nvPr/>
          </p:nvSpPr>
          <p:spPr bwMode="auto">
            <a:xfrm>
              <a:off x="3446" y="1601"/>
              <a:ext cx="61" cy="133"/>
            </a:xfrm>
            <a:prstGeom prst="line">
              <a:avLst/>
            </a:prstGeom>
            <a:noFill/>
            <a:ln w="9525" cap="rnd">
              <a:solidFill>
                <a:srgbClr val="000000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4" name="Freeform 110"/>
            <p:cNvSpPr>
              <a:spLocks/>
            </p:cNvSpPr>
            <p:nvPr/>
          </p:nvSpPr>
          <p:spPr bwMode="auto">
            <a:xfrm>
              <a:off x="3489" y="1722"/>
              <a:ext cx="40" cy="59"/>
            </a:xfrm>
            <a:custGeom>
              <a:avLst/>
              <a:gdLst>
                <a:gd name="T0" fmla="*/ 33 w 40"/>
                <a:gd name="T1" fmla="*/ 0 h 59"/>
                <a:gd name="T2" fmla="*/ 40 w 40"/>
                <a:gd name="T3" fmla="*/ 59 h 59"/>
                <a:gd name="T4" fmla="*/ 0 w 40"/>
                <a:gd name="T5" fmla="*/ 16 h 59"/>
                <a:gd name="T6" fmla="*/ 33 w 40"/>
                <a:gd name="T7" fmla="*/ 0 h 59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40"/>
                <a:gd name="T13" fmla="*/ 0 h 59"/>
                <a:gd name="T14" fmla="*/ 40 w 40"/>
                <a:gd name="T15" fmla="*/ 59 h 59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40" h="59">
                  <a:moveTo>
                    <a:pt x="33" y="0"/>
                  </a:moveTo>
                  <a:lnTo>
                    <a:pt x="40" y="59"/>
                  </a:lnTo>
                  <a:lnTo>
                    <a:pt x="0" y="16"/>
                  </a:lnTo>
                  <a:lnTo>
                    <a:pt x="33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75" name="Rectangle 111"/>
            <p:cNvSpPr>
              <a:spLocks noChangeArrowheads="1"/>
            </p:cNvSpPr>
            <p:nvPr/>
          </p:nvSpPr>
          <p:spPr bwMode="auto">
            <a:xfrm>
              <a:off x="3536" y="1637"/>
              <a:ext cx="164" cy="1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600" dirty="0">
                  <a:solidFill>
                    <a:srgbClr val="0000FF"/>
                  </a:solidFill>
                </a:rPr>
                <a:t>call</a:t>
              </a:r>
              <a:endParaRPr lang="en-US" sz="3600" dirty="0">
                <a:latin typeface="Tahoma" pitchFamily="34" charset="0"/>
              </a:endParaRPr>
            </a:p>
          </p:txBody>
        </p:sp>
        <p:sp>
          <p:nvSpPr>
            <p:cNvPr id="11376" name="Rectangle 112"/>
            <p:cNvSpPr>
              <a:spLocks noChangeArrowheads="1"/>
            </p:cNvSpPr>
            <p:nvPr/>
          </p:nvSpPr>
          <p:spPr bwMode="auto">
            <a:xfrm>
              <a:off x="4111" y="1637"/>
              <a:ext cx="33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FF"/>
                  </a:solidFill>
                </a:rPr>
                <a:t>return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7" name="Rectangle 113"/>
            <p:cNvSpPr>
              <a:spLocks noChangeArrowheads="1"/>
            </p:cNvSpPr>
            <p:nvPr/>
          </p:nvSpPr>
          <p:spPr bwMode="auto">
            <a:xfrm>
              <a:off x="4370" y="1637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15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8" name="Rectangle 114"/>
            <p:cNvSpPr>
              <a:spLocks noChangeArrowheads="1"/>
            </p:cNvSpPr>
            <p:nvPr/>
          </p:nvSpPr>
          <p:spPr bwMode="auto">
            <a:xfrm>
              <a:off x="4494" y="1637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79" name="Rectangle 115"/>
            <p:cNvSpPr>
              <a:spLocks noChangeArrowheads="1"/>
            </p:cNvSpPr>
            <p:nvPr/>
          </p:nvSpPr>
          <p:spPr bwMode="auto">
            <a:xfrm>
              <a:off x="4573" y="1637"/>
              <a:ext cx="109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A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0" name="Rectangle 116"/>
            <p:cNvSpPr>
              <a:spLocks noChangeArrowheads="1"/>
            </p:cNvSpPr>
            <p:nvPr/>
          </p:nvSpPr>
          <p:spPr bwMode="auto">
            <a:xfrm>
              <a:off x="4633" y="1637"/>
              <a:ext cx="7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[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1" name="Rectangle 117"/>
            <p:cNvSpPr>
              <a:spLocks noChangeArrowheads="1"/>
            </p:cNvSpPr>
            <p:nvPr/>
          </p:nvSpPr>
          <p:spPr bwMode="auto">
            <a:xfrm>
              <a:off x="4659" y="1637"/>
              <a:ext cx="101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4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2" name="Rectangle 118"/>
            <p:cNvSpPr>
              <a:spLocks noChangeArrowheads="1"/>
            </p:cNvSpPr>
            <p:nvPr/>
          </p:nvSpPr>
          <p:spPr bwMode="auto">
            <a:xfrm>
              <a:off x="4708" y="1637"/>
              <a:ext cx="18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] 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3" name="Rectangle 119"/>
            <p:cNvSpPr>
              <a:spLocks noChangeArrowheads="1"/>
            </p:cNvSpPr>
            <p:nvPr/>
          </p:nvSpPr>
          <p:spPr bwMode="auto">
            <a:xfrm>
              <a:off x="4836" y="1637"/>
              <a:ext cx="180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15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4" name="Rectangle 120"/>
            <p:cNvSpPr>
              <a:spLocks noChangeArrowheads="1"/>
            </p:cNvSpPr>
            <p:nvPr/>
          </p:nvSpPr>
          <p:spPr bwMode="auto">
            <a:xfrm>
              <a:off x="4960" y="1637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+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5" name="Rectangle 121"/>
            <p:cNvSpPr>
              <a:spLocks noChangeArrowheads="1"/>
            </p:cNvSpPr>
            <p:nvPr/>
          </p:nvSpPr>
          <p:spPr bwMode="auto">
            <a:xfrm>
              <a:off x="5039" y="1637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5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6" name="Rectangle 122"/>
            <p:cNvSpPr>
              <a:spLocks noChangeArrowheads="1"/>
            </p:cNvSpPr>
            <p:nvPr/>
          </p:nvSpPr>
          <p:spPr bwMode="auto">
            <a:xfrm>
              <a:off x="5114" y="1637"/>
              <a:ext cx="128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= 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7" name="Rectangle 123"/>
            <p:cNvSpPr>
              <a:spLocks noChangeArrowheads="1"/>
            </p:cNvSpPr>
            <p:nvPr/>
          </p:nvSpPr>
          <p:spPr bwMode="auto">
            <a:xfrm>
              <a:off x="5193" y="1637"/>
              <a:ext cx="154" cy="1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0" tIns="0" rIns="0" bIns="0">
              <a:spAutoFit/>
            </a:bodyPr>
            <a:lstStyle/>
            <a:p>
              <a:r>
                <a:rPr lang="en-US" sz="1100">
                  <a:solidFill>
                    <a:srgbClr val="000000"/>
                  </a:solidFill>
                </a:rPr>
                <a:t>20</a:t>
              </a:r>
              <a:endParaRPr lang="en-US" sz="2400">
                <a:latin typeface="Tahoma" pitchFamily="34" charset="0"/>
              </a:endParaRPr>
            </a:p>
          </p:txBody>
        </p:sp>
        <p:sp>
          <p:nvSpPr>
            <p:cNvPr id="11388" name="Freeform 124"/>
            <p:cNvSpPr>
              <a:spLocks/>
            </p:cNvSpPr>
            <p:nvPr/>
          </p:nvSpPr>
          <p:spPr bwMode="auto">
            <a:xfrm>
              <a:off x="3850" y="1647"/>
              <a:ext cx="271" cy="224"/>
            </a:xfrm>
            <a:custGeom>
              <a:avLst/>
              <a:gdLst>
                <a:gd name="T0" fmla="*/ 220 w 271"/>
                <a:gd name="T1" fmla="*/ 224 h 224"/>
                <a:gd name="T2" fmla="*/ 0 w 271"/>
                <a:gd name="T3" fmla="*/ 0 h 224"/>
                <a:gd name="T4" fmla="*/ 0 60000 65536"/>
                <a:gd name="T5" fmla="*/ 0 60000 65536"/>
                <a:gd name="T6" fmla="*/ 0 w 271"/>
                <a:gd name="T7" fmla="*/ 0 h 224"/>
                <a:gd name="T8" fmla="*/ 271 w 271"/>
                <a:gd name="T9" fmla="*/ 224 h 224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271" h="224">
                  <a:moveTo>
                    <a:pt x="220" y="224"/>
                  </a:moveTo>
                  <a:cubicBezTo>
                    <a:pt x="271" y="107"/>
                    <a:pt x="178" y="12"/>
                    <a:pt x="0" y="0"/>
                  </a:cubicBezTo>
                </a:path>
              </a:pathLst>
            </a:custGeom>
            <a:noFill/>
            <a:ln w="9525" cap="rnd">
              <a:solidFill>
                <a:srgbClr val="000000"/>
              </a:solidFill>
              <a:prstDash val="solid"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89" name="Freeform 125"/>
            <p:cNvSpPr>
              <a:spLocks/>
            </p:cNvSpPr>
            <p:nvPr/>
          </p:nvSpPr>
          <p:spPr bwMode="auto">
            <a:xfrm>
              <a:off x="3799" y="1628"/>
              <a:ext cx="57" cy="37"/>
            </a:xfrm>
            <a:custGeom>
              <a:avLst/>
              <a:gdLst>
                <a:gd name="T0" fmla="*/ 56 w 57"/>
                <a:gd name="T1" fmla="*/ 37 h 37"/>
                <a:gd name="T2" fmla="*/ 0 w 57"/>
                <a:gd name="T3" fmla="*/ 18 h 37"/>
                <a:gd name="T4" fmla="*/ 57 w 57"/>
                <a:gd name="T5" fmla="*/ 0 h 37"/>
                <a:gd name="T6" fmla="*/ 56 w 57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7"/>
                <a:gd name="T13" fmla="*/ 0 h 37"/>
                <a:gd name="T14" fmla="*/ 57 w 57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7" h="37">
                  <a:moveTo>
                    <a:pt x="56" y="37"/>
                  </a:moveTo>
                  <a:lnTo>
                    <a:pt x="0" y="18"/>
                  </a:lnTo>
                  <a:lnTo>
                    <a:pt x="57" y="0"/>
                  </a:lnTo>
                  <a:lnTo>
                    <a:pt x="56" y="3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0" name="Line 126"/>
            <p:cNvSpPr>
              <a:spLocks noChangeShapeType="1"/>
            </p:cNvSpPr>
            <p:nvPr/>
          </p:nvSpPr>
          <p:spPr bwMode="auto">
            <a:xfrm flipH="1" flipV="1">
              <a:off x="4785" y="2851"/>
              <a:ext cx="277" cy="237"/>
            </a:xfrm>
            <a:prstGeom prst="line">
              <a:avLst/>
            </a:prstGeom>
            <a:noFill/>
            <a:ln w="9525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1" name="Freeform 127"/>
            <p:cNvSpPr>
              <a:spLocks/>
            </p:cNvSpPr>
            <p:nvPr/>
          </p:nvSpPr>
          <p:spPr bwMode="auto">
            <a:xfrm>
              <a:off x="4746" y="2817"/>
              <a:ext cx="54" cy="51"/>
            </a:xfrm>
            <a:custGeom>
              <a:avLst/>
              <a:gdLst>
                <a:gd name="T0" fmla="*/ 30 w 54"/>
                <a:gd name="T1" fmla="*/ 51 h 51"/>
                <a:gd name="T2" fmla="*/ 0 w 54"/>
                <a:gd name="T3" fmla="*/ 0 h 51"/>
                <a:gd name="T4" fmla="*/ 54 w 54"/>
                <a:gd name="T5" fmla="*/ 23 h 51"/>
                <a:gd name="T6" fmla="*/ 30 w 54"/>
                <a:gd name="T7" fmla="*/ 51 h 51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4"/>
                <a:gd name="T13" fmla="*/ 0 h 51"/>
                <a:gd name="T14" fmla="*/ 54 w 54"/>
                <a:gd name="T15" fmla="*/ 51 h 51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4" h="51">
                  <a:moveTo>
                    <a:pt x="30" y="51"/>
                  </a:moveTo>
                  <a:lnTo>
                    <a:pt x="0" y="0"/>
                  </a:lnTo>
                  <a:lnTo>
                    <a:pt x="54" y="23"/>
                  </a:lnTo>
                  <a:lnTo>
                    <a:pt x="30" y="51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2" name="Line 128"/>
            <p:cNvSpPr>
              <a:spLocks noChangeShapeType="1"/>
            </p:cNvSpPr>
            <p:nvPr/>
          </p:nvSpPr>
          <p:spPr bwMode="auto">
            <a:xfrm flipH="1" flipV="1">
              <a:off x="4704" y="2474"/>
              <a:ext cx="718" cy="253"/>
            </a:xfrm>
            <a:prstGeom prst="line">
              <a:avLst/>
            </a:prstGeom>
            <a:noFill/>
            <a:ln w="9525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3" name="Freeform 129"/>
            <p:cNvSpPr>
              <a:spLocks/>
            </p:cNvSpPr>
            <p:nvPr/>
          </p:nvSpPr>
          <p:spPr bwMode="auto">
            <a:xfrm>
              <a:off x="4656" y="2457"/>
              <a:ext cx="59" cy="36"/>
            </a:xfrm>
            <a:custGeom>
              <a:avLst/>
              <a:gdLst>
                <a:gd name="T0" fmla="*/ 46 w 59"/>
                <a:gd name="T1" fmla="*/ 36 h 36"/>
                <a:gd name="T2" fmla="*/ 0 w 59"/>
                <a:gd name="T3" fmla="*/ 0 h 36"/>
                <a:gd name="T4" fmla="*/ 59 w 59"/>
                <a:gd name="T5" fmla="*/ 1 h 36"/>
                <a:gd name="T6" fmla="*/ 46 w 59"/>
                <a:gd name="T7" fmla="*/ 36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36"/>
                <a:gd name="T14" fmla="*/ 59 w 59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36">
                  <a:moveTo>
                    <a:pt x="46" y="36"/>
                  </a:moveTo>
                  <a:lnTo>
                    <a:pt x="0" y="0"/>
                  </a:lnTo>
                  <a:lnTo>
                    <a:pt x="59" y="1"/>
                  </a:lnTo>
                  <a:lnTo>
                    <a:pt x="46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4" name="Line 130"/>
            <p:cNvSpPr>
              <a:spLocks noChangeShapeType="1"/>
            </p:cNvSpPr>
            <p:nvPr/>
          </p:nvSpPr>
          <p:spPr bwMode="auto">
            <a:xfrm flipH="1" flipV="1">
              <a:off x="4704" y="2113"/>
              <a:ext cx="688" cy="244"/>
            </a:xfrm>
            <a:prstGeom prst="line">
              <a:avLst/>
            </a:prstGeom>
            <a:noFill/>
            <a:ln w="9525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5" name="Freeform 131"/>
            <p:cNvSpPr>
              <a:spLocks/>
            </p:cNvSpPr>
            <p:nvPr/>
          </p:nvSpPr>
          <p:spPr bwMode="auto">
            <a:xfrm>
              <a:off x="4656" y="2096"/>
              <a:ext cx="59" cy="37"/>
            </a:xfrm>
            <a:custGeom>
              <a:avLst/>
              <a:gdLst>
                <a:gd name="T0" fmla="*/ 46 w 59"/>
                <a:gd name="T1" fmla="*/ 37 h 37"/>
                <a:gd name="T2" fmla="*/ 0 w 59"/>
                <a:gd name="T3" fmla="*/ 0 h 37"/>
                <a:gd name="T4" fmla="*/ 59 w 59"/>
                <a:gd name="T5" fmla="*/ 2 h 37"/>
                <a:gd name="T6" fmla="*/ 46 w 59"/>
                <a:gd name="T7" fmla="*/ 37 h 3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37"/>
                <a:gd name="T14" fmla="*/ 59 w 59"/>
                <a:gd name="T15" fmla="*/ 37 h 3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37">
                  <a:moveTo>
                    <a:pt x="46" y="37"/>
                  </a:moveTo>
                  <a:lnTo>
                    <a:pt x="0" y="0"/>
                  </a:lnTo>
                  <a:lnTo>
                    <a:pt x="59" y="2"/>
                  </a:lnTo>
                  <a:lnTo>
                    <a:pt x="46" y="37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6" name="Line 132"/>
            <p:cNvSpPr>
              <a:spLocks noChangeShapeType="1"/>
            </p:cNvSpPr>
            <p:nvPr/>
          </p:nvSpPr>
          <p:spPr bwMode="auto">
            <a:xfrm flipH="1" flipV="1">
              <a:off x="4480" y="1749"/>
              <a:ext cx="942" cy="257"/>
            </a:xfrm>
            <a:prstGeom prst="line">
              <a:avLst/>
            </a:prstGeom>
            <a:noFill/>
            <a:ln w="9525" cap="rnd">
              <a:solidFill>
                <a:srgbClr val="0000FF"/>
              </a:solidFill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11397" name="Freeform 133"/>
            <p:cNvSpPr>
              <a:spLocks/>
            </p:cNvSpPr>
            <p:nvPr/>
          </p:nvSpPr>
          <p:spPr bwMode="auto">
            <a:xfrm>
              <a:off x="4430" y="1733"/>
              <a:ext cx="59" cy="36"/>
            </a:xfrm>
            <a:custGeom>
              <a:avLst/>
              <a:gdLst>
                <a:gd name="T0" fmla="*/ 49 w 59"/>
                <a:gd name="T1" fmla="*/ 36 h 36"/>
                <a:gd name="T2" fmla="*/ 0 w 59"/>
                <a:gd name="T3" fmla="*/ 3 h 36"/>
                <a:gd name="T4" fmla="*/ 59 w 59"/>
                <a:gd name="T5" fmla="*/ 0 h 36"/>
                <a:gd name="T6" fmla="*/ 49 w 59"/>
                <a:gd name="T7" fmla="*/ 36 h 36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59"/>
                <a:gd name="T13" fmla="*/ 0 h 36"/>
                <a:gd name="T14" fmla="*/ 59 w 59"/>
                <a:gd name="T15" fmla="*/ 36 h 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59" h="36">
                  <a:moveTo>
                    <a:pt x="49" y="36"/>
                  </a:moveTo>
                  <a:lnTo>
                    <a:pt x="0" y="3"/>
                  </a:lnTo>
                  <a:lnTo>
                    <a:pt x="59" y="0"/>
                  </a:lnTo>
                  <a:lnTo>
                    <a:pt x="49" y="36"/>
                  </a:lnTo>
                  <a:close/>
                </a:path>
              </a:pathLst>
            </a:custGeom>
            <a:solidFill>
              <a:srgbClr val="0000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Reversing an Array</a:t>
            </a:r>
          </a:p>
        </p:txBody>
      </p:sp>
      <p:sp>
        <p:nvSpPr>
          <p:cNvPr id="12291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2800" b="1" smtClean="0"/>
              <a:t>Algorithm </a:t>
            </a:r>
            <a:r>
              <a:rPr lang="en-US" sz="2800" smtClean="0"/>
              <a:t>ReverseArray(</a:t>
            </a:r>
            <a:r>
              <a:rPr lang="en-US" sz="2800" i="1" smtClean="0"/>
              <a:t>A, i,  j</a:t>
            </a:r>
            <a:r>
              <a:rPr lang="en-US" sz="2800" smtClean="0"/>
              <a:t>):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i="1" smtClean="0"/>
              <a:t>      Input: </a:t>
            </a:r>
            <a:r>
              <a:rPr lang="en-US" sz="2800" smtClean="0"/>
              <a:t>An array </a:t>
            </a:r>
            <a:r>
              <a:rPr lang="en-US" sz="2800" i="1" smtClean="0"/>
              <a:t>A </a:t>
            </a:r>
            <a:r>
              <a:rPr lang="en-US" sz="2800" smtClean="0"/>
              <a:t>and nonnegative integer indices </a:t>
            </a:r>
            <a:r>
              <a:rPr lang="en-US" sz="2800" i="1" smtClean="0"/>
              <a:t>i </a:t>
            </a:r>
            <a:r>
              <a:rPr lang="en-US" sz="2800" smtClean="0"/>
              <a:t>and  </a:t>
            </a:r>
            <a:r>
              <a:rPr lang="en-US" sz="2800" i="1" smtClean="0"/>
              <a:t>j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i="1" smtClean="0"/>
              <a:t>      Output: </a:t>
            </a:r>
            <a:r>
              <a:rPr lang="en-US" sz="2800" smtClean="0"/>
              <a:t>The reversal of the elements in </a:t>
            </a:r>
            <a:r>
              <a:rPr lang="en-US" sz="2800" i="1" smtClean="0"/>
              <a:t>A </a:t>
            </a:r>
            <a:r>
              <a:rPr lang="en-US" sz="2800" smtClean="0"/>
              <a:t>starting at index </a:t>
            </a:r>
            <a:r>
              <a:rPr lang="en-US" sz="2800" i="1" smtClean="0"/>
              <a:t>i </a:t>
            </a:r>
            <a:r>
              <a:rPr lang="en-US" sz="2800" smtClean="0"/>
              <a:t>and ending at  </a:t>
            </a:r>
            <a:r>
              <a:rPr lang="en-US" sz="2800" i="1" smtClean="0"/>
              <a:t>j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smtClean="0"/>
              <a:t>     if </a:t>
            </a:r>
            <a:r>
              <a:rPr lang="en-US" sz="2800" i="1" smtClean="0"/>
              <a:t>i &lt;  j </a:t>
            </a:r>
            <a:r>
              <a:rPr lang="en-US" sz="2800" b="1" smtClean="0"/>
              <a:t>then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/>
              <a:t>		Swap </a:t>
            </a:r>
            <a:r>
              <a:rPr lang="en-US" sz="2800" i="1" smtClean="0"/>
              <a:t>A</a:t>
            </a:r>
            <a:r>
              <a:rPr lang="en-US" sz="2800" smtClean="0"/>
              <a:t>[</a:t>
            </a:r>
            <a:r>
              <a:rPr lang="en-US" sz="2800" i="1" smtClean="0"/>
              <a:t>i</a:t>
            </a:r>
            <a:r>
              <a:rPr lang="en-US" sz="2800" smtClean="0"/>
              <a:t>] and </a:t>
            </a:r>
            <a:r>
              <a:rPr lang="en-US" sz="2800" i="1" smtClean="0"/>
              <a:t>A</a:t>
            </a:r>
            <a:r>
              <a:rPr lang="en-US" sz="2800" smtClean="0"/>
              <a:t>[ </a:t>
            </a:r>
            <a:r>
              <a:rPr lang="en-US" sz="2800" i="1" smtClean="0"/>
              <a:t>j</a:t>
            </a:r>
            <a:r>
              <a:rPr lang="en-US" sz="2800" smtClean="0"/>
              <a:t>]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smtClean="0"/>
              <a:t>		ReverseArray(</a:t>
            </a:r>
            <a:r>
              <a:rPr lang="en-US" sz="2800" i="1" smtClean="0"/>
              <a:t>A, i </a:t>
            </a:r>
            <a:r>
              <a:rPr lang="en-US" sz="2800" smtClean="0"/>
              <a:t>+ 1</a:t>
            </a:r>
            <a:r>
              <a:rPr lang="en-US" sz="2800" i="1" smtClean="0"/>
              <a:t>,  j - </a:t>
            </a:r>
            <a:r>
              <a:rPr lang="en-US" sz="2800" smtClean="0"/>
              <a:t>1)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2800" b="1" smtClean="0"/>
              <a:t>     return</a:t>
            </a:r>
            <a:endParaRPr lang="en-US" sz="28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z="4000" smtClean="0"/>
              <a:t>Defining Arguments for Recursion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z="2800" smtClean="0"/>
              <a:t>In creating recursive methods, it is important to define the methods in ways that facilitate recursion.</a:t>
            </a:r>
          </a:p>
          <a:p>
            <a:r>
              <a:rPr lang="en-US" sz="2800" smtClean="0"/>
              <a:t>This sometimes requires we define additional paramaters that are passed to the method.</a:t>
            </a:r>
          </a:p>
          <a:p>
            <a:r>
              <a:rPr lang="en-US" sz="2800" smtClean="0"/>
              <a:t>For example, we defined the array reversal method as ReverseArray(</a:t>
            </a:r>
            <a:r>
              <a:rPr lang="en-US" sz="2800" i="1" smtClean="0"/>
              <a:t>A, i,  j</a:t>
            </a:r>
            <a:r>
              <a:rPr lang="en-US" sz="2800" smtClean="0"/>
              <a:t>), not ReverseArray(</a:t>
            </a:r>
            <a:r>
              <a:rPr lang="en-US" sz="2800" i="1" smtClean="0"/>
              <a:t>A</a:t>
            </a:r>
            <a:r>
              <a:rPr lang="en-US" sz="2800" smtClean="0"/>
              <a:t>).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Computing Powers</a:t>
            </a:r>
          </a:p>
        </p:txBody>
      </p:sp>
      <p:sp>
        <p:nvSpPr>
          <p:cNvPr id="2052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r>
              <a:rPr lang="en-US" sz="2800" smtClean="0"/>
              <a:t>The power function, p(x,n)=x</a:t>
            </a:r>
            <a:r>
              <a:rPr lang="en-US" sz="2800" baseline="30000" smtClean="0"/>
              <a:t>n</a:t>
            </a:r>
            <a:r>
              <a:rPr lang="en-US" sz="2800" smtClean="0"/>
              <a:t>, can be defined recursively:</a:t>
            </a:r>
          </a:p>
          <a:p>
            <a:endParaRPr lang="en-US" sz="2800" smtClean="0"/>
          </a:p>
          <a:p>
            <a:endParaRPr lang="en-US" sz="2800" smtClean="0"/>
          </a:p>
          <a:p>
            <a:r>
              <a:rPr lang="en-US" sz="2800" smtClean="0"/>
              <a:t>This leads to an power function that runs in O(n) time (for we make n recursive calls).</a:t>
            </a:r>
          </a:p>
          <a:p>
            <a:r>
              <a:rPr lang="en-US" sz="2800" smtClean="0"/>
              <a:t>We can do better than this, however.</a:t>
            </a:r>
          </a:p>
          <a:p>
            <a:pPr>
              <a:buFontTx/>
              <a:buNone/>
            </a:pPr>
            <a:endParaRPr lang="en-US" sz="2800" smtClean="0"/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2151063" y="2514600"/>
          <a:ext cx="4887912" cy="1100138"/>
        </p:xfrm>
        <a:graphic>
          <a:graphicData uri="http://schemas.openxmlformats.org/presentationml/2006/ole">
            <p:oleObj spid="_x0000_s2050" name="Equation" r:id="rId3" imgW="2031840" imgH="4572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Recursive Squaring</a:t>
            </a:r>
          </a:p>
        </p:txBody>
      </p:sp>
      <p:sp>
        <p:nvSpPr>
          <p:cNvPr id="3076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304800" y="1066800"/>
            <a:ext cx="8458200" cy="52578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smtClean="0"/>
              <a:t>We can derive a more efficient linearly recursive algorithm by using repeated squaring:</a:t>
            </a:r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  <a:buFontTx/>
              <a:buNone/>
            </a:pPr>
            <a:endParaRPr lang="en-US" sz="2800" smtClean="0"/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endParaRPr lang="en-US" sz="2800" smtClean="0"/>
          </a:p>
          <a:p>
            <a:pPr>
              <a:lnSpc>
                <a:spcPct val="90000"/>
              </a:lnSpc>
            </a:pPr>
            <a:r>
              <a:rPr lang="en-US" sz="2800" smtClean="0"/>
              <a:t>For example,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	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16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5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	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1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+(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4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 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32</a:t>
            </a:r>
            <a:endParaRPr lang="en-US" sz="2400" smtClean="0">
              <a:solidFill>
                <a:srgbClr val="000000"/>
              </a:solidFill>
              <a:latin typeface="CMR10" charset="0"/>
            </a:endParaRP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6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	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6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 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2)2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6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3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8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64</a:t>
            </a:r>
          </a:p>
          <a:p>
            <a:pPr lvl="1">
              <a:lnSpc>
                <a:spcPct val="90000"/>
              </a:lnSpc>
              <a:buFontTx/>
              <a:buNone/>
            </a:pP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7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	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1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+(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6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6</a:t>
            </a:r>
            <a:r>
              <a:rPr lang="en-US" sz="2400" i="1" baseline="30000" smtClean="0">
                <a:solidFill>
                  <a:srgbClr val="000000"/>
                </a:solidFill>
                <a:latin typeface="CMMI10" charset="0"/>
              </a:rPr>
              <a:t>/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3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 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(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8</a:t>
            </a:r>
            <a:r>
              <a:rPr lang="en-US" sz="2400" baseline="30000" smtClean="0">
                <a:solidFill>
                  <a:srgbClr val="000000"/>
                </a:solidFill>
                <a:latin typeface="Times" pitchFamily="18" charset="0"/>
              </a:rPr>
              <a:t>2</a:t>
            </a:r>
            <a:r>
              <a:rPr lang="en-US" sz="2400" smtClean="0">
                <a:solidFill>
                  <a:srgbClr val="000000"/>
                </a:solidFill>
                <a:latin typeface="CMR10" charset="0"/>
              </a:rPr>
              <a:t>) = </a:t>
            </a:r>
            <a:r>
              <a:rPr lang="en-US" sz="2400" smtClean="0">
                <a:solidFill>
                  <a:srgbClr val="000000"/>
                </a:solidFill>
                <a:latin typeface="Times" pitchFamily="18" charset="0"/>
              </a:rPr>
              <a:t>128</a:t>
            </a:r>
            <a:r>
              <a:rPr lang="en-US" sz="2400" i="1" smtClean="0">
                <a:solidFill>
                  <a:srgbClr val="000000"/>
                </a:solidFill>
                <a:latin typeface="CMMI10" charset="0"/>
              </a:rPr>
              <a:t>.</a:t>
            </a:r>
            <a:endParaRPr lang="en-US" sz="2400" smtClean="0"/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>
            <p:ph sz="half" idx="2"/>
          </p:nvPr>
        </p:nvGraphicFramePr>
        <p:xfrm>
          <a:off x="1143000" y="1905000"/>
          <a:ext cx="6251575" cy="1577975"/>
        </p:xfrm>
        <a:graphic>
          <a:graphicData uri="http://schemas.openxmlformats.org/presentationml/2006/ole">
            <p:oleObj spid="_x0000_s3074" name="Equation" r:id="rId3" imgW="2819160" imgH="7110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z="3800" dirty="0" smtClean="0"/>
              <a:t>Analyzing the Recursive Squaring Method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524000"/>
            <a:ext cx="5638800" cy="48006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>
                <a:solidFill>
                  <a:srgbClr val="0000CC"/>
                </a:solidFill>
              </a:rPr>
              <a:t>Algorithm </a:t>
            </a:r>
            <a:r>
              <a:rPr lang="en-US" sz="2400" dirty="0" smtClean="0">
                <a:solidFill>
                  <a:srgbClr val="0000CC"/>
                </a:solidFill>
              </a:rPr>
              <a:t>Power(</a:t>
            </a:r>
            <a:r>
              <a:rPr lang="en-US" sz="2400" i="1" dirty="0" smtClean="0">
                <a:solidFill>
                  <a:srgbClr val="0000CC"/>
                </a:solidFill>
              </a:rPr>
              <a:t>x, n</a:t>
            </a:r>
            <a:r>
              <a:rPr lang="en-US" sz="2400" dirty="0" smtClean="0">
                <a:solidFill>
                  <a:srgbClr val="0000CC"/>
                </a:solidFill>
              </a:rPr>
              <a:t>):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i="1" dirty="0" smtClean="0"/>
              <a:t>  </a:t>
            </a:r>
            <a:r>
              <a:rPr lang="en-US" sz="2400" b="1" i="1" dirty="0" smtClean="0">
                <a:solidFill>
                  <a:srgbClr val="C00000"/>
                </a:solidFill>
              </a:rPr>
              <a:t>Input:</a:t>
            </a:r>
            <a:r>
              <a:rPr lang="en-US" sz="2400" b="1" i="1" dirty="0" smtClean="0"/>
              <a:t> </a:t>
            </a:r>
            <a:r>
              <a:rPr lang="en-US" sz="2400" dirty="0" smtClean="0"/>
              <a:t>A number </a:t>
            </a:r>
            <a:r>
              <a:rPr lang="en-US" sz="2400" i="1" dirty="0" smtClean="0"/>
              <a:t>x </a:t>
            </a:r>
            <a:r>
              <a:rPr lang="en-US" sz="2400" dirty="0" smtClean="0"/>
              <a:t>and integer </a:t>
            </a:r>
            <a:r>
              <a:rPr lang="en-US" sz="2400" i="1" dirty="0" smtClean="0"/>
              <a:t>n = </a:t>
            </a:r>
            <a:r>
              <a:rPr lang="en-US" sz="2400" dirty="0" smtClean="0"/>
              <a:t>0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i="1" dirty="0" smtClean="0"/>
              <a:t> </a:t>
            </a:r>
            <a:r>
              <a:rPr lang="en-US" sz="2400" b="1" i="1" dirty="0" smtClean="0">
                <a:solidFill>
                  <a:srgbClr val="C00000"/>
                </a:solidFill>
              </a:rPr>
              <a:t>Output:</a:t>
            </a:r>
            <a:r>
              <a:rPr lang="en-US" sz="2400" b="1" i="1" dirty="0" smtClean="0"/>
              <a:t> </a:t>
            </a:r>
            <a:r>
              <a:rPr lang="en-US" sz="2400" dirty="0" smtClean="0"/>
              <a:t>The value </a:t>
            </a:r>
            <a:r>
              <a:rPr lang="en-US" sz="2400" i="1" dirty="0" err="1" smtClean="0"/>
              <a:t>x</a:t>
            </a:r>
            <a:r>
              <a:rPr lang="en-US" sz="2400" i="1" baseline="30000" dirty="0" err="1" smtClean="0"/>
              <a:t>n</a:t>
            </a:r>
            <a:endParaRPr lang="en-US" sz="2400" i="1" baseline="30000" dirty="0" smtClean="0"/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     if </a:t>
            </a:r>
            <a:r>
              <a:rPr lang="en-US" sz="2400" i="1" dirty="0" smtClean="0"/>
              <a:t>n </a:t>
            </a:r>
            <a:r>
              <a:rPr lang="en-US" sz="2400" dirty="0" smtClean="0"/>
              <a:t>= 0	</a:t>
            </a:r>
            <a:r>
              <a:rPr lang="en-US" sz="2400" b="1" dirty="0" smtClean="0"/>
              <a:t>then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		return </a:t>
            </a:r>
            <a:r>
              <a:rPr lang="en-US" sz="2400" dirty="0" smtClean="0"/>
              <a:t>1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     if </a:t>
            </a:r>
            <a:r>
              <a:rPr lang="en-US" sz="2400" i="1" dirty="0" smtClean="0"/>
              <a:t>n </a:t>
            </a:r>
            <a:r>
              <a:rPr lang="en-US" sz="2400" dirty="0" smtClean="0"/>
              <a:t>is odd </a:t>
            </a:r>
            <a:r>
              <a:rPr lang="en-US" sz="2400" b="1" dirty="0" smtClean="0"/>
              <a:t>then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i="1" dirty="0" smtClean="0"/>
              <a:t>		y  = </a:t>
            </a:r>
            <a:r>
              <a:rPr lang="en-US" sz="2400" dirty="0" smtClean="0"/>
              <a:t>Power(</a:t>
            </a:r>
            <a:r>
              <a:rPr lang="en-US" sz="2400" i="1" dirty="0" smtClean="0"/>
              <a:t>x, </a:t>
            </a:r>
            <a:r>
              <a:rPr lang="en-US" sz="2400" dirty="0" smtClean="0"/>
              <a:t>(</a:t>
            </a:r>
            <a:r>
              <a:rPr lang="en-US" sz="2400" i="1" dirty="0" smtClean="0"/>
              <a:t>n - </a:t>
            </a:r>
            <a:r>
              <a:rPr lang="en-US" sz="2400" dirty="0" smtClean="0"/>
              <a:t>1)</a:t>
            </a:r>
            <a:r>
              <a:rPr lang="en-US" sz="2400" i="1" dirty="0" smtClean="0"/>
              <a:t>/ </a:t>
            </a:r>
            <a:r>
              <a:rPr lang="en-US" sz="2400" dirty="0" smtClean="0"/>
              <a:t>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		return </a:t>
            </a:r>
            <a:r>
              <a:rPr lang="en-US" sz="2400" i="1" dirty="0" smtClean="0"/>
              <a:t>x · y · y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     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i="1" dirty="0" smtClean="0"/>
              <a:t>		y = </a:t>
            </a:r>
            <a:r>
              <a:rPr lang="en-US" sz="2400" dirty="0" smtClean="0"/>
              <a:t>Power(</a:t>
            </a:r>
            <a:r>
              <a:rPr lang="en-US" sz="2400" i="1" dirty="0" smtClean="0"/>
              <a:t>x, n/ </a:t>
            </a:r>
            <a:r>
              <a:rPr lang="en-US" sz="2400" dirty="0" smtClean="0"/>
              <a:t>2)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2400" b="1" dirty="0" smtClean="0"/>
              <a:t>		return </a:t>
            </a:r>
            <a:r>
              <a:rPr lang="en-US" sz="2400" i="1" dirty="0" smtClean="0"/>
              <a:t>y · y</a:t>
            </a:r>
            <a:endParaRPr lang="en-US" sz="2400" dirty="0" smtClean="0"/>
          </a:p>
        </p:txBody>
      </p:sp>
      <p:sp>
        <p:nvSpPr>
          <p:cNvPr id="15364" name="Line 4"/>
          <p:cNvSpPr>
            <a:spLocks noChangeShapeType="1"/>
          </p:cNvSpPr>
          <p:nvPr/>
        </p:nvSpPr>
        <p:spPr bwMode="auto">
          <a:xfrm>
            <a:off x="3276600" y="4419600"/>
            <a:ext cx="2438400" cy="12192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triangle" w="med" len="med"/>
            <a:tailEnd/>
          </a:ln>
        </p:spPr>
        <p:txBody>
          <a:bodyPr wrap="none"/>
          <a:lstStyle/>
          <a:p>
            <a:endParaRPr lang="en-US"/>
          </a:p>
        </p:txBody>
      </p:sp>
      <p:sp>
        <p:nvSpPr>
          <p:cNvPr id="15365" name="Text Box 5"/>
          <p:cNvSpPr txBox="1">
            <a:spLocks noChangeArrowheads="1"/>
          </p:cNvSpPr>
          <p:nvPr/>
        </p:nvSpPr>
        <p:spPr bwMode="auto">
          <a:xfrm>
            <a:off x="5791200" y="5029200"/>
            <a:ext cx="3063875" cy="1190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Comic Sans MS" pitchFamily="66" charset="0"/>
              </a:rPr>
              <a:t>It is important that we used a variable twice here rather than calling the method twice.</a:t>
            </a:r>
          </a:p>
        </p:txBody>
      </p:sp>
      <p:sp>
        <p:nvSpPr>
          <p:cNvPr id="15366" name="AutoShape 6"/>
          <p:cNvSpPr>
            <a:spLocks/>
          </p:cNvSpPr>
          <p:nvPr/>
        </p:nvSpPr>
        <p:spPr bwMode="auto">
          <a:xfrm>
            <a:off x="4419600" y="2895600"/>
            <a:ext cx="381000" cy="2971800"/>
          </a:xfrm>
          <a:prstGeom prst="rightBrace">
            <a:avLst>
              <a:gd name="adj1" fmla="val 65000"/>
              <a:gd name="adj2" fmla="val 50000"/>
            </a:avLst>
          </a:prstGeom>
          <a:noFill/>
          <a:ln w="9525">
            <a:solidFill>
              <a:srgbClr val="0000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 sz="2400">
              <a:latin typeface="Tahoma" pitchFamily="34" charset="0"/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867400" y="2984500"/>
            <a:ext cx="3063875" cy="173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solidFill>
                  <a:srgbClr val="0000CC"/>
                </a:solidFill>
                <a:latin typeface="Comic Sans MS" pitchFamily="66" charset="0"/>
              </a:rPr>
              <a:t>Each time we make a recursive call we halve the value of n; hence, we make log n recursive calls. That is, this method runs in O(log n) time.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Tail Recursion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229600" cy="51816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US" sz="2400" smtClean="0"/>
              <a:t>Tail recursion occurs when a linearly recursive method makes its recursive call as its last step.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The array reversal method is an example.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Such methods can be easily converted to non-recursive methods (which saves on some resources).</a:t>
            </a:r>
          </a:p>
          <a:p>
            <a:pPr>
              <a:lnSpc>
                <a:spcPct val="80000"/>
              </a:lnSpc>
            </a:pPr>
            <a:r>
              <a:rPr lang="en-US" sz="2400" smtClean="0"/>
              <a:t>Example: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smtClean="0"/>
              <a:t>Algorithm </a:t>
            </a:r>
            <a:r>
              <a:rPr lang="en-US" sz="2000" smtClean="0"/>
              <a:t>IterativeReverseArray(</a:t>
            </a:r>
            <a:r>
              <a:rPr lang="en-US" sz="2000" i="1" smtClean="0"/>
              <a:t>A, i, j </a:t>
            </a:r>
            <a:r>
              <a:rPr lang="en-US" sz="2000" smtClean="0"/>
              <a:t>):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i="1" smtClean="0"/>
              <a:t>      Input: </a:t>
            </a:r>
            <a:r>
              <a:rPr lang="en-US" sz="2000" smtClean="0"/>
              <a:t>An array </a:t>
            </a:r>
            <a:r>
              <a:rPr lang="en-US" sz="2000" i="1" smtClean="0"/>
              <a:t>A </a:t>
            </a:r>
            <a:r>
              <a:rPr lang="en-US" sz="2000" smtClean="0"/>
              <a:t>and nonnegative integer indices </a:t>
            </a:r>
            <a:r>
              <a:rPr lang="en-US" sz="2000" i="1" smtClean="0"/>
              <a:t>i </a:t>
            </a:r>
            <a:r>
              <a:rPr lang="en-US" sz="2000" smtClean="0"/>
              <a:t>and </a:t>
            </a:r>
            <a:r>
              <a:rPr lang="en-US" sz="2000" i="1" smtClean="0"/>
              <a:t>j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i="1" smtClean="0"/>
              <a:t>      Output: </a:t>
            </a:r>
            <a:r>
              <a:rPr lang="en-US" sz="2000" smtClean="0"/>
              <a:t>The reversal of the elements in </a:t>
            </a:r>
            <a:r>
              <a:rPr lang="en-US" sz="2000" i="1" smtClean="0"/>
              <a:t>A </a:t>
            </a:r>
            <a:r>
              <a:rPr lang="en-US" sz="2000" smtClean="0"/>
              <a:t>starting at index </a:t>
            </a:r>
            <a:r>
              <a:rPr lang="en-US" sz="2000" i="1" smtClean="0"/>
              <a:t>i </a:t>
            </a:r>
            <a:r>
              <a:rPr lang="en-US" sz="2000" smtClean="0"/>
              <a:t>and ending at </a:t>
            </a:r>
            <a:r>
              <a:rPr lang="en-US" sz="2000" i="1" smtClean="0"/>
              <a:t>j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smtClean="0"/>
              <a:t>     while </a:t>
            </a:r>
            <a:r>
              <a:rPr lang="en-US" sz="2000" i="1" smtClean="0"/>
              <a:t>i &lt;  j </a:t>
            </a:r>
            <a:r>
              <a:rPr lang="en-US" sz="2000" b="1" smtClean="0"/>
              <a:t>do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1800" smtClean="0"/>
              <a:t>	Swap </a:t>
            </a:r>
            <a:r>
              <a:rPr lang="en-US" sz="1800" i="1" smtClean="0"/>
              <a:t>A</a:t>
            </a:r>
            <a:r>
              <a:rPr lang="en-US" sz="1800" smtClean="0"/>
              <a:t>[</a:t>
            </a:r>
            <a:r>
              <a:rPr lang="en-US" sz="1800" i="1" smtClean="0"/>
              <a:t>i </a:t>
            </a:r>
            <a:r>
              <a:rPr lang="en-US" sz="1800" smtClean="0"/>
              <a:t>] and </a:t>
            </a:r>
            <a:r>
              <a:rPr lang="en-US" sz="1800" i="1" smtClean="0"/>
              <a:t>A</a:t>
            </a:r>
            <a:r>
              <a:rPr lang="en-US" sz="1800" smtClean="0"/>
              <a:t>[ </a:t>
            </a:r>
            <a:r>
              <a:rPr lang="en-US" sz="1800" i="1" smtClean="0"/>
              <a:t>j </a:t>
            </a:r>
            <a:r>
              <a:rPr lang="en-US" sz="1800" smtClean="0"/>
              <a:t>]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1800" i="1" smtClean="0"/>
              <a:t>	i  = i </a:t>
            </a:r>
            <a:r>
              <a:rPr lang="en-US" sz="1800" smtClean="0"/>
              <a:t>+ 1</a:t>
            </a:r>
          </a:p>
          <a:p>
            <a:pPr lvl="2">
              <a:lnSpc>
                <a:spcPct val="80000"/>
              </a:lnSpc>
              <a:buFontTx/>
              <a:buNone/>
            </a:pPr>
            <a:r>
              <a:rPr lang="en-US" sz="1800" i="1" smtClean="0"/>
              <a:t>	j  = j - </a:t>
            </a:r>
            <a:r>
              <a:rPr lang="en-US" sz="1800" smtClean="0"/>
              <a:t>1</a:t>
            </a:r>
          </a:p>
          <a:p>
            <a:pPr lvl="1">
              <a:lnSpc>
                <a:spcPct val="80000"/>
              </a:lnSpc>
              <a:buFontTx/>
              <a:buNone/>
            </a:pPr>
            <a:r>
              <a:rPr lang="en-US" sz="2000" b="1" smtClean="0"/>
              <a:t>     return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686800" cy="838200"/>
          </a:xfrm>
          <a:noFill/>
        </p:spPr>
        <p:txBody>
          <a:bodyPr/>
          <a:lstStyle/>
          <a:p>
            <a:pPr eaLnBrk="1" hangingPunct="1"/>
            <a:r>
              <a:rPr lang="en-US" sz="2800" b="1" dirty="0" smtClean="0">
                <a:latin typeface="Arial" pitchFamily="34" charset="0"/>
              </a:rPr>
              <a:t>How many pairs of rabbits can be produced from a single pair in a year's time? 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915400" cy="49530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Assumptions:</a:t>
            </a: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Each pair of rabbits produces a new pair of offspring every month;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each new pair becomes fertile at the age of one month;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none of the rabbits dies in that year.</a:t>
            </a:r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lvl="1" eaLnBrk="1" hangingPunct="1">
              <a:lnSpc>
                <a:spcPct val="90000"/>
              </a:lnSpc>
            </a:pPr>
            <a:endParaRPr lang="en-US" sz="20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Example: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After 1 month there will be 2 pairs of rabbits;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after 2 months, there will be 3 pairs; 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dirty="0" smtClean="0"/>
              <a:t>after 3 months, there will be 5 pairs (since the following month the original pair and the pair born during the first month will both produce a new pair and there will be 5 in all).</a:t>
            </a:r>
            <a:endParaRPr lang="en-US" sz="1600" b="1" dirty="0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610600" cy="533400"/>
          </a:xfrm>
          <a:noFill/>
        </p:spPr>
        <p:txBody>
          <a:bodyPr/>
          <a:lstStyle/>
          <a:p>
            <a:pPr eaLnBrk="1" hangingPunct="1"/>
            <a:r>
              <a:rPr lang="en-US" sz="3600" b="1" dirty="0" smtClean="0">
                <a:latin typeface="Arial" pitchFamily="34" charset="0"/>
              </a:rPr>
              <a:t>Population Growth in Nature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4582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endParaRPr lang="en-US" sz="2400" dirty="0" smtClean="0"/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Leonardo Pisano (Leonardo Fibonacci = Leonardo, son of </a:t>
            </a:r>
            <a:r>
              <a:rPr lang="en-US" sz="2400" dirty="0" err="1" smtClean="0"/>
              <a:t>Bonaccio</a:t>
            </a:r>
            <a:r>
              <a:rPr lang="en-US" sz="2400" dirty="0" smtClean="0"/>
              <a:t>) proposed the sequence in 1202 in </a:t>
            </a:r>
            <a:r>
              <a:rPr lang="en-US" sz="2400" i="1" dirty="0" smtClean="0"/>
              <a:t>The Book of the Abacus</a:t>
            </a:r>
            <a:r>
              <a:rPr lang="en-US" sz="2400" dirty="0" smtClean="0"/>
              <a:t>.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dirty="0" smtClean="0"/>
              <a:t>Fibonacci numbers are believed to model nature to a certain extent, such as </a:t>
            </a:r>
            <a:r>
              <a:rPr lang="en-US" sz="2400" dirty="0" err="1" smtClean="0"/>
              <a:t>Kepler's</a:t>
            </a:r>
            <a:r>
              <a:rPr lang="en-US" sz="2400" dirty="0" smtClean="0"/>
              <a:t> observation of leaves and flowers in 1611.</a:t>
            </a:r>
          </a:p>
        </p:txBody>
      </p:sp>
      <p:pic>
        <p:nvPicPr>
          <p:cNvPr id="22532" name="Picture 4" descr="fib-rabbit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66988" y="1066800"/>
            <a:ext cx="4030662" cy="31956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Direct Computation Method </a:t>
            </a:r>
            <a:endParaRPr lang="en-US" sz="4000" smtClean="0"/>
          </a:p>
        </p:txBody>
      </p:sp>
      <p:sp>
        <p:nvSpPr>
          <p:cNvPr id="23555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219200"/>
            <a:ext cx="8458200" cy="54102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Fibonacci numbers:</a:t>
            </a:r>
            <a:r>
              <a:rPr lang="en-US" sz="3200" dirty="0" smtClean="0"/>
              <a:t>	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b="1" dirty="0" smtClean="0">
                <a:latin typeface="Courier New" pitchFamily="49" charset="0"/>
              </a:rPr>
              <a:t>0, 1, 1, 2, 3, 5, 8, 13, 21, 34, ...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>
                <a:latin typeface="Courier New" pitchFamily="49" charset="0"/>
              </a:rPr>
              <a:t>	</a:t>
            </a:r>
            <a:r>
              <a:rPr lang="en-US" dirty="0" smtClean="0"/>
              <a:t>where each number is the sum of the preceding two.</a:t>
            </a:r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endParaRPr lang="en-US" dirty="0" smtClean="0"/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Recursive definition: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F(0) = 0;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F(1) = 1;</a:t>
            </a:r>
          </a:p>
          <a:p>
            <a:pPr lvl="1" eaLnBrk="1" hangingPunct="1">
              <a:lnSpc>
                <a:spcPct val="90000"/>
              </a:lnSpc>
            </a:pPr>
            <a:r>
              <a:rPr lang="en-US" b="1" dirty="0" smtClean="0">
                <a:latin typeface="Courier New" pitchFamily="49" charset="0"/>
              </a:rPr>
              <a:t>F(number) = F(number-1)+ F(number-2);</a:t>
            </a:r>
          </a:p>
        </p:txBody>
      </p:sp>
      <p:pic>
        <p:nvPicPr>
          <p:cNvPr id="4" name="Picture 4" descr="fibonacci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3048000"/>
            <a:ext cx="8105775" cy="1562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z="4800" dirty="0" smtClean="0"/>
              <a:t>Example : Fibonacci numbers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143000"/>
            <a:ext cx="8915400" cy="53340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#include </a:t>
            </a:r>
            <a:r>
              <a:rPr lang="en-US" sz="2000" b="1" dirty="0" smtClean="0">
                <a:latin typeface="Courier New" pitchFamily="49" charset="0"/>
              </a:rPr>
              <a:t>&lt;</a:t>
            </a:r>
            <a:r>
              <a:rPr lang="en-US" sz="2000" b="1" dirty="0" err="1" smtClean="0">
                <a:latin typeface="Courier New" pitchFamily="49" charset="0"/>
              </a:rPr>
              <a:t>iostream.h</a:t>
            </a:r>
            <a:r>
              <a:rPr lang="en-US" sz="2000" b="1" dirty="0" smtClean="0">
                <a:latin typeface="Courier New" pitchFamily="49" charset="0"/>
              </a:rPr>
              <a:t>&gt;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fib(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number){      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//Calculate Fibonacci numbers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if </a:t>
            </a:r>
            <a:r>
              <a:rPr lang="en-US" sz="2000" b="1" dirty="0" smtClean="0">
                <a:latin typeface="Courier New" pitchFamily="49" charset="0"/>
              </a:rPr>
              <a:t>(number == 0)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0;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//using recursive function.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sz="2000" b="1" dirty="0" smtClean="0">
                <a:latin typeface="Courier New" pitchFamily="49" charset="0"/>
              </a:rPr>
              <a:t> (number == 1)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1;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(fib(number-1) + fib(number-2));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}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latin typeface="Courier New" pitchFamily="49" charset="0"/>
              </a:rPr>
              <a:t> main(){	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// driver function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 </a:t>
            </a:r>
            <a:r>
              <a:rPr lang="en-US" sz="2000" b="1" dirty="0" err="1" smtClean="0">
                <a:latin typeface="Courier New" pitchFamily="49" charset="0"/>
              </a:rPr>
              <a:t>inp_number</a:t>
            </a:r>
            <a:r>
              <a:rPr lang="en-US" sz="20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</a:rPr>
              <a:t>cout</a:t>
            </a:r>
            <a:r>
              <a:rPr lang="en-US" sz="2000" b="1" dirty="0" smtClean="0">
                <a:latin typeface="Courier New" pitchFamily="49" charset="0"/>
              </a:rPr>
              <a:t> &lt;&lt; "How many Fibonacci numbers do you want? ";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</a:rPr>
              <a:t>cin</a:t>
            </a:r>
            <a:r>
              <a:rPr lang="en-US" sz="2000" b="1" dirty="0" smtClean="0">
                <a:latin typeface="Courier New" pitchFamily="49" charset="0"/>
              </a:rPr>
              <a:t> &gt;&gt; </a:t>
            </a:r>
            <a:r>
              <a:rPr lang="en-US" sz="2000" b="1" dirty="0" err="1" smtClean="0">
                <a:latin typeface="Courier New" pitchFamily="49" charset="0"/>
              </a:rPr>
              <a:t>inp_number</a:t>
            </a:r>
            <a:r>
              <a:rPr lang="en-US" sz="20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</a:t>
            </a:r>
            <a:r>
              <a:rPr lang="en-US" sz="2000" b="1" dirty="0" err="1" smtClean="0">
                <a:latin typeface="Courier New" pitchFamily="49" charset="0"/>
              </a:rPr>
              <a:t>cout</a:t>
            </a:r>
            <a:r>
              <a:rPr lang="en-US" sz="2000" b="1" dirty="0" smtClean="0">
                <a:latin typeface="Courier New" pitchFamily="49" charset="0"/>
              </a:rPr>
              <a:t> &lt;&lt;"Fibonacci numbs up to "&lt;&lt; </a:t>
            </a:r>
            <a:r>
              <a:rPr lang="en-US" sz="2000" b="1" dirty="0" err="1" smtClean="0">
                <a:latin typeface="Courier New" pitchFamily="49" charset="0"/>
              </a:rPr>
              <a:t>inp_number</a:t>
            </a:r>
            <a:r>
              <a:rPr lang="en-US" sz="2000" b="1" dirty="0" smtClean="0">
                <a:latin typeface="Courier New" pitchFamily="49" charset="0"/>
              </a:rPr>
              <a:t>&lt;&lt; " are ";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  for(count = 0); count &lt; </a:t>
            </a:r>
            <a:r>
              <a:rPr lang="en-US" sz="2000" b="1" dirty="0" err="1" smtClean="0">
                <a:latin typeface="Courier New" pitchFamily="49" charset="0"/>
              </a:rPr>
              <a:t>inp_number</a:t>
            </a:r>
            <a:r>
              <a:rPr lang="en-US" sz="2000" b="1" dirty="0" smtClean="0">
                <a:latin typeface="Courier New" pitchFamily="49" charset="0"/>
              </a:rPr>
              <a:t>; count++)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		</a:t>
            </a:r>
            <a:r>
              <a:rPr lang="en-US" sz="2000" b="1" dirty="0" err="1" smtClean="0">
                <a:latin typeface="Courier New" pitchFamily="49" charset="0"/>
              </a:rPr>
              <a:t>cout</a:t>
            </a:r>
            <a:r>
              <a:rPr lang="en-US" sz="2000" b="1" dirty="0" smtClean="0">
                <a:latin typeface="Courier New" pitchFamily="49" charset="0"/>
              </a:rPr>
              <a:t> &lt;&lt; fib(count) &lt;&lt; " ";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err="1" smtClean="0">
                <a:latin typeface="Courier New" pitchFamily="49" charset="0"/>
              </a:rPr>
              <a:t>cout</a:t>
            </a:r>
            <a:r>
              <a:rPr lang="en-US" sz="2000" b="1" dirty="0" smtClean="0">
                <a:latin typeface="Courier New" pitchFamily="49" charset="0"/>
              </a:rPr>
              <a:t> &lt;&lt; </a:t>
            </a:r>
            <a:r>
              <a:rPr lang="en-US" sz="2000" b="1" dirty="0" err="1" smtClean="0">
                <a:latin typeface="Courier New" pitchFamily="49" charset="0"/>
              </a:rPr>
              <a:t>endl</a:t>
            </a:r>
            <a:r>
              <a:rPr lang="en-US" sz="2000" b="1" dirty="0" smtClean="0">
                <a:latin typeface="Courier New" pitchFamily="49" charset="0"/>
              </a:rPr>
              <a:t>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  </a:t>
            </a:r>
            <a:r>
              <a:rPr lang="en-US" sz="20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dirty="0" smtClean="0">
                <a:latin typeface="Courier New" pitchFamily="49" charset="0"/>
              </a:rPr>
              <a:t> 0;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304800" y="4876800"/>
            <a:ext cx="6934200" cy="9906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0725" name="AutoShape 5"/>
          <p:cNvSpPr>
            <a:spLocks noChangeArrowheads="1"/>
          </p:cNvSpPr>
          <p:nvPr/>
        </p:nvSpPr>
        <p:spPr bwMode="auto">
          <a:xfrm>
            <a:off x="7391400" y="5334000"/>
            <a:ext cx="1600200" cy="854075"/>
          </a:xfrm>
          <a:prstGeom prst="wedgeRoundRectCallout">
            <a:avLst>
              <a:gd name="adj1" fmla="val -139583"/>
              <a:gd name="adj2" fmla="val -48884"/>
              <a:gd name="adj3" fmla="val 16667"/>
            </a:avLst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 algn="ctr">
              <a:buFont typeface="Monotype Sorts" pitchFamily="2" charset="2"/>
              <a:buNone/>
            </a:pPr>
            <a:r>
              <a:rPr lang="en-US"/>
              <a:t>Output</a:t>
            </a:r>
          </a:p>
          <a:p>
            <a:pPr marL="342900" indent="-342900" algn="ctr">
              <a:buFont typeface="Monotype Sorts" pitchFamily="2" charset="2"/>
              <a:buNone/>
            </a:pPr>
            <a:r>
              <a:rPr lang="en-US"/>
              <a:t>all of them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Simplest Example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int factorial(int x) {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if (x &lt;= 1)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1;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x * factorial (x-1);</a:t>
            </a:r>
          </a:p>
          <a:p>
            <a:pPr>
              <a:buFontTx/>
              <a:buNone/>
            </a:pPr>
            <a:endParaRPr lang="en-US" sz="2400" b="1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}	// factorial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1981200"/>
            <a:ext cx="5867400" cy="374650"/>
            <a:chOff x="1968" y="2042"/>
            <a:chExt cx="3696" cy="236"/>
          </a:xfrm>
        </p:grpSpPr>
        <p:sp>
          <p:nvSpPr>
            <p:cNvPr id="5" name="Text Box 5"/>
            <p:cNvSpPr txBox="1">
              <a:spLocks noChangeArrowheads="1"/>
            </p:cNvSpPr>
            <p:nvPr/>
          </p:nvSpPr>
          <p:spPr bwMode="auto">
            <a:xfrm>
              <a:off x="2496" y="2042"/>
              <a:ext cx="3168" cy="236"/>
            </a:xfrm>
            <a:prstGeom prst="rect">
              <a:avLst/>
            </a:prstGeom>
            <a:solidFill>
              <a:srgbClr val="FFFF0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lIns="0" tIns="0" rIns="0" bIns="0" anchor="ctr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latin typeface="Times New Roman" pitchFamily="18" charset="0"/>
                </a:rPr>
                <a:t>This if statement “breaks” the recursion</a:t>
              </a:r>
            </a:p>
          </p:txBody>
        </p:sp>
        <p:sp>
          <p:nvSpPr>
            <p:cNvPr id="6" name="Line 6"/>
            <p:cNvSpPr>
              <a:spLocks noChangeShapeType="1"/>
            </p:cNvSpPr>
            <p:nvPr/>
          </p:nvSpPr>
          <p:spPr bwMode="auto">
            <a:xfrm flipH="1">
              <a:off x="1968" y="2160"/>
              <a:ext cx="52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Simplest Example </a:t>
            </a:r>
            <a:r>
              <a:rPr lang="en-US" sz="2800" smtClean="0"/>
              <a:t>(continued)</a:t>
            </a:r>
            <a:endParaRPr lang="en-US" smtClean="0"/>
          </a:p>
        </p:txBody>
      </p:sp>
      <p:sp>
        <p:nvSpPr>
          <p:cNvPr id="7171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int factorial(int x) {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if (x &lt;= 1)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1;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x * factorial (x-1);</a:t>
            </a:r>
          </a:p>
          <a:p>
            <a:pPr>
              <a:buFontTx/>
              <a:buNone/>
            </a:pPr>
            <a:endParaRPr lang="en-US" sz="2400" b="1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}	// factorial</a:t>
            </a:r>
          </a:p>
        </p:txBody>
      </p:sp>
      <p:sp>
        <p:nvSpPr>
          <p:cNvPr id="7172" name="Rectangle 2"/>
          <p:cNvSpPr>
            <a:spLocks noChangeArrowheads="1"/>
          </p:cNvSpPr>
          <p:nvPr/>
        </p:nvSpPr>
        <p:spPr bwMode="auto">
          <a:xfrm>
            <a:off x="3733800" y="3352800"/>
            <a:ext cx="2743200" cy="3048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038600" y="4343400"/>
            <a:ext cx="4724400" cy="1744663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</a:rPr>
              <a:t>This puts the current execution of </a:t>
            </a:r>
            <a:r>
              <a:rPr lang="en-US" sz="2400" b="1">
                <a:latin typeface="Courier New" pitchFamily="49" charset="0"/>
              </a:rPr>
              <a:t>factorial</a:t>
            </a:r>
            <a:r>
              <a:rPr lang="en-US" sz="2400">
                <a:latin typeface="Times New Roman" pitchFamily="18" charset="0"/>
              </a:rPr>
              <a:t> “on hold” and starts a new one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</a:rPr>
              <a:t>With a new argument!</a:t>
            </a:r>
          </a:p>
        </p:txBody>
      </p:sp>
      <p:sp>
        <p:nvSpPr>
          <p:cNvPr id="7174" name="Line 6"/>
          <p:cNvSpPr>
            <a:spLocks noChangeShapeType="1"/>
          </p:cNvSpPr>
          <p:nvPr/>
        </p:nvSpPr>
        <p:spPr bwMode="auto">
          <a:xfrm flipH="1" flipV="1">
            <a:off x="5257800" y="3683000"/>
            <a:ext cx="1143000" cy="66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Simplest Example </a:t>
            </a:r>
            <a:r>
              <a:rPr lang="en-US" sz="2800" smtClean="0"/>
              <a:t>(continued)</a:t>
            </a:r>
          </a:p>
        </p:txBody>
      </p:sp>
      <p:sp>
        <p:nvSpPr>
          <p:cNvPr id="8195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int factorial(int x) {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if (x &lt;= 1)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1;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else</a:t>
            </a: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		return x * factorial (x-1);</a:t>
            </a:r>
          </a:p>
          <a:p>
            <a:pPr>
              <a:buFontTx/>
              <a:buNone/>
            </a:pPr>
            <a:endParaRPr lang="en-US" sz="2400" b="1" smtClean="0">
              <a:latin typeface="Courier New" pitchFamily="49" charset="0"/>
            </a:endParaRPr>
          </a:p>
          <a:p>
            <a:pPr>
              <a:buFontTx/>
              <a:buNone/>
            </a:pPr>
            <a:r>
              <a:rPr lang="en-US" sz="2400" b="1" smtClean="0">
                <a:latin typeface="Courier New" pitchFamily="49" charset="0"/>
              </a:rPr>
              <a:t>}	// factorial</a:t>
            </a:r>
          </a:p>
        </p:txBody>
      </p:sp>
      <p:sp>
        <p:nvSpPr>
          <p:cNvPr id="8196" name="Rectangle 2"/>
          <p:cNvSpPr>
            <a:spLocks noChangeArrowheads="1"/>
          </p:cNvSpPr>
          <p:nvPr/>
        </p:nvSpPr>
        <p:spPr bwMode="auto">
          <a:xfrm>
            <a:off x="3733800" y="3352800"/>
            <a:ext cx="2743200" cy="304800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8197" name="Text Box 5"/>
          <p:cNvSpPr txBox="1">
            <a:spLocks noChangeArrowheads="1"/>
          </p:cNvSpPr>
          <p:nvPr/>
        </p:nvSpPr>
        <p:spPr bwMode="auto">
          <a:xfrm>
            <a:off x="4038600" y="4343400"/>
            <a:ext cx="4724400" cy="1379538"/>
          </a:xfrm>
          <a:prstGeom prst="rect">
            <a:avLst/>
          </a:prstGeom>
          <a:solidFill>
            <a:srgbClr val="FFFF00"/>
          </a:solidFill>
          <a:ln w="9525" algn="ctr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/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</a:rPr>
              <a:t>When </a:t>
            </a:r>
            <a:r>
              <a:rPr lang="en-US" sz="2400" b="1">
                <a:latin typeface="Courier New" pitchFamily="49" charset="0"/>
              </a:rPr>
              <a:t>factorial(x-1</a:t>
            </a:r>
            <a:r>
              <a:rPr lang="en-US" sz="2400">
                <a:latin typeface="Times New Roman" pitchFamily="18" charset="0"/>
              </a:rPr>
              <a:t>) returns, its result it multiplied by </a:t>
            </a:r>
            <a:r>
              <a:rPr lang="en-US" sz="2400" b="1">
                <a:latin typeface="Courier New" pitchFamily="49" charset="0"/>
              </a:rPr>
              <a:t>x</a:t>
            </a:r>
          </a:p>
          <a:p>
            <a:pPr marL="233363" indent="-233363">
              <a:spcBef>
                <a:spcPct val="50000"/>
              </a:spcBef>
              <a:buFontTx/>
              <a:buChar char="•"/>
            </a:pPr>
            <a:r>
              <a:rPr lang="en-US" sz="2400">
                <a:latin typeface="Times New Roman" pitchFamily="18" charset="0"/>
              </a:rPr>
              <a:t>Mathematically:– </a:t>
            </a:r>
            <a:r>
              <a:rPr lang="en-US" sz="2400" i="1">
                <a:latin typeface="Times New Roman" pitchFamily="18" charset="0"/>
              </a:rPr>
              <a:t>x! = x </a:t>
            </a:r>
            <a:r>
              <a:rPr lang="en-US" sz="2400" b="1">
                <a:latin typeface="Times New Roman" pitchFamily="18" charset="0"/>
                <a:sym typeface="Symbol" pitchFamily="18" charset="2"/>
              </a:rPr>
              <a:t>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 (</a:t>
            </a:r>
            <a:r>
              <a:rPr lang="en-US" sz="2400" i="1">
                <a:latin typeface="Times New Roman" pitchFamily="18" charset="0"/>
                <a:sym typeface="Symbol" pitchFamily="18" charset="2"/>
              </a:rPr>
              <a:t>x-1</a:t>
            </a:r>
            <a:r>
              <a:rPr lang="en-US" sz="2400">
                <a:latin typeface="Times New Roman" pitchFamily="18" charset="0"/>
                <a:sym typeface="Symbol" pitchFamily="18" charset="2"/>
              </a:rPr>
              <a:t>)</a:t>
            </a:r>
            <a:r>
              <a:rPr lang="en-US" sz="2400" i="1">
                <a:latin typeface="Times New Roman" pitchFamily="18" charset="0"/>
                <a:sym typeface="Symbol" pitchFamily="18" charset="2"/>
              </a:rPr>
              <a:t>!</a:t>
            </a:r>
            <a:endParaRPr lang="en-US" sz="2400">
              <a:latin typeface="Times New Roman" pitchFamily="18" charset="0"/>
              <a:sym typeface="Symbol" pitchFamily="18" charset="2"/>
            </a:endParaRPr>
          </a:p>
        </p:txBody>
      </p:sp>
      <p:sp>
        <p:nvSpPr>
          <p:cNvPr id="8198" name="Line 6"/>
          <p:cNvSpPr>
            <a:spLocks noChangeShapeType="1"/>
          </p:cNvSpPr>
          <p:nvPr/>
        </p:nvSpPr>
        <p:spPr bwMode="auto">
          <a:xfrm flipH="1" flipV="1">
            <a:off x="5257800" y="3683000"/>
            <a:ext cx="1143000" cy="660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lg" len="lg"/>
          </a:ln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400" y="381000"/>
            <a:ext cx="8401050" cy="576738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Trace a </a:t>
            </a:r>
            <a:r>
              <a:rPr lang="en-US" sz="4800" smtClean="0"/>
              <a:t>Fibonacci Number</a:t>
            </a:r>
            <a:r>
              <a:rPr lang="en-US" sz="4000" smtClean="0"/>
              <a:t> 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idx="1"/>
          </p:nvPr>
        </p:nvSpPr>
        <p:spPr>
          <a:xfrm>
            <a:off x="0" y="16002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Assume the input number is 4, that is, num=4: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fib(4):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4 == 0 ? No;   4 == 1?	No.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fib(4) = fib(3) + fib(2)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fib(3):</a:t>
            </a:r>
            <a:endParaRPr lang="en-US" sz="2000" b="1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3 == 0 ? No; 3 == 1? No.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fib(3) = fib(2) + fib(1) 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fib(2):</a:t>
            </a:r>
          </a:p>
          <a:p>
            <a:pPr lvl="3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2 == 0? No; 2==1? No.</a:t>
            </a:r>
          </a:p>
          <a:p>
            <a:pPr lvl="3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fib(2)</a:t>
            </a:r>
            <a:r>
              <a:rPr lang="en-US" sz="1200" b="1" smtClean="0">
                <a:latin typeface="Courier New" pitchFamily="49" charset="0"/>
              </a:rPr>
              <a:t> </a:t>
            </a:r>
            <a:r>
              <a:rPr lang="en-US" sz="1800" b="1" smtClean="0">
                <a:latin typeface="Courier New" pitchFamily="49" charset="0"/>
              </a:rPr>
              <a:t>= fib(1)+fib(0)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fib(1):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 1== 0 ? No; 1 == 1?  Yes.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	fib(1) = 1;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solidFill>
                  <a:srgbClr val="A2C1FE"/>
                </a:solidFill>
                <a:latin typeface="Courier New" pitchFamily="49" charset="0"/>
              </a:rPr>
              <a:t>		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fib(1)</a:t>
            </a:r>
            <a:r>
              <a:rPr lang="en-US" sz="1200" b="1" smtClean="0">
                <a:latin typeface="Courier New" pitchFamily="49" charset="0"/>
              </a:rPr>
              <a:t>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200" b="1" smtClean="0">
                <a:latin typeface="Courier" pitchFamily="49" charset="0"/>
              </a:rPr>
              <a:t>     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" pitchFamily="49" charset="0"/>
              </a:rPr>
              <a:t> </a:t>
            </a:r>
          </a:p>
        </p:txBody>
      </p:sp>
      <p:sp>
        <p:nvSpPr>
          <p:cNvPr id="26628" name="Text Box 5"/>
          <p:cNvSpPr txBox="1">
            <a:spLocks noChangeArrowheads="1"/>
          </p:cNvSpPr>
          <p:nvPr/>
        </p:nvSpPr>
        <p:spPr bwMode="auto">
          <a:xfrm>
            <a:off x="4648200" y="2133600"/>
            <a:ext cx="4267200" cy="18256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>
            <a:spAutoFit/>
          </a:bodyPr>
          <a:lstStyle/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int </a:t>
            </a:r>
            <a:r>
              <a:rPr lang="en-US" sz="1800">
                <a:latin typeface="Courier New" pitchFamily="49" charset="0"/>
              </a:rPr>
              <a:t>fib(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>
                <a:latin typeface="Courier New" pitchFamily="49" charset="0"/>
              </a:rPr>
              <a:t> num)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{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sz="1800">
                <a:latin typeface="Courier New" pitchFamily="49" charset="0"/>
              </a:rPr>
              <a:t> (num == 0) 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>
                <a:latin typeface="Courier New" pitchFamily="49" charset="0"/>
              </a:rPr>
              <a:t> 0;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sz="1800">
                <a:latin typeface="Courier New" pitchFamily="49" charset="0"/>
              </a:rPr>
              <a:t> (num == 1) 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>
                <a:latin typeface="Courier New" pitchFamily="49" charset="0"/>
              </a:rPr>
              <a:t> 1;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	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return 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     (fib(num-1)+fib(num-2));</a:t>
            </a:r>
          </a:p>
          <a:p>
            <a:pPr marL="342900" indent="-342900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}</a:t>
            </a:r>
            <a:endParaRPr lang="en-US"/>
          </a:p>
        </p:txBody>
      </p:sp>
      <p:sp>
        <p:nvSpPr>
          <p:cNvPr id="26629" name="Rectangle 6"/>
          <p:cNvSpPr>
            <a:spLocks noChangeArrowheads="1"/>
          </p:cNvSpPr>
          <p:nvPr/>
        </p:nvSpPr>
        <p:spPr bwMode="auto">
          <a:xfrm>
            <a:off x="4648200" y="2133600"/>
            <a:ext cx="4267200" cy="19812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1719" name="Rectangle 7"/>
          <p:cNvSpPr>
            <a:spLocks noChangeArrowheads="1"/>
          </p:cNvSpPr>
          <p:nvPr/>
        </p:nvSpPr>
        <p:spPr bwMode="auto">
          <a:xfrm>
            <a:off x="304800" y="2209800"/>
            <a:ext cx="4038600" cy="6096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1720" name="Rectangle 8"/>
          <p:cNvSpPr>
            <a:spLocks noChangeArrowheads="1"/>
          </p:cNvSpPr>
          <p:nvPr/>
        </p:nvSpPr>
        <p:spPr bwMode="auto">
          <a:xfrm>
            <a:off x="304800" y="2819400"/>
            <a:ext cx="4038600" cy="9906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1721" name="Rectangle 9"/>
          <p:cNvSpPr>
            <a:spLocks noChangeArrowheads="1"/>
          </p:cNvSpPr>
          <p:nvPr/>
        </p:nvSpPr>
        <p:spPr bwMode="auto">
          <a:xfrm>
            <a:off x="304800" y="3810000"/>
            <a:ext cx="4038600" cy="8382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1722" name="Rectangle 10"/>
          <p:cNvSpPr>
            <a:spLocks noChangeArrowheads="1"/>
          </p:cNvSpPr>
          <p:nvPr/>
        </p:nvSpPr>
        <p:spPr bwMode="auto">
          <a:xfrm>
            <a:off x="304800" y="4648200"/>
            <a:ext cx="5105400" cy="13716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1723" name="Line 11"/>
          <p:cNvSpPr>
            <a:spLocks noChangeShapeType="1"/>
          </p:cNvSpPr>
          <p:nvPr/>
        </p:nvSpPr>
        <p:spPr bwMode="auto">
          <a:xfrm flipH="1" flipV="1">
            <a:off x="3124200" y="4495800"/>
            <a:ext cx="304800" cy="10668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1719" grpId="0" animBg="1"/>
      <p:bldP spid="371720" grpId="0" animBg="1"/>
      <p:bldP spid="371721" grpId="0" animBg="1"/>
      <p:bldP spid="371722" grpId="0" animBg="1"/>
      <p:bldP spid="371723" grpId="0" animBg="1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Trace a </a:t>
            </a:r>
            <a:r>
              <a:rPr lang="en-US" sz="4800" smtClean="0"/>
              <a:t>Fibonacci Number</a:t>
            </a:r>
            <a:r>
              <a:rPr lang="en-US" sz="4000" smtClean="0"/>
              <a:t> </a:t>
            </a:r>
          </a:p>
        </p:txBody>
      </p:sp>
      <p:sp>
        <p:nvSpPr>
          <p:cNvPr id="27651" name="Rectangle 3"/>
          <p:cNvSpPr>
            <a:spLocks noGrp="1" noChangeArrowheads="1"/>
          </p:cNvSpPr>
          <p:nvPr>
            <p:ph idx="1"/>
          </p:nvPr>
        </p:nvSpPr>
        <p:spPr>
          <a:xfrm>
            <a:off x="0" y="1676400"/>
            <a:ext cx="4800600" cy="4267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fib(4):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4 == 0 ? No;   4 == 1?	No.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fib(4) = fib(3) + fib(2)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fib(3):</a:t>
            </a:r>
            <a:endParaRPr lang="en-US" sz="2000" b="1" smtClean="0">
              <a:latin typeface="Courier New" pitchFamily="49" charset="0"/>
            </a:endParaRP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3 == 0 ? No; 3 == 1? 	No.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fib</a:t>
            </a:r>
            <a:r>
              <a:rPr lang="en-US" sz="1600" b="1" smtClean="0">
                <a:latin typeface="Courier New" pitchFamily="49" charset="0"/>
              </a:rPr>
              <a:t>(3)</a:t>
            </a:r>
            <a:r>
              <a:rPr lang="en-US" sz="1800" b="1" smtClean="0">
                <a:latin typeface="Courier New" pitchFamily="49" charset="0"/>
              </a:rPr>
              <a:t> = fib(2) + fib(1) 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fib(2):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2 == 0 ? No; 2 == 1?  No.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fib(2)</a:t>
            </a:r>
            <a:r>
              <a:rPr lang="en-US" sz="1200" b="1" smtClean="0">
                <a:latin typeface="Courier New" pitchFamily="49" charset="0"/>
              </a:rPr>
              <a:t> </a:t>
            </a:r>
            <a:r>
              <a:rPr lang="en-US" sz="1800" b="1" smtClean="0">
                <a:latin typeface="Courier New" pitchFamily="49" charset="0"/>
              </a:rPr>
              <a:t>= fib(1) + fib(0)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fib(1):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1== 0 ? No; 1 == 1? Yes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fib(1) = 1;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solidFill>
                  <a:srgbClr val="A2C1FE"/>
                </a:solidFill>
                <a:latin typeface="Courier New" pitchFamily="49" charset="0"/>
              </a:rPr>
              <a:t>	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 </a:t>
            </a:r>
            <a:r>
              <a:rPr lang="en-US" sz="1800" b="1" smtClean="0">
                <a:latin typeface="Courier New" pitchFamily="49" charset="0"/>
              </a:rPr>
              <a:t>fib(1)</a:t>
            </a:r>
            <a:r>
              <a:rPr lang="en-US" sz="1200" b="1" smtClean="0">
                <a:latin typeface="Courier New" pitchFamily="49" charset="0"/>
              </a:rPr>
              <a:t>;</a:t>
            </a:r>
            <a:r>
              <a:rPr lang="en-US" sz="1600" b="1" smtClean="0">
                <a:latin typeface="Courier" pitchFamily="49" charset="0"/>
              </a:rPr>
              <a:t> 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3657600" y="1828800"/>
            <a:ext cx="57912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>
              <a:lnSpc>
                <a:spcPct val="90000"/>
              </a:lnSpc>
              <a:buFont typeface="Monotype Sorts" pitchFamily="2" charset="2"/>
              <a:buNone/>
            </a:pPr>
            <a:r>
              <a:rPr lang="en-US" sz="2800">
                <a:latin typeface="Courier" pitchFamily="49" charset="0"/>
              </a:rPr>
              <a:t>  </a:t>
            </a:r>
            <a:r>
              <a:rPr lang="en-US" sz="2800">
                <a:latin typeface="Courier New" pitchFamily="49" charset="0"/>
              </a:rPr>
              <a:t>	      </a:t>
            </a:r>
            <a:r>
              <a:rPr lang="en-US" sz="1800">
                <a:latin typeface="Courier New" pitchFamily="49" charset="0"/>
              </a:rPr>
              <a:t>fib(0):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         	0 == 0 ?  Yes.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   	   	fib(0) = 0; 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1800">
                <a:solidFill>
                  <a:srgbClr val="A2C1FE"/>
                </a:solidFill>
                <a:latin typeface="Courier New" pitchFamily="49" charset="0"/>
              </a:rPr>
              <a:t>	  	   	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return </a:t>
            </a:r>
            <a:r>
              <a:rPr lang="en-US" sz="1800">
                <a:latin typeface="Courier New" pitchFamily="49" charset="0"/>
              </a:rPr>
              <a:t>fib(0);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1400">
                <a:latin typeface="Courier New" pitchFamily="49" charset="0"/>
              </a:rPr>
              <a:t>     </a:t>
            </a:r>
            <a:r>
              <a:rPr lang="en-US" sz="1800">
                <a:latin typeface="Courier New" pitchFamily="49" charset="0"/>
              </a:rPr>
              <a:t>fib(2) = 1 + 0 = 1;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 sz="1800">
                <a:latin typeface="Courier New" pitchFamily="49" charset="0"/>
              </a:rPr>
              <a:t>   </a:t>
            </a:r>
            <a:r>
              <a:rPr lang="en-US" sz="1800">
                <a:solidFill>
                  <a:srgbClr val="0000CC"/>
                </a:solidFill>
                <a:latin typeface="Courier New" pitchFamily="49" charset="0"/>
              </a:rPr>
              <a:t> return </a:t>
            </a:r>
            <a:r>
              <a:rPr lang="en-US" sz="1800">
                <a:latin typeface="Courier New" pitchFamily="49" charset="0"/>
              </a:rPr>
              <a:t>fib(2);</a:t>
            </a:r>
            <a:r>
              <a:rPr lang="en-US" sz="1400">
                <a:latin typeface="Courier New" pitchFamily="49" charset="0"/>
              </a:rPr>
              <a:t>   </a:t>
            </a:r>
          </a:p>
          <a:p>
            <a:pPr marL="742950" lvl="1" indent="-285750">
              <a:lnSpc>
                <a:spcPct val="90000"/>
              </a:lnSpc>
              <a:buClr>
                <a:schemeClr val="folHlink"/>
              </a:buClr>
              <a:buSzPct val="80000"/>
              <a:buFont typeface="Monotype Sorts" pitchFamily="2" charset="2"/>
              <a:buNone/>
            </a:pPr>
            <a:r>
              <a:rPr lang="en-US">
                <a:latin typeface="Courier New" pitchFamily="49" charset="0"/>
              </a:rPr>
              <a:t>    fib(3) = 1 + fib(1)</a:t>
            </a:r>
          </a:p>
          <a:p>
            <a:pPr marL="342900" indent="-342900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>
                <a:latin typeface="Courier New" pitchFamily="49" charset="0"/>
              </a:rPr>
              <a:t>		     </a:t>
            </a:r>
            <a:r>
              <a:rPr lang="en-US">
                <a:latin typeface="Courier New" pitchFamily="49" charset="0"/>
              </a:rPr>
              <a:t>fib(1):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>
                <a:latin typeface="Courier New" pitchFamily="49" charset="0"/>
              </a:rPr>
              <a:t>     1 == 0 ? No; 1 == 1? Yes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>
                <a:latin typeface="Courier New" pitchFamily="49" charset="0"/>
              </a:rPr>
              <a:t>     fib</a:t>
            </a:r>
            <a:r>
              <a:rPr lang="en-US" sz="1600">
                <a:latin typeface="Courier New" pitchFamily="49" charset="0"/>
              </a:rPr>
              <a:t>(1)</a:t>
            </a:r>
            <a:r>
              <a:rPr lang="en-US">
                <a:latin typeface="Courier New" pitchFamily="49" charset="0"/>
              </a:rPr>
              <a:t> = 1;</a:t>
            </a:r>
          </a:p>
          <a:p>
            <a:pPr marL="1143000" lvl="2" indent="-228600">
              <a:lnSpc>
                <a:spcPct val="90000"/>
              </a:lnSpc>
              <a:buClr>
                <a:schemeClr val="tx1"/>
              </a:buClr>
              <a:buSzTx/>
              <a:buFontTx/>
              <a:buNone/>
            </a:pPr>
            <a:r>
              <a:rPr lang="en-US">
                <a:solidFill>
                  <a:srgbClr val="A2C1FE"/>
                </a:solidFill>
                <a:latin typeface="Courier New" pitchFamily="49" charset="0"/>
              </a:rPr>
              <a:t>	   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 return </a:t>
            </a:r>
            <a:r>
              <a:rPr lang="en-US">
                <a:latin typeface="Courier New" pitchFamily="49" charset="0"/>
              </a:rPr>
              <a:t>fib</a:t>
            </a:r>
            <a:r>
              <a:rPr lang="en-US" sz="1800">
                <a:latin typeface="Courier New" pitchFamily="49" charset="0"/>
              </a:rPr>
              <a:t>(1)</a:t>
            </a:r>
            <a:r>
              <a:rPr lang="en-US" sz="1400">
                <a:latin typeface="Courier New" pitchFamily="49" charset="0"/>
              </a:rPr>
              <a:t>;</a:t>
            </a:r>
          </a:p>
          <a:p>
            <a:pPr marL="742950" lvl="1" indent="-285750">
              <a:lnSpc>
                <a:spcPct val="90000"/>
              </a:lnSpc>
              <a:buClr>
                <a:schemeClr val="folHlink"/>
              </a:buClr>
              <a:buSzPct val="80000"/>
              <a:buFont typeface="Monotype Sorts" pitchFamily="2" charset="2"/>
              <a:buNone/>
            </a:pPr>
            <a:r>
              <a:rPr lang="en-US">
                <a:latin typeface="Courier New" pitchFamily="49" charset="0"/>
              </a:rPr>
              <a:t>		 fib(3) = 1 + 1 = 2;</a:t>
            </a:r>
          </a:p>
          <a:p>
            <a:pPr marL="742950" lvl="1" indent="-285750">
              <a:lnSpc>
                <a:spcPct val="90000"/>
              </a:lnSpc>
              <a:buClr>
                <a:schemeClr val="folHlink"/>
              </a:buClr>
              <a:buSzPct val="80000"/>
              <a:buFont typeface="Monotype Sorts" pitchFamily="2" charset="2"/>
              <a:buNone/>
            </a:pPr>
            <a:r>
              <a:rPr lang="en-US">
                <a:latin typeface="Courier New" pitchFamily="49" charset="0"/>
              </a:rPr>
              <a:t>    </a:t>
            </a:r>
            <a:r>
              <a:rPr lang="en-US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>
                <a:latin typeface="Courier New" pitchFamily="49" charset="0"/>
              </a:rPr>
              <a:t> fib(3)</a:t>
            </a:r>
          </a:p>
        </p:txBody>
      </p:sp>
      <p:sp>
        <p:nvSpPr>
          <p:cNvPr id="27653" name="Line 5"/>
          <p:cNvSpPr>
            <a:spLocks noChangeShapeType="1"/>
          </p:cNvSpPr>
          <p:nvPr/>
        </p:nvSpPr>
        <p:spPr bwMode="auto">
          <a:xfrm>
            <a:off x="4572000" y="1295400"/>
            <a:ext cx="0" cy="5257800"/>
          </a:xfrm>
          <a:prstGeom prst="line">
            <a:avLst/>
          </a:prstGeom>
          <a:noFill/>
          <a:ln w="38100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2" name="Rectangle 6"/>
          <p:cNvSpPr>
            <a:spLocks noChangeArrowheads="1"/>
          </p:cNvSpPr>
          <p:nvPr/>
        </p:nvSpPr>
        <p:spPr bwMode="auto">
          <a:xfrm>
            <a:off x="4800600" y="1905000"/>
            <a:ext cx="4343400" cy="12192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3" name="Rectangle 7"/>
          <p:cNvSpPr>
            <a:spLocks noChangeArrowheads="1"/>
          </p:cNvSpPr>
          <p:nvPr/>
        </p:nvSpPr>
        <p:spPr bwMode="auto">
          <a:xfrm>
            <a:off x="4800600" y="3124200"/>
            <a:ext cx="4343400" cy="6858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4" name="Rectangle 8"/>
          <p:cNvSpPr>
            <a:spLocks noChangeArrowheads="1"/>
          </p:cNvSpPr>
          <p:nvPr/>
        </p:nvSpPr>
        <p:spPr bwMode="auto">
          <a:xfrm>
            <a:off x="4800600" y="3810000"/>
            <a:ext cx="4343400" cy="16002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5" name="Rectangle 9"/>
          <p:cNvSpPr>
            <a:spLocks noChangeArrowheads="1"/>
          </p:cNvSpPr>
          <p:nvPr/>
        </p:nvSpPr>
        <p:spPr bwMode="auto">
          <a:xfrm>
            <a:off x="4800600" y="5410200"/>
            <a:ext cx="4343400" cy="762000"/>
          </a:xfrm>
          <a:prstGeom prst="rect">
            <a:avLst/>
          </a:prstGeom>
          <a:noFill/>
          <a:ln w="38100">
            <a:solidFill>
              <a:srgbClr val="0000CC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6" name="Line 10"/>
          <p:cNvSpPr>
            <a:spLocks noChangeShapeType="1"/>
          </p:cNvSpPr>
          <p:nvPr/>
        </p:nvSpPr>
        <p:spPr bwMode="auto">
          <a:xfrm flipH="1" flipV="1">
            <a:off x="2438400" y="3581400"/>
            <a:ext cx="2743200" cy="76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7" name="Line 11"/>
          <p:cNvSpPr>
            <a:spLocks noChangeShapeType="1"/>
          </p:cNvSpPr>
          <p:nvPr/>
        </p:nvSpPr>
        <p:spPr bwMode="auto">
          <a:xfrm flipH="1" flipV="1">
            <a:off x="3581400" y="3505200"/>
            <a:ext cx="1905000" cy="18288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8" name="Line 12"/>
          <p:cNvSpPr>
            <a:spLocks noChangeShapeType="1"/>
          </p:cNvSpPr>
          <p:nvPr/>
        </p:nvSpPr>
        <p:spPr bwMode="auto">
          <a:xfrm flipH="1">
            <a:off x="4038600" y="3048000"/>
            <a:ext cx="2362200" cy="1219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2749" name="Rectangle 13"/>
          <p:cNvSpPr>
            <a:spLocks noChangeArrowheads="1"/>
          </p:cNvSpPr>
          <p:nvPr/>
        </p:nvSpPr>
        <p:spPr bwMode="auto">
          <a:xfrm>
            <a:off x="1600200" y="2209800"/>
            <a:ext cx="914400" cy="381000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727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2742" grpId="0" animBg="1"/>
      <p:bldP spid="372743" grpId="0" animBg="1"/>
      <p:bldP spid="372744" grpId="0" animBg="1"/>
      <p:bldP spid="372745" grpId="0" animBg="1"/>
      <p:bldP spid="372746" grpId="0" animBg="1"/>
      <p:bldP spid="372747" grpId="0" animBg="1"/>
      <p:bldP spid="372748" grpId="0" animBg="1"/>
      <p:bldP spid="372749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Trace a </a:t>
            </a:r>
            <a:r>
              <a:rPr lang="en-US" sz="4800" smtClean="0"/>
              <a:t>Fibonacci Number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95400"/>
            <a:ext cx="8229600" cy="47244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		fib(2):</a:t>
            </a:r>
          </a:p>
          <a:p>
            <a:pPr lvl="3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2 == 0 ? No; 2 == 1?	No.</a:t>
            </a:r>
          </a:p>
          <a:p>
            <a:pPr lvl="3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fib(2) = fib(1) + fib(0)</a:t>
            </a:r>
          </a:p>
          <a:p>
            <a:pPr lvl="3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fib(1):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 1== 0 ? No; 1 == 1?  Yes.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	fib(1) = 1;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solidFill>
                  <a:srgbClr val="A2C1FE"/>
                </a:solidFill>
                <a:latin typeface="Courier New" pitchFamily="49" charset="0"/>
              </a:rPr>
              <a:t>		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fib(1);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fib(0):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   0 == 0 ?   Yes.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	fib(0) = 0; 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solidFill>
                  <a:srgbClr val="A2C1FE"/>
                </a:solidFill>
                <a:latin typeface="Courier New" pitchFamily="49" charset="0"/>
              </a:rPr>
              <a:t>	  	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fib(0);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fib(2) = 1 + 0 = 1;</a:t>
            </a:r>
          </a:p>
          <a:p>
            <a:pPr lvl="2" eaLnBrk="1" hangingPunct="1">
              <a:lnSpc>
                <a:spcPct val="90000"/>
              </a:lnSpc>
              <a:buFontTx/>
              <a:buNone/>
            </a:pPr>
            <a:r>
              <a:rPr lang="en-US" sz="1800" b="1" smtClean="0">
                <a:latin typeface="Courier New" pitchFamily="49" charset="0"/>
              </a:rPr>
              <a:t>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fib(2);   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fib(4) = fib(3) + fib(2) = 2 + 1 = 3;</a:t>
            </a:r>
          </a:p>
          <a:p>
            <a:pPr lvl="1"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fib(4);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Recursion </a:t>
            </a:r>
            <a:r>
              <a:rPr lang="en-US" sz="2800" smtClean="0"/>
              <a:t>(continued)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There is an obvious circularity here</a:t>
            </a:r>
          </a:p>
          <a:p>
            <a:pPr lvl="1"/>
            <a:r>
              <a:rPr lang="en-US" sz="2400" b="1" smtClean="0">
                <a:latin typeface="Courier New" pitchFamily="49" charset="0"/>
              </a:rPr>
              <a:t>factorial</a:t>
            </a:r>
            <a:r>
              <a:rPr lang="en-US" smtClean="0"/>
              <a:t> calls </a:t>
            </a:r>
            <a:r>
              <a:rPr lang="en-US" sz="2400" b="1" smtClean="0">
                <a:latin typeface="Courier New" pitchFamily="49" charset="0"/>
              </a:rPr>
              <a:t>factorial</a:t>
            </a:r>
            <a:r>
              <a:rPr lang="en-US" smtClean="0"/>
              <a:t> calls </a:t>
            </a:r>
            <a:r>
              <a:rPr lang="en-US" sz="2400" b="1" smtClean="0">
                <a:latin typeface="Courier New" pitchFamily="49" charset="0"/>
              </a:rPr>
              <a:t>factorial</a:t>
            </a:r>
            <a:r>
              <a:rPr lang="en-US" smtClean="0"/>
              <a:t>, etc.</a:t>
            </a:r>
          </a:p>
          <a:p>
            <a:r>
              <a:rPr lang="en-US" smtClean="0"/>
              <a:t>But each one is called with a smaller value for argument!</a:t>
            </a:r>
          </a:p>
          <a:p>
            <a:pPr lvl="1"/>
            <a:r>
              <a:rPr lang="en-US" smtClean="0"/>
              <a:t>Eventually, argument becomes </a:t>
            </a:r>
            <a:r>
              <a:rPr lang="en-US" b="1" smtClean="0">
                <a:cs typeface="Times New Roman" pitchFamily="18" charset="0"/>
              </a:rPr>
              <a:t>≤</a:t>
            </a:r>
            <a:r>
              <a:rPr lang="en-US" smtClean="0">
                <a:cs typeface="Times New Roman" pitchFamily="18" charset="0"/>
              </a:rPr>
              <a:t> 1</a:t>
            </a:r>
          </a:p>
          <a:p>
            <a:pPr lvl="1"/>
            <a:r>
              <a:rPr lang="en-US" smtClean="0">
                <a:cs typeface="Times New Roman" pitchFamily="18" charset="0"/>
              </a:rPr>
              <a:t>Invokes </a:t>
            </a:r>
            <a:r>
              <a:rPr lang="en-US" b="1" smtClean="0">
                <a:latin typeface="Courier New" pitchFamily="49" charset="0"/>
                <a:cs typeface="Times New Roman" pitchFamily="18" charset="0"/>
              </a:rPr>
              <a:t>if</a:t>
            </a:r>
            <a:r>
              <a:rPr lang="en-US" smtClean="0">
                <a:cs typeface="Times New Roman" pitchFamily="18" charset="0"/>
              </a:rPr>
              <a:t> clause to terminate recursion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2098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recursive function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is</a:t>
            </a:r>
          </a:p>
          <a:p>
            <a:pPr lvl="1"/>
            <a:r>
              <a:rPr lang="en-US" dirty="0" smtClean="0"/>
              <a:t>a kind of function that calls itself, or</a:t>
            </a:r>
          </a:p>
          <a:p>
            <a:pPr lvl="1"/>
            <a:r>
              <a:rPr lang="en-US" dirty="0" smtClean="0"/>
              <a:t>a function that is part of a cycle in the sequence of function calls.</a:t>
            </a:r>
            <a:endParaRPr lang="en-US" dirty="0"/>
          </a:p>
        </p:txBody>
      </p:sp>
      <p:grpSp>
        <p:nvGrpSpPr>
          <p:cNvPr id="4" name="Group 17"/>
          <p:cNvGrpSpPr>
            <a:grpSpLocks/>
          </p:cNvGrpSpPr>
          <p:nvPr/>
        </p:nvGrpSpPr>
        <p:grpSpPr bwMode="auto">
          <a:xfrm>
            <a:off x="684213" y="4581525"/>
            <a:ext cx="1296987" cy="576263"/>
            <a:chOff x="431" y="2886"/>
            <a:chExt cx="817" cy="363"/>
          </a:xfrm>
        </p:grpSpPr>
        <p:sp>
          <p:nvSpPr>
            <p:cNvPr id="17" name="Oval 4"/>
            <p:cNvSpPr>
              <a:spLocks noChangeArrowheads="1"/>
            </p:cNvSpPr>
            <p:nvPr/>
          </p:nvSpPr>
          <p:spPr bwMode="auto">
            <a:xfrm>
              <a:off x="431" y="2886"/>
              <a:ext cx="817" cy="363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f1</a:t>
              </a:r>
            </a:p>
          </p:txBody>
        </p:sp>
        <p:cxnSp>
          <p:nvCxnSpPr>
            <p:cNvPr id="18" name="AutoShape 5"/>
            <p:cNvCxnSpPr>
              <a:cxnSpLocks noChangeShapeType="1"/>
              <a:stCxn id="17" idx="7"/>
              <a:endCxn id="17" idx="5"/>
            </p:cNvCxnSpPr>
            <p:nvPr/>
          </p:nvCxnSpPr>
          <p:spPr bwMode="auto">
            <a:xfrm rot="5400000" flipV="1">
              <a:off x="1000" y="3067"/>
              <a:ext cx="257" cy="1"/>
            </a:xfrm>
            <a:prstGeom prst="curvedConnector5">
              <a:avLst>
                <a:gd name="adj1" fmla="val -76653"/>
                <a:gd name="adj2" fmla="val 63100000"/>
                <a:gd name="adj3" fmla="val 176653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</p:cxnSp>
      </p:grpSp>
      <p:grpSp>
        <p:nvGrpSpPr>
          <p:cNvPr id="5" name="Group 16"/>
          <p:cNvGrpSpPr>
            <a:grpSpLocks/>
          </p:cNvGrpSpPr>
          <p:nvPr/>
        </p:nvGrpSpPr>
        <p:grpSpPr bwMode="auto">
          <a:xfrm>
            <a:off x="3492500" y="4581525"/>
            <a:ext cx="5472113" cy="576263"/>
            <a:chOff x="2200" y="2886"/>
            <a:chExt cx="3447" cy="363"/>
          </a:xfrm>
        </p:grpSpPr>
        <p:sp>
          <p:nvSpPr>
            <p:cNvPr id="20" name="Oval 6"/>
            <p:cNvSpPr>
              <a:spLocks noChangeArrowheads="1"/>
            </p:cNvSpPr>
            <p:nvPr/>
          </p:nvSpPr>
          <p:spPr bwMode="auto">
            <a:xfrm>
              <a:off x="2200" y="2886"/>
              <a:ext cx="817" cy="363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f1</a:t>
              </a:r>
            </a:p>
          </p:txBody>
        </p:sp>
        <p:sp>
          <p:nvSpPr>
            <p:cNvPr id="21" name="Oval 8"/>
            <p:cNvSpPr>
              <a:spLocks noChangeArrowheads="1"/>
            </p:cNvSpPr>
            <p:nvPr/>
          </p:nvSpPr>
          <p:spPr bwMode="auto">
            <a:xfrm>
              <a:off x="3243" y="2886"/>
              <a:ext cx="817" cy="363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f2</a:t>
              </a:r>
            </a:p>
          </p:txBody>
        </p:sp>
        <p:sp>
          <p:nvSpPr>
            <p:cNvPr id="22" name="Oval 9"/>
            <p:cNvSpPr>
              <a:spLocks noChangeArrowheads="1"/>
            </p:cNvSpPr>
            <p:nvPr/>
          </p:nvSpPr>
          <p:spPr bwMode="auto">
            <a:xfrm>
              <a:off x="4830" y="2886"/>
              <a:ext cx="817" cy="363"/>
            </a:xfrm>
            <a:prstGeom prst="ellipse">
              <a:avLst/>
            </a:prstGeom>
            <a:solidFill>
              <a:srgbClr val="BBE0E3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fn</a:t>
              </a:r>
            </a:p>
          </p:txBody>
        </p:sp>
        <p:sp>
          <p:nvSpPr>
            <p:cNvPr id="23" name="Text Box 10"/>
            <p:cNvSpPr txBox="1">
              <a:spLocks noChangeArrowheads="1"/>
            </p:cNvSpPr>
            <p:nvPr/>
          </p:nvSpPr>
          <p:spPr bwMode="auto">
            <a:xfrm>
              <a:off x="4286" y="2915"/>
              <a:ext cx="453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ct val="500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1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…</a:t>
              </a:r>
            </a:p>
          </p:txBody>
        </p:sp>
        <p:cxnSp>
          <p:nvCxnSpPr>
            <p:cNvPr id="24" name="AutoShape 11"/>
            <p:cNvCxnSpPr>
              <a:cxnSpLocks noChangeShapeType="1"/>
              <a:stCxn id="20" idx="7"/>
              <a:endCxn id="21" idx="1"/>
            </p:cNvCxnSpPr>
            <p:nvPr/>
          </p:nvCxnSpPr>
          <p:spPr bwMode="auto">
            <a:xfrm rot="5400000" flipV="1">
              <a:off x="3129" y="2707"/>
              <a:ext cx="1" cy="466"/>
            </a:xfrm>
            <a:prstGeom prst="curvedConnector3">
              <a:avLst>
                <a:gd name="adj1" fmla="val -1970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25" name="AutoShape 13"/>
            <p:cNvCxnSpPr>
              <a:cxnSpLocks noChangeShapeType="1"/>
            </p:cNvCxnSpPr>
            <p:nvPr/>
          </p:nvCxnSpPr>
          <p:spPr bwMode="auto">
            <a:xfrm rot="5400000" flipV="1">
              <a:off x="4201" y="2699"/>
              <a:ext cx="1" cy="466"/>
            </a:xfrm>
            <a:prstGeom prst="curvedConnector3">
              <a:avLst>
                <a:gd name="adj1" fmla="val -1970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26" name="AutoShape 14"/>
            <p:cNvCxnSpPr>
              <a:cxnSpLocks noChangeShapeType="1"/>
            </p:cNvCxnSpPr>
            <p:nvPr/>
          </p:nvCxnSpPr>
          <p:spPr bwMode="auto">
            <a:xfrm rot="5400000" flipV="1">
              <a:off x="4778" y="2699"/>
              <a:ext cx="1" cy="466"/>
            </a:xfrm>
            <a:prstGeom prst="curvedConnector3">
              <a:avLst>
                <a:gd name="adj1" fmla="val -1970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</p:cxnSp>
        <p:cxnSp>
          <p:nvCxnSpPr>
            <p:cNvPr id="27" name="AutoShape 15"/>
            <p:cNvCxnSpPr>
              <a:cxnSpLocks noChangeShapeType="1"/>
              <a:stCxn id="22" idx="3"/>
              <a:endCxn id="20" idx="5"/>
            </p:cNvCxnSpPr>
            <p:nvPr/>
          </p:nvCxnSpPr>
          <p:spPr bwMode="auto">
            <a:xfrm rot="5400000">
              <a:off x="3923" y="2170"/>
              <a:ext cx="1" cy="2053"/>
            </a:xfrm>
            <a:prstGeom prst="curvedConnector3">
              <a:avLst>
                <a:gd name="adj1" fmla="val 19700000"/>
              </a:avLst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Problem suitable for Recursive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One or more simple cases of the problem have a straightforward solution.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other cases can be redefined in terms of problems that are closer to the simple cases.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The problem can be reduced entirely to simple cases by calling the recursive function.</a:t>
            </a:r>
          </a:p>
          <a:p>
            <a:pPr lvl="1">
              <a:lnSpc>
                <a:spcPct val="90000"/>
              </a:lnSpc>
            </a:pPr>
            <a:r>
              <a:rPr lang="en-US" i="1" dirty="0" smtClean="0"/>
              <a:t>If this is a simple case</a:t>
            </a:r>
            <a:br>
              <a:rPr lang="en-US" i="1" dirty="0" smtClean="0"/>
            </a:br>
            <a:r>
              <a:rPr lang="en-US" i="1" dirty="0" smtClean="0"/>
              <a:t>	solve it</a:t>
            </a:r>
            <a:br>
              <a:rPr lang="en-US" i="1" dirty="0" smtClean="0"/>
            </a:br>
            <a:r>
              <a:rPr lang="en-US" i="1" dirty="0" smtClean="0"/>
              <a:t>else</a:t>
            </a:r>
            <a:br>
              <a:rPr lang="en-US" i="1" dirty="0" smtClean="0"/>
            </a:br>
            <a:r>
              <a:rPr lang="en-US" i="1" dirty="0" smtClean="0"/>
              <a:t>	redefine the problem using recursion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800" dirty="0" smtClean="0"/>
              <a:t>Splitting a Problem into Smaller Problems</a:t>
            </a:r>
            <a:endParaRPr lang="en-US" sz="3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3581400"/>
            <a:ext cx="8534400" cy="2971800"/>
          </a:xfrm>
        </p:spPr>
        <p:txBody>
          <a:bodyPr/>
          <a:lstStyle/>
          <a:p>
            <a:r>
              <a:rPr lang="en-US" dirty="0" smtClean="0"/>
              <a:t>Assume that the problem of size 1 can be solved easily (i.e., the simple case).</a:t>
            </a:r>
          </a:p>
          <a:p>
            <a:r>
              <a:rPr lang="en-US" dirty="0" smtClean="0"/>
              <a:t>We can recursively split the problem into a problem of size 1 and another problem of size n-1</a:t>
            </a:r>
          </a:p>
        </p:txBody>
      </p:sp>
      <p:pic>
        <p:nvPicPr>
          <p:cNvPr id="4" name="Picture 2" descr="fig100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373187"/>
            <a:ext cx="8770938" cy="16748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Recursive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838200"/>
          </a:xfrm>
        </p:spPr>
        <p:txBody>
          <a:bodyPr/>
          <a:lstStyle/>
          <a:p>
            <a:r>
              <a:rPr lang="en-US" dirty="0" smtClean="0"/>
              <a:t>We can implement multiplication by addition</a:t>
            </a:r>
            <a:endParaRPr lang="en-US" dirty="0"/>
          </a:p>
        </p:txBody>
      </p:sp>
      <p:pic>
        <p:nvPicPr>
          <p:cNvPr id="7" name="Picture 2" descr="fig1002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1438" y="2349500"/>
            <a:ext cx="8893175" cy="4002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AutoShape 5"/>
          <p:cNvSpPr>
            <a:spLocks noChangeArrowheads="1"/>
          </p:cNvSpPr>
          <p:nvPr/>
        </p:nvSpPr>
        <p:spPr bwMode="auto">
          <a:xfrm>
            <a:off x="2268538" y="4149725"/>
            <a:ext cx="4321175" cy="574675"/>
          </a:xfrm>
          <a:prstGeom prst="wedgeRoundRectCallout">
            <a:avLst>
              <a:gd name="adj1" fmla="val -45444"/>
              <a:gd name="adj2" fmla="val 82319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simple case is “m*1=m.”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9" name="AutoShape 6"/>
          <p:cNvSpPr>
            <a:spLocks noChangeArrowheads="1"/>
          </p:cNvSpPr>
          <p:nvPr/>
        </p:nvSpPr>
        <p:spPr bwMode="auto">
          <a:xfrm>
            <a:off x="2987675" y="5780088"/>
            <a:ext cx="5184775" cy="962025"/>
          </a:xfrm>
          <a:prstGeom prst="wedgeRoundRectCallout">
            <a:avLst>
              <a:gd name="adj1" fmla="val -49968"/>
              <a:gd name="adj2" fmla="val -71120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recursive step uses the following equation: “m*n = m+m*(n-1).”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Trace of Function multiply (6, 3)</a:t>
            </a:r>
            <a:endParaRPr lang="en-US" dirty="0"/>
          </a:p>
        </p:txBody>
      </p:sp>
      <p:pic>
        <p:nvPicPr>
          <p:cNvPr id="8" name="Picture 2" descr="fig1005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31913" y="1011238"/>
            <a:ext cx="6480175" cy="5799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AutoShape 4"/>
          <p:cNvSpPr>
            <a:spLocks noChangeArrowheads="1"/>
          </p:cNvSpPr>
          <p:nvPr/>
        </p:nvSpPr>
        <p:spPr bwMode="auto">
          <a:xfrm>
            <a:off x="1835150" y="5661025"/>
            <a:ext cx="2954338" cy="574675"/>
          </a:xfrm>
          <a:prstGeom prst="wedgeRoundRectCallout">
            <a:avLst>
              <a:gd name="adj1" fmla="val 86269"/>
              <a:gd name="adj2" fmla="val 61880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simple case.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249238" y="4510088"/>
            <a:ext cx="2954337" cy="574675"/>
          </a:xfrm>
          <a:prstGeom prst="wedgeRoundRectCallout">
            <a:avLst>
              <a:gd name="adj1" fmla="val 80361"/>
              <a:gd name="adj2" fmla="val 24032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recursive step.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11" name="AutoShape 6"/>
          <p:cNvSpPr>
            <a:spLocks noChangeArrowheads="1"/>
          </p:cNvSpPr>
          <p:nvPr/>
        </p:nvSpPr>
        <p:spPr bwMode="auto">
          <a:xfrm>
            <a:off x="5867400" y="2060575"/>
            <a:ext cx="2954338" cy="574675"/>
          </a:xfrm>
          <a:prstGeom prst="wedgeRoundRectCallout">
            <a:avLst>
              <a:gd name="adj1" fmla="val -71065"/>
              <a:gd name="adj2" fmla="val 53315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recursive step.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Terminating Condition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The recursive functions always contains one or more </a:t>
            </a:r>
            <a:r>
              <a:rPr lang="en-US" b="1" dirty="0" smtClean="0">
                <a:solidFill>
                  <a:srgbClr val="0000CC"/>
                </a:solidFill>
              </a:rPr>
              <a:t>terminating conditions</a:t>
            </a:r>
            <a:r>
              <a:rPr lang="en-US" dirty="0" smtClean="0">
                <a:solidFill>
                  <a:srgbClr val="0000CC"/>
                </a:solidFill>
              </a:rPr>
              <a:t>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A condition when a recursive function is processing a simple case instead of processing recursion.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Without the terminating condition, the recursive function may run forever.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e.g., in the previous multiply function, the if statement “</a:t>
            </a:r>
            <a:r>
              <a:rPr lang="en-US" dirty="0" smtClean="0">
                <a:latin typeface="Courier New" pitchFamily="49" charset="0"/>
              </a:rPr>
              <a:t>if (n == 1) …</a:t>
            </a:r>
            <a:r>
              <a:rPr lang="en-US" dirty="0" smtClean="0"/>
              <a:t>” is the terminating condition.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1"/>
            <a:ext cx="8382000" cy="685800"/>
          </a:xfrm>
        </p:spPr>
        <p:txBody>
          <a:bodyPr/>
          <a:lstStyle/>
          <a:p>
            <a:r>
              <a:rPr lang="en-US" sz="4400" dirty="0" smtClean="0"/>
              <a:t>To Count a Character in a String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37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 can count the number of occurrences of a given character in a string.</a:t>
            </a:r>
          </a:p>
          <a:p>
            <a:pPr lvl="1"/>
            <a:r>
              <a:rPr lang="en-US" dirty="0" smtClean="0"/>
              <a:t>e.g., the number of ‘s’ in “Mississippi” is 4.</a:t>
            </a:r>
            <a:endParaRPr lang="en-US" dirty="0"/>
          </a:p>
        </p:txBody>
      </p:sp>
      <p:pic>
        <p:nvPicPr>
          <p:cNvPr id="6" name="Picture 2" descr="fig1004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2420938"/>
            <a:ext cx="8713787" cy="4348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7" name="AutoShape 6"/>
          <p:cNvSpPr>
            <a:spLocks noChangeArrowheads="1"/>
          </p:cNvSpPr>
          <p:nvPr/>
        </p:nvSpPr>
        <p:spPr bwMode="auto">
          <a:xfrm>
            <a:off x="4140200" y="3644900"/>
            <a:ext cx="3744913" cy="574675"/>
          </a:xfrm>
          <a:prstGeom prst="wedgeRoundRectCallout">
            <a:avLst>
              <a:gd name="adj1" fmla="val -89889"/>
              <a:gd name="adj2" fmla="val 95856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terminating condition.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fig1006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898650"/>
            <a:ext cx="8640762" cy="4959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AutoShape 5"/>
          <p:cNvSpPr>
            <a:spLocks noChangeArrowheads="1"/>
          </p:cNvSpPr>
          <p:nvPr/>
        </p:nvSpPr>
        <p:spPr bwMode="auto">
          <a:xfrm>
            <a:off x="4751388" y="5949950"/>
            <a:ext cx="4068762" cy="908050"/>
          </a:xfrm>
          <a:prstGeom prst="wedgeRoundRectCallout">
            <a:avLst>
              <a:gd name="adj1" fmla="val -68847"/>
              <a:gd name="adj2" fmla="val -20106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first scanned word is last printed.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10" name="AutoShape 6"/>
          <p:cNvSpPr>
            <a:spLocks noChangeArrowheads="1"/>
          </p:cNvSpPr>
          <p:nvPr/>
        </p:nvSpPr>
        <p:spPr bwMode="auto">
          <a:xfrm>
            <a:off x="3995738" y="4652963"/>
            <a:ext cx="4897437" cy="908050"/>
          </a:xfrm>
          <a:prstGeom prst="wedgeRoundRectCallout">
            <a:avLst>
              <a:gd name="adj1" fmla="val -55898"/>
              <a:gd name="adj2" fmla="val 74648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scanned word will not be printed until the recursion finishes.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that Reverses Input words 1/2</a:t>
            </a:r>
            <a:endParaRPr lang="en-US" sz="4000" dirty="0"/>
          </a:p>
        </p:txBody>
      </p:sp>
      <p:sp>
        <p:nvSpPr>
          <p:cNvPr id="12" name="Rectangle 4"/>
          <p:cNvSpPr>
            <a:spLocks noChangeArrowheads="1"/>
          </p:cNvSpPr>
          <p:nvPr/>
        </p:nvSpPr>
        <p:spPr bwMode="auto">
          <a:xfrm>
            <a:off x="179388" y="1235075"/>
            <a:ext cx="8678862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effectLst/>
                <a:latin typeface="Times New Roman" pitchFamily="18" charset="0"/>
              </a:rPr>
              <a:t>The recursive concept can be used to reverse an input string.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 dirty="0">
                <a:effectLst/>
                <a:latin typeface="Times New Roman" pitchFamily="18" charset="0"/>
              </a:rPr>
              <a:t>It can also be done without recursion.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000" dirty="0" smtClean="0"/>
              <a:t>Function that Reverses Input words 2/2</a:t>
            </a:r>
            <a:endParaRPr lang="en-US" sz="4000" dirty="0"/>
          </a:p>
        </p:txBody>
      </p:sp>
      <p:pic>
        <p:nvPicPr>
          <p:cNvPr id="7" name="Picture 2" descr="fig1007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388" y="1628775"/>
            <a:ext cx="8964612" cy="2527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79388" y="4508500"/>
            <a:ext cx="8678862" cy="15843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>
                <a:effectLst/>
                <a:latin typeface="Times New Roman" pitchFamily="18" charset="0"/>
              </a:rPr>
              <a:t>Note that the recursive function is just an alternative solution to a problem.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>
                <a:effectLst/>
                <a:latin typeface="Times New Roman" pitchFamily="18" charset="0"/>
              </a:rPr>
              <a:t>You can always solve the problem without recursion.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 Maintains the Recursive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2819400"/>
          </a:xfrm>
        </p:spPr>
        <p:txBody>
          <a:bodyPr/>
          <a:lstStyle/>
          <a:p>
            <a:r>
              <a:rPr lang="en-US" dirty="0" smtClean="0"/>
              <a:t>C keeps track of the values of variables by the </a:t>
            </a:r>
            <a:r>
              <a:rPr lang="en-US" b="1" dirty="0" smtClean="0">
                <a:solidFill>
                  <a:srgbClr val="0000CC"/>
                </a:solidFill>
              </a:rPr>
              <a:t>stack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  <a:r>
              <a:rPr lang="en-US" dirty="0" smtClean="0"/>
              <a:t>data structure.</a:t>
            </a:r>
          </a:p>
          <a:p>
            <a:pPr lvl="1"/>
            <a:r>
              <a:rPr lang="en-US" dirty="0" smtClean="0"/>
              <a:t>Recall that stack is a data structure where the last item added is the first item processed.</a:t>
            </a:r>
          </a:p>
          <a:p>
            <a:pPr lvl="1"/>
            <a:r>
              <a:rPr lang="en-US" dirty="0" smtClean="0"/>
              <a:t>There are two operations (push and pop) associated with stack.</a:t>
            </a:r>
          </a:p>
        </p:txBody>
      </p:sp>
      <p:grpSp>
        <p:nvGrpSpPr>
          <p:cNvPr id="4" name="Group 81"/>
          <p:cNvGrpSpPr/>
          <p:nvPr/>
        </p:nvGrpSpPr>
        <p:grpSpPr>
          <a:xfrm>
            <a:off x="2051050" y="4797425"/>
            <a:ext cx="4105275" cy="1223963"/>
            <a:chOff x="2051050" y="4797425"/>
            <a:chExt cx="4105275" cy="1223963"/>
          </a:xfrm>
        </p:grpSpPr>
        <p:grpSp>
          <p:nvGrpSpPr>
            <p:cNvPr id="5" name="Group 4"/>
            <p:cNvGrpSpPr>
              <a:grpSpLocks/>
            </p:cNvGrpSpPr>
            <p:nvPr/>
          </p:nvGrpSpPr>
          <p:grpSpPr bwMode="auto">
            <a:xfrm>
              <a:off x="2051050" y="4797425"/>
              <a:ext cx="504825" cy="1223963"/>
              <a:chOff x="-522" y="3022"/>
              <a:chExt cx="318" cy="771"/>
            </a:xfrm>
          </p:grpSpPr>
          <p:sp>
            <p:nvSpPr>
              <p:cNvPr id="64" name="Line 5"/>
              <p:cNvSpPr>
                <a:spLocks noChangeShapeType="1"/>
              </p:cNvSpPr>
              <p:nvPr/>
            </p:nvSpPr>
            <p:spPr bwMode="auto">
              <a:xfrm>
                <a:off x="-522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5" name="Line 6"/>
              <p:cNvSpPr>
                <a:spLocks noChangeShapeType="1"/>
              </p:cNvSpPr>
              <p:nvPr/>
            </p:nvSpPr>
            <p:spPr bwMode="auto">
              <a:xfrm>
                <a:off x="-522" y="3793"/>
                <a:ext cx="31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66" name="Line 7"/>
              <p:cNvSpPr>
                <a:spLocks noChangeShapeType="1"/>
              </p:cNvSpPr>
              <p:nvPr/>
            </p:nvSpPr>
            <p:spPr bwMode="auto">
              <a:xfrm flipV="1">
                <a:off x="-204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67" name="Text Box 8"/>
            <p:cNvSpPr txBox="1">
              <a:spLocks noChangeArrowheads="1"/>
            </p:cNvSpPr>
            <p:nvPr/>
          </p:nvSpPr>
          <p:spPr bwMode="auto">
            <a:xfrm>
              <a:off x="2122488" y="4797425"/>
              <a:ext cx="36036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  <a:latin typeface="Times New Roman" pitchFamily="18" charset="0"/>
                </a:rPr>
                <a:t>a</a:t>
              </a:r>
              <a:br>
                <a:rPr lang="en-US" sz="2400" dirty="0">
                  <a:effectLst/>
                  <a:latin typeface="Times New Roman" pitchFamily="18" charset="0"/>
                </a:rPr>
              </a:br>
              <a:r>
                <a:rPr lang="en-US" sz="2400" dirty="0">
                  <a:effectLst/>
                  <a:latin typeface="Times New Roman" pitchFamily="18" charset="0"/>
                </a:rPr>
                <a:t>b</a:t>
              </a:r>
              <a:br>
                <a:rPr lang="en-US" sz="2400" dirty="0">
                  <a:effectLst/>
                  <a:latin typeface="Times New Roman" pitchFamily="18" charset="0"/>
                </a:rPr>
              </a:br>
              <a:r>
                <a:rPr lang="en-US" sz="2400" dirty="0">
                  <a:effectLst/>
                  <a:latin typeface="Times New Roman" pitchFamily="18" charset="0"/>
                </a:rPr>
                <a:t>c</a:t>
              </a:r>
            </a:p>
          </p:txBody>
        </p:sp>
        <p:grpSp>
          <p:nvGrpSpPr>
            <p:cNvPr id="6" name="Group 9"/>
            <p:cNvGrpSpPr>
              <a:grpSpLocks/>
            </p:cNvGrpSpPr>
            <p:nvPr/>
          </p:nvGrpSpPr>
          <p:grpSpPr bwMode="auto">
            <a:xfrm>
              <a:off x="3778250" y="4797425"/>
              <a:ext cx="504825" cy="1223963"/>
              <a:chOff x="-522" y="3022"/>
              <a:chExt cx="318" cy="771"/>
            </a:xfrm>
          </p:grpSpPr>
          <p:sp>
            <p:nvSpPr>
              <p:cNvPr id="69" name="Line 10"/>
              <p:cNvSpPr>
                <a:spLocks noChangeShapeType="1"/>
              </p:cNvSpPr>
              <p:nvPr/>
            </p:nvSpPr>
            <p:spPr bwMode="auto">
              <a:xfrm>
                <a:off x="-522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0" name="Line 11"/>
              <p:cNvSpPr>
                <a:spLocks noChangeShapeType="1"/>
              </p:cNvSpPr>
              <p:nvPr/>
            </p:nvSpPr>
            <p:spPr bwMode="auto">
              <a:xfrm>
                <a:off x="-522" y="3793"/>
                <a:ext cx="31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1" name="Line 12"/>
              <p:cNvSpPr>
                <a:spLocks noChangeShapeType="1"/>
              </p:cNvSpPr>
              <p:nvPr/>
            </p:nvSpPr>
            <p:spPr bwMode="auto">
              <a:xfrm flipV="1">
                <a:off x="-204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2" name="Text Box 13"/>
            <p:cNvSpPr txBox="1">
              <a:spLocks noChangeArrowheads="1"/>
            </p:cNvSpPr>
            <p:nvPr/>
          </p:nvSpPr>
          <p:spPr bwMode="auto">
            <a:xfrm>
              <a:off x="3849688" y="4797425"/>
              <a:ext cx="36036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>
                  <a:effectLst/>
                  <a:latin typeface="Times New Roman" pitchFamily="18" charset="0"/>
                </a:rPr>
                <a:t/>
              </a:r>
              <a:br>
                <a:rPr lang="en-US" sz="2400">
                  <a:effectLst/>
                  <a:latin typeface="Times New Roman" pitchFamily="18" charset="0"/>
                </a:rPr>
              </a:br>
              <a:r>
                <a:rPr lang="en-US" sz="2400">
                  <a:effectLst/>
                  <a:latin typeface="Times New Roman" pitchFamily="18" charset="0"/>
                </a:rPr>
                <a:t>b</a:t>
              </a:r>
              <a:br>
                <a:rPr lang="en-US" sz="2400">
                  <a:effectLst/>
                  <a:latin typeface="Times New Roman" pitchFamily="18" charset="0"/>
                </a:rPr>
              </a:br>
              <a:r>
                <a:rPr lang="en-US" sz="2400">
                  <a:effectLst/>
                  <a:latin typeface="Times New Roman" pitchFamily="18" charset="0"/>
                </a:rPr>
                <a:t>c</a:t>
              </a:r>
            </a:p>
          </p:txBody>
        </p:sp>
        <p:grpSp>
          <p:nvGrpSpPr>
            <p:cNvPr id="7" name="Group 14"/>
            <p:cNvGrpSpPr>
              <a:grpSpLocks/>
            </p:cNvGrpSpPr>
            <p:nvPr/>
          </p:nvGrpSpPr>
          <p:grpSpPr bwMode="auto">
            <a:xfrm>
              <a:off x="5651500" y="4797425"/>
              <a:ext cx="504825" cy="1223963"/>
              <a:chOff x="-522" y="3022"/>
              <a:chExt cx="318" cy="771"/>
            </a:xfrm>
          </p:grpSpPr>
          <p:sp>
            <p:nvSpPr>
              <p:cNvPr id="74" name="Line 15"/>
              <p:cNvSpPr>
                <a:spLocks noChangeShapeType="1"/>
              </p:cNvSpPr>
              <p:nvPr/>
            </p:nvSpPr>
            <p:spPr bwMode="auto">
              <a:xfrm>
                <a:off x="-522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5" name="Line 16"/>
              <p:cNvSpPr>
                <a:spLocks noChangeShapeType="1"/>
              </p:cNvSpPr>
              <p:nvPr/>
            </p:nvSpPr>
            <p:spPr bwMode="auto">
              <a:xfrm>
                <a:off x="-522" y="3793"/>
                <a:ext cx="318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76" name="Line 17"/>
              <p:cNvSpPr>
                <a:spLocks noChangeShapeType="1"/>
              </p:cNvSpPr>
              <p:nvPr/>
            </p:nvSpPr>
            <p:spPr bwMode="auto">
              <a:xfrm flipV="1">
                <a:off x="-204" y="3022"/>
                <a:ext cx="0" cy="771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77" name="Text Box 18"/>
            <p:cNvSpPr txBox="1">
              <a:spLocks noChangeArrowheads="1"/>
            </p:cNvSpPr>
            <p:nvPr/>
          </p:nvSpPr>
          <p:spPr bwMode="auto">
            <a:xfrm>
              <a:off x="5722938" y="4797425"/>
              <a:ext cx="360362" cy="120032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  <a:latin typeface="Times New Roman" pitchFamily="18" charset="0"/>
                </a:rPr>
                <a:t>d</a:t>
              </a:r>
              <a:br>
                <a:rPr lang="en-US" sz="2400" dirty="0">
                  <a:effectLst/>
                  <a:latin typeface="Times New Roman" pitchFamily="18" charset="0"/>
                </a:rPr>
              </a:br>
              <a:r>
                <a:rPr lang="en-US" sz="2400" dirty="0">
                  <a:effectLst/>
                  <a:latin typeface="Times New Roman" pitchFamily="18" charset="0"/>
                </a:rPr>
                <a:t>b</a:t>
              </a:r>
              <a:br>
                <a:rPr lang="en-US" sz="2400" dirty="0">
                  <a:effectLst/>
                  <a:latin typeface="Times New Roman" pitchFamily="18" charset="0"/>
                </a:rPr>
              </a:br>
              <a:r>
                <a:rPr lang="en-US" sz="2400" dirty="0">
                  <a:effectLst/>
                  <a:latin typeface="Times New Roman" pitchFamily="18" charset="0"/>
                </a:rPr>
                <a:t>c</a:t>
              </a:r>
            </a:p>
          </p:txBody>
        </p:sp>
        <p:sp>
          <p:nvSpPr>
            <p:cNvPr id="78" name="Line 19"/>
            <p:cNvSpPr>
              <a:spLocks noChangeShapeType="1"/>
            </p:cNvSpPr>
            <p:nvPr/>
          </p:nvSpPr>
          <p:spPr bwMode="auto">
            <a:xfrm>
              <a:off x="2771775" y="5373688"/>
              <a:ext cx="719138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79" name="Line 20"/>
            <p:cNvSpPr>
              <a:spLocks noChangeShapeType="1"/>
            </p:cNvSpPr>
            <p:nvPr/>
          </p:nvSpPr>
          <p:spPr bwMode="auto">
            <a:xfrm>
              <a:off x="4643438" y="5373688"/>
              <a:ext cx="719137" cy="0"/>
            </a:xfrm>
            <a:prstGeom prst="line">
              <a:avLst/>
            </a:prstGeom>
            <a:noFill/>
            <a:ln w="28575">
              <a:solidFill>
                <a:srgbClr val="000000"/>
              </a:solidFill>
              <a:round/>
              <a:headEnd/>
              <a:tailEnd type="triangle" w="lg" len="lg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80" name="Text Box 21"/>
            <p:cNvSpPr txBox="1">
              <a:spLocks noChangeArrowheads="1"/>
            </p:cNvSpPr>
            <p:nvPr/>
          </p:nvSpPr>
          <p:spPr bwMode="auto">
            <a:xfrm>
              <a:off x="2771775" y="4868863"/>
              <a:ext cx="7921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  <a:latin typeface="Times New Roman" pitchFamily="18" charset="0"/>
                </a:rPr>
                <a:t>pop</a:t>
              </a:r>
            </a:p>
          </p:txBody>
        </p:sp>
        <p:sp>
          <p:nvSpPr>
            <p:cNvPr id="81" name="Text Box 22"/>
            <p:cNvSpPr txBox="1">
              <a:spLocks noChangeArrowheads="1"/>
            </p:cNvSpPr>
            <p:nvPr/>
          </p:nvSpPr>
          <p:spPr bwMode="auto">
            <a:xfrm>
              <a:off x="4498975" y="4868863"/>
              <a:ext cx="1008063" cy="4616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2400" dirty="0">
                  <a:effectLst/>
                  <a:latin typeface="Times New Roman" pitchFamily="18" charset="0"/>
                </a:rPr>
                <a:t>push d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C Maintains the Recursive Steps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Each time a function is called, the execution state of the caller function (e.g., parameters, local variables, and memory address) are pushed onto the stack.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When the execution of the called function is finished, the execution can be restored by popping up the execution state from the stack.</a:t>
            </a:r>
          </a:p>
          <a:p>
            <a:pPr>
              <a:lnSpc>
                <a:spcPct val="90000"/>
              </a:lnSpc>
            </a:pPr>
            <a:r>
              <a:rPr lang="en-US" dirty="0" smtClean="0"/>
              <a:t>This is sufficient to maintain the execution of the recursive function.</a:t>
            </a:r>
          </a:p>
          <a:p>
            <a:pPr lvl="1">
              <a:lnSpc>
                <a:spcPct val="90000"/>
              </a:lnSpc>
            </a:pPr>
            <a:r>
              <a:rPr lang="en-US" dirty="0" smtClean="0"/>
              <a:t>The execution state of each recursive step are stored and kept in order in the stack.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What happens when a method is called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When a set of code calls a method, some interesting things happen:</a:t>
            </a:r>
          </a:p>
          <a:p>
            <a:pPr lvl="1"/>
            <a:r>
              <a:rPr lang="en-US" dirty="0" smtClean="0"/>
              <a:t>A method call generates an activation record</a:t>
            </a:r>
          </a:p>
          <a:p>
            <a:pPr lvl="1"/>
            <a:r>
              <a:rPr lang="en-US" dirty="0" smtClean="0"/>
              <a:t>The </a:t>
            </a:r>
            <a:r>
              <a:rPr lang="en-US" dirty="0" smtClean="0">
                <a:solidFill>
                  <a:srgbClr val="0000CC"/>
                </a:solidFill>
              </a:rPr>
              <a:t>activation record (AR) </a:t>
            </a:r>
            <a:r>
              <a:rPr lang="en-US" dirty="0" smtClean="0"/>
              <a:t>is placed on the run-time stack</a:t>
            </a:r>
          </a:p>
          <a:p>
            <a:r>
              <a:rPr lang="en-US" dirty="0" smtClean="0"/>
              <a:t>AR will store the following information about the method:</a:t>
            </a:r>
          </a:p>
          <a:p>
            <a:pPr lvl="1"/>
            <a:r>
              <a:rPr lang="en-US" dirty="0" smtClean="0"/>
              <a:t>Local variables of the method</a:t>
            </a:r>
          </a:p>
          <a:p>
            <a:pPr lvl="1"/>
            <a:r>
              <a:rPr lang="en-US" dirty="0" smtClean="0"/>
              <a:t>Parameters passed to the method</a:t>
            </a:r>
          </a:p>
          <a:p>
            <a:pPr lvl="1"/>
            <a:r>
              <a:rPr lang="en-US" dirty="0" smtClean="0"/>
              <a:t>Value returned to the calling code (if the method is not a void type)</a:t>
            </a:r>
          </a:p>
          <a:p>
            <a:pPr lvl="1"/>
            <a:r>
              <a:rPr lang="en-US" dirty="0" smtClean="0"/>
              <a:t>The location in the calling code of the instruction to execute after returning from the called method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76200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Stack</a:t>
            </a:r>
          </a:p>
        </p:txBody>
      </p:sp>
      <p:sp>
        <p:nvSpPr>
          <p:cNvPr id="9220" name="Text Box 3"/>
          <p:cNvSpPr txBox="1">
            <a:spLocks noChangeArrowheads="1"/>
          </p:cNvSpPr>
          <p:nvPr/>
        </p:nvSpPr>
        <p:spPr bwMode="auto">
          <a:xfrm>
            <a:off x="5867400" y="5500688"/>
            <a:ext cx="68580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endParaRPr lang="en-US">
              <a:latin typeface="Verdana" pitchFamily="34" charset="0"/>
              <a:cs typeface="Arial" pitchFamily="34" charset="0"/>
            </a:endParaRPr>
          </a:p>
        </p:txBody>
      </p:sp>
      <p:sp>
        <p:nvSpPr>
          <p:cNvPr id="9221" name="Rectangle 4"/>
          <p:cNvSpPr>
            <a:spLocks noChangeArrowheads="1"/>
          </p:cNvSpPr>
          <p:nvPr/>
        </p:nvSpPr>
        <p:spPr bwMode="auto">
          <a:xfrm>
            <a:off x="457200" y="1600200"/>
            <a:ext cx="8001000" cy="3997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marL="342900" indent="-342900">
              <a:buClr>
                <a:schemeClr val="bg2"/>
              </a:buClr>
              <a:buSzPct val="110000"/>
              <a:buFont typeface="Wingdings" pitchFamily="2" charset="2"/>
              <a:buNone/>
            </a:pPr>
            <a:endParaRPr kumimoji="1" lang="en-US" b="1">
              <a:latin typeface="Verdana" pitchFamily="34" charset="0"/>
              <a:cs typeface="Arial" pitchFamily="34" charset="0"/>
            </a:endParaRPr>
          </a:p>
          <a:p>
            <a:pPr marL="342900" indent="-342900">
              <a:buClr>
                <a:schemeClr val="bg2"/>
              </a:buClr>
              <a:buSzPct val="110000"/>
              <a:buFont typeface="Wingdings" pitchFamily="2" charset="2"/>
              <a:buNone/>
            </a:pPr>
            <a:endParaRPr kumimoji="1" lang="en-US" b="1">
              <a:latin typeface="Verdana" pitchFamily="34" charset="0"/>
              <a:cs typeface="Arial" pitchFamily="34" charset="0"/>
            </a:endParaRPr>
          </a:p>
          <a:p>
            <a:pPr marL="342900" indent="-342900">
              <a:buClr>
                <a:schemeClr val="bg2"/>
              </a:buClr>
              <a:buSzPct val="110000"/>
              <a:buFont typeface="Wingdings" pitchFamily="2" charset="2"/>
              <a:buNone/>
            </a:pPr>
            <a:endParaRPr kumimoji="1" lang="en-US" b="1">
              <a:latin typeface="Verdana" pitchFamily="34" charset="0"/>
              <a:cs typeface="Arial" pitchFamily="34" charset="0"/>
            </a:endParaRPr>
          </a:p>
          <a:p>
            <a:pPr marL="342900" indent="-342900">
              <a:buClr>
                <a:schemeClr val="bg2"/>
              </a:buClr>
              <a:buSzPct val="110000"/>
              <a:buFont typeface="Wingdings" pitchFamily="2" charset="2"/>
              <a:buChar char="Ø"/>
            </a:pPr>
            <a:endParaRPr kumimoji="1" lang="en-US" sz="2000">
              <a:latin typeface="Verdana" pitchFamily="34" charset="0"/>
              <a:cs typeface="Arial" pitchFamily="34" charset="0"/>
              <a:sym typeface="Symbol" pitchFamily="18" charset="2"/>
            </a:endParaRPr>
          </a:p>
          <a:p>
            <a:pPr marL="342900" indent="-342900"/>
            <a:endParaRPr kumimoji="1" lang="en-US" sz="2000" b="1">
              <a:latin typeface="Verdana" pitchFamily="34" charset="0"/>
              <a:cs typeface="Arial" pitchFamily="34" charset="0"/>
              <a:sym typeface="Symbol" pitchFamily="18" charset="2"/>
            </a:endParaRPr>
          </a:p>
          <a:p>
            <a:pPr marL="342900" indent="-342900"/>
            <a:r>
              <a:rPr kumimoji="1" lang="en-US" b="1">
                <a:latin typeface="Verdana" pitchFamily="34" charset="0"/>
                <a:cs typeface="Arial" pitchFamily="34" charset="0"/>
                <a:sym typeface="Symbol" pitchFamily="18" charset="2"/>
              </a:rPr>
              <a:t>	</a:t>
            </a:r>
            <a:endParaRPr lang="en-US" sz="2400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  <a:p>
            <a:pPr marL="342900" indent="-342900"/>
            <a:endParaRPr lang="en-US">
              <a:latin typeface="Verdana" pitchFamily="34" charset="0"/>
              <a:cs typeface="Arial" pitchFamily="34" charset="0"/>
            </a:endParaRPr>
          </a:p>
        </p:txBody>
      </p:sp>
      <p:sp>
        <p:nvSpPr>
          <p:cNvPr id="39941" name="Rectangle 5"/>
          <p:cNvSpPr>
            <a:spLocks noChangeArrowheads="1"/>
          </p:cNvSpPr>
          <p:nvPr/>
        </p:nvSpPr>
        <p:spPr bwMode="auto">
          <a:xfrm>
            <a:off x="1066800" y="2286000"/>
            <a:ext cx="4038600" cy="3429000"/>
          </a:xfrm>
          <a:prstGeom prst="rect">
            <a:avLst/>
          </a:prstGeom>
          <a:solidFill>
            <a:srgbClr val="FFFFFF"/>
          </a:solidFill>
          <a:ln w="12700" cap="sq">
            <a:solidFill>
              <a:srgbClr val="000000"/>
            </a:solidFill>
            <a:miter lim="800000"/>
            <a:headEnd type="none" w="sm" len="sm"/>
            <a:tailEnd type="none" w="sm" len="sm"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/>
          <a:lstStyle/>
          <a:p>
            <a:pPr>
              <a:defRPr/>
            </a:pPr>
            <a:r>
              <a:rPr kumimoji="1" lang="en-US" altLang="zh-TW" sz="2400" dirty="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A stack is open at one end (the </a:t>
            </a:r>
            <a:r>
              <a:rPr kumimoji="1" lang="en-US" altLang="zh-TW" sz="2400" dirty="0">
                <a:solidFill>
                  <a:srgbClr val="0000CC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top</a:t>
            </a:r>
            <a:r>
              <a:rPr kumimoji="1" lang="en-US" altLang="zh-TW" sz="2400" dirty="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) only.  You can </a:t>
            </a:r>
            <a:r>
              <a:rPr kumimoji="1" lang="en-US" altLang="zh-TW" sz="2400" dirty="0">
                <a:solidFill>
                  <a:srgbClr val="0000CC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push</a:t>
            </a:r>
            <a:r>
              <a:rPr kumimoji="1" lang="en-US" altLang="zh-TW" sz="2400" dirty="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 entry onto the top, or </a:t>
            </a:r>
            <a:r>
              <a:rPr kumimoji="1" lang="en-US" altLang="zh-TW" sz="2400" dirty="0">
                <a:solidFill>
                  <a:srgbClr val="0000CC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pop</a:t>
            </a:r>
            <a:r>
              <a:rPr kumimoji="1" lang="en-US" altLang="zh-TW" sz="2400" dirty="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 the top entry out of the stack.</a:t>
            </a:r>
          </a:p>
          <a:p>
            <a:pPr>
              <a:defRPr/>
            </a:pPr>
            <a:endParaRPr kumimoji="1" lang="en-US" altLang="zh-TW" sz="2400" dirty="0">
              <a:solidFill>
                <a:srgbClr val="000000"/>
              </a:solidFill>
              <a:effectLst/>
              <a:latin typeface="Arial" charset="0"/>
              <a:ea typeface="新細明體" pitchFamily="18" charset="-120"/>
              <a:cs typeface="Arial" charset="0"/>
            </a:endParaRPr>
          </a:p>
          <a:p>
            <a:pPr>
              <a:defRPr/>
            </a:pPr>
            <a:r>
              <a:rPr kumimoji="1" lang="en-US" altLang="zh-TW" sz="2400" dirty="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Note that you cannot add/extract entry in the middle of the stack.</a:t>
            </a:r>
            <a:endParaRPr kumimoji="1" lang="en-US" altLang="zh-TW" sz="2400" dirty="0">
              <a:effectLst/>
              <a:latin typeface="Arial" charset="0"/>
              <a:ea typeface="新細明體" pitchFamily="18" charset="-120"/>
              <a:cs typeface="Arial" charset="0"/>
            </a:endParaRPr>
          </a:p>
        </p:txBody>
      </p:sp>
      <p:sp>
        <p:nvSpPr>
          <p:cNvPr id="9223" name="AutoShape 6"/>
          <p:cNvSpPr>
            <a:spLocks noChangeArrowheads="1"/>
          </p:cNvSpPr>
          <p:nvPr/>
        </p:nvSpPr>
        <p:spPr bwMode="auto">
          <a:xfrm>
            <a:off x="5943600" y="4711700"/>
            <a:ext cx="838200" cy="3810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kumimoji="1" lang="en-US" altLang="zh-TW" sz="2400" dirty="0">
                <a:effectLst/>
                <a:latin typeface="Comic Sans MS" pitchFamily="66" charset="0"/>
                <a:ea typeface="新細明體" pitchFamily="18" charset="-120"/>
                <a:cs typeface="Arial" pitchFamily="34" charset="0"/>
              </a:rPr>
              <a:t>A</a:t>
            </a:r>
            <a:endParaRPr kumimoji="1" lang="en-US" altLang="zh-TW" sz="2400" dirty="0">
              <a:effectLst/>
              <a:latin typeface="Times New Roman" pitchFamily="18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9224" name="Line 7"/>
          <p:cNvSpPr>
            <a:spLocks noChangeShapeType="1"/>
          </p:cNvSpPr>
          <p:nvPr/>
        </p:nvSpPr>
        <p:spPr bwMode="auto">
          <a:xfrm>
            <a:off x="5867400" y="3187700"/>
            <a:ext cx="0" cy="198120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5" name="Line 8"/>
          <p:cNvSpPr>
            <a:spLocks noChangeShapeType="1"/>
          </p:cNvSpPr>
          <p:nvPr/>
        </p:nvSpPr>
        <p:spPr bwMode="auto">
          <a:xfrm flipV="1">
            <a:off x="6858000" y="3187700"/>
            <a:ext cx="0" cy="198120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9226" name="AutoShape 9"/>
          <p:cNvSpPr>
            <a:spLocks noChangeArrowheads="1"/>
          </p:cNvSpPr>
          <p:nvPr/>
        </p:nvSpPr>
        <p:spPr bwMode="auto">
          <a:xfrm>
            <a:off x="5956300" y="4254500"/>
            <a:ext cx="838200" cy="3810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kumimoji="1" lang="en-US" altLang="zh-TW" sz="2400">
                <a:effectLst/>
                <a:latin typeface="Comic Sans MS" pitchFamily="66" charset="0"/>
                <a:ea typeface="新細明體" pitchFamily="18" charset="-120"/>
                <a:cs typeface="Arial" pitchFamily="34" charset="0"/>
              </a:rPr>
              <a:t>B</a:t>
            </a:r>
            <a:endParaRPr kumimoji="1" lang="en-US" altLang="zh-TW" sz="2400">
              <a:effectLst/>
              <a:latin typeface="Times New Roman" pitchFamily="18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9227" name="AutoShape 10"/>
          <p:cNvSpPr>
            <a:spLocks noChangeArrowheads="1"/>
          </p:cNvSpPr>
          <p:nvPr/>
        </p:nvSpPr>
        <p:spPr bwMode="auto">
          <a:xfrm>
            <a:off x="5943600" y="3797300"/>
            <a:ext cx="838200" cy="381000"/>
          </a:xfrm>
          <a:prstGeom prst="roundRect">
            <a:avLst>
              <a:gd name="adj" fmla="val 16667"/>
            </a:avLst>
          </a:prstGeom>
          <a:solidFill>
            <a:srgbClr val="00B0F0"/>
          </a:solidFill>
          <a:ln w="12700" cap="sq">
            <a:solidFill>
              <a:schemeClr val="bg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pPr algn="ctr"/>
            <a:r>
              <a:rPr kumimoji="1" lang="en-US" altLang="zh-TW" sz="2400" dirty="0">
                <a:effectLst/>
                <a:latin typeface="Comic Sans MS" pitchFamily="66" charset="0"/>
                <a:ea typeface="新細明體" pitchFamily="18" charset="-120"/>
                <a:cs typeface="Arial" pitchFamily="34" charset="0"/>
              </a:rPr>
              <a:t>C</a:t>
            </a:r>
            <a:endParaRPr kumimoji="1" lang="en-US" altLang="zh-TW" sz="2400" dirty="0">
              <a:effectLst/>
              <a:latin typeface="Times New Roman" pitchFamily="18" charset="0"/>
              <a:ea typeface="新細明體" pitchFamily="18" charset="-120"/>
              <a:cs typeface="Arial" pitchFamily="34" charset="0"/>
            </a:endParaRPr>
          </a:p>
        </p:txBody>
      </p:sp>
      <p:sp>
        <p:nvSpPr>
          <p:cNvPr id="39947" name="AutoShape 11"/>
          <p:cNvSpPr>
            <a:spLocks/>
          </p:cNvSpPr>
          <p:nvPr/>
        </p:nvSpPr>
        <p:spPr bwMode="auto">
          <a:xfrm>
            <a:off x="6858000" y="5397500"/>
            <a:ext cx="1219200" cy="469900"/>
          </a:xfrm>
          <a:prstGeom prst="borderCallout2">
            <a:avLst>
              <a:gd name="adj1" fmla="val 24324"/>
              <a:gd name="adj2" fmla="val -6250"/>
              <a:gd name="adj3" fmla="val 24324"/>
              <a:gd name="adj4" fmla="val -11847"/>
              <a:gd name="adj5" fmla="val -79056"/>
              <a:gd name="adj6" fmla="val -17449"/>
            </a:avLst>
          </a:prstGeom>
          <a:solidFill>
            <a:srgbClr val="CCFFFF"/>
          </a:solidFill>
          <a:ln w="12700" cap="sq">
            <a:solidFill>
              <a:schemeClr val="bg2"/>
            </a:solidFill>
            <a:miter lim="800000"/>
            <a:headEnd/>
            <a:tailEnd/>
          </a:ln>
          <a:effectLst>
            <a:outerShdw dist="107763" dir="2700000" algn="ctr" rotWithShape="0">
              <a:schemeClr val="bg2"/>
            </a:outerShdw>
          </a:effectLst>
        </p:spPr>
        <p:txBody>
          <a:bodyPr anchor="ctr" anchorCtr="1">
            <a:spAutoFit/>
          </a:bodyPr>
          <a:lstStyle/>
          <a:p>
            <a:pPr>
              <a:defRPr/>
            </a:pPr>
            <a:r>
              <a:rPr kumimoji="1" lang="en-US" altLang="zh-TW" sz="2400">
                <a:solidFill>
                  <a:srgbClr val="000000"/>
                </a:solidFill>
                <a:effectLst/>
                <a:latin typeface="Arial" charset="0"/>
                <a:ea typeface="新細明體" pitchFamily="18" charset="-120"/>
                <a:cs typeface="Arial" charset="0"/>
              </a:rPr>
              <a:t>bottom</a:t>
            </a:r>
          </a:p>
        </p:txBody>
      </p:sp>
      <p:grpSp>
        <p:nvGrpSpPr>
          <p:cNvPr id="2" name="Group 12"/>
          <p:cNvGrpSpPr>
            <a:grpSpLocks/>
          </p:cNvGrpSpPr>
          <p:nvPr/>
        </p:nvGrpSpPr>
        <p:grpSpPr bwMode="auto">
          <a:xfrm>
            <a:off x="5486400" y="1905000"/>
            <a:ext cx="1447800" cy="1828800"/>
            <a:chOff x="3792" y="1008"/>
            <a:chExt cx="912" cy="1152"/>
          </a:xfrm>
        </p:grpSpPr>
        <p:sp>
          <p:nvSpPr>
            <p:cNvPr id="9234" name="Freeform 13"/>
            <p:cNvSpPr>
              <a:spLocks/>
            </p:cNvSpPr>
            <p:nvPr/>
          </p:nvSpPr>
          <p:spPr bwMode="auto">
            <a:xfrm>
              <a:off x="3792" y="1432"/>
              <a:ext cx="432" cy="728"/>
            </a:xfrm>
            <a:custGeom>
              <a:avLst/>
              <a:gdLst>
                <a:gd name="T0" fmla="*/ 0 w 432"/>
                <a:gd name="T1" fmla="*/ 104 h 728"/>
                <a:gd name="T2" fmla="*/ 192 w 432"/>
                <a:gd name="T3" fmla="*/ 104 h 728"/>
                <a:gd name="T4" fmla="*/ 432 w 432"/>
                <a:gd name="T5" fmla="*/ 728 h 728"/>
                <a:gd name="T6" fmla="*/ 0 60000 65536"/>
                <a:gd name="T7" fmla="*/ 0 60000 65536"/>
                <a:gd name="T8" fmla="*/ 0 60000 65536"/>
                <a:gd name="T9" fmla="*/ 0 w 432"/>
                <a:gd name="T10" fmla="*/ 0 h 728"/>
                <a:gd name="T11" fmla="*/ 432 w 432"/>
                <a:gd name="T12" fmla="*/ 728 h 728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32" h="728">
                  <a:moveTo>
                    <a:pt x="0" y="104"/>
                  </a:moveTo>
                  <a:cubicBezTo>
                    <a:pt x="60" y="52"/>
                    <a:pt x="120" y="0"/>
                    <a:pt x="192" y="104"/>
                  </a:cubicBezTo>
                  <a:cubicBezTo>
                    <a:pt x="264" y="208"/>
                    <a:pt x="348" y="468"/>
                    <a:pt x="432" y="728"/>
                  </a:cubicBezTo>
                </a:path>
              </a:pathLst>
            </a:custGeom>
            <a:noFill/>
            <a:ln w="19050" cap="sq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9950" name="AutoShape 14"/>
            <p:cNvSpPr>
              <a:spLocks/>
            </p:cNvSpPr>
            <p:nvPr/>
          </p:nvSpPr>
          <p:spPr bwMode="auto">
            <a:xfrm>
              <a:off x="4032" y="1008"/>
              <a:ext cx="672" cy="296"/>
            </a:xfrm>
            <a:prstGeom prst="borderCallout2">
              <a:avLst>
                <a:gd name="adj1" fmla="val 24324"/>
                <a:gd name="adj2" fmla="val -7144"/>
                <a:gd name="adj3" fmla="val 24324"/>
                <a:gd name="adj4" fmla="val -16519"/>
                <a:gd name="adj5" fmla="val 134796"/>
                <a:gd name="adj6" fmla="val -26042"/>
              </a:avLst>
            </a:prstGeom>
            <a:solidFill>
              <a:srgbClr val="CCFFFF"/>
            </a:solidFill>
            <a:ln w="12700" cap="sq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kumimoji="1" lang="en-US" altLang="zh-TW" sz="2400" dirty="0">
                  <a:solidFill>
                    <a:srgbClr val="000000"/>
                  </a:solidFill>
                  <a:effectLst/>
                  <a:latin typeface="Arial" charset="0"/>
                  <a:ea typeface="新細明體" pitchFamily="18" charset="-120"/>
                  <a:cs typeface="Arial" charset="0"/>
                </a:rPr>
                <a:t>push</a:t>
              </a:r>
            </a:p>
          </p:txBody>
        </p:sp>
      </p:grpSp>
      <p:grpSp>
        <p:nvGrpSpPr>
          <p:cNvPr id="3" name="Group 15"/>
          <p:cNvGrpSpPr>
            <a:grpSpLocks/>
          </p:cNvGrpSpPr>
          <p:nvPr/>
        </p:nvGrpSpPr>
        <p:grpSpPr bwMode="auto">
          <a:xfrm>
            <a:off x="6553200" y="2120900"/>
            <a:ext cx="1676400" cy="1600200"/>
            <a:chOff x="4464" y="1144"/>
            <a:chExt cx="1056" cy="1008"/>
          </a:xfrm>
        </p:grpSpPr>
        <p:sp>
          <p:nvSpPr>
            <p:cNvPr id="9232" name="Freeform 16"/>
            <p:cNvSpPr>
              <a:spLocks/>
            </p:cNvSpPr>
            <p:nvPr/>
          </p:nvSpPr>
          <p:spPr bwMode="auto">
            <a:xfrm>
              <a:off x="4464" y="1432"/>
              <a:ext cx="480" cy="720"/>
            </a:xfrm>
            <a:custGeom>
              <a:avLst/>
              <a:gdLst>
                <a:gd name="T0" fmla="*/ 0 w 480"/>
                <a:gd name="T1" fmla="*/ 720 h 864"/>
                <a:gd name="T2" fmla="*/ 240 w 480"/>
                <a:gd name="T3" fmla="*/ 80 h 864"/>
                <a:gd name="T4" fmla="*/ 480 w 480"/>
                <a:gd name="T5" fmla="*/ 240 h 864"/>
                <a:gd name="T6" fmla="*/ 0 60000 65536"/>
                <a:gd name="T7" fmla="*/ 0 60000 65536"/>
                <a:gd name="T8" fmla="*/ 0 60000 65536"/>
                <a:gd name="T9" fmla="*/ 0 w 480"/>
                <a:gd name="T10" fmla="*/ 0 h 864"/>
                <a:gd name="T11" fmla="*/ 480 w 480"/>
                <a:gd name="T12" fmla="*/ 864 h 864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480" h="864">
                  <a:moveTo>
                    <a:pt x="0" y="864"/>
                  </a:moveTo>
                  <a:cubicBezTo>
                    <a:pt x="80" y="528"/>
                    <a:pt x="160" y="192"/>
                    <a:pt x="240" y="96"/>
                  </a:cubicBezTo>
                  <a:cubicBezTo>
                    <a:pt x="320" y="0"/>
                    <a:pt x="400" y="144"/>
                    <a:pt x="480" y="288"/>
                  </a:cubicBezTo>
                </a:path>
              </a:pathLst>
            </a:custGeom>
            <a:noFill/>
            <a:ln w="19050" cap="sq">
              <a:solidFill>
                <a:schemeClr val="tx1"/>
              </a:solidFill>
              <a:round/>
              <a:headEnd type="none" w="sm" len="sm"/>
              <a:tailEnd type="arrow" w="med" len="med"/>
            </a:ln>
          </p:spPr>
          <p:txBody>
            <a:bodyPr wrap="none" anchor="ctr"/>
            <a:lstStyle/>
            <a:p>
              <a:endParaRPr lang="en-US">
                <a:effectLst/>
              </a:endParaRPr>
            </a:p>
          </p:txBody>
        </p:sp>
        <p:sp>
          <p:nvSpPr>
            <p:cNvPr id="39953" name="AutoShape 17"/>
            <p:cNvSpPr>
              <a:spLocks/>
            </p:cNvSpPr>
            <p:nvPr/>
          </p:nvSpPr>
          <p:spPr bwMode="auto">
            <a:xfrm>
              <a:off x="4992" y="1144"/>
              <a:ext cx="528" cy="296"/>
            </a:xfrm>
            <a:prstGeom prst="borderCallout2">
              <a:avLst>
                <a:gd name="adj1" fmla="val 24324"/>
                <a:gd name="adj2" fmla="val -9093"/>
                <a:gd name="adj3" fmla="val 24324"/>
                <a:gd name="adj4" fmla="val -15532"/>
                <a:gd name="adj5" fmla="val 109796"/>
                <a:gd name="adj6" fmla="val -22157"/>
              </a:avLst>
            </a:prstGeom>
            <a:solidFill>
              <a:srgbClr val="CCFFFF"/>
            </a:solidFill>
            <a:ln w="12700" cap="sq">
              <a:solidFill>
                <a:schemeClr val="bg2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anchor="ctr" anchorCtr="1">
              <a:spAutoFit/>
            </a:bodyPr>
            <a:lstStyle/>
            <a:p>
              <a:pPr>
                <a:defRPr/>
              </a:pPr>
              <a:r>
                <a:rPr kumimoji="1" lang="en-US" altLang="zh-TW" sz="2400">
                  <a:solidFill>
                    <a:srgbClr val="000000"/>
                  </a:solidFill>
                  <a:effectLst/>
                  <a:latin typeface="Arial" charset="0"/>
                  <a:ea typeface="新細明體" pitchFamily="18" charset="-120"/>
                  <a:cs typeface="Arial" charset="0"/>
                </a:rPr>
                <a:t>pop</a:t>
              </a:r>
            </a:p>
          </p:txBody>
        </p:sp>
      </p:grpSp>
      <p:sp>
        <p:nvSpPr>
          <p:cNvPr id="9231" name="Line 18"/>
          <p:cNvSpPr>
            <a:spLocks noChangeShapeType="1"/>
          </p:cNvSpPr>
          <p:nvPr/>
        </p:nvSpPr>
        <p:spPr bwMode="auto">
          <a:xfrm>
            <a:off x="5867400" y="5181600"/>
            <a:ext cx="990600" cy="0"/>
          </a:xfrm>
          <a:prstGeom prst="line">
            <a:avLst/>
          </a:prstGeom>
          <a:noFill/>
          <a:ln w="38100" cap="sq">
            <a:solidFill>
              <a:schemeClr val="tx2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</p:spTree>
    <p:custDataLst>
      <p:tags r:id="rId1"/>
    </p:custDataLst>
  </p:cSld>
  <p:clrMapOvr>
    <a:masterClrMapping/>
  </p:clrMapOvr>
  <p:transition>
    <p:strips dir="r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path" presetSubtype="0" accel="50000" de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3.61111E-6 3.33333E-6  C 0.06892 3.33333E-6  0.125 0.02847  0.125 0.06389  C 0.125 0.09907  0.06892 0.12777  3.61111E-6 0.12777  C -0.0691 0.12777  -0.125 0.09907  -0.125 0.06389  C -0.125 0.02847  -0.0691 3.33333E-6  3.61111E-6 3.33333E-6  Z " pathEditMode="relative">
                                      <p:cBhvr>
                                        <p:cTn id="6" dur="2000" fill="hold"/>
                                        <p:tgtEl>
                                          <p:spTgt spid="399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8" grpId="0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Trace Recursive Functions</a:t>
            </a:r>
            <a:endParaRPr lang="en-US" dirty="0"/>
          </a:p>
        </p:txBody>
      </p:sp>
      <p:pic>
        <p:nvPicPr>
          <p:cNvPr id="9" name="Picture 2" descr="fig1009a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850" y="3141663"/>
            <a:ext cx="7315200" cy="3503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179388" y="1196975"/>
            <a:ext cx="8678862" cy="30972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effectLst/>
                <a:latin typeface="Times New Roman" pitchFamily="18" charset="0"/>
              </a:rPr>
              <a:t>The recursive function is not easy to trace and to debug.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sz="2800" dirty="0">
                <a:effectLst/>
                <a:latin typeface="Times New Roman" pitchFamily="18" charset="0"/>
              </a:rPr>
              <a:t>If there are hundreds of recursive steps, it is not useful to set the breaking point or to trace step-by-step.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3200" dirty="0">
                <a:effectLst/>
                <a:latin typeface="Times New Roman" pitchFamily="18" charset="0"/>
              </a:rPr>
              <a:t>A naïve but useful approach is inserting printing statements and then watching the output to trace the recursive steps.</a:t>
            </a:r>
          </a:p>
        </p:txBody>
      </p:sp>
      <p:sp>
        <p:nvSpPr>
          <p:cNvPr id="10" name="AutoShape 5"/>
          <p:cNvSpPr>
            <a:spLocks noChangeArrowheads="1"/>
          </p:cNvSpPr>
          <p:nvPr/>
        </p:nvSpPr>
        <p:spPr bwMode="auto">
          <a:xfrm>
            <a:off x="4500563" y="4149725"/>
            <a:ext cx="4319587" cy="908050"/>
          </a:xfrm>
          <a:prstGeom prst="wedgeRoundRectCallout">
            <a:avLst>
              <a:gd name="adj1" fmla="val -85500"/>
              <a:gd name="adj2" fmla="val 67657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Watch the input arguments passed into each recursive step.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</a:t>
            </a:r>
            <a:r>
              <a:rPr lang="en-US" dirty="0" err="1" smtClean="0"/>
              <a:t>gcd</a:t>
            </a:r>
            <a:r>
              <a:rPr lang="en-US" dirty="0" smtClean="0"/>
              <a:t> Function</a:t>
            </a:r>
            <a:endParaRPr lang="en-US" dirty="0"/>
          </a:p>
        </p:txBody>
      </p:sp>
      <p:pic>
        <p:nvPicPr>
          <p:cNvPr id="4" name="Picture 2" descr="fig1014a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2263" y="1879600"/>
            <a:ext cx="8353425" cy="497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179388" y="1196975"/>
            <a:ext cx="8678862" cy="287972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effectLst/>
                <a:latin typeface="Times New Roman" pitchFamily="18" charset="0"/>
              </a:rPr>
              <a:t>Generally speaking, if the algorithm to a problem is defined recursively in itself, we would tend to use the recursive function.</a:t>
            </a:r>
          </a:p>
          <a:p>
            <a:pPr marL="342900" indent="-342900" eaLnBrk="1" hangingPunct="1">
              <a:lnSpc>
                <a:spcPct val="90000"/>
              </a:lnSpc>
              <a:spcBef>
                <a:spcPct val="20000"/>
              </a:spcBef>
              <a:buFontTx/>
              <a:buChar char="•"/>
            </a:pPr>
            <a:r>
              <a:rPr lang="en-US" sz="2800" dirty="0">
                <a:effectLst/>
                <a:latin typeface="Times New Roman" pitchFamily="18" charset="0"/>
              </a:rPr>
              <a:t>e.g., the greatest common divisor (GCD) of two integers m and n can be defined recursively.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err="1">
                <a:effectLst/>
                <a:latin typeface="Times New Roman" pitchFamily="18" charset="0"/>
              </a:rPr>
              <a:t>gcd</a:t>
            </a:r>
            <a:r>
              <a:rPr lang="en-US" dirty="0">
                <a:effectLst/>
                <a:latin typeface="Times New Roman" pitchFamily="18" charset="0"/>
              </a:rPr>
              <a:t>(</a:t>
            </a:r>
            <a:r>
              <a:rPr lang="en-US" dirty="0" err="1">
                <a:effectLst/>
                <a:latin typeface="Times New Roman" pitchFamily="18" charset="0"/>
              </a:rPr>
              <a:t>m,n</a:t>
            </a:r>
            <a:r>
              <a:rPr lang="en-US" dirty="0">
                <a:effectLst/>
                <a:latin typeface="Times New Roman" pitchFamily="18" charset="0"/>
              </a:rPr>
              <a:t>) is n if n divides m evenly;</a:t>
            </a:r>
          </a:p>
          <a:p>
            <a:pPr marL="742950" lvl="1" indent="-285750" eaLnBrk="1" hangingPunct="1">
              <a:lnSpc>
                <a:spcPct val="90000"/>
              </a:lnSpc>
              <a:spcBef>
                <a:spcPct val="20000"/>
              </a:spcBef>
              <a:buFontTx/>
              <a:buChar char="–"/>
            </a:pPr>
            <a:r>
              <a:rPr lang="en-US" dirty="0" err="1">
                <a:effectLst/>
                <a:latin typeface="Times New Roman" pitchFamily="18" charset="0"/>
              </a:rPr>
              <a:t>gcd</a:t>
            </a:r>
            <a:r>
              <a:rPr lang="en-US" dirty="0">
                <a:effectLst/>
                <a:latin typeface="Times New Roman" pitchFamily="18" charset="0"/>
              </a:rPr>
              <a:t>(</a:t>
            </a:r>
            <a:r>
              <a:rPr lang="en-US" dirty="0" err="1">
                <a:effectLst/>
                <a:latin typeface="Times New Roman" pitchFamily="18" charset="0"/>
              </a:rPr>
              <a:t>m,n</a:t>
            </a:r>
            <a:r>
              <a:rPr lang="en-US" dirty="0">
                <a:effectLst/>
                <a:latin typeface="Times New Roman" pitchFamily="18" charset="0"/>
              </a:rPr>
              <a:t>) is </a:t>
            </a:r>
            <a:r>
              <a:rPr lang="en-US" dirty="0" err="1">
                <a:effectLst/>
                <a:latin typeface="Times New Roman" pitchFamily="18" charset="0"/>
              </a:rPr>
              <a:t>gcd</a:t>
            </a:r>
            <a:r>
              <a:rPr lang="en-US" dirty="0">
                <a:effectLst/>
                <a:latin typeface="Times New Roman" pitchFamily="18" charset="0"/>
              </a:rPr>
              <a:t>(n, remainder of m divided by n) otherwise.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Classical Case: Towers of Hanoi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3429000"/>
          </a:xfrm>
        </p:spPr>
        <p:txBody>
          <a:bodyPr/>
          <a:lstStyle/>
          <a:p>
            <a:r>
              <a:rPr lang="en-US" dirty="0" smtClean="0"/>
              <a:t>The towers of Hanoi problem involves moving a number of disks (in different sizes) from one tower (or called “peg”) to another.</a:t>
            </a:r>
          </a:p>
          <a:p>
            <a:pPr lvl="1"/>
            <a:r>
              <a:rPr lang="en-US" dirty="0" smtClean="0"/>
              <a:t>The constraint is that the larger disk can never be placed on top of a smaller disk.</a:t>
            </a:r>
          </a:p>
          <a:p>
            <a:pPr lvl="1"/>
            <a:r>
              <a:rPr lang="en-US" dirty="0" smtClean="0"/>
              <a:t>Only one disk can be moved at each time</a:t>
            </a:r>
          </a:p>
          <a:p>
            <a:pPr lvl="1"/>
            <a:r>
              <a:rPr lang="en-US" dirty="0" smtClean="0"/>
              <a:t>Assume there are three towers available.</a:t>
            </a:r>
          </a:p>
          <a:p>
            <a:endParaRPr lang="en-US" dirty="0"/>
          </a:p>
        </p:txBody>
      </p:sp>
      <p:pic>
        <p:nvPicPr>
          <p:cNvPr id="4" name="Picture 2" descr="fig1021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750" y="4594225"/>
            <a:ext cx="7315200" cy="1806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Classical Case: Towers of Hanoi</a:t>
            </a:r>
            <a:endParaRPr lang="en-US" dirty="0"/>
          </a:p>
        </p:txBody>
      </p:sp>
      <p:pic>
        <p:nvPicPr>
          <p:cNvPr id="5" name="Picture 2" descr="fig1022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088" y="1484313"/>
            <a:ext cx="7315200" cy="1851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6" name="Picture 4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50825" y="3716338"/>
            <a:ext cx="8534400" cy="2168525"/>
          </a:xfrm>
          <a:noFill/>
          <a:ln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Classical Case: Towers of Hanoi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90000"/>
              </a:lnSpc>
            </a:pPr>
            <a:r>
              <a:rPr lang="en-US" sz="3200" dirty="0" smtClean="0"/>
              <a:t>This problem can be solved easily by recursion.</a:t>
            </a:r>
          </a:p>
          <a:p>
            <a:pPr>
              <a:lnSpc>
                <a:spcPct val="90000"/>
              </a:lnSpc>
            </a:pPr>
            <a:r>
              <a:rPr lang="en-US" sz="3200" dirty="0" smtClean="0">
                <a:solidFill>
                  <a:srgbClr val="0000CC"/>
                </a:solidFill>
              </a:rPr>
              <a:t>Algorithm: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/>
              <a:t>if n is 1 then</a:t>
            </a:r>
            <a:br>
              <a:rPr lang="en-US" sz="3200" dirty="0" smtClean="0"/>
            </a:br>
            <a:r>
              <a:rPr lang="en-US" sz="3200" dirty="0" smtClean="0"/>
              <a:t>move disk 1 from the source tower to the destination tower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/>
              <a:t>else</a:t>
            </a:r>
            <a:br>
              <a:rPr lang="en-US" sz="3200" dirty="0" smtClean="0"/>
            </a:br>
            <a:r>
              <a:rPr lang="en-US" sz="3200" dirty="0" smtClean="0"/>
              <a:t>1. move n-1 disks from the source tower to the temp tower.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sz="3200" dirty="0" smtClean="0"/>
              <a:t>	2. move disk n from the source tower to the destination tower.</a:t>
            </a:r>
            <a:br>
              <a:rPr lang="en-US" sz="3200" dirty="0" smtClean="0"/>
            </a:br>
            <a:r>
              <a:rPr lang="en-US" sz="3200" dirty="0" smtClean="0"/>
              <a:t>3. move n-1 disks from the temp tower to the source tower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Classical Case: Towers of Hanoi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endParaRPr lang="en-US" dirty="0"/>
          </a:p>
        </p:txBody>
      </p:sp>
      <p:pic>
        <p:nvPicPr>
          <p:cNvPr id="11" name="Picture 2" descr="fig1024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0825" y="1484313"/>
            <a:ext cx="8496300" cy="446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AutoShape 4"/>
          <p:cNvSpPr>
            <a:spLocks noChangeArrowheads="1"/>
          </p:cNvSpPr>
          <p:nvPr/>
        </p:nvSpPr>
        <p:spPr bwMode="auto">
          <a:xfrm>
            <a:off x="5867400" y="5876925"/>
            <a:ext cx="3024188" cy="503238"/>
          </a:xfrm>
          <a:prstGeom prst="wedgeRoundRectCallout">
            <a:avLst>
              <a:gd name="adj1" fmla="val -50579"/>
              <a:gd name="adj2" fmla="val -143690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recursive step</a:t>
            </a:r>
            <a:endParaRPr kumimoji="0" lang="en-US" sz="1800" b="0" i="0" u="none" strike="noStrike" kern="0" cap="none" spc="0" normalizeH="0" baseline="0" noProof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  <p:sp>
        <p:nvSpPr>
          <p:cNvPr id="13" name="AutoShape 5"/>
          <p:cNvSpPr>
            <a:spLocks noChangeArrowheads="1"/>
          </p:cNvSpPr>
          <p:nvPr/>
        </p:nvSpPr>
        <p:spPr bwMode="auto">
          <a:xfrm>
            <a:off x="5940425" y="3357563"/>
            <a:ext cx="3024188" cy="503237"/>
          </a:xfrm>
          <a:prstGeom prst="wedgeRoundRectCallout">
            <a:avLst>
              <a:gd name="adj1" fmla="val -50944"/>
              <a:gd name="adj2" fmla="val 235806"/>
              <a:gd name="adj3" fmla="val 16667"/>
            </a:avLst>
          </a:prstGeom>
          <a:solidFill>
            <a:srgbClr val="333399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rPr>
              <a:t>The recursive step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 Classical Case: Towers of Hanoi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1066800"/>
          </a:xfrm>
        </p:spPr>
        <p:txBody>
          <a:bodyPr/>
          <a:lstStyle/>
          <a:p>
            <a:r>
              <a:rPr lang="en-US" sz="3200" dirty="0" smtClean="0"/>
              <a:t>The execution result of calling </a:t>
            </a:r>
            <a:r>
              <a:rPr lang="en-US" sz="3200" dirty="0" smtClean="0">
                <a:latin typeface="Courier New" pitchFamily="49" charset="0"/>
              </a:rPr>
              <a:t>Tower(‘A’, ‘B’, ‘C’,3);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5" name="Picture 2" descr="fig1026"/>
          <p:cNvPicPr preferRelativeResize="0"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2205038"/>
            <a:ext cx="5727700" cy="43640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04800"/>
            <a:ext cx="8382000" cy="762000"/>
          </a:xfrm>
        </p:spPr>
        <p:txBody>
          <a:bodyPr/>
          <a:lstStyle/>
          <a:p>
            <a:r>
              <a:rPr lang="en-US" dirty="0" smtClean="0"/>
              <a:t>Example :Towers of Hanoi</a:t>
            </a:r>
          </a:p>
        </p:txBody>
      </p:sp>
      <p:pic>
        <p:nvPicPr>
          <p:cNvPr id="12291" name="Picture 3" descr="Tower_of_Hanoi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rcRect/>
          <a:stretch>
            <a:fillRect/>
          </a:stretch>
        </p:blipFill>
        <p:spPr>
          <a:xfrm>
            <a:off x="2019300" y="1524000"/>
            <a:ext cx="5105400" cy="2247900"/>
          </a:xfrm>
          <a:noFill/>
        </p:spPr>
      </p:pic>
      <p:sp>
        <p:nvSpPr>
          <p:cNvPr id="12292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685800" y="4343400"/>
            <a:ext cx="7772400" cy="2057400"/>
          </a:xfrm>
        </p:spPr>
        <p:txBody>
          <a:bodyPr/>
          <a:lstStyle/>
          <a:p>
            <a:r>
              <a:rPr lang="en-US" sz="2800" dirty="0" smtClean="0"/>
              <a:t>Move stack of disks from one peg to another</a:t>
            </a:r>
          </a:p>
          <a:p>
            <a:r>
              <a:rPr lang="en-US" sz="2800" dirty="0" smtClean="0"/>
              <a:t>Move one disk at a time</a:t>
            </a:r>
          </a:p>
          <a:p>
            <a:r>
              <a:rPr lang="en-US" sz="2800" dirty="0" smtClean="0"/>
              <a:t>Larger disk may never be on top of smaller disk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331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331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39624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if (disks &gt; 0)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   from %d to %d\n",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  <a:endParaRPr lang="en-US" sz="200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434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	from %d to %d\n",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-1065924">
            <a:off x="2819400" y="1828800"/>
            <a:ext cx="3960813" cy="1016000"/>
            <a:chOff x="3120" y="426"/>
            <a:chExt cx="2495" cy="640"/>
          </a:xfrm>
        </p:grpSpPr>
        <p:sp>
          <p:nvSpPr>
            <p:cNvPr id="14342" name="Text Box 6"/>
            <p:cNvSpPr txBox="1">
              <a:spLocks noChangeArrowheads="1"/>
            </p:cNvSpPr>
            <p:nvPr/>
          </p:nvSpPr>
          <p:spPr bwMode="auto">
            <a:xfrm>
              <a:off x="3743" y="426"/>
              <a:ext cx="1872" cy="640"/>
            </a:xfrm>
            <a:prstGeom prst="rect">
              <a:avLst/>
            </a:prstGeom>
            <a:solidFill>
              <a:srgbClr val="00B0F0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</a:pPr>
              <a:r>
                <a:rPr lang="en-US" sz="2000">
                  <a:latin typeface="Times New Roman" pitchFamily="18" charset="0"/>
                </a:rPr>
                <a:t>The function </a:t>
              </a:r>
              <a:r>
                <a:rPr lang="en-US" sz="2000" b="1">
                  <a:latin typeface="Courier New" pitchFamily="49" charset="0"/>
                </a:rPr>
                <a:t>main</a:t>
              </a:r>
              <a:r>
                <a:rPr lang="en-US" sz="2000">
                  <a:latin typeface="Times New Roman" pitchFamily="18" charset="0"/>
                </a:rPr>
                <a:t> – gets number of disks and invokes function </a:t>
              </a:r>
              <a:r>
                <a:rPr lang="en-US" sz="2000" b="1">
                  <a:latin typeface="Courier New" pitchFamily="49" charset="0"/>
                </a:rPr>
                <a:t>move</a:t>
              </a:r>
            </a:p>
          </p:txBody>
        </p:sp>
        <p:sp>
          <p:nvSpPr>
            <p:cNvPr id="14343" name="Line 7"/>
            <p:cNvSpPr>
              <a:spLocks noChangeShapeType="1"/>
            </p:cNvSpPr>
            <p:nvPr/>
          </p:nvSpPr>
          <p:spPr bwMode="auto">
            <a:xfrm flipH="1">
              <a:off x="3120" y="749"/>
              <a:ext cx="624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stealth" w="lg" len="lg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5364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	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" 	"from %d to %d\n",a,c);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681389">
            <a:off x="486941" y="2531767"/>
            <a:ext cx="4114800" cy="711200"/>
            <a:chOff x="2304" y="576"/>
            <a:chExt cx="2592" cy="448"/>
          </a:xfrm>
          <a:solidFill>
            <a:srgbClr val="00B0F0"/>
          </a:solidFill>
        </p:grpSpPr>
        <p:sp>
          <p:nvSpPr>
            <p:cNvPr id="389126" name="Text Box 6"/>
            <p:cNvSpPr txBox="1">
              <a:spLocks noChangeArrowheads="1"/>
            </p:cNvSpPr>
            <p:nvPr/>
          </p:nvSpPr>
          <p:spPr bwMode="auto">
            <a:xfrm>
              <a:off x="2304" y="576"/>
              <a:ext cx="1967" cy="448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  <a:defRPr/>
              </a:pPr>
              <a:r>
                <a:rPr lang="en-US" sz="2000">
                  <a:latin typeface="Times New Roman" pitchFamily="18" charset="0"/>
                </a:rPr>
                <a:t>The function </a:t>
              </a:r>
              <a:r>
                <a:rPr lang="en-US" sz="2000" b="1">
                  <a:latin typeface="Courier New" pitchFamily="49" charset="0"/>
                </a:rPr>
                <a:t>move</a:t>
              </a:r>
              <a:r>
                <a:rPr lang="en-US" sz="2000">
                  <a:latin typeface="Times New Roman" pitchFamily="18" charset="0"/>
                </a:rPr>
                <a:t> – where the action is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389127" name="Line 7"/>
            <p:cNvSpPr>
              <a:spLocks noChangeShapeType="1"/>
            </p:cNvSpPr>
            <p:nvPr/>
          </p:nvSpPr>
          <p:spPr bwMode="auto">
            <a:xfrm>
              <a:off x="4272" y="803"/>
              <a:ext cx="624" cy="1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6388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" 	"from %d to %d\n",a,c);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681389">
            <a:off x="1371600" y="3124200"/>
            <a:ext cx="4116388" cy="711200"/>
            <a:chOff x="2303" y="575"/>
            <a:chExt cx="2593" cy="448"/>
          </a:xfrm>
          <a:solidFill>
            <a:srgbClr val="00B0F0"/>
          </a:solidFill>
        </p:grpSpPr>
        <p:sp>
          <p:nvSpPr>
            <p:cNvPr id="391174" name="Text Box 6"/>
            <p:cNvSpPr txBox="1">
              <a:spLocks noChangeArrowheads="1"/>
            </p:cNvSpPr>
            <p:nvPr/>
          </p:nvSpPr>
          <p:spPr bwMode="auto">
            <a:xfrm>
              <a:off x="2303" y="575"/>
              <a:ext cx="1967" cy="448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  <a:defRPr/>
              </a:pPr>
              <a:r>
                <a:rPr lang="en-US" sz="2000">
                  <a:latin typeface="Times New Roman" pitchFamily="18" charset="0"/>
                </a:rPr>
                <a:t>First </a:t>
              </a:r>
              <a:r>
                <a:rPr lang="en-US" sz="2000" b="1">
                  <a:latin typeface="Courier New" pitchFamily="49" charset="0"/>
                </a:rPr>
                <a:t>move</a:t>
              </a:r>
              <a:r>
                <a:rPr lang="en-US" sz="2000">
                  <a:latin typeface="Times New Roman" pitchFamily="18" charset="0"/>
                </a:rPr>
                <a:t> all but one of the disks to temporary peg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391175" name="Line 7"/>
            <p:cNvSpPr>
              <a:spLocks noChangeShapeType="1"/>
            </p:cNvSpPr>
            <p:nvPr/>
          </p:nvSpPr>
          <p:spPr bwMode="auto">
            <a:xfrm>
              <a:off x="4272" y="803"/>
              <a:ext cx="624" cy="1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7412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	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" 	"from %d to %d\n",a,c);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681389">
            <a:off x="1295400" y="3352800"/>
            <a:ext cx="4117975" cy="711200"/>
            <a:chOff x="2302" y="574"/>
            <a:chExt cx="2594" cy="448"/>
          </a:xfrm>
          <a:solidFill>
            <a:srgbClr val="00B0F0"/>
          </a:solidFill>
        </p:grpSpPr>
        <p:sp>
          <p:nvSpPr>
            <p:cNvPr id="393222" name="Text Box 6"/>
            <p:cNvSpPr txBox="1">
              <a:spLocks noChangeArrowheads="1"/>
            </p:cNvSpPr>
            <p:nvPr/>
          </p:nvSpPr>
          <p:spPr bwMode="auto">
            <a:xfrm>
              <a:off x="2302" y="574"/>
              <a:ext cx="1967" cy="448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  <a:defRPr/>
              </a:pPr>
              <a:r>
                <a:rPr lang="en-US" sz="2000">
                  <a:latin typeface="Times New Roman" pitchFamily="18" charset="0"/>
                </a:rPr>
                <a:t>Next, move the remaining disk to the destination peg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393223" name="Line 7"/>
            <p:cNvSpPr>
              <a:spLocks noChangeShapeType="1"/>
            </p:cNvSpPr>
            <p:nvPr/>
          </p:nvSpPr>
          <p:spPr bwMode="auto">
            <a:xfrm>
              <a:off x="4272" y="803"/>
              <a:ext cx="624" cy="1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8436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" 	"from %d to %d\n",a,c);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681389">
            <a:off x="1371600" y="3657600"/>
            <a:ext cx="4119563" cy="1016000"/>
            <a:chOff x="2301" y="477"/>
            <a:chExt cx="2595" cy="640"/>
          </a:xfrm>
          <a:solidFill>
            <a:srgbClr val="00B0F0"/>
          </a:solidFill>
        </p:grpSpPr>
        <p:sp>
          <p:nvSpPr>
            <p:cNvPr id="395270" name="Text Box 6"/>
            <p:cNvSpPr txBox="1">
              <a:spLocks noChangeArrowheads="1"/>
            </p:cNvSpPr>
            <p:nvPr/>
          </p:nvSpPr>
          <p:spPr bwMode="auto">
            <a:xfrm>
              <a:off x="2301" y="477"/>
              <a:ext cx="1967" cy="64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  <a:defRPr/>
              </a:pPr>
              <a:r>
                <a:rPr lang="en-US" sz="2000">
                  <a:latin typeface="Times New Roman" pitchFamily="18" charset="0"/>
                </a:rPr>
                <a:t>Finally, move disks from temporary to destination peg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395271" name="Line 7"/>
            <p:cNvSpPr>
              <a:spLocks noChangeShapeType="1"/>
            </p:cNvSpPr>
            <p:nvPr/>
          </p:nvSpPr>
          <p:spPr bwMode="auto">
            <a:xfrm>
              <a:off x="4272" y="803"/>
              <a:ext cx="624" cy="1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Tower of Hanoi Program</a:t>
            </a:r>
          </a:p>
        </p:txBody>
      </p:sp>
      <p:sp>
        <p:nvSpPr>
          <p:cNvPr id="19459" name="Rectangle 3"/>
          <p:cNvSpPr>
            <a:spLocks noGrp="1" noChangeArrowheads="1"/>
          </p:cNvSpPr>
          <p:nvPr>
            <p:ph sz="half" idx="1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#include &lt;stdio.h&gt;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int c, int b);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int main()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int 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("How many disks?");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scanf ("%d", &amp;n);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printf ("\n");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move (n, 1, 3, 2);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 0;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 main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/* PRE:  n &gt;= 0; a, b, and c represent some order of the distinct integers 1, 2, 3</a:t>
            </a:r>
          </a:p>
        </p:txBody>
      </p:sp>
      <p:sp>
        <p:nvSpPr>
          <p:cNvPr id="19460" name="Rectangle 4"/>
          <p:cNvSpPr>
            <a:spLocks noGrp="1" noChangeArrowheads="1"/>
          </p:cNvSpPr>
          <p:nvPr>
            <p:ph sz="half" idx="2"/>
          </p:nvPr>
        </p:nvSpPr>
        <p:spPr>
          <a:xfrm>
            <a:off x="4648200" y="1524000"/>
            <a:ext cx="4114800" cy="4648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POST: the function displays the individual moves necessary to move n disks from needle a to needle c, using needle b as a temporary storage needle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*/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void move (int disks, int a, 	int c, int b)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if (disks &gt; 0){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a, c, b);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printf ("Move one disk " 	"from %d to %d\n",a,c);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    move (disks-1, b, a, c);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	}	// if (disks &gt; 0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sz="1600" b="1" smtClean="0">
              <a:latin typeface="Courier New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  return;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sz="1600" b="1" smtClean="0">
                <a:latin typeface="Courier New" pitchFamily="49" charset="0"/>
              </a:rPr>
              <a:t>}	//	move</a:t>
            </a:r>
          </a:p>
        </p:txBody>
      </p:sp>
      <p:grpSp>
        <p:nvGrpSpPr>
          <p:cNvPr id="2" name="Group 5"/>
          <p:cNvGrpSpPr>
            <a:grpSpLocks/>
          </p:cNvGrpSpPr>
          <p:nvPr/>
        </p:nvGrpSpPr>
        <p:grpSpPr bwMode="auto">
          <a:xfrm rot="681389">
            <a:off x="609600" y="2514600"/>
            <a:ext cx="4121150" cy="1016000"/>
            <a:chOff x="2300" y="476"/>
            <a:chExt cx="2596" cy="640"/>
          </a:xfrm>
          <a:solidFill>
            <a:srgbClr val="00B0F0"/>
          </a:solidFill>
        </p:grpSpPr>
        <p:sp>
          <p:nvSpPr>
            <p:cNvPr id="397318" name="Text Box 6"/>
            <p:cNvSpPr txBox="1">
              <a:spLocks noChangeArrowheads="1"/>
            </p:cNvSpPr>
            <p:nvPr/>
          </p:nvSpPr>
          <p:spPr bwMode="auto">
            <a:xfrm>
              <a:off x="2300" y="476"/>
              <a:ext cx="1967" cy="640"/>
            </a:xfrm>
            <a:prstGeom prst="rect">
              <a:avLst/>
            </a:prstGeom>
            <a:grpFill/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anchor="ctr">
              <a:spAutoFit/>
            </a:bodyPr>
            <a:lstStyle/>
            <a:p>
              <a:pPr marL="230188" indent="-230188">
                <a:spcBef>
                  <a:spcPct val="50000"/>
                </a:spcBef>
                <a:defRPr/>
              </a:pPr>
              <a:r>
                <a:rPr lang="en-US" sz="2000">
                  <a:latin typeface="Times New Roman" pitchFamily="18" charset="0"/>
                </a:rPr>
                <a:t>Notice that </a:t>
              </a:r>
              <a:r>
                <a:rPr lang="en-US" sz="2000" b="1">
                  <a:latin typeface="Courier New" pitchFamily="49" charset="0"/>
                </a:rPr>
                <a:t>move</a:t>
              </a:r>
              <a:r>
                <a:rPr lang="en-US" sz="2000">
                  <a:latin typeface="Times New Roman" pitchFamily="18" charset="0"/>
                </a:rPr>
                <a:t> calls itself twice, but with one fewer disks each time</a:t>
              </a:r>
              <a:endParaRPr lang="en-US" sz="2000" b="1">
                <a:latin typeface="Courier New" pitchFamily="49" charset="0"/>
              </a:endParaRPr>
            </a:p>
          </p:txBody>
        </p:sp>
        <p:sp>
          <p:nvSpPr>
            <p:cNvPr id="397319" name="Line 7"/>
            <p:cNvSpPr>
              <a:spLocks noChangeShapeType="1"/>
            </p:cNvSpPr>
            <p:nvPr/>
          </p:nvSpPr>
          <p:spPr bwMode="auto">
            <a:xfrm>
              <a:off x="4272" y="803"/>
              <a:ext cx="624" cy="1"/>
            </a:xfrm>
            <a:prstGeom prst="line">
              <a:avLst/>
            </a:prstGeom>
            <a:grpFill/>
            <a:ln w="9525">
              <a:solidFill>
                <a:schemeClr val="tx1"/>
              </a:solidFill>
              <a:round/>
              <a:headEnd/>
              <a:tailEnd type="stealth" w="lg" len="lg"/>
            </a:ln>
            <a:effectLst/>
          </p:spPr>
          <p:txBody>
            <a:bodyPr/>
            <a:lstStyle/>
            <a:p>
              <a:pPr>
                <a:defRPr/>
              </a:pPr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  <a:endParaRPr lang="en-US" sz="4000" smtClean="0"/>
          </a:p>
        </p:txBody>
      </p:sp>
      <p:sp>
        <p:nvSpPr>
          <p:cNvPr id="5124" name="Rectangle 3"/>
          <p:cNvSpPr>
            <a:spLocks noGrp="1" noChangeArrowheads="1"/>
          </p:cNvSpPr>
          <p:nvPr>
            <p:ph idx="1"/>
          </p:nvPr>
        </p:nvSpPr>
        <p:spPr>
          <a:xfrm>
            <a:off x="533400" y="1219200"/>
            <a:ext cx="8305800" cy="2895600"/>
          </a:xfrm>
        </p:spPr>
        <p:txBody>
          <a:bodyPr/>
          <a:lstStyle/>
          <a:p>
            <a:pPr eaLnBrk="1" hangingPunct="1"/>
            <a:r>
              <a:rPr lang="en-US" sz="3200" smtClean="0"/>
              <a:t>According to legend, monks in a remote monastery could predict when the world would end.  They had a set of 3 diamond needles.  Stacked on the first diamond needle were 64 discs of decreasing size.</a:t>
            </a:r>
          </a:p>
        </p:txBody>
      </p:sp>
      <p:graphicFrame>
        <p:nvGraphicFramePr>
          <p:cNvPr id="5122" name="Object 6"/>
          <p:cNvGraphicFramePr>
            <a:graphicFrameLocks noChangeAspect="1"/>
          </p:cNvGraphicFramePr>
          <p:nvPr/>
        </p:nvGraphicFramePr>
        <p:xfrm>
          <a:off x="2438400" y="4191000"/>
          <a:ext cx="4648200" cy="2336800"/>
        </p:xfrm>
        <a:graphic>
          <a:graphicData uri="http://schemas.openxmlformats.org/presentationml/2006/ole">
            <p:oleObj spid="_x0000_s41986" name="CorelPhotoPaint.Image.9" r:id="rId3" imgW="7301587" imgH="3669841" progId="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3074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  <a:endParaRPr lang="en-US" sz="4000" smtClean="0"/>
          </a:p>
        </p:txBody>
      </p:sp>
      <p:sp>
        <p:nvSpPr>
          <p:cNvPr id="39939" name="Rectangle 3075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534400" cy="5410200"/>
          </a:xfrm>
        </p:spPr>
        <p:txBody>
          <a:bodyPr/>
          <a:lstStyle/>
          <a:p>
            <a:pPr eaLnBrk="1" hangingPunct="1"/>
            <a:r>
              <a:rPr lang="en-US" sz="3200" smtClean="0"/>
              <a:t>The monks moved one disk to another needle each hour, subject to the following rules:</a:t>
            </a:r>
          </a:p>
          <a:p>
            <a:pPr lvl="1" eaLnBrk="1" hangingPunct="1"/>
            <a:r>
              <a:rPr lang="en-US" sz="2800" smtClean="0"/>
              <a:t>Only one disc could be moved at a time</a:t>
            </a:r>
          </a:p>
          <a:p>
            <a:pPr lvl="1" eaLnBrk="1" hangingPunct="1"/>
            <a:r>
              <a:rPr lang="en-US" sz="2800" smtClean="0"/>
              <a:t>A larger disc must never be stacked above a smaller one</a:t>
            </a:r>
          </a:p>
          <a:p>
            <a:pPr lvl="1" eaLnBrk="1" hangingPunct="1"/>
            <a:r>
              <a:rPr lang="en-US" sz="2800" smtClean="0"/>
              <a:t>One and only one extra needle could be used for intermediate storage of discs</a:t>
            </a:r>
          </a:p>
          <a:p>
            <a:pPr eaLnBrk="1" hangingPunct="1"/>
            <a:r>
              <a:rPr lang="en-US" sz="3200" smtClean="0"/>
              <a:t>This task requires </a:t>
            </a:r>
            <a:r>
              <a:rPr lang="en-US" sz="3200" b="1" smtClean="0">
                <a:solidFill>
                  <a:srgbClr val="0000CC"/>
                </a:solidFill>
                <a:latin typeface="Courier New" pitchFamily="49" charset="0"/>
              </a:rPr>
              <a:t>2</a:t>
            </a:r>
            <a:r>
              <a:rPr lang="en-US" sz="3200" b="1" baseline="30000" smtClean="0">
                <a:solidFill>
                  <a:srgbClr val="0000CC"/>
                </a:solidFill>
                <a:latin typeface="Courier New" pitchFamily="49" charset="0"/>
              </a:rPr>
              <a:t>64</a:t>
            </a:r>
            <a:r>
              <a:rPr lang="en-US" sz="3200" b="1" smtClean="0">
                <a:solidFill>
                  <a:srgbClr val="0000CC"/>
                </a:solidFill>
                <a:latin typeface="Courier New" pitchFamily="49" charset="0"/>
              </a:rPr>
              <a:t>-1</a:t>
            </a:r>
            <a:r>
              <a:rPr lang="en-US" sz="3200" smtClean="0"/>
              <a:t> moves!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/>
          <p:cNvSpPr txBox="1">
            <a:spLocks noChangeArrowheads="1"/>
          </p:cNvSpPr>
          <p:nvPr/>
        </p:nvSpPr>
        <p:spPr bwMode="auto">
          <a:xfrm>
            <a:off x="228600" y="6248400"/>
            <a:ext cx="12192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FF"/>
                </a:solidFill>
                <a:latin typeface="Times" pitchFamily="18" charset="0"/>
              </a:rPr>
              <a:t>Figure 6-29</a:t>
            </a:r>
          </a:p>
        </p:txBody>
      </p:sp>
      <p:pic>
        <p:nvPicPr>
          <p:cNvPr id="40963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3048000"/>
            <a:ext cx="8026400" cy="293211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0964" name="Rectangle 5"/>
          <p:cNvSpPr>
            <a:spLocks noChangeArrowheads="1"/>
          </p:cNvSpPr>
          <p:nvPr/>
        </p:nvSpPr>
        <p:spPr bwMode="auto">
          <a:xfrm>
            <a:off x="609600" y="1905000"/>
            <a:ext cx="830580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2075" tIns="46038" rIns="92075" bIns="46038"/>
          <a:lstStyle/>
          <a:p>
            <a:pPr marL="342900" indent="-342900"/>
            <a:r>
              <a:rPr lang="en-US" sz="3200" b="0"/>
              <a:t>Let's try an example with 3 disks:</a:t>
            </a:r>
          </a:p>
        </p:txBody>
      </p:sp>
      <p:sp>
        <p:nvSpPr>
          <p:cNvPr id="40965" name="Rectangle 6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/>
          <p:cNvSpPr txBox="1">
            <a:spLocks noChangeArrowheads="1"/>
          </p:cNvSpPr>
          <p:nvPr/>
        </p:nvSpPr>
        <p:spPr bwMode="auto">
          <a:xfrm>
            <a:off x="228600" y="6248400"/>
            <a:ext cx="1219200" cy="3365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en-US" sz="1600">
                <a:solidFill>
                  <a:srgbClr val="FFFFFF"/>
                </a:solidFill>
                <a:latin typeface="Times" pitchFamily="18" charset="0"/>
              </a:rPr>
              <a:t>Figure 6-30</a:t>
            </a:r>
          </a:p>
        </p:txBody>
      </p:sp>
      <p:pic>
        <p:nvPicPr>
          <p:cNvPr id="41987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" y="2209800"/>
            <a:ext cx="7513638" cy="36576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41988" name="Rectangle 5"/>
          <p:cNvSpPr>
            <a:spLocks noGrp="1" noChangeArrowheads="1"/>
          </p:cNvSpPr>
          <p:nvPr>
            <p:ph type="title"/>
          </p:nvPr>
        </p:nvSpPr>
        <p:spPr>
          <a:xfrm>
            <a:off x="609600" y="381000"/>
            <a:ext cx="7848600" cy="1143000"/>
          </a:xfrm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  <a:br>
              <a:rPr lang="en-US" smtClean="0"/>
            </a:br>
            <a:r>
              <a:rPr lang="en-US" sz="3600" smtClean="0"/>
              <a:t>Moving 2 disks to another needle</a:t>
            </a: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1524000" y="1676400"/>
            <a:ext cx="4953000" cy="381000"/>
            <a:chOff x="960" y="1056"/>
            <a:chExt cx="3120" cy="240"/>
          </a:xfrm>
        </p:grpSpPr>
        <p:sp>
          <p:nvSpPr>
            <p:cNvPr id="41998" name="Line 6"/>
            <p:cNvSpPr>
              <a:spLocks noChangeShapeType="1"/>
            </p:cNvSpPr>
            <p:nvPr/>
          </p:nvSpPr>
          <p:spPr bwMode="auto">
            <a:xfrm>
              <a:off x="408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9" name="Line 7"/>
            <p:cNvSpPr>
              <a:spLocks noChangeShapeType="1"/>
            </p:cNvSpPr>
            <p:nvPr/>
          </p:nvSpPr>
          <p:spPr bwMode="auto">
            <a:xfrm>
              <a:off x="96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2000" name="Line 8"/>
            <p:cNvSpPr>
              <a:spLocks noChangeShapeType="1"/>
            </p:cNvSpPr>
            <p:nvPr/>
          </p:nvSpPr>
          <p:spPr bwMode="auto">
            <a:xfrm flipV="1">
              <a:off x="960" y="1056"/>
              <a:ext cx="3120" cy="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3" name="Group 10"/>
          <p:cNvGrpSpPr>
            <a:grpSpLocks/>
          </p:cNvGrpSpPr>
          <p:nvPr/>
        </p:nvGrpSpPr>
        <p:grpSpPr bwMode="auto">
          <a:xfrm flipV="1">
            <a:off x="1447800" y="5943600"/>
            <a:ext cx="2286000" cy="381000"/>
            <a:chOff x="960" y="1056"/>
            <a:chExt cx="3120" cy="240"/>
          </a:xfrm>
        </p:grpSpPr>
        <p:sp>
          <p:nvSpPr>
            <p:cNvPr id="41995" name="Line 11"/>
            <p:cNvSpPr>
              <a:spLocks noChangeShapeType="1"/>
            </p:cNvSpPr>
            <p:nvPr/>
          </p:nvSpPr>
          <p:spPr bwMode="auto">
            <a:xfrm>
              <a:off x="408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6" name="Line 12"/>
            <p:cNvSpPr>
              <a:spLocks noChangeShapeType="1"/>
            </p:cNvSpPr>
            <p:nvPr/>
          </p:nvSpPr>
          <p:spPr bwMode="auto">
            <a:xfrm>
              <a:off x="96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7" name="Line 13"/>
            <p:cNvSpPr>
              <a:spLocks noChangeShapeType="1"/>
            </p:cNvSpPr>
            <p:nvPr/>
          </p:nvSpPr>
          <p:spPr bwMode="auto">
            <a:xfrm flipV="1">
              <a:off x="960" y="1056"/>
              <a:ext cx="3120" cy="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4" name="Group 14"/>
          <p:cNvGrpSpPr>
            <a:grpSpLocks/>
          </p:cNvGrpSpPr>
          <p:nvPr/>
        </p:nvGrpSpPr>
        <p:grpSpPr bwMode="auto">
          <a:xfrm flipV="1">
            <a:off x="6324600" y="5943600"/>
            <a:ext cx="1295400" cy="381000"/>
            <a:chOff x="960" y="1056"/>
            <a:chExt cx="3120" cy="240"/>
          </a:xfrm>
        </p:grpSpPr>
        <p:sp>
          <p:nvSpPr>
            <p:cNvPr id="41992" name="Line 15"/>
            <p:cNvSpPr>
              <a:spLocks noChangeShapeType="1"/>
            </p:cNvSpPr>
            <p:nvPr/>
          </p:nvSpPr>
          <p:spPr bwMode="auto">
            <a:xfrm>
              <a:off x="408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triangl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3" name="Line 16"/>
            <p:cNvSpPr>
              <a:spLocks noChangeShapeType="1"/>
            </p:cNvSpPr>
            <p:nvPr/>
          </p:nvSpPr>
          <p:spPr bwMode="auto">
            <a:xfrm>
              <a:off x="960" y="1056"/>
              <a:ext cx="0" cy="24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1994" name="Line 17"/>
            <p:cNvSpPr>
              <a:spLocks noChangeShapeType="1"/>
            </p:cNvSpPr>
            <p:nvPr/>
          </p:nvSpPr>
          <p:spPr bwMode="auto">
            <a:xfrm flipV="1">
              <a:off x="960" y="1056"/>
              <a:ext cx="3120" cy="0"/>
            </a:xfrm>
            <a:prstGeom prst="line">
              <a:avLst/>
            </a:prstGeom>
            <a:noFill/>
            <a:ln w="57150">
              <a:solidFill>
                <a:srgbClr val="FAFD00"/>
              </a:solidFill>
              <a:round/>
              <a:headEnd type="none" w="sm" len="sm"/>
              <a:tailEnd type="none" w="sm" len="sm"/>
            </a:ln>
          </p:spPr>
          <p:txBody>
            <a:bodyPr/>
            <a:lstStyle/>
            <a:p>
              <a:endParaRPr lang="en-US"/>
            </a:p>
          </p:txBody>
        </p: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010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71600" y="381000"/>
            <a:ext cx="5995988" cy="596582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47800" y="457200"/>
            <a:ext cx="5613400" cy="552767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idx="1"/>
          </p:nvPr>
        </p:nvSpPr>
        <p:spPr>
          <a:xfrm>
            <a:off x="76200" y="1219200"/>
            <a:ext cx="8915400" cy="49530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main() {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num_disc;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//number of discs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cout &lt;&lt; "Please enter a positive number (0 to quit)";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cin &gt;&gt; num_disc;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solidFill>
                  <a:srgbClr val="A2C1FE"/>
                </a:solidFill>
                <a:latin typeface="Courier New" pitchFamily="49" charset="0"/>
              </a:rPr>
              <a:t>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solidFill>
                  <a:srgbClr val="A2C1FE"/>
                </a:solidFill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while </a:t>
            </a:r>
            <a:r>
              <a:rPr lang="en-US" sz="2000" b="1" smtClean="0">
                <a:latin typeface="Courier New" pitchFamily="49" charset="0"/>
              </a:rPr>
              <a:t>(num_disc &gt; 0){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hanoi(1, 3, num_disc);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cout &lt;&lt; "Please enter a positive number ";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cin &gt;&gt; num_disc;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}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smtClean="0">
                <a:latin typeface="Courier New" pitchFamily="49" charset="0"/>
              </a:rPr>
              <a:t> 0;	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Ex. 7:  The Towers of Hanoi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idx="1"/>
          </p:nvPr>
        </p:nvSpPr>
        <p:spPr>
          <a:xfrm>
            <a:off x="152400" y="1295400"/>
            <a:ext cx="8763000" cy="50292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void </a:t>
            </a:r>
            <a:r>
              <a:rPr lang="en-US" sz="2000" b="1" smtClean="0">
                <a:latin typeface="Courier New" pitchFamily="49" charset="0"/>
              </a:rPr>
              <a:t>hanoi(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from,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 </a:t>
            </a:r>
            <a:r>
              <a:rPr lang="en-US" sz="2000" b="1" smtClean="0">
                <a:latin typeface="Courier New" pitchFamily="49" charset="0"/>
              </a:rPr>
              <a:t>to,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num)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temp = 6 - from - to; </a:t>
            </a:r>
            <a:r>
              <a:rPr lang="en-US" sz="2000" b="1" smtClean="0">
                <a:solidFill>
                  <a:srgbClr val="0070C0"/>
                </a:solidFill>
                <a:latin typeface="Courier New" pitchFamily="49" charset="0"/>
              </a:rPr>
              <a:t>//find the temporary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solidFill>
                  <a:srgbClr val="0070C0"/>
                </a:solidFill>
                <a:latin typeface="Courier New" pitchFamily="49" charset="0"/>
              </a:rPr>
              <a:t>                              //storage column </a:t>
            </a:r>
            <a:r>
              <a:rPr lang="en-US" sz="2000" b="1" smtClean="0">
                <a:solidFill>
                  <a:srgbClr val="00FF00"/>
                </a:solidFill>
                <a:latin typeface="Courier New" pitchFamily="49" charset="0"/>
              </a:rPr>
              <a:t> </a:t>
            </a:r>
            <a:endParaRPr lang="en-US" sz="2000" b="1" smtClean="0">
              <a:latin typeface="Courier New" pitchFamily="49" charset="0"/>
            </a:endParaRP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if </a:t>
            </a:r>
            <a:r>
              <a:rPr lang="en-US" sz="2000" b="1" smtClean="0">
                <a:latin typeface="Courier New" pitchFamily="49" charset="0"/>
              </a:rPr>
              <a:t>(num == 1){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cout &lt;&lt; "move disc 1 from " &lt;&lt; from 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     &lt;&lt; " to " &lt;&lt; to &lt;&lt; endl;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}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  <a:r>
              <a:rPr lang="en-US" sz="2000" b="1" smtClean="0">
                <a:latin typeface="Courier New" pitchFamily="49" charset="0"/>
              </a:rPr>
              <a:t> {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hanoi(from, temp, num - 1);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cout &lt;&lt; "move disc " &lt;&lt; num &lt;&lt; " from " &lt;&lt; from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     &lt;&lt; " to " &lt;&lt; to &lt;&lt; endl;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hanoi(temp, to, num - 1);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}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Search - Iterative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Bef>
                <a:spcPts val="0"/>
              </a:spcBef>
              <a:buNone/>
            </a:pPr>
            <a:r>
              <a:rPr lang="en-US" sz="2400" dirty="0" err="1" smtClean="0"/>
              <a:t>Int</a:t>
            </a:r>
            <a:r>
              <a:rPr lang="en-US" sz="2400" dirty="0" smtClean="0"/>
              <a:t>  </a:t>
            </a:r>
            <a:r>
              <a:rPr lang="en-US" sz="2400" dirty="0" err="1" smtClean="0"/>
              <a:t>LinSearch</a:t>
            </a:r>
            <a:r>
              <a:rPr lang="en-US" sz="2400" dirty="0" smtClean="0"/>
              <a:t>(</a:t>
            </a:r>
            <a:r>
              <a:rPr lang="en-US" sz="2400" dirty="0" err="1" smtClean="0"/>
              <a:t>int</a:t>
            </a:r>
            <a:r>
              <a:rPr lang="en-US" sz="2400" dirty="0" smtClean="0"/>
              <a:t> [] list, </a:t>
            </a:r>
            <a:r>
              <a:rPr lang="en-US" sz="2400" dirty="0" err="1" smtClean="0"/>
              <a:t>int</a:t>
            </a:r>
            <a:r>
              <a:rPr lang="en-US" sz="2400" dirty="0" smtClean="0"/>
              <a:t> item, </a:t>
            </a:r>
            <a:r>
              <a:rPr lang="en-US" sz="2400" dirty="0" err="1" smtClean="0"/>
              <a:t>int</a:t>
            </a:r>
            <a:r>
              <a:rPr lang="en-US" sz="2400" dirty="0" smtClean="0"/>
              <a:t> size) {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</a:t>
            </a:r>
            <a:r>
              <a:rPr lang="en-US" sz="2400" dirty="0" err="1" smtClean="0"/>
              <a:t>int</a:t>
            </a:r>
            <a:r>
              <a:rPr lang="en-US" sz="2400" dirty="0" smtClean="0"/>
              <a:t> found  = 0;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	  </a:t>
            </a:r>
            <a:r>
              <a:rPr lang="en-US" sz="2400" dirty="0" err="1" smtClean="0"/>
              <a:t>int</a:t>
            </a:r>
            <a:r>
              <a:rPr lang="en-US" sz="2400" dirty="0" smtClean="0"/>
              <a:t> position = -1;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	  </a:t>
            </a:r>
            <a:r>
              <a:rPr lang="en-US" sz="2400" dirty="0" err="1" smtClean="0"/>
              <a:t>int</a:t>
            </a:r>
            <a:r>
              <a:rPr lang="en-US" sz="2400" dirty="0" smtClean="0"/>
              <a:t> index = 0;	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while (index &lt; size) &amp;&amp; (found == 0) {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   if (list[index] == item ) {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        found = 1;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		      position = index;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   } </a:t>
            </a:r>
            <a:r>
              <a:rPr lang="en-US" sz="2400" dirty="0" smtClean="0">
                <a:solidFill>
                  <a:srgbClr val="0000CC"/>
                </a:solidFill>
              </a:rPr>
              <a:t>// end if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    index++;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}  </a:t>
            </a:r>
            <a:r>
              <a:rPr lang="en-US" sz="2400" dirty="0" smtClean="0">
                <a:solidFill>
                  <a:srgbClr val="0000CC"/>
                </a:solidFill>
              </a:rPr>
              <a:t>// end of while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     return position;</a:t>
            </a:r>
          </a:p>
          <a:p>
            <a:pPr>
              <a:spcBef>
                <a:spcPts val="0"/>
              </a:spcBef>
              <a:buNone/>
            </a:pPr>
            <a:r>
              <a:rPr lang="en-US" sz="2400" dirty="0" smtClean="0"/>
              <a:t>} </a:t>
            </a:r>
            <a:r>
              <a:rPr lang="en-US" sz="2400" dirty="0" smtClean="0">
                <a:solidFill>
                  <a:srgbClr val="0000CC"/>
                </a:solidFill>
              </a:rPr>
              <a:t>// end of function </a:t>
            </a:r>
            <a:r>
              <a:rPr lang="en-US" sz="2400" dirty="0" err="1" smtClean="0">
                <a:solidFill>
                  <a:srgbClr val="0000CC"/>
                </a:solidFill>
              </a:rPr>
              <a:t>LinSearch</a:t>
            </a:r>
            <a:endParaRPr lang="en-US" dirty="0" smtClean="0">
              <a:solidFill>
                <a:srgbClr val="0000CC"/>
              </a:solidFill>
            </a:endParaRPr>
          </a:p>
          <a:p>
            <a:pPr>
              <a:spcBef>
                <a:spcPts val="0"/>
              </a:spcBef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Search - Recursive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Linear search can also be described as a recursive algorithm:</a:t>
            </a:r>
          </a:p>
          <a:p>
            <a:pPr>
              <a:buNone/>
            </a:pPr>
            <a:r>
              <a:rPr lang="en-US" sz="2400" dirty="0" err="1" smtClean="0">
                <a:latin typeface="Courier New" pitchFamily="49" charset="0"/>
                <a:cs typeface="Courier New" pitchFamily="49" charset="0"/>
              </a:rPr>
              <a:t>LinearSearch</a:t>
            </a: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(list, size, key)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if the list is empty, return Λ; </a:t>
            </a:r>
          </a:p>
          <a:p>
            <a:pPr>
              <a:buNone/>
            </a:pPr>
            <a:r>
              <a:rPr lang="en-US" sz="2400" dirty="0" smtClean="0">
                <a:latin typeface="Courier New" pitchFamily="49" charset="0"/>
                <a:cs typeface="Courier New" pitchFamily="49" charset="0"/>
              </a:rPr>
              <a:t>else </a:t>
            </a:r>
          </a:p>
          <a:p>
            <a:pPr lvl="1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if the first item of the list has the desired value, return its location; </a:t>
            </a:r>
          </a:p>
          <a:p>
            <a:pPr lvl="1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else </a:t>
            </a:r>
          </a:p>
          <a:p>
            <a:pPr lvl="1">
              <a:buNone/>
            </a:pP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	return </a:t>
            </a:r>
            <a:r>
              <a:rPr lang="en-US" sz="2000" dirty="0" err="1" smtClean="0">
                <a:latin typeface="Courier New" pitchFamily="49" charset="0"/>
                <a:cs typeface="Courier New" pitchFamily="49" charset="0"/>
              </a:rPr>
              <a:t>LinearSearch</a:t>
            </a:r>
            <a:r>
              <a:rPr lang="en-US" sz="2000" dirty="0" smtClean="0">
                <a:latin typeface="Courier New" pitchFamily="49" charset="0"/>
                <a:cs typeface="Courier New" pitchFamily="49" charset="0"/>
              </a:rPr>
              <a:t>(value, remainder of the list)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Linear Search – Recursive Code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486400"/>
          </a:xfrm>
        </p:spPr>
        <p:txBody>
          <a:bodyPr/>
          <a:lstStyle/>
          <a:p>
            <a:pPr>
              <a:buNone/>
            </a:pPr>
            <a:r>
              <a:rPr lang="en-US" sz="2800" dirty="0" err="1" smtClean="0"/>
              <a:t>int</a:t>
            </a:r>
            <a:r>
              <a:rPr lang="en-US" sz="2800" dirty="0" smtClean="0"/>
              <a:t> </a:t>
            </a:r>
            <a:r>
              <a:rPr lang="en-US" sz="2800" dirty="0" err="1" smtClean="0"/>
              <a:t>linearSearch</a:t>
            </a:r>
            <a:r>
              <a:rPr lang="en-US" sz="2800" dirty="0" smtClean="0"/>
              <a:t>(const </a:t>
            </a:r>
            <a:r>
              <a:rPr lang="en-US" sz="2800" dirty="0" err="1" smtClean="0"/>
              <a:t>int</a:t>
            </a:r>
            <a:r>
              <a:rPr lang="en-US" sz="2800" dirty="0" smtClean="0"/>
              <a:t> list[], </a:t>
            </a:r>
            <a:r>
              <a:rPr lang="en-US" sz="2800" dirty="0" err="1" smtClean="0"/>
              <a:t>int</a:t>
            </a:r>
            <a:r>
              <a:rPr lang="en-US" sz="2800" dirty="0" smtClean="0"/>
              <a:t> first, </a:t>
            </a:r>
            <a:r>
              <a:rPr lang="en-US" sz="2800" dirty="0" err="1" smtClean="0"/>
              <a:t>int</a:t>
            </a:r>
            <a:r>
              <a:rPr lang="en-US" sz="2800" dirty="0" smtClean="0"/>
              <a:t> last, </a:t>
            </a:r>
            <a:r>
              <a:rPr lang="en-US" sz="2800" dirty="0" err="1" smtClean="0"/>
              <a:t>int</a:t>
            </a:r>
            <a:r>
              <a:rPr lang="en-US" sz="2800" dirty="0" smtClean="0"/>
              <a:t> key)</a:t>
            </a:r>
          </a:p>
          <a:p>
            <a:pPr>
              <a:buNone/>
            </a:pPr>
            <a:r>
              <a:rPr lang="en-US" sz="2800" dirty="0" smtClean="0"/>
              <a:t>{</a:t>
            </a:r>
          </a:p>
          <a:p>
            <a:pPr>
              <a:buNone/>
            </a:pPr>
            <a:r>
              <a:rPr lang="en-US" sz="2800" dirty="0" smtClean="0"/>
              <a:t>     if (first == last) </a:t>
            </a:r>
            <a:r>
              <a:rPr lang="en-US" sz="2800" dirty="0" smtClean="0">
                <a:solidFill>
                  <a:srgbClr val="0000CC"/>
                </a:solidFill>
              </a:rPr>
              <a:t>// base case: target not found </a:t>
            </a:r>
          </a:p>
          <a:p>
            <a:pPr>
              <a:buNone/>
            </a:pPr>
            <a:r>
              <a:rPr lang="en-US" sz="2800" dirty="0" smtClean="0"/>
              <a:t>		return last; </a:t>
            </a:r>
          </a:p>
          <a:p>
            <a:pPr>
              <a:buNone/>
            </a:pPr>
            <a:r>
              <a:rPr lang="en-US" sz="2800" dirty="0" smtClean="0"/>
              <a:t>     if (list[first] == target) </a:t>
            </a:r>
            <a:r>
              <a:rPr lang="en-US" sz="2800" dirty="0" smtClean="0">
                <a:solidFill>
                  <a:srgbClr val="0000CC"/>
                </a:solidFill>
              </a:rPr>
              <a:t>// base case: target found </a:t>
            </a:r>
            <a:r>
              <a:rPr lang="en-US" sz="2800" dirty="0" smtClean="0"/>
              <a:t>	return first; </a:t>
            </a:r>
          </a:p>
          <a:p>
            <a:pPr>
              <a:buNone/>
            </a:pPr>
            <a:r>
              <a:rPr lang="en-US" sz="2800" dirty="0" smtClean="0">
                <a:solidFill>
                  <a:srgbClr val="0000CC"/>
                </a:solidFill>
              </a:rPr>
              <a:t>// inductive step: search with range [first+1, last) </a:t>
            </a:r>
          </a:p>
          <a:p>
            <a:pPr>
              <a:buNone/>
            </a:pPr>
            <a:r>
              <a:rPr lang="en-US" sz="2800" dirty="0" smtClean="0"/>
              <a:t>  return </a:t>
            </a:r>
            <a:r>
              <a:rPr lang="en-US" sz="2800" dirty="0" err="1" smtClean="0"/>
              <a:t>RecLinearSearch</a:t>
            </a:r>
            <a:r>
              <a:rPr lang="en-US" sz="2800" dirty="0" smtClean="0"/>
              <a:t> (</a:t>
            </a:r>
            <a:r>
              <a:rPr lang="en-US" sz="2800" dirty="0" err="1" smtClean="0"/>
              <a:t>arr</a:t>
            </a:r>
            <a:r>
              <a:rPr lang="en-US" sz="2800" dirty="0" smtClean="0"/>
              <a:t>, first+1, last, target)</a:t>
            </a:r>
          </a:p>
          <a:p>
            <a:pPr>
              <a:buNone/>
            </a:pPr>
            <a:endParaRPr lang="en-US" sz="2800" dirty="0" smtClean="0"/>
          </a:p>
          <a:p>
            <a:pPr>
              <a:buNone/>
            </a:pPr>
            <a:r>
              <a:rPr lang="en-US" sz="2800" dirty="0" smtClean="0"/>
              <a:t> } </a:t>
            </a:r>
            <a:r>
              <a:rPr lang="en-US" sz="2800" dirty="0" smtClean="0">
                <a:solidFill>
                  <a:srgbClr val="0000CC"/>
                </a:solidFill>
              </a:rPr>
              <a:t>// end </a:t>
            </a:r>
            <a:r>
              <a:rPr lang="en-US" sz="2800" dirty="0" err="1" smtClean="0">
                <a:solidFill>
                  <a:srgbClr val="0000CC"/>
                </a:solidFill>
              </a:rPr>
              <a:t>RecLinearSearch</a:t>
            </a:r>
            <a:endParaRPr lang="en-US" sz="2800" dirty="0" smtClean="0">
              <a:solidFill>
                <a:srgbClr val="0000CC"/>
              </a:solidFill>
            </a:endParaRPr>
          </a:p>
          <a:p>
            <a:pPr>
              <a:buNone/>
            </a:pPr>
            <a:endParaRPr lang="en-US" sz="28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Example : Binary Search</a:t>
            </a:r>
          </a:p>
        </p:txBody>
      </p:sp>
      <p:sp>
        <p:nvSpPr>
          <p:cNvPr id="32771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8763000" cy="4724400"/>
          </a:xfrm>
        </p:spPr>
        <p:txBody>
          <a:bodyPr/>
          <a:lstStyle/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main() {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	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const int </a:t>
            </a:r>
            <a:r>
              <a:rPr lang="en-US" sz="2000" b="1" smtClean="0">
                <a:latin typeface="Courier New" pitchFamily="49" charset="0"/>
              </a:rPr>
              <a:t>array_size = 8;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 </a:t>
            </a:r>
            <a:r>
              <a:rPr lang="en-US" sz="2000" b="1" smtClean="0">
                <a:latin typeface="Courier New" pitchFamily="49" charset="0"/>
              </a:rPr>
              <a:t>list[array_size]={1, 2, 3, 5, 7, 10, 14, 17};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2000" b="1" smtClean="0">
                <a:latin typeface="Courier New" pitchFamily="49" charset="0"/>
              </a:rPr>
              <a:t> search_value;</a:t>
            </a:r>
          </a:p>
          <a:p>
            <a:pPr eaLnBrk="1" hangingPunct="1">
              <a:buFont typeface="Monotype Sorts" pitchFamily="2" charset="2"/>
              <a:buNone/>
            </a:pPr>
            <a:endParaRPr lang="en-US" sz="2000" b="1" smtClean="0">
              <a:latin typeface="Courier New" pitchFamily="49" charset="0"/>
            </a:endParaRP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cout &lt;&lt; "Enter search value: ";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cin &gt;&gt; search_value;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cout &lt;&lt; bsearchr(list,0,array_size-1,search_value)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     &lt;&lt; endl;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    </a:t>
            </a:r>
            <a:r>
              <a:rPr lang="en-US" sz="20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2000" b="1" smtClean="0">
                <a:latin typeface="Courier New" pitchFamily="49" charset="0"/>
              </a:rPr>
              <a:t> 0;	</a:t>
            </a:r>
          </a:p>
          <a:p>
            <a:pPr eaLnBrk="1" hangingPunct="1">
              <a:buFont typeface="Monotype Sorts" pitchFamily="2" charset="2"/>
              <a:buNone/>
            </a:pPr>
            <a:r>
              <a:rPr lang="en-US" sz="2000" b="1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Binary Search - Iterative</a:t>
            </a:r>
          </a:p>
        </p:txBody>
      </p:sp>
      <p:sp>
        <p:nvSpPr>
          <p:cNvPr id="33795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763000" cy="4953000"/>
          </a:xfrm>
        </p:spPr>
        <p:txBody>
          <a:bodyPr/>
          <a:lstStyle/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Searches an ordered array of integers</a:t>
            </a:r>
          </a:p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bsearch(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const int</a:t>
            </a:r>
            <a:r>
              <a:rPr lang="en-US" sz="1800" b="1" smtClean="0">
                <a:latin typeface="Courier New" pitchFamily="49" charset="0"/>
              </a:rPr>
              <a:t> data[], 	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array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size,    		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array size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value    	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value to find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){           	 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output: if found,return  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66FF33"/>
                </a:solidFill>
                <a:latin typeface="Courier New" pitchFamily="49" charset="0"/>
              </a:rPr>
              <a:t>                         	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index; otherwise, return -1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		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first, last, upper;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		 first = 0;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		 last = size - 1;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		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while</a:t>
            </a:r>
            <a:r>
              <a:rPr lang="en-US" sz="1800" b="1" smtClean="0">
                <a:latin typeface="Courier New" pitchFamily="49" charset="0"/>
              </a:rPr>
              <a:t> (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true</a:t>
            </a:r>
            <a:r>
              <a:rPr lang="en-US" sz="1800" b="1" smtClean="0">
                <a:latin typeface="Courier New" pitchFamily="49" charset="0"/>
              </a:rPr>
              <a:t>) {</a:t>
            </a:r>
          </a:p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middle = (first + last) / 2;</a:t>
            </a:r>
          </a:p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if </a:t>
            </a:r>
            <a:r>
              <a:rPr lang="en-US" sz="1800" b="1" smtClean="0">
                <a:latin typeface="Courier New" pitchFamily="49" charset="0"/>
              </a:rPr>
              <a:t>(data[middle] == value)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middle;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800" b="1" smtClean="0">
                <a:latin typeface="Courier New" pitchFamily="49" charset="0"/>
              </a:rPr>
              <a:t>(first &gt;= last)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-1;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800" b="1" smtClean="0">
                <a:latin typeface="Courier New" pitchFamily="49" charset="0"/>
              </a:rPr>
              <a:t>(value &lt; data[middle])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			last = middle - 1;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			first = middle + 1;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} </a:t>
            </a:r>
          </a:p>
          <a:p>
            <a:pPr eaLnBrk="1" hangingPunct="1">
              <a:lnSpc>
                <a:spcPct val="50000"/>
              </a:lnSpc>
              <a:buFont typeface="Monotype Sorts" pitchFamily="2" charset="2"/>
              <a:buNone/>
            </a:pPr>
            <a:endParaRPr lang="en-US" sz="1800" b="1" smtClean="0">
              <a:latin typeface="Courier New" pitchFamily="49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  <a:noFill/>
        </p:spPr>
        <p:txBody>
          <a:bodyPr/>
          <a:lstStyle/>
          <a:p>
            <a:pPr eaLnBrk="1" hangingPunct="1"/>
            <a:r>
              <a:rPr lang="en-US" smtClean="0"/>
              <a:t>Binary Search with Recursion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idx="1"/>
          </p:nvPr>
        </p:nvSpPr>
        <p:spPr>
          <a:xfrm>
            <a:off x="228600" y="1219200"/>
            <a:ext cx="8610600" cy="4876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Searches an ordered array of integers using recursion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 </a:t>
            </a:r>
            <a:r>
              <a:rPr lang="en-US" sz="1800" b="1" smtClean="0">
                <a:latin typeface="Courier New" pitchFamily="49" charset="0"/>
              </a:rPr>
              <a:t>bsearchr(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const int</a:t>
            </a:r>
            <a:r>
              <a:rPr lang="en-US" sz="1800" b="1" smtClean="0">
                <a:latin typeface="Courier New" pitchFamily="49" charset="0"/>
              </a:rPr>
              <a:t> data[], 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array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first,        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lower bound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 </a:t>
            </a:r>
            <a:r>
              <a:rPr lang="en-US" sz="1800" b="1" smtClean="0">
                <a:latin typeface="Courier New" pitchFamily="49" charset="0"/>
              </a:rPr>
              <a:t>last,        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upper bound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value         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input: value to find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  )</a:t>
            </a:r>
            <a:r>
              <a:rPr lang="en-US" sz="1800" b="1" smtClean="0">
                <a:solidFill>
                  <a:srgbClr val="0070C0"/>
                </a:solidFill>
                <a:latin typeface="Courier New" pitchFamily="49" charset="0"/>
              </a:rPr>
              <a:t>// output: index if found,  otherwise return –1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{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800" b="1" smtClean="0">
                <a:latin typeface="Courier New" pitchFamily="49" charset="0"/>
              </a:rPr>
              <a:t> middle = (first + last) / 2;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if </a:t>
            </a:r>
            <a:r>
              <a:rPr lang="en-US" sz="1800" b="1" smtClean="0">
                <a:latin typeface="Courier New" pitchFamily="49" charset="0"/>
              </a:rPr>
              <a:t>(data[middle] == value)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middle;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800" b="1" smtClean="0">
                <a:latin typeface="Courier New" pitchFamily="49" charset="0"/>
              </a:rPr>
              <a:t>(first &gt;= last)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-1;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800" b="1" smtClean="0">
                <a:latin typeface="Courier New" pitchFamily="49" charset="0"/>
              </a:rPr>
              <a:t>(value &lt; data[middle])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800" b="1" smtClean="0">
                <a:latin typeface="Courier New" pitchFamily="49" charset="0"/>
              </a:rPr>
              <a:t> bsearchr(data, first, middle-1, value);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   </a:t>
            </a: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solidFill>
                  <a:srgbClr val="0000CC"/>
                </a:solidFill>
                <a:latin typeface="Courier New" pitchFamily="49" charset="0"/>
              </a:rPr>
              <a:t>      return </a:t>
            </a:r>
            <a:r>
              <a:rPr lang="en-US" sz="1800" b="1" smtClean="0">
                <a:latin typeface="Courier New" pitchFamily="49" charset="0"/>
              </a:rPr>
              <a:t>bsearchr(data, middle+1, last, value);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800" b="1" smtClean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7924800" cy="762000"/>
          </a:xfrm>
          <a:noFill/>
        </p:spPr>
        <p:txBody>
          <a:bodyPr/>
          <a:lstStyle/>
          <a:p>
            <a:pPr eaLnBrk="1" hangingPunct="1"/>
            <a:r>
              <a:rPr lang="en-US" dirty="0" smtClean="0"/>
              <a:t>Binary Search W &amp; W/O Recursion</a:t>
            </a:r>
          </a:p>
        </p:txBody>
      </p:sp>
      <p:sp>
        <p:nvSpPr>
          <p:cNvPr id="35843" name="Rectangle 3"/>
          <p:cNvSpPr>
            <a:spLocks noGrp="1" noChangeArrowheads="1"/>
          </p:cNvSpPr>
          <p:nvPr>
            <p:ph idx="1"/>
          </p:nvPr>
        </p:nvSpPr>
        <p:spPr>
          <a:xfrm>
            <a:off x="0" y="838200"/>
            <a:ext cx="9144000" cy="6019800"/>
          </a:xfrm>
        </p:spPr>
        <p:txBody>
          <a:bodyPr/>
          <a:lstStyle/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		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solidFill>
                  <a:srgbClr val="A2C1FE"/>
                </a:solidFill>
                <a:latin typeface="Courier New" pitchFamily="49" charset="0"/>
              </a:rPr>
              <a:t>        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solidFill>
                  <a:srgbClr val="A2C1FE"/>
                </a:solidFill>
                <a:latin typeface="Courier New" pitchFamily="49" charset="0"/>
              </a:rPr>
              <a:t>	  </a:t>
            </a:r>
            <a:r>
              <a:rPr lang="en-US" sz="16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600" b="1" dirty="0" smtClean="0">
                <a:latin typeface="Courier New" pitchFamily="49" charset="0"/>
              </a:rPr>
              <a:t> first, last, upper;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		 first = 0;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		 last = size - 1;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		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while </a:t>
            </a:r>
            <a:r>
              <a:rPr lang="en-US" sz="1600" b="1" dirty="0" smtClean="0">
                <a:latin typeface="Courier New" pitchFamily="49" charset="0"/>
              </a:rPr>
              <a:t>(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true</a:t>
            </a:r>
            <a:r>
              <a:rPr lang="en-US" sz="1600" b="1" dirty="0" smtClean="0">
                <a:latin typeface="Courier New" pitchFamily="49" charset="0"/>
              </a:rPr>
              <a:t>) {</a:t>
            </a:r>
          </a:p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middle = (first + last) / 2;</a:t>
            </a:r>
          </a:p>
          <a:p>
            <a:pPr eaLnBrk="1" hangingPunct="1">
              <a:lnSpc>
                <a:spcPct val="70000"/>
              </a:lnSpc>
              <a:buFont typeface="Monotype Sorts" pitchFamily="2" charset="2"/>
              <a:buNone/>
            </a:pP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          if </a:t>
            </a:r>
            <a:r>
              <a:rPr lang="en-US" sz="1600" b="1" dirty="0" smtClean="0">
                <a:latin typeface="Courier New" pitchFamily="49" charset="0"/>
              </a:rPr>
              <a:t>(data[middle] == value)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</a:rPr>
              <a:t> middle;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600" b="1" dirty="0" smtClean="0">
                <a:latin typeface="Courier New" pitchFamily="49" charset="0"/>
              </a:rPr>
              <a:t>(first &gt;= last)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</a:rPr>
              <a:t> -1;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600" b="1" dirty="0" smtClean="0">
                <a:latin typeface="Courier New" pitchFamily="49" charset="0"/>
              </a:rPr>
              <a:t>(value &lt; data[middle])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			last = middle - 1;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			first = middle + 1;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}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} </a:t>
            </a:r>
          </a:p>
          <a:p>
            <a:pPr eaLnBrk="1" hangingPunct="1">
              <a:lnSpc>
                <a:spcPct val="60000"/>
              </a:lnSpc>
              <a:buFont typeface="Monotype Sorts" pitchFamily="2" charset="2"/>
              <a:buNone/>
            </a:pPr>
            <a:endParaRPr lang="en-US" sz="1600" b="1" dirty="0" smtClean="0">
              <a:latin typeface="Courier New" pitchFamily="49" charset="0"/>
            </a:endParaRP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{  </a:t>
            </a:r>
            <a:r>
              <a:rPr lang="en-US" sz="1600" b="1" dirty="0" err="1" smtClean="0">
                <a:solidFill>
                  <a:srgbClr val="0000CC"/>
                </a:solidFill>
                <a:latin typeface="Courier New" pitchFamily="49" charset="0"/>
              </a:rPr>
              <a:t>int</a:t>
            </a:r>
            <a:r>
              <a:rPr lang="en-US" sz="1600" b="1" dirty="0" smtClean="0">
                <a:latin typeface="Courier New" pitchFamily="49" charset="0"/>
              </a:rPr>
              <a:t> middle = (first + last) / 2;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if</a:t>
            </a:r>
            <a:r>
              <a:rPr lang="en-US" sz="1600" b="1" dirty="0" smtClean="0">
                <a:latin typeface="Courier New" pitchFamily="49" charset="0"/>
              </a:rPr>
              <a:t> (data[middle] == value)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</a:rPr>
              <a:t> middle;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600" b="1" dirty="0" smtClean="0">
                <a:latin typeface="Courier New" pitchFamily="49" charset="0"/>
              </a:rPr>
              <a:t>(first &gt;= last)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return</a:t>
            </a:r>
            <a:r>
              <a:rPr lang="en-US" sz="1600" b="1" dirty="0" smtClean="0">
                <a:latin typeface="Courier New" pitchFamily="49" charset="0"/>
              </a:rPr>
              <a:t> -1;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 if </a:t>
            </a:r>
            <a:r>
              <a:rPr lang="en-US" sz="1600" b="1" dirty="0" smtClean="0">
                <a:latin typeface="Courier New" pitchFamily="49" charset="0"/>
              </a:rPr>
              <a:t>(value &lt; data[middle])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return </a:t>
            </a:r>
            <a:r>
              <a:rPr lang="en-US" sz="1600" b="1" dirty="0" err="1" smtClean="0">
                <a:latin typeface="Courier New" pitchFamily="49" charset="0"/>
              </a:rPr>
              <a:t>bsearchr</a:t>
            </a:r>
            <a:r>
              <a:rPr lang="en-US" sz="1600" b="1" dirty="0" smtClean="0">
                <a:latin typeface="Courier New" pitchFamily="49" charset="0"/>
              </a:rPr>
              <a:t>(data, first, middle-1, value);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   </a:t>
            </a: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else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solidFill>
                  <a:srgbClr val="0000CC"/>
                </a:solidFill>
                <a:latin typeface="Courier New" pitchFamily="49" charset="0"/>
              </a:rPr>
              <a:t>      return </a:t>
            </a:r>
            <a:r>
              <a:rPr lang="en-US" sz="1600" b="1" dirty="0" err="1" smtClean="0">
                <a:latin typeface="Courier New" pitchFamily="49" charset="0"/>
              </a:rPr>
              <a:t>bsearchr</a:t>
            </a:r>
            <a:r>
              <a:rPr lang="en-US" sz="1600" b="1" dirty="0" smtClean="0">
                <a:latin typeface="Courier New" pitchFamily="49" charset="0"/>
              </a:rPr>
              <a:t>(data, middle+1, last, value);</a:t>
            </a:r>
          </a:p>
          <a:p>
            <a:pPr eaLnBrk="1" hangingPunct="1">
              <a:lnSpc>
                <a:spcPct val="80000"/>
              </a:lnSpc>
              <a:buFont typeface="Monotype Sorts" pitchFamily="2" charset="2"/>
              <a:buNone/>
            </a:pPr>
            <a:r>
              <a:rPr lang="en-US" sz="1600" b="1" dirty="0" smtClean="0">
                <a:latin typeface="Courier New" pitchFamily="49" charset="0"/>
              </a:rPr>
              <a:t>}</a:t>
            </a:r>
          </a:p>
        </p:txBody>
      </p:sp>
      <p:sp>
        <p:nvSpPr>
          <p:cNvPr id="35844" name="Line 4"/>
          <p:cNvSpPr>
            <a:spLocks noChangeShapeType="1"/>
          </p:cNvSpPr>
          <p:nvPr/>
        </p:nvSpPr>
        <p:spPr bwMode="auto">
          <a:xfrm>
            <a:off x="152400" y="4267200"/>
            <a:ext cx="8763000" cy="0"/>
          </a:xfrm>
          <a:prstGeom prst="line">
            <a:avLst/>
          </a:prstGeom>
          <a:noFill/>
          <a:ln w="57150">
            <a:solidFill>
              <a:srgbClr val="0000CC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5845" name="Text Box 5"/>
          <p:cNvSpPr txBox="1">
            <a:spLocks noChangeArrowheads="1"/>
          </p:cNvSpPr>
          <p:nvPr/>
        </p:nvSpPr>
        <p:spPr bwMode="auto">
          <a:xfrm>
            <a:off x="6248400" y="1828800"/>
            <a:ext cx="21637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sz="2400">
                <a:solidFill>
                  <a:srgbClr val="0070C0"/>
                </a:solidFill>
              </a:rPr>
              <a:t>w/o recursion</a:t>
            </a:r>
            <a:endParaRPr lang="en-US">
              <a:solidFill>
                <a:srgbClr val="0070C0"/>
              </a:solidFill>
            </a:endParaRPr>
          </a:p>
        </p:txBody>
      </p:sp>
      <p:sp>
        <p:nvSpPr>
          <p:cNvPr id="35846" name="Text Box 6"/>
          <p:cNvSpPr txBox="1">
            <a:spLocks noChangeArrowheads="1"/>
          </p:cNvSpPr>
          <p:nvPr/>
        </p:nvSpPr>
        <p:spPr bwMode="auto">
          <a:xfrm>
            <a:off x="6248400" y="4800600"/>
            <a:ext cx="2265363" cy="4572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marL="342900" indent="-342900">
              <a:buFont typeface="Monotype Sorts" pitchFamily="2" charset="2"/>
              <a:buNone/>
            </a:pPr>
            <a:r>
              <a:rPr lang="en-US" sz="2400">
                <a:solidFill>
                  <a:srgbClr val="0070C0"/>
                </a:solidFill>
              </a:rPr>
              <a:t>with recursion</a:t>
            </a:r>
            <a:endParaRPr lang="en-US">
              <a:solidFill>
                <a:srgbClr val="0070C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Recursive Binary Search</a:t>
            </a:r>
            <a:endParaRPr lang="en-US" dirty="0"/>
          </a:p>
        </p:txBody>
      </p:sp>
      <p:sp>
        <p:nvSpPr>
          <p:cNvPr id="5" name="Rectangle 3"/>
          <p:cNvSpPr txBox="1">
            <a:spLocks noChangeArrowheads="1"/>
          </p:cNvSpPr>
          <p:nvPr/>
        </p:nvSpPr>
        <p:spPr bwMode="auto">
          <a:xfrm>
            <a:off x="457200" y="1524000"/>
            <a:ext cx="7772400" cy="472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int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binarySearch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(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double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b,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double 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X[], </a:t>
            </a: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int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, </a:t>
            </a: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int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right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){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if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==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right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)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if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(b==X[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])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return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else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return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-1;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</a:t>
            </a:r>
            <a:r>
              <a:rPr kumimoji="0" lang="en-US" sz="2600" b="1" i="0" u="none" strike="noStrike" kern="0" cap="none" spc="0" normalizeH="0" baseline="0" noProof="0" dirty="0" err="1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int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= (</a:t>
            </a:r>
            <a:r>
              <a:rPr kumimoji="0" lang="en-US" sz="2600" b="0" i="1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left+right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)/2;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if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(b==X[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])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return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if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(b &lt; X[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])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return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binarySearch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(b, X, </a:t>
            </a:r>
            <a:r>
              <a:rPr kumimoji="0" lang="en-US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left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, </a:t>
            </a:r>
            <a:r>
              <a:rPr kumimoji="0" lang="en-US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mid-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1);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	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if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(b &gt; X[</a:t>
            </a:r>
            <a:r>
              <a:rPr kumimoji="0" lang="en-US" sz="26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]) </a:t>
            </a:r>
            <a:r>
              <a:rPr kumimoji="0" lang="en-US" sz="2600" b="1" i="0" u="none" strike="noStrike" kern="0" cap="none" spc="0" normalizeH="0" baseline="0" noProof="0" dirty="0" smtClean="0">
                <a:ln>
                  <a:noFill/>
                </a:ln>
                <a:solidFill>
                  <a:srgbClr val="3333CC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return</a:t>
            </a: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 </a:t>
            </a:r>
            <a:r>
              <a:rPr kumimoji="0" lang="en-US" sz="2200" b="0" i="0" u="none" strike="noStrike" kern="0" cap="none" spc="0" normalizeH="0" baseline="0" noProof="0" dirty="0" err="1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binarySearch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(b, X, </a:t>
            </a:r>
            <a:r>
              <a:rPr kumimoji="0" lang="en-US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mid+1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, </a:t>
            </a:r>
            <a:r>
              <a:rPr kumimoji="0" lang="en-US" sz="2200" b="0" i="1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right</a:t>
            </a:r>
            <a:r>
              <a:rPr kumimoji="0" lang="en-US" sz="22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);</a:t>
            </a:r>
          </a:p>
          <a:p>
            <a:pPr marL="342900" marR="0" lvl="0" indent="-342900" algn="l" defTabSz="914400" rtl="0" eaLnBrk="1" fontAlgn="base" latinLnBrk="0" hangingPunct="1">
              <a:lnSpc>
                <a:spcPct val="9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/>
                <a:ea typeface="+mn-ea"/>
                <a:cs typeface="Arial"/>
              </a:rPr>
              <a:t>}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a linked List - Iterative</a:t>
            </a:r>
            <a:endParaRPr lang="en-US" dirty="0"/>
          </a:p>
        </p:txBody>
      </p:sp>
      <p:sp>
        <p:nvSpPr>
          <p:cNvPr id="4" name="Text Box 3"/>
          <p:cNvSpPr txBox="1">
            <a:spLocks noChangeArrowheads="1"/>
          </p:cNvSpPr>
          <p:nvPr/>
        </p:nvSpPr>
        <p:spPr bwMode="auto">
          <a:xfrm>
            <a:off x="304800" y="1158419"/>
            <a:ext cx="5615640" cy="5139869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dirty="0" err="1" smtClean="0">
                <a:effectLst/>
                <a:latin typeface="Courier New" pitchFamily="49" charset="0"/>
              </a:rPr>
              <a:t>struct</a:t>
            </a:r>
            <a:r>
              <a:rPr lang="en-US" sz="1600" dirty="0" smtClean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</a:rPr>
              <a:t>{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</a:t>
            </a:r>
            <a:r>
              <a:rPr lang="en-US" sz="1600" dirty="0" err="1">
                <a:effectLst/>
                <a:latin typeface="Courier New" pitchFamily="49" charset="0"/>
              </a:rPr>
              <a:t>int</a:t>
            </a:r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val</a:t>
            </a:r>
            <a:r>
              <a:rPr lang="en-US" sz="16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</a:t>
            </a:r>
            <a:r>
              <a:rPr lang="en-US" sz="1600" dirty="0" err="1">
                <a:effectLst/>
                <a:latin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</a:rPr>
              <a:t> *next</a:t>
            </a:r>
            <a:r>
              <a:rPr lang="en-US" sz="1600" dirty="0" smtClean="0">
                <a:effectLst/>
                <a:latin typeface="Courier New" pitchFamily="49" charset="0"/>
              </a:rPr>
              <a:t>;  };</a:t>
            </a:r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 smtClean="0">
                <a:effectLst/>
                <a:latin typeface="Courier New" pitchFamily="49" charset="0"/>
              </a:rPr>
              <a:t>void </a:t>
            </a:r>
            <a:r>
              <a:rPr lang="en-US" sz="1600" dirty="0">
                <a:effectLst/>
                <a:latin typeface="Courier New" pitchFamily="49" charset="0"/>
              </a:rPr>
              <a:t>main(){ </a:t>
            </a:r>
          </a:p>
          <a:p>
            <a:pPr eaLnBrk="0" hangingPunct="0"/>
            <a:r>
              <a:rPr lang="en-US" sz="1600" dirty="0" err="1" smtClean="0">
                <a:effectLst/>
                <a:latin typeface="Courier New" pitchFamily="49" charset="0"/>
              </a:rPr>
              <a:t>int</a:t>
            </a:r>
            <a:r>
              <a:rPr lang="en-US" sz="1600" dirty="0" smtClean="0">
                <a:effectLst/>
                <a:latin typeface="Courier New" pitchFamily="49" charset="0"/>
              </a:rPr>
              <a:t> </a:t>
            </a:r>
            <a:r>
              <a:rPr lang="en-US" sz="1600" dirty="0">
                <a:effectLst/>
                <a:latin typeface="Courier New" pitchFamily="49" charset="0"/>
              </a:rPr>
              <a:t>x;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</a:t>
            </a:r>
            <a:r>
              <a:rPr lang="en-US" sz="1600" dirty="0" err="1">
                <a:effectLst/>
                <a:latin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</a:rPr>
              <a:t> *head;    //data member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</a:t>
            </a:r>
            <a:r>
              <a:rPr lang="en-US" sz="1600" dirty="0" smtClean="0">
                <a:effectLst/>
                <a:latin typeface="Courier New" pitchFamily="49" charset="0"/>
              </a:rPr>
              <a:t>for(</a:t>
            </a:r>
            <a:r>
              <a:rPr lang="en-US" sz="1600" dirty="0" err="1" smtClean="0">
                <a:effectLst/>
                <a:latin typeface="Courier New" pitchFamily="49" charset="0"/>
              </a:rPr>
              <a:t>int</a:t>
            </a:r>
            <a:r>
              <a:rPr lang="en-US" sz="1600" dirty="0" smtClean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i</a:t>
            </a:r>
            <a:r>
              <a:rPr lang="en-US" sz="1600" dirty="0">
                <a:effectLst/>
                <a:latin typeface="Courier New" pitchFamily="49" charset="0"/>
              </a:rPr>
              <a:t>=0, </a:t>
            </a:r>
            <a:r>
              <a:rPr lang="en-US" sz="1600" dirty="0" err="1">
                <a:effectLst/>
                <a:latin typeface="Courier New" pitchFamily="49" charset="0"/>
              </a:rPr>
              <a:t>i</a:t>
            </a:r>
            <a:r>
              <a:rPr lang="en-US" sz="1600" dirty="0">
                <a:effectLst/>
                <a:latin typeface="Courier New" pitchFamily="49" charset="0"/>
              </a:rPr>
              <a:t>&lt;5, </a:t>
            </a:r>
            <a:r>
              <a:rPr lang="en-US" sz="1600" dirty="0" err="1">
                <a:effectLst/>
                <a:latin typeface="Courier New" pitchFamily="49" charset="0"/>
              </a:rPr>
              <a:t>i</a:t>
            </a:r>
            <a:r>
              <a:rPr lang="en-US" sz="1600" dirty="0" smtClean="0">
                <a:effectLst/>
                <a:latin typeface="Courier New" pitchFamily="49" charset="0"/>
              </a:rPr>
              <a:t>++) { </a:t>
            </a:r>
          </a:p>
          <a:p>
            <a:pPr eaLnBrk="0" hangingPunct="0"/>
            <a:r>
              <a:rPr lang="en-US" sz="1600" dirty="0" smtClean="0">
                <a:effectLst/>
                <a:latin typeface="Courier New" pitchFamily="49" charset="0"/>
              </a:rPr>
              <a:t>	</a:t>
            </a:r>
            <a:r>
              <a:rPr lang="en-US" sz="1600" dirty="0" err="1" smtClean="0">
                <a:effectLst/>
                <a:latin typeface="Courier New" pitchFamily="49" charset="0"/>
              </a:rPr>
              <a:t>cout</a:t>
            </a:r>
            <a:r>
              <a:rPr lang="en-US" sz="1600" dirty="0">
                <a:effectLst/>
                <a:latin typeface="Courier New" pitchFamily="49" charset="0"/>
              </a:rPr>
              <a:t>&lt;&lt;“Enter value…”&gt;&gt;x;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	</a:t>
            </a:r>
            <a:r>
              <a:rPr lang="en-US" sz="1600" dirty="0" smtClean="0">
                <a:effectLst/>
                <a:latin typeface="Courier New" pitchFamily="49" charset="0"/>
              </a:rPr>
              <a:t>insert(x</a:t>
            </a:r>
            <a:r>
              <a:rPr lang="en-US" sz="1600" dirty="0">
                <a:effectLst/>
                <a:latin typeface="Courier New" pitchFamily="49" charset="0"/>
              </a:rPr>
              <a:t>); }	</a:t>
            </a:r>
          </a:p>
          <a:p>
            <a:pPr eaLnBrk="0" hangingPunct="0"/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void insert(</a:t>
            </a:r>
            <a:r>
              <a:rPr lang="en-US" sz="1600" dirty="0" err="1">
                <a:effectLst/>
                <a:latin typeface="Courier New" pitchFamily="49" charset="0"/>
              </a:rPr>
              <a:t>int</a:t>
            </a:r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 smtClean="0">
                <a:effectLst/>
                <a:latin typeface="Courier New" pitchFamily="49" charset="0"/>
              </a:rPr>
              <a:t>inVal</a:t>
            </a:r>
            <a:r>
              <a:rPr lang="en-US" sz="1600" dirty="0" smtClean="0">
                <a:effectLst/>
                <a:latin typeface="Courier New" pitchFamily="49" charset="0"/>
              </a:rPr>
              <a:t> ) </a:t>
            </a:r>
            <a:r>
              <a:rPr lang="en-US" sz="1600" dirty="0">
                <a:effectLst/>
                <a:latin typeface="Courier New" pitchFamily="49" charset="0"/>
              </a:rPr>
              <a:t>{ …………}</a:t>
            </a:r>
          </a:p>
          <a:p>
            <a:pPr eaLnBrk="0" hangingPunct="0"/>
            <a:r>
              <a:rPr lang="en-US" sz="1600" dirty="0" smtClean="0">
                <a:effectLst/>
                <a:latin typeface="Courier New" pitchFamily="49" charset="0"/>
              </a:rPr>
              <a:t>void </a:t>
            </a:r>
            <a:r>
              <a:rPr lang="en-US" sz="1600" dirty="0" err="1">
                <a:effectLst/>
                <a:latin typeface="Courier New" pitchFamily="49" charset="0"/>
              </a:rPr>
              <a:t>printFwd</a:t>
            </a:r>
            <a:r>
              <a:rPr lang="en-US" sz="1600" dirty="0" smtClean="0">
                <a:effectLst/>
                <a:latin typeface="Courier New" pitchFamily="49" charset="0"/>
              </a:rPr>
              <a:t>() {</a:t>
            </a:r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 smtClean="0">
                <a:effectLst/>
                <a:latin typeface="Courier New" pitchFamily="49" charset="0"/>
              </a:rPr>
              <a:t>    </a:t>
            </a:r>
            <a:r>
              <a:rPr lang="en-US" sz="1600" dirty="0" err="1" smtClean="0">
                <a:effectLst/>
                <a:latin typeface="Courier New" pitchFamily="49" charset="0"/>
              </a:rPr>
              <a:t>ListNode</a:t>
            </a:r>
            <a:r>
              <a:rPr lang="en-US" sz="1600" dirty="0" smtClean="0">
                <a:effectLst/>
                <a:latin typeface="Courier New" pitchFamily="49" charset="0"/>
              </a:rPr>
              <a:t> </a:t>
            </a:r>
            <a:r>
              <a:rPr lang="en-US" sz="1600" dirty="0">
                <a:effectLst/>
                <a:latin typeface="Courier New" pitchFamily="49" charset="0"/>
              </a:rPr>
              <a:t>*</a:t>
            </a:r>
            <a:r>
              <a:rPr lang="en-US" sz="1600" dirty="0" err="1">
                <a:effectLst/>
                <a:latin typeface="Courier New" pitchFamily="49" charset="0"/>
              </a:rPr>
              <a:t>tmp</a:t>
            </a:r>
            <a:r>
              <a:rPr lang="en-US" sz="1600" dirty="0">
                <a:effectLst/>
                <a:latin typeface="Courier New" pitchFamily="49" charset="0"/>
              </a:rPr>
              <a:t> = head;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</a:t>
            </a:r>
            <a:r>
              <a:rPr lang="en-US" sz="1600" dirty="0" err="1">
                <a:effectLst/>
                <a:latin typeface="Courier New" pitchFamily="49" charset="0"/>
              </a:rPr>
              <a:t>cout</a:t>
            </a:r>
            <a:r>
              <a:rPr lang="en-US" sz="1600" dirty="0">
                <a:effectLst/>
                <a:latin typeface="Courier New" pitchFamily="49" charset="0"/>
              </a:rPr>
              <a:t> &lt;&lt; "Fwd List!" &lt;&lt; </a:t>
            </a:r>
            <a:r>
              <a:rPr lang="en-US" sz="1600" dirty="0" err="1">
                <a:effectLst/>
                <a:latin typeface="Courier New" pitchFamily="49" charset="0"/>
              </a:rPr>
              <a:t>endl</a:t>
            </a:r>
            <a:r>
              <a:rPr lang="en-US" sz="16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while (</a:t>
            </a:r>
            <a:r>
              <a:rPr lang="en-US" sz="1600" dirty="0" err="1">
                <a:effectLst/>
                <a:latin typeface="Courier New" pitchFamily="49" charset="0"/>
              </a:rPr>
              <a:t>tmp</a:t>
            </a:r>
            <a:r>
              <a:rPr lang="en-US" sz="1600" dirty="0">
                <a:effectLst/>
                <a:latin typeface="Courier New" pitchFamily="49" charset="0"/>
              </a:rPr>
              <a:t> != </a:t>
            </a:r>
            <a:r>
              <a:rPr lang="en-US" sz="1600" dirty="0" smtClean="0">
                <a:effectLst/>
                <a:latin typeface="Courier New" pitchFamily="49" charset="0"/>
              </a:rPr>
              <a:t>NULL) {</a:t>
            </a:r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  </a:t>
            </a:r>
            <a:r>
              <a:rPr lang="en-US" sz="1600" dirty="0" err="1">
                <a:effectLst/>
                <a:latin typeface="Courier New" pitchFamily="49" charset="0"/>
              </a:rPr>
              <a:t>cout</a:t>
            </a:r>
            <a:r>
              <a:rPr lang="en-US" sz="1600" dirty="0">
                <a:effectLst/>
                <a:latin typeface="Courier New" pitchFamily="49" charset="0"/>
              </a:rPr>
              <a:t> &lt;&lt; "Val: " &lt;&lt; </a:t>
            </a:r>
            <a:r>
              <a:rPr lang="en-US" sz="1600" dirty="0" err="1">
                <a:effectLst/>
                <a:latin typeface="Courier New" pitchFamily="49" charset="0"/>
              </a:rPr>
              <a:t>tmp</a:t>
            </a:r>
            <a:r>
              <a:rPr lang="en-US" sz="1600" dirty="0">
                <a:effectLst/>
                <a:latin typeface="Courier New" pitchFamily="49" charset="0"/>
              </a:rPr>
              <a:t>-&gt;</a:t>
            </a:r>
            <a:r>
              <a:rPr lang="en-US" sz="1600" dirty="0" err="1">
                <a:effectLst/>
                <a:latin typeface="Courier New" pitchFamily="49" charset="0"/>
              </a:rPr>
              <a:t>val</a:t>
            </a:r>
            <a:r>
              <a:rPr lang="en-US" sz="1600" dirty="0">
                <a:effectLst/>
                <a:latin typeface="Courier New" pitchFamily="49" charset="0"/>
              </a:rPr>
              <a:t> &lt;&lt; </a:t>
            </a:r>
            <a:r>
              <a:rPr lang="en-US" sz="1600" dirty="0" err="1">
                <a:effectLst/>
                <a:latin typeface="Courier New" pitchFamily="49" charset="0"/>
              </a:rPr>
              <a:t>endl</a:t>
            </a:r>
            <a:r>
              <a:rPr lang="en-US" sz="16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  </a:t>
            </a:r>
            <a:r>
              <a:rPr lang="en-US" sz="1600" dirty="0" err="1">
                <a:effectLst/>
                <a:latin typeface="Courier New" pitchFamily="49" charset="0"/>
              </a:rPr>
              <a:t>tmp</a:t>
            </a:r>
            <a:r>
              <a:rPr lang="en-US" sz="1600" dirty="0">
                <a:effectLst/>
                <a:latin typeface="Courier New" pitchFamily="49" charset="0"/>
              </a:rPr>
              <a:t> = </a:t>
            </a:r>
            <a:r>
              <a:rPr lang="en-US" sz="1600" dirty="0" err="1">
                <a:effectLst/>
                <a:latin typeface="Courier New" pitchFamily="49" charset="0"/>
              </a:rPr>
              <a:t>tmp</a:t>
            </a:r>
            <a:r>
              <a:rPr lang="en-US" sz="1600" dirty="0">
                <a:effectLst/>
                <a:latin typeface="Courier New" pitchFamily="49" charset="0"/>
              </a:rPr>
              <a:t>-&gt;next;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    }</a:t>
            </a:r>
          </a:p>
          <a:p>
            <a:pPr eaLnBrk="0" hangingPunct="0"/>
            <a:r>
              <a:rPr lang="en-US" sz="1600" dirty="0" smtClean="0">
                <a:effectLst/>
                <a:latin typeface="Courier New" pitchFamily="49" charset="0"/>
              </a:rPr>
              <a:t>}</a:t>
            </a:r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endParaRPr lang="en-US" sz="1600" dirty="0">
              <a:effectLst/>
              <a:latin typeface="Courier New" pitchFamily="49" charset="0"/>
            </a:endParaRPr>
          </a:p>
        </p:txBody>
      </p:sp>
      <p:sp>
        <p:nvSpPr>
          <p:cNvPr id="5" name="Text Box 4"/>
          <p:cNvSpPr txBox="1">
            <a:spLocks noChangeArrowheads="1"/>
          </p:cNvSpPr>
          <p:nvPr/>
        </p:nvSpPr>
        <p:spPr bwMode="auto">
          <a:xfrm>
            <a:off x="6019800" y="1905000"/>
            <a:ext cx="1895475" cy="13144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Courier New" pitchFamily="49" charset="0"/>
              </a:rPr>
              <a:t>insertHead(1);</a:t>
            </a:r>
          </a:p>
          <a:p>
            <a:pPr eaLnBrk="0" hangingPunct="0"/>
            <a:r>
              <a:rPr lang="en-US" sz="1600">
                <a:effectLst/>
                <a:latin typeface="Courier New" pitchFamily="49" charset="0"/>
              </a:rPr>
              <a:t>insertHead(5);</a:t>
            </a:r>
          </a:p>
          <a:p>
            <a:pPr eaLnBrk="0" hangingPunct="0"/>
            <a:r>
              <a:rPr lang="en-US" sz="1600">
                <a:effectLst/>
                <a:latin typeface="Courier New" pitchFamily="49" charset="0"/>
              </a:rPr>
              <a:t>insertHead(2);</a:t>
            </a:r>
          </a:p>
          <a:p>
            <a:pPr eaLnBrk="0" hangingPunct="0"/>
            <a:r>
              <a:rPr lang="en-US" sz="1600">
                <a:effectLst/>
                <a:latin typeface="Courier New" pitchFamily="49" charset="0"/>
              </a:rPr>
              <a:t>insertHead(9);</a:t>
            </a:r>
          </a:p>
          <a:p>
            <a:pPr eaLnBrk="0" hangingPunct="0"/>
            <a:r>
              <a:rPr lang="en-US" sz="1600">
                <a:effectLst/>
                <a:latin typeface="Courier New" pitchFamily="49" charset="0"/>
              </a:rPr>
              <a:t>printFwd();</a:t>
            </a:r>
          </a:p>
        </p:txBody>
      </p:sp>
      <p:sp>
        <p:nvSpPr>
          <p:cNvPr id="6" name="Line 5"/>
          <p:cNvSpPr>
            <a:spLocks noChangeShapeType="1"/>
          </p:cNvSpPr>
          <p:nvPr/>
        </p:nvSpPr>
        <p:spPr bwMode="auto">
          <a:xfrm>
            <a:off x="5791200" y="1219200"/>
            <a:ext cx="0" cy="5257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5775325" y="1233488"/>
            <a:ext cx="1541463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effectLst/>
                <a:latin typeface="Times New Roman" pitchFamily="18" charset="0"/>
              </a:rPr>
              <a:t>From main():</a:t>
            </a:r>
          </a:p>
        </p:txBody>
      </p:sp>
      <p:sp>
        <p:nvSpPr>
          <p:cNvPr id="8" name="Text Box 7"/>
          <p:cNvSpPr txBox="1">
            <a:spLocks noChangeArrowheads="1"/>
          </p:cNvSpPr>
          <p:nvPr/>
        </p:nvSpPr>
        <p:spPr bwMode="auto">
          <a:xfrm>
            <a:off x="5791200" y="3657600"/>
            <a:ext cx="9588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effectLst/>
                <a:latin typeface="Times New Roman" pitchFamily="18" charset="0"/>
              </a:rPr>
              <a:t>Output:</a:t>
            </a:r>
          </a:p>
        </p:txBody>
      </p:sp>
      <p:sp>
        <p:nvSpPr>
          <p:cNvPr id="9" name="Text Box 8"/>
          <p:cNvSpPr txBox="1">
            <a:spLocks noChangeArrowheads="1"/>
          </p:cNvSpPr>
          <p:nvPr/>
        </p:nvSpPr>
        <p:spPr bwMode="auto">
          <a:xfrm>
            <a:off x="6172200" y="4114800"/>
            <a:ext cx="1092200" cy="1477963"/>
          </a:xfrm>
          <a:prstGeom prst="rect">
            <a:avLst/>
          </a:prstGeom>
          <a:noFill/>
          <a:ln w="12700">
            <a:solidFill>
              <a:srgbClr val="000000"/>
            </a:solidFill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>
                <a:effectLst/>
                <a:latin typeface="Times New Roman" pitchFamily="18" charset="0"/>
              </a:rPr>
              <a:t>Fwd List!</a:t>
            </a:r>
          </a:p>
          <a:p>
            <a:pPr eaLnBrk="0" hangingPunct="0"/>
            <a:r>
              <a:rPr lang="en-US">
                <a:effectLst/>
                <a:latin typeface="Times New Roman" pitchFamily="18" charset="0"/>
              </a:rPr>
              <a:t>Val: 9</a:t>
            </a:r>
          </a:p>
          <a:p>
            <a:pPr eaLnBrk="0" hangingPunct="0"/>
            <a:r>
              <a:rPr lang="en-US">
                <a:effectLst/>
                <a:latin typeface="Times New Roman" pitchFamily="18" charset="0"/>
              </a:rPr>
              <a:t>Val: 2</a:t>
            </a:r>
          </a:p>
          <a:p>
            <a:pPr eaLnBrk="0" hangingPunct="0"/>
            <a:r>
              <a:rPr lang="en-US">
                <a:effectLst/>
                <a:latin typeface="Times New Roman" pitchFamily="18" charset="0"/>
              </a:rPr>
              <a:t>Val: 5</a:t>
            </a:r>
          </a:p>
          <a:p>
            <a:pPr eaLnBrk="0" hangingPunct="0"/>
            <a:r>
              <a:rPr lang="en-US">
                <a:effectLst/>
                <a:latin typeface="Times New Roman" pitchFamily="18" charset="0"/>
              </a:rPr>
              <a:t>Val: 1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Printing a list backward - Recursive</a:t>
            </a:r>
            <a:endParaRPr lang="en-US" dirty="0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76200" y="1995488"/>
            <a:ext cx="4584700" cy="424815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void </a:t>
            </a:r>
            <a:r>
              <a:rPr lang="en-US" sz="1600" dirty="0" err="1">
                <a:effectLst/>
                <a:latin typeface="Courier New" pitchFamily="49" charset="0"/>
              </a:rPr>
              <a:t>recPrintBwd</a:t>
            </a:r>
            <a:r>
              <a:rPr lang="en-US" sz="1600" dirty="0">
                <a:effectLst/>
                <a:latin typeface="Courier New" pitchFamily="49" charset="0"/>
              </a:rPr>
              <a:t>(</a:t>
            </a:r>
            <a:r>
              <a:rPr lang="en-US" sz="1600" dirty="0" err="1">
                <a:effectLst/>
                <a:latin typeface="Courier New" pitchFamily="49" charset="0"/>
              </a:rPr>
              <a:t>ListNode</a:t>
            </a:r>
            <a:r>
              <a:rPr lang="en-US" sz="1600" dirty="0">
                <a:effectLst/>
                <a:latin typeface="Courier New" pitchFamily="49" charset="0"/>
              </a:rPr>
              <a:t> *n)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{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bool</a:t>
            </a:r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endOfList</a:t>
            </a:r>
            <a:r>
              <a:rPr lang="en-US" sz="1600" dirty="0">
                <a:effectLst/>
                <a:latin typeface="Courier New" pitchFamily="49" charset="0"/>
              </a:rPr>
              <a:t> = false;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if (n != </a:t>
            </a:r>
            <a:r>
              <a:rPr lang="en-US" sz="1600" dirty="0" smtClean="0">
                <a:effectLst/>
                <a:latin typeface="Courier New" pitchFamily="49" charset="0"/>
              </a:rPr>
              <a:t>Null)</a:t>
            </a:r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</a:t>
            </a:r>
            <a:r>
              <a:rPr lang="en-US" sz="1600" dirty="0" err="1">
                <a:effectLst/>
                <a:latin typeface="Courier New" pitchFamily="49" charset="0"/>
              </a:rPr>
              <a:t>recPrintBwd</a:t>
            </a:r>
            <a:r>
              <a:rPr lang="en-US" sz="1600" dirty="0">
                <a:effectLst/>
                <a:latin typeface="Courier New" pitchFamily="49" charset="0"/>
              </a:rPr>
              <a:t>(n-&gt;next); //recursion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else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</a:t>
            </a:r>
            <a:r>
              <a:rPr lang="en-US" sz="1600" dirty="0" err="1">
                <a:effectLst/>
                <a:latin typeface="Courier New" pitchFamily="49" charset="0"/>
              </a:rPr>
              <a:t>endOfList</a:t>
            </a:r>
            <a:r>
              <a:rPr lang="en-US" sz="1600" dirty="0">
                <a:effectLst/>
                <a:latin typeface="Courier New" pitchFamily="49" charset="0"/>
              </a:rPr>
              <a:t> = true;  //base case</a:t>
            </a:r>
          </a:p>
          <a:p>
            <a:pPr eaLnBrk="0" hangingPunct="0"/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if (!</a:t>
            </a:r>
            <a:r>
              <a:rPr lang="en-US" sz="1600" dirty="0" err="1">
                <a:effectLst/>
                <a:latin typeface="Courier New" pitchFamily="49" charset="0"/>
              </a:rPr>
              <a:t>endOfList</a:t>
            </a:r>
            <a:r>
              <a:rPr lang="en-US" sz="1600" dirty="0">
                <a:effectLst/>
                <a:latin typeface="Courier New" pitchFamily="49" charset="0"/>
              </a:rPr>
              <a:t>)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 </a:t>
            </a:r>
            <a:r>
              <a:rPr lang="en-US" sz="1600" dirty="0" err="1">
                <a:effectLst/>
                <a:latin typeface="Courier New" pitchFamily="49" charset="0"/>
              </a:rPr>
              <a:t>cout</a:t>
            </a:r>
            <a:r>
              <a:rPr lang="en-US" sz="1600" dirty="0">
                <a:effectLst/>
                <a:latin typeface="Courier New" pitchFamily="49" charset="0"/>
              </a:rPr>
              <a:t> &lt;&lt; "Val: " &lt;&lt; n-&gt;</a:t>
            </a:r>
            <a:r>
              <a:rPr lang="en-US" sz="1600" dirty="0" err="1">
                <a:effectLst/>
                <a:latin typeface="Courier New" pitchFamily="49" charset="0"/>
              </a:rPr>
              <a:t>val</a:t>
            </a:r>
            <a:r>
              <a:rPr lang="en-US" sz="1600" dirty="0">
                <a:effectLst/>
                <a:latin typeface="Courier New" pitchFamily="49" charset="0"/>
              </a:rPr>
              <a:t> &lt;&lt; </a:t>
            </a:r>
            <a:r>
              <a:rPr lang="en-US" sz="1600" dirty="0" err="1">
                <a:effectLst/>
                <a:latin typeface="Courier New" pitchFamily="49" charset="0"/>
              </a:rPr>
              <a:t>endl</a:t>
            </a:r>
            <a:r>
              <a:rPr lang="en-US" sz="16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}</a:t>
            </a:r>
          </a:p>
          <a:p>
            <a:pPr eaLnBrk="0" hangingPunct="0"/>
            <a:endParaRPr lang="en-US" sz="1600" dirty="0">
              <a:effectLst/>
              <a:latin typeface="Courier New" pitchFamily="49" charset="0"/>
            </a:endParaRP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void printBwd2()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{ 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cout</a:t>
            </a:r>
            <a:r>
              <a:rPr lang="en-US" sz="1600" dirty="0">
                <a:effectLst/>
                <a:latin typeface="Courier New" pitchFamily="49" charset="0"/>
              </a:rPr>
              <a:t> &lt;&lt; "</a:t>
            </a:r>
            <a:r>
              <a:rPr lang="en-US" sz="1600" dirty="0" err="1">
                <a:effectLst/>
                <a:latin typeface="Courier New" pitchFamily="49" charset="0"/>
              </a:rPr>
              <a:t>Bwd</a:t>
            </a:r>
            <a:r>
              <a:rPr lang="en-US" sz="1600" dirty="0">
                <a:effectLst/>
                <a:latin typeface="Courier New" pitchFamily="49" charset="0"/>
              </a:rPr>
              <a:t> list!" &lt;&lt; </a:t>
            </a:r>
            <a:r>
              <a:rPr lang="en-US" sz="1600" dirty="0" err="1">
                <a:effectLst/>
                <a:latin typeface="Courier New" pitchFamily="49" charset="0"/>
              </a:rPr>
              <a:t>endl</a:t>
            </a:r>
            <a:r>
              <a:rPr lang="en-US" sz="1600" dirty="0">
                <a:effectLst/>
                <a:latin typeface="Courier New" pitchFamily="49" charset="0"/>
              </a:rPr>
              <a:t>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 </a:t>
            </a:r>
            <a:r>
              <a:rPr lang="en-US" sz="1600" dirty="0" err="1">
                <a:effectLst/>
                <a:latin typeface="Courier New" pitchFamily="49" charset="0"/>
              </a:rPr>
              <a:t>recPrintBwd</a:t>
            </a:r>
            <a:r>
              <a:rPr lang="en-US" sz="1600" dirty="0">
                <a:effectLst/>
                <a:latin typeface="Courier New" pitchFamily="49" charset="0"/>
              </a:rPr>
              <a:t>(head);</a:t>
            </a:r>
          </a:p>
          <a:p>
            <a:pPr eaLnBrk="0" hangingPunct="0"/>
            <a:r>
              <a:rPr lang="en-US" sz="1600" dirty="0">
                <a:effectLst/>
                <a:latin typeface="Courier New" pitchFamily="49" charset="0"/>
              </a:rPr>
              <a:t>}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800600" y="1447800"/>
            <a:ext cx="1897063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For node 9: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endOfList=false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recPrintBwd(node 2)</a:t>
            </a:r>
          </a:p>
        </p:txBody>
      </p:sp>
      <p:sp>
        <p:nvSpPr>
          <p:cNvPr id="6" name="Text Box 24"/>
          <p:cNvSpPr txBox="1">
            <a:spLocks noChangeArrowheads="1"/>
          </p:cNvSpPr>
          <p:nvPr/>
        </p:nvSpPr>
        <p:spPr bwMode="auto">
          <a:xfrm>
            <a:off x="4800600" y="2590800"/>
            <a:ext cx="1897063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For node 2: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endOfList=false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recPrintBwd(node 5)</a:t>
            </a:r>
          </a:p>
        </p:txBody>
      </p:sp>
      <p:sp>
        <p:nvSpPr>
          <p:cNvPr id="7" name="Text Box 25"/>
          <p:cNvSpPr txBox="1">
            <a:spLocks noChangeArrowheads="1"/>
          </p:cNvSpPr>
          <p:nvPr/>
        </p:nvSpPr>
        <p:spPr bwMode="auto">
          <a:xfrm>
            <a:off x="4800600" y="3657600"/>
            <a:ext cx="1897063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For node 5: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endOfList=false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recPrintBwd(node 1)</a:t>
            </a:r>
          </a:p>
        </p:txBody>
      </p:sp>
      <p:sp>
        <p:nvSpPr>
          <p:cNvPr id="8" name="Text Box 26"/>
          <p:cNvSpPr txBox="1">
            <a:spLocks noChangeArrowheads="1"/>
          </p:cNvSpPr>
          <p:nvPr/>
        </p:nvSpPr>
        <p:spPr bwMode="auto">
          <a:xfrm>
            <a:off x="4800600" y="4724400"/>
            <a:ext cx="2335213" cy="825500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For node 1: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endOfList=false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recPrintBwd(node NULL)</a:t>
            </a:r>
          </a:p>
        </p:txBody>
      </p:sp>
      <p:sp>
        <p:nvSpPr>
          <p:cNvPr id="9" name="Text Box 27"/>
          <p:cNvSpPr txBox="1">
            <a:spLocks noChangeArrowheads="1"/>
          </p:cNvSpPr>
          <p:nvPr/>
        </p:nvSpPr>
        <p:spPr bwMode="auto">
          <a:xfrm>
            <a:off x="4800600" y="5867400"/>
            <a:ext cx="1560513" cy="58102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For node NULL: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endOfList=true</a:t>
            </a:r>
          </a:p>
        </p:txBody>
      </p:sp>
      <p:sp>
        <p:nvSpPr>
          <p:cNvPr id="10" name="Line 28"/>
          <p:cNvSpPr>
            <a:spLocks noChangeShapeType="1"/>
          </p:cNvSpPr>
          <p:nvPr/>
        </p:nvSpPr>
        <p:spPr bwMode="auto">
          <a:xfrm>
            <a:off x="4800600" y="1295400"/>
            <a:ext cx="0" cy="5181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1" name="Text Box 30"/>
          <p:cNvSpPr txBox="1">
            <a:spLocks noChangeArrowheads="1"/>
          </p:cNvSpPr>
          <p:nvPr/>
        </p:nvSpPr>
        <p:spPr bwMode="auto">
          <a:xfrm>
            <a:off x="7086600" y="1447800"/>
            <a:ext cx="1711325" cy="49815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Node NULL: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 print - returns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to node 1</a:t>
            </a:r>
          </a:p>
          <a:p>
            <a:pPr eaLnBrk="0" hangingPunct="0"/>
            <a:endParaRPr lang="en-US" sz="1600">
              <a:effectLst/>
              <a:latin typeface="Times New Roman" pitchFamily="18" charset="0"/>
            </a:endParaRP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Node 1: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prints 1 - returns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to node 5</a:t>
            </a:r>
          </a:p>
          <a:p>
            <a:pPr eaLnBrk="0" hangingPunct="0"/>
            <a:endParaRPr lang="en-US" sz="1600">
              <a:effectLst/>
              <a:latin typeface="Times New Roman" pitchFamily="18" charset="0"/>
            </a:endParaRP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Node 5: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prints 5 - returns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to node 2</a:t>
            </a:r>
          </a:p>
          <a:p>
            <a:pPr eaLnBrk="0" hangingPunct="0"/>
            <a:endParaRPr lang="en-US" sz="1600">
              <a:effectLst/>
              <a:latin typeface="Times New Roman" pitchFamily="18" charset="0"/>
            </a:endParaRP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Node 2: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prints 2 - returns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to node 9</a:t>
            </a:r>
          </a:p>
          <a:p>
            <a:pPr eaLnBrk="0" hangingPunct="0"/>
            <a:endParaRPr lang="en-US" sz="1600">
              <a:effectLst/>
              <a:latin typeface="Times New Roman" pitchFamily="18" charset="0"/>
            </a:endParaRP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Node 9: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prints 9 - returns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to calling</a:t>
            </a:r>
          </a:p>
          <a:p>
            <a:pPr eaLnBrk="0" hangingPunct="0"/>
            <a:r>
              <a:rPr lang="en-US" sz="1600">
                <a:effectLst/>
                <a:latin typeface="Times New Roman" pitchFamily="18" charset="0"/>
              </a:rPr>
              <a:t>               function</a:t>
            </a:r>
          </a:p>
        </p:txBody>
      </p:sp>
      <p:sp>
        <p:nvSpPr>
          <p:cNvPr id="12" name="Text Box 31"/>
          <p:cNvSpPr txBox="1">
            <a:spLocks noChangeArrowheads="1"/>
          </p:cNvSpPr>
          <p:nvPr/>
        </p:nvSpPr>
        <p:spPr bwMode="auto">
          <a:xfrm>
            <a:off x="4784725" y="1081088"/>
            <a:ext cx="198437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u="sng">
                <a:effectLst/>
                <a:latin typeface="Times New Roman" pitchFamily="18" charset="0"/>
              </a:rPr>
              <a:t>On the way down</a:t>
            </a:r>
          </a:p>
        </p:txBody>
      </p:sp>
      <p:sp>
        <p:nvSpPr>
          <p:cNvPr id="13" name="Text Box 32"/>
          <p:cNvSpPr txBox="1">
            <a:spLocks noChangeArrowheads="1"/>
          </p:cNvSpPr>
          <p:nvPr/>
        </p:nvSpPr>
        <p:spPr bwMode="auto">
          <a:xfrm>
            <a:off x="7086600" y="1066800"/>
            <a:ext cx="1673225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u="sng">
                <a:effectLst/>
                <a:latin typeface="Times New Roman" pitchFamily="18" charset="0"/>
              </a:rPr>
              <a:t>On the way up</a:t>
            </a:r>
          </a:p>
        </p:txBody>
      </p:sp>
      <p:sp>
        <p:nvSpPr>
          <p:cNvPr id="14" name="Rectangle 6"/>
          <p:cNvSpPr>
            <a:spLocks noChangeArrowheads="1"/>
          </p:cNvSpPr>
          <p:nvPr/>
        </p:nvSpPr>
        <p:spPr bwMode="auto">
          <a:xfrm>
            <a:off x="777875" y="1355725"/>
            <a:ext cx="68580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5" name="Line 7"/>
          <p:cNvSpPr>
            <a:spLocks noChangeShapeType="1"/>
          </p:cNvSpPr>
          <p:nvPr/>
        </p:nvSpPr>
        <p:spPr bwMode="auto">
          <a:xfrm>
            <a:off x="1311275" y="135572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6" name="Text Box 8"/>
          <p:cNvSpPr txBox="1">
            <a:spLocks noChangeArrowheads="1"/>
          </p:cNvSpPr>
          <p:nvPr/>
        </p:nvSpPr>
        <p:spPr bwMode="auto">
          <a:xfrm>
            <a:off x="854075" y="1279525"/>
            <a:ext cx="311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 dirty="0">
                <a:effectLst/>
                <a:latin typeface="Times New Roman" pitchFamily="18" charset="0"/>
              </a:rPr>
              <a:t>9</a:t>
            </a:r>
          </a:p>
        </p:txBody>
      </p:sp>
      <p:sp>
        <p:nvSpPr>
          <p:cNvPr id="17" name="Rectangle 9"/>
          <p:cNvSpPr>
            <a:spLocks noChangeArrowheads="1"/>
          </p:cNvSpPr>
          <p:nvPr/>
        </p:nvSpPr>
        <p:spPr bwMode="auto">
          <a:xfrm>
            <a:off x="1692275" y="1355725"/>
            <a:ext cx="68580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8" name="Line 10"/>
          <p:cNvSpPr>
            <a:spLocks noChangeShapeType="1"/>
          </p:cNvSpPr>
          <p:nvPr/>
        </p:nvSpPr>
        <p:spPr bwMode="auto">
          <a:xfrm>
            <a:off x="2225675" y="135572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19" name="Text Box 11"/>
          <p:cNvSpPr txBox="1">
            <a:spLocks noChangeArrowheads="1"/>
          </p:cNvSpPr>
          <p:nvPr/>
        </p:nvSpPr>
        <p:spPr bwMode="auto">
          <a:xfrm>
            <a:off x="1768475" y="1279525"/>
            <a:ext cx="311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effectLst/>
                <a:latin typeface="Times New Roman" pitchFamily="18" charset="0"/>
              </a:rPr>
              <a:t>2</a:t>
            </a:r>
          </a:p>
        </p:txBody>
      </p:sp>
      <p:sp>
        <p:nvSpPr>
          <p:cNvPr id="20" name="Rectangle 12"/>
          <p:cNvSpPr>
            <a:spLocks noChangeArrowheads="1"/>
          </p:cNvSpPr>
          <p:nvPr/>
        </p:nvSpPr>
        <p:spPr bwMode="auto">
          <a:xfrm>
            <a:off x="2606675" y="1355725"/>
            <a:ext cx="68580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1" name="Line 13"/>
          <p:cNvSpPr>
            <a:spLocks noChangeShapeType="1"/>
          </p:cNvSpPr>
          <p:nvPr/>
        </p:nvSpPr>
        <p:spPr bwMode="auto">
          <a:xfrm>
            <a:off x="3140075" y="135572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2" name="Text Box 14"/>
          <p:cNvSpPr txBox="1">
            <a:spLocks noChangeArrowheads="1"/>
          </p:cNvSpPr>
          <p:nvPr/>
        </p:nvSpPr>
        <p:spPr bwMode="auto">
          <a:xfrm>
            <a:off x="2682875" y="1279525"/>
            <a:ext cx="311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effectLst/>
                <a:latin typeface="Times New Roman" pitchFamily="18" charset="0"/>
              </a:rPr>
              <a:t>5</a:t>
            </a:r>
          </a:p>
        </p:txBody>
      </p:sp>
      <p:sp>
        <p:nvSpPr>
          <p:cNvPr id="23" name="Rectangle 15"/>
          <p:cNvSpPr>
            <a:spLocks noChangeArrowheads="1"/>
          </p:cNvSpPr>
          <p:nvPr/>
        </p:nvSpPr>
        <p:spPr bwMode="auto">
          <a:xfrm>
            <a:off x="3521075" y="1355725"/>
            <a:ext cx="68580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4" name="Line 16"/>
          <p:cNvSpPr>
            <a:spLocks noChangeShapeType="1"/>
          </p:cNvSpPr>
          <p:nvPr/>
        </p:nvSpPr>
        <p:spPr bwMode="auto">
          <a:xfrm>
            <a:off x="4054475" y="1355725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5" name="Text Box 17"/>
          <p:cNvSpPr txBox="1">
            <a:spLocks noChangeArrowheads="1"/>
          </p:cNvSpPr>
          <p:nvPr/>
        </p:nvSpPr>
        <p:spPr bwMode="auto">
          <a:xfrm>
            <a:off x="3597275" y="1279525"/>
            <a:ext cx="311150" cy="396875"/>
          </a:xfrm>
          <a:prstGeom prst="rect">
            <a:avLst/>
          </a:prstGeom>
          <a:noFill/>
          <a:ln w="12700">
            <a:noFill/>
            <a:miter lim="800000"/>
            <a:headEnd type="none" w="sm" len="sm"/>
            <a:tailEnd type="none" w="sm" len="sm"/>
          </a:ln>
        </p:spPr>
        <p:txBody>
          <a:bodyPr wrap="none">
            <a:spAutoFit/>
          </a:bodyPr>
          <a:lstStyle/>
          <a:p>
            <a:pPr eaLnBrk="0" hangingPunct="0"/>
            <a:r>
              <a:rPr lang="en-US" sz="2000">
                <a:effectLst/>
                <a:latin typeface="Times New Roman" pitchFamily="18" charset="0"/>
              </a:rPr>
              <a:t>1</a:t>
            </a:r>
          </a:p>
        </p:txBody>
      </p:sp>
      <p:sp>
        <p:nvSpPr>
          <p:cNvPr id="26" name="Line 18"/>
          <p:cNvSpPr>
            <a:spLocks noChangeShapeType="1"/>
          </p:cNvSpPr>
          <p:nvPr/>
        </p:nvSpPr>
        <p:spPr bwMode="auto">
          <a:xfrm>
            <a:off x="1387475" y="15081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7" name="Line 19"/>
          <p:cNvSpPr>
            <a:spLocks noChangeShapeType="1"/>
          </p:cNvSpPr>
          <p:nvPr/>
        </p:nvSpPr>
        <p:spPr bwMode="auto">
          <a:xfrm>
            <a:off x="2301875" y="15081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8" name="Line 20"/>
          <p:cNvSpPr>
            <a:spLocks noChangeShapeType="1"/>
          </p:cNvSpPr>
          <p:nvPr/>
        </p:nvSpPr>
        <p:spPr bwMode="auto">
          <a:xfrm>
            <a:off x="3216275" y="15081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29" name="Line 21"/>
          <p:cNvSpPr>
            <a:spLocks noChangeShapeType="1"/>
          </p:cNvSpPr>
          <p:nvPr/>
        </p:nvSpPr>
        <p:spPr bwMode="auto">
          <a:xfrm flipH="1">
            <a:off x="4054475" y="1355725"/>
            <a:ext cx="15240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0" name="Rectangle 22"/>
          <p:cNvSpPr>
            <a:spLocks noChangeArrowheads="1"/>
          </p:cNvSpPr>
          <p:nvPr/>
        </p:nvSpPr>
        <p:spPr bwMode="auto">
          <a:xfrm>
            <a:off x="396875" y="1355725"/>
            <a:ext cx="152400" cy="3048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  <p:sp>
        <p:nvSpPr>
          <p:cNvPr id="31" name="Line 23"/>
          <p:cNvSpPr>
            <a:spLocks noChangeShapeType="1"/>
          </p:cNvSpPr>
          <p:nvPr/>
        </p:nvSpPr>
        <p:spPr bwMode="auto">
          <a:xfrm>
            <a:off x="473075" y="1508125"/>
            <a:ext cx="3048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med" len="med"/>
          </a:ln>
        </p:spPr>
        <p:txBody>
          <a:bodyPr wrap="none" anchor="ctr"/>
          <a:lstStyle/>
          <a:p>
            <a:endParaRPr lang="en-US"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- Comments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en-US" dirty="0" smtClean="0"/>
              <a:t>Recursion is never "necessary"</a:t>
            </a:r>
          </a:p>
          <a:p>
            <a:pPr lvl="1"/>
            <a:r>
              <a:rPr lang="en-US" altLang="en-US" dirty="0" smtClean="0"/>
              <a:t>Anything that can be done recursively, can be done iteratively</a:t>
            </a:r>
          </a:p>
          <a:p>
            <a:pPr lvl="1"/>
            <a:r>
              <a:rPr lang="en-US" altLang="en-US" dirty="0" smtClean="0"/>
              <a:t>Recursive solution may seem more logical</a:t>
            </a:r>
          </a:p>
          <a:p>
            <a:pPr lvl="2"/>
            <a:r>
              <a:rPr lang="en-US" altLang="en-US" dirty="0" smtClean="0"/>
              <a:t>For example, printing the list - the iterative solution given is very awkward, and does not model the human way of doing the problem, if given a list</a:t>
            </a:r>
          </a:p>
          <a:p>
            <a:r>
              <a:rPr lang="en-US" altLang="en-US" dirty="0" smtClean="0"/>
              <a:t>The recursive solution did not use any nested loops, while the iterative solution did</a:t>
            </a:r>
          </a:p>
          <a:p>
            <a:r>
              <a:rPr lang="en-US" altLang="en-US" dirty="0" smtClean="0"/>
              <a:t>However, the recursive solution made many more function calls, which adds a lot of overhead</a:t>
            </a:r>
          </a:p>
          <a:p>
            <a:r>
              <a:rPr lang="en-US" altLang="en-US" dirty="0" smtClean="0"/>
              <a:t>Recursion is NOT an efficiency tool - use it only when it helps the logical flow of your program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PROS </a:t>
            </a:r>
          </a:p>
          <a:p>
            <a:pPr lvl="1"/>
            <a:r>
              <a:rPr lang="en-US" dirty="0" smtClean="0"/>
              <a:t>Clearer logic</a:t>
            </a:r>
          </a:p>
          <a:p>
            <a:pPr lvl="1"/>
            <a:r>
              <a:rPr lang="en-US" dirty="0" smtClean="0"/>
              <a:t>Often more compact code</a:t>
            </a:r>
          </a:p>
          <a:p>
            <a:pPr lvl="1"/>
            <a:r>
              <a:rPr lang="en-US" dirty="0" smtClean="0"/>
              <a:t>Often easier to modify</a:t>
            </a:r>
          </a:p>
          <a:p>
            <a:pPr lvl="1"/>
            <a:r>
              <a:rPr lang="en-US" dirty="0" smtClean="0"/>
              <a:t>Allows for complete analysis of runtime performance</a:t>
            </a:r>
          </a:p>
          <a:p>
            <a:r>
              <a:rPr lang="en-US" dirty="0" smtClean="0"/>
              <a:t>CONS</a:t>
            </a:r>
          </a:p>
          <a:p>
            <a:pPr lvl="1"/>
            <a:r>
              <a:rPr lang="en-US" dirty="0" smtClean="0"/>
              <a:t>Overhead costs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Why Recursion?</a:t>
            </a:r>
          </a:p>
        </p:txBody>
      </p:sp>
      <p:sp>
        <p:nvSpPr>
          <p:cNvPr id="399363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Not often used by programmers with ordinary skills in </a:t>
            </a:r>
            <a:r>
              <a:rPr lang="en-US" i="1" smtClean="0"/>
              <a:t>some</a:t>
            </a:r>
            <a:r>
              <a:rPr lang="en-US" smtClean="0"/>
              <a:t> areas, but </a:t>
            </a:r>
            <a:r>
              <a:rPr lang="en-US" b="1" smtClean="0"/>
              <a:t>…</a:t>
            </a:r>
          </a:p>
          <a:p>
            <a:r>
              <a:rPr lang="en-US" b="1" smtClean="0"/>
              <a:t>…</a:t>
            </a:r>
            <a:r>
              <a:rPr lang="en-US" smtClean="0"/>
              <a:t> some problems are </a:t>
            </a:r>
            <a:r>
              <a:rPr lang="en-US" i="1" smtClean="0"/>
              <a:t>too hard</a:t>
            </a:r>
            <a:r>
              <a:rPr lang="en-US" smtClean="0"/>
              <a:t> to solve without recursion</a:t>
            </a:r>
          </a:p>
          <a:p>
            <a:pPr lvl="1"/>
            <a:r>
              <a:rPr lang="en-US" smtClean="0"/>
              <a:t>Most notably, the compiler!</a:t>
            </a:r>
          </a:p>
          <a:p>
            <a:pPr lvl="1"/>
            <a:r>
              <a:rPr lang="en-US" smtClean="0"/>
              <a:t>Tower of Hanoi problem</a:t>
            </a:r>
          </a:p>
          <a:p>
            <a:pPr lvl="1"/>
            <a:r>
              <a:rPr lang="en-US" smtClean="0"/>
              <a:t>Most problems involving linked lists and trees</a:t>
            </a:r>
          </a:p>
          <a:p>
            <a:pPr lvl="2"/>
            <a:r>
              <a:rPr lang="en-US" smtClean="0"/>
              <a:t>(Later in the course)</a:t>
            </a:r>
          </a:p>
          <a:p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936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9363" grpId="0" build="p"/>
    </p:bld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Recursion </a:t>
            </a:r>
            <a:r>
              <a:rPr lang="en-US" i="1" smtClean="0"/>
              <a:t>vs. </a:t>
            </a:r>
            <a:r>
              <a:rPr lang="en-US" smtClean="0"/>
              <a:t>Iteration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Some simple recursive problems can be “unwound” into loops</a:t>
            </a:r>
          </a:p>
          <a:p>
            <a:pPr lvl="1"/>
            <a:r>
              <a:rPr lang="en-US" dirty="0" smtClean="0"/>
              <a:t>But code becomes less compact, harder to follow!</a:t>
            </a:r>
          </a:p>
          <a:p>
            <a:pPr lvl="2"/>
            <a:endParaRPr lang="en-US" dirty="0" smtClean="0"/>
          </a:p>
          <a:p>
            <a:r>
              <a:rPr lang="en-US" dirty="0" smtClean="0"/>
              <a:t>Hard problems cannot easily be expressed in non-recursive code</a:t>
            </a:r>
          </a:p>
          <a:p>
            <a:pPr lvl="1"/>
            <a:r>
              <a:rPr lang="en-US" dirty="0" smtClean="0"/>
              <a:t>Tower of Hanoi</a:t>
            </a:r>
          </a:p>
          <a:p>
            <a:pPr lvl="1"/>
            <a:r>
              <a:rPr lang="en-US" dirty="0" smtClean="0"/>
              <a:t>Robots or avatars that “learn”</a:t>
            </a:r>
          </a:p>
          <a:p>
            <a:pPr lvl="1"/>
            <a:r>
              <a:rPr lang="en-US" dirty="0" smtClean="0"/>
              <a:t>Advanced games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r>
              <a:rPr lang="en-US" smtClean="0"/>
              <a:t>Recursion is </a:t>
            </a:r>
            <a:r>
              <a:rPr lang="en-US" i="1" smtClean="0"/>
              <a:t>so important</a:t>
            </a:r>
            <a:r>
              <a:rPr lang="en-US" smtClean="0"/>
              <a:t> </a:t>
            </a:r>
            <a:r>
              <a:rPr lang="en-US" b="1" smtClean="0"/>
              <a:t>…</a:t>
            </a:r>
            <a:endParaRPr lang="en-US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b="1" dirty="0" smtClean="0"/>
              <a:t>…</a:t>
            </a:r>
            <a:r>
              <a:rPr lang="en-US" dirty="0" smtClean="0"/>
              <a:t> that all modern computer architectures specifically support it</a:t>
            </a:r>
          </a:p>
          <a:p>
            <a:pPr lvl="1"/>
            <a:r>
              <a:rPr lang="en-US" dirty="0" smtClean="0"/>
              <a:t>Stack register</a:t>
            </a:r>
          </a:p>
          <a:p>
            <a:pPr lvl="1"/>
            <a:r>
              <a:rPr lang="en-US" dirty="0" smtClean="0"/>
              <a:t>Instructions for manipulating </a:t>
            </a:r>
            <a:r>
              <a:rPr lang="en-US" i="1" dirty="0" smtClean="0"/>
              <a:t>The Stack</a:t>
            </a:r>
            <a:endParaRPr lang="en-US" dirty="0" smtClean="0"/>
          </a:p>
          <a:p>
            <a:r>
              <a:rPr lang="en-US" b="1" dirty="0" smtClean="0"/>
              <a:t>…</a:t>
            </a:r>
            <a:r>
              <a:rPr lang="en-US" dirty="0" smtClean="0"/>
              <a:t> most modern programming languages allow it</a:t>
            </a:r>
          </a:p>
          <a:p>
            <a:pPr lvl="1"/>
            <a:r>
              <a:rPr lang="en-US" dirty="0" smtClean="0"/>
              <a:t>But not Fortran and not Cobol</a:t>
            </a:r>
          </a:p>
          <a:p>
            <a:r>
              <a:rPr lang="en-US" dirty="0" smtClean="0"/>
              <a:t>From my own experience, programming languages and environments that do not support recursion </a:t>
            </a:r>
            <a:r>
              <a:rPr lang="en-US" b="1" dirty="0" smtClean="0"/>
              <a:t>…</a:t>
            </a:r>
          </a:p>
          <a:p>
            <a:r>
              <a:rPr lang="en-US" b="1" dirty="0" smtClean="0"/>
              <a:t>…</a:t>
            </a:r>
            <a:r>
              <a:rPr lang="en-US" dirty="0" smtClean="0"/>
              <a:t> are usually not rich enough to support a diverse portfolio of programs</a:t>
            </a:r>
          </a:p>
          <a:p>
            <a:pPr lvl="1"/>
            <a:r>
              <a:rPr lang="en-US" dirty="0" smtClean="0"/>
              <a:t>i.e., a wide variety of applications in many different disciplines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of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while it makes it easier to write simple and elegant programs, it also makes it easier to write inefficient ones.</a:t>
            </a:r>
          </a:p>
          <a:p>
            <a:r>
              <a:rPr lang="en-US" altLang="zh-CN" dirty="0" smtClean="0"/>
              <a:t>when we use recursion to solve problems we are interested exclusively with correctness, and not at all with efficiency. Consequently, our simple, elegant recursive algorithms may be inherently inefficient. </a:t>
            </a:r>
          </a:p>
          <a:p>
            <a:r>
              <a:rPr lang="en-US" altLang="zh-CN" dirty="0" smtClean="0"/>
              <a:t>By using recursion, you can often write simple, short implementations of your solution.</a:t>
            </a:r>
          </a:p>
          <a:p>
            <a:pPr lvl="1"/>
            <a:r>
              <a:rPr lang="en-US" altLang="zh-CN" dirty="0" smtClean="0"/>
              <a:t>However, just because an algorithm </a:t>
            </a:r>
            <a:r>
              <a:rPr lang="en-US" altLang="zh-CN" i="1" dirty="0" smtClean="0"/>
              <a:t>can</a:t>
            </a:r>
            <a:r>
              <a:rPr lang="en-US" altLang="zh-CN" dirty="0" smtClean="0"/>
              <a:t> be implemented in a recursive manner doesn</a:t>
            </a:r>
            <a:r>
              <a:rPr lang="en-US" altLang="zh-CN" dirty="0" smtClean="0">
                <a:latin typeface="Tahoma"/>
              </a:rPr>
              <a:t>’</a:t>
            </a:r>
            <a:r>
              <a:rPr lang="en-US" altLang="zh-CN" dirty="0" smtClean="0"/>
              <a:t>t mean that it </a:t>
            </a:r>
            <a:r>
              <a:rPr lang="en-US" altLang="zh-CN" i="1" dirty="0" smtClean="0"/>
              <a:t>should</a:t>
            </a:r>
            <a:r>
              <a:rPr lang="en-US" altLang="zh-CN" dirty="0" smtClean="0"/>
              <a:t> be implemented in a recursive manner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Limitation of Recursion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CN" dirty="0" smtClean="0"/>
              <a:t>Recursive solutions may involve extensive overhead because they use calls.</a:t>
            </a:r>
          </a:p>
          <a:p>
            <a:r>
              <a:rPr lang="en-US" altLang="zh-CN" dirty="0" smtClean="0"/>
              <a:t>When a call is made, it takes time to build a stack frame and push it onto the system stack.</a:t>
            </a:r>
          </a:p>
          <a:p>
            <a:r>
              <a:rPr lang="en-US" altLang="zh-CN" dirty="0" smtClean="0"/>
              <a:t>Conversely, when a return is executed, the stack frame must be popped from the stack and the local variables reset to their previous values </a:t>
            </a:r>
            <a:r>
              <a:rPr lang="en-US" altLang="zh-CN" dirty="0" smtClean="0">
                <a:latin typeface="Tahoma"/>
              </a:rPr>
              <a:t>–</a:t>
            </a:r>
            <a:r>
              <a:rPr lang="en-US" altLang="zh-CN" dirty="0" smtClean="0"/>
              <a:t> this also takes time.</a:t>
            </a:r>
          </a:p>
          <a:p>
            <a:r>
              <a:rPr lang="en-US" altLang="zh-CN" dirty="0" smtClean="0"/>
              <a:t>In general, recursive algorithms run slower than their iterative counterparts.</a:t>
            </a:r>
          </a:p>
          <a:p>
            <a:r>
              <a:rPr lang="en-US" altLang="zh-CN" dirty="0" smtClean="0"/>
              <a:t>Also, every time we make a call, we must use some of the memory resources to make room for the stack frame.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-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sz="3200" dirty="0" smtClean="0">
                <a:solidFill>
                  <a:srgbClr val="0000CC"/>
                </a:solidFill>
              </a:rPr>
              <a:t>Space:    </a:t>
            </a:r>
            <a:r>
              <a:rPr lang="en-US" altLang="zh-CN" sz="3200" dirty="0" smtClean="0"/>
              <a:t>Every invocation of a function call may require space for parameters and local variables, and for an indication of where  to return when the function is finished</a:t>
            </a:r>
          </a:p>
          <a:p>
            <a:r>
              <a:rPr lang="en-US" altLang="zh-CN" sz="3200" dirty="0" smtClean="0"/>
              <a:t>Typically this space (allocation record) is allocated on the stack and is released automatically when the function returns. Thus, a recursive algorithm may need space proportional to the number of nested calls to the same function.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Recursion - Overhead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b="1" dirty="0" smtClean="0">
                <a:solidFill>
                  <a:srgbClr val="0000CC"/>
                </a:solidFill>
              </a:rPr>
              <a:t>Time:     </a:t>
            </a:r>
            <a:r>
              <a:rPr lang="en-US" dirty="0" smtClean="0"/>
              <a:t>The operations involved in calling a function - allocating, and later releasing, local memory, copying values into the local memory for the parameters, branching to/returning from the function - all contribute to the time overhead. </a:t>
            </a:r>
          </a:p>
          <a:p>
            <a:r>
              <a:rPr lang="en-US" dirty="0" smtClean="0"/>
              <a:t>If a function has very large local memory requirements, it would be very costly to program it recursively. But even if there is very little overhead in a single function call, recursive functions often call themselves many </a:t>
            </a:r>
            <a:r>
              <a:rPr lang="en-US" dirty="0" err="1" smtClean="0"/>
              <a:t>many</a:t>
            </a:r>
            <a:r>
              <a:rPr lang="en-US" dirty="0" smtClean="0"/>
              <a:t> times, which can magnify a small individual overhead into a very large cumulative overhead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8305800" cy="685800"/>
          </a:xfrm>
        </p:spPr>
        <p:txBody>
          <a:bodyPr/>
          <a:lstStyle/>
          <a:p>
            <a:pPr eaLnBrk="1" hangingPunct="1"/>
            <a:r>
              <a:rPr lang="en-US" dirty="0" smtClean="0"/>
              <a:t>Recursion - Overhead</a:t>
            </a:r>
          </a:p>
        </p:txBody>
      </p:sp>
      <p:sp>
        <p:nvSpPr>
          <p:cNvPr id="17411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19200"/>
            <a:ext cx="8153400" cy="4876800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We have to pay a price for recursion: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calling a function </a:t>
            </a:r>
            <a:r>
              <a:rPr lang="en-US" dirty="0" smtClean="0">
                <a:solidFill>
                  <a:srgbClr val="0000CC"/>
                </a:solidFill>
              </a:rPr>
              <a:t>consumes more time and memory </a:t>
            </a:r>
            <a:r>
              <a:rPr lang="en-US" dirty="0" smtClean="0"/>
              <a:t>than adjusting a loop counter. </a:t>
            </a:r>
          </a:p>
          <a:p>
            <a:pPr lvl="1" eaLnBrk="1" hangingPunct="1">
              <a:lnSpc>
                <a:spcPct val="90000"/>
              </a:lnSpc>
            </a:pPr>
            <a:r>
              <a:rPr lang="en-US" dirty="0" smtClean="0"/>
              <a:t>high performance applications (graphic action games, simulations of nuclear explosions) hardly ever use recursion.</a:t>
            </a:r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endParaRPr lang="en-US" dirty="0" smtClean="0"/>
          </a:p>
          <a:p>
            <a:pPr eaLnBrk="1" hangingPunct="1"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In less demanding applications recursion is an attractive alternative for iteration (for the right problems!)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AutoShape 2"/>
          <p:cNvSpPr>
            <a:spLocks noGrp="1" noChangeAspec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Recursion – Final comments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066800"/>
            <a:ext cx="8686800" cy="5410200"/>
          </a:xfrm>
        </p:spPr>
        <p:txBody>
          <a:bodyPr/>
          <a:lstStyle/>
          <a:p>
            <a:r>
              <a:rPr lang="en-US" dirty="0" smtClean="0"/>
              <a:t>For every recursive algorithm, there is an equivalent iterative algorithm.</a:t>
            </a:r>
          </a:p>
          <a:p>
            <a:endParaRPr lang="en-US" dirty="0" smtClean="0"/>
          </a:p>
          <a:p>
            <a:r>
              <a:rPr lang="en-US" dirty="0" smtClean="0"/>
              <a:t>Recursive algorithms are often shorter, more elegant, and easier to understand than their iterative counterparts.</a:t>
            </a:r>
          </a:p>
          <a:p>
            <a:endParaRPr lang="en-US" dirty="0" smtClean="0"/>
          </a:p>
          <a:p>
            <a:r>
              <a:rPr lang="en-US" dirty="0" smtClean="0"/>
              <a:t>However, iterative algorithms are usually more efficient in their use of space and time.</a:t>
            </a:r>
          </a:p>
        </p:txBody>
      </p:sp>
      <p:sp>
        <p:nvSpPr>
          <p:cNvPr id="6" name="Slide Number Placeholder 3"/>
          <p:cNvSpPr txBox="1">
            <a:spLocks/>
          </p:cNvSpPr>
          <p:nvPr/>
        </p:nvSpPr>
        <p:spPr bwMode="auto">
          <a:xfrm>
            <a:off x="8001000" y="6329362"/>
            <a:ext cx="604838" cy="4524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0A147E1F-7BB4-41CD-B102-3D0DDA38FA7B}" type="slidenum">
              <a:rPr kumimoji="0" lang="en-US" sz="16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105</a:t>
            </a:fld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534400" cy="5410200"/>
          </a:xfrm>
        </p:spPr>
        <p:txBody>
          <a:bodyPr/>
          <a:lstStyle/>
          <a:p>
            <a:r>
              <a:rPr lang="en-US" dirty="0" smtClean="0"/>
              <a:t>Recursion</a:t>
            </a:r>
          </a:p>
          <a:p>
            <a:r>
              <a:rPr lang="en-US" dirty="0" smtClean="0"/>
              <a:t>Examples</a:t>
            </a:r>
          </a:p>
          <a:p>
            <a:r>
              <a:rPr lang="en-US" dirty="0" smtClean="0"/>
              <a:t>Implementation</a:t>
            </a:r>
          </a:p>
          <a:p>
            <a:r>
              <a:rPr lang="en-US" dirty="0" smtClean="0"/>
              <a:t>Recursive Search Algorithms</a:t>
            </a:r>
          </a:p>
          <a:p>
            <a:pPr lvl="1"/>
            <a:r>
              <a:rPr lang="en-US" dirty="0" smtClean="0"/>
              <a:t>Linear or Sequential Search</a:t>
            </a:r>
          </a:p>
          <a:p>
            <a:pPr lvl="1"/>
            <a:r>
              <a:rPr lang="en-US" dirty="0" smtClean="0"/>
              <a:t>Binary Search</a:t>
            </a:r>
          </a:p>
          <a:p>
            <a:r>
              <a:rPr lang="en-US" dirty="0" smtClean="0"/>
              <a:t>Recursion with Linked Lists</a:t>
            </a:r>
          </a:p>
          <a:p>
            <a:r>
              <a:rPr lang="en-US" dirty="0" smtClean="0"/>
              <a:t>Advantages and Disadvantages</a:t>
            </a:r>
          </a:p>
          <a:p>
            <a:r>
              <a:rPr lang="en-US" dirty="0" smtClean="0"/>
              <a:t>Comparison with Iteration</a:t>
            </a:r>
          </a:p>
          <a:p>
            <a:r>
              <a:rPr lang="en-US" dirty="0" smtClean="0"/>
              <a:t>Analysis of Recursion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7|0.5|0.4|0.4|0.7|0.9"/>
</p:tagLst>
</file>

<file path=ppt/theme/theme1.xml><?xml version="1.0" encoding="utf-8"?>
<a:theme xmlns:a="http://schemas.openxmlformats.org/drawingml/2006/main" name="Edge">
  <a:themeElements>
    <a:clrScheme name="Edge 7">
      <a:dk1>
        <a:srgbClr val="000000"/>
      </a:dk1>
      <a:lt1>
        <a:srgbClr val="FFFFFF"/>
      </a:lt1>
      <a:dk2>
        <a:srgbClr val="006633"/>
      </a:dk2>
      <a:lt2>
        <a:srgbClr val="5F5F5F"/>
      </a:lt2>
      <a:accent1>
        <a:srgbClr val="CC9900"/>
      </a:accent1>
      <a:accent2>
        <a:srgbClr val="3B812F"/>
      </a:accent2>
      <a:accent3>
        <a:srgbClr val="FFFFFF"/>
      </a:accent3>
      <a:accent4>
        <a:srgbClr val="000000"/>
      </a:accent4>
      <a:accent5>
        <a:srgbClr val="E2CAAA"/>
      </a:accent5>
      <a:accent6>
        <a:srgbClr val="35742A"/>
      </a:accent6>
      <a:hlink>
        <a:srgbClr val="996600"/>
      </a:hlink>
      <a:folHlink>
        <a:srgbClr val="AFBF39"/>
      </a:folHlink>
    </a:clrScheme>
    <a:fontScheme name="Edge">
      <a:majorFont>
        <a:latin typeface="Garamond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Edge 1">
        <a:dk1>
          <a:srgbClr val="333333"/>
        </a:dk1>
        <a:lt1>
          <a:srgbClr val="FFFFFF"/>
        </a:lt1>
        <a:dk2>
          <a:srgbClr val="820000"/>
        </a:dk2>
        <a:lt2>
          <a:srgbClr val="FFFFFF"/>
        </a:lt2>
        <a:accent1>
          <a:srgbClr val="FF9900"/>
        </a:accent1>
        <a:accent2>
          <a:srgbClr val="CC3300"/>
        </a:accent2>
        <a:accent3>
          <a:srgbClr val="C1AAAA"/>
        </a:accent3>
        <a:accent4>
          <a:srgbClr val="DADADA"/>
        </a:accent4>
        <a:accent5>
          <a:srgbClr val="FFCAAA"/>
        </a:accent5>
        <a:accent6>
          <a:srgbClr val="B92D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2">
        <a:dk1>
          <a:srgbClr val="333333"/>
        </a:dk1>
        <a:lt1>
          <a:srgbClr val="CCCCFF"/>
        </a:lt1>
        <a:dk2>
          <a:srgbClr val="0B0506"/>
        </a:dk2>
        <a:lt2>
          <a:srgbClr val="FFFFFF"/>
        </a:lt2>
        <a:accent1>
          <a:srgbClr val="3366CC"/>
        </a:accent1>
        <a:accent2>
          <a:srgbClr val="3333CC"/>
        </a:accent2>
        <a:accent3>
          <a:srgbClr val="AAAAAA"/>
        </a:accent3>
        <a:accent4>
          <a:srgbClr val="AEAEDA"/>
        </a:accent4>
        <a:accent5>
          <a:srgbClr val="ADB8E2"/>
        </a:accent5>
        <a:accent6>
          <a:srgbClr val="2D2DB9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3">
        <a:dk1>
          <a:srgbClr val="333333"/>
        </a:dk1>
        <a:lt1>
          <a:srgbClr val="FFFFFF"/>
        </a:lt1>
        <a:dk2>
          <a:srgbClr val="221013"/>
        </a:dk2>
        <a:lt2>
          <a:srgbClr val="FFFFFF"/>
        </a:lt2>
        <a:accent1>
          <a:srgbClr val="CC3300"/>
        </a:accent1>
        <a:accent2>
          <a:srgbClr val="CC9900"/>
        </a:accent2>
        <a:accent3>
          <a:srgbClr val="ABAAAA"/>
        </a:accent3>
        <a:accent4>
          <a:srgbClr val="DADADA"/>
        </a:accent4>
        <a:accent5>
          <a:srgbClr val="E2ADAA"/>
        </a:accent5>
        <a:accent6>
          <a:srgbClr val="B98A00"/>
        </a:accent6>
        <a:hlink>
          <a:srgbClr val="808080"/>
        </a:hlink>
        <a:folHlink>
          <a:srgbClr val="6666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4">
        <a:dk1>
          <a:srgbClr val="11054B"/>
        </a:dk1>
        <a:lt1>
          <a:srgbClr val="FFFFFF"/>
        </a:lt1>
        <a:dk2>
          <a:srgbClr val="0000CC"/>
        </a:dk2>
        <a:lt2>
          <a:srgbClr val="FFFFFF"/>
        </a:lt2>
        <a:accent1>
          <a:srgbClr val="FF6600"/>
        </a:accent1>
        <a:accent2>
          <a:srgbClr val="FF3300"/>
        </a:accent2>
        <a:accent3>
          <a:srgbClr val="AAAAE2"/>
        </a:accent3>
        <a:accent4>
          <a:srgbClr val="DADADA"/>
        </a:accent4>
        <a:accent5>
          <a:srgbClr val="FFB8AA"/>
        </a:accent5>
        <a:accent6>
          <a:srgbClr val="E72D00"/>
        </a:accent6>
        <a:hlink>
          <a:srgbClr val="CC9900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5">
        <a:dk1>
          <a:srgbClr val="9B8D65"/>
        </a:dk1>
        <a:lt1>
          <a:srgbClr val="F8F8F8"/>
        </a:lt1>
        <a:dk2>
          <a:srgbClr val="002600"/>
        </a:dk2>
        <a:lt2>
          <a:srgbClr val="FAFACC"/>
        </a:lt2>
        <a:accent1>
          <a:srgbClr val="CC9933"/>
        </a:accent1>
        <a:accent2>
          <a:srgbClr val="8F9967"/>
        </a:accent2>
        <a:accent3>
          <a:srgbClr val="AAACAA"/>
        </a:accent3>
        <a:accent4>
          <a:srgbClr val="D4D4D4"/>
        </a:accent4>
        <a:accent5>
          <a:srgbClr val="E2CAAD"/>
        </a:accent5>
        <a:accent6>
          <a:srgbClr val="818A5D"/>
        </a:accent6>
        <a:hlink>
          <a:srgbClr val="336600"/>
        </a:hlink>
        <a:folHlink>
          <a:srgbClr val="808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6">
        <a:dk1>
          <a:srgbClr val="333333"/>
        </a:dk1>
        <a:lt1>
          <a:srgbClr val="FFFFFF"/>
        </a:lt1>
        <a:dk2>
          <a:srgbClr val="006699"/>
        </a:dk2>
        <a:lt2>
          <a:srgbClr val="FFFFFF"/>
        </a:lt2>
        <a:accent1>
          <a:srgbClr val="CC9900"/>
        </a:accent1>
        <a:accent2>
          <a:srgbClr val="FF9900"/>
        </a:accent2>
        <a:accent3>
          <a:srgbClr val="AAB8CA"/>
        </a:accent3>
        <a:accent4>
          <a:srgbClr val="DADADA"/>
        </a:accent4>
        <a:accent5>
          <a:srgbClr val="E2CAAA"/>
        </a:accent5>
        <a:accent6>
          <a:srgbClr val="E78A00"/>
        </a:accent6>
        <a:hlink>
          <a:srgbClr val="FFCC00"/>
        </a:hlink>
        <a:folHlink>
          <a:srgbClr val="706F3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dge 7">
        <a:dk1>
          <a:srgbClr val="000000"/>
        </a:dk1>
        <a:lt1>
          <a:srgbClr val="FFFFFF"/>
        </a:lt1>
        <a:dk2>
          <a:srgbClr val="006633"/>
        </a:dk2>
        <a:lt2>
          <a:srgbClr val="5F5F5F"/>
        </a:lt2>
        <a:accent1>
          <a:srgbClr val="CC9900"/>
        </a:accent1>
        <a:accent2>
          <a:srgbClr val="3B812F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35742A"/>
        </a:accent6>
        <a:hlink>
          <a:srgbClr val="996600"/>
        </a:hlink>
        <a:folHlink>
          <a:srgbClr val="AFBF3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8">
        <a:dk1>
          <a:srgbClr val="000000"/>
        </a:dk1>
        <a:lt1>
          <a:srgbClr val="FFFFFF"/>
        </a:lt1>
        <a:dk2>
          <a:srgbClr val="CC0000"/>
        </a:dk2>
        <a:lt2>
          <a:srgbClr val="666699"/>
        </a:lt2>
        <a:accent1>
          <a:srgbClr val="808080"/>
        </a:accent1>
        <a:accent2>
          <a:srgbClr val="999933"/>
        </a:accent2>
        <a:accent3>
          <a:srgbClr val="FFFFFF"/>
        </a:accent3>
        <a:accent4>
          <a:srgbClr val="000000"/>
        </a:accent4>
        <a:accent5>
          <a:srgbClr val="C0C0C0"/>
        </a:accent5>
        <a:accent6>
          <a:srgbClr val="8A8A2D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dge 9">
        <a:dk1>
          <a:srgbClr val="000000"/>
        </a:dk1>
        <a:lt1>
          <a:srgbClr val="FFFFFF"/>
        </a:lt1>
        <a:dk2>
          <a:srgbClr val="003399"/>
        </a:dk2>
        <a:lt2>
          <a:srgbClr val="666699"/>
        </a:lt2>
        <a:accent1>
          <a:srgbClr val="009999"/>
        </a:accent1>
        <a:accent2>
          <a:srgbClr val="4C6D4E"/>
        </a:accent2>
        <a:accent3>
          <a:srgbClr val="FFFFFF"/>
        </a:accent3>
        <a:accent4>
          <a:srgbClr val="000000"/>
        </a:accent4>
        <a:accent5>
          <a:srgbClr val="AACACA"/>
        </a:accent5>
        <a:accent6>
          <a:srgbClr val="446246"/>
        </a:accent6>
        <a:hlink>
          <a:srgbClr val="4C6D80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Lecture_15</Template>
  <TotalTime>5961</TotalTime>
  <Words>5579</Words>
  <Application>Microsoft Office PowerPoint</Application>
  <PresentationFormat>On-screen Show (4:3)</PresentationFormat>
  <Paragraphs>1316</Paragraphs>
  <Slides>106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106</vt:i4>
      </vt:variant>
    </vt:vector>
  </HeadingPairs>
  <TitlesOfParts>
    <vt:vector size="110" baseType="lpstr">
      <vt:lpstr>Edge</vt:lpstr>
      <vt:lpstr>Clip</vt:lpstr>
      <vt:lpstr>Equation</vt:lpstr>
      <vt:lpstr>CorelPhotoPaint.Image.9</vt:lpstr>
      <vt:lpstr>CSC 211 Data Structures  Lecture 17 </vt:lpstr>
      <vt:lpstr>Last Lecture Summary</vt:lpstr>
      <vt:lpstr>Objectives Overview</vt:lpstr>
      <vt:lpstr>Recursion</vt:lpstr>
      <vt:lpstr>Ex. 1: The Handshake Problem</vt:lpstr>
      <vt:lpstr>Ex. 1: The Handshake Problem</vt:lpstr>
      <vt:lpstr>Ex. 1: The Handshake Problem</vt:lpstr>
      <vt:lpstr>Ex. 1: The Handshake Problem</vt:lpstr>
      <vt:lpstr>Ex. 1: The Handshake Problem</vt:lpstr>
      <vt:lpstr>Recursion</vt:lpstr>
      <vt:lpstr>Recursion</vt:lpstr>
      <vt:lpstr>Recursion</vt:lpstr>
      <vt:lpstr>Ex. 2: Factorial</vt:lpstr>
      <vt:lpstr>Ex. 2: Factorial</vt:lpstr>
      <vt:lpstr>Ex. 2: Factorial</vt:lpstr>
      <vt:lpstr>Ex. 2: Factorial</vt:lpstr>
      <vt:lpstr>Ex. 2: Factorial</vt:lpstr>
      <vt:lpstr>Example - Factorial</vt:lpstr>
      <vt:lpstr>Example : Factorial - Recursive </vt:lpstr>
      <vt:lpstr>Factorial Trace</vt:lpstr>
      <vt:lpstr>Factorial - Recursive</vt:lpstr>
      <vt:lpstr>Slide 22</vt:lpstr>
      <vt:lpstr>Recursion</vt:lpstr>
      <vt:lpstr>Care to be taken - Iteration</vt:lpstr>
      <vt:lpstr>Care to be taken - Recursion</vt:lpstr>
      <vt:lpstr>Recursive Procedures</vt:lpstr>
      <vt:lpstr>Content of a Recursive Method</vt:lpstr>
      <vt:lpstr>Visualizing Recursion</vt:lpstr>
      <vt:lpstr>Linear Recursion</vt:lpstr>
      <vt:lpstr>A Simple Example of Linear Recursion</vt:lpstr>
      <vt:lpstr>Reversing an Array</vt:lpstr>
      <vt:lpstr>Defining Arguments for Recursion</vt:lpstr>
      <vt:lpstr>Computing Powers</vt:lpstr>
      <vt:lpstr>Recursive Squaring</vt:lpstr>
      <vt:lpstr>Analyzing the Recursive Squaring Method</vt:lpstr>
      <vt:lpstr>Tail Recursion</vt:lpstr>
      <vt:lpstr>How many pairs of rabbits can be produced from a single pair in a year's time? </vt:lpstr>
      <vt:lpstr>Population Growth in Nature</vt:lpstr>
      <vt:lpstr>Direct Computation Method </vt:lpstr>
      <vt:lpstr>Example : Fibonacci numbers</vt:lpstr>
      <vt:lpstr>Simplest Example</vt:lpstr>
      <vt:lpstr>Simplest Example (continued)</vt:lpstr>
      <vt:lpstr>Simplest Example (continued)</vt:lpstr>
      <vt:lpstr>Slide 44</vt:lpstr>
      <vt:lpstr>Trace a Fibonacci Number </vt:lpstr>
      <vt:lpstr>Trace a Fibonacci Number </vt:lpstr>
      <vt:lpstr>Trace a Fibonacci Number</vt:lpstr>
      <vt:lpstr>Recursion (continued)</vt:lpstr>
      <vt:lpstr>Recursive Function</vt:lpstr>
      <vt:lpstr>Problem suitable for Recursive</vt:lpstr>
      <vt:lpstr>Splitting a Problem into Smaller Problems</vt:lpstr>
      <vt:lpstr>Example of Recursive Function</vt:lpstr>
      <vt:lpstr>Trace of Function multiply (6, 3)</vt:lpstr>
      <vt:lpstr>Terminating Condition</vt:lpstr>
      <vt:lpstr>To Count a Character in a String</vt:lpstr>
      <vt:lpstr>Function that Reverses Input words 1/2</vt:lpstr>
      <vt:lpstr>Function that Reverses Input words 2/2</vt:lpstr>
      <vt:lpstr>How C Maintains the Recursive Steps</vt:lpstr>
      <vt:lpstr>How C Maintains the Recursive Steps</vt:lpstr>
      <vt:lpstr>What happens when a method is called</vt:lpstr>
      <vt:lpstr>Stack</vt:lpstr>
      <vt:lpstr>How to Trace Recursive Functions</vt:lpstr>
      <vt:lpstr>Recursive gcd Function</vt:lpstr>
      <vt:lpstr>A Classical Case: Towers of Hanoi</vt:lpstr>
      <vt:lpstr>A Classical Case: Towers of Hanoi</vt:lpstr>
      <vt:lpstr>A Classical Case: Towers of Hanoi</vt:lpstr>
      <vt:lpstr>A Classical Case: Towers of Hanoi</vt:lpstr>
      <vt:lpstr>A Classical Case: Towers of Hanoi</vt:lpstr>
      <vt:lpstr>Example :Towers of Hanoi</vt:lpstr>
      <vt:lpstr>Tower of Hanoi Program</vt:lpstr>
      <vt:lpstr>Tower of Hanoi Program</vt:lpstr>
      <vt:lpstr>Tower of Hanoi Program</vt:lpstr>
      <vt:lpstr>Tower of Hanoi Program</vt:lpstr>
      <vt:lpstr>Tower of Hanoi Program</vt:lpstr>
      <vt:lpstr>Tower of Hanoi Program</vt:lpstr>
      <vt:lpstr>Tower of Hanoi Program</vt:lpstr>
      <vt:lpstr>Ex. 7:  The Towers of Hanoi</vt:lpstr>
      <vt:lpstr>Ex. 7:  The Towers of Hanoi</vt:lpstr>
      <vt:lpstr>Ex. 7:  The Towers of Hanoi</vt:lpstr>
      <vt:lpstr>Ex. 7:  The Towers of Hanoi Moving 2 disks to another needle</vt:lpstr>
      <vt:lpstr>Slide 81</vt:lpstr>
      <vt:lpstr>Slide 82</vt:lpstr>
      <vt:lpstr>Ex. 7:  The Towers of Hanoi</vt:lpstr>
      <vt:lpstr>Ex. 7:  The Towers of Hanoi</vt:lpstr>
      <vt:lpstr>Linear Search - Iterative</vt:lpstr>
      <vt:lpstr>Linear Search - Recursive</vt:lpstr>
      <vt:lpstr>Linear Search – Recursive Code</vt:lpstr>
      <vt:lpstr>Example : Binary Search</vt:lpstr>
      <vt:lpstr>Binary Search - Iterative</vt:lpstr>
      <vt:lpstr>Binary Search with Recursion</vt:lpstr>
      <vt:lpstr>Binary Search W &amp; W/O Recursion</vt:lpstr>
      <vt:lpstr>Recursive Binary Search</vt:lpstr>
      <vt:lpstr>Printing a linked List - Iterative</vt:lpstr>
      <vt:lpstr>Printing a list backward - Recursive</vt:lpstr>
      <vt:lpstr>Recursion - Comments</vt:lpstr>
      <vt:lpstr>Recursion</vt:lpstr>
      <vt:lpstr>Why Recursion?</vt:lpstr>
      <vt:lpstr>Recursion vs. Iteration</vt:lpstr>
      <vt:lpstr>Recursion is so important …</vt:lpstr>
      <vt:lpstr>Limitation of Recursion</vt:lpstr>
      <vt:lpstr>Limitation of Recursion</vt:lpstr>
      <vt:lpstr>Recursion - Overhead</vt:lpstr>
      <vt:lpstr>Recursion - Overhead</vt:lpstr>
      <vt:lpstr>Recursion - Overhead</vt:lpstr>
      <vt:lpstr>Recursion – Final comments</vt:lpstr>
      <vt:lpstr>Summary</vt:lpstr>
    </vt:vector>
  </TitlesOfParts>
  <Company>Cottrell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 17</dc:title>
  <dc:subject>CSC211 Data Structures</dc:subject>
  <dc:creator>Dr. Iftikhar Azim Niaz</dc:creator>
  <cp:lastModifiedBy>NTS</cp:lastModifiedBy>
  <cp:revision>500</cp:revision>
  <dcterms:created xsi:type="dcterms:W3CDTF">2004-10-06T00:41:44Z</dcterms:created>
  <dcterms:modified xsi:type="dcterms:W3CDTF">2012-11-05T11:58:29Z</dcterms:modified>
</cp:coreProperties>
</file>