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25" r:id="rId2"/>
  </p:sldMasterIdLst>
  <p:notesMasterIdLst>
    <p:notesMasterId r:id="rId81"/>
  </p:notesMasterIdLst>
  <p:sldIdLst>
    <p:sldId id="306" r:id="rId3"/>
    <p:sldId id="547" r:id="rId4"/>
    <p:sldId id="578" r:id="rId5"/>
    <p:sldId id="712" r:id="rId6"/>
    <p:sldId id="713" r:id="rId7"/>
    <p:sldId id="714" r:id="rId8"/>
    <p:sldId id="715" r:id="rId9"/>
    <p:sldId id="716" r:id="rId10"/>
    <p:sldId id="717" r:id="rId11"/>
    <p:sldId id="718" r:id="rId12"/>
    <p:sldId id="719" r:id="rId13"/>
    <p:sldId id="720" r:id="rId14"/>
    <p:sldId id="679" r:id="rId15"/>
    <p:sldId id="721" r:id="rId16"/>
    <p:sldId id="658" r:id="rId17"/>
    <p:sldId id="722" r:id="rId18"/>
    <p:sldId id="723" r:id="rId19"/>
    <p:sldId id="724" r:id="rId20"/>
    <p:sldId id="725" r:id="rId21"/>
    <p:sldId id="680" r:id="rId22"/>
    <p:sldId id="711" r:id="rId23"/>
    <p:sldId id="727" r:id="rId24"/>
    <p:sldId id="728" r:id="rId25"/>
    <p:sldId id="729" r:id="rId26"/>
    <p:sldId id="730" r:id="rId27"/>
    <p:sldId id="731" r:id="rId28"/>
    <p:sldId id="732" r:id="rId29"/>
    <p:sldId id="661" r:id="rId30"/>
    <p:sldId id="662" r:id="rId31"/>
    <p:sldId id="733" r:id="rId32"/>
    <p:sldId id="734" r:id="rId33"/>
    <p:sldId id="735" r:id="rId34"/>
    <p:sldId id="736" r:id="rId35"/>
    <p:sldId id="737" r:id="rId36"/>
    <p:sldId id="738" r:id="rId37"/>
    <p:sldId id="739" r:id="rId38"/>
    <p:sldId id="740" r:id="rId39"/>
    <p:sldId id="664" r:id="rId40"/>
    <p:sldId id="741" r:id="rId41"/>
    <p:sldId id="742" r:id="rId42"/>
    <p:sldId id="665" r:id="rId43"/>
    <p:sldId id="666" r:id="rId44"/>
    <p:sldId id="667" r:id="rId45"/>
    <p:sldId id="668" r:id="rId46"/>
    <p:sldId id="726" r:id="rId47"/>
    <p:sldId id="743" r:id="rId48"/>
    <p:sldId id="744" r:id="rId49"/>
    <p:sldId id="745" r:id="rId50"/>
    <p:sldId id="746" r:id="rId51"/>
    <p:sldId id="669" r:id="rId52"/>
    <p:sldId id="670" r:id="rId53"/>
    <p:sldId id="671" r:id="rId54"/>
    <p:sldId id="672" r:id="rId55"/>
    <p:sldId id="673" r:id="rId56"/>
    <p:sldId id="674" r:id="rId57"/>
    <p:sldId id="675" r:id="rId58"/>
    <p:sldId id="676" r:id="rId59"/>
    <p:sldId id="677" r:id="rId60"/>
    <p:sldId id="678" r:id="rId61"/>
    <p:sldId id="636" r:id="rId62"/>
    <p:sldId id="751" r:id="rId63"/>
    <p:sldId id="750" r:id="rId64"/>
    <p:sldId id="752" r:id="rId65"/>
    <p:sldId id="753" r:id="rId66"/>
    <p:sldId id="754" r:id="rId67"/>
    <p:sldId id="755" r:id="rId68"/>
    <p:sldId id="756" r:id="rId69"/>
    <p:sldId id="637" r:id="rId70"/>
    <p:sldId id="639" r:id="rId71"/>
    <p:sldId id="747" r:id="rId72"/>
    <p:sldId id="757" r:id="rId73"/>
    <p:sldId id="640" r:id="rId74"/>
    <p:sldId id="758" r:id="rId75"/>
    <p:sldId id="748" r:id="rId76"/>
    <p:sldId id="749" r:id="rId77"/>
    <p:sldId id="642" r:id="rId78"/>
    <p:sldId id="643" r:id="rId79"/>
    <p:sldId id="635" r:id="rId8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CC3300"/>
    <a:srgbClr val="990000"/>
    <a:srgbClr val="FF99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98" autoAdjust="0"/>
  </p:normalViewPr>
  <p:slideViewPr>
    <p:cSldViewPr>
      <p:cViewPr varScale="1">
        <p:scale>
          <a:sx n="42" d="100"/>
          <a:sy n="42" d="100"/>
        </p:scale>
        <p:origin x="-148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35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51596-95D3-4E3A-8507-03EB2269551B}" type="slidenum">
              <a:rPr lang="en-US"/>
              <a:pPr/>
              <a:t>4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57317D-F153-4344-93EF-FC7F724B51BF}" type="slidenum">
              <a:rPr lang="en-US"/>
              <a:pPr/>
              <a:t>5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DD71E-1F6C-4973-8C98-9F3D37EBBF4A}" type="slidenum">
              <a:rPr lang="en-US"/>
              <a:pPr/>
              <a:t>6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E6ED4-A8F7-4382-A1BF-7189486798DF}" type="slidenum">
              <a:rPr lang="en-US"/>
              <a:pPr/>
              <a:t>7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A9E18D-590E-4852-BE24-0BCF30255310}" type="slidenum">
              <a:rPr lang="en-US"/>
              <a:pPr/>
              <a:t>8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544803-FF0D-4649-A40D-956B5C834397}" type="slidenum">
              <a:rPr lang="en-US"/>
              <a:pPr/>
              <a:t>9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59606-62DF-4BCA-A4A3-5D96AACEA694}" type="slidenum">
              <a:rPr lang="en-US"/>
              <a:pPr/>
              <a:t>10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6AB186-582F-4A5D-931C-91290B81A00E}" type="slidenum">
              <a:rPr lang="en-US"/>
              <a:pPr/>
              <a:t>11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DAC784-23F2-4DBA-9B79-6C455F8AF7D4}" type="slidenum">
              <a:rPr lang="en-US"/>
              <a:pPr/>
              <a:t>12</a:t>
            </a:fld>
            <a:endParaRPr 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94CAC7-7DEB-4397-9DB6-ADD323B6BA66}" type="slidenum">
              <a:rPr lang="en-US"/>
              <a:pPr/>
              <a:t>16</a:t>
            </a:fld>
            <a:endParaRPr 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22548-2782-442A-83C2-8D6E62E89E78}" type="slidenum">
              <a:rPr lang="en-US"/>
              <a:pPr/>
              <a:t>17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303D28-B92F-4EEB-BEE1-D8A90A1A19E0}" type="slidenum">
              <a:rPr lang="en-US"/>
              <a:pPr/>
              <a:t>18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D6850F-88A5-439B-AA86-F85DEEEFC357}" type="slidenum">
              <a:rPr lang="en-US"/>
              <a:pPr/>
              <a:t>19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4B5607-6017-489B-8D0A-6B9F23F13A70}" type="slidenum">
              <a:rPr lang="en-US"/>
              <a:pPr/>
              <a:t>22</a:t>
            </a:fld>
            <a:endParaRPr 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504D33-2D74-473F-A7A0-07503D783F38}" type="slidenum">
              <a:rPr lang="en-US"/>
              <a:pPr/>
              <a:t>23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8A5F06-9976-41CF-BB34-017550176776}" type="slidenum">
              <a:rPr lang="en-US"/>
              <a:pPr/>
              <a:t>24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E9F29E-BBE1-410A-A37B-7CF7DA2073B7}" type="slidenum">
              <a:rPr lang="en-US"/>
              <a:pPr/>
              <a:t>25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75E138-790B-4E95-B046-73E087532F52}" type="slidenum">
              <a:rPr lang="en-US"/>
              <a:pPr/>
              <a:t>26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F4D02B-39B7-4844-88E1-3EA6A2875E02}" type="slidenum">
              <a:rPr lang="en-US"/>
              <a:pPr/>
              <a:t>27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EABB8-EB90-48E2-A8FB-E2ABDC04B4CE}" type="slidenum">
              <a:rPr lang="en-US"/>
              <a:pPr/>
              <a:t>30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CACCF1-24E7-4B8C-A9D4-0FA36DDD9108}" type="slidenum">
              <a:rPr lang="en-US"/>
              <a:pPr/>
              <a:t>31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D78BE2-FDF6-4373-9EC0-B78E40ED426B}" type="slidenum">
              <a:rPr lang="en-US"/>
              <a:pPr/>
              <a:t>32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6F8055-047B-4EF6-9884-FA6CFE66C894}" type="slidenum">
              <a:rPr lang="en-US"/>
              <a:pPr/>
              <a:t>33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41B13A-8191-4532-9CD8-88E0B97510EB}" type="slidenum">
              <a:rPr lang="en-US"/>
              <a:pPr/>
              <a:t>34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3D343-788A-4448-A809-193E5F13A81D}" type="slidenum">
              <a:rPr lang="en-US"/>
              <a:pPr/>
              <a:t>35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C81B5-9505-4A32-9344-D271167F78AB}" type="slidenum">
              <a:rPr lang="en-US"/>
              <a:pPr/>
              <a:t>36</a:t>
            </a:fld>
            <a:endParaRPr 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-25000"/>
              <a:t>7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BE1F56-5C6C-44A7-B760-FB33B8BCB9E0}" type="slidenum">
              <a:rPr lang="en-US"/>
              <a:pPr/>
              <a:t>37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74E3C0-23AD-4E25-B04C-6279D87FB090}" type="slidenum">
              <a:rPr lang="en-US"/>
              <a:pPr/>
              <a:t>39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6E8A6-B714-4EFB-9051-C90B441D5E12}" type="slidenum">
              <a:rPr lang="en-US"/>
              <a:pPr/>
              <a:t>40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13" y="100013"/>
            <a:ext cx="8229600" cy="906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0838" y="1214438"/>
            <a:ext cx="4038600" cy="5076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41838" y="1214438"/>
            <a:ext cx="4038600" cy="2462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41838" y="3829050"/>
            <a:ext cx="4038600" cy="2462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023B48-B475-4606-B575-3004AB447D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0838" y="1214438"/>
            <a:ext cx="4038600" cy="5076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1838" y="1214438"/>
            <a:ext cx="4038600" cy="5076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DBA46B-2B21-438C-83A0-44AD38E151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13" y="100013"/>
            <a:ext cx="8229600" cy="9064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0838" y="1214438"/>
            <a:ext cx="4038600" cy="5076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1838" y="1214438"/>
            <a:ext cx="4038600" cy="5076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97625"/>
            <a:ext cx="2133600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32449C-296A-42D5-AF4E-7D6E7696D3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6553200"/>
            <a:ext cx="358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2000 Prentice Hall, Inc.  All rights reserved.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u="sng" smtClean="0">
                <a:solidFill>
                  <a:srgbClr val="000000"/>
                </a:solidFill>
                <a:effectLst/>
                <a:latin typeface="AvantGarde" pitchFamily="34" charset="0"/>
                <a:cs typeface="Times New Roman" pitchFamily="18" charset="0"/>
              </a:rPr>
              <a:t>Outline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781800" y="76200"/>
            <a:ext cx="304800" cy="685800"/>
            <a:chOff x="4032" y="3840"/>
            <a:chExt cx="192" cy="432"/>
          </a:xfrm>
        </p:grpSpPr>
        <p:sp>
          <p:nvSpPr>
            <p:cNvPr id="4102" name="AutoShape 6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03" name="AutoShape 7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sz="1400" b="1" smtClean="0">
              <a:solidFill>
                <a:srgbClr val="000000"/>
              </a:solidFill>
              <a:effectLst/>
              <a:latin typeface="AvantGarde" pitchFamily="34" charset="0"/>
              <a:cs typeface="Times New Roman" pitchFamily="18" charset="0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>
            <a:lvl1pPr marL="0" indent="0">
              <a:buFontTx/>
              <a:buNone/>
              <a:defRPr sz="1200" b="1">
                <a:latin typeface="AvantGarde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E68E440-0BEA-4BF6-8962-6818722EDB6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DA52EE3-DCC0-4D2A-8808-548B596EF0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2C7057-6D4D-43FA-98B6-E3FA4D1E9DB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4E25A4-9E41-4CD2-A032-9A270AB9FE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0476A4-6A28-4CDF-9075-1CCD4FD2DF2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806C77-AAD7-43D2-B36B-18B2CEA64D9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072533-05C1-4B9E-9A19-6A9564CD871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D5ABC0-B29E-4FAD-9D88-5298E1BA6C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58F058-5110-422B-9885-17390BF144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5C2B3C-9152-42A8-B221-7A62FEF6914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fld id="{4A546760-71C0-4DE7-A06C-A98685617428}" type="slidenum">
              <a:rPr lang="en-US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pPr/>
              <a:t>‹#›</a:t>
            </a:fld>
            <a:endParaRPr lang="en-US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0" y="6553200"/>
            <a:ext cx="3581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2000 Prentice Hall, Inc.  All rights reserved.</a:t>
            </a:r>
          </a:p>
        </p:txBody>
      </p:sp>
      <p:sp>
        <p:nvSpPr>
          <p:cNvPr id="307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886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AutoShape 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10800000">
            <a:off x="3505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3300"/>
          </a:solidFill>
          <a:latin typeface="AvantGard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9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9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16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Complexity of Bubble Sort</a:t>
            </a:r>
          </a:p>
          <a:p>
            <a:r>
              <a:rPr lang="en-US" dirty="0" smtClean="0"/>
              <a:t>Selection Sort</a:t>
            </a:r>
          </a:p>
          <a:p>
            <a:pPr lvl="1"/>
            <a:r>
              <a:rPr lang="en-US" dirty="0" smtClean="0"/>
              <a:t>Concept and Algorithm</a:t>
            </a:r>
          </a:p>
          <a:p>
            <a:pPr lvl="1"/>
            <a:r>
              <a:rPr lang="en-US" dirty="0" smtClean="0"/>
              <a:t>Code and Implementation</a:t>
            </a:r>
          </a:p>
          <a:p>
            <a:r>
              <a:rPr lang="en-US" dirty="0" smtClean="0"/>
              <a:t>Complexity of Selection Sort</a:t>
            </a:r>
          </a:p>
          <a:p>
            <a:r>
              <a:rPr lang="en-US" dirty="0" smtClean="0"/>
              <a:t>Insertion Sort</a:t>
            </a:r>
          </a:p>
          <a:p>
            <a:pPr lvl="1"/>
            <a:r>
              <a:rPr lang="en-US" dirty="0" smtClean="0"/>
              <a:t>Concept and Algorithm</a:t>
            </a:r>
          </a:p>
          <a:p>
            <a:pPr lvl="1"/>
            <a:r>
              <a:rPr lang="en-US" dirty="0" smtClean="0"/>
              <a:t>Code and Implementation</a:t>
            </a:r>
          </a:p>
          <a:p>
            <a:r>
              <a:rPr lang="en-US" dirty="0" smtClean="0"/>
              <a:t>Complexity of Insertion Sort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Comparison of Sorting methods</a:t>
            </a:r>
          </a:p>
          <a:p>
            <a:pPr lvl="1"/>
            <a:r>
              <a:rPr lang="en-US" dirty="0" smtClean="0"/>
              <a:t>Bubble, </a:t>
            </a:r>
          </a:p>
          <a:p>
            <a:pPr lvl="1"/>
            <a:r>
              <a:rPr lang="en-US" dirty="0" smtClean="0"/>
              <a:t>Selection and</a:t>
            </a:r>
          </a:p>
          <a:p>
            <a:pPr lvl="1"/>
            <a:r>
              <a:rPr lang="en-US" dirty="0" smtClean="0"/>
              <a:t>Insertion</a:t>
            </a:r>
          </a:p>
          <a:p>
            <a:r>
              <a:rPr lang="en-US" dirty="0" smtClean="0"/>
              <a:t>Recursion</a:t>
            </a:r>
          </a:p>
          <a:p>
            <a:pPr lvl="1"/>
            <a:r>
              <a:rPr lang="en-US" dirty="0" smtClean="0"/>
              <a:t>Concept</a:t>
            </a:r>
          </a:p>
          <a:p>
            <a:pPr lvl="1"/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Implementation Code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Sorting Problem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Input: </a:t>
            </a:r>
          </a:p>
          <a:p>
            <a:pPr lvl="1"/>
            <a:r>
              <a:rPr lang="en-US" dirty="0"/>
              <a:t>A sequence of 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n-US" i="1" dirty="0"/>
              <a:t> </a:t>
            </a:r>
            <a:r>
              <a:rPr lang="en-US" dirty="0"/>
              <a:t>numbers </a:t>
            </a:r>
            <a:r>
              <a:rPr lang="en-US" dirty="0">
                <a:latin typeface="Comic Sans MS" pitchFamily="66" charset="0"/>
              </a:rPr>
              <a:t>a</a:t>
            </a:r>
            <a:r>
              <a:rPr lang="en-US" baseline="-25000" dirty="0">
                <a:latin typeface="Comic Sans MS" pitchFamily="66" charset="0"/>
              </a:rPr>
              <a:t>1</a:t>
            </a:r>
            <a:r>
              <a:rPr lang="en-US" dirty="0">
                <a:latin typeface="Comic Sans MS" pitchFamily="66" charset="0"/>
              </a:rPr>
              <a:t>, a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, . . . , a</a:t>
            </a:r>
            <a:r>
              <a:rPr lang="en-US" baseline="-25000" dirty="0">
                <a:latin typeface="Comic Sans MS" pitchFamily="66" charset="0"/>
              </a:rPr>
              <a:t>n</a:t>
            </a:r>
            <a:endParaRPr lang="en-US" dirty="0">
              <a:latin typeface="Comic Sans MS" pitchFamily="66" charset="0"/>
            </a:endParaRPr>
          </a:p>
          <a:p>
            <a:pPr>
              <a:lnSpc>
                <a:spcPct val="200000"/>
              </a:lnSpc>
            </a:pPr>
            <a:r>
              <a:rPr lang="en-US" b="1" dirty="0"/>
              <a:t>Output: </a:t>
            </a:r>
          </a:p>
          <a:p>
            <a:pPr lvl="1"/>
            <a:r>
              <a:rPr lang="en-US" dirty="0"/>
              <a:t>A permutation (reordering) </a:t>
            </a:r>
            <a:r>
              <a:rPr lang="en-US" dirty="0">
                <a:latin typeface="Comic Sans MS" pitchFamily="66" charset="0"/>
              </a:rPr>
              <a:t>a</a:t>
            </a:r>
            <a:r>
              <a:rPr lang="en-US" baseline="-25000" dirty="0">
                <a:latin typeface="Comic Sans MS" pitchFamily="66" charset="0"/>
              </a:rPr>
              <a:t>1</a:t>
            </a:r>
            <a:r>
              <a:rPr lang="en-US" dirty="0">
                <a:latin typeface="Comic Sans MS" pitchFamily="66" charset="0"/>
              </a:rPr>
              <a:t>’, a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’, . . . , a</a:t>
            </a:r>
            <a:r>
              <a:rPr lang="en-US" baseline="-25000" dirty="0">
                <a:latin typeface="Comic Sans MS" pitchFamily="66" charset="0"/>
              </a:rPr>
              <a:t>n</a:t>
            </a:r>
            <a:r>
              <a:rPr lang="en-US" dirty="0">
                <a:latin typeface="Comic Sans MS" pitchFamily="66" charset="0"/>
              </a:rPr>
              <a:t>’</a:t>
            </a:r>
            <a:r>
              <a:rPr lang="en-US" dirty="0"/>
              <a:t> of the input sequence such that </a:t>
            </a:r>
            <a:r>
              <a:rPr lang="en-US" dirty="0">
                <a:latin typeface="Comic Sans MS" pitchFamily="66" charset="0"/>
              </a:rPr>
              <a:t>a</a:t>
            </a:r>
            <a:r>
              <a:rPr lang="en-US" baseline="-25000" dirty="0">
                <a:latin typeface="Comic Sans MS" pitchFamily="66" charset="0"/>
              </a:rPr>
              <a:t>1</a:t>
            </a:r>
            <a:r>
              <a:rPr lang="en-US" dirty="0">
                <a:latin typeface="Comic Sans MS" pitchFamily="66" charset="0"/>
              </a:rPr>
              <a:t>’ ≤ a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’ ≤ · · · ≤ a</a:t>
            </a:r>
            <a:r>
              <a:rPr lang="en-US" baseline="-25000" dirty="0">
                <a:latin typeface="Comic Sans MS" pitchFamily="66" charset="0"/>
              </a:rPr>
              <a:t>n</a:t>
            </a:r>
            <a:r>
              <a:rPr lang="en-US" dirty="0">
                <a:latin typeface="Comic Sans MS" pitchFamily="66" charset="0"/>
              </a:rPr>
              <a:t>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of data</a:t>
            </a:r>
          </a:p>
        </p:txBody>
      </p:sp>
      <p:pic>
        <p:nvPicPr>
          <p:cNvPr id="26624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5884" t="11195" r="4456" b="5849"/>
          <a:stretch>
            <a:fillRect/>
          </a:stretch>
        </p:blipFill>
        <p:spPr>
          <a:xfrm>
            <a:off x="304800" y="1219200"/>
            <a:ext cx="8359250" cy="4157663"/>
          </a:xfrm>
          <a:noFill/>
          <a:ln/>
        </p:spPr>
      </p:pic>
      <p:sp>
        <p:nvSpPr>
          <p:cNvPr id="266246" name="Text Box 6"/>
          <p:cNvSpPr txBox="1">
            <a:spLocks noChangeArrowheads="1"/>
          </p:cNvSpPr>
          <p:nvPr/>
        </p:nvSpPr>
        <p:spPr bwMode="auto">
          <a:xfrm>
            <a:off x="7918450" y="2759075"/>
            <a:ext cx="5651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Study Sorting Algorithms?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a variety of situations that we can encounter</a:t>
            </a:r>
          </a:p>
          <a:p>
            <a:pPr lvl="1"/>
            <a:r>
              <a:rPr lang="en-US" dirty="0"/>
              <a:t>Do we have randomly ordered keys?</a:t>
            </a:r>
          </a:p>
          <a:p>
            <a:pPr lvl="1"/>
            <a:r>
              <a:rPr lang="en-US" dirty="0"/>
              <a:t>Are all keys distinct?</a:t>
            </a:r>
          </a:p>
          <a:p>
            <a:pPr lvl="1"/>
            <a:r>
              <a:rPr lang="en-US" dirty="0"/>
              <a:t>How large is the set of keys to be ordered?</a:t>
            </a:r>
          </a:p>
          <a:p>
            <a:pPr lvl="1"/>
            <a:r>
              <a:rPr lang="en-US" dirty="0"/>
              <a:t>Need guaranteed performance?</a:t>
            </a:r>
          </a:p>
          <a:p>
            <a:pPr lvl="1"/>
            <a:endParaRPr lang="en-US" dirty="0"/>
          </a:p>
          <a:p>
            <a:r>
              <a:rPr lang="en-US" dirty="0"/>
              <a:t>Various algorithms are better suited to some of these situations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Definitions</a:t>
            </a:r>
          </a:p>
        </p:txBody>
      </p:sp>
      <p:sp>
        <p:nvSpPr>
          <p:cNvPr id="2672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Internal Sort</a:t>
            </a:r>
          </a:p>
          <a:p>
            <a:pPr lvl="1"/>
            <a:r>
              <a:rPr lang="en-US" dirty="0"/>
              <a:t>The data to be sorted is all stored in the computer’s main memory.</a:t>
            </a:r>
          </a:p>
          <a:p>
            <a:r>
              <a:rPr lang="en-US" dirty="0">
                <a:solidFill>
                  <a:srgbClr val="0000CC"/>
                </a:solidFill>
              </a:rPr>
              <a:t>External Sort</a:t>
            </a:r>
          </a:p>
          <a:p>
            <a:pPr lvl="1"/>
            <a:r>
              <a:rPr lang="en-US" dirty="0"/>
              <a:t>Some of the data to be sorted might be stored in some external, slower, device.</a:t>
            </a:r>
          </a:p>
          <a:p>
            <a:r>
              <a:rPr lang="en-US" dirty="0">
                <a:solidFill>
                  <a:srgbClr val="0000CC"/>
                </a:solidFill>
              </a:rPr>
              <a:t>In Place Sort</a:t>
            </a:r>
          </a:p>
          <a:p>
            <a:pPr lvl="1"/>
            <a:r>
              <a:rPr lang="en-US" dirty="0"/>
              <a:t>The amount of extra space required to sort the data is constant with the input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04799"/>
            <a:ext cx="8113713" cy="701675"/>
          </a:xfrm>
        </p:spPr>
        <p:txBody>
          <a:bodyPr/>
          <a:lstStyle/>
          <a:p>
            <a:r>
              <a:rPr lang="en-US" dirty="0"/>
              <a:t>Stability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838" y="1214438"/>
            <a:ext cx="8250237" cy="841375"/>
          </a:xfrm>
        </p:spPr>
        <p:txBody>
          <a:bodyPr/>
          <a:lstStyle/>
          <a:p>
            <a:r>
              <a:rPr lang="en-US" sz="2400" dirty="0"/>
              <a:t>A </a:t>
            </a:r>
            <a:r>
              <a:rPr lang="en-US" sz="2400" dirty="0">
                <a:solidFill>
                  <a:srgbClr val="0000CC"/>
                </a:solidFill>
              </a:rPr>
              <a:t>STABLE</a:t>
            </a:r>
            <a:r>
              <a:rPr lang="en-US" sz="2400" dirty="0"/>
              <a:t> sort  preserves relative order of records with equal keys</a:t>
            </a:r>
          </a:p>
        </p:txBody>
      </p:sp>
      <p:pic>
        <p:nvPicPr>
          <p:cNvPr id="20992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71800" y="1676400"/>
            <a:ext cx="5078920" cy="2286000"/>
          </a:xfrm>
          <a:noFill/>
          <a:ln/>
        </p:spPr>
      </p:pic>
      <p:pic>
        <p:nvPicPr>
          <p:cNvPr id="209925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48000" y="4038600"/>
            <a:ext cx="4875173" cy="2133600"/>
          </a:xfrm>
          <a:noFill/>
          <a:ln/>
        </p:spPr>
      </p:pic>
      <p:sp>
        <p:nvSpPr>
          <p:cNvPr id="209926" name="Text Box 6"/>
          <p:cNvSpPr txBox="1">
            <a:spLocks noChangeArrowheads="1"/>
          </p:cNvSpPr>
          <p:nvPr/>
        </p:nvSpPr>
        <p:spPr bwMode="auto">
          <a:xfrm>
            <a:off x="533400" y="211296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Sorted on first key:</a:t>
            </a:r>
          </a:p>
        </p:txBody>
      </p:sp>
      <p:sp>
        <p:nvSpPr>
          <p:cNvPr id="209927" name="Text Box 7"/>
          <p:cNvSpPr txBox="1">
            <a:spLocks noChangeArrowheads="1"/>
          </p:cNvSpPr>
          <p:nvPr/>
        </p:nvSpPr>
        <p:spPr bwMode="auto">
          <a:xfrm>
            <a:off x="457200" y="4002088"/>
            <a:ext cx="255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Sort file on second key:</a:t>
            </a:r>
          </a:p>
        </p:txBody>
      </p:sp>
      <p:sp>
        <p:nvSpPr>
          <p:cNvPr id="209928" name="Text Box 8"/>
          <p:cNvSpPr txBox="1">
            <a:spLocks noChangeArrowheads="1"/>
          </p:cNvSpPr>
          <p:nvPr/>
        </p:nvSpPr>
        <p:spPr bwMode="auto">
          <a:xfrm>
            <a:off x="533400" y="4776788"/>
            <a:ext cx="25939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CC"/>
                </a:solidFill>
                <a:effectLst/>
              </a:rPr>
              <a:t>Records with key value 3 are not in order on first key!!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Selection </a:t>
            </a:r>
            <a:r>
              <a:rPr lang="en-US" dirty="0" smtClean="0"/>
              <a:t>Sort</a:t>
            </a:r>
            <a:endParaRPr lang="en-US" dirty="0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157288"/>
            <a:ext cx="8340725" cy="5465762"/>
          </a:xfrm>
        </p:spPr>
        <p:txBody>
          <a:bodyPr/>
          <a:lstStyle/>
          <a:p>
            <a:r>
              <a:rPr lang="en-US" dirty="0"/>
              <a:t>Idea:</a:t>
            </a:r>
          </a:p>
          <a:p>
            <a:pPr lvl="1"/>
            <a:r>
              <a:rPr lang="en-US" dirty="0"/>
              <a:t>Find the smallest element in the array</a:t>
            </a:r>
          </a:p>
          <a:p>
            <a:pPr lvl="1"/>
            <a:r>
              <a:rPr lang="en-US" dirty="0"/>
              <a:t>Exchange it with the element in the first position</a:t>
            </a:r>
          </a:p>
          <a:p>
            <a:pPr lvl="1"/>
            <a:r>
              <a:rPr lang="en-US" dirty="0"/>
              <a:t>Find the second smallest element and exchange it with the element in the second position</a:t>
            </a:r>
          </a:p>
          <a:p>
            <a:pPr lvl="1"/>
            <a:r>
              <a:rPr lang="en-US" dirty="0"/>
              <a:t>Continue until the array is </a:t>
            </a:r>
            <a:r>
              <a:rPr lang="en-US" dirty="0" smtClean="0"/>
              <a:t>sorted i.e. for n-1 keys.</a:t>
            </a:r>
          </a:p>
          <a:p>
            <a:pPr lvl="1"/>
            <a:r>
              <a:rPr lang="en-US" dirty="0" smtClean="0"/>
              <a:t>Use current position to hold current minimum to avoid large-scale movement of keys.</a:t>
            </a:r>
          </a:p>
          <a:p>
            <a:r>
              <a:rPr lang="en-US" dirty="0" smtClean="0"/>
              <a:t>Disadvantage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Running time depends only slightly on the amount of order in the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Sort Example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04825" y="1379538"/>
            <a:ext cx="3154363" cy="423862"/>
            <a:chOff x="221" y="912"/>
            <a:chExt cx="1987" cy="267"/>
          </a:xfrm>
        </p:grpSpPr>
        <p:sp>
          <p:nvSpPr>
            <p:cNvPr id="232452" name="Rectangle 4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453" name="Rectangle 5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454" name="Rectangle 6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455" name="Rectangle 7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456" name="Rectangle 8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457" name="Rectangle 9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458" name="Rectangle 10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459" name="Line 11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0" name="Line 12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1" name="Line 13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2" name="Line 14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3" name="Line 15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4" name="Line 16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5" name="Line 17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6" name="Line 18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7" name="Line 19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68" name="Line 20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469" name="Oval 21"/>
          <p:cNvSpPr>
            <a:spLocks noChangeArrowheads="1"/>
          </p:cNvSpPr>
          <p:nvPr/>
        </p:nvSpPr>
        <p:spPr bwMode="auto">
          <a:xfrm>
            <a:off x="3221038" y="1382713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04825" y="2032000"/>
            <a:ext cx="3154363" cy="423863"/>
            <a:chOff x="221" y="912"/>
            <a:chExt cx="1987" cy="267"/>
          </a:xfrm>
        </p:grpSpPr>
        <p:sp>
          <p:nvSpPr>
            <p:cNvPr id="232471" name="Rectangle 23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472" name="Rectangle 24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473" name="Rectangle 25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474" name="Rectangle 26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475" name="Rectangle 27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476" name="Rectangle 28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477" name="Rectangle 29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478" name="Line 30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79" name="Line 31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0" name="Line 32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1" name="Line 33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2" name="Line 34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3" name="Line 35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4" name="Line 36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5" name="Line 37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6" name="Line 38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87" name="Line 39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488" name="Oval 40"/>
          <p:cNvSpPr>
            <a:spLocks noChangeArrowheads="1"/>
          </p:cNvSpPr>
          <p:nvPr/>
        </p:nvSpPr>
        <p:spPr bwMode="auto">
          <a:xfrm>
            <a:off x="2309813" y="2044700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04825" y="2693988"/>
            <a:ext cx="3154363" cy="423862"/>
            <a:chOff x="221" y="912"/>
            <a:chExt cx="1987" cy="267"/>
          </a:xfrm>
        </p:grpSpPr>
        <p:sp>
          <p:nvSpPr>
            <p:cNvPr id="232490" name="Rectangle 42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491" name="Rectangle 43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492" name="Rectangle 44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493" name="Rectangle 45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494" name="Rectangle 46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495" name="Rectangle 47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496" name="Rectangle 48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497" name="Line 49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98" name="Line 50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499" name="Line 51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0" name="Line 52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1" name="Line 53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2" name="Line 54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3" name="Line 55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4" name="Line 56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5" name="Line 57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06" name="Line 58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507" name="Oval 59"/>
          <p:cNvSpPr>
            <a:spLocks noChangeArrowheads="1"/>
          </p:cNvSpPr>
          <p:nvPr/>
        </p:nvSpPr>
        <p:spPr bwMode="auto">
          <a:xfrm>
            <a:off x="2765425" y="2700338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504825" y="3367088"/>
            <a:ext cx="3154363" cy="423862"/>
            <a:chOff x="221" y="912"/>
            <a:chExt cx="1987" cy="267"/>
          </a:xfrm>
        </p:grpSpPr>
        <p:sp>
          <p:nvSpPr>
            <p:cNvPr id="232509" name="Rectangle 61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510" name="Rectangle 62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511" name="Rectangle 63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512" name="Rectangle 64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513" name="Rectangle 65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514" name="Rectangle 66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515" name="Rectangle 67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516" name="Line 68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17" name="Line 69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18" name="Line 70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19" name="Line 71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0" name="Line 72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1" name="Line 73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2" name="Line 74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3" name="Line 75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4" name="Line 76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25" name="Line 77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526" name="Oval 78"/>
          <p:cNvSpPr>
            <a:spLocks noChangeArrowheads="1"/>
          </p:cNvSpPr>
          <p:nvPr/>
        </p:nvSpPr>
        <p:spPr bwMode="auto">
          <a:xfrm>
            <a:off x="2312988" y="3371850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4856163" y="2032000"/>
            <a:ext cx="3154362" cy="423863"/>
            <a:chOff x="221" y="912"/>
            <a:chExt cx="1987" cy="267"/>
          </a:xfrm>
        </p:grpSpPr>
        <p:sp>
          <p:nvSpPr>
            <p:cNvPr id="232528" name="Rectangle 80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529" name="Rectangle 81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530" name="Rectangle 82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531" name="Rectangle 83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532" name="Rectangle 84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533" name="Rectangle 85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534" name="Rectangle 86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535" name="Line 87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36" name="Line 88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37" name="Line 89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38" name="Line 90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39" name="Line 91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40" name="Line 92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41" name="Line 93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42" name="Line 94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43" name="Line 95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44" name="Line 96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545" name="Oval 97"/>
          <p:cNvSpPr>
            <a:spLocks noChangeArrowheads="1"/>
          </p:cNvSpPr>
          <p:nvPr/>
        </p:nvSpPr>
        <p:spPr bwMode="auto">
          <a:xfrm>
            <a:off x="7115175" y="1387475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546" name="Oval 98"/>
          <p:cNvSpPr>
            <a:spLocks noChangeArrowheads="1"/>
          </p:cNvSpPr>
          <p:nvPr/>
        </p:nvSpPr>
        <p:spPr bwMode="auto">
          <a:xfrm>
            <a:off x="7583488" y="2055813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99"/>
          <p:cNvGrpSpPr>
            <a:grpSpLocks/>
          </p:cNvGrpSpPr>
          <p:nvPr/>
        </p:nvGrpSpPr>
        <p:grpSpPr bwMode="auto">
          <a:xfrm>
            <a:off x="4856163" y="1379538"/>
            <a:ext cx="3154362" cy="423862"/>
            <a:chOff x="221" y="912"/>
            <a:chExt cx="1987" cy="267"/>
          </a:xfrm>
        </p:grpSpPr>
        <p:sp>
          <p:nvSpPr>
            <p:cNvPr id="232548" name="Rectangle 100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549" name="Rectangle 101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550" name="Rectangle 102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551" name="Rectangle 103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552" name="Rectangle 104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553" name="Rectangle 105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554" name="Rectangle 106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555" name="Line 107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56" name="Line 108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57" name="Line 109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58" name="Line 110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59" name="Line 111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60" name="Line 112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61" name="Line 113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62" name="Line 114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63" name="Line 115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64" name="Line 116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8" name="Group 117"/>
          <p:cNvGrpSpPr>
            <a:grpSpLocks/>
          </p:cNvGrpSpPr>
          <p:nvPr/>
        </p:nvGrpSpPr>
        <p:grpSpPr bwMode="auto">
          <a:xfrm>
            <a:off x="4856163" y="2693988"/>
            <a:ext cx="3154362" cy="423862"/>
            <a:chOff x="221" y="912"/>
            <a:chExt cx="1987" cy="267"/>
          </a:xfrm>
        </p:grpSpPr>
        <p:sp>
          <p:nvSpPr>
            <p:cNvPr id="232566" name="Rectangle 118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567" name="Rectangle 119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568" name="Rectangle 120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569" name="Rectangle 121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570" name="Rectangle 122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571" name="Rectangle 123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572" name="Rectangle 124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573" name="Line 125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4" name="Line 126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5" name="Line 127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6" name="Line 128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7" name="Line 129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8" name="Line 130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79" name="Line 131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80" name="Line 132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81" name="Line 133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82" name="Line 134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2583" name="Oval 135"/>
          <p:cNvSpPr>
            <a:spLocks noChangeArrowheads="1"/>
          </p:cNvSpPr>
          <p:nvPr/>
        </p:nvSpPr>
        <p:spPr bwMode="auto">
          <a:xfrm>
            <a:off x="7569200" y="2706688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136"/>
          <p:cNvGrpSpPr>
            <a:grpSpLocks/>
          </p:cNvGrpSpPr>
          <p:nvPr/>
        </p:nvGrpSpPr>
        <p:grpSpPr bwMode="auto">
          <a:xfrm>
            <a:off x="4856163" y="3367088"/>
            <a:ext cx="3154362" cy="423862"/>
            <a:chOff x="221" y="912"/>
            <a:chExt cx="1987" cy="267"/>
          </a:xfrm>
        </p:grpSpPr>
        <p:sp>
          <p:nvSpPr>
            <p:cNvPr id="232585" name="Rectangle 137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2586" name="Rectangle 138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2587" name="Rectangle 139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2588" name="Rectangle 140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2589" name="Rectangle 141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2590" name="Rectangle 142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2591" name="Rectangle 143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2592" name="Line 144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3" name="Line 145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4" name="Line 146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5" name="Line 147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6" name="Line 148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7" name="Line 149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8" name="Line 150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599" name="Line 151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600" name="Line 152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2601" name="Line 153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69" grpId="0" animBg="1"/>
      <p:bldP spid="232488" grpId="0" animBg="1"/>
      <p:bldP spid="232507" grpId="0" animBg="1"/>
      <p:bldP spid="232526" grpId="0" animBg="1"/>
      <p:bldP spid="232545" grpId="0" animBg="1"/>
      <p:bldP spid="232546" grpId="0" animBg="1"/>
      <p:bldP spid="2325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Selection Sort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DD0111"/>
                </a:solidFill>
                <a:latin typeface="Monotype Corsiva" pitchFamily="66" charset="0"/>
              </a:rPr>
              <a:t>Alg.: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SELECTION-SORT</a:t>
            </a:r>
            <a:r>
              <a:rPr lang="en-US" i="1" dirty="0">
                <a:solidFill>
                  <a:schemeClr val="tx1"/>
                </a:solidFill>
              </a:rPr>
              <a:t>(A)</a:t>
            </a:r>
          </a:p>
          <a:p>
            <a:pPr>
              <a:buFontTx/>
              <a:buNone/>
            </a:pPr>
            <a:r>
              <a:rPr lang="en-US" i="1" dirty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 ← length[A]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for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j ← 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 - 1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do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smallest</a:t>
            </a:r>
            <a:r>
              <a:rPr lang="en-US" dirty="0">
                <a:solidFill>
                  <a:schemeClr val="tx1"/>
                </a:solidFill>
              </a:rPr>
              <a:t> ←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j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      for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← j + 1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	   do if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] &lt; A[smallest]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		   then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smallest ←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 exchange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A[j] ↔ A[smallest]</a:t>
            </a:r>
          </a:p>
          <a:p>
            <a:pPr>
              <a:buFontTx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413375" y="1808163"/>
            <a:ext cx="3154363" cy="423862"/>
            <a:chOff x="221" y="912"/>
            <a:chExt cx="1987" cy="267"/>
          </a:xfrm>
        </p:grpSpPr>
        <p:sp>
          <p:nvSpPr>
            <p:cNvPr id="231429" name="Rectangle 5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31430" name="Rectangle 6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31431" name="Rectangle 7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2</a:t>
              </a:r>
            </a:p>
          </p:txBody>
        </p:sp>
        <p:sp>
          <p:nvSpPr>
            <p:cNvPr id="231432" name="Rectangle 8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31433" name="Rectangle 9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31434" name="Rectangle 10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31435" name="Rectangle 11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8</a:t>
              </a:r>
            </a:p>
          </p:txBody>
        </p:sp>
        <p:sp>
          <p:nvSpPr>
            <p:cNvPr id="231436" name="Line 12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37" name="Line 13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38" name="Line 14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39" name="Line 15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0" name="Line 16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1" name="Line 17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2" name="Line 18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3" name="Line 19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4" name="Line 20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  <p:sp>
          <p:nvSpPr>
            <p:cNvPr id="231445" name="Line 21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31446" name="Oval 22"/>
          <p:cNvSpPr>
            <a:spLocks noChangeArrowheads="1"/>
          </p:cNvSpPr>
          <p:nvPr/>
        </p:nvSpPr>
        <p:spPr bwMode="auto">
          <a:xfrm>
            <a:off x="8129588" y="1811338"/>
            <a:ext cx="425450" cy="393700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AutoShape 2"/>
          <p:cNvSpPr>
            <a:spLocks noChangeArrowheads="1"/>
          </p:cNvSpPr>
          <p:nvPr/>
        </p:nvSpPr>
        <p:spPr bwMode="auto">
          <a:xfrm>
            <a:off x="1406525" y="5911850"/>
            <a:ext cx="7597775" cy="488950"/>
          </a:xfrm>
          <a:prstGeom prst="roundRect">
            <a:avLst>
              <a:gd name="adj" fmla="val 16667"/>
            </a:avLst>
          </a:prstGeom>
          <a:solidFill>
            <a:srgbClr val="CC0000">
              <a:alpha val="3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5" name="AutoShape 3"/>
          <p:cNvSpPr>
            <a:spLocks noChangeArrowheads="1"/>
          </p:cNvSpPr>
          <p:nvPr/>
        </p:nvSpPr>
        <p:spPr bwMode="auto">
          <a:xfrm>
            <a:off x="1501775" y="4572000"/>
            <a:ext cx="7597775" cy="504825"/>
          </a:xfrm>
          <a:prstGeom prst="roundRect">
            <a:avLst>
              <a:gd name="adj" fmla="val 16667"/>
            </a:avLst>
          </a:prstGeom>
          <a:solidFill>
            <a:schemeClr val="accent1">
              <a:alpha val="53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7163" y="3629025"/>
            <a:ext cx="1905000" cy="1214438"/>
            <a:chOff x="99" y="2286"/>
            <a:chExt cx="1200" cy="765"/>
          </a:xfrm>
        </p:grpSpPr>
        <p:sp>
          <p:nvSpPr>
            <p:cNvPr id="233477" name="Text Box 5"/>
            <p:cNvSpPr txBox="1">
              <a:spLocks noChangeArrowheads="1"/>
            </p:cNvSpPr>
            <p:nvPr/>
          </p:nvSpPr>
          <p:spPr bwMode="auto">
            <a:xfrm>
              <a:off x="99" y="2286"/>
              <a:ext cx="1200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Symbol" pitchFamily="18" charset="2"/>
                <a:buChar char="»"/>
              </a:pPr>
              <a:r>
                <a:rPr lang="en-US" sz="280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n</a:t>
              </a:r>
              <a:r>
                <a:rPr lang="en-US" sz="2800" baseline="3000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2</a:t>
              </a:r>
              <a:r>
                <a:rPr lang="en-US" sz="280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/2 </a:t>
              </a:r>
            </a:p>
            <a:p>
              <a:pPr>
                <a:buFont typeface="Symbol" pitchFamily="18" charset="2"/>
                <a:buNone/>
              </a:pPr>
              <a:r>
                <a:rPr lang="en-US" sz="240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comparisons</a:t>
              </a:r>
            </a:p>
          </p:txBody>
        </p:sp>
        <p:sp>
          <p:nvSpPr>
            <p:cNvPr id="233478" name="Freeform 6"/>
            <p:cNvSpPr>
              <a:spLocks/>
            </p:cNvSpPr>
            <p:nvPr/>
          </p:nvSpPr>
          <p:spPr bwMode="auto">
            <a:xfrm rot="5400000" flipV="1">
              <a:off x="698" y="2813"/>
              <a:ext cx="208" cy="2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1" y="110"/>
                </a:cxn>
                <a:cxn ang="0">
                  <a:pos x="208" y="270"/>
                </a:cxn>
              </a:cxnLst>
              <a:rect l="0" t="0" r="r" b="b"/>
              <a:pathLst>
                <a:path w="208" h="270">
                  <a:moveTo>
                    <a:pt x="0" y="0"/>
                  </a:moveTo>
                  <a:cubicBezTo>
                    <a:pt x="68" y="32"/>
                    <a:pt x="136" y="65"/>
                    <a:pt x="171" y="110"/>
                  </a:cubicBezTo>
                  <a:cubicBezTo>
                    <a:pt x="206" y="155"/>
                    <a:pt x="207" y="212"/>
                    <a:pt x="208" y="27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solidFill>
                  <a:srgbClr val="0000CC"/>
                </a:solidFill>
                <a:effectLst/>
              </a:endParaRPr>
            </a:p>
          </p:txBody>
        </p:sp>
      </p:grpSp>
      <p:sp>
        <p:nvSpPr>
          <p:cNvPr id="23347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Sort: Analysis</a:t>
            </a:r>
            <a:endParaRPr lang="en-US" dirty="0"/>
          </a:p>
        </p:txBody>
      </p:sp>
      <p:sp>
        <p:nvSpPr>
          <p:cNvPr id="2334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5562600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rgbClr val="DD0111"/>
                </a:solidFill>
                <a:latin typeface="Monotype Corsiva" pitchFamily="66" charset="0"/>
              </a:rPr>
              <a:t>Alg.: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SELECTION-SORT</a:t>
            </a:r>
            <a:r>
              <a:rPr lang="en-US" i="1" dirty="0">
                <a:solidFill>
                  <a:schemeClr val="tx1"/>
                </a:solidFill>
              </a:rPr>
              <a:t>(A)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i="1" dirty="0">
                <a:solidFill>
                  <a:schemeClr val="tx1"/>
                </a:solidFill>
              </a:rPr>
              <a:t>	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 ← length[A]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  </a:t>
            </a:r>
            <a:r>
              <a:rPr lang="en-US" b="1" dirty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j ← 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 - 1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do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smallest</a:t>
            </a:r>
            <a:r>
              <a:rPr lang="en-US" dirty="0">
                <a:solidFill>
                  <a:schemeClr val="tx1"/>
                </a:solidFill>
              </a:rPr>
              <a:t> ←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j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      for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← j + 1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n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	   </a:t>
            </a:r>
            <a:r>
              <a:rPr lang="en-US" sz="2800" b="1" dirty="0">
                <a:solidFill>
                  <a:schemeClr val="tx1"/>
                </a:solidFill>
              </a:rPr>
              <a:t>do if 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] &lt; A[smallest]</a:t>
            </a: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		   then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smallest ←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 </a:t>
            </a:r>
            <a:r>
              <a:rPr lang="en-US" sz="2800" dirty="0">
                <a:solidFill>
                  <a:schemeClr val="tx1"/>
                </a:solidFill>
              </a:rPr>
              <a:t>exchange 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A[j] ↔ A[smallest]</a:t>
            </a:r>
            <a:endParaRPr lang="en-US" dirty="0"/>
          </a:p>
        </p:txBody>
      </p:sp>
      <p:sp>
        <p:nvSpPr>
          <p:cNvPr id="233481" name="Rectangle 9"/>
          <p:cNvSpPr>
            <a:spLocks noChangeArrowheads="1"/>
          </p:cNvSpPr>
          <p:nvPr/>
        </p:nvSpPr>
        <p:spPr bwMode="auto">
          <a:xfrm>
            <a:off x="6705600" y="1295400"/>
            <a:ext cx="21336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</a:rPr>
              <a:t>cost	 times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effectLst/>
              </a:rPr>
              <a:t> </a:t>
            </a:r>
            <a:r>
              <a:rPr lang="en-US" sz="2400" dirty="0">
                <a:effectLst/>
                <a:latin typeface="Comic Sans MS" pitchFamily="66" charset="0"/>
              </a:rPr>
              <a:t> </a:t>
            </a:r>
            <a:r>
              <a:rPr lang="en-US" sz="2800" dirty="0">
                <a:effectLst/>
                <a:latin typeface="Comic Sans MS" pitchFamily="66" charset="0"/>
              </a:rPr>
              <a:t>c</a:t>
            </a:r>
            <a:r>
              <a:rPr lang="en-US" sz="2800" baseline="-25000" dirty="0">
                <a:effectLst/>
                <a:latin typeface="Comic Sans MS" pitchFamily="66" charset="0"/>
              </a:rPr>
              <a:t>1</a:t>
            </a:r>
            <a:r>
              <a:rPr lang="en-US" sz="2800" dirty="0">
                <a:effectLst/>
                <a:latin typeface="Comic Sans MS" pitchFamily="66" charset="0"/>
              </a:rPr>
              <a:t>       1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2</a:t>
            </a:r>
            <a:r>
              <a:rPr lang="en-US" sz="2800" dirty="0">
                <a:effectLst/>
                <a:latin typeface="Comic Sans MS" pitchFamily="66" charset="0"/>
              </a:rPr>
              <a:t> 	   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3</a:t>
            </a:r>
            <a:r>
              <a:rPr lang="en-US" sz="2800" dirty="0">
                <a:effectLst/>
                <a:latin typeface="Comic Sans MS" pitchFamily="66" charset="0"/>
              </a:rPr>
              <a:t>	   n-1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4</a:t>
            </a:r>
            <a:r>
              <a:rPr lang="en-US" sz="2800" dirty="0">
                <a:effectLst/>
                <a:latin typeface="Comic Sans MS" pitchFamily="66" charset="0"/>
              </a:rPr>
              <a:t>	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5</a:t>
            </a:r>
            <a:r>
              <a:rPr lang="en-US" sz="2800" dirty="0">
                <a:effectLst/>
                <a:latin typeface="Comic Sans MS" pitchFamily="66" charset="0"/>
              </a:rPr>
              <a:t>	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6</a:t>
            </a:r>
            <a:r>
              <a:rPr lang="en-US" sz="2800" dirty="0">
                <a:effectLst/>
                <a:latin typeface="Comic Sans MS" pitchFamily="66" charset="0"/>
              </a:rPr>
              <a:t> 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effectLst/>
                <a:latin typeface="Comic Sans MS" pitchFamily="66" charset="0"/>
              </a:rPr>
              <a:t>  c</a:t>
            </a:r>
            <a:r>
              <a:rPr lang="en-US" sz="2800" baseline="-25000" dirty="0">
                <a:effectLst/>
                <a:latin typeface="Comic Sans MS" pitchFamily="66" charset="0"/>
              </a:rPr>
              <a:t>7</a:t>
            </a:r>
            <a:r>
              <a:rPr lang="en-US" sz="2800" dirty="0">
                <a:effectLst/>
                <a:latin typeface="Comic Sans MS" pitchFamily="66" charset="0"/>
              </a:rPr>
              <a:t> 	   n-1</a:t>
            </a:r>
            <a:endParaRPr lang="en-US" sz="2800" dirty="0">
              <a:effectLst/>
            </a:endParaRPr>
          </a:p>
        </p:txBody>
      </p:sp>
      <p:graphicFrame>
        <p:nvGraphicFramePr>
          <p:cNvPr id="233482" name="Object 10"/>
          <p:cNvGraphicFramePr>
            <a:graphicFrameLocks noChangeAspect="1"/>
          </p:cNvGraphicFramePr>
          <p:nvPr/>
        </p:nvGraphicFramePr>
        <p:xfrm>
          <a:off x="7380288" y="3881438"/>
          <a:ext cx="1665287" cy="539750"/>
        </p:xfrm>
        <a:graphic>
          <a:graphicData uri="http://schemas.openxmlformats.org/presentationml/2006/ole">
            <p:oleObj spid="_x0000_s44034" name="Equation" r:id="rId4" imgW="939600" imgH="304560" progId="Equation.3">
              <p:embed/>
            </p:oleObj>
          </a:graphicData>
        </a:graphic>
      </p:graphicFrame>
      <p:graphicFrame>
        <p:nvGraphicFramePr>
          <p:cNvPr id="233483" name="Object 11"/>
          <p:cNvGraphicFramePr>
            <a:graphicFrameLocks noChangeAspect="1"/>
          </p:cNvGraphicFramePr>
          <p:nvPr/>
        </p:nvGraphicFramePr>
        <p:xfrm>
          <a:off x="7483475" y="4510088"/>
          <a:ext cx="1331913" cy="531812"/>
        </p:xfrm>
        <a:graphic>
          <a:graphicData uri="http://schemas.openxmlformats.org/presentationml/2006/ole">
            <p:oleObj spid="_x0000_s44035" name="Equation" r:id="rId5" imgW="761760" imgH="304560" progId="Equation.3">
              <p:embed/>
            </p:oleObj>
          </a:graphicData>
        </a:graphic>
      </p:graphicFrame>
      <p:graphicFrame>
        <p:nvGraphicFramePr>
          <p:cNvPr id="233484" name="Object 12"/>
          <p:cNvGraphicFramePr>
            <a:graphicFrameLocks noChangeAspect="1"/>
          </p:cNvGraphicFramePr>
          <p:nvPr/>
        </p:nvGraphicFramePr>
        <p:xfrm>
          <a:off x="7491413" y="5187950"/>
          <a:ext cx="1333500" cy="531813"/>
        </p:xfrm>
        <a:graphic>
          <a:graphicData uri="http://schemas.openxmlformats.org/presentationml/2006/ole">
            <p:oleObj spid="_x0000_s44036" name="Equation" r:id="rId6" imgW="761760" imgH="304560" progId="Equation.3">
              <p:embed/>
            </p:oleObj>
          </a:graphicData>
        </a:graphic>
      </p:graphicFrame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71438" y="4857750"/>
            <a:ext cx="1655762" cy="1214438"/>
            <a:chOff x="99" y="2286"/>
            <a:chExt cx="1043" cy="765"/>
          </a:xfrm>
        </p:grpSpPr>
        <p:sp>
          <p:nvSpPr>
            <p:cNvPr id="233486" name="Text Box 14"/>
            <p:cNvSpPr txBox="1">
              <a:spLocks noChangeArrowheads="1"/>
            </p:cNvSpPr>
            <p:nvPr/>
          </p:nvSpPr>
          <p:spPr bwMode="auto">
            <a:xfrm>
              <a:off x="99" y="2286"/>
              <a:ext cx="1043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Symbol" pitchFamily="18" charset="2"/>
                <a:buChar char="»"/>
              </a:pPr>
              <a:r>
                <a:rPr lang="en-US" sz="28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n</a:t>
              </a:r>
            </a:p>
            <a:p>
              <a:pPr>
                <a:buFont typeface="Symbol" pitchFamily="18" charset="2"/>
                <a:buNone/>
              </a:pPr>
              <a:r>
                <a:rPr lang="en-US" sz="24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exchanges</a:t>
              </a:r>
            </a:p>
          </p:txBody>
        </p:sp>
        <p:sp>
          <p:nvSpPr>
            <p:cNvPr id="233487" name="Freeform 15"/>
            <p:cNvSpPr>
              <a:spLocks/>
            </p:cNvSpPr>
            <p:nvPr/>
          </p:nvSpPr>
          <p:spPr bwMode="auto">
            <a:xfrm rot="5400000" flipV="1">
              <a:off x="698" y="2813"/>
              <a:ext cx="208" cy="2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1" y="110"/>
                </a:cxn>
                <a:cxn ang="0">
                  <a:pos x="208" y="270"/>
                </a:cxn>
              </a:cxnLst>
              <a:rect l="0" t="0" r="r" b="b"/>
              <a:pathLst>
                <a:path w="208" h="270">
                  <a:moveTo>
                    <a:pt x="0" y="0"/>
                  </a:moveTo>
                  <a:cubicBezTo>
                    <a:pt x="68" y="32"/>
                    <a:pt x="136" y="65"/>
                    <a:pt x="171" y="110"/>
                  </a:cubicBezTo>
                  <a:cubicBezTo>
                    <a:pt x="206" y="155"/>
                    <a:pt x="207" y="212"/>
                    <a:pt x="208" y="27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33488" name="Object 16"/>
          <p:cNvGraphicFramePr>
            <a:graphicFrameLocks noChangeAspect="1"/>
          </p:cNvGraphicFramePr>
          <p:nvPr/>
        </p:nvGraphicFramePr>
        <p:xfrm>
          <a:off x="381000" y="6323013"/>
          <a:ext cx="7950200" cy="534987"/>
        </p:xfrm>
        <a:graphic>
          <a:graphicData uri="http://schemas.openxmlformats.org/presentationml/2006/ole">
            <p:oleObj spid="_x0000_s44037" name="Equation" r:id="rId7" imgW="5410080" imgH="444240" progId="">
              <p:embed/>
            </p:oleObj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886200" y="1981200"/>
            <a:ext cx="283775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Fixed n-1 iterations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 flipH="1">
            <a:off x="3200400" y="2296180"/>
            <a:ext cx="691561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419600" y="3429000"/>
            <a:ext cx="27432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Fixed n-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 iterations</a:t>
            </a:r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H="1">
            <a:off x="3505200" y="3657600"/>
            <a:ext cx="9906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4" grpId="0" animBg="1"/>
      <p:bldP spid="23347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Sort: </a:t>
            </a:r>
            <a:r>
              <a:rPr lang="en-US" dirty="0"/>
              <a:t>Analysis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57200" y="1153180"/>
            <a:ext cx="384271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effectLst/>
              </a:rPr>
              <a:t>Doing it the dumb way: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2976563" y="2362200"/>
          <a:ext cx="1895475" cy="1400175"/>
        </p:xfrm>
        <a:graphic>
          <a:graphicData uri="http://schemas.openxmlformats.org/presentationml/2006/ole">
            <p:oleObj spid="_x0000_s8194" name="Equation" r:id="rId3" imgW="583920" imgH="431640" progId="Equation.3">
              <p:embed/>
            </p:oleObj>
          </a:graphicData>
        </a:graphic>
      </p:graphicFrame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3581400"/>
            <a:ext cx="8071440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effectLst/>
              </a:rPr>
              <a:t>The smart way: I do one comparison when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=n-1, </a:t>
            </a:r>
          </a:p>
          <a:p>
            <a:r>
              <a:rPr lang="en-US" sz="2800" dirty="0">
                <a:effectLst/>
              </a:rPr>
              <a:t>two when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=n-2, … , n-1 when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=1.</a:t>
            </a: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3276601" y="1752600"/>
          <a:ext cx="2532528" cy="1871869"/>
        </p:xfrm>
        <a:graphic>
          <a:graphicData uri="http://schemas.openxmlformats.org/presentationml/2006/ole">
            <p:oleObj spid="_x0000_s8195" name="Equation" r:id="rId4" imgW="583920" imgH="431640" progId="Equation.3">
              <p:embed/>
            </p:oleObj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1676400" y="4713705"/>
          <a:ext cx="6167717" cy="1839495"/>
        </p:xfrm>
        <a:graphic>
          <a:graphicData uri="http://schemas.openxmlformats.org/presentationml/2006/ole">
            <p:oleObj spid="_x0000_s8196" name="Equation" r:id="rId5" imgW="14475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Complexity of Selection 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Worst case performance  </a:t>
            </a:r>
          </a:p>
          <a:p>
            <a:endParaRPr lang="en-US" dirty="0" smtClean="0"/>
          </a:p>
          <a:p>
            <a:r>
              <a:rPr lang="en-US" dirty="0" smtClean="0"/>
              <a:t>Best case performance </a:t>
            </a:r>
          </a:p>
          <a:p>
            <a:endParaRPr lang="en-US" dirty="0" smtClean="0"/>
          </a:p>
          <a:p>
            <a:r>
              <a:rPr lang="en-US" dirty="0" smtClean="0"/>
              <a:t>Average case performance </a:t>
            </a:r>
          </a:p>
          <a:p>
            <a:endParaRPr lang="en-US" dirty="0" smtClean="0"/>
          </a:p>
          <a:p>
            <a:r>
              <a:rPr lang="en-US" dirty="0" smtClean="0"/>
              <a:t>Worst case space complexity Total </a:t>
            </a:r>
          </a:p>
          <a:p>
            <a:r>
              <a:rPr lang="en-US" dirty="0" smtClean="0"/>
              <a:t>Worst case space complexity auxiliary</a:t>
            </a:r>
          </a:p>
          <a:p>
            <a:endParaRPr lang="en-US" dirty="0" smtClean="0"/>
          </a:p>
          <a:p>
            <a:r>
              <a:rPr lang="en-US" dirty="0" smtClean="0"/>
              <a:t>Where </a:t>
            </a:r>
            <a:r>
              <a:rPr lang="en-US" b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is the number of elements being sorted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8510" y="11430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O(n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267200"/>
            <a:ext cx="1447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(1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49530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098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Sort</a:t>
            </a:r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Search for adjacent pairs that are out of order.</a:t>
            </a:r>
          </a:p>
          <a:p>
            <a:r>
              <a:rPr lang="en-US"/>
              <a:t>Switch the out-of-order keys.</a:t>
            </a:r>
          </a:p>
          <a:p>
            <a:r>
              <a:rPr lang="en-US"/>
              <a:t>Repeat this n-1 times.</a:t>
            </a:r>
          </a:p>
          <a:p>
            <a:r>
              <a:rPr lang="en-US"/>
              <a:t>After the first iteration, the last key is guaranteed to be the largest.</a:t>
            </a:r>
          </a:p>
          <a:p>
            <a:r>
              <a:rPr lang="en-US"/>
              <a:t>If no switches are done in an iteration, we can stop.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</a:t>
            </a:r>
            <a:r>
              <a:rPr lang="en-US" dirty="0" smtClean="0"/>
              <a:t>Sort</a:t>
            </a:r>
            <a:endParaRPr lang="en-US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Idea:</a:t>
            </a:r>
          </a:p>
          <a:p>
            <a:pPr lvl="1"/>
            <a:r>
              <a:rPr lang="en-US" dirty="0"/>
              <a:t>Repeatedly pass through the array</a:t>
            </a:r>
          </a:p>
          <a:p>
            <a:pPr lvl="1"/>
            <a:r>
              <a:rPr lang="en-US" dirty="0"/>
              <a:t>Swaps adjacent elements that are out of order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Easier to implement, but slower than Insertion sort</a:t>
            </a:r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2271713" y="3349625"/>
            <a:ext cx="22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/>
              <a:t>1</a:t>
            </a:r>
          </a:p>
        </p:txBody>
      </p:sp>
      <p:sp>
        <p:nvSpPr>
          <p:cNvPr id="226309" name="Text Box 5"/>
          <p:cNvSpPr txBox="1">
            <a:spLocks noChangeArrowheads="1"/>
          </p:cNvSpPr>
          <p:nvPr/>
        </p:nvSpPr>
        <p:spPr bwMode="auto">
          <a:xfrm>
            <a:off x="2757488" y="3349625"/>
            <a:ext cx="22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/>
              <a:t>2</a:t>
            </a:r>
          </a:p>
        </p:txBody>
      </p:sp>
      <p:sp>
        <p:nvSpPr>
          <p:cNvPr id="226310" name="Text Box 6"/>
          <p:cNvSpPr txBox="1">
            <a:spLocks noChangeArrowheads="1"/>
          </p:cNvSpPr>
          <p:nvPr/>
        </p:nvSpPr>
        <p:spPr bwMode="auto">
          <a:xfrm>
            <a:off x="3179763" y="3349625"/>
            <a:ext cx="22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/>
              <a:t>3</a:t>
            </a:r>
          </a:p>
        </p:txBody>
      </p:sp>
      <p:sp>
        <p:nvSpPr>
          <p:cNvPr id="226311" name="Text Box 7"/>
          <p:cNvSpPr txBox="1">
            <a:spLocks noChangeArrowheads="1"/>
          </p:cNvSpPr>
          <p:nvPr/>
        </p:nvSpPr>
        <p:spPr bwMode="auto">
          <a:xfrm>
            <a:off x="4989513" y="3349625"/>
            <a:ext cx="22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/>
              <a:t>n</a:t>
            </a:r>
          </a:p>
        </p:txBody>
      </p:sp>
      <p:sp>
        <p:nvSpPr>
          <p:cNvPr id="226312" name="Text Box 8"/>
          <p:cNvSpPr txBox="1">
            <a:spLocks noChangeArrowheads="1"/>
          </p:cNvSpPr>
          <p:nvPr/>
        </p:nvSpPr>
        <p:spPr bwMode="auto">
          <a:xfrm>
            <a:off x="2273300" y="3032125"/>
            <a:ext cx="234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</a:t>
            </a:r>
          </a:p>
        </p:txBody>
      </p:sp>
      <p:sp>
        <p:nvSpPr>
          <p:cNvPr id="226313" name="Line 9"/>
          <p:cNvSpPr>
            <a:spLocks noChangeShapeType="1"/>
          </p:cNvSpPr>
          <p:nvPr/>
        </p:nvSpPr>
        <p:spPr bwMode="auto">
          <a:xfrm>
            <a:off x="2633663" y="3224213"/>
            <a:ext cx="252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219325" y="3630613"/>
            <a:ext cx="3154363" cy="423862"/>
            <a:chOff x="221" y="912"/>
            <a:chExt cx="1987" cy="267"/>
          </a:xfrm>
        </p:grpSpPr>
        <p:sp>
          <p:nvSpPr>
            <p:cNvPr id="226315" name="Rectangle 11"/>
            <p:cNvSpPr>
              <a:spLocks noChangeArrowheads="1"/>
            </p:cNvSpPr>
            <p:nvPr/>
          </p:nvSpPr>
          <p:spPr bwMode="auto">
            <a:xfrm>
              <a:off x="1924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1</a:t>
              </a:r>
            </a:p>
          </p:txBody>
        </p:sp>
        <p:sp>
          <p:nvSpPr>
            <p:cNvPr id="226316" name="Rectangle 12"/>
            <p:cNvSpPr>
              <a:spLocks noChangeArrowheads="1"/>
            </p:cNvSpPr>
            <p:nvPr/>
          </p:nvSpPr>
          <p:spPr bwMode="auto">
            <a:xfrm>
              <a:off x="1641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3</a:t>
              </a:r>
            </a:p>
          </p:txBody>
        </p:sp>
        <p:sp>
          <p:nvSpPr>
            <p:cNvPr id="226317" name="Rectangle 13"/>
            <p:cNvSpPr>
              <a:spLocks noChangeArrowheads="1"/>
            </p:cNvSpPr>
            <p:nvPr/>
          </p:nvSpPr>
          <p:spPr bwMode="auto">
            <a:xfrm>
              <a:off x="1357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 dirty="0">
                  <a:effectLst/>
                </a:rPr>
                <a:t>2</a:t>
              </a:r>
            </a:p>
          </p:txBody>
        </p:sp>
        <p:sp>
          <p:nvSpPr>
            <p:cNvPr id="226318" name="Rectangle 14"/>
            <p:cNvSpPr>
              <a:spLocks noChangeArrowheads="1"/>
            </p:cNvSpPr>
            <p:nvPr/>
          </p:nvSpPr>
          <p:spPr bwMode="auto">
            <a:xfrm>
              <a:off x="1072" y="912"/>
              <a:ext cx="28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9</a:t>
              </a:r>
            </a:p>
          </p:txBody>
        </p:sp>
        <p:sp>
          <p:nvSpPr>
            <p:cNvPr id="226319" name="Rectangle 15"/>
            <p:cNvSpPr>
              <a:spLocks noChangeArrowheads="1"/>
            </p:cNvSpPr>
            <p:nvPr/>
          </p:nvSpPr>
          <p:spPr bwMode="auto">
            <a:xfrm>
              <a:off x="788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6</a:t>
              </a:r>
            </a:p>
          </p:txBody>
        </p:sp>
        <p:sp>
          <p:nvSpPr>
            <p:cNvPr id="226320" name="Rectangle 16"/>
            <p:cNvSpPr>
              <a:spLocks noChangeArrowheads="1"/>
            </p:cNvSpPr>
            <p:nvPr/>
          </p:nvSpPr>
          <p:spPr bwMode="auto">
            <a:xfrm>
              <a:off x="505" y="912"/>
              <a:ext cx="283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>
                  <a:effectLst/>
                </a:rPr>
                <a:t>4</a:t>
              </a:r>
            </a:p>
          </p:txBody>
        </p:sp>
        <p:sp>
          <p:nvSpPr>
            <p:cNvPr id="226321" name="Rectangle 17"/>
            <p:cNvSpPr>
              <a:spLocks noChangeArrowheads="1"/>
            </p:cNvSpPr>
            <p:nvPr/>
          </p:nvSpPr>
          <p:spPr bwMode="auto">
            <a:xfrm>
              <a:off x="221" y="912"/>
              <a:ext cx="284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 anchorCtr="1"/>
            <a:lstStyle/>
            <a:p>
              <a:pPr>
                <a:spcBef>
                  <a:spcPct val="20000"/>
                </a:spcBef>
              </a:pPr>
              <a:r>
                <a:rPr lang="en-US" dirty="0">
                  <a:effectLst/>
                </a:rPr>
                <a:t>8</a:t>
              </a:r>
            </a:p>
          </p:txBody>
        </p:sp>
        <p:sp>
          <p:nvSpPr>
            <p:cNvPr id="226322" name="Line 18"/>
            <p:cNvSpPr>
              <a:spLocks noChangeShapeType="1"/>
            </p:cNvSpPr>
            <p:nvPr/>
          </p:nvSpPr>
          <p:spPr bwMode="auto">
            <a:xfrm>
              <a:off x="221" y="912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3" name="Line 19"/>
            <p:cNvSpPr>
              <a:spLocks noChangeShapeType="1"/>
            </p:cNvSpPr>
            <p:nvPr/>
          </p:nvSpPr>
          <p:spPr bwMode="auto">
            <a:xfrm>
              <a:off x="221" y="1179"/>
              <a:ext cx="1987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4" name="Line 20"/>
            <p:cNvSpPr>
              <a:spLocks noChangeShapeType="1"/>
            </p:cNvSpPr>
            <p:nvPr/>
          </p:nvSpPr>
          <p:spPr bwMode="auto">
            <a:xfrm>
              <a:off x="221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5" name="Line 21"/>
            <p:cNvSpPr>
              <a:spLocks noChangeShapeType="1"/>
            </p:cNvSpPr>
            <p:nvPr/>
          </p:nvSpPr>
          <p:spPr bwMode="auto">
            <a:xfrm>
              <a:off x="505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6" name="Line 22"/>
            <p:cNvSpPr>
              <a:spLocks noChangeShapeType="1"/>
            </p:cNvSpPr>
            <p:nvPr/>
          </p:nvSpPr>
          <p:spPr bwMode="auto">
            <a:xfrm>
              <a:off x="788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7" name="Line 23"/>
            <p:cNvSpPr>
              <a:spLocks noChangeShapeType="1"/>
            </p:cNvSpPr>
            <p:nvPr/>
          </p:nvSpPr>
          <p:spPr bwMode="auto">
            <a:xfrm>
              <a:off x="1072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8" name="Line 24"/>
            <p:cNvSpPr>
              <a:spLocks noChangeShapeType="1"/>
            </p:cNvSpPr>
            <p:nvPr/>
          </p:nvSpPr>
          <p:spPr bwMode="auto">
            <a:xfrm>
              <a:off x="1357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29" name="Line 25"/>
            <p:cNvSpPr>
              <a:spLocks noChangeShapeType="1"/>
            </p:cNvSpPr>
            <p:nvPr/>
          </p:nvSpPr>
          <p:spPr bwMode="auto">
            <a:xfrm>
              <a:off x="1641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30" name="Line 26"/>
            <p:cNvSpPr>
              <a:spLocks noChangeShapeType="1"/>
            </p:cNvSpPr>
            <p:nvPr/>
          </p:nvSpPr>
          <p:spPr bwMode="auto">
            <a:xfrm>
              <a:off x="1924" y="912"/>
              <a:ext cx="0" cy="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  <p:sp>
          <p:nvSpPr>
            <p:cNvPr id="226331" name="Line 27"/>
            <p:cNvSpPr>
              <a:spLocks noChangeShapeType="1"/>
            </p:cNvSpPr>
            <p:nvPr/>
          </p:nvSpPr>
          <p:spPr bwMode="auto">
            <a:xfrm>
              <a:off x="2208" y="912"/>
              <a:ext cx="0" cy="26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 anchorCtr="1"/>
            <a:lstStyle/>
            <a:p>
              <a:endParaRPr lang="en-US"/>
            </a:p>
          </p:txBody>
        </p:sp>
      </p:grpSp>
      <p:sp>
        <p:nvSpPr>
          <p:cNvPr id="226332" name="Text Box 28"/>
          <p:cNvSpPr txBox="1">
            <a:spLocks noChangeArrowheads="1"/>
          </p:cNvSpPr>
          <p:nvPr/>
        </p:nvSpPr>
        <p:spPr bwMode="auto">
          <a:xfrm>
            <a:off x="5068888" y="4138613"/>
            <a:ext cx="228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j</a:t>
            </a:r>
          </a:p>
        </p:txBody>
      </p:sp>
      <p:sp>
        <p:nvSpPr>
          <p:cNvPr id="226333" name="Line 29"/>
          <p:cNvSpPr>
            <a:spLocks noChangeShapeType="1"/>
          </p:cNvSpPr>
          <p:nvPr/>
        </p:nvSpPr>
        <p:spPr bwMode="auto">
          <a:xfrm flipH="1">
            <a:off x="2859088" y="4291013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1219200"/>
            <a:ext cx="3200400" cy="717550"/>
            <a:chOff x="192" y="768"/>
            <a:chExt cx="2016" cy="45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21" y="768"/>
              <a:ext cx="1987" cy="267"/>
              <a:chOff x="221" y="912"/>
              <a:chExt cx="1987" cy="267"/>
            </a:xfrm>
          </p:grpSpPr>
          <p:sp>
            <p:nvSpPr>
              <p:cNvPr id="227333" name="Rectangle 5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334" name="Rectangle 6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335" name="Rectangle 7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336" name="Rectangle 8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337" name="Rectangle 9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338" name="Rectangle 10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339" name="Rectangle 11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 dirty="0">
                    <a:effectLst/>
                  </a:rPr>
                  <a:t>8</a:t>
                </a:r>
              </a:p>
            </p:txBody>
          </p:sp>
          <p:sp>
            <p:nvSpPr>
              <p:cNvPr id="227340" name="Line 12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1" name="Line 13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2" name="Line 14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3" name="Line 15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4" name="Line 16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5" name="Line 17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6" name="Line 18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7" name="Line 19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8" name="Line 20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49" name="Line 21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350" name="Text Box 22"/>
            <p:cNvSpPr txBox="1">
              <a:spLocks noChangeArrowheads="1"/>
            </p:cNvSpPr>
            <p:nvPr/>
          </p:nvSpPr>
          <p:spPr bwMode="auto">
            <a:xfrm>
              <a:off x="192" y="1008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351" name="Text Box 23"/>
            <p:cNvSpPr txBox="1">
              <a:spLocks noChangeArrowheads="1"/>
            </p:cNvSpPr>
            <p:nvPr/>
          </p:nvSpPr>
          <p:spPr bwMode="auto">
            <a:xfrm>
              <a:off x="2016" y="1008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7352" name="Line 24"/>
            <p:cNvSpPr>
              <a:spLocks noChangeShapeType="1"/>
            </p:cNvSpPr>
            <p:nvPr/>
          </p:nvSpPr>
          <p:spPr bwMode="auto">
            <a:xfrm flipH="1">
              <a:off x="624" y="1104"/>
              <a:ext cx="13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04800" y="2025650"/>
            <a:ext cx="3230563" cy="717550"/>
            <a:chOff x="192" y="1344"/>
            <a:chExt cx="2035" cy="452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240" y="1344"/>
              <a:ext cx="1987" cy="267"/>
              <a:chOff x="221" y="912"/>
              <a:chExt cx="1987" cy="267"/>
            </a:xfrm>
          </p:grpSpPr>
          <p:sp>
            <p:nvSpPr>
              <p:cNvPr id="227355" name="Rectangle 27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356" name="Rectangle 28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357" name="Rectangle 29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358" name="Rectangle 30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359" name="Rectangle 31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360" name="Rectangle 32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361" name="Rectangle 33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362" name="Line 34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3" name="Line 35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4" name="Line 36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5" name="Line 37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6" name="Line 38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7" name="Line 39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8" name="Line 40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69" name="Line 41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70" name="Line 42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71" name="Line 43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372" name="Text Box 44"/>
            <p:cNvSpPr txBox="1">
              <a:spLocks noChangeArrowheads="1"/>
            </p:cNvSpPr>
            <p:nvPr/>
          </p:nvSpPr>
          <p:spPr bwMode="auto">
            <a:xfrm>
              <a:off x="192" y="1584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373" name="Text Box 45"/>
            <p:cNvSpPr txBox="1">
              <a:spLocks noChangeArrowheads="1"/>
            </p:cNvSpPr>
            <p:nvPr/>
          </p:nvSpPr>
          <p:spPr bwMode="auto">
            <a:xfrm>
              <a:off x="1728" y="1584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7374" name="Line 46"/>
            <p:cNvSpPr>
              <a:spLocks noChangeShapeType="1"/>
            </p:cNvSpPr>
            <p:nvPr/>
          </p:nvSpPr>
          <p:spPr bwMode="auto">
            <a:xfrm flipH="1">
              <a:off x="624" y="1680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304800" y="2832100"/>
            <a:ext cx="3230563" cy="749300"/>
            <a:chOff x="192" y="1900"/>
            <a:chExt cx="2035" cy="472"/>
          </a:xfrm>
        </p:grpSpPr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240" y="1900"/>
              <a:ext cx="1987" cy="267"/>
              <a:chOff x="221" y="912"/>
              <a:chExt cx="1987" cy="267"/>
            </a:xfrm>
          </p:grpSpPr>
          <p:sp>
            <p:nvSpPr>
              <p:cNvPr id="227377" name="Rectangle 49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378" name="Rectangle 50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379" name="Rectangle 51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380" name="Rectangle 52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381" name="Rectangle 53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382" name="Rectangle 54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383" name="Rectangle 55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384" name="Line 56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85" name="Line 57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86" name="Line 58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87" name="Line 59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88" name="Line 60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89" name="Line 61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90" name="Line 62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91" name="Line 63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92" name="Line 64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393" name="Line 65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394" name="Text Box 66"/>
            <p:cNvSpPr txBox="1">
              <a:spLocks noChangeArrowheads="1"/>
            </p:cNvSpPr>
            <p:nvPr/>
          </p:nvSpPr>
          <p:spPr bwMode="auto">
            <a:xfrm>
              <a:off x="192" y="2160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395" name="Text Box 67"/>
            <p:cNvSpPr txBox="1">
              <a:spLocks noChangeArrowheads="1"/>
            </p:cNvSpPr>
            <p:nvPr/>
          </p:nvSpPr>
          <p:spPr bwMode="auto">
            <a:xfrm>
              <a:off x="1440" y="2160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7396" name="Line 68"/>
            <p:cNvSpPr>
              <a:spLocks noChangeShapeType="1"/>
            </p:cNvSpPr>
            <p:nvPr/>
          </p:nvSpPr>
          <p:spPr bwMode="auto">
            <a:xfrm flipH="1">
              <a:off x="624" y="2256"/>
              <a:ext cx="8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8" name="Group 69"/>
          <p:cNvGrpSpPr>
            <a:grpSpLocks/>
          </p:cNvGrpSpPr>
          <p:nvPr/>
        </p:nvGrpSpPr>
        <p:grpSpPr bwMode="auto">
          <a:xfrm>
            <a:off x="304800" y="3657600"/>
            <a:ext cx="3230563" cy="717550"/>
            <a:chOff x="192" y="2304"/>
            <a:chExt cx="2035" cy="452"/>
          </a:xfrm>
        </p:grpSpPr>
        <p:grpSp>
          <p:nvGrpSpPr>
            <p:cNvPr id="9" name="Group 70"/>
            <p:cNvGrpSpPr>
              <a:grpSpLocks/>
            </p:cNvGrpSpPr>
            <p:nvPr/>
          </p:nvGrpSpPr>
          <p:grpSpPr bwMode="auto">
            <a:xfrm>
              <a:off x="240" y="2304"/>
              <a:ext cx="1987" cy="267"/>
              <a:chOff x="221" y="912"/>
              <a:chExt cx="1987" cy="267"/>
            </a:xfrm>
          </p:grpSpPr>
          <p:sp>
            <p:nvSpPr>
              <p:cNvPr id="227399" name="Rectangle 71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400" name="Rectangle 72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401" name="Rectangle 73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402" name="Rectangle 74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403" name="Rectangle 75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404" name="Rectangle 76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405" name="Rectangle 77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406" name="Line 78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07" name="Line 79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08" name="Line 80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09" name="Line 81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0" name="Line 82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1" name="Line 83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2" name="Line 84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3" name="Line 85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4" name="Line 86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15" name="Line 87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416" name="Text Box 88"/>
            <p:cNvSpPr txBox="1">
              <a:spLocks noChangeArrowheads="1"/>
            </p:cNvSpPr>
            <p:nvPr/>
          </p:nvSpPr>
          <p:spPr bwMode="auto">
            <a:xfrm>
              <a:off x="192" y="2544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417" name="Text Box 89"/>
            <p:cNvSpPr txBox="1">
              <a:spLocks noChangeArrowheads="1"/>
            </p:cNvSpPr>
            <p:nvPr/>
          </p:nvSpPr>
          <p:spPr bwMode="auto">
            <a:xfrm>
              <a:off x="1152" y="2544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7418" name="Line 90"/>
            <p:cNvSpPr>
              <a:spLocks noChangeShapeType="1"/>
            </p:cNvSpPr>
            <p:nvPr/>
          </p:nvSpPr>
          <p:spPr bwMode="auto">
            <a:xfrm flipH="1">
              <a:off x="624" y="2640"/>
              <a:ext cx="5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10" name="Group 91"/>
          <p:cNvGrpSpPr>
            <a:grpSpLocks/>
          </p:cNvGrpSpPr>
          <p:nvPr/>
        </p:nvGrpSpPr>
        <p:grpSpPr bwMode="auto">
          <a:xfrm>
            <a:off x="304800" y="4495800"/>
            <a:ext cx="3230563" cy="717550"/>
            <a:chOff x="192" y="2832"/>
            <a:chExt cx="2035" cy="452"/>
          </a:xfrm>
        </p:grpSpPr>
        <p:grpSp>
          <p:nvGrpSpPr>
            <p:cNvPr id="11" name="Group 92"/>
            <p:cNvGrpSpPr>
              <a:grpSpLocks/>
            </p:cNvGrpSpPr>
            <p:nvPr/>
          </p:nvGrpSpPr>
          <p:grpSpPr bwMode="auto">
            <a:xfrm>
              <a:off x="240" y="2832"/>
              <a:ext cx="1987" cy="267"/>
              <a:chOff x="221" y="912"/>
              <a:chExt cx="1987" cy="267"/>
            </a:xfrm>
          </p:grpSpPr>
          <p:sp>
            <p:nvSpPr>
              <p:cNvPr id="227421" name="Rectangle 93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422" name="Rectangle 94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423" name="Rectangle 95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424" name="Rectangle 96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425" name="Rectangle 97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426" name="Rectangle 98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427" name="Rectangle 99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428" name="Line 100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29" name="Line 101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0" name="Line 102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1" name="Line 103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2" name="Line 104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3" name="Line 105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4" name="Line 106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5" name="Line 107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6" name="Line 108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37" name="Line 109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438" name="Text Box 110"/>
            <p:cNvSpPr txBox="1">
              <a:spLocks noChangeArrowheads="1"/>
            </p:cNvSpPr>
            <p:nvPr/>
          </p:nvSpPr>
          <p:spPr bwMode="auto">
            <a:xfrm>
              <a:off x="192" y="3072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439" name="Text Box 111"/>
            <p:cNvSpPr txBox="1">
              <a:spLocks noChangeArrowheads="1"/>
            </p:cNvSpPr>
            <p:nvPr/>
          </p:nvSpPr>
          <p:spPr bwMode="auto">
            <a:xfrm>
              <a:off x="912" y="3072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7440" name="Line 112"/>
            <p:cNvSpPr>
              <a:spLocks noChangeShapeType="1"/>
            </p:cNvSpPr>
            <p:nvPr/>
          </p:nvSpPr>
          <p:spPr bwMode="auto">
            <a:xfrm flipH="1">
              <a:off x="624" y="3168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12" name="Group 113"/>
          <p:cNvGrpSpPr>
            <a:grpSpLocks/>
          </p:cNvGrpSpPr>
          <p:nvPr/>
        </p:nvGrpSpPr>
        <p:grpSpPr bwMode="auto">
          <a:xfrm>
            <a:off x="304800" y="5302250"/>
            <a:ext cx="3230563" cy="749300"/>
            <a:chOff x="192" y="3340"/>
            <a:chExt cx="2035" cy="472"/>
          </a:xfrm>
        </p:grpSpPr>
        <p:grpSp>
          <p:nvGrpSpPr>
            <p:cNvPr id="13" name="Group 114"/>
            <p:cNvGrpSpPr>
              <a:grpSpLocks/>
            </p:cNvGrpSpPr>
            <p:nvPr/>
          </p:nvGrpSpPr>
          <p:grpSpPr bwMode="auto">
            <a:xfrm>
              <a:off x="240" y="3340"/>
              <a:ext cx="1987" cy="267"/>
              <a:chOff x="221" y="912"/>
              <a:chExt cx="1987" cy="267"/>
            </a:xfrm>
          </p:grpSpPr>
          <p:sp>
            <p:nvSpPr>
              <p:cNvPr id="227443" name="Rectangle 115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444" name="Rectangle 116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445" name="Rectangle 117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446" name="Rectangle 118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447" name="Rectangle 119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448" name="Rectangle 120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449" name="Rectangle 121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450" name="Line 122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1" name="Line 123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2" name="Line 124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3" name="Line 125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4" name="Line 126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5" name="Line 127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6" name="Line 128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7" name="Line 129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8" name="Line 130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59" name="Line 131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460" name="Text Box 132"/>
            <p:cNvSpPr txBox="1">
              <a:spLocks noChangeArrowheads="1"/>
            </p:cNvSpPr>
            <p:nvPr/>
          </p:nvSpPr>
          <p:spPr bwMode="auto">
            <a:xfrm>
              <a:off x="192" y="3600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461" name="Text Box 133"/>
            <p:cNvSpPr txBox="1">
              <a:spLocks noChangeArrowheads="1"/>
            </p:cNvSpPr>
            <p:nvPr/>
          </p:nvSpPr>
          <p:spPr bwMode="auto">
            <a:xfrm>
              <a:off x="576" y="3600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14" name="Group 134"/>
          <p:cNvGrpSpPr>
            <a:grpSpLocks/>
          </p:cNvGrpSpPr>
          <p:nvPr/>
        </p:nvGrpSpPr>
        <p:grpSpPr bwMode="auto">
          <a:xfrm>
            <a:off x="304800" y="6108700"/>
            <a:ext cx="3230563" cy="749300"/>
            <a:chOff x="192" y="3340"/>
            <a:chExt cx="2035" cy="472"/>
          </a:xfrm>
        </p:grpSpPr>
        <p:grpSp>
          <p:nvGrpSpPr>
            <p:cNvPr id="15" name="Group 135"/>
            <p:cNvGrpSpPr>
              <a:grpSpLocks/>
            </p:cNvGrpSpPr>
            <p:nvPr/>
          </p:nvGrpSpPr>
          <p:grpSpPr bwMode="auto">
            <a:xfrm>
              <a:off x="240" y="3340"/>
              <a:ext cx="1987" cy="267"/>
              <a:chOff x="221" y="912"/>
              <a:chExt cx="1987" cy="267"/>
            </a:xfrm>
          </p:grpSpPr>
          <p:sp>
            <p:nvSpPr>
              <p:cNvPr id="227464" name="Rectangle 136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465" name="Rectangle 137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466" name="Rectangle 138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467" name="Rectangle 139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468" name="Rectangle 140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469" name="Rectangle 141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470" name="Rectangle 142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471" name="Line 143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2" name="Line 144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3" name="Line 145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4" name="Line 146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5" name="Line 147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6" name="Line 148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7" name="Line 149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8" name="Line 150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79" name="Line 151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80" name="Line 152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481" name="Text Box 153"/>
            <p:cNvSpPr txBox="1">
              <a:spLocks noChangeArrowheads="1"/>
            </p:cNvSpPr>
            <p:nvPr/>
          </p:nvSpPr>
          <p:spPr bwMode="auto">
            <a:xfrm>
              <a:off x="192" y="3600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7482" name="Text Box 154"/>
            <p:cNvSpPr txBox="1">
              <a:spLocks noChangeArrowheads="1"/>
            </p:cNvSpPr>
            <p:nvPr/>
          </p:nvSpPr>
          <p:spPr bwMode="auto">
            <a:xfrm>
              <a:off x="576" y="3600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16" name="Group 155"/>
          <p:cNvGrpSpPr>
            <a:grpSpLocks/>
          </p:cNvGrpSpPr>
          <p:nvPr/>
        </p:nvGrpSpPr>
        <p:grpSpPr bwMode="auto">
          <a:xfrm>
            <a:off x="4922838" y="1219200"/>
            <a:ext cx="3154362" cy="749300"/>
            <a:chOff x="3101" y="768"/>
            <a:chExt cx="1987" cy="472"/>
          </a:xfrm>
        </p:grpSpPr>
        <p:grpSp>
          <p:nvGrpSpPr>
            <p:cNvPr id="17" name="Group 156"/>
            <p:cNvGrpSpPr>
              <a:grpSpLocks/>
            </p:cNvGrpSpPr>
            <p:nvPr/>
          </p:nvGrpSpPr>
          <p:grpSpPr bwMode="auto">
            <a:xfrm>
              <a:off x="3101" y="768"/>
              <a:ext cx="1987" cy="267"/>
              <a:chOff x="221" y="912"/>
              <a:chExt cx="1987" cy="267"/>
            </a:xfrm>
          </p:grpSpPr>
          <p:sp>
            <p:nvSpPr>
              <p:cNvPr id="227485" name="Rectangle 157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486" name="Rectangle 158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487" name="Rectangle 159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488" name="Rectangle 160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489" name="Rectangle 161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490" name="Rectangle 162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491" name="Rectangle 163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492" name="Line 164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3" name="Line 165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4" name="Line 166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5" name="Line 167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6" name="Line 168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7" name="Line 169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8" name="Line 170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499" name="Line 171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00" name="Line 172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01" name="Line 173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502" name="Text Box 174"/>
            <p:cNvSpPr txBox="1">
              <a:spLocks noChangeArrowheads="1"/>
            </p:cNvSpPr>
            <p:nvPr/>
          </p:nvSpPr>
          <p:spPr bwMode="auto">
            <a:xfrm>
              <a:off x="3334" y="1028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2</a:t>
              </a:r>
            </a:p>
          </p:txBody>
        </p:sp>
        <p:sp>
          <p:nvSpPr>
            <p:cNvPr id="227503" name="Text Box 175"/>
            <p:cNvSpPr txBox="1">
              <a:spLocks noChangeArrowheads="1"/>
            </p:cNvSpPr>
            <p:nvPr/>
          </p:nvSpPr>
          <p:spPr bwMode="auto">
            <a:xfrm>
              <a:off x="4896" y="1028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18" name="Group 176"/>
          <p:cNvGrpSpPr>
            <a:grpSpLocks/>
          </p:cNvGrpSpPr>
          <p:nvPr/>
        </p:nvGrpSpPr>
        <p:grpSpPr bwMode="auto">
          <a:xfrm>
            <a:off x="4922838" y="2025650"/>
            <a:ext cx="3154362" cy="749300"/>
            <a:chOff x="3101" y="1400"/>
            <a:chExt cx="1987" cy="472"/>
          </a:xfrm>
        </p:grpSpPr>
        <p:grpSp>
          <p:nvGrpSpPr>
            <p:cNvPr id="19" name="Group 177"/>
            <p:cNvGrpSpPr>
              <a:grpSpLocks/>
            </p:cNvGrpSpPr>
            <p:nvPr/>
          </p:nvGrpSpPr>
          <p:grpSpPr bwMode="auto">
            <a:xfrm>
              <a:off x="3101" y="1400"/>
              <a:ext cx="1987" cy="267"/>
              <a:chOff x="221" y="912"/>
              <a:chExt cx="1987" cy="267"/>
            </a:xfrm>
          </p:grpSpPr>
          <p:sp>
            <p:nvSpPr>
              <p:cNvPr id="227506" name="Rectangle 178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507" name="Rectangle 179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508" name="Rectangle 180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509" name="Rectangle 181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510" name="Rectangle 182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511" name="Rectangle 183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512" name="Rectangle 184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513" name="Line 185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4" name="Line 186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5" name="Line 187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6" name="Line 188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7" name="Line 189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8" name="Line 190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19" name="Line 191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20" name="Line 192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21" name="Line 193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22" name="Line 194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523" name="Text Box 195"/>
            <p:cNvSpPr txBox="1">
              <a:spLocks noChangeArrowheads="1"/>
            </p:cNvSpPr>
            <p:nvPr/>
          </p:nvSpPr>
          <p:spPr bwMode="auto">
            <a:xfrm>
              <a:off x="3622" y="1660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3</a:t>
              </a:r>
            </a:p>
          </p:txBody>
        </p:sp>
        <p:sp>
          <p:nvSpPr>
            <p:cNvPr id="227524" name="Text Box 196"/>
            <p:cNvSpPr txBox="1">
              <a:spLocks noChangeArrowheads="1"/>
            </p:cNvSpPr>
            <p:nvPr/>
          </p:nvSpPr>
          <p:spPr bwMode="auto">
            <a:xfrm>
              <a:off x="4896" y="1660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20" name="Group 197"/>
          <p:cNvGrpSpPr>
            <a:grpSpLocks/>
          </p:cNvGrpSpPr>
          <p:nvPr/>
        </p:nvGrpSpPr>
        <p:grpSpPr bwMode="auto">
          <a:xfrm>
            <a:off x="4922838" y="2832100"/>
            <a:ext cx="3154362" cy="749300"/>
            <a:chOff x="3101" y="2024"/>
            <a:chExt cx="1987" cy="472"/>
          </a:xfrm>
        </p:grpSpPr>
        <p:grpSp>
          <p:nvGrpSpPr>
            <p:cNvPr id="21" name="Group 198"/>
            <p:cNvGrpSpPr>
              <a:grpSpLocks/>
            </p:cNvGrpSpPr>
            <p:nvPr/>
          </p:nvGrpSpPr>
          <p:grpSpPr bwMode="auto">
            <a:xfrm>
              <a:off x="3101" y="2024"/>
              <a:ext cx="1987" cy="267"/>
              <a:chOff x="221" y="912"/>
              <a:chExt cx="1987" cy="267"/>
            </a:xfrm>
          </p:grpSpPr>
          <p:sp>
            <p:nvSpPr>
              <p:cNvPr id="227527" name="Rectangle 199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528" name="Rectangle 200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529" name="Rectangle 201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530" name="Rectangle 202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531" name="Rectangle 203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532" name="Rectangle 204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533" name="Rectangle 205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534" name="Line 206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35" name="Line 207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36" name="Line 208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37" name="Line 209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38" name="Line 210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39" name="Line 211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40" name="Line 212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41" name="Line 213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42" name="Line 214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43" name="Line 215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544" name="Text Box 216"/>
            <p:cNvSpPr txBox="1">
              <a:spLocks noChangeArrowheads="1"/>
            </p:cNvSpPr>
            <p:nvPr/>
          </p:nvSpPr>
          <p:spPr bwMode="auto">
            <a:xfrm>
              <a:off x="3910" y="2284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4</a:t>
              </a:r>
            </a:p>
          </p:txBody>
        </p:sp>
        <p:sp>
          <p:nvSpPr>
            <p:cNvPr id="227545" name="Text Box 217"/>
            <p:cNvSpPr txBox="1">
              <a:spLocks noChangeArrowheads="1"/>
            </p:cNvSpPr>
            <p:nvPr/>
          </p:nvSpPr>
          <p:spPr bwMode="auto">
            <a:xfrm>
              <a:off x="4896" y="2284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22" name="Group 218"/>
          <p:cNvGrpSpPr>
            <a:grpSpLocks/>
          </p:cNvGrpSpPr>
          <p:nvPr/>
        </p:nvGrpSpPr>
        <p:grpSpPr bwMode="auto">
          <a:xfrm>
            <a:off x="4922838" y="3657600"/>
            <a:ext cx="3154362" cy="749300"/>
            <a:chOff x="3101" y="2688"/>
            <a:chExt cx="1987" cy="472"/>
          </a:xfrm>
        </p:grpSpPr>
        <p:grpSp>
          <p:nvGrpSpPr>
            <p:cNvPr id="23" name="Group 219"/>
            <p:cNvGrpSpPr>
              <a:grpSpLocks/>
            </p:cNvGrpSpPr>
            <p:nvPr/>
          </p:nvGrpSpPr>
          <p:grpSpPr bwMode="auto">
            <a:xfrm>
              <a:off x="3101" y="2688"/>
              <a:ext cx="1987" cy="267"/>
              <a:chOff x="221" y="912"/>
              <a:chExt cx="1987" cy="267"/>
            </a:xfrm>
          </p:grpSpPr>
          <p:sp>
            <p:nvSpPr>
              <p:cNvPr id="227548" name="Rectangle 220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549" name="Rectangle 221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550" name="Rectangle 222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551" name="Rectangle 223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552" name="Rectangle 224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553" name="Rectangle 225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554" name="Rectangle 226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555" name="Line 227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56" name="Line 228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57" name="Line 229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58" name="Line 230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59" name="Line 231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60" name="Line 232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61" name="Line 233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62" name="Line 234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63" name="Line 235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64" name="Line 236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565" name="Text Box 237"/>
            <p:cNvSpPr txBox="1">
              <a:spLocks noChangeArrowheads="1"/>
            </p:cNvSpPr>
            <p:nvPr/>
          </p:nvSpPr>
          <p:spPr bwMode="auto">
            <a:xfrm>
              <a:off x="4198" y="2948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5</a:t>
              </a:r>
            </a:p>
          </p:txBody>
        </p:sp>
        <p:sp>
          <p:nvSpPr>
            <p:cNvPr id="227566" name="Text Box 238"/>
            <p:cNvSpPr txBox="1">
              <a:spLocks noChangeArrowheads="1"/>
            </p:cNvSpPr>
            <p:nvPr/>
          </p:nvSpPr>
          <p:spPr bwMode="auto">
            <a:xfrm>
              <a:off x="4896" y="2948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24" name="Group 239"/>
          <p:cNvGrpSpPr>
            <a:grpSpLocks/>
          </p:cNvGrpSpPr>
          <p:nvPr/>
        </p:nvGrpSpPr>
        <p:grpSpPr bwMode="auto">
          <a:xfrm>
            <a:off x="4922838" y="4495800"/>
            <a:ext cx="3154362" cy="749300"/>
            <a:chOff x="3101" y="3312"/>
            <a:chExt cx="1987" cy="472"/>
          </a:xfrm>
        </p:grpSpPr>
        <p:grpSp>
          <p:nvGrpSpPr>
            <p:cNvPr id="25" name="Group 240"/>
            <p:cNvGrpSpPr>
              <a:grpSpLocks/>
            </p:cNvGrpSpPr>
            <p:nvPr/>
          </p:nvGrpSpPr>
          <p:grpSpPr bwMode="auto">
            <a:xfrm>
              <a:off x="3101" y="3312"/>
              <a:ext cx="1987" cy="267"/>
              <a:chOff x="221" y="912"/>
              <a:chExt cx="1987" cy="267"/>
            </a:xfrm>
          </p:grpSpPr>
          <p:sp>
            <p:nvSpPr>
              <p:cNvPr id="227569" name="Rectangle 241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570" name="Rectangle 242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571" name="Rectangle 243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572" name="Rectangle 244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573" name="Rectangle 245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574" name="Rectangle 246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575" name="Rectangle 247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576" name="Line 248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77" name="Line 249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78" name="Line 250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79" name="Line 251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0" name="Line 252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1" name="Line 253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2" name="Line 254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3" name="Line 255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4" name="Line 256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85" name="Line 257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586" name="Text Box 258"/>
            <p:cNvSpPr txBox="1">
              <a:spLocks noChangeArrowheads="1"/>
            </p:cNvSpPr>
            <p:nvPr/>
          </p:nvSpPr>
          <p:spPr bwMode="auto">
            <a:xfrm>
              <a:off x="4486" y="3572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6</a:t>
              </a:r>
            </a:p>
          </p:txBody>
        </p:sp>
        <p:sp>
          <p:nvSpPr>
            <p:cNvPr id="227587" name="Text Box 259"/>
            <p:cNvSpPr txBox="1">
              <a:spLocks noChangeArrowheads="1"/>
            </p:cNvSpPr>
            <p:nvPr/>
          </p:nvSpPr>
          <p:spPr bwMode="auto">
            <a:xfrm>
              <a:off x="4896" y="3572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  <p:grpSp>
        <p:nvGrpSpPr>
          <p:cNvPr id="26" name="Group 260"/>
          <p:cNvGrpSpPr>
            <a:grpSpLocks/>
          </p:cNvGrpSpPr>
          <p:nvPr/>
        </p:nvGrpSpPr>
        <p:grpSpPr bwMode="auto">
          <a:xfrm>
            <a:off x="4922838" y="5302250"/>
            <a:ext cx="3230562" cy="1022350"/>
            <a:chOff x="3101" y="3340"/>
            <a:chExt cx="2035" cy="644"/>
          </a:xfrm>
        </p:grpSpPr>
        <p:grpSp>
          <p:nvGrpSpPr>
            <p:cNvPr id="27" name="Group 261"/>
            <p:cNvGrpSpPr>
              <a:grpSpLocks/>
            </p:cNvGrpSpPr>
            <p:nvPr/>
          </p:nvGrpSpPr>
          <p:grpSpPr bwMode="auto">
            <a:xfrm>
              <a:off x="3101" y="3340"/>
              <a:ext cx="1987" cy="267"/>
              <a:chOff x="221" y="912"/>
              <a:chExt cx="1987" cy="267"/>
            </a:xfrm>
          </p:grpSpPr>
          <p:sp>
            <p:nvSpPr>
              <p:cNvPr id="227590" name="Rectangle 262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7591" name="Rectangle 263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7592" name="Rectangle 264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7593" name="Rectangle 265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7594" name="Rectangle 266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7595" name="Rectangle 267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7596" name="Rectangle 268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7597" name="Line 269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98" name="Line 270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599" name="Line 271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0" name="Line 272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1" name="Line 273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2" name="Line 274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3" name="Line 275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4" name="Line 276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5" name="Line 277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7606" name="Line 278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7607" name="Text Box 279"/>
            <p:cNvSpPr txBox="1">
              <a:spLocks noChangeArrowheads="1"/>
            </p:cNvSpPr>
            <p:nvPr/>
          </p:nvSpPr>
          <p:spPr bwMode="auto">
            <a:xfrm>
              <a:off x="4774" y="3600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7</a:t>
              </a:r>
            </a:p>
          </p:txBody>
        </p:sp>
        <p:sp>
          <p:nvSpPr>
            <p:cNvPr id="227608" name="Text Box 280"/>
            <p:cNvSpPr txBox="1">
              <a:spLocks noChangeArrowheads="1"/>
            </p:cNvSpPr>
            <p:nvPr/>
          </p:nvSpPr>
          <p:spPr bwMode="auto">
            <a:xfrm>
              <a:off x="4848" y="3772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Sort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>
                <a:solidFill>
                  <a:srgbClr val="DD0111"/>
                </a:solidFill>
                <a:latin typeface="Monotype Corsiva" pitchFamily="66" charset="0"/>
              </a:rPr>
              <a:t>Alg.: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BUBBLESORT(A)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b="1" dirty="0">
                <a:solidFill>
                  <a:schemeClr val="tx1"/>
                </a:solidFill>
              </a:rPr>
              <a:t>for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 1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b="1" dirty="0">
                <a:solidFill>
                  <a:schemeClr val="tx1"/>
                </a:solidFill>
                <a:sym typeface="Symbol" pitchFamily="18" charset="2"/>
              </a:rPr>
              <a:t>to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length[A]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		</a:t>
            </a:r>
            <a:r>
              <a:rPr lang="en-US" sz="2400" b="1" dirty="0">
                <a:solidFill>
                  <a:schemeClr val="tx1"/>
                </a:solidFill>
                <a:sym typeface="Symbol" pitchFamily="18" charset="2"/>
              </a:rPr>
              <a:t>do for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j  length[A]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sym typeface="Symbol" pitchFamily="18" charset="2"/>
              </a:rPr>
              <a:t>downto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 + 1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		          </a:t>
            </a:r>
            <a:r>
              <a:rPr lang="en-US" sz="2400" b="1" dirty="0">
                <a:solidFill>
                  <a:schemeClr val="tx1"/>
                </a:solidFill>
                <a:sym typeface="Symbol" pitchFamily="18" charset="2"/>
              </a:rPr>
              <a:t>do if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A[j] &lt; A[j -1]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			        </a:t>
            </a:r>
            <a:r>
              <a:rPr lang="en-US" sz="2400" b="1" dirty="0">
                <a:solidFill>
                  <a:schemeClr val="tx1"/>
                </a:solidFill>
                <a:sym typeface="Symbol" pitchFamily="18" charset="2"/>
              </a:rPr>
              <a:t>then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 exchange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sym typeface="Symbol" pitchFamily="18" charset="2"/>
              </a:rPr>
              <a:t>A[j]  A[j-1]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	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605088" y="3833813"/>
            <a:ext cx="3200400" cy="717550"/>
            <a:chOff x="192" y="768"/>
            <a:chExt cx="2016" cy="45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21" y="768"/>
              <a:ext cx="1987" cy="267"/>
              <a:chOff x="221" y="912"/>
              <a:chExt cx="1987" cy="267"/>
            </a:xfrm>
          </p:grpSpPr>
          <p:sp>
            <p:nvSpPr>
              <p:cNvPr id="228358" name="Rectangle 6"/>
              <p:cNvSpPr>
                <a:spLocks noChangeArrowheads="1"/>
              </p:cNvSpPr>
              <p:nvPr/>
            </p:nvSpPr>
            <p:spPr bwMode="auto">
              <a:xfrm>
                <a:off x="1924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1</a:t>
                </a:r>
              </a:p>
            </p:txBody>
          </p:sp>
          <p:sp>
            <p:nvSpPr>
              <p:cNvPr id="228359" name="Rectangle 7"/>
              <p:cNvSpPr>
                <a:spLocks noChangeArrowheads="1"/>
              </p:cNvSpPr>
              <p:nvPr/>
            </p:nvSpPr>
            <p:spPr bwMode="auto">
              <a:xfrm>
                <a:off x="1641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228360" name="Rectangle 8"/>
              <p:cNvSpPr>
                <a:spLocks noChangeArrowheads="1"/>
              </p:cNvSpPr>
              <p:nvPr/>
            </p:nvSpPr>
            <p:spPr bwMode="auto">
              <a:xfrm>
                <a:off x="1357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228361" name="Rectangle 9"/>
              <p:cNvSpPr>
                <a:spLocks noChangeArrowheads="1"/>
              </p:cNvSpPr>
              <p:nvPr/>
            </p:nvSpPr>
            <p:spPr bwMode="auto">
              <a:xfrm>
                <a:off x="1072" y="912"/>
                <a:ext cx="285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228362" name="Rectangle 10"/>
              <p:cNvSpPr>
                <a:spLocks noChangeArrowheads="1"/>
              </p:cNvSpPr>
              <p:nvPr/>
            </p:nvSpPr>
            <p:spPr bwMode="auto">
              <a:xfrm>
                <a:off x="788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228363" name="Rectangle 11"/>
              <p:cNvSpPr>
                <a:spLocks noChangeArrowheads="1"/>
              </p:cNvSpPr>
              <p:nvPr/>
            </p:nvSpPr>
            <p:spPr bwMode="auto">
              <a:xfrm>
                <a:off x="505" y="912"/>
                <a:ext cx="283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228364" name="Rectangle 12"/>
              <p:cNvSpPr>
                <a:spLocks noChangeArrowheads="1"/>
              </p:cNvSpPr>
              <p:nvPr/>
            </p:nvSpPr>
            <p:spPr bwMode="auto">
              <a:xfrm>
                <a:off x="221" y="912"/>
                <a:ext cx="284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b" anchorCtr="1"/>
              <a:lstStyle/>
              <a:p>
                <a:pPr>
                  <a:spcBef>
                    <a:spcPct val="20000"/>
                  </a:spcBef>
                </a:pPr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228365" name="Line 13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66" name="Line 14"/>
              <p:cNvSpPr>
                <a:spLocks noChangeShapeType="1"/>
              </p:cNvSpPr>
              <p:nvPr/>
            </p:nvSpPr>
            <p:spPr bwMode="auto">
              <a:xfrm>
                <a:off x="221" y="1179"/>
                <a:ext cx="198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67" name="Line 15"/>
              <p:cNvSpPr>
                <a:spLocks noChangeShapeType="1"/>
              </p:cNvSpPr>
              <p:nvPr/>
            </p:nvSpPr>
            <p:spPr bwMode="auto">
              <a:xfrm>
                <a:off x="221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68" name="Line 16"/>
              <p:cNvSpPr>
                <a:spLocks noChangeShapeType="1"/>
              </p:cNvSpPr>
              <p:nvPr/>
            </p:nvSpPr>
            <p:spPr bwMode="auto">
              <a:xfrm>
                <a:off x="505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69" name="Line 17"/>
              <p:cNvSpPr>
                <a:spLocks noChangeShapeType="1"/>
              </p:cNvSpPr>
              <p:nvPr/>
            </p:nvSpPr>
            <p:spPr bwMode="auto">
              <a:xfrm>
                <a:off x="788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70" name="Line 18"/>
              <p:cNvSpPr>
                <a:spLocks noChangeShapeType="1"/>
              </p:cNvSpPr>
              <p:nvPr/>
            </p:nvSpPr>
            <p:spPr bwMode="auto">
              <a:xfrm>
                <a:off x="1072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71" name="Line 19"/>
              <p:cNvSpPr>
                <a:spLocks noChangeShapeType="1"/>
              </p:cNvSpPr>
              <p:nvPr/>
            </p:nvSpPr>
            <p:spPr bwMode="auto">
              <a:xfrm>
                <a:off x="1357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72" name="Line 20"/>
              <p:cNvSpPr>
                <a:spLocks noChangeShapeType="1"/>
              </p:cNvSpPr>
              <p:nvPr/>
            </p:nvSpPr>
            <p:spPr bwMode="auto">
              <a:xfrm>
                <a:off x="1641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73" name="Line 21"/>
              <p:cNvSpPr>
                <a:spLocks noChangeShapeType="1"/>
              </p:cNvSpPr>
              <p:nvPr/>
            </p:nvSpPr>
            <p:spPr bwMode="auto">
              <a:xfrm>
                <a:off x="1924" y="912"/>
                <a:ext cx="0" cy="2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28374" name="Line 22"/>
              <p:cNvSpPr>
                <a:spLocks noChangeShapeType="1"/>
              </p:cNvSpPr>
              <p:nvPr/>
            </p:nvSpPr>
            <p:spPr bwMode="auto">
              <a:xfrm>
                <a:off x="2208" y="912"/>
                <a:ext cx="0" cy="267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b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28375" name="Text Box 23"/>
            <p:cNvSpPr txBox="1">
              <a:spLocks noChangeArrowheads="1"/>
            </p:cNvSpPr>
            <p:nvPr/>
          </p:nvSpPr>
          <p:spPr bwMode="auto">
            <a:xfrm>
              <a:off x="192" y="1008"/>
              <a:ext cx="3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i = 1</a:t>
              </a:r>
            </a:p>
          </p:txBody>
        </p:sp>
        <p:sp>
          <p:nvSpPr>
            <p:cNvPr id="228376" name="Text Box 24"/>
            <p:cNvSpPr txBox="1">
              <a:spLocks noChangeArrowheads="1"/>
            </p:cNvSpPr>
            <p:nvPr/>
          </p:nvSpPr>
          <p:spPr bwMode="auto">
            <a:xfrm>
              <a:off x="2016" y="1008"/>
              <a:ext cx="1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>
                  <a:effectLst/>
                </a:rPr>
                <a:t>j</a:t>
              </a:r>
            </a:p>
          </p:txBody>
        </p:sp>
        <p:sp>
          <p:nvSpPr>
            <p:cNvPr id="228377" name="Line 25"/>
            <p:cNvSpPr>
              <a:spLocks noChangeShapeType="1"/>
            </p:cNvSpPr>
            <p:nvPr/>
          </p:nvSpPr>
          <p:spPr bwMode="auto">
            <a:xfrm flipH="1">
              <a:off x="624" y="1104"/>
              <a:ext cx="13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28378" name="Text Box 26"/>
          <p:cNvSpPr txBox="1">
            <a:spLocks noChangeArrowheads="1"/>
          </p:cNvSpPr>
          <p:nvPr/>
        </p:nvSpPr>
        <p:spPr bwMode="auto">
          <a:xfrm>
            <a:off x="2736850" y="3459163"/>
            <a:ext cx="23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</a:t>
            </a:r>
          </a:p>
        </p:txBody>
      </p:sp>
      <p:sp>
        <p:nvSpPr>
          <p:cNvPr id="228379" name="Line 27"/>
          <p:cNvSpPr>
            <a:spLocks noChangeShapeType="1"/>
          </p:cNvSpPr>
          <p:nvPr/>
        </p:nvSpPr>
        <p:spPr bwMode="auto">
          <a:xfrm>
            <a:off x="3097213" y="3651250"/>
            <a:ext cx="252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AutoShape 2"/>
          <p:cNvSpPr>
            <a:spLocks noChangeArrowheads="1"/>
          </p:cNvSpPr>
          <p:nvPr/>
        </p:nvSpPr>
        <p:spPr bwMode="auto">
          <a:xfrm>
            <a:off x="3970338" y="2825750"/>
            <a:ext cx="4289425" cy="474663"/>
          </a:xfrm>
          <a:prstGeom prst="roundRect">
            <a:avLst>
              <a:gd name="adj" fmla="val 16667"/>
            </a:avLst>
          </a:prstGeom>
          <a:solidFill>
            <a:srgbClr val="CC0000">
              <a:alpha val="2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79" name="AutoShape 3"/>
          <p:cNvSpPr>
            <a:spLocks noChangeArrowheads="1"/>
          </p:cNvSpPr>
          <p:nvPr/>
        </p:nvSpPr>
        <p:spPr bwMode="auto">
          <a:xfrm>
            <a:off x="3217863" y="2373313"/>
            <a:ext cx="2822575" cy="4968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199" y="380999"/>
            <a:ext cx="8113713" cy="625475"/>
          </a:xfrm>
        </p:spPr>
        <p:txBody>
          <a:bodyPr/>
          <a:lstStyle/>
          <a:p>
            <a:r>
              <a:rPr lang="en-US" dirty="0"/>
              <a:t>Bubble-Sort Running Time</a:t>
            </a:r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57263" y="6084888"/>
            <a:ext cx="2754312" cy="628650"/>
          </a:xfrm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Thus,T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(n) = </a:t>
            </a:r>
            <a:r>
              <a:rPr lang="en-US" sz="2400" dirty="0">
                <a:latin typeface="Comic Sans MS" pitchFamily="66" charset="0"/>
                <a:sym typeface="Symbol" pitchFamily="18" charset="2"/>
              </a:rPr>
              <a:t>(n</a:t>
            </a:r>
            <a:r>
              <a:rPr lang="en-US" sz="2400" baseline="30000" dirty="0"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400" dirty="0">
                <a:latin typeface="Comic Sans MS" pitchFamily="66" charset="0"/>
                <a:sym typeface="Symbol" pitchFamily="18" charset="2"/>
              </a:rPr>
              <a:t>)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	</a:t>
            </a:r>
          </a:p>
        </p:txBody>
      </p:sp>
      <p:graphicFrame>
        <p:nvGraphicFramePr>
          <p:cNvPr id="229382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649288" y="5027613"/>
          <a:ext cx="6786562" cy="931862"/>
        </p:xfrm>
        <a:graphic>
          <a:graphicData uri="http://schemas.openxmlformats.org/presentationml/2006/ole">
            <p:oleObj spid="_x0000_s45058" name="Equation" r:id="rId4" imgW="3238200" imgH="444240" progId="">
              <p:embed/>
            </p:oleObj>
          </a:graphicData>
        </a:graphic>
      </p:graphicFrame>
      <p:sp>
        <p:nvSpPr>
          <p:cNvPr id="229383" name="Rectangle 7"/>
          <p:cNvSpPr>
            <a:spLocks noChangeArrowheads="1"/>
          </p:cNvSpPr>
          <p:nvPr/>
        </p:nvSpPr>
        <p:spPr bwMode="auto">
          <a:xfrm>
            <a:off x="534988" y="1000125"/>
            <a:ext cx="7696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DD0111"/>
                </a:solidFill>
                <a:effectLst/>
                <a:latin typeface="Monotype Corsiva" pitchFamily="66" charset="0"/>
              </a:rPr>
              <a:t>Alg.:</a:t>
            </a:r>
            <a:r>
              <a:rPr lang="en-US" sz="2400" dirty="0">
                <a:effectLst/>
              </a:rPr>
              <a:t> BUBBLESORT(A)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effectLst/>
              </a:rPr>
              <a:t>	</a:t>
            </a:r>
            <a:r>
              <a:rPr lang="en-US" sz="2400" b="1" dirty="0">
                <a:effectLst/>
              </a:rPr>
              <a:t>for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  <a:latin typeface="Comic Sans MS" pitchFamily="66" charset="0"/>
              </a:rPr>
              <a:t>i</a:t>
            </a:r>
            <a:r>
              <a:rPr lang="en-US" sz="2400" dirty="0">
                <a:effectLst/>
                <a:latin typeface="Comic Sans MS" pitchFamily="66" charset="0"/>
              </a:rPr>
              <a:t> 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 1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b="1" dirty="0">
                <a:effectLst/>
                <a:sym typeface="Symbol" pitchFamily="18" charset="2"/>
              </a:rPr>
              <a:t>to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length[A]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effectLst/>
                <a:sym typeface="Symbol" pitchFamily="18" charset="2"/>
              </a:rPr>
              <a:t>		</a:t>
            </a:r>
            <a:r>
              <a:rPr lang="en-US" sz="2400" b="1" dirty="0">
                <a:effectLst/>
                <a:sym typeface="Symbol" pitchFamily="18" charset="2"/>
              </a:rPr>
              <a:t>do for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j  length[A]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b="1" dirty="0" err="1">
                <a:effectLst/>
                <a:sym typeface="Symbol" pitchFamily="18" charset="2"/>
              </a:rPr>
              <a:t>downto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dirty="0" err="1">
                <a:effectLst/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 + 1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effectLst/>
                <a:sym typeface="Symbol" pitchFamily="18" charset="2"/>
              </a:rPr>
              <a:t>		          </a:t>
            </a:r>
            <a:r>
              <a:rPr lang="en-US" sz="2400" b="1" dirty="0">
                <a:effectLst/>
                <a:sym typeface="Symbol" pitchFamily="18" charset="2"/>
              </a:rPr>
              <a:t>do if</a:t>
            </a:r>
            <a:r>
              <a:rPr lang="en-US" sz="2400" dirty="0">
                <a:effectLst/>
                <a:sym typeface="Symbol" pitchFamily="18" charset="2"/>
              </a:rPr>
              <a:t> 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A[j] &lt; A[j -1]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effectLst/>
                <a:sym typeface="Symbol" pitchFamily="18" charset="2"/>
              </a:rPr>
              <a:t>			        </a:t>
            </a:r>
            <a:r>
              <a:rPr lang="en-US" sz="2400" b="1" dirty="0">
                <a:effectLst/>
                <a:sym typeface="Symbol" pitchFamily="18" charset="2"/>
              </a:rPr>
              <a:t>then</a:t>
            </a:r>
            <a:r>
              <a:rPr lang="en-US" sz="2400" dirty="0">
                <a:effectLst/>
                <a:sym typeface="Symbol" pitchFamily="18" charset="2"/>
              </a:rPr>
              <a:t> exchange </a:t>
            </a:r>
            <a:r>
              <a:rPr lang="en-US" sz="2400" dirty="0">
                <a:effectLst/>
                <a:latin typeface="Comic Sans MS" pitchFamily="66" charset="0"/>
                <a:sym typeface="Symbol" pitchFamily="18" charset="2"/>
              </a:rPr>
              <a:t>A[j]  A[j-1]</a:t>
            </a: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322263" y="3536950"/>
            <a:ext cx="1265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effectLst/>
                <a:latin typeface="Comic Sans MS" pitchFamily="66" charset="0"/>
              </a:rPr>
              <a:t>T(n) = </a:t>
            </a:r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1511300" y="3536950"/>
            <a:ext cx="1530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c</a:t>
            </a:r>
            <a:r>
              <a:rPr lang="en-US" sz="2800" baseline="-25000">
                <a:effectLst/>
                <a:latin typeface="Comic Sans MS" pitchFamily="66" charset="0"/>
                <a:sym typeface="Symbol" pitchFamily="18" charset="2"/>
              </a:rPr>
              <a:t>1</a:t>
            </a:r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(n+1) +</a:t>
            </a:r>
          </a:p>
        </p:txBody>
      </p:sp>
      <p:graphicFrame>
        <p:nvGraphicFramePr>
          <p:cNvPr id="229386" name="Object 10"/>
          <p:cNvGraphicFramePr>
            <a:graphicFrameLocks noChangeAspect="1"/>
          </p:cNvGraphicFramePr>
          <p:nvPr/>
        </p:nvGraphicFramePr>
        <p:xfrm>
          <a:off x="3463925" y="3330575"/>
          <a:ext cx="1920875" cy="931863"/>
        </p:xfrm>
        <a:graphic>
          <a:graphicData uri="http://schemas.openxmlformats.org/presentationml/2006/ole">
            <p:oleObj spid="_x0000_s45059" name="Equation" r:id="rId5" imgW="888840" imgH="431640" progId="Equation.3">
              <p:embed/>
            </p:oleObj>
          </a:graphicData>
        </a:graphic>
      </p:graphicFrame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3027363" y="3536950"/>
            <a:ext cx="514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c</a:t>
            </a:r>
            <a:r>
              <a:rPr lang="en-US" sz="2800" baseline="-25000">
                <a:effectLst/>
                <a:latin typeface="Comic Sans MS" pitchFamily="66" charset="0"/>
                <a:sym typeface="Symbol" pitchFamily="18" charset="2"/>
              </a:rPr>
              <a:t>2</a:t>
            </a:r>
          </a:p>
        </p:txBody>
      </p: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5307013" y="3536950"/>
            <a:ext cx="514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</a:rPr>
              <a:t>c</a:t>
            </a:r>
            <a:r>
              <a:rPr lang="en-US" sz="2800" baseline="-25000">
                <a:effectLst/>
                <a:latin typeface="Comic Sans MS" pitchFamily="66" charset="0"/>
              </a:rPr>
              <a:t>3</a:t>
            </a:r>
            <a:endParaRPr lang="en-US" sz="2800">
              <a:effectLst/>
              <a:latin typeface="Comic Sans MS" pitchFamily="66" charset="0"/>
            </a:endParaRPr>
          </a:p>
        </p:txBody>
      </p:sp>
      <p:graphicFrame>
        <p:nvGraphicFramePr>
          <p:cNvPr id="229389" name="Object 13"/>
          <p:cNvGraphicFramePr>
            <a:graphicFrameLocks noChangeAspect="1"/>
          </p:cNvGraphicFramePr>
          <p:nvPr/>
        </p:nvGraphicFramePr>
        <p:xfrm>
          <a:off x="5743575" y="3335338"/>
          <a:ext cx="1495425" cy="923925"/>
        </p:xfrm>
        <a:graphic>
          <a:graphicData uri="http://schemas.openxmlformats.org/presentationml/2006/ole">
            <p:oleObj spid="_x0000_s45060" name="Equation" r:id="rId6" imgW="698400" imgH="431640" progId="Equation.3">
              <p:embed/>
            </p:oleObj>
          </a:graphicData>
        </a:graphic>
      </p:graphicFrame>
      <p:sp>
        <p:nvSpPr>
          <p:cNvPr id="229390" name="Text Box 14"/>
          <p:cNvSpPr txBox="1">
            <a:spLocks noChangeArrowheads="1"/>
          </p:cNvSpPr>
          <p:nvPr/>
        </p:nvSpPr>
        <p:spPr bwMode="auto">
          <a:xfrm>
            <a:off x="7161213" y="3536950"/>
            <a:ext cx="514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</a:rPr>
              <a:t>c</a:t>
            </a:r>
            <a:r>
              <a:rPr lang="en-US" sz="2800" baseline="-25000">
                <a:effectLst/>
                <a:latin typeface="Comic Sans MS" pitchFamily="66" charset="0"/>
              </a:rPr>
              <a:t>4</a:t>
            </a:r>
            <a:endParaRPr lang="en-US" sz="2800">
              <a:effectLst/>
              <a:latin typeface="Comic Sans MS" pitchFamily="66" charset="0"/>
            </a:endParaRPr>
          </a:p>
        </p:txBody>
      </p:sp>
      <p:graphicFrame>
        <p:nvGraphicFramePr>
          <p:cNvPr id="229391" name="Object 15"/>
          <p:cNvGraphicFramePr>
            <a:graphicFrameLocks noChangeAspect="1"/>
          </p:cNvGraphicFramePr>
          <p:nvPr/>
        </p:nvGraphicFramePr>
        <p:xfrm>
          <a:off x="7764463" y="3259138"/>
          <a:ext cx="1319212" cy="974725"/>
        </p:xfrm>
        <a:graphic>
          <a:graphicData uri="http://schemas.openxmlformats.org/presentationml/2006/ole">
            <p:oleObj spid="_x0000_s45061" name="Equation" r:id="rId7" imgW="583920" imgH="431640" progId="Equation.3">
              <p:embed/>
            </p:oleObj>
          </a:graphicData>
        </a:graphic>
      </p:graphicFrame>
      <p:sp>
        <p:nvSpPr>
          <p:cNvPr id="229392" name="Rectangle 16"/>
          <p:cNvSpPr>
            <a:spLocks noChangeArrowheads="1"/>
          </p:cNvSpPr>
          <p:nvPr/>
        </p:nvSpPr>
        <p:spPr bwMode="auto">
          <a:xfrm>
            <a:off x="1109663" y="4394200"/>
            <a:ext cx="25447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= (n) +</a:t>
            </a:r>
          </a:p>
        </p:txBody>
      </p:sp>
      <p:sp>
        <p:nvSpPr>
          <p:cNvPr id="229393" name="Rectangle 17"/>
          <p:cNvSpPr>
            <a:spLocks noChangeArrowheads="1"/>
          </p:cNvSpPr>
          <p:nvPr/>
        </p:nvSpPr>
        <p:spPr bwMode="auto">
          <a:xfrm>
            <a:off x="2522538" y="4392613"/>
            <a:ext cx="22844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(c</a:t>
            </a:r>
            <a:r>
              <a:rPr lang="en-US" sz="2800" baseline="-25000">
                <a:effectLst/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 + c</a:t>
            </a:r>
            <a:r>
              <a:rPr lang="en-US" sz="2800" baseline="-25000">
                <a:effectLst/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 + c</a:t>
            </a:r>
            <a:r>
              <a:rPr lang="en-US" sz="2800" baseline="-25000">
                <a:effectLst/>
                <a:latin typeface="Comic Sans MS" pitchFamily="66" charset="0"/>
                <a:sym typeface="Symbol" pitchFamily="18" charset="2"/>
              </a:rPr>
              <a:t>4</a:t>
            </a:r>
            <a:r>
              <a:rPr lang="en-US" sz="2800">
                <a:effectLst/>
                <a:latin typeface="Comic Sans MS" pitchFamily="66" charset="0"/>
                <a:sym typeface="Symbol" pitchFamily="18" charset="2"/>
              </a:rPr>
              <a:t>) </a:t>
            </a:r>
            <a:endParaRPr lang="en-US" sz="2800" baseline="-25000">
              <a:effectLst/>
              <a:latin typeface="Comic Sans MS" pitchFamily="66" charset="0"/>
              <a:sym typeface="Symbol" pitchFamily="18" charset="2"/>
            </a:endParaRPr>
          </a:p>
        </p:txBody>
      </p:sp>
      <p:graphicFrame>
        <p:nvGraphicFramePr>
          <p:cNvPr id="229394" name="Object 18"/>
          <p:cNvGraphicFramePr>
            <a:graphicFrameLocks noChangeAspect="1"/>
          </p:cNvGraphicFramePr>
          <p:nvPr/>
        </p:nvGraphicFramePr>
        <p:xfrm>
          <a:off x="4695825" y="4191000"/>
          <a:ext cx="1250950" cy="923925"/>
        </p:xfrm>
        <a:graphic>
          <a:graphicData uri="http://schemas.openxmlformats.org/presentationml/2006/ole">
            <p:oleObj spid="_x0000_s45062" name="Equation" r:id="rId8" imgW="583920" imgH="431640" progId="Equation.3">
              <p:embed/>
            </p:oleObj>
          </a:graphicData>
        </a:graphic>
      </p:graphicFrame>
      <p:sp>
        <p:nvSpPr>
          <p:cNvPr id="229395" name="Rectangle 19"/>
          <p:cNvSpPr>
            <a:spLocks noChangeArrowheads="1"/>
          </p:cNvSpPr>
          <p:nvPr/>
        </p:nvSpPr>
        <p:spPr bwMode="auto">
          <a:xfrm>
            <a:off x="76200" y="2362200"/>
            <a:ext cx="30480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2400" dirty="0">
                <a:solidFill>
                  <a:srgbClr val="0000CC"/>
                </a:solidFill>
                <a:effectLst/>
                <a:sym typeface="Symbol" pitchFamily="18" charset="2"/>
              </a:rPr>
              <a:t>Comparisons: </a:t>
            </a:r>
            <a:r>
              <a:rPr lang="en-US" sz="2400" dirty="0">
                <a:solidFill>
                  <a:srgbClr val="0000CC"/>
                </a:solidFill>
                <a:effectLst/>
                <a:latin typeface="Comic Sans MS" pitchFamily="66" charset="0"/>
                <a:sym typeface="Symbol" pitchFamily="18" charset="2"/>
              </a:rPr>
              <a:t> n</a:t>
            </a:r>
            <a:r>
              <a:rPr lang="en-US" sz="2400" baseline="30000" dirty="0">
                <a:solidFill>
                  <a:srgbClr val="0000CC"/>
                </a:solidFill>
                <a:effectLst/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400" dirty="0">
                <a:solidFill>
                  <a:srgbClr val="0000CC"/>
                </a:solidFill>
                <a:effectLst/>
                <a:latin typeface="Comic Sans MS" pitchFamily="66" charset="0"/>
                <a:sym typeface="Symbol" pitchFamily="18" charset="2"/>
              </a:rPr>
              <a:t>/2</a:t>
            </a:r>
          </a:p>
        </p:txBody>
      </p:sp>
      <p:sp>
        <p:nvSpPr>
          <p:cNvPr id="229396" name="Rectangle 20"/>
          <p:cNvSpPr>
            <a:spLocks noChangeArrowheads="1"/>
          </p:cNvSpPr>
          <p:nvPr/>
        </p:nvSpPr>
        <p:spPr bwMode="auto">
          <a:xfrm>
            <a:off x="914400" y="2819400"/>
            <a:ext cx="2770310" cy="49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2400" dirty="0">
                <a:solidFill>
                  <a:srgbClr val="990000"/>
                </a:solidFill>
                <a:effectLst/>
                <a:sym typeface="Symbol" pitchFamily="18" charset="2"/>
              </a:rPr>
              <a:t>Exchanges: </a:t>
            </a:r>
            <a:r>
              <a:rPr lang="en-US" sz="2400" dirty="0">
                <a:solidFill>
                  <a:srgbClr val="990000"/>
                </a:solidFill>
                <a:effectLst/>
                <a:latin typeface="Comic Sans MS" pitchFamily="66" charset="0"/>
                <a:sym typeface="Symbol" pitchFamily="18" charset="2"/>
              </a:rPr>
              <a:t> n</a:t>
            </a:r>
            <a:r>
              <a:rPr lang="en-US" sz="2400" baseline="30000" dirty="0">
                <a:solidFill>
                  <a:srgbClr val="990000"/>
                </a:solidFill>
                <a:effectLst/>
                <a:latin typeface="Comic Sans MS" pitchFamily="66" charset="0"/>
                <a:sym typeface="Symbol" pitchFamily="18" charset="2"/>
              </a:rPr>
              <a:t>2</a:t>
            </a:r>
            <a:r>
              <a:rPr lang="en-US" sz="2400" dirty="0">
                <a:solidFill>
                  <a:srgbClr val="990000"/>
                </a:solidFill>
                <a:effectLst/>
                <a:latin typeface="Comic Sans MS" pitchFamily="66" charset="0"/>
                <a:sym typeface="Symbol" pitchFamily="18" charset="2"/>
              </a:rPr>
              <a:t>/2</a:t>
            </a:r>
          </a:p>
        </p:txBody>
      </p:sp>
      <p:sp>
        <p:nvSpPr>
          <p:cNvPr id="229400" name="Rectangle 24"/>
          <p:cNvSpPr>
            <a:spLocks noChangeArrowheads="1"/>
          </p:cNvSpPr>
          <p:nvPr/>
        </p:nvSpPr>
        <p:spPr bwMode="auto">
          <a:xfrm>
            <a:off x="4843463" y="1347788"/>
            <a:ext cx="531812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>
                <a:latin typeface="Comic Sans MS" pitchFamily="66" charset="0"/>
              </a:rPr>
              <a:t>c</a:t>
            </a:r>
            <a:r>
              <a:rPr lang="en-US" sz="2400" baseline="-25000">
                <a:latin typeface="Comic Sans MS" pitchFamily="66" charset="0"/>
              </a:rPr>
              <a:t>1</a:t>
            </a:r>
            <a:r>
              <a:rPr lang="en-US" sz="2400">
                <a:latin typeface="Comic Sans MS" pitchFamily="66" charset="0"/>
              </a:rPr>
              <a:t>          	</a:t>
            </a:r>
            <a:r>
              <a:rPr lang="en-US" sz="2400"/>
              <a:t>   </a:t>
            </a:r>
            <a:endParaRPr lang="en-US" sz="2400" baseline="-25000"/>
          </a:p>
        </p:txBody>
      </p:sp>
      <p:sp>
        <p:nvSpPr>
          <p:cNvPr id="229401" name="Rectangle 25"/>
          <p:cNvSpPr>
            <a:spLocks noChangeArrowheads="1"/>
          </p:cNvSpPr>
          <p:nvPr/>
        </p:nvSpPr>
        <p:spPr bwMode="auto">
          <a:xfrm>
            <a:off x="7312025" y="1760538"/>
            <a:ext cx="531813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>
                <a:latin typeface="Comic Sans MS" pitchFamily="66" charset="0"/>
              </a:rPr>
              <a:t>c</a:t>
            </a:r>
            <a:r>
              <a:rPr lang="en-US" sz="2400" baseline="-25000">
                <a:latin typeface="Comic Sans MS" pitchFamily="66" charset="0"/>
              </a:rPr>
              <a:t>2</a:t>
            </a:r>
            <a:r>
              <a:rPr lang="en-US" sz="2400">
                <a:latin typeface="Comic Sans MS" pitchFamily="66" charset="0"/>
              </a:rPr>
              <a:t>          	</a:t>
            </a:r>
            <a:r>
              <a:rPr lang="en-US" sz="2400"/>
              <a:t>   </a:t>
            </a:r>
            <a:endParaRPr lang="en-US" sz="2400" baseline="-25000"/>
          </a:p>
        </p:txBody>
      </p:sp>
      <p:sp>
        <p:nvSpPr>
          <p:cNvPr id="229402" name="Rectangle 26"/>
          <p:cNvSpPr>
            <a:spLocks noChangeArrowheads="1"/>
          </p:cNvSpPr>
          <p:nvPr/>
        </p:nvSpPr>
        <p:spPr bwMode="auto">
          <a:xfrm>
            <a:off x="6280150" y="2270125"/>
            <a:ext cx="531813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>
                <a:latin typeface="Comic Sans MS" pitchFamily="66" charset="0"/>
              </a:rPr>
              <a:t>c</a:t>
            </a:r>
            <a:r>
              <a:rPr lang="en-US" sz="2400" baseline="-25000">
                <a:latin typeface="Comic Sans MS" pitchFamily="66" charset="0"/>
              </a:rPr>
              <a:t>3</a:t>
            </a:r>
            <a:r>
              <a:rPr lang="en-US" sz="2400">
                <a:latin typeface="Comic Sans MS" pitchFamily="66" charset="0"/>
              </a:rPr>
              <a:t>          	</a:t>
            </a:r>
            <a:r>
              <a:rPr lang="en-US" sz="2400"/>
              <a:t>   </a:t>
            </a:r>
            <a:endParaRPr lang="en-US" sz="2400" baseline="-25000"/>
          </a:p>
        </p:txBody>
      </p:sp>
      <p:sp>
        <p:nvSpPr>
          <p:cNvPr id="229403" name="Rectangle 27"/>
          <p:cNvSpPr>
            <a:spLocks noChangeArrowheads="1"/>
          </p:cNvSpPr>
          <p:nvPr/>
        </p:nvSpPr>
        <p:spPr bwMode="auto">
          <a:xfrm>
            <a:off x="8421688" y="2732088"/>
            <a:ext cx="531812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c</a:t>
            </a:r>
            <a:r>
              <a:rPr lang="en-US" sz="2400" baseline="-25000" dirty="0">
                <a:latin typeface="Comic Sans MS" pitchFamily="66" charset="0"/>
              </a:rPr>
              <a:t>4</a:t>
            </a:r>
            <a:r>
              <a:rPr lang="en-US" sz="2400" dirty="0">
                <a:latin typeface="Comic Sans MS" pitchFamily="66" charset="0"/>
              </a:rPr>
              <a:t>          	</a:t>
            </a:r>
            <a:r>
              <a:rPr lang="en-US" sz="2400" dirty="0"/>
              <a:t>   </a:t>
            </a:r>
            <a:endParaRPr lang="en-US" sz="2400" baseline="-25000" dirty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5105400" y="1066800"/>
            <a:ext cx="35838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Worst case n-1 iterations</a:t>
            </a: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6096000" y="1447800"/>
            <a:ext cx="270138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Fixed n-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 iterations</a:t>
            </a:r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 flipH="1">
            <a:off x="3962400" y="1295400"/>
            <a:ext cx="11430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 flipH="1">
            <a:off x="5486400" y="1676400"/>
            <a:ext cx="6096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8" grpId="0" animBg="1"/>
      <p:bldP spid="229379" grpId="0" animBg="1"/>
      <p:bldP spid="229395" grpId="0"/>
      <p:bldP spid="22939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Sort Analysis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457200" y="1371600"/>
            <a:ext cx="66294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</a:rPr>
              <a:t>Being smart right from the beginning: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990600" y="2286000"/>
          <a:ext cx="6385112" cy="1955800"/>
        </p:xfrm>
        <a:graphic>
          <a:graphicData uri="http://schemas.openxmlformats.org/presentationml/2006/ole">
            <p:oleObj spid="_x0000_s9219" name="Equation" r:id="rId3" imgW="14094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Complexity of Bubble 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Worst case performance  </a:t>
            </a:r>
          </a:p>
          <a:p>
            <a:endParaRPr lang="en-US" dirty="0" smtClean="0"/>
          </a:p>
          <a:p>
            <a:r>
              <a:rPr lang="en-US" dirty="0" smtClean="0"/>
              <a:t>Best case performance </a:t>
            </a:r>
          </a:p>
          <a:p>
            <a:endParaRPr lang="en-US" dirty="0" smtClean="0"/>
          </a:p>
          <a:p>
            <a:r>
              <a:rPr lang="en-US" dirty="0" smtClean="0"/>
              <a:t>Average case performance </a:t>
            </a:r>
          </a:p>
          <a:p>
            <a:endParaRPr lang="en-US" dirty="0" smtClean="0"/>
          </a:p>
          <a:p>
            <a:r>
              <a:rPr lang="en-US" dirty="0" smtClean="0"/>
              <a:t>Worst case space complexity auxiliary</a:t>
            </a:r>
          </a:p>
          <a:p>
            <a:endParaRPr lang="en-US" dirty="0" smtClean="0"/>
          </a:p>
          <a:p>
            <a:r>
              <a:rPr lang="en-US" dirty="0" smtClean="0"/>
              <a:t>Where </a:t>
            </a:r>
            <a:r>
              <a:rPr lang="en-US" b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is the number of elements being sorted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8510" y="11430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O(n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1" y="2286000"/>
            <a:ext cx="1447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(1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43434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Idea: like sorting a hand of playing cards</a:t>
            </a:r>
          </a:p>
          <a:p>
            <a:pPr lvl="1">
              <a:lnSpc>
                <a:spcPct val="110000"/>
              </a:lnSpc>
            </a:pPr>
            <a:r>
              <a:rPr lang="en-US"/>
              <a:t>Start with an empty left hand and the cards facing down on the table.</a:t>
            </a:r>
          </a:p>
          <a:p>
            <a:pPr lvl="1">
              <a:lnSpc>
                <a:spcPct val="110000"/>
              </a:lnSpc>
            </a:pPr>
            <a:r>
              <a:rPr lang="en-US"/>
              <a:t>Remove one card at a time from the table, and insert it into the correct position in the left hand</a:t>
            </a:r>
          </a:p>
          <a:p>
            <a:pPr lvl="2">
              <a:lnSpc>
                <a:spcPct val="110000"/>
              </a:lnSpc>
            </a:pPr>
            <a:r>
              <a:rPr lang="en-US"/>
              <a:t>compare it with each of the cards already in the hand, from right to left</a:t>
            </a:r>
          </a:p>
          <a:p>
            <a:pPr lvl="1">
              <a:lnSpc>
                <a:spcPct val="110000"/>
              </a:lnSpc>
            </a:pPr>
            <a:r>
              <a:rPr lang="en-US"/>
              <a:t>The cards held in the left hand are sorted</a:t>
            </a:r>
          </a:p>
          <a:p>
            <a:pPr lvl="2">
              <a:lnSpc>
                <a:spcPct val="110000"/>
              </a:lnSpc>
            </a:pPr>
            <a:r>
              <a:rPr lang="en-US"/>
              <a:t>these cards were originally the top cards of the pile on the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4398963" y="1989138"/>
            <a:ext cx="4259262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en-US" sz="2400" b="1" dirty="0">
                <a:solidFill>
                  <a:srgbClr val="0000CC"/>
                </a:solidFill>
                <a:effectLst/>
              </a:rPr>
              <a:t>To insert 12, we need to make room for it by moving first 36 and then 24.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>
          <a:xfrm>
            <a:off x="508000" y="304800"/>
            <a:ext cx="6654800" cy="762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altLang="en-US" dirty="0" smtClean="0"/>
              <a:t>Insertion </a:t>
            </a:r>
            <a:r>
              <a:rPr lang="en-US" altLang="en-US" dirty="0"/>
              <a:t>Sort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79463" y="2933700"/>
            <a:ext cx="2090737" cy="1235075"/>
            <a:chOff x="491" y="1848"/>
            <a:chExt cx="1317" cy="778"/>
          </a:xfrm>
          <a:solidFill>
            <a:srgbClr val="00B0F0"/>
          </a:solidFill>
        </p:grpSpPr>
        <p:sp>
          <p:nvSpPr>
            <p:cNvPr id="310277" name="AutoShape 5"/>
            <p:cNvSpPr>
              <a:spLocks noChangeArrowheads="1"/>
            </p:cNvSpPr>
            <p:nvPr/>
          </p:nvSpPr>
          <p:spPr bwMode="auto">
            <a:xfrm rot="20400000">
              <a:off x="491" y="1941"/>
              <a:ext cx="459" cy="685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0278" name="AutoShape 6"/>
            <p:cNvSpPr>
              <a:spLocks noChangeArrowheads="1"/>
            </p:cNvSpPr>
            <p:nvPr/>
          </p:nvSpPr>
          <p:spPr bwMode="auto">
            <a:xfrm rot="21180000">
              <a:off x="931" y="1848"/>
              <a:ext cx="458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0279" name="AutoShape 7"/>
            <p:cNvSpPr>
              <a:spLocks noChangeArrowheads="1"/>
            </p:cNvSpPr>
            <p:nvPr/>
          </p:nvSpPr>
          <p:spPr bwMode="auto">
            <a:xfrm rot="720000">
              <a:off x="1341" y="1849"/>
              <a:ext cx="459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0280" name="Rectangle 8"/>
            <p:cNvSpPr>
              <a:spLocks noChangeArrowheads="1"/>
            </p:cNvSpPr>
            <p:nvPr/>
          </p:nvSpPr>
          <p:spPr bwMode="auto">
            <a:xfrm rot="20460000">
              <a:off x="555" y="1979"/>
              <a:ext cx="261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6</a:t>
              </a:r>
            </a:p>
          </p:txBody>
        </p:sp>
        <p:sp>
          <p:nvSpPr>
            <p:cNvPr id="310281" name="Rectangle 9"/>
            <p:cNvSpPr>
              <a:spLocks noChangeArrowheads="1"/>
            </p:cNvSpPr>
            <p:nvPr/>
          </p:nvSpPr>
          <p:spPr bwMode="auto">
            <a:xfrm rot="21180000">
              <a:off x="937" y="1932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10</a:t>
              </a:r>
            </a:p>
          </p:txBody>
        </p:sp>
        <p:sp>
          <p:nvSpPr>
            <p:cNvPr id="310282" name="Rectangle 10"/>
            <p:cNvSpPr>
              <a:spLocks noChangeArrowheads="1"/>
            </p:cNvSpPr>
            <p:nvPr/>
          </p:nvSpPr>
          <p:spPr bwMode="auto">
            <a:xfrm rot="480000">
              <a:off x="1404" y="1919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24</a:t>
              </a:r>
            </a:p>
          </p:txBody>
        </p:sp>
      </p:grpSp>
      <p:sp>
        <p:nvSpPr>
          <p:cNvPr id="310283" name="AutoShape 11"/>
          <p:cNvSpPr>
            <a:spLocks noChangeArrowheads="1"/>
          </p:cNvSpPr>
          <p:nvPr/>
        </p:nvSpPr>
        <p:spPr bwMode="auto">
          <a:xfrm rot="1740000" flipH="1">
            <a:off x="3019425" y="4705350"/>
            <a:ext cx="730250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0284" name="Rectangle 12"/>
          <p:cNvSpPr>
            <a:spLocks noChangeArrowheads="1"/>
          </p:cNvSpPr>
          <p:nvPr/>
        </p:nvSpPr>
        <p:spPr bwMode="auto">
          <a:xfrm rot="1800000">
            <a:off x="3082206" y="4829360"/>
            <a:ext cx="6412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>
                <a:effectLst/>
              </a:rPr>
              <a:t>12</a:t>
            </a:r>
          </a:p>
        </p:txBody>
      </p:sp>
      <p:sp>
        <p:nvSpPr>
          <p:cNvPr id="310285" name="AutoShape 13"/>
          <p:cNvSpPr>
            <a:spLocks noChangeArrowheads="1"/>
          </p:cNvSpPr>
          <p:nvPr/>
        </p:nvSpPr>
        <p:spPr bwMode="auto">
          <a:xfrm rot="1740000" flipH="1">
            <a:off x="2784475" y="3149600"/>
            <a:ext cx="730250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0286" name="Rectangle 14"/>
          <p:cNvSpPr>
            <a:spLocks noChangeArrowheads="1"/>
          </p:cNvSpPr>
          <p:nvPr/>
        </p:nvSpPr>
        <p:spPr bwMode="auto">
          <a:xfrm rot="1500000">
            <a:off x="2910756" y="3314885"/>
            <a:ext cx="6412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 dirty="0">
                <a:effectLst/>
              </a:rPr>
              <a:t>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79463" y="2933700"/>
            <a:ext cx="2090737" cy="1235075"/>
            <a:chOff x="491" y="1848"/>
            <a:chExt cx="1317" cy="778"/>
          </a:xfrm>
          <a:solidFill>
            <a:srgbClr val="00B0F0"/>
          </a:solidFill>
        </p:grpSpPr>
        <p:sp>
          <p:nvSpPr>
            <p:cNvPr id="312323" name="AutoShape 3"/>
            <p:cNvSpPr>
              <a:spLocks noChangeArrowheads="1"/>
            </p:cNvSpPr>
            <p:nvPr/>
          </p:nvSpPr>
          <p:spPr bwMode="auto">
            <a:xfrm rot="20400000">
              <a:off x="491" y="1941"/>
              <a:ext cx="459" cy="685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2324" name="AutoShape 4"/>
            <p:cNvSpPr>
              <a:spLocks noChangeArrowheads="1"/>
            </p:cNvSpPr>
            <p:nvPr/>
          </p:nvSpPr>
          <p:spPr bwMode="auto">
            <a:xfrm rot="21180000">
              <a:off x="931" y="1848"/>
              <a:ext cx="458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2325" name="AutoShape 5"/>
            <p:cNvSpPr>
              <a:spLocks noChangeArrowheads="1"/>
            </p:cNvSpPr>
            <p:nvPr/>
          </p:nvSpPr>
          <p:spPr bwMode="auto">
            <a:xfrm rot="720000">
              <a:off x="1341" y="1849"/>
              <a:ext cx="459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2326" name="Rectangle 6"/>
            <p:cNvSpPr>
              <a:spLocks noChangeArrowheads="1"/>
            </p:cNvSpPr>
            <p:nvPr/>
          </p:nvSpPr>
          <p:spPr bwMode="auto">
            <a:xfrm rot="20460000">
              <a:off x="555" y="1979"/>
              <a:ext cx="261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6</a:t>
              </a:r>
            </a:p>
          </p:txBody>
        </p:sp>
        <p:sp>
          <p:nvSpPr>
            <p:cNvPr id="312327" name="Rectangle 7"/>
            <p:cNvSpPr>
              <a:spLocks noChangeArrowheads="1"/>
            </p:cNvSpPr>
            <p:nvPr/>
          </p:nvSpPr>
          <p:spPr bwMode="auto">
            <a:xfrm rot="21180000">
              <a:off x="937" y="1932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10</a:t>
              </a:r>
            </a:p>
          </p:txBody>
        </p:sp>
        <p:sp>
          <p:nvSpPr>
            <p:cNvPr id="312328" name="Rectangle 8"/>
            <p:cNvSpPr>
              <a:spLocks noChangeArrowheads="1"/>
            </p:cNvSpPr>
            <p:nvPr/>
          </p:nvSpPr>
          <p:spPr bwMode="auto">
            <a:xfrm rot="480000">
              <a:off x="1404" y="1919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24</a:t>
              </a:r>
            </a:p>
          </p:txBody>
        </p:sp>
      </p:grpSp>
      <p:sp>
        <p:nvSpPr>
          <p:cNvPr id="312330" name="Rectangle 10"/>
          <p:cNvSpPr>
            <a:spLocks noGrp="1" noChangeArrowheads="1"/>
          </p:cNvSpPr>
          <p:nvPr>
            <p:ph type="title"/>
          </p:nvPr>
        </p:nvSpPr>
        <p:spPr>
          <a:xfrm>
            <a:off x="500063" y="304800"/>
            <a:ext cx="6738937" cy="708025"/>
          </a:xfrm>
          <a:noFill/>
          <a:ln/>
        </p:spPr>
        <p:txBody>
          <a:bodyPr lIns="92075" tIns="46038" rIns="92075" bIns="46038" anchor="b"/>
          <a:lstStyle/>
          <a:p>
            <a:r>
              <a:rPr lang="en-US" altLang="en-US" dirty="0"/>
              <a:t>Insertion Sort</a:t>
            </a:r>
          </a:p>
        </p:txBody>
      </p:sp>
      <p:sp>
        <p:nvSpPr>
          <p:cNvPr id="312331" name="AutoShape 11"/>
          <p:cNvSpPr>
            <a:spLocks noChangeArrowheads="1"/>
          </p:cNvSpPr>
          <p:nvPr/>
        </p:nvSpPr>
        <p:spPr bwMode="auto">
          <a:xfrm rot="1740000" flipH="1">
            <a:off x="3506788" y="3149600"/>
            <a:ext cx="730250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2332" name="Rectangle 12"/>
          <p:cNvSpPr>
            <a:spLocks noChangeArrowheads="1"/>
          </p:cNvSpPr>
          <p:nvPr/>
        </p:nvSpPr>
        <p:spPr bwMode="auto">
          <a:xfrm rot="1500000">
            <a:off x="3633069" y="3314885"/>
            <a:ext cx="6412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 dirty="0">
                <a:effectLst/>
              </a:rPr>
              <a:t>36</a:t>
            </a:r>
          </a:p>
        </p:txBody>
      </p:sp>
      <p:sp>
        <p:nvSpPr>
          <p:cNvPr id="312333" name="AutoShape 13"/>
          <p:cNvSpPr>
            <a:spLocks noChangeArrowheads="1"/>
          </p:cNvSpPr>
          <p:nvPr/>
        </p:nvSpPr>
        <p:spPr bwMode="auto">
          <a:xfrm rot="1740000" flipH="1">
            <a:off x="3019425" y="4705350"/>
            <a:ext cx="730250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2334" name="Rectangle 14"/>
          <p:cNvSpPr>
            <a:spLocks noChangeArrowheads="1"/>
          </p:cNvSpPr>
          <p:nvPr/>
        </p:nvSpPr>
        <p:spPr bwMode="auto">
          <a:xfrm rot="1800000">
            <a:off x="3084513" y="4832350"/>
            <a:ext cx="636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781800" cy="6858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altLang="en-US"/>
              <a:t>Insertion Sort</a:t>
            </a:r>
          </a:p>
        </p:txBody>
      </p:sp>
      <p:sp>
        <p:nvSpPr>
          <p:cNvPr id="314372" name="AutoShape 4"/>
          <p:cNvSpPr>
            <a:spLocks noChangeArrowheads="1"/>
          </p:cNvSpPr>
          <p:nvPr/>
        </p:nvSpPr>
        <p:spPr bwMode="auto">
          <a:xfrm rot="20400000">
            <a:off x="779463" y="3081338"/>
            <a:ext cx="728662" cy="1087437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4373" name="AutoShape 5"/>
          <p:cNvSpPr>
            <a:spLocks noChangeArrowheads="1"/>
          </p:cNvSpPr>
          <p:nvPr/>
        </p:nvSpPr>
        <p:spPr bwMode="auto">
          <a:xfrm rot="21180000">
            <a:off x="1477963" y="2933700"/>
            <a:ext cx="727075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4374" name="Rectangle 6"/>
          <p:cNvSpPr>
            <a:spLocks noChangeArrowheads="1"/>
          </p:cNvSpPr>
          <p:nvPr/>
        </p:nvSpPr>
        <p:spPr bwMode="auto">
          <a:xfrm rot="20460000">
            <a:off x="880650" y="3141848"/>
            <a:ext cx="413575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>
                <a:effectLst/>
              </a:rPr>
              <a:t>6</a:t>
            </a:r>
          </a:p>
        </p:txBody>
      </p:sp>
      <p:sp>
        <p:nvSpPr>
          <p:cNvPr id="314375" name="Rectangle 7"/>
          <p:cNvSpPr>
            <a:spLocks noChangeArrowheads="1"/>
          </p:cNvSpPr>
          <p:nvPr/>
        </p:nvSpPr>
        <p:spPr bwMode="auto">
          <a:xfrm rot="21180000">
            <a:off x="1486769" y="3067235"/>
            <a:ext cx="6412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>
                <a:effectLst/>
              </a:rPr>
              <a:t>10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851150" y="2935288"/>
            <a:ext cx="1423988" cy="1300162"/>
            <a:chOff x="1796" y="1849"/>
            <a:chExt cx="897" cy="819"/>
          </a:xfrm>
          <a:solidFill>
            <a:srgbClr val="00B0F0"/>
          </a:solidFill>
        </p:grpSpPr>
        <p:sp>
          <p:nvSpPr>
            <p:cNvPr id="314377" name="AutoShape 9"/>
            <p:cNvSpPr>
              <a:spLocks noChangeArrowheads="1"/>
            </p:cNvSpPr>
            <p:nvPr/>
          </p:nvSpPr>
          <p:spPr bwMode="auto">
            <a:xfrm rot="720000">
              <a:off x="1796" y="1849"/>
              <a:ext cx="459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4378" name="AutoShape 10"/>
            <p:cNvSpPr>
              <a:spLocks noChangeArrowheads="1"/>
            </p:cNvSpPr>
            <p:nvPr/>
          </p:nvSpPr>
          <p:spPr bwMode="auto">
            <a:xfrm rot="1740000" flipH="1">
              <a:off x="2209" y="1984"/>
              <a:ext cx="460" cy="684"/>
            </a:xfrm>
            <a:prstGeom prst="roundRect">
              <a:avLst>
                <a:gd name="adj" fmla="val 12495"/>
              </a:avLst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14379" name="Rectangle 11"/>
            <p:cNvSpPr>
              <a:spLocks noChangeArrowheads="1"/>
            </p:cNvSpPr>
            <p:nvPr/>
          </p:nvSpPr>
          <p:spPr bwMode="auto">
            <a:xfrm rot="480000">
              <a:off x="1859" y="1919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24</a:t>
              </a:r>
            </a:p>
          </p:txBody>
        </p:sp>
        <p:sp>
          <p:nvSpPr>
            <p:cNvPr id="314380" name="Rectangle 12"/>
            <p:cNvSpPr>
              <a:spLocks noChangeArrowheads="1"/>
            </p:cNvSpPr>
            <p:nvPr/>
          </p:nvSpPr>
          <p:spPr bwMode="auto">
            <a:xfrm rot="1500000">
              <a:off x="2289" y="2088"/>
              <a:ext cx="404" cy="3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en-US" sz="3200" b="1">
                  <a:effectLst/>
                </a:rPr>
                <a:t>36</a:t>
              </a:r>
            </a:p>
          </p:txBody>
        </p:sp>
      </p:grpSp>
      <p:sp>
        <p:nvSpPr>
          <p:cNvPr id="314381" name="AutoShape 13"/>
          <p:cNvSpPr>
            <a:spLocks noChangeArrowheads="1"/>
          </p:cNvSpPr>
          <p:nvPr/>
        </p:nvSpPr>
        <p:spPr bwMode="auto">
          <a:xfrm rot="1740000" flipH="1">
            <a:off x="3019425" y="4705350"/>
            <a:ext cx="730250" cy="1085850"/>
          </a:xfrm>
          <a:prstGeom prst="roundRect">
            <a:avLst>
              <a:gd name="adj" fmla="val 12495"/>
            </a:avLst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4382" name="Rectangle 14"/>
          <p:cNvSpPr>
            <a:spLocks noChangeArrowheads="1"/>
          </p:cNvSpPr>
          <p:nvPr/>
        </p:nvSpPr>
        <p:spPr bwMode="auto">
          <a:xfrm rot="1800000">
            <a:off x="3082206" y="4829360"/>
            <a:ext cx="641201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sz="3200" b="1" dirty="0">
                <a:effectLst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pic>
        <p:nvPicPr>
          <p:cNvPr id="28057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1018" t="18683" r="5267" b="65454"/>
          <a:stretch>
            <a:fillRect/>
          </a:stretch>
        </p:blipFill>
        <p:spPr>
          <a:xfrm>
            <a:off x="1992313" y="3756025"/>
            <a:ext cx="5068887" cy="855663"/>
          </a:xfrm>
          <a:noFill/>
          <a:ln/>
        </p:spPr>
      </p:pic>
      <p:sp>
        <p:nvSpPr>
          <p:cNvPr id="280587" name="Line 11"/>
          <p:cNvSpPr>
            <a:spLocks noChangeShapeType="1"/>
          </p:cNvSpPr>
          <p:nvPr/>
        </p:nvSpPr>
        <p:spPr bwMode="auto">
          <a:xfrm>
            <a:off x="3644900" y="3611563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0590" name="Text Box 14"/>
          <p:cNvSpPr txBox="1">
            <a:spLocks noChangeArrowheads="1"/>
          </p:cNvSpPr>
          <p:nvPr/>
        </p:nvSpPr>
        <p:spPr bwMode="auto">
          <a:xfrm>
            <a:off x="2311400" y="1960563"/>
            <a:ext cx="43354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>
                <a:effectLst/>
              </a:rPr>
              <a:t>5      2      4      6      1      3</a:t>
            </a:r>
          </a:p>
        </p:txBody>
      </p:sp>
      <p:sp>
        <p:nvSpPr>
          <p:cNvPr id="280591" name="Text Box 15"/>
          <p:cNvSpPr txBox="1">
            <a:spLocks noChangeArrowheads="1"/>
          </p:cNvSpPr>
          <p:nvPr/>
        </p:nvSpPr>
        <p:spPr bwMode="auto">
          <a:xfrm>
            <a:off x="3867150" y="1495425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input array </a:t>
            </a:r>
          </a:p>
        </p:txBody>
      </p:sp>
      <p:sp>
        <p:nvSpPr>
          <p:cNvPr id="280592" name="Text Box 16"/>
          <p:cNvSpPr txBox="1">
            <a:spLocks noChangeArrowheads="1"/>
          </p:cNvSpPr>
          <p:nvPr/>
        </p:nvSpPr>
        <p:spPr bwMode="auto">
          <a:xfrm>
            <a:off x="1809750" y="3306763"/>
            <a:ext cx="151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left sub-array</a:t>
            </a:r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4705350" y="332263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right sub-array</a:t>
            </a:r>
          </a:p>
        </p:txBody>
      </p:sp>
      <p:sp>
        <p:nvSpPr>
          <p:cNvPr id="280594" name="Text Box 18"/>
          <p:cNvSpPr txBox="1">
            <a:spLocks noChangeArrowheads="1"/>
          </p:cNvSpPr>
          <p:nvPr/>
        </p:nvSpPr>
        <p:spPr bwMode="auto">
          <a:xfrm>
            <a:off x="1717675" y="2832100"/>
            <a:ext cx="572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DD0111"/>
                </a:solidFill>
                <a:effectLst/>
              </a:rPr>
              <a:t>at each iteration, the array is divided in two sub-arrays:</a:t>
            </a:r>
          </a:p>
        </p:txBody>
      </p:sp>
      <p:sp>
        <p:nvSpPr>
          <p:cNvPr id="280595" name="Text Box 19"/>
          <p:cNvSpPr txBox="1">
            <a:spLocks noChangeArrowheads="1"/>
          </p:cNvSpPr>
          <p:nvPr/>
        </p:nvSpPr>
        <p:spPr bwMode="auto">
          <a:xfrm>
            <a:off x="2586038" y="4587875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sorted</a:t>
            </a:r>
          </a:p>
        </p:txBody>
      </p:sp>
      <p:sp>
        <p:nvSpPr>
          <p:cNvPr id="280596" name="Text Box 20"/>
          <p:cNvSpPr txBox="1">
            <a:spLocks noChangeArrowheads="1"/>
          </p:cNvSpPr>
          <p:nvPr/>
        </p:nvSpPr>
        <p:spPr bwMode="auto">
          <a:xfrm>
            <a:off x="4841875" y="4491038"/>
            <a:ext cx="107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unsorted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pic>
        <p:nvPicPr>
          <p:cNvPr id="27955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/>
          <a:srcRect l="1018" t="4437" r="5267" b="9506"/>
          <a:stretch>
            <a:fillRect/>
          </a:stretch>
        </p:blipFill>
        <p:spPr>
          <a:xfrm>
            <a:off x="501650" y="1552575"/>
            <a:ext cx="5068888" cy="4641850"/>
          </a:xfrm>
          <a:noFill/>
          <a:ln/>
        </p:spPr>
      </p:pic>
      <p:graphicFrame>
        <p:nvGraphicFramePr>
          <p:cNvPr id="279557" name="Object 5"/>
          <p:cNvGraphicFramePr>
            <a:graphicFrameLocks noChangeAspect="1"/>
          </p:cNvGraphicFramePr>
          <p:nvPr/>
        </p:nvGraphicFramePr>
        <p:xfrm>
          <a:off x="5683250" y="1290638"/>
          <a:ext cx="1989138" cy="865187"/>
        </p:xfrm>
        <a:graphic>
          <a:graphicData uri="http://schemas.openxmlformats.org/presentationml/2006/ole">
            <p:oleObj spid="_x0000_s46082" name="Paint Shop Pro Image" r:id="rId5" imgW="2526829" imgH="1395500" progId="">
              <p:embed/>
            </p:oleObj>
          </a:graphicData>
        </a:graphic>
      </p:graphicFrame>
      <p:graphicFrame>
        <p:nvGraphicFramePr>
          <p:cNvPr id="279558" name="Object 6"/>
          <p:cNvGraphicFramePr>
            <a:graphicFrameLocks noChangeAspect="1"/>
          </p:cNvGraphicFramePr>
          <p:nvPr/>
        </p:nvGraphicFramePr>
        <p:xfrm>
          <a:off x="5637213" y="2127250"/>
          <a:ext cx="2108200" cy="912813"/>
        </p:xfrm>
        <a:graphic>
          <a:graphicData uri="http://schemas.openxmlformats.org/presentationml/2006/ole">
            <p:oleObj spid="_x0000_s46083" name="Paint Shop Pro Image" r:id="rId6" imgW="2575610" imgH="1385741" progId="">
              <p:embed/>
            </p:oleObj>
          </a:graphicData>
        </a:graphic>
      </p:graphicFrame>
      <p:graphicFrame>
        <p:nvGraphicFramePr>
          <p:cNvPr id="279559" name="Object 7"/>
          <p:cNvGraphicFramePr>
            <a:graphicFrameLocks noChangeAspect="1"/>
          </p:cNvGraphicFramePr>
          <p:nvPr/>
        </p:nvGraphicFramePr>
        <p:xfrm>
          <a:off x="5557838" y="3032125"/>
          <a:ext cx="2138362" cy="974725"/>
        </p:xfrm>
        <a:graphic>
          <a:graphicData uri="http://schemas.openxmlformats.org/presentationml/2006/ole">
            <p:oleObj spid="_x0000_s46084" name="Paint Shop Pro Image" r:id="rId7" imgW="2526829" imgH="1414634" progId="">
              <p:embed/>
            </p:oleObj>
          </a:graphicData>
        </a:graphic>
      </p:graphicFrame>
      <p:graphicFrame>
        <p:nvGraphicFramePr>
          <p:cNvPr id="279560" name="Object 8"/>
          <p:cNvGraphicFramePr>
            <a:graphicFrameLocks noChangeAspect="1"/>
          </p:cNvGraphicFramePr>
          <p:nvPr/>
        </p:nvGraphicFramePr>
        <p:xfrm>
          <a:off x="5526088" y="3976688"/>
          <a:ext cx="2271712" cy="917575"/>
        </p:xfrm>
        <a:graphic>
          <a:graphicData uri="http://schemas.openxmlformats.org/presentationml/2006/ole">
            <p:oleObj spid="_x0000_s46085" name="Paint Shop Pro Image" r:id="rId8" imgW="2712195" imgH="1453659" progId="">
              <p:embed/>
            </p:oleObj>
          </a:graphicData>
        </a:graphic>
      </p:graphicFrame>
      <p:graphicFrame>
        <p:nvGraphicFramePr>
          <p:cNvPr id="279561" name="Object 9"/>
          <p:cNvGraphicFramePr>
            <a:graphicFrameLocks noChangeAspect="1"/>
          </p:cNvGraphicFramePr>
          <p:nvPr/>
        </p:nvGraphicFramePr>
        <p:xfrm>
          <a:off x="5603875" y="4879975"/>
          <a:ext cx="2108200" cy="942975"/>
        </p:xfrm>
        <a:graphic>
          <a:graphicData uri="http://schemas.openxmlformats.org/presentationml/2006/ole">
            <p:oleObj spid="_x0000_s46086" name="Paint Shop Pro Image" r:id="rId9" imgW="2546341" imgH="1424390" progId="">
              <p:embed/>
            </p:oleObj>
          </a:graphicData>
        </a:graphic>
      </p:graphicFrame>
      <p:sp>
        <p:nvSpPr>
          <p:cNvPr id="279562" name="Line 10"/>
          <p:cNvSpPr>
            <a:spLocks noChangeShapeType="1"/>
          </p:cNvSpPr>
          <p:nvPr/>
        </p:nvSpPr>
        <p:spPr bwMode="auto">
          <a:xfrm>
            <a:off x="1298575" y="1325563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63" name="Line 11"/>
          <p:cNvSpPr>
            <a:spLocks noChangeShapeType="1"/>
          </p:cNvSpPr>
          <p:nvPr/>
        </p:nvSpPr>
        <p:spPr bwMode="auto">
          <a:xfrm>
            <a:off x="2173288" y="2209800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64" name="Line 12"/>
          <p:cNvSpPr>
            <a:spLocks noChangeShapeType="1"/>
          </p:cNvSpPr>
          <p:nvPr/>
        </p:nvSpPr>
        <p:spPr bwMode="auto">
          <a:xfrm>
            <a:off x="3095625" y="2987675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65" name="Line 13"/>
          <p:cNvSpPr>
            <a:spLocks noChangeShapeType="1"/>
          </p:cNvSpPr>
          <p:nvPr/>
        </p:nvSpPr>
        <p:spPr bwMode="auto">
          <a:xfrm>
            <a:off x="3919538" y="3863975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9566" name="Line 14"/>
          <p:cNvSpPr>
            <a:spLocks noChangeShapeType="1"/>
          </p:cNvSpPr>
          <p:nvPr/>
        </p:nvSpPr>
        <p:spPr bwMode="auto">
          <a:xfrm>
            <a:off x="4714875" y="4714875"/>
            <a:ext cx="0" cy="831850"/>
          </a:xfrm>
          <a:prstGeom prst="line">
            <a:avLst/>
          </a:prstGeom>
          <a:noFill/>
          <a:ln w="57150">
            <a:solidFill>
              <a:srgbClr val="DD0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 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7772400" cy="2209800"/>
          </a:xfrm>
        </p:spPr>
        <p:txBody>
          <a:bodyPr/>
          <a:lstStyle/>
          <a:p>
            <a:r>
              <a:rPr lang="en-US" dirty="0"/>
              <a:t>The list is assumed to be broken into a sorted portion and an unsorted portion</a:t>
            </a:r>
          </a:p>
          <a:p>
            <a:r>
              <a:rPr lang="en-US" dirty="0"/>
              <a:t>Keys will be inserted from the unsorted portion into the sorted portion.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295400" y="3440668"/>
            <a:ext cx="4572000" cy="2960132"/>
            <a:chOff x="2819400" y="4114800"/>
            <a:chExt cx="3124200" cy="2121932"/>
          </a:xfrm>
        </p:grpSpPr>
        <p:sp>
          <p:nvSpPr>
            <p:cNvPr id="16388" name="Rectangle 4"/>
            <p:cNvSpPr>
              <a:spLocks noChangeArrowheads="1"/>
            </p:cNvSpPr>
            <p:nvPr/>
          </p:nvSpPr>
          <p:spPr bwMode="auto">
            <a:xfrm>
              <a:off x="2895600" y="5562600"/>
              <a:ext cx="304800" cy="3048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89" name="Rectangle 5"/>
            <p:cNvSpPr>
              <a:spLocks noChangeArrowheads="1"/>
            </p:cNvSpPr>
            <p:nvPr/>
          </p:nvSpPr>
          <p:spPr bwMode="auto">
            <a:xfrm>
              <a:off x="3200400" y="5257800"/>
              <a:ext cx="304800" cy="609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0" name="Rectangle 6"/>
            <p:cNvSpPr>
              <a:spLocks noChangeArrowheads="1"/>
            </p:cNvSpPr>
            <p:nvPr/>
          </p:nvSpPr>
          <p:spPr bwMode="auto">
            <a:xfrm>
              <a:off x="3505200" y="5029200"/>
              <a:ext cx="304800" cy="8382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Rectangle 7"/>
            <p:cNvSpPr>
              <a:spLocks noChangeArrowheads="1"/>
            </p:cNvSpPr>
            <p:nvPr/>
          </p:nvSpPr>
          <p:spPr bwMode="auto">
            <a:xfrm>
              <a:off x="3810000" y="4876800"/>
              <a:ext cx="304800" cy="990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2" name="Rectangle 8"/>
            <p:cNvSpPr>
              <a:spLocks noChangeArrowheads="1"/>
            </p:cNvSpPr>
            <p:nvPr/>
          </p:nvSpPr>
          <p:spPr bwMode="auto">
            <a:xfrm>
              <a:off x="4114800" y="4724400"/>
              <a:ext cx="304800" cy="11430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4724400" y="4495800"/>
              <a:ext cx="304800" cy="1371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4419600" y="5105400"/>
              <a:ext cx="304800" cy="7620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5029200" y="5562600"/>
              <a:ext cx="304800" cy="3048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Rectangle 12"/>
            <p:cNvSpPr>
              <a:spLocks noChangeArrowheads="1"/>
            </p:cNvSpPr>
            <p:nvPr/>
          </p:nvSpPr>
          <p:spPr bwMode="auto">
            <a:xfrm>
              <a:off x="5334000" y="4114800"/>
              <a:ext cx="304800" cy="1752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Rectangle 13"/>
            <p:cNvSpPr>
              <a:spLocks noChangeArrowheads="1"/>
            </p:cNvSpPr>
            <p:nvPr/>
          </p:nvSpPr>
          <p:spPr bwMode="auto">
            <a:xfrm>
              <a:off x="5638800" y="4876800"/>
              <a:ext cx="304800" cy="990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Text Box 14"/>
            <p:cNvSpPr txBox="1">
              <a:spLocks noChangeArrowheads="1"/>
            </p:cNvSpPr>
            <p:nvPr/>
          </p:nvSpPr>
          <p:spPr bwMode="auto">
            <a:xfrm>
              <a:off x="2819400" y="5867400"/>
              <a:ext cx="1143000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effectLst/>
                </a:rPr>
                <a:t>Sorted</a:t>
              </a:r>
            </a:p>
          </p:txBody>
        </p: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4403725" y="5843588"/>
              <a:ext cx="1120820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effectLst/>
                </a:rPr>
                <a:t>Unsorted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Insertion Sort II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001000" cy="2362200"/>
          </a:xfrm>
          <a:noFill/>
          <a:ln/>
        </p:spPr>
        <p:txBody>
          <a:bodyPr/>
          <a:lstStyle/>
          <a:p>
            <a:r>
              <a:rPr lang="en-US" dirty="0"/>
              <a:t>For each new key, search backward through sorted keys</a:t>
            </a:r>
          </a:p>
          <a:p>
            <a:r>
              <a:rPr lang="en-US" dirty="0"/>
              <a:t>Move keys until proper position is found</a:t>
            </a:r>
          </a:p>
          <a:p>
            <a:r>
              <a:rPr lang="en-US" dirty="0"/>
              <a:t>Place key in proper position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33400" y="3352800"/>
            <a:ext cx="7620000" cy="3036332"/>
            <a:chOff x="685800" y="4114800"/>
            <a:chExt cx="7467600" cy="2274332"/>
          </a:xfrm>
        </p:grpSpPr>
        <p:sp>
          <p:nvSpPr>
            <p:cNvPr id="5124" name="Rectangle 4"/>
            <p:cNvSpPr>
              <a:spLocks noChangeArrowheads="1"/>
            </p:cNvSpPr>
            <p:nvPr/>
          </p:nvSpPr>
          <p:spPr bwMode="auto">
            <a:xfrm>
              <a:off x="685800" y="5638800"/>
              <a:ext cx="304800" cy="3048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990600" y="5334000"/>
              <a:ext cx="304800" cy="609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1295400" y="5105400"/>
              <a:ext cx="304800" cy="8382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1600200" y="4953000"/>
              <a:ext cx="304800" cy="990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1905000" y="4800600"/>
              <a:ext cx="304800" cy="11430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2514600" y="4572000"/>
              <a:ext cx="304800" cy="1371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2209800" y="5181600"/>
              <a:ext cx="304800" cy="7620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2819400" y="5638800"/>
              <a:ext cx="304800" cy="3048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auto">
            <a:xfrm>
              <a:off x="3124200" y="4191000"/>
              <a:ext cx="304800" cy="1752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>
              <a:off x="3429000" y="4953000"/>
              <a:ext cx="304800" cy="990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auto">
            <a:xfrm>
              <a:off x="5105400" y="5562600"/>
              <a:ext cx="304800" cy="3048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Rectangle 15"/>
            <p:cNvSpPr>
              <a:spLocks noChangeArrowheads="1"/>
            </p:cNvSpPr>
            <p:nvPr/>
          </p:nvSpPr>
          <p:spPr bwMode="auto">
            <a:xfrm>
              <a:off x="5410200" y="5257800"/>
              <a:ext cx="304800" cy="609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Rectangle 16"/>
            <p:cNvSpPr>
              <a:spLocks noChangeArrowheads="1"/>
            </p:cNvSpPr>
            <p:nvPr/>
          </p:nvSpPr>
          <p:spPr bwMode="auto">
            <a:xfrm>
              <a:off x="6019800" y="5029200"/>
              <a:ext cx="304800" cy="8382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>
              <a:off x="6324600" y="4876800"/>
              <a:ext cx="304800" cy="9906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Rectangle 18"/>
            <p:cNvSpPr>
              <a:spLocks noChangeArrowheads="1"/>
            </p:cNvSpPr>
            <p:nvPr/>
          </p:nvSpPr>
          <p:spPr bwMode="auto">
            <a:xfrm>
              <a:off x="6629400" y="4724400"/>
              <a:ext cx="304800" cy="11430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9" name="Rectangle 19"/>
            <p:cNvSpPr>
              <a:spLocks noChangeArrowheads="1"/>
            </p:cNvSpPr>
            <p:nvPr/>
          </p:nvSpPr>
          <p:spPr bwMode="auto">
            <a:xfrm>
              <a:off x="6934200" y="4495800"/>
              <a:ext cx="304800" cy="1371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Rectangle 20"/>
            <p:cNvSpPr>
              <a:spLocks noChangeArrowheads="1"/>
            </p:cNvSpPr>
            <p:nvPr/>
          </p:nvSpPr>
          <p:spPr bwMode="auto">
            <a:xfrm>
              <a:off x="5715000" y="5105400"/>
              <a:ext cx="304800" cy="7620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Rectangle 21"/>
            <p:cNvSpPr>
              <a:spLocks noChangeArrowheads="1"/>
            </p:cNvSpPr>
            <p:nvPr/>
          </p:nvSpPr>
          <p:spPr bwMode="auto">
            <a:xfrm>
              <a:off x="7239000" y="5562600"/>
              <a:ext cx="304800" cy="3048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Rectangle 22"/>
            <p:cNvSpPr>
              <a:spLocks noChangeArrowheads="1"/>
            </p:cNvSpPr>
            <p:nvPr/>
          </p:nvSpPr>
          <p:spPr bwMode="auto">
            <a:xfrm>
              <a:off x="7543800" y="4114800"/>
              <a:ext cx="304800" cy="1752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Rectangle 23"/>
            <p:cNvSpPr>
              <a:spLocks noChangeArrowheads="1"/>
            </p:cNvSpPr>
            <p:nvPr/>
          </p:nvSpPr>
          <p:spPr bwMode="auto">
            <a:xfrm>
              <a:off x="7848600" y="4876800"/>
              <a:ext cx="304800" cy="9906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Line 24"/>
            <p:cNvSpPr>
              <a:spLocks noChangeShapeType="1"/>
            </p:cNvSpPr>
            <p:nvPr/>
          </p:nvSpPr>
          <p:spPr bwMode="auto">
            <a:xfrm>
              <a:off x="3962400" y="5486400"/>
              <a:ext cx="9144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Text Box 25"/>
            <p:cNvSpPr txBox="1">
              <a:spLocks noChangeArrowheads="1"/>
            </p:cNvSpPr>
            <p:nvPr/>
          </p:nvSpPr>
          <p:spPr bwMode="auto">
            <a:xfrm>
              <a:off x="5867400" y="6019800"/>
              <a:ext cx="877163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effectLst/>
                </a:rPr>
                <a:t>Moved</a:t>
              </a:r>
            </a:p>
          </p:txBody>
        </p:sp>
      </p:grpSp>
      <p:sp>
        <p:nvSpPr>
          <p:cNvPr id="5146" name="Line 26"/>
          <p:cNvSpPr>
            <a:spLocks noChangeShapeType="1"/>
          </p:cNvSpPr>
          <p:nvPr/>
        </p:nvSpPr>
        <p:spPr bwMode="auto">
          <a:xfrm>
            <a:off x="6019800" y="5638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Line 27"/>
          <p:cNvSpPr>
            <a:spLocks noChangeShapeType="1"/>
          </p:cNvSpPr>
          <p:nvPr/>
        </p:nvSpPr>
        <p:spPr bwMode="auto">
          <a:xfrm>
            <a:off x="6934200" y="5715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INSERTION-SORT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214438"/>
            <a:ext cx="8229600" cy="5411787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DD0111"/>
                </a:solidFill>
                <a:latin typeface="Monotype Corsiva" pitchFamily="66" charset="0"/>
              </a:rPr>
              <a:t>Alg.:</a:t>
            </a:r>
            <a:r>
              <a:rPr lang="en-US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INSERTION-SORT</a:t>
            </a:r>
            <a:r>
              <a:rPr lang="en-US" sz="2400" i="1" dirty="0">
                <a:solidFill>
                  <a:schemeClr val="tx1"/>
                </a:solidFill>
              </a:rPr>
              <a:t>(A)</a:t>
            </a:r>
            <a:endParaRPr lang="en-US" i="1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for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j ← 2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chemeClr val="tx1"/>
                </a:solidFill>
              </a:rPr>
              <a:t>n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do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key</a:t>
            </a:r>
            <a:r>
              <a:rPr lang="en-US" dirty="0">
                <a:solidFill>
                  <a:schemeClr val="tx1"/>
                </a:solidFill>
              </a:rPr>
              <a:t> ←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 j ]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	      Insert </a:t>
            </a:r>
            <a:r>
              <a:rPr lang="en-US" sz="2000" dirty="0">
                <a:solidFill>
                  <a:schemeClr val="tx1"/>
                </a:solidFill>
                <a:latin typeface="Comic Sans MS" pitchFamily="66" charset="0"/>
              </a:rPr>
              <a:t>A[ j ]</a:t>
            </a:r>
            <a:r>
              <a:rPr lang="en-US" sz="2000" dirty="0">
                <a:solidFill>
                  <a:schemeClr val="tx1"/>
                </a:solidFill>
              </a:rPr>
              <a:t> into the sorted sequence </a:t>
            </a:r>
            <a:r>
              <a:rPr lang="en-US" sz="2000" dirty="0">
                <a:solidFill>
                  <a:schemeClr val="tx1"/>
                </a:solidFill>
                <a:latin typeface="Comic Sans MS" pitchFamily="66" charset="0"/>
              </a:rPr>
              <a:t>A[1 . . j -1]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← j - 1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	     while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&gt; 0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] &gt; key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b="1" dirty="0">
                <a:solidFill>
                  <a:schemeClr val="tx1"/>
                </a:solidFill>
              </a:rPr>
              <a:t>do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+ 1] ← A[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]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	     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←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– 1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+ 1] ← key</a:t>
            </a:r>
          </a:p>
          <a:p>
            <a:r>
              <a:rPr lang="en-US" dirty="0">
                <a:solidFill>
                  <a:schemeClr val="tx1"/>
                </a:solidFill>
              </a:rPr>
              <a:t>Insertion sort – sorts the elements in place</a:t>
            </a:r>
            <a:endParaRPr lang="en-US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86300" y="1328738"/>
            <a:ext cx="4267200" cy="762000"/>
            <a:chOff x="528" y="1392"/>
            <a:chExt cx="2688" cy="48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528" y="1584"/>
              <a:ext cx="2688" cy="288"/>
              <a:chOff x="528" y="1440"/>
              <a:chExt cx="2688" cy="288"/>
            </a:xfrm>
          </p:grpSpPr>
          <p:sp>
            <p:nvSpPr>
              <p:cNvPr id="212998" name="Rectangle 6"/>
              <p:cNvSpPr>
                <a:spLocks noChangeArrowheads="1"/>
              </p:cNvSpPr>
              <p:nvPr/>
            </p:nvSpPr>
            <p:spPr bwMode="auto">
              <a:xfrm>
                <a:off x="2880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8</a:t>
                </a:r>
              </a:p>
            </p:txBody>
          </p:sp>
          <p:sp>
            <p:nvSpPr>
              <p:cNvPr id="212999" name="Rectangle 7"/>
              <p:cNvSpPr>
                <a:spLocks noChangeArrowheads="1"/>
              </p:cNvSpPr>
              <p:nvPr/>
            </p:nvSpPr>
            <p:spPr bwMode="auto">
              <a:xfrm>
                <a:off x="2544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7</a:t>
                </a:r>
              </a:p>
            </p:txBody>
          </p:sp>
          <p:sp>
            <p:nvSpPr>
              <p:cNvPr id="213000" name="Rectangle 8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6</a:t>
                </a:r>
              </a:p>
            </p:txBody>
          </p:sp>
          <p:sp>
            <p:nvSpPr>
              <p:cNvPr id="213001" name="Rectangle 9"/>
              <p:cNvSpPr>
                <a:spLocks noChangeArrowheads="1"/>
              </p:cNvSpPr>
              <p:nvPr/>
            </p:nvSpPr>
            <p:spPr bwMode="auto">
              <a:xfrm>
                <a:off x="1872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5</a:t>
                </a:r>
              </a:p>
            </p:txBody>
          </p:sp>
          <p:sp>
            <p:nvSpPr>
              <p:cNvPr id="213002" name="Rectangle 10"/>
              <p:cNvSpPr>
                <a:spLocks noChangeArrowheads="1"/>
              </p:cNvSpPr>
              <p:nvPr/>
            </p:nvSpPr>
            <p:spPr bwMode="auto">
              <a:xfrm>
                <a:off x="1536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4</a:t>
                </a:r>
              </a:p>
            </p:txBody>
          </p:sp>
          <p:sp>
            <p:nvSpPr>
              <p:cNvPr id="213003" name="Rectangle 11"/>
              <p:cNvSpPr>
                <a:spLocks noChangeArrowheads="1"/>
              </p:cNvSpPr>
              <p:nvPr/>
            </p:nvSpPr>
            <p:spPr bwMode="auto">
              <a:xfrm>
                <a:off x="1200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3</a:t>
                </a:r>
              </a:p>
            </p:txBody>
          </p:sp>
          <p:sp>
            <p:nvSpPr>
              <p:cNvPr id="213004" name="Rectangle 12"/>
              <p:cNvSpPr>
                <a:spLocks noChangeArrowheads="1"/>
              </p:cNvSpPr>
              <p:nvPr/>
            </p:nvSpPr>
            <p:spPr bwMode="auto">
              <a:xfrm>
                <a:off x="864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>
                    <a:solidFill>
                      <a:srgbClr val="0000CC"/>
                    </a:solidFill>
                    <a:effectLst/>
                  </a:rPr>
                  <a:t>2</a:t>
                </a:r>
              </a:p>
            </p:txBody>
          </p:sp>
          <p:sp>
            <p:nvSpPr>
              <p:cNvPr id="213005" name="Rectangle 13"/>
              <p:cNvSpPr>
                <a:spLocks noChangeArrowheads="1"/>
              </p:cNvSpPr>
              <p:nvPr/>
            </p:nvSpPr>
            <p:spPr bwMode="auto">
              <a:xfrm>
                <a:off x="528" y="144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 sz="2400" dirty="0">
                    <a:solidFill>
                      <a:srgbClr val="0000CC"/>
                    </a:solidFill>
                    <a:effectLst/>
                  </a:rPr>
                  <a:t>a</a:t>
                </a:r>
                <a:r>
                  <a:rPr lang="en-US" sz="2400" baseline="-25000" dirty="0">
                    <a:solidFill>
                      <a:srgbClr val="0000CC"/>
                    </a:solidFill>
                    <a:effectLst/>
                  </a:rPr>
                  <a:t>1</a:t>
                </a:r>
              </a:p>
            </p:txBody>
          </p:sp>
          <p:sp>
            <p:nvSpPr>
              <p:cNvPr id="213006" name="Line 14"/>
              <p:cNvSpPr>
                <a:spLocks noChangeShapeType="1"/>
              </p:cNvSpPr>
              <p:nvPr/>
            </p:nvSpPr>
            <p:spPr bwMode="auto">
              <a:xfrm>
                <a:off x="528" y="1440"/>
                <a:ext cx="268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07" name="Line 15"/>
              <p:cNvSpPr>
                <a:spLocks noChangeShapeType="1"/>
              </p:cNvSpPr>
              <p:nvPr/>
            </p:nvSpPr>
            <p:spPr bwMode="auto">
              <a:xfrm>
                <a:off x="528" y="1728"/>
                <a:ext cx="268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08" name="Line 16"/>
              <p:cNvSpPr>
                <a:spLocks noChangeShapeType="1"/>
              </p:cNvSpPr>
              <p:nvPr/>
            </p:nvSpPr>
            <p:spPr bwMode="auto">
              <a:xfrm>
                <a:off x="528" y="1440"/>
                <a:ext cx="0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09" name="Line 17"/>
              <p:cNvSpPr>
                <a:spLocks noChangeShapeType="1"/>
              </p:cNvSpPr>
              <p:nvPr/>
            </p:nvSpPr>
            <p:spPr bwMode="auto">
              <a:xfrm>
                <a:off x="864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0" name="Line 18"/>
              <p:cNvSpPr>
                <a:spLocks noChangeShapeType="1"/>
              </p:cNvSpPr>
              <p:nvPr/>
            </p:nvSpPr>
            <p:spPr bwMode="auto">
              <a:xfrm>
                <a:off x="1200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1" name="Line 19"/>
              <p:cNvSpPr>
                <a:spLocks noChangeShapeType="1"/>
              </p:cNvSpPr>
              <p:nvPr/>
            </p:nvSpPr>
            <p:spPr bwMode="auto">
              <a:xfrm>
                <a:off x="1536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2" name="Line 20"/>
              <p:cNvSpPr>
                <a:spLocks noChangeShapeType="1"/>
              </p:cNvSpPr>
              <p:nvPr/>
            </p:nvSpPr>
            <p:spPr bwMode="auto">
              <a:xfrm>
                <a:off x="1872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3" name="Line 21"/>
              <p:cNvSpPr>
                <a:spLocks noChangeShapeType="1"/>
              </p:cNvSpPr>
              <p:nvPr/>
            </p:nvSpPr>
            <p:spPr bwMode="auto">
              <a:xfrm>
                <a:off x="2208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4" name="Line 22"/>
              <p:cNvSpPr>
                <a:spLocks noChangeShapeType="1"/>
              </p:cNvSpPr>
              <p:nvPr/>
            </p:nvSpPr>
            <p:spPr bwMode="auto">
              <a:xfrm>
                <a:off x="2544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5" name="Line 23"/>
              <p:cNvSpPr>
                <a:spLocks noChangeShapeType="1"/>
              </p:cNvSpPr>
              <p:nvPr/>
            </p:nvSpPr>
            <p:spPr bwMode="auto">
              <a:xfrm>
                <a:off x="2880" y="14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3016" name="Line 24"/>
              <p:cNvSpPr>
                <a:spLocks noChangeShapeType="1"/>
              </p:cNvSpPr>
              <p:nvPr/>
            </p:nvSpPr>
            <p:spPr bwMode="auto">
              <a:xfrm>
                <a:off x="3216" y="1440"/>
                <a:ext cx="0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 anchorCtr="1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13017" name="Text Box 25"/>
            <p:cNvSpPr txBox="1">
              <a:spLocks noChangeArrowheads="1"/>
            </p:cNvSpPr>
            <p:nvPr/>
          </p:nvSpPr>
          <p:spPr bwMode="auto">
            <a:xfrm>
              <a:off x="624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 dirty="0">
                  <a:effectLst/>
                </a:rPr>
                <a:t>1</a:t>
              </a:r>
            </a:p>
          </p:txBody>
        </p:sp>
        <p:sp>
          <p:nvSpPr>
            <p:cNvPr id="213018" name="Text Box 26"/>
            <p:cNvSpPr txBox="1">
              <a:spLocks noChangeArrowheads="1"/>
            </p:cNvSpPr>
            <p:nvPr/>
          </p:nvSpPr>
          <p:spPr bwMode="auto">
            <a:xfrm>
              <a:off x="960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 dirty="0">
                  <a:effectLst/>
                </a:rPr>
                <a:t>2</a:t>
              </a:r>
            </a:p>
          </p:txBody>
        </p:sp>
        <p:sp>
          <p:nvSpPr>
            <p:cNvPr id="213019" name="Text Box 27"/>
            <p:cNvSpPr txBox="1">
              <a:spLocks noChangeArrowheads="1"/>
            </p:cNvSpPr>
            <p:nvPr/>
          </p:nvSpPr>
          <p:spPr bwMode="auto">
            <a:xfrm>
              <a:off x="1296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3</a:t>
              </a:r>
            </a:p>
          </p:txBody>
        </p:sp>
        <p:sp>
          <p:nvSpPr>
            <p:cNvPr id="213020" name="Text Box 28"/>
            <p:cNvSpPr txBox="1">
              <a:spLocks noChangeArrowheads="1"/>
            </p:cNvSpPr>
            <p:nvPr/>
          </p:nvSpPr>
          <p:spPr bwMode="auto">
            <a:xfrm>
              <a:off x="1632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4</a:t>
              </a:r>
            </a:p>
          </p:txBody>
        </p:sp>
        <p:sp>
          <p:nvSpPr>
            <p:cNvPr id="213021" name="Text Box 29"/>
            <p:cNvSpPr txBox="1">
              <a:spLocks noChangeArrowheads="1"/>
            </p:cNvSpPr>
            <p:nvPr/>
          </p:nvSpPr>
          <p:spPr bwMode="auto">
            <a:xfrm>
              <a:off x="1968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5</a:t>
              </a:r>
            </a:p>
          </p:txBody>
        </p:sp>
        <p:sp>
          <p:nvSpPr>
            <p:cNvPr id="213022" name="Text Box 30"/>
            <p:cNvSpPr txBox="1">
              <a:spLocks noChangeArrowheads="1"/>
            </p:cNvSpPr>
            <p:nvPr/>
          </p:nvSpPr>
          <p:spPr bwMode="auto">
            <a:xfrm>
              <a:off x="2304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6</a:t>
              </a:r>
            </a:p>
          </p:txBody>
        </p:sp>
        <p:sp>
          <p:nvSpPr>
            <p:cNvPr id="213023" name="Text Box 31"/>
            <p:cNvSpPr txBox="1">
              <a:spLocks noChangeArrowheads="1"/>
            </p:cNvSpPr>
            <p:nvPr/>
          </p:nvSpPr>
          <p:spPr bwMode="auto">
            <a:xfrm>
              <a:off x="2640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7</a:t>
              </a:r>
            </a:p>
          </p:txBody>
        </p:sp>
        <p:sp>
          <p:nvSpPr>
            <p:cNvPr id="213024" name="Text Box 32"/>
            <p:cNvSpPr txBox="1">
              <a:spLocks noChangeArrowheads="1"/>
            </p:cNvSpPr>
            <p:nvPr/>
          </p:nvSpPr>
          <p:spPr bwMode="auto">
            <a:xfrm>
              <a:off x="2976" y="1392"/>
              <a:ext cx="14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effectLst/>
                </a:rPr>
                <a:t>8</a:t>
              </a: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476875" y="2243138"/>
            <a:ext cx="1022350" cy="595312"/>
            <a:chOff x="3936" y="2448"/>
            <a:chExt cx="644" cy="375"/>
          </a:xfrm>
        </p:grpSpPr>
        <p:sp>
          <p:nvSpPr>
            <p:cNvPr id="213026" name="Text Box 34"/>
            <p:cNvSpPr txBox="1">
              <a:spLocks noChangeArrowheads="1"/>
            </p:cNvSpPr>
            <p:nvPr/>
          </p:nvSpPr>
          <p:spPr bwMode="auto">
            <a:xfrm>
              <a:off x="4224" y="2592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effectLst/>
                </a:rPr>
                <a:t>key</a:t>
              </a:r>
            </a:p>
          </p:txBody>
        </p:sp>
        <p:sp>
          <p:nvSpPr>
            <p:cNvPr id="213027" name="Line 35"/>
            <p:cNvSpPr>
              <a:spLocks noChangeShapeType="1"/>
            </p:cNvSpPr>
            <p:nvPr/>
          </p:nvSpPr>
          <p:spPr bwMode="auto">
            <a:xfrm flipH="1">
              <a:off x="3936" y="27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3028" name="Line 36"/>
            <p:cNvSpPr>
              <a:spLocks noChangeShapeType="1"/>
            </p:cNvSpPr>
            <p:nvPr/>
          </p:nvSpPr>
          <p:spPr bwMode="auto">
            <a:xfrm flipV="1">
              <a:off x="3936" y="2448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3029" name="AutoShape 37"/>
          <p:cNvSpPr>
            <a:spLocks noChangeArrowheads="1"/>
          </p:cNvSpPr>
          <p:nvPr/>
        </p:nvSpPr>
        <p:spPr bwMode="auto">
          <a:xfrm rot="-8014074">
            <a:off x="1583531" y="2988469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AutoShape 2"/>
          <p:cNvSpPr>
            <a:spLocks noChangeArrowheads="1"/>
          </p:cNvSpPr>
          <p:nvPr/>
        </p:nvSpPr>
        <p:spPr bwMode="auto">
          <a:xfrm>
            <a:off x="508000" y="1892300"/>
            <a:ext cx="2484438" cy="471488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Invariant for Insertion Sort</a:t>
            </a:r>
          </a:p>
        </p:txBody>
      </p:sp>
      <p:sp>
        <p:nvSpPr>
          <p:cNvPr id="2140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1"/>
            <a:ext cx="8123238" cy="5486400"/>
          </a:xfrm>
        </p:spPr>
        <p:txBody>
          <a:bodyPr/>
          <a:lstStyle/>
          <a:p>
            <a:endParaRPr lang="en-US" sz="2000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rgbClr val="DD0111"/>
                </a:solidFill>
                <a:latin typeface="Monotype Corsiva" pitchFamily="66" charset="0"/>
              </a:rPr>
              <a:t>Alg.: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INSERTION-SORT</a:t>
            </a:r>
            <a:r>
              <a:rPr lang="en-US" sz="2400" i="1" dirty="0">
                <a:solidFill>
                  <a:schemeClr val="tx1"/>
                </a:solidFill>
              </a:rPr>
              <a:t>(A)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for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j ← 2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n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do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key</a:t>
            </a:r>
            <a:r>
              <a:rPr lang="en-US" sz="2400" dirty="0">
                <a:solidFill>
                  <a:schemeClr val="tx1"/>
                </a:solidFill>
              </a:rPr>
              <a:t> ←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A[ j ]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	      Insert </a:t>
            </a:r>
            <a:r>
              <a:rPr lang="en-US" sz="2000" dirty="0">
                <a:solidFill>
                  <a:schemeClr val="tx1"/>
                </a:solidFill>
                <a:latin typeface="Comic Sans MS" pitchFamily="66" charset="0"/>
              </a:rPr>
              <a:t>A[ j ]</a:t>
            </a:r>
            <a:r>
              <a:rPr lang="en-US" sz="2000" dirty="0">
                <a:solidFill>
                  <a:schemeClr val="tx1"/>
                </a:solidFill>
              </a:rPr>
              <a:t> into the sorted sequence </a:t>
            </a:r>
            <a:r>
              <a:rPr lang="en-US" sz="2000" dirty="0">
                <a:solidFill>
                  <a:schemeClr val="tx1"/>
                </a:solidFill>
                <a:latin typeface="Comic Sans MS" pitchFamily="66" charset="0"/>
              </a:rPr>
              <a:t>A[1 . . j -1]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← j - 1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     while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&gt; 0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] &gt; key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</a:t>
            </a:r>
            <a:r>
              <a:rPr lang="en-US" sz="2400" b="1" dirty="0">
                <a:solidFill>
                  <a:schemeClr val="tx1"/>
                </a:solidFill>
              </a:rPr>
              <a:t>do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+ 1] ← A[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]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     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← 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– 1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     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A[</a:t>
            </a:r>
            <a:r>
              <a:rPr lang="en-US" sz="2400" dirty="0" err="1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+ 1] ← key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4021" name="Rectangle 5"/>
          <p:cNvSpPr>
            <a:spLocks noChangeArrowheads="1"/>
          </p:cNvSpPr>
          <p:nvPr/>
        </p:nvSpPr>
        <p:spPr bwMode="auto">
          <a:xfrm>
            <a:off x="573088" y="5773738"/>
            <a:ext cx="7575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effectLst/>
              </a:rPr>
              <a:t>Invariant</a:t>
            </a:r>
            <a:r>
              <a:rPr lang="en-US" sz="2000" dirty="0">
                <a:effectLst/>
              </a:rPr>
              <a:t>: at the start of the </a:t>
            </a:r>
            <a:r>
              <a:rPr lang="en-US" sz="2000" b="1" dirty="0">
                <a:effectLst/>
              </a:rPr>
              <a:t>for</a:t>
            </a:r>
            <a:r>
              <a:rPr lang="en-US" sz="2000" dirty="0">
                <a:effectLst/>
              </a:rPr>
              <a:t> loop the elements in </a:t>
            </a:r>
            <a:r>
              <a:rPr lang="en-US" sz="2000" dirty="0">
                <a:effectLst/>
                <a:latin typeface="Comic Sans MS" pitchFamily="66" charset="0"/>
              </a:rPr>
              <a:t>A[1 . . j-1] </a:t>
            </a:r>
            <a:r>
              <a:rPr lang="en-US" sz="2000" dirty="0">
                <a:effectLst/>
              </a:rPr>
              <a:t>are</a:t>
            </a:r>
            <a:r>
              <a:rPr lang="en-US" sz="2000" dirty="0">
                <a:effectLst/>
                <a:latin typeface="Comic Sans MS" pitchFamily="66" charset="0"/>
              </a:rPr>
              <a:t> </a:t>
            </a:r>
            <a:r>
              <a:rPr lang="en-US" sz="2000" dirty="0">
                <a:effectLst/>
              </a:rPr>
              <a:t>in sorted order</a:t>
            </a:r>
          </a:p>
        </p:txBody>
      </p:sp>
      <p:graphicFrame>
        <p:nvGraphicFramePr>
          <p:cNvPr id="214022" name="Object 6"/>
          <p:cNvGraphicFramePr>
            <a:graphicFrameLocks noChangeAspect="1"/>
          </p:cNvGraphicFramePr>
          <p:nvPr/>
        </p:nvGraphicFramePr>
        <p:xfrm>
          <a:off x="5683250" y="1258888"/>
          <a:ext cx="2711450" cy="1454150"/>
        </p:xfrm>
        <a:graphic>
          <a:graphicData uri="http://schemas.openxmlformats.org/presentationml/2006/ole">
            <p:oleObj spid="_x0000_s47106" name="Paint Shop Pro Image" r:id="rId4" imgW="2712195" imgH="145365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Proving Loop Invariants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214438"/>
            <a:ext cx="8229600" cy="47291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/>
              <a:t>Proving loop invariants works like induction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Initialization (base case):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It is true prior to the first iteration of the loop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Maintenance (inductive step):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If it is true before an iteration of the loop, it remains true before the next iteration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Termination: 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When the loop terminates, the invariant gives us a useful property that helps show that the algorithm is correct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Stop the induction when the loop terminates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Invariant for Insertion Sort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6202362" cy="4833938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0000CC"/>
                </a:solidFill>
              </a:rPr>
              <a:t>Initialization:</a:t>
            </a:r>
            <a:r>
              <a:rPr lang="en-US" dirty="0"/>
              <a:t> 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Just before the first iteration, </a:t>
            </a:r>
            <a:r>
              <a:rPr lang="en-US" dirty="0">
                <a:latin typeface="Comic Sans MS" pitchFamily="66" charset="0"/>
              </a:rPr>
              <a:t>j = 2</a:t>
            </a:r>
            <a:r>
              <a:rPr lang="en-US" dirty="0"/>
              <a:t>:</a:t>
            </a:r>
          </a:p>
          <a:p>
            <a:pPr lvl="1"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chemeClr val="accent2"/>
                </a:solidFill>
              </a:rPr>
              <a:t>	</a:t>
            </a:r>
            <a:r>
              <a:rPr lang="en-US" dirty="0"/>
              <a:t>the </a:t>
            </a:r>
            <a:r>
              <a:rPr lang="en-US" dirty="0" err="1"/>
              <a:t>subarray</a:t>
            </a:r>
            <a:r>
              <a:rPr lang="en-US" dirty="0"/>
              <a:t> </a:t>
            </a:r>
            <a:r>
              <a:rPr lang="en-US" dirty="0">
                <a:latin typeface="Comic Sans MS" pitchFamily="66" charset="0"/>
              </a:rPr>
              <a:t>A[1 . . j-1]</a:t>
            </a:r>
            <a:r>
              <a:rPr lang="en-US" dirty="0"/>
              <a:t>  = </a:t>
            </a:r>
            <a:r>
              <a:rPr lang="en-US" dirty="0">
                <a:latin typeface="Comic Sans MS" pitchFamily="66" charset="0"/>
              </a:rPr>
              <a:t>A[1],</a:t>
            </a:r>
            <a:r>
              <a:rPr lang="en-US" dirty="0"/>
              <a:t> (the element originally in </a:t>
            </a:r>
            <a:r>
              <a:rPr lang="en-US" dirty="0">
                <a:latin typeface="Comic Sans MS" pitchFamily="66" charset="0"/>
              </a:rPr>
              <a:t>A[1]</a:t>
            </a:r>
            <a:r>
              <a:rPr lang="en-US" dirty="0"/>
              <a:t>) – is sorted</a:t>
            </a:r>
          </a:p>
        </p:txBody>
      </p:sp>
      <p:graphicFrame>
        <p:nvGraphicFramePr>
          <p:cNvPr id="216068" name="Object 4"/>
          <p:cNvGraphicFramePr>
            <a:graphicFrameLocks noChangeAspect="1"/>
          </p:cNvGraphicFramePr>
          <p:nvPr/>
        </p:nvGraphicFramePr>
        <p:xfrm>
          <a:off x="6400800" y="1219200"/>
          <a:ext cx="2527300" cy="1395412"/>
        </p:xfrm>
        <a:graphic>
          <a:graphicData uri="http://schemas.openxmlformats.org/presentationml/2006/ole">
            <p:oleObj spid="_x0000_s55298" name="Paint Shop Pro Image" r:id="rId4" imgW="2526829" imgH="13955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Invariant for Insertion Sort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143000"/>
            <a:ext cx="8378825" cy="5562600"/>
          </a:xfrm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Maintenance: 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0000CC"/>
                </a:solidFill>
              </a:rPr>
              <a:t>while</a:t>
            </a:r>
            <a:r>
              <a:rPr lang="en-US" b="1" dirty="0"/>
              <a:t> </a:t>
            </a:r>
            <a:r>
              <a:rPr lang="en-US" dirty="0"/>
              <a:t>inner loop moves </a:t>
            </a:r>
            <a:r>
              <a:rPr lang="en-US" dirty="0">
                <a:latin typeface="Comic Sans MS" pitchFamily="66" charset="0"/>
              </a:rPr>
              <a:t>A[j -1], A[j -2], A[j -3],</a:t>
            </a:r>
            <a:r>
              <a:rPr lang="en-US" dirty="0"/>
              <a:t> and so on, by one position to the right until the proper position for </a:t>
            </a:r>
            <a:r>
              <a:rPr lang="en-US" dirty="0">
                <a:latin typeface="Comic Sans MS" pitchFamily="66" charset="0"/>
              </a:rPr>
              <a:t>key</a:t>
            </a:r>
            <a:r>
              <a:rPr lang="en-US" i="1" dirty="0"/>
              <a:t> </a:t>
            </a:r>
            <a:r>
              <a:rPr lang="en-US" dirty="0"/>
              <a:t>(which has the value that started out in </a:t>
            </a:r>
            <a:r>
              <a:rPr lang="en-US" dirty="0">
                <a:latin typeface="Comic Sans MS" pitchFamily="66" charset="0"/>
              </a:rPr>
              <a:t>A[j]</a:t>
            </a:r>
            <a:r>
              <a:rPr lang="en-US" dirty="0"/>
              <a:t>) is found  </a:t>
            </a:r>
          </a:p>
          <a:p>
            <a:pPr lvl="1"/>
            <a:r>
              <a:rPr lang="en-US" dirty="0"/>
              <a:t>At that point, the value of </a:t>
            </a:r>
            <a:r>
              <a:rPr lang="en-US" dirty="0">
                <a:latin typeface="Comic Sans MS" pitchFamily="66" charset="0"/>
              </a:rPr>
              <a:t>key</a:t>
            </a:r>
            <a:r>
              <a:rPr lang="en-US" i="1" dirty="0"/>
              <a:t> </a:t>
            </a:r>
            <a:r>
              <a:rPr lang="en-US" dirty="0"/>
              <a:t>is placed into this position.</a:t>
            </a:r>
          </a:p>
        </p:txBody>
      </p:sp>
      <p:graphicFrame>
        <p:nvGraphicFramePr>
          <p:cNvPr id="217092" name="Object 4"/>
          <p:cNvGraphicFramePr>
            <a:graphicFrameLocks noChangeAspect="1"/>
          </p:cNvGraphicFramePr>
          <p:nvPr/>
        </p:nvGraphicFramePr>
        <p:xfrm>
          <a:off x="2398713" y="4014788"/>
          <a:ext cx="2574925" cy="1385887"/>
        </p:xfrm>
        <a:graphic>
          <a:graphicData uri="http://schemas.openxmlformats.org/presentationml/2006/ole">
            <p:oleObj spid="_x0000_s56322" name="Paint Shop Pro Image" r:id="rId4" imgW="2575610" imgH="1385741" progId="">
              <p:embed/>
            </p:oleObj>
          </a:graphicData>
        </a:graphic>
      </p:graphicFrame>
      <p:graphicFrame>
        <p:nvGraphicFramePr>
          <p:cNvPr id="217093" name="Object 5"/>
          <p:cNvGraphicFramePr>
            <a:graphicFrameLocks noChangeAspect="1"/>
          </p:cNvGraphicFramePr>
          <p:nvPr/>
        </p:nvGraphicFramePr>
        <p:xfrm>
          <a:off x="5065713" y="3998913"/>
          <a:ext cx="2527300" cy="1414462"/>
        </p:xfrm>
        <a:graphic>
          <a:graphicData uri="http://schemas.openxmlformats.org/presentationml/2006/ole">
            <p:oleObj spid="_x0000_s56323" name="Paint Shop Pro Image" r:id="rId5" imgW="2526829" imgH="141463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Loop Invariant for Insertion Sort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143000"/>
            <a:ext cx="8378825" cy="5257800"/>
          </a:xfrm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Termination: </a:t>
            </a:r>
          </a:p>
          <a:p>
            <a:pPr lvl="1"/>
            <a:r>
              <a:rPr lang="en-US" dirty="0"/>
              <a:t>The outer </a:t>
            </a:r>
            <a:r>
              <a:rPr lang="en-US" b="1" dirty="0"/>
              <a:t>for </a:t>
            </a:r>
            <a:r>
              <a:rPr lang="en-US" dirty="0"/>
              <a:t>loop ends when </a:t>
            </a:r>
            <a:r>
              <a:rPr lang="en-US" dirty="0">
                <a:latin typeface="Comic Sans MS" pitchFamily="66" charset="0"/>
              </a:rPr>
              <a:t>j = n + 1</a:t>
            </a:r>
            <a:r>
              <a:rPr lang="en-US" dirty="0">
                <a:sym typeface="Symbol" pitchFamily="18" charset="2"/>
              </a:rPr>
              <a:t>  </a:t>
            </a:r>
            <a:r>
              <a:rPr lang="en-US" dirty="0">
                <a:latin typeface="Comic Sans MS" pitchFamily="66" charset="0"/>
              </a:rPr>
              <a:t>j-1 = n</a:t>
            </a:r>
            <a:endParaRPr lang="en-US" dirty="0">
              <a:latin typeface="Comic Sans MS" pitchFamily="66" charset="0"/>
              <a:sym typeface="Symbol" pitchFamily="18" charset="2"/>
            </a:endParaRPr>
          </a:p>
          <a:p>
            <a:pPr lvl="1"/>
            <a:r>
              <a:rPr lang="en-US" dirty="0"/>
              <a:t>Replace </a:t>
            </a:r>
            <a:r>
              <a:rPr lang="en-US" dirty="0">
                <a:latin typeface="Comic Sans MS" pitchFamily="66" charset="0"/>
              </a:rPr>
              <a:t>n</a:t>
            </a:r>
            <a:r>
              <a:rPr lang="en-US" i="1" dirty="0"/>
              <a:t> </a:t>
            </a:r>
            <a:r>
              <a:rPr lang="en-US" dirty="0"/>
              <a:t>with </a:t>
            </a:r>
            <a:r>
              <a:rPr lang="en-US" dirty="0">
                <a:latin typeface="Comic Sans MS" pitchFamily="66" charset="0"/>
              </a:rPr>
              <a:t>j-1</a:t>
            </a:r>
            <a:r>
              <a:rPr lang="en-US" dirty="0"/>
              <a:t> in the loop invariant: </a:t>
            </a:r>
          </a:p>
          <a:p>
            <a:pPr lvl="2"/>
            <a:r>
              <a:rPr lang="en-US" dirty="0">
                <a:solidFill>
                  <a:srgbClr val="0000CC"/>
                </a:solidFill>
              </a:rPr>
              <a:t>the </a:t>
            </a:r>
            <a:r>
              <a:rPr lang="en-US" dirty="0" err="1">
                <a:solidFill>
                  <a:srgbClr val="0000CC"/>
                </a:solidFill>
              </a:rPr>
              <a:t>subarray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>
                <a:solidFill>
                  <a:srgbClr val="0000CC"/>
                </a:solidFill>
                <a:latin typeface="Comic Sans MS" pitchFamily="66" charset="0"/>
              </a:rPr>
              <a:t>A[1 . . n]</a:t>
            </a:r>
            <a:r>
              <a:rPr lang="en-US" dirty="0">
                <a:solidFill>
                  <a:srgbClr val="0000CC"/>
                </a:solidFill>
              </a:rPr>
              <a:t> consists of the elements originally in </a:t>
            </a:r>
            <a:r>
              <a:rPr lang="en-US" dirty="0">
                <a:solidFill>
                  <a:srgbClr val="0000CC"/>
                </a:solidFill>
                <a:latin typeface="Comic Sans MS" pitchFamily="66" charset="0"/>
              </a:rPr>
              <a:t>A[1 . . n],</a:t>
            </a:r>
            <a:r>
              <a:rPr lang="en-US" dirty="0">
                <a:solidFill>
                  <a:srgbClr val="0000CC"/>
                </a:solidFill>
              </a:rPr>
              <a:t> but in sorted order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entire array is sorted!	</a:t>
            </a:r>
          </a:p>
        </p:txBody>
      </p:sp>
      <p:graphicFrame>
        <p:nvGraphicFramePr>
          <p:cNvPr id="218116" name="Object 4"/>
          <p:cNvGraphicFramePr>
            <a:graphicFrameLocks noChangeAspect="1"/>
          </p:cNvGraphicFramePr>
          <p:nvPr/>
        </p:nvGraphicFramePr>
        <p:xfrm>
          <a:off x="1824038" y="3246438"/>
          <a:ext cx="2546350" cy="1423987"/>
        </p:xfrm>
        <a:graphic>
          <a:graphicData uri="http://schemas.openxmlformats.org/presentationml/2006/ole">
            <p:oleObj spid="_x0000_s57346" name="Paint Shop Pro Image" r:id="rId4" imgW="2546341" imgH="1424390" progId="">
              <p:embed/>
            </p:oleObj>
          </a:graphicData>
        </a:graphic>
      </p:graphicFrame>
      <p:graphicFrame>
        <p:nvGraphicFramePr>
          <p:cNvPr id="218117" name="Object 5"/>
          <p:cNvGraphicFramePr>
            <a:graphicFrameLocks noChangeAspect="1"/>
          </p:cNvGraphicFramePr>
          <p:nvPr/>
        </p:nvGraphicFramePr>
        <p:xfrm>
          <a:off x="4491038" y="3506788"/>
          <a:ext cx="2643187" cy="946150"/>
        </p:xfrm>
        <a:graphic>
          <a:graphicData uri="http://schemas.openxmlformats.org/presentationml/2006/ole">
            <p:oleObj spid="_x0000_s57347" name="Paint Shop Pro Image" r:id="rId5" imgW="2643902" imgH="946341" progId="">
              <p:embed/>
            </p:oleObj>
          </a:graphicData>
        </a:graphic>
      </p:graphicFrame>
      <p:sp>
        <p:nvSpPr>
          <p:cNvPr id="218118" name="Text Box 6"/>
          <p:cNvSpPr txBox="1">
            <a:spLocks noChangeArrowheads="1"/>
          </p:cNvSpPr>
          <p:nvPr/>
        </p:nvSpPr>
        <p:spPr bwMode="auto">
          <a:xfrm>
            <a:off x="7173913" y="3257550"/>
            <a:ext cx="234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j</a:t>
            </a:r>
          </a:p>
        </p:txBody>
      </p:sp>
      <p:sp>
        <p:nvSpPr>
          <p:cNvPr id="218119" name="Text Box 7"/>
          <p:cNvSpPr txBox="1">
            <a:spLocks noChangeArrowheads="1"/>
          </p:cNvSpPr>
          <p:nvPr/>
        </p:nvSpPr>
        <p:spPr bwMode="auto">
          <a:xfrm>
            <a:off x="6546850" y="325755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j - 1</a:t>
            </a:r>
          </a:p>
        </p:txBody>
      </p:sp>
      <p:sp>
        <p:nvSpPr>
          <p:cNvPr id="218120" name="Rectangle 8"/>
          <p:cNvSpPr>
            <a:spLocks noChangeArrowheads="1"/>
          </p:cNvSpPr>
          <p:nvPr/>
        </p:nvSpPr>
        <p:spPr bwMode="auto">
          <a:xfrm>
            <a:off x="573088" y="5773738"/>
            <a:ext cx="7885112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dirty="0">
                <a:effectLst/>
              </a:rPr>
              <a:t>Invariant</a:t>
            </a:r>
            <a:r>
              <a:rPr lang="en-US" sz="2000" dirty="0">
                <a:effectLst/>
              </a:rPr>
              <a:t>: at the start of the </a:t>
            </a:r>
            <a:r>
              <a:rPr lang="en-US" sz="2000" b="1" dirty="0">
                <a:effectLst/>
              </a:rPr>
              <a:t>for</a:t>
            </a:r>
            <a:r>
              <a:rPr lang="en-US" sz="2000" dirty="0">
                <a:effectLst/>
              </a:rPr>
              <a:t> loop the elements in </a:t>
            </a:r>
            <a:r>
              <a:rPr lang="en-US" sz="2000" dirty="0">
                <a:effectLst/>
                <a:latin typeface="Comic Sans MS" pitchFamily="66" charset="0"/>
              </a:rPr>
              <a:t>A[1 . . j-1] </a:t>
            </a:r>
            <a:r>
              <a:rPr lang="en-US" sz="2000" dirty="0">
                <a:effectLst/>
              </a:rPr>
              <a:t>are</a:t>
            </a:r>
            <a:r>
              <a:rPr lang="en-US" sz="2000" dirty="0">
                <a:effectLst/>
                <a:latin typeface="Comic Sans MS" pitchFamily="66" charset="0"/>
              </a:rPr>
              <a:t> </a:t>
            </a:r>
            <a:r>
              <a:rPr lang="en-US" sz="2000" dirty="0">
                <a:effectLst/>
              </a:rPr>
              <a:t>in sorted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of Insertion Sort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596063" y="1184275"/>
            <a:ext cx="2133600" cy="5076825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tx1"/>
                </a:solidFill>
              </a:rPr>
              <a:t>cost	 times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1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        n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2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	   n-1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0	   n-1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4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	   n-1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5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	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6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7 </a:t>
            </a:r>
            <a:endParaRPr lang="en-US" sz="240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  c</a:t>
            </a:r>
            <a:r>
              <a:rPr lang="en-US" sz="2400" baseline="-25000">
                <a:solidFill>
                  <a:schemeClr val="tx1"/>
                </a:solidFill>
                <a:latin typeface="Comic Sans MS" pitchFamily="66" charset="0"/>
              </a:rPr>
              <a:t>8</a:t>
            </a:r>
            <a:r>
              <a:rPr lang="en-US" sz="2400">
                <a:solidFill>
                  <a:schemeClr val="tx1"/>
                </a:solidFill>
                <a:latin typeface="Comic Sans MS" pitchFamily="66" charset="0"/>
              </a:rPr>
              <a:t>	    n-1	</a:t>
            </a:r>
            <a:r>
              <a:rPr lang="en-US" sz="2400">
                <a:solidFill>
                  <a:schemeClr val="tx1"/>
                </a:solidFill>
              </a:rPr>
              <a:t>   </a:t>
            </a:r>
            <a:endParaRPr lang="en-US" sz="2400" baseline="-25000">
              <a:solidFill>
                <a:schemeClr val="tx1"/>
              </a:solidFill>
            </a:endParaRPr>
          </a:p>
        </p:txBody>
      </p:sp>
      <p:graphicFrame>
        <p:nvGraphicFramePr>
          <p:cNvPr id="220164" name="Object 4"/>
          <p:cNvGraphicFramePr>
            <a:graphicFrameLocks noChangeAspect="1"/>
          </p:cNvGraphicFramePr>
          <p:nvPr/>
        </p:nvGraphicFramePr>
        <p:xfrm>
          <a:off x="7789863" y="3367088"/>
          <a:ext cx="833437" cy="539750"/>
        </p:xfrm>
        <a:graphic>
          <a:graphicData uri="http://schemas.openxmlformats.org/presentationml/2006/ole">
            <p:oleObj spid="_x0000_s58370" name="Equation" r:id="rId4" imgW="469800" imgH="304560" progId="Equation.3">
              <p:embed/>
            </p:oleObj>
          </a:graphicData>
        </a:graphic>
      </p:graphicFrame>
      <p:graphicFrame>
        <p:nvGraphicFramePr>
          <p:cNvPr id="220165" name="Object 5"/>
          <p:cNvGraphicFramePr>
            <a:graphicFrameLocks noChangeAspect="1"/>
          </p:cNvGraphicFramePr>
          <p:nvPr/>
        </p:nvGraphicFramePr>
        <p:xfrm>
          <a:off x="7789863" y="3827463"/>
          <a:ext cx="1354137" cy="531812"/>
        </p:xfrm>
        <a:graphic>
          <a:graphicData uri="http://schemas.openxmlformats.org/presentationml/2006/ole">
            <p:oleObj spid="_x0000_s58371" name="Equation" r:id="rId5" imgW="774360" imgH="304560" progId="Equation.3">
              <p:embed/>
            </p:oleObj>
          </a:graphicData>
        </a:graphic>
      </p:graphicFrame>
      <p:graphicFrame>
        <p:nvGraphicFramePr>
          <p:cNvPr id="220166" name="Object 6"/>
          <p:cNvGraphicFramePr>
            <a:graphicFrameLocks noChangeAspect="1"/>
          </p:cNvGraphicFramePr>
          <p:nvPr/>
        </p:nvGraphicFramePr>
        <p:xfrm>
          <a:off x="7789863" y="4281488"/>
          <a:ext cx="1354137" cy="531812"/>
        </p:xfrm>
        <a:graphic>
          <a:graphicData uri="http://schemas.openxmlformats.org/presentationml/2006/ole">
            <p:oleObj spid="_x0000_s58372" name="Equation" r:id="rId6" imgW="774360" imgH="304560" progId="Equation.3">
              <p:embed/>
            </p:oleObj>
          </a:graphicData>
        </a:graphic>
      </p:graphicFrame>
      <p:graphicFrame>
        <p:nvGraphicFramePr>
          <p:cNvPr id="220167" name="Object 7"/>
          <p:cNvGraphicFramePr>
            <a:graphicFrameLocks noChangeAspect="1"/>
          </p:cNvGraphicFramePr>
          <p:nvPr/>
        </p:nvGraphicFramePr>
        <p:xfrm>
          <a:off x="246063" y="5711825"/>
          <a:ext cx="8707437" cy="819150"/>
        </p:xfrm>
        <a:graphic>
          <a:graphicData uri="http://schemas.openxmlformats.org/presentationml/2006/ole">
            <p:oleObj spid="_x0000_s58373" name="Equation" r:id="rId7" imgW="4724280" imgH="444240" progId="Equation.3">
              <p:embed/>
            </p:oleObj>
          </a:graphicData>
        </a:graphic>
      </p:graphicFrame>
      <p:sp>
        <p:nvSpPr>
          <p:cNvPr id="2201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263525" y="1155700"/>
            <a:ext cx="8229600" cy="507682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INSERTION-SORT</a:t>
            </a:r>
            <a:r>
              <a:rPr lang="en-US" i="1" dirty="0">
                <a:solidFill>
                  <a:schemeClr val="tx1"/>
                </a:solidFill>
              </a:rPr>
              <a:t>(A)</a:t>
            </a:r>
          </a:p>
          <a:p>
            <a:pPr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n-US" sz="2400" b="1" dirty="0">
                <a:solidFill>
                  <a:schemeClr val="tx1"/>
                </a:solidFill>
              </a:rPr>
              <a:t>for </a:t>
            </a:r>
            <a:r>
              <a:rPr lang="en-US" sz="2400" dirty="0">
                <a:solidFill>
                  <a:schemeClr val="tx1"/>
                </a:solidFill>
              </a:rPr>
              <a:t>j ← 2 </a:t>
            </a:r>
            <a:r>
              <a:rPr lang="en-US" sz="2400" b="1" dirty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n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do </a:t>
            </a:r>
            <a:r>
              <a:rPr lang="en-US" sz="2400" dirty="0">
                <a:solidFill>
                  <a:schemeClr val="tx1"/>
                </a:solidFill>
              </a:rPr>
              <a:t>key ← A[ j ]</a:t>
            </a:r>
          </a:p>
          <a:p>
            <a:pPr>
              <a:buFontTx/>
              <a:buNone/>
            </a:pPr>
            <a:r>
              <a:rPr lang="en-US" sz="2000" dirty="0">
                <a:solidFill>
                  <a:schemeClr val="tx1"/>
                </a:solidFill>
              </a:rPr>
              <a:t>		  Insert A[ j ] into the sorted sequence A[1 . . j -1]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← j - 1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     while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&gt; 0 and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] &gt; key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</a:t>
            </a:r>
            <a:r>
              <a:rPr lang="en-US" sz="2400" b="1" dirty="0">
                <a:solidFill>
                  <a:schemeClr val="tx1"/>
                </a:solidFill>
              </a:rPr>
              <a:t>do </a:t>
            </a:r>
            <a:r>
              <a:rPr lang="en-US" sz="2400" dirty="0">
                <a:solidFill>
                  <a:schemeClr val="tx1"/>
                </a:solidFill>
              </a:rPr>
              <a:t>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+ 1] ←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]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    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←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– 1</a:t>
            </a: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    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+ 1] ← key</a:t>
            </a:r>
          </a:p>
        </p:txBody>
      </p:sp>
      <p:sp>
        <p:nvSpPr>
          <p:cNvPr id="220169" name="AutoShape 9"/>
          <p:cNvSpPr>
            <a:spLocks noChangeArrowheads="1"/>
          </p:cNvSpPr>
          <p:nvPr/>
        </p:nvSpPr>
        <p:spPr bwMode="auto">
          <a:xfrm rot="-8014074">
            <a:off x="1223170" y="2717006"/>
            <a:ext cx="131762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0170" name="Text Box 10"/>
          <p:cNvSpPr txBox="1">
            <a:spLocks noChangeArrowheads="1"/>
          </p:cNvSpPr>
          <p:nvPr/>
        </p:nvSpPr>
        <p:spPr bwMode="auto">
          <a:xfrm>
            <a:off x="1243013" y="5391150"/>
            <a:ext cx="59578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  <a:r>
              <a:rPr lang="en-US" baseline="-25000"/>
              <a:t>j</a:t>
            </a:r>
            <a:r>
              <a:rPr lang="en-US"/>
              <a:t>: # of times the while statement is executed at iteration j 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581400" y="1824335"/>
            <a:ext cx="280397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Fixed n-1 iterations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895600" y="2971800"/>
            <a:ext cx="397820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Worst case i-1 comparisons</a:t>
            </a: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H="1">
            <a:off x="2590800" y="1828800"/>
            <a:ext cx="13716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 flipH="1">
            <a:off x="5181600" y="3352800"/>
            <a:ext cx="9144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Best Case Analysis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1062038"/>
            <a:ext cx="8478837" cy="526256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array is already sorted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Comic Sans MS" pitchFamily="66" charset="0"/>
              </a:rPr>
              <a:t>A[</a:t>
            </a:r>
            <a:r>
              <a:rPr lang="en-US" dirty="0" err="1">
                <a:latin typeface="Comic Sans MS" pitchFamily="66" charset="0"/>
              </a:rPr>
              <a:t>i</a:t>
            </a:r>
            <a:r>
              <a:rPr lang="en-US" dirty="0">
                <a:latin typeface="Comic Sans MS" pitchFamily="66" charset="0"/>
              </a:rPr>
              <a:t>] ≤ key </a:t>
            </a:r>
            <a:r>
              <a:rPr lang="en-US" dirty="0"/>
              <a:t>upon the first time the </a:t>
            </a:r>
            <a:r>
              <a:rPr lang="en-US" b="1" dirty="0"/>
              <a:t>while </a:t>
            </a:r>
            <a:r>
              <a:rPr lang="en-US" dirty="0"/>
              <a:t>loop test is run (when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j </a:t>
            </a:r>
            <a:r>
              <a:rPr lang="en-US" dirty="0"/>
              <a:t>-1)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t</a:t>
            </a:r>
            <a:r>
              <a:rPr lang="en-US" baseline="-25000" dirty="0" err="1">
                <a:latin typeface="Comic Sans MS" pitchFamily="66" charset="0"/>
              </a:rPr>
              <a:t>j</a:t>
            </a:r>
            <a:r>
              <a:rPr lang="en-US" i="1" dirty="0"/>
              <a:t> </a:t>
            </a:r>
            <a:r>
              <a:rPr lang="en-US" dirty="0"/>
              <a:t>= 1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Comic Sans MS" pitchFamily="66" charset="0"/>
              </a:rPr>
              <a:t>T(n) = c</a:t>
            </a:r>
            <a:r>
              <a:rPr lang="en-US" baseline="-25000" dirty="0">
                <a:latin typeface="Comic Sans MS" pitchFamily="66" charset="0"/>
              </a:rPr>
              <a:t>1</a:t>
            </a:r>
            <a:r>
              <a:rPr lang="en-US" dirty="0">
                <a:latin typeface="Comic Sans MS" pitchFamily="66" charset="0"/>
              </a:rPr>
              <a:t>n + c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(n -1) + c</a:t>
            </a:r>
            <a:r>
              <a:rPr lang="en-US" baseline="-25000" dirty="0">
                <a:latin typeface="Comic Sans MS" pitchFamily="66" charset="0"/>
              </a:rPr>
              <a:t>4</a:t>
            </a:r>
            <a:r>
              <a:rPr lang="en-US" dirty="0">
                <a:latin typeface="Comic Sans MS" pitchFamily="66" charset="0"/>
              </a:rPr>
              <a:t>(n -1) + c</a:t>
            </a:r>
            <a:r>
              <a:rPr lang="en-US" baseline="-25000" dirty="0">
                <a:latin typeface="Comic Sans MS" pitchFamily="66" charset="0"/>
              </a:rPr>
              <a:t>5</a:t>
            </a:r>
            <a:r>
              <a:rPr lang="en-US" dirty="0">
                <a:latin typeface="Comic Sans MS" pitchFamily="66" charset="0"/>
              </a:rPr>
              <a:t>(n -1) + c</a:t>
            </a:r>
            <a:r>
              <a:rPr lang="en-US" baseline="-25000" dirty="0">
                <a:latin typeface="Comic Sans MS" pitchFamily="66" charset="0"/>
              </a:rPr>
              <a:t>8</a:t>
            </a:r>
            <a:r>
              <a:rPr lang="en-US" dirty="0">
                <a:latin typeface="Comic Sans MS" pitchFamily="66" charset="0"/>
              </a:rPr>
              <a:t>(n-1) = (c</a:t>
            </a:r>
            <a:r>
              <a:rPr lang="en-US" baseline="-25000" dirty="0">
                <a:latin typeface="Comic Sans MS" pitchFamily="66" charset="0"/>
              </a:rPr>
              <a:t>1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4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5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8</a:t>
            </a:r>
            <a:r>
              <a:rPr lang="en-US" dirty="0">
                <a:latin typeface="Comic Sans MS" pitchFamily="66" charset="0"/>
              </a:rPr>
              <a:t>)n + (c</a:t>
            </a:r>
            <a:r>
              <a:rPr lang="en-US" baseline="-25000" dirty="0">
                <a:latin typeface="Comic Sans MS" pitchFamily="66" charset="0"/>
              </a:rPr>
              <a:t>2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4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5</a:t>
            </a:r>
            <a:r>
              <a:rPr lang="en-US" dirty="0">
                <a:latin typeface="Comic Sans MS" pitchFamily="66" charset="0"/>
              </a:rPr>
              <a:t> + c</a:t>
            </a:r>
            <a:r>
              <a:rPr lang="en-US" baseline="-25000" dirty="0">
                <a:latin typeface="Comic Sans MS" pitchFamily="66" charset="0"/>
              </a:rPr>
              <a:t>8</a:t>
            </a:r>
            <a:r>
              <a:rPr lang="en-US" dirty="0">
                <a:latin typeface="Comic Sans MS" pitchFamily="66" charset="0"/>
              </a:rPr>
              <a:t>)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dirty="0"/>
              <a:t>	</a:t>
            </a:r>
            <a:r>
              <a:rPr lang="en-US" dirty="0">
                <a:latin typeface="Comic Sans MS" pitchFamily="66" charset="0"/>
              </a:rPr>
              <a:t>= an + b = </a:t>
            </a:r>
            <a:r>
              <a:rPr lang="en-US" dirty="0">
                <a:latin typeface="Comic Sans MS" pitchFamily="66" charset="0"/>
                <a:sym typeface="Symbol" pitchFamily="18" charset="2"/>
              </a:rPr>
              <a:t></a:t>
            </a:r>
            <a:r>
              <a:rPr lang="en-US" dirty="0">
                <a:latin typeface="Comic Sans MS" pitchFamily="66" charset="0"/>
              </a:rPr>
              <a:t>(n)	</a:t>
            </a:r>
            <a:endParaRPr lang="en-US" baseline="30000" dirty="0">
              <a:latin typeface="Comic Sans MS" pitchFamily="66" charset="0"/>
            </a:endParaRP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5181600" y="1219200"/>
            <a:ext cx="3846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00CC"/>
                </a:solidFill>
                <a:effectLst/>
              </a:rPr>
              <a:t>“while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 &gt; 0 and A[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] &gt; key”</a:t>
            </a:r>
          </a:p>
        </p:txBody>
      </p:sp>
      <p:graphicFrame>
        <p:nvGraphicFramePr>
          <p:cNvPr id="222213" name="Object 5"/>
          <p:cNvGraphicFramePr>
            <a:graphicFrameLocks noChangeAspect="1"/>
          </p:cNvGraphicFramePr>
          <p:nvPr/>
        </p:nvGraphicFramePr>
        <p:xfrm>
          <a:off x="317500" y="5675313"/>
          <a:ext cx="8707438" cy="819150"/>
        </p:xfrm>
        <a:graphic>
          <a:graphicData uri="http://schemas.openxmlformats.org/presentationml/2006/ole">
            <p:oleObj spid="_x0000_s59394" name="Equation" r:id="rId4" imgW="47242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Insertion Sort: Analysis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Worst Case: </a:t>
            </a:r>
            <a:r>
              <a:rPr lang="en-US" dirty="0"/>
              <a:t>Keys are in reverse order</a:t>
            </a:r>
          </a:p>
          <a:p>
            <a:r>
              <a:rPr lang="en-US" dirty="0"/>
              <a:t>Do i-1 comparisons for each new key, where </a:t>
            </a:r>
            <a:r>
              <a:rPr lang="en-US" dirty="0" err="1"/>
              <a:t>i</a:t>
            </a:r>
            <a:r>
              <a:rPr lang="en-US" dirty="0"/>
              <a:t> runs from 2 to n.</a:t>
            </a:r>
          </a:p>
          <a:p>
            <a:r>
              <a:rPr lang="en-US" dirty="0"/>
              <a:t>Total Comparisons: 1+2+3+ … + n-1</a:t>
            </a:r>
          </a:p>
        </p:txBody>
      </p:sp>
      <p:graphicFrame>
        <p:nvGraphicFramePr>
          <p:cNvPr id="80896" name="Object 0">
            <a:hlinkClick r:id="" action="ppaction://ole?verb=0"/>
          </p:cNvPr>
          <p:cNvGraphicFramePr>
            <a:graphicFrameLocks/>
          </p:cNvGraphicFramePr>
          <p:nvPr/>
        </p:nvGraphicFramePr>
        <p:xfrm>
          <a:off x="3398838" y="4079875"/>
          <a:ext cx="2041525" cy="677863"/>
        </p:xfrm>
        <a:graphic>
          <a:graphicData uri="http://schemas.openxmlformats.org/presentationml/2006/ole">
            <p:oleObj spid="_x0000_s3074" name="Equation" r:id="rId3" imgW="1396800" imgH="431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80999"/>
            <a:ext cx="8113713" cy="625475"/>
          </a:xfrm>
        </p:spPr>
        <p:txBody>
          <a:bodyPr/>
          <a:lstStyle/>
          <a:p>
            <a:r>
              <a:rPr lang="en-US" dirty="0"/>
              <a:t>Worst Case Analysis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838" y="1214438"/>
            <a:ext cx="8232775" cy="503396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400" dirty="0"/>
              <a:t>The array is in reverse sorted order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Always </a:t>
            </a:r>
            <a:r>
              <a:rPr lang="en-US" sz="2000" dirty="0">
                <a:latin typeface="Comic Sans MS" pitchFamily="66" charset="0"/>
              </a:rPr>
              <a:t>A[</a:t>
            </a:r>
            <a:r>
              <a:rPr lang="en-US" sz="2000" dirty="0" err="1">
                <a:latin typeface="Comic Sans MS" pitchFamily="66" charset="0"/>
              </a:rPr>
              <a:t>i</a:t>
            </a:r>
            <a:r>
              <a:rPr lang="en-US" sz="2000" dirty="0">
                <a:latin typeface="Comic Sans MS" pitchFamily="66" charset="0"/>
              </a:rPr>
              <a:t>] &gt; key</a:t>
            </a:r>
            <a:r>
              <a:rPr lang="en-US" sz="2000" dirty="0"/>
              <a:t> in </a:t>
            </a:r>
            <a:r>
              <a:rPr lang="en-US" sz="2000" b="1" dirty="0"/>
              <a:t>while</a:t>
            </a:r>
            <a:r>
              <a:rPr lang="en-US" sz="2000" dirty="0"/>
              <a:t> loop test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Have to compare </a:t>
            </a:r>
            <a:r>
              <a:rPr lang="en-US" sz="2000" dirty="0">
                <a:latin typeface="Comic Sans MS" pitchFamily="66" charset="0"/>
              </a:rPr>
              <a:t>key</a:t>
            </a:r>
            <a:r>
              <a:rPr lang="en-US" sz="2000" i="1" dirty="0"/>
              <a:t> </a:t>
            </a:r>
            <a:r>
              <a:rPr lang="en-US" sz="2000" dirty="0"/>
              <a:t>with all elements to the left of the </a:t>
            </a:r>
            <a:r>
              <a:rPr lang="en-US" sz="2000" dirty="0">
                <a:latin typeface="Comic Sans MS" pitchFamily="66" charset="0"/>
              </a:rPr>
              <a:t>j</a:t>
            </a:r>
            <a:r>
              <a:rPr lang="en-US" sz="2000" i="1" dirty="0"/>
              <a:t>-</a:t>
            </a:r>
            <a:r>
              <a:rPr lang="en-US" sz="2000" dirty="0" err="1"/>
              <a:t>th</a:t>
            </a:r>
            <a:r>
              <a:rPr lang="en-US" sz="2000" dirty="0"/>
              <a:t> position </a:t>
            </a:r>
            <a:r>
              <a:rPr lang="en-US" sz="2000" dirty="0">
                <a:sym typeface="Symbol" pitchFamily="18" charset="2"/>
              </a:rPr>
              <a:t> </a:t>
            </a:r>
            <a:r>
              <a:rPr lang="en-US" sz="2000" dirty="0"/>
              <a:t>compare with</a:t>
            </a:r>
            <a:r>
              <a:rPr lang="en-US" sz="2000" dirty="0">
                <a:latin typeface="Comic Sans MS" pitchFamily="66" charset="0"/>
              </a:rPr>
              <a:t> j-1</a:t>
            </a:r>
            <a:r>
              <a:rPr lang="en-US" sz="2000" dirty="0"/>
              <a:t> elements </a:t>
            </a:r>
            <a:r>
              <a:rPr lang="en-US" sz="2000" dirty="0">
                <a:sym typeface="Symbol" pitchFamily="18" charset="2"/>
              </a:rPr>
              <a:t> </a:t>
            </a:r>
            <a:r>
              <a:rPr lang="en-US" sz="2000" dirty="0" err="1"/>
              <a:t>t</a:t>
            </a:r>
            <a:r>
              <a:rPr lang="en-US" sz="2000" baseline="-25000" dirty="0" err="1">
                <a:latin typeface="Comic Sans MS" pitchFamily="66" charset="0"/>
              </a:rPr>
              <a:t>j</a:t>
            </a:r>
            <a:r>
              <a:rPr lang="en-US" sz="2000" dirty="0">
                <a:latin typeface="Comic Sans MS" pitchFamily="66" charset="0"/>
              </a:rPr>
              <a:t> = j</a:t>
            </a:r>
            <a:r>
              <a:rPr lang="en-US" sz="2000" i="1" dirty="0"/>
              <a:t> </a:t>
            </a:r>
            <a:endParaRPr lang="en-US" sz="2000" dirty="0"/>
          </a:p>
          <a:p>
            <a:endParaRPr lang="en-US" sz="3200" dirty="0"/>
          </a:p>
          <a:p>
            <a:endParaRPr lang="en-US" sz="2400" dirty="0"/>
          </a:p>
          <a:p>
            <a:endParaRPr lang="en-US" sz="2400" dirty="0"/>
          </a:p>
          <a:p>
            <a:pPr lvl="1">
              <a:buFontTx/>
              <a:buNone/>
            </a:pPr>
            <a:r>
              <a:rPr lang="en-US" sz="2000" dirty="0">
                <a:latin typeface="Comic Sans MS" pitchFamily="66" charset="0"/>
              </a:rPr>
              <a:t> 				</a:t>
            </a:r>
          </a:p>
          <a:p>
            <a:pPr lvl="1">
              <a:buFontTx/>
              <a:buNone/>
            </a:pPr>
            <a:r>
              <a:rPr lang="en-US" sz="2000" dirty="0">
                <a:latin typeface="Comic Sans MS" pitchFamily="66" charset="0"/>
              </a:rPr>
              <a:t>					</a:t>
            </a:r>
            <a:r>
              <a:rPr lang="en-US" sz="2000" dirty="0"/>
              <a:t>a quadratic function of n</a:t>
            </a:r>
          </a:p>
          <a:p>
            <a:r>
              <a:rPr lang="en-US" sz="2400" dirty="0" smtClean="0">
                <a:latin typeface="Comic Sans MS" pitchFamily="66" charset="0"/>
              </a:rPr>
              <a:t>T(n</a:t>
            </a:r>
            <a:r>
              <a:rPr lang="en-US" sz="2400" dirty="0">
                <a:latin typeface="Comic Sans MS" pitchFamily="66" charset="0"/>
              </a:rPr>
              <a:t>) = </a:t>
            </a:r>
            <a:r>
              <a:rPr lang="en-US" sz="2400" dirty="0">
                <a:latin typeface="Comic Sans MS" pitchFamily="66" charset="0"/>
                <a:sym typeface="Symbol" pitchFamily="18" charset="2"/>
              </a:rPr>
              <a:t></a:t>
            </a:r>
            <a:r>
              <a:rPr lang="en-US" sz="2400" dirty="0">
                <a:latin typeface="Comic Sans MS" pitchFamily="66" charset="0"/>
              </a:rPr>
              <a:t>(n</a:t>
            </a:r>
            <a:r>
              <a:rPr lang="en-US" sz="2400" baseline="30000" dirty="0">
                <a:latin typeface="Comic Sans MS" pitchFamily="66" charset="0"/>
              </a:rPr>
              <a:t>2</a:t>
            </a:r>
            <a:r>
              <a:rPr lang="en-US" sz="2400" dirty="0">
                <a:latin typeface="Comic Sans MS" pitchFamily="66" charset="0"/>
              </a:rPr>
              <a:t>)</a:t>
            </a:r>
            <a:r>
              <a:rPr lang="en-US" sz="2400" dirty="0"/>
              <a:t>  		order of growth in </a:t>
            </a:r>
            <a:r>
              <a:rPr lang="en-US" sz="2400" dirty="0">
                <a:latin typeface="Comic Sans MS" pitchFamily="66" charset="0"/>
              </a:rPr>
              <a:t>n</a:t>
            </a:r>
            <a:r>
              <a:rPr lang="en-US" sz="2400" baseline="30000" dirty="0">
                <a:latin typeface="Comic Sans MS" pitchFamily="66" charset="0"/>
              </a:rPr>
              <a:t>2</a:t>
            </a:r>
            <a:endParaRPr lang="en-US" sz="2400" dirty="0">
              <a:latin typeface="Comic Sans MS" pitchFamily="66" charset="0"/>
            </a:endParaRPr>
          </a:p>
        </p:txBody>
      </p:sp>
      <p:graphicFrame>
        <p:nvGraphicFramePr>
          <p:cNvPr id="22323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878013" y="3160713"/>
          <a:ext cx="4549775" cy="519112"/>
        </p:xfrm>
        <a:graphic>
          <a:graphicData uri="http://schemas.openxmlformats.org/presentationml/2006/ole">
            <p:oleObj spid="_x0000_s60418" name="Equation" r:id="rId4" imgW="3898800" imgH="444240" progId="">
              <p:embed/>
            </p:oleObj>
          </a:graphicData>
        </a:graphic>
      </p:graphicFrame>
      <p:graphicFrame>
        <p:nvGraphicFramePr>
          <p:cNvPr id="22323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601663" y="3886200"/>
          <a:ext cx="7986712" cy="658813"/>
        </p:xfrm>
        <a:graphic>
          <a:graphicData uri="http://schemas.openxmlformats.org/presentationml/2006/ole">
            <p:oleObj spid="_x0000_s60419" name="Equation" r:id="rId5" imgW="5232240" imgH="431640" progId="Equation.3">
              <p:embed/>
            </p:oleObj>
          </a:graphicData>
        </a:graphic>
      </p:graphicFrame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1139825" y="4702175"/>
          <a:ext cx="1897063" cy="428625"/>
        </p:xfrm>
        <a:graphic>
          <a:graphicData uri="http://schemas.openxmlformats.org/presentationml/2006/ole">
            <p:oleObj spid="_x0000_s60420" name="Equation" r:id="rId6" imgW="901440" imgH="203040" progId="Equation.3">
              <p:embed/>
            </p:oleObj>
          </a:graphicData>
        </a:graphic>
      </p:graphicFrame>
      <p:sp>
        <p:nvSpPr>
          <p:cNvPr id="223239" name="Rectangle 7"/>
          <p:cNvSpPr>
            <a:spLocks noChangeArrowheads="1"/>
          </p:cNvSpPr>
          <p:nvPr/>
        </p:nvSpPr>
        <p:spPr bwMode="auto">
          <a:xfrm>
            <a:off x="5464175" y="1258888"/>
            <a:ext cx="3832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srgbClr val="0000CC"/>
                </a:solidFill>
                <a:effectLst/>
              </a:rPr>
              <a:t>“while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 &gt; 0 and A[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</a:t>
            </a:r>
            <a:r>
              <a:rPr lang="en-US" sz="2400" dirty="0">
                <a:solidFill>
                  <a:srgbClr val="0000CC"/>
                </a:solidFill>
                <a:effectLst/>
              </a:rPr>
              <a:t>] &gt; key”</a:t>
            </a:r>
          </a:p>
        </p:txBody>
      </p:sp>
      <p:graphicFrame>
        <p:nvGraphicFramePr>
          <p:cNvPr id="223240" name="Object 8"/>
          <p:cNvGraphicFramePr>
            <a:graphicFrameLocks noChangeAspect="1"/>
          </p:cNvGraphicFramePr>
          <p:nvPr/>
        </p:nvGraphicFramePr>
        <p:xfrm>
          <a:off x="131763" y="5791200"/>
          <a:ext cx="8707437" cy="819150"/>
        </p:xfrm>
        <a:graphic>
          <a:graphicData uri="http://schemas.openxmlformats.org/presentationml/2006/ole">
            <p:oleObj spid="_x0000_s60421" name="Equation" r:id="rId7" imgW="4724280" imgH="444240" progId="Equation.3">
              <p:embed/>
            </p:oleObj>
          </a:graphicData>
        </a:graphic>
      </p:graphicFrame>
      <p:sp>
        <p:nvSpPr>
          <p:cNvPr id="223241" name="Text Box 9"/>
          <p:cNvSpPr txBox="1">
            <a:spLocks noChangeArrowheads="1"/>
          </p:cNvSpPr>
          <p:nvPr/>
        </p:nvSpPr>
        <p:spPr bwMode="auto">
          <a:xfrm>
            <a:off x="901700" y="3189288"/>
            <a:ext cx="730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using</a:t>
            </a:r>
          </a:p>
        </p:txBody>
      </p:sp>
      <p:sp>
        <p:nvSpPr>
          <p:cNvPr id="223242" name="Text Box 10"/>
          <p:cNvSpPr txBox="1">
            <a:spLocks noChangeArrowheads="1"/>
          </p:cNvSpPr>
          <p:nvPr/>
        </p:nvSpPr>
        <p:spPr bwMode="auto">
          <a:xfrm>
            <a:off x="6800850" y="3209925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we have:</a:t>
            </a:r>
          </a:p>
        </p:txBody>
      </p:sp>
      <p:sp>
        <p:nvSpPr>
          <p:cNvPr id="223243" name="Line 11"/>
          <p:cNvSpPr>
            <a:spLocks noChangeShapeType="1"/>
          </p:cNvSpPr>
          <p:nvPr/>
        </p:nvSpPr>
        <p:spPr bwMode="auto">
          <a:xfrm>
            <a:off x="3735388" y="3570288"/>
            <a:ext cx="506412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3244" name="Line 12"/>
          <p:cNvSpPr>
            <a:spLocks noChangeShapeType="1"/>
          </p:cNvSpPr>
          <p:nvPr/>
        </p:nvSpPr>
        <p:spPr bwMode="auto">
          <a:xfrm flipH="1">
            <a:off x="5808663" y="3587750"/>
            <a:ext cx="130175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3245" name="Line 13"/>
          <p:cNvSpPr>
            <a:spLocks noChangeShapeType="1"/>
          </p:cNvSpPr>
          <p:nvPr/>
        </p:nvSpPr>
        <p:spPr bwMode="auto">
          <a:xfrm>
            <a:off x="6313488" y="3570288"/>
            <a:ext cx="81915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AutoShape 2"/>
          <p:cNvSpPr>
            <a:spLocks noChangeArrowheads="1"/>
          </p:cNvSpPr>
          <p:nvPr/>
        </p:nvSpPr>
        <p:spPr bwMode="auto">
          <a:xfrm>
            <a:off x="1422401" y="4729163"/>
            <a:ext cx="7416799" cy="604838"/>
          </a:xfrm>
          <a:prstGeom prst="roundRect">
            <a:avLst>
              <a:gd name="adj" fmla="val 16667"/>
            </a:avLst>
          </a:prstGeom>
          <a:solidFill>
            <a:srgbClr val="CC0000">
              <a:alpha val="3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59" name="AutoShape 3"/>
          <p:cNvSpPr>
            <a:spLocks noChangeArrowheads="1"/>
          </p:cNvSpPr>
          <p:nvPr/>
        </p:nvSpPr>
        <p:spPr bwMode="auto">
          <a:xfrm>
            <a:off x="1377951" y="4114801"/>
            <a:ext cx="7385049" cy="609600"/>
          </a:xfrm>
          <a:prstGeom prst="roundRect">
            <a:avLst>
              <a:gd name="adj" fmla="val 16667"/>
            </a:avLst>
          </a:prstGeom>
          <a:solidFill>
            <a:schemeClr val="accent1">
              <a:alpha val="53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199" y="304800"/>
            <a:ext cx="8458201" cy="673100"/>
          </a:xfrm>
        </p:spPr>
        <p:txBody>
          <a:bodyPr/>
          <a:lstStyle/>
          <a:p>
            <a:r>
              <a:rPr lang="en-US" sz="3600" dirty="0"/>
              <a:t>Comparisons and Exchanges in Insertion Sort</a:t>
            </a:r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98438" y="1135063"/>
            <a:ext cx="6624637" cy="5418137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INSERTION-SORT</a:t>
            </a:r>
            <a:r>
              <a:rPr lang="en-US" i="1" dirty="0">
                <a:solidFill>
                  <a:schemeClr val="tx1"/>
                </a:solidFill>
              </a:rPr>
              <a:t>(A)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n-US" sz="2400" b="1" dirty="0">
                <a:solidFill>
                  <a:schemeClr val="tx1"/>
                </a:solidFill>
              </a:rPr>
              <a:t>for </a:t>
            </a:r>
            <a:r>
              <a:rPr lang="en-US" sz="2400" dirty="0">
                <a:solidFill>
                  <a:schemeClr val="tx1"/>
                </a:solidFill>
              </a:rPr>
              <a:t>j ← 2 </a:t>
            </a:r>
            <a:r>
              <a:rPr lang="en-US" sz="2400" b="1" dirty="0">
                <a:solidFill>
                  <a:schemeClr val="tx1"/>
                </a:solidFill>
              </a:rPr>
              <a:t>to </a:t>
            </a:r>
            <a:r>
              <a:rPr lang="en-US" sz="2400" dirty="0">
                <a:solidFill>
                  <a:schemeClr val="tx1"/>
                </a:solidFill>
              </a:rPr>
              <a:t>n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do </a:t>
            </a:r>
            <a:r>
              <a:rPr lang="en-US" sz="2400" dirty="0">
                <a:solidFill>
                  <a:schemeClr val="tx1"/>
                </a:solidFill>
              </a:rPr>
              <a:t>key ← A[ j ]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000" dirty="0">
                <a:solidFill>
                  <a:schemeClr val="tx1"/>
                </a:solidFill>
              </a:rPr>
              <a:t>		  Insert A[ j ] into the sorted sequence A[1 . . j -1]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dirty="0">
                <a:solidFill>
                  <a:schemeClr val="tx1"/>
                </a:solidFill>
              </a:rPr>
              <a:t>		   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← j - 1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400" b="1" dirty="0">
                <a:solidFill>
                  <a:schemeClr val="tx1"/>
                </a:solidFill>
              </a:rPr>
              <a:t>		     while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&gt; 0 and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] &gt; key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</a:t>
            </a:r>
            <a:r>
              <a:rPr lang="en-US" sz="2400" b="1" dirty="0">
                <a:solidFill>
                  <a:schemeClr val="tx1"/>
                </a:solidFill>
              </a:rPr>
              <a:t>do </a:t>
            </a:r>
            <a:r>
              <a:rPr lang="en-US" sz="2400" dirty="0">
                <a:solidFill>
                  <a:schemeClr val="tx1"/>
                </a:solidFill>
              </a:rPr>
              <a:t>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+ 1] ←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]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	     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←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– 1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en-US" sz="2400" dirty="0">
                <a:solidFill>
                  <a:schemeClr val="tx1"/>
                </a:solidFill>
              </a:rPr>
              <a:t>		     A[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+ 1] ← key</a:t>
            </a:r>
            <a:endParaRPr lang="en-US" sz="2400" dirty="0"/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6462713" y="1250950"/>
            <a:ext cx="21336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800" dirty="0"/>
              <a:t>cost	 times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/>
              <a:t> </a:t>
            </a:r>
            <a:r>
              <a:rPr lang="en-US" sz="2400" dirty="0">
                <a:latin typeface="Comic Sans MS" pitchFamily="66" charset="0"/>
              </a:rPr>
              <a:t> c</a:t>
            </a:r>
            <a:r>
              <a:rPr lang="en-US" sz="2400" baseline="-25000" dirty="0">
                <a:latin typeface="Comic Sans MS" pitchFamily="66" charset="0"/>
              </a:rPr>
              <a:t>1</a:t>
            </a:r>
            <a:r>
              <a:rPr lang="en-US" sz="2400" dirty="0">
                <a:latin typeface="Comic Sans MS" pitchFamily="66" charset="0"/>
              </a:rPr>
              <a:t>          n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2</a:t>
            </a:r>
            <a:r>
              <a:rPr lang="en-US" sz="2400" dirty="0">
                <a:latin typeface="Comic Sans MS" pitchFamily="66" charset="0"/>
              </a:rPr>
              <a:t> 	   n-1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0	   n-1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4</a:t>
            </a:r>
            <a:r>
              <a:rPr lang="en-US" sz="2400" dirty="0">
                <a:latin typeface="Comic Sans MS" pitchFamily="66" charset="0"/>
              </a:rPr>
              <a:t>	   n-1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5</a:t>
            </a:r>
            <a:r>
              <a:rPr lang="en-US" sz="2400" dirty="0">
                <a:latin typeface="Comic Sans MS" pitchFamily="66" charset="0"/>
              </a:rPr>
              <a:t>	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6</a:t>
            </a:r>
            <a:r>
              <a:rPr lang="en-US" sz="2400" dirty="0">
                <a:latin typeface="Comic Sans MS" pitchFamily="66" charset="0"/>
              </a:rPr>
              <a:t> </a:t>
            </a: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7 </a:t>
            </a:r>
            <a:endParaRPr lang="en-US" sz="2400" dirty="0">
              <a:latin typeface="Comic Sans MS" pitchFamily="66" charset="0"/>
            </a:endParaRPr>
          </a:p>
          <a:p>
            <a:pPr marL="342900" indent="-342900">
              <a:lnSpc>
                <a:spcPct val="130000"/>
              </a:lnSpc>
              <a:spcBef>
                <a:spcPct val="20000"/>
              </a:spcBef>
            </a:pPr>
            <a:r>
              <a:rPr lang="en-US" sz="2400" dirty="0">
                <a:latin typeface="Comic Sans MS" pitchFamily="66" charset="0"/>
              </a:rPr>
              <a:t>  c</a:t>
            </a:r>
            <a:r>
              <a:rPr lang="en-US" sz="2400" baseline="-25000" dirty="0">
                <a:latin typeface="Comic Sans MS" pitchFamily="66" charset="0"/>
              </a:rPr>
              <a:t>8</a:t>
            </a:r>
            <a:r>
              <a:rPr lang="en-US" sz="2400" dirty="0">
                <a:latin typeface="Comic Sans MS" pitchFamily="66" charset="0"/>
              </a:rPr>
              <a:t>	    n-1	</a:t>
            </a:r>
            <a:r>
              <a:rPr lang="en-US" sz="2400" dirty="0"/>
              <a:t>   </a:t>
            </a:r>
            <a:endParaRPr lang="en-US" sz="2400" baseline="-25000" dirty="0"/>
          </a:p>
        </p:txBody>
      </p:sp>
      <p:graphicFrame>
        <p:nvGraphicFramePr>
          <p:cNvPr id="224263" name="Object 7"/>
          <p:cNvGraphicFramePr>
            <a:graphicFrameLocks noChangeAspect="1"/>
          </p:cNvGraphicFramePr>
          <p:nvPr/>
        </p:nvGraphicFramePr>
        <p:xfrm>
          <a:off x="7694613" y="4084638"/>
          <a:ext cx="833437" cy="539750"/>
        </p:xfrm>
        <a:graphic>
          <a:graphicData uri="http://schemas.openxmlformats.org/presentationml/2006/ole">
            <p:oleObj spid="_x0000_s61442" name="Equation" r:id="rId4" imgW="469800" imgH="304560" progId="Equation.3">
              <p:embed/>
            </p:oleObj>
          </a:graphicData>
        </a:graphic>
      </p:graphicFrame>
      <p:graphicFrame>
        <p:nvGraphicFramePr>
          <p:cNvPr id="224264" name="Object 8"/>
          <p:cNvGraphicFramePr>
            <a:graphicFrameLocks noChangeAspect="1"/>
          </p:cNvGraphicFramePr>
          <p:nvPr/>
        </p:nvGraphicFramePr>
        <p:xfrm>
          <a:off x="7467600" y="4800600"/>
          <a:ext cx="1354137" cy="531813"/>
        </p:xfrm>
        <a:graphic>
          <a:graphicData uri="http://schemas.openxmlformats.org/presentationml/2006/ole">
            <p:oleObj spid="_x0000_s61443" name="Equation" r:id="rId5" imgW="774360" imgH="304560" progId="Equation.3">
              <p:embed/>
            </p:oleObj>
          </a:graphicData>
        </a:graphic>
      </p:graphicFrame>
      <p:graphicFrame>
        <p:nvGraphicFramePr>
          <p:cNvPr id="224265" name="Object 9"/>
          <p:cNvGraphicFramePr>
            <a:graphicFrameLocks noChangeAspect="1"/>
          </p:cNvGraphicFramePr>
          <p:nvPr/>
        </p:nvGraphicFramePr>
        <p:xfrm>
          <a:off x="7694613" y="5243513"/>
          <a:ext cx="1354137" cy="531812"/>
        </p:xfrm>
        <a:graphic>
          <a:graphicData uri="http://schemas.openxmlformats.org/presentationml/2006/ole">
            <p:oleObj spid="_x0000_s61444" name="Equation" r:id="rId6" imgW="774360" imgH="304560" progId="Equation.3">
              <p:embed/>
            </p:oleObj>
          </a:graphicData>
        </a:graphic>
      </p:graphicFrame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33788" y="3565525"/>
            <a:ext cx="2933700" cy="831850"/>
            <a:chOff x="2289" y="2246"/>
            <a:chExt cx="1848" cy="524"/>
          </a:xfrm>
        </p:grpSpPr>
        <p:sp>
          <p:nvSpPr>
            <p:cNvPr id="224267" name="Text Box 11"/>
            <p:cNvSpPr txBox="1">
              <a:spLocks noChangeArrowheads="1"/>
            </p:cNvSpPr>
            <p:nvPr/>
          </p:nvSpPr>
          <p:spPr bwMode="auto">
            <a:xfrm>
              <a:off x="2289" y="2246"/>
              <a:ext cx="184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CC"/>
                  </a:solidFill>
                  <a:effectLst/>
                  <a:sym typeface="Symbol" pitchFamily="18" charset="2"/>
                </a:rPr>
                <a:t> </a:t>
              </a:r>
              <a:r>
                <a:rPr lang="en-US" sz="28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n</a:t>
              </a:r>
              <a:r>
                <a:rPr lang="en-US" sz="2800" baseline="300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2</a:t>
              </a:r>
              <a:r>
                <a:rPr lang="en-US" sz="28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/2 </a:t>
              </a:r>
              <a:r>
                <a:rPr lang="en-US" sz="24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comparisons</a:t>
              </a:r>
            </a:p>
          </p:txBody>
        </p:sp>
        <p:sp>
          <p:nvSpPr>
            <p:cNvPr id="224268" name="Freeform 12"/>
            <p:cNvSpPr>
              <a:spLocks/>
            </p:cNvSpPr>
            <p:nvPr/>
          </p:nvSpPr>
          <p:spPr bwMode="auto">
            <a:xfrm>
              <a:off x="3536" y="2500"/>
              <a:ext cx="208" cy="2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1" y="110"/>
                </a:cxn>
                <a:cxn ang="0">
                  <a:pos x="208" y="270"/>
                </a:cxn>
              </a:cxnLst>
              <a:rect l="0" t="0" r="r" b="b"/>
              <a:pathLst>
                <a:path w="208" h="270">
                  <a:moveTo>
                    <a:pt x="0" y="0"/>
                  </a:moveTo>
                  <a:cubicBezTo>
                    <a:pt x="68" y="32"/>
                    <a:pt x="136" y="65"/>
                    <a:pt x="171" y="110"/>
                  </a:cubicBezTo>
                  <a:cubicBezTo>
                    <a:pt x="206" y="155"/>
                    <a:pt x="207" y="212"/>
                    <a:pt x="208" y="27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913188" y="5016500"/>
            <a:ext cx="2684462" cy="927100"/>
            <a:chOff x="2465" y="3160"/>
            <a:chExt cx="1691" cy="584"/>
          </a:xfrm>
        </p:grpSpPr>
        <p:sp>
          <p:nvSpPr>
            <p:cNvPr id="224270" name="Text Box 14"/>
            <p:cNvSpPr txBox="1">
              <a:spLocks noChangeArrowheads="1"/>
            </p:cNvSpPr>
            <p:nvPr/>
          </p:nvSpPr>
          <p:spPr bwMode="auto">
            <a:xfrm>
              <a:off x="2465" y="3417"/>
              <a:ext cx="169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CC"/>
                  </a:solidFill>
                  <a:effectLst/>
                  <a:sym typeface="Symbol" pitchFamily="18" charset="2"/>
                </a:rPr>
                <a:t> </a:t>
              </a:r>
              <a:r>
                <a:rPr lang="en-US" sz="28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n</a:t>
              </a:r>
              <a:r>
                <a:rPr lang="en-US" sz="2800" baseline="300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2</a:t>
              </a:r>
              <a:r>
                <a:rPr lang="en-US" sz="28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/2 </a:t>
              </a:r>
              <a:r>
                <a:rPr lang="en-US" sz="2400" dirty="0">
                  <a:solidFill>
                    <a:srgbClr val="0000CC"/>
                  </a:solidFill>
                  <a:effectLst/>
                  <a:latin typeface="Comic Sans MS" pitchFamily="66" charset="0"/>
                  <a:sym typeface="Symbol" pitchFamily="18" charset="2"/>
                </a:rPr>
                <a:t>exchanges</a:t>
              </a:r>
            </a:p>
          </p:txBody>
        </p:sp>
        <p:sp>
          <p:nvSpPr>
            <p:cNvPr id="224271" name="Freeform 15"/>
            <p:cNvSpPr>
              <a:spLocks/>
            </p:cNvSpPr>
            <p:nvPr/>
          </p:nvSpPr>
          <p:spPr bwMode="auto">
            <a:xfrm rot="7371790" flipH="1">
              <a:off x="3755" y="3129"/>
              <a:ext cx="208" cy="2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1" y="110"/>
                </a:cxn>
                <a:cxn ang="0">
                  <a:pos x="208" y="270"/>
                </a:cxn>
              </a:cxnLst>
              <a:rect l="0" t="0" r="r" b="b"/>
              <a:pathLst>
                <a:path w="208" h="270">
                  <a:moveTo>
                    <a:pt x="0" y="0"/>
                  </a:moveTo>
                  <a:cubicBezTo>
                    <a:pt x="68" y="32"/>
                    <a:pt x="136" y="65"/>
                    <a:pt x="171" y="110"/>
                  </a:cubicBezTo>
                  <a:cubicBezTo>
                    <a:pt x="206" y="155"/>
                    <a:pt x="207" y="212"/>
                    <a:pt x="208" y="27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8" grpId="0" animBg="1"/>
      <p:bldP spid="22425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Insertion Sort: Average I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5334000"/>
          </a:xfrm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Assume:</a:t>
            </a:r>
            <a:r>
              <a:rPr lang="en-US" dirty="0"/>
              <a:t> When a key is moved by the While loop, all positions are equally likely.</a:t>
            </a:r>
          </a:p>
          <a:p>
            <a:r>
              <a:rPr lang="en-US" dirty="0"/>
              <a:t>There are </a:t>
            </a:r>
            <a:r>
              <a:rPr lang="en-US" dirty="0" err="1"/>
              <a:t>i</a:t>
            </a:r>
            <a:r>
              <a:rPr lang="en-US" dirty="0"/>
              <a:t> positions (</a:t>
            </a:r>
            <a:r>
              <a:rPr lang="en-US" dirty="0" err="1"/>
              <a:t>i</a:t>
            </a:r>
            <a:r>
              <a:rPr lang="en-US" dirty="0"/>
              <a:t> is loop variable of for loop) (Probability of each: 1/</a:t>
            </a:r>
            <a:r>
              <a:rPr lang="en-US" dirty="0" err="1"/>
              <a:t>i</a:t>
            </a:r>
            <a:r>
              <a:rPr lang="en-US" dirty="0"/>
              <a:t>.)</a:t>
            </a:r>
          </a:p>
          <a:p>
            <a:r>
              <a:rPr lang="en-US" dirty="0"/>
              <a:t>One comparison is needed to leave the key in its present position.</a:t>
            </a:r>
          </a:p>
          <a:p>
            <a:r>
              <a:rPr lang="en-US" dirty="0"/>
              <a:t>Two comparisons are needed to move key over one position.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 Average II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077200" cy="2895600"/>
          </a:xfrm>
        </p:spPr>
        <p:txBody>
          <a:bodyPr/>
          <a:lstStyle/>
          <a:p>
            <a:r>
              <a:rPr lang="en-US" dirty="0">
                <a:solidFill>
                  <a:srgbClr val="0000CC"/>
                </a:solidFill>
              </a:rPr>
              <a:t>In general: </a:t>
            </a:r>
            <a:r>
              <a:rPr lang="en-US" dirty="0"/>
              <a:t>k comparisons are required to move the key over k-1 positions.</a:t>
            </a:r>
          </a:p>
          <a:p>
            <a:r>
              <a:rPr lang="en-US" dirty="0">
                <a:solidFill>
                  <a:srgbClr val="0000CC"/>
                </a:solidFill>
              </a:rPr>
              <a:t>Exception: </a:t>
            </a:r>
            <a:r>
              <a:rPr lang="en-US" dirty="0"/>
              <a:t>Both first and second positions require i-1 comparisons.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33400" y="5105400"/>
            <a:ext cx="8229600" cy="381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51054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56388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09600" y="47244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1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219200" y="47244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2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1828800" y="47244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3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2667000" y="4724400"/>
            <a:ext cx="4127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...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6324600" y="4724400"/>
            <a:ext cx="23596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5638800" y="4724400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i-1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5105400" y="4724400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i-2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33400" y="5410200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i-1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143000" y="5410200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i-1</a:t>
            </a:r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>
            <a:off x="10668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16764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1752600" y="5410200"/>
            <a:ext cx="44114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i-2</a:t>
            </a:r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22860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>
            <a:off x="61722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>
            <a:off x="6705600" y="5105400"/>
            <a:ext cx="0" cy="381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5181600" y="54102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3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5715000" y="54102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2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248400" y="5410200"/>
            <a:ext cx="3129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1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457200" y="4343400"/>
            <a:ext cx="100540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Position</a:t>
            </a:r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2667000" y="5334000"/>
            <a:ext cx="4127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...</a:t>
            </a: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2667000" y="5029200"/>
            <a:ext cx="4127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...</a:t>
            </a:r>
          </a:p>
        </p:txBody>
      </p:sp>
      <p:sp>
        <p:nvSpPr>
          <p:cNvPr id="20510" name="Text Box 30"/>
          <p:cNvSpPr txBox="1">
            <a:spLocks noChangeArrowheads="1"/>
          </p:cNvSpPr>
          <p:nvPr/>
        </p:nvSpPr>
        <p:spPr bwMode="auto">
          <a:xfrm>
            <a:off x="517525" y="5843588"/>
            <a:ext cx="554510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Comparisons necessary to place key in this 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 Average III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04800" y="1219200"/>
            <a:ext cx="8227894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>
                <a:solidFill>
                  <a:srgbClr val="0000CC"/>
                </a:solidFill>
                <a:effectLst/>
              </a:rPr>
              <a:t>Average Comparisons </a:t>
            </a:r>
            <a:r>
              <a:rPr lang="en-US" sz="3600" dirty="0">
                <a:effectLst/>
              </a:rPr>
              <a:t>to place one key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81000" y="3657600"/>
            <a:ext cx="1716088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>
                <a:effectLst/>
              </a:rPr>
              <a:t>Solving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2819400" y="1905000"/>
          <a:ext cx="3265714" cy="1544594"/>
        </p:xfrm>
        <a:graphic>
          <a:graphicData uri="http://schemas.openxmlformats.org/presentationml/2006/ole">
            <p:oleObj spid="_x0000_s4100" name="Equation" r:id="rId3" imgW="939600" imgH="444240" progId="Equation.3">
              <p:embed/>
            </p:oleObj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52400" y="4343400"/>
          <a:ext cx="8686800" cy="1361066"/>
        </p:xfrm>
        <a:graphic>
          <a:graphicData uri="http://schemas.openxmlformats.org/presentationml/2006/ole">
            <p:oleObj spid="_x0000_s4101" name="Equation" r:id="rId4" imgW="27558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 Average IV</a:t>
            </a:r>
          </a:p>
        </p:txBody>
      </p:sp>
      <p:sp>
        <p:nvSpPr>
          <p:cNvPr id="21507" name="Rectangle 1027"/>
          <p:cNvSpPr>
            <a:spLocks noChangeArrowheads="1"/>
          </p:cNvSpPr>
          <p:nvPr/>
        </p:nvSpPr>
        <p:spPr bwMode="auto">
          <a:xfrm>
            <a:off x="304800" y="1219200"/>
            <a:ext cx="219874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effectLst/>
              </a:rPr>
              <a:t>For All Keys:</a:t>
            </a:r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990600" y="1828800"/>
          <a:ext cx="7494494" cy="1219200"/>
        </p:xfrm>
        <a:graphic>
          <a:graphicData uri="http://schemas.openxmlformats.org/presentationml/2006/ole">
            <p:oleObj spid="_x0000_s5125" name="Equation" r:id="rId3" imgW="2654280" imgH="43164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905000" y="3429000"/>
          <a:ext cx="5768788" cy="1371600"/>
        </p:xfrm>
        <a:graphic>
          <a:graphicData uri="http://schemas.openxmlformats.org/presentationml/2006/ole">
            <p:oleObj spid="_x0000_s5126" name="Equation" r:id="rId4" imgW="1815840" imgH="431640" progId="Equation.3">
              <p:embed/>
            </p:oleObj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981200" y="4889500"/>
          <a:ext cx="4910909" cy="1282700"/>
        </p:xfrm>
        <a:graphic>
          <a:graphicData uri="http://schemas.openxmlformats.org/presentationml/2006/ole">
            <p:oleObj spid="_x0000_s5127" name="Equation" r:id="rId5" imgW="17017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Complexity of Insertion 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Best case performance </a:t>
            </a:r>
          </a:p>
          <a:p>
            <a:endParaRPr lang="en-US" dirty="0" smtClean="0"/>
          </a:p>
          <a:p>
            <a:r>
              <a:rPr lang="en-US" dirty="0" smtClean="0"/>
              <a:t>Average case performance </a:t>
            </a:r>
          </a:p>
          <a:p>
            <a:endParaRPr lang="en-US" dirty="0" smtClean="0"/>
          </a:p>
          <a:p>
            <a:r>
              <a:rPr lang="en-US" dirty="0" smtClean="0"/>
              <a:t>Worst case performance  </a:t>
            </a:r>
          </a:p>
          <a:p>
            <a:endParaRPr lang="en-US" dirty="0" smtClean="0"/>
          </a:p>
          <a:p>
            <a:r>
              <a:rPr lang="en-US" dirty="0" smtClean="0"/>
              <a:t>Worst case space complexity auxiliary</a:t>
            </a:r>
          </a:p>
          <a:p>
            <a:r>
              <a:rPr lang="en-US" dirty="0" smtClean="0"/>
              <a:t>Where </a:t>
            </a:r>
            <a:r>
              <a:rPr lang="en-US" b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is the number of elements being sorted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>
                <a:solidFill>
                  <a:srgbClr val="0000CC"/>
                </a:solidFill>
                <a:sym typeface="Symbol" pitchFamily="18" charset="2"/>
              </a:rPr>
              <a:t> n</a:t>
            </a:r>
            <a:r>
              <a:rPr lang="en-US" sz="3000" baseline="30000" dirty="0" smtClean="0">
                <a:solidFill>
                  <a:srgbClr val="0000CC"/>
                </a:solidFill>
                <a:sym typeface="Symbol" pitchFamily="18" charset="2"/>
              </a:rPr>
              <a:t>2</a:t>
            </a:r>
            <a:r>
              <a:rPr lang="en-US" sz="3000" dirty="0" smtClean="0">
                <a:solidFill>
                  <a:srgbClr val="0000CC"/>
                </a:solidFill>
                <a:sym typeface="Symbol" pitchFamily="18" charset="2"/>
              </a:rPr>
              <a:t>/2 comparisons </a:t>
            </a:r>
            <a:r>
              <a:rPr lang="en-US" sz="3000" dirty="0" smtClean="0">
                <a:sym typeface="Symbol" pitchFamily="18" charset="2"/>
              </a:rPr>
              <a:t>and </a:t>
            </a:r>
            <a:r>
              <a:rPr lang="en-US" sz="3000" dirty="0" smtClean="0">
                <a:solidFill>
                  <a:srgbClr val="0000CC"/>
                </a:solidFill>
                <a:sym typeface="Symbol" pitchFamily="18" charset="2"/>
              </a:rPr>
              <a:t>exchanges</a:t>
            </a:r>
            <a:endParaRPr lang="en-US" sz="3000" baseline="30000" dirty="0" smtClean="0">
              <a:solidFill>
                <a:srgbClr val="0000CC"/>
              </a:solidFill>
              <a:sym typeface="Symbol" pitchFamily="18" charset="2"/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098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O(n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219200"/>
            <a:ext cx="1447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(1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43434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Sorts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371600"/>
          <a:ext cx="86106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1676400"/>
                <a:gridCol w="2133600"/>
                <a:gridCol w="1981200"/>
              </a:tblGrid>
              <a:tr h="91440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00CC"/>
                          </a:solidFill>
                        </a:rPr>
                        <a:t>Bubble</a:t>
                      </a:r>
                      <a:endParaRPr lang="en-US" sz="3600" b="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00CC"/>
                          </a:solidFill>
                        </a:rPr>
                        <a:t>Selection</a:t>
                      </a:r>
                      <a:endParaRPr lang="en-US" sz="3600" b="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solidFill>
                            <a:srgbClr val="0000CC"/>
                          </a:solidFill>
                        </a:rPr>
                        <a:t>Insertion</a:t>
                      </a:r>
                      <a:endParaRPr lang="en-US" sz="3600" b="0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Best Case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Average Case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Worst</a:t>
                      </a:r>
                      <a:r>
                        <a:rPr lang="en-US" sz="3200" baseline="0" dirty="0" smtClean="0"/>
                        <a:t> Case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Space</a:t>
                      </a:r>
                      <a:r>
                        <a:rPr lang="en-US" sz="3200" baseline="0" dirty="0" smtClean="0"/>
                        <a:t> complexity</a:t>
                      </a:r>
                      <a:endParaRPr 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Picture 6" descr="O(n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1" y="2438400"/>
            <a:ext cx="1447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41910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1510" y="41910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151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O(n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438400"/>
            <a:ext cx="1447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6510" y="23622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766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O(n^2)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6510" y="4191000"/>
            <a:ext cx="160909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O(1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51816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O(1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52578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O(1)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5181600"/>
            <a:ext cx="137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Bubble and Insertion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Bubble sort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0000CC"/>
                </a:solidFill>
              </a:rPr>
              <a:t>asymptotically equivalent </a:t>
            </a:r>
            <a:r>
              <a:rPr lang="en-US" dirty="0" smtClean="0"/>
              <a:t>in running time </a:t>
            </a:r>
            <a:r>
              <a:rPr lang="en-US" b="1" dirty="0" smtClean="0">
                <a:solidFill>
                  <a:srgbClr val="0000CC"/>
                </a:solidFill>
              </a:rPr>
              <a:t>O(n</a:t>
            </a:r>
            <a:r>
              <a:rPr lang="en-US" b="1" baseline="30000" dirty="0" smtClean="0">
                <a:solidFill>
                  <a:srgbClr val="0000CC"/>
                </a:solidFill>
              </a:rPr>
              <a:t>2</a:t>
            </a:r>
            <a:r>
              <a:rPr lang="en-US" b="1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CC3300"/>
                </a:solidFill>
              </a:rPr>
              <a:t>insertion sort </a:t>
            </a:r>
            <a:r>
              <a:rPr lang="en-US" dirty="0" smtClean="0"/>
              <a:t>in the worst case</a:t>
            </a:r>
          </a:p>
          <a:p>
            <a:r>
              <a:rPr lang="en-US" dirty="0" smtClean="0"/>
              <a:t>But the two algorithms </a:t>
            </a:r>
            <a:r>
              <a:rPr lang="en-US" u="sng" dirty="0" smtClean="0"/>
              <a:t>differ greatly </a:t>
            </a:r>
            <a:r>
              <a:rPr lang="en-US" dirty="0" smtClean="0"/>
              <a:t>in the number of swaps necessary</a:t>
            </a:r>
          </a:p>
          <a:p>
            <a:r>
              <a:rPr lang="en-US" dirty="0" smtClean="0"/>
              <a:t>Experimental results have also shown that </a:t>
            </a:r>
            <a:r>
              <a:rPr lang="en-US" dirty="0" smtClean="0">
                <a:solidFill>
                  <a:srgbClr val="CC3300"/>
                </a:solidFill>
              </a:rPr>
              <a:t>insertion sort </a:t>
            </a:r>
            <a:r>
              <a:rPr lang="en-US" dirty="0" smtClean="0"/>
              <a:t>performs considerably better even on random lists. </a:t>
            </a:r>
          </a:p>
          <a:p>
            <a:r>
              <a:rPr lang="en-US" dirty="0" smtClean="0"/>
              <a:t>For these reasons many modern algorithm textbooks avoid using the </a:t>
            </a:r>
            <a:r>
              <a:rPr lang="en-US" dirty="0" smtClean="0">
                <a:solidFill>
                  <a:srgbClr val="C00000"/>
                </a:solidFill>
              </a:rPr>
              <a:t>bubble sort </a:t>
            </a:r>
            <a:r>
              <a:rPr lang="en-US" dirty="0" smtClean="0"/>
              <a:t>algorithm in favor of </a:t>
            </a:r>
            <a:r>
              <a:rPr lang="en-US" dirty="0" smtClean="0">
                <a:solidFill>
                  <a:srgbClr val="CC3300"/>
                </a:solidFill>
              </a:rPr>
              <a:t>insertion sort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Bubble and Insertion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Bubble sort </a:t>
            </a:r>
            <a:r>
              <a:rPr lang="en-US" dirty="0" smtClean="0"/>
              <a:t>also interacts poorly with modern CPU hardware. It requires </a:t>
            </a:r>
          </a:p>
          <a:p>
            <a:pPr lvl="1"/>
            <a:r>
              <a:rPr lang="en-US" dirty="0" smtClean="0"/>
              <a:t>at least </a:t>
            </a:r>
            <a:r>
              <a:rPr lang="en-US" dirty="0" smtClean="0">
                <a:solidFill>
                  <a:srgbClr val="0000CC"/>
                </a:solidFill>
              </a:rPr>
              <a:t>twice</a:t>
            </a:r>
            <a:r>
              <a:rPr lang="en-US" dirty="0" smtClean="0"/>
              <a:t> as many </a:t>
            </a:r>
            <a:r>
              <a:rPr lang="en-US" dirty="0" smtClean="0">
                <a:solidFill>
                  <a:srgbClr val="990000"/>
                </a:solidFill>
              </a:rPr>
              <a:t>writes</a:t>
            </a:r>
            <a:r>
              <a:rPr lang="en-US" dirty="0" smtClean="0"/>
              <a:t> as insertion sort,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twice</a:t>
            </a:r>
            <a:r>
              <a:rPr lang="en-US" dirty="0" smtClean="0"/>
              <a:t> as many </a:t>
            </a:r>
            <a:r>
              <a:rPr lang="en-US" dirty="0" smtClean="0">
                <a:solidFill>
                  <a:srgbClr val="990000"/>
                </a:solidFill>
              </a:rPr>
              <a:t>cache misses</a:t>
            </a:r>
            <a:r>
              <a:rPr lang="en-US" dirty="0" smtClean="0"/>
              <a:t>, and </a:t>
            </a:r>
          </a:p>
          <a:p>
            <a:pPr lvl="1"/>
            <a:r>
              <a:rPr lang="en-US" dirty="0" smtClean="0"/>
              <a:t>asymptotically </a:t>
            </a:r>
            <a:r>
              <a:rPr lang="en-US" dirty="0" smtClean="0">
                <a:solidFill>
                  <a:srgbClr val="0000CC"/>
                </a:solidFill>
              </a:rPr>
              <a:t>more</a:t>
            </a:r>
            <a:r>
              <a:rPr lang="en-US" dirty="0" smtClean="0"/>
              <a:t> branch miss predictions. </a:t>
            </a:r>
          </a:p>
          <a:p>
            <a:r>
              <a:rPr lang="en-US" dirty="0" smtClean="0"/>
              <a:t>Experiments of sorting strings in Java show </a:t>
            </a:r>
            <a:r>
              <a:rPr lang="en-US" dirty="0" smtClean="0">
                <a:solidFill>
                  <a:srgbClr val="990000"/>
                </a:solidFill>
              </a:rPr>
              <a:t>bubble sort </a:t>
            </a:r>
            <a:r>
              <a:rPr lang="en-US" dirty="0" smtClean="0"/>
              <a:t>to be </a:t>
            </a:r>
          </a:p>
          <a:p>
            <a:pPr lvl="1"/>
            <a:r>
              <a:rPr lang="en-US" dirty="0" smtClean="0"/>
              <a:t>roughly </a:t>
            </a:r>
            <a:r>
              <a:rPr lang="en-US" dirty="0" smtClean="0">
                <a:solidFill>
                  <a:srgbClr val="0000CC"/>
                </a:solidFill>
              </a:rPr>
              <a:t>5 </a:t>
            </a:r>
            <a:r>
              <a:rPr lang="en-US" dirty="0" smtClean="0"/>
              <a:t>times slower than </a:t>
            </a:r>
            <a:r>
              <a:rPr lang="en-US" dirty="0" smtClean="0">
                <a:solidFill>
                  <a:srgbClr val="CC3300"/>
                </a:solidFill>
              </a:rPr>
              <a:t>insertion sort </a:t>
            </a:r>
            <a:r>
              <a:rPr lang="en-US" dirty="0" smtClean="0"/>
              <a:t>and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40%</a:t>
            </a:r>
            <a:r>
              <a:rPr lang="en-US" dirty="0" smtClean="0"/>
              <a:t> slower than </a:t>
            </a:r>
            <a:r>
              <a:rPr lang="en-US" dirty="0" smtClean="0">
                <a:solidFill>
                  <a:srgbClr val="0000CC"/>
                </a:solidFill>
              </a:rPr>
              <a:t>selection sort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Selection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Among simple average-case Θ(</a:t>
            </a:r>
            <a:r>
              <a:rPr lang="en-US" i="1" dirty="0" smtClean="0"/>
              <a:t>n</a:t>
            </a:r>
            <a:r>
              <a:rPr lang="en-US" baseline="30000" dirty="0" smtClean="0"/>
              <a:t>2</a:t>
            </a:r>
            <a:r>
              <a:rPr lang="en-US" dirty="0" smtClean="0"/>
              <a:t>) algorithms, </a:t>
            </a:r>
            <a:r>
              <a:rPr lang="en-US" dirty="0" smtClean="0">
                <a:solidFill>
                  <a:srgbClr val="0000CC"/>
                </a:solidFill>
              </a:rPr>
              <a:t>selection sort </a:t>
            </a:r>
            <a:r>
              <a:rPr lang="en-US" dirty="0" smtClean="0"/>
              <a:t>almost always outperforms </a:t>
            </a:r>
            <a:r>
              <a:rPr lang="en-US" dirty="0" smtClean="0">
                <a:solidFill>
                  <a:srgbClr val="FF0000"/>
                </a:solidFill>
              </a:rPr>
              <a:t>bubble sort</a:t>
            </a:r>
          </a:p>
          <a:p>
            <a:r>
              <a:rPr lang="en-US" dirty="0" smtClean="0"/>
              <a:t>Simple calculation shows that </a:t>
            </a:r>
            <a:r>
              <a:rPr lang="en-US" dirty="0" smtClean="0">
                <a:solidFill>
                  <a:srgbClr val="C00000"/>
                </a:solidFill>
              </a:rPr>
              <a:t>insertion sort </a:t>
            </a:r>
            <a:r>
              <a:rPr lang="en-US" dirty="0" smtClean="0"/>
              <a:t>will therefore usually perform about half as many comparisons as </a:t>
            </a:r>
            <a:r>
              <a:rPr lang="en-US" dirty="0" smtClean="0">
                <a:solidFill>
                  <a:srgbClr val="0000CC"/>
                </a:solidFill>
              </a:rPr>
              <a:t>selection sort</a:t>
            </a:r>
            <a:r>
              <a:rPr lang="en-US" dirty="0" smtClean="0"/>
              <a:t>, although it can perform just as many or far fewer depending on the order the array was in prior to sorting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selection sort </a:t>
            </a:r>
            <a:r>
              <a:rPr lang="en-US" dirty="0" smtClean="0"/>
              <a:t>is preferable to </a:t>
            </a:r>
            <a:r>
              <a:rPr lang="en-US" dirty="0" smtClean="0">
                <a:solidFill>
                  <a:srgbClr val="C00000"/>
                </a:solidFill>
              </a:rPr>
              <a:t>insertion sort </a:t>
            </a:r>
            <a:r>
              <a:rPr lang="en-US" dirty="0" smtClean="0"/>
              <a:t>in terms of number of writes (Θ(</a:t>
            </a:r>
            <a:r>
              <a:rPr lang="en-US" i="1" dirty="0" smtClean="0"/>
              <a:t>n</a:t>
            </a:r>
            <a:r>
              <a:rPr lang="en-US" dirty="0" smtClean="0"/>
              <a:t>) swaps versus Ο(</a:t>
            </a:r>
            <a:r>
              <a:rPr lang="en-US" i="1" dirty="0" smtClean="0"/>
              <a:t>n</a:t>
            </a:r>
            <a:r>
              <a:rPr lang="en-US" baseline="30000" dirty="0" smtClean="0"/>
              <a:t>2</a:t>
            </a:r>
            <a:r>
              <a:rPr lang="en-US" dirty="0" smtClean="0"/>
              <a:t>) swaps)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Optimality Analysis I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discover an optimal algorithm we need to find an </a:t>
            </a:r>
            <a:r>
              <a:rPr lang="en-US" dirty="0">
                <a:solidFill>
                  <a:srgbClr val="0000CC"/>
                </a:solidFill>
              </a:rPr>
              <a:t>upper </a:t>
            </a:r>
            <a:r>
              <a:rPr lang="en-US" dirty="0"/>
              <a:t>and </a:t>
            </a:r>
            <a:r>
              <a:rPr lang="en-US" dirty="0">
                <a:solidFill>
                  <a:srgbClr val="0000CC"/>
                </a:solidFill>
              </a:rPr>
              <a:t>lower asymptotic bound </a:t>
            </a:r>
            <a:r>
              <a:rPr lang="en-US" dirty="0"/>
              <a:t>for a </a:t>
            </a:r>
            <a:r>
              <a:rPr lang="en-US" i="1" dirty="0"/>
              <a:t>problem</a:t>
            </a:r>
            <a:r>
              <a:rPr lang="en-US" dirty="0"/>
              <a:t>.</a:t>
            </a:r>
          </a:p>
          <a:p>
            <a:r>
              <a:rPr lang="en-US" dirty="0"/>
              <a:t>An </a:t>
            </a:r>
            <a:r>
              <a:rPr lang="en-US" dirty="0">
                <a:solidFill>
                  <a:srgbClr val="0000CC"/>
                </a:solidFill>
              </a:rPr>
              <a:t>algorithm </a:t>
            </a:r>
            <a:r>
              <a:rPr lang="en-US" dirty="0"/>
              <a:t>gives us </a:t>
            </a:r>
            <a:r>
              <a:rPr lang="en-US" dirty="0">
                <a:solidFill>
                  <a:srgbClr val="0000CC"/>
                </a:solidFill>
              </a:rPr>
              <a:t>an upper bound</a:t>
            </a:r>
            <a:r>
              <a:rPr lang="en-US" dirty="0"/>
              <a:t>. The worst case for sorting cannot exceed </a:t>
            </a:r>
            <a:r>
              <a:rPr lang="en-US" dirty="0">
                <a:solidFill>
                  <a:srgbClr val="0000CC"/>
                </a:solidFill>
                <a:sym typeface="Symbol" pitchFamily="18" charset="2"/>
              </a:rPr>
              <a:t>(</a:t>
            </a:r>
            <a:r>
              <a:rPr lang="en-US" i="1" dirty="0">
                <a:solidFill>
                  <a:srgbClr val="0000CC"/>
                </a:solidFill>
                <a:sym typeface="Symbol" pitchFamily="18" charset="2"/>
              </a:rPr>
              <a:t>n</a:t>
            </a:r>
            <a:r>
              <a:rPr lang="en-US" baseline="30000" dirty="0">
                <a:solidFill>
                  <a:srgbClr val="0000CC"/>
                </a:solidFill>
                <a:sym typeface="Symbol" pitchFamily="18" charset="2"/>
              </a:rPr>
              <a:t>2</a:t>
            </a:r>
            <a:r>
              <a:rPr lang="en-US" dirty="0">
                <a:solidFill>
                  <a:srgbClr val="0000CC"/>
                </a:solidFill>
                <a:sym typeface="Symbol" pitchFamily="18" charset="2"/>
              </a:rPr>
              <a:t>) </a:t>
            </a:r>
            <a:r>
              <a:rPr lang="en-US" dirty="0">
                <a:sym typeface="Symbol" pitchFamily="18" charset="2"/>
              </a:rPr>
              <a:t>because we have Insertion Sort that runs that fast.</a:t>
            </a:r>
          </a:p>
          <a:p>
            <a:r>
              <a:rPr lang="en-US" dirty="0">
                <a:solidFill>
                  <a:srgbClr val="990000"/>
                </a:solidFill>
                <a:sym typeface="Symbol" pitchFamily="18" charset="2"/>
              </a:rPr>
              <a:t>Lower bounds </a:t>
            </a:r>
            <a:r>
              <a:rPr lang="en-US" dirty="0">
                <a:sym typeface="Symbol" pitchFamily="18" charset="2"/>
              </a:rPr>
              <a:t>require mathematical </a:t>
            </a:r>
            <a:r>
              <a:rPr lang="en-US" dirty="0" smtClean="0">
                <a:sym typeface="Symbol" pitchFamily="18" charset="2"/>
              </a:rPr>
              <a:t>arguments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Optimality Analysis II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334000"/>
          </a:xfrm>
        </p:spPr>
        <p:txBody>
          <a:bodyPr/>
          <a:lstStyle/>
          <a:p>
            <a:r>
              <a:rPr lang="en-US" dirty="0"/>
              <a:t>Making mathematical arguments </a:t>
            </a:r>
            <a:r>
              <a:rPr lang="en-US" i="1" dirty="0"/>
              <a:t>usually</a:t>
            </a:r>
            <a:r>
              <a:rPr lang="en-US" dirty="0"/>
              <a:t> involves assumptions about how the problem will be solved.</a:t>
            </a:r>
          </a:p>
          <a:p>
            <a:r>
              <a:rPr lang="en-US" dirty="0"/>
              <a:t>Invalidating the assumptions invalidates the lower bound.</a:t>
            </a:r>
          </a:p>
          <a:p>
            <a:r>
              <a:rPr lang="en-US" dirty="0"/>
              <a:t>Sorting an array of numbers requires at least </a:t>
            </a:r>
            <a:r>
              <a:rPr lang="en-US" dirty="0">
                <a:sym typeface="Symbol" pitchFamily="18" charset="2"/>
              </a:rPr>
              <a:t>(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) time, because it would take that much time to rearrange a list that was rotated one element out of 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Rotating One Element</a:t>
            </a:r>
          </a:p>
        </p:txBody>
      </p:sp>
      <p:sp>
        <p:nvSpPr>
          <p:cNvPr id="58371" name="Rectangle 1027"/>
          <p:cNvSpPr>
            <a:spLocks noChangeArrowheads="1"/>
          </p:cNvSpPr>
          <p:nvPr/>
        </p:nvSpPr>
        <p:spPr bwMode="auto">
          <a:xfrm>
            <a:off x="457200" y="22860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2" name="Rectangle 1028"/>
          <p:cNvSpPr>
            <a:spLocks noChangeArrowheads="1"/>
          </p:cNvSpPr>
          <p:nvPr/>
        </p:nvSpPr>
        <p:spPr bwMode="auto">
          <a:xfrm>
            <a:off x="457200" y="25908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3" name="Rectangle 1029"/>
          <p:cNvSpPr>
            <a:spLocks noChangeArrowheads="1"/>
          </p:cNvSpPr>
          <p:nvPr/>
        </p:nvSpPr>
        <p:spPr bwMode="auto">
          <a:xfrm>
            <a:off x="457200" y="28956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4" name="Rectangle 1030"/>
          <p:cNvSpPr>
            <a:spLocks noChangeArrowheads="1"/>
          </p:cNvSpPr>
          <p:nvPr/>
        </p:nvSpPr>
        <p:spPr bwMode="auto">
          <a:xfrm>
            <a:off x="457200" y="3200400"/>
            <a:ext cx="1219200" cy="12192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5" name="Rectangle 1031"/>
          <p:cNvSpPr>
            <a:spLocks noChangeArrowheads="1"/>
          </p:cNvSpPr>
          <p:nvPr/>
        </p:nvSpPr>
        <p:spPr bwMode="auto">
          <a:xfrm>
            <a:off x="457200" y="44196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6" name="Rectangle 1032"/>
          <p:cNvSpPr>
            <a:spLocks noChangeArrowheads="1"/>
          </p:cNvSpPr>
          <p:nvPr/>
        </p:nvSpPr>
        <p:spPr bwMode="auto">
          <a:xfrm>
            <a:off x="457200" y="47244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8377" name="Rectangle 1033"/>
          <p:cNvSpPr>
            <a:spLocks noChangeArrowheads="1"/>
          </p:cNvSpPr>
          <p:nvPr/>
        </p:nvSpPr>
        <p:spPr bwMode="auto">
          <a:xfrm>
            <a:off x="3657600" y="22860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8" name="Rectangle 1034"/>
          <p:cNvSpPr>
            <a:spLocks noChangeArrowheads="1"/>
          </p:cNvSpPr>
          <p:nvPr/>
        </p:nvSpPr>
        <p:spPr bwMode="auto">
          <a:xfrm>
            <a:off x="3657600" y="25908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Rectangle 1035"/>
          <p:cNvSpPr>
            <a:spLocks noChangeArrowheads="1"/>
          </p:cNvSpPr>
          <p:nvPr/>
        </p:nvSpPr>
        <p:spPr bwMode="auto">
          <a:xfrm>
            <a:off x="3657600" y="28956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Rectangle 1036"/>
          <p:cNvSpPr>
            <a:spLocks noChangeArrowheads="1"/>
          </p:cNvSpPr>
          <p:nvPr/>
        </p:nvSpPr>
        <p:spPr bwMode="auto">
          <a:xfrm>
            <a:off x="3657600" y="3200400"/>
            <a:ext cx="1219200" cy="12192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81" name="Rectangle 1037"/>
          <p:cNvSpPr>
            <a:spLocks noChangeArrowheads="1"/>
          </p:cNvSpPr>
          <p:nvPr/>
        </p:nvSpPr>
        <p:spPr bwMode="auto">
          <a:xfrm>
            <a:off x="3657600" y="44196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82" name="Rectangle 1038"/>
          <p:cNvSpPr>
            <a:spLocks noChangeArrowheads="1"/>
          </p:cNvSpPr>
          <p:nvPr/>
        </p:nvSpPr>
        <p:spPr bwMode="auto">
          <a:xfrm>
            <a:off x="3657600" y="4724400"/>
            <a:ext cx="1219200" cy="3048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Text Box 1039"/>
          <p:cNvSpPr txBox="1">
            <a:spLocks noChangeArrowheads="1"/>
          </p:cNvSpPr>
          <p:nvPr/>
        </p:nvSpPr>
        <p:spPr bwMode="auto">
          <a:xfrm>
            <a:off x="762000" y="2209800"/>
            <a:ext cx="56938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2nd</a:t>
            </a:r>
          </a:p>
        </p:txBody>
      </p:sp>
      <p:sp>
        <p:nvSpPr>
          <p:cNvPr id="58384" name="Text Box 1040"/>
          <p:cNvSpPr txBox="1">
            <a:spLocks noChangeArrowheads="1"/>
          </p:cNvSpPr>
          <p:nvPr/>
        </p:nvSpPr>
        <p:spPr bwMode="auto">
          <a:xfrm>
            <a:off x="762000" y="2514600"/>
            <a:ext cx="51809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3rd</a:t>
            </a:r>
          </a:p>
        </p:txBody>
      </p:sp>
      <p:sp>
        <p:nvSpPr>
          <p:cNvPr id="58385" name="Text Box 1041"/>
          <p:cNvSpPr txBox="1">
            <a:spLocks noChangeArrowheads="1"/>
          </p:cNvSpPr>
          <p:nvPr/>
        </p:nvSpPr>
        <p:spPr bwMode="auto">
          <a:xfrm>
            <a:off x="762000" y="2819400"/>
            <a:ext cx="50526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4th</a:t>
            </a:r>
          </a:p>
        </p:txBody>
      </p:sp>
      <p:sp>
        <p:nvSpPr>
          <p:cNvPr id="58386" name="Text Box 1042"/>
          <p:cNvSpPr txBox="1">
            <a:spLocks noChangeArrowheads="1"/>
          </p:cNvSpPr>
          <p:nvPr/>
        </p:nvSpPr>
        <p:spPr bwMode="auto">
          <a:xfrm>
            <a:off x="762000" y="4343400"/>
            <a:ext cx="50526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nth</a:t>
            </a:r>
          </a:p>
        </p:txBody>
      </p:sp>
      <p:sp>
        <p:nvSpPr>
          <p:cNvPr id="58387" name="Text Box 1043"/>
          <p:cNvSpPr txBox="1">
            <a:spLocks noChangeArrowheads="1"/>
          </p:cNvSpPr>
          <p:nvPr/>
        </p:nvSpPr>
        <p:spPr bwMode="auto">
          <a:xfrm>
            <a:off x="762000" y="4648200"/>
            <a:ext cx="49244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1st</a:t>
            </a:r>
          </a:p>
        </p:txBody>
      </p:sp>
      <p:sp>
        <p:nvSpPr>
          <p:cNvPr id="58388" name="Text Box 1044"/>
          <p:cNvSpPr txBox="1">
            <a:spLocks noChangeArrowheads="1"/>
          </p:cNvSpPr>
          <p:nvPr/>
        </p:nvSpPr>
        <p:spPr bwMode="auto">
          <a:xfrm>
            <a:off x="3886200" y="2514600"/>
            <a:ext cx="56938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2nd</a:t>
            </a:r>
          </a:p>
        </p:txBody>
      </p:sp>
      <p:sp>
        <p:nvSpPr>
          <p:cNvPr id="58389" name="Text Box 1045"/>
          <p:cNvSpPr txBox="1">
            <a:spLocks noChangeArrowheads="1"/>
          </p:cNvSpPr>
          <p:nvPr/>
        </p:nvSpPr>
        <p:spPr bwMode="auto">
          <a:xfrm>
            <a:off x="3886200" y="2819400"/>
            <a:ext cx="51809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3rd</a:t>
            </a:r>
          </a:p>
        </p:txBody>
      </p:sp>
      <p:sp>
        <p:nvSpPr>
          <p:cNvPr id="58390" name="Text Box 1046"/>
          <p:cNvSpPr txBox="1">
            <a:spLocks noChangeArrowheads="1"/>
          </p:cNvSpPr>
          <p:nvPr/>
        </p:nvSpPr>
        <p:spPr bwMode="auto">
          <a:xfrm>
            <a:off x="3886200" y="4343400"/>
            <a:ext cx="69762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n-1st</a:t>
            </a:r>
          </a:p>
        </p:txBody>
      </p:sp>
      <p:sp>
        <p:nvSpPr>
          <p:cNvPr id="58391" name="Text Box 1047"/>
          <p:cNvSpPr txBox="1">
            <a:spLocks noChangeArrowheads="1"/>
          </p:cNvSpPr>
          <p:nvPr/>
        </p:nvSpPr>
        <p:spPr bwMode="auto">
          <a:xfrm>
            <a:off x="3962400" y="4648200"/>
            <a:ext cx="50526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nth</a:t>
            </a:r>
          </a:p>
        </p:txBody>
      </p:sp>
      <p:sp>
        <p:nvSpPr>
          <p:cNvPr id="58392" name="Text Box 1048"/>
          <p:cNvSpPr txBox="1">
            <a:spLocks noChangeArrowheads="1"/>
          </p:cNvSpPr>
          <p:nvPr/>
        </p:nvSpPr>
        <p:spPr bwMode="auto">
          <a:xfrm>
            <a:off x="3962400" y="2209800"/>
            <a:ext cx="49244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1st</a:t>
            </a:r>
          </a:p>
        </p:txBody>
      </p:sp>
      <p:sp>
        <p:nvSpPr>
          <p:cNvPr id="58393" name="Line 1049"/>
          <p:cNvSpPr>
            <a:spLocks noChangeShapeType="1"/>
          </p:cNvSpPr>
          <p:nvPr/>
        </p:nvSpPr>
        <p:spPr bwMode="auto">
          <a:xfrm>
            <a:off x="1828800" y="3581400"/>
            <a:ext cx="1676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394" name="Text Box 1050"/>
          <p:cNvSpPr txBox="1">
            <a:spLocks noChangeArrowheads="1"/>
          </p:cNvSpPr>
          <p:nvPr/>
        </p:nvSpPr>
        <p:spPr bwMode="auto">
          <a:xfrm>
            <a:off x="1752600" y="2438400"/>
            <a:ext cx="1415772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n keys must</a:t>
            </a:r>
          </a:p>
          <a:p>
            <a:r>
              <a:rPr lang="en-US" dirty="0">
                <a:effectLst/>
              </a:rPr>
              <a:t>be moved</a:t>
            </a:r>
          </a:p>
        </p:txBody>
      </p:sp>
      <p:sp>
        <p:nvSpPr>
          <p:cNvPr id="58395" name="Text Box 1051"/>
          <p:cNvSpPr txBox="1">
            <a:spLocks noChangeArrowheads="1"/>
          </p:cNvSpPr>
          <p:nvPr/>
        </p:nvSpPr>
        <p:spPr bwMode="auto">
          <a:xfrm>
            <a:off x="1905000" y="3733800"/>
            <a:ext cx="113845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  <a:sym typeface="Symbol" pitchFamily="18" charset="2"/>
              </a:rPr>
              <a:t>(n) time</a:t>
            </a:r>
            <a:endParaRPr lang="en-US" dirty="0">
              <a:effectLst/>
            </a:endParaRPr>
          </a:p>
        </p:txBody>
      </p:sp>
      <p:sp>
        <p:nvSpPr>
          <p:cNvPr id="58396" name="Text Box 1052"/>
          <p:cNvSpPr txBox="1">
            <a:spLocks noChangeArrowheads="1"/>
          </p:cNvSpPr>
          <p:nvPr/>
        </p:nvSpPr>
        <p:spPr bwMode="auto">
          <a:xfrm>
            <a:off x="5257800" y="1905000"/>
            <a:ext cx="2723823" cy="3139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CC"/>
                </a:solidFill>
                <a:effectLst/>
              </a:rPr>
              <a:t>Assumptions:</a:t>
            </a:r>
          </a:p>
          <a:p>
            <a:endParaRPr lang="en-US" dirty="0">
              <a:solidFill>
                <a:srgbClr val="0000CC"/>
              </a:solidFill>
              <a:effectLst/>
            </a:endParaRPr>
          </a:p>
          <a:p>
            <a:r>
              <a:rPr lang="en-US" dirty="0">
                <a:solidFill>
                  <a:srgbClr val="0000CC"/>
                </a:solidFill>
                <a:effectLst/>
              </a:rPr>
              <a:t>Keys must be moved</a:t>
            </a:r>
          </a:p>
          <a:p>
            <a:r>
              <a:rPr lang="en-US" dirty="0">
                <a:solidFill>
                  <a:srgbClr val="0000CC"/>
                </a:solidFill>
                <a:effectLst/>
              </a:rPr>
              <a:t>one at a time</a:t>
            </a:r>
          </a:p>
          <a:p>
            <a:endParaRPr lang="en-US" dirty="0">
              <a:solidFill>
                <a:srgbClr val="0000CC"/>
              </a:solidFill>
              <a:effectLst/>
            </a:endParaRPr>
          </a:p>
          <a:p>
            <a:r>
              <a:rPr lang="en-US" dirty="0">
                <a:solidFill>
                  <a:srgbClr val="0000CC"/>
                </a:solidFill>
                <a:effectLst/>
              </a:rPr>
              <a:t>All key movements take</a:t>
            </a:r>
          </a:p>
          <a:p>
            <a:r>
              <a:rPr lang="en-US" dirty="0">
                <a:solidFill>
                  <a:srgbClr val="0000CC"/>
                </a:solidFill>
                <a:effectLst/>
              </a:rPr>
              <a:t>the same amount of time</a:t>
            </a:r>
          </a:p>
          <a:p>
            <a:endParaRPr lang="en-US" dirty="0">
              <a:solidFill>
                <a:srgbClr val="0000CC"/>
              </a:solidFill>
              <a:effectLst/>
            </a:endParaRPr>
          </a:p>
          <a:p>
            <a:r>
              <a:rPr lang="en-US" dirty="0">
                <a:solidFill>
                  <a:srgbClr val="0000CC"/>
                </a:solidFill>
                <a:effectLst/>
              </a:rPr>
              <a:t>The amount of time</a:t>
            </a:r>
          </a:p>
          <a:p>
            <a:r>
              <a:rPr lang="en-US" dirty="0">
                <a:solidFill>
                  <a:srgbClr val="0000CC"/>
                </a:solidFill>
                <a:effectLst/>
              </a:rPr>
              <a:t>needed to move one key</a:t>
            </a:r>
          </a:p>
          <a:p>
            <a:r>
              <a:rPr lang="en-US" dirty="0">
                <a:solidFill>
                  <a:srgbClr val="0000CC"/>
                </a:solidFill>
                <a:effectLst/>
              </a:rPr>
              <a:t>is not dependent on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Assumptions</a:t>
            </a:r>
          </a:p>
        </p:txBody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operation used for sorting the list is swapping two keys.</a:t>
            </a:r>
          </a:p>
          <a:p>
            <a:r>
              <a:rPr lang="en-US" dirty="0"/>
              <a:t>Only adjacent keys can be swapped.</a:t>
            </a:r>
          </a:p>
          <a:p>
            <a:r>
              <a:rPr lang="en-US" dirty="0"/>
              <a:t>This is true for Insertion Sort and Bubble Sort.</a:t>
            </a:r>
          </a:p>
          <a:p>
            <a:r>
              <a:rPr lang="en-US" dirty="0"/>
              <a:t>Is it true for </a:t>
            </a:r>
            <a:r>
              <a:rPr lang="en-US" dirty="0" smtClean="0"/>
              <a:t>Selection Sort?  </a:t>
            </a:r>
            <a:r>
              <a:rPr lang="en-US" dirty="0"/>
              <a:t>What about if we search the remainder of the list in reverse order?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Inversions</a:t>
            </a:r>
          </a:p>
        </p:txBody>
      </p:sp>
      <p:sp>
        <p:nvSpPr>
          <p:cNvPr id="604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3276600"/>
          </a:xfrm>
        </p:spPr>
        <p:txBody>
          <a:bodyPr/>
          <a:lstStyle/>
          <a:p>
            <a:r>
              <a:rPr lang="en-US" dirty="0"/>
              <a:t>Suppose we are given a list of elements L, of size n.</a:t>
            </a:r>
          </a:p>
          <a:p>
            <a:r>
              <a:rPr lang="en-US" dirty="0"/>
              <a:t>Let </a:t>
            </a:r>
            <a:r>
              <a:rPr lang="en-US" dirty="0" err="1"/>
              <a:t>i</a:t>
            </a:r>
            <a:r>
              <a:rPr lang="en-US" dirty="0"/>
              <a:t>, and j be chosen so 1</a:t>
            </a:r>
            <a:r>
              <a:rPr lang="en-US" dirty="0">
                <a:sym typeface="Symbol" pitchFamily="18" charset="2"/>
              </a:rPr>
              <a:t>i&lt;</a:t>
            </a:r>
            <a:r>
              <a:rPr lang="en-US" dirty="0" err="1">
                <a:sym typeface="Symbol" pitchFamily="18" charset="2"/>
              </a:rPr>
              <a:t>jn</a:t>
            </a:r>
            <a:r>
              <a:rPr lang="en-US" dirty="0">
                <a:sym typeface="Symbol" pitchFamily="18" charset="2"/>
              </a:rPr>
              <a:t>.</a:t>
            </a:r>
          </a:p>
          <a:p>
            <a:r>
              <a:rPr lang="en-US" dirty="0">
                <a:sym typeface="Symbol" pitchFamily="18" charset="2"/>
              </a:rPr>
              <a:t>If L[</a:t>
            </a:r>
            <a:r>
              <a:rPr lang="en-US" dirty="0" err="1">
                <a:sym typeface="Symbol" pitchFamily="18" charset="2"/>
              </a:rPr>
              <a:t>i</a:t>
            </a:r>
            <a:r>
              <a:rPr lang="en-US" dirty="0">
                <a:sym typeface="Symbol" pitchFamily="18" charset="2"/>
              </a:rPr>
              <a:t>]&gt;L[j] then the pair (</a:t>
            </a:r>
            <a:r>
              <a:rPr lang="en-US" dirty="0" err="1">
                <a:sym typeface="Symbol" pitchFamily="18" charset="2"/>
              </a:rPr>
              <a:t>i,j</a:t>
            </a:r>
            <a:r>
              <a:rPr lang="en-US" dirty="0">
                <a:sym typeface="Symbol" pitchFamily="18" charset="2"/>
              </a:rPr>
              <a:t>) is an inversion.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914400" y="3810000"/>
            <a:ext cx="6705600" cy="2743202"/>
            <a:chOff x="1752600" y="4688898"/>
            <a:chExt cx="5334000" cy="2104182"/>
          </a:xfrm>
        </p:grpSpPr>
        <p:grpSp>
          <p:nvGrpSpPr>
            <p:cNvPr id="37" name="Group 36"/>
            <p:cNvGrpSpPr/>
            <p:nvPr/>
          </p:nvGrpSpPr>
          <p:grpSpPr>
            <a:xfrm>
              <a:off x="1752600" y="4688898"/>
              <a:ext cx="5334000" cy="2104182"/>
              <a:chOff x="1752600" y="4688898"/>
              <a:chExt cx="5334000" cy="2104182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1752600" y="5334000"/>
                <a:ext cx="5334000" cy="533400"/>
                <a:chOff x="1752600" y="5334000"/>
                <a:chExt cx="5334000" cy="533400"/>
              </a:xfrm>
            </p:grpSpPr>
            <p:sp>
              <p:nvSpPr>
                <p:cNvPr id="60420" name="Rectangle 1028"/>
                <p:cNvSpPr>
                  <a:spLocks noChangeArrowheads="1"/>
                </p:cNvSpPr>
                <p:nvPr/>
              </p:nvSpPr>
              <p:spPr bwMode="auto">
                <a:xfrm>
                  <a:off x="17526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1" name="Rectangle 1029"/>
                <p:cNvSpPr>
                  <a:spLocks noChangeArrowheads="1"/>
                </p:cNvSpPr>
                <p:nvPr/>
              </p:nvSpPr>
              <p:spPr bwMode="auto">
                <a:xfrm>
                  <a:off x="44196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2" name="Rectangle 1030"/>
                <p:cNvSpPr>
                  <a:spLocks noChangeArrowheads="1"/>
                </p:cNvSpPr>
                <p:nvPr/>
              </p:nvSpPr>
              <p:spPr bwMode="auto">
                <a:xfrm>
                  <a:off x="33528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3" name="Rectangle 1031"/>
                <p:cNvSpPr>
                  <a:spLocks noChangeArrowheads="1"/>
                </p:cNvSpPr>
                <p:nvPr/>
              </p:nvSpPr>
              <p:spPr bwMode="auto">
                <a:xfrm>
                  <a:off x="22860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4" name="Rectangle 1032"/>
                <p:cNvSpPr>
                  <a:spLocks noChangeArrowheads="1"/>
                </p:cNvSpPr>
                <p:nvPr/>
              </p:nvSpPr>
              <p:spPr bwMode="auto">
                <a:xfrm>
                  <a:off x="28194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5" name="Rectangle 1033"/>
                <p:cNvSpPr>
                  <a:spLocks noChangeArrowheads="1"/>
                </p:cNvSpPr>
                <p:nvPr/>
              </p:nvSpPr>
              <p:spPr bwMode="auto">
                <a:xfrm>
                  <a:off x="38862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6" name="Rectangle 1034"/>
                <p:cNvSpPr>
                  <a:spLocks noChangeArrowheads="1"/>
                </p:cNvSpPr>
                <p:nvPr/>
              </p:nvSpPr>
              <p:spPr bwMode="auto">
                <a:xfrm>
                  <a:off x="49530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7" name="Rectangle 1035"/>
                <p:cNvSpPr>
                  <a:spLocks noChangeArrowheads="1"/>
                </p:cNvSpPr>
                <p:nvPr/>
              </p:nvSpPr>
              <p:spPr bwMode="auto">
                <a:xfrm>
                  <a:off x="54864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8" name="Rectangle 1036"/>
                <p:cNvSpPr>
                  <a:spLocks noChangeArrowheads="1"/>
                </p:cNvSpPr>
                <p:nvPr/>
              </p:nvSpPr>
              <p:spPr bwMode="auto">
                <a:xfrm>
                  <a:off x="60198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29" name="Rectangle 1037"/>
                <p:cNvSpPr>
                  <a:spLocks noChangeArrowheads="1"/>
                </p:cNvSpPr>
                <p:nvPr/>
              </p:nvSpPr>
              <p:spPr bwMode="auto">
                <a:xfrm>
                  <a:off x="6553200" y="5334000"/>
                  <a:ext cx="533400" cy="53340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0430" name="Text Box 1038"/>
              <p:cNvSpPr txBox="1">
                <a:spLocks noChangeArrowheads="1"/>
              </p:cNvSpPr>
              <p:nvPr/>
            </p:nvSpPr>
            <p:spPr bwMode="auto">
              <a:xfrm>
                <a:off x="18288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ffectLst/>
                  </a:rPr>
                  <a:t>1</a:t>
                </a:r>
              </a:p>
            </p:txBody>
          </p:sp>
          <p:sp>
            <p:nvSpPr>
              <p:cNvPr id="60431" name="Text Box 1039"/>
              <p:cNvSpPr txBox="1">
                <a:spLocks noChangeArrowheads="1"/>
              </p:cNvSpPr>
              <p:nvPr/>
            </p:nvSpPr>
            <p:spPr bwMode="auto">
              <a:xfrm>
                <a:off x="23622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2</a:t>
                </a:r>
              </a:p>
            </p:txBody>
          </p:sp>
          <p:sp>
            <p:nvSpPr>
              <p:cNvPr id="60432" name="Text Box 1040"/>
              <p:cNvSpPr txBox="1">
                <a:spLocks noChangeArrowheads="1"/>
              </p:cNvSpPr>
              <p:nvPr/>
            </p:nvSpPr>
            <p:spPr bwMode="auto">
              <a:xfrm>
                <a:off x="28956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3</a:t>
                </a:r>
              </a:p>
            </p:txBody>
          </p:sp>
          <p:sp>
            <p:nvSpPr>
              <p:cNvPr id="60433" name="Text Box 1041"/>
              <p:cNvSpPr txBox="1">
                <a:spLocks noChangeArrowheads="1"/>
              </p:cNvSpPr>
              <p:nvPr/>
            </p:nvSpPr>
            <p:spPr bwMode="auto">
              <a:xfrm>
                <a:off x="39624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4</a:t>
                </a:r>
              </a:p>
            </p:txBody>
          </p:sp>
          <p:sp>
            <p:nvSpPr>
              <p:cNvPr id="60434" name="Text Box 1042"/>
              <p:cNvSpPr txBox="1">
                <a:spLocks noChangeArrowheads="1"/>
              </p:cNvSpPr>
              <p:nvPr/>
            </p:nvSpPr>
            <p:spPr bwMode="auto">
              <a:xfrm>
                <a:off x="34290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5</a:t>
                </a:r>
              </a:p>
            </p:txBody>
          </p:sp>
          <p:sp>
            <p:nvSpPr>
              <p:cNvPr id="60435" name="Text Box 1043"/>
              <p:cNvSpPr txBox="1">
                <a:spLocks noChangeArrowheads="1"/>
              </p:cNvSpPr>
              <p:nvPr/>
            </p:nvSpPr>
            <p:spPr bwMode="auto">
              <a:xfrm>
                <a:off x="51054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6</a:t>
                </a:r>
              </a:p>
            </p:txBody>
          </p:sp>
          <p:sp>
            <p:nvSpPr>
              <p:cNvPr id="60436" name="Text Box 1044"/>
              <p:cNvSpPr txBox="1">
                <a:spLocks noChangeArrowheads="1"/>
              </p:cNvSpPr>
              <p:nvPr/>
            </p:nvSpPr>
            <p:spPr bwMode="auto">
              <a:xfrm>
                <a:off x="55626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7</a:t>
                </a:r>
              </a:p>
            </p:txBody>
          </p:sp>
          <p:sp>
            <p:nvSpPr>
              <p:cNvPr id="60437" name="Text Box 1045"/>
              <p:cNvSpPr txBox="1">
                <a:spLocks noChangeArrowheads="1"/>
              </p:cNvSpPr>
              <p:nvPr/>
            </p:nvSpPr>
            <p:spPr bwMode="auto">
              <a:xfrm>
                <a:off x="60960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8</a:t>
                </a:r>
              </a:p>
            </p:txBody>
          </p:sp>
          <p:sp>
            <p:nvSpPr>
              <p:cNvPr id="60438" name="Text Box 1046"/>
              <p:cNvSpPr txBox="1">
                <a:spLocks noChangeArrowheads="1"/>
              </p:cNvSpPr>
              <p:nvPr/>
            </p:nvSpPr>
            <p:spPr bwMode="auto">
              <a:xfrm>
                <a:off x="6629400" y="5410200"/>
                <a:ext cx="31290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9</a:t>
                </a:r>
              </a:p>
            </p:txBody>
          </p:sp>
          <p:sp>
            <p:nvSpPr>
              <p:cNvPr id="60439" name="Text Box 1047"/>
              <p:cNvSpPr txBox="1">
                <a:spLocks noChangeArrowheads="1"/>
              </p:cNvSpPr>
              <p:nvPr/>
            </p:nvSpPr>
            <p:spPr bwMode="auto">
              <a:xfrm>
                <a:off x="4419600" y="5410200"/>
                <a:ext cx="441146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effectLst/>
                  </a:rPr>
                  <a:t>10</a:t>
                </a:r>
              </a:p>
            </p:txBody>
          </p:sp>
          <p:sp>
            <p:nvSpPr>
              <p:cNvPr id="60440" name="Text Box 1048"/>
              <p:cNvSpPr txBox="1">
                <a:spLocks noChangeArrowheads="1"/>
              </p:cNvSpPr>
              <p:nvPr/>
            </p:nvSpPr>
            <p:spPr bwMode="auto">
              <a:xfrm>
                <a:off x="3086100" y="6365297"/>
                <a:ext cx="1120820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ffectLst/>
                  </a:rPr>
                  <a:t>Inversion</a:t>
                </a:r>
              </a:p>
            </p:txBody>
          </p:sp>
          <p:sp>
            <p:nvSpPr>
              <p:cNvPr id="60441" name="Text Box 1049"/>
              <p:cNvSpPr txBox="1">
                <a:spLocks noChangeArrowheads="1"/>
              </p:cNvSpPr>
              <p:nvPr/>
            </p:nvSpPr>
            <p:spPr bwMode="auto">
              <a:xfrm>
                <a:off x="4419600" y="6423748"/>
                <a:ext cx="1120820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ffectLst/>
                  </a:rPr>
                  <a:t>Inversion</a:t>
                </a:r>
              </a:p>
            </p:txBody>
          </p:sp>
          <p:sp>
            <p:nvSpPr>
              <p:cNvPr id="60442" name="Text Box 1050"/>
              <p:cNvSpPr txBox="1">
                <a:spLocks noChangeArrowheads="1"/>
              </p:cNvSpPr>
              <p:nvPr/>
            </p:nvSpPr>
            <p:spPr bwMode="auto">
              <a:xfrm>
                <a:off x="5867400" y="6383932"/>
                <a:ext cx="1120820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ffectLst/>
                  </a:rPr>
                  <a:t>Inversion</a:t>
                </a:r>
              </a:p>
            </p:txBody>
          </p:sp>
          <p:sp>
            <p:nvSpPr>
              <p:cNvPr id="60443" name="Line 1051"/>
              <p:cNvSpPr>
                <a:spLocks noChangeShapeType="1"/>
              </p:cNvSpPr>
              <p:nvPr/>
            </p:nvSpPr>
            <p:spPr bwMode="auto">
              <a:xfrm flipV="1">
                <a:off x="3581400" y="5867400"/>
                <a:ext cx="0" cy="457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4" name="Line 1052"/>
              <p:cNvSpPr>
                <a:spLocks noChangeShapeType="1"/>
              </p:cNvSpPr>
              <p:nvPr/>
            </p:nvSpPr>
            <p:spPr bwMode="auto">
              <a:xfrm flipV="1">
                <a:off x="3581400" y="5867400"/>
                <a:ext cx="533400" cy="4572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5" name="Line 1053"/>
              <p:cNvSpPr>
                <a:spLocks noChangeShapeType="1"/>
              </p:cNvSpPr>
              <p:nvPr/>
            </p:nvSpPr>
            <p:spPr bwMode="auto">
              <a:xfrm flipH="1" flipV="1">
                <a:off x="4724400" y="5867400"/>
                <a:ext cx="457200" cy="609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6" name="Line 1054"/>
              <p:cNvSpPr>
                <a:spLocks noChangeShapeType="1"/>
              </p:cNvSpPr>
              <p:nvPr/>
            </p:nvSpPr>
            <p:spPr bwMode="auto">
              <a:xfrm flipV="1">
                <a:off x="5181600" y="5867400"/>
                <a:ext cx="0" cy="609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7" name="Line 1055"/>
              <p:cNvSpPr>
                <a:spLocks noChangeShapeType="1"/>
              </p:cNvSpPr>
              <p:nvPr/>
            </p:nvSpPr>
            <p:spPr bwMode="auto">
              <a:xfrm flipH="1" flipV="1">
                <a:off x="4876800" y="5867400"/>
                <a:ext cx="1524000" cy="533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8" name="Line 1056"/>
              <p:cNvSpPr>
                <a:spLocks noChangeShapeType="1"/>
              </p:cNvSpPr>
              <p:nvPr/>
            </p:nvSpPr>
            <p:spPr bwMode="auto">
              <a:xfrm flipH="1" flipV="1">
                <a:off x="6324600" y="5867400"/>
                <a:ext cx="76200" cy="5334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49" name="Text Box 1057"/>
              <p:cNvSpPr txBox="1">
                <a:spLocks noChangeArrowheads="1"/>
              </p:cNvSpPr>
              <p:nvPr/>
            </p:nvSpPr>
            <p:spPr bwMode="auto">
              <a:xfrm>
                <a:off x="3581400" y="4688898"/>
                <a:ext cx="1864613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effectLst/>
                  </a:rPr>
                  <a:t>Not an Inversion</a:t>
                </a:r>
              </a:p>
            </p:txBody>
          </p:sp>
        </p:grpSp>
        <p:sp>
          <p:nvSpPr>
            <p:cNvPr id="60450" name="Line 1058"/>
            <p:cNvSpPr>
              <a:spLocks noChangeShapeType="1"/>
            </p:cNvSpPr>
            <p:nvPr/>
          </p:nvSpPr>
          <p:spPr bwMode="auto">
            <a:xfrm flipH="1">
              <a:off x="3733800" y="4953000"/>
              <a:ext cx="9906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51" name="Line 1059"/>
            <p:cNvSpPr>
              <a:spLocks noChangeShapeType="1"/>
            </p:cNvSpPr>
            <p:nvPr/>
          </p:nvSpPr>
          <p:spPr bwMode="auto">
            <a:xfrm>
              <a:off x="4724400" y="4953000"/>
              <a:ext cx="45720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Inversions</a:t>
            </a:r>
          </a:p>
        </p:txBody>
      </p:sp>
      <p:sp>
        <p:nvSpPr>
          <p:cNvPr id="6144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153400" cy="4648200"/>
          </a:xfrm>
        </p:spPr>
        <p:txBody>
          <a:bodyPr/>
          <a:lstStyle/>
          <a:p>
            <a:r>
              <a:rPr lang="en-US" dirty="0"/>
              <a:t>The total number of pairs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the maximum number of inversions in any list.</a:t>
            </a:r>
          </a:p>
          <a:p>
            <a:r>
              <a:rPr lang="en-US" dirty="0"/>
              <a:t>Exchanging adjacent pairs of keys removes at most one inversion.</a:t>
            </a:r>
          </a:p>
        </p:txBody>
      </p:sp>
      <p:graphicFrame>
        <p:nvGraphicFramePr>
          <p:cNvPr id="61444" name="Object 2052"/>
          <p:cNvGraphicFramePr>
            <a:graphicFrameLocks noChangeAspect="1"/>
          </p:cNvGraphicFramePr>
          <p:nvPr/>
        </p:nvGraphicFramePr>
        <p:xfrm>
          <a:off x="2133600" y="1905000"/>
          <a:ext cx="2590800" cy="1333500"/>
        </p:xfrm>
        <a:graphic>
          <a:graphicData uri="http://schemas.openxmlformats.org/presentationml/2006/ole">
            <p:oleObj spid="_x0000_s6146" name="Equation" r:id="rId3" imgW="88884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Swapping Adjacent Pairs</a:t>
            </a:r>
          </a:p>
        </p:txBody>
      </p:sp>
      <p:sp>
        <p:nvSpPr>
          <p:cNvPr id="62468" name="Rectangle 1028"/>
          <p:cNvSpPr>
            <a:spLocks noChangeArrowheads="1"/>
          </p:cNvSpPr>
          <p:nvPr/>
        </p:nvSpPr>
        <p:spPr bwMode="auto">
          <a:xfrm>
            <a:off x="2133600" y="1981200"/>
            <a:ext cx="457200" cy="4572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1029"/>
          <p:cNvSpPr>
            <a:spLocks noChangeArrowheads="1"/>
          </p:cNvSpPr>
          <p:nvPr/>
        </p:nvSpPr>
        <p:spPr bwMode="auto">
          <a:xfrm>
            <a:off x="2590800" y="1981200"/>
            <a:ext cx="457200" cy="457200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1030"/>
          <p:cNvSpPr>
            <a:spLocks noChangeArrowheads="1"/>
          </p:cNvSpPr>
          <p:nvPr/>
        </p:nvSpPr>
        <p:spPr bwMode="auto">
          <a:xfrm>
            <a:off x="3048000" y="1981200"/>
            <a:ext cx="2209800" cy="4572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Rectangle 1031"/>
          <p:cNvSpPr>
            <a:spLocks noChangeArrowheads="1"/>
          </p:cNvSpPr>
          <p:nvPr/>
        </p:nvSpPr>
        <p:spPr bwMode="auto">
          <a:xfrm>
            <a:off x="304800" y="1981200"/>
            <a:ext cx="1828800" cy="4572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Text Box 1032"/>
          <p:cNvSpPr txBox="1">
            <a:spLocks noChangeArrowheads="1"/>
          </p:cNvSpPr>
          <p:nvPr/>
        </p:nvSpPr>
        <p:spPr bwMode="auto">
          <a:xfrm>
            <a:off x="1066800" y="2590800"/>
            <a:ext cx="240322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Swap Red and Green</a:t>
            </a:r>
          </a:p>
        </p:txBody>
      </p:sp>
      <p:sp>
        <p:nvSpPr>
          <p:cNvPr id="62473" name="Rectangle 1033"/>
          <p:cNvSpPr>
            <a:spLocks noChangeArrowheads="1"/>
          </p:cNvSpPr>
          <p:nvPr/>
        </p:nvSpPr>
        <p:spPr bwMode="auto">
          <a:xfrm>
            <a:off x="2590800" y="3276600"/>
            <a:ext cx="457200" cy="4572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Rectangle 1034"/>
          <p:cNvSpPr>
            <a:spLocks noChangeArrowheads="1"/>
          </p:cNvSpPr>
          <p:nvPr/>
        </p:nvSpPr>
        <p:spPr bwMode="auto">
          <a:xfrm>
            <a:off x="2133600" y="3276600"/>
            <a:ext cx="457200" cy="457200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Rectangle 1035"/>
          <p:cNvSpPr>
            <a:spLocks noChangeArrowheads="1"/>
          </p:cNvSpPr>
          <p:nvPr/>
        </p:nvSpPr>
        <p:spPr bwMode="auto">
          <a:xfrm>
            <a:off x="3048000" y="3276600"/>
            <a:ext cx="2209800" cy="4572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Rectangle 1036"/>
          <p:cNvSpPr>
            <a:spLocks noChangeArrowheads="1"/>
          </p:cNvSpPr>
          <p:nvPr/>
        </p:nvSpPr>
        <p:spPr bwMode="auto">
          <a:xfrm>
            <a:off x="304800" y="3276600"/>
            <a:ext cx="1828800" cy="4572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7" name="Text Box 1037"/>
          <p:cNvSpPr txBox="1">
            <a:spLocks noChangeArrowheads="1"/>
          </p:cNvSpPr>
          <p:nvPr/>
        </p:nvSpPr>
        <p:spPr bwMode="auto">
          <a:xfrm>
            <a:off x="304800" y="3962400"/>
            <a:ext cx="4953000" cy="2031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The relative position of the </a:t>
            </a:r>
            <a:r>
              <a:rPr lang="en-US" dirty="0">
                <a:solidFill>
                  <a:srgbClr val="FF0000"/>
                </a:solidFill>
                <a:effectLst/>
              </a:rPr>
              <a:t>Red</a:t>
            </a:r>
          </a:p>
          <a:p>
            <a:r>
              <a:rPr lang="en-US" dirty="0">
                <a:effectLst/>
              </a:rPr>
              <a:t>and </a:t>
            </a:r>
            <a:r>
              <a:rPr lang="en-US" dirty="0">
                <a:solidFill>
                  <a:srgbClr val="0000CC"/>
                </a:solidFill>
                <a:effectLst/>
              </a:rPr>
              <a:t>blue</a:t>
            </a:r>
            <a:r>
              <a:rPr lang="en-US" dirty="0">
                <a:effectLst/>
              </a:rPr>
              <a:t> areas has not changed.</a:t>
            </a:r>
          </a:p>
          <a:p>
            <a:r>
              <a:rPr lang="en-US" dirty="0">
                <a:effectLst/>
              </a:rPr>
              <a:t>No inversions between the red key</a:t>
            </a:r>
          </a:p>
          <a:p>
            <a:r>
              <a:rPr lang="en-US" dirty="0">
                <a:effectLst/>
              </a:rPr>
              <a:t>and the blue area have been removed.</a:t>
            </a:r>
          </a:p>
          <a:p>
            <a:r>
              <a:rPr lang="en-US" dirty="0">
                <a:effectLst/>
              </a:rPr>
              <a:t>The same is true for the red key and</a:t>
            </a:r>
          </a:p>
          <a:p>
            <a:r>
              <a:rPr lang="en-US" dirty="0">
                <a:effectLst/>
              </a:rPr>
              <a:t>the </a:t>
            </a:r>
            <a:r>
              <a:rPr lang="en-US" dirty="0">
                <a:solidFill>
                  <a:srgbClr val="990000"/>
                </a:solidFill>
                <a:effectLst/>
              </a:rPr>
              <a:t>orange</a:t>
            </a:r>
            <a:r>
              <a:rPr lang="en-US" dirty="0">
                <a:solidFill>
                  <a:srgbClr val="FF9900"/>
                </a:solidFill>
                <a:effectLst/>
              </a:rPr>
              <a:t> </a:t>
            </a:r>
            <a:r>
              <a:rPr lang="en-US" dirty="0">
                <a:effectLst/>
              </a:rPr>
              <a:t>area.  The same analysis can</a:t>
            </a:r>
          </a:p>
          <a:p>
            <a:r>
              <a:rPr lang="en-US" dirty="0">
                <a:effectLst/>
              </a:rPr>
              <a:t>be done for the green key.</a:t>
            </a:r>
          </a:p>
        </p:txBody>
      </p:sp>
      <p:sp>
        <p:nvSpPr>
          <p:cNvPr id="62478" name="Text Box 1038"/>
          <p:cNvSpPr txBox="1">
            <a:spLocks noChangeArrowheads="1"/>
          </p:cNvSpPr>
          <p:nvPr/>
        </p:nvSpPr>
        <p:spPr bwMode="auto">
          <a:xfrm>
            <a:off x="5562600" y="1828800"/>
            <a:ext cx="2467342" cy="17543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/>
              </a:rPr>
              <a:t>The only inversion</a:t>
            </a:r>
          </a:p>
          <a:p>
            <a:r>
              <a:rPr lang="en-US" dirty="0">
                <a:effectLst/>
              </a:rPr>
              <a:t>that could be removed</a:t>
            </a:r>
          </a:p>
          <a:p>
            <a:r>
              <a:rPr lang="en-US" dirty="0">
                <a:effectLst/>
              </a:rPr>
              <a:t>is the (possible) one</a:t>
            </a:r>
          </a:p>
          <a:p>
            <a:r>
              <a:rPr lang="en-US" dirty="0">
                <a:effectLst/>
              </a:rPr>
              <a:t>between the red and</a:t>
            </a:r>
          </a:p>
          <a:p>
            <a:r>
              <a:rPr lang="en-US" dirty="0">
                <a:effectLst/>
              </a:rPr>
              <a:t>green keys.</a:t>
            </a:r>
          </a:p>
          <a:p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 Argument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sorted list has no inversions.</a:t>
            </a:r>
          </a:p>
          <a:p>
            <a:r>
              <a:rPr lang="en-US"/>
              <a:t>A reverse-order list has the maximum number of inversions, </a:t>
            </a:r>
            <a:r>
              <a:rPr lang="en-US">
                <a:sym typeface="Symbol" pitchFamily="18" charset="2"/>
              </a:rPr>
              <a:t>(</a:t>
            </a:r>
            <a:r>
              <a:rPr lang="en-US" i="1">
                <a:sym typeface="Symbol" pitchFamily="18" charset="2"/>
              </a:rPr>
              <a:t>n</a:t>
            </a:r>
            <a:r>
              <a:rPr lang="en-US" baseline="30000">
                <a:sym typeface="Symbol" pitchFamily="18" charset="2"/>
              </a:rPr>
              <a:t>2</a:t>
            </a:r>
            <a:r>
              <a:rPr lang="en-US">
                <a:sym typeface="Symbol" pitchFamily="18" charset="2"/>
              </a:rPr>
              <a:t>) inversions.</a:t>
            </a:r>
          </a:p>
          <a:p>
            <a:r>
              <a:rPr lang="en-US">
                <a:sym typeface="Symbol" pitchFamily="18" charset="2"/>
              </a:rPr>
              <a:t>A sorting algorithm must exchange (</a:t>
            </a:r>
            <a:r>
              <a:rPr lang="en-US" i="1">
                <a:sym typeface="Symbol" pitchFamily="18" charset="2"/>
              </a:rPr>
              <a:t>n</a:t>
            </a:r>
            <a:r>
              <a:rPr lang="en-US" baseline="30000">
                <a:sym typeface="Symbol" pitchFamily="18" charset="2"/>
              </a:rPr>
              <a:t>2</a:t>
            </a:r>
            <a:r>
              <a:rPr lang="en-US">
                <a:sym typeface="Symbol" pitchFamily="18" charset="2"/>
              </a:rPr>
              <a:t>) adjacent pairs to sort a list.</a:t>
            </a:r>
          </a:p>
          <a:p>
            <a:r>
              <a:rPr lang="en-US">
                <a:sym typeface="Symbol" pitchFamily="18" charset="2"/>
              </a:rPr>
              <a:t>A sort algorithm that operates by exchanging adjacent pairs of keys must have a time bound of at least (</a:t>
            </a:r>
            <a:r>
              <a:rPr lang="en-US" i="1">
                <a:sym typeface="Symbol" pitchFamily="18" charset="2"/>
              </a:rPr>
              <a:t>n</a:t>
            </a:r>
            <a:r>
              <a:rPr lang="en-US" baseline="30000">
                <a:sym typeface="Symbol" pitchFamily="18" charset="2"/>
              </a:rPr>
              <a:t>2</a:t>
            </a:r>
            <a:r>
              <a:rPr lang="en-US">
                <a:sym typeface="Symbol" pitchFamily="18" charset="2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 For Average I</a:t>
            </a:r>
          </a:p>
        </p:txBody>
      </p:sp>
      <p:sp>
        <p:nvSpPr>
          <p:cNvPr id="645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5257800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dirty="0">
                <a:solidFill>
                  <a:srgbClr val="0000CC"/>
                </a:solidFill>
              </a:rPr>
              <a:t>n! </a:t>
            </a:r>
            <a:r>
              <a:rPr lang="en-US" dirty="0"/>
              <a:t>ways to rearrange a list of n elements.</a:t>
            </a:r>
          </a:p>
          <a:p>
            <a:r>
              <a:rPr lang="en-US" dirty="0"/>
              <a:t>Recall that a rearrangement is called a </a:t>
            </a:r>
            <a:r>
              <a:rPr lang="en-US" i="1" dirty="0">
                <a:solidFill>
                  <a:srgbClr val="0000CC"/>
                </a:solidFill>
              </a:rPr>
              <a:t>permutation</a:t>
            </a:r>
            <a:r>
              <a:rPr lang="en-US" dirty="0">
                <a:solidFill>
                  <a:srgbClr val="0000CC"/>
                </a:solidFill>
              </a:rPr>
              <a:t>.</a:t>
            </a:r>
          </a:p>
          <a:p>
            <a:r>
              <a:rPr lang="en-US" dirty="0"/>
              <a:t>If we reverse a rearranged list, every pair that used to be an inversion will no longer be an inversion.</a:t>
            </a:r>
          </a:p>
          <a:p>
            <a:r>
              <a:rPr lang="en-US" dirty="0"/>
              <a:t>By the same token, all non-inversions become inversions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 For Average II</a:t>
            </a:r>
          </a:p>
        </p:txBody>
      </p:sp>
      <p:sp>
        <p:nvSpPr>
          <p:cNvPr id="65539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001000" cy="4724400"/>
          </a:xfrm>
        </p:spPr>
        <p:txBody>
          <a:bodyPr/>
          <a:lstStyle/>
          <a:p>
            <a:r>
              <a:rPr lang="en-US" dirty="0"/>
              <a:t>There are n(n-1)/2 inversions in a permutation and its reverse.</a:t>
            </a:r>
          </a:p>
          <a:p>
            <a:r>
              <a:rPr lang="en-US" dirty="0"/>
              <a:t>Assuming that all n! permutations are equally likely, there are n(n-1)/4 inversions in a permutation, on the average.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00CC"/>
                </a:solidFill>
              </a:rPr>
              <a:t>average performance </a:t>
            </a:r>
            <a:r>
              <a:rPr lang="en-US" dirty="0"/>
              <a:t>of a “swap-adjacent-pairs” sorting algorithm will be </a:t>
            </a:r>
            <a:r>
              <a:rPr lang="en-US" dirty="0">
                <a:sym typeface="Symbol" pitchFamily="18" charset="2"/>
              </a:rPr>
              <a:t>(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baseline="30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process of repeating items in a self-similar way. </a:t>
            </a:r>
          </a:p>
          <a:p>
            <a:r>
              <a:rPr lang="en-US" dirty="0" smtClean="0"/>
              <a:t>For instance, when the surfaces of two mirrors are exactly parallel with each other the nested images that occur are a form of infinite recursion. </a:t>
            </a:r>
          </a:p>
          <a:p>
            <a:r>
              <a:rPr lang="en-US" dirty="0" smtClean="0"/>
              <a:t>The term recursion has a variety of meanings specific to a variety of disciplines ranging from linguistics to logic.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- 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In computer science, a class of objects or methods exhibit recursive behavior when they can be defined by two properties:</a:t>
            </a:r>
          </a:p>
          <a:p>
            <a:pPr lvl="1"/>
            <a:r>
              <a:rPr lang="en-US" sz="2900" dirty="0" smtClean="0"/>
              <a:t>A simple base case (or cases), and</a:t>
            </a:r>
          </a:p>
          <a:p>
            <a:pPr lvl="1"/>
            <a:r>
              <a:rPr lang="en-US" sz="2900" dirty="0" smtClean="0"/>
              <a:t>A set of rules which reduce all other cases toward the base case.</a:t>
            </a:r>
          </a:p>
          <a:p>
            <a:r>
              <a:rPr lang="en-US" sz="3100" dirty="0" smtClean="0"/>
              <a:t>For example, the following is a recursive definition of a person's ancestors:</a:t>
            </a:r>
          </a:p>
          <a:p>
            <a:pPr lvl="1"/>
            <a:r>
              <a:rPr lang="en-US" sz="2900" dirty="0" smtClean="0"/>
              <a:t>One's parents are one's ancestors (base case).</a:t>
            </a:r>
          </a:p>
          <a:p>
            <a:pPr lvl="1"/>
            <a:r>
              <a:rPr lang="en-US" sz="2900" dirty="0" smtClean="0"/>
              <a:t>The parents of one's ancestors are also one's ancestors (recursion step).</a:t>
            </a:r>
          </a:p>
          <a:p>
            <a:r>
              <a:rPr lang="en-US" sz="3100" dirty="0" smtClean="0"/>
              <a:t>The Fibonacci sequence is a classic example of recursion:</a:t>
            </a:r>
          </a:p>
          <a:p>
            <a:pPr lvl="1"/>
            <a:r>
              <a:rPr lang="en-US" sz="2900" dirty="0" smtClean="0"/>
              <a:t>Fib(0) is 0 [base case]	Fib(1) is 1 [base case]</a:t>
            </a:r>
          </a:p>
          <a:p>
            <a:pPr lvl="1"/>
            <a:r>
              <a:rPr lang="en-US" sz="2900" dirty="0" smtClean="0"/>
              <a:t>For all integers n &gt; 1: Fib(n) is (Fib(n-1) + Fib(n-2))</a:t>
            </a:r>
          </a:p>
          <a:p>
            <a:r>
              <a:rPr lang="en-US" sz="3100" dirty="0" smtClean="0"/>
              <a:t>Many mathematical axioms are based upon recursive rules. </a:t>
            </a:r>
          </a:p>
          <a:p>
            <a:pPr lvl="1"/>
            <a:r>
              <a:rPr lang="en-US" sz="2900" dirty="0" smtClean="0"/>
              <a:t>e.g. the formal definition of the natural numbers in set theory follows:  1 is a natural number, and each natural number has a successor, which is also a natural number. </a:t>
            </a:r>
          </a:p>
          <a:p>
            <a:pPr lvl="1"/>
            <a:r>
              <a:rPr lang="en-US" sz="2900" dirty="0" smtClean="0"/>
              <a:t>By this base case and recursive rule, one can generate the set of all natural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-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Recursion in a screen recording program, where the smaller window contains a snapshot of the entire screen.</a:t>
            </a:r>
            <a:endParaRPr lang="en-US" dirty="0"/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83080"/>
            <a:ext cx="6248400" cy="499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is a method where the solution to a problem depends on solutions to smaller instances of the same problem</a:t>
            </a:r>
          </a:p>
          <a:p>
            <a:r>
              <a:rPr lang="en-US" dirty="0" smtClean="0"/>
              <a:t>The approach can be applied to many types of problems, and is one of the central ideas of computer science</a:t>
            </a:r>
          </a:p>
          <a:p>
            <a:r>
              <a:rPr lang="en-US" dirty="0" smtClean="0"/>
              <a:t>The power of recursion evidently lies in the possibility of defining an infinite set of objects by a finite statement. </a:t>
            </a:r>
          </a:p>
          <a:p>
            <a:r>
              <a:rPr lang="en-US" dirty="0" smtClean="0"/>
              <a:t>In the same manner, an infinite number of computations can be described by a finite recursive program, even if this program contains no explicit repetitions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Most computer programming languages support recursion by allowing a function to call itself within the program text</a:t>
            </a:r>
          </a:p>
          <a:p>
            <a:r>
              <a:rPr lang="en-US" dirty="0" smtClean="0"/>
              <a:t>Some functional programming languages do not define any looping constructs but rely solely on recursion to repeatedly call code</a:t>
            </a:r>
          </a:p>
          <a:p>
            <a:r>
              <a:rPr lang="en-US" dirty="0" smtClean="0"/>
              <a:t>Computability theory has proven that these recursive-only languages are mathematically equivalent to the imperative languages</a:t>
            </a:r>
          </a:p>
          <a:p>
            <a:pPr lvl="1"/>
            <a:r>
              <a:rPr lang="en-US" dirty="0" smtClean="0"/>
              <a:t>meaning they can solve the same kinds of problems even without the typical control structures like </a:t>
            </a:r>
            <a:r>
              <a:rPr lang="en-US" dirty="0" smtClean="0">
                <a:solidFill>
                  <a:srgbClr val="0000CC"/>
                </a:solidFill>
              </a:rPr>
              <a:t>“while”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00CC"/>
                </a:solidFill>
              </a:rPr>
              <a:t>“for”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common computer programming tactic is </a:t>
            </a:r>
          </a:p>
          <a:p>
            <a:pPr lvl="1"/>
            <a:r>
              <a:rPr lang="en-US" dirty="0" smtClean="0"/>
              <a:t>to divide a problem into sub-problems of the same type as the original, </a:t>
            </a:r>
          </a:p>
          <a:p>
            <a:pPr lvl="1"/>
            <a:r>
              <a:rPr lang="en-US" dirty="0" smtClean="0"/>
              <a:t>solve those problems, and combine the results</a:t>
            </a:r>
          </a:p>
          <a:p>
            <a:pPr lvl="1"/>
            <a:r>
              <a:rPr lang="en-US" dirty="0" smtClean="0"/>
              <a:t>This is often referred to as the </a:t>
            </a:r>
            <a:r>
              <a:rPr lang="en-US" dirty="0" smtClean="0">
                <a:solidFill>
                  <a:srgbClr val="0000CC"/>
                </a:solidFill>
              </a:rPr>
              <a:t>divide-and-conquer method</a:t>
            </a:r>
          </a:p>
          <a:p>
            <a:r>
              <a:rPr lang="en-US" dirty="0" smtClean="0"/>
              <a:t>When combined with a </a:t>
            </a:r>
            <a:r>
              <a:rPr lang="en-US" dirty="0" smtClean="0">
                <a:solidFill>
                  <a:srgbClr val="0000CC"/>
                </a:solidFill>
              </a:rPr>
              <a:t>lookup table </a:t>
            </a:r>
            <a:r>
              <a:rPr lang="en-US" dirty="0" smtClean="0"/>
              <a:t>that stores the results of solving sub-problems </a:t>
            </a:r>
          </a:p>
          <a:p>
            <a:pPr lvl="1"/>
            <a:r>
              <a:rPr lang="en-US" dirty="0" smtClean="0"/>
              <a:t>(to avoid solving them repeatedly and incurring extra computation time)</a:t>
            </a:r>
          </a:p>
          <a:p>
            <a:r>
              <a:rPr lang="en-US" dirty="0" smtClean="0"/>
              <a:t>It can be referred to as </a:t>
            </a:r>
            <a:r>
              <a:rPr lang="en-US" dirty="0" smtClean="0">
                <a:solidFill>
                  <a:srgbClr val="0000CC"/>
                </a:solidFill>
              </a:rPr>
              <a:t>dynamic programming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recursive function definition has one or more base cases</a:t>
            </a:r>
          </a:p>
          <a:p>
            <a:pPr lvl="1"/>
            <a:r>
              <a:rPr lang="en-US" dirty="0" smtClean="0"/>
              <a:t>meaning input(s) for which the function produces a result trivially (without recurring), and </a:t>
            </a:r>
          </a:p>
          <a:p>
            <a:pPr lvl="1"/>
            <a:r>
              <a:rPr lang="en-US" dirty="0" smtClean="0"/>
              <a:t>one or more recursive cases, meaning input(s) for which the program recurs (calls itself). </a:t>
            </a:r>
          </a:p>
          <a:p>
            <a:pPr lvl="1"/>
            <a:r>
              <a:rPr lang="en-US" dirty="0" smtClean="0"/>
              <a:t>For example, the factorial function can be defined recursively by the equations </a:t>
            </a:r>
            <a:r>
              <a:rPr lang="en-US" dirty="0" smtClean="0">
                <a:solidFill>
                  <a:srgbClr val="0000CC"/>
                </a:solidFill>
              </a:rPr>
              <a:t>0! = 1</a:t>
            </a:r>
          </a:p>
          <a:p>
            <a:pPr lvl="1"/>
            <a:r>
              <a:rPr lang="en-US" dirty="0" smtClean="0"/>
              <a:t>and, for all  </a:t>
            </a:r>
            <a:r>
              <a:rPr lang="en-US" dirty="0" smtClean="0">
                <a:solidFill>
                  <a:srgbClr val="0000CC"/>
                </a:solidFill>
              </a:rPr>
              <a:t>n &gt;0; n! = n(n-1)! </a:t>
            </a:r>
          </a:p>
          <a:p>
            <a:r>
              <a:rPr lang="en-US" dirty="0" smtClean="0"/>
              <a:t>Neither equation by itself constitutes a complete definition; </a:t>
            </a:r>
          </a:p>
          <a:p>
            <a:pPr lvl="1"/>
            <a:r>
              <a:rPr lang="en-US" dirty="0" smtClean="0"/>
              <a:t>First is the base case, and </a:t>
            </a:r>
          </a:p>
          <a:p>
            <a:pPr lvl="1"/>
            <a:r>
              <a:rPr lang="en-US" dirty="0" smtClean="0"/>
              <a:t>Second is the recursive case.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job of the recursive cases can be seen as breaking down complex inputs into simpler ones</a:t>
            </a:r>
          </a:p>
          <a:p>
            <a:r>
              <a:rPr lang="en-US" dirty="0" smtClean="0"/>
              <a:t>In a properly designed recursive function, with each recursive call, the input problem must be simplified in such a way that eventually the base case must be reached.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Neglecting</a:t>
            </a:r>
            <a:r>
              <a:rPr lang="en-US" dirty="0" smtClean="0"/>
              <a:t> to write a base case, or testing for it incorrectly, can cause an </a:t>
            </a:r>
            <a:r>
              <a:rPr lang="en-US" dirty="0" smtClean="0">
                <a:solidFill>
                  <a:srgbClr val="0000CC"/>
                </a:solidFill>
              </a:rPr>
              <a:t>infinite loop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Recursive functions</a:t>
            </a:r>
            <a:r>
              <a:rPr lang="en-US" sz="2400" dirty="0" smtClean="0"/>
              <a:t> </a:t>
            </a:r>
          </a:p>
          <a:p>
            <a:pPr lvl="1"/>
            <a:r>
              <a:rPr lang="en-US" dirty="0" smtClean="0"/>
              <a:t>Function that calls itself</a:t>
            </a:r>
          </a:p>
          <a:p>
            <a:pPr lvl="1"/>
            <a:r>
              <a:rPr lang="en-US" dirty="0" smtClean="0"/>
              <a:t>Can only solve a base case</a:t>
            </a:r>
          </a:p>
          <a:p>
            <a:pPr lvl="1"/>
            <a:r>
              <a:rPr lang="en-US" dirty="0" smtClean="0"/>
              <a:t>Divides up problem into</a:t>
            </a:r>
          </a:p>
          <a:p>
            <a:pPr lvl="2"/>
            <a:r>
              <a:rPr lang="en-US" sz="2000" dirty="0" smtClean="0"/>
              <a:t>What it can do</a:t>
            </a:r>
          </a:p>
          <a:p>
            <a:pPr lvl="2"/>
            <a:r>
              <a:rPr lang="en-US" sz="2000" dirty="0" smtClean="0"/>
              <a:t>What it cannot do - resembles original problem</a:t>
            </a:r>
          </a:p>
          <a:p>
            <a:pPr lvl="3"/>
            <a:r>
              <a:rPr lang="en-US" dirty="0" smtClean="0"/>
              <a:t>Launches a new copy of itself (recursion step)</a:t>
            </a:r>
            <a:endParaRPr lang="en-US" sz="1600" dirty="0" smtClean="0"/>
          </a:p>
          <a:p>
            <a:r>
              <a:rPr lang="en-US" dirty="0" smtClean="0"/>
              <a:t>Eventually base case gets solved</a:t>
            </a:r>
          </a:p>
          <a:p>
            <a:pPr lvl="1"/>
            <a:r>
              <a:rPr lang="en-US" dirty="0" smtClean="0"/>
              <a:t>Gets plugged in, works its way up and solves whole problem</a:t>
            </a:r>
            <a:endParaRPr lang="en-US" dirty="0" smtClean="0">
              <a:latin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factorial:  </a:t>
            </a:r>
          </a:p>
          <a:p>
            <a:pPr lvl="1"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	</a:t>
            </a:r>
            <a:r>
              <a:rPr lang="en-US" b="1" dirty="0" smtClean="0">
                <a:latin typeface="Courier New" pitchFamily="49" charset="0"/>
              </a:rPr>
              <a:t>5! = 5 * 4 * 3 * 2 * 1</a:t>
            </a:r>
          </a:p>
          <a:p>
            <a:pPr lvl="1">
              <a:buFontTx/>
              <a:buNone/>
            </a:pPr>
            <a:r>
              <a:rPr lang="en-US" dirty="0" smtClean="0"/>
              <a:t>	Notice that	</a:t>
            </a:r>
            <a:r>
              <a:rPr lang="en-US" b="1" dirty="0" smtClean="0">
                <a:latin typeface="Courier New" pitchFamily="49" charset="0"/>
              </a:rPr>
              <a:t>5! = 5 * 4!	4! = 4 * 3!</a:t>
            </a:r>
            <a:r>
              <a:rPr lang="en-US" dirty="0" smtClean="0"/>
              <a:t> ...</a:t>
            </a:r>
          </a:p>
          <a:p>
            <a:pPr lvl="1"/>
            <a:r>
              <a:rPr lang="en-US" dirty="0" smtClean="0"/>
              <a:t>Can compute factorials recursively </a:t>
            </a:r>
          </a:p>
          <a:p>
            <a:pPr lvl="1"/>
            <a:r>
              <a:rPr lang="en-US" dirty="0" smtClean="0"/>
              <a:t>Solve base case (1! = 0! = 1) then plug in</a:t>
            </a:r>
          </a:p>
          <a:p>
            <a:pPr lvl="2"/>
            <a:r>
              <a:rPr lang="en-US" b="1" dirty="0" smtClean="0">
                <a:latin typeface="Courier New" pitchFamily="49" charset="0"/>
              </a:rPr>
              <a:t>2! = 2 * 1! = 2 * 1 = 2;</a:t>
            </a:r>
          </a:p>
          <a:p>
            <a:pPr lvl="2"/>
            <a:r>
              <a:rPr lang="en-US" b="1" dirty="0" smtClean="0">
                <a:latin typeface="Courier New" pitchFamily="49" charset="0"/>
              </a:rPr>
              <a:t>3! = 3 * 2! = 3 * 2 = 6;</a:t>
            </a:r>
          </a:p>
          <a:p>
            <a:pPr marL="111125" indent="0">
              <a:buNone/>
            </a:pPr>
            <a:r>
              <a:rPr lang="en-US" sz="2400" b="1" dirty="0" smtClean="0">
                <a:latin typeface="Courier New" pitchFamily="49" charset="0"/>
              </a:rPr>
              <a:t>unsigned </a:t>
            </a:r>
            <a:r>
              <a:rPr lang="en-US" sz="2400" b="1" dirty="0" err="1" smtClean="0">
                <a:latin typeface="Courier New" pitchFamily="49" charset="0"/>
              </a:rPr>
              <a:t>int</a:t>
            </a:r>
            <a:r>
              <a:rPr lang="en-US" sz="2400" b="1" dirty="0" smtClean="0">
                <a:latin typeface="Courier New" pitchFamily="49" charset="0"/>
              </a:rPr>
              <a:t> factorial(unsigned </a:t>
            </a:r>
            <a:r>
              <a:rPr lang="en-US" sz="2400" b="1" dirty="0" err="1" smtClean="0">
                <a:latin typeface="Courier New" pitchFamily="49" charset="0"/>
              </a:rPr>
              <a:t>int</a:t>
            </a:r>
            <a:r>
              <a:rPr lang="en-US" sz="2400" b="1" dirty="0" smtClean="0">
                <a:latin typeface="Courier New" pitchFamily="49" charset="0"/>
              </a:rPr>
              <a:t> n) { </a:t>
            </a:r>
          </a:p>
          <a:p>
            <a:pPr marL="111125" lvl="1" indent="0">
              <a:buNone/>
            </a:pPr>
            <a:r>
              <a:rPr lang="en-US" sz="2400" b="1" dirty="0" smtClean="0">
                <a:latin typeface="Courier New" pitchFamily="49" charset="0"/>
              </a:rPr>
              <a:t>	if (n &lt;= 1) </a:t>
            </a:r>
          </a:p>
          <a:p>
            <a:pPr marL="111125" lvl="2" indent="0">
              <a:buNone/>
            </a:pPr>
            <a:r>
              <a:rPr lang="en-US" sz="2400" b="1" dirty="0" smtClean="0">
                <a:latin typeface="Courier New" pitchFamily="49" charset="0"/>
              </a:rPr>
              <a:t>	    return 1;</a:t>
            </a:r>
          </a:p>
          <a:p>
            <a:pPr marL="111125" lvl="2" indent="0">
              <a:buNone/>
            </a:pPr>
            <a:r>
              <a:rPr lang="en-US" sz="2400" b="1" dirty="0" smtClean="0">
                <a:latin typeface="Courier New" pitchFamily="49" charset="0"/>
              </a:rPr>
              <a:t>     else </a:t>
            </a:r>
          </a:p>
          <a:p>
            <a:pPr marL="111125" lvl="2" indent="0">
              <a:buNone/>
            </a:pPr>
            <a:r>
              <a:rPr lang="en-US" sz="2400" b="1" dirty="0" smtClean="0">
                <a:latin typeface="Courier New" pitchFamily="49" charset="0"/>
              </a:rPr>
              <a:t>         return n * factorial(n-1); 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– Fibonacci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sz="3200" dirty="0" smtClean="0"/>
              <a:t>Fibonacci series: 0, 1, 1, 2, 3, 5, 8, 13, 21, 34, 55, 89, ...</a:t>
            </a:r>
          </a:p>
          <a:p>
            <a:pPr lvl="1"/>
            <a:r>
              <a:rPr lang="en-US" dirty="0" smtClean="0"/>
              <a:t>Each number sum of the previous two </a:t>
            </a:r>
          </a:p>
          <a:p>
            <a:pPr lvl="1">
              <a:buFontTx/>
              <a:buNone/>
            </a:pPr>
            <a:r>
              <a:rPr lang="en-US" b="1" dirty="0" smtClean="0">
                <a:latin typeface="Courier New" pitchFamily="49" charset="0"/>
              </a:rPr>
              <a:t>fib(n) = fib(n-1) + fib(n-2)</a:t>
            </a:r>
            <a:r>
              <a:rPr lang="en-US" dirty="0" smtClean="0"/>
              <a:t> - recursive formula</a:t>
            </a:r>
          </a:p>
          <a:p>
            <a:pPr lvl="1">
              <a:buFontTx/>
              <a:buNone/>
            </a:pPr>
            <a:endParaRPr lang="en-US" sz="1600" b="1" dirty="0" smtClean="0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long </a:t>
            </a:r>
            <a:r>
              <a:rPr lang="en-US" sz="2400" b="1" dirty="0" err="1" smtClean="0">
                <a:latin typeface="Courier New" pitchFamily="49" charset="0"/>
              </a:rPr>
              <a:t>fibonacci</a:t>
            </a:r>
            <a:r>
              <a:rPr lang="en-US" sz="2400" b="1" dirty="0" smtClean="0">
                <a:latin typeface="Courier New" pitchFamily="49" charset="0"/>
              </a:rPr>
              <a:t>(long n)</a:t>
            </a: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{</a:t>
            </a: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	if (n==0 || n==1)  //base case</a:t>
            </a: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	return n;</a:t>
            </a: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	else return </a:t>
            </a:r>
            <a:r>
              <a:rPr lang="en-US" sz="2400" b="1" dirty="0" err="1" smtClean="0">
                <a:latin typeface="Courier New" pitchFamily="49" charset="0"/>
              </a:rPr>
              <a:t>fibonacci</a:t>
            </a:r>
            <a:r>
              <a:rPr lang="en-US" sz="2400" b="1" dirty="0" smtClean="0">
                <a:latin typeface="Courier New" pitchFamily="49" charset="0"/>
              </a:rPr>
              <a:t>(n-1)+</a:t>
            </a:r>
            <a:r>
              <a:rPr lang="en-US" sz="2400" b="1" dirty="0" err="1" smtClean="0">
                <a:latin typeface="Courier New" pitchFamily="49" charset="0"/>
              </a:rPr>
              <a:t>fibonacci</a:t>
            </a:r>
            <a:r>
              <a:rPr lang="en-US" sz="2400" b="1" dirty="0" smtClean="0">
                <a:latin typeface="Courier New" pitchFamily="49" charset="0"/>
              </a:rPr>
              <a:t>(n-2);</a:t>
            </a:r>
          </a:p>
          <a:p>
            <a:pPr lvl="1"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Fibonacci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95400"/>
            <a:ext cx="73554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: Fibonacci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81000" y="1371600"/>
            <a:ext cx="8153400" cy="4876800"/>
            <a:chOff x="542" y="2069"/>
            <a:chExt cx="1762" cy="123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25" y="3116"/>
              <a:ext cx="480" cy="48"/>
            </a:xfrm>
            <a:custGeom>
              <a:avLst/>
              <a:gdLst/>
              <a:ahLst/>
              <a:cxnLst>
                <a:cxn ang="0">
                  <a:pos x="19983" y="19833"/>
                </a:cxn>
                <a:cxn ang="0">
                  <a:pos x="19983" y="0"/>
                </a:cxn>
                <a:cxn ang="0">
                  <a:pos x="0" y="0"/>
                </a:cxn>
                <a:cxn ang="0">
                  <a:pos x="0" y="19833"/>
                </a:cxn>
              </a:cxnLst>
              <a:rect l="0" t="0" r="r" b="b"/>
              <a:pathLst>
                <a:path w="20000" h="20000">
                  <a:moveTo>
                    <a:pt x="19983" y="19833"/>
                  </a:moveTo>
                  <a:lnTo>
                    <a:pt x="19983" y="0"/>
                  </a:lnTo>
                  <a:lnTo>
                    <a:pt x="0" y="0"/>
                  </a:lnTo>
                  <a:lnTo>
                    <a:pt x="0" y="1983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268" y="3116"/>
              <a:ext cx="480" cy="48"/>
            </a:xfrm>
            <a:custGeom>
              <a:avLst/>
              <a:gdLst/>
              <a:ahLst/>
              <a:cxnLst>
                <a:cxn ang="0">
                  <a:pos x="19983" y="19833"/>
                </a:cxn>
                <a:cxn ang="0">
                  <a:pos x="19983" y="0"/>
                </a:cxn>
                <a:cxn ang="0">
                  <a:pos x="0" y="0"/>
                </a:cxn>
                <a:cxn ang="0">
                  <a:pos x="0" y="19833"/>
                </a:cxn>
              </a:cxnLst>
              <a:rect l="0" t="0" r="r" b="b"/>
              <a:pathLst>
                <a:path w="20000" h="20000">
                  <a:moveTo>
                    <a:pt x="19983" y="19833"/>
                  </a:moveTo>
                  <a:lnTo>
                    <a:pt x="19983" y="0"/>
                  </a:lnTo>
                  <a:lnTo>
                    <a:pt x="0" y="0"/>
                  </a:lnTo>
                  <a:lnTo>
                    <a:pt x="0" y="1983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824" y="2764"/>
              <a:ext cx="480" cy="48"/>
            </a:xfrm>
            <a:custGeom>
              <a:avLst/>
              <a:gdLst/>
              <a:ahLst/>
              <a:cxnLst>
                <a:cxn ang="0">
                  <a:pos x="19983" y="19833"/>
                </a:cxn>
                <a:cxn ang="0">
                  <a:pos x="19983" y="0"/>
                </a:cxn>
                <a:cxn ang="0">
                  <a:pos x="0" y="0"/>
                </a:cxn>
                <a:cxn ang="0">
                  <a:pos x="0" y="19833"/>
                </a:cxn>
              </a:cxnLst>
              <a:rect l="0" t="0" r="r" b="b"/>
              <a:pathLst>
                <a:path w="20000" h="20000">
                  <a:moveTo>
                    <a:pt x="19983" y="19833"/>
                  </a:moveTo>
                  <a:lnTo>
                    <a:pt x="19983" y="0"/>
                  </a:lnTo>
                  <a:lnTo>
                    <a:pt x="0" y="0"/>
                  </a:lnTo>
                  <a:lnTo>
                    <a:pt x="0" y="1983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542" y="2764"/>
              <a:ext cx="1104" cy="48"/>
            </a:xfrm>
            <a:custGeom>
              <a:avLst/>
              <a:gdLst/>
              <a:ahLst/>
              <a:cxnLst>
                <a:cxn ang="0">
                  <a:pos x="19993" y="19833"/>
                </a:cxn>
                <a:cxn ang="0">
                  <a:pos x="19993" y="0"/>
                </a:cxn>
                <a:cxn ang="0">
                  <a:pos x="0" y="0"/>
                </a:cxn>
                <a:cxn ang="0">
                  <a:pos x="0" y="19833"/>
                </a:cxn>
              </a:cxnLst>
              <a:rect l="0" t="0" r="r" b="b"/>
              <a:pathLst>
                <a:path w="20000" h="20000">
                  <a:moveTo>
                    <a:pt x="19993" y="19833"/>
                  </a:moveTo>
                  <a:lnTo>
                    <a:pt x="19993" y="0"/>
                  </a:lnTo>
                  <a:lnTo>
                    <a:pt x="0" y="0"/>
                  </a:lnTo>
                  <a:lnTo>
                    <a:pt x="0" y="1983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936" y="2417"/>
              <a:ext cx="1152" cy="48"/>
            </a:xfrm>
            <a:custGeom>
              <a:avLst/>
              <a:gdLst/>
              <a:ahLst/>
              <a:cxnLst>
                <a:cxn ang="0">
                  <a:pos x="19993" y="19833"/>
                </a:cxn>
                <a:cxn ang="0">
                  <a:pos x="19993" y="0"/>
                </a:cxn>
                <a:cxn ang="0">
                  <a:pos x="0" y="0"/>
                </a:cxn>
                <a:cxn ang="0">
                  <a:pos x="0" y="19833"/>
                </a:cxn>
              </a:cxnLst>
              <a:rect l="0" t="0" r="r" b="b"/>
              <a:pathLst>
                <a:path w="20000" h="20000">
                  <a:moveTo>
                    <a:pt x="19993" y="19833"/>
                  </a:moveTo>
                  <a:lnTo>
                    <a:pt x="19993" y="0"/>
                  </a:lnTo>
                  <a:lnTo>
                    <a:pt x="0" y="0"/>
                  </a:lnTo>
                  <a:lnTo>
                    <a:pt x="0" y="1983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352" y="2069"/>
              <a:ext cx="288" cy="144"/>
            </a:xfrm>
            <a:custGeom>
              <a:avLst/>
              <a:gdLst/>
              <a:ahLst/>
              <a:cxnLst>
                <a:cxn ang="0">
                  <a:pos x="19972" y="0"/>
                </a:cxn>
                <a:cxn ang="0">
                  <a:pos x="19972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2" y="0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19972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2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1280" y="2453"/>
              <a:ext cx="288" cy="144"/>
            </a:xfrm>
            <a:custGeom>
              <a:avLst/>
              <a:gdLst/>
              <a:ahLst/>
              <a:cxnLst>
                <a:cxn ang="0">
                  <a:pos x="19972" y="0"/>
                </a:cxn>
                <a:cxn ang="0">
                  <a:pos x="19972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2" y="0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19972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2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732" y="2453"/>
              <a:ext cx="288" cy="144"/>
            </a:xfrm>
            <a:custGeom>
              <a:avLst/>
              <a:gdLst/>
              <a:ahLst/>
              <a:cxnLst>
                <a:cxn ang="0">
                  <a:pos x="19972" y="0"/>
                </a:cxn>
                <a:cxn ang="0">
                  <a:pos x="19972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2" y="0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19972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2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872" y="2804"/>
              <a:ext cx="384" cy="144"/>
            </a:xfrm>
            <a:custGeom>
              <a:avLst/>
              <a:gdLst/>
              <a:ahLst/>
              <a:cxnLst>
                <a:cxn ang="0">
                  <a:pos x="19979" y="0"/>
                </a:cxn>
                <a:cxn ang="0">
                  <a:pos x="19979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9" y="0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9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321" y="2804"/>
              <a:ext cx="288" cy="144"/>
            </a:xfrm>
            <a:custGeom>
              <a:avLst/>
              <a:gdLst/>
              <a:ahLst/>
              <a:cxnLst>
                <a:cxn ang="0">
                  <a:pos x="19972" y="0"/>
                </a:cxn>
                <a:cxn ang="0">
                  <a:pos x="19972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2" y="0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19972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2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864" y="2804"/>
              <a:ext cx="288" cy="144"/>
            </a:xfrm>
            <a:custGeom>
              <a:avLst/>
              <a:gdLst/>
              <a:ahLst/>
              <a:cxnLst>
                <a:cxn ang="0">
                  <a:pos x="19972" y="0"/>
                </a:cxn>
                <a:cxn ang="0">
                  <a:pos x="19972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2" y="0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19972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2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774" y="3156"/>
              <a:ext cx="384" cy="144"/>
            </a:xfrm>
            <a:custGeom>
              <a:avLst/>
              <a:gdLst/>
              <a:ahLst/>
              <a:cxnLst>
                <a:cxn ang="0">
                  <a:pos x="19979" y="0"/>
                </a:cxn>
                <a:cxn ang="0">
                  <a:pos x="19979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9" y="0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9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1315" y="3156"/>
              <a:ext cx="384" cy="144"/>
            </a:xfrm>
            <a:custGeom>
              <a:avLst/>
              <a:gdLst/>
              <a:ahLst/>
              <a:cxnLst>
                <a:cxn ang="0">
                  <a:pos x="19979" y="0"/>
                </a:cxn>
                <a:cxn ang="0">
                  <a:pos x="19979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79" y="0"/>
                </a:cxn>
              </a:cxnLst>
              <a:rect l="0" t="0" r="r" b="b"/>
              <a:pathLst>
                <a:path w="20000" h="20000">
                  <a:moveTo>
                    <a:pt x="19979" y="0"/>
                  </a:moveTo>
                  <a:lnTo>
                    <a:pt x="19979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79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504" y="2217"/>
              <a:ext cx="0" cy="200"/>
            </a:xfrm>
            <a:custGeom>
              <a:avLst/>
              <a:gdLst/>
              <a:ahLst/>
              <a:cxnLst>
                <a:cxn ang="0">
                  <a:pos x="0" y="1996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96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259" y="2601"/>
              <a:ext cx="163" cy="163"/>
            </a:xfrm>
            <a:custGeom>
              <a:avLst/>
              <a:gdLst/>
              <a:ahLst/>
              <a:cxnLst>
                <a:cxn ang="0">
                  <a:pos x="0" y="19951"/>
                </a:cxn>
                <a:cxn ang="0">
                  <a:pos x="19951" y="0"/>
                </a:cxn>
              </a:cxnLst>
              <a:rect l="0" t="0" r="r" b="b"/>
              <a:pathLst>
                <a:path w="20000" h="20000">
                  <a:moveTo>
                    <a:pt x="0" y="19951"/>
                  </a:moveTo>
                  <a:lnTo>
                    <a:pt x="19951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1884" y="2599"/>
              <a:ext cx="104" cy="165"/>
            </a:xfrm>
            <a:custGeom>
              <a:avLst/>
              <a:gdLst/>
              <a:ahLst/>
              <a:cxnLst>
                <a:cxn ang="0">
                  <a:pos x="19923" y="19952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9923" y="19952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011" y="2949"/>
              <a:ext cx="0" cy="167"/>
            </a:xfrm>
            <a:custGeom>
              <a:avLst/>
              <a:gdLst/>
              <a:ahLst/>
              <a:cxnLst>
                <a:cxn ang="0">
                  <a:pos x="0" y="19952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952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470" y="2949"/>
              <a:ext cx="0" cy="167"/>
            </a:xfrm>
            <a:custGeom>
              <a:avLst/>
              <a:gdLst/>
              <a:ahLst/>
              <a:cxnLst>
                <a:cxn ang="0">
                  <a:pos x="0" y="19952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952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>
                <a:effectLst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1369" y="2087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f( 3 )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1750" y="2473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f( 1 )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1300" y="2472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f( 2 )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878" y="2825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f( 1 )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1336" y="2825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f( 0 )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1890" y="2825"/>
              <a:ext cx="400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return 1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795" y="3181"/>
              <a:ext cx="400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return 1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1331" y="3181"/>
              <a:ext cx="400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return 0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569" y="2825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return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1214" y="2828"/>
              <a:ext cx="6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+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>
              <a:off x="1630" y="2473"/>
              <a:ext cx="6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+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991" y="2471"/>
              <a:ext cx="304" cy="11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>
                  <a:solidFill>
                    <a:schemeClr val="tx1"/>
                  </a:solidFill>
                  <a:effectLst/>
                  <a:latin typeface="Courier New" pitchFamily="49" charset="0"/>
                </a:rPr>
                <a:t>return</a:t>
              </a: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– Fibonacci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860611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dirty="0">
                <a:cs typeface="Times New Roman" pitchFamily="18" charset="0"/>
              </a:rPr>
              <a:t>1.  Function prototype</a:t>
            </a:r>
          </a:p>
          <a:p>
            <a:endParaRPr lang="en-US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1.1  Initialize variables</a:t>
            </a:r>
          </a:p>
          <a:p>
            <a:endParaRPr lang="en-US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2.  Input an integer</a:t>
            </a:r>
          </a:p>
          <a:p>
            <a:endParaRPr lang="en-US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2.1  Call function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fibonacci</a:t>
            </a:r>
            <a:endParaRPr lang="en-US" sz="1600" dirty="0">
              <a:cs typeface="Times New Roman" pitchFamily="18" charset="0"/>
            </a:endParaRPr>
          </a:p>
          <a:p>
            <a:endParaRPr lang="en-US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2.2  Output results.</a:t>
            </a:r>
          </a:p>
          <a:p>
            <a:endParaRPr lang="en-US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3.  Define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fibonacci</a:t>
            </a:r>
            <a:r>
              <a:rPr lang="en-US" sz="1600" dirty="0">
                <a:cs typeface="Times New Roman" pitchFamily="18" charset="0"/>
              </a:rPr>
              <a:t> recursively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Program Output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5562600"/>
            <a:chOff x="0" y="0"/>
            <a:chExt cx="3072" cy="935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3686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7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5.15: fig05_15.c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33CC33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36872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73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Recursive fibonacci function */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36875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76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36878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79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36881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82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long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fibonacci(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long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36884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85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36887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88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36890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91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36893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94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long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result, number;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36896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97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36899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00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"Enter an integer: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36902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03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scanf( "%ld", &amp;number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36905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06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result = fibonacci( number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36908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09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"Fibonacci( %ld ) = %ld\n", number, result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36911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12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36914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15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36917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18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36920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21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Recursive definition of function fibonacci */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33CC33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36923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24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long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fibonacci(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long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36926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27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36929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30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n == 0 || n == 1 )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36932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33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36935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36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else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36938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39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fibonacci( n - 1 ) + fibonacci( n - 2 );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36941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942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6943" name="Rectangle 79"/>
          <p:cNvSpPr>
            <a:spLocks noChangeArrowheads="1"/>
          </p:cNvSpPr>
          <p:nvPr/>
        </p:nvSpPr>
        <p:spPr bwMode="auto">
          <a:xfrm>
            <a:off x="0" y="5670550"/>
            <a:ext cx="6781800" cy="11874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Fibonacci(0) = 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Fibonacci(1) =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600"/>
              <a:t>Program Output</a:t>
            </a:r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6781800" cy="502126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Fibonacci(2) =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3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Fibonacci(3) = 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4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Fibonacci(4) = 3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Fibonacci(5) = 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6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Fibonacci(6) = 8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10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Fibonacci(10) = 55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20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Fibonacci(20) = 6765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30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Fibonacci(30) = 832040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35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Fibonacci(35) = 9227465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Recusrion</a:t>
            </a:r>
            <a:r>
              <a:rPr lang="en-US" dirty="0" smtClean="0"/>
              <a:t> Vs.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534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Repetition</a:t>
            </a:r>
          </a:p>
          <a:p>
            <a:pPr lvl="1"/>
            <a:r>
              <a:rPr lang="en-US" sz="2400" dirty="0" smtClean="0"/>
              <a:t>Iteration:  explicit loop</a:t>
            </a:r>
          </a:p>
          <a:p>
            <a:pPr lvl="1"/>
            <a:r>
              <a:rPr lang="en-US" sz="2400" dirty="0" smtClean="0"/>
              <a:t>Recursion:  repeated function calls</a:t>
            </a:r>
          </a:p>
          <a:p>
            <a:r>
              <a:rPr lang="en-US" dirty="0" smtClean="0"/>
              <a:t>Termination</a:t>
            </a:r>
          </a:p>
          <a:p>
            <a:pPr lvl="1"/>
            <a:r>
              <a:rPr lang="en-US" sz="2400" dirty="0" smtClean="0"/>
              <a:t>Iteration: loop condition fails</a:t>
            </a:r>
          </a:p>
          <a:p>
            <a:pPr lvl="1"/>
            <a:r>
              <a:rPr lang="en-US" sz="2400" dirty="0" smtClean="0"/>
              <a:t>Recursion: base case recognized</a:t>
            </a:r>
          </a:p>
          <a:p>
            <a:r>
              <a:rPr lang="en-US" dirty="0" smtClean="0"/>
              <a:t>Both can have infinite loops</a:t>
            </a:r>
          </a:p>
          <a:p>
            <a:r>
              <a:rPr lang="en-US" dirty="0" smtClean="0"/>
              <a:t>Balance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Choice between performance (iteration) and good software engineering (recursion)</a:t>
            </a:r>
          </a:p>
          <a:p>
            <a:r>
              <a:rPr lang="en-US" sz="2800" dirty="0" smtClean="0"/>
              <a:t>Recursion</a:t>
            </a:r>
          </a:p>
          <a:p>
            <a:pPr lvl="1"/>
            <a:r>
              <a:rPr lang="en-US" sz="2400" dirty="0" smtClean="0"/>
              <a:t>Main advantage is usually simplicity</a:t>
            </a:r>
          </a:p>
          <a:p>
            <a:pPr lvl="1"/>
            <a:r>
              <a:rPr lang="en-US" sz="2400" dirty="0" smtClean="0"/>
              <a:t>Main disadvantage is often that the algorithm may require large amounts of memory if the depth of the recursion is very large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– </a:t>
            </a:r>
            <a:r>
              <a:rPr lang="en-US" smtClean="0"/>
              <a:t>Memory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391400" cy="529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sz="3600" dirty="0" smtClean="0"/>
              <a:t>Comparison of Sorting methods</a:t>
            </a:r>
          </a:p>
          <a:p>
            <a:pPr lvl="1"/>
            <a:r>
              <a:rPr lang="en-US" sz="3200" dirty="0" smtClean="0"/>
              <a:t>Bubble, </a:t>
            </a:r>
          </a:p>
          <a:p>
            <a:pPr lvl="1"/>
            <a:r>
              <a:rPr lang="en-US" sz="3200" dirty="0" smtClean="0"/>
              <a:t>Selection and</a:t>
            </a:r>
          </a:p>
          <a:p>
            <a:pPr lvl="1"/>
            <a:r>
              <a:rPr lang="en-US" sz="3200" dirty="0" smtClean="0"/>
              <a:t>Insertion</a:t>
            </a:r>
          </a:p>
          <a:p>
            <a:r>
              <a:rPr lang="en-US" sz="3600" dirty="0" smtClean="0"/>
              <a:t>Recursion</a:t>
            </a:r>
          </a:p>
          <a:p>
            <a:pPr lvl="1"/>
            <a:r>
              <a:rPr lang="en-US" sz="3200" dirty="0" smtClean="0"/>
              <a:t>Concept</a:t>
            </a:r>
          </a:p>
          <a:p>
            <a:pPr lvl="1"/>
            <a:r>
              <a:rPr lang="en-US" sz="3200" dirty="0" smtClean="0"/>
              <a:t>Example</a:t>
            </a:r>
          </a:p>
          <a:p>
            <a:pPr lvl="1"/>
            <a:r>
              <a:rPr lang="en-US" sz="3200" dirty="0" smtClean="0"/>
              <a:t>Implementation Code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ppSlideTemplateNEW">
  <a:themeElements>
    <a:clrScheme name="CppSlideTemplateNEW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ppSlideTemplateNEW">
      <a:majorFont>
        <a:latin typeface="AvantGarde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CppSlideTemplateNEW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pSlideTemplateNEW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pSlideTemplateNEW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pSlideTemplateNEW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pSlideTemplateNE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pSlideTemplateNE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pSlideTemplateNE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5984</TotalTime>
  <Words>3556</Words>
  <Application>Microsoft Office PowerPoint</Application>
  <PresentationFormat>On-screen Show (4:3)</PresentationFormat>
  <Paragraphs>938</Paragraphs>
  <Slides>78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78</vt:i4>
      </vt:variant>
    </vt:vector>
  </HeadingPairs>
  <TitlesOfParts>
    <vt:vector size="83" baseType="lpstr">
      <vt:lpstr>Edge</vt:lpstr>
      <vt:lpstr>CppSlideTemplateNEW</vt:lpstr>
      <vt:lpstr>Equation</vt:lpstr>
      <vt:lpstr>Paint Shop Pro Image</vt:lpstr>
      <vt:lpstr>Microsoft Equation 3.0</vt:lpstr>
      <vt:lpstr>CSC 211 Data Structures  Lecture 16 </vt:lpstr>
      <vt:lpstr>Last Lecture Summary</vt:lpstr>
      <vt:lpstr>Objectives Overview</vt:lpstr>
      <vt:lpstr>The Sorting Problem</vt:lpstr>
      <vt:lpstr>Structure of data</vt:lpstr>
      <vt:lpstr>Why Study Sorting Algorithms?</vt:lpstr>
      <vt:lpstr>Some Definitions</vt:lpstr>
      <vt:lpstr>Stability</vt:lpstr>
      <vt:lpstr>Selection Sort</vt:lpstr>
      <vt:lpstr>Selection Sort Example</vt:lpstr>
      <vt:lpstr>Selection Sort</vt:lpstr>
      <vt:lpstr>Selection Sort: Analysis</vt:lpstr>
      <vt:lpstr>Selection Sort: Analysis</vt:lpstr>
      <vt:lpstr>Complexity of Selection Sort</vt:lpstr>
      <vt:lpstr>Bubble Sort</vt:lpstr>
      <vt:lpstr>Bubble Sort</vt:lpstr>
      <vt:lpstr>Example</vt:lpstr>
      <vt:lpstr>Bubble Sort</vt:lpstr>
      <vt:lpstr>Bubble-Sort Running Time</vt:lpstr>
      <vt:lpstr>Bubble Sort Analysis</vt:lpstr>
      <vt:lpstr>Complexity of Bubble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 I</vt:lpstr>
      <vt:lpstr>Insertion Sort II</vt:lpstr>
      <vt:lpstr>INSERTION-SORT</vt:lpstr>
      <vt:lpstr>Loop Invariant for Insertion Sort</vt:lpstr>
      <vt:lpstr>Proving Loop Invariants</vt:lpstr>
      <vt:lpstr>Loop Invariant for Insertion Sort</vt:lpstr>
      <vt:lpstr>Loop Invariant for Insertion Sort</vt:lpstr>
      <vt:lpstr>Loop Invariant for Insertion Sort</vt:lpstr>
      <vt:lpstr>Analysis of Insertion Sort</vt:lpstr>
      <vt:lpstr>Best Case Analysis</vt:lpstr>
      <vt:lpstr>Insertion Sort: Analysis</vt:lpstr>
      <vt:lpstr>Worst Case Analysis</vt:lpstr>
      <vt:lpstr>Comparisons and Exchanges in Insertion Sort</vt:lpstr>
      <vt:lpstr>Insertion Sort: Average I</vt:lpstr>
      <vt:lpstr>Insertion Sort Average II</vt:lpstr>
      <vt:lpstr>Insertion Sort Average III</vt:lpstr>
      <vt:lpstr>Insertion Sort Average IV</vt:lpstr>
      <vt:lpstr>Complexity of Insertion Sort</vt:lpstr>
      <vt:lpstr>Comparison of Sorts</vt:lpstr>
      <vt:lpstr>Comparison Bubble and Insertion Sort</vt:lpstr>
      <vt:lpstr>Comparison Bubble and Insertion Sort</vt:lpstr>
      <vt:lpstr>Comparison of Selection Sort</vt:lpstr>
      <vt:lpstr>Optimality Analysis I</vt:lpstr>
      <vt:lpstr>Optimality Analysis II</vt:lpstr>
      <vt:lpstr>Rotating One Element</vt:lpstr>
      <vt:lpstr>Other Assumptions</vt:lpstr>
      <vt:lpstr>Inversions</vt:lpstr>
      <vt:lpstr>Maximum Inversions</vt:lpstr>
      <vt:lpstr>Swapping Adjacent Pairs</vt:lpstr>
      <vt:lpstr>Lower Bound Argument</vt:lpstr>
      <vt:lpstr>Lower Bound For Average I</vt:lpstr>
      <vt:lpstr>Lower Bound For Average II</vt:lpstr>
      <vt:lpstr>Recursion</vt:lpstr>
      <vt:lpstr>Recursion -  Concept</vt:lpstr>
      <vt:lpstr>Recursion - Concept</vt:lpstr>
      <vt:lpstr>Recursion</vt:lpstr>
      <vt:lpstr>Recursion</vt:lpstr>
      <vt:lpstr>Recursive Algorithms</vt:lpstr>
      <vt:lpstr>Recursive Function</vt:lpstr>
      <vt:lpstr>Recursive Function</vt:lpstr>
      <vt:lpstr>Recursion</vt:lpstr>
      <vt:lpstr>Recursion – Example</vt:lpstr>
      <vt:lpstr>Recursion – Fibonacci Series</vt:lpstr>
      <vt:lpstr>Recursive Fibonacci Series</vt:lpstr>
      <vt:lpstr>Recursion : Fibonacci Series</vt:lpstr>
      <vt:lpstr>Recursion – Fibonacci Series</vt:lpstr>
      <vt:lpstr>Slide 74</vt:lpstr>
      <vt:lpstr>Slide 75</vt:lpstr>
      <vt:lpstr>Recusrion Vs. Iteration</vt:lpstr>
      <vt:lpstr>Recursion – Memory Map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</dc:title>
  <dc:subject>CSC211 Data Structures</dc:subject>
  <dc:creator>Dr. Iftikhar Azim Niaz</dc:creator>
  <cp:lastModifiedBy>NTS</cp:lastModifiedBy>
  <cp:revision>506</cp:revision>
  <dcterms:created xsi:type="dcterms:W3CDTF">2004-10-06T00:41:44Z</dcterms:created>
  <dcterms:modified xsi:type="dcterms:W3CDTF">2012-11-02T12:13:41Z</dcterms:modified>
</cp:coreProperties>
</file>