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Lst>
  <p:notesMasterIdLst>
    <p:notesMasterId r:id="rId78"/>
  </p:notesMasterIdLst>
  <p:sldIdLst>
    <p:sldId id="306" r:id="rId2"/>
    <p:sldId id="547" r:id="rId3"/>
    <p:sldId id="578" r:id="rId4"/>
    <p:sldId id="508" r:id="rId5"/>
    <p:sldId id="648" r:id="rId6"/>
    <p:sldId id="649" r:id="rId7"/>
    <p:sldId id="717" r:id="rId8"/>
    <p:sldId id="654" r:id="rId9"/>
    <p:sldId id="655" r:id="rId10"/>
    <p:sldId id="656" r:id="rId11"/>
    <p:sldId id="657" r:id="rId12"/>
    <p:sldId id="658" r:id="rId13"/>
    <p:sldId id="659" r:id="rId14"/>
    <p:sldId id="660" r:id="rId15"/>
    <p:sldId id="661" r:id="rId16"/>
    <p:sldId id="662" r:id="rId17"/>
    <p:sldId id="663" r:id="rId18"/>
    <p:sldId id="664" r:id="rId19"/>
    <p:sldId id="665" r:id="rId20"/>
    <p:sldId id="666" r:id="rId21"/>
    <p:sldId id="667" r:id="rId22"/>
    <p:sldId id="668" r:id="rId23"/>
    <p:sldId id="718" r:id="rId24"/>
    <p:sldId id="669" r:id="rId25"/>
    <p:sldId id="670" r:id="rId26"/>
    <p:sldId id="671" r:id="rId27"/>
    <p:sldId id="672" r:id="rId28"/>
    <p:sldId id="673" r:id="rId29"/>
    <p:sldId id="674" r:id="rId30"/>
    <p:sldId id="675" r:id="rId31"/>
    <p:sldId id="719" r:id="rId32"/>
    <p:sldId id="653" r:id="rId33"/>
    <p:sldId id="646" r:id="rId34"/>
    <p:sldId id="651" r:id="rId35"/>
    <p:sldId id="676" r:id="rId36"/>
    <p:sldId id="678" r:id="rId37"/>
    <p:sldId id="679" r:id="rId38"/>
    <p:sldId id="680" r:id="rId39"/>
    <p:sldId id="681" r:id="rId40"/>
    <p:sldId id="682" r:id="rId41"/>
    <p:sldId id="683" r:id="rId42"/>
    <p:sldId id="684" r:id="rId43"/>
    <p:sldId id="685" r:id="rId44"/>
    <p:sldId id="686" r:id="rId45"/>
    <p:sldId id="687" r:id="rId46"/>
    <p:sldId id="688" r:id="rId47"/>
    <p:sldId id="689" r:id="rId48"/>
    <p:sldId id="690" r:id="rId49"/>
    <p:sldId id="691" r:id="rId50"/>
    <p:sldId id="692" r:id="rId51"/>
    <p:sldId id="693" r:id="rId52"/>
    <p:sldId id="694" r:id="rId53"/>
    <p:sldId id="695" r:id="rId54"/>
    <p:sldId id="696" r:id="rId55"/>
    <p:sldId id="697" r:id="rId56"/>
    <p:sldId id="698" r:id="rId57"/>
    <p:sldId id="699" r:id="rId58"/>
    <p:sldId id="700" r:id="rId59"/>
    <p:sldId id="701" r:id="rId60"/>
    <p:sldId id="702" r:id="rId61"/>
    <p:sldId id="704" r:id="rId62"/>
    <p:sldId id="705" r:id="rId63"/>
    <p:sldId id="706" r:id="rId64"/>
    <p:sldId id="707" r:id="rId65"/>
    <p:sldId id="708" r:id="rId66"/>
    <p:sldId id="709" r:id="rId67"/>
    <p:sldId id="710" r:id="rId68"/>
    <p:sldId id="703" r:id="rId69"/>
    <p:sldId id="712" r:id="rId70"/>
    <p:sldId id="713" r:id="rId71"/>
    <p:sldId id="714" r:id="rId72"/>
    <p:sldId id="715" r:id="rId73"/>
    <p:sldId id="716" r:id="rId74"/>
    <p:sldId id="647" r:id="rId75"/>
    <p:sldId id="650" r:id="rId76"/>
    <p:sldId id="635" r:id="rId7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0000CC"/>
    <a:srgbClr val="990000"/>
    <a:srgbClr val="000099"/>
    <a:srgbClr val="006600"/>
    <a:srgbClr val="CC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94798" autoAdjust="0"/>
  </p:normalViewPr>
  <p:slideViewPr>
    <p:cSldViewPr>
      <p:cViewPr varScale="1">
        <p:scale>
          <a:sx n="42" d="100"/>
          <a:sy n="42" d="100"/>
        </p:scale>
        <p:origin x="-1483" y="-86"/>
      </p:cViewPr>
      <p:guideLst>
        <p:guide orient="horz" pos="2160"/>
        <p:guide pos="2880"/>
      </p:guideLst>
    </p:cSldViewPr>
  </p:slideViewPr>
  <p:outlineViewPr>
    <p:cViewPr>
      <p:scale>
        <a:sx n="33" d="100"/>
        <a:sy n="33" d="100"/>
      </p:scale>
      <p:origin x="0" y="113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185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image" Target="../media/image9.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image" Target="../media/image11.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image" Target="../media/image13.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image" Target="../media/image15.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image" Target="../media/image17.e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image" Target="../media/image19.e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image" Target="../media/image21.e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image" Target="../media/image23.e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image" Target="../media/image25.e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image" Target="../media/image27.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image" Target="../media/image38.e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image" Target="../media/image40.e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image" Target="../media/image42.e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image" Target="../media/image44.e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image" Target="../media/image46.e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image" Target="../media/image48.e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51.emf"/><Relationship Id="rId1" Type="http://schemas.openxmlformats.org/officeDocument/2006/relationships/image" Target="../media/image50.e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emf"/><Relationship Id="rId1" Type="http://schemas.openxmlformats.org/officeDocument/2006/relationships/image" Target="../media/image53.e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image" Target="../media/image56.emf"/><Relationship Id="rId4" Type="http://schemas.openxmlformats.org/officeDocument/2006/relationships/image" Target="../media/image59.e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61.emf"/><Relationship Id="rId1" Type="http://schemas.openxmlformats.org/officeDocument/2006/relationships/image" Target="../media/image60.emf"/><Relationship Id="rId4" Type="http://schemas.openxmlformats.org/officeDocument/2006/relationships/image" Target="../media/image63.e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65.emf"/><Relationship Id="rId1" Type="http://schemas.openxmlformats.org/officeDocument/2006/relationships/image" Target="../media/image64.emf"/><Relationship Id="rId4" Type="http://schemas.openxmlformats.org/officeDocument/2006/relationships/image" Target="../media/image67.e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image" Target="../media/image69.emf"/><Relationship Id="rId1" Type="http://schemas.openxmlformats.org/officeDocument/2006/relationships/image" Target="../media/image68.emf"/><Relationship Id="rId4" Type="http://schemas.openxmlformats.org/officeDocument/2006/relationships/image" Target="../media/image71.e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image" Target="../media/image73.emf"/><Relationship Id="rId1" Type="http://schemas.openxmlformats.org/officeDocument/2006/relationships/image" Target="../media/image72.emf"/></Relationships>
</file>

<file path=ppt/drawings/_rels/vmlDrawing29.vml.rels><?xml version="1.0" encoding="UTF-8" standalone="yes"?>
<Relationships xmlns="http://schemas.openxmlformats.org/package/2006/relationships"><Relationship Id="rId2" Type="http://schemas.openxmlformats.org/officeDocument/2006/relationships/image" Target="../media/image76.emf"/><Relationship Id="rId1" Type="http://schemas.openxmlformats.org/officeDocument/2006/relationships/image" Target="../media/image75.e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image" Target="../media/image78.emf"/><Relationship Id="rId1" Type="http://schemas.openxmlformats.org/officeDocument/2006/relationships/image" Target="../media/image77.e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image" Target="../media/image81.emf"/><Relationship Id="rId1" Type="http://schemas.openxmlformats.org/officeDocument/2006/relationships/image" Target="../media/image80.emf"/></Relationships>
</file>

<file path=ppt/drawings/_rels/vmlDrawing32.vml.rels><?xml version="1.0" encoding="UTF-8" standalone="yes"?>
<Relationships xmlns="http://schemas.openxmlformats.org/package/2006/relationships"><Relationship Id="rId2" Type="http://schemas.openxmlformats.org/officeDocument/2006/relationships/image" Target="../media/image84.emf"/><Relationship Id="rId1" Type="http://schemas.openxmlformats.org/officeDocument/2006/relationships/image" Target="../media/image8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latin typeface="Arial" charset="0"/>
              </a:defRPr>
            </a:lvl1pPr>
          </a:lstStyle>
          <a:p>
            <a:pPr>
              <a:defRPr/>
            </a:pPr>
            <a:endParaRPr lang="en-US" altLang="zh-TW"/>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latin typeface="Arial" charset="0"/>
              </a:defRPr>
            </a:lvl1pPr>
          </a:lstStyle>
          <a:p>
            <a:pPr>
              <a:defRPr/>
            </a:pPr>
            <a:endParaRPr lang="en-US" altLang="zh-TW"/>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latin typeface="Arial" charset="0"/>
              </a:defRPr>
            </a:lvl1pPr>
          </a:lstStyle>
          <a:p>
            <a:pPr>
              <a:defRPr/>
            </a:pPr>
            <a:endParaRPr lang="en-US" altLang="zh-TW"/>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latin typeface="Arial" charset="0"/>
              </a:defRPr>
            </a:lvl1pPr>
          </a:lstStyle>
          <a:p>
            <a:pPr>
              <a:defRPr/>
            </a:pPr>
            <a:fld id="{9E1B2F9A-186B-4AC8-B273-1CDEBB29F7E8}"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1</a:t>
            </a:fld>
            <a:endParaRPr lang="en-US" altLang="zh-TW"/>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2</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18ECB248-76F6-40FC-8692-D873FFCDA878}" type="slidenum">
              <a:rPr lang="en-US" smtClean="0"/>
              <a:pPr/>
              <a:t>4</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18ECB248-76F6-40FC-8692-D873FFCDA878}" type="slidenum">
              <a:rPr lang="en-US" smtClean="0"/>
              <a:pPr/>
              <a:t>5</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18ECB248-76F6-40FC-8692-D873FFCDA878}" type="slidenum">
              <a:rPr lang="en-US" smtClean="0"/>
              <a:pPr/>
              <a:t>6</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body" idx="1"/>
          </p:nvPr>
        </p:nvSpPr>
        <p:spPr>
          <a:noFill/>
          <a:ln w="9525"/>
        </p:spPr>
        <p:txBody>
          <a:bodyPr/>
          <a:lstStyle/>
          <a:p>
            <a:r>
              <a:rPr lang="en-US" smtClean="0"/>
              <a:t>The picture shows a graphical representation of an array which we will sort so that the smallest element ends up at the front, and the other elements increase to the largest at the end. The bar graph indicates the values which are in the array before sorting--for example the first element of the array contains the integer 45.</a:t>
            </a:r>
          </a:p>
        </p:txBody>
      </p:sp>
      <p:sp>
        <p:nvSpPr>
          <p:cNvPr id="39939"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noFill/>
          <a:ln w="9525"/>
        </p:spPr>
        <p:txBody>
          <a:bodyPr/>
          <a:lstStyle/>
          <a:p>
            <a:r>
              <a:rPr lang="en-US" smtClean="0"/>
              <a:t>The first sorting algorithm that we'll examine is called Selectionsort. It begins by going through the entire array and finding the smallest element. In this example, the smallest element is the number 8 at location [4] of the array.</a:t>
            </a:r>
          </a:p>
        </p:txBody>
      </p:sp>
      <p:sp>
        <p:nvSpPr>
          <p:cNvPr id="40963"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body" idx="1"/>
          </p:nvPr>
        </p:nvSpPr>
        <p:spPr>
          <a:noFill/>
          <a:ln w="9525"/>
        </p:spPr>
        <p:txBody>
          <a:bodyPr/>
          <a:lstStyle/>
          <a:p>
            <a:r>
              <a:rPr lang="en-US" smtClean="0"/>
              <a:t>Once we have found the smallest element, that element is swapped with the first element of the array...</a:t>
            </a:r>
          </a:p>
        </p:txBody>
      </p:sp>
      <p:sp>
        <p:nvSpPr>
          <p:cNvPr id="41987"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body" idx="1"/>
          </p:nvPr>
        </p:nvSpPr>
        <p:spPr>
          <a:noFill/>
          <a:ln w="9525"/>
        </p:spPr>
        <p:txBody>
          <a:bodyPr/>
          <a:lstStyle/>
          <a:p>
            <a:r>
              <a:rPr lang="en-US" smtClean="0"/>
              <a:t>...like this.</a:t>
            </a:r>
          </a:p>
          <a:p>
            <a:endParaRPr lang="en-US" smtClean="0"/>
          </a:p>
          <a:p>
            <a:r>
              <a:rPr lang="en-US" smtClean="0"/>
              <a:t>The smallest element is now at the front of the array, and we have taken one small step toward producing a sorted array.</a:t>
            </a:r>
          </a:p>
        </p:txBody>
      </p:sp>
      <p:sp>
        <p:nvSpPr>
          <p:cNvPr id="4301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body" idx="1"/>
          </p:nvPr>
        </p:nvSpPr>
        <p:spPr>
          <a:noFill/>
          <a:ln w="9525"/>
        </p:spPr>
        <p:txBody>
          <a:bodyPr/>
          <a:lstStyle/>
          <a:p>
            <a:r>
              <a:rPr lang="en-US" smtClean="0"/>
              <a:t>At this point, we can view the array as being split into two sides: To the left of the dotted line is the "sorted side", and to the right of the dotted line is the "unsorted side". Our goal is to push the dotted line forward, increasing the number of elements in the sorted side, until the entire array is sorted.</a:t>
            </a:r>
          </a:p>
        </p:txBody>
      </p:sp>
      <p:sp>
        <p:nvSpPr>
          <p:cNvPr id="44035"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body" idx="1"/>
          </p:nvPr>
        </p:nvSpPr>
        <p:spPr>
          <a:noFill/>
          <a:ln w="9525"/>
        </p:spPr>
        <p:txBody>
          <a:bodyPr/>
          <a:lstStyle/>
          <a:p>
            <a:r>
              <a:rPr lang="en-US" smtClean="0"/>
              <a:t>Each step of the Selectionsort works by finding the smallest element in the unsorted side. At this point, we would find the number 15 at location [5] in the unsorted side.</a:t>
            </a:r>
          </a:p>
        </p:txBody>
      </p:sp>
      <p:sp>
        <p:nvSpPr>
          <p:cNvPr id="45059"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body" idx="1"/>
          </p:nvPr>
        </p:nvSpPr>
        <p:spPr>
          <a:noFill/>
          <a:ln w="9525"/>
        </p:spPr>
        <p:txBody>
          <a:bodyPr/>
          <a:lstStyle/>
          <a:p>
            <a:r>
              <a:rPr lang="en-US" smtClean="0"/>
              <a:t>This small element is swapped with the number at the front of the unsorted side, as shown here...</a:t>
            </a:r>
          </a:p>
        </p:txBody>
      </p:sp>
      <p:sp>
        <p:nvSpPr>
          <p:cNvPr id="46083"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body" idx="1"/>
          </p:nvPr>
        </p:nvSpPr>
        <p:spPr>
          <a:noFill/>
          <a:ln w="9525"/>
        </p:spPr>
        <p:txBody>
          <a:bodyPr/>
          <a:lstStyle/>
          <a:p>
            <a:r>
              <a:rPr lang="en-US" smtClean="0"/>
              <a:t>...and the effect is to increase the size of the sorted side by one element.</a:t>
            </a:r>
          </a:p>
          <a:p>
            <a:endParaRPr lang="en-US" smtClean="0"/>
          </a:p>
          <a:p>
            <a:r>
              <a:rPr lang="en-US" smtClean="0"/>
              <a:t>As you can see, the sorted side always contains the smallest numbers, and those numbers are sorted from small to large. The unsorted side contains the rest of the numbers, and those numbers are in no particular order.</a:t>
            </a:r>
          </a:p>
        </p:txBody>
      </p:sp>
      <p:sp>
        <p:nvSpPr>
          <p:cNvPr id="47107"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body" idx="1"/>
          </p:nvPr>
        </p:nvSpPr>
        <p:spPr>
          <a:noFill/>
          <a:ln w="9525"/>
        </p:spPr>
        <p:txBody>
          <a:bodyPr/>
          <a:lstStyle/>
          <a:p>
            <a:r>
              <a:rPr lang="en-US" smtClean="0"/>
              <a:t>Again, we find the smallest entry in the unsorted side...</a:t>
            </a:r>
          </a:p>
        </p:txBody>
      </p:sp>
      <p:sp>
        <p:nvSpPr>
          <p:cNvPr id="4813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body" idx="1"/>
          </p:nvPr>
        </p:nvSpPr>
        <p:spPr>
          <a:noFill/>
          <a:ln w="9525"/>
        </p:spPr>
        <p:txBody>
          <a:bodyPr/>
          <a:lstStyle/>
          <a:p>
            <a:r>
              <a:rPr lang="en-US" smtClean="0"/>
              <a:t>...and swap this element with the front of the unsorted side.</a:t>
            </a:r>
          </a:p>
        </p:txBody>
      </p:sp>
      <p:sp>
        <p:nvSpPr>
          <p:cNvPr id="49155"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body" idx="1"/>
          </p:nvPr>
        </p:nvSpPr>
        <p:spPr>
          <a:noFill/>
          <a:ln w="9525"/>
        </p:spPr>
        <p:txBody>
          <a:bodyPr/>
          <a:lstStyle/>
          <a:p>
            <a:r>
              <a:rPr lang="en-US" smtClean="0"/>
              <a:t>The sorted side now contains the three smallest elements of the array.</a:t>
            </a:r>
          </a:p>
        </p:txBody>
      </p:sp>
      <p:sp>
        <p:nvSpPr>
          <p:cNvPr id="50179"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body" idx="1"/>
          </p:nvPr>
        </p:nvSpPr>
        <p:spPr>
          <a:noFill/>
          <a:ln w="9525"/>
        </p:spPr>
        <p:txBody>
          <a:bodyPr/>
          <a:lstStyle/>
          <a:p>
            <a:r>
              <a:rPr lang="en-US" smtClean="0"/>
              <a:t>Here is the array after increasing the sorted side to four elements.</a:t>
            </a:r>
          </a:p>
        </p:txBody>
      </p:sp>
      <p:sp>
        <p:nvSpPr>
          <p:cNvPr id="51203"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body" idx="1"/>
          </p:nvPr>
        </p:nvSpPr>
        <p:spPr>
          <a:noFill/>
          <a:ln w="9525"/>
        </p:spPr>
        <p:txBody>
          <a:bodyPr/>
          <a:lstStyle/>
          <a:p>
            <a:r>
              <a:rPr lang="en-US" smtClean="0"/>
              <a:t>And now the sorted side has five elements.</a:t>
            </a:r>
          </a:p>
          <a:p>
            <a:r>
              <a:rPr lang="en-US" smtClean="0"/>
              <a:t>In fact, once the unsorted side is down to a single element, the sort is completed. At this point the 5 smallest elements are in the sorted side, and so the the one largest element is left in the unsorted side.</a:t>
            </a:r>
          </a:p>
          <a:p>
            <a:r>
              <a:rPr lang="en-US" smtClean="0"/>
              <a:t>We are done...</a:t>
            </a:r>
          </a:p>
        </p:txBody>
      </p:sp>
      <p:sp>
        <p:nvSpPr>
          <p:cNvPr id="52227"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body" idx="1"/>
          </p:nvPr>
        </p:nvSpPr>
        <p:spPr>
          <a:noFill/>
          <a:ln w="9525"/>
        </p:spPr>
        <p:txBody>
          <a:bodyPr/>
          <a:lstStyle/>
          <a:p>
            <a:r>
              <a:rPr lang="en-US" dirty="0" smtClean="0"/>
              <a:t>...The array is sorted.</a:t>
            </a:r>
          </a:p>
          <a:p>
            <a:endParaRPr lang="en-US" dirty="0" smtClean="0"/>
          </a:p>
          <a:p>
            <a:r>
              <a:rPr lang="en-US" dirty="0" smtClean="0"/>
              <a:t>The basic algorithm is easy to state and also easy to program.</a:t>
            </a:r>
          </a:p>
        </p:txBody>
      </p:sp>
      <p:sp>
        <p:nvSpPr>
          <p:cNvPr id="5325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a:ln/>
        </p:spPr>
      </p:sp>
      <p:sp>
        <p:nvSpPr>
          <p:cNvPr id="151555" name="Notes Placeholder 2"/>
          <p:cNvSpPr>
            <a:spLocks noGrp="1"/>
          </p:cNvSpPr>
          <p:nvPr>
            <p:ph type="body" idx="1"/>
          </p:nvPr>
        </p:nvSpPr>
        <p:spPr>
          <a:noFill/>
          <a:ln/>
        </p:spPr>
        <p:txBody>
          <a:bodyPr/>
          <a:lstStyle/>
          <a:p>
            <a:endParaRPr lang="en-US" smtClean="0"/>
          </a:p>
        </p:txBody>
      </p:sp>
      <p:sp>
        <p:nvSpPr>
          <p:cNvPr id="151556" name="Slide Number Placeholder 3"/>
          <p:cNvSpPr>
            <a:spLocks noGrp="1"/>
          </p:cNvSpPr>
          <p:nvPr>
            <p:ph type="sldNum" sz="quarter" idx="5"/>
          </p:nvPr>
        </p:nvSpPr>
        <p:spPr>
          <a:noFill/>
        </p:spPr>
        <p:txBody>
          <a:bodyPr/>
          <a:lstStyle/>
          <a:p>
            <a:fld id="{E6FD9E00-944E-40F4-8EAE-AE44AD65FDBE}" type="slidenum">
              <a:rPr lang="en-US" smtClean="0"/>
              <a:pPr/>
              <a:t>28</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18ECB248-76F6-40FC-8692-D873FFCDA878}" type="slidenum">
              <a:rPr lang="en-US" smtClean="0"/>
              <a:pPr/>
              <a:t>34</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body" idx="1"/>
          </p:nvPr>
        </p:nvSpPr>
        <p:spPr>
          <a:noFill/>
          <a:ln w="9525"/>
        </p:spPr>
        <p:txBody>
          <a:bodyPr/>
          <a:lstStyle/>
          <a:p>
            <a:r>
              <a:rPr lang="en-US" smtClean="0"/>
              <a:t>Now we'll look at another sorting method called Insertionsort. The end result will be the same: The array will be sorted from smallest to largest. But the sorting method is different.</a:t>
            </a:r>
          </a:p>
          <a:p>
            <a:endParaRPr lang="en-US" smtClean="0"/>
          </a:p>
          <a:p>
            <a:r>
              <a:rPr lang="en-US" smtClean="0"/>
              <a:t>However, there are some common features. As with the Selectionsort, the Insertionsort algorithm also views the array as having a sorted side and an unsorted side, ...</a:t>
            </a:r>
          </a:p>
        </p:txBody>
      </p:sp>
      <p:sp>
        <p:nvSpPr>
          <p:cNvPr id="54275"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body" idx="1"/>
          </p:nvPr>
        </p:nvSpPr>
        <p:spPr>
          <a:noFill/>
          <a:ln w="9525"/>
        </p:spPr>
        <p:txBody>
          <a:bodyPr/>
          <a:lstStyle/>
          <a:p>
            <a:r>
              <a:rPr lang="en-US" smtClean="0"/>
              <a:t>...like this.</a:t>
            </a:r>
          </a:p>
          <a:p>
            <a:endParaRPr lang="en-US" smtClean="0"/>
          </a:p>
          <a:p>
            <a:r>
              <a:rPr lang="en-US" smtClean="0"/>
              <a:t>However, in the Selectionsort, the sorted side always contained the smallest elements of the array. In the Insertionsort, the sorted side will be sorted from small to large, but the elements in the sorted side will not necessarily be the smallest entries of the array.</a:t>
            </a:r>
          </a:p>
          <a:p>
            <a:endParaRPr lang="en-US" smtClean="0"/>
          </a:p>
          <a:p>
            <a:r>
              <a:rPr lang="en-US" smtClean="0"/>
              <a:t>Because the sorted side does not need to have the smallest entries, we can start by placing one element in the sorted side--we don't need to worry about sorting just one element. But we do need to worry about how to increase the number of elements that are in the sorted side.</a:t>
            </a:r>
          </a:p>
        </p:txBody>
      </p:sp>
      <p:sp>
        <p:nvSpPr>
          <p:cNvPr id="55299"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body" idx="1"/>
          </p:nvPr>
        </p:nvSpPr>
        <p:spPr>
          <a:noFill/>
          <a:ln w="9525"/>
        </p:spPr>
        <p:txBody>
          <a:bodyPr/>
          <a:lstStyle/>
          <a:p>
            <a:r>
              <a:rPr lang="en-US" smtClean="0"/>
              <a:t>The basic approach is to take the front element from the unsorted side...</a:t>
            </a:r>
          </a:p>
        </p:txBody>
      </p:sp>
      <p:sp>
        <p:nvSpPr>
          <p:cNvPr id="56323"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body" idx="1"/>
          </p:nvPr>
        </p:nvSpPr>
        <p:spPr>
          <a:noFill/>
          <a:ln w="9525"/>
        </p:spPr>
        <p:txBody>
          <a:bodyPr/>
          <a:lstStyle/>
          <a:p>
            <a:r>
              <a:rPr lang="en-US" smtClean="0"/>
              <a:t>...and insert this element at the correct spot of the sorted side.</a:t>
            </a:r>
          </a:p>
          <a:p>
            <a:endParaRPr lang="en-US" smtClean="0"/>
          </a:p>
          <a:p>
            <a:r>
              <a:rPr lang="en-US" smtClean="0"/>
              <a:t>In this example, the front element of the unsorted side is 20. So the 20 must be inserted before the number 45 which is already in the sorted side.</a:t>
            </a:r>
          </a:p>
        </p:txBody>
      </p:sp>
      <p:sp>
        <p:nvSpPr>
          <p:cNvPr id="57347"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body" idx="1"/>
          </p:nvPr>
        </p:nvSpPr>
        <p:spPr>
          <a:noFill/>
          <a:ln w="9525"/>
        </p:spPr>
        <p:txBody>
          <a:bodyPr/>
          <a:lstStyle/>
          <a:p>
            <a:r>
              <a:rPr lang="en-US" smtClean="0"/>
              <a:t>After the insertion, the sorted side contains two elements. These two elements are in order from small to large, although they are not the smallest elements in the array.</a:t>
            </a:r>
          </a:p>
        </p:txBody>
      </p:sp>
      <p:sp>
        <p:nvSpPr>
          <p:cNvPr id="583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body" idx="1"/>
          </p:nvPr>
        </p:nvSpPr>
        <p:spPr>
          <a:noFill/>
          <a:ln w="9525"/>
        </p:spPr>
        <p:txBody>
          <a:bodyPr/>
          <a:lstStyle/>
          <a:p>
            <a:r>
              <a:rPr lang="en-US" smtClean="0"/>
              <a:t>Sometimes we are lucky and the newly inserted element is already in the right spot. This happens if the new element is larger than anything that's already in the array.</a:t>
            </a:r>
          </a:p>
        </p:txBody>
      </p:sp>
      <p:sp>
        <p:nvSpPr>
          <p:cNvPr id="59395"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body" idx="1"/>
          </p:nvPr>
        </p:nvSpPr>
        <p:spPr>
          <a:noFill/>
          <a:ln w="9525"/>
        </p:spPr>
        <p:txBody>
          <a:bodyPr/>
          <a:lstStyle/>
          <a:p>
            <a:r>
              <a:rPr lang="en-US" smtClean="0"/>
              <a:t>Sometimes we are lucky twice in a row.</a:t>
            </a:r>
          </a:p>
        </p:txBody>
      </p:sp>
      <p:sp>
        <p:nvSpPr>
          <p:cNvPr id="60419"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body" idx="1"/>
          </p:nvPr>
        </p:nvSpPr>
        <p:spPr>
          <a:noFill/>
          <a:ln w="9525"/>
        </p:spPr>
        <p:txBody>
          <a:bodyPr/>
          <a:lstStyle/>
          <a:p>
            <a:r>
              <a:rPr lang="en-US" smtClean="0"/>
              <a:t>The actual insertion process requires a bit of work that is shown here. The first step of the insertion is to make a copy of the new element. Usually this copy is stored in a local variable. It just sits off to the side, ready for us to use whenever we need it.</a:t>
            </a:r>
          </a:p>
        </p:txBody>
      </p:sp>
      <p:sp>
        <p:nvSpPr>
          <p:cNvPr id="61443"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body" idx="1"/>
          </p:nvPr>
        </p:nvSpPr>
        <p:spPr>
          <a:noFill/>
          <a:ln w="9525"/>
        </p:spPr>
        <p:txBody>
          <a:bodyPr/>
          <a:lstStyle/>
          <a:p>
            <a:r>
              <a:rPr lang="en-US" smtClean="0"/>
              <a:t>After we have safely made a copy of the new element, we start shifting elements from the end of the sorted side. These elements are shifted rightward, to create an "empty spot" for our new element to be placed.</a:t>
            </a:r>
          </a:p>
          <a:p>
            <a:r>
              <a:rPr lang="en-US" smtClean="0"/>
              <a:t>In this example we take the last element of the sorted side and shift it rightward one spot...</a:t>
            </a:r>
          </a:p>
        </p:txBody>
      </p:sp>
      <p:sp>
        <p:nvSpPr>
          <p:cNvPr id="62467"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body" idx="1"/>
          </p:nvPr>
        </p:nvSpPr>
        <p:spPr>
          <a:noFill/>
          <a:ln w="9525"/>
        </p:spPr>
        <p:txBody>
          <a:bodyPr/>
          <a:lstStyle/>
          <a:p>
            <a:r>
              <a:rPr lang="en-US" smtClean="0"/>
              <a:t>...like this.</a:t>
            </a:r>
          </a:p>
          <a:p>
            <a:endParaRPr lang="en-US" smtClean="0"/>
          </a:p>
          <a:p>
            <a:r>
              <a:rPr lang="en-US" smtClean="0"/>
              <a:t>Is this the correct spot for the new element?  No, because the new element is smaller than the next element in the sorted section. So we continue shifting elements rightward...</a:t>
            </a:r>
          </a:p>
        </p:txBody>
      </p:sp>
      <p:sp>
        <p:nvSpPr>
          <p:cNvPr id="6349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body" idx="1"/>
          </p:nvPr>
        </p:nvSpPr>
        <p:spPr>
          <a:noFill/>
          <a:ln w="9525"/>
        </p:spPr>
        <p:txBody>
          <a:bodyPr/>
          <a:lstStyle/>
          <a:p>
            <a:r>
              <a:rPr lang="en-US" smtClean="0"/>
              <a:t>This is still not the correct spot for our new element, so we shift again...</a:t>
            </a:r>
          </a:p>
        </p:txBody>
      </p:sp>
      <p:sp>
        <p:nvSpPr>
          <p:cNvPr id="64515"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body" idx="1"/>
          </p:nvPr>
        </p:nvSpPr>
        <p:spPr>
          <a:noFill/>
          <a:ln w="9525"/>
        </p:spPr>
        <p:txBody>
          <a:bodyPr/>
          <a:lstStyle/>
          <a:p>
            <a:r>
              <a:rPr lang="en-US" smtClean="0"/>
              <a:t>...and shift one more time...</a:t>
            </a:r>
          </a:p>
        </p:txBody>
      </p:sp>
      <p:sp>
        <p:nvSpPr>
          <p:cNvPr id="65539"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body" idx="1"/>
          </p:nvPr>
        </p:nvSpPr>
        <p:spPr>
          <a:noFill/>
          <a:ln w="9525"/>
        </p:spPr>
        <p:txBody>
          <a:bodyPr/>
          <a:lstStyle/>
          <a:p>
            <a:r>
              <a:rPr lang="en-US" smtClean="0"/>
              <a:t>Finally, this is the correct location for the new element. In general there are two situations that indicate the "correct location" has been found:</a:t>
            </a:r>
          </a:p>
          <a:p>
            <a:endParaRPr lang="en-US" smtClean="0"/>
          </a:p>
          <a:p>
            <a:r>
              <a:rPr lang="en-US" smtClean="0"/>
              <a:t>1. We reach the front of the array (as happened here), or</a:t>
            </a:r>
          </a:p>
          <a:p>
            <a:endParaRPr lang="en-US" smtClean="0"/>
          </a:p>
          <a:p>
            <a:r>
              <a:rPr lang="en-US" smtClean="0"/>
              <a:t>2. We reached an element that is less than or equal to the new element. </a:t>
            </a:r>
          </a:p>
        </p:txBody>
      </p:sp>
      <p:sp>
        <p:nvSpPr>
          <p:cNvPr id="66563"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body" idx="1"/>
          </p:nvPr>
        </p:nvSpPr>
        <p:spPr>
          <a:noFill/>
          <a:ln w="9525"/>
        </p:spPr>
        <p:txBody>
          <a:bodyPr/>
          <a:lstStyle/>
          <a:p>
            <a:r>
              <a:rPr lang="en-US" smtClean="0"/>
              <a:t>Once the correct spot is found, we copy the new element back into the array.  The number of elements in the sorted side has increased by one.</a:t>
            </a:r>
          </a:p>
        </p:txBody>
      </p:sp>
      <p:sp>
        <p:nvSpPr>
          <p:cNvPr id="67587"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body" idx="1"/>
          </p:nvPr>
        </p:nvSpPr>
        <p:spPr>
          <a:noFill/>
          <a:ln w="9525"/>
        </p:spPr>
        <p:txBody>
          <a:bodyPr/>
          <a:lstStyle/>
          <a:p>
            <a:r>
              <a:rPr lang="en-US" smtClean="0"/>
              <a:t>The last element of the array also needs to be inserted. Start by copying it to a safe location.</a:t>
            </a:r>
          </a:p>
        </p:txBody>
      </p:sp>
      <p:sp>
        <p:nvSpPr>
          <p:cNvPr id="6861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body" idx="1"/>
          </p:nvPr>
        </p:nvSpPr>
        <p:spPr>
          <a:noFill/>
          <a:ln w="9525"/>
        </p:spPr>
        <p:txBody>
          <a:bodyPr/>
          <a:lstStyle/>
          <a:p>
            <a:r>
              <a:rPr lang="en-US" smtClean="0"/>
              <a:t>Now we will shift elements rightward. How many shifts will be done?</a:t>
            </a:r>
          </a:p>
        </p:txBody>
      </p:sp>
      <p:sp>
        <p:nvSpPr>
          <p:cNvPr id="69635"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body" idx="1"/>
          </p:nvPr>
        </p:nvSpPr>
        <p:spPr>
          <a:noFill/>
          <a:ln w="9525"/>
        </p:spPr>
        <p:txBody>
          <a:bodyPr/>
          <a:lstStyle/>
          <a:p>
            <a:r>
              <a:rPr lang="en-US" smtClean="0"/>
              <a:t>These four elements are shifted. But the 7 at location [0] is not shifted since it is smaller than the new element.</a:t>
            </a:r>
          </a:p>
        </p:txBody>
      </p:sp>
      <p:sp>
        <p:nvSpPr>
          <p:cNvPr id="70659"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body" idx="1"/>
          </p:nvPr>
        </p:nvSpPr>
        <p:spPr>
          <a:noFill/>
          <a:ln w="9525"/>
        </p:spPr>
        <p:txBody>
          <a:bodyPr/>
          <a:lstStyle/>
          <a:p>
            <a:r>
              <a:rPr lang="en-US" smtClean="0"/>
              <a:t>The new element is inserted into the array.</a:t>
            </a:r>
          </a:p>
        </p:txBody>
      </p:sp>
      <p:sp>
        <p:nvSpPr>
          <p:cNvPr id="71683"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defRPr/>
            </a:pPr>
            <a:endParaRPr lang="en-US"/>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dirty="0"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71688" name="Rectangle 8"/>
          <p:cNvSpPr>
            <a:spLocks noGrp="1" noChangeArrowheads="1"/>
          </p:cNvSpPr>
          <p:nvPr>
            <p:ph type="subTitle" sz="quarter" idx="1"/>
          </p:nvPr>
        </p:nvSpPr>
        <p:spPr>
          <a:xfrm>
            <a:off x="6629400" y="762000"/>
            <a:ext cx="2438400" cy="6096000"/>
          </a:xfrm>
        </p:spPr>
        <p:txBody>
          <a:bodyPr/>
          <a:lstStyle>
            <a:lvl1pPr marL="0" indent="0">
              <a:buFontTx/>
              <a:buNone/>
              <a:defRPr sz="1600" b="1">
                <a:latin typeface="AvantGarde" pitchFamily="34" charset="0"/>
              </a:defRPr>
            </a:lvl1pPr>
          </a:lstStyle>
          <a:p>
            <a:r>
              <a:rPr lang="en-US"/>
              <a:t>Click to edit Master subtitle style</a:t>
            </a:r>
          </a:p>
        </p:txBody>
      </p:sp>
      <p:sp>
        <p:nvSpPr>
          <p:cNvPr id="71689" name="Rectangle 9"/>
          <p:cNvSpPr>
            <a:spLocks noGrp="1" noChangeArrowheads="1"/>
          </p:cNvSpPr>
          <p:nvPr>
            <p:ph type="sldNum" sz="quarter" idx="4"/>
          </p:nvPr>
        </p:nvSpPr>
        <p:spPr>
          <a:xfrm>
            <a:off x="7239000" y="0"/>
            <a:ext cx="1905000" cy="457200"/>
          </a:xfrm>
          <a:prstGeom prst="rect">
            <a:avLst/>
          </a:prstGeom>
        </p:spPr>
        <p:txBody>
          <a:bodyPr/>
          <a:lstStyle>
            <a:lvl1pPr eaLnBrk="0" hangingPunct="0">
              <a:spcBef>
                <a:spcPct val="50000"/>
              </a:spcBef>
              <a:defRPr>
                <a:solidFill>
                  <a:srgbClr val="000000"/>
                </a:solidFill>
              </a:defRPr>
            </a:lvl1pPr>
          </a:lstStyle>
          <a:p>
            <a:fld id="{154E89F9-BB53-4089-B340-696FEDFFD30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601"/>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defRPr/>
            </a:pPr>
            <a:endParaRPr lang="en-US"/>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Lst>
  <p:timing>
    <p:tnLst>
      <p:par>
        <p:cTn id="1" dur="indefinite" restart="never" nodeType="tmRoot"/>
      </p:par>
    </p:tnLst>
  </p:timing>
  <p:hf hdr="0" ftr="0" dt="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vmlDrawing" Target="../drawings/vmlDrawing6.vml"/><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7.vml"/><Relationship Id="rId5" Type="http://schemas.openxmlformats.org/officeDocument/2006/relationships/oleObject" Target="../embeddings/oleObject13.bin"/><Relationship Id="rId4" Type="http://schemas.openxmlformats.org/officeDocument/2006/relationships/oleObject" Target="../embeddings/oleObject12.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mlDrawing" Target="../drawings/vmlDrawing8.vml"/><Relationship Id="rId5" Type="http://schemas.openxmlformats.org/officeDocument/2006/relationships/oleObject" Target="../embeddings/oleObject15.bin"/><Relationship Id="rId4" Type="http://schemas.openxmlformats.org/officeDocument/2006/relationships/oleObject" Target="../embeddings/oleObject14.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vmlDrawing" Target="../drawings/vmlDrawing9.vml"/><Relationship Id="rId5" Type="http://schemas.openxmlformats.org/officeDocument/2006/relationships/oleObject" Target="../embeddings/oleObject17.bin"/><Relationship Id="rId4" Type="http://schemas.openxmlformats.org/officeDocument/2006/relationships/oleObject" Target="../embeddings/oleObject16.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10.vml"/><Relationship Id="rId5" Type="http://schemas.openxmlformats.org/officeDocument/2006/relationships/oleObject" Target="../embeddings/oleObject19.bin"/><Relationship Id="rId4" Type="http://schemas.openxmlformats.org/officeDocument/2006/relationships/oleObject" Target="../embeddings/oleObject18.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vmlDrawing" Target="../drawings/vmlDrawing11.vml"/><Relationship Id="rId5" Type="http://schemas.openxmlformats.org/officeDocument/2006/relationships/oleObject" Target="../embeddings/oleObject21.bin"/><Relationship Id="rId4" Type="http://schemas.openxmlformats.org/officeDocument/2006/relationships/oleObject" Target="../embeddings/oleObject20.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vmlDrawing" Target="../drawings/vmlDrawing12.vml"/><Relationship Id="rId5" Type="http://schemas.openxmlformats.org/officeDocument/2006/relationships/oleObject" Target="../embeddings/oleObject23.bin"/><Relationship Id="rId4" Type="http://schemas.openxmlformats.org/officeDocument/2006/relationships/oleObject" Target="../embeddings/oleObject22.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13.vml"/><Relationship Id="rId5" Type="http://schemas.openxmlformats.org/officeDocument/2006/relationships/oleObject" Target="../embeddings/oleObject25.bin"/><Relationship Id="rId4" Type="http://schemas.openxmlformats.org/officeDocument/2006/relationships/oleObject" Target="../embeddings/oleObject24.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vmlDrawing" Target="../drawings/vmlDrawing14.vml"/><Relationship Id="rId4" Type="http://schemas.openxmlformats.org/officeDocument/2006/relationships/oleObject" Target="../embeddings/oleObject26.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3.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vmlDrawing" Target="../drawings/vmlDrawing15.vml"/><Relationship Id="rId4" Type="http://schemas.openxmlformats.org/officeDocument/2006/relationships/oleObject" Target="../embeddings/oleObject27.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vmlDrawing" Target="../drawings/vmlDrawing16.vml"/><Relationship Id="rId5" Type="http://schemas.openxmlformats.org/officeDocument/2006/relationships/oleObject" Target="../embeddings/oleObject29.bin"/><Relationship Id="rId4" Type="http://schemas.openxmlformats.org/officeDocument/2006/relationships/oleObject" Target="../embeddings/oleObject28.bin"/></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vmlDrawing" Target="../drawings/vmlDrawing17.vml"/><Relationship Id="rId5" Type="http://schemas.openxmlformats.org/officeDocument/2006/relationships/oleObject" Target="../embeddings/oleObject31.bin"/><Relationship Id="rId4" Type="http://schemas.openxmlformats.org/officeDocument/2006/relationships/oleObject" Target="../embeddings/oleObject30.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vmlDrawing" Target="../drawings/vmlDrawing18.vml"/><Relationship Id="rId5" Type="http://schemas.openxmlformats.org/officeDocument/2006/relationships/oleObject" Target="../embeddings/oleObject33.bin"/><Relationship Id="rId4" Type="http://schemas.openxmlformats.org/officeDocument/2006/relationships/oleObject" Target="../embeddings/oleObject32.bin"/></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vmlDrawing" Target="../drawings/vmlDrawing19.vml"/><Relationship Id="rId5" Type="http://schemas.openxmlformats.org/officeDocument/2006/relationships/oleObject" Target="../embeddings/oleObject35.bin"/><Relationship Id="rId4" Type="http://schemas.openxmlformats.org/officeDocument/2006/relationships/oleObject" Target="../embeddings/oleObject34.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vmlDrawing" Target="../drawings/vmlDrawing20.vml"/><Relationship Id="rId5" Type="http://schemas.openxmlformats.org/officeDocument/2006/relationships/oleObject" Target="../embeddings/oleObject37.bin"/><Relationship Id="rId4" Type="http://schemas.openxmlformats.org/officeDocument/2006/relationships/oleObject" Target="../embeddings/oleObject36.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vmlDrawing" Target="../drawings/vmlDrawing21.vml"/><Relationship Id="rId5" Type="http://schemas.openxmlformats.org/officeDocument/2006/relationships/oleObject" Target="../embeddings/oleObject39.bin"/><Relationship Id="rId4" Type="http://schemas.openxmlformats.org/officeDocument/2006/relationships/oleObject" Target="../embeddings/oleObject38.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vmlDrawing" Target="../drawings/vmlDrawing22.vml"/><Relationship Id="rId6" Type="http://schemas.openxmlformats.org/officeDocument/2006/relationships/oleObject" Target="../embeddings/oleObject42.bin"/><Relationship Id="rId5" Type="http://schemas.openxmlformats.org/officeDocument/2006/relationships/oleObject" Target="../embeddings/oleObject41.bin"/><Relationship Id="rId4" Type="http://schemas.openxmlformats.org/officeDocument/2006/relationships/oleObject" Target="../embeddings/oleObject40.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vmlDrawing" Target="../drawings/vmlDrawing23.vml"/><Relationship Id="rId6" Type="http://schemas.openxmlformats.org/officeDocument/2006/relationships/oleObject" Target="../embeddings/oleObject45.bin"/><Relationship Id="rId5" Type="http://schemas.openxmlformats.org/officeDocument/2006/relationships/oleObject" Target="../embeddings/oleObject44.bin"/><Relationship Id="rId4" Type="http://schemas.openxmlformats.org/officeDocument/2006/relationships/oleObject" Target="../embeddings/oleObject43.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oleObject" Target="../embeddings/oleObject49.bin"/><Relationship Id="rId2" Type="http://schemas.openxmlformats.org/officeDocument/2006/relationships/slideLayout" Target="../slideLayouts/slideLayout6.xml"/><Relationship Id="rId1" Type="http://schemas.openxmlformats.org/officeDocument/2006/relationships/vmlDrawing" Target="../drawings/vmlDrawing24.vml"/><Relationship Id="rId6" Type="http://schemas.openxmlformats.org/officeDocument/2006/relationships/oleObject" Target="../embeddings/oleObject48.bin"/><Relationship Id="rId5" Type="http://schemas.openxmlformats.org/officeDocument/2006/relationships/oleObject" Target="../embeddings/oleObject47.bin"/><Relationship Id="rId4" Type="http://schemas.openxmlformats.org/officeDocument/2006/relationships/oleObject" Target="../embeddings/oleObject46.bin"/></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2.xml"/><Relationship Id="rId7" Type="http://schemas.openxmlformats.org/officeDocument/2006/relationships/oleObject" Target="../embeddings/oleObject53.bin"/><Relationship Id="rId2" Type="http://schemas.openxmlformats.org/officeDocument/2006/relationships/slideLayout" Target="../slideLayouts/slideLayout6.xml"/><Relationship Id="rId1" Type="http://schemas.openxmlformats.org/officeDocument/2006/relationships/vmlDrawing" Target="../drawings/vmlDrawing25.vml"/><Relationship Id="rId6" Type="http://schemas.openxmlformats.org/officeDocument/2006/relationships/oleObject" Target="../embeddings/oleObject52.bin"/><Relationship Id="rId5" Type="http://schemas.openxmlformats.org/officeDocument/2006/relationships/oleObject" Target="../embeddings/oleObject51.bin"/><Relationship Id="rId4" Type="http://schemas.openxmlformats.org/officeDocument/2006/relationships/oleObject" Target="../embeddings/oleObject50.bin"/></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oleObject" Target="../embeddings/oleObject57.bin"/><Relationship Id="rId2" Type="http://schemas.openxmlformats.org/officeDocument/2006/relationships/slideLayout" Target="../slideLayouts/slideLayout6.xml"/><Relationship Id="rId1" Type="http://schemas.openxmlformats.org/officeDocument/2006/relationships/vmlDrawing" Target="../drawings/vmlDrawing26.vml"/><Relationship Id="rId6" Type="http://schemas.openxmlformats.org/officeDocument/2006/relationships/oleObject" Target="../embeddings/oleObject56.bin"/><Relationship Id="rId5" Type="http://schemas.openxmlformats.org/officeDocument/2006/relationships/oleObject" Target="../embeddings/oleObject55.bin"/><Relationship Id="rId4" Type="http://schemas.openxmlformats.org/officeDocument/2006/relationships/oleObject" Target="../embeddings/oleObject54.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4.xml"/><Relationship Id="rId7" Type="http://schemas.openxmlformats.org/officeDocument/2006/relationships/oleObject" Target="../embeddings/oleObject61.bin"/><Relationship Id="rId2" Type="http://schemas.openxmlformats.org/officeDocument/2006/relationships/slideLayout" Target="../slideLayouts/slideLayout6.xml"/><Relationship Id="rId1" Type="http://schemas.openxmlformats.org/officeDocument/2006/relationships/vmlDrawing" Target="../drawings/vmlDrawing27.vml"/><Relationship Id="rId6" Type="http://schemas.openxmlformats.org/officeDocument/2006/relationships/oleObject" Target="../embeddings/oleObject60.bin"/><Relationship Id="rId5" Type="http://schemas.openxmlformats.org/officeDocument/2006/relationships/oleObject" Target="../embeddings/oleObject59.bin"/><Relationship Id="rId4" Type="http://schemas.openxmlformats.org/officeDocument/2006/relationships/oleObject" Target="../embeddings/oleObject58.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vmlDrawing" Target="../drawings/vmlDrawing28.vml"/><Relationship Id="rId6" Type="http://schemas.openxmlformats.org/officeDocument/2006/relationships/oleObject" Target="../embeddings/oleObject64.bin"/><Relationship Id="rId5" Type="http://schemas.openxmlformats.org/officeDocument/2006/relationships/oleObject" Target="../embeddings/oleObject63.bin"/><Relationship Id="rId4" Type="http://schemas.openxmlformats.org/officeDocument/2006/relationships/oleObject" Target="../embeddings/oleObject62.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vmlDrawing" Target="../drawings/vmlDrawing29.vml"/><Relationship Id="rId5" Type="http://schemas.openxmlformats.org/officeDocument/2006/relationships/oleObject" Target="../embeddings/oleObject66.bin"/><Relationship Id="rId4" Type="http://schemas.openxmlformats.org/officeDocument/2006/relationships/oleObject" Target="../embeddings/oleObject65.bin"/></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vmlDrawing" Target="../drawings/vmlDrawing30.vml"/><Relationship Id="rId6" Type="http://schemas.openxmlformats.org/officeDocument/2006/relationships/oleObject" Target="../embeddings/oleObject69.bin"/><Relationship Id="rId5" Type="http://schemas.openxmlformats.org/officeDocument/2006/relationships/oleObject" Target="../embeddings/oleObject68.bin"/><Relationship Id="rId4" Type="http://schemas.openxmlformats.org/officeDocument/2006/relationships/oleObject" Target="../embeddings/oleObject67.bin"/></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6.xml"/><Relationship Id="rId1" Type="http://schemas.openxmlformats.org/officeDocument/2006/relationships/vmlDrawing" Target="../drawings/vmlDrawing31.vml"/><Relationship Id="rId6" Type="http://schemas.openxmlformats.org/officeDocument/2006/relationships/oleObject" Target="../embeddings/oleObject72.bin"/><Relationship Id="rId5" Type="http://schemas.openxmlformats.org/officeDocument/2006/relationships/oleObject" Target="../embeddings/oleObject71.bin"/><Relationship Id="rId4" Type="http://schemas.openxmlformats.org/officeDocument/2006/relationships/oleObject" Target="../embeddings/oleObject70.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6.xml"/><Relationship Id="rId1" Type="http://schemas.openxmlformats.org/officeDocument/2006/relationships/vmlDrawing" Target="../drawings/vmlDrawing32.vml"/><Relationship Id="rId5" Type="http://schemas.openxmlformats.org/officeDocument/2006/relationships/oleObject" Target="../embeddings/oleObject74.bin"/><Relationship Id="rId4" Type="http://schemas.openxmlformats.org/officeDocument/2006/relationships/oleObject" Target="../embeddings/oleObject73.bin"/></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87.gi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524000"/>
            <a:ext cx="6477000" cy="2819400"/>
          </a:xfrm>
        </p:spPr>
        <p:txBody>
          <a:bodyPr/>
          <a:lstStyle/>
          <a:p>
            <a:pPr algn="ctr"/>
            <a:r>
              <a:rPr lang="en-US" b="1" dirty="0" smtClean="0"/>
              <a:t>CSC 211</a:t>
            </a:r>
            <a:br>
              <a:rPr lang="en-US" b="1" dirty="0" smtClean="0"/>
            </a:br>
            <a:r>
              <a:rPr lang="en-US" b="1" dirty="0" smtClean="0"/>
              <a:t>Data Structures</a:t>
            </a:r>
            <a:br>
              <a:rPr lang="en-US" b="1" dirty="0" smtClean="0"/>
            </a:br>
            <a:r>
              <a:rPr lang="en-US" b="1" dirty="0" smtClean="0"/>
              <a:t/>
            </a:r>
            <a:br>
              <a:rPr lang="en-US" b="1" dirty="0" smtClean="0"/>
            </a:br>
            <a:r>
              <a:rPr lang="en-US" b="1" smtClean="0"/>
              <a:t>Lecture 15</a:t>
            </a:r>
            <a:r>
              <a:rPr lang="en-US" b="1" dirty="0" smtClean="0"/>
              <a:t/>
            </a:r>
            <a:br>
              <a:rPr lang="en-US" b="1" dirty="0" smtClean="0"/>
            </a:br>
            <a:endParaRPr lang="en-US" b="1" dirty="0"/>
          </a:p>
        </p:txBody>
      </p:sp>
      <p:sp>
        <p:nvSpPr>
          <p:cNvPr id="3" name="Subtitle 2"/>
          <p:cNvSpPr>
            <a:spLocks noGrp="1"/>
          </p:cNvSpPr>
          <p:nvPr>
            <p:ph type="subTitle" idx="1"/>
          </p:nvPr>
        </p:nvSpPr>
        <p:spPr>
          <a:xfrm>
            <a:off x="1447800" y="4648200"/>
            <a:ext cx="5715000" cy="1066800"/>
          </a:xfrm>
        </p:spPr>
        <p:txBody>
          <a:bodyPr/>
          <a:lstStyle/>
          <a:p>
            <a:pPr algn="ctr"/>
            <a:r>
              <a:rPr lang="en-US" dirty="0" smtClean="0"/>
              <a:t>Dr. Iftikhar Azim Niaz</a:t>
            </a:r>
          </a:p>
          <a:p>
            <a:pPr algn="ctr"/>
            <a:r>
              <a:rPr lang="en-US" sz="2400" dirty="0" smtClean="0">
                <a:solidFill>
                  <a:srgbClr val="000099"/>
                </a:solidFill>
              </a:rPr>
              <a:t>ianiaz@comsats.edu.pk</a:t>
            </a:r>
            <a:endParaRPr lang="en-US" sz="2800" dirty="0">
              <a:solidFill>
                <a:srgbClr val="000099"/>
              </a:solidFill>
            </a:endParaRPr>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a:t>
            </a:r>
          </a:p>
        </p:txBody>
      </p:sp>
      <p:sp>
        <p:nvSpPr>
          <p:cNvPr id="9" name="Content Placeholder 8"/>
          <p:cNvSpPr>
            <a:spLocks noGrp="1"/>
          </p:cNvSpPr>
          <p:nvPr>
            <p:ph idx="1"/>
          </p:nvPr>
        </p:nvSpPr>
        <p:spPr>
          <a:xfrm>
            <a:off x="304800" y="1066800"/>
            <a:ext cx="8610600" cy="5410200"/>
          </a:xfrm>
        </p:spPr>
        <p:txBody>
          <a:bodyPr/>
          <a:lstStyle/>
          <a:p>
            <a:r>
              <a:rPr lang="en-US" dirty="0" smtClean="0"/>
              <a:t>Sorting</a:t>
            </a:r>
          </a:p>
          <a:p>
            <a:pPr lvl="1"/>
            <a:r>
              <a:rPr lang="en-US" dirty="0" smtClean="0"/>
              <a:t>Concept</a:t>
            </a:r>
          </a:p>
          <a:p>
            <a:r>
              <a:rPr lang="en-US" dirty="0" smtClean="0"/>
              <a:t>Reasons for Sorting</a:t>
            </a:r>
          </a:p>
          <a:p>
            <a:r>
              <a:rPr lang="en-US" dirty="0" smtClean="0"/>
              <a:t>Basic Terminology</a:t>
            </a:r>
          </a:p>
          <a:p>
            <a:r>
              <a:rPr lang="en-US" dirty="0" smtClean="0"/>
              <a:t>Sorting Classification</a:t>
            </a:r>
          </a:p>
          <a:p>
            <a:r>
              <a:rPr lang="en-US" dirty="0" smtClean="0"/>
              <a:t>Stability of Key</a:t>
            </a:r>
          </a:p>
          <a:p>
            <a:r>
              <a:rPr lang="en-US" dirty="0" smtClean="0"/>
              <a:t>Bubble Sort</a:t>
            </a:r>
          </a:p>
          <a:p>
            <a:pPr lvl="1"/>
            <a:r>
              <a:rPr lang="en-US" dirty="0" smtClean="0"/>
              <a:t>Concept</a:t>
            </a:r>
          </a:p>
          <a:p>
            <a:pPr lvl="1"/>
            <a:r>
              <a:rPr lang="en-US" dirty="0" smtClean="0"/>
              <a:t>Algorithm</a:t>
            </a:r>
          </a:p>
          <a:p>
            <a:pPr lvl="1"/>
            <a:r>
              <a:rPr lang="en-US" dirty="0" smtClean="0"/>
              <a:t>Code and Implementation</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Overview</a:t>
            </a:r>
            <a:endParaRPr lang="en-US" dirty="0"/>
          </a:p>
        </p:txBody>
      </p:sp>
      <p:sp>
        <p:nvSpPr>
          <p:cNvPr id="3" name="Content Placeholder 2"/>
          <p:cNvSpPr>
            <a:spLocks noGrp="1"/>
          </p:cNvSpPr>
          <p:nvPr>
            <p:ph idx="1"/>
          </p:nvPr>
        </p:nvSpPr>
        <p:spPr>
          <a:xfrm>
            <a:off x="304800" y="1066800"/>
            <a:ext cx="8534400" cy="5410200"/>
          </a:xfrm>
        </p:spPr>
        <p:txBody>
          <a:bodyPr/>
          <a:lstStyle/>
          <a:p>
            <a:r>
              <a:rPr lang="en-US" dirty="0" smtClean="0"/>
              <a:t>Complexity of Bubble Sort</a:t>
            </a:r>
          </a:p>
          <a:p>
            <a:r>
              <a:rPr lang="en-US" dirty="0" smtClean="0"/>
              <a:t>Selection Sort</a:t>
            </a:r>
          </a:p>
          <a:p>
            <a:pPr lvl="1"/>
            <a:r>
              <a:rPr lang="en-US" dirty="0" smtClean="0"/>
              <a:t>Concept and Algorithm</a:t>
            </a:r>
          </a:p>
          <a:p>
            <a:pPr lvl="1"/>
            <a:r>
              <a:rPr lang="en-US" dirty="0" smtClean="0"/>
              <a:t>Code and Implementation</a:t>
            </a:r>
          </a:p>
          <a:p>
            <a:r>
              <a:rPr lang="en-US" dirty="0" smtClean="0"/>
              <a:t>Complexity of Selection Sort</a:t>
            </a:r>
          </a:p>
          <a:p>
            <a:r>
              <a:rPr lang="en-US" dirty="0" smtClean="0"/>
              <a:t>Insertion Sort</a:t>
            </a:r>
          </a:p>
          <a:p>
            <a:pPr lvl="1"/>
            <a:r>
              <a:rPr lang="en-US" dirty="0" smtClean="0"/>
              <a:t>Concept and Algorithm</a:t>
            </a:r>
          </a:p>
          <a:p>
            <a:pPr lvl="1"/>
            <a:r>
              <a:rPr lang="en-US" dirty="0" smtClean="0"/>
              <a:t>Code and Implementation</a:t>
            </a:r>
          </a:p>
          <a:p>
            <a:r>
              <a:rPr lang="en-US" dirty="0" smtClean="0"/>
              <a:t>Complexity of Insertion Sort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p:cNvSpPr>
            <a:spLocks noGrp="1" noChangeAspect="1" noChangeArrowheads="1"/>
          </p:cNvSpPr>
          <p:nvPr>
            <p:ph type="title"/>
          </p:nvPr>
        </p:nvSpPr>
        <p:spPr/>
        <p:txBody>
          <a:bodyPr/>
          <a:lstStyle/>
          <a:p>
            <a:pPr eaLnBrk="1" hangingPunct="1"/>
            <a:r>
              <a:rPr lang="en-US" dirty="0" smtClean="0"/>
              <a:t>Complexity of Bubble Sort</a:t>
            </a:r>
          </a:p>
        </p:txBody>
      </p:sp>
      <p:sp>
        <p:nvSpPr>
          <p:cNvPr id="24579" name="Rectangle 3"/>
          <p:cNvSpPr>
            <a:spLocks noGrp="1" noChangeArrowheads="1"/>
          </p:cNvSpPr>
          <p:nvPr>
            <p:ph idx="1"/>
          </p:nvPr>
        </p:nvSpPr>
        <p:spPr>
          <a:xfrm>
            <a:off x="304800" y="1066800"/>
            <a:ext cx="8686800" cy="5410200"/>
          </a:xfrm>
        </p:spPr>
        <p:txBody>
          <a:bodyPr/>
          <a:lstStyle/>
          <a:p>
            <a:r>
              <a:rPr lang="en-US" dirty="0" smtClean="0"/>
              <a:t>Worst case performance  </a:t>
            </a:r>
          </a:p>
          <a:p>
            <a:endParaRPr lang="en-US" dirty="0" smtClean="0"/>
          </a:p>
          <a:p>
            <a:r>
              <a:rPr lang="en-US" dirty="0" smtClean="0"/>
              <a:t>Best case performance </a:t>
            </a:r>
          </a:p>
          <a:p>
            <a:endParaRPr lang="en-US" dirty="0" smtClean="0"/>
          </a:p>
          <a:p>
            <a:r>
              <a:rPr lang="en-US" dirty="0" smtClean="0"/>
              <a:t>Average case performance </a:t>
            </a:r>
          </a:p>
          <a:p>
            <a:endParaRPr lang="en-US" dirty="0" smtClean="0"/>
          </a:p>
          <a:p>
            <a:r>
              <a:rPr lang="en-US" dirty="0" smtClean="0"/>
              <a:t>Worst case space complexity auxiliary</a:t>
            </a:r>
          </a:p>
          <a:p>
            <a:endParaRPr lang="en-US" dirty="0" smtClean="0"/>
          </a:p>
          <a:p>
            <a:r>
              <a:rPr lang="en-US" dirty="0" smtClean="0"/>
              <a:t>Where </a:t>
            </a:r>
            <a:r>
              <a:rPr lang="en-US" b="1" dirty="0" smtClean="0">
                <a:solidFill>
                  <a:srgbClr val="0000CC"/>
                </a:solidFill>
              </a:rPr>
              <a:t>n</a:t>
            </a:r>
            <a:r>
              <a:rPr lang="en-US" dirty="0" smtClean="0"/>
              <a:t> is the number of elements being sorted</a:t>
            </a:r>
          </a:p>
        </p:txBody>
      </p:sp>
      <p:sp>
        <p:nvSpPr>
          <p:cNvPr id="6"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pic>
        <p:nvPicPr>
          <p:cNvPr id="5" name="Picture 4" descr="O(n^2)"/>
          <p:cNvPicPr/>
          <p:nvPr/>
        </p:nvPicPr>
        <p:blipFill>
          <a:blip r:embed="rId3" cstate="print"/>
          <a:srcRect/>
          <a:stretch>
            <a:fillRect/>
          </a:stretch>
        </p:blipFill>
        <p:spPr bwMode="auto">
          <a:xfrm>
            <a:off x="5858510" y="1143000"/>
            <a:ext cx="1609090" cy="685800"/>
          </a:xfrm>
          <a:prstGeom prst="rect">
            <a:avLst/>
          </a:prstGeom>
          <a:noFill/>
          <a:ln w="9525">
            <a:noFill/>
            <a:miter lim="800000"/>
            <a:headEnd/>
            <a:tailEnd/>
          </a:ln>
        </p:spPr>
      </p:pic>
      <p:pic>
        <p:nvPicPr>
          <p:cNvPr id="7" name="Picture 6" descr="O(n^2)"/>
          <p:cNvPicPr/>
          <p:nvPr/>
        </p:nvPicPr>
        <p:blipFill>
          <a:blip r:embed="rId3" cstate="print"/>
          <a:srcRect/>
          <a:stretch>
            <a:fillRect/>
          </a:stretch>
        </p:blipFill>
        <p:spPr bwMode="auto">
          <a:xfrm>
            <a:off x="5867400" y="3276600"/>
            <a:ext cx="1609090" cy="685800"/>
          </a:xfrm>
          <a:prstGeom prst="rect">
            <a:avLst/>
          </a:prstGeom>
          <a:noFill/>
          <a:ln w="9525">
            <a:noFill/>
            <a:miter lim="800000"/>
            <a:headEnd/>
            <a:tailEnd/>
          </a:ln>
        </p:spPr>
      </p:pic>
      <p:pic>
        <p:nvPicPr>
          <p:cNvPr id="9" name="Picture 8" descr="O(n)"/>
          <p:cNvPicPr/>
          <p:nvPr/>
        </p:nvPicPr>
        <p:blipFill>
          <a:blip r:embed="rId4" cstate="print"/>
          <a:srcRect/>
          <a:stretch>
            <a:fillRect/>
          </a:stretch>
        </p:blipFill>
        <p:spPr bwMode="auto">
          <a:xfrm>
            <a:off x="5867401" y="2286000"/>
            <a:ext cx="1447799" cy="609600"/>
          </a:xfrm>
          <a:prstGeom prst="rect">
            <a:avLst/>
          </a:prstGeom>
          <a:noFill/>
          <a:ln w="9525">
            <a:noFill/>
            <a:miter lim="800000"/>
            <a:headEnd/>
            <a:tailEnd/>
          </a:ln>
        </p:spPr>
      </p:pic>
      <p:pic>
        <p:nvPicPr>
          <p:cNvPr id="10" name="Picture 9" descr="O(1)"/>
          <p:cNvPicPr/>
          <p:nvPr/>
        </p:nvPicPr>
        <p:blipFill>
          <a:blip r:embed="rId5" cstate="print"/>
          <a:srcRect/>
          <a:stretch>
            <a:fillRect/>
          </a:stretch>
        </p:blipFill>
        <p:spPr bwMode="auto">
          <a:xfrm>
            <a:off x="7391400" y="4343400"/>
            <a:ext cx="13716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p:cNvSpPr>
            <a:spLocks noGrp="1" noChangeAspect="1" noChangeArrowheads="1"/>
          </p:cNvSpPr>
          <p:nvPr>
            <p:ph type="title"/>
          </p:nvPr>
        </p:nvSpPr>
        <p:spPr/>
        <p:txBody>
          <a:bodyPr/>
          <a:lstStyle/>
          <a:p>
            <a:pPr eaLnBrk="1" hangingPunct="1"/>
            <a:r>
              <a:rPr lang="en-US" dirty="0" smtClean="0"/>
              <a:t>Complexity of Bubble Sort</a:t>
            </a:r>
          </a:p>
        </p:txBody>
      </p:sp>
      <p:sp>
        <p:nvSpPr>
          <p:cNvPr id="24579" name="Rectangle 3"/>
          <p:cNvSpPr>
            <a:spLocks noGrp="1" noChangeArrowheads="1"/>
          </p:cNvSpPr>
          <p:nvPr>
            <p:ph idx="1"/>
          </p:nvPr>
        </p:nvSpPr>
        <p:spPr>
          <a:xfrm>
            <a:off x="304800" y="1066800"/>
            <a:ext cx="8686800" cy="5562600"/>
          </a:xfrm>
        </p:spPr>
        <p:txBody>
          <a:bodyPr>
            <a:normAutofit fontScale="92500" lnSpcReduction="10000"/>
          </a:bodyPr>
          <a:lstStyle/>
          <a:p>
            <a:r>
              <a:rPr lang="en-US" b="1" dirty="0" smtClean="0">
                <a:solidFill>
                  <a:srgbClr val="0000CC"/>
                </a:solidFill>
              </a:rPr>
              <a:t>average and worst case performance</a:t>
            </a:r>
            <a:r>
              <a:rPr lang="en-US" b="1" dirty="0" smtClean="0">
                <a:solidFill>
                  <a:srgbClr val="C00000"/>
                </a:solidFill>
              </a:rPr>
              <a:t> </a:t>
            </a:r>
            <a:r>
              <a:rPr lang="en-US" dirty="0" smtClean="0"/>
              <a:t>is</a:t>
            </a:r>
            <a:r>
              <a:rPr lang="en-US" b="1" dirty="0" smtClean="0"/>
              <a:t> </a:t>
            </a:r>
            <a:r>
              <a:rPr lang="en-US" b="1" dirty="0" smtClean="0">
                <a:solidFill>
                  <a:srgbClr val="C00000"/>
                </a:solidFill>
              </a:rPr>
              <a:t>O(n</a:t>
            </a:r>
            <a:r>
              <a:rPr lang="en-US" b="1" baseline="30000" dirty="0" smtClean="0">
                <a:solidFill>
                  <a:srgbClr val="C00000"/>
                </a:solidFill>
              </a:rPr>
              <a:t>2</a:t>
            </a:r>
            <a:r>
              <a:rPr lang="en-US" b="1" dirty="0" smtClean="0">
                <a:solidFill>
                  <a:srgbClr val="C00000"/>
                </a:solidFill>
              </a:rPr>
              <a:t>)</a:t>
            </a:r>
            <a:r>
              <a:rPr lang="en-US" dirty="0" smtClean="0"/>
              <a:t>, so it is rarely used to sort large, unordered, data sets. </a:t>
            </a:r>
          </a:p>
          <a:p>
            <a:r>
              <a:rPr lang="en-US" dirty="0" smtClean="0"/>
              <a:t>Can be used to sort a small number of items (where its </a:t>
            </a:r>
            <a:r>
              <a:rPr lang="en-US" dirty="0" smtClean="0">
                <a:solidFill>
                  <a:srgbClr val="0000CC"/>
                </a:solidFill>
              </a:rPr>
              <a:t>asymptotic inefficiency</a:t>
            </a:r>
            <a:r>
              <a:rPr lang="en-US" dirty="0" smtClean="0"/>
              <a:t> is not a high penalty). </a:t>
            </a:r>
          </a:p>
          <a:p>
            <a:r>
              <a:rPr lang="en-US" dirty="0" smtClean="0"/>
              <a:t>Can also be used efficiently on a list of any length that is nearly sorted</a:t>
            </a:r>
          </a:p>
          <a:p>
            <a:pPr lvl="1"/>
            <a:r>
              <a:rPr lang="en-US" dirty="0" smtClean="0"/>
              <a:t>i.e. the elements are not significantly out of place</a:t>
            </a:r>
          </a:p>
          <a:p>
            <a:pPr lvl="1"/>
            <a:r>
              <a:rPr lang="en-US" dirty="0" smtClean="0"/>
              <a:t>E.g. if any number of elements are </a:t>
            </a:r>
            <a:r>
              <a:rPr lang="en-US" dirty="0" smtClean="0">
                <a:solidFill>
                  <a:srgbClr val="0000CC"/>
                </a:solidFill>
              </a:rPr>
              <a:t>out of place by only one position</a:t>
            </a:r>
            <a:r>
              <a:rPr lang="en-US" dirty="0" smtClean="0"/>
              <a:t> (e.g. 0123546789 and 1032547698), </a:t>
            </a:r>
          </a:p>
          <a:p>
            <a:pPr lvl="1"/>
            <a:r>
              <a:rPr lang="en-US" dirty="0" smtClean="0"/>
              <a:t>bubble sort's exchange will get them in order on the first pass, the second pass will find all elements in order, so the sort will take only </a:t>
            </a:r>
            <a:r>
              <a:rPr lang="en-US" b="1" dirty="0" smtClean="0">
                <a:solidFill>
                  <a:srgbClr val="0000CC"/>
                </a:solidFill>
              </a:rPr>
              <a:t>2n</a:t>
            </a:r>
            <a:r>
              <a:rPr lang="en-US" dirty="0" smtClean="0"/>
              <a:t> time.</a:t>
            </a:r>
          </a:p>
        </p:txBody>
      </p:sp>
      <p:sp>
        <p:nvSpPr>
          <p:cNvPr id="6"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p:cNvSpPr>
            <a:spLocks noGrp="1" noChangeAspect="1" noChangeArrowheads="1"/>
          </p:cNvSpPr>
          <p:nvPr>
            <p:ph type="title"/>
          </p:nvPr>
        </p:nvSpPr>
        <p:spPr/>
        <p:txBody>
          <a:bodyPr/>
          <a:lstStyle/>
          <a:p>
            <a:pPr eaLnBrk="1" hangingPunct="1"/>
            <a:r>
              <a:rPr lang="en-US" dirty="0" smtClean="0"/>
              <a:t>Complexity of Bubble Sort</a:t>
            </a:r>
          </a:p>
        </p:txBody>
      </p:sp>
      <p:sp>
        <p:nvSpPr>
          <p:cNvPr id="24579" name="Rectangle 3"/>
          <p:cNvSpPr>
            <a:spLocks noGrp="1" noChangeArrowheads="1"/>
          </p:cNvSpPr>
          <p:nvPr>
            <p:ph idx="1"/>
          </p:nvPr>
        </p:nvSpPr>
        <p:spPr>
          <a:xfrm>
            <a:off x="304800" y="1219200"/>
            <a:ext cx="8686800" cy="5410200"/>
          </a:xfrm>
        </p:spPr>
        <p:txBody>
          <a:bodyPr>
            <a:normAutofit fontScale="92500" lnSpcReduction="20000"/>
          </a:bodyPr>
          <a:lstStyle/>
          <a:p>
            <a:r>
              <a:rPr lang="en-US" dirty="0" smtClean="0"/>
              <a:t>The </a:t>
            </a:r>
            <a:r>
              <a:rPr lang="en-US" dirty="0" smtClean="0">
                <a:solidFill>
                  <a:srgbClr val="0000CC"/>
                </a:solidFill>
              </a:rPr>
              <a:t>only significant advantage </a:t>
            </a:r>
            <a:r>
              <a:rPr lang="en-US" dirty="0" smtClean="0"/>
              <a:t>that bubble sort has over most other implementations, even </a:t>
            </a:r>
            <a:r>
              <a:rPr lang="en-US" dirty="0" smtClean="0">
                <a:solidFill>
                  <a:srgbClr val="0000CC"/>
                </a:solidFill>
              </a:rPr>
              <a:t>quick sort</a:t>
            </a:r>
            <a:r>
              <a:rPr lang="en-US" dirty="0" smtClean="0"/>
              <a:t>, but </a:t>
            </a:r>
            <a:r>
              <a:rPr lang="en-US" dirty="0" smtClean="0">
                <a:solidFill>
                  <a:srgbClr val="0000CC"/>
                </a:solidFill>
              </a:rPr>
              <a:t>not insertion sort</a:t>
            </a:r>
            <a:r>
              <a:rPr lang="en-US" dirty="0" smtClean="0"/>
              <a:t>, is that the ability to detect that the list is sorted is </a:t>
            </a:r>
            <a:r>
              <a:rPr lang="en-US" dirty="0" smtClean="0">
                <a:solidFill>
                  <a:srgbClr val="990000"/>
                </a:solidFill>
              </a:rPr>
              <a:t>efficiently built into the algorithm</a:t>
            </a:r>
            <a:r>
              <a:rPr lang="en-US" dirty="0" smtClean="0"/>
              <a:t>. </a:t>
            </a:r>
          </a:p>
          <a:p>
            <a:r>
              <a:rPr lang="en-US" dirty="0" smtClean="0"/>
              <a:t>Performance of bubble sort over an already-sorted list </a:t>
            </a:r>
            <a:r>
              <a:rPr lang="en-US" dirty="0" smtClean="0">
                <a:solidFill>
                  <a:srgbClr val="0000CC"/>
                </a:solidFill>
              </a:rPr>
              <a:t>(best-case) </a:t>
            </a:r>
            <a:r>
              <a:rPr lang="en-US" dirty="0" smtClean="0"/>
              <a:t>is </a:t>
            </a:r>
            <a:r>
              <a:rPr lang="en-US" dirty="0" smtClean="0">
                <a:solidFill>
                  <a:srgbClr val="0000CC"/>
                </a:solidFill>
              </a:rPr>
              <a:t>O(n)</a:t>
            </a:r>
            <a:r>
              <a:rPr lang="en-US" dirty="0" smtClean="0"/>
              <a:t>. </a:t>
            </a:r>
          </a:p>
          <a:p>
            <a:r>
              <a:rPr lang="en-US" dirty="0" smtClean="0"/>
              <a:t>By contrast, most other algorithms, even those with better average-case complexity, perform their entire sorting process on the set and thus are more complex. </a:t>
            </a:r>
          </a:p>
          <a:p>
            <a:r>
              <a:rPr lang="en-US" dirty="0" smtClean="0"/>
              <a:t>However, not only does insertion sort have this mechanism too, but it also performs better on a list that is substantially sorted</a:t>
            </a:r>
          </a:p>
          <a:p>
            <a:pPr lvl="1"/>
            <a:r>
              <a:rPr lang="en-US" dirty="0" smtClean="0"/>
              <a:t>having a small number of inversions</a:t>
            </a:r>
          </a:p>
        </p:txBody>
      </p:sp>
      <p:sp>
        <p:nvSpPr>
          <p:cNvPr id="6"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Selection Sort</a:t>
            </a:r>
            <a:endParaRPr lang="en-US" dirty="0"/>
          </a:p>
        </p:txBody>
      </p:sp>
      <p:sp>
        <p:nvSpPr>
          <p:cNvPr id="3" name="Content Placeholder 2"/>
          <p:cNvSpPr>
            <a:spLocks noGrp="1"/>
          </p:cNvSpPr>
          <p:nvPr>
            <p:ph idx="1"/>
          </p:nvPr>
        </p:nvSpPr>
        <p:spPr/>
        <p:txBody>
          <a:bodyPr>
            <a:normAutofit lnSpcReduction="10000"/>
          </a:bodyPr>
          <a:lstStyle/>
          <a:p>
            <a:r>
              <a:rPr lang="en-US" dirty="0" smtClean="0"/>
              <a:t>It is specifically an </a:t>
            </a:r>
            <a:r>
              <a:rPr lang="en-US" b="1" dirty="0" smtClean="0">
                <a:solidFill>
                  <a:srgbClr val="0000CC"/>
                </a:solidFill>
              </a:rPr>
              <a:t>in-place comparison sort</a:t>
            </a:r>
            <a:r>
              <a:rPr lang="en-US" dirty="0" smtClean="0"/>
              <a:t> </a:t>
            </a:r>
          </a:p>
          <a:p>
            <a:r>
              <a:rPr lang="en-US" dirty="0" smtClean="0"/>
              <a:t>Noted for its simplicity, </a:t>
            </a:r>
          </a:p>
          <a:p>
            <a:r>
              <a:rPr lang="en-US" dirty="0" smtClean="0"/>
              <a:t>It has performance advantages over more complicated algorithms in certain situations, particularly where auxiliary memory is limited</a:t>
            </a:r>
          </a:p>
          <a:p>
            <a:r>
              <a:rPr lang="en-US" dirty="0" smtClean="0"/>
              <a:t>The algorithm </a:t>
            </a:r>
          </a:p>
          <a:p>
            <a:pPr lvl="1"/>
            <a:r>
              <a:rPr lang="en-US" dirty="0" smtClean="0"/>
              <a:t>finds the </a:t>
            </a:r>
            <a:r>
              <a:rPr lang="en-US" dirty="0" smtClean="0">
                <a:solidFill>
                  <a:srgbClr val="0000CC"/>
                </a:solidFill>
              </a:rPr>
              <a:t>minimum</a:t>
            </a:r>
            <a:r>
              <a:rPr lang="en-US" dirty="0" smtClean="0"/>
              <a:t> value, </a:t>
            </a:r>
          </a:p>
          <a:p>
            <a:pPr lvl="1"/>
            <a:r>
              <a:rPr lang="en-US" dirty="0" smtClean="0">
                <a:solidFill>
                  <a:srgbClr val="0000CC"/>
                </a:solidFill>
              </a:rPr>
              <a:t>swaps</a:t>
            </a:r>
            <a:r>
              <a:rPr lang="en-US" dirty="0" smtClean="0"/>
              <a:t> it with the value in the first position, and</a:t>
            </a:r>
          </a:p>
          <a:p>
            <a:pPr lvl="1"/>
            <a:r>
              <a:rPr lang="en-US" dirty="0" smtClean="0"/>
              <a:t>repeats these steps for the remainder of the list</a:t>
            </a:r>
          </a:p>
          <a:p>
            <a:r>
              <a:rPr lang="en-US" dirty="0" smtClean="0"/>
              <a:t>It does no more than </a:t>
            </a:r>
            <a:r>
              <a:rPr lang="en-US" b="1" i="1" dirty="0" smtClean="0">
                <a:solidFill>
                  <a:srgbClr val="0000CC"/>
                </a:solidFill>
              </a:rPr>
              <a:t>n </a:t>
            </a:r>
            <a:r>
              <a:rPr lang="en-US" dirty="0" smtClean="0">
                <a:solidFill>
                  <a:srgbClr val="0000CC"/>
                </a:solidFill>
              </a:rPr>
              <a:t>swaps</a:t>
            </a:r>
            <a:r>
              <a:rPr lang="en-US" dirty="0" smtClean="0"/>
              <a:t>, and thus is useful where swapping is very expensive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defRPr/>
            </a:pPr>
            <a:r>
              <a:rPr lang="en-US" smtClean="0"/>
              <a:t>Sorting an Array of Integers</a:t>
            </a:r>
          </a:p>
        </p:txBody>
      </p:sp>
      <p:sp>
        <p:nvSpPr>
          <p:cNvPr id="1028" name="Rectangle 3"/>
          <p:cNvSpPr>
            <a:spLocks noGrp="1" noChangeArrowheads="1"/>
          </p:cNvSpPr>
          <p:nvPr>
            <p:ph type="body" sz="half" idx="1"/>
          </p:nvPr>
        </p:nvSpPr>
        <p:spPr>
          <a:xfrm>
            <a:off x="381000" y="1143000"/>
            <a:ext cx="2740025" cy="5514975"/>
          </a:xfrm>
          <a:noFill/>
        </p:spPr>
        <p:txBody>
          <a:bodyPr/>
          <a:lstStyle/>
          <a:p>
            <a:r>
              <a:rPr lang="en-US" dirty="0" smtClean="0">
                <a:effectLst/>
              </a:rPr>
              <a:t>The picture shows an array of six integers that we want to sort from smallest to largest</a:t>
            </a:r>
          </a:p>
        </p:txBody>
      </p:sp>
      <p:graphicFrame>
        <p:nvGraphicFramePr>
          <p:cNvPr id="1026" name="Object 4"/>
          <p:cNvGraphicFramePr>
            <a:graphicFrameLocks/>
          </p:cNvGraphicFramePr>
          <p:nvPr/>
        </p:nvGraphicFramePr>
        <p:xfrm>
          <a:off x="2757488" y="2428875"/>
          <a:ext cx="6078537" cy="4043363"/>
        </p:xfrm>
        <a:graphic>
          <a:graphicData uri="http://schemas.openxmlformats.org/presentationml/2006/ole">
            <p:oleObj spid="_x0000_s1026" name="Chart" r:id="rId4" imgW="6096000" imgH="4057712" progId="MSGraph.Chart.8">
              <p:embed followColorScheme="full"/>
            </p:oleObj>
          </a:graphicData>
        </a:graphic>
      </p:graphicFrame>
      <p:sp>
        <p:nvSpPr>
          <p:cNvPr id="1029" name="Rectangle 5"/>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a:solidFill>
                  <a:schemeClr val="tx1"/>
                </a:solidFill>
                <a:effectLst/>
                <a:latin typeface="Helvetica" pitchFamily="34" charset="0"/>
              </a:rPr>
              <a:t>[0]</a:t>
            </a:r>
            <a:r>
              <a:rPr lang="en-US" sz="1800">
                <a:solidFill>
                  <a:schemeClr val="tx1"/>
                </a:solidFill>
                <a:effectLst/>
                <a:latin typeface="Helvetica" pitchFamily="34" charset="0"/>
              </a:rPr>
              <a:t>       </a:t>
            </a:r>
            <a:r>
              <a:rPr lang="en-US" sz="1800" b="1">
                <a:solidFill>
                  <a:schemeClr val="tx1"/>
                </a:solidFill>
                <a:effectLst/>
                <a:latin typeface="Helvetica" pitchFamily="34" charset="0"/>
              </a:rPr>
              <a:t>[1]        [2]       [3]        [4]       [5]  </a:t>
            </a:r>
          </a:p>
        </p:txBody>
      </p:sp>
    </p:spTree>
  </p:cSld>
  <p:clrMapOvr>
    <a:masterClrMapping/>
  </p:clrMapOvr>
  <p:transition>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p:cNvGraphicFramePr>
          <p:nvPr/>
        </p:nvGraphicFramePr>
        <p:xfrm>
          <a:off x="2757488" y="2428875"/>
          <a:ext cx="6078537" cy="4043363"/>
        </p:xfrm>
        <a:graphic>
          <a:graphicData uri="http://schemas.openxmlformats.org/presentationml/2006/ole">
            <p:oleObj spid="_x0000_s2050" name="Chart" r:id="rId4" imgW="6096000" imgH="4057712" progId="MSGraph.Chart.8">
              <p:embed followColorScheme="full"/>
            </p:oleObj>
          </a:graphicData>
        </a:graphic>
      </p:graphicFrame>
      <p:sp>
        <p:nvSpPr>
          <p:cNvPr id="8195" name="Rectangle 3"/>
          <p:cNvSpPr>
            <a:spLocks noGrp="1" noChangeArrowheads="1"/>
          </p:cNvSpPr>
          <p:nvPr>
            <p:ph type="title"/>
          </p:nvPr>
        </p:nvSpPr>
        <p:spPr/>
        <p:txBody>
          <a:bodyPr/>
          <a:lstStyle/>
          <a:p>
            <a:pPr>
              <a:defRPr/>
            </a:pPr>
            <a:r>
              <a:rPr lang="en-US" dirty="0" smtClean="0"/>
              <a:t>The Selection Sort Algorithm</a:t>
            </a:r>
          </a:p>
        </p:txBody>
      </p:sp>
      <p:sp>
        <p:nvSpPr>
          <p:cNvPr id="2053" name="Rectangle 4"/>
          <p:cNvSpPr>
            <a:spLocks noGrp="1" noChangeArrowheads="1"/>
          </p:cNvSpPr>
          <p:nvPr>
            <p:ph type="body" sz="half" idx="1"/>
          </p:nvPr>
        </p:nvSpPr>
        <p:spPr>
          <a:xfrm>
            <a:off x="381000" y="1219200"/>
            <a:ext cx="2740025" cy="5438775"/>
          </a:xfrm>
          <a:noFill/>
        </p:spPr>
        <p:txBody>
          <a:bodyPr/>
          <a:lstStyle/>
          <a:p>
            <a:r>
              <a:rPr lang="en-US" dirty="0" smtClean="0">
                <a:effectLst/>
              </a:rPr>
              <a:t>Start by finding the </a:t>
            </a:r>
            <a:r>
              <a:rPr lang="en-US" b="1" u="sng" dirty="0" smtClean="0">
                <a:solidFill>
                  <a:srgbClr val="0000CC"/>
                </a:solidFill>
                <a:effectLst/>
              </a:rPr>
              <a:t>smallest</a:t>
            </a:r>
            <a:r>
              <a:rPr lang="en-US" dirty="0" smtClean="0">
                <a:solidFill>
                  <a:srgbClr val="0000CC"/>
                </a:solidFill>
                <a:effectLst/>
              </a:rPr>
              <a:t> </a:t>
            </a:r>
            <a:r>
              <a:rPr lang="en-US" dirty="0" smtClean="0">
                <a:effectLst/>
              </a:rPr>
              <a:t>entry.</a:t>
            </a:r>
          </a:p>
        </p:txBody>
      </p:sp>
      <p:graphicFrame>
        <p:nvGraphicFramePr>
          <p:cNvPr id="2051" name="Object 5"/>
          <p:cNvGraphicFramePr>
            <a:graphicFrameLocks/>
          </p:cNvGraphicFramePr>
          <p:nvPr/>
        </p:nvGraphicFramePr>
        <p:xfrm>
          <a:off x="6550025" y="2428875"/>
          <a:ext cx="798513" cy="4043363"/>
        </p:xfrm>
        <a:graphic>
          <a:graphicData uri="http://schemas.openxmlformats.org/presentationml/2006/ole">
            <p:oleObj spid="_x0000_s2051" name="Chart" r:id="rId5" imgW="6096000" imgH="4057712" progId="MSGraph.Chart.8">
              <p:embed followColorScheme="full"/>
            </p:oleObj>
          </a:graphicData>
        </a:graphic>
      </p:graphicFrame>
      <p:sp>
        <p:nvSpPr>
          <p:cNvPr id="2054" name="Rectangle 6"/>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dirty="0">
                <a:solidFill>
                  <a:schemeClr val="tx1"/>
                </a:solidFill>
                <a:effectLst/>
                <a:latin typeface="Helvetica" pitchFamily="34" charset="0"/>
              </a:rPr>
              <a:t>[0]</a:t>
            </a:r>
            <a:r>
              <a:rPr lang="en-US" sz="1800" dirty="0">
                <a:solidFill>
                  <a:schemeClr val="tx1"/>
                </a:solidFill>
                <a:effectLst/>
                <a:latin typeface="Helvetica" pitchFamily="34" charset="0"/>
              </a:rPr>
              <a:t>       </a:t>
            </a:r>
            <a:r>
              <a:rPr lang="en-US" sz="1800" b="1" dirty="0">
                <a:solidFill>
                  <a:schemeClr val="tx1"/>
                </a:solidFill>
                <a:effectLst/>
                <a:latin typeface="Helvetica" pitchFamily="34" charset="0"/>
              </a:rPr>
              <a:t>[1]        [2]       [3]  </a:t>
            </a:r>
            <a:r>
              <a:rPr lang="en-US" sz="1800" b="1" dirty="0" smtClean="0">
                <a:solidFill>
                  <a:schemeClr val="tx1"/>
                </a:solidFill>
                <a:effectLst/>
                <a:latin typeface="Helvetica" pitchFamily="34" charset="0"/>
              </a:rPr>
              <a:t>      </a:t>
            </a:r>
            <a:r>
              <a:rPr lang="en-US" sz="1800" b="1" dirty="0">
                <a:solidFill>
                  <a:schemeClr val="tx1"/>
                </a:solidFill>
                <a:effectLst/>
                <a:latin typeface="Helvetica" pitchFamily="34" charset="0"/>
              </a:rPr>
              <a:t>[4]       [5]  </a:t>
            </a:r>
          </a:p>
        </p:txBody>
      </p:sp>
    </p:spTree>
  </p:cSld>
  <p:clrMapOvr>
    <a:masterClrMapping/>
  </p:clrMapOvr>
  <p:transition>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2"/>
          <p:cNvGraphicFramePr>
            <a:graphicFrameLocks/>
          </p:cNvGraphicFramePr>
          <p:nvPr/>
        </p:nvGraphicFramePr>
        <p:xfrm>
          <a:off x="2757488" y="2428875"/>
          <a:ext cx="6078537" cy="4043363"/>
        </p:xfrm>
        <a:graphic>
          <a:graphicData uri="http://schemas.openxmlformats.org/presentationml/2006/ole">
            <p:oleObj spid="_x0000_s3074" name="Chart" r:id="rId4" imgW="6096000" imgH="4057712" progId="MSGraph.Chart.8">
              <p:embed followColorScheme="full"/>
            </p:oleObj>
          </a:graphicData>
        </a:graphic>
      </p:graphicFrame>
      <p:sp>
        <p:nvSpPr>
          <p:cNvPr id="10243" name="Rectangle 3"/>
          <p:cNvSpPr>
            <a:spLocks noGrp="1" noChangeArrowheads="1"/>
          </p:cNvSpPr>
          <p:nvPr>
            <p:ph type="title"/>
          </p:nvPr>
        </p:nvSpPr>
        <p:spPr/>
        <p:txBody>
          <a:bodyPr/>
          <a:lstStyle/>
          <a:p>
            <a:pPr>
              <a:defRPr/>
            </a:pPr>
            <a:r>
              <a:rPr lang="en-US" dirty="0" smtClean="0"/>
              <a:t>The Selection Sort Algorithm</a:t>
            </a:r>
          </a:p>
        </p:txBody>
      </p:sp>
      <p:sp>
        <p:nvSpPr>
          <p:cNvPr id="3077" name="Rectangle 4"/>
          <p:cNvSpPr>
            <a:spLocks noGrp="1" noChangeArrowheads="1"/>
          </p:cNvSpPr>
          <p:nvPr>
            <p:ph type="body" sz="half" idx="1"/>
          </p:nvPr>
        </p:nvSpPr>
        <p:spPr>
          <a:xfrm>
            <a:off x="457200" y="1219200"/>
            <a:ext cx="2663825" cy="5438775"/>
          </a:xfrm>
          <a:noFill/>
        </p:spPr>
        <p:txBody>
          <a:bodyPr/>
          <a:lstStyle/>
          <a:p>
            <a:r>
              <a:rPr lang="en-US" dirty="0" smtClean="0">
                <a:effectLst/>
              </a:rPr>
              <a:t>Start by finding the </a:t>
            </a:r>
            <a:r>
              <a:rPr lang="en-US" b="1" u="sng" dirty="0" smtClean="0">
                <a:solidFill>
                  <a:srgbClr val="0000CC"/>
                </a:solidFill>
                <a:effectLst/>
              </a:rPr>
              <a:t>smallest</a:t>
            </a:r>
            <a:r>
              <a:rPr lang="en-US" dirty="0" smtClean="0">
                <a:effectLst/>
              </a:rPr>
              <a:t> entry.</a:t>
            </a:r>
          </a:p>
          <a:p>
            <a:r>
              <a:rPr lang="en-US" dirty="0" smtClean="0">
                <a:effectLst/>
              </a:rPr>
              <a:t>Swap the smallest entry with the </a:t>
            </a:r>
            <a:r>
              <a:rPr lang="en-US" b="1" u="sng" dirty="0" smtClean="0">
                <a:solidFill>
                  <a:srgbClr val="0000CC"/>
                </a:solidFill>
                <a:effectLst/>
              </a:rPr>
              <a:t>first entry</a:t>
            </a:r>
            <a:r>
              <a:rPr lang="en-US" dirty="0" smtClean="0">
                <a:solidFill>
                  <a:srgbClr val="0000CC"/>
                </a:solidFill>
                <a:effectLst/>
              </a:rPr>
              <a:t>.</a:t>
            </a:r>
          </a:p>
        </p:txBody>
      </p:sp>
      <p:graphicFrame>
        <p:nvGraphicFramePr>
          <p:cNvPr id="3075" name="Object 5"/>
          <p:cNvGraphicFramePr>
            <a:graphicFrameLocks/>
          </p:cNvGraphicFramePr>
          <p:nvPr/>
        </p:nvGraphicFramePr>
        <p:xfrm>
          <a:off x="6550025" y="2428875"/>
          <a:ext cx="798513" cy="4043363"/>
        </p:xfrm>
        <a:graphic>
          <a:graphicData uri="http://schemas.openxmlformats.org/presentationml/2006/ole">
            <p:oleObj spid="_x0000_s3075" name="Chart" r:id="rId5" imgW="6096000" imgH="4057712" progId="MSGraph.Chart.8">
              <p:embed followColorScheme="full"/>
            </p:oleObj>
          </a:graphicData>
        </a:graphic>
      </p:graphicFrame>
      <p:sp>
        <p:nvSpPr>
          <p:cNvPr id="3078" name="Arc 6"/>
          <p:cNvSpPr>
            <a:spLocks/>
          </p:cNvSpPr>
          <p:nvPr/>
        </p:nvSpPr>
        <p:spPr bwMode="auto">
          <a:xfrm>
            <a:off x="4027488" y="1831975"/>
            <a:ext cx="1597025" cy="835025"/>
          </a:xfrm>
          <a:custGeom>
            <a:avLst/>
            <a:gdLst>
              <a:gd name="T0" fmla="*/ 0 w 21600"/>
              <a:gd name="T1" fmla="*/ 835025 h 21600"/>
              <a:gd name="T2" fmla="*/ 1595472 w 21600"/>
              <a:gd name="T3" fmla="*/ 0 h 21600"/>
              <a:gd name="T4" fmla="*/ 1597025 w 21600"/>
              <a:gd name="T5" fmla="*/ 835025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600"/>
                </a:moveTo>
                <a:cubicBezTo>
                  <a:pt x="0" y="9678"/>
                  <a:pt x="9657" y="11"/>
                  <a:pt x="21579" y="0"/>
                </a:cubicBezTo>
              </a:path>
              <a:path w="21600" h="21600" stroke="0" extrusionOk="0">
                <a:moveTo>
                  <a:pt x="0" y="21600"/>
                </a:moveTo>
                <a:cubicBezTo>
                  <a:pt x="0" y="9678"/>
                  <a:pt x="9657" y="11"/>
                  <a:pt x="21579" y="0"/>
                </a:cubicBezTo>
                <a:lnTo>
                  <a:pt x="21600" y="21600"/>
                </a:lnTo>
                <a:close/>
              </a:path>
            </a:pathLst>
          </a:custGeom>
          <a:noFill/>
          <a:ln w="50800" cap="rnd">
            <a:solidFill>
              <a:srgbClr val="0000CC"/>
            </a:solidFill>
            <a:round/>
            <a:headEnd type="triangle" w="med" len="med"/>
            <a:tailEnd/>
          </a:ln>
        </p:spPr>
        <p:txBody>
          <a:bodyPr/>
          <a:lstStyle/>
          <a:p>
            <a:endParaRPr lang="en-US"/>
          </a:p>
        </p:txBody>
      </p:sp>
      <p:sp>
        <p:nvSpPr>
          <p:cNvPr id="3079" name="Arc 7"/>
          <p:cNvSpPr>
            <a:spLocks/>
          </p:cNvSpPr>
          <p:nvPr/>
        </p:nvSpPr>
        <p:spPr bwMode="auto">
          <a:xfrm>
            <a:off x="5588000" y="1849438"/>
            <a:ext cx="1560513" cy="2430462"/>
          </a:xfrm>
          <a:custGeom>
            <a:avLst/>
            <a:gdLst>
              <a:gd name="T0" fmla="*/ 0 w 21600"/>
              <a:gd name="T1" fmla="*/ 0 h 21600"/>
              <a:gd name="T2" fmla="*/ 1560513 w 21600"/>
              <a:gd name="T3" fmla="*/ 2430462 h 21600"/>
              <a:gd name="T4" fmla="*/ 0 w 21600"/>
              <a:gd name="T5" fmla="*/ 2430462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0800" cap="rnd">
            <a:solidFill>
              <a:srgbClr val="0000CC"/>
            </a:solidFill>
            <a:round/>
            <a:headEnd/>
            <a:tailEnd type="triangle" w="med" len="med"/>
          </a:ln>
        </p:spPr>
        <p:txBody>
          <a:bodyPr/>
          <a:lstStyle/>
          <a:p>
            <a:endParaRPr lang="en-US"/>
          </a:p>
        </p:txBody>
      </p:sp>
      <p:sp>
        <p:nvSpPr>
          <p:cNvPr id="3080" name="Rectangle 8"/>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dirty="0">
                <a:solidFill>
                  <a:schemeClr val="tx1"/>
                </a:solidFill>
                <a:effectLst/>
                <a:latin typeface="Helvetica" pitchFamily="34" charset="0"/>
              </a:rPr>
              <a:t>[0]</a:t>
            </a:r>
            <a:r>
              <a:rPr lang="en-US" sz="1800" dirty="0">
                <a:solidFill>
                  <a:schemeClr val="tx1"/>
                </a:solidFill>
                <a:effectLst/>
                <a:latin typeface="Helvetica" pitchFamily="34" charset="0"/>
              </a:rPr>
              <a:t>       </a:t>
            </a:r>
            <a:r>
              <a:rPr lang="en-US" sz="1800" b="1" dirty="0">
                <a:solidFill>
                  <a:schemeClr val="tx1"/>
                </a:solidFill>
                <a:effectLst/>
                <a:latin typeface="Helvetica" pitchFamily="34" charset="0"/>
              </a:rPr>
              <a:t>[1]        [2]       [3]        [4]       [5]  </a:t>
            </a:r>
          </a:p>
        </p:txBody>
      </p:sp>
    </p:spTree>
  </p:cSld>
  <p:clrMapOvr>
    <a:masterClrMapping/>
  </p:clrMapOvr>
  <p:transition>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2"/>
          <p:cNvGraphicFramePr>
            <a:graphicFrameLocks/>
          </p:cNvGraphicFramePr>
          <p:nvPr/>
        </p:nvGraphicFramePr>
        <p:xfrm>
          <a:off x="2757488" y="2428875"/>
          <a:ext cx="6078537" cy="4043363"/>
        </p:xfrm>
        <a:graphic>
          <a:graphicData uri="http://schemas.openxmlformats.org/presentationml/2006/ole">
            <p:oleObj spid="_x0000_s4098" name="Chart" r:id="rId4" imgW="6096000" imgH="4057712" progId="MSGraph.Chart.8">
              <p:embed followColorScheme="full"/>
            </p:oleObj>
          </a:graphicData>
        </a:graphic>
      </p:graphicFrame>
      <p:sp>
        <p:nvSpPr>
          <p:cNvPr id="12291" name="Rectangle 3"/>
          <p:cNvSpPr>
            <a:spLocks noGrp="1" noChangeArrowheads="1"/>
          </p:cNvSpPr>
          <p:nvPr>
            <p:ph type="title"/>
          </p:nvPr>
        </p:nvSpPr>
        <p:spPr/>
        <p:txBody>
          <a:bodyPr/>
          <a:lstStyle/>
          <a:p>
            <a:pPr>
              <a:defRPr/>
            </a:pPr>
            <a:r>
              <a:rPr lang="en-US" dirty="0" smtClean="0"/>
              <a:t>The Selection Sort Algorithm</a:t>
            </a:r>
          </a:p>
        </p:txBody>
      </p:sp>
      <p:sp>
        <p:nvSpPr>
          <p:cNvPr id="4101" name="Rectangle 4"/>
          <p:cNvSpPr>
            <a:spLocks noGrp="1" noChangeArrowheads="1"/>
          </p:cNvSpPr>
          <p:nvPr>
            <p:ph type="body" sz="half" idx="1"/>
          </p:nvPr>
        </p:nvSpPr>
        <p:spPr>
          <a:xfrm>
            <a:off x="381000" y="1219200"/>
            <a:ext cx="2435225" cy="4676775"/>
          </a:xfrm>
          <a:noFill/>
        </p:spPr>
        <p:txBody>
          <a:bodyPr/>
          <a:lstStyle/>
          <a:p>
            <a:r>
              <a:rPr lang="en-US" dirty="0" smtClean="0">
                <a:effectLst/>
              </a:rPr>
              <a:t>Start by finding the </a:t>
            </a:r>
            <a:r>
              <a:rPr lang="en-US" b="1" u="sng" dirty="0" smtClean="0">
                <a:solidFill>
                  <a:srgbClr val="0000CC"/>
                </a:solidFill>
                <a:effectLst/>
              </a:rPr>
              <a:t>smallest</a:t>
            </a:r>
            <a:r>
              <a:rPr lang="en-US" dirty="0" smtClean="0">
                <a:solidFill>
                  <a:srgbClr val="0000CC"/>
                </a:solidFill>
                <a:effectLst/>
              </a:rPr>
              <a:t> </a:t>
            </a:r>
            <a:r>
              <a:rPr lang="en-US" dirty="0" smtClean="0">
                <a:effectLst/>
              </a:rPr>
              <a:t>entry.</a:t>
            </a:r>
          </a:p>
          <a:p>
            <a:r>
              <a:rPr lang="en-US" dirty="0" smtClean="0">
                <a:effectLst/>
              </a:rPr>
              <a:t>Swap the smallest entry with the </a:t>
            </a:r>
            <a:r>
              <a:rPr lang="en-US" b="1" u="sng" dirty="0" smtClean="0">
                <a:solidFill>
                  <a:srgbClr val="0000CC"/>
                </a:solidFill>
                <a:effectLst/>
              </a:rPr>
              <a:t>first entry</a:t>
            </a:r>
            <a:r>
              <a:rPr lang="en-US" dirty="0" smtClean="0">
                <a:solidFill>
                  <a:srgbClr val="0000CC"/>
                </a:solidFill>
                <a:effectLst/>
              </a:rPr>
              <a:t>.</a:t>
            </a:r>
          </a:p>
        </p:txBody>
      </p:sp>
      <p:graphicFrame>
        <p:nvGraphicFramePr>
          <p:cNvPr id="4099" name="Object 5"/>
          <p:cNvGraphicFramePr>
            <a:graphicFrameLocks/>
          </p:cNvGraphicFramePr>
          <p:nvPr/>
        </p:nvGraphicFramePr>
        <p:xfrm>
          <a:off x="2903538" y="2428875"/>
          <a:ext cx="1397000" cy="4043363"/>
        </p:xfrm>
        <a:graphic>
          <a:graphicData uri="http://schemas.openxmlformats.org/presentationml/2006/ole">
            <p:oleObj spid="_x0000_s4099" name="Chart" r:id="rId5" imgW="6096000" imgH="4057712" progId="MSGraph.Chart.8">
              <p:embed followColorScheme="full"/>
            </p:oleObj>
          </a:graphicData>
        </a:graphic>
      </p:graphicFrame>
      <p:sp>
        <p:nvSpPr>
          <p:cNvPr id="4102" name="Rectangle 6"/>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a:solidFill>
                  <a:schemeClr val="tx1"/>
                </a:solidFill>
                <a:effectLst/>
                <a:latin typeface="Helvetica" pitchFamily="34" charset="0"/>
              </a:rPr>
              <a:t>[0]</a:t>
            </a:r>
            <a:r>
              <a:rPr lang="en-US" sz="1800">
                <a:solidFill>
                  <a:schemeClr val="tx1"/>
                </a:solidFill>
                <a:effectLst/>
                <a:latin typeface="Helvetica" pitchFamily="34" charset="0"/>
              </a:rPr>
              <a:t>       </a:t>
            </a:r>
            <a:r>
              <a:rPr lang="en-US" sz="1800" b="1">
                <a:solidFill>
                  <a:schemeClr val="tx1"/>
                </a:solidFill>
                <a:effectLst/>
                <a:latin typeface="Helvetica" pitchFamily="34" charset="0"/>
              </a:rPr>
              <a:t>[1]        [2]       [3]        [4]       [5]  </a:t>
            </a:r>
          </a:p>
        </p:txBody>
      </p:sp>
    </p:spTree>
  </p:cSld>
  <p:clrMapOvr>
    <a:masterClrMapping/>
  </p:clrMapOvr>
  <p:transition>
    <p:spli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Object 2"/>
          <p:cNvGraphicFramePr>
            <a:graphicFrameLocks/>
          </p:cNvGraphicFramePr>
          <p:nvPr/>
        </p:nvGraphicFramePr>
        <p:xfrm>
          <a:off x="2757488" y="2428875"/>
          <a:ext cx="6078537" cy="4043363"/>
        </p:xfrm>
        <a:graphic>
          <a:graphicData uri="http://schemas.openxmlformats.org/presentationml/2006/ole">
            <p:oleObj spid="_x0000_s5122" name="Chart" r:id="rId4" imgW="6096000" imgH="4057712" progId="MSGraph.Chart.8">
              <p:embed followColorScheme="full"/>
            </p:oleObj>
          </a:graphicData>
        </a:graphic>
      </p:graphicFrame>
      <p:sp>
        <p:nvSpPr>
          <p:cNvPr id="14339" name="Rectangle 3"/>
          <p:cNvSpPr>
            <a:spLocks noGrp="1" noChangeArrowheads="1"/>
          </p:cNvSpPr>
          <p:nvPr>
            <p:ph type="title"/>
          </p:nvPr>
        </p:nvSpPr>
        <p:spPr/>
        <p:txBody>
          <a:bodyPr/>
          <a:lstStyle/>
          <a:p>
            <a:pPr>
              <a:defRPr/>
            </a:pPr>
            <a:r>
              <a:rPr lang="en-US" dirty="0" smtClean="0"/>
              <a:t>The Selection Sort Algorithm</a:t>
            </a:r>
          </a:p>
        </p:txBody>
      </p:sp>
      <p:sp>
        <p:nvSpPr>
          <p:cNvPr id="5125" name="Rectangle 4"/>
          <p:cNvSpPr>
            <a:spLocks noGrp="1" noChangeArrowheads="1"/>
          </p:cNvSpPr>
          <p:nvPr>
            <p:ph type="body" sz="half" idx="1"/>
          </p:nvPr>
        </p:nvSpPr>
        <p:spPr>
          <a:xfrm>
            <a:off x="228600" y="2514600"/>
            <a:ext cx="2435225" cy="2057400"/>
          </a:xfrm>
          <a:noFill/>
        </p:spPr>
        <p:txBody>
          <a:bodyPr/>
          <a:lstStyle/>
          <a:p>
            <a:r>
              <a:rPr lang="en-US" dirty="0" smtClean="0">
                <a:effectLst/>
              </a:rPr>
              <a:t>Part of the array is now sorted.</a:t>
            </a:r>
          </a:p>
        </p:txBody>
      </p:sp>
      <p:graphicFrame>
        <p:nvGraphicFramePr>
          <p:cNvPr id="5123" name="Object 5"/>
          <p:cNvGraphicFramePr>
            <a:graphicFrameLocks/>
          </p:cNvGraphicFramePr>
          <p:nvPr/>
        </p:nvGraphicFramePr>
        <p:xfrm>
          <a:off x="2903538" y="2428875"/>
          <a:ext cx="1397000" cy="4043363"/>
        </p:xfrm>
        <a:graphic>
          <a:graphicData uri="http://schemas.openxmlformats.org/presentationml/2006/ole">
            <p:oleObj spid="_x0000_s5123" name="Chart" r:id="rId5" imgW="6096000" imgH="4057712" progId="MSGraph.Chart.8">
              <p:embed followColorScheme="full"/>
            </p:oleObj>
          </a:graphicData>
        </a:graphic>
      </p:graphicFrame>
      <p:sp>
        <p:nvSpPr>
          <p:cNvPr id="5126" name="Rectangle 6"/>
          <p:cNvSpPr>
            <a:spLocks noChangeArrowheads="1"/>
          </p:cNvSpPr>
          <p:nvPr/>
        </p:nvSpPr>
        <p:spPr bwMode="auto">
          <a:xfrm>
            <a:off x="2128838" y="1928813"/>
            <a:ext cx="2128837" cy="495300"/>
          </a:xfrm>
          <a:prstGeom prst="rect">
            <a:avLst/>
          </a:prstGeom>
          <a:pattFill prst="pct90">
            <a:fgClr>
              <a:srgbClr val="FFFFFF"/>
            </a:fgClr>
            <a:bgClr>
              <a:schemeClr val="bg1"/>
            </a:bgClr>
          </a:pattFill>
          <a:ln w="12700">
            <a:solidFill>
              <a:srgbClr val="000000"/>
            </a:solidFill>
            <a:miter lim="800000"/>
            <a:headEnd/>
            <a:tailEnd/>
          </a:ln>
        </p:spPr>
        <p:txBody>
          <a:bodyPr wrap="none" lIns="90488" tIns="44450" rIns="90488" bIns="44450" anchor="ctr"/>
          <a:lstStyle/>
          <a:p>
            <a:pPr algn="ctr"/>
            <a:r>
              <a:rPr lang="en-US" b="1">
                <a:solidFill>
                  <a:srgbClr val="000000"/>
                </a:solidFill>
                <a:effectLst/>
              </a:rPr>
              <a:t>Sorted side</a:t>
            </a:r>
          </a:p>
        </p:txBody>
      </p:sp>
      <p:sp>
        <p:nvSpPr>
          <p:cNvPr id="5127" name="Rectangle 7"/>
          <p:cNvSpPr>
            <a:spLocks noChangeArrowheads="1"/>
          </p:cNvSpPr>
          <p:nvPr/>
        </p:nvSpPr>
        <p:spPr bwMode="auto">
          <a:xfrm>
            <a:off x="4313238" y="1936750"/>
            <a:ext cx="2128837" cy="495300"/>
          </a:xfrm>
          <a:prstGeom prst="rect">
            <a:avLst/>
          </a:prstGeom>
          <a:solidFill>
            <a:srgbClr val="00B0F0"/>
          </a:solidFill>
          <a:ln w="12700">
            <a:solidFill>
              <a:srgbClr val="000000"/>
            </a:solidFill>
            <a:miter lim="800000"/>
            <a:headEnd/>
            <a:tailEnd/>
          </a:ln>
        </p:spPr>
        <p:txBody>
          <a:bodyPr wrap="none" lIns="90488" tIns="44450" rIns="90488" bIns="44450" anchor="ctr"/>
          <a:lstStyle/>
          <a:p>
            <a:pPr algn="ctr"/>
            <a:r>
              <a:rPr lang="en-US" b="1" dirty="0">
                <a:solidFill>
                  <a:srgbClr val="FFFFFF"/>
                </a:solidFill>
                <a:effectLst/>
              </a:rPr>
              <a:t>Unsorted side</a:t>
            </a:r>
          </a:p>
        </p:txBody>
      </p:sp>
      <p:sp>
        <p:nvSpPr>
          <p:cNvPr id="5128" name="Line 8"/>
          <p:cNvSpPr>
            <a:spLocks noChangeShapeType="1"/>
          </p:cNvSpPr>
          <p:nvPr/>
        </p:nvSpPr>
        <p:spPr bwMode="auto">
          <a:xfrm>
            <a:off x="4281488" y="2049463"/>
            <a:ext cx="0" cy="4554537"/>
          </a:xfrm>
          <a:prstGeom prst="line">
            <a:avLst/>
          </a:prstGeom>
          <a:noFill/>
          <a:ln w="12700">
            <a:solidFill>
              <a:schemeClr val="accent2"/>
            </a:solidFill>
            <a:prstDash val="lgDash"/>
            <a:round/>
            <a:headEnd/>
            <a:tailEnd/>
          </a:ln>
        </p:spPr>
        <p:txBody>
          <a:bodyPr/>
          <a:lstStyle/>
          <a:p>
            <a:endParaRPr lang="en-US"/>
          </a:p>
        </p:txBody>
      </p:sp>
      <p:sp>
        <p:nvSpPr>
          <p:cNvPr id="5129" name="Rectangle 9"/>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a:solidFill>
                  <a:schemeClr val="tx1"/>
                </a:solidFill>
                <a:effectLst/>
                <a:latin typeface="Helvetica" pitchFamily="34" charset="0"/>
              </a:rPr>
              <a:t>[0]</a:t>
            </a:r>
            <a:r>
              <a:rPr lang="en-US" sz="1800">
                <a:solidFill>
                  <a:schemeClr val="tx1"/>
                </a:solidFill>
                <a:effectLst/>
                <a:latin typeface="Helvetica" pitchFamily="34" charset="0"/>
              </a:rPr>
              <a:t>       </a:t>
            </a:r>
            <a:r>
              <a:rPr lang="en-US" sz="1800" b="1">
                <a:solidFill>
                  <a:schemeClr val="tx1"/>
                </a:solidFill>
                <a:effectLst/>
                <a:latin typeface="Helvetica" pitchFamily="34" charset="0"/>
              </a:rPr>
              <a:t>[1]        [2]       [3]        [4]       [5]  </a:t>
            </a:r>
          </a:p>
        </p:txBody>
      </p:sp>
    </p:spTree>
  </p:cSld>
  <p:clrMapOvr>
    <a:masterClrMapping/>
  </p:clrMapOvr>
  <p:transition>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2"/>
          <p:cNvGraphicFramePr>
            <a:graphicFrameLocks/>
          </p:cNvGraphicFramePr>
          <p:nvPr/>
        </p:nvGraphicFramePr>
        <p:xfrm>
          <a:off x="2903538" y="2428875"/>
          <a:ext cx="5424487" cy="4043363"/>
        </p:xfrm>
        <a:graphic>
          <a:graphicData uri="http://schemas.openxmlformats.org/presentationml/2006/ole">
            <p:oleObj spid="_x0000_s6146" name="Chart" r:id="rId4" imgW="6096000" imgH="4057712" progId="MSGraph.Chart.8">
              <p:embed followColorScheme="full"/>
            </p:oleObj>
          </a:graphicData>
        </a:graphic>
      </p:graphicFrame>
      <p:graphicFrame>
        <p:nvGraphicFramePr>
          <p:cNvPr id="6147" name="Object 3"/>
          <p:cNvGraphicFramePr>
            <a:graphicFrameLocks/>
          </p:cNvGraphicFramePr>
          <p:nvPr/>
        </p:nvGraphicFramePr>
        <p:xfrm>
          <a:off x="4354513" y="2428875"/>
          <a:ext cx="2974975" cy="4043363"/>
        </p:xfrm>
        <a:graphic>
          <a:graphicData uri="http://schemas.openxmlformats.org/presentationml/2006/ole">
            <p:oleObj spid="_x0000_s6147" name="Chart" r:id="rId5" imgW="6096000" imgH="4057712" progId="MSGraph.Chart.8">
              <p:embed followColorScheme="full"/>
            </p:oleObj>
          </a:graphicData>
        </a:graphic>
      </p:graphicFrame>
      <p:sp>
        <p:nvSpPr>
          <p:cNvPr id="16388" name="Rectangle 4"/>
          <p:cNvSpPr>
            <a:spLocks noGrp="1" noChangeArrowheads="1"/>
          </p:cNvSpPr>
          <p:nvPr>
            <p:ph type="title"/>
          </p:nvPr>
        </p:nvSpPr>
        <p:spPr/>
        <p:txBody>
          <a:bodyPr/>
          <a:lstStyle/>
          <a:p>
            <a:pPr>
              <a:defRPr/>
            </a:pPr>
            <a:r>
              <a:rPr lang="en-US" dirty="0" smtClean="0"/>
              <a:t>The Selection Sort Algorithm</a:t>
            </a:r>
          </a:p>
        </p:txBody>
      </p:sp>
      <p:sp>
        <p:nvSpPr>
          <p:cNvPr id="6149" name="Rectangle 5"/>
          <p:cNvSpPr>
            <a:spLocks noGrp="1" noChangeArrowheads="1"/>
          </p:cNvSpPr>
          <p:nvPr>
            <p:ph type="body" sz="half" idx="1"/>
          </p:nvPr>
        </p:nvSpPr>
        <p:spPr>
          <a:xfrm>
            <a:off x="685800" y="2811463"/>
            <a:ext cx="2435225" cy="3846512"/>
          </a:xfrm>
          <a:noFill/>
        </p:spPr>
        <p:txBody>
          <a:bodyPr/>
          <a:lstStyle/>
          <a:p>
            <a:r>
              <a:rPr lang="en-US" smtClean="0">
                <a:effectLst/>
              </a:rPr>
              <a:t>Find the smallest element in the unsorted side.</a:t>
            </a:r>
          </a:p>
        </p:txBody>
      </p:sp>
      <p:sp>
        <p:nvSpPr>
          <p:cNvPr id="6150" name="Rectangle 6"/>
          <p:cNvSpPr>
            <a:spLocks noChangeArrowheads="1"/>
          </p:cNvSpPr>
          <p:nvPr/>
        </p:nvSpPr>
        <p:spPr bwMode="auto">
          <a:xfrm>
            <a:off x="2128838" y="1928813"/>
            <a:ext cx="2128837" cy="495300"/>
          </a:xfrm>
          <a:prstGeom prst="rect">
            <a:avLst/>
          </a:prstGeom>
          <a:pattFill prst="pct90">
            <a:fgClr>
              <a:srgbClr val="FFFFFF"/>
            </a:fgClr>
            <a:bgClr>
              <a:schemeClr val="bg1"/>
            </a:bgClr>
          </a:pattFill>
          <a:ln w="12700">
            <a:solidFill>
              <a:srgbClr val="000000"/>
            </a:solidFill>
            <a:miter lim="800000"/>
            <a:headEnd/>
            <a:tailEnd/>
          </a:ln>
        </p:spPr>
        <p:txBody>
          <a:bodyPr wrap="none" lIns="90488" tIns="44450" rIns="90488" bIns="44450" anchor="ctr"/>
          <a:lstStyle/>
          <a:p>
            <a:pPr algn="ctr"/>
            <a:r>
              <a:rPr lang="en-US" b="1">
                <a:solidFill>
                  <a:srgbClr val="000000"/>
                </a:solidFill>
                <a:effectLst/>
              </a:rPr>
              <a:t>Sorted side</a:t>
            </a:r>
          </a:p>
        </p:txBody>
      </p:sp>
      <p:sp>
        <p:nvSpPr>
          <p:cNvPr id="6151" name="Rectangle 7"/>
          <p:cNvSpPr>
            <a:spLocks noChangeArrowheads="1"/>
          </p:cNvSpPr>
          <p:nvPr/>
        </p:nvSpPr>
        <p:spPr bwMode="auto">
          <a:xfrm>
            <a:off x="4313238" y="1936750"/>
            <a:ext cx="2128837" cy="495300"/>
          </a:xfrm>
          <a:prstGeom prst="rect">
            <a:avLst/>
          </a:prstGeom>
          <a:solidFill>
            <a:srgbClr val="00B0F0"/>
          </a:solidFill>
          <a:ln w="12700">
            <a:solidFill>
              <a:srgbClr val="000000"/>
            </a:solidFill>
            <a:miter lim="800000"/>
            <a:headEnd/>
            <a:tailEnd/>
          </a:ln>
        </p:spPr>
        <p:txBody>
          <a:bodyPr wrap="none" lIns="90488" tIns="44450" rIns="90488" bIns="44450" anchor="ctr"/>
          <a:lstStyle/>
          <a:p>
            <a:pPr algn="ctr"/>
            <a:r>
              <a:rPr lang="en-US" b="1" dirty="0">
                <a:solidFill>
                  <a:srgbClr val="FFFFFF"/>
                </a:solidFill>
                <a:effectLst/>
              </a:rPr>
              <a:t>Unsorted side</a:t>
            </a:r>
          </a:p>
        </p:txBody>
      </p:sp>
      <p:sp>
        <p:nvSpPr>
          <p:cNvPr id="6152" name="Line 8"/>
          <p:cNvSpPr>
            <a:spLocks noChangeShapeType="1"/>
          </p:cNvSpPr>
          <p:nvPr/>
        </p:nvSpPr>
        <p:spPr bwMode="auto">
          <a:xfrm>
            <a:off x="4281488" y="2049463"/>
            <a:ext cx="0" cy="4554537"/>
          </a:xfrm>
          <a:prstGeom prst="line">
            <a:avLst/>
          </a:prstGeom>
          <a:noFill/>
          <a:ln w="12700">
            <a:solidFill>
              <a:schemeClr val="accent2"/>
            </a:solidFill>
            <a:prstDash val="lgDash"/>
            <a:round/>
            <a:headEnd/>
            <a:tailEnd/>
          </a:ln>
        </p:spPr>
        <p:txBody>
          <a:bodyPr/>
          <a:lstStyle/>
          <a:p>
            <a:endParaRPr lang="en-US"/>
          </a:p>
        </p:txBody>
      </p:sp>
      <p:sp>
        <p:nvSpPr>
          <p:cNvPr id="6153" name="Rectangle 9"/>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a:solidFill>
                  <a:schemeClr val="tx1"/>
                </a:solidFill>
                <a:effectLst/>
                <a:latin typeface="Helvetica" pitchFamily="34" charset="0"/>
              </a:rPr>
              <a:t>[0]</a:t>
            </a:r>
            <a:r>
              <a:rPr lang="en-US" sz="1800">
                <a:solidFill>
                  <a:schemeClr val="tx1"/>
                </a:solidFill>
                <a:effectLst/>
                <a:latin typeface="Helvetica" pitchFamily="34" charset="0"/>
              </a:rPr>
              <a:t>       </a:t>
            </a:r>
            <a:r>
              <a:rPr lang="en-US" sz="1800" b="1">
                <a:solidFill>
                  <a:schemeClr val="tx1"/>
                </a:solidFill>
                <a:effectLst/>
                <a:latin typeface="Helvetica" pitchFamily="34" charset="0"/>
              </a:rPr>
              <a:t>[1]        [2]       [3]        [4]       [5]  </a:t>
            </a:r>
          </a:p>
        </p:txBody>
      </p:sp>
    </p:spTree>
  </p:cSld>
  <p:clrMapOvr>
    <a:masterClrMapping/>
  </p:clrMapOvr>
  <p:transition>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0" name="Object 2"/>
          <p:cNvGraphicFramePr>
            <a:graphicFrameLocks/>
          </p:cNvGraphicFramePr>
          <p:nvPr/>
        </p:nvGraphicFramePr>
        <p:xfrm>
          <a:off x="2903538" y="2428875"/>
          <a:ext cx="5424487" cy="4043363"/>
        </p:xfrm>
        <a:graphic>
          <a:graphicData uri="http://schemas.openxmlformats.org/presentationml/2006/ole">
            <p:oleObj spid="_x0000_s7170" name="Chart" r:id="rId4" imgW="6096000" imgH="4057712" progId="MSGraph.Chart.8">
              <p:embed followColorScheme="full"/>
            </p:oleObj>
          </a:graphicData>
        </a:graphic>
      </p:graphicFrame>
      <p:graphicFrame>
        <p:nvGraphicFramePr>
          <p:cNvPr id="7171" name="Object 3"/>
          <p:cNvGraphicFramePr>
            <a:graphicFrameLocks/>
          </p:cNvGraphicFramePr>
          <p:nvPr/>
        </p:nvGraphicFramePr>
        <p:xfrm>
          <a:off x="4953000" y="2428875"/>
          <a:ext cx="3446463" cy="4043363"/>
        </p:xfrm>
        <a:graphic>
          <a:graphicData uri="http://schemas.openxmlformats.org/presentationml/2006/ole">
            <p:oleObj spid="_x0000_s7171" name="Chart" r:id="rId5" imgW="6096000" imgH="4057712" progId="MSGraph.Chart.8">
              <p:embed followColorScheme="full"/>
            </p:oleObj>
          </a:graphicData>
        </a:graphic>
      </p:graphicFrame>
      <p:sp>
        <p:nvSpPr>
          <p:cNvPr id="18436" name="Rectangle 4"/>
          <p:cNvSpPr>
            <a:spLocks noGrp="1" noChangeArrowheads="1"/>
          </p:cNvSpPr>
          <p:nvPr>
            <p:ph type="title"/>
          </p:nvPr>
        </p:nvSpPr>
        <p:spPr/>
        <p:txBody>
          <a:bodyPr/>
          <a:lstStyle/>
          <a:p>
            <a:pPr>
              <a:defRPr/>
            </a:pPr>
            <a:r>
              <a:rPr lang="en-US" dirty="0" smtClean="0"/>
              <a:t>The Selection Sort Algorithm</a:t>
            </a:r>
          </a:p>
        </p:txBody>
      </p:sp>
      <p:sp>
        <p:nvSpPr>
          <p:cNvPr id="7173" name="Rectangle 5"/>
          <p:cNvSpPr>
            <a:spLocks noGrp="1" noChangeArrowheads="1"/>
          </p:cNvSpPr>
          <p:nvPr>
            <p:ph type="body" sz="half" idx="1"/>
          </p:nvPr>
        </p:nvSpPr>
        <p:spPr>
          <a:xfrm>
            <a:off x="228600" y="2209800"/>
            <a:ext cx="2667000" cy="4419600"/>
          </a:xfrm>
          <a:noFill/>
        </p:spPr>
        <p:txBody>
          <a:bodyPr/>
          <a:lstStyle/>
          <a:p>
            <a:r>
              <a:rPr lang="en-US" dirty="0" smtClean="0">
                <a:effectLst/>
              </a:rPr>
              <a:t>Find the smallest element in the unsorted side.</a:t>
            </a:r>
          </a:p>
          <a:p>
            <a:r>
              <a:rPr lang="en-US" dirty="0" smtClean="0">
                <a:effectLst/>
              </a:rPr>
              <a:t>Swap with the front of the unsorted side.</a:t>
            </a:r>
          </a:p>
        </p:txBody>
      </p:sp>
      <p:sp>
        <p:nvSpPr>
          <p:cNvPr id="7174" name="Rectangle 6"/>
          <p:cNvSpPr>
            <a:spLocks noChangeArrowheads="1"/>
          </p:cNvSpPr>
          <p:nvPr/>
        </p:nvSpPr>
        <p:spPr bwMode="auto">
          <a:xfrm>
            <a:off x="2128838" y="1928813"/>
            <a:ext cx="2128837" cy="495300"/>
          </a:xfrm>
          <a:prstGeom prst="rect">
            <a:avLst/>
          </a:prstGeom>
          <a:pattFill prst="pct90">
            <a:fgClr>
              <a:srgbClr val="FFFFFF"/>
            </a:fgClr>
            <a:bgClr>
              <a:schemeClr val="bg1"/>
            </a:bgClr>
          </a:pattFill>
          <a:ln w="12700">
            <a:solidFill>
              <a:srgbClr val="000000"/>
            </a:solidFill>
            <a:miter lim="800000"/>
            <a:headEnd/>
            <a:tailEnd/>
          </a:ln>
        </p:spPr>
        <p:txBody>
          <a:bodyPr wrap="none" lIns="90488" tIns="44450" rIns="90488" bIns="44450" anchor="ctr"/>
          <a:lstStyle/>
          <a:p>
            <a:pPr algn="ctr"/>
            <a:r>
              <a:rPr lang="en-US" b="1">
                <a:solidFill>
                  <a:srgbClr val="000000"/>
                </a:solidFill>
                <a:effectLst/>
              </a:rPr>
              <a:t>Sorted side</a:t>
            </a:r>
          </a:p>
        </p:txBody>
      </p:sp>
      <p:sp>
        <p:nvSpPr>
          <p:cNvPr id="7175" name="Rectangle 7"/>
          <p:cNvSpPr>
            <a:spLocks noChangeArrowheads="1"/>
          </p:cNvSpPr>
          <p:nvPr/>
        </p:nvSpPr>
        <p:spPr bwMode="auto">
          <a:xfrm>
            <a:off x="4313238" y="1936750"/>
            <a:ext cx="2128837" cy="495300"/>
          </a:xfrm>
          <a:prstGeom prst="rect">
            <a:avLst/>
          </a:prstGeom>
          <a:solidFill>
            <a:srgbClr val="00B0F0"/>
          </a:solidFill>
          <a:ln w="12700">
            <a:solidFill>
              <a:srgbClr val="000000"/>
            </a:solidFill>
            <a:miter lim="800000"/>
            <a:headEnd/>
            <a:tailEnd/>
          </a:ln>
        </p:spPr>
        <p:txBody>
          <a:bodyPr wrap="none" lIns="90488" tIns="44450" rIns="90488" bIns="44450" anchor="ctr"/>
          <a:lstStyle/>
          <a:p>
            <a:pPr algn="ctr"/>
            <a:r>
              <a:rPr lang="en-US" b="1">
                <a:solidFill>
                  <a:srgbClr val="FFFFFF"/>
                </a:solidFill>
                <a:effectLst/>
              </a:rPr>
              <a:t>Unsorted side</a:t>
            </a:r>
          </a:p>
        </p:txBody>
      </p:sp>
      <p:sp>
        <p:nvSpPr>
          <p:cNvPr id="7176" name="Line 8"/>
          <p:cNvSpPr>
            <a:spLocks noChangeShapeType="1"/>
          </p:cNvSpPr>
          <p:nvPr/>
        </p:nvSpPr>
        <p:spPr bwMode="auto">
          <a:xfrm>
            <a:off x="4281488" y="2049463"/>
            <a:ext cx="0" cy="4554537"/>
          </a:xfrm>
          <a:prstGeom prst="line">
            <a:avLst/>
          </a:prstGeom>
          <a:noFill/>
          <a:ln w="12700">
            <a:solidFill>
              <a:schemeClr val="accent2"/>
            </a:solidFill>
            <a:prstDash val="lgDash"/>
            <a:round/>
            <a:headEnd/>
            <a:tailEnd/>
          </a:ln>
        </p:spPr>
        <p:txBody>
          <a:bodyPr/>
          <a:lstStyle/>
          <a:p>
            <a:endParaRPr lang="en-US"/>
          </a:p>
        </p:txBody>
      </p:sp>
      <p:sp>
        <p:nvSpPr>
          <p:cNvPr id="7177" name="Rectangle 9"/>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dirty="0">
                <a:solidFill>
                  <a:schemeClr val="tx1"/>
                </a:solidFill>
                <a:effectLst/>
                <a:latin typeface="Helvetica" pitchFamily="34" charset="0"/>
              </a:rPr>
              <a:t>[0]</a:t>
            </a:r>
            <a:r>
              <a:rPr lang="en-US" sz="1800" dirty="0">
                <a:solidFill>
                  <a:schemeClr val="tx1"/>
                </a:solidFill>
                <a:effectLst/>
                <a:latin typeface="Helvetica" pitchFamily="34" charset="0"/>
              </a:rPr>
              <a:t>       </a:t>
            </a:r>
            <a:r>
              <a:rPr lang="en-US" sz="1800" b="1" dirty="0">
                <a:solidFill>
                  <a:schemeClr val="tx1"/>
                </a:solidFill>
                <a:effectLst/>
                <a:latin typeface="Helvetica" pitchFamily="34" charset="0"/>
              </a:rPr>
              <a:t>[1]        [2]       [3]        [4]       [5]  </a:t>
            </a:r>
          </a:p>
        </p:txBody>
      </p:sp>
    </p:spTree>
  </p:cSld>
  <p:clrMapOvr>
    <a:masterClrMapping/>
  </p:clrMapOvr>
  <p:transition>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4" name="Object 2"/>
          <p:cNvGraphicFramePr>
            <a:graphicFrameLocks/>
          </p:cNvGraphicFramePr>
          <p:nvPr/>
        </p:nvGraphicFramePr>
        <p:xfrm>
          <a:off x="2903538" y="2428875"/>
          <a:ext cx="5424487" cy="4043363"/>
        </p:xfrm>
        <a:graphic>
          <a:graphicData uri="http://schemas.openxmlformats.org/presentationml/2006/ole">
            <p:oleObj spid="_x0000_s8194" name="Chart" r:id="rId4" imgW="6096000" imgH="4057712" progId="MSGraph.Chart.8">
              <p:embed followColorScheme="full"/>
            </p:oleObj>
          </a:graphicData>
        </a:graphic>
      </p:graphicFrame>
      <p:graphicFrame>
        <p:nvGraphicFramePr>
          <p:cNvPr id="8195" name="Object 3"/>
          <p:cNvGraphicFramePr>
            <a:graphicFrameLocks/>
          </p:cNvGraphicFramePr>
          <p:nvPr/>
        </p:nvGraphicFramePr>
        <p:xfrm>
          <a:off x="4953000" y="2428875"/>
          <a:ext cx="3446463" cy="4043363"/>
        </p:xfrm>
        <a:graphic>
          <a:graphicData uri="http://schemas.openxmlformats.org/presentationml/2006/ole">
            <p:oleObj spid="_x0000_s8195" name="Chart" r:id="rId5" imgW="6096000" imgH="4057712" progId="MSGraph.Chart.8">
              <p:embed followColorScheme="full"/>
            </p:oleObj>
          </a:graphicData>
        </a:graphic>
      </p:graphicFrame>
      <p:sp>
        <p:nvSpPr>
          <p:cNvPr id="20484" name="Rectangle 4"/>
          <p:cNvSpPr>
            <a:spLocks noGrp="1" noChangeArrowheads="1"/>
          </p:cNvSpPr>
          <p:nvPr>
            <p:ph type="title"/>
          </p:nvPr>
        </p:nvSpPr>
        <p:spPr/>
        <p:txBody>
          <a:bodyPr/>
          <a:lstStyle/>
          <a:p>
            <a:pPr>
              <a:defRPr/>
            </a:pPr>
            <a:r>
              <a:rPr lang="en-US" dirty="0" smtClean="0"/>
              <a:t>The Selection Sort Algorithm</a:t>
            </a:r>
          </a:p>
        </p:txBody>
      </p:sp>
      <p:sp>
        <p:nvSpPr>
          <p:cNvPr id="8197" name="Rectangle 5"/>
          <p:cNvSpPr>
            <a:spLocks noGrp="1" noChangeArrowheads="1"/>
          </p:cNvSpPr>
          <p:nvPr>
            <p:ph type="body" sz="half" idx="1"/>
          </p:nvPr>
        </p:nvSpPr>
        <p:spPr>
          <a:xfrm>
            <a:off x="685800" y="2811463"/>
            <a:ext cx="2435225" cy="3846512"/>
          </a:xfrm>
          <a:noFill/>
        </p:spPr>
        <p:txBody>
          <a:bodyPr/>
          <a:lstStyle/>
          <a:p>
            <a:r>
              <a:rPr lang="en-US" smtClean="0">
                <a:effectLst/>
              </a:rPr>
              <a:t>We have increased the size of the sorted side by one element.</a:t>
            </a:r>
          </a:p>
        </p:txBody>
      </p:sp>
      <p:sp>
        <p:nvSpPr>
          <p:cNvPr id="8198" name="Rectangle 6"/>
          <p:cNvSpPr>
            <a:spLocks noChangeArrowheads="1"/>
          </p:cNvSpPr>
          <p:nvPr/>
        </p:nvSpPr>
        <p:spPr bwMode="auto">
          <a:xfrm>
            <a:off x="2914650" y="1928813"/>
            <a:ext cx="2128838" cy="495300"/>
          </a:xfrm>
          <a:prstGeom prst="rect">
            <a:avLst/>
          </a:prstGeom>
          <a:pattFill prst="pct90">
            <a:fgClr>
              <a:srgbClr val="FFFFFF"/>
            </a:fgClr>
            <a:bgClr>
              <a:schemeClr val="bg1"/>
            </a:bgClr>
          </a:pattFill>
          <a:ln w="12700">
            <a:solidFill>
              <a:srgbClr val="000000"/>
            </a:solidFill>
            <a:miter lim="800000"/>
            <a:headEnd/>
            <a:tailEnd/>
          </a:ln>
        </p:spPr>
        <p:txBody>
          <a:bodyPr wrap="none" lIns="90488" tIns="44450" rIns="90488" bIns="44450" anchor="ctr"/>
          <a:lstStyle/>
          <a:p>
            <a:pPr algn="ctr"/>
            <a:r>
              <a:rPr lang="en-US" b="1">
                <a:solidFill>
                  <a:srgbClr val="000000"/>
                </a:solidFill>
                <a:effectLst/>
              </a:rPr>
              <a:t>Sorted side</a:t>
            </a:r>
          </a:p>
        </p:txBody>
      </p:sp>
      <p:sp>
        <p:nvSpPr>
          <p:cNvPr id="8199" name="Rectangle 7"/>
          <p:cNvSpPr>
            <a:spLocks noChangeArrowheads="1"/>
          </p:cNvSpPr>
          <p:nvPr/>
        </p:nvSpPr>
        <p:spPr bwMode="auto">
          <a:xfrm>
            <a:off x="5099050" y="1936750"/>
            <a:ext cx="2128838" cy="495300"/>
          </a:xfrm>
          <a:prstGeom prst="rect">
            <a:avLst/>
          </a:prstGeom>
          <a:solidFill>
            <a:srgbClr val="00B0F0"/>
          </a:solidFill>
          <a:ln w="12700">
            <a:solidFill>
              <a:srgbClr val="000000"/>
            </a:solidFill>
            <a:miter lim="800000"/>
            <a:headEnd/>
            <a:tailEnd/>
          </a:ln>
        </p:spPr>
        <p:txBody>
          <a:bodyPr wrap="none" lIns="90488" tIns="44450" rIns="90488" bIns="44450" anchor="ctr"/>
          <a:lstStyle/>
          <a:p>
            <a:pPr algn="ctr"/>
            <a:r>
              <a:rPr lang="en-US" b="1" dirty="0">
                <a:solidFill>
                  <a:srgbClr val="FFFFFF"/>
                </a:solidFill>
                <a:effectLst/>
              </a:rPr>
              <a:t>Unsorted</a:t>
            </a:r>
            <a:r>
              <a:rPr lang="en-US" b="1" dirty="0">
                <a:solidFill>
                  <a:srgbClr val="FFFFFF"/>
                </a:solidFill>
              </a:rPr>
              <a:t> side</a:t>
            </a:r>
          </a:p>
        </p:txBody>
      </p:sp>
      <p:sp>
        <p:nvSpPr>
          <p:cNvPr id="8200" name="Rectangle 8"/>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a:solidFill>
                  <a:schemeClr val="tx1"/>
                </a:solidFill>
                <a:effectLst/>
                <a:latin typeface="Helvetica" pitchFamily="34" charset="0"/>
              </a:rPr>
              <a:t>[0]</a:t>
            </a:r>
            <a:r>
              <a:rPr lang="en-US" sz="1800">
                <a:solidFill>
                  <a:schemeClr val="tx1"/>
                </a:solidFill>
                <a:effectLst/>
                <a:latin typeface="Helvetica" pitchFamily="34" charset="0"/>
              </a:rPr>
              <a:t>       </a:t>
            </a:r>
            <a:r>
              <a:rPr lang="en-US" sz="1800" b="1">
                <a:solidFill>
                  <a:schemeClr val="tx1"/>
                </a:solidFill>
                <a:effectLst/>
                <a:latin typeface="Helvetica" pitchFamily="34" charset="0"/>
              </a:rPr>
              <a:t>[1]        [2]       [3]        [4]       [5]  </a:t>
            </a:r>
          </a:p>
        </p:txBody>
      </p:sp>
      <p:sp>
        <p:nvSpPr>
          <p:cNvPr id="8201" name="Line 9"/>
          <p:cNvSpPr>
            <a:spLocks noChangeShapeType="1"/>
          </p:cNvSpPr>
          <p:nvPr/>
        </p:nvSpPr>
        <p:spPr bwMode="auto">
          <a:xfrm>
            <a:off x="5067300" y="2049463"/>
            <a:ext cx="0" cy="4554537"/>
          </a:xfrm>
          <a:prstGeom prst="line">
            <a:avLst/>
          </a:prstGeom>
          <a:noFill/>
          <a:ln w="12700">
            <a:solidFill>
              <a:schemeClr val="accent2"/>
            </a:solidFill>
            <a:prstDash val="lgDash"/>
            <a:round/>
            <a:headEnd/>
            <a:tailEnd/>
          </a:ln>
        </p:spPr>
        <p:txBody>
          <a:bodyPr/>
          <a:lstStyle/>
          <a:p>
            <a:endParaRPr lang="en-US"/>
          </a:p>
        </p:txBody>
      </p:sp>
    </p:spTree>
  </p:cSld>
  <p:clrMapOvr>
    <a:masterClrMapping/>
  </p:clrMapOvr>
  <p:transition>
    <p:randomBar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 name="Object 2"/>
          <p:cNvGraphicFramePr>
            <a:graphicFrameLocks/>
          </p:cNvGraphicFramePr>
          <p:nvPr/>
        </p:nvGraphicFramePr>
        <p:xfrm>
          <a:off x="2903538" y="2428875"/>
          <a:ext cx="5424487" cy="4043363"/>
        </p:xfrm>
        <a:graphic>
          <a:graphicData uri="http://schemas.openxmlformats.org/presentationml/2006/ole">
            <p:oleObj spid="_x0000_s9218" name="Chart" r:id="rId4" imgW="6096000" imgH="4057712" progId="MSGraph.Chart.8">
              <p:embed followColorScheme="full"/>
            </p:oleObj>
          </a:graphicData>
        </a:graphic>
      </p:graphicFrame>
      <p:graphicFrame>
        <p:nvGraphicFramePr>
          <p:cNvPr id="9219" name="Object 3"/>
          <p:cNvGraphicFramePr>
            <a:graphicFrameLocks/>
          </p:cNvGraphicFramePr>
          <p:nvPr/>
        </p:nvGraphicFramePr>
        <p:xfrm>
          <a:off x="4953000" y="2428875"/>
          <a:ext cx="2395538" cy="4043363"/>
        </p:xfrm>
        <a:graphic>
          <a:graphicData uri="http://schemas.openxmlformats.org/presentationml/2006/ole">
            <p:oleObj spid="_x0000_s9219" name="Chart" r:id="rId5" imgW="6096000" imgH="4057712" progId="MSGraph.Chart.8">
              <p:embed followColorScheme="full"/>
            </p:oleObj>
          </a:graphicData>
        </a:graphic>
      </p:graphicFrame>
      <p:sp>
        <p:nvSpPr>
          <p:cNvPr id="22532" name="Rectangle 4"/>
          <p:cNvSpPr>
            <a:spLocks noGrp="1" noChangeArrowheads="1"/>
          </p:cNvSpPr>
          <p:nvPr>
            <p:ph type="title"/>
          </p:nvPr>
        </p:nvSpPr>
        <p:spPr/>
        <p:txBody>
          <a:bodyPr/>
          <a:lstStyle/>
          <a:p>
            <a:pPr>
              <a:defRPr/>
            </a:pPr>
            <a:r>
              <a:rPr lang="en-US" dirty="0" smtClean="0"/>
              <a:t>The Selection Sort Algorithm</a:t>
            </a:r>
          </a:p>
        </p:txBody>
      </p:sp>
      <p:sp>
        <p:nvSpPr>
          <p:cNvPr id="9221" name="Rectangle 5"/>
          <p:cNvSpPr>
            <a:spLocks noGrp="1" noChangeArrowheads="1"/>
          </p:cNvSpPr>
          <p:nvPr>
            <p:ph type="body" sz="half" idx="1"/>
          </p:nvPr>
        </p:nvSpPr>
        <p:spPr>
          <a:xfrm>
            <a:off x="685800" y="2811463"/>
            <a:ext cx="2435225" cy="3846512"/>
          </a:xfrm>
          <a:noFill/>
        </p:spPr>
        <p:txBody>
          <a:bodyPr/>
          <a:lstStyle/>
          <a:p>
            <a:r>
              <a:rPr lang="en-US" smtClean="0">
                <a:effectLst/>
              </a:rPr>
              <a:t>The process continues...</a:t>
            </a:r>
          </a:p>
        </p:txBody>
      </p:sp>
      <p:sp>
        <p:nvSpPr>
          <p:cNvPr id="9222" name="Rectangle 6"/>
          <p:cNvSpPr>
            <a:spLocks noChangeArrowheads="1"/>
          </p:cNvSpPr>
          <p:nvPr/>
        </p:nvSpPr>
        <p:spPr bwMode="auto">
          <a:xfrm>
            <a:off x="2914650" y="1928813"/>
            <a:ext cx="2128838" cy="495300"/>
          </a:xfrm>
          <a:prstGeom prst="rect">
            <a:avLst/>
          </a:prstGeom>
          <a:pattFill prst="pct90">
            <a:fgClr>
              <a:srgbClr val="FFFFFF"/>
            </a:fgClr>
            <a:bgClr>
              <a:schemeClr val="bg1"/>
            </a:bgClr>
          </a:pattFill>
          <a:ln w="12700">
            <a:solidFill>
              <a:srgbClr val="000000"/>
            </a:solidFill>
            <a:miter lim="800000"/>
            <a:headEnd/>
            <a:tailEnd/>
          </a:ln>
        </p:spPr>
        <p:txBody>
          <a:bodyPr wrap="none" lIns="90488" tIns="44450" rIns="90488" bIns="44450" anchor="ctr"/>
          <a:lstStyle/>
          <a:p>
            <a:pPr algn="ctr"/>
            <a:r>
              <a:rPr lang="en-US" b="1">
                <a:solidFill>
                  <a:srgbClr val="000000"/>
                </a:solidFill>
                <a:effectLst/>
              </a:rPr>
              <a:t>Sorted side</a:t>
            </a:r>
          </a:p>
        </p:txBody>
      </p:sp>
      <p:sp>
        <p:nvSpPr>
          <p:cNvPr id="9223" name="Rectangle 7"/>
          <p:cNvSpPr>
            <a:spLocks noChangeArrowheads="1"/>
          </p:cNvSpPr>
          <p:nvPr/>
        </p:nvSpPr>
        <p:spPr bwMode="auto">
          <a:xfrm>
            <a:off x="5099050" y="1936750"/>
            <a:ext cx="2128838" cy="495300"/>
          </a:xfrm>
          <a:prstGeom prst="rect">
            <a:avLst/>
          </a:prstGeom>
          <a:solidFill>
            <a:srgbClr val="00B0F0"/>
          </a:solidFill>
          <a:ln w="12700">
            <a:solidFill>
              <a:srgbClr val="000000"/>
            </a:solidFill>
            <a:miter lim="800000"/>
            <a:headEnd/>
            <a:tailEnd/>
          </a:ln>
        </p:spPr>
        <p:txBody>
          <a:bodyPr wrap="none" lIns="90488" tIns="44450" rIns="90488" bIns="44450" anchor="ctr"/>
          <a:lstStyle/>
          <a:p>
            <a:pPr algn="ctr"/>
            <a:r>
              <a:rPr lang="en-US" b="1">
                <a:solidFill>
                  <a:srgbClr val="FFFFFF"/>
                </a:solidFill>
                <a:effectLst/>
              </a:rPr>
              <a:t>Unsorted side</a:t>
            </a:r>
          </a:p>
        </p:txBody>
      </p:sp>
      <p:sp>
        <p:nvSpPr>
          <p:cNvPr id="22536" name="AutoShape 8"/>
          <p:cNvSpPr>
            <a:spLocks noChangeArrowheads="1"/>
          </p:cNvSpPr>
          <p:nvPr/>
        </p:nvSpPr>
        <p:spPr bwMode="auto">
          <a:xfrm rot="16200000" flipH="1">
            <a:off x="7085012" y="2670176"/>
            <a:ext cx="1419225" cy="2476500"/>
          </a:xfrm>
          <a:prstGeom prst="rightArrow">
            <a:avLst>
              <a:gd name="adj1" fmla="val 50000"/>
              <a:gd name="adj2" fmla="val 50005"/>
            </a:avLst>
          </a:prstGeom>
          <a:solidFill>
            <a:srgbClr val="00B0F0"/>
          </a:solidFill>
          <a:ln w="12700">
            <a:solidFill>
              <a:srgbClr val="000000"/>
            </a:solidFill>
            <a:miter lim="800000"/>
            <a:headEnd/>
            <a:tailEnd/>
          </a:ln>
          <a:effectLst>
            <a:outerShdw dist="107763" dir="2700000" algn="ctr" rotWithShape="0">
              <a:srgbClr val="000000">
                <a:alpha val="50000"/>
              </a:srgbClr>
            </a:outerShdw>
          </a:effectLst>
        </p:spPr>
        <p:txBody>
          <a:bodyPr vert="eaVert" wrap="none" lIns="90488" tIns="44450" rIns="90488" bIns="44450" anchor="ctr"/>
          <a:lstStyle/>
          <a:p>
            <a:pPr algn="ctr">
              <a:defRPr/>
            </a:pPr>
            <a:r>
              <a:rPr lang="en-US" sz="2000" b="1" dirty="0">
                <a:solidFill>
                  <a:schemeClr val="accent3"/>
                </a:solidFill>
                <a:effectLst/>
                <a:latin typeface="Arial" charset="0"/>
              </a:rPr>
              <a:t>Smallest</a:t>
            </a:r>
          </a:p>
          <a:p>
            <a:pPr algn="ctr">
              <a:defRPr/>
            </a:pPr>
            <a:r>
              <a:rPr lang="en-US" sz="2000" b="1" dirty="0">
                <a:solidFill>
                  <a:schemeClr val="accent3"/>
                </a:solidFill>
                <a:effectLst/>
                <a:latin typeface="Arial" charset="0"/>
              </a:rPr>
              <a:t>from</a:t>
            </a:r>
          </a:p>
          <a:p>
            <a:pPr algn="ctr">
              <a:defRPr/>
            </a:pPr>
            <a:r>
              <a:rPr lang="en-US" sz="2000" b="1" dirty="0">
                <a:solidFill>
                  <a:schemeClr val="accent3"/>
                </a:solidFill>
                <a:effectLst/>
                <a:latin typeface="Arial" charset="0"/>
              </a:rPr>
              <a:t>unsorted</a:t>
            </a:r>
          </a:p>
        </p:txBody>
      </p:sp>
      <p:sp>
        <p:nvSpPr>
          <p:cNvPr id="9225" name="Rectangle 9"/>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a:solidFill>
                  <a:schemeClr val="tx1"/>
                </a:solidFill>
                <a:effectLst/>
                <a:latin typeface="Helvetica" pitchFamily="34" charset="0"/>
              </a:rPr>
              <a:t>[0]</a:t>
            </a:r>
            <a:r>
              <a:rPr lang="en-US" sz="1800">
                <a:solidFill>
                  <a:schemeClr val="tx1"/>
                </a:solidFill>
                <a:effectLst/>
                <a:latin typeface="Helvetica" pitchFamily="34" charset="0"/>
              </a:rPr>
              <a:t>       </a:t>
            </a:r>
            <a:r>
              <a:rPr lang="en-US" sz="1800" b="1">
                <a:solidFill>
                  <a:schemeClr val="tx1"/>
                </a:solidFill>
                <a:effectLst/>
                <a:latin typeface="Helvetica" pitchFamily="34" charset="0"/>
              </a:rPr>
              <a:t>[1]        [2]       [3]        [4]       [5]  </a:t>
            </a:r>
          </a:p>
        </p:txBody>
      </p:sp>
      <p:sp>
        <p:nvSpPr>
          <p:cNvPr id="9226" name="Line 10"/>
          <p:cNvSpPr>
            <a:spLocks noChangeShapeType="1"/>
          </p:cNvSpPr>
          <p:nvPr/>
        </p:nvSpPr>
        <p:spPr bwMode="auto">
          <a:xfrm>
            <a:off x="5067300" y="2049463"/>
            <a:ext cx="0" cy="4554537"/>
          </a:xfrm>
          <a:prstGeom prst="line">
            <a:avLst/>
          </a:prstGeom>
          <a:noFill/>
          <a:ln w="12700">
            <a:solidFill>
              <a:schemeClr val="accent2"/>
            </a:solidFill>
            <a:prstDash val="lgDash"/>
            <a:round/>
            <a:headEnd/>
            <a:tailEnd/>
          </a:ln>
        </p:spPr>
        <p:txBody>
          <a:bodyPr/>
          <a:lstStyle/>
          <a:p>
            <a:endParaRPr lang="en-US"/>
          </a:p>
        </p:txBody>
      </p:sp>
    </p:spTree>
  </p:cSld>
  <p:clrMapOvr>
    <a:masterClrMapping/>
  </p:clrMapOvr>
  <p:transition>
    <p:randomBar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2"/>
          <p:cNvGraphicFramePr>
            <a:graphicFrameLocks/>
          </p:cNvGraphicFramePr>
          <p:nvPr/>
        </p:nvGraphicFramePr>
        <p:xfrm>
          <a:off x="2903538" y="2428875"/>
          <a:ext cx="5424487" cy="4043363"/>
        </p:xfrm>
        <a:graphic>
          <a:graphicData uri="http://schemas.openxmlformats.org/presentationml/2006/ole">
            <p:oleObj spid="_x0000_s10242" name="Chart" r:id="rId4" imgW="6096000" imgH="4057712" progId="MSGraph.Chart.8">
              <p:embed followColorScheme="full"/>
            </p:oleObj>
          </a:graphicData>
        </a:graphic>
      </p:graphicFrame>
      <p:graphicFrame>
        <p:nvGraphicFramePr>
          <p:cNvPr id="10243" name="Object 3"/>
          <p:cNvGraphicFramePr>
            <a:graphicFrameLocks/>
          </p:cNvGraphicFramePr>
          <p:nvPr/>
        </p:nvGraphicFramePr>
        <p:xfrm>
          <a:off x="5768975" y="2428875"/>
          <a:ext cx="2576513" cy="4043363"/>
        </p:xfrm>
        <a:graphic>
          <a:graphicData uri="http://schemas.openxmlformats.org/presentationml/2006/ole">
            <p:oleObj spid="_x0000_s10243" name="Chart" r:id="rId5" imgW="6096000" imgH="4057712" progId="MSGraph.Chart.8">
              <p:embed followColorScheme="full"/>
            </p:oleObj>
          </a:graphicData>
        </a:graphic>
      </p:graphicFrame>
      <p:sp>
        <p:nvSpPr>
          <p:cNvPr id="24580" name="Rectangle 4"/>
          <p:cNvSpPr>
            <a:spLocks noGrp="1" noChangeArrowheads="1"/>
          </p:cNvSpPr>
          <p:nvPr>
            <p:ph type="title"/>
          </p:nvPr>
        </p:nvSpPr>
        <p:spPr/>
        <p:txBody>
          <a:bodyPr/>
          <a:lstStyle/>
          <a:p>
            <a:pPr>
              <a:defRPr/>
            </a:pPr>
            <a:r>
              <a:rPr lang="en-US" dirty="0" smtClean="0"/>
              <a:t>The Selection Sort Algorithm</a:t>
            </a:r>
          </a:p>
        </p:txBody>
      </p:sp>
      <p:sp>
        <p:nvSpPr>
          <p:cNvPr id="10245" name="Rectangle 5"/>
          <p:cNvSpPr>
            <a:spLocks noGrp="1" noChangeArrowheads="1"/>
          </p:cNvSpPr>
          <p:nvPr>
            <p:ph type="body" sz="half" idx="1"/>
          </p:nvPr>
        </p:nvSpPr>
        <p:spPr>
          <a:xfrm>
            <a:off x="685800" y="2811463"/>
            <a:ext cx="2435225" cy="3846512"/>
          </a:xfrm>
          <a:noFill/>
        </p:spPr>
        <p:txBody>
          <a:bodyPr/>
          <a:lstStyle/>
          <a:p>
            <a:r>
              <a:rPr lang="en-US" smtClean="0">
                <a:effectLst/>
              </a:rPr>
              <a:t>The process continues...</a:t>
            </a:r>
          </a:p>
        </p:txBody>
      </p:sp>
      <p:sp>
        <p:nvSpPr>
          <p:cNvPr id="10246" name="Rectangle 6"/>
          <p:cNvSpPr>
            <a:spLocks noChangeArrowheads="1"/>
          </p:cNvSpPr>
          <p:nvPr/>
        </p:nvSpPr>
        <p:spPr bwMode="auto">
          <a:xfrm>
            <a:off x="2914650" y="1928813"/>
            <a:ext cx="2128838" cy="495300"/>
          </a:xfrm>
          <a:prstGeom prst="rect">
            <a:avLst/>
          </a:prstGeom>
          <a:pattFill prst="pct90">
            <a:fgClr>
              <a:srgbClr val="FFFFFF"/>
            </a:fgClr>
            <a:bgClr>
              <a:schemeClr val="bg1"/>
            </a:bgClr>
          </a:pattFill>
          <a:ln w="12700">
            <a:solidFill>
              <a:srgbClr val="000000"/>
            </a:solidFill>
            <a:miter lim="800000"/>
            <a:headEnd/>
            <a:tailEnd/>
          </a:ln>
        </p:spPr>
        <p:txBody>
          <a:bodyPr wrap="none" lIns="90488" tIns="44450" rIns="90488" bIns="44450" anchor="ctr"/>
          <a:lstStyle/>
          <a:p>
            <a:pPr algn="ctr"/>
            <a:r>
              <a:rPr lang="en-US" b="1">
                <a:solidFill>
                  <a:srgbClr val="000000"/>
                </a:solidFill>
                <a:effectLst/>
              </a:rPr>
              <a:t>Sorted side</a:t>
            </a:r>
          </a:p>
        </p:txBody>
      </p:sp>
      <p:sp>
        <p:nvSpPr>
          <p:cNvPr id="10247" name="Rectangle 7"/>
          <p:cNvSpPr>
            <a:spLocks noChangeArrowheads="1"/>
          </p:cNvSpPr>
          <p:nvPr/>
        </p:nvSpPr>
        <p:spPr bwMode="auto">
          <a:xfrm>
            <a:off x="5099050" y="1936750"/>
            <a:ext cx="2128838" cy="495300"/>
          </a:xfrm>
          <a:prstGeom prst="rect">
            <a:avLst/>
          </a:prstGeom>
          <a:solidFill>
            <a:srgbClr val="00B0F0"/>
          </a:solidFill>
          <a:ln w="12700">
            <a:solidFill>
              <a:srgbClr val="000000"/>
            </a:solidFill>
            <a:miter lim="800000"/>
            <a:headEnd/>
            <a:tailEnd/>
          </a:ln>
        </p:spPr>
        <p:txBody>
          <a:bodyPr wrap="none" lIns="90488" tIns="44450" rIns="90488" bIns="44450" anchor="ctr"/>
          <a:lstStyle/>
          <a:p>
            <a:pPr algn="ctr"/>
            <a:r>
              <a:rPr lang="en-US" b="1" dirty="0">
                <a:solidFill>
                  <a:srgbClr val="FFFFFF"/>
                </a:solidFill>
                <a:effectLst/>
              </a:rPr>
              <a:t>Unsorted side</a:t>
            </a:r>
          </a:p>
        </p:txBody>
      </p:sp>
      <p:sp>
        <p:nvSpPr>
          <p:cNvPr id="10248" name="Rectangle 8"/>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a:solidFill>
                  <a:schemeClr val="tx1"/>
                </a:solidFill>
                <a:effectLst/>
                <a:latin typeface="Helvetica" pitchFamily="34" charset="0"/>
              </a:rPr>
              <a:t>[0]</a:t>
            </a:r>
            <a:r>
              <a:rPr lang="en-US" sz="1800">
                <a:solidFill>
                  <a:schemeClr val="tx1"/>
                </a:solidFill>
                <a:effectLst/>
                <a:latin typeface="Helvetica" pitchFamily="34" charset="0"/>
              </a:rPr>
              <a:t>       </a:t>
            </a:r>
            <a:r>
              <a:rPr lang="en-US" sz="1800" b="1">
                <a:solidFill>
                  <a:schemeClr val="tx1"/>
                </a:solidFill>
                <a:effectLst/>
                <a:latin typeface="Helvetica" pitchFamily="34" charset="0"/>
              </a:rPr>
              <a:t>[1]        [2]       [3]        [4]       [5]  </a:t>
            </a:r>
          </a:p>
        </p:txBody>
      </p:sp>
      <p:sp>
        <p:nvSpPr>
          <p:cNvPr id="10249" name="Line 9"/>
          <p:cNvSpPr>
            <a:spLocks noChangeShapeType="1"/>
          </p:cNvSpPr>
          <p:nvPr/>
        </p:nvSpPr>
        <p:spPr bwMode="auto">
          <a:xfrm>
            <a:off x="5067300" y="2049463"/>
            <a:ext cx="0" cy="4554537"/>
          </a:xfrm>
          <a:prstGeom prst="line">
            <a:avLst/>
          </a:prstGeom>
          <a:noFill/>
          <a:ln w="12700">
            <a:solidFill>
              <a:schemeClr val="accent2"/>
            </a:solidFill>
            <a:prstDash val="lgDash"/>
            <a:round/>
            <a:headEnd/>
            <a:tailEnd/>
          </a:ln>
        </p:spPr>
        <p:txBody>
          <a:bodyPr/>
          <a:lstStyle/>
          <a:p>
            <a:endParaRPr lang="en-US"/>
          </a:p>
        </p:txBody>
      </p:sp>
      <p:sp>
        <p:nvSpPr>
          <p:cNvPr id="24586" name="AutoShape 10"/>
          <p:cNvSpPr>
            <a:spLocks noChangeArrowheads="1"/>
          </p:cNvSpPr>
          <p:nvPr/>
        </p:nvSpPr>
        <p:spPr bwMode="auto">
          <a:xfrm rot="14580000" flipH="1">
            <a:off x="4183062" y="2743201"/>
            <a:ext cx="1419225" cy="2476500"/>
          </a:xfrm>
          <a:prstGeom prst="rightArrow">
            <a:avLst>
              <a:gd name="adj1" fmla="val 50000"/>
              <a:gd name="adj2" fmla="val 50005"/>
            </a:avLst>
          </a:prstGeom>
          <a:solidFill>
            <a:srgbClr val="00B0F0"/>
          </a:solidFill>
          <a:ln w="12700">
            <a:solidFill>
              <a:srgbClr val="000000"/>
            </a:solidFill>
            <a:miter lim="800000"/>
            <a:headEnd/>
            <a:tailEnd/>
          </a:ln>
          <a:effectLst>
            <a:outerShdw dist="107763" dir="2700000" algn="ctr" rotWithShape="0">
              <a:srgbClr val="000000">
                <a:alpha val="50000"/>
              </a:srgbClr>
            </a:outerShdw>
          </a:effectLst>
        </p:spPr>
        <p:txBody>
          <a:bodyPr vert="eaVert" wrap="none" lIns="90488" tIns="44450" rIns="90488" bIns="44450" anchor="ctr"/>
          <a:lstStyle/>
          <a:p>
            <a:pPr algn="ctr">
              <a:defRPr/>
            </a:pPr>
            <a:r>
              <a:rPr lang="en-US" sz="2000" b="1" dirty="0">
                <a:solidFill>
                  <a:schemeClr val="accent3"/>
                </a:solidFill>
                <a:effectLst/>
                <a:latin typeface="Arial" charset="0"/>
              </a:rPr>
              <a:t>Swap</a:t>
            </a:r>
          </a:p>
          <a:p>
            <a:pPr algn="ctr">
              <a:defRPr/>
            </a:pPr>
            <a:r>
              <a:rPr lang="en-US" sz="2000" b="1" dirty="0">
                <a:solidFill>
                  <a:schemeClr val="accent3"/>
                </a:solidFill>
                <a:effectLst/>
                <a:latin typeface="Arial" charset="0"/>
              </a:rPr>
              <a:t>with</a:t>
            </a:r>
          </a:p>
          <a:p>
            <a:pPr algn="ctr">
              <a:defRPr/>
            </a:pPr>
            <a:r>
              <a:rPr lang="en-US" sz="2000" b="1" dirty="0">
                <a:solidFill>
                  <a:schemeClr val="accent3"/>
                </a:solidFill>
                <a:effectLst/>
                <a:latin typeface="Arial" charset="0"/>
              </a:rPr>
              <a:t>front</a:t>
            </a:r>
          </a:p>
        </p:txBody>
      </p:sp>
    </p:spTree>
  </p:cSld>
  <p:clrMapOvr>
    <a:masterClrMapping/>
  </p:clrMapOvr>
  <p:transition>
    <p:randomBar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Object 2"/>
          <p:cNvGraphicFramePr>
            <a:graphicFrameLocks/>
          </p:cNvGraphicFramePr>
          <p:nvPr/>
        </p:nvGraphicFramePr>
        <p:xfrm>
          <a:off x="2903538" y="2428875"/>
          <a:ext cx="5424487" cy="4043363"/>
        </p:xfrm>
        <a:graphic>
          <a:graphicData uri="http://schemas.openxmlformats.org/presentationml/2006/ole">
            <p:oleObj spid="_x0000_s11266" name="Chart" r:id="rId4" imgW="6096000" imgH="4057712" progId="MSGraph.Chart.8">
              <p:embed followColorScheme="full"/>
            </p:oleObj>
          </a:graphicData>
        </a:graphic>
      </p:graphicFrame>
      <p:graphicFrame>
        <p:nvGraphicFramePr>
          <p:cNvPr id="11267" name="Object 3"/>
          <p:cNvGraphicFramePr>
            <a:graphicFrameLocks/>
          </p:cNvGraphicFramePr>
          <p:nvPr/>
        </p:nvGraphicFramePr>
        <p:xfrm>
          <a:off x="5768975" y="2428875"/>
          <a:ext cx="2576513" cy="4043363"/>
        </p:xfrm>
        <a:graphic>
          <a:graphicData uri="http://schemas.openxmlformats.org/presentationml/2006/ole">
            <p:oleObj spid="_x0000_s11267" name="Chart" r:id="rId5" imgW="6096000" imgH="4057712" progId="MSGraph.Chart.8">
              <p:embed followColorScheme="full"/>
            </p:oleObj>
          </a:graphicData>
        </a:graphic>
      </p:graphicFrame>
      <p:sp>
        <p:nvSpPr>
          <p:cNvPr id="26628" name="Rectangle 4"/>
          <p:cNvSpPr>
            <a:spLocks noGrp="1" noChangeArrowheads="1"/>
          </p:cNvSpPr>
          <p:nvPr>
            <p:ph type="title"/>
          </p:nvPr>
        </p:nvSpPr>
        <p:spPr/>
        <p:txBody>
          <a:bodyPr/>
          <a:lstStyle/>
          <a:p>
            <a:pPr>
              <a:defRPr/>
            </a:pPr>
            <a:r>
              <a:rPr lang="en-US" dirty="0" smtClean="0"/>
              <a:t>The Selection Sort Algorithm</a:t>
            </a:r>
          </a:p>
        </p:txBody>
      </p:sp>
      <p:sp>
        <p:nvSpPr>
          <p:cNvPr id="11269" name="Rectangle 5"/>
          <p:cNvSpPr>
            <a:spLocks noGrp="1" noChangeArrowheads="1"/>
          </p:cNvSpPr>
          <p:nvPr>
            <p:ph type="body" sz="half" idx="1"/>
          </p:nvPr>
        </p:nvSpPr>
        <p:spPr>
          <a:xfrm>
            <a:off x="228600" y="2811463"/>
            <a:ext cx="2435225" cy="3846512"/>
          </a:xfrm>
          <a:noFill/>
        </p:spPr>
        <p:txBody>
          <a:bodyPr/>
          <a:lstStyle/>
          <a:p>
            <a:r>
              <a:rPr lang="en-US" dirty="0" smtClean="0">
                <a:effectLst/>
              </a:rPr>
              <a:t>The process continues...</a:t>
            </a:r>
          </a:p>
        </p:txBody>
      </p:sp>
      <p:sp>
        <p:nvSpPr>
          <p:cNvPr id="11270" name="Rectangle 6"/>
          <p:cNvSpPr>
            <a:spLocks noChangeArrowheads="1"/>
          </p:cNvSpPr>
          <p:nvPr/>
        </p:nvSpPr>
        <p:spPr bwMode="auto">
          <a:xfrm>
            <a:off x="3665538" y="1928813"/>
            <a:ext cx="2128837" cy="495300"/>
          </a:xfrm>
          <a:prstGeom prst="rect">
            <a:avLst/>
          </a:prstGeom>
          <a:pattFill prst="pct90">
            <a:fgClr>
              <a:srgbClr val="FFFFFF"/>
            </a:fgClr>
            <a:bgClr>
              <a:schemeClr val="bg1"/>
            </a:bgClr>
          </a:pattFill>
          <a:ln w="12700">
            <a:solidFill>
              <a:srgbClr val="000000"/>
            </a:solidFill>
            <a:miter lim="800000"/>
            <a:headEnd/>
            <a:tailEnd/>
          </a:ln>
        </p:spPr>
        <p:txBody>
          <a:bodyPr wrap="none" lIns="90488" tIns="44450" rIns="90488" bIns="44450" anchor="ctr"/>
          <a:lstStyle/>
          <a:p>
            <a:pPr algn="ctr"/>
            <a:r>
              <a:rPr lang="en-US" b="1">
                <a:solidFill>
                  <a:srgbClr val="000000"/>
                </a:solidFill>
                <a:effectLst/>
              </a:rPr>
              <a:t>Sorted side</a:t>
            </a:r>
          </a:p>
        </p:txBody>
      </p:sp>
      <p:sp>
        <p:nvSpPr>
          <p:cNvPr id="11271" name="Rectangle 7"/>
          <p:cNvSpPr>
            <a:spLocks noChangeArrowheads="1"/>
          </p:cNvSpPr>
          <p:nvPr/>
        </p:nvSpPr>
        <p:spPr bwMode="auto">
          <a:xfrm>
            <a:off x="5849938" y="1936750"/>
            <a:ext cx="2128837" cy="495300"/>
          </a:xfrm>
          <a:prstGeom prst="rect">
            <a:avLst/>
          </a:prstGeom>
          <a:solidFill>
            <a:srgbClr val="00B0F0"/>
          </a:solidFill>
          <a:ln w="12700">
            <a:solidFill>
              <a:srgbClr val="000000"/>
            </a:solidFill>
            <a:miter lim="800000"/>
            <a:headEnd/>
            <a:tailEnd/>
          </a:ln>
        </p:spPr>
        <p:txBody>
          <a:bodyPr wrap="none" lIns="90488" tIns="44450" rIns="90488" bIns="44450" anchor="ctr"/>
          <a:lstStyle/>
          <a:p>
            <a:pPr algn="ctr"/>
            <a:r>
              <a:rPr lang="en-US" b="1">
                <a:solidFill>
                  <a:srgbClr val="FFFFFF"/>
                </a:solidFill>
                <a:effectLst/>
              </a:rPr>
              <a:t>Unsorted side</a:t>
            </a:r>
          </a:p>
        </p:txBody>
      </p:sp>
      <p:sp>
        <p:nvSpPr>
          <p:cNvPr id="26632" name="AutoShape 8"/>
          <p:cNvSpPr>
            <a:spLocks noChangeArrowheads="1"/>
          </p:cNvSpPr>
          <p:nvPr/>
        </p:nvSpPr>
        <p:spPr bwMode="auto">
          <a:xfrm>
            <a:off x="1330325" y="1295400"/>
            <a:ext cx="2163763" cy="1620838"/>
          </a:xfrm>
          <a:prstGeom prst="rightArrow">
            <a:avLst>
              <a:gd name="adj1" fmla="val 50000"/>
              <a:gd name="adj2" fmla="val 66754"/>
            </a:avLst>
          </a:prstGeom>
          <a:solidFill>
            <a:srgbClr val="00B0F0"/>
          </a:solidFill>
          <a:ln w="12700">
            <a:solidFill>
              <a:srgbClr val="000000"/>
            </a:solidFill>
            <a:miter lim="800000"/>
            <a:headEnd/>
            <a:tailEnd/>
          </a:ln>
          <a:effectLst>
            <a:outerShdw dist="107763" dir="2700000" algn="ctr" rotWithShape="0">
              <a:srgbClr val="000000">
                <a:alpha val="50000"/>
              </a:srgbClr>
            </a:outerShdw>
          </a:effectLst>
        </p:spPr>
        <p:txBody>
          <a:bodyPr wrap="none" lIns="90488" tIns="44450" rIns="90488" bIns="44450" anchor="ctr"/>
          <a:lstStyle/>
          <a:p>
            <a:pPr algn="ctr">
              <a:defRPr/>
            </a:pPr>
            <a:r>
              <a:rPr lang="en-US" sz="2000" b="1" dirty="0">
                <a:solidFill>
                  <a:schemeClr val="accent3"/>
                </a:solidFill>
                <a:effectLst/>
                <a:latin typeface="Arial" charset="0"/>
              </a:rPr>
              <a:t>Sorted side</a:t>
            </a:r>
          </a:p>
          <a:p>
            <a:pPr algn="ctr">
              <a:defRPr/>
            </a:pPr>
            <a:r>
              <a:rPr lang="en-US" sz="2000" b="1" dirty="0">
                <a:solidFill>
                  <a:schemeClr val="accent3"/>
                </a:solidFill>
                <a:effectLst/>
                <a:latin typeface="Arial" charset="0"/>
              </a:rPr>
              <a:t>is bigger</a:t>
            </a:r>
          </a:p>
        </p:txBody>
      </p:sp>
      <p:sp>
        <p:nvSpPr>
          <p:cNvPr id="11273" name="Rectangle 9"/>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a:solidFill>
                  <a:schemeClr val="tx1"/>
                </a:solidFill>
                <a:effectLst/>
                <a:latin typeface="Helvetica" pitchFamily="34" charset="0"/>
              </a:rPr>
              <a:t>[0]</a:t>
            </a:r>
            <a:r>
              <a:rPr lang="en-US" sz="1800">
                <a:solidFill>
                  <a:schemeClr val="tx1"/>
                </a:solidFill>
                <a:effectLst/>
                <a:latin typeface="Helvetica" pitchFamily="34" charset="0"/>
              </a:rPr>
              <a:t>       </a:t>
            </a:r>
            <a:r>
              <a:rPr lang="en-US" sz="1800" b="1">
                <a:solidFill>
                  <a:schemeClr val="tx1"/>
                </a:solidFill>
                <a:effectLst/>
                <a:latin typeface="Helvetica" pitchFamily="34" charset="0"/>
              </a:rPr>
              <a:t>[1]        [2]       [3]        [4]       [5]  </a:t>
            </a:r>
          </a:p>
        </p:txBody>
      </p:sp>
      <p:sp>
        <p:nvSpPr>
          <p:cNvPr id="11274" name="Line 10"/>
          <p:cNvSpPr>
            <a:spLocks noChangeShapeType="1"/>
          </p:cNvSpPr>
          <p:nvPr/>
        </p:nvSpPr>
        <p:spPr bwMode="auto">
          <a:xfrm>
            <a:off x="5818188" y="2049463"/>
            <a:ext cx="0" cy="4554537"/>
          </a:xfrm>
          <a:prstGeom prst="line">
            <a:avLst/>
          </a:prstGeom>
          <a:noFill/>
          <a:ln w="12700">
            <a:solidFill>
              <a:schemeClr val="accent2"/>
            </a:solidFill>
            <a:prstDash val="lgDash"/>
            <a:round/>
            <a:headEnd/>
            <a:tailEnd/>
          </a:ln>
        </p:spPr>
        <p:txBody>
          <a:bodyPr/>
          <a:lstStyle/>
          <a:p>
            <a:endParaRPr lang="en-US"/>
          </a:p>
        </p:txBody>
      </p:sp>
    </p:spTree>
  </p:cSld>
  <p:clrMapOvr>
    <a:masterClrMapping/>
  </p:clrMapOvr>
  <p:transition>
    <p:randomBar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Object 2"/>
          <p:cNvGraphicFramePr>
            <a:graphicFrameLocks/>
          </p:cNvGraphicFramePr>
          <p:nvPr/>
        </p:nvGraphicFramePr>
        <p:xfrm>
          <a:off x="2903538" y="2428875"/>
          <a:ext cx="5424487" cy="4043363"/>
        </p:xfrm>
        <a:graphic>
          <a:graphicData uri="http://schemas.openxmlformats.org/presentationml/2006/ole">
            <p:oleObj spid="_x0000_s12290" name="Chart" r:id="rId4" imgW="6096000" imgH="4057712" progId="MSGraph.Chart.8">
              <p:embed followColorScheme="full"/>
            </p:oleObj>
          </a:graphicData>
        </a:graphic>
      </p:graphicFrame>
      <p:graphicFrame>
        <p:nvGraphicFramePr>
          <p:cNvPr id="12291" name="Object 3"/>
          <p:cNvGraphicFramePr>
            <a:graphicFrameLocks/>
          </p:cNvGraphicFramePr>
          <p:nvPr/>
        </p:nvGraphicFramePr>
        <p:xfrm>
          <a:off x="6586538" y="2428875"/>
          <a:ext cx="1758950" cy="4043363"/>
        </p:xfrm>
        <a:graphic>
          <a:graphicData uri="http://schemas.openxmlformats.org/presentationml/2006/ole">
            <p:oleObj spid="_x0000_s12291" name="Chart" r:id="rId5" imgW="6096000" imgH="4057712" progId="MSGraph.Chart.8">
              <p:embed followColorScheme="full"/>
            </p:oleObj>
          </a:graphicData>
        </a:graphic>
      </p:graphicFrame>
      <p:sp>
        <p:nvSpPr>
          <p:cNvPr id="28676" name="Rectangle 4"/>
          <p:cNvSpPr>
            <a:spLocks noGrp="1" noChangeArrowheads="1"/>
          </p:cNvSpPr>
          <p:nvPr>
            <p:ph type="title"/>
          </p:nvPr>
        </p:nvSpPr>
        <p:spPr/>
        <p:txBody>
          <a:bodyPr/>
          <a:lstStyle/>
          <a:p>
            <a:pPr>
              <a:defRPr/>
            </a:pPr>
            <a:r>
              <a:rPr lang="en-US" dirty="0" smtClean="0"/>
              <a:t>The Selection Sort Algorithm</a:t>
            </a:r>
          </a:p>
        </p:txBody>
      </p:sp>
      <p:sp>
        <p:nvSpPr>
          <p:cNvPr id="12293" name="Rectangle 5"/>
          <p:cNvSpPr>
            <a:spLocks noGrp="1" noChangeArrowheads="1"/>
          </p:cNvSpPr>
          <p:nvPr>
            <p:ph type="body" sz="half" idx="1"/>
          </p:nvPr>
        </p:nvSpPr>
        <p:spPr>
          <a:xfrm>
            <a:off x="304800" y="1143000"/>
            <a:ext cx="2667000" cy="5410200"/>
          </a:xfrm>
          <a:noFill/>
        </p:spPr>
        <p:txBody>
          <a:bodyPr>
            <a:normAutofit lnSpcReduction="10000"/>
          </a:bodyPr>
          <a:lstStyle/>
          <a:p>
            <a:r>
              <a:rPr lang="en-US" dirty="0" smtClean="0">
                <a:effectLst/>
              </a:rPr>
              <a:t>The process keeps adding one more number to the sorted side.</a:t>
            </a:r>
          </a:p>
          <a:p>
            <a:r>
              <a:rPr lang="en-US" dirty="0" smtClean="0">
                <a:effectLst/>
              </a:rPr>
              <a:t>The sorted side has the smallest numbers, arranged from small to large.</a:t>
            </a:r>
          </a:p>
        </p:txBody>
      </p:sp>
      <p:sp>
        <p:nvSpPr>
          <p:cNvPr id="12294" name="Rectangle 6"/>
          <p:cNvSpPr>
            <a:spLocks noChangeArrowheads="1"/>
          </p:cNvSpPr>
          <p:nvPr/>
        </p:nvSpPr>
        <p:spPr bwMode="auto">
          <a:xfrm>
            <a:off x="4433888" y="1928813"/>
            <a:ext cx="2128837" cy="495300"/>
          </a:xfrm>
          <a:prstGeom prst="rect">
            <a:avLst/>
          </a:prstGeom>
          <a:pattFill prst="pct90">
            <a:fgClr>
              <a:srgbClr val="FFFFFF"/>
            </a:fgClr>
            <a:bgClr>
              <a:schemeClr val="bg1"/>
            </a:bgClr>
          </a:pattFill>
          <a:ln w="12700">
            <a:solidFill>
              <a:srgbClr val="000000"/>
            </a:solidFill>
            <a:miter lim="800000"/>
            <a:headEnd/>
            <a:tailEnd/>
          </a:ln>
        </p:spPr>
        <p:txBody>
          <a:bodyPr wrap="none" lIns="90488" tIns="44450" rIns="90488" bIns="44450" anchor="ctr"/>
          <a:lstStyle/>
          <a:p>
            <a:pPr algn="ctr"/>
            <a:r>
              <a:rPr lang="en-US" b="1" dirty="0">
                <a:solidFill>
                  <a:srgbClr val="000000"/>
                </a:solidFill>
                <a:effectLst/>
              </a:rPr>
              <a:t>Sorted side</a:t>
            </a:r>
          </a:p>
        </p:txBody>
      </p:sp>
      <p:sp>
        <p:nvSpPr>
          <p:cNvPr id="12295" name="Rectangle 7"/>
          <p:cNvSpPr>
            <a:spLocks noChangeArrowheads="1"/>
          </p:cNvSpPr>
          <p:nvPr/>
        </p:nvSpPr>
        <p:spPr bwMode="auto">
          <a:xfrm>
            <a:off x="6618288" y="1936750"/>
            <a:ext cx="2128837" cy="495300"/>
          </a:xfrm>
          <a:prstGeom prst="rect">
            <a:avLst/>
          </a:prstGeom>
          <a:solidFill>
            <a:srgbClr val="00B0F0"/>
          </a:solidFill>
          <a:ln w="12700">
            <a:solidFill>
              <a:srgbClr val="000000"/>
            </a:solidFill>
            <a:miter lim="800000"/>
            <a:headEnd/>
            <a:tailEnd/>
          </a:ln>
        </p:spPr>
        <p:txBody>
          <a:bodyPr wrap="none" lIns="90488" tIns="44450" rIns="90488" bIns="44450" anchor="ctr"/>
          <a:lstStyle/>
          <a:p>
            <a:pPr algn="ctr"/>
            <a:r>
              <a:rPr lang="en-US" b="1" dirty="0">
                <a:solidFill>
                  <a:srgbClr val="FFFFFF"/>
                </a:solidFill>
                <a:effectLst/>
              </a:rPr>
              <a:t>Unsorted side</a:t>
            </a:r>
          </a:p>
        </p:txBody>
      </p:sp>
      <p:sp>
        <p:nvSpPr>
          <p:cNvPr id="12296" name="Rectangle 8"/>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a:solidFill>
                  <a:schemeClr val="tx1"/>
                </a:solidFill>
                <a:effectLst/>
                <a:latin typeface="Helvetica" pitchFamily="34" charset="0"/>
              </a:rPr>
              <a:t>[0]</a:t>
            </a:r>
            <a:r>
              <a:rPr lang="en-US" sz="1800">
                <a:solidFill>
                  <a:schemeClr val="tx1"/>
                </a:solidFill>
                <a:effectLst/>
                <a:latin typeface="Helvetica" pitchFamily="34" charset="0"/>
              </a:rPr>
              <a:t>       </a:t>
            </a:r>
            <a:r>
              <a:rPr lang="en-US" sz="1800" b="1">
                <a:solidFill>
                  <a:schemeClr val="tx1"/>
                </a:solidFill>
                <a:effectLst/>
                <a:latin typeface="Helvetica" pitchFamily="34" charset="0"/>
              </a:rPr>
              <a:t>[1]        [2]       [3]        [4]       [5]  </a:t>
            </a:r>
          </a:p>
        </p:txBody>
      </p:sp>
      <p:sp>
        <p:nvSpPr>
          <p:cNvPr id="12297" name="Line 9"/>
          <p:cNvSpPr>
            <a:spLocks noChangeShapeType="1"/>
          </p:cNvSpPr>
          <p:nvPr/>
        </p:nvSpPr>
        <p:spPr bwMode="auto">
          <a:xfrm>
            <a:off x="6586538" y="2049463"/>
            <a:ext cx="0" cy="4554537"/>
          </a:xfrm>
          <a:prstGeom prst="line">
            <a:avLst/>
          </a:prstGeom>
          <a:noFill/>
          <a:ln w="12700">
            <a:solidFill>
              <a:schemeClr val="accent2"/>
            </a:solidFill>
            <a:prstDash val="lgDash"/>
            <a:round/>
            <a:headEnd/>
            <a:tailEnd/>
          </a:ln>
        </p:spPr>
        <p:txBody>
          <a:bodyPr/>
          <a:lstStyle/>
          <a:p>
            <a:endParaRPr lang="en-US"/>
          </a:p>
        </p:txBody>
      </p:sp>
    </p:spTree>
  </p:cSld>
  <p:clrMapOvr>
    <a:masterClrMapping/>
  </p:clrMapOvr>
  <p:transition>
    <p:randomBar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4" name="Object 2"/>
          <p:cNvGraphicFramePr>
            <a:graphicFrameLocks/>
          </p:cNvGraphicFramePr>
          <p:nvPr/>
        </p:nvGraphicFramePr>
        <p:xfrm>
          <a:off x="2903538" y="2428875"/>
          <a:ext cx="5424487" cy="4043363"/>
        </p:xfrm>
        <a:graphic>
          <a:graphicData uri="http://schemas.openxmlformats.org/presentationml/2006/ole">
            <p:oleObj spid="_x0000_s13314" name="Chart" r:id="rId4" imgW="6096000" imgH="4057712" progId="MSGraph.Chart.8">
              <p:embed followColorScheme="full"/>
            </p:oleObj>
          </a:graphicData>
        </a:graphic>
      </p:graphicFrame>
      <p:graphicFrame>
        <p:nvGraphicFramePr>
          <p:cNvPr id="13315" name="Object 3"/>
          <p:cNvGraphicFramePr>
            <a:graphicFrameLocks/>
          </p:cNvGraphicFramePr>
          <p:nvPr/>
        </p:nvGraphicFramePr>
        <p:xfrm>
          <a:off x="7348538" y="2428875"/>
          <a:ext cx="996950" cy="4043363"/>
        </p:xfrm>
        <a:graphic>
          <a:graphicData uri="http://schemas.openxmlformats.org/presentationml/2006/ole">
            <p:oleObj spid="_x0000_s13315" name="Chart" r:id="rId5" imgW="6096000" imgH="4057712" progId="MSGraph.Chart.8">
              <p:embed followColorScheme="full"/>
            </p:oleObj>
          </a:graphicData>
        </a:graphic>
      </p:graphicFrame>
      <p:sp>
        <p:nvSpPr>
          <p:cNvPr id="30724" name="Rectangle 4"/>
          <p:cNvSpPr>
            <a:spLocks noGrp="1" noChangeArrowheads="1"/>
          </p:cNvSpPr>
          <p:nvPr>
            <p:ph type="title"/>
          </p:nvPr>
        </p:nvSpPr>
        <p:spPr/>
        <p:txBody>
          <a:bodyPr/>
          <a:lstStyle/>
          <a:p>
            <a:pPr>
              <a:defRPr/>
            </a:pPr>
            <a:r>
              <a:rPr lang="en-US" dirty="0" smtClean="0"/>
              <a:t>The Selection Sort Algorithm</a:t>
            </a:r>
          </a:p>
        </p:txBody>
      </p:sp>
      <p:sp>
        <p:nvSpPr>
          <p:cNvPr id="13317" name="Rectangle 5"/>
          <p:cNvSpPr>
            <a:spLocks noGrp="1" noChangeArrowheads="1"/>
          </p:cNvSpPr>
          <p:nvPr>
            <p:ph type="body" sz="half" idx="1"/>
          </p:nvPr>
        </p:nvSpPr>
        <p:spPr>
          <a:xfrm>
            <a:off x="200025" y="1219200"/>
            <a:ext cx="2921000" cy="5438775"/>
          </a:xfrm>
          <a:noFill/>
        </p:spPr>
        <p:txBody>
          <a:bodyPr/>
          <a:lstStyle/>
          <a:p>
            <a:r>
              <a:rPr lang="en-US" dirty="0" smtClean="0">
                <a:effectLst/>
              </a:rPr>
              <a:t>We can stop when the unsorted side has just one number, since that number must be the largest number.</a:t>
            </a:r>
          </a:p>
        </p:txBody>
      </p:sp>
      <p:sp>
        <p:nvSpPr>
          <p:cNvPr id="13318" name="Rectangle 6"/>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dirty="0">
                <a:solidFill>
                  <a:schemeClr val="tx1"/>
                </a:solidFill>
                <a:effectLst/>
                <a:latin typeface="Helvetica" pitchFamily="34" charset="0"/>
              </a:rPr>
              <a:t>[0]</a:t>
            </a:r>
            <a:r>
              <a:rPr lang="en-US" sz="1800" dirty="0">
                <a:solidFill>
                  <a:schemeClr val="tx1"/>
                </a:solidFill>
                <a:effectLst/>
                <a:latin typeface="Helvetica" pitchFamily="34" charset="0"/>
              </a:rPr>
              <a:t>       </a:t>
            </a:r>
            <a:r>
              <a:rPr lang="en-US" sz="1800" b="1" dirty="0">
                <a:solidFill>
                  <a:schemeClr val="tx1"/>
                </a:solidFill>
                <a:effectLst/>
                <a:latin typeface="Helvetica" pitchFamily="34" charset="0"/>
              </a:rPr>
              <a:t>[1]        [2]       [3]        [4]       [5]  </a:t>
            </a:r>
          </a:p>
        </p:txBody>
      </p:sp>
      <p:grpSp>
        <p:nvGrpSpPr>
          <p:cNvPr id="2" name="Group 10"/>
          <p:cNvGrpSpPr>
            <a:grpSpLocks/>
          </p:cNvGrpSpPr>
          <p:nvPr/>
        </p:nvGrpSpPr>
        <p:grpSpPr bwMode="auto">
          <a:xfrm>
            <a:off x="5195889" y="1928813"/>
            <a:ext cx="3867150" cy="4675187"/>
            <a:chOff x="3273" y="1215"/>
            <a:chExt cx="2436" cy="2945"/>
          </a:xfrm>
        </p:grpSpPr>
        <p:sp>
          <p:nvSpPr>
            <p:cNvPr id="13320" name="Rectangle 7"/>
            <p:cNvSpPr>
              <a:spLocks noChangeArrowheads="1"/>
            </p:cNvSpPr>
            <p:nvPr/>
          </p:nvSpPr>
          <p:spPr bwMode="auto">
            <a:xfrm>
              <a:off x="3273" y="1215"/>
              <a:ext cx="1341" cy="312"/>
            </a:xfrm>
            <a:prstGeom prst="rect">
              <a:avLst/>
            </a:prstGeom>
            <a:pattFill prst="pct90">
              <a:fgClr>
                <a:srgbClr val="FFFFFF"/>
              </a:fgClr>
              <a:bgClr>
                <a:schemeClr val="bg1"/>
              </a:bgClr>
            </a:pattFill>
            <a:ln w="12700">
              <a:solidFill>
                <a:srgbClr val="000000"/>
              </a:solidFill>
              <a:miter lim="800000"/>
              <a:headEnd/>
              <a:tailEnd/>
            </a:ln>
          </p:spPr>
          <p:txBody>
            <a:bodyPr wrap="none" lIns="90488" tIns="44450" rIns="90488" bIns="44450" anchor="ctr"/>
            <a:lstStyle/>
            <a:p>
              <a:pPr algn="ctr"/>
              <a:r>
                <a:rPr lang="en-US" b="1">
                  <a:solidFill>
                    <a:srgbClr val="000000"/>
                  </a:solidFill>
                  <a:effectLst/>
                </a:rPr>
                <a:t>Sorted side</a:t>
              </a:r>
            </a:p>
          </p:txBody>
        </p:sp>
        <p:sp>
          <p:nvSpPr>
            <p:cNvPr id="13321" name="Rectangle 8"/>
            <p:cNvSpPr>
              <a:spLocks noChangeArrowheads="1"/>
            </p:cNvSpPr>
            <p:nvPr/>
          </p:nvSpPr>
          <p:spPr bwMode="auto">
            <a:xfrm>
              <a:off x="4608" y="1224"/>
              <a:ext cx="1101" cy="312"/>
            </a:xfrm>
            <a:prstGeom prst="rect">
              <a:avLst/>
            </a:prstGeom>
            <a:solidFill>
              <a:srgbClr val="00B0F0"/>
            </a:solidFill>
            <a:ln w="12700">
              <a:solidFill>
                <a:srgbClr val="000000"/>
              </a:solidFill>
              <a:miter lim="800000"/>
              <a:headEnd/>
              <a:tailEnd/>
            </a:ln>
          </p:spPr>
          <p:txBody>
            <a:bodyPr wrap="none" lIns="90488" tIns="44450" rIns="90488" bIns="44450" anchor="ctr"/>
            <a:lstStyle/>
            <a:p>
              <a:pPr algn="ctr"/>
              <a:r>
                <a:rPr lang="en-US" b="1" dirty="0">
                  <a:solidFill>
                    <a:srgbClr val="FFFFFF"/>
                  </a:solidFill>
                  <a:effectLst/>
                </a:rPr>
                <a:t>Unsorted side</a:t>
              </a:r>
            </a:p>
          </p:txBody>
        </p:sp>
        <p:sp>
          <p:nvSpPr>
            <p:cNvPr id="13322" name="Line 9"/>
            <p:cNvSpPr>
              <a:spLocks noChangeShapeType="1"/>
            </p:cNvSpPr>
            <p:nvPr/>
          </p:nvSpPr>
          <p:spPr bwMode="auto">
            <a:xfrm>
              <a:off x="4629" y="1291"/>
              <a:ext cx="0" cy="2869"/>
            </a:xfrm>
            <a:prstGeom prst="line">
              <a:avLst/>
            </a:prstGeom>
            <a:noFill/>
            <a:ln w="12700">
              <a:solidFill>
                <a:schemeClr val="accent2"/>
              </a:solidFill>
              <a:prstDash val="lgDash"/>
              <a:round/>
              <a:headEnd/>
              <a:tailEnd/>
            </a:ln>
          </p:spPr>
          <p:txBody>
            <a:bodyPr/>
            <a:lstStyle/>
            <a:p>
              <a:endParaRPr lang="en-US"/>
            </a:p>
          </p:txBody>
        </p:sp>
      </p:grpSp>
    </p:spTree>
  </p:cSld>
  <p:clrMapOvr>
    <a:masterClrMapping/>
  </p:clrMapOvr>
  <p:transition>
    <p:randomBar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38" name="Object 2"/>
          <p:cNvGraphicFramePr>
            <a:graphicFrameLocks/>
          </p:cNvGraphicFramePr>
          <p:nvPr/>
        </p:nvGraphicFramePr>
        <p:xfrm>
          <a:off x="2903538" y="2428875"/>
          <a:ext cx="5424487" cy="4043363"/>
        </p:xfrm>
        <a:graphic>
          <a:graphicData uri="http://schemas.openxmlformats.org/presentationml/2006/ole">
            <p:oleObj spid="_x0000_s14338" name="Chart" r:id="rId4" imgW="6096000" imgH="4057712" progId="MSGraph.Chart.8">
              <p:embed followColorScheme="full"/>
            </p:oleObj>
          </a:graphicData>
        </a:graphic>
      </p:graphicFrame>
      <p:sp>
        <p:nvSpPr>
          <p:cNvPr id="32771" name="Rectangle 3"/>
          <p:cNvSpPr>
            <a:spLocks noGrp="1" noChangeArrowheads="1"/>
          </p:cNvSpPr>
          <p:nvPr>
            <p:ph type="title"/>
          </p:nvPr>
        </p:nvSpPr>
        <p:spPr/>
        <p:txBody>
          <a:bodyPr/>
          <a:lstStyle/>
          <a:p>
            <a:pPr>
              <a:defRPr/>
            </a:pPr>
            <a:r>
              <a:rPr lang="en-US" dirty="0" smtClean="0"/>
              <a:t>The Selection Sort Algorithm</a:t>
            </a:r>
          </a:p>
        </p:txBody>
      </p:sp>
      <p:sp>
        <p:nvSpPr>
          <p:cNvPr id="14340" name="Rectangle 4"/>
          <p:cNvSpPr>
            <a:spLocks noGrp="1" noChangeArrowheads="1"/>
          </p:cNvSpPr>
          <p:nvPr>
            <p:ph type="body" sz="half" idx="1"/>
          </p:nvPr>
        </p:nvSpPr>
        <p:spPr>
          <a:xfrm>
            <a:off x="200025" y="1219200"/>
            <a:ext cx="2921000" cy="5438775"/>
          </a:xfrm>
          <a:noFill/>
        </p:spPr>
        <p:txBody>
          <a:bodyPr/>
          <a:lstStyle/>
          <a:p>
            <a:r>
              <a:rPr lang="en-US" dirty="0" smtClean="0">
                <a:effectLst/>
              </a:rPr>
              <a:t>The array is </a:t>
            </a:r>
            <a:r>
              <a:rPr lang="en-US" dirty="0" smtClean="0">
                <a:solidFill>
                  <a:srgbClr val="0000CC"/>
                </a:solidFill>
                <a:effectLst/>
              </a:rPr>
              <a:t>now sorted.</a:t>
            </a:r>
          </a:p>
          <a:p>
            <a:r>
              <a:rPr lang="en-US" dirty="0" smtClean="0">
                <a:effectLst/>
              </a:rPr>
              <a:t>We repeatedly </a:t>
            </a:r>
            <a:r>
              <a:rPr lang="en-US" b="1" u="sng" dirty="0" smtClean="0">
                <a:solidFill>
                  <a:srgbClr val="0000CC"/>
                </a:solidFill>
                <a:effectLst/>
              </a:rPr>
              <a:t>selected</a:t>
            </a:r>
            <a:r>
              <a:rPr lang="en-US" dirty="0" smtClean="0">
                <a:effectLst/>
              </a:rPr>
              <a:t> the smallest element, and moved this element to the front of the unsorted side.</a:t>
            </a:r>
          </a:p>
        </p:txBody>
      </p:sp>
      <p:sp>
        <p:nvSpPr>
          <p:cNvPr id="14341" name="Rectangle 5"/>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a:solidFill>
                  <a:schemeClr val="tx1"/>
                </a:solidFill>
                <a:effectLst/>
                <a:latin typeface="Helvetica" pitchFamily="34" charset="0"/>
              </a:rPr>
              <a:t>[0]</a:t>
            </a:r>
            <a:r>
              <a:rPr lang="en-US" sz="1800">
                <a:solidFill>
                  <a:schemeClr val="tx1"/>
                </a:solidFill>
                <a:effectLst/>
                <a:latin typeface="Helvetica" pitchFamily="34" charset="0"/>
              </a:rPr>
              <a:t>       </a:t>
            </a:r>
            <a:r>
              <a:rPr lang="en-US" sz="1800" b="1">
                <a:solidFill>
                  <a:schemeClr val="tx1"/>
                </a:solidFill>
                <a:effectLst/>
                <a:latin typeface="Helvetica" pitchFamily="34" charset="0"/>
              </a:rPr>
              <a:t>[1]        [2]       [3]        [4]       [5]  </a:t>
            </a:r>
          </a:p>
        </p:txBody>
      </p:sp>
    </p:spTree>
  </p:cSld>
  <p:clrMapOvr>
    <a:masterClrMapping/>
  </p:clrMapOvr>
  <p:transition>
    <p:randomBar dir="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Selection Sort – </a:t>
            </a:r>
            <a:r>
              <a:rPr lang="en-US" dirty="0" err="1" smtClean="0"/>
              <a:t>Pseudocode</a:t>
            </a:r>
            <a:endParaRPr lang="en-US" dirty="0"/>
          </a:p>
        </p:txBody>
      </p:sp>
      <p:sp>
        <p:nvSpPr>
          <p:cNvPr id="3" name="Content Placeholder 2"/>
          <p:cNvSpPr>
            <a:spLocks noGrp="1"/>
          </p:cNvSpPr>
          <p:nvPr>
            <p:ph idx="1"/>
          </p:nvPr>
        </p:nvSpPr>
        <p:spPr>
          <a:xfrm>
            <a:off x="304800" y="1143000"/>
            <a:ext cx="8534400" cy="5486400"/>
          </a:xfrm>
        </p:spPr>
        <p:txBody>
          <a:bodyPr>
            <a:normAutofit lnSpcReduction="10000"/>
          </a:bodyPr>
          <a:lstStyle/>
          <a:p>
            <a:pPr>
              <a:lnSpc>
                <a:spcPct val="90000"/>
              </a:lnSpc>
              <a:buFontTx/>
              <a:buNone/>
            </a:pPr>
            <a:r>
              <a:rPr lang="en-US" sz="3200" dirty="0" smtClean="0">
                <a:solidFill>
                  <a:srgbClr val="0000CC"/>
                </a:solidFill>
              </a:rPr>
              <a:t>Input:</a:t>
            </a:r>
            <a:r>
              <a:rPr lang="en-US" sz="3200" dirty="0" smtClean="0"/>
              <a:t> An array </a:t>
            </a:r>
            <a:r>
              <a:rPr lang="en-US" sz="3200" i="1" dirty="0" smtClean="0"/>
              <a:t>A</a:t>
            </a:r>
            <a:r>
              <a:rPr lang="en-US" sz="3200" dirty="0" smtClean="0"/>
              <a:t>[1..</a:t>
            </a:r>
            <a:r>
              <a:rPr lang="en-US" sz="3200" i="1" dirty="0" smtClean="0"/>
              <a:t>n</a:t>
            </a:r>
            <a:r>
              <a:rPr lang="en-US" sz="3200" dirty="0" smtClean="0"/>
              <a:t>] of </a:t>
            </a:r>
            <a:r>
              <a:rPr lang="en-US" sz="3200" i="1" dirty="0" smtClean="0"/>
              <a:t>n </a:t>
            </a:r>
            <a:r>
              <a:rPr lang="en-US" sz="3200" dirty="0" smtClean="0"/>
              <a:t>elements.</a:t>
            </a:r>
          </a:p>
          <a:p>
            <a:pPr>
              <a:lnSpc>
                <a:spcPct val="90000"/>
              </a:lnSpc>
              <a:buFontTx/>
              <a:buNone/>
            </a:pPr>
            <a:r>
              <a:rPr lang="en-US" sz="3200" dirty="0" smtClean="0">
                <a:solidFill>
                  <a:srgbClr val="0000CC"/>
                </a:solidFill>
              </a:rPr>
              <a:t>Output: </a:t>
            </a:r>
            <a:r>
              <a:rPr lang="en-US" sz="3200" i="1" dirty="0" smtClean="0"/>
              <a:t>A</a:t>
            </a:r>
            <a:r>
              <a:rPr lang="en-US" sz="3200" dirty="0" smtClean="0"/>
              <a:t>[1</a:t>
            </a:r>
            <a:r>
              <a:rPr lang="en-US" sz="3200" i="1" dirty="0" smtClean="0"/>
              <a:t>..n</a:t>
            </a:r>
            <a:r>
              <a:rPr lang="en-US" sz="3200" dirty="0" smtClean="0"/>
              <a:t>] sorted in descending order</a:t>
            </a:r>
          </a:p>
          <a:p>
            <a:pPr>
              <a:lnSpc>
                <a:spcPct val="90000"/>
              </a:lnSpc>
              <a:buFontTx/>
              <a:buNone/>
            </a:pPr>
            <a:endParaRPr lang="en-US" sz="3200" dirty="0" smtClean="0"/>
          </a:p>
          <a:p>
            <a:pPr>
              <a:lnSpc>
                <a:spcPct val="90000"/>
              </a:lnSpc>
              <a:buFontTx/>
              <a:buNone/>
            </a:pPr>
            <a:r>
              <a:rPr lang="en-US" sz="3200" dirty="0" smtClean="0"/>
              <a:t>	1. for </a:t>
            </a:r>
            <a:r>
              <a:rPr lang="en-US" sz="3200" i="1" dirty="0" err="1" smtClean="0"/>
              <a:t>i</a:t>
            </a:r>
            <a:r>
              <a:rPr lang="en-US" sz="3200" i="1" dirty="0" smtClean="0"/>
              <a:t> </a:t>
            </a:r>
            <a:r>
              <a:rPr lang="en-US" sz="3200" dirty="0" smtClean="0">
                <a:sym typeface="Symbol" pitchFamily="18" charset="2"/>
              </a:rPr>
              <a:t></a:t>
            </a:r>
            <a:r>
              <a:rPr lang="en-US" sz="3200" dirty="0" smtClean="0"/>
              <a:t> 1 to </a:t>
            </a:r>
            <a:r>
              <a:rPr lang="en-US" sz="3200" i="1" dirty="0" smtClean="0"/>
              <a:t>n - </a:t>
            </a:r>
            <a:r>
              <a:rPr lang="en-US" sz="3200" dirty="0" smtClean="0"/>
              <a:t>1</a:t>
            </a:r>
          </a:p>
          <a:p>
            <a:pPr>
              <a:lnSpc>
                <a:spcPct val="90000"/>
              </a:lnSpc>
              <a:buFontTx/>
              <a:buNone/>
            </a:pPr>
            <a:r>
              <a:rPr lang="en-US" sz="3200" dirty="0" smtClean="0"/>
              <a:t>	2. 	min</a:t>
            </a:r>
            <a:r>
              <a:rPr lang="en-US" sz="3200" i="1" dirty="0" smtClean="0"/>
              <a:t> </a:t>
            </a:r>
            <a:r>
              <a:rPr lang="en-US" sz="3200" dirty="0" smtClean="0">
                <a:sym typeface="Symbol" pitchFamily="18" charset="2"/>
              </a:rPr>
              <a:t></a:t>
            </a:r>
            <a:r>
              <a:rPr lang="en-US" sz="3200" dirty="0" smtClean="0"/>
              <a:t> </a:t>
            </a:r>
            <a:r>
              <a:rPr lang="en-US" sz="3200" i="1" dirty="0" err="1" smtClean="0"/>
              <a:t>i</a:t>
            </a:r>
            <a:endParaRPr lang="en-US" sz="3200" dirty="0" smtClean="0"/>
          </a:p>
          <a:p>
            <a:pPr>
              <a:lnSpc>
                <a:spcPct val="90000"/>
              </a:lnSpc>
              <a:buFontTx/>
              <a:buNone/>
            </a:pPr>
            <a:r>
              <a:rPr lang="en-US" sz="3200" dirty="0" smtClean="0"/>
              <a:t>	3. 	for </a:t>
            </a:r>
            <a:r>
              <a:rPr lang="en-US" sz="3200" i="1" dirty="0" smtClean="0"/>
              <a:t>j </a:t>
            </a:r>
            <a:r>
              <a:rPr lang="en-US" sz="3200" dirty="0" smtClean="0">
                <a:sym typeface="Symbol" pitchFamily="18" charset="2"/>
              </a:rPr>
              <a:t></a:t>
            </a:r>
            <a:r>
              <a:rPr lang="en-US" sz="3200" dirty="0" smtClean="0"/>
              <a:t> </a:t>
            </a:r>
            <a:r>
              <a:rPr lang="en-US" sz="3200" i="1" dirty="0" err="1" smtClean="0"/>
              <a:t>i</a:t>
            </a:r>
            <a:r>
              <a:rPr lang="en-US" sz="3200" i="1" dirty="0" smtClean="0"/>
              <a:t> </a:t>
            </a:r>
            <a:r>
              <a:rPr lang="en-US" sz="3200" dirty="0" smtClean="0"/>
              <a:t>+ 1 to </a:t>
            </a:r>
            <a:r>
              <a:rPr lang="en-US" sz="3200" i="1" dirty="0" smtClean="0"/>
              <a:t>n  </a:t>
            </a:r>
            <a:r>
              <a:rPr lang="en-US" sz="2000" dirty="0" smtClean="0">
                <a:solidFill>
                  <a:srgbClr val="0000CC"/>
                </a:solidFill>
              </a:rPr>
              <a:t>{Find the </a:t>
            </a:r>
            <a:r>
              <a:rPr lang="en-US" sz="2000" i="1" dirty="0" err="1" smtClean="0">
                <a:solidFill>
                  <a:srgbClr val="0000CC"/>
                </a:solidFill>
              </a:rPr>
              <a:t>i</a:t>
            </a:r>
            <a:r>
              <a:rPr lang="en-US" sz="2000" i="1" dirty="0" smtClean="0">
                <a:solidFill>
                  <a:srgbClr val="0000CC"/>
                </a:solidFill>
              </a:rPr>
              <a:t> </a:t>
            </a:r>
            <a:r>
              <a:rPr lang="en-US" sz="2000" i="1" dirty="0" err="1" smtClean="0">
                <a:solidFill>
                  <a:srgbClr val="0000CC"/>
                </a:solidFill>
              </a:rPr>
              <a:t>th</a:t>
            </a:r>
            <a:r>
              <a:rPr lang="en-US" sz="2000" i="1" dirty="0" smtClean="0">
                <a:solidFill>
                  <a:srgbClr val="0000CC"/>
                </a:solidFill>
              </a:rPr>
              <a:t> </a:t>
            </a:r>
            <a:r>
              <a:rPr lang="en-US" sz="2000" dirty="0" smtClean="0">
                <a:solidFill>
                  <a:srgbClr val="0000CC"/>
                </a:solidFill>
              </a:rPr>
              <a:t>smallest element.}</a:t>
            </a:r>
            <a:endParaRPr lang="en-US" sz="2000" i="1" dirty="0" smtClean="0">
              <a:solidFill>
                <a:srgbClr val="0000CC"/>
              </a:solidFill>
            </a:endParaRPr>
          </a:p>
          <a:p>
            <a:pPr>
              <a:lnSpc>
                <a:spcPct val="90000"/>
              </a:lnSpc>
              <a:buFontTx/>
              <a:buNone/>
            </a:pPr>
            <a:r>
              <a:rPr lang="en-US" sz="3200" i="1" dirty="0" smtClean="0"/>
              <a:t>	4.	     </a:t>
            </a:r>
            <a:r>
              <a:rPr lang="en-US" sz="3200" dirty="0" smtClean="0"/>
              <a:t>if </a:t>
            </a:r>
            <a:r>
              <a:rPr lang="en-US" sz="3200" i="1" dirty="0" smtClean="0"/>
              <a:t>A</a:t>
            </a:r>
            <a:r>
              <a:rPr lang="en-US" sz="3200" dirty="0" smtClean="0"/>
              <a:t>[</a:t>
            </a:r>
            <a:r>
              <a:rPr lang="en-US" sz="3200" i="1" dirty="0" smtClean="0"/>
              <a:t>j</a:t>
            </a:r>
            <a:r>
              <a:rPr lang="en-US" sz="3200" dirty="0" smtClean="0"/>
              <a:t>] </a:t>
            </a:r>
            <a:r>
              <a:rPr lang="en-US" sz="3200" i="1" dirty="0" smtClean="0"/>
              <a:t>&lt; </a:t>
            </a:r>
            <a:r>
              <a:rPr lang="en-US" sz="3200" i="1" dirty="0" smtClean="0"/>
              <a:t>A</a:t>
            </a:r>
            <a:r>
              <a:rPr lang="en-US" sz="3200" dirty="0" smtClean="0"/>
              <a:t>[</a:t>
            </a:r>
            <a:r>
              <a:rPr lang="en-US" sz="3200" i="1" dirty="0" smtClean="0"/>
              <a:t>min</a:t>
            </a:r>
            <a:r>
              <a:rPr lang="en-US" sz="3200" dirty="0" smtClean="0"/>
              <a:t>] </a:t>
            </a:r>
            <a:r>
              <a:rPr lang="en-US" sz="3200" dirty="0" smtClean="0"/>
              <a:t>then </a:t>
            </a:r>
          </a:p>
          <a:p>
            <a:pPr>
              <a:lnSpc>
                <a:spcPct val="90000"/>
              </a:lnSpc>
              <a:buFontTx/>
              <a:buNone/>
            </a:pPr>
            <a:r>
              <a:rPr lang="en-US" sz="3200" dirty="0" smtClean="0"/>
              <a:t>	5.		min</a:t>
            </a:r>
            <a:r>
              <a:rPr lang="en-US" sz="3200" i="1" dirty="0" smtClean="0"/>
              <a:t> </a:t>
            </a:r>
            <a:r>
              <a:rPr lang="en-US" sz="3200" dirty="0" smtClean="0">
                <a:sym typeface="Symbol" pitchFamily="18" charset="2"/>
              </a:rPr>
              <a:t></a:t>
            </a:r>
            <a:r>
              <a:rPr lang="en-US" sz="3200" dirty="0" smtClean="0"/>
              <a:t> </a:t>
            </a:r>
            <a:r>
              <a:rPr lang="en-US" sz="3200" i="1" dirty="0" smtClean="0"/>
              <a:t>j</a:t>
            </a:r>
            <a:endParaRPr lang="en-US" sz="3200" dirty="0" smtClean="0"/>
          </a:p>
          <a:p>
            <a:pPr>
              <a:lnSpc>
                <a:spcPct val="90000"/>
              </a:lnSpc>
              <a:buFontTx/>
              <a:buNone/>
            </a:pPr>
            <a:r>
              <a:rPr lang="en-US" sz="3200" dirty="0" smtClean="0"/>
              <a:t>	6. 	end for</a:t>
            </a:r>
          </a:p>
          <a:p>
            <a:pPr>
              <a:lnSpc>
                <a:spcPct val="90000"/>
              </a:lnSpc>
              <a:buFontTx/>
              <a:buNone/>
            </a:pPr>
            <a:r>
              <a:rPr lang="en-US" sz="3200" dirty="0" smtClean="0"/>
              <a:t>	7. 	if min</a:t>
            </a:r>
            <a:r>
              <a:rPr lang="en-US" sz="3200" i="1" dirty="0" smtClean="0"/>
              <a:t> </a:t>
            </a:r>
            <a:r>
              <a:rPr lang="en-US" sz="3200" dirty="0" smtClean="0">
                <a:sym typeface="Symbol" pitchFamily="18" charset="2"/>
              </a:rPr>
              <a:t></a:t>
            </a:r>
            <a:r>
              <a:rPr lang="en-US" sz="3200" dirty="0" smtClean="0"/>
              <a:t> </a:t>
            </a:r>
            <a:r>
              <a:rPr lang="en-US" sz="3200" i="1" dirty="0" err="1" smtClean="0"/>
              <a:t>i</a:t>
            </a:r>
            <a:r>
              <a:rPr lang="en-US" sz="3200" i="1" dirty="0" smtClean="0"/>
              <a:t> </a:t>
            </a:r>
            <a:r>
              <a:rPr lang="en-US" sz="3200" dirty="0" smtClean="0"/>
              <a:t>then interchange </a:t>
            </a:r>
            <a:r>
              <a:rPr lang="en-US" sz="3200" i="1" dirty="0" smtClean="0"/>
              <a:t>A</a:t>
            </a:r>
            <a:r>
              <a:rPr lang="en-US" sz="3200" dirty="0" smtClean="0"/>
              <a:t>[</a:t>
            </a:r>
            <a:r>
              <a:rPr lang="en-US" sz="3200" i="1" dirty="0" err="1" smtClean="0"/>
              <a:t>i</a:t>
            </a:r>
            <a:r>
              <a:rPr lang="en-US" sz="3200" dirty="0" smtClean="0"/>
              <a:t>] and </a:t>
            </a:r>
            <a:r>
              <a:rPr lang="en-US" sz="3200" i="1" dirty="0" smtClean="0"/>
              <a:t>A</a:t>
            </a:r>
            <a:r>
              <a:rPr lang="en-US" sz="3200" dirty="0" smtClean="0"/>
              <a:t>[min]</a:t>
            </a:r>
          </a:p>
          <a:p>
            <a:pPr>
              <a:lnSpc>
                <a:spcPct val="90000"/>
              </a:lnSpc>
              <a:buFontTx/>
              <a:buNone/>
            </a:pPr>
            <a:r>
              <a:rPr lang="en-US" sz="3200" dirty="0" smtClean="0"/>
              <a:t>	8. end for</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Selection Sort – Implementation</a:t>
            </a:r>
            <a:br>
              <a:rPr lang="en-US" dirty="0" smtClean="0"/>
            </a:br>
            <a:endParaRPr lang="en-US" dirty="0"/>
          </a:p>
        </p:txBody>
      </p:sp>
      <p:sp>
        <p:nvSpPr>
          <p:cNvPr id="3" name="Content Placeholder 2"/>
          <p:cNvSpPr>
            <a:spLocks noGrp="1"/>
          </p:cNvSpPr>
          <p:nvPr>
            <p:ph idx="1"/>
          </p:nvPr>
        </p:nvSpPr>
        <p:spPr>
          <a:xfrm>
            <a:off x="304800" y="1066800"/>
            <a:ext cx="8534400" cy="685800"/>
          </a:xfrm>
        </p:spPr>
        <p:txBody>
          <a:bodyPr/>
          <a:lstStyle/>
          <a:p>
            <a:endParaRPr lang="en-US" dirty="0"/>
          </a:p>
        </p:txBody>
      </p:sp>
      <p:pic>
        <p:nvPicPr>
          <p:cNvPr id="33794" name="Picture 2"/>
          <p:cNvPicPr>
            <a:picLocks noChangeAspect="1" noChangeArrowheads="1"/>
          </p:cNvPicPr>
          <p:nvPr/>
        </p:nvPicPr>
        <p:blipFill>
          <a:blip r:embed="rId2" cstate="print"/>
          <a:srcRect/>
          <a:stretch>
            <a:fillRect/>
          </a:stretch>
        </p:blipFill>
        <p:spPr bwMode="auto">
          <a:xfrm>
            <a:off x="457200" y="1219200"/>
            <a:ext cx="7086600" cy="54398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noFill/>
          <a:ln/>
        </p:spPr>
        <p:txBody>
          <a:bodyPr/>
          <a:lstStyle/>
          <a:p>
            <a:r>
              <a:rPr lang="en-US" dirty="0" smtClean="0"/>
              <a:t>Selection </a:t>
            </a:r>
            <a:r>
              <a:rPr lang="en-US" dirty="0"/>
              <a:t>Sort </a:t>
            </a:r>
            <a:r>
              <a:rPr lang="en-US" dirty="0" smtClean="0"/>
              <a:t>- Implementation Code</a:t>
            </a:r>
            <a:endParaRPr lang="en-US" dirty="0"/>
          </a:p>
        </p:txBody>
      </p:sp>
      <p:sp>
        <p:nvSpPr>
          <p:cNvPr id="25603" name="Rectangle 3"/>
          <p:cNvSpPr>
            <a:spLocks noGrp="1" noChangeArrowheads="1"/>
          </p:cNvSpPr>
          <p:nvPr>
            <p:ph type="body" idx="1"/>
          </p:nvPr>
        </p:nvSpPr>
        <p:spPr>
          <a:xfrm>
            <a:off x="457200" y="1219200"/>
            <a:ext cx="8382000" cy="5257800"/>
          </a:xfrm>
          <a:noFill/>
          <a:ln/>
        </p:spPr>
        <p:txBody>
          <a:bodyPr/>
          <a:lstStyle/>
          <a:p>
            <a:pPr>
              <a:lnSpc>
                <a:spcPct val="90000"/>
              </a:lnSpc>
              <a:buFontTx/>
              <a:buNone/>
            </a:pPr>
            <a:r>
              <a:rPr lang="en-US" sz="2000" b="1" dirty="0"/>
              <a:t>void </a:t>
            </a:r>
            <a:r>
              <a:rPr lang="en-US" sz="2000" b="1" dirty="0" err="1" smtClean="0"/>
              <a:t>selectionSort</a:t>
            </a:r>
            <a:r>
              <a:rPr lang="en-US" sz="2000" b="1" dirty="0" smtClean="0"/>
              <a:t> </a:t>
            </a:r>
            <a:r>
              <a:rPr lang="en-US" sz="2000" b="1" dirty="0"/>
              <a:t>(</a:t>
            </a:r>
            <a:r>
              <a:rPr lang="en-US" sz="2000" b="1" dirty="0" err="1"/>
              <a:t>int</a:t>
            </a:r>
            <a:r>
              <a:rPr lang="en-US" sz="2000" b="1" dirty="0"/>
              <a:t> </a:t>
            </a:r>
            <a:r>
              <a:rPr lang="en-US" sz="2000" b="1" dirty="0" smtClean="0"/>
              <a:t>list[ </a:t>
            </a:r>
            <a:r>
              <a:rPr lang="en-US" sz="2000" b="1" dirty="0"/>
              <a:t>] , </a:t>
            </a:r>
            <a:r>
              <a:rPr lang="en-US" sz="2000" b="1" dirty="0" err="1"/>
              <a:t>int</a:t>
            </a:r>
            <a:r>
              <a:rPr lang="en-US" sz="2000" b="1" dirty="0"/>
              <a:t> size</a:t>
            </a:r>
            <a:r>
              <a:rPr lang="en-US" sz="2000" b="1" dirty="0" smtClean="0"/>
              <a:t>) {</a:t>
            </a:r>
          </a:p>
          <a:p>
            <a:pPr>
              <a:lnSpc>
                <a:spcPct val="90000"/>
              </a:lnSpc>
              <a:buFontTx/>
              <a:buNone/>
            </a:pPr>
            <a:endParaRPr lang="en-US" sz="2000" b="1" dirty="0"/>
          </a:p>
          <a:p>
            <a:pPr>
              <a:lnSpc>
                <a:spcPct val="90000"/>
              </a:lnSpc>
              <a:buFontTx/>
              <a:buNone/>
            </a:pPr>
            <a:r>
              <a:rPr lang="en-US" sz="2000" b="1" dirty="0"/>
              <a:t>    </a:t>
            </a:r>
            <a:r>
              <a:rPr lang="en-US" sz="2000" b="1" dirty="0" err="1"/>
              <a:t>int</a:t>
            </a:r>
            <a:r>
              <a:rPr lang="en-US" sz="2000" b="1" dirty="0"/>
              <a:t> </a:t>
            </a:r>
            <a:r>
              <a:rPr lang="en-US" sz="2000" b="1" dirty="0" err="1"/>
              <a:t>i</a:t>
            </a:r>
            <a:r>
              <a:rPr lang="en-US" sz="2000" b="1" dirty="0"/>
              <a:t>, j, </a:t>
            </a:r>
            <a:r>
              <a:rPr lang="en-US" sz="2000" b="1" dirty="0" smtClean="0"/>
              <a:t>temp, </a:t>
            </a:r>
            <a:r>
              <a:rPr lang="en-US" sz="2000" b="1" dirty="0" err="1" smtClean="0"/>
              <a:t>minIndex</a:t>
            </a:r>
            <a:r>
              <a:rPr lang="en-US" sz="2000" b="1" dirty="0" smtClean="0"/>
              <a:t>;</a:t>
            </a:r>
            <a:endParaRPr lang="en-US" sz="2000" b="1" dirty="0"/>
          </a:p>
          <a:p>
            <a:pPr>
              <a:lnSpc>
                <a:spcPct val="90000"/>
              </a:lnSpc>
              <a:buFontTx/>
              <a:buNone/>
            </a:pPr>
            <a:r>
              <a:rPr lang="en-US" sz="2000" b="1" dirty="0"/>
              <a:t>    for ( </a:t>
            </a:r>
            <a:r>
              <a:rPr lang="en-US" sz="2000" b="1" dirty="0" err="1"/>
              <a:t>i</a:t>
            </a:r>
            <a:r>
              <a:rPr lang="en-US" sz="2000" b="1" dirty="0"/>
              <a:t> = 0; </a:t>
            </a:r>
            <a:r>
              <a:rPr lang="en-US" sz="2000" b="1" dirty="0" err="1"/>
              <a:t>i</a:t>
            </a:r>
            <a:r>
              <a:rPr lang="en-US" sz="2000" b="1" dirty="0"/>
              <a:t> &lt; </a:t>
            </a:r>
            <a:r>
              <a:rPr lang="en-US" sz="2000" b="1" dirty="0" smtClean="0"/>
              <a:t>size-1; </a:t>
            </a:r>
            <a:r>
              <a:rPr lang="en-US" sz="2000" b="1" dirty="0" err="1"/>
              <a:t>i</a:t>
            </a:r>
            <a:r>
              <a:rPr lang="en-US" sz="2000" b="1" dirty="0"/>
              <a:t>++ ) </a:t>
            </a:r>
            <a:r>
              <a:rPr lang="en-US" sz="2000" b="1" dirty="0" smtClean="0"/>
              <a:t> {   </a:t>
            </a:r>
            <a:r>
              <a:rPr lang="en-US" sz="2000" b="1" dirty="0">
                <a:solidFill>
                  <a:srgbClr val="0000CC"/>
                </a:solidFill>
              </a:rPr>
              <a:t>/* controls passes through the list </a:t>
            </a:r>
            <a:r>
              <a:rPr lang="en-US" sz="2000" b="1" dirty="0" smtClean="0">
                <a:solidFill>
                  <a:srgbClr val="0000CC"/>
                </a:solidFill>
              </a:rPr>
              <a:t>*/</a:t>
            </a:r>
          </a:p>
          <a:p>
            <a:pPr>
              <a:lnSpc>
                <a:spcPct val="90000"/>
              </a:lnSpc>
              <a:buFontTx/>
              <a:buNone/>
            </a:pPr>
            <a:r>
              <a:rPr lang="en-US" sz="2000" b="1" dirty="0" smtClean="0"/>
              <a:t>        </a:t>
            </a:r>
            <a:r>
              <a:rPr lang="en-US" sz="2000" b="1" dirty="0" err="1" smtClean="0"/>
              <a:t>minIndex</a:t>
            </a:r>
            <a:r>
              <a:rPr lang="en-US" sz="2000" b="1" dirty="0" smtClean="0"/>
              <a:t> = </a:t>
            </a:r>
            <a:r>
              <a:rPr lang="en-US" sz="2000" b="1" dirty="0" err="1" smtClean="0"/>
              <a:t>i</a:t>
            </a:r>
            <a:r>
              <a:rPr lang="en-US" sz="2000" b="1" dirty="0" smtClean="0"/>
              <a:t>;</a:t>
            </a:r>
            <a:endParaRPr lang="en-US" sz="2000" b="1" dirty="0"/>
          </a:p>
          <a:p>
            <a:pPr>
              <a:lnSpc>
                <a:spcPct val="90000"/>
              </a:lnSpc>
              <a:buFontTx/>
              <a:buNone/>
            </a:pPr>
            <a:r>
              <a:rPr lang="en-US" sz="2000" b="1" dirty="0" smtClean="0"/>
              <a:t>        for </a:t>
            </a:r>
            <a:r>
              <a:rPr lang="en-US" sz="2000" b="1" dirty="0"/>
              <a:t>( j </a:t>
            </a:r>
            <a:r>
              <a:rPr lang="en-US" sz="2000" b="1" dirty="0" smtClean="0"/>
              <a:t>= i+1; </a:t>
            </a:r>
            <a:r>
              <a:rPr lang="en-US" sz="2000" b="1" dirty="0"/>
              <a:t>j &lt; </a:t>
            </a:r>
            <a:r>
              <a:rPr lang="en-US" sz="2000" b="1" dirty="0" smtClean="0"/>
              <a:t>size; </a:t>
            </a:r>
            <a:r>
              <a:rPr lang="en-US" sz="2000" b="1" dirty="0"/>
              <a:t>j++ )   </a:t>
            </a:r>
            <a:r>
              <a:rPr lang="en-US" sz="2000" b="1" dirty="0">
                <a:solidFill>
                  <a:srgbClr val="0000CC"/>
                </a:solidFill>
              </a:rPr>
              <a:t>/* performs adjacent comparisons */</a:t>
            </a:r>
          </a:p>
          <a:p>
            <a:pPr>
              <a:lnSpc>
                <a:spcPct val="90000"/>
              </a:lnSpc>
              <a:buFontTx/>
              <a:buNone/>
            </a:pPr>
            <a:r>
              <a:rPr lang="en-US" sz="2000" b="1" dirty="0"/>
              <a:t>	</a:t>
            </a:r>
            <a:r>
              <a:rPr lang="en-US" sz="2000" b="1" dirty="0" smtClean="0"/>
              <a:t>    {</a:t>
            </a:r>
            <a:endParaRPr lang="en-US" sz="2000" b="1" dirty="0"/>
          </a:p>
          <a:p>
            <a:pPr>
              <a:lnSpc>
                <a:spcPct val="90000"/>
              </a:lnSpc>
              <a:buFontTx/>
              <a:buNone/>
            </a:pPr>
            <a:r>
              <a:rPr lang="en-US" sz="2000" b="1" dirty="0"/>
              <a:t>	</a:t>
            </a:r>
            <a:r>
              <a:rPr lang="en-US" sz="2000" b="1" dirty="0" smtClean="0"/>
              <a:t>      if </a:t>
            </a:r>
            <a:r>
              <a:rPr lang="en-US" sz="2000" b="1" dirty="0"/>
              <a:t>( </a:t>
            </a:r>
            <a:r>
              <a:rPr lang="en-US" sz="2000" b="1" dirty="0" smtClean="0"/>
              <a:t>list[ </a:t>
            </a:r>
            <a:r>
              <a:rPr lang="en-US" sz="2000" b="1" dirty="0"/>
              <a:t>j ] </a:t>
            </a:r>
            <a:r>
              <a:rPr lang="en-US" sz="2000" b="1" dirty="0" smtClean="0"/>
              <a:t>&lt; list[ </a:t>
            </a:r>
            <a:r>
              <a:rPr lang="en-US" sz="2000" b="1" dirty="0" err="1" smtClean="0"/>
              <a:t>minIndex</a:t>
            </a:r>
            <a:r>
              <a:rPr lang="en-US" sz="2000" b="1" dirty="0" smtClean="0"/>
              <a:t>] </a:t>
            </a:r>
            <a:r>
              <a:rPr lang="en-US" sz="2000" b="1" dirty="0"/>
              <a:t>) </a:t>
            </a:r>
            <a:r>
              <a:rPr lang="en-US" sz="2000" b="1" dirty="0" smtClean="0">
                <a:solidFill>
                  <a:srgbClr val="0000CC"/>
                </a:solidFill>
              </a:rPr>
              <a:t>/* </a:t>
            </a:r>
            <a:r>
              <a:rPr lang="en-US" sz="2000" b="1" dirty="0">
                <a:solidFill>
                  <a:srgbClr val="0000CC"/>
                </a:solidFill>
              </a:rPr>
              <a:t>determines </a:t>
            </a:r>
            <a:r>
              <a:rPr lang="en-US" sz="2000" b="1" dirty="0" smtClean="0">
                <a:solidFill>
                  <a:srgbClr val="0000CC"/>
                </a:solidFill>
              </a:rPr>
              <a:t>the minimum </a:t>
            </a:r>
            <a:r>
              <a:rPr lang="en-US" sz="2000" b="1" dirty="0">
                <a:solidFill>
                  <a:srgbClr val="0000CC"/>
                </a:solidFill>
              </a:rPr>
              <a:t>*/</a:t>
            </a:r>
          </a:p>
          <a:p>
            <a:pPr>
              <a:lnSpc>
                <a:spcPct val="90000"/>
              </a:lnSpc>
              <a:buFontTx/>
              <a:buNone/>
            </a:pPr>
            <a:r>
              <a:rPr lang="en-US" sz="2000" b="1" dirty="0"/>
              <a:t>		</a:t>
            </a:r>
            <a:r>
              <a:rPr lang="en-US" sz="2000" b="1" dirty="0" smtClean="0"/>
              <a:t>    </a:t>
            </a:r>
            <a:r>
              <a:rPr lang="en-US" sz="2000" b="1" dirty="0" err="1" smtClean="0"/>
              <a:t>minIndex</a:t>
            </a:r>
            <a:r>
              <a:rPr lang="en-US" sz="2000" b="1" dirty="0" smtClean="0"/>
              <a:t> = j;</a:t>
            </a:r>
          </a:p>
          <a:p>
            <a:pPr>
              <a:lnSpc>
                <a:spcPct val="90000"/>
              </a:lnSpc>
              <a:buFontTx/>
              <a:buNone/>
            </a:pPr>
            <a:r>
              <a:rPr lang="en-US" sz="2000" b="1" dirty="0"/>
              <a:t>	</a:t>
            </a:r>
            <a:r>
              <a:rPr lang="en-US" sz="2000" b="1" dirty="0" smtClean="0"/>
              <a:t>    } </a:t>
            </a:r>
            <a:r>
              <a:rPr lang="en-US" sz="2000" b="1" dirty="0" smtClean="0">
                <a:solidFill>
                  <a:srgbClr val="0000CC"/>
                </a:solidFill>
              </a:rPr>
              <a:t>// end of inner for loop</a:t>
            </a:r>
          </a:p>
          <a:p>
            <a:pPr>
              <a:lnSpc>
                <a:spcPct val="90000"/>
              </a:lnSpc>
              <a:buFontTx/>
              <a:buNone/>
            </a:pPr>
            <a:r>
              <a:rPr lang="en-US" sz="2000" b="1" dirty="0" smtClean="0"/>
              <a:t>	      temp = </a:t>
            </a:r>
            <a:r>
              <a:rPr lang="en-US" sz="2000" b="1" dirty="0" smtClean="0"/>
              <a:t>list[</a:t>
            </a:r>
            <a:r>
              <a:rPr lang="en-US" sz="2000" b="1" dirty="0" err="1" smtClean="0"/>
              <a:t>i</a:t>
            </a:r>
            <a:r>
              <a:rPr lang="en-US" sz="2000" b="1" dirty="0" smtClean="0"/>
              <a:t> </a:t>
            </a:r>
            <a:r>
              <a:rPr lang="en-US" sz="2000" b="1" dirty="0" smtClean="0"/>
              <a:t>];       </a:t>
            </a:r>
            <a:r>
              <a:rPr lang="en-US" sz="2000" b="1" dirty="0" smtClean="0">
                <a:solidFill>
                  <a:srgbClr val="0000CC"/>
                </a:solidFill>
              </a:rPr>
              <a:t>/* swap is performed in outer for loop */</a:t>
            </a:r>
          </a:p>
          <a:p>
            <a:pPr>
              <a:lnSpc>
                <a:spcPct val="90000"/>
              </a:lnSpc>
              <a:buFontTx/>
              <a:buNone/>
            </a:pPr>
            <a:r>
              <a:rPr lang="en-US" sz="2000" b="1" dirty="0" smtClean="0"/>
              <a:t>	      list[ </a:t>
            </a:r>
            <a:r>
              <a:rPr lang="en-US" sz="2000" b="1" dirty="0" err="1" smtClean="0"/>
              <a:t>i</a:t>
            </a:r>
            <a:r>
              <a:rPr lang="en-US" sz="2000" b="1" dirty="0" smtClean="0"/>
              <a:t> </a:t>
            </a:r>
            <a:r>
              <a:rPr lang="en-US" sz="2000" b="1" dirty="0" smtClean="0"/>
              <a:t>] = </a:t>
            </a:r>
            <a:r>
              <a:rPr lang="en-US" sz="2000" b="1" dirty="0" smtClean="0"/>
              <a:t>list[min];</a:t>
            </a:r>
            <a:endParaRPr lang="en-US" sz="2000" b="1" dirty="0" smtClean="0"/>
          </a:p>
          <a:p>
            <a:pPr>
              <a:lnSpc>
                <a:spcPct val="90000"/>
              </a:lnSpc>
              <a:buFontTx/>
              <a:buNone/>
            </a:pPr>
            <a:r>
              <a:rPr lang="en-US" sz="2000" b="1" dirty="0" smtClean="0"/>
              <a:t>	      </a:t>
            </a:r>
            <a:r>
              <a:rPr lang="en-US" sz="2000" b="1" dirty="0" smtClean="0"/>
              <a:t>list[min] </a:t>
            </a:r>
            <a:r>
              <a:rPr lang="en-US" sz="2000" b="1" dirty="0" smtClean="0"/>
              <a:t>= temp;</a:t>
            </a:r>
          </a:p>
          <a:p>
            <a:pPr>
              <a:lnSpc>
                <a:spcPct val="90000"/>
              </a:lnSpc>
              <a:buFontTx/>
              <a:buNone/>
            </a:pPr>
            <a:r>
              <a:rPr lang="en-US" sz="2000" b="1" dirty="0"/>
              <a:t>	</a:t>
            </a:r>
            <a:r>
              <a:rPr lang="en-US" sz="2000" b="1" dirty="0" smtClean="0"/>
              <a:t>} </a:t>
            </a:r>
            <a:r>
              <a:rPr lang="en-US" sz="2000" b="1" dirty="0" smtClean="0">
                <a:solidFill>
                  <a:srgbClr val="0000CC"/>
                </a:solidFill>
              </a:rPr>
              <a:t>// end of outer for loop</a:t>
            </a:r>
            <a:endParaRPr lang="en-US" sz="2000" b="1" dirty="0">
              <a:solidFill>
                <a:srgbClr val="0000CC"/>
              </a:solidFill>
            </a:endParaRPr>
          </a:p>
          <a:p>
            <a:pPr>
              <a:lnSpc>
                <a:spcPct val="90000"/>
              </a:lnSpc>
              <a:buFontTx/>
              <a:buNone/>
            </a:pPr>
            <a:r>
              <a:rPr lang="en-US" sz="2000" b="1" dirty="0" smtClean="0"/>
              <a:t>} </a:t>
            </a:r>
            <a:r>
              <a:rPr lang="en-US" sz="2000" b="1" dirty="0" smtClean="0">
                <a:solidFill>
                  <a:srgbClr val="0000CC"/>
                </a:solidFill>
              </a:rPr>
              <a:t>// end of function </a:t>
            </a:r>
            <a:endParaRPr lang="en-US" sz="2000" b="1" dirty="0">
              <a:solidFill>
                <a:srgbClr val="0000CC"/>
              </a:solidFill>
            </a:endParaRPr>
          </a:p>
          <a:p>
            <a:pPr>
              <a:lnSpc>
                <a:spcPct val="90000"/>
              </a:lnSpc>
              <a:buFontTx/>
              <a:buNone/>
            </a:pPr>
            <a:endParaRPr lang="en-US" sz="2000" b="1"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p:txBody>
          <a:bodyPr/>
          <a:lstStyle/>
          <a:p>
            <a:r>
              <a:rPr lang="en-US" dirty="0" smtClean="0"/>
              <a:t>Selection </a:t>
            </a:r>
            <a:r>
              <a:rPr lang="en-US" dirty="0"/>
              <a:t>Sort Using Call-by-reference</a:t>
            </a:r>
          </a:p>
        </p:txBody>
      </p:sp>
      <p:sp>
        <p:nvSpPr>
          <p:cNvPr id="11269" name="Rectangle 5"/>
          <p:cNvSpPr>
            <a:spLocks noGrp="1" noChangeArrowheads="1"/>
          </p:cNvSpPr>
          <p:nvPr>
            <p:ph idx="1"/>
          </p:nvPr>
        </p:nvSpPr>
        <p:spPr>
          <a:xfrm>
            <a:off x="304800" y="1066800"/>
            <a:ext cx="8534400" cy="5410200"/>
          </a:xfrm>
        </p:spPr>
        <p:txBody>
          <a:bodyPr>
            <a:normAutofit lnSpcReduction="10000"/>
          </a:bodyPr>
          <a:lstStyle/>
          <a:p>
            <a:r>
              <a:rPr lang="en-US" dirty="0"/>
              <a:t>Implement </a:t>
            </a:r>
            <a:r>
              <a:rPr lang="en-US" dirty="0" smtClean="0"/>
              <a:t>Selection sort </a:t>
            </a:r>
            <a:r>
              <a:rPr lang="en-US" dirty="0"/>
              <a:t>using pointers</a:t>
            </a:r>
          </a:p>
          <a:p>
            <a:pPr lvl="1"/>
            <a:r>
              <a:rPr lang="en-US" dirty="0"/>
              <a:t>Swap two elements</a:t>
            </a:r>
          </a:p>
          <a:p>
            <a:pPr lvl="1"/>
            <a:r>
              <a:rPr lang="en-US" b="1" dirty="0">
                <a:latin typeface="Courier New" pitchFamily="49" charset="0"/>
              </a:rPr>
              <a:t>swap</a:t>
            </a:r>
            <a:r>
              <a:rPr lang="en-US" dirty="0"/>
              <a:t> function must receive address (using </a:t>
            </a:r>
            <a:r>
              <a:rPr lang="en-US" b="1" dirty="0">
                <a:latin typeface="Courier New" pitchFamily="49" charset="0"/>
              </a:rPr>
              <a:t>&amp;</a:t>
            </a:r>
            <a:r>
              <a:rPr lang="en-US" dirty="0"/>
              <a:t>) of array elements</a:t>
            </a:r>
          </a:p>
          <a:p>
            <a:pPr lvl="2"/>
            <a:r>
              <a:rPr lang="en-US" dirty="0"/>
              <a:t>Array elements have call-by-value default</a:t>
            </a:r>
          </a:p>
          <a:p>
            <a:pPr lvl="1"/>
            <a:r>
              <a:rPr lang="en-US" dirty="0"/>
              <a:t>Using pointers and the </a:t>
            </a:r>
            <a:r>
              <a:rPr lang="en-US" b="1" dirty="0">
                <a:latin typeface="Courier New" pitchFamily="49" charset="0"/>
              </a:rPr>
              <a:t>*</a:t>
            </a:r>
            <a:r>
              <a:rPr lang="en-US" dirty="0"/>
              <a:t> operator, </a:t>
            </a:r>
            <a:r>
              <a:rPr lang="en-US" b="1" dirty="0">
                <a:latin typeface="Courier New" pitchFamily="49" charset="0"/>
              </a:rPr>
              <a:t>swap</a:t>
            </a:r>
            <a:r>
              <a:rPr lang="en-US" dirty="0"/>
              <a:t> can switch array elements</a:t>
            </a:r>
          </a:p>
          <a:p>
            <a:r>
              <a:rPr lang="en-US" dirty="0" err="1"/>
              <a:t>Psuedocode</a:t>
            </a:r>
            <a:endParaRPr lang="en-US" dirty="0"/>
          </a:p>
          <a:p>
            <a:pPr lvl="2">
              <a:buFontTx/>
              <a:buNone/>
            </a:pPr>
            <a:r>
              <a:rPr lang="en-US" i="1" dirty="0">
                <a:solidFill>
                  <a:srgbClr val="0000CC"/>
                </a:solidFill>
              </a:rPr>
              <a:t>Initialize array</a:t>
            </a:r>
          </a:p>
          <a:p>
            <a:pPr lvl="2">
              <a:buFontTx/>
              <a:buNone/>
            </a:pPr>
            <a:r>
              <a:rPr lang="en-US" i="1" dirty="0">
                <a:solidFill>
                  <a:srgbClr val="0000CC"/>
                </a:solidFill>
              </a:rPr>
              <a:t>    print data in original order</a:t>
            </a:r>
          </a:p>
          <a:p>
            <a:pPr lvl="2">
              <a:buFontTx/>
              <a:buNone/>
            </a:pPr>
            <a:r>
              <a:rPr lang="en-US" i="1" dirty="0">
                <a:solidFill>
                  <a:srgbClr val="0000CC"/>
                </a:solidFill>
              </a:rPr>
              <a:t>Call function </a:t>
            </a:r>
            <a:r>
              <a:rPr lang="en-US" i="1" dirty="0" err="1" smtClean="0">
                <a:solidFill>
                  <a:srgbClr val="0000CC"/>
                </a:solidFill>
              </a:rPr>
              <a:t>selectionsort</a:t>
            </a:r>
            <a:endParaRPr lang="en-US" i="1" dirty="0">
              <a:solidFill>
                <a:srgbClr val="0000CC"/>
              </a:solidFill>
            </a:endParaRPr>
          </a:p>
          <a:p>
            <a:pPr lvl="2">
              <a:buFontTx/>
              <a:buNone/>
            </a:pPr>
            <a:r>
              <a:rPr lang="en-US" i="1" dirty="0">
                <a:solidFill>
                  <a:srgbClr val="0000CC"/>
                </a:solidFill>
              </a:rPr>
              <a:t>	print sorted array</a:t>
            </a:r>
          </a:p>
          <a:p>
            <a:pPr lvl="2">
              <a:buFontTx/>
              <a:buNone/>
            </a:pPr>
            <a:r>
              <a:rPr lang="en-US" i="1" dirty="0">
                <a:solidFill>
                  <a:srgbClr val="0000CC"/>
                </a:solidFill>
              </a:rPr>
              <a:t>Define </a:t>
            </a:r>
            <a:r>
              <a:rPr lang="en-US" i="1" dirty="0" err="1" smtClean="0">
                <a:solidFill>
                  <a:srgbClr val="0000CC"/>
                </a:solidFill>
              </a:rPr>
              <a:t>selectionsort</a:t>
            </a:r>
            <a:r>
              <a:rPr lang="en-US" i="1" dirty="0" smtClean="0">
                <a:solidFill>
                  <a:srgbClr val="0000CC"/>
                </a:solidFill>
              </a:rPr>
              <a:t> and Swap functions</a:t>
            </a:r>
            <a:endParaRPr lang="en-US" i="1" dirty="0">
              <a:solidFill>
                <a:srgbClr val="0000CC"/>
              </a:solidFill>
            </a:endParaRPr>
          </a:p>
          <a:p>
            <a:pPr lvl="1"/>
            <a:endParaRPr lang="en-US" i="1" dirty="0">
              <a:solidFill>
                <a:schemeClr val="accent2"/>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subTitle" sz="quarter" idx="1"/>
          </p:nvPr>
        </p:nvSpPr>
        <p:spPr>
          <a:xfrm>
            <a:off x="6705600" y="762000"/>
            <a:ext cx="2438400" cy="6096000"/>
          </a:xfrm>
        </p:spPr>
        <p:txBody>
          <a:bodyPr/>
          <a:lstStyle/>
          <a:p>
            <a:r>
              <a:rPr lang="en-US" dirty="0">
                <a:cs typeface="Times New Roman" pitchFamily="18" charset="0"/>
              </a:rPr>
              <a:t>1.  Initialize array</a:t>
            </a:r>
          </a:p>
          <a:p>
            <a:endParaRPr lang="en-US" dirty="0">
              <a:cs typeface="Times New Roman" pitchFamily="18" charset="0"/>
            </a:endParaRPr>
          </a:p>
          <a:p>
            <a:r>
              <a:rPr lang="en-US" dirty="0">
                <a:cs typeface="Times New Roman" pitchFamily="18" charset="0"/>
              </a:rPr>
              <a:t>1.1  Declare variables</a:t>
            </a:r>
          </a:p>
          <a:p>
            <a:endParaRPr lang="en-US" dirty="0">
              <a:cs typeface="Times New Roman" pitchFamily="18" charset="0"/>
            </a:endParaRPr>
          </a:p>
          <a:p>
            <a:r>
              <a:rPr lang="en-US" dirty="0">
                <a:cs typeface="Times New Roman" pitchFamily="18" charset="0"/>
              </a:rPr>
              <a:t>2.  Print array</a:t>
            </a:r>
          </a:p>
          <a:p>
            <a:endParaRPr lang="en-US" dirty="0">
              <a:cs typeface="Times New Roman" pitchFamily="18" charset="0"/>
            </a:endParaRPr>
          </a:p>
          <a:p>
            <a:r>
              <a:rPr lang="en-US" dirty="0">
                <a:cs typeface="Times New Roman" pitchFamily="18" charset="0"/>
              </a:rPr>
              <a:t>2.1  </a:t>
            </a:r>
            <a:r>
              <a:rPr lang="en-US" dirty="0" smtClean="0">
                <a:cs typeface="Times New Roman" pitchFamily="18" charset="0"/>
              </a:rPr>
              <a:t>Call </a:t>
            </a:r>
            <a:r>
              <a:rPr lang="en-US" dirty="0" err="1" smtClean="0">
                <a:cs typeface="Times New Roman" pitchFamily="18" charset="0"/>
              </a:rPr>
              <a:t>selection</a:t>
            </a:r>
            <a:r>
              <a:rPr lang="en-US" dirty="0" err="1" smtClean="0">
                <a:latin typeface="Courier New" pitchFamily="49" charset="0"/>
                <a:cs typeface="Times New Roman" pitchFamily="18" charset="0"/>
              </a:rPr>
              <a:t>Sort</a:t>
            </a:r>
            <a:endParaRPr lang="en-US" dirty="0">
              <a:cs typeface="Times New Roman" pitchFamily="18" charset="0"/>
            </a:endParaRPr>
          </a:p>
          <a:p>
            <a:endParaRPr lang="en-US" dirty="0">
              <a:cs typeface="Times New Roman" pitchFamily="18" charset="0"/>
            </a:endParaRPr>
          </a:p>
          <a:p>
            <a:r>
              <a:rPr lang="en-US" dirty="0">
                <a:cs typeface="Times New Roman" pitchFamily="18" charset="0"/>
              </a:rPr>
              <a:t>2.2  Print array</a:t>
            </a:r>
          </a:p>
          <a:p>
            <a:endParaRPr lang="en-US" dirty="0"/>
          </a:p>
        </p:txBody>
      </p:sp>
      <p:grpSp>
        <p:nvGrpSpPr>
          <p:cNvPr id="2" name="Group 3"/>
          <p:cNvGrpSpPr>
            <a:grpSpLocks/>
          </p:cNvGrpSpPr>
          <p:nvPr/>
        </p:nvGrpSpPr>
        <p:grpSpPr bwMode="auto">
          <a:xfrm>
            <a:off x="0" y="-4547"/>
            <a:ext cx="6629400" cy="6084443"/>
            <a:chOff x="0" y="-57"/>
            <a:chExt cx="3072" cy="10705"/>
          </a:xfrm>
        </p:grpSpPr>
        <p:grpSp>
          <p:nvGrpSpPr>
            <p:cNvPr id="3" name="Group 4"/>
            <p:cNvGrpSpPr>
              <a:grpSpLocks/>
            </p:cNvGrpSpPr>
            <p:nvPr/>
          </p:nvGrpSpPr>
          <p:grpSpPr bwMode="auto">
            <a:xfrm>
              <a:off x="0" y="-57"/>
              <a:ext cx="3072" cy="487"/>
              <a:chOff x="0" y="-57"/>
              <a:chExt cx="3072" cy="487"/>
            </a:xfrm>
          </p:grpSpPr>
          <p:sp>
            <p:nvSpPr>
              <p:cNvPr id="60421" name="Rectangle 5"/>
              <p:cNvSpPr>
                <a:spLocks noChangeArrowheads="1"/>
              </p:cNvSpPr>
              <p:nvPr/>
            </p:nvSpPr>
            <p:spPr bwMode="auto">
              <a:xfrm>
                <a:off x="0" y="-57"/>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422" name="Rectangle 6"/>
              <p:cNvSpPr>
                <a:spLocks noChangeArrowheads="1"/>
              </p:cNvSpPr>
              <p:nvPr/>
            </p:nvSpPr>
            <p:spPr bwMode="auto">
              <a:xfrm>
                <a:off x="0" y="0"/>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dirty="0">
                    <a:solidFill>
                      <a:srgbClr val="4D8DFF"/>
                    </a:solidFill>
                    <a:effectLst/>
                    <a:latin typeface="Courier New" pitchFamily="49" charset="0"/>
                  </a:rPr>
                  <a:t>	1	</a:t>
                </a:r>
                <a:endParaRPr lang="en-US" sz="1200" b="1" dirty="0">
                  <a:effectLst/>
                  <a:latin typeface="Courier New" pitchFamily="49" charset="0"/>
                </a:endParaRPr>
              </a:p>
              <a:p>
                <a:pPr>
                  <a:spcBef>
                    <a:spcPct val="0"/>
                  </a:spcBef>
                  <a:tabLst>
                    <a:tab pos="139700" algn="r"/>
                    <a:tab pos="292100" algn="l"/>
                  </a:tabLst>
                </a:pPr>
                <a:endParaRPr lang="en-US" sz="1200" b="1" dirty="0">
                  <a:solidFill>
                    <a:schemeClr val="tx1"/>
                  </a:solidFill>
                  <a:effectLst/>
                  <a:latin typeface="Courier New" pitchFamily="49" charset="0"/>
                </a:endParaRPr>
              </a:p>
            </p:txBody>
          </p:sp>
        </p:grpSp>
        <p:grpSp>
          <p:nvGrpSpPr>
            <p:cNvPr id="4" name="Group 7"/>
            <p:cNvGrpSpPr>
              <a:grpSpLocks/>
            </p:cNvGrpSpPr>
            <p:nvPr/>
          </p:nvGrpSpPr>
          <p:grpSpPr bwMode="auto">
            <a:xfrm>
              <a:off x="0" y="247"/>
              <a:ext cx="3072" cy="557"/>
              <a:chOff x="0" y="247"/>
              <a:chExt cx="3072" cy="557"/>
            </a:xfrm>
          </p:grpSpPr>
          <p:sp>
            <p:nvSpPr>
              <p:cNvPr id="60424" name="Rectangle 8"/>
              <p:cNvSpPr>
                <a:spLocks noChangeArrowheads="1"/>
              </p:cNvSpPr>
              <p:nvPr/>
            </p:nvSpPr>
            <p:spPr bwMode="auto">
              <a:xfrm>
                <a:off x="0" y="317"/>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425" name="Rectangle 9"/>
              <p:cNvSpPr>
                <a:spLocks noChangeArrowheads="1"/>
              </p:cNvSpPr>
              <p:nvPr/>
            </p:nvSpPr>
            <p:spPr bwMode="auto">
              <a:xfrm>
                <a:off x="0" y="247"/>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dirty="0">
                    <a:solidFill>
                      <a:srgbClr val="0000CC"/>
                    </a:solidFill>
                    <a:effectLst/>
                    <a:latin typeface="Courier New" pitchFamily="49" charset="0"/>
                  </a:rPr>
                  <a:t>	2	   This program puts values into an array, sorts the values into</a:t>
                </a:r>
              </a:p>
              <a:p>
                <a:pPr>
                  <a:spcBef>
                    <a:spcPct val="0"/>
                  </a:spcBef>
                  <a:tabLst>
                    <a:tab pos="139700" algn="r"/>
                    <a:tab pos="292100" algn="l"/>
                  </a:tabLst>
                </a:pPr>
                <a:endParaRPr lang="en-US" sz="1200" b="1" dirty="0">
                  <a:solidFill>
                    <a:srgbClr val="0000CC"/>
                  </a:solidFill>
                  <a:effectLst/>
                  <a:latin typeface="Courier New" pitchFamily="49" charset="0"/>
                </a:endParaRPr>
              </a:p>
            </p:txBody>
          </p:sp>
        </p:grpSp>
        <p:grpSp>
          <p:nvGrpSpPr>
            <p:cNvPr id="5" name="Group 10"/>
            <p:cNvGrpSpPr>
              <a:grpSpLocks/>
            </p:cNvGrpSpPr>
            <p:nvPr/>
          </p:nvGrpSpPr>
          <p:grpSpPr bwMode="auto">
            <a:xfrm>
              <a:off x="0" y="621"/>
              <a:ext cx="3072" cy="635"/>
              <a:chOff x="0" y="621"/>
              <a:chExt cx="3072" cy="635"/>
            </a:xfrm>
          </p:grpSpPr>
          <p:sp>
            <p:nvSpPr>
              <p:cNvPr id="60427" name="Rectangle 11"/>
              <p:cNvSpPr>
                <a:spLocks noChangeArrowheads="1"/>
              </p:cNvSpPr>
              <p:nvPr/>
            </p:nvSpPr>
            <p:spPr bwMode="auto">
              <a:xfrm>
                <a:off x="0" y="691"/>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428" name="Rectangle 12"/>
              <p:cNvSpPr>
                <a:spLocks noChangeArrowheads="1"/>
              </p:cNvSpPr>
              <p:nvPr/>
            </p:nvSpPr>
            <p:spPr bwMode="auto">
              <a:xfrm>
                <a:off x="0" y="621"/>
                <a:ext cx="3072" cy="635"/>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dirty="0">
                    <a:solidFill>
                      <a:srgbClr val="0000CC"/>
                    </a:solidFill>
                    <a:effectLst/>
                    <a:latin typeface="Courier New" pitchFamily="49" charset="0"/>
                  </a:rPr>
                  <a:t>	3	   ascending order, and prints the resulting array. */</a:t>
                </a:r>
              </a:p>
              <a:p>
                <a:pPr>
                  <a:spcBef>
                    <a:spcPct val="0"/>
                  </a:spcBef>
                  <a:tabLst>
                    <a:tab pos="139700" algn="r"/>
                    <a:tab pos="292100" algn="l"/>
                  </a:tabLst>
                </a:pPr>
                <a:endParaRPr lang="en-US" sz="1200" b="1" dirty="0">
                  <a:solidFill>
                    <a:srgbClr val="0000CC"/>
                  </a:solidFill>
                  <a:effectLst/>
                  <a:latin typeface="Courier New" pitchFamily="49" charset="0"/>
                </a:endParaRPr>
              </a:p>
            </p:txBody>
          </p:sp>
        </p:grpSp>
        <p:grpSp>
          <p:nvGrpSpPr>
            <p:cNvPr id="6" name="Group 13"/>
            <p:cNvGrpSpPr>
              <a:grpSpLocks/>
            </p:cNvGrpSpPr>
            <p:nvPr/>
          </p:nvGrpSpPr>
          <p:grpSpPr bwMode="auto">
            <a:xfrm>
              <a:off x="0" y="1024"/>
              <a:ext cx="3072" cy="528"/>
              <a:chOff x="0" y="1024"/>
              <a:chExt cx="3072" cy="528"/>
            </a:xfrm>
          </p:grpSpPr>
          <p:sp>
            <p:nvSpPr>
              <p:cNvPr id="60430" name="Rectangle 14"/>
              <p:cNvSpPr>
                <a:spLocks noChangeArrowheads="1"/>
              </p:cNvSpPr>
              <p:nvPr/>
            </p:nvSpPr>
            <p:spPr bwMode="auto">
              <a:xfrm>
                <a:off x="0" y="1065"/>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431" name="Rectangle 15"/>
              <p:cNvSpPr>
                <a:spLocks noChangeArrowheads="1"/>
              </p:cNvSpPr>
              <p:nvPr/>
            </p:nvSpPr>
            <p:spPr bwMode="auto">
              <a:xfrm>
                <a:off x="0" y="1024"/>
                <a:ext cx="3072" cy="402"/>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dirty="0">
                    <a:solidFill>
                      <a:srgbClr val="4D8DFF"/>
                    </a:solidFill>
                    <a:effectLst/>
                    <a:latin typeface="Courier New" pitchFamily="49" charset="0"/>
                  </a:rPr>
                  <a:t>	4	</a:t>
                </a:r>
                <a:r>
                  <a:rPr lang="en-US" sz="1200" b="1" dirty="0">
                    <a:solidFill>
                      <a:srgbClr val="275AFF"/>
                    </a:solidFill>
                    <a:effectLst/>
                    <a:latin typeface="Courier New" pitchFamily="49" charset="0"/>
                  </a:rPr>
                  <a:t>#include</a:t>
                </a:r>
                <a:r>
                  <a:rPr lang="en-US" sz="1200" b="1" dirty="0">
                    <a:effectLst/>
                    <a:latin typeface="Courier New" pitchFamily="49" charset="0"/>
                  </a:rPr>
                  <a:t> &lt;</a:t>
                </a:r>
                <a:r>
                  <a:rPr lang="en-US" sz="1200" b="1" dirty="0" err="1">
                    <a:effectLst/>
                    <a:latin typeface="Courier New" pitchFamily="49" charset="0"/>
                  </a:rPr>
                  <a:t>stdio.h</a:t>
                </a:r>
                <a:r>
                  <a:rPr lang="en-US" sz="1200" b="1" dirty="0">
                    <a:effectLst/>
                    <a:latin typeface="Courier New" pitchFamily="49" charset="0"/>
                  </a:rPr>
                  <a:t>&gt;</a:t>
                </a:r>
              </a:p>
              <a:p>
                <a:pPr>
                  <a:spcBef>
                    <a:spcPct val="0"/>
                  </a:spcBef>
                  <a:tabLst>
                    <a:tab pos="139700" algn="r"/>
                    <a:tab pos="292100" algn="l"/>
                  </a:tabLst>
                </a:pPr>
                <a:endParaRPr lang="en-US" sz="1200" b="1" dirty="0">
                  <a:solidFill>
                    <a:schemeClr val="tx1"/>
                  </a:solidFill>
                  <a:effectLst/>
                  <a:latin typeface="Courier New" pitchFamily="49" charset="0"/>
                </a:endParaRPr>
              </a:p>
            </p:txBody>
          </p:sp>
        </p:grpSp>
        <p:grpSp>
          <p:nvGrpSpPr>
            <p:cNvPr id="7" name="Group 16"/>
            <p:cNvGrpSpPr>
              <a:grpSpLocks/>
            </p:cNvGrpSpPr>
            <p:nvPr/>
          </p:nvGrpSpPr>
          <p:grpSpPr bwMode="auto">
            <a:xfrm>
              <a:off x="0" y="1426"/>
              <a:ext cx="3072" cy="500"/>
              <a:chOff x="0" y="1426"/>
              <a:chExt cx="3072" cy="500"/>
            </a:xfrm>
          </p:grpSpPr>
          <p:sp>
            <p:nvSpPr>
              <p:cNvPr id="60433" name="Rectangle 17"/>
              <p:cNvSpPr>
                <a:spLocks noChangeArrowheads="1"/>
              </p:cNvSpPr>
              <p:nvPr/>
            </p:nvSpPr>
            <p:spPr bwMode="auto">
              <a:xfrm>
                <a:off x="0" y="1439"/>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434" name="Rectangle 18"/>
              <p:cNvSpPr>
                <a:spLocks noChangeArrowheads="1"/>
              </p:cNvSpPr>
              <p:nvPr/>
            </p:nvSpPr>
            <p:spPr bwMode="auto">
              <a:xfrm>
                <a:off x="0" y="1426"/>
                <a:ext cx="3072" cy="402"/>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dirty="0">
                    <a:solidFill>
                      <a:srgbClr val="4D8DFF"/>
                    </a:solidFill>
                    <a:effectLst/>
                    <a:latin typeface="Courier New" pitchFamily="49" charset="0"/>
                  </a:rPr>
                  <a:t>	5	</a:t>
                </a:r>
                <a:r>
                  <a:rPr lang="en-US" sz="1200" b="1" dirty="0">
                    <a:solidFill>
                      <a:srgbClr val="275AFF"/>
                    </a:solidFill>
                    <a:effectLst/>
                    <a:latin typeface="Courier New" pitchFamily="49" charset="0"/>
                  </a:rPr>
                  <a:t>#define</a:t>
                </a:r>
                <a:r>
                  <a:rPr lang="en-US" sz="1200" b="1" dirty="0">
                    <a:effectLst/>
                    <a:latin typeface="Courier New" pitchFamily="49" charset="0"/>
                  </a:rPr>
                  <a:t> SIZE 10</a:t>
                </a:r>
              </a:p>
              <a:p>
                <a:pPr>
                  <a:spcBef>
                    <a:spcPct val="0"/>
                  </a:spcBef>
                  <a:tabLst>
                    <a:tab pos="139700" algn="r"/>
                    <a:tab pos="292100" algn="l"/>
                  </a:tabLst>
                </a:pPr>
                <a:endParaRPr lang="en-US" sz="1200" b="1" dirty="0">
                  <a:solidFill>
                    <a:schemeClr val="tx1"/>
                  </a:solidFill>
                  <a:effectLst/>
                  <a:latin typeface="Courier New" pitchFamily="49" charset="0"/>
                </a:endParaRPr>
              </a:p>
            </p:txBody>
          </p:sp>
        </p:grpSp>
        <p:grpSp>
          <p:nvGrpSpPr>
            <p:cNvPr id="8" name="Group 19"/>
            <p:cNvGrpSpPr>
              <a:grpSpLocks/>
            </p:cNvGrpSpPr>
            <p:nvPr/>
          </p:nvGrpSpPr>
          <p:grpSpPr bwMode="auto">
            <a:xfrm>
              <a:off x="0" y="1813"/>
              <a:ext cx="3072" cy="487"/>
              <a:chOff x="0" y="1813"/>
              <a:chExt cx="3072" cy="487"/>
            </a:xfrm>
          </p:grpSpPr>
          <p:sp>
            <p:nvSpPr>
              <p:cNvPr id="60436" name="Rectangle 20"/>
              <p:cNvSpPr>
                <a:spLocks noChangeArrowheads="1"/>
              </p:cNvSpPr>
              <p:nvPr/>
            </p:nvSpPr>
            <p:spPr bwMode="auto">
              <a:xfrm>
                <a:off x="0" y="1813"/>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437" name="Rectangle 21"/>
              <p:cNvSpPr>
                <a:spLocks noChangeArrowheads="1"/>
              </p:cNvSpPr>
              <p:nvPr/>
            </p:nvSpPr>
            <p:spPr bwMode="auto">
              <a:xfrm>
                <a:off x="0" y="1828"/>
                <a:ext cx="3072" cy="416"/>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dirty="0">
                    <a:solidFill>
                      <a:srgbClr val="4D8DFF"/>
                    </a:solidFill>
                    <a:effectLst/>
                    <a:latin typeface="Courier New" pitchFamily="49" charset="0"/>
                  </a:rPr>
                  <a:t>	6	</a:t>
                </a:r>
                <a:r>
                  <a:rPr lang="en-US" sz="1200" b="1" dirty="0">
                    <a:solidFill>
                      <a:srgbClr val="275AFF"/>
                    </a:solidFill>
                    <a:effectLst/>
                    <a:latin typeface="Courier New" pitchFamily="49" charset="0"/>
                  </a:rPr>
                  <a:t>void</a:t>
                </a:r>
                <a:r>
                  <a:rPr lang="en-US" sz="1200" b="1" dirty="0">
                    <a:effectLst/>
                    <a:latin typeface="Courier New" pitchFamily="49" charset="0"/>
                  </a:rPr>
                  <a:t> </a:t>
                </a:r>
                <a:r>
                  <a:rPr lang="en-US" sz="1200" b="1" dirty="0" err="1" smtClean="0">
                    <a:effectLst/>
                    <a:latin typeface="Courier New" pitchFamily="49" charset="0"/>
                  </a:rPr>
                  <a:t>selectionSort</a:t>
                </a:r>
                <a:r>
                  <a:rPr lang="en-US" sz="1200" b="1" dirty="0">
                    <a:effectLst/>
                    <a:latin typeface="Courier New" pitchFamily="49" charset="0"/>
                  </a:rPr>
                  <a:t>( </a:t>
                </a:r>
                <a:r>
                  <a:rPr lang="en-US" sz="1200" b="1" dirty="0" err="1">
                    <a:solidFill>
                      <a:srgbClr val="275AFF"/>
                    </a:solidFill>
                    <a:effectLst/>
                    <a:latin typeface="Courier New" pitchFamily="49" charset="0"/>
                  </a:rPr>
                  <a:t>int</a:t>
                </a:r>
                <a:r>
                  <a:rPr lang="en-US" sz="1200" b="1" dirty="0">
                    <a:effectLst/>
                    <a:latin typeface="Courier New" pitchFamily="49" charset="0"/>
                  </a:rPr>
                  <a:t> *, </a:t>
                </a:r>
                <a:r>
                  <a:rPr lang="en-US" sz="1200" b="1" dirty="0">
                    <a:solidFill>
                      <a:srgbClr val="275AFF"/>
                    </a:solidFill>
                    <a:effectLst/>
                    <a:latin typeface="Courier New" pitchFamily="49" charset="0"/>
                  </a:rPr>
                  <a:t>const</a:t>
                </a:r>
                <a:r>
                  <a:rPr lang="en-US" sz="1200" b="1" dirty="0">
                    <a:effectLst/>
                    <a:latin typeface="Courier New" pitchFamily="49" charset="0"/>
                  </a:rPr>
                  <a:t> </a:t>
                </a:r>
                <a:r>
                  <a:rPr lang="en-US" sz="1200" b="1" dirty="0" err="1">
                    <a:solidFill>
                      <a:srgbClr val="275AFF"/>
                    </a:solidFill>
                    <a:effectLst/>
                    <a:latin typeface="Courier New" pitchFamily="49" charset="0"/>
                  </a:rPr>
                  <a:t>int</a:t>
                </a:r>
                <a:r>
                  <a:rPr lang="en-US" sz="1200" b="1" dirty="0">
                    <a:effectLst/>
                    <a:latin typeface="Courier New" pitchFamily="49" charset="0"/>
                  </a:rPr>
                  <a:t> );</a:t>
                </a:r>
              </a:p>
              <a:p>
                <a:pPr>
                  <a:spcBef>
                    <a:spcPct val="0"/>
                  </a:spcBef>
                  <a:tabLst>
                    <a:tab pos="139700" algn="r"/>
                    <a:tab pos="292100" algn="l"/>
                  </a:tabLst>
                </a:pPr>
                <a:endParaRPr lang="en-US" sz="1200" b="1" dirty="0">
                  <a:solidFill>
                    <a:schemeClr val="tx1"/>
                  </a:solidFill>
                  <a:effectLst/>
                  <a:latin typeface="Courier New" pitchFamily="49" charset="0"/>
                </a:endParaRPr>
              </a:p>
            </p:txBody>
          </p:sp>
        </p:grpSp>
        <p:grpSp>
          <p:nvGrpSpPr>
            <p:cNvPr id="9" name="Group 22"/>
            <p:cNvGrpSpPr>
              <a:grpSpLocks/>
            </p:cNvGrpSpPr>
            <p:nvPr/>
          </p:nvGrpSpPr>
          <p:grpSpPr bwMode="auto">
            <a:xfrm>
              <a:off x="0" y="2187"/>
              <a:ext cx="3072" cy="551"/>
              <a:chOff x="0" y="2187"/>
              <a:chExt cx="3072" cy="551"/>
            </a:xfrm>
          </p:grpSpPr>
          <p:sp>
            <p:nvSpPr>
              <p:cNvPr id="60439" name="Rectangle 23"/>
              <p:cNvSpPr>
                <a:spLocks noChangeArrowheads="1"/>
              </p:cNvSpPr>
              <p:nvPr/>
            </p:nvSpPr>
            <p:spPr bwMode="auto">
              <a:xfrm>
                <a:off x="0" y="2187"/>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440" name="Rectangle 24"/>
              <p:cNvSpPr>
                <a:spLocks noChangeArrowheads="1"/>
              </p:cNvSpPr>
              <p:nvPr/>
            </p:nvSpPr>
            <p:spPr bwMode="auto">
              <a:xfrm>
                <a:off x="0" y="2364"/>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a:solidFill>
                      <a:srgbClr val="4D8DFF"/>
                    </a:solidFill>
                    <a:effectLst/>
                    <a:latin typeface="Courier New" pitchFamily="49" charset="0"/>
                  </a:rPr>
                  <a:t>	7	</a:t>
                </a:r>
                <a:endParaRPr lang="en-US" sz="1200" b="1">
                  <a:effectLst/>
                  <a:latin typeface="Courier New" pitchFamily="49" charset="0"/>
                </a:endParaRPr>
              </a:p>
              <a:p>
                <a:pPr>
                  <a:spcBef>
                    <a:spcPct val="0"/>
                  </a:spcBef>
                  <a:tabLst>
                    <a:tab pos="139700" algn="r"/>
                    <a:tab pos="292100" algn="l"/>
                  </a:tabLst>
                </a:pPr>
                <a:endParaRPr lang="en-US" sz="1200" b="1">
                  <a:solidFill>
                    <a:schemeClr val="tx1"/>
                  </a:solidFill>
                  <a:effectLst/>
                  <a:latin typeface="Courier New" pitchFamily="49" charset="0"/>
                </a:endParaRPr>
              </a:p>
            </p:txBody>
          </p:sp>
        </p:grpSp>
        <p:grpSp>
          <p:nvGrpSpPr>
            <p:cNvPr id="10" name="Group 25"/>
            <p:cNvGrpSpPr>
              <a:grpSpLocks/>
            </p:cNvGrpSpPr>
            <p:nvPr/>
          </p:nvGrpSpPr>
          <p:grpSpPr bwMode="auto">
            <a:xfrm>
              <a:off x="0" y="2561"/>
              <a:ext cx="3072" cy="487"/>
              <a:chOff x="0" y="2561"/>
              <a:chExt cx="3072" cy="487"/>
            </a:xfrm>
          </p:grpSpPr>
          <p:sp>
            <p:nvSpPr>
              <p:cNvPr id="60442" name="Rectangle 26"/>
              <p:cNvSpPr>
                <a:spLocks noChangeArrowheads="1"/>
              </p:cNvSpPr>
              <p:nvPr/>
            </p:nvSpPr>
            <p:spPr bwMode="auto">
              <a:xfrm>
                <a:off x="0" y="2561"/>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443" name="Rectangle 27"/>
              <p:cNvSpPr>
                <a:spLocks noChangeArrowheads="1"/>
              </p:cNvSpPr>
              <p:nvPr/>
            </p:nvSpPr>
            <p:spPr bwMode="auto">
              <a:xfrm>
                <a:off x="0" y="2618"/>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a:solidFill>
                      <a:srgbClr val="4D8DFF"/>
                    </a:solidFill>
                    <a:effectLst/>
                    <a:latin typeface="Courier New" pitchFamily="49" charset="0"/>
                  </a:rPr>
                  <a:t>	8	</a:t>
                </a:r>
                <a:r>
                  <a:rPr lang="en-US" sz="1200" b="1">
                    <a:solidFill>
                      <a:srgbClr val="275AFF"/>
                    </a:solidFill>
                    <a:effectLst/>
                    <a:latin typeface="Courier New" pitchFamily="49" charset="0"/>
                  </a:rPr>
                  <a:t>int</a:t>
                </a:r>
                <a:r>
                  <a:rPr lang="en-US" sz="1200" b="1">
                    <a:effectLst/>
                    <a:latin typeface="Courier New" pitchFamily="49" charset="0"/>
                  </a:rPr>
                  <a:t> main()</a:t>
                </a:r>
              </a:p>
              <a:p>
                <a:pPr>
                  <a:spcBef>
                    <a:spcPct val="0"/>
                  </a:spcBef>
                  <a:tabLst>
                    <a:tab pos="139700" algn="r"/>
                    <a:tab pos="292100" algn="l"/>
                  </a:tabLst>
                </a:pPr>
                <a:endParaRPr lang="en-US" sz="1200" b="1">
                  <a:solidFill>
                    <a:schemeClr val="tx1"/>
                  </a:solidFill>
                  <a:effectLst/>
                  <a:latin typeface="Courier New" pitchFamily="49" charset="0"/>
                </a:endParaRPr>
              </a:p>
            </p:txBody>
          </p:sp>
        </p:grpSp>
        <p:grpSp>
          <p:nvGrpSpPr>
            <p:cNvPr id="11" name="Group 28"/>
            <p:cNvGrpSpPr>
              <a:grpSpLocks/>
            </p:cNvGrpSpPr>
            <p:nvPr/>
          </p:nvGrpSpPr>
          <p:grpSpPr bwMode="auto">
            <a:xfrm>
              <a:off x="0" y="2935"/>
              <a:ext cx="3072" cy="487"/>
              <a:chOff x="0" y="2935"/>
              <a:chExt cx="3072" cy="487"/>
            </a:xfrm>
          </p:grpSpPr>
          <p:sp>
            <p:nvSpPr>
              <p:cNvPr id="60445" name="Rectangle 29"/>
              <p:cNvSpPr>
                <a:spLocks noChangeArrowheads="1"/>
              </p:cNvSpPr>
              <p:nvPr/>
            </p:nvSpPr>
            <p:spPr bwMode="auto">
              <a:xfrm>
                <a:off x="0" y="2935"/>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446" name="Rectangle 30"/>
              <p:cNvSpPr>
                <a:spLocks noChangeArrowheads="1"/>
              </p:cNvSpPr>
              <p:nvPr/>
            </p:nvSpPr>
            <p:spPr bwMode="auto">
              <a:xfrm>
                <a:off x="0" y="2992"/>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a:solidFill>
                      <a:srgbClr val="4D8DFF"/>
                    </a:solidFill>
                    <a:effectLst/>
                    <a:latin typeface="Courier New" pitchFamily="49" charset="0"/>
                  </a:rPr>
                  <a:t>	9	</a:t>
                </a:r>
                <a:r>
                  <a:rPr lang="en-US" sz="1200" b="1">
                    <a:effectLst/>
                    <a:latin typeface="Courier New" pitchFamily="49" charset="0"/>
                  </a:rPr>
                  <a:t>{</a:t>
                </a:r>
              </a:p>
              <a:p>
                <a:pPr>
                  <a:spcBef>
                    <a:spcPct val="0"/>
                  </a:spcBef>
                  <a:tabLst>
                    <a:tab pos="139700" algn="r"/>
                    <a:tab pos="292100" algn="l"/>
                  </a:tabLst>
                </a:pPr>
                <a:endParaRPr lang="en-US" sz="1200" b="1">
                  <a:solidFill>
                    <a:schemeClr val="tx1"/>
                  </a:solidFill>
                  <a:effectLst/>
                  <a:latin typeface="Courier New" pitchFamily="49" charset="0"/>
                </a:endParaRPr>
              </a:p>
            </p:txBody>
          </p:sp>
        </p:grpSp>
        <p:grpSp>
          <p:nvGrpSpPr>
            <p:cNvPr id="12" name="Group 31"/>
            <p:cNvGrpSpPr>
              <a:grpSpLocks/>
            </p:cNvGrpSpPr>
            <p:nvPr/>
          </p:nvGrpSpPr>
          <p:grpSpPr bwMode="auto">
            <a:xfrm>
              <a:off x="0" y="3309"/>
              <a:ext cx="3072" cy="487"/>
              <a:chOff x="0" y="3309"/>
              <a:chExt cx="3072" cy="487"/>
            </a:xfrm>
          </p:grpSpPr>
          <p:sp>
            <p:nvSpPr>
              <p:cNvPr id="60448" name="Rectangle 32"/>
              <p:cNvSpPr>
                <a:spLocks noChangeArrowheads="1"/>
              </p:cNvSpPr>
              <p:nvPr/>
            </p:nvSpPr>
            <p:spPr bwMode="auto">
              <a:xfrm>
                <a:off x="0" y="3309"/>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449" name="Rectangle 33"/>
              <p:cNvSpPr>
                <a:spLocks noChangeArrowheads="1"/>
              </p:cNvSpPr>
              <p:nvPr/>
            </p:nvSpPr>
            <p:spPr bwMode="auto">
              <a:xfrm>
                <a:off x="0" y="3366"/>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a:solidFill>
                      <a:srgbClr val="4D8DFF"/>
                    </a:solidFill>
                    <a:effectLst/>
                    <a:latin typeface="Courier New" pitchFamily="49" charset="0"/>
                  </a:rPr>
                  <a:t>	10	</a:t>
                </a:r>
                <a:r>
                  <a:rPr lang="en-US" sz="1200" b="1">
                    <a:effectLst/>
                    <a:latin typeface="Courier New" pitchFamily="49" charset="0"/>
                  </a:rPr>
                  <a:t>   </a:t>
                </a:r>
              </a:p>
              <a:p>
                <a:pPr>
                  <a:spcBef>
                    <a:spcPct val="0"/>
                  </a:spcBef>
                  <a:tabLst>
                    <a:tab pos="139700" algn="r"/>
                    <a:tab pos="292100" algn="l"/>
                  </a:tabLst>
                </a:pPr>
                <a:endParaRPr lang="en-US" sz="1200" b="1">
                  <a:solidFill>
                    <a:schemeClr val="tx1"/>
                  </a:solidFill>
                  <a:effectLst/>
                  <a:latin typeface="Courier New" pitchFamily="49" charset="0"/>
                </a:endParaRPr>
              </a:p>
            </p:txBody>
          </p:sp>
        </p:grpSp>
        <p:grpSp>
          <p:nvGrpSpPr>
            <p:cNvPr id="13" name="Group 34"/>
            <p:cNvGrpSpPr>
              <a:grpSpLocks/>
            </p:cNvGrpSpPr>
            <p:nvPr/>
          </p:nvGrpSpPr>
          <p:grpSpPr bwMode="auto">
            <a:xfrm>
              <a:off x="0" y="3683"/>
              <a:ext cx="3072" cy="487"/>
              <a:chOff x="0" y="3683"/>
              <a:chExt cx="3072" cy="487"/>
            </a:xfrm>
          </p:grpSpPr>
          <p:sp>
            <p:nvSpPr>
              <p:cNvPr id="60451" name="Rectangle 35"/>
              <p:cNvSpPr>
                <a:spLocks noChangeArrowheads="1"/>
              </p:cNvSpPr>
              <p:nvPr/>
            </p:nvSpPr>
            <p:spPr bwMode="auto">
              <a:xfrm>
                <a:off x="0" y="3683"/>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452" name="Rectangle 36"/>
              <p:cNvSpPr>
                <a:spLocks noChangeArrowheads="1"/>
              </p:cNvSpPr>
              <p:nvPr/>
            </p:nvSpPr>
            <p:spPr bwMode="auto">
              <a:xfrm>
                <a:off x="0" y="3740"/>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dirty="0">
                    <a:solidFill>
                      <a:srgbClr val="4D8DFF"/>
                    </a:solidFill>
                    <a:effectLst/>
                    <a:latin typeface="Courier New" pitchFamily="49" charset="0"/>
                  </a:rPr>
                  <a:t>	11	</a:t>
                </a:r>
                <a:r>
                  <a:rPr lang="en-US" sz="1200" b="1" dirty="0">
                    <a:effectLst/>
                    <a:latin typeface="Courier New" pitchFamily="49" charset="0"/>
                  </a:rPr>
                  <a:t>   </a:t>
                </a:r>
                <a:r>
                  <a:rPr lang="en-US" sz="1200" b="1" dirty="0" err="1">
                    <a:solidFill>
                      <a:srgbClr val="275AFF"/>
                    </a:solidFill>
                    <a:effectLst/>
                    <a:latin typeface="Courier New" pitchFamily="49" charset="0"/>
                  </a:rPr>
                  <a:t>int</a:t>
                </a:r>
                <a:r>
                  <a:rPr lang="en-US" sz="1200" b="1" dirty="0">
                    <a:effectLst/>
                    <a:latin typeface="Courier New" pitchFamily="49" charset="0"/>
                  </a:rPr>
                  <a:t> a[ SIZE ] = { 2, 6, 4, 8, 10, 12, 89, 68, 45, 37 };</a:t>
                </a:r>
              </a:p>
              <a:p>
                <a:pPr>
                  <a:spcBef>
                    <a:spcPct val="0"/>
                  </a:spcBef>
                  <a:tabLst>
                    <a:tab pos="139700" algn="r"/>
                    <a:tab pos="292100" algn="l"/>
                  </a:tabLst>
                </a:pPr>
                <a:endParaRPr lang="en-US" sz="1200" b="1" dirty="0">
                  <a:solidFill>
                    <a:schemeClr val="tx1"/>
                  </a:solidFill>
                  <a:effectLst/>
                  <a:latin typeface="Courier New" pitchFamily="49" charset="0"/>
                </a:endParaRPr>
              </a:p>
            </p:txBody>
          </p:sp>
        </p:grpSp>
        <p:grpSp>
          <p:nvGrpSpPr>
            <p:cNvPr id="14" name="Group 37"/>
            <p:cNvGrpSpPr>
              <a:grpSpLocks/>
            </p:cNvGrpSpPr>
            <p:nvPr/>
          </p:nvGrpSpPr>
          <p:grpSpPr bwMode="auto">
            <a:xfrm>
              <a:off x="0" y="4057"/>
              <a:ext cx="3072" cy="487"/>
              <a:chOff x="0" y="4057"/>
              <a:chExt cx="3072" cy="487"/>
            </a:xfrm>
          </p:grpSpPr>
          <p:sp>
            <p:nvSpPr>
              <p:cNvPr id="60454" name="Rectangle 38"/>
              <p:cNvSpPr>
                <a:spLocks noChangeArrowheads="1"/>
              </p:cNvSpPr>
              <p:nvPr/>
            </p:nvSpPr>
            <p:spPr bwMode="auto">
              <a:xfrm>
                <a:off x="0" y="4057"/>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455" name="Rectangle 39"/>
              <p:cNvSpPr>
                <a:spLocks noChangeArrowheads="1"/>
              </p:cNvSpPr>
              <p:nvPr/>
            </p:nvSpPr>
            <p:spPr bwMode="auto">
              <a:xfrm>
                <a:off x="0" y="4114"/>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a:solidFill>
                      <a:srgbClr val="4D8DFF"/>
                    </a:solidFill>
                    <a:effectLst/>
                    <a:latin typeface="Courier New" pitchFamily="49" charset="0"/>
                  </a:rPr>
                  <a:t>	12	</a:t>
                </a:r>
                <a:r>
                  <a:rPr lang="en-US" sz="1200" b="1">
                    <a:effectLst/>
                    <a:latin typeface="Courier New" pitchFamily="49" charset="0"/>
                  </a:rPr>
                  <a:t>   </a:t>
                </a:r>
                <a:r>
                  <a:rPr lang="en-US" sz="1200" b="1">
                    <a:solidFill>
                      <a:srgbClr val="275AFF"/>
                    </a:solidFill>
                    <a:effectLst/>
                    <a:latin typeface="Courier New" pitchFamily="49" charset="0"/>
                  </a:rPr>
                  <a:t>int</a:t>
                </a:r>
                <a:r>
                  <a:rPr lang="en-US" sz="1200" b="1">
                    <a:effectLst/>
                    <a:latin typeface="Courier New" pitchFamily="49" charset="0"/>
                  </a:rPr>
                  <a:t> i;</a:t>
                </a:r>
              </a:p>
              <a:p>
                <a:pPr>
                  <a:spcBef>
                    <a:spcPct val="0"/>
                  </a:spcBef>
                  <a:tabLst>
                    <a:tab pos="139700" algn="r"/>
                    <a:tab pos="292100" algn="l"/>
                  </a:tabLst>
                </a:pPr>
                <a:endParaRPr lang="en-US" sz="1200" b="1">
                  <a:solidFill>
                    <a:schemeClr val="tx1"/>
                  </a:solidFill>
                  <a:effectLst/>
                  <a:latin typeface="Courier New" pitchFamily="49" charset="0"/>
                </a:endParaRPr>
              </a:p>
            </p:txBody>
          </p:sp>
        </p:grpSp>
        <p:grpSp>
          <p:nvGrpSpPr>
            <p:cNvPr id="15" name="Group 40"/>
            <p:cNvGrpSpPr>
              <a:grpSpLocks/>
            </p:cNvGrpSpPr>
            <p:nvPr/>
          </p:nvGrpSpPr>
          <p:grpSpPr bwMode="auto">
            <a:xfrm>
              <a:off x="0" y="4431"/>
              <a:ext cx="3072" cy="487"/>
              <a:chOff x="0" y="4431"/>
              <a:chExt cx="3072" cy="487"/>
            </a:xfrm>
          </p:grpSpPr>
          <p:sp>
            <p:nvSpPr>
              <p:cNvPr id="60457" name="Rectangle 41"/>
              <p:cNvSpPr>
                <a:spLocks noChangeArrowheads="1"/>
              </p:cNvSpPr>
              <p:nvPr/>
            </p:nvSpPr>
            <p:spPr bwMode="auto">
              <a:xfrm>
                <a:off x="0" y="4431"/>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458" name="Rectangle 42"/>
              <p:cNvSpPr>
                <a:spLocks noChangeArrowheads="1"/>
              </p:cNvSpPr>
              <p:nvPr/>
            </p:nvSpPr>
            <p:spPr bwMode="auto">
              <a:xfrm>
                <a:off x="0" y="4488"/>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a:solidFill>
                      <a:srgbClr val="4D8DFF"/>
                    </a:solidFill>
                    <a:effectLst/>
                    <a:latin typeface="Courier New" pitchFamily="49" charset="0"/>
                  </a:rPr>
                  <a:t>	13	</a:t>
                </a:r>
                <a:endParaRPr lang="en-US" sz="1200" b="1">
                  <a:effectLst/>
                  <a:latin typeface="Courier New" pitchFamily="49" charset="0"/>
                </a:endParaRPr>
              </a:p>
              <a:p>
                <a:pPr>
                  <a:spcBef>
                    <a:spcPct val="0"/>
                  </a:spcBef>
                  <a:tabLst>
                    <a:tab pos="139700" algn="r"/>
                    <a:tab pos="292100" algn="l"/>
                  </a:tabLst>
                </a:pPr>
                <a:endParaRPr lang="en-US" sz="1200" b="1">
                  <a:solidFill>
                    <a:schemeClr val="tx1"/>
                  </a:solidFill>
                  <a:effectLst/>
                  <a:latin typeface="Courier New" pitchFamily="49" charset="0"/>
                </a:endParaRPr>
              </a:p>
            </p:txBody>
          </p:sp>
        </p:grpSp>
        <p:grpSp>
          <p:nvGrpSpPr>
            <p:cNvPr id="16" name="Group 43"/>
            <p:cNvGrpSpPr>
              <a:grpSpLocks/>
            </p:cNvGrpSpPr>
            <p:nvPr/>
          </p:nvGrpSpPr>
          <p:grpSpPr bwMode="auto">
            <a:xfrm>
              <a:off x="0" y="4805"/>
              <a:ext cx="3072" cy="487"/>
              <a:chOff x="0" y="4805"/>
              <a:chExt cx="3072" cy="487"/>
            </a:xfrm>
          </p:grpSpPr>
          <p:sp>
            <p:nvSpPr>
              <p:cNvPr id="60460" name="Rectangle 44"/>
              <p:cNvSpPr>
                <a:spLocks noChangeArrowheads="1"/>
              </p:cNvSpPr>
              <p:nvPr/>
            </p:nvSpPr>
            <p:spPr bwMode="auto">
              <a:xfrm>
                <a:off x="0" y="4805"/>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461" name="Rectangle 45"/>
              <p:cNvSpPr>
                <a:spLocks noChangeArrowheads="1"/>
              </p:cNvSpPr>
              <p:nvPr/>
            </p:nvSpPr>
            <p:spPr bwMode="auto">
              <a:xfrm>
                <a:off x="0" y="4862"/>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a:solidFill>
                      <a:srgbClr val="4D8DFF"/>
                    </a:solidFill>
                    <a:effectLst/>
                    <a:latin typeface="Courier New" pitchFamily="49" charset="0"/>
                  </a:rPr>
                  <a:t>	14	</a:t>
                </a:r>
                <a:r>
                  <a:rPr lang="en-US" sz="1200" b="1">
                    <a:effectLst/>
                    <a:latin typeface="Courier New" pitchFamily="49" charset="0"/>
                  </a:rPr>
                  <a:t>   printf( "Data items in original order\n" );</a:t>
                </a:r>
              </a:p>
              <a:p>
                <a:pPr>
                  <a:spcBef>
                    <a:spcPct val="0"/>
                  </a:spcBef>
                  <a:tabLst>
                    <a:tab pos="139700" algn="r"/>
                    <a:tab pos="292100" algn="l"/>
                  </a:tabLst>
                </a:pPr>
                <a:endParaRPr lang="en-US" sz="1200" b="1">
                  <a:solidFill>
                    <a:schemeClr val="tx1"/>
                  </a:solidFill>
                  <a:effectLst/>
                  <a:latin typeface="Courier New" pitchFamily="49" charset="0"/>
                </a:endParaRPr>
              </a:p>
            </p:txBody>
          </p:sp>
        </p:grpSp>
        <p:grpSp>
          <p:nvGrpSpPr>
            <p:cNvPr id="17" name="Group 46"/>
            <p:cNvGrpSpPr>
              <a:grpSpLocks/>
            </p:cNvGrpSpPr>
            <p:nvPr/>
          </p:nvGrpSpPr>
          <p:grpSpPr bwMode="auto">
            <a:xfrm>
              <a:off x="0" y="5179"/>
              <a:ext cx="3072" cy="487"/>
              <a:chOff x="0" y="5179"/>
              <a:chExt cx="3072" cy="487"/>
            </a:xfrm>
          </p:grpSpPr>
          <p:sp>
            <p:nvSpPr>
              <p:cNvPr id="60463" name="Rectangle 47"/>
              <p:cNvSpPr>
                <a:spLocks noChangeArrowheads="1"/>
              </p:cNvSpPr>
              <p:nvPr/>
            </p:nvSpPr>
            <p:spPr bwMode="auto">
              <a:xfrm>
                <a:off x="0" y="5179"/>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464" name="Rectangle 48"/>
              <p:cNvSpPr>
                <a:spLocks noChangeArrowheads="1"/>
              </p:cNvSpPr>
              <p:nvPr/>
            </p:nvSpPr>
            <p:spPr bwMode="auto">
              <a:xfrm>
                <a:off x="0" y="5236"/>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a:solidFill>
                      <a:srgbClr val="4D8DFF"/>
                    </a:solidFill>
                    <a:effectLst/>
                    <a:latin typeface="Courier New" pitchFamily="49" charset="0"/>
                  </a:rPr>
                  <a:t>	15	</a:t>
                </a:r>
                <a:endParaRPr lang="en-US" sz="1200" b="1">
                  <a:effectLst/>
                  <a:latin typeface="Courier New" pitchFamily="49" charset="0"/>
                </a:endParaRPr>
              </a:p>
              <a:p>
                <a:pPr>
                  <a:spcBef>
                    <a:spcPct val="0"/>
                  </a:spcBef>
                  <a:tabLst>
                    <a:tab pos="139700" algn="r"/>
                    <a:tab pos="292100" algn="l"/>
                  </a:tabLst>
                </a:pPr>
                <a:endParaRPr lang="en-US" sz="1200" b="1">
                  <a:solidFill>
                    <a:schemeClr val="tx1"/>
                  </a:solidFill>
                  <a:effectLst/>
                  <a:latin typeface="Courier New" pitchFamily="49" charset="0"/>
                </a:endParaRPr>
              </a:p>
            </p:txBody>
          </p:sp>
        </p:grpSp>
        <p:grpSp>
          <p:nvGrpSpPr>
            <p:cNvPr id="18" name="Group 49"/>
            <p:cNvGrpSpPr>
              <a:grpSpLocks/>
            </p:cNvGrpSpPr>
            <p:nvPr/>
          </p:nvGrpSpPr>
          <p:grpSpPr bwMode="auto">
            <a:xfrm>
              <a:off x="0" y="5553"/>
              <a:ext cx="3072" cy="487"/>
              <a:chOff x="0" y="5553"/>
              <a:chExt cx="3072" cy="487"/>
            </a:xfrm>
          </p:grpSpPr>
          <p:sp>
            <p:nvSpPr>
              <p:cNvPr id="60466" name="Rectangle 50"/>
              <p:cNvSpPr>
                <a:spLocks noChangeArrowheads="1"/>
              </p:cNvSpPr>
              <p:nvPr/>
            </p:nvSpPr>
            <p:spPr bwMode="auto">
              <a:xfrm>
                <a:off x="0" y="5553"/>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467" name="Rectangle 51"/>
              <p:cNvSpPr>
                <a:spLocks noChangeArrowheads="1"/>
              </p:cNvSpPr>
              <p:nvPr/>
            </p:nvSpPr>
            <p:spPr bwMode="auto">
              <a:xfrm>
                <a:off x="0" y="5610"/>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a:solidFill>
                      <a:srgbClr val="4D8DFF"/>
                    </a:solidFill>
                    <a:effectLst/>
                    <a:latin typeface="Courier New" pitchFamily="49" charset="0"/>
                  </a:rPr>
                  <a:t>	16	</a:t>
                </a:r>
                <a:r>
                  <a:rPr lang="en-US" sz="1200" b="1">
                    <a:effectLst/>
                    <a:latin typeface="Courier New" pitchFamily="49" charset="0"/>
                  </a:rPr>
                  <a:t>   </a:t>
                </a:r>
                <a:r>
                  <a:rPr lang="en-US" sz="1200" b="1">
                    <a:solidFill>
                      <a:srgbClr val="275AFF"/>
                    </a:solidFill>
                    <a:effectLst/>
                    <a:latin typeface="Courier New" pitchFamily="49" charset="0"/>
                  </a:rPr>
                  <a:t>for</a:t>
                </a:r>
                <a:r>
                  <a:rPr lang="en-US" sz="1200" b="1">
                    <a:effectLst/>
                    <a:latin typeface="Courier New" pitchFamily="49" charset="0"/>
                  </a:rPr>
                  <a:t> ( i = 0; i &lt; SIZE; i++ )</a:t>
                </a:r>
              </a:p>
              <a:p>
                <a:pPr>
                  <a:spcBef>
                    <a:spcPct val="0"/>
                  </a:spcBef>
                  <a:tabLst>
                    <a:tab pos="139700" algn="r"/>
                    <a:tab pos="292100" algn="l"/>
                  </a:tabLst>
                </a:pPr>
                <a:endParaRPr lang="en-US" sz="1200" b="1">
                  <a:solidFill>
                    <a:schemeClr val="tx1"/>
                  </a:solidFill>
                  <a:effectLst/>
                  <a:latin typeface="Courier New" pitchFamily="49" charset="0"/>
                </a:endParaRPr>
              </a:p>
            </p:txBody>
          </p:sp>
        </p:grpSp>
        <p:grpSp>
          <p:nvGrpSpPr>
            <p:cNvPr id="19" name="Group 52"/>
            <p:cNvGrpSpPr>
              <a:grpSpLocks/>
            </p:cNvGrpSpPr>
            <p:nvPr/>
          </p:nvGrpSpPr>
          <p:grpSpPr bwMode="auto">
            <a:xfrm>
              <a:off x="0" y="5927"/>
              <a:ext cx="3072" cy="487"/>
              <a:chOff x="0" y="5927"/>
              <a:chExt cx="3072" cy="487"/>
            </a:xfrm>
          </p:grpSpPr>
          <p:sp>
            <p:nvSpPr>
              <p:cNvPr id="60469" name="Rectangle 53"/>
              <p:cNvSpPr>
                <a:spLocks noChangeArrowheads="1"/>
              </p:cNvSpPr>
              <p:nvPr/>
            </p:nvSpPr>
            <p:spPr bwMode="auto">
              <a:xfrm>
                <a:off x="0" y="5927"/>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470" name="Rectangle 54"/>
              <p:cNvSpPr>
                <a:spLocks noChangeArrowheads="1"/>
              </p:cNvSpPr>
              <p:nvPr/>
            </p:nvSpPr>
            <p:spPr bwMode="auto">
              <a:xfrm>
                <a:off x="0" y="5984"/>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a:solidFill>
                      <a:srgbClr val="4D8DFF"/>
                    </a:solidFill>
                    <a:effectLst/>
                    <a:latin typeface="Courier New" pitchFamily="49" charset="0"/>
                  </a:rPr>
                  <a:t>	17	</a:t>
                </a:r>
                <a:r>
                  <a:rPr lang="en-US" sz="1200" b="1">
                    <a:effectLst/>
                    <a:latin typeface="Courier New" pitchFamily="49" charset="0"/>
                  </a:rPr>
                  <a:t>      printf( "%4d", a[ i ] );</a:t>
                </a:r>
              </a:p>
              <a:p>
                <a:pPr>
                  <a:spcBef>
                    <a:spcPct val="0"/>
                  </a:spcBef>
                  <a:tabLst>
                    <a:tab pos="139700" algn="r"/>
                    <a:tab pos="292100" algn="l"/>
                  </a:tabLst>
                </a:pPr>
                <a:endParaRPr lang="en-US" sz="1200" b="1">
                  <a:solidFill>
                    <a:schemeClr val="tx1"/>
                  </a:solidFill>
                  <a:effectLst/>
                  <a:latin typeface="Courier New" pitchFamily="49" charset="0"/>
                </a:endParaRPr>
              </a:p>
            </p:txBody>
          </p:sp>
        </p:grpSp>
        <p:grpSp>
          <p:nvGrpSpPr>
            <p:cNvPr id="20" name="Group 55"/>
            <p:cNvGrpSpPr>
              <a:grpSpLocks/>
            </p:cNvGrpSpPr>
            <p:nvPr/>
          </p:nvGrpSpPr>
          <p:grpSpPr bwMode="auto">
            <a:xfrm>
              <a:off x="0" y="6301"/>
              <a:ext cx="3072" cy="487"/>
              <a:chOff x="0" y="6301"/>
              <a:chExt cx="3072" cy="487"/>
            </a:xfrm>
          </p:grpSpPr>
          <p:sp>
            <p:nvSpPr>
              <p:cNvPr id="60472" name="Rectangle 56"/>
              <p:cNvSpPr>
                <a:spLocks noChangeArrowheads="1"/>
              </p:cNvSpPr>
              <p:nvPr/>
            </p:nvSpPr>
            <p:spPr bwMode="auto">
              <a:xfrm>
                <a:off x="0" y="6301"/>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473" name="Rectangle 57"/>
              <p:cNvSpPr>
                <a:spLocks noChangeArrowheads="1"/>
              </p:cNvSpPr>
              <p:nvPr/>
            </p:nvSpPr>
            <p:spPr bwMode="auto">
              <a:xfrm>
                <a:off x="0" y="6358"/>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a:solidFill>
                      <a:srgbClr val="4D8DFF"/>
                    </a:solidFill>
                    <a:effectLst/>
                    <a:latin typeface="Courier New" pitchFamily="49" charset="0"/>
                  </a:rPr>
                  <a:t>	18	</a:t>
                </a:r>
                <a:endParaRPr lang="en-US" sz="1200" b="1">
                  <a:effectLst/>
                  <a:latin typeface="Courier New" pitchFamily="49" charset="0"/>
                </a:endParaRPr>
              </a:p>
              <a:p>
                <a:pPr>
                  <a:spcBef>
                    <a:spcPct val="0"/>
                  </a:spcBef>
                  <a:tabLst>
                    <a:tab pos="139700" algn="r"/>
                    <a:tab pos="292100" algn="l"/>
                  </a:tabLst>
                </a:pPr>
                <a:endParaRPr lang="en-US" sz="1200" b="1">
                  <a:solidFill>
                    <a:schemeClr val="tx1"/>
                  </a:solidFill>
                  <a:effectLst/>
                  <a:latin typeface="Courier New" pitchFamily="49" charset="0"/>
                </a:endParaRPr>
              </a:p>
            </p:txBody>
          </p:sp>
        </p:grpSp>
        <p:grpSp>
          <p:nvGrpSpPr>
            <p:cNvPr id="21" name="Group 58"/>
            <p:cNvGrpSpPr>
              <a:grpSpLocks/>
            </p:cNvGrpSpPr>
            <p:nvPr/>
          </p:nvGrpSpPr>
          <p:grpSpPr bwMode="auto">
            <a:xfrm>
              <a:off x="0" y="6520"/>
              <a:ext cx="3072" cy="642"/>
              <a:chOff x="0" y="6520"/>
              <a:chExt cx="3072" cy="642"/>
            </a:xfrm>
          </p:grpSpPr>
          <p:sp>
            <p:nvSpPr>
              <p:cNvPr id="60475" name="Rectangle 59"/>
              <p:cNvSpPr>
                <a:spLocks noChangeArrowheads="1"/>
              </p:cNvSpPr>
              <p:nvPr/>
            </p:nvSpPr>
            <p:spPr bwMode="auto">
              <a:xfrm>
                <a:off x="0" y="6675"/>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476" name="Rectangle 60"/>
              <p:cNvSpPr>
                <a:spLocks noChangeArrowheads="1"/>
              </p:cNvSpPr>
              <p:nvPr/>
            </p:nvSpPr>
            <p:spPr bwMode="auto">
              <a:xfrm>
                <a:off x="0" y="6520"/>
                <a:ext cx="3072" cy="586"/>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dirty="0">
                    <a:solidFill>
                      <a:srgbClr val="4D8DFF"/>
                    </a:solidFill>
                    <a:effectLst/>
                    <a:latin typeface="Courier New" pitchFamily="49" charset="0"/>
                  </a:rPr>
                  <a:t>	19	</a:t>
                </a:r>
                <a:r>
                  <a:rPr lang="en-US" sz="1200" b="1" dirty="0">
                    <a:effectLst/>
                    <a:latin typeface="Courier New" pitchFamily="49" charset="0"/>
                  </a:rPr>
                  <a:t>   </a:t>
                </a:r>
                <a:r>
                  <a:rPr lang="en-US" sz="1200" b="1" dirty="0" err="1" smtClean="0">
                    <a:effectLst/>
                    <a:latin typeface="Courier New" pitchFamily="49" charset="0"/>
                  </a:rPr>
                  <a:t>selectionSort</a:t>
                </a:r>
                <a:r>
                  <a:rPr lang="en-US" sz="1200" b="1" dirty="0">
                    <a:effectLst/>
                    <a:latin typeface="Courier New" pitchFamily="49" charset="0"/>
                  </a:rPr>
                  <a:t>( a, SIZE );          </a:t>
                </a:r>
                <a:r>
                  <a:rPr lang="en-US" sz="1200" b="1" dirty="0">
                    <a:solidFill>
                      <a:srgbClr val="33CC33"/>
                    </a:solidFill>
                    <a:effectLst/>
                    <a:latin typeface="Courier New" pitchFamily="49" charset="0"/>
                  </a:rPr>
                  <a:t>/* sort the array */</a:t>
                </a:r>
                <a:endParaRPr lang="en-US" sz="1200" b="1" dirty="0">
                  <a:effectLst/>
                  <a:latin typeface="Courier New" pitchFamily="49" charset="0"/>
                </a:endParaRPr>
              </a:p>
              <a:p>
                <a:pPr>
                  <a:spcBef>
                    <a:spcPct val="0"/>
                  </a:spcBef>
                  <a:tabLst>
                    <a:tab pos="139700" algn="r"/>
                    <a:tab pos="292100" algn="l"/>
                  </a:tabLst>
                </a:pPr>
                <a:endParaRPr lang="en-US" sz="1200" b="1" dirty="0">
                  <a:solidFill>
                    <a:schemeClr val="tx1"/>
                  </a:solidFill>
                  <a:effectLst/>
                  <a:latin typeface="Courier New" pitchFamily="49" charset="0"/>
                </a:endParaRPr>
              </a:p>
            </p:txBody>
          </p:sp>
        </p:grpSp>
        <p:grpSp>
          <p:nvGrpSpPr>
            <p:cNvPr id="22" name="Group 61"/>
            <p:cNvGrpSpPr>
              <a:grpSpLocks/>
            </p:cNvGrpSpPr>
            <p:nvPr/>
          </p:nvGrpSpPr>
          <p:grpSpPr bwMode="auto">
            <a:xfrm>
              <a:off x="0" y="7049"/>
              <a:ext cx="3072" cy="487"/>
              <a:chOff x="0" y="7049"/>
              <a:chExt cx="3072" cy="487"/>
            </a:xfrm>
          </p:grpSpPr>
          <p:sp>
            <p:nvSpPr>
              <p:cNvPr id="60478" name="Rectangle 62"/>
              <p:cNvSpPr>
                <a:spLocks noChangeArrowheads="1"/>
              </p:cNvSpPr>
              <p:nvPr/>
            </p:nvSpPr>
            <p:spPr bwMode="auto">
              <a:xfrm>
                <a:off x="0" y="7049"/>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479" name="Rectangle 63"/>
              <p:cNvSpPr>
                <a:spLocks noChangeArrowheads="1"/>
              </p:cNvSpPr>
              <p:nvPr/>
            </p:nvSpPr>
            <p:spPr bwMode="auto">
              <a:xfrm>
                <a:off x="0" y="7106"/>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a:solidFill>
                      <a:srgbClr val="4D8DFF"/>
                    </a:solidFill>
                    <a:effectLst/>
                    <a:latin typeface="Courier New" pitchFamily="49" charset="0"/>
                  </a:rPr>
                  <a:t>	20	</a:t>
                </a:r>
                <a:r>
                  <a:rPr lang="en-US" sz="1200" b="1">
                    <a:effectLst/>
                    <a:latin typeface="Courier New" pitchFamily="49" charset="0"/>
                  </a:rPr>
                  <a:t>   printf( "\nData items in ascending order\n" );</a:t>
                </a:r>
              </a:p>
              <a:p>
                <a:pPr>
                  <a:spcBef>
                    <a:spcPct val="0"/>
                  </a:spcBef>
                  <a:tabLst>
                    <a:tab pos="139700" algn="r"/>
                    <a:tab pos="292100" algn="l"/>
                  </a:tabLst>
                </a:pPr>
                <a:endParaRPr lang="en-US" sz="1200" b="1">
                  <a:solidFill>
                    <a:schemeClr val="tx1"/>
                  </a:solidFill>
                  <a:effectLst/>
                  <a:latin typeface="Courier New" pitchFamily="49" charset="0"/>
                </a:endParaRPr>
              </a:p>
            </p:txBody>
          </p:sp>
        </p:grpSp>
        <p:grpSp>
          <p:nvGrpSpPr>
            <p:cNvPr id="23" name="Group 64"/>
            <p:cNvGrpSpPr>
              <a:grpSpLocks/>
            </p:cNvGrpSpPr>
            <p:nvPr/>
          </p:nvGrpSpPr>
          <p:grpSpPr bwMode="auto">
            <a:xfrm>
              <a:off x="0" y="7423"/>
              <a:ext cx="3072" cy="487"/>
              <a:chOff x="0" y="7423"/>
              <a:chExt cx="3072" cy="487"/>
            </a:xfrm>
          </p:grpSpPr>
          <p:sp>
            <p:nvSpPr>
              <p:cNvPr id="60481" name="Rectangle 65"/>
              <p:cNvSpPr>
                <a:spLocks noChangeArrowheads="1"/>
              </p:cNvSpPr>
              <p:nvPr/>
            </p:nvSpPr>
            <p:spPr bwMode="auto">
              <a:xfrm>
                <a:off x="0" y="7423"/>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482" name="Rectangle 66"/>
              <p:cNvSpPr>
                <a:spLocks noChangeArrowheads="1"/>
              </p:cNvSpPr>
              <p:nvPr/>
            </p:nvSpPr>
            <p:spPr bwMode="auto">
              <a:xfrm>
                <a:off x="0" y="7480"/>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a:solidFill>
                      <a:srgbClr val="4D8DFF"/>
                    </a:solidFill>
                    <a:effectLst/>
                    <a:latin typeface="Courier New" pitchFamily="49" charset="0"/>
                  </a:rPr>
                  <a:t>	21	</a:t>
                </a:r>
                <a:endParaRPr lang="en-US" sz="1200" b="1">
                  <a:effectLst/>
                  <a:latin typeface="Courier New" pitchFamily="49" charset="0"/>
                </a:endParaRPr>
              </a:p>
              <a:p>
                <a:pPr>
                  <a:spcBef>
                    <a:spcPct val="0"/>
                  </a:spcBef>
                  <a:tabLst>
                    <a:tab pos="139700" algn="r"/>
                    <a:tab pos="292100" algn="l"/>
                  </a:tabLst>
                </a:pPr>
                <a:endParaRPr lang="en-US" sz="1200" b="1">
                  <a:solidFill>
                    <a:schemeClr val="tx1"/>
                  </a:solidFill>
                  <a:effectLst/>
                  <a:latin typeface="Courier New" pitchFamily="49" charset="0"/>
                </a:endParaRPr>
              </a:p>
            </p:txBody>
          </p:sp>
        </p:grpSp>
        <p:grpSp>
          <p:nvGrpSpPr>
            <p:cNvPr id="24" name="Group 67"/>
            <p:cNvGrpSpPr>
              <a:grpSpLocks/>
            </p:cNvGrpSpPr>
            <p:nvPr/>
          </p:nvGrpSpPr>
          <p:grpSpPr bwMode="auto">
            <a:xfrm>
              <a:off x="0" y="7797"/>
              <a:ext cx="3072" cy="487"/>
              <a:chOff x="0" y="7797"/>
              <a:chExt cx="3072" cy="487"/>
            </a:xfrm>
          </p:grpSpPr>
          <p:sp>
            <p:nvSpPr>
              <p:cNvPr id="60484" name="Rectangle 68"/>
              <p:cNvSpPr>
                <a:spLocks noChangeArrowheads="1"/>
              </p:cNvSpPr>
              <p:nvPr/>
            </p:nvSpPr>
            <p:spPr bwMode="auto">
              <a:xfrm>
                <a:off x="0" y="7797"/>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485" name="Rectangle 69"/>
              <p:cNvSpPr>
                <a:spLocks noChangeArrowheads="1"/>
              </p:cNvSpPr>
              <p:nvPr/>
            </p:nvSpPr>
            <p:spPr bwMode="auto">
              <a:xfrm>
                <a:off x="0" y="7854"/>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a:solidFill>
                      <a:srgbClr val="4D8DFF"/>
                    </a:solidFill>
                    <a:effectLst/>
                    <a:latin typeface="Courier New" pitchFamily="49" charset="0"/>
                  </a:rPr>
                  <a:t>	22	</a:t>
                </a:r>
                <a:r>
                  <a:rPr lang="en-US" sz="1200" b="1">
                    <a:effectLst/>
                    <a:latin typeface="Courier New" pitchFamily="49" charset="0"/>
                  </a:rPr>
                  <a:t>   </a:t>
                </a:r>
                <a:r>
                  <a:rPr lang="en-US" sz="1200" b="1">
                    <a:solidFill>
                      <a:srgbClr val="275AFF"/>
                    </a:solidFill>
                    <a:effectLst/>
                    <a:latin typeface="Courier New" pitchFamily="49" charset="0"/>
                  </a:rPr>
                  <a:t>for</a:t>
                </a:r>
                <a:r>
                  <a:rPr lang="en-US" sz="1200" b="1">
                    <a:effectLst/>
                    <a:latin typeface="Courier New" pitchFamily="49" charset="0"/>
                  </a:rPr>
                  <a:t> ( i = 0; i &lt; SIZE; i++ )</a:t>
                </a:r>
              </a:p>
              <a:p>
                <a:pPr>
                  <a:spcBef>
                    <a:spcPct val="0"/>
                  </a:spcBef>
                  <a:tabLst>
                    <a:tab pos="139700" algn="r"/>
                    <a:tab pos="292100" algn="l"/>
                  </a:tabLst>
                </a:pPr>
                <a:endParaRPr lang="en-US" sz="1200" b="1">
                  <a:solidFill>
                    <a:schemeClr val="tx1"/>
                  </a:solidFill>
                  <a:effectLst/>
                  <a:latin typeface="Courier New" pitchFamily="49" charset="0"/>
                </a:endParaRPr>
              </a:p>
            </p:txBody>
          </p:sp>
        </p:grpSp>
        <p:grpSp>
          <p:nvGrpSpPr>
            <p:cNvPr id="25" name="Group 70"/>
            <p:cNvGrpSpPr>
              <a:grpSpLocks/>
            </p:cNvGrpSpPr>
            <p:nvPr/>
          </p:nvGrpSpPr>
          <p:grpSpPr bwMode="auto">
            <a:xfrm>
              <a:off x="0" y="8171"/>
              <a:ext cx="3072" cy="487"/>
              <a:chOff x="0" y="8171"/>
              <a:chExt cx="3072" cy="487"/>
            </a:xfrm>
          </p:grpSpPr>
          <p:sp>
            <p:nvSpPr>
              <p:cNvPr id="60487" name="Rectangle 71"/>
              <p:cNvSpPr>
                <a:spLocks noChangeArrowheads="1"/>
              </p:cNvSpPr>
              <p:nvPr/>
            </p:nvSpPr>
            <p:spPr bwMode="auto">
              <a:xfrm>
                <a:off x="0" y="8171"/>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488" name="Rectangle 72"/>
              <p:cNvSpPr>
                <a:spLocks noChangeArrowheads="1"/>
              </p:cNvSpPr>
              <p:nvPr/>
            </p:nvSpPr>
            <p:spPr bwMode="auto">
              <a:xfrm>
                <a:off x="0" y="8228"/>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a:solidFill>
                      <a:srgbClr val="4D8DFF"/>
                    </a:solidFill>
                    <a:effectLst/>
                    <a:latin typeface="Courier New" pitchFamily="49" charset="0"/>
                  </a:rPr>
                  <a:t>	23	</a:t>
                </a:r>
                <a:r>
                  <a:rPr lang="en-US" sz="1200" b="1">
                    <a:effectLst/>
                    <a:latin typeface="Courier New" pitchFamily="49" charset="0"/>
                  </a:rPr>
                  <a:t>      printf( "%4d", a[ i ] );   </a:t>
                </a:r>
              </a:p>
              <a:p>
                <a:pPr>
                  <a:spcBef>
                    <a:spcPct val="0"/>
                  </a:spcBef>
                  <a:tabLst>
                    <a:tab pos="139700" algn="r"/>
                    <a:tab pos="292100" algn="l"/>
                  </a:tabLst>
                </a:pPr>
                <a:endParaRPr lang="en-US" sz="1200" b="1">
                  <a:solidFill>
                    <a:schemeClr val="tx1"/>
                  </a:solidFill>
                  <a:effectLst/>
                  <a:latin typeface="Courier New" pitchFamily="49" charset="0"/>
                </a:endParaRPr>
              </a:p>
            </p:txBody>
          </p:sp>
        </p:grpSp>
        <p:grpSp>
          <p:nvGrpSpPr>
            <p:cNvPr id="26" name="Group 73"/>
            <p:cNvGrpSpPr>
              <a:grpSpLocks/>
            </p:cNvGrpSpPr>
            <p:nvPr/>
          </p:nvGrpSpPr>
          <p:grpSpPr bwMode="auto">
            <a:xfrm>
              <a:off x="0" y="8545"/>
              <a:ext cx="3072" cy="487"/>
              <a:chOff x="0" y="8545"/>
              <a:chExt cx="3072" cy="487"/>
            </a:xfrm>
          </p:grpSpPr>
          <p:sp>
            <p:nvSpPr>
              <p:cNvPr id="60490" name="Rectangle 74"/>
              <p:cNvSpPr>
                <a:spLocks noChangeArrowheads="1"/>
              </p:cNvSpPr>
              <p:nvPr/>
            </p:nvSpPr>
            <p:spPr bwMode="auto">
              <a:xfrm>
                <a:off x="0" y="8545"/>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491" name="Rectangle 75"/>
              <p:cNvSpPr>
                <a:spLocks noChangeArrowheads="1"/>
              </p:cNvSpPr>
              <p:nvPr/>
            </p:nvSpPr>
            <p:spPr bwMode="auto">
              <a:xfrm>
                <a:off x="0" y="8602"/>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a:solidFill>
                      <a:srgbClr val="4D8DFF"/>
                    </a:solidFill>
                    <a:effectLst/>
                    <a:latin typeface="Courier New" pitchFamily="49" charset="0"/>
                  </a:rPr>
                  <a:t>	24	</a:t>
                </a:r>
                <a:endParaRPr lang="en-US" sz="1200" b="1">
                  <a:effectLst/>
                  <a:latin typeface="Courier New" pitchFamily="49" charset="0"/>
                </a:endParaRPr>
              </a:p>
              <a:p>
                <a:pPr>
                  <a:spcBef>
                    <a:spcPct val="0"/>
                  </a:spcBef>
                  <a:tabLst>
                    <a:tab pos="139700" algn="r"/>
                    <a:tab pos="292100" algn="l"/>
                  </a:tabLst>
                </a:pPr>
                <a:endParaRPr lang="en-US" sz="1200" b="1">
                  <a:solidFill>
                    <a:schemeClr val="tx1"/>
                  </a:solidFill>
                  <a:effectLst/>
                  <a:latin typeface="Courier New" pitchFamily="49" charset="0"/>
                </a:endParaRPr>
              </a:p>
            </p:txBody>
          </p:sp>
        </p:grpSp>
        <p:grpSp>
          <p:nvGrpSpPr>
            <p:cNvPr id="27" name="Group 76"/>
            <p:cNvGrpSpPr>
              <a:grpSpLocks/>
            </p:cNvGrpSpPr>
            <p:nvPr/>
          </p:nvGrpSpPr>
          <p:grpSpPr bwMode="auto">
            <a:xfrm>
              <a:off x="0" y="8799"/>
              <a:ext cx="3072" cy="607"/>
              <a:chOff x="0" y="8799"/>
              <a:chExt cx="3072" cy="607"/>
            </a:xfrm>
          </p:grpSpPr>
          <p:sp>
            <p:nvSpPr>
              <p:cNvPr id="60493" name="Rectangle 77"/>
              <p:cNvSpPr>
                <a:spLocks noChangeArrowheads="1"/>
              </p:cNvSpPr>
              <p:nvPr/>
            </p:nvSpPr>
            <p:spPr bwMode="auto">
              <a:xfrm>
                <a:off x="0" y="8919"/>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494" name="Rectangle 78"/>
              <p:cNvSpPr>
                <a:spLocks noChangeArrowheads="1"/>
              </p:cNvSpPr>
              <p:nvPr/>
            </p:nvSpPr>
            <p:spPr bwMode="auto">
              <a:xfrm>
                <a:off x="0" y="8799"/>
                <a:ext cx="3072" cy="536"/>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dirty="0">
                    <a:solidFill>
                      <a:srgbClr val="4D8DFF"/>
                    </a:solidFill>
                    <a:effectLst/>
                    <a:latin typeface="Courier New" pitchFamily="49" charset="0"/>
                  </a:rPr>
                  <a:t>	25	</a:t>
                </a:r>
                <a:r>
                  <a:rPr lang="en-US" sz="1200" b="1" dirty="0">
                    <a:effectLst/>
                    <a:latin typeface="Courier New" pitchFamily="49" charset="0"/>
                  </a:rPr>
                  <a:t>   </a:t>
                </a:r>
                <a:r>
                  <a:rPr lang="en-US" sz="1200" b="1" dirty="0" err="1">
                    <a:effectLst/>
                    <a:latin typeface="Courier New" pitchFamily="49" charset="0"/>
                  </a:rPr>
                  <a:t>printf</a:t>
                </a:r>
                <a:r>
                  <a:rPr lang="en-US" sz="1200" b="1" dirty="0">
                    <a:effectLst/>
                    <a:latin typeface="Courier New" pitchFamily="49" charset="0"/>
                  </a:rPr>
                  <a:t>( "\n" );</a:t>
                </a:r>
              </a:p>
              <a:p>
                <a:pPr>
                  <a:spcBef>
                    <a:spcPct val="0"/>
                  </a:spcBef>
                  <a:tabLst>
                    <a:tab pos="139700" algn="r"/>
                    <a:tab pos="292100" algn="l"/>
                  </a:tabLst>
                </a:pPr>
                <a:endParaRPr lang="en-US" sz="1200" b="1" dirty="0">
                  <a:solidFill>
                    <a:schemeClr val="tx1"/>
                  </a:solidFill>
                  <a:effectLst/>
                  <a:latin typeface="Courier New" pitchFamily="49" charset="0"/>
                </a:endParaRPr>
              </a:p>
            </p:txBody>
          </p:sp>
        </p:grpSp>
        <p:grpSp>
          <p:nvGrpSpPr>
            <p:cNvPr id="28" name="Group 79"/>
            <p:cNvGrpSpPr>
              <a:grpSpLocks/>
            </p:cNvGrpSpPr>
            <p:nvPr/>
          </p:nvGrpSpPr>
          <p:grpSpPr bwMode="auto">
            <a:xfrm>
              <a:off x="0" y="9293"/>
              <a:ext cx="3072" cy="487"/>
              <a:chOff x="0" y="9293"/>
              <a:chExt cx="3072" cy="487"/>
            </a:xfrm>
          </p:grpSpPr>
          <p:sp>
            <p:nvSpPr>
              <p:cNvPr id="60496" name="Rectangle 80"/>
              <p:cNvSpPr>
                <a:spLocks noChangeArrowheads="1"/>
              </p:cNvSpPr>
              <p:nvPr/>
            </p:nvSpPr>
            <p:spPr bwMode="auto">
              <a:xfrm>
                <a:off x="0" y="9293"/>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497" name="Rectangle 81"/>
              <p:cNvSpPr>
                <a:spLocks noChangeArrowheads="1"/>
              </p:cNvSpPr>
              <p:nvPr/>
            </p:nvSpPr>
            <p:spPr bwMode="auto">
              <a:xfrm>
                <a:off x="0" y="9350"/>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a:solidFill>
                      <a:srgbClr val="4D8DFF"/>
                    </a:solidFill>
                    <a:effectLst/>
                    <a:latin typeface="Courier New" pitchFamily="49" charset="0"/>
                  </a:rPr>
                  <a:t>	26	</a:t>
                </a:r>
                <a:endParaRPr lang="en-US" sz="1200" b="1">
                  <a:effectLst/>
                  <a:latin typeface="Courier New" pitchFamily="49" charset="0"/>
                </a:endParaRPr>
              </a:p>
              <a:p>
                <a:pPr>
                  <a:spcBef>
                    <a:spcPct val="0"/>
                  </a:spcBef>
                  <a:tabLst>
                    <a:tab pos="139700" algn="r"/>
                    <a:tab pos="292100" algn="l"/>
                  </a:tabLst>
                </a:pPr>
                <a:endParaRPr lang="en-US" sz="1200" b="1">
                  <a:solidFill>
                    <a:schemeClr val="tx1"/>
                  </a:solidFill>
                  <a:effectLst/>
                  <a:latin typeface="Courier New" pitchFamily="49" charset="0"/>
                </a:endParaRPr>
              </a:p>
            </p:txBody>
          </p:sp>
        </p:grpSp>
        <p:grpSp>
          <p:nvGrpSpPr>
            <p:cNvPr id="29" name="Group 82"/>
            <p:cNvGrpSpPr>
              <a:grpSpLocks/>
            </p:cNvGrpSpPr>
            <p:nvPr/>
          </p:nvGrpSpPr>
          <p:grpSpPr bwMode="auto">
            <a:xfrm>
              <a:off x="0" y="9667"/>
              <a:ext cx="3072" cy="875"/>
              <a:chOff x="0" y="9667"/>
              <a:chExt cx="3072" cy="875"/>
            </a:xfrm>
          </p:grpSpPr>
          <p:sp>
            <p:nvSpPr>
              <p:cNvPr id="60499" name="Rectangle 83"/>
              <p:cNvSpPr>
                <a:spLocks noChangeArrowheads="1"/>
              </p:cNvSpPr>
              <p:nvPr/>
            </p:nvSpPr>
            <p:spPr bwMode="auto">
              <a:xfrm>
                <a:off x="0" y="9667"/>
                <a:ext cx="3072" cy="487"/>
              </a:xfrm>
              <a:prstGeom prst="rect">
                <a:avLst/>
              </a:prstGeom>
              <a:solidFill>
                <a:srgbClr val="FFE699"/>
              </a:solidFill>
              <a:ln w="9525">
                <a:noFill/>
                <a:miter lim="800000"/>
                <a:headEnd/>
                <a:tailEnd/>
              </a:ln>
              <a:effectLst/>
            </p:spPr>
            <p:txBody>
              <a:bodyPr anchor="ctr">
                <a:spAutoFit/>
              </a:bodyPr>
              <a:lstStyle/>
              <a:p>
                <a:endParaRPr lang="en-US" sz="1200">
                  <a:effectLst/>
                </a:endParaRPr>
              </a:p>
            </p:txBody>
          </p:sp>
          <p:sp>
            <p:nvSpPr>
              <p:cNvPr id="60500" name="Rectangle 84"/>
              <p:cNvSpPr>
                <a:spLocks noChangeArrowheads="1"/>
              </p:cNvSpPr>
              <p:nvPr/>
            </p:nvSpPr>
            <p:spPr bwMode="auto">
              <a:xfrm>
                <a:off x="0" y="9738"/>
                <a:ext cx="3072" cy="80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a:solidFill>
                      <a:srgbClr val="4D8DFF"/>
                    </a:solidFill>
                    <a:effectLst/>
                    <a:latin typeface="Courier New" pitchFamily="49" charset="0"/>
                  </a:rPr>
                  <a:t>	27	</a:t>
                </a:r>
                <a:r>
                  <a:rPr lang="en-US" sz="1200" b="1">
                    <a:effectLst/>
                    <a:latin typeface="Courier New" pitchFamily="49" charset="0"/>
                  </a:rPr>
                  <a:t>   </a:t>
                </a:r>
                <a:r>
                  <a:rPr lang="en-US" sz="1200" b="1">
                    <a:solidFill>
                      <a:srgbClr val="275AFF"/>
                    </a:solidFill>
                    <a:effectLst/>
                    <a:latin typeface="Courier New" pitchFamily="49" charset="0"/>
                  </a:rPr>
                  <a:t>return</a:t>
                </a:r>
                <a:r>
                  <a:rPr lang="en-US" sz="1200" b="1">
                    <a:effectLst/>
                    <a:latin typeface="Courier New" pitchFamily="49" charset="0"/>
                  </a:rPr>
                  <a:t> 0;</a:t>
                </a:r>
              </a:p>
              <a:p>
                <a:pPr>
                  <a:spcBef>
                    <a:spcPct val="0"/>
                  </a:spcBef>
                  <a:tabLst>
                    <a:tab pos="139700" algn="r"/>
                    <a:tab pos="292100" algn="l"/>
                  </a:tabLst>
                </a:pPr>
                <a:endParaRPr lang="en-US" sz="1200" b="1">
                  <a:solidFill>
                    <a:schemeClr val="tx1"/>
                  </a:solidFill>
                  <a:effectLst/>
                  <a:latin typeface="Courier New" pitchFamily="49" charset="0"/>
                </a:endParaRPr>
              </a:p>
            </p:txBody>
          </p:sp>
        </p:grpSp>
        <p:sp>
          <p:nvSpPr>
            <p:cNvPr id="60503" name="Rectangle 87"/>
            <p:cNvSpPr>
              <a:spLocks noChangeArrowheads="1"/>
            </p:cNvSpPr>
            <p:nvPr/>
          </p:nvSpPr>
          <p:spPr bwMode="auto">
            <a:xfrm>
              <a:off x="0" y="10274"/>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200" b="1">
                  <a:solidFill>
                    <a:srgbClr val="4D8DFF"/>
                  </a:solidFill>
                  <a:effectLst/>
                  <a:latin typeface="Courier New" pitchFamily="49" charset="0"/>
                </a:rPr>
                <a:t>	28	</a:t>
              </a:r>
              <a:r>
                <a:rPr lang="en-US" sz="1200" b="1">
                  <a:effectLst/>
                  <a:latin typeface="Courier New" pitchFamily="49" charset="0"/>
                </a:rPr>
                <a:t>}</a:t>
              </a:r>
            </a:p>
            <a:p>
              <a:pPr>
                <a:spcBef>
                  <a:spcPct val="0"/>
                </a:spcBef>
                <a:tabLst>
                  <a:tab pos="139700" algn="r"/>
                  <a:tab pos="292100" algn="l"/>
                </a:tabLst>
              </a:pPr>
              <a:endParaRPr lang="en-US" sz="1200" b="1">
                <a:solidFill>
                  <a:schemeClr val="tx1"/>
                </a:solidFill>
                <a:effectLst/>
                <a:latin typeface="Courier New" pitchFamily="49" charset="0"/>
              </a:endParaRPr>
            </a:p>
          </p:txBody>
        </p:sp>
      </p:grpSp>
      <p:grpSp>
        <p:nvGrpSpPr>
          <p:cNvPr id="30" name="Group 100"/>
          <p:cNvGrpSpPr>
            <a:grpSpLocks/>
          </p:cNvGrpSpPr>
          <p:nvPr/>
        </p:nvGrpSpPr>
        <p:grpSpPr bwMode="auto">
          <a:xfrm>
            <a:off x="1828800" y="2362200"/>
            <a:ext cx="4419600" cy="1524000"/>
            <a:chOff x="1296" y="576"/>
            <a:chExt cx="2784" cy="960"/>
          </a:xfrm>
        </p:grpSpPr>
        <p:sp>
          <p:nvSpPr>
            <p:cNvPr id="60517" name="Line 101"/>
            <p:cNvSpPr>
              <a:spLocks noChangeShapeType="1"/>
            </p:cNvSpPr>
            <p:nvPr/>
          </p:nvSpPr>
          <p:spPr bwMode="auto">
            <a:xfrm flipH="1">
              <a:off x="1296" y="912"/>
              <a:ext cx="1104" cy="624"/>
            </a:xfrm>
            <a:prstGeom prst="line">
              <a:avLst/>
            </a:prstGeom>
            <a:noFill/>
            <a:ln w="9525">
              <a:solidFill>
                <a:schemeClr val="tx1"/>
              </a:solidFill>
              <a:round/>
              <a:headEnd/>
              <a:tailEnd type="triangle" w="med" len="med"/>
            </a:ln>
            <a:effectLst/>
          </p:spPr>
          <p:txBody>
            <a:bodyPr anchor="ctr">
              <a:spAutoFit/>
            </a:bodyPr>
            <a:lstStyle/>
            <a:p>
              <a:endParaRPr lang="en-US"/>
            </a:p>
          </p:txBody>
        </p:sp>
        <p:sp>
          <p:nvSpPr>
            <p:cNvPr id="60518" name="Rectangle 102"/>
            <p:cNvSpPr>
              <a:spLocks noChangeArrowheads="1"/>
            </p:cNvSpPr>
            <p:nvPr/>
          </p:nvSpPr>
          <p:spPr bwMode="auto">
            <a:xfrm>
              <a:off x="2352" y="576"/>
              <a:ext cx="1728" cy="834"/>
            </a:xfrm>
            <a:prstGeom prst="rect">
              <a:avLst/>
            </a:prstGeom>
            <a:solidFill>
              <a:srgbClr val="99CCFF"/>
            </a:solidFill>
            <a:ln w="9525">
              <a:solidFill>
                <a:schemeClr val="tx1"/>
              </a:solidFill>
              <a:miter lim="800000"/>
              <a:headEnd/>
              <a:tailEnd/>
            </a:ln>
            <a:effectLst/>
          </p:spPr>
          <p:txBody>
            <a:bodyPr>
              <a:spAutoFit/>
            </a:bodyPr>
            <a:lstStyle/>
            <a:p>
              <a:pPr eaLnBrk="1" hangingPunct="1">
                <a:spcBef>
                  <a:spcPct val="0"/>
                </a:spcBef>
              </a:pPr>
              <a:r>
                <a:rPr lang="en-US" sz="1600" b="1" dirty="0" err="1" smtClean="0">
                  <a:solidFill>
                    <a:schemeClr val="tx1"/>
                  </a:solidFill>
                  <a:effectLst/>
                  <a:latin typeface="Courier New" pitchFamily="49" charset="0"/>
                </a:rPr>
                <a:t>selectionsort</a:t>
              </a:r>
              <a:r>
                <a:rPr lang="en-US" sz="1600" dirty="0" smtClean="0">
                  <a:solidFill>
                    <a:schemeClr val="tx1"/>
                  </a:solidFill>
                  <a:effectLst/>
                </a:rPr>
                <a:t> </a:t>
              </a:r>
              <a:r>
                <a:rPr lang="en-US" sz="1600" dirty="0">
                  <a:solidFill>
                    <a:schemeClr val="tx1"/>
                  </a:solidFill>
                  <a:effectLst/>
                </a:rPr>
                <a:t>gets passed the address of array elements (pointers).  The name of an array is a pointer.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0"/>
                                        </p:tgtEl>
                                        <p:attrNameLst>
                                          <p:attrName>style.visibility</p:attrName>
                                        </p:attrNameLst>
                                      </p:cBhvr>
                                      <p:to>
                                        <p:strVal val="visible"/>
                                      </p:to>
                                    </p:set>
                                  </p:childTnLst>
                                  <p:subTnLst>
                                    <p:set>
                                      <p:cBhvr override="childStyle">
                                        <p:cTn dur="1" fill="hold" display="0" masterRel="nextClick" afterEffect="1"/>
                                        <p:tgtEl>
                                          <p:spTgt spid="3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subTitle" sz="quarter" idx="1"/>
          </p:nvPr>
        </p:nvSpPr>
        <p:spPr>
          <a:xfrm>
            <a:off x="6705600" y="762000"/>
            <a:ext cx="2438400" cy="6096000"/>
          </a:xfrm>
        </p:spPr>
        <p:txBody>
          <a:bodyPr/>
          <a:lstStyle/>
          <a:p>
            <a:r>
              <a:rPr lang="en-US" dirty="0"/>
              <a:t>3. Function definitions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Program Output</a:t>
            </a:r>
          </a:p>
        </p:txBody>
      </p:sp>
      <p:grpSp>
        <p:nvGrpSpPr>
          <p:cNvPr id="2" name="Group 3"/>
          <p:cNvGrpSpPr>
            <a:grpSpLocks/>
          </p:cNvGrpSpPr>
          <p:nvPr/>
        </p:nvGrpSpPr>
        <p:grpSpPr bwMode="auto">
          <a:xfrm>
            <a:off x="0" y="1049203"/>
            <a:ext cx="6781800" cy="4483314"/>
            <a:chOff x="0" y="-27"/>
            <a:chExt cx="3072" cy="5664"/>
          </a:xfrm>
        </p:grpSpPr>
        <p:grpSp>
          <p:nvGrpSpPr>
            <p:cNvPr id="3" name="Group 4"/>
            <p:cNvGrpSpPr>
              <a:grpSpLocks/>
            </p:cNvGrpSpPr>
            <p:nvPr/>
          </p:nvGrpSpPr>
          <p:grpSpPr bwMode="auto">
            <a:xfrm>
              <a:off x="0" y="-27"/>
              <a:ext cx="3072" cy="504"/>
              <a:chOff x="0" y="-27"/>
              <a:chExt cx="3072" cy="504"/>
            </a:xfrm>
          </p:grpSpPr>
          <p:sp>
            <p:nvSpPr>
              <p:cNvPr id="61445" name="Rectangle 5"/>
              <p:cNvSpPr>
                <a:spLocks noChangeArrowheads="1"/>
              </p:cNvSpPr>
              <p:nvPr/>
            </p:nvSpPr>
            <p:spPr bwMode="auto">
              <a:xfrm>
                <a:off x="0" y="-27"/>
                <a:ext cx="3072" cy="428"/>
              </a:xfrm>
              <a:prstGeom prst="rect">
                <a:avLst/>
              </a:prstGeom>
              <a:solidFill>
                <a:srgbClr val="FFE699"/>
              </a:solidFill>
              <a:ln w="9525">
                <a:noFill/>
                <a:miter lim="800000"/>
                <a:headEnd/>
                <a:tailEnd/>
              </a:ln>
              <a:effectLst/>
            </p:spPr>
            <p:txBody>
              <a:bodyPr anchor="ctr">
                <a:spAutoFit/>
              </a:bodyPr>
              <a:lstStyle/>
              <a:p>
                <a:endParaRPr lang="en-US" sz="1600">
                  <a:effectLst/>
                </a:endParaRPr>
              </a:p>
            </p:txBody>
          </p:sp>
          <p:sp>
            <p:nvSpPr>
              <p:cNvPr id="61446" name="Rectangle 6"/>
              <p:cNvSpPr>
                <a:spLocks noChangeArrowheads="1"/>
              </p:cNvSpPr>
              <p:nvPr/>
            </p:nvSpPr>
            <p:spPr bwMode="auto">
              <a:xfrm>
                <a:off x="0" y="0"/>
                <a:ext cx="3072" cy="477"/>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dirty="0">
                    <a:solidFill>
                      <a:srgbClr val="4D8DFF"/>
                    </a:solidFill>
                    <a:effectLst/>
                    <a:latin typeface="Courier New" pitchFamily="49" charset="0"/>
                  </a:rPr>
                  <a:t>	33	</a:t>
                </a:r>
                <a:r>
                  <a:rPr lang="en-US" sz="1600" b="1" dirty="0">
                    <a:effectLst/>
                    <a:latin typeface="Courier New" pitchFamily="49" charset="0"/>
                  </a:rPr>
                  <a:t>   </a:t>
                </a:r>
                <a:r>
                  <a:rPr lang="en-US" sz="1600" b="1" dirty="0" err="1">
                    <a:solidFill>
                      <a:srgbClr val="275AFF"/>
                    </a:solidFill>
                    <a:effectLst/>
                    <a:latin typeface="Courier New" pitchFamily="49" charset="0"/>
                  </a:rPr>
                  <a:t>int</a:t>
                </a:r>
                <a:r>
                  <a:rPr lang="en-US" sz="1600" b="1" dirty="0">
                    <a:effectLst/>
                    <a:latin typeface="Courier New" pitchFamily="49" charset="0"/>
                  </a:rPr>
                  <a:t> </a:t>
                </a:r>
                <a:r>
                  <a:rPr lang="en-US" sz="1600" b="1" dirty="0" err="1" smtClean="0">
                    <a:effectLst/>
                    <a:latin typeface="Courier New" pitchFamily="49" charset="0"/>
                  </a:rPr>
                  <a:t>i</a:t>
                </a:r>
                <a:r>
                  <a:rPr lang="en-US" sz="1600" b="1" dirty="0" smtClean="0">
                    <a:effectLst/>
                    <a:latin typeface="Courier New" pitchFamily="49" charset="0"/>
                  </a:rPr>
                  <a:t>, j, </a:t>
                </a:r>
                <a:r>
                  <a:rPr lang="en-US" sz="1600" b="1" dirty="0" err="1" smtClean="0">
                    <a:effectLst/>
                    <a:latin typeface="Courier New" pitchFamily="49" charset="0"/>
                  </a:rPr>
                  <a:t>minIndex</a:t>
                </a:r>
                <a:r>
                  <a:rPr lang="en-US" sz="1600" b="1" dirty="0" smtClean="0">
                    <a:effectLst/>
                    <a:latin typeface="Courier New" pitchFamily="49" charset="0"/>
                  </a:rPr>
                  <a:t>; </a:t>
                </a:r>
                <a:endParaRPr lang="en-US" sz="1600" b="1" dirty="0">
                  <a:effectLst/>
                  <a:latin typeface="Courier New" pitchFamily="49" charset="0"/>
                </a:endParaRPr>
              </a:p>
              <a:p>
                <a:pPr>
                  <a:spcBef>
                    <a:spcPct val="0"/>
                  </a:spcBef>
                  <a:tabLst>
                    <a:tab pos="139700" algn="r"/>
                    <a:tab pos="292100" algn="l"/>
                  </a:tabLst>
                </a:pPr>
                <a:endParaRPr lang="en-US" sz="1600" b="1" dirty="0">
                  <a:solidFill>
                    <a:schemeClr val="tx1"/>
                  </a:solidFill>
                  <a:effectLst/>
                  <a:latin typeface="Courier New" pitchFamily="49" charset="0"/>
                </a:endParaRPr>
              </a:p>
            </p:txBody>
          </p:sp>
        </p:grpSp>
        <p:grpSp>
          <p:nvGrpSpPr>
            <p:cNvPr id="4" name="Group 7"/>
            <p:cNvGrpSpPr>
              <a:grpSpLocks/>
            </p:cNvGrpSpPr>
            <p:nvPr/>
          </p:nvGrpSpPr>
          <p:grpSpPr bwMode="auto">
            <a:xfrm>
              <a:off x="0" y="347"/>
              <a:ext cx="3072" cy="484"/>
              <a:chOff x="0" y="347"/>
              <a:chExt cx="3072" cy="484"/>
            </a:xfrm>
          </p:grpSpPr>
          <p:sp>
            <p:nvSpPr>
              <p:cNvPr id="61448" name="Rectangle 8"/>
              <p:cNvSpPr>
                <a:spLocks noChangeArrowheads="1"/>
              </p:cNvSpPr>
              <p:nvPr/>
            </p:nvSpPr>
            <p:spPr bwMode="auto">
              <a:xfrm>
                <a:off x="0" y="347"/>
                <a:ext cx="3072" cy="428"/>
              </a:xfrm>
              <a:prstGeom prst="rect">
                <a:avLst/>
              </a:prstGeom>
              <a:solidFill>
                <a:srgbClr val="FFE699"/>
              </a:solidFill>
              <a:ln w="9525">
                <a:noFill/>
                <a:miter lim="800000"/>
                <a:headEnd/>
                <a:tailEnd/>
              </a:ln>
              <a:effectLst/>
            </p:spPr>
            <p:txBody>
              <a:bodyPr anchor="ctr">
                <a:spAutoFit/>
              </a:bodyPr>
              <a:lstStyle/>
              <a:p>
                <a:endParaRPr lang="en-US" sz="1600">
                  <a:effectLst/>
                </a:endParaRPr>
              </a:p>
            </p:txBody>
          </p:sp>
          <p:sp>
            <p:nvSpPr>
              <p:cNvPr id="61449" name="Rectangle 9"/>
              <p:cNvSpPr>
                <a:spLocks noChangeArrowheads="1"/>
              </p:cNvSpPr>
              <p:nvPr/>
            </p:nvSpPr>
            <p:spPr bwMode="auto">
              <a:xfrm>
                <a:off x="0" y="374"/>
                <a:ext cx="3072" cy="457"/>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dirty="0">
                    <a:solidFill>
                      <a:srgbClr val="4D8DFF"/>
                    </a:solidFill>
                    <a:effectLst/>
                    <a:latin typeface="Courier New" pitchFamily="49" charset="0"/>
                  </a:rPr>
                  <a:t>	34	</a:t>
                </a:r>
                <a:r>
                  <a:rPr lang="en-US" sz="1600" b="1" dirty="0">
                    <a:effectLst/>
                    <a:latin typeface="Courier New" pitchFamily="49" charset="0"/>
                  </a:rPr>
                  <a:t>   </a:t>
                </a:r>
                <a:r>
                  <a:rPr lang="en-US" sz="1600" b="1" dirty="0">
                    <a:solidFill>
                      <a:srgbClr val="275AFF"/>
                    </a:solidFill>
                    <a:effectLst/>
                    <a:latin typeface="Courier New" pitchFamily="49" charset="0"/>
                  </a:rPr>
                  <a:t>for</a:t>
                </a:r>
                <a:r>
                  <a:rPr lang="en-US" sz="1600" b="1" dirty="0">
                    <a:effectLst/>
                    <a:latin typeface="Courier New" pitchFamily="49" charset="0"/>
                  </a:rPr>
                  <a:t> ( </a:t>
                </a:r>
                <a:r>
                  <a:rPr lang="en-US" sz="1600" b="1" dirty="0" err="1" smtClean="0">
                    <a:effectLst/>
                    <a:latin typeface="Courier New" pitchFamily="49" charset="0"/>
                  </a:rPr>
                  <a:t>i</a:t>
                </a:r>
                <a:r>
                  <a:rPr lang="en-US" sz="1600" b="1" dirty="0" smtClean="0">
                    <a:effectLst/>
                    <a:latin typeface="Courier New" pitchFamily="49" charset="0"/>
                  </a:rPr>
                  <a:t> </a:t>
                </a:r>
                <a:r>
                  <a:rPr lang="en-US" sz="1600" b="1" dirty="0">
                    <a:effectLst/>
                    <a:latin typeface="Courier New" pitchFamily="49" charset="0"/>
                  </a:rPr>
                  <a:t>= 0; </a:t>
                </a:r>
                <a:r>
                  <a:rPr lang="en-US" sz="1600" b="1" dirty="0" err="1" smtClean="0">
                    <a:effectLst/>
                    <a:latin typeface="Courier New" pitchFamily="49" charset="0"/>
                  </a:rPr>
                  <a:t>i</a:t>
                </a:r>
                <a:r>
                  <a:rPr lang="en-US" sz="1600" b="1" dirty="0" smtClean="0">
                    <a:effectLst/>
                    <a:latin typeface="Courier New" pitchFamily="49" charset="0"/>
                  </a:rPr>
                  <a:t> </a:t>
                </a:r>
                <a:r>
                  <a:rPr lang="en-US" sz="1600" b="1" dirty="0">
                    <a:effectLst/>
                    <a:latin typeface="Courier New" pitchFamily="49" charset="0"/>
                  </a:rPr>
                  <a:t>&lt; size - 1; </a:t>
                </a:r>
                <a:r>
                  <a:rPr lang="en-US" sz="1600" b="1" dirty="0" err="1" smtClean="0">
                    <a:effectLst/>
                    <a:latin typeface="Courier New" pitchFamily="49" charset="0"/>
                  </a:rPr>
                  <a:t>i</a:t>
                </a:r>
                <a:r>
                  <a:rPr lang="en-US" sz="1600" b="1" dirty="0" smtClean="0">
                    <a:effectLst/>
                    <a:latin typeface="Courier New" pitchFamily="49" charset="0"/>
                  </a:rPr>
                  <a:t>++ ) {</a:t>
                </a:r>
                <a:endParaRPr lang="en-US" sz="1600" b="1" dirty="0">
                  <a:effectLst/>
                  <a:latin typeface="Courier New" pitchFamily="49" charset="0"/>
                </a:endParaRPr>
              </a:p>
              <a:p>
                <a:pPr>
                  <a:spcBef>
                    <a:spcPct val="0"/>
                  </a:spcBef>
                  <a:tabLst>
                    <a:tab pos="139700" algn="r"/>
                    <a:tab pos="292100" algn="l"/>
                  </a:tabLst>
                </a:pPr>
                <a:endParaRPr lang="en-US" sz="1600" b="1" dirty="0">
                  <a:solidFill>
                    <a:schemeClr val="tx1"/>
                  </a:solidFill>
                  <a:effectLst/>
                  <a:latin typeface="Courier New" pitchFamily="49" charset="0"/>
                </a:endParaRPr>
              </a:p>
            </p:txBody>
          </p:sp>
        </p:grpSp>
        <p:grpSp>
          <p:nvGrpSpPr>
            <p:cNvPr id="5" name="Group 10"/>
            <p:cNvGrpSpPr>
              <a:grpSpLocks/>
            </p:cNvGrpSpPr>
            <p:nvPr/>
          </p:nvGrpSpPr>
          <p:grpSpPr bwMode="auto">
            <a:xfrm>
              <a:off x="0" y="721"/>
              <a:ext cx="3072" cy="428"/>
              <a:chOff x="0" y="721"/>
              <a:chExt cx="3072" cy="428"/>
            </a:xfrm>
          </p:grpSpPr>
          <p:sp>
            <p:nvSpPr>
              <p:cNvPr id="61451" name="Rectangle 11"/>
              <p:cNvSpPr>
                <a:spLocks noChangeArrowheads="1"/>
              </p:cNvSpPr>
              <p:nvPr/>
            </p:nvSpPr>
            <p:spPr bwMode="auto">
              <a:xfrm>
                <a:off x="0" y="721"/>
                <a:ext cx="3072" cy="428"/>
              </a:xfrm>
              <a:prstGeom prst="rect">
                <a:avLst/>
              </a:prstGeom>
              <a:solidFill>
                <a:srgbClr val="FFE699"/>
              </a:solidFill>
              <a:ln w="9525">
                <a:noFill/>
                <a:miter lim="800000"/>
                <a:headEnd/>
                <a:tailEnd/>
              </a:ln>
              <a:effectLst/>
            </p:spPr>
            <p:txBody>
              <a:bodyPr anchor="ctr">
                <a:spAutoFit/>
              </a:bodyPr>
              <a:lstStyle/>
              <a:p>
                <a:endParaRPr lang="en-US" sz="1600">
                  <a:effectLst/>
                </a:endParaRPr>
              </a:p>
            </p:txBody>
          </p:sp>
          <p:sp>
            <p:nvSpPr>
              <p:cNvPr id="61452" name="Rectangle 12"/>
              <p:cNvSpPr>
                <a:spLocks noChangeArrowheads="1"/>
              </p:cNvSpPr>
              <p:nvPr/>
            </p:nvSpPr>
            <p:spPr bwMode="auto">
              <a:xfrm>
                <a:off x="0" y="748"/>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dirty="0">
                    <a:solidFill>
                      <a:srgbClr val="4D8DFF"/>
                    </a:solidFill>
                    <a:effectLst/>
                    <a:latin typeface="Courier New" pitchFamily="49" charset="0"/>
                  </a:rPr>
                  <a:t>	</a:t>
                </a:r>
                <a:r>
                  <a:rPr lang="en-US" sz="1600" b="1" dirty="0" smtClean="0">
                    <a:solidFill>
                      <a:srgbClr val="4D8DFF"/>
                    </a:solidFill>
                    <a:effectLst/>
                    <a:latin typeface="Courier New" pitchFamily="49" charset="0"/>
                  </a:rPr>
                  <a:t>35</a:t>
                </a:r>
                <a:r>
                  <a:rPr lang="en-US" sz="1600" b="1" dirty="0" smtClean="0">
                    <a:effectLst/>
                    <a:latin typeface="Courier New" pitchFamily="49" charset="0"/>
                  </a:rPr>
                  <a:t>      </a:t>
                </a:r>
                <a:r>
                  <a:rPr lang="en-US" sz="1600" b="1" dirty="0" err="1" smtClean="0">
                    <a:effectLst/>
                    <a:latin typeface="Courier New" pitchFamily="49" charset="0"/>
                  </a:rPr>
                  <a:t>minIndex</a:t>
                </a:r>
                <a:r>
                  <a:rPr lang="en-US" sz="1600" b="1" dirty="0" smtClean="0">
                    <a:effectLst/>
                    <a:latin typeface="Courier New" pitchFamily="49" charset="0"/>
                  </a:rPr>
                  <a:t> = </a:t>
                </a:r>
                <a:r>
                  <a:rPr lang="en-US" sz="1600" b="1" dirty="0" err="1" smtClean="0">
                    <a:effectLst/>
                    <a:latin typeface="Courier New" pitchFamily="49" charset="0"/>
                  </a:rPr>
                  <a:t>i</a:t>
                </a:r>
                <a:r>
                  <a:rPr lang="en-US" sz="1600" b="1" dirty="0" smtClean="0">
                    <a:effectLst/>
                    <a:latin typeface="Courier New" pitchFamily="49" charset="0"/>
                  </a:rPr>
                  <a:t>;</a:t>
                </a:r>
                <a:r>
                  <a:rPr lang="en-US" sz="1600" b="1" dirty="0">
                    <a:solidFill>
                      <a:srgbClr val="4D8DFF"/>
                    </a:solidFill>
                    <a:effectLst/>
                    <a:latin typeface="Courier New" pitchFamily="49" charset="0"/>
                  </a:rPr>
                  <a:t>	</a:t>
                </a:r>
                <a:r>
                  <a:rPr lang="en-US" sz="1600" b="1" dirty="0">
                    <a:effectLst/>
                    <a:latin typeface="Courier New" pitchFamily="49" charset="0"/>
                  </a:rPr>
                  <a:t>	</a:t>
                </a:r>
                <a:r>
                  <a:rPr lang="en-US" sz="1600" b="1" dirty="0" smtClean="0">
                    <a:effectLst/>
                    <a:latin typeface="Courier New" pitchFamily="49" charset="0"/>
                  </a:rPr>
                  <a:t> </a:t>
                </a:r>
                <a:endParaRPr lang="en-US" sz="1600" b="1" dirty="0">
                  <a:effectLst/>
                  <a:latin typeface="Courier New" pitchFamily="49" charset="0"/>
                </a:endParaRPr>
              </a:p>
            </p:txBody>
          </p:sp>
        </p:grpSp>
        <p:grpSp>
          <p:nvGrpSpPr>
            <p:cNvPr id="6" name="Group 13"/>
            <p:cNvGrpSpPr>
              <a:grpSpLocks/>
            </p:cNvGrpSpPr>
            <p:nvPr/>
          </p:nvGrpSpPr>
          <p:grpSpPr bwMode="auto">
            <a:xfrm>
              <a:off x="0" y="1054"/>
              <a:ext cx="3072" cy="469"/>
              <a:chOff x="0" y="1054"/>
              <a:chExt cx="3072" cy="469"/>
            </a:xfrm>
          </p:grpSpPr>
          <p:sp>
            <p:nvSpPr>
              <p:cNvPr id="61454" name="Rectangle 14"/>
              <p:cNvSpPr>
                <a:spLocks noChangeArrowheads="1"/>
              </p:cNvSpPr>
              <p:nvPr/>
            </p:nvSpPr>
            <p:spPr bwMode="auto">
              <a:xfrm>
                <a:off x="0" y="1095"/>
                <a:ext cx="3072" cy="428"/>
              </a:xfrm>
              <a:prstGeom prst="rect">
                <a:avLst/>
              </a:prstGeom>
              <a:solidFill>
                <a:srgbClr val="FFE699"/>
              </a:solidFill>
              <a:ln w="9525">
                <a:noFill/>
                <a:miter lim="800000"/>
                <a:headEnd/>
                <a:tailEnd/>
              </a:ln>
              <a:effectLst/>
            </p:spPr>
            <p:txBody>
              <a:bodyPr anchor="ctr">
                <a:spAutoFit/>
              </a:bodyPr>
              <a:lstStyle/>
              <a:p>
                <a:endParaRPr lang="en-US" sz="1600">
                  <a:effectLst/>
                </a:endParaRPr>
              </a:p>
            </p:txBody>
          </p:sp>
          <p:sp>
            <p:nvSpPr>
              <p:cNvPr id="61455" name="Rectangle 15"/>
              <p:cNvSpPr>
                <a:spLocks noChangeArrowheads="1"/>
              </p:cNvSpPr>
              <p:nvPr/>
            </p:nvSpPr>
            <p:spPr bwMode="auto">
              <a:xfrm>
                <a:off x="0" y="1054"/>
                <a:ext cx="3072" cy="442"/>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dirty="0">
                    <a:solidFill>
                      <a:srgbClr val="4D8DFF"/>
                    </a:solidFill>
                    <a:effectLst/>
                    <a:latin typeface="Courier New" pitchFamily="49" charset="0"/>
                  </a:rPr>
                  <a:t>	36	</a:t>
                </a:r>
                <a:r>
                  <a:rPr lang="en-US" sz="1600" b="1" dirty="0">
                    <a:effectLst/>
                    <a:latin typeface="Courier New" pitchFamily="49" charset="0"/>
                  </a:rPr>
                  <a:t>      </a:t>
                </a:r>
                <a:r>
                  <a:rPr lang="en-US" sz="1600" b="1" dirty="0">
                    <a:solidFill>
                      <a:srgbClr val="275AFF"/>
                    </a:solidFill>
                    <a:effectLst/>
                    <a:latin typeface="Courier New" pitchFamily="49" charset="0"/>
                  </a:rPr>
                  <a:t>for</a:t>
                </a:r>
                <a:r>
                  <a:rPr lang="en-US" sz="1600" b="1" dirty="0">
                    <a:effectLst/>
                    <a:latin typeface="Courier New" pitchFamily="49" charset="0"/>
                  </a:rPr>
                  <a:t> ( j = </a:t>
                </a:r>
                <a:r>
                  <a:rPr lang="en-US" sz="1600" b="1" dirty="0" smtClean="0">
                    <a:effectLst/>
                    <a:latin typeface="Courier New" pitchFamily="49" charset="0"/>
                  </a:rPr>
                  <a:t>i+1; </a:t>
                </a:r>
                <a:r>
                  <a:rPr lang="en-US" sz="1600" b="1" dirty="0">
                    <a:effectLst/>
                    <a:latin typeface="Courier New" pitchFamily="49" charset="0"/>
                  </a:rPr>
                  <a:t>j &lt; size - 1; j++ )</a:t>
                </a:r>
              </a:p>
              <a:p>
                <a:pPr>
                  <a:spcBef>
                    <a:spcPct val="0"/>
                  </a:spcBef>
                  <a:tabLst>
                    <a:tab pos="139700" algn="r"/>
                    <a:tab pos="292100" algn="l"/>
                  </a:tabLst>
                </a:pPr>
                <a:endParaRPr lang="en-US" sz="1600" b="1" dirty="0">
                  <a:solidFill>
                    <a:schemeClr val="tx1"/>
                  </a:solidFill>
                  <a:effectLst/>
                  <a:latin typeface="Courier New" pitchFamily="49" charset="0"/>
                </a:endParaRPr>
              </a:p>
            </p:txBody>
          </p:sp>
        </p:grpSp>
        <p:grpSp>
          <p:nvGrpSpPr>
            <p:cNvPr id="7" name="Group 16"/>
            <p:cNvGrpSpPr>
              <a:grpSpLocks/>
            </p:cNvGrpSpPr>
            <p:nvPr/>
          </p:nvGrpSpPr>
          <p:grpSpPr bwMode="auto">
            <a:xfrm>
              <a:off x="0" y="1400"/>
              <a:ext cx="3072" cy="497"/>
              <a:chOff x="0" y="1400"/>
              <a:chExt cx="3072" cy="497"/>
            </a:xfrm>
          </p:grpSpPr>
          <p:sp>
            <p:nvSpPr>
              <p:cNvPr id="61457" name="Rectangle 17"/>
              <p:cNvSpPr>
                <a:spLocks noChangeArrowheads="1"/>
              </p:cNvSpPr>
              <p:nvPr/>
            </p:nvSpPr>
            <p:spPr bwMode="auto">
              <a:xfrm>
                <a:off x="0" y="1469"/>
                <a:ext cx="3072" cy="428"/>
              </a:xfrm>
              <a:prstGeom prst="rect">
                <a:avLst/>
              </a:prstGeom>
              <a:solidFill>
                <a:srgbClr val="FFE699"/>
              </a:solidFill>
              <a:ln w="9525">
                <a:noFill/>
                <a:miter lim="800000"/>
                <a:headEnd/>
                <a:tailEnd/>
              </a:ln>
              <a:effectLst/>
            </p:spPr>
            <p:txBody>
              <a:bodyPr anchor="ctr">
                <a:spAutoFit/>
              </a:bodyPr>
              <a:lstStyle/>
              <a:p>
                <a:endParaRPr lang="en-US" sz="1600">
                  <a:effectLst/>
                </a:endParaRPr>
              </a:p>
            </p:txBody>
          </p:sp>
          <p:sp>
            <p:nvSpPr>
              <p:cNvPr id="61458" name="Rectangle 18"/>
              <p:cNvSpPr>
                <a:spLocks noChangeArrowheads="1"/>
              </p:cNvSpPr>
              <p:nvPr/>
            </p:nvSpPr>
            <p:spPr bwMode="auto">
              <a:xfrm>
                <a:off x="0" y="1400"/>
                <a:ext cx="3072" cy="425"/>
              </a:xfrm>
              <a:prstGeom prst="rect">
                <a:avLst/>
              </a:prstGeom>
              <a:solidFill>
                <a:srgbClr val="FFE699"/>
              </a:solidFill>
              <a:ln w="9525">
                <a:noFill/>
                <a:miter lim="800000"/>
                <a:headEnd/>
                <a:tailEnd/>
              </a:ln>
              <a:effectLst/>
            </p:spPr>
            <p:txBody>
              <a:bodyPr/>
              <a:lstStyle/>
              <a:p>
                <a:pPr>
                  <a:tabLst>
                    <a:tab pos="139700" algn="r"/>
                    <a:tab pos="292100" algn="l"/>
                  </a:tabLst>
                </a:pPr>
                <a:r>
                  <a:rPr lang="en-US" sz="1600" b="1" dirty="0">
                    <a:solidFill>
                      <a:srgbClr val="4D8DFF"/>
                    </a:solidFill>
                    <a:effectLst/>
                    <a:latin typeface="Courier New" pitchFamily="49" charset="0"/>
                  </a:rPr>
                  <a:t>	37	</a:t>
                </a:r>
                <a:r>
                  <a:rPr lang="en-US" sz="1600" b="1" dirty="0" smtClean="0">
                    <a:solidFill>
                      <a:srgbClr val="4D8DFF"/>
                    </a:solidFill>
                    <a:effectLst/>
                    <a:latin typeface="Courier New" pitchFamily="49" charset="0"/>
                  </a:rPr>
                  <a:t>        </a:t>
                </a:r>
                <a:r>
                  <a:rPr lang="en-US" sz="1600" b="1" dirty="0" smtClean="0">
                    <a:solidFill>
                      <a:srgbClr val="275AFF"/>
                    </a:solidFill>
                    <a:effectLst/>
                    <a:latin typeface="Courier New" pitchFamily="49" charset="0"/>
                  </a:rPr>
                  <a:t>if</a:t>
                </a:r>
                <a:r>
                  <a:rPr lang="en-US" sz="1600" b="1" dirty="0" smtClean="0">
                    <a:effectLst/>
                    <a:latin typeface="Courier New" pitchFamily="49" charset="0"/>
                  </a:rPr>
                  <a:t> ( array[ j ] &lt; array[ </a:t>
                </a:r>
                <a:r>
                  <a:rPr lang="en-US" sz="1600" b="1" dirty="0" err="1" smtClean="0">
                    <a:effectLst/>
                    <a:latin typeface="Courier New" pitchFamily="49" charset="0"/>
                  </a:rPr>
                  <a:t>minIndex</a:t>
                </a:r>
                <a:r>
                  <a:rPr lang="en-US" sz="1600" b="1" dirty="0" smtClean="0">
                    <a:effectLst/>
                    <a:latin typeface="Courier New" pitchFamily="49" charset="0"/>
                  </a:rPr>
                  <a:t> ] )</a:t>
                </a:r>
              </a:p>
              <a:p>
                <a:pPr eaLnBrk="1" hangingPunct="1">
                  <a:spcBef>
                    <a:spcPct val="0"/>
                  </a:spcBef>
                  <a:tabLst>
                    <a:tab pos="139700" algn="r"/>
                    <a:tab pos="292100" algn="l"/>
                  </a:tabLst>
                </a:pPr>
                <a:endParaRPr lang="en-US" sz="1600" b="1" dirty="0">
                  <a:effectLst/>
                  <a:latin typeface="Courier New" pitchFamily="49" charset="0"/>
                </a:endParaRPr>
              </a:p>
              <a:p>
                <a:pPr>
                  <a:spcBef>
                    <a:spcPct val="0"/>
                  </a:spcBef>
                  <a:tabLst>
                    <a:tab pos="139700" algn="r"/>
                    <a:tab pos="292100" algn="l"/>
                  </a:tabLst>
                </a:pPr>
                <a:endParaRPr lang="en-US" sz="1600" b="1" dirty="0">
                  <a:solidFill>
                    <a:schemeClr val="tx1"/>
                  </a:solidFill>
                  <a:effectLst/>
                  <a:latin typeface="Courier New" pitchFamily="49" charset="0"/>
                </a:endParaRPr>
              </a:p>
            </p:txBody>
          </p:sp>
        </p:grpSp>
        <p:grpSp>
          <p:nvGrpSpPr>
            <p:cNvPr id="8" name="Group 19"/>
            <p:cNvGrpSpPr>
              <a:grpSpLocks/>
            </p:cNvGrpSpPr>
            <p:nvPr/>
          </p:nvGrpSpPr>
          <p:grpSpPr bwMode="auto">
            <a:xfrm>
              <a:off x="0" y="1766"/>
              <a:ext cx="3072" cy="505"/>
              <a:chOff x="0" y="1766"/>
              <a:chExt cx="3072" cy="505"/>
            </a:xfrm>
          </p:grpSpPr>
          <p:sp>
            <p:nvSpPr>
              <p:cNvPr id="61460" name="Rectangle 20"/>
              <p:cNvSpPr>
                <a:spLocks noChangeArrowheads="1"/>
              </p:cNvSpPr>
              <p:nvPr/>
            </p:nvSpPr>
            <p:spPr bwMode="auto">
              <a:xfrm>
                <a:off x="0" y="1843"/>
                <a:ext cx="3072" cy="428"/>
              </a:xfrm>
              <a:prstGeom prst="rect">
                <a:avLst/>
              </a:prstGeom>
              <a:solidFill>
                <a:srgbClr val="FFE699"/>
              </a:solidFill>
              <a:ln w="9525">
                <a:noFill/>
                <a:miter lim="800000"/>
                <a:headEnd/>
                <a:tailEnd/>
              </a:ln>
              <a:effectLst/>
            </p:spPr>
            <p:txBody>
              <a:bodyPr anchor="ctr">
                <a:spAutoFit/>
              </a:bodyPr>
              <a:lstStyle/>
              <a:p>
                <a:endParaRPr lang="en-US" sz="1600">
                  <a:effectLst/>
                </a:endParaRPr>
              </a:p>
            </p:txBody>
          </p:sp>
          <p:sp>
            <p:nvSpPr>
              <p:cNvPr id="61461" name="Rectangle 21"/>
              <p:cNvSpPr>
                <a:spLocks noChangeArrowheads="1"/>
              </p:cNvSpPr>
              <p:nvPr/>
            </p:nvSpPr>
            <p:spPr bwMode="auto">
              <a:xfrm>
                <a:off x="0" y="1766"/>
                <a:ext cx="3072" cy="443"/>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dirty="0">
                    <a:solidFill>
                      <a:srgbClr val="4D8DFF"/>
                    </a:solidFill>
                    <a:effectLst/>
                    <a:latin typeface="Courier New" pitchFamily="49" charset="0"/>
                  </a:rPr>
                  <a:t>	</a:t>
                </a:r>
                <a:r>
                  <a:rPr lang="en-US" sz="1600" b="1" dirty="0" smtClean="0">
                    <a:solidFill>
                      <a:srgbClr val="4D8DFF"/>
                    </a:solidFill>
                    <a:effectLst/>
                    <a:latin typeface="Courier New" pitchFamily="49" charset="0"/>
                  </a:rPr>
                  <a:t>38              </a:t>
                </a:r>
                <a:r>
                  <a:rPr lang="en-US" sz="1600" b="1" dirty="0" err="1" smtClean="0">
                    <a:effectLst/>
                    <a:latin typeface="Courier New" pitchFamily="49" charset="0"/>
                  </a:rPr>
                  <a:t>minIndex</a:t>
                </a:r>
                <a:r>
                  <a:rPr lang="en-US" sz="1600" b="1" dirty="0" smtClean="0">
                    <a:effectLst/>
                    <a:latin typeface="Courier New" pitchFamily="49" charset="0"/>
                  </a:rPr>
                  <a:t> = j;</a:t>
                </a:r>
                <a:r>
                  <a:rPr lang="en-US" sz="1600" b="1" dirty="0">
                    <a:solidFill>
                      <a:srgbClr val="4D8DFF"/>
                    </a:solidFill>
                    <a:effectLst/>
                    <a:latin typeface="Courier New" pitchFamily="49" charset="0"/>
                  </a:rPr>
                  <a:t>	</a:t>
                </a:r>
                <a:endParaRPr lang="en-US" sz="1600" b="1" dirty="0">
                  <a:solidFill>
                    <a:schemeClr val="tx1"/>
                  </a:solidFill>
                  <a:effectLst/>
                  <a:latin typeface="Courier New" pitchFamily="49" charset="0"/>
                </a:endParaRPr>
              </a:p>
            </p:txBody>
          </p:sp>
        </p:grpSp>
        <p:grpSp>
          <p:nvGrpSpPr>
            <p:cNvPr id="9" name="Group 22"/>
            <p:cNvGrpSpPr>
              <a:grpSpLocks/>
            </p:cNvGrpSpPr>
            <p:nvPr/>
          </p:nvGrpSpPr>
          <p:grpSpPr bwMode="auto">
            <a:xfrm>
              <a:off x="0" y="2217"/>
              <a:ext cx="3072" cy="474"/>
              <a:chOff x="0" y="2217"/>
              <a:chExt cx="3072" cy="474"/>
            </a:xfrm>
          </p:grpSpPr>
          <p:sp>
            <p:nvSpPr>
              <p:cNvPr id="61463" name="Rectangle 23"/>
              <p:cNvSpPr>
                <a:spLocks noChangeArrowheads="1"/>
              </p:cNvSpPr>
              <p:nvPr/>
            </p:nvSpPr>
            <p:spPr bwMode="auto">
              <a:xfrm>
                <a:off x="0" y="2217"/>
                <a:ext cx="3072" cy="428"/>
              </a:xfrm>
              <a:prstGeom prst="rect">
                <a:avLst/>
              </a:prstGeom>
              <a:solidFill>
                <a:srgbClr val="FFE699"/>
              </a:solidFill>
              <a:ln w="9525">
                <a:noFill/>
                <a:miter lim="800000"/>
                <a:headEnd/>
                <a:tailEnd/>
              </a:ln>
              <a:effectLst/>
            </p:spPr>
            <p:txBody>
              <a:bodyPr anchor="ctr">
                <a:spAutoFit/>
              </a:bodyPr>
              <a:lstStyle/>
              <a:p>
                <a:endParaRPr lang="en-US" sz="1600">
                  <a:effectLst/>
                </a:endParaRPr>
              </a:p>
            </p:txBody>
          </p:sp>
          <p:sp>
            <p:nvSpPr>
              <p:cNvPr id="61464" name="Rectangle 24"/>
              <p:cNvSpPr>
                <a:spLocks noChangeArrowheads="1"/>
              </p:cNvSpPr>
              <p:nvPr/>
            </p:nvSpPr>
            <p:spPr bwMode="auto">
              <a:xfrm>
                <a:off x="0" y="2244"/>
                <a:ext cx="3072" cy="447"/>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dirty="0">
                    <a:solidFill>
                      <a:srgbClr val="4D8DFF"/>
                    </a:solidFill>
                    <a:effectLst/>
                    <a:latin typeface="Courier New" pitchFamily="49" charset="0"/>
                  </a:rPr>
                  <a:t>	39	</a:t>
                </a:r>
                <a:r>
                  <a:rPr lang="en-US" sz="1600" b="1" dirty="0">
                    <a:effectLst/>
                    <a:latin typeface="Courier New" pitchFamily="49" charset="0"/>
                  </a:rPr>
                  <a:t>     </a:t>
                </a:r>
                <a:r>
                  <a:rPr lang="en-US" sz="1600" b="1" dirty="0" smtClean="0">
                    <a:effectLst/>
                    <a:latin typeface="Courier New" pitchFamily="49" charset="0"/>
                  </a:rPr>
                  <a:t>swap</a:t>
                </a:r>
                <a:r>
                  <a:rPr lang="en-US" sz="1600" b="1" dirty="0">
                    <a:effectLst/>
                    <a:latin typeface="Courier New" pitchFamily="49" charset="0"/>
                  </a:rPr>
                  <a:t>( &amp;array[ </a:t>
                </a:r>
                <a:r>
                  <a:rPr lang="en-US" sz="1600" b="1" dirty="0" err="1" smtClean="0">
                    <a:effectLst/>
                    <a:latin typeface="Courier New" pitchFamily="49" charset="0"/>
                  </a:rPr>
                  <a:t>i</a:t>
                </a:r>
                <a:r>
                  <a:rPr lang="en-US" sz="1600" b="1" dirty="0" smtClean="0">
                    <a:effectLst/>
                    <a:latin typeface="Courier New" pitchFamily="49" charset="0"/>
                  </a:rPr>
                  <a:t> </a:t>
                </a:r>
                <a:r>
                  <a:rPr lang="en-US" sz="1600" b="1" dirty="0">
                    <a:effectLst/>
                    <a:latin typeface="Courier New" pitchFamily="49" charset="0"/>
                  </a:rPr>
                  <a:t>], &amp;array[ </a:t>
                </a:r>
                <a:r>
                  <a:rPr lang="en-US" sz="1600" b="1" dirty="0" err="1" smtClean="0">
                    <a:effectLst/>
                    <a:latin typeface="Courier New" pitchFamily="49" charset="0"/>
                  </a:rPr>
                  <a:t>minIndex</a:t>
                </a:r>
                <a:r>
                  <a:rPr lang="en-US" sz="1600" b="1" dirty="0" smtClean="0">
                    <a:effectLst/>
                    <a:latin typeface="Courier New" pitchFamily="49" charset="0"/>
                  </a:rPr>
                  <a:t> </a:t>
                </a:r>
                <a:r>
                  <a:rPr lang="en-US" sz="1600" b="1" dirty="0">
                    <a:effectLst/>
                    <a:latin typeface="Courier New" pitchFamily="49" charset="0"/>
                  </a:rPr>
                  <a:t>] );</a:t>
                </a:r>
              </a:p>
              <a:p>
                <a:pPr>
                  <a:spcBef>
                    <a:spcPct val="0"/>
                  </a:spcBef>
                  <a:tabLst>
                    <a:tab pos="139700" algn="r"/>
                    <a:tab pos="292100" algn="l"/>
                  </a:tabLst>
                </a:pPr>
                <a:endParaRPr lang="en-US" sz="1600" b="1" dirty="0">
                  <a:solidFill>
                    <a:schemeClr val="tx1"/>
                  </a:solidFill>
                  <a:effectLst/>
                  <a:latin typeface="Courier New" pitchFamily="49" charset="0"/>
                </a:endParaRPr>
              </a:p>
            </p:txBody>
          </p:sp>
        </p:grpSp>
        <p:sp>
          <p:nvSpPr>
            <p:cNvPr id="61467" name="Rectangle 27"/>
            <p:cNvSpPr>
              <a:spLocks noChangeArrowheads="1"/>
            </p:cNvSpPr>
            <p:nvPr/>
          </p:nvSpPr>
          <p:spPr bwMode="auto">
            <a:xfrm>
              <a:off x="0" y="2618"/>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dirty="0">
                  <a:solidFill>
                    <a:srgbClr val="4D8DFF"/>
                  </a:solidFill>
                  <a:effectLst/>
                  <a:latin typeface="Courier New" pitchFamily="49" charset="0"/>
                </a:rPr>
                <a:t>	40	</a:t>
              </a:r>
              <a:r>
                <a:rPr lang="en-US" sz="1600" b="1" dirty="0" smtClean="0">
                  <a:solidFill>
                    <a:srgbClr val="4D8DFF"/>
                  </a:solidFill>
                  <a:effectLst/>
                  <a:latin typeface="Courier New" pitchFamily="49" charset="0"/>
                </a:rPr>
                <a:t>   </a:t>
              </a:r>
              <a:r>
                <a:rPr lang="en-US" sz="1600" b="1" dirty="0" smtClean="0">
                  <a:effectLst/>
                  <a:latin typeface="Courier New" pitchFamily="49" charset="0"/>
                </a:rPr>
                <a:t>}  </a:t>
              </a:r>
              <a:r>
                <a:rPr lang="en-US" sz="1600" b="1" dirty="0" smtClean="0">
                  <a:solidFill>
                    <a:srgbClr val="275AFF"/>
                  </a:solidFill>
                  <a:effectLst/>
                  <a:latin typeface="Courier New" pitchFamily="49" charset="0"/>
                </a:rPr>
                <a:t>// end of outer for loop</a:t>
              </a:r>
              <a:endParaRPr lang="en-US" sz="1600" b="1" dirty="0">
                <a:solidFill>
                  <a:srgbClr val="275AFF"/>
                </a:solidFill>
                <a:effectLst/>
                <a:latin typeface="Courier New" pitchFamily="49" charset="0"/>
              </a:endParaRPr>
            </a:p>
            <a:p>
              <a:pPr>
                <a:spcBef>
                  <a:spcPct val="0"/>
                </a:spcBef>
                <a:tabLst>
                  <a:tab pos="139700" algn="r"/>
                  <a:tab pos="292100" algn="l"/>
                </a:tabLst>
              </a:pPr>
              <a:endParaRPr lang="en-US" sz="1600" b="1" dirty="0">
                <a:solidFill>
                  <a:schemeClr val="tx1"/>
                </a:solidFill>
                <a:effectLst/>
                <a:latin typeface="Courier New" pitchFamily="49" charset="0"/>
              </a:endParaRPr>
            </a:p>
          </p:txBody>
        </p:sp>
        <p:grpSp>
          <p:nvGrpSpPr>
            <p:cNvPr id="10" name="Group 28"/>
            <p:cNvGrpSpPr>
              <a:grpSpLocks/>
            </p:cNvGrpSpPr>
            <p:nvPr/>
          </p:nvGrpSpPr>
          <p:grpSpPr bwMode="auto">
            <a:xfrm>
              <a:off x="0" y="2965"/>
              <a:ext cx="3072" cy="428"/>
              <a:chOff x="0" y="2965"/>
              <a:chExt cx="3072" cy="428"/>
            </a:xfrm>
          </p:grpSpPr>
          <p:sp>
            <p:nvSpPr>
              <p:cNvPr id="61469" name="Rectangle 29"/>
              <p:cNvSpPr>
                <a:spLocks noChangeArrowheads="1"/>
              </p:cNvSpPr>
              <p:nvPr/>
            </p:nvSpPr>
            <p:spPr bwMode="auto">
              <a:xfrm>
                <a:off x="0" y="2965"/>
                <a:ext cx="3072" cy="428"/>
              </a:xfrm>
              <a:prstGeom prst="rect">
                <a:avLst/>
              </a:prstGeom>
              <a:solidFill>
                <a:srgbClr val="FFE699"/>
              </a:solidFill>
              <a:ln w="9525">
                <a:noFill/>
                <a:miter lim="800000"/>
                <a:headEnd/>
                <a:tailEnd/>
              </a:ln>
              <a:effectLst/>
            </p:spPr>
            <p:txBody>
              <a:bodyPr anchor="ctr">
                <a:spAutoFit/>
              </a:bodyPr>
              <a:lstStyle/>
              <a:p>
                <a:endParaRPr lang="en-US" sz="1600">
                  <a:effectLst/>
                </a:endParaRPr>
              </a:p>
            </p:txBody>
          </p:sp>
          <p:sp>
            <p:nvSpPr>
              <p:cNvPr id="61470" name="Rectangle 30"/>
              <p:cNvSpPr>
                <a:spLocks noChangeArrowheads="1"/>
              </p:cNvSpPr>
              <p:nvPr/>
            </p:nvSpPr>
            <p:spPr bwMode="auto">
              <a:xfrm>
                <a:off x="0" y="2992"/>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dirty="0">
                    <a:solidFill>
                      <a:srgbClr val="4D8DFF"/>
                    </a:solidFill>
                    <a:effectLst/>
                    <a:latin typeface="Courier New" pitchFamily="49" charset="0"/>
                  </a:rPr>
                  <a:t>	41	</a:t>
                </a:r>
                <a:r>
                  <a:rPr lang="en-US" sz="1600" b="1" dirty="0" smtClean="0">
                    <a:effectLst/>
                    <a:latin typeface="Courier New" pitchFamily="49" charset="0"/>
                  </a:rPr>
                  <a:t>}</a:t>
                </a:r>
                <a:endParaRPr lang="en-US" sz="1600" b="1" dirty="0">
                  <a:effectLst/>
                  <a:latin typeface="Courier New" pitchFamily="49" charset="0"/>
                </a:endParaRPr>
              </a:p>
              <a:p>
                <a:pPr>
                  <a:spcBef>
                    <a:spcPct val="0"/>
                  </a:spcBef>
                  <a:tabLst>
                    <a:tab pos="139700" algn="r"/>
                    <a:tab pos="292100" algn="l"/>
                  </a:tabLst>
                </a:pPr>
                <a:endParaRPr lang="en-US" sz="1600" b="1" dirty="0">
                  <a:solidFill>
                    <a:schemeClr val="tx1"/>
                  </a:solidFill>
                  <a:effectLst/>
                  <a:latin typeface="Courier New" pitchFamily="49" charset="0"/>
                </a:endParaRPr>
              </a:p>
            </p:txBody>
          </p:sp>
        </p:grpSp>
        <p:grpSp>
          <p:nvGrpSpPr>
            <p:cNvPr id="11" name="Group 31"/>
            <p:cNvGrpSpPr>
              <a:grpSpLocks/>
            </p:cNvGrpSpPr>
            <p:nvPr/>
          </p:nvGrpSpPr>
          <p:grpSpPr bwMode="auto">
            <a:xfrm>
              <a:off x="0" y="3366"/>
              <a:ext cx="3072" cy="478"/>
              <a:chOff x="0" y="3366"/>
              <a:chExt cx="3072" cy="478"/>
            </a:xfrm>
          </p:grpSpPr>
          <p:sp>
            <p:nvSpPr>
              <p:cNvPr id="61472" name="Rectangle 32"/>
              <p:cNvSpPr>
                <a:spLocks noChangeArrowheads="1"/>
              </p:cNvSpPr>
              <p:nvPr/>
            </p:nvSpPr>
            <p:spPr bwMode="auto">
              <a:xfrm>
                <a:off x="0" y="3416"/>
                <a:ext cx="3072" cy="428"/>
              </a:xfrm>
              <a:prstGeom prst="rect">
                <a:avLst/>
              </a:prstGeom>
              <a:solidFill>
                <a:srgbClr val="FFE699"/>
              </a:solidFill>
              <a:ln w="9525">
                <a:noFill/>
                <a:miter lim="800000"/>
                <a:headEnd/>
                <a:tailEnd/>
              </a:ln>
              <a:effectLst/>
            </p:spPr>
            <p:txBody>
              <a:bodyPr wrap="square" anchor="ctr">
                <a:spAutoFit/>
              </a:bodyPr>
              <a:lstStyle/>
              <a:p>
                <a:endParaRPr lang="en-US" sz="1600">
                  <a:effectLst/>
                </a:endParaRPr>
              </a:p>
            </p:txBody>
          </p:sp>
          <p:sp>
            <p:nvSpPr>
              <p:cNvPr id="61473" name="Rectangle 33"/>
              <p:cNvSpPr>
                <a:spLocks noChangeArrowheads="1"/>
              </p:cNvSpPr>
              <p:nvPr/>
            </p:nvSpPr>
            <p:spPr bwMode="auto">
              <a:xfrm>
                <a:off x="0" y="3366"/>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dirty="0">
                    <a:solidFill>
                      <a:srgbClr val="4D8DFF"/>
                    </a:solidFill>
                    <a:effectLst/>
                    <a:latin typeface="Courier New" pitchFamily="49" charset="0"/>
                  </a:rPr>
                  <a:t>	42	</a:t>
                </a:r>
                <a:r>
                  <a:rPr lang="en-US" sz="1600" b="1" dirty="0">
                    <a:solidFill>
                      <a:srgbClr val="275AFF"/>
                    </a:solidFill>
                    <a:effectLst/>
                    <a:latin typeface="Courier New" pitchFamily="49" charset="0"/>
                  </a:rPr>
                  <a:t>void</a:t>
                </a:r>
                <a:r>
                  <a:rPr lang="en-US" sz="1600" b="1" dirty="0">
                    <a:effectLst/>
                    <a:latin typeface="Courier New" pitchFamily="49" charset="0"/>
                  </a:rPr>
                  <a:t> swap( </a:t>
                </a:r>
                <a:r>
                  <a:rPr lang="en-US" sz="1600" b="1" dirty="0" err="1">
                    <a:solidFill>
                      <a:srgbClr val="275AFF"/>
                    </a:solidFill>
                    <a:effectLst/>
                    <a:latin typeface="Courier New" pitchFamily="49" charset="0"/>
                  </a:rPr>
                  <a:t>int</a:t>
                </a:r>
                <a:r>
                  <a:rPr lang="en-US" sz="1600" b="1" dirty="0">
                    <a:effectLst/>
                    <a:latin typeface="Courier New" pitchFamily="49" charset="0"/>
                  </a:rPr>
                  <a:t> *element1Ptr, </a:t>
                </a:r>
                <a:r>
                  <a:rPr lang="en-US" sz="1600" b="1" dirty="0" err="1">
                    <a:solidFill>
                      <a:srgbClr val="275AFF"/>
                    </a:solidFill>
                    <a:effectLst/>
                    <a:latin typeface="Courier New" pitchFamily="49" charset="0"/>
                  </a:rPr>
                  <a:t>int</a:t>
                </a:r>
                <a:r>
                  <a:rPr lang="en-US" sz="1600" b="1" dirty="0">
                    <a:effectLst/>
                    <a:latin typeface="Courier New" pitchFamily="49" charset="0"/>
                  </a:rPr>
                  <a:t> *element2Ptr )</a:t>
                </a:r>
              </a:p>
              <a:p>
                <a:pPr>
                  <a:spcBef>
                    <a:spcPct val="0"/>
                  </a:spcBef>
                  <a:tabLst>
                    <a:tab pos="139700" algn="r"/>
                    <a:tab pos="292100" algn="l"/>
                  </a:tabLst>
                </a:pPr>
                <a:endParaRPr lang="en-US" sz="1600" b="1" dirty="0">
                  <a:solidFill>
                    <a:schemeClr val="tx1"/>
                  </a:solidFill>
                  <a:effectLst/>
                  <a:latin typeface="Courier New" pitchFamily="49" charset="0"/>
                </a:endParaRPr>
              </a:p>
            </p:txBody>
          </p:sp>
        </p:grpSp>
        <p:grpSp>
          <p:nvGrpSpPr>
            <p:cNvPr id="12" name="Group 34"/>
            <p:cNvGrpSpPr>
              <a:grpSpLocks/>
            </p:cNvGrpSpPr>
            <p:nvPr/>
          </p:nvGrpSpPr>
          <p:grpSpPr bwMode="auto">
            <a:xfrm>
              <a:off x="0" y="3713"/>
              <a:ext cx="3072" cy="428"/>
              <a:chOff x="0" y="3713"/>
              <a:chExt cx="3072" cy="428"/>
            </a:xfrm>
          </p:grpSpPr>
          <p:sp>
            <p:nvSpPr>
              <p:cNvPr id="61475" name="Rectangle 35"/>
              <p:cNvSpPr>
                <a:spLocks noChangeArrowheads="1"/>
              </p:cNvSpPr>
              <p:nvPr/>
            </p:nvSpPr>
            <p:spPr bwMode="auto">
              <a:xfrm>
                <a:off x="0" y="3713"/>
                <a:ext cx="3072" cy="428"/>
              </a:xfrm>
              <a:prstGeom prst="rect">
                <a:avLst/>
              </a:prstGeom>
              <a:solidFill>
                <a:srgbClr val="FFE699"/>
              </a:solidFill>
              <a:ln w="9525">
                <a:noFill/>
                <a:miter lim="800000"/>
                <a:headEnd/>
                <a:tailEnd/>
              </a:ln>
              <a:effectLst/>
            </p:spPr>
            <p:txBody>
              <a:bodyPr anchor="ctr">
                <a:spAutoFit/>
              </a:bodyPr>
              <a:lstStyle/>
              <a:p>
                <a:endParaRPr lang="en-US" sz="1600">
                  <a:effectLst/>
                </a:endParaRPr>
              </a:p>
            </p:txBody>
          </p:sp>
          <p:sp>
            <p:nvSpPr>
              <p:cNvPr id="61476" name="Rectangle 36"/>
              <p:cNvSpPr>
                <a:spLocks noChangeArrowheads="1"/>
              </p:cNvSpPr>
              <p:nvPr/>
            </p:nvSpPr>
            <p:spPr bwMode="auto">
              <a:xfrm>
                <a:off x="0" y="3740"/>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a:solidFill>
                      <a:srgbClr val="4D8DFF"/>
                    </a:solidFill>
                    <a:effectLst/>
                    <a:latin typeface="Courier New" pitchFamily="49" charset="0"/>
                  </a:rPr>
                  <a:t>	43	</a:t>
                </a:r>
                <a:r>
                  <a:rPr lang="en-US" sz="1600" b="1">
                    <a:effectLst/>
                    <a:latin typeface="Courier New" pitchFamily="49" charset="0"/>
                  </a:rPr>
                  <a:t>{</a:t>
                </a:r>
              </a:p>
              <a:p>
                <a:pPr>
                  <a:spcBef>
                    <a:spcPct val="0"/>
                  </a:spcBef>
                  <a:tabLst>
                    <a:tab pos="139700" algn="r"/>
                    <a:tab pos="292100" algn="l"/>
                  </a:tabLst>
                </a:pPr>
                <a:endParaRPr lang="en-US" sz="1600" b="1">
                  <a:solidFill>
                    <a:schemeClr val="tx1"/>
                  </a:solidFill>
                  <a:effectLst/>
                  <a:latin typeface="Courier New" pitchFamily="49" charset="0"/>
                </a:endParaRPr>
              </a:p>
            </p:txBody>
          </p:sp>
        </p:grpSp>
        <p:grpSp>
          <p:nvGrpSpPr>
            <p:cNvPr id="13" name="Group 37"/>
            <p:cNvGrpSpPr>
              <a:grpSpLocks/>
            </p:cNvGrpSpPr>
            <p:nvPr/>
          </p:nvGrpSpPr>
          <p:grpSpPr bwMode="auto">
            <a:xfrm>
              <a:off x="0" y="4087"/>
              <a:ext cx="3072" cy="428"/>
              <a:chOff x="0" y="4087"/>
              <a:chExt cx="3072" cy="428"/>
            </a:xfrm>
          </p:grpSpPr>
          <p:sp>
            <p:nvSpPr>
              <p:cNvPr id="61478" name="Rectangle 38"/>
              <p:cNvSpPr>
                <a:spLocks noChangeArrowheads="1"/>
              </p:cNvSpPr>
              <p:nvPr/>
            </p:nvSpPr>
            <p:spPr bwMode="auto">
              <a:xfrm>
                <a:off x="0" y="4087"/>
                <a:ext cx="3072" cy="428"/>
              </a:xfrm>
              <a:prstGeom prst="rect">
                <a:avLst/>
              </a:prstGeom>
              <a:solidFill>
                <a:srgbClr val="FFE699"/>
              </a:solidFill>
              <a:ln w="9525">
                <a:noFill/>
                <a:miter lim="800000"/>
                <a:headEnd/>
                <a:tailEnd/>
              </a:ln>
              <a:effectLst/>
            </p:spPr>
            <p:txBody>
              <a:bodyPr anchor="ctr">
                <a:spAutoFit/>
              </a:bodyPr>
              <a:lstStyle/>
              <a:p>
                <a:endParaRPr lang="en-US" sz="1600">
                  <a:effectLst/>
                </a:endParaRPr>
              </a:p>
            </p:txBody>
          </p:sp>
          <p:sp>
            <p:nvSpPr>
              <p:cNvPr id="61479" name="Rectangle 39"/>
              <p:cNvSpPr>
                <a:spLocks noChangeArrowheads="1"/>
              </p:cNvSpPr>
              <p:nvPr/>
            </p:nvSpPr>
            <p:spPr bwMode="auto">
              <a:xfrm>
                <a:off x="0" y="4114"/>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a:solidFill>
                      <a:srgbClr val="4D8DFF"/>
                    </a:solidFill>
                    <a:effectLst/>
                    <a:latin typeface="Courier New" pitchFamily="49" charset="0"/>
                  </a:rPr>
                  <a:t>	44	</a:t>
                </a:r>
                <a:r>
                  <a:rPr lang="en-US" sz="1600" b="1">
                    <a:effectLst/>
                    <a:latin typeface="Courier New" pitchFamily="49" charset="0"/>
                  </a:rPr>
                  <a:t>   </a:t>
                </a:r>
                <a:r>
                  <a:rPr lang="en-US" sz="1600" b="1">
                    <a:solidFill>
                      <a:srgbClr val="275AFF"/>
                    </a:solidFill>
                    <a:effectLst/>
                    <a:latin typeface="Courier New" pitchFamily="49" charset="0"/>
                  </a:rPr>
                  <a:t>int</a:t>
                </a:r>
                <a:r>
                  <a:rPr lang="en-US" sz="1600" b="1">
                    <a:effectLst/>
                    <a:latin typeface="Courier New" pitchFamily="49" charset="0"/>
                  </a:rPr>
                  <a:t> hold = *element1Ptr;</a:t>
                </a:r>
              </a:p>
              <a:p>
                <a:pPr>
                  <a:spcBef>
                    <a:spcPct val="0"/>
                  </a:spcBef>
                  <a:tabLst>
                    <a:tab pos="139700" algn="r"/>
                    <a:tab pos="292100" algn="l"/>
                  </a:tabLst>
                </a:pPr>
                <a:endParaRPr lang="en-US" sz="1600" b="1">
                  <a:solidFill>
                    <a:schemeClr val="tx1"/>
                  </a:solidFill>
                  <a:effectLst/>
                  <a:latin typeface="Courier New" pitchFamily="49" charset="0"/>
                </a:endParaRPr>
              </a:p>
            </p:txBody>
          </p:sp>
        </p:grpSp>
        <p:grpSp>
          <p:nvGrpSpPr>
            <p:cNvPr id="14" name="Group 40"/>
            <p:cNvGrpSpPr>
              <a:grpSpLocks/>
            </p:cNvGrpSpPr>
            <p:nvPr/>
          </p:nvGrpSpPr>
          <p:grpSpPr bwMode="auto">
            <a:xfrm>
              <a:off x="0" y="4461"/>
              <a:ext cx="3072" cy="428"/>
              <a:chOff x="0" y="4461"/>
              <a:chExt cx="3072" cy="428"/>
            </a:xfrm>
          </p:grpSpPr>
          <p:sp>
            <p:nvSpPr>
              <p:cNvPr id="61481" name="Rectangle 41"/>
              <p:cNvSpPr>
                <a:spLocks noChangeArrowheads="1"/>
              </p:cNvSpPr>
              <p:nvPr/>
            </p:nvSpPr>
            <p:spPr bwMode="auto">
              <a:xfrm>
                <a:off x="0" y="4461"/>
                <a:ext cx="3072" cy="428"/>
              </a:xfrm>
              <a:prstGeom prst="rect">
                <a:avLst/>
              </a:prstGeom>
              <a:solidFill>
                <a:srgbClr val="FFE699"/>
              </a:solidFill>
              <a:ln w="9525">
                <a:noFill/>
                <a:miter lim="800000"/>
                <a:headEnd/>
                <a:tailEnd/>
              </a:ln>
              <a:effectLst/>
            </p:spPr>
            <p:txBody>
              <a:bodyPr anchor="ctr">
                <a:spAutoFit/>
              </a:bodyPr>
              <a:lstStyle/>
              <a:p>
                <a:endParaRPr lang="en-US" sz="1600">
                  <a:effectLst/>
                </a:endParaRPr>
              </a:p>
            </p:txBody>
          </p:sp>
          <p:sp>
            <p:nvSpPr>
              <p:cNvPr id="61482" name="Rectangle 42"/>
              <p:cNvSpPr>
                <a:spLocks noChangeArrowheads="1"/>
              </p:cNvSpPr>
              <p:nvPr/>
            </p:nvSpPr>
            <p:spPr bwMode="auto">
              <a:xfrm>
                <a:off x="0" y="4488"/>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dirty="0">
                    <a:solidFill>
                      <a:srgbClr val="4D8DFF"/>
                    </a:solidFill>
                    <a:effectLst/>
                    <a:latin typeface="Courier New" pitchFamily="49" charset="0"/>
                  </a:rPr>
                  <a:t>	45	</a:t>
                </a:r>
                <a:r>
                  <a:rPr lang="en-US" sz="1600" b="1" dirty="0">
                    <a:effectLst/>
                    <a:latin typeface="Courier New" pitchFamily="49" charset="0"/>
                  </a:rPr>
                  <a:t>   *element1Ptr = *element2Ptr;</a:t>
                </a:r>
              </a:p>
              <a:p>
                <a:pPr>
                  <a:spcBef>
                    <a:spcPct val="0"/>
                  </a:spcBef>
                  <a:tabLst>
                    <a:tab pos="139700" algn="r"/>
                    <a:tab pos="292100" algn="l"/>
                  </a:tabLst>
                </a:pPr>
                <a:endParaRPr lang="en-US" sz="1600" b="1" dirty="0">
                  <a:solidFill>
                    <a:schemeClr val="tx1"/>
                  </a:solidFill>
                  <a:effectLst/>
                  <a:latin typeface="Courier New" pitchFamily="49" charset="0"/>
                </a:endParaRPr>
              </a:p>
            </p:txBody>
          </p:sp>
        </p:grpSp>
        <p:grpSp>
          <p:nvGrpSpPr>
            <p:cNvPr id="15" name="Group 43"/>
            <p:cNvGrpSpPr>
              <a:grpSpLocks/>
            </p:cNvGrpSpPr>
            <p:nvPr/>
          </p:nvGrpSpPr>
          <p:grpSpPr bwMode="auto">
            <a:xfrm>
              <a:off x="0" y="4835"/>
              <a:ext cx="3072" cy="428"/>
              <a:chOff x="0" y="4835"/>
              <a:chExt cx="3072" cy="428"/>
            </a:xfrm>
          </p:grpSpPr>
          <p:sp>
            <p:nvSpPr>
              <p:cNvPr id="61484" name="Rectangle 44"/>
              <p:cNvSpPr>
                <a:spLocks noChangeArrowheads="1"/>
              </p:cNvSpPr>
              <p:nvPr/>
            </p:nvSpPr>
            <p:spPr bwMode="auto">
              <a:xfrm>
                <a:off x="0" y="4835"/>
                <a:ext cx="3072" cy="428"/>
              </a:xfrm>
              <a:prstGeom prst="rect">
                <a:avLst/>
              </a:prstGeom>
              <a:solidFill>
                <a:srgbClr val="FFE699"/>
              </a:solidFill>
              <a:ln w="9525">
                <a:noFill/>
                <a:miter lim="800000"/>
                <a:headEnd/>
                <a:tailEnd/>
              </a:ln>
              <a:effectLst/>
            </p:spPr>
            <p:txBody>
              <a:bodyPr anchor="ctr">
                <a:spAutoFit/>
              </a:bodyPr>
              <a:lstStyle/>
              <a:p>
                <a:endParaRPr lang="en-US" sz="1600">
                  <a:effectLst/>
                </a:endParaRPr>
              </a:p>
            </p:txBody>
          </p:sp>
          <p:sp>
            <p:nvSpPr>
              <p:cNvPr id="61485" name="Rectangle 45"/>
              <p:cNvSpPr>
                <a:spLocks noChangeArrowheads="1"/>
              </p:cNvSpPr>
              <p:nvPr/>
            </p:nvSpPr>
            <p:spPr bwMode="auto">
              <a:xfrm>
                <a:off x="0" y="4862"/>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a:solidFill>
                      <a:srgbClr val="4D8DFF"/>
                    </a:solidFill>
                    <a:effectLst/>
                    <a:latin typeface="Courier New" pitchFamily="49" charset="0"/>
                  </a:rPr>
                  <a:t>	46	</a:t>
                </a:r>
                <a:r>
                  <a:rPr lang="en-US" sz="1600" b="1">
                    <a:effectLst/>
                    <a:latin typeface="Courier New" pitchFamily="49" charset="0"/>
                  </a:rPr>
                  <a:t>   *element2Ptr = hold;</a:t>
                </a:r>
              </a:p>
              <a:p>
                <a:pPr>
                  <a:spcBef>
                    <a:spcPct val="0"/>
                  </a:spcBef>
                  <a:tabLst>
                    <a:tab pos="139700" algn="r"/>
                    <a:tab pos="292100" algn="l"/>
                  </a:tabLst>
                </a:pPr>
                <a:endParaRPr lang="en-US" sz="1600" b="1">
                  <a:solidFill>
                    <a:schemeClr val="tx1"/>
                  </a:solidFill>
                  <a:effectLst/>
                  <a:latin typeface="Courier New" pitchFamily="49" charset="0"/>
                </a:endParaRPr>
              </a:p>
            </p:txBody>
          </p:sp>
        </p:grpSp>
        <p:grpSp>
          <p:nvGrpSpPr>
            <p:cNvPr id="16" name="Group 46"/>
            <p:cNvGrpSpPr>
              <a:grpSpLocks/>
            </p:cNvGrpSpPr>
            <p:nvPr/>
          </p:nvGrpSpPr>
          <p:grpSpPr bwMode="auto">
            <a:xfrm>
              <a:off x="0" y="5209"/>
              <a:ext cx="3072" cy="428"/>
              <a:chOff x="0" y="5209"/>
              <a:chExt cx="3072" cy="428"/>
            </a:xfrm>
          </p:grpSpPr>
          <p:sp>
            <p:nvSpPr>
              <p:cNvPr id="61487" name="Rectangle 47"/>
              <p:cNvSpPr>
                <a:spLocks noChangeArrowheads="1"/>
              </p:cNvSpPr>
              <p:nvPr/>
            </p:nvSpPr>
            <p:spPr bwMode="auto">
              <a:xfrm>
                <a:off x="0" y="5209"/>
                <a:ext cx="3072" cy="428"/>
              </a:xfrm>
              <a:prstGeom prst="rect">
                <a:avLst/>
              </a:prstGeom>
              <a:solidFill>
                <a:srgbClr val="FFE699"/>
              </a:solidFill>
              <a:ln w="9525">
                <a:noFill/>
                <a:miter lim="800000"/>
                <a:headEnd/>
                <a:tailEnd/>
              </a:ln>
              <a:effectLst/>
            </p:spPr>
            <p:txBody>
              <a:bodyPr anchor="ctr">
                <a:spAutoFit/>
              </a:bodyPr>
              <a:lstStyle/>
              <a:p>
                <a:endParaRPr lang="en-US" sz="1600">
                  <a:effectLst/>
                </a:endParaRPr>
              </a:p>
            </p:txBody>
          </p:sp>
          <p:sp>
            <p:nvSpPr>
              <p:cNvPr id="61488" name="Rectangle 48"/>
              <p:cNvSpPr>
                <a:spLocks noChangeArrowheads="1"/>
              </p:cNvSpPr>
              <p:nvPr/>
            </p:nvSpPr>
            <p:spPr bwMode="auto">
              <a:xfrm>
                <a:off x="0" y="5236"/>
                <a:ext cx="3072" cy="374"/>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b="1">
                    <a:solidFill>
                      <a:srgbClr val="4D8DFF"/>
                    </a:solidFill>
                    <a:effectLst/>
                    <a:latin typeface="Courier New" pitchFamily="49" charset="0"/>
                  </a:rPr>
                  <a:t>	47	</a:t>
                </a:r>
                <a:r>
                  <a:rPr lang="en-US" sz="1600" b="1">
                    <a:effectLst/>
                    <a:latin typeface="Courier New" pitchFamily="49" charset="0"/>
                  </a:rPr>
                  <a:t>}</a:t>
                </a:r>
              </a:p>
              <a:p>
                <a:pPr>
                  <a:spcBef>
                    <a:spcPct val="0"/>
                  </a:spcBef>
                  <a:tabLst>
                    <a:tab pos="139700" algn="r"/>
                    <a:tab pos="292100" algn="l"/>
                  </a:tabLst>
                </a:pPr>
                <a:endParaRPr lang="en-US" sz="1600" b="1">
                  <a:solidFill>
                    <a:schemeClr val="tx1"/>
                  </a:solidFill>
                  <a:effectLst/>
                  <a:latin typeface="Courier New" pitchFamily="49" charset="0"/>
                </a:endParaRPr>
              </a:p>
            </p:txBody>
          </p:sp>
        </p:grpSp>
      </p:grpSp>
      <p:sp>
        <p:nvSpPr>
          <p:cNvPr id="61489" name="Rectangle 49"/>
          <p:cNvSpPr>
            <a:spLocks noChangeArrowheads="1"/>
          </p:cNvSpPr>
          <p:nvPr/>
        </p:nvSpPr>
        <p:spPr bwMode="auto">
          <a:xfrm>
            <a:off x="0" y="5581471"/>
            <a:ext cx="6781800" cy="1200329"/>
          </a:xfrm>
          <a:prstGeom prst="rect">
            <a:avLst/>
          </a:prstGeom>
          <a:solidFill>
            <a:srgbClr val="66CCFF"/>
          </a:solidFill>
          <a:ln w="9525">
            <a:noFill/>
            <a:miter lim="800000"/>
            <a:headEnd/>
            <a:tailEnd/>
          </a:ln>
          <a:effectLst/>
        </p:spPr>
        <p:txBody>
          <a:bodyPr wrap="square">
            <a:spAutoFit/>
          </a:bodyPr>
          <a:lstStyle/>
          <a:p>
            <a:pPr eaLnBrk="1" hangingPunct="1">
              <a:spcBef>
                <a:spcPct val="0"/>
              </a:spcBef>
              <a:tabLst>
                <a:tab pos="609600" algn="l"/>
                <a:tab pos="914400" algn="l"/>
                <a:tab pos="1219200" algn="l"/>
                <a:tab pos="1524000" algn="l"/>
                <a:tab pos="1828800" algn="l"/>
                <a:tab pos="2133600" algn="l"/>
                <a:tab pos="2438400" algn="l"/>
                <a:tab pos="2743200" algn="l"/>
                <a:tab pos="3048000" algn="l"/>
                <a:tab pos="3352800" algn="l"/>
                <a:tab pos="3657600" algn="l"/>
                <a:tab pos="3962400" algn="l"/>
                <a:tab pos="4267200" algn="l"/>
                <a:tab pos="4572000" algn="l"/>
              </a:tabLst>
            </a:pPr>
            <a:r>
              <a:rPr lang="en-US" b="1" dirty="0">
                <a:latin typeface="Courier New" pitchFamily="49" charset="0"/>
              </a:rPr>
              <a:t>Data items in original order</a:t>
            </a:r>
          </a:p>
          <a:p>
            <a:pPr>
              <a:spcBef>
                <a:spcPct val="0"/>
              </a:spcBef>
              <a:tabLst>
                <a:tab pos="609600" algn="l"/>
                <a:tab pos="914400" algn="l"/>
                <a:tab pos="1219200" algn="l"/>
                <a:tab pos="1524000" algn="l"/>
                <a:tab pos="1828800" algn="l"/>
                <a:tab pos="2133600" algn="l"/>
                <a:tab pos="2438400" algn="l"/>
                <a:tab pos="2743200" algn="l"/>
                <a:tab pos="3048000" algn="l"/>
                <a:tab pos="3352800" algn="l"/>
                <a:tab pos="3657600" algn="l"/>
                <a:tab pos="3962400" algn="l"/>
                <a:tab pos="4267200" algn="l"/>
                <a:tab pos="4572000" algn="l"/>
              </a:tabLst>
            </a:pPr>
            <a:r>
              <a:rPr lang="en-US" b="1" dirty="0">
                <a:latin typeface="Courier New" pitchFamily="49" charset="0"/>
              </a:rPr>
              <a:t>   2   6   4   8  10  12  89  68  45  37</a:t>
            </a:r>
          </a:p>
          <a:p>
            <a:pPr>
              <a:spcBef>
                <a:spcPct val="0"/>
              </a:spcBef>
              <a:tabLst>
                <a:tab pos="609600" algn="l"/>
                <a:tab pos="914400" algn="l"/>
                <a:tab pos="1219200" algn="l"/>
                <a:tab pos="1524000" algn="l"/>
                <a:tab pos="1828800" algn="l"/>
                <a:tab pos="2133600" algn="l"/>
                <a:tab pos="2438400" algn="l"/>
                <a:tab pos="2743200" algn="l"/>
                <a:tab pos="3048000" algn="l"/>
                <a:tab pos="3352800" algn="l"/>
                <a:tab pos="3657600" algn="l"/>
                <a:tab pos="3962400" algn="l"/>
                <a:tab pos="4267200" algn="l"/>
                <a:tab pos="4572000" algn="l"/>
              </a:tabLst>
            </a:pPr>
            <a:r>
              <a:rPr lang="en-US" b="1" dirty="0">
                <a:latin typeface="Courier New" pitchFamily="49" charset="0"/>
              </a:rPr>
              <a:t>Data items in ascending order</a:t>
            </a:r>
          </a:p>
          <a:p>
            <a:pPr>
              <a:spcBef>
                <a:spcPct val="0"/>
              </a:spcBef>
              <a:tabLst>
                <a:tab pos="609600" algn="l"/>
                <a:tab pos="914400" algn="l"/>
                <a:tab pos="1219200" algn="l"/>
                <a:tab pos="1524000" algn="l"/>
                <a:tab pos="1828800" algn="l"/>
                <a:tab pos="2133600" algn="l"/>
                <a:tab pos="2438400" algn="l"/>
                <a:tab pos="2743200" algn="l"/>
                <a:tab pos="3048000" algn="l"/>
                <a:tab pos="3352800" algn="l"/>
                <a:tab pos="3657600" algn="l"/>
                <a:tab pos="3962400" algn="l"/>
                <a:tab pos="4267200" algn="l"/>
                <a:tab pos="4572000" algn="l"/>
              </a:tabLst>
            </a:pPr>
            <a:r>
              <a:rPr lang="en-US" b="1" dirty="0">
                <a:latin typeface="Courier New" pitchFamily="49" charset="0"/>
              </a:rPr>
              <a:t>   </a:t>
            </a:r>
            <a:r>
              <a:rPr lang="en-US" b="1" dirty="0">
                <a:solidFill>
                  <a:schemeClr val="tx1"/>
                </a:solidFill>
                <a:latin typeface="Courier New" pitchFamily="49" charset="0"/>
              </a:rPr>
              <a:t>2   4   6   8  10  12  37  </a:t>
            </a:r>
            <a:r>
              <a:rPr lang="en-US" b="1" dirty="0" smtClean="0">
                <a:solidFill>
                  <a:schemeClr val="tx1"/>
                </a:solidFill>
                <a:latin typeface="Courier New" pitchFamily="49" charset="0"/>
              </a:rPr>
              <a:t>45	 68  89  </a:t>
            </a:r>
            <a:endParaRPr lang="en-US" b="1" dirty="0">
              <a:solidFill>
                <a:schemeClr val="tx1"/>
              </a:solidFill>
              <a:latin typeface="Courier New" pitchFamily="49" charset="0"/>
            </a:endParaRPr>
          </a:p>
        </p:txBody>
      </p:sp>
      <p:sp>
        <p:nvSpPr>
          <p:cNvPr id="50" name="Rectangle 93"/>
          <p:cNvSpPr>
            <a:spLocks noChangeArrowheads="1"/>
          </p:cNvSpPr>
          <p:nvPr/>
        </p:nvSpPr>
        <p:spPr bwMode="auto">
          <a:xfrm>
            <a:off x="0" y="76200"/>
            <a:ext cx="6781800" cy="381000"/>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dirty="0">
                <a:solidFill>
                  <a:srgbClr val="4D8DFF"/>
                </a:solidFill>
                <a:effectLst/>
                <a:latin typeface="Courier New" pitchFamily="49" charset="0"/>
              </a:rPr>
              <a:t>	</a:t>
            </a:r>
            <a:r>
              <a:rPr lang="en-US" dirty="0" smtClean="0">
                <a:solidFill>
                  <a:srgbClr val="4D8DFF"/>
                </a:solidFill>
                <a:effectLst/>
                <a:latin typeface="Courier New" pitchFamily="49" charset="0"/>
              </a:rPr>
              <a:t>30 </a:t>
            </a:r>
            <a:r>
              <a:rPr lang="en-US" sz="1600" dirty="0" smtClean="0">
                <a:solidFill>
                  <a:srgbClr val="275AFF"/>
                </a:solidFill>
                <a:effectLst/>
                <a:latin typeface="Courier New" pitchFamily="49" charset="0"/>
              </a:rPr>
              <a:t>void</a:t>
            </a:r>
            <a:r>
              <a:rPr lang="en-US" sz="1600" dirty="0" smtClean="0">
                <a:effectLst/>
                <a:latin typeface="Courier New" pitchFamily="49" charset="0"/>
              </a:rPr>
              <a:t> </a:t>
            </a:r>
            <a:r>
              <a:rPr lang="en-US" sz="1600" dirty="0" err="1" smtClean="0">
                <a:effectLst/>
                <a:latin typeface="Courier New" pitchFamily="49" charset="0"/>
              </a:rPr>
              <a:t>selectionSort</a:t>
            </a:r>
            <a:r>
              <a:rPr lang="en-US" sz="1600" dirty="0" smtClean="0">
                <a:effectLst/>
                <a:latin typeface="Courier New" pitchFamily="49" charset="0"/>
              </a:rPr>
              <a:t>(</a:t>
            </a:r>
            <a:r>
              <a:rPr lang="en-US" sz="1600" dirty="0" err="1" smtClean="0">
                <a:solidFill>
                  <a:srgbClr val="275AFF"/>
                </a:solidFill>
                <a:effectLst/>
                <a:latin typeface="Courier New" pitchFamily="49" charset="0"/>
              </a:rPr>
              <a:t>int</a:t>
            </a:r>
            <a:r>
              <a:rPr lang="en-US" sz="1600" dirty="0" smtClean="0">
                <a:effectLst/>
                <a:latin typeface="Courier New" pitchFamily="49" charset="0"/>
              </a:rPr>
              <a:t> </a:t>
            </a:r>
            <a:r>
              <a:rPr lang="en-US" sz="1600" dirty="0">
                <a:effectLst/>
                <a:latin typeface="Courier New" pitchFamily="49" charset="0"/>
              </a:rPr>
              <a:t>*array, </a:t>
            </a:r>
            <a:r>
              <a:rPr lang="en-US" sz="1600" dirty="0">
                <a:solidFill>
                  <a:srgbClr val="275AFF"/>
                </a:solidFill>
                <a:effectLst/>
                <a:latin typeface="Courier New" pitchFamily="49" charset="0"/>
              </a:rPr>
              <a:t>const</a:t>
            </a:r>
            <a:r>
              <a:rPr lang="en-US" sz="1600" dirty="0">
                <a:effectLst/>
                <a:latin typeface="Courier New" pitchFamily="49" charset="0"/>
              </a:rPr>
              <a:t> </a:t>
            </a:r>
            <a:r>
              <a:rPr lang="en-US" sz="1600" dirty="0" err="1">
                <a:solidFill>
                  <a:srgbClr val="275AFF"/>
                </a:solidFill>
                <a:effectLst/>
                <a:latin typeface="Courier New" pitchFamily="49" charset="0"/>
              </a:rPr>
              <a:t>int</a:t>
            </a:r>
            <a:r>
              <a:rPr lang="en-US" sz="1600" dirty="0">
                <a:effectLst/>
                <a:latin typeface="Courier New" pitchFamily="49" charset="0"/>
              </a:rPr>
              <a:t> </a:t>
            </a:r>
            <a:r>
              <a:rPr lang="en-US" sz="1600" dirty="0" smtClean="0">
                <a:effectLst/>
                <a:latin typeface="Courier New" pitchFamily="49" charset="0"/>
              </a:rPr>
              <a:t>size</a:t>
            </a:r>
            <a:r>
              <a:rPr lang="en-US" dirty="0" smtClean="0">
                <a:effectLst/>
                <a:latin typeface="Courier New" pitchFamily="49" charset="0"/>
              </a:rPr>
              <a:t>)</a:t>
            </a:r>
            <a:endParaRPr lang="en-US" dirty="0">
              <a:effectLst/>
              <a:latin typeface="Courier New" pitchFamily="49" charset="0"/>
            </a:endParaRPr>
          </a:p>
          <a:p>
            <a:pPr>
              <a:spcBef>
                <a:spcPct val="0"/>
              </a:spcBef>
              <a:tabLst>
                <a:tab pos="139700" algn="r"/>
                <a:tab pos="292100" algn="l"/>
              </a:tabLst>
            </a:pPr>
            <a:endParaRPr lang="en-US" dirty="0">
              <a:solidFill>
                <a:schemeClr val="tx1"/>
              </a:solidFill>
              <a:effectLst/>
              <a:latin typeface="Courier New" pitchFamily="49" charset="0"/>
            </a:endParaRPr>
          </a:p>
        </p:txBody>
      </p:sp>
      <p:sp>
        <p:nvSpPr>
          <p:cNvPr id="51" name="Rectangle 96"/>
          <p:cNvSpPr>
            <a:spLocks noChangeArrowheads="1"/>
          </p:cNvSpPr>
          <p:nvPr/>
        </p:nvSpPr>
        <p:spPr bwMode="auto">
          <a:xfrm>
            <a:off x="0" y="457200"/>
            <a:ext cx="6781800" cy="304800"/>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dirty="0">
                <a:solidFill>
                  <a:srgbClr val="4D8DFF"/>
                </a:solidFill>
                <a:effectLst/>
                <a:latin typeface="Courier New" pitchFamily="49" charset="0"/>
              </a:rPr>
              <a:t>	</a:t>
            </a:r>
            <a:r>
              <a:rPr lang="en-US" sz="1600" dirty="0" smtClean="0">
                <a:solidFill>
                  <a:srgbClr val="4D8DFF"/>
                </a:solidFill>
                <a:effectLst/>
                <a:latin typeface="Courier New" pitchFamily="49" charset="0"/>
              </a:rPr>
              <a:t>31</a:t>
            </a:r>
            <a:r>
              <a:rPr lang="en-US" sz="1600" dirty="0" smtClean="0">
                <a:effectLst/>
                <a:latin typeface="Courier New" pitchFamily="49" charset="0"/>
              </a:rPr>
              <a:t>{</a:t>
            </a:r>
            <a:endParaRPr lang="en-US" sz="1600" dirty="0">
              <a:effectLst/>
              <a:latin typeface="Courier New" pitchFamily="49" charset="0"/>
            </a:endParaRPr>
          </a:p>
          <a:p>
            <a:pPr>
              <a:spcBef>
                <a:spcPct val="0"/>
              </a:spcBef>
              <a:tabLst>
                <a:tab pos="139700" algn="r"/>
                <a:tab pos="292100" algn="l"/>
              </a:tabLst>
            </a:pPr>
            <a:endParaRPr lang="en-US" sz="1600" dirty="0">
              <a:solidFill>
                <a:schemeClr val="tx1"/>
              </a:solidFill>
              <a:effectLst/>
              <a:latin typeface="Courier New" pitchFamily="49" charset="0"/>
            </a:endParaRPr>
          </a:p>
        </p:txBody>
      </p:sp>
      <p:sp>
        <p:nvSpPr>
          <p:cNvPr id="52" name="Rectangle 99"/>
          <p:cNvSpPr>
            <a:spLocks noChangeArrowheads="1"/>
          </p:cNvSpPr>
          <p:nvPr/>
        </p:nvSpPr>
        <p:spPr bwMode="auto">
          <a:xfrm>
            <a:off x="0" y="762000"/>
            <a:ext cx="6781800" cy="381000"/>
          </a:xfrm>
          <a:prstGeom prst="rect">
            <a:avLst/>
          </a:prstGeom>
          <a:solidFill>
            <a:srgbClr val="FFE699"/>
          </a:solidFill>
          <a:ln w="9525">
            <a:noFill/>
            <a:miter lim="800000"/>
            <a:headEnd/>
            <a:tailEnd/>
          </a:ln>
          <a:effectLst/>
        </p:spPr>
        <p:txBody>
          <a:bodyPr/>
          <a:lstStyle/>
          <a:p>
            <a:pPr eaLnBrk="1" hangingPunct="1">
              <a:spcBef>
                <a:spcPct val="0"/>
              </a:spcBef>
              <a:tabLst>
                <a:tab pos="139700" algn="r"/>
                <a:tab pos="292100" algn="l"/>
              </a:tabLst>
            </a:pPr>
            <a:r>
              <a:rPr lang="en-US" sz="1600" dirty="0">
                <a:solidFill>
                  <a:srgbClr val="4D8DFF"/>
                </a:solidFill>
                <a:effectLst/>
                <a:latin typeface="Courier New" pitchFamily="49" charset="0"/>
              </a:rPr>
              <a:t>	</a:t>
            </a:r>
            <a:r>
              <a:rPr lang="en-US" sz="1600" dirty="0" smtClean="0">
                <a:solidFill>
                  <a:srgbClr val="4D8DFF"/>
                </a:solidFill>
                <a:effectLst/>
                <a:latin typeface="Courier New" pitchFamily="49" charset="0"/>
              </a:rPr>
              <a:t>32</a:t>
            </a:r>
            <a:r>
              <a:rPr lang="en-US" sz="1600" dirty="0" smtClean="0">
                <a:effectLst/>
                <a:latin typeface="Courier New" pitchFamily="49" charset="0"/>
              </a:rPr>
              <a:t> </a:t>
            </a:r>
            <a:r>
              <a:rPr lang="en-US" sz="1600" dirty="0">
                <a:solidFill>
                  <a:srgbClr val="275AFF"/>
                </a:solidFill>
                <a:effectLst/>
                <a:latin typeface="Courier New" pitchFamily="49" charset="0"/>
              </a:rPr>
              <a:t>void</a:t>
            </a:r>
            <a:r>
              <a:rPr lang="en-US" sz="1600" dirty="0">
                <a:effectLst/>
                <a:latin typeface="Courier New" pitchFamily="49" charset="0"/>
              </a:rPr>
              <a:t> swap( </a:t>
            </a:r>
            <a:r>
              <a:rPr lang="en-US" sz="1600" dirty="0" err="1">
                <a:solidFill>
                  <a:srgbClr val="275AFF"/>
                </a:solidFill>
                <a:effectLst/>
                <a:latin typeface="Courier New" pitchFamily="49" charset="0"/>
              </a:rPr>
              <a:t>int</a:t>
            </a:r>
            <a:r>
              <a:rPr lang="en-US" sz="1600" dirty="0">
                <a:effectLst/>
                <a:latin typeface="Courier New" pitchFamily="49" charset="0"/>
              </a:rPr>
              <a:t> *, </a:t>
            </a:r>
            <a:r>
              <a:rPr lang="en-US" sz="1600" dirty="0" err="1">
                <a:solidFill>
                  <a:srgbClr val="275AFF"/>
                </a:solidFill>
                <a:effectLst/>
                <a:latin typeface="Courier New" pitchFamily="49" charset="0"/>
              </a:rPr>
              <a:t>int</a:t>
            </a:r>
            <a:r>
              <a:rPr lang="en-US" sz="1600" dirty="0">
                <a:effectLst/>
                <a:latin typeface="Courier New" pitchFamily="49" charset="0"/>
              </a:rPr>
              <a:t> * );</a:t>
            </a:r>
          </a:p>
          <a:p>
            <a:pPr>
              <a:spcBef>
                <a:spcPct val="0"/>
              </a:spcBef>
              <a:tabLst>
                <a:tab pos="139700" algn="r"/>
                <a:tab pos="292100" algn="l"/>
              </a:tabLst>
            </a:pPr>
            <a:endParaRPr lang="en-US" sz="1600" dirty="0">
              <a:solidFill>
                <a:schemeClr val="tx1"/>
              </a:solidFill>
              <a:effectLst/>
              <a:latin typeface="Courier New" pitchFamily="49"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4" name="Text Box 6"/>
          <p:cNvSpPr txBox="1">
            <a:spLocks noChangeArrowheads="1"/>
          </p:cNvSpPr>
          <p:nvPr/>
        </p:nvSpPr>
        <p:spPr bwMode="auto">
          <a:xfrm>
            <a:off x="304800" y="5029200"/>
            <a:ext cx="8754704" cy="1015663"/>
          </a:xfrm>
          <a:prstGeom prst="rect">
            <a:avLst/>
          </a:prstGeom>
          <a:solidFill>
            <a:schemeClr val="bg1"/>
          </a:solidFill>
          <a:ln w="9525">
            <a:noFill/>
            <a:miter lim="800000"/>
            <a:headEnd/>
            <a:tailEnd/>
          </a:ln>
        </p:spPr>
        <p:txBody>
          <a:bodyPr wrap="none">
            <a:spAutoFit/>
          </a:bodyPr>
          <a:lstStyle/>
          <a:p>
            <a:r>
              <a:rPr lang="en-US" sz="2000" dirty="0">
                <a:effectLst/>
              </a:rPr>
              <a:t>We start with an unsorted list.  We search this list for </a:t>
            </a:r>
            <a:r>
              <a:rPr lang="en-US" sz="2000" dirty="0" smtClean="0">
                <a:effectLst/>
              </a:rPr>
              <a:t>the smallest </a:t>
            </a:r>
            <a:r>
              <a:rPr lang="en-US" sz="2000" dirty="0">
                <a:effectLst/>
              </a:rPr>
              <a:t>element.  </a:t>
            </a:r>
            <a:endParaRPr lang="en-US" sz="2000" dirty="0" smtClean="0">
              <a:effectLst/>
            </a:endParaRPr>
          </a:p>
          <a:p>
            <a:r>
              <a:rPr lang="en-US" sz="2000" dirty="0" smtClean="0">
                <a:effectLst/>
              </a:rPr>
              <a:t>We </a:t>
            </a:r>
            <a:r>
              <a:rPr lang="en-US" sz="2000" dirty="0">
                <a:effectLst/>
              </a:rPr>
              <a:t>then exchange the smallest element (8</a:t>
            </a:r>
            <a:r>
              <a:rPr lang="en-US" sz="2000" dirty="0" smtClean="0">
                <a:effectLst/>
              </a:rPr>
              <a:t>) with </a:t>
            </a:r>
            <a:r>
              <a:rPr lang="en-US" sz="2000" dirty="0">
                <a:effectLst/>
              </a:rPr>
              <a:t>the first element in the </a:t>
            </a:r>
            <a:endParaRPr lang="en-US" sz="2000" dirty="0" smtClean="0">
              <a:effectLst/>
            </a:endParaRPr>
          </a:p>
          <a:p>
            <a:r>
              <a:rPr lang="en-US" sz="2000" dirty="0" smtClean="0">
                <a:effectLst/>
              </a:rPr>
              <a:t>unsorted </a:t>
            </a:r>
            <a:r>
              <a:rPr lang="en-US" sz="2000" dirty="0">
                <a:effectLst/>
              </a:rPr>
              <a:t>list (23) and move </a:t>
            </a:r>
            <a:r>
              <a:rPr lang="en-US" sz="2000" dirty="0" err="1" smtClean="0">
                <a:effectLst/>
              </a:rPr>
              <a:t>theconceptual</a:t>
            </a:r>
            <a:r>
              <a:rPr lang="en-US" sz="2000" dirty="0" smtClean="0">
                <a:effectLst/>
              </a:rPr>
              <a:t> </a:t>
            </a:r>
            <a:r>
              <a:rPr lang="en-US" sz="2000" dirty="0">
                <a:effectLst/>
              </a:rPr>
              <a:t>wall.</a:t>
            </a:r>
          </a:p>
        </p:txBody>
      </p:sp>
      <p:sp>
        <p:nvSpPr>
          <p:cNvPr id="124935" name="Text Box 7"/>
          <p:cNvSpPr txBox="1">
            <a:spLocks noChangeArrowheads="1"/>
          </p:cNvSpPr>
          <p:nvPr/>
        </p:nvSpPr>
        <p:spPr bwMode="auto">
          <a:xfrm>
            <a:off x="219075" y="5029200"/>
            <a:ext cx="8467726" cy="1323439"/>
          </a:xfrm>
          <a:prstGeom prst="rect">
            <a:avLst/>
          </a:prstGeom>
          <a:solidFill>
            <a:schemeClr val="bg1"/>
          </a:solidFill>
          <a:ln w="9525">
            <a:noFill/>
            <a:miter lim="800000"/>
            <a:headEnd/>
            <a:tailEnd/>
          </a:ln>
        </p:spPr>
        <p:txBody>
          <a:bodyPr wrap="square">
            <a:spAutoFit/>
          </a:bodyPr>
          <a:lstStyle/>
          <a:p>
            <a:r>
              <a:rPr lang="en-US" sz="2000" dirty="0">
                <a:effectLst/>
              </a:rPr>
              <a:t>Again, we search the unsorted list for the smallest element.  </a:t>
            </a:r>
            <a:endParaRPr lang="en-US" sz="2000" dirty="0" smtClean="0">
              <a:effectLst/>
            </a:endParaRPr>
          </a:p>
          <a:p>
            <a:r>
              <a:rPr lang="en-US" sz="2000" dirty="0" smtClean="0">
                <a:effectLst/>
              </a:rPr>
              <a:t>We  then </a:t>
            </a:r>
            <a:r>
              <a:rPr lang="en-US" sz="2000" dirty="0">
                <a:effectLst/>
              </a:rPr>
              <a:t>exchange the smallest element (23) with the first element </a:t>
            </a:r>
            <a:br>
              <a:rPr lang="en-US" sz="2000" dirty="0">
                <a:effectLst/>
              </a:rPr>
            </a:br>
            <a:r>
              <a:rPr lang="en-US" sz="2000" dirty="0">
                <a:effectLst/>
              </a:rPr>
              <a:t>in the unsorted list (78) and move the conceptual wall.</a:t>
            </a:r>
            <a:br>
              <a:rPr lang="en-US" sz="2000" dirty="0">
                <a:effectLst/>
              </a:rPr>
            </a:br>
            <a:endParaRPr lang="en-US" sz="2000" dirty="0">
              <a:effectLst/>
            </a:endParaRPr>
          </a:p>
        </p:txBody>
      </p:sp>
      <p:sp>
        <p:nvSpPr>
          <p:cNvPr id="61444" name="Rectangle 2"/>
          <p:cNvSpPr>
            <a:spLocks noGrp="1" noChangeArrowheads="1"/>
          </p:cNvSpPr>
          <p:nvPr>
            <p:ph type="title"/>
          </p:nvPr>
        </p:nvSpPr>
        <p:spPr/>
        <p:txBody>
          <a:bodyPr/>
          <a:lstStyle/>
          <a:p>
            <a:pPr eaLnBrk="1" hangingPunct="1"/>
            <a:r>
              <a:rPr lang="en-US" dirty="0" smtClean="0"/>
              <a:t>Selection Sort  - Step through</a:t>
            </a:r>
          </a:p>
        </p:txBody>
      </p:sp>
      <p:pic>
        <p:nvPicPr>
          <p:cNvPr id="61445" name="Picture 4"/>
          <p:cNvPicPr>
            <a:picLocks noChangeAspect="1" noChangeArrowheads="1"/>
          </p:cNvPicPr>
          <p:nvPr/>
        </p:nvPicPr>
        <p:blipFill>
          <a:blip r:embed="rId3" cstate="print"/>
          <a:srcRect b="49147"/>
          <a:stretch>
            <a:fillRect/>
          </a:stretch>
        </p:blipFill>
        <p:spPr bwMode="auto">
          <a:xfrm>
            <a:off x="380999" y="1219200"/>
            <a:ext cx="4126396" cy="3522622"/>
          </a:xfrm>
          <a:prstGeom prst="rect">
            <a:avLst/>
          </a:prstGeom>
          <a:noFill/>
          <a:ln w="9525">
            <a:noFill/>
            <a:miter lim="800000"/>
            <a:headEnd/>
            <a:tailEnd/>
          </a:ln>
        </p:spPr>
      </p:pic>
      <p:pic>
        <p:nvPicPr>
          <p:cNvPr id="61446" name="Picture 5"/>
          <p:cNvPicPr>
            <a:picLocks noChangeAspect="1" noChangeArrowheads="1"/>
          </p:cNvPicPr>
          <p:nvPr/>
        </p:nvPicPr>
        <p:blipFill>
          <a:blip r:embed="rId3" cstate="print"/>
          <a:srcRect t="50407"/>
          <a:stretch>
            <a:fillRect/>
          </a:stretch>
        </p:blipFill>
        <p:spPr bwMode="auto">
          <a:xfrm>
            <a:off x="4800599" y="1219200"/>
            <a:ext cx="4114814" cy="3581400"/>
          </a:xfrm>
          <a:prstGeom prst="rect">
            <a:avLst/>
          </a:prstGeom>
          <a:noFill/>
          <a:ln w="9525">
            <a:noFill/>
            <a:miter lim="800000"/>
            <a:headEnd/>
            <a:tailEnd/>
          </a:ln>
        </p:spPr>
      </p:pic>
      <p:sp>
        <p:nvSpPr>
          <p:cNvPr id="124936" name="Text Box 8"/>
          <p:cNvSpPr txBox="1">
            <a:spLocks noChangeArrowheads="1"/>
          </p:cNvSpPr>
          <p:nvPr/>
        </p:nvSpPr>
        <p:spPr bwMode="auto">
          <a:xfrm>
            <a:off x="228600" y="5105400"/>
            <a:ext cx="8305800" cy="400110"/>
          </a:xfrm>
          <a:prstGeom prst="rect">
            <a:avLst/>
          </a:prstGeom>
          <a:solidFill>
            <a:schemeClr val="bg1"/>
          </a:solidFill>
          <a:ln w="9525">
            <a:noFill/>
            <a:miter lim="800000"/>
            <a:headEnd/>
            <a:tailEnd/>
          </a:ln>
        </p:spPr>
        <p:txBody>
          <a:bodyPr wrap="square">
            <a:spAutoFit/>
          </a:bodyPr>
          <a:lstStyle/>
          <a:p>
            <a:r>
              <a:rPr lang="en-US" sz="2000" dirty="0">
                <a:effectLst/>
              </a:rPr>
              <a:t>This process continues until the list is fully sorted.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24934"/>
                                        </p:tgtEl>
                                        <p:attrNameLst>
                                          <p:attrName>style.visibility</p:attrName>
                                        </p:attrNameLst>
                                      </p:cBhvr>
                                      <p:to>
                                        <p:strVal val="visible"/>
                                      </p:to>
                                    </p:set>
                                  </p:childTnLst>
                                  <p:subTnLst>
                                    <p:set>
                                      <p:cBhvr override="childStyle">
                                        <p:cTn dur="1" fill="hold" display="0" masterRel="nextClick" afterEffect="1"/>
                                        <p:tgtEl>
                                          <p:spTgt spid="124934"/>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4935"/>
                                        </p:tgtEl>
                                        <p:attrNameLst>
                                          <p:attrName>style.visibility</p:attrName>
                                        </p:attrNameLst>
                                      </p:cBhvr>
                                      <p:to>
                                        <p:strVal val="visible"/>
                                      </p:to>
                                    </p:set>
                                  </p:childTnLst>
                                  <p:subTnLst>
                                    <p:set>
                                      <p:cBhvr override="childStyle">
                                        <p:cTn dur="1" fill="hold" display="0" masterRel="nextClick" afterEffect="1"/>
                                        <p:tgtEl>
                                          <p:spTgt spid="124935"/>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24936"/>
                                        </p:tgtEl>
                                        <p:attrNameLst>
                                          <p:attrName>style.visibility</p:attrName>
                                        </p:attrNameLst>
                                      </p:cBhvr>
                                      <p:to>
                                        <p:strVal val="visible"/>
                                      </p:to>
                                    </p:set>
                                  </p:childTnLst>
                                  <p:subTnLst>
                                    <p:set>
                                      <p:cBhvr override="childStyle">
                                        <p:cTn dur="1" fill="hold" display="0" masterRel="nextClick" afterEffect="1"/>
                                        <p:tgtEl>
                                          <p:spTgt spid="12493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4" grpId="0" animBg="1" autoUpdateAnimBg="0"/>
      <p:bldP spid="124935" grpId="0" animBg="1" autoUpdateAnimBg="0"/>
      <p:bldP spid="124936"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Selection Sort Example</a:t>
            </a:r>
            <a:endParaRPr lang="en-US" dirty="0"/>
          </a:p>
        </p:txBody>
      </p:sp>
      <p:sp>
        <p:nvSpPr>
          <p:cNvPr id="3" name="Content Placeholder 2"/>
          <p:cNvSpPr>
            <a:spLocks noGrp="1"/>
          </p:cNvSpPr>
          <p:nvPr>
            <p:ph idx="1"/>
          </p:nvPr>
        </p:nvSpPr>
        <p:spPr>
          <a:xfrm>
            <a:off x="304800" y="1066800"/>
            <a:ext cx="8534400" cy="1600200"/>
          </a:xfrm>
        </p:spPr>
        <p:txBody>
          <a:bodyPr/>
          <a:lstStyle/>
          <a:p>
            <a:r>
              <a:rPr lang="en-US" dirty="0" smtClean="0"/>
              <a:t>To sort an array with k elements, </a:t>
            </a:r>
            <a:r>
              <a:rPr lang="en-US" dirty="0" smtClean="0"/>
              <a:t>Selection </a:t>
            </a:r>
            <a:r>
              <a:rPr lang="en-US" dirty="0" smtClean="0"/>
              <a:t>sort requires k – 1 passes.  </a:t>
            </a:r>
          </a:p>
          <a:p>
            <a:r>
              <a:rPr lang="en-US" dirty="0" smtClean="0"/>
              <a:t>Example:</a:t>
            </a:r>
            <a:endParaRPr lang="en-US" dirty="0"/>
          </a:p>
        </p:txBody>
      </p:sp>
      <p:pic>
        <p:nvPicPr>
          <p:cNvPr id="5" name="Picture 4"/>
          <p:cNvPicPr>
            <a:picLocks noChangeAspect="1" noChangeArrowheads="1"/>
          </p:cNvPicPr>
          <p:nvPr/>
        </p:nvPicPr>
        <p:blipFill>
          <a:blip r:embed="rId2" cstate="print"/>
          <a:srcRect/>
          <a:stretch>
            <a:fillRect/>
          </a:stretch>
        </p:blipFill>
        <p:spPr bwMode="auto">
          <a:xfrm>
            <a:off x="152400" y="2819400"/>
            <a:ext cx="8763000" cy="25717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Selection Sort - Animation</a:t>
            </a:r>
            <a:endParaRPr lang="en-US" dirty="0"/>
          </a:p>
        </p:txBody>
      </p:sp>
      <p:pic>
        <p:nvPicPr>
          <p:cNvPr id="4" name="Content Placeholder 3" descr="Selection_sort_animation.gif"/>
          <p:cNvPicPr>
            <a:picLocks noGrp="1" noChangeAspect="1"/>
          </p:cNvPicPr>
          <p:nvPr>
            <p:ph idx="1"/>
          </p:nvPr>
        </p:nvPicPr>
        <p:blipFill>
          <a:blip r:embed="rId2" cstate="print"/>
          <a:stretch>
            <a:fillRect/>
          </a:stretch>
        </p:blipFill>
        <p:spPr>
          <a:xfrm>
            <a:off x="3200400" y="1143000"/>
            <a:ext cx="5257800" cy="5257800"/>
          </a:xfrm>
        </p:spPr>
      </p:pic>
      <p:pic>
        <p:nvPicPr>
          <p:cNvPr id="5" name="Content Placeholder 3" descr="Selection-Sort-Animation.gif"/>
          <p:cNvPicPr>
            <a:picLocks noChangeAspect="1"/>
          </p:cNvPicPr>
          <p:nvPr/>
        </p:nvPicPr>
        <p:blipFill>
          <a:blip r:embed="rId3" cstate="print"/>
          <a:stretch>
            <a:fillRect/>
          </a:stretch>
        </p:blipFill>
        <p:spPr bwMode="auto">
          <a:xfrm>
            <a:off x="533400" y="1143000"/>
            <a:ext cx="1447800" cy="537133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Selection Sort Descending</a:t>
            </a:r>
            <a:endParaRPr lang="en-US" dirty="0"/>
          </a:p>
        </p:txBody>
      </p:sp>
      <p:sp>
        <p:nvSpPr>
          <p:cNvPr id="3" name="Content Placeholder 2"/>
          <p:cNvSpPr>
            <a:spLocks noGrp="1"/>
          </p:cNvSpPr>
          <p:nvPr>
            <p:ph idx="1"/>
          </p:nvPr>
        </p:nvSpPr>
        <p:spPr>
          <a:xfrm>
            <a:off x="304800" y="1066800"/>
            <a:ext cx="8534400" cy="457200"/>
          </a:xfrm>
        </p:spPr>
        <p:txBody>
          <a:bodyPr/>
          <a:lstStyle/>
          <a:p>
            <a:endParaRPr lang="en-US" dirty="0"/>
          </a:p>
        </p:txBody>
      </p:sp>
      <p:pic>
        <p:nvPicPr>
          <p:cNvPr id="34818" name="Picture 2"/>
          <p:cNvPicPr>
            <a:picLocks noChangeAspect="1" noChangeArrowheads="1"/>
          </p:cNvPicPr>
          <p:nvPr/>
        </p:nvPicPr>
        <p:blipFill>
          <a:blip r:embed="rId2" cstate="print"/>
          <a:srcRect/>
          <a:stretch>
            <a:fillRect/>
          </a:stretch>
        </p:blipFill>
        <p:spPr bwMode="auto">
          <a:xfrm>
            <a:off x="609600" y="1371600"/>
            <a:ext cx="8060267"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Complexity of Selection Sort</a:t>
            </a:r>
            <a:endParaRPr lang="en-US" dirty="0"/>
          </a:p>
        </p:txBody>
      </p:sp>
      <p:sp>
        <p:nvSpPr>
          <p:cNvPr id="3" name="Content Placeholder 2"/>
          <p:cNvSpPr>
            <a:spLocks noGrp="1"/>
          </p:cNvSpPr>
          <p:nvPr>
            <p:ph idx="1"/>
          </p:nvPr>
        </p:nvSpPr>
        <p:spPr/>
        <p:txBody>
          <a:bodyPr>
            <a:normAutofit/>
          </a:bodyPr>
          <a:lstStyle/>
          <a:p>
            <a:r>
              <a:rPr lang="en-US" dirty="0" smtClean="0"/>
              <a:t>An </a:t>
            </a:r>
            <a:r>
              <a:rPr lang="en-US" dirty="0" smtClean="0">
                <a:solidFill>
                  <a:srgbClr val="0000CC"/>
                </a:solidFill>
              </a:rPr>
              <a:t>in-place comparison sort</a:t>
            </a:r>
          </a:p>
          <a:p>
            <a:r>
              <a:rPr lang="en-US" dirty="0" smtClean="0">
                <a:solidFill>
                  <a:srgbClr val="0000CC"/>
                </a:solidFill>
              </a:rPr>
              <a:t>O(n</a:t>
            </a:r>
            <a:r>
              <a:rPr lang="en-US" baseline="30000" dirty="0" smtClean="0">
                <a:solidFill>
                  <a:srgbClr val="0000CC"/>
                </a:solidFill>
              </a:rPr>
              <a:t>2</a:t>
            </a:r>
            <a:r>
              <a:rPr lang="en-US" dirty="0" smtClean="0">
                <a:solidFill>
                  <a:srgbClr val="0000CC"/>
                </a:solidFill>
              </a:rPr>
              <a:t>)</a:t>
            </a:r>
            <a:r>
              <a:rPr lang="en-US" dirty="0" smtClean="0"/>
              <a:t> complexity, making it inefficient on large lists, and generally performs worse than the similar insertion sort. </a:t>
            </a:r>
          </a:p>
          <a:p>
            <a:r>
              <a:rPr lang="en-US" dirty="0" smtClean="0"/>
              <a:t>Selection sort is not difficult to analyze compared to other sorting algorithms since none of the loops depend on the data in the array</a:t>
            </a:r>
          </a:p>
          <a:p>
            <a:endParaRPr lang="en-US" dirty="0" smtClean="0"/>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Complexity of Selection Sort</a:t>
            </a:r>
            <a:endParaRPr lang="en-US" dirty="0"/>
          </a:p>
        </p:txBody>
      </p:sp>
      <p:sp>
        <p:nvSpPr>
          <p:cNvPr id="3" name="Content Placeholder 2"/>
          <p:cNvSpPr>
            <a:spLocks noGrp="1"/>
          </p:cNvSpPr>
          <p:nvPr>
            <p:ph idx="1"/>
          </p:nvPr>
        </p:nvSpPr>
        <p:spPr>
          <a:xfrm>
            <a:off x="304800" y="1066800"/>
            <a:ext cx="8534400" cy="5562600"/>
          </a:xfrm>
        </p:spPr>
        <p:txBody>
          <a:bodyPr>
            <a:normAutofit/>
          </a:bodyPr>
          <a:lstStyle/>
          <a:p>
            <a:r>
              <a:rPr lang="en-US" dirty="0" smtClean="0"/>
              <a:t>Selecting the lowest element requires scanning all n elements (this takes n − 1 comparisons) and then swapping it into the first position</a:t>
            </a:r>
          </a:p>
          <a:p>
            <a:r>
              <a:rPr lang="en-US" dirty="0" smtClean="0"/>
              <a:t>Finding the next lowest element requires scanning the remaining n − 1 elements and so on, </a:t>
            </a:r>
          </a:p>
          <a:p>
            <a:r>
              <a:rPr lang="en-US" dirty="0" smtClean="0"/>
              <a:t>for </a:t>
            </a:r>
            <a:r>
              <a:rPr lang="en-US" dirty="0" smtClean="0">
                <a:solidFill>
                  <a:srgbClr val="0000CC"/>
                </a:solidFill>
              </a:rPr>
              <a:t>(n − 1) + (n − 2) + ... + 2 + 1 = n(n − 1) / 2 ∈ O(n</a:t>
            </a:r>
            <a:r>
              <a:rPr lang="en-US" baseline="30000" dirty="0" smtClean="0">
                <a:solidFill>
                  <a:srgbClr val="0000CC"/>
                </a:solidFill>
              </a:rPr>
              <a:t>2</a:t>
            </a:r>
            <a:r>
              <a:rPr lang="en-US" dirty="0" smtClean="0">
                <a:solidFill>
                  <a:srgbClr val="0000CC"/>
                </a:solidFill>
              </a:rPr>
              <a:t>) </a:t>
            </a:r>
            <a:r>
              <a:rPr lang="en-US" dirty="0" smtClean="0"/>
              <a:t>comparisons</a:t>
            </a:r>
          </a:p>
          <a:p>
            <a:r>
              <a:rPr lang="en-US" dirty="0" smtClean="0"/>
              <a:t>Each of these scans requires </a:t>
            </a:r>
            <a:r>
              <a:rPr lang="en-US" dirty="0" smtClean="0">
                <a:solidFill>
                  <a:srgbClr val="0000CC"/>
                </a:solidFill>
              </a:rPr>
              <a:t>one swap </a:t>
            </a:r>
            <a:r>
              <a:rPr lang="en-US" dirty="0" smtClean="0"/>
              <a:t>for n − 1 elements (</a:t>
            </a:r>
            <a:r>
              <a:rPr lang="en-US" dirty="0" smtClean="0">
                <a:solidFill>
                  <a:srgbClr val="990000"/>
                </a:solidFill>
              </a:rPr>
              <a:t>the final element is already in place</a:t>
            </a:r>
            <a:r>
              <a:rPr lang="en-US" dirty="0" smtClean="0"/>
              <a:t>).</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p:cNvSpPr>
            <a:spLocks noGrp="1" noChangeAspect="1" noChangeArrowheads="1"/>
          </p:cNvSpPr>
          <p:nvPr>
            <p:ph type="title"/>
          </p:nvPr>
        </p:nvSpPr>
        <p:spPr/>
        <p:txBody>
          <a:bodyPr/>
          <a:lstStyle/>
          <a:p>
            <a:pPr eaLnBrk="1" hangingPunct="1"/>
            <a:r>
              <a:rPr lang="en-US" dirty="0" smtClean="0"/>
              <a:t>Complexity of Selection Sort</a:t>
            </a:r>
          </a:p>
        </p:txBody>
      </p:sp>
      <p:sp>
        <p:nvSpPr>
          <p:cNvPr id="24579" name="Rectangle 3"/>
          <p:cNvSpPr>
            <a:spLocks noGrp="1" noChangeArrowheads="1"/>
          </p:cNvSpPr>
          <p:nvPr>
            <p:ph idx="1"/>
          </p:nvPr>
        </p:nvSpPr>
        <p:spPr>
          <a:xfrm>
            <a:off x="304800" y="1066800"/>
            <a:ext cx="8686800" cy="5410200"/>
          </a:xfrm>
        </p:spPr>
        <p:txBody>
          <a:bodyPr/>
          <a:lstStyle/>
          <a:p>
            <a:r>
              <a:rPr lang="en-US" dirty="0" smtClean="0"/>
              <a:t>Worst case performance  </a:t>
            </a:r>
          </a:p>
          <a:p>
            <a:endParaRPr lang="en-US" dirty="0" smtClean="0"/>
          </a:p>
          <a:p>
            <a:r>
              <a:rPr lang="en-US" dirty="0" smtClean="0"/>
              <a:t>Best case performance </a:t>
            </a:r>
          </a:p>
          <a:p>
            <a:endParaRPr lang="en-US" dirty="0" smtClean="0"/>
          </a:p>
          <a:p>
            <a:r>
              <a:rPr lang="en-US" dirty="0" smtClean="0"/>
              <a:t>Average case performance </a:t>
            </a:r>
          </a:p>
          <a:p>
            <a:endParaRPr lang="en-US" dirty="0" smtClean="0"/>
          </a:p>
          <a:p>
            <a:r>
              <a:rPr lang="en-US" dirty="0" smtClean="0"/>
              <a:t>Worst case space complexity Total </a:t>
            </a:r>
          </a:p>
          <a:p>
            <a:r>
              <a:rPr lang="en-US" dirty="0" smtClean="0"/>
              <a:t>Worst case space complexity auxiliary</a:t>
            </a:r>
          </a:p>
          <a:p>
            <a:endParaRPr lang="en-US" dirty="0" smtClean="0"/>
          </a:p>
          <a:p>
            <a:r>
              <a:rPr lang="en-US" dirty="0" smtClean="0"/>
              <a:t>Where </a:t>
            </a:r>
            <a:r>
              <a:rPr lang="en-US" b="1" dirty="0" smtClean="0">
                <a:solidFill>
                  <a:srgbClr val="0000CC"/>
                </a:solidFill>
              </a:rPr>
              <a:t>n</a:t>
            </a:r>
            <a:r>
              <a:rPr lang="en-US" dirty="0" smtClean="0"/>
              <a:t> is the number of elements being sorted</a:t>
            </a:r>
          </a:p>
        </p:txBody>
      </p:sp>
      <p:sp>
        <p:nvSpPr>
          <p:cNvPr id="6"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pic>
        <p:nvPicPr>
          <p:cNvPr id="5" name="Picture 4" descr="O(n^2)"/>
          <p:cNvPicPr/>
          <p:nvPr/>
        </p:nvPicPr>
        <p:blipFill>
          <a:blip r:embed="rId3" cstate="print"/>
          <a:srcRect/>
          <a:stretch>
            <a:fillRect/>
          </a:stretch>
        </p:blipFill>
        <p:spPr bwMode="auto">
          <a:xfrm>
            <a:off x="5858510" y="1143000"/>
            <a:ext cx="1609090" cy="685800"/>
          </a:xfrm>
          <a:prstGeom prst="rect">
            <a:avLst/>
          </a:prstGeom>
          <a:noFill/>
          <a:ln w="9525">
            <a:noFill/>
            <a:miter lim="800000"/>
            <a:headEnd/>
            <a:tailEnd/>
          </a:ln>
        </p:spPr>
      </p:pic>
      <p:pic>
        <p:nvPicPr>
          <p:cNvPr id="7" name="Picture 6" descr="O(n^2)"/>
          <p:cNvPicPr/>
          <p:nvPr/>
        </p:nvPicPr>
        <p:blipFill>
          <a:blip r:embed="rId3" cstate="print"/>
          <a:srcRect/>
          <a:stretch>
            <a:fillRect/>
          </a:stretch>
        </p:blipFill>
        <p:spPr bwMode="auto">
          <a:xfrm>
            <a:off x="5867400" y="3276600"/>
            <a:ext cx="1609090" cy="685800"/>
          </a:xfrm>
          <a:prstGeom prst="rect">
            <a:avLst/>
          </a:prstGeom>
          <a:noFill/>
          <a:ln w="9525">
            <a:noFill/>
            <a:miter lim="800000"/>
            <a:headEnd/>
            <a:tailEnd/>
          </a:ln>
        </p:spPr>
      </p:pic>
      <p:pic>
        <p:nvPicPr>
          <p:cNvPr id="9" name="Picture 8" descr="O(n)"/>
          <p:cNvPicPr/>
          <p:nvPr/>
        </p:nvPicPr>
        <p:blipFill>
          <a:blip r:embed="rId4" cstate="print"/>
          <a:srcRect/>
          <a:stretch>
            <a:fillRect/>
          </a:stretch>
        </p:blipFill>
        <p:spPr bwMode="auto">
          <a:xfrm>
            <a:off x="7239000" y="4267200"/>
            <a:ext cx="1447799" cy="609600"/>
          </a:xfrm>
          <a:prstGeom prst="rect">
            <a:avLst/>
          </a:prstGeom>
          <a:noFill/>
          <a:ln w="9525">
            <a:noFill/>
            <a:miter lim="800000"/>
            <a:headEnd/>
            <a:tailEnd/>
          </a:ln>
        </p:spPr>
      </p:pic>
      <p:pic>
        <p:nvPicPr>
          <p:cNvPr id="10" name="Picture 9" descr="O(1)"/>
          <p:cNvPicPr/>
          <p:nvPr/>
        </p:nvPicPr>
        <p:blipFill>
          <a:blip r:embed="rId5" cstate="print"/>
          <a:srcRect/>
          <a:stretch>
            <a:fillRect/>
          </a:stretch>
        </p:blipFill>
        <p:spPr bwMode="auto">
          <a:xfrm>
            <a:off x="7315200" y="4953000"/>
            <a:ext cx="1371600" cy="685800"/>
          </a:xfrm>
          <a:prstGeom prst="rect">
            <a:avLst/>
          </a:prstGeom>
          <a:noFill/>
          <a:ln w="9525">
            <a:noFill/>
            <a:miter lim="800000"/>
            <a:headEnd/>
            <a:tailEnd/>
          </a:ln>
        </p:spPr>
      </p:pic>
      <p:pic>
        <p:nvPicPr>
          <p:cNvPr id="12" name="Picture 11" descr="O(n^2)"/>
          <p:cNvPicPr/>
          <p:nvPr/>
        </p:nvPicPr>
        <p:blipFill>
          <a:blip r:embed="rId3" cstate="print"/>
          <a:srcRect/>
          <a:stretch>
            <a:fillRect/>
          </a:stretch>
        </p:blipFill>
        <p:spPr bwMode="auto">
          <a:xfrm>
            <a:off x="5867400" y="2209800"/>
            <a:ext cx="160909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noFill/>
          <a:ln/>
        </p:spPr>
        <p:txBody>
          <a:bodyPr/>
          <a:lstStyle/>
          <a:p>
            <a:r>
              <a:rPr lang="en-US"/>
              <a:t>Insertion Sort</a:t>
            </a:r>
          </a:p>
        </p:txBody>
      </p:sp>
      <p:sp>
        <p:nvSpPr>
          <p:cNvPr id="26627" name="Rectangle 3"/>
          <p:cNvSpPr>
            <a:spLocks noGrp="1" noChangeArrowheads="1"/>
          </p:cNvSpPr>
          <p:nvPr>
            <p:ph type="body" idx="1"/>
          </p:nvPr>
        </p:nvSpPr>
        <p:spPr>
          <a:xfrm>
            <a:off x="381000" y="1066800"/>
            <a:ext cx="8382000" cy="5257800"/>
          </a:xfrm>
          <a:noFill/>
          <a:ln/>
        </p:spPr>
        <p:txBody>
          <a:bodyPr/>
          <a:lstStyle/>
          <a:p>
            <a:r>
              <a:rPr lang="en-US" dirty="0"/>
              <a:t>Insertion sort is </a:t>
            </a:r>
            <a:r>
              <a:rPr lang="en-US" dirty="0" smtClean="0"/>
              <a:t>not </a:t>
            </a:r>
            <a:r>
              <a:rPr lang="en-US" dirty="0"/>
              <a:t>as slow as bubble sort, and it is easy to understand.</a:t>
            </a:r>
          </a:p>
          <a:p>
            <a:r>
              <a:rPr lang="en-US" dirty="0" smtClean="0"/>
              <a:t>Insertion sort keeps making the </a:t>
            </a:r>
            <a:r>
              <a:rPr lang="en-US" b="1" dirty="0" smtClean="0"/>
              <a:t>left side</a:t>
            </a:r>
            <a:r>
              <a:rPr lang="en-US" dirty="0" smtClean="0"/>
              <a:t> of the array sorted until the whole array is sorted.</a:t>
            </a:r>
          </a:p>
          <a:p>
            <a:r>
              <a:rPr lang="en-US" dirty="0" smtClean="0">
                <a:solidFill>
                  <a:srgbClr val="0000CC"/>
                </a:solidFill>
              </a:rPr>
              <a:t>Real life example: </a:t>
            </a:r>
          </a:p>
          <a:p>
            <a:pPr lvl="1"/>
            <a:r>
              <a:rPr lang="en-US" dirty="0" smtClean="0"/>
              <a:t>Insertion sort works the same way as arranging your hand when playing cards.</a:t>
            </a:r>
          </a:p>
          <a:p>
            <a:pPr lvl="1"/>
            <a:r>
              <a:rPr lang="en-US" dirty="0" smtClean="0"/>
              <a:t>To sort the cards in your hand you extract a card, shift the remaining cards, and then insert the extracted card in the correct place.</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noFill/>
          <a:ln/>
        </p:spPr>
        <p:txBody>
          <a:bodyPr/>
          <a:lstStyle/>
          <a:p>
            <a:r>
              <a:rPr lang="en-US"/>
              <a:t>Arranging Your Hand</a:t>
            </a:r>
          </a:p>
        </p:txBody>
      </p:sp>
      <p:sp>
        <p:nvSpPr>
          <p:cNvPr id="27651" name="Rectangle 3"/>
          <p:cNvSpPr>
            <a:spLocks noGrp="1" noChangeArrowheads="1"/>
          </p:cNvSpPr>
          <p:nvPr>
            <p:ph type="body" idx="1"/>
          </p:nvPr>
        </p:nvSpPr>
        <p:spPr>
          <a:noFill/>
          <a:ln/>
        </p:spPr>
        <p:txBody>
          <a:bodyPr/>
          <a:lstStyle/>
          <a:p>
            <a:pPr>
              <a:buFont typeface="Monotype Sorts" pitchFamily="2" charset="2"/>
              <a:buChar char=" "/>
            </a:pPr>
            <a:endParaRPr lang="en-US"/>
          </a:p>
          <a:p>
            <a:pPr>
              <a:buFont typeface="Monotype Sorts" pitchFamily="2" charset="2"/>
              <a:buChar char=" "/>
            </a:pPr>
            <a:endParaRPr lang="en-US"/>
          </a:p>
          <a:p>
            <a:pPr>
              <a:buFont typeface="Monotype Sorts" pitchFamily="2" charset="2"/>
              <a:buChar char=" "/>
            </a:pPr>
            <a:r>
              <a:rPr lang="en-US"/>
              <a:t>        </a:t>
            </a:r>
          </a:p>
          <a:p>
            <a:pPr>
              <a:buFont typeface="Monotype Sorts" pitchFamily="2" charset="2"/>
              <a:buChar char=" "/>
            </a:pPr>
            <a:endParaRPr lang="en-US"/>
          </a:p>
          <a:p>
            <a:pPr>
              <a:buFont typeface="Monotype Sorts" pitchFamily="2" charset="2"/>
              <a:buChar char=" "/>
            </a:pPr>
            <a:endParaRPr lang="en-US"/>
          </a:p>
          <a:p>
            <a:pPr>
              <a:buFont typeface="Monotype Sorts" pitchFamily="2" charset="2"/>
              <a:buChar char=" "/>
            </a:pPr>
            <a:r>
              <a:rPr lang="en-US"/>
              <a:t>        </a:t>
            </a:r>
          </a:p>
        </p:txBody>
      </p:sp>
      <p:sp>
        <p:nvSpPr>
          <p:cNvPr id="27652" name="Rectangle 4"/>
          <p:cNvSpPr>
            <a:spLocks noChangeArrowheads="1"/>
          </p:cNvSpPr>
          <p:nvPr/>
        </p:nvSpPr>
        <p:spPr bwMode="auto">
          <a:xfrm>
            <a:off x="3968750" y="1758950"/>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7653" name="Rectangle 5"/>
          <p:cNvSpPr>
            <a:spLocks noChangeArrowheads="1"/>
          </p:cNvSpPr>
          <p:nvPr/>
        </p:nvSpPr>
        <p:spPr bwMode="auto">
          <a:xfrm>
            <a:off x="5187950" y="2063750"/>
            <a:ext cx="901700" cy="5969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7654" name="Rectangle 6"/>
          <p:cNvSpPr>
            <a:spLocks noChangeArrowheads="1"/>
          </p:cNvSpPr>
          <p:nvPr/>
        </p:nvSpPr>
        <p:spPr bwMode="auto">
          <a:xfrm rot="1980000">
            <a:off x="6711950" y="1987550"/>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7655" name="Rectangle 7"/>
          <p:cNvSpPr>
            <a:spLocks noChangeArrowheads="1"/>
          </p:cNvSpPr>
          <p:nvPr/>
        </p:nvSpPr>
        <p:spPr bwMode="auto">
          <a:xfrm rot="20400000">
            <a:off x="6026150" y="1911350"/>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7656" name="Rectangle 8"/>
          <p:cNvSpPr>
            <a:spLocks noChangeArrowheads="1"/>
          </p:cNvSpPr>
          <p:nvPr/>
        </p:nvSpPr>
        <p:spPr bwMode="auto">
          <a:xfrm>
            <a:off x="1758950" y="3206750"/>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7657" name="Rectangle 9"/>
          <p:cNvSpPr>
            <a:spLocks noChangeArrowheads="1"/>
          </p:cNvSpPr>
          <p:nvPr/>
        </p:nvSpPr>
        <p:spPr bwMode="auto">
          <a:xfrm rot="19680000">
            <a:off x="4425950" y="2139950"/>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7658" name="Rectangle 10"/>
          <p:cNvSpPr>
            <a:spLocks noChangeArrowheads="1"/>
          </p:cNvSpPr>
          <p:nvPr/>
        </p:nvSpPr>
        <p:spPr bwMode="auto">
          <a:xfrm>
            <a:off x="3968750" y="3206750"/>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7659" name="Rectangle 11"/>
          <p:cNvSpPr>
            <a:spLocks noChangeArrowheads="1"/>
          </p:cNvSpPr>
          <p:nvPr/>
        </p:nvSpPr>
        <p:spPr bwMode="auto">
          <a:xfrm>
            <a:off x="5264150" y="4654550"/>
            <a:ext cx="901700" cy="5969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7660" name="Rectangle 12"/>
          <p:cNvSpPr>
            <a:spLocks noChangeArrowheads="1"/>
          </p:cNvSpPr>
          <p:nvPr/>
        </p:nvSpPr>
        <p:spPr bwMode="auto">
          <a:xfrm rot="1980000">
            <a:off x="6635750" y="3282950"/>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7661" name="Rectangle 13"/>
          <p:cNvSpPr>
            <a:spLocks noChangeArrowheads="1"/>
          </p:cNvSpPr>
          <p:nvPr/>
        </p:nvSpPr>
        <p:spPr bwMode="auto">
          <a:xfrm>
            <a:off x="1758950" y="4425950"/>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7662" name="Rectangle 14"/>
          <p:cNvSpPr>
            <a:spLocks noChangeArrowheads="1"/>
          </p:cNvSpPr>
          <p:nvPr/>
        </p:nvSpPr>
        <p:spPr bwMode="auto">
          <a:xfrm>
            <a:off x="996950" y="4425950"/>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7663" name="Rectangle 15"/>
          <p:cNvSpPr>
            <a:spLocks noChangeArrowheads="1"/>
          </p:cNvSpPr>
          <p:nvPr/>
        </p:nvSpPr>
        <p:spPr bwMode="auto">
          <a:xfrm rot="1980000">
            <a:off x="6711950" y="4578350"/>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7664" name="Rectangle 16"/>
          <p:cNvSpPr>
            <a:spLocks noChangeArrowheads="1"/>
          </p:cNvSpPr>
          <p:nvPr/>
        </p:nvSpPr>
        <p:spPr bwMode="auto">
          <a:xfrm rot="20400000">
            <a:off x="6102350" y="4502150"/>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7665" name="Rectangle 17"/>
          <p:cNvSpPr>
            <a:spLocks noChangeArrowheads="1"/>
          </p:cNvSpPr>
          <p:nvPr/>
        </p:nvSpPr>
        <p:spPr bwMode="auto">
          <a:xfrm>
            <a:off x="5264150" y="3511550"/>
            <a:ext cx="901700" cy="5969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7666" name="Rectangle 18"/>
          <p:cNvSpPr>
            <a:spLocks noChangeArrowheads="1"/>
          </p:cNvSpPr>
          <p:nvPr/>
        </p:nvSpPr>
        <p:spPr bwMode="auto">
          <a:xfrm rot="20400000">
            <a:off x="6102350" y="3359150"/>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7667" name="Rectangle 19"/>
          <p:cNvSpPr>
            <a:spLocks noChangeArrowheads="1"/>
          </p:cNvSpPr>
          <p:nvPr/>
        </p:nvSpPr>
        <p:spPr bwMode="auto">
          <a:xfrm>
            <a:off x="1890713" y="3254375"/>
            <a:ext cx="307975" cy="363538"/>
          </a:xfrm>
          <a:prstGeom prst="rect">
            <a:avLst/>
          </a:prstGeom>
          <a:noFill/>
          <a:ln w="12700">
            <a:noFill/>
            <a:miter lim="800000"/>
            <a:headEnd/>
            <a:tailEnd/>
          </a:ln>
          <a:effectLst/>
        </p:spPr>
        <p:txBody>
          <a:bodyPr wrap="none" lIns="90488" tIns="44450" rIns="90488" bIns="44450">
            <a:spAutoFit/>
          </a:bodyPr>
          <a:lstStyle/>
          <a:p>
            <a:r>
              <a:rPr lang="en-US" sz="1800"/>
              <a:t>7</a:t>
            </a:r>
          </a:p>
        </p:txBody>
      </p:sp>
      <p:sp>
        <p:nvSpPr>
          <p:cNvPr id="27668" name="Rectangle 20"/>
          <p:cNvSpPr>
            <a:spLocks noChangeArrowheads="1"/>
          </p:cNvSpPr>
          <p:nvPr/>
        </p:nvSpPr>
        <p:spPr bwMode="auto">
          <a:xfrm>
            <a:off x="1128713" y="4405313"/>
            <a:ext cx="350837" cy="454025"/>
          </a:xfrm>
          <a:prstGeom prst="rect">
            <a:avLst/>
          </a:prstGeom>
          <a:noFill/>
          <a:ln w="12700">
            <a:noFill/>
            <a:miter lim="800000"/>
            <a:headEnd/>
            <a:tailEnd/>
          </a:ln>
          <a:effectLst/>
        </p:spPr>
        <p:txBody>
          <a:bodyPr wrap="none" lIns="90488" tIns="44450" rIns="90488" bIns="44450">
            <a:spAutoFit/>
          </a:bodyPr>
          <a:lstStyle/>
          <a:p>
            <a:r>
              <a:rPr lang="en-US"/>
              <a:t>5</a:t>
            </a:r>
          </a:p>
        </p:txBody>
      </p:sp>
      <p:sp>
        <p:nvSpPr>
          <p:cNvPr id="27669" name="Rectangle 21"/>
          <p:cNvSpPr>
            <a:spLocks noChangeArrowheads="1"/>
          </p:cNvSpPr>
          <p:nvPr/>
        </p:nvSpPr>
        <p:spPr bwMode="auto">
          <a:xfrm>
            <a:off x="1890713" y="4405313"/>
            <a:ext cx="350837" cy="454025"/>
          </a:xfrm>
          <a:prstGeom prst="rect">
            <a:avLst/>
          </a:prstGeom>
          <a:noFill/>
          <a:ln w="12700">
            <a:noFill/>
            <a:miter lim="800000"/>
            <a:headEnd/>
            <a:tailEnd/>
          </a:ln>
          <a:effectLst/>
        </p:spPr>
        <p:txBody>
          <a:bodyPr wrap="none" lIns="90488" tIns="44450" rIns="90488" bIns="44450">
            <a:spAutoFit/>
          </a:bodyPr>
          <a:lstStyle/>
          <a:p>
            <a:r>
              <a:rPr lang="en-US"/>
              <a:t>7</a:t>
            </a:r>
          </a:p>
        </p:txBody>
      </p:sp>
      <p:sp>
        <p:nvSpPr>
          <p:cNvPr id="27670" name="AutoShape 22"/>
          <p:cNvSpPr>
            <a:spLocks noChangeArrowheads="1"/>
          </p:cNvSpPr>
          <p:nvPr/>
        </p:nvSpPr>
        <p:spPr bwMode="auto">
          <a:xfrm>
            <a:off x="1987550" y="3663950"/>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27671" name="AutoShape 23"/>
          <p:cNvSpPr>
            <a:spLocks noChangeArrowheads="1"/>
          </p:cNvSpPr>
          <p:nvPr/>
        </p:nvSpPr>
        <p:spPr bwMode="auto">
          <a:xfrm>
            <a:off x="1987550" y="4883150"/>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27672" name="AutoShape 24"/>
          <p:cNvSpPr>
            <a:spLocks noChangeArrowheads="1"/>
          </p:cNvSpPr>
          <p:nvPr/>
        </p:nvSpPr>
        <p:spPr bwMode="auto">
          <a:xfrm>
            <a:off x="1225550" y="4883150"/>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noFill/>
          <a:ln/>
        </p:spPr>
        <p:txBody>
          <a:bodyPr/>
          <a:lstStyle/>
          <a:p>
            <a:r>
              <a:rPr lang="en-US"/>
              <a:t>Arranging Your Hand</a:t>
            </a:r>
          </a:p>
        </p:txBody>
      </p:sp>
      <p:sp>
        <p:nvSpPr>
          <p:cNvPr id="28675" name="Rectangle 3"/>
          <p:cNvSpPr>
            <a:spLocks noGrp="1" noChangeArrowheads="1"/>
          </p:cNvSpPr>
          <p:nvPr>
            <p:ph type="body" idx="1"/>
          </p:nvPr>
        </p:nvSpPr>
        <p:spPr>
          <a:noFill/>
          <a:ln/>
        </p:spPr>
        <p:txBody>
          <a:bodyPr/>
          <a:lstStyle/>
          <a:p>
            <a:pPr lvl="1">
              <a:buFont typeface="Monotype Sorts" pitchFamily="2" charset="2"/>
              <a:buChar char=" "/>
            </a:pPr>
            <a:endParaRPr lang="en-US"/>
          </a:p>
          <a:p>
            <a:pPr>
              <a:buFont typeface="Monotype Sorts" pitchFamily="2" charset="2"/>
              <a:buChar char=" "/>
            </a:pPr>
            <a:endParaRPr lang="en-US"/>
          </a:p>
          <a:p>
            <a:pPr>
              <a:buFont typeface="Monotype Sorts" pitchFamily="2" charset="2"/>
              <a:buChar char=" "/>
            </a:pPr>
            <a:r>
              <a:rPr lang="en-US"/>
              <a:t>        </a:t>
            </a:r>
          </a:p>
          <a:p>
            <a:pPr>
              <a:buFont typeface="Monotype Sorts" pitchFamily="2" charset="2"/>
              <a:buChar char=" "/>
            </a:pPr>
            <a:endParaRPr lang="en-US"/>
          </a:p>
          <a:p>
            <a:pPr>
              <a:buFont typeface="Monotype Sorts" pitchFamily="2" charset="2"/>
              <a:buChar char=" "/>
            </a:pPr>
            <a:endParaRPr lang="en-US"/>
          </a:p>
          <a:p>
            <a:pPr>
              <a:buFont typeface="Monotype Sorts" pitchFamily="2" charset="2"/>
              <a:buChar char=" "/>
            </a:pPr>
            <a:r>
              <a:rPr lang="en-US"/>
              <a:t>        </a:t>
            </a:r>
          </a:p>
        </p:txBody>
      </p:sp>
      <p:sp>
        <p:nvSpPr>
          <p:cNvPr id="28676" name="Rectangle 4"/>
          <p:cNvSpPr>
            <a:spLocks noChangeArrowheads="1"/>
          </p:cNvSpPr>
          <p:nvPr/>
        </p:nvSpPr>
        <p:spPr bwMode="auto">
          <a:xfrm>
            <a:off x="5278438" y="1697038"/>
            <a:ext cx="901700" cy="5969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8677" name="Rectangle 5"/>
          <p:cNvSpPr>
            <a:spLocks noChangeArrowheads="1"/>
          </p:cNvSpPr>
          <p:nvPr/>
        </p:nvSpPr>
        <p:spPr bwMode="auto">
          <a:xfrm rot="1980000">
            <a:off x="6802438" y="16208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8678" name="Rectangle 6"/>
          <p:cNvSpPr>
            <a:spLocks noChangeArrowheads="1"/>
          </p:cNvSpPr>
          <p:nvPr/>
        </p:nvSpPr>
        <p:spPr bwMode="auto">
          <a:xfrm rot="20400000">
            <a:off x="6116638" y="15446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8679" name="Rectangle 7"/>
          <p:cNvSpPr>
            <a:spLocks noChangeArrowheads="1"/>
          </p:cNvSpPr>
          <p:nvPr/>
        </p:nvSpPr>
        <p:spPr bwMode="auto">
          <a:xfrm rot="1980000">
            <a:off x="6726238" y="29162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8680" name="Rectangle 8"/>
          <p:cNvSpPr>
            <a:spLocks noChangeArrowheads="1"/>
          </p:cNvSpPr>
          <p:nvPr/>
        </p:nvSpPr>
        <p:spPr bwMode="auto">
          <a:xfrm>
            <a:off x="3373438" y="40592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8681" name="Rectangle 9"/>
          <p:cNvSpPr>
            <a:spLocks noChangeArrowheads="1"/>
          </p:cNvSpPr>
          <p:nvPr/>
        </p:nvSpPr>
        <p:spPr bwMode="auto">
          <a:xfrm>
            <a:off x="1087438" y="27638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8682" name="Rectangle 10"/>
          <p:cNvSpPr>
            <a:spLocks noChangeArrowheads="1"/>
          </p:cNvSpPr>
          <p:nvPr/>
        </p:nvSpPr>
        <p:spPr bwMode="auto">
          <a:xfrm rot="1980000">
            <a:off x="6802438" y="42116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8683" name="Rectangle 11"/>
          <p:cNvSpPr>
            <a:spLocks noChangeArrowheads="1"/>
          </p:cNvSpPr>
          <p:nvPr/>
        </p:nvSpPr>
        <p:spPr bwMode="auto">
          <a:xfrm>
            <a:off x="5354638" y="3144838"/>
            <a:ext cx="901700" cy="5969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8684" name="Rectangle 12"/>
          <p:cNvSpPr>
            <a:spLocks noChangeArrowheads="1"/>
          </p:cNvSpPr>
          <p:nvPr/>
        </p:nvSpPr>
        <p:spPr bwMode="auto">
          <a:xfrm>
            <a:off x="1981200" y="2887663"/>
            <a:ext cx="371475" cy="363537"/>
          </a:xfrm>
          <a:prstGeom prst="rect">
            <a:avLst/>
          </a:prstGeom>
          <a:noFill/>
          <a:ln w="12700">
            <a:noFill/>
            <a:miter lim="800000"/>
            <a:headEnd/>
            <a:tailEnd/>
          </a:ln>
          <a:effectLst/>
        </p:spPr>
        <p:txBody>
          <a:bodyPr wrap="none" lIns="90488" tIns="44450" rIns="90488" bIns="44450">
            <a:spAutoFit/>
          </a:bodyPr>
          <a:lstStyle/>
          <a:p>
            <a:r>
              <a:rPr lang="en-US" sz="1800"/>
              <a:t>   </a:t>
            </a:r>
          </a:p>
        </p:txBody>
      </p:sp>
      <p:sp>
        <p:nvSpPr>
          <p:cNvPr id="28685" name="Rectangle 13"/>
          <p:cNvSpPr>
            <a:spLocks noChangeArrowheads="1"/>
          </p:cNvSpPr>
          <p:nvPr/>
        </p:nvSpPr>
        <p:spPr bwMode="auto">
          <a:xfrm>
            <a:off x="1219200" y="4038600"/>
            <a:ext cx="350838" cy="454025"/>
          </a:xfrm>
          <a:prstGeom prst="rect">
            <a:avLst/>
          </a:prstGeom>
          <a:noFill/>
          <a:ln w="12700">
            <a:noFill/>
            <a:miter lim="800000"/>
            <a:headEnd/>
            <a:tailEnd/>
          </a:ln>
          <a:effectLst/>
        </p:spPr>
        <p:txBody>
          <a:bodyPr wrap="none" lIns="90488" tIns="44450" rIns="90488" bIns="44450">
            <a:spAutoFit/>
          </a:bodyPr>
          <a:lstStyle/>
          <a:p>
            <a:r>
              <a:rPr lang="en-US"/>
              <a:t>5</a:t>
            </a:r>
          </a:p>
        </p:txBody>
      </p:sp>
      <p:sp>
        <p:nvSpPr>
          <p:cNvPr id="28686" name="Rectangle 14"/>
          <p:cNvSpPr>
            <a:spLocks noChangeArrowheads="1"/>
          </p:cNvSpPr>
          <p:nvPr/>
        </p:nvSpPr>
        <p:spPr bwMode="auto">
          <a:xfrm>
            <a:off x="1981200" y="4038600"/>
            <a:ext cx="350838" cy="454025"/>
          </a:xfrm>
          <a:prstGeom prst="rect">
            <a:avLst/>
          </a:prstGeom>
          <a:noFill/>
          <a:ln w="12700">
            <a:noFill/>
            <a:miter lim="800000"/>
            <a:headEnd/>
            <a:tailEnd/>
          </a:ln>
          <a:effectLst/>
        </p:spPr>
        <p:txBody>
          <a:bodyPr wrap="none" lIns="90488" tIns="44450" rIns="90488" bIns="44450">
            <a:spAutoFit/>
          </a:bodyPr>
          <a:lstStyle/>
          <a:p>
            <a:r>
              <a:rPr lang="en-US"/>
              <a:t>6</a:t>
            </a:r>
          </a:p>
        </p:txBody>
      </p:sp>
      <p:sp>
        <p:nvSpPr>
          <p:cNvPr id="28687" name="AutoShape 15"/>
          <p:cNvSpPr>
            <a:spLocks noChangeArrowheads="1"/>
          </p:cNvSpPr>
          <p:nvPr/>
        </p:nvSpPr>
        <p:spPr bwMode="auto">
          <a:xfrm>
            <a:off x="2306638" y="19256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28688" name="AutoShape 16"/>
          <p:cNvSpPr>
            <a:spLocks noChangeArrowheads="1"/>
          </p:cNvSpPr>
          <p:nvPr/>
        </p:nvSpPr>
        <p:spPr bwMode="auto">
          <a:xfrm>
            <a:off x="2078038" y="45164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28689" name="AutoShape 17"/>
          <p:cNvSpPr>
            <a:spLocks noChangeArrowheads="1"/>
          </p:cNvSpPr>
          <p:nvPr/>
        </p:nvSpPr>
        <p:spPr bwMode="auto">
          <a:xfrm>
            <a:off x="1316038" y="45164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28690" name="Rectangle 18"/>
          <p:cNvSpPr>
            <a:spLocks noChangeArrowheads="1"/>
          </p:cNvSpPr>
          <p:nvPr/>
        </p:nvSpPr>
        <p:spPr bwMode="auto">
          <a:xfrm>
            <a:off x="2078038" y="14684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8691" name="Rectangle 19"/>
          <p:cNvSpPr>
            <a:spLocks noChangeArrowheads="1"/>
          </p:cNvSpPr>
          <p:nvPr/>
        </p:nvSpPr>
        <p:spPr bwMode="auto">
          <a:xfrm>
            <a:off x="1828800" y="1524000"/>
            <a:ext cx="687388" cy="454025"/>
          </a:xfrm>
          <a:prstGeom prst="rect">
            <a:avLst/>
          </a:prstGeom>
          <a:noFill/>
          <a:ln w="12700">
            <a:noFill/>
            <a:miter lim="800000"/>
            <a:headEnd/>
            <a:tailEnd/>
          </a:ln>
          <a:effectLst/>
        </p:spPr>
        <p:txBody>
          <a:bodyPr wrap="none" lIns="90488" tIns="44450" rIns="90488" bIns="44450">
            <a:spAutoFit/>
          </a:bodyPr>
          <a:lstStyle/>
          <a:p>
            <a:r>
              <a:rPr lang="en-US"/>
              <a:t>    7</a:t>
            </a:r>
          </a:p>
        </p:txBody>
      </p:sp>
      <p:sp>
        <p:nvSpPr>
          <p:cNvPr id="28692" name="Rectangle 20"/>
          <p:cNvSpPr>
            <a:spLocks noChangeArrowheads="1"/>
          </p:cNvSpPr>
          <p:nvPr/>
        </p:nvSpPr>
        <p:spPr bwMode="auto">
          <a:xfrm>
            <a:off x="1163638" y="14684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8693" name="Rectangle 21"/>
          <p:cNvSpPr>
            <a:spLocks noChangeArrowheads="1"/>
          </p:cNvSpPr>
          <p:nvPr/>
        </p:nvSpPr>
        <p:spPr bwMode="auto">
          <a:xfrm>
            <a:off x="1295400" y="1524000"/>
            <a:ext cx="350838" cy="454025"/>
          </a:xfrm>
          <a:prstGeom prst="rect">
            <a:avLst/>
          </a:prstGeom>
          <a:noFill/>
          <a:ln w="12700">
            <a:noFill/>
            <a:miter lim="800000"/>
            <a:headEnd/>
            <a:tailEnd/>
          </a:ln>
          <a:effectLst/>
        </p:spPr>
        <p:txBody>
          <a:bodyPr wrap="none" lIns="90488" tIns="44450" rIns="90488" bIns="44450">
            <a:spAutoFit/>
          </a:bodyPr>
          <a:lstStyle/>
          <a:p>
            <a:r>
              <a:rPr lang="en-US"/>
              <a:t>5</a:t>
            </a:r>
          </a:p>
        </p:txBody>
      </p:sp>
      <p:sp>
        <p:nvSpPr>
          <p:cNvPr id="28694" name="AutoShape 22"/>
          <p:cNvSpPr>
            <a:spLocks noChangeArrowheads="1"/>
          </p:cNvSpPr>
          <p:nvPr/>
        </p:nvSpPr>
        <p:spPr bwMode="auto">
          <a:xfrm>
            <a:off x="1392238" y="19256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28695" name="Rectangle 23"/>
          <p:cNvSpPr>
            <a:spLocks noChangeArrowheads="1"/>
          </p:cNvSpPr>
          <p:nvPr/>
        </p:nvSpPr>
        <p:spPr bwMode="auto">
          <a:xfrm>
            <a:off x="1849438" y="40592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8696" name="Rectangle 24"/>
          <p:cNvSpPr>
            <a:spLocks noChangeArrowheads="1"/>
          </p:cNvSpPr>
          <p:nvPr/>
        </p:nvSpPr>
        <p:spPr bwMode="auto">
          <a:xfrm>
            <a:off x="2743200" y="4038600"/>
            <a:ext cx="350838" cy="454025"/>
          </a:xfrm>
          <a:prstGeom prst="rect">
            <a:avLst/>
          </a:prstGeom>
          <a:noFill/>
          <a:ln w="12700">
            <a:noFill/>
            <a:miter lim="800000"/>
            <a:headEnd/>
            <a:tailEnd/>
          </a:ln>
          <a:effectLst/>
        </p:spPr>
        <p:txBody>
          <a:bodyPr wrap="none" lIns="90488" tIns="44450" rIns="90488" bIns="44450">
            <a:spAutoFit/>
          </a:bodyPr>
          <a:lstStyle/>
          <a:p>
            <a:r>
              <a:rPr lang="en-US"/>
              <a:t>7</a:t>
            </a:r>
          </a:p>
        </p:txBody>
      </p:sp>
      <p:sp>
        <p:nvSpPr>
          <p:cNvPr id="28697" name="AutoShape 25"/>
          <p:cNvSpPr>
            <a:spLocks noChangeArrowheads="1"/>
          </p:cNvSpPr>
          <p:nvPr/>
        </p:nvSpPr>
        <p:spPr bwMode="auto">
          <a:xfrm>
            <a:off x="2840038" y="45164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28698" name="Rectangle 26"/>
          <p:cNvSpPr>
            <a:spLocks noChangeArrowheads="1"/>
          </p:cNvSpPr>
          <p:nvPr/>
        </p:nvSpPr>
        <p:spPr bwMode="auto">
          <a:xfrm>
            <a:off x="1087438" y="40592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8699" name="Rectangle 27"/>
          <p:cNvSpPr>
            <a:spLocks noChangeArrowheads="1"/>
          </p:cNvSpPr>
          <p:nvPr/>
        </p:nvSpPr>
        <p:spPr bwMode="auto">
          <a:xfrm>
            <a:off x="1219200" y="2819400"/>
            <a:ext cx="350838" cy="454025"/>
          </a:xfrm>
          <a:prstGeom prst="rect">
            <a:avLst/>
          </a:prstGeom>
          <a:noFill/>
          <a:ln w="12700">
            <a:noFill/>
            <a:miter lim="800000"/>
            <a:headEnd/>
            <a:tailEnd/>
          </a:ln>
          <a:effectLst/>
        </p:spPr>
        <p:txBody>
          <a:bodyPr wrap="none" lIns="90488" tIns="44450" rIns="90488" bIns="44450">
            <a:spAutoFit/>
          </a:bodyPr>
          <a:lstStyle/>
          <a:p>
            <a:r>
              <a:rPr lang="en-US"/>
              <a:t>5</a:t>
            </a:r>
          </a:p>
        </p:txBody>
      </p:sp>
      <p:sp>
        <p:nvSpPr>
          <p:cNvPr id="28700" name="AutoShape 28"/>
          <p:cNvSpPr>
            <a:spLocks noChangeArrowheads="1"/>
          </p:cNvSpPr>
          <p:nvPr/>
        </p:nvSpPr>
        <p:spPr bwMode="auto">
          <a:xfrm>
            <a:off x="1316038" y="32210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28701" name="Rectangle 29"/>
          <p:cNvSpPr>
            <a:spLocks noChangeArrowheads="1"/>
          </p:cNvSpPr>
          <p:nvPr/>
        </p:nvSpPr>
        <p:spPr bwMode="auto">
          <a:xfrm>
            <a:off x="1849438" y="27638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8702" name="Rectangle 30"/>
          <p:cNvSpPr>
            <a:spLocks noChangeArrowheads="1"/>
          </p:cNvSpPr>
          <p:nvPr/>
        </p:nvSpPr>
        <p:spPr bwMode="auto">
          <a:xfrm>
            <a:off x="1981200" y="2819400"/>
            <a:ext cx="350838" cy="454025"/>
          </a:xfrm>
          <a:prstGeom prst="rect">
            <a:avLst/>
          </a:prstGeom>
          <a:noFill/>
          <a:ln w="12700">
            <a:noFill/>
            <a:miter lim="800000"/>
            <a:headEnd/>
            <a:tailEnd/>
          </a:ln>
          <a:effectLst/>
        </p:spPr>
        <p:txBody>
          <a:bodyPr wrap="none" lIns="90488" tIns="44450" rIns="90488" bIns="44450">
            <a:spAutoFit/>
          </a:bodyPr>
          <a:lstStyle/>
          <a:p>
            <a:r>
              <a:rPr lang="en-US"/>
              <a:t>6</a:t>
            </a:r>
          </a:p>
        </p:txBody>
      </p:sp>
      <p:sp>
        <p:nvSpPr>
          <p:cNvPr id="28703" name="AutoShape 31"/>
          <p:cNvSpPr>
            <a:spLocks noChangeArrowheads="1"/>
          </p:cNvSpPr>
          <p:nvPr/>
        </p:nvSpPr>
        <p:spPr bwMode="auto">
          <a:xfrm>
            <a:off x="2078038" y="32210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28704" name="Rectangle 32"/>
          <p:cNvSpPr>
            <a:spLocks noChangeArrowheads="1"/>
          </p:cNvSpPr>
          <p:nvPr/>
        </p:nvSpPr>
        <p:spPr bwMode="auto">
          <a:xfrm>
            <a:off x="2611438" y="27638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8705" name="Rectangle 33"/>
          <p:cNvSpPr>
            <a:spLocks noChangeArrowheads="1"/>
          </p:cNvSpPr>
          <p:nvPr/>
        </p:nvSpPr>
        <p:spPr bwMode="auto">
          <a:xfrm>
            <a:off x="2743200" y="2819400"/>
            <a:ext cx="350838" cy="454025"/>
          </a:xfrm>
          <a:prstGeom prst="rect">
            <a:avLst/>
          </a:prstGeom>
          <a:noFill/>
          <a:ln w="12700">
            <a:noFill/>
            <a:miter lim="800000"/>
            <a:headEnd/>
            <a:tailEnd/>
          </a:ln>
          <a:effectLst/>
        </p:spPr>
        <p:txBody>
          <a:bodyPr wrap="none" lIns="90488" tIns="44450" rIns="90488" bIns="44450">
            <a:spAutoFit/>
          </a:bodyPr>
          <a:lstStyle/>
          <a:p>
            <a:r>
              <a:rPr lang="en-US"/>
              <a:t>7</a:t>
            </a:r>
          </a:p>
        </p:txBody>
      </p:sp>
      <p:sp>
        <p:nvSpPr>
          <p:cNvPr id="28706" name="AutoShape 34"/>
          <p:cNvSpPr>
            <a:spLocks noChangeArrowheads="1"/>
          </p:cNvSpPr>
          <p:nvPr/>
        </p:nvSpPr>
        <p:spPr bwMode="auto">
          <a:xfrm>
            <a:off x="2840038" y="32210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28707" name="Rectangle 35"/>
          <p:cNvSpPr>
            <a:spLocks noChangeArrowheads="1"/>
          </p:cNvSpPr>
          <p:nvPr/>
        </p:nvSpPr>
        <p:spPr bwMode="auto">
          <a:xfrm>
            <a:off x="2611438" y="40592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8708" name="Rectangle 36"/>
          <p:cNvSpPr>
            <a:spLocks noChangeArrowheads="1"/>
          </p:cNvSpPr>
          <p:nvPr/>
        </p:nvSpPr>
        <p:spPr bwMode="auto">
          <a:xfrm>
            <a:off x="4135438" y="51260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8709" name="Rectangle 37"/>
          <p:cNvSpPr>
            <a:spLocks noChangeArrowheads="1"/>
          </p:cNvSpPr>
          <p:nvPr/>
        </p:nvSpPr>
        <p:spPr bwMode="auto">
          <a:xfrm>
            <a:off x="3505200" y="4038600"/>
            <a:ext cx="384175" cy="454025"/>
          </a:xfrm>
          <a:prstGeom prst="rect">
            <a:avLst/>
          </a:prstGeom>
          <a:noFill/>
          <a:ln w="12700">
            <a:noFill/>
            <a:miter lim="800000"/>
            <a:headEnd/>
            <a:tailEnd/>
          </a:ln>
          <a:effectLst/>
        </p:spPr>
        <p:txBody>
          <a:bodyPr wrap="none" lIns="90488" tIns="44450" rIns="90488" bIns="44450">
            <a:spAutoFit/>
          </a:bodyPr>
          <a:lstStyle/>
          <a:p>
            <a:r>
              <a:rPr lang="en-US"/>
              <a:t>K</a:t>
            </a:r>
          </a:p>
        </p:txBody>
      </p:sp>
      <p:sp>
        <p:nvSpPr>
          <p:cNvPr id="28710" name="AutoShape 38"/>
          <p:cNvSpPr>
            <a:spLocks noChangeArrowheads="1"/>
          </p:cNvSpPr>
          <p:nvPr/>
        </p:nvSpPr>
        <p:spPr bwMode="auto">
          <a:xfrm>
            <a:off x="3602038" y="45164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28711" name="Rectangle 39"/>
          <p:cNvSpPr>
            <a:spLocks noChangeArrowheads="1"/>
          </p:cNvSpPr>
          <p:nvPr/>
        </p:nvSpPr>
        <p:spPr bwMode="auto">
          <a:xfrm>
            <a:off x="1087438" y="51260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8712" name="Rectangle 40"/>
          <p:cNvSpPr>
            <a:spLocks noChangeArrowheads="1"/>
          </p:cNvSpPr>
          <p:nvPr/>
        </p:nvSpPr>
        <p:spPr bwMode="auto">
          <a:xfrm>
            <a:off x="1849438" y="51260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8713" name="Rectangle 41"/>
          <p:cNvSpPr>
            <a:spLocks noChangeArrowheads="1"/>
          </p:cNvSpPr>
          <p:nvPr/>
        </p:nvSpPr>
        <p:spPr bwMode="auto">
          <a:xfrm>
            <a:off x="2611438" y="51260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8714" name="Rectangle 42"/>
          <p:cNvSpPr>
            <a:spLocks noChangeArrowheads="1"/>
          </p:cNvSpPr>
          <p:nvPr/>
        </p:nvSpPr>
        <p:spPr bwMode="auto">
          <a:xfrm>
            <a:off x="3373438" y="51260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8715" name="Rectangle 43"/>
          <p:cNvSpPr>
            <a:spLocks noChangeArrowheads="1"/>
          </p:cNvSpPr>
          <p:nvPr/>
        </p:nvSpPr>
        <p:spPr bwMode="auto">
          <a:xfrm>
            <a:off x="1219200" y="5181600"/>
            <a:ext cx="350838" cy="454025"/>
          </a:xfrm>
          <a:prstGeom prst="rect">
            <a:avLst/>
          </a:prstGeom>
          <a:noFill/>
          <a:ln w="12700">
            <a:noFill/>
            <a:miter lim="800000"/>
            <a:headEnd/>
            <a:tailEnd/>
          </a:ln>
          <a:effectLst/>
        </p:spPr>
        <p:txBody>
          <a:bodyPr wrap="none" lIns="90488" tIns="44450" rIns="90488" bIns="44450">
            <a:spAutoFit/>
          </a:bodyPr>
          <a:lstStyle/>
          <a:p>
            <a:r>
              <a:rPr lang="en-US"/>
              <a:t>5</a:t>
            </a:r>
          </a:p>
        </p:txBody>
      </p:sp>
      <p:sp>
        <p:nvSpPr>
          <p:cNvPr id="28716" name="Rectangle 44"/>
          <p:cNvSpPr>
            <a:spLocks noChangeArrowheads="1"/>
          </p:cNvSpPr>
          <p:nvPr/>
        </p:nvSpPr>
        <p:spPr bwMode="auto">
          <a:xfrm>
            <a:off x="1981200" y="5181600"/>
            <a:ext cx="350838" cy="454025"/>
          </a:xfrm>
          <a:prstGeom prst="rect">
            <a:avLst/>
          </a:prstGeom>
          <a:noFill/>
          <a:ln w="12700">
            <a:noFill/>
            <a:miter lim="800000"/>
            <a:headEnd/>
            <a:tailEnd/>
          </a:ln>
          <a:effectLst/>
        </p:spPr>
        <p:txBody>
          <a:bodyPr wrap="none" lIns="90488" tIns="44450" rIns="90488" bIns="44450">
            <a:spAutoFit/>
          </a:bodyPr>
          <a:lstStyle/>
          <a:p>
            <a:r>
              <a:rPr lang="en-US"/>
              <a:t>6</a:t>
            </a:r>
          </a:p>
        </p:txBody>
      </p:sp>
      <p:sp>
        <p:nvSpPr>
          <p:cNvPr id="28717" name="Rectangle 45"/>
          <p:cNvSpPr>
            <a:spLocks noChangeArrowheads="1"/>
          </p:cNvSpPr>
          <p:nvPr/>
        </p:nvSpPr>
        <p:spPr bwMode="auto">
          <a:xfrm>
            <a:off x="2743200" y="5181600"/>
            <a:ext cx="350838" cy="454025"/>
          </a:xfrm>
          <a:prstGeom prst="rect">
            <a:avLst/>
          </a:prstGeom>
          <a:noFill/>
          <a:ln w="12700">
            <a:noFill/>
            <a:miter lim="800000"/>
            <a:headEnd/>
            <a:tailEnd/>
          </a:ln>
          <a:effectLst/>
        </p:spPr>
        <p:txBody>
          <a:bodyPr wrap="none" lIns="90488" tIns="44450" rIns="90488" bIns="44450">
            <a:spAutoFit/>
          </a:bodyPr>
          <a:lstStyle/>
          <a:p>
            <a:r>
              <a:rPr lang="en-US"/>
              <a:t>7</a:t>
            </a:r>
          </a:p>
        </p:txBody>
      </p:sp>
      <p:sp>
        <p:nvSpPr>
          <p:cNvPr id="28718" name="Rectangle 46"/>
          <p:cNvSpPr>
            <a:spLocks noChangeArrowheads="1"/>
          </p:cNvSpPr>
          <p:nvPr/>
        </p:nvSpPr>
        <p:spPr bwMode="auto">
          <a:xfrm>
            <a:off x="3505200" y="5181600"/>
            <a:ext cx="350838" cy="454025"/>
          </a:xfrm>
          <a:prstGeom prst="rect">
            <a:avLst/>
          </a:prstGeom>
          <a:noFill/>
          <a:ln w="12700">
            <a:noFill/>
            <a:miter lim="800000"/>
            <a:headEnd/>
            <a:tailEnd/>
          </a:ln>
          <a:effectLst/>
        </p:spPr>
        <p:txBody>
          <a:bodyPr wrap="none" lIns="90488" tIns="44450" rIns="90488" bIns="44450">
            <a:spAutoFit/>
          </a:bodyPr>
          <a:lstStyle/>
          <a:p>
            <a:r>
              <a:rPr lang="en-US"/>
              <a:t>8</a:t>
            </a:r>
          </a:p>
        </p:txBody>
      </p:sp>
      <p:sp>
        <p:nvSpPr>
          <p:cNvPr id="28719" name="Rectangle 47"/>
          <p:cNvSpPr>
            <a:spLocks noChangeArrowheads="1"/>
          </p:cNvSpPr>
          <p:nvPr/>
        </p:nvSpPr>
        <p:spPr bwMode="auto">
          <a:xfrm>
            <a:off x="4267200" y="5181600"/>
            <a:ext cx="384175" cy="454025"/>
          </a:xfrm>
          <a:prstGeom prst="rect">
            <a:avLst/>
          </a:prstGeom>
          <a:noFill/>
          <a:ln w="12700">
            <a:noFill/>
            <a:miter lim="800000"/>
            <a:headEnd/>
            <a:tailEnd/>
          </a:ln>
          <a:effectLst/>
        </p:spPr>
        <p:txBody>
          <a:bodyPr wrap="none" lIns="90488" tIns="44450" rIns="90488" bIns="44450">
            <a:spAutoFit/>
          </a:bodyPr>
          <a:lstStyle/>
          <a:p>
            <a:r>
              <a:rPr lang="en-US"/>
              <a:t>K</a:t>
            </a:r>
          </a:p>
        </p:txBody>
      </p:sp>
      <p:sp>
        <p:nvSpPr>
          <p:cNvPr id="28720" name="AutoShape 48"/>
          <p:cNvSpPr>
            <a:spLocks noChangeArrowheads="1"/>
          </p:cNvSpPr>
          <p:nvPr/>
        </p:nvSpPr>
        <p:spPr bwMode="auto">
          <a:xfrm>
            <a:off x="1316038" y="55832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28721" name="AutoShape 49"/>
          <p:cNvSpPr>
            <a:spLocks noChangeArrowheads="1"/>
          </p:cNvSpPr>
          <p:nvPr/>
        </p:nvSpPr>
        <p:spPr bwMode="auto">
          <a:xfrm>
            <a:off x="2078038" y="55832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28722" name="AutoShape 50"/>
          <p:cNvSpPr>
            <a:spLocks noChangeArrowheads="1"/>
          </p:cNvSpPr>
          <p:nvPr/>
        </p:nvSpPr>
        <p:spPr bwMode="auto">
          <a:xfrm>
            <a:off x="2840038" y="55832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28723" name="AutoShape 51"/>
          <p:cNvSpPr>
            <a:spLocks noChangeArrowheads="1"/>
          </p:cNvSpPr>
          <p:nvPr/>
        </p:nvSpPr>
        <p:spPr bwMode="auto">
          <a:xfrm>
            <a:off x="3602038" y="55832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28724" name="AutoShape 52"/>
          <p:cNvSpPr>
            <a:spLocks noChangeArrowheads="1"/>
          </p:cNvSpPr>
          <p:nvPr/>
        </p:nvSpPr>
        <p:spPr bwMode="auto">
          <a:xfrm>
            <a:off x="4364038" y="55832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noFill/>
          <a:ln/>
        </p:spPr>
        <p:txBody>
          <a:bodyPr/>
          <a:lstStyle/>
          <a:p>
            <a:r>
              <a:rPr lang="en-US"/>
              <a:t>Insertion Sort</a:t>
            </a:r>
          </a:p>
        </p:txBody>
      </p:sp>
      <p:sp>
        <p:nvSpPr>
          <p:cNvPr id="29699" name="Rectangle 3"/>
          <p:cNvSpPr>
            <a:spLocks noGrp="1" noChangeArrowheads="1"/>
          </p:cNvSpPr>
          <p:nvPr>
            <p:ph type="body" idx="1"/>
          </p:nvPr>
        </p:nvSpPr>
        <p:spPr>
          <a:xfrm>
            <a:off x="762000" y="1066800"/>
            <a:ext cx="8382000" cy="4114800"/>
          </a:xfrm>
          <a:noFill/>
          <a:ln/>
        </p:spPr>
        <p:txBody>
          <a:bodyPr/>
          <a:lstStyle/>
          <a:p>
            <a:pPr>
              <a:buFont typeface="Monotype Sorts" pitchFamily="2" charset="2"/>
              <a:buChar char=" "/>
            </a:pPr>
            <a:r>
              <a:rPr lang="en-US"/>
              <a:t> 					   </a:t>
            </a:r>
            <a:r>
              <a:rPr lang="en-US" sz="2400" b="1"/>
              <a:t>Unsorted - shaded</a:t>
            </a:r>
            <a:endParaRPr lang="en-US"/>
          </a:p>
          <a:p>
            <a:pPr>
              <a:buFont typeface="Monotype Sorts" pitchFamily="2" charset="2"/>
              <a:buChar char=" "/>
            </a:pPr>
            <a:r>
              <a:rPr lang="en-US" sz="2000"/>
              <a:t> 					    Look at 2nd item - 5.</a:t>
            </a:r>
          </a:p>
          <a:p>
            <a:pPr>
              <a:buFont typeface="Monotype Sorts" pitchFamily="2" charset="2"/>
              <a:buChar char=" "/>
            </a:pPr>
            <a:r>
              <a:rPr lang="en-US" sz="2000"/>
              <a:t> 					    Compare 5 to 7.</a:t>
            </a:r>
          </a:p>
          <a:p>
            <a:pPr>
              <a:buFont typeface="Monotype Sorts" pitchFamily="2" charset="2"/>
              <a:buChar char=" "/>
            </a:pPr>
            <a:r>
              <a:rPr lang="en-US" sz="2000"/>
              <a:t>         				     5 is smaller, so move 5  					     to temp, leaving</a:t>
            </a:r>
          </a:p>
          <a:p>
            <a:pPr>
              <a:buFont typeface="Monotype Sorts" pitchFamily="2" charset="2"/>
              <a:buChar char=" "/>
            </a:pPr>
            <a:r>
              <a:rPr lang="en-US" sz="2000"/>
              <a:t> 					     an empty slot in</a:t>
            </a:r>
          </a:p>
          <a:p>
            <a:pPr>
              <a:buFont typeface="Monotype Sorts" pitchFamily="2" charset="2"/>
              <a:buChar char=" "/>
            </a:pPr>
            <a:r>
              <a:rPr lang="en-US" sz="2000"/>
              <a:t> 					      position 2. </a:t>
            </a:r>
          </a:p>
          <a:p>
            <a:pPr>
              <a:buFont typeface="Monotype Sorts" pitchFamily="2" charset="2"/>
              <a:buChar char=" "/>
            </a:pPr>
            <a:r>
              <a:rPr lang="en-US" sz="2000"/>
              <a:t> 					       Move 7 into the empty</a:t>
            </a:r>
          </a:p>
          <a:p>
            <a:pPr>
              <a:buFont typeface="Monotype Sorts" pitchFamily="2" charset="2"/>
              <a:buChar char=" "/>
            </a:pPr>
            <a:r>
              <a:rPr lang="en-US" sz="2000"/>
              <a:t> 					       slot, leaving position 1</a:t>
            </a:r>
          </a:p>
          <a:p>
            <a:pPr>
              <a:buFont typeface="Monotype Sorts" pitchFamily="2" charset="2"/>
              <a:buChar char=" "/>
            </a:pPr>
            <a:r>
              <a:rPr lang="en-US" sz="2000"/>
              <a:t> 					       open.</a:t>
            </a:r>
          </a:p>
          <a:p>
            <a:pPr>
              <a:buFont typeface="Monotype Sorts" pitchFamily="2" charset="2"/>
              <a:buChar char=" "/>
            </a:pPr>
            <a:r>
              <a:rPr lang="en-US" sz="2000"/>
              <a:t> </a:t>
            </a:r>
          </a:p>
          <a:p>
            <a:pPr>
              <a:buFont typeface="Monotype Sorts" pitchFamily="2" charset="2"/>
              <a:buChar char=" "/>
            </a:pPr>
            <a:r>
              <a:rPr lang="en-US" sz="2000"/>
              <a:t> 					        Move 5 into the open</a:t>
            </a:r>
          </a:p>
          <a:p>
            <a:pPr>
              <a:buFont typeface="Monotype Sorts" pitchFamily="2" charset="2"/>
              <a:buChar char=" "/>
            </a:pPr>
            <a:r>
              <a:rPr lang="en-US" sz="2000"/>
              <a:t> 					        position.</a:t>
            </a:r>
          </a:p>
          <a:p>
            <a:pPr>
              <a:buFont typeface="Monotype Sorts" pitchFamily="2" charset="2"/>
              <a:buChar char=" "/>
            </a:pPr>
            <a:endParaRPr lang="en-US"/>
          </a:p>
          <a:p>
            <a:pPr>
              <a:buFont typeface="Monotype Sorts" pitchFamily="2" charset="2"/>
              <a:buChar char=" "/>
            </a:pPr>
            <a:endParaRPr lang="en-US"/>
          </a:p>
          <a:p>
            <a:pPr>
              <a:buFont typeface="Monotype Sorts" pitchFamily="2" charset="2"/>
              <a:buChar char=" "/>
            </a:pPr>
            <a:endParaRPr lang="en-US"/>
          </a:p>
          <a:p>
            <a:pPr>
              <a:buFont typeface="Monotype Sorts" pitchFamily="2" charset="2"/>
              <a:buChar char=" "/>
            </a:pPr>
            <a:r>
              <a:rPr lang="en-US"/>
              <a:t>        </a:t>
            </a:r>
          </a:p>
        </p:txBody>
      </p:sp>
      <p:sp>
        <p:nvSpPr>
          <p:cNvPr id="29700" name="Rectangle 4"/>
          <p:cNvSpPr>
            <a:spLocks noChangeArrowheads="1"/>
          </p:cNvSpPr>
          <p:nvPr/>
        </p:nvSpPr>
        <p:spPr bwMode="auto">
          <a:xfrm>
            <a:off x="2535238" y="32210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9701" name="Rectangle 5"/>
          <p:cNvSpPr>
            <a:spLocks noChangeArrowheads="1"/>
          </p:cNvSpPr>
          <p:nvPr/>
        </p:nvSpPr>
        <p:spPr bwMode="auto">
          <a:xfrm>
            <a:off x="249238" y="22304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9702" name="Rectangle 6"/>
          <p:cNvSpPr>
            <a:spLocks noChangeArrowheads="1"/>
          </p:cNvSpPr>
          <p:nvPr/>
        </p:nvSpPr>
        <p:spPr bwMode="auto">
          <a:xfrm>
            <a:off x="1143000" y="2659063"/>
            <a:ext cx="371475" cy="363537"/>
          </a:xfrm>
          <a:prstGeom prst="rect">
            <a:avLst/>
          </a:prstGeom>
          <a:noFill/>
          <a:ln w="12700">
            <a:noFill/>
            <a:miter lim="800000"/>
            <a:headEnd/>
            <a:tailEnd/>
          </a:ln>
          <a:effectLst/>
        </p:spPr>
        <p:txBody>
          <a:bodyPr wrap="none" lIns="90488" tIns="44450" rIns="90488" bIns="44450">
            <a:spAutoFit/>
          </a:bodyPr>
          <a:lstStyle/>
          <a:p>
            <a:r>
              <a:rPr lang="en-US" sz="1800"/>
              <a:t>   </a:t>
            </a:r>
          </a:p>
        </p:txBody>
      </p:sp>
      <p:sp>
        <p:nvSpPr>
          <p:cNvPr id="29703" name="Rectangle 7"/>
          <p:cNvSpPr>
            <a:spLocks noChangeArrowheads="1"/>
          </p:cNvSpPr>
          <p:nvPr/>
        </p:nvSpPr>
        <p:spPr bwMode="auto">
          <a:xfrm>
            <a:off x="381000" y="3276600"/>
            <a:ext cx="350838" cy="454025"/>
          </a:xfrm>
          <a:prstGeom prst="rect">
            <a:avLst/>
          </a:prstGeom>
          <a:noFill/>
          <a:ln w="12700">
            <a:noFill/>
            <a:miter lim="800000"/>
            <a:headEnd/>
            <a:tailEnd/>
          </a:ln>
          <a:effectLst/>
        </p:spPr>
        <p:txBody>
          <a:bodyPr wrap="none" lIns="90488" tIns="44450" rIns="90488" bIns="44450">
            <a:spAutoFit/>
          </a:bodyPr>
          <a:lstStyle/>
          <a:p>
            <a:r>
              <a:rPr lang="en-US"/>
              <a:t>7</a:t>
            </a:r>
          </a:p>
        </p:txBody>
      </p:sp>
      <p:sp>
        <p:nvSpPr>
          <p:cNvPr id="29704" name="Rectangle 8"/>
          <p:cNvSpPr>
            <a:spLocks noChangeArrowheads="1"/>
          </p:cNvSpPr>
          <p:nvPr/>
        </p:nvSpPr>
        <p:spPr bwMode="auto">
          <a:xfrm>
            <a:off x="1141413" y="3808413"/>
            <a:ext cx="354012" cy="457200"/>
          </a:xfrm>
          <a:prstGeom prst="rect">
            <a:avLst/>
          </a:prstGeom>
          <a:noFill/>
          <a:ln w="12700">
            <a:noFill/>
            <a:miter lim="800000"/>
            <a:headEnd/>
            <a:tailEnd/>
          </a:ln>
          <a:effectLst/>
        </p:spPr>
        <p:txBody>
          <a:bodyPr wrap="none" anchor="ctr"/>
          <a:lstStyle/>
          <a:p>
            <a:endParaRPr lang="en-US"/>
          </a:p>
        </p:txBody>
      </p:sp>
      <p:sp>
        <p:nvSpPr>
          <p:cNvPr id="29705" name="AutoShape 9"/>
          <p:cNvSpPr>
            <a:spLocks noChangeArrowheads="1"/>
          </p:cNvSpPr>
          <p:nvPr/>
        </p:nvSpPr>
        <p:spPr bwMode="auto">
          <a:xfrm>
            <a:off x="477838" y="16970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29706" name="AutoShape 10"/>
          <p:cNvSpPr>
            <a:spLocks noChangeArrowheads="1"/>
          </p:cNvSpPr>
          <p:nvPr/>
        </p:nvSpPr>
        <p:spPr bwMode="auto">
          <a:xfrm>
            <a:off x="477838" y="36782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29707" name="Rectangle 11"/>
          <p:cNvSpPr>
            <a:spLocks noChangeArrowheads="1"/>
          </p:cNvSpPr>
          <p:nvPr/>
        </p:nvSpPr>
        <p:spPr bwMode="auto">
          <a:xfrm>
            <a:off x="304800" y="1295400"/>
            <a:ext cx="434975" cy="454025"/>
          </a:xfrm>
          <a:prstGeom prst="rect">
            <a:avLst/>
          </a:prstGeom>
          <a:noFill/>
          <a:ln w="12700">
            <a:noFill/>
            <a:miter lim="800000"/>
            <a:headEnd/>
            <a:tailEnd/>
          </a:ln>
          <a:effectLst/>
        </p:spPr>
        <p:txBody>
          <a:bodyPr wrap="none" lIns="90488" tIns="44450" rIns="90488" bIns="44450">
            <a:spAutoFit/>
          </a:bodyPr>
          <a:lstStyle/>
          <a:p>
            <a:r>
              <a:rPr lang="en-US"/>
              <a:t> 7</a:t>
            </a:r>
          </a:p>
        </p:txBody>
      </p:sp>
      <p:sp>
        <p:nvSpPr>
          <p:cNvPr id="29708" name="Rectangle 12"/>
          <p:cNvSpPr>
            <a:spLocks noChangeArrowheads="1"/>
          </p:cNvSpPr>
          <p:nvPr/>
        </p:nvSpPr>
        <p:spPr bwMode="auto">
          <a:xfrm>
            <a:off x="1143000" y="2286000"/>
            <a:ext cx="350838" cy="454025"/>
          </a:xfrm>
          <a:prstGeom prst="rect">
            <a:avLst/>
          </a:prstGeom>
          <a:noFill/>
          <a:ln w="12700">
            <a:noFill/>
            <a:miter lim="800000"/>
            <a:headEnd/>
            <a:tailEnd/>
          </a:ln>
          <a:effectLst/>
        </p:spPr>
        <p:txBody>
          <a:bodyPr wrap="none" lIns="90488" tIns="44450" rIns="90488" bIns="44450">
            <a:spAutoFit/>
          </a:bodyPr>
          <a:lstStyle/>
          <a:p>
            <a:r>
              <a:rPr lang="en-US"/>
              <a:t>5</a:t>
            </a:r>
          </a:p>
        </p:txBody>
      </p:sp>
      <p:sp>
        <p:nvSpPr>
          <p:cNvPr id="29709" name="Rectangle 13"/>
          <p:cNvSpPr>
            <a:spLocks noChangeArrowheads="1"/>
          </p:cNvSpPr>
          <p:nvPr/>
        </p:nvSpPr>
        <p:spPr bwMode="auto">
          <a:xfrm>
            <a:off x="1011238" y="32210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9710" name="Rectangle 14"/>
          <p:cNvSpPr>
            <a:spLocks noChangeArrowheads="1"/>
          </p:cNvSpPr>
          <p:nvPr/>
        </p:nvSpPr>
        <p:spPr bwMode="auto">
          <a:xfrm>
            <a:off x="249238" y="32210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9711" name="AutoShape 15"/>
          <p:cNvSpPr>
            <a:spLocks noChangeArrowheads="1"/>
          </p:cNvSpPr>
          <p:nvPr/>
        </p:nvSpPr>
        <p:spPr bwMode="auto">
          <a:xfrm>
            <a:off x="477838" y="26876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29712" name="Rectangle 16"/>
          <p:cNvSpPr>
            <a:spLocks noChangeArrowheads="1"/>
          </p:cNvSpPr>
          <p:nvPr/>
        </p:nvSpPr>
        <p:spPr bwMode="auto">
          <a:xfrm>
            <a:off x="1011238" y="22304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9713" name="AutoShape 17"/>
          <p:cNvSpPr>
            <a:spLocks noChangeArrowheads="1"/>
          </p:cNvSpPr>
          <p:nvPr/>
        </p:nvSpPr>
        <p:spPr bwMode="auto">
          <a:xfrm>
            <a:off x="1239838" y="26876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29714" name="Rectangle 18"/>
          <p:cNvSpPr>
            <a:spLocks noChangeArrowheads="1"/>
          </p:cNvSpPr>
          <p:nvPr/>
        </p:nvSpPr>
        <p:spPr bwMode="auto">
          <a:xfrm>
            <a:off x="1773238" y="22304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9715" name="Rectangle 19"/>
          <p:cNvSpPr>
            <a:spLocks noChangeArrowheads="1"/>
          </p:cNvSpPr>
          <p:nvPr/>
        </p:nvSpPr>
        <p:spPr bwMode="auto">
          <a:xfrm>
            <a:off x="381000" y="2286000"/>
            <a:ext cx="350838" cy="454025"/>
          </a:xfrm>
          <a:prstGeom prst="rect">
            <a:avLst/>
          </a:prstGeom>
          <a:noFill/>
          <a:ln w="12700">
            <a:noFill/>
            <a:miter lim="800000"/>
            <a:headEnd/>
            <a:tailEnd/>
          </a:ln>
          <a:effectLst/>
        </p:spPr>
        <p:txBody>
          <a:bodyPr wrap="none" lIns="90488" tIns="44450" rIns="90488" bIns="44450">
            <a:spAutoFit/>
          </a:bodyPr>
          <a:lstStyle/>
          <a:p>
            <a:r>
              <a:rPr lang="en-US"/>
              <a:t>7</a:t>
            </a:r>
          </a:p>
        </p:txBody>
      </p:sp>
      <p:sp>
        <p:nvSpPr>
          <p:cNvPr id="29716" name="Rectangle 20"/>
          <p:cNvSpPr>
            <a:spLocks noChangeArrowheads="1"/>
          </p:cNvSpPr>
          <p:nvPr/>
        </p:nvSpPr>
        <p:spPr bwMode="auto">
          <a:xfrm>
            <a:off x="1773238" y="32210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9717" name="Rectangle 21"/>
          <p:cNvSpPr>
            <a:spLocks noChangeArrowheads="1"/>
          </p:cNvSpPr>
          <p:nvPr/>
        </p:nvSpPr>
        <p:spPr bwMode="auto">
          <a:xfrm>
            <a:off x="3297238" y="42116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9718" name="Rectangle 22"/>
          <p:cNvSpPr>
            <a:spLocks noChangeArrowheads="1"/>
          </p:cNvSpPr>
          <p:nvPr/>
        </p:nvSpPr>
        <p:spPr bwMode="auto">
          <a:xfrm>
            <a:off x="249238" y="42116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9719" name="Rectangle 23"/>
          <p:cNvSpPr>
            <a:spLocks noChangeArrowheads="1"/>
          </p:cNvSpPr>
          <p:nvPr/>
        </p:nvSpPr>
        <p:spPr bwMode="auto">
          <a:xfrm>
            <a:off x="1011238" y="42116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9720" name="Rectangle 24"/>
          <p:cNvSpPr>
            <a:spLocks noChangeArrowheads="1"/>
          </p:cNvSpPr>
          <p:nvPr/>
        </p:nvSpPr>
        <p:spPr bwMode="auto">
          <a:xfrm>
            <a:off x="1773238" y="42116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9721" name="Rectangle 25"/>
          <p:cNvSpPr>
            <a:spLocks noChangeArrowheads="1"/>
          </p:cNvSpPr>
          <p:nvPr/>
        </p:nvSpPr>
        <p:spPr bwMode="auto">
          <a:xfrm>
            <a:off x="2535238" y="42116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9722" name="Rectangle 26"/>
          <p:cNvSpPr>
            <a:spLocks noChangeArrowheads="1"/>
          </p:cNvSpPr>
          <p:nvPr/>
        </p:nvSpPr>
        <p:spPr bwMode="auto">
          <a:xfrm>
            <a:off x="381000" y="5257800"/>
            <a:ext cx="350838" cy="454025"/>
          </a:xfrm>
          <a:prstGeom prst="rect">
            <a:avLst/>
          </a:prstGeom>
          <a:noFill/>
          <a:ln w="12700">
            <a:noFill/>
            <a:miter lim="800000"/>
            <a:headEnd/>
            <a:tailEnd/>
          </a:ln>
          <a:effectLst/>
        </p:spPr>
        <p:txBody>
          <a:bodyPr wrap="none" lIns="90488" tIns="44450" rIns="90488" bIns="44450">
            <a:spAutoFit/>
          </a:bodyPr>
          <a:lstStyle/>
          <a:p>
            <a:r>
              <a:rPr lang="en-US"/>
              <a:t>5</a:t>
            </a:r>
          </a:p>
        </p:txBody>
      </p:sp>
      <p:sp>
        <p:nvSpPr>
          <p:cNvPr id="29723" name="Rectangle 27"/>
          <p:cNvSpPr>
            <a:spLocks noChangeArrowheads="1"/>
          </p:cNvSpPr>
          <p:nvPr/>
        </p:nvSpPr>
        <p:spPr bwMode="auto">
          <a:xfrm>
            <a:off x="1143000" y="4267200"/>
            <a:ext cx="350838" cy="454025"/>
          </a:xfrm>
          <a:prstGeom prst="rect">
            <a:avLst/>
          </a:prstGeom>
          <a:noFill/>
          <a:ln w="12700">
            <a:noFill/>
            <a:miter lim="800000"/>
            <a:headEnd/>
            <a:tailEnd/>
          </a:ln>
          <a:effectLst/>
        </p:spPr>
        <p:txBody>
          <a:bodyPr wrap="none" lIns="90488" tIns="44450" rIns="90488" bIns="44450">
            <a:spAutoFit/>
          </a:bodyPr>
          <a:lstStyle/>
          <a:p>
            <a:r>
              <a:rPr lang="en-US"/>
              <a:t>7</a:t>
            </a:r>
          </a:p>
        </p:txBody>
      </p:sp>
      <p:sp>
        <p:nvSpPr>
          <p:cNvPr id="29724" name="AutoShape 28"/>
          <p:cNvSpPr>
            <a:spLocks noChangeArrowheads="1"/>
          </p:cNvSpPr>
          <p:nvPr/>
        </p:nvSpPr>
        <p:spPr bwMode="auto">
          <a:xfrm>
            <a:off x="477838" y="56594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29725" name="AutoShape 29"/>
          <p:cNvSpPr>
            <a:spLocks noChangeArrowheads="1"/>
          </p:cNvSpPr>
          <p:nvPr/>
        </p:nvSpPr>
        <p:spPr bwMode="auto">
          <a:xfrm>
            <a:off x="1239838" y="46688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29726" name="Rectangle 30"/>
          <p:cNvSpPr>
            <a:spLocks noChangeArrowheads="1"/>
          </p:cNvSpPr>
          <p:nvPr/>
        </p:nvSpPr>
        <p:spPr bwMode="auto">
          <a:xfrm>
            <a:off x="249238" y="12398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9727" name="Rectangle 31"/>
          <p:cNvSpPr>
            <a:spLocks noChangeArrowheads="1"/>
          </p:cNvSpPr>
          <p:nvPr/>
        </p:nvSpPr>
        <p:spPr bwMode="auto">
          <a:xfrm>
            <a:off x="1011238" y="12398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9728" name="Rectangle 32"/>
          <p:cNvSpPr>
            <a:spLocks noChangeArrowheads="1"/>
          </p:cNvSpPr>
          <p:nvPr/>
        </p:nvSpPr>
        <p:spPr bwMode="auto">
          <a:xfrm>
            <a:off x="1773238" y="12398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9729" name="Rectangle 33"/>
          <p:cNvSpPr>
            <a:spLocks noChangeArrowheads="1"/>
          </p:cNvSpPr>
          <p:nvPr/>
        </p:nvSpPr>
        <p:spPr bwMode="auto">
          <a:xfrm>
            <a:off x="2535238" y="22304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9730" name="Rectangle 34"/>
          <p:cNvSpPr>
            <a:spLocks noChangeArrowheads="1"/>
          </p:cNvSpPr>
          <p:nvPr/>
        </p:nvSpPr>
        <p:spPr bwMode="auto">
          <a:xfrm>
            <a:off x="2667000" y="1295400"/>
            <a:ext cx="384175" cy="454025"/>
          </a:xfrm>
          <a:prstGeom prst="rect">
            <a:avLst/>
          </a:prstGeom>
          <a:noFill/>
          <a:ln w="12700">
            <a:noFill/>
            <a:miter lim="800000"/>
            <a:headEnd/>
            <a:tailEnd/>
          </a:ln>
          <a:effectLst/>
        </p:spPr>
        <p:txBody>
          <a:bodyPr wrap="none" lIns="90488" tIns="44450" rIns="90488" bIns="44450">
            <a:spAutoFit/>
          </a:bodyPr>
          <a:lstStyle/>
          <a:p>
            <a:r>
              <a:rPr lang="en-US"/>
              <a:t>K</a:t>
            </a:r>
          </a:p>
        </p:txBody>
      </p:sp>
      <p:sp>
        <p:nvSpPr>
          <p:cNvPr id="29731" name="Rectangle 35"/>
          <p:cNvSpPr>
            <a:spLocks noChangeArrowheads="1"/>
          </p:cNvSpPr>
          <p:nvPr/>
        </p:nvSpPr>
        <p:spPr bwMode="auto">
          <a:xfrm>
            <a:off x="3297238" y="12398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9732" name="AutoShape 36"/>
          <p:cNvSpPr>
            <a:spLocks noChangeArrowheads="1"/>
          </p:cNvSpPr>
          <p:nvPr/>
        </p:nvSpPr>
        <p:spPr bwMode="auto">
          <a:xfrm>
            <a:off x="2763838" y="1697038"/>
            <a:ext cx="139700" cy="292100"/>
          </a:xfrm>
          <a:prstGeom prst="diamond">
            <a:avLst/>
          </a:prstGeom>
          <a:solidFill>
            <a:schemeClr val="accent1"/>
          </a:solidFill>
          <a:ln w="12700">
            <a:solidFill>
              <a:schemeClr val="tx1"/>
            </a:solidFill>
            <a:miter lim="800000"/>
            <a:headEnd/>
            <a:tailEnd/>
          </a:ln>
          <a:effectLst/>
        </p:spPr>
        <p:txBody>
          <a:bodyPr wrap="none" anchor="ctr"/>
          <a:lstStyle/>
          <a:p>
            <a:endParaRPr lang="en-US"/>
          </a:p>
        </p:txBody>
      </p:sp>
      <p:sp>
        <p:nvSpPr>
          <p:cNvPr id="29733" name="AutoShape 37"/>
          <p:cNvSpPr>
            <a:spLocks noChangeArrowheads="1"/>
          </p:cNvSpPr>
          <p:nvPr/>
        </p:nvSpPr>
        <p:spPr bwMode="auto">
          <a:xfrm>
            <a:off x="4592638" y="36782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29734" name="Rectangle 38"/>
          <p:cNvSpPr>
            <a:spLocks noChangeArrowheads="1"/>
          </p:cNvSpPr>
          <p:nvPr/>
        </p:nvSpPr>
        <p:spPr bwMode="auto">
          <a:xfrm>
            <a:off x="2535238" y="12398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9735" name="Rectangle 39"/>
          <p:cNvSpPr>
            <a:spLocks noChangeArrowheads="1"/>
          </p:cNvSpPr>
          <p:nvPr/>
        </p:nvSpPr>
        <p:spPr bwMode="auto">
          <a:xfrm>
            <a:off x="3297238" y="22304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9736" name="Rectangle 40"/>
          <p:cNvSpPr>
            <a:spLocks noChangeArrowheads="1"/>
          </p:cNvSpPr>
          <p:nvPr/>
        </p:nvSpPr>
        <p:spPr bwMode="auto">
          <a:xfrm>
            <a:off x="4364038" y="32210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9737" name="Rectangle 41"/>
          <p:cNvSpPr>
            <a:spLocks noChangeArrowheads="1"/>
          </p:cNvSpPr>
          <p:nvPr/>
        </p:nvSpPr>
        <p:spPr bwMode="auto">
          <a:xfrm>
            <a:off x="4495800" y="3276600"/>
            <a:ext cx="350838" cy="454025"/>
          </a:xfrm>
          <a:prstGeom prst="rect">
            <a:avLst/>
          </a:prstGeom>
          <a:noFill/>
          <a:ln w="12700">
            <a:noFill/>
            <a:miter lim="800000"/>
            <a:headEnd/>
            <a:tailEnd/>
          </a:ln>
          <a:effectLst/>
        </p:spPr>
        <p:txBody>
          <a:bodyPr wrap="none" lIns="90488" tIns="44450" rIns="90488" bIns="44450">
            <a:spAutoFit/>
          </a:bodyPr>
          <a:lstStyle/>
          <a:p>
            <a:r>
              <a:rPr lang="en-US"/>
              <a:t>5</a:t>
            </a:r>
          </a:p>
        </p:txBody>
      </p:sp>
      <p:sp>
        <p:nvSpPr>
          <p:cNvPr id="29738" name="Rectangle 42"/>
          <p:cNvSpPr>
            <a:spLocks noChangeArrowheads="1"/>
          </p:cNvSpPr>
          <p:nvPr/>
        </p:nvSpPr>
        <p:spPr bwMode="auto">
          <a:xfrm>
            <a:off x="3297238" y="32210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9739" name="Rectangle 43"/>
          <p:cNvSpPr>
            <a:spLocks noChangeArrowheads="1"/>
          </p:cNvSpPr>
          <p:nvPr/>
        </p:nvSpPr>
        <p:spPr bwMode="auto">
          <a:xfrm>
            <a:off x="249238" y="52022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9740" name="Rectangle 44"/>
          <p:cNvSpPr>
            <a:spLocks noChangeArrowheads="1"/>
          </p:cNvSpPr>
          <p:nvPr/>
        </p:nvSpPr>
        <p:spPr bwMode="auto">
          <a:xfrm>
            <a:off x="1011238" y="52022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29741" name="Rectangle 45"/>
          <p:cNvSpPr>
            <a:spLocks noChangeArrowheads="1"/>
          </p:cNvSpPr>
          <p:nvPr/>
        </p:nvSpPr>
        <p:spPr bwMode="auto">
          <a:xfrm>
            <a:off x="1773238" y="52022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9742" name="Rectangle 46"/>
          <p:cNvSpPr>
            <a:spLocks noChangeArrowheads="1"/>
          </p:cNvSpPr>
          <p:nvPr/>
        </p:nvSpPr>
        <p:spPr bwMode="auto">
          <a:xfrm>
            <a:off x="2535238" y="52022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9743" name="Rectangle 47"/>
          <p:cNvSpPr>
            <a:spLocks noChangeArrowheads="1"/>
          </p:cNvSpPr>
          <p:nvPr/>
        </p:nvSpPr>
        <p:spPr bwMode="auto">
          <a:xfrm>
            <a:off x="3297238" y="52022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29744" name="Rectangle 48"/>
          <p:cNvSpPr>
            <a:spLocks noChangeArrowheads="1"/>
          </p:cNvSpPr>
          <p:nvPr/>
        </p:nvSpPr>
        <p:spPr bwMode="auto">
          <a:xfrm>
            <a:off x="1066800" y="5257800"/>
            <a:ext cx="434975" cy="454025"/>
          </a:xfrm>
          <a:prstGeom prst="rect">
            <a:avLst/>
          </a:prstGeom>
          <a:noFill/>
          <a:ln w="12700">
            <a:noFill/>
            <a:miter lim="800000"/>
            <a:headEnd/>
            <a:tailEnd/>
          </a:ln>
          <a:effectLst/>
        </p:spPr>
        <p:txBody>
          <a:bodyPr wrap="none" lIns="90488" tIns="44450" rIns="90488" bIns="44450">
            <a:spAutoFit/>
          </a:bodyPr>
          <a:lstStyle/>
          <a:p>
            <a:r>
              <a:rPr lang="en-US"/>
              <a:t> 7</a:t>
            </a:r>
          </a:p>
        </p:txBody>
      </p:sp>
      <p:sp>
        <p:nvSpPr>
          <p:cNvPr id="29745" name="AutoShape 49"/>
          <p:cNvSpPr>
            <a:spLocks noChangeArrowheads="1"/>
          </p:cNvSpPr>
          <p:nvPr/>
        </p:nvSpPr>
        <p:spPr bwMode="auto">
          <a:xfrm>
            <a:off x="1239838" y="56594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29746" name="Line 50"/>
          <p:cNvSpPr>
            <a:spLocks noChangeShapeType="1"/>
          </p:cNvSpPr>
          <p:nvPr/>
        </p:nvSpPr>
        <p:spPr bwMode="auto">
          <a:xfrm>
            <a:off x="1620838" y="2681288"/>
            <a:ext cx="3035300" cy="0"/>
          </a:xfrm>
          <a:prstGeom prst="line">
            <a:avLst/>
          </a:prstGeom>
          <a:noFill/>
          <a:ln w="12700">
            <a:solidFill>
              <a:schemeClr val="tx1"/>
            </a:solidFill>
            <a:round/>
            <a:headEnd/>
            <a:tailEnd/>
          </a:ln>
          <a:effectLst/>
        </p:spPr>
        <p:txBody>
          <a:bodyPr wrap="none" anchor="ctr"/>
          <a:lstStyle/>
          <a:p>
            <a:endParaRPr lang="en-US"/>
          </a:p>
        </p:txBody>
      </p:sp>
      <p:sp>
        <p:nvSpPr>
          <p:cNvPr id="29747" name="Line 51"/>
          <p:cNvSpPr>
            <a:spLocks noChangeShapeType="1"/>
          </p:cNvSpPr>
          <p:nvPr/>
        </p:nvSpPr>
        <p:spPr bwMode="auto">
          <a:xfrm>
            <a:off x="4662488" y="2687638"/>
            <a:ext cx="0" cy="520700"/>
          </a:xfrm>
          <a:prstGeom prst="line">
            <a:avLst/>
          </a:prstGeom>
          <a:noFill/>
          <a:ln w="12700">
            <a:solidFill>
              <a:schemeClr val="tx1"/>
            </a:solidFill>
            <a:round/>
            <a:headEnd/>
            <a:tailEnd/>
          </a:ln>
          <a:effectLst/>
        </p:spPr>
        <p:txBody>
          <a:bodyPr wrap="none" anchor="ctr"/>
          <a:lstStyle/>
          <a:p>
            <a:endParaRPr lang="en-US"/>
          </a:p>
        </p:txBody>
      </p:sp>
      <p:sp>
        <p:nvSpPr>
          <p:cNvPr id="29748" name="Rectangle 52"/>
          <p:cNvSpPr>
            <a:spLocks noChangeArrowheads="1"/>
          </p:cNvSpPr>
          <p:nvPr/>
        </p:nvSpPr>
        <p:spPr bwMode="auto">
          <a:xfrm>
            <a:off x="4495800" y="2895600"/>
            <a:ext cx="333375" cy="454025"/>
          </a:xfrm>
          <a:prstGeom prst="rect">
            <a:avLst/>
          </a:prstGeom>
          <a:noFill/>
          <a:ln w="12700">
            <a:noFill/>
            <a:miter lim="800000"/>
            <a:headEnd/>
            <a:tailEnd/>
          </a:ln>
          <a:effectLst/>
        </p:spPr>
        <p:txBody>
          <a:bodyPr wrap="none" lIns="90488" tIns="44450" rIns="90488" bIns="44450">
            <a:spAutoFit/>
          </a:bodyPr>
          <a:lstStyle/>
          <a:p>
            <a:r>
              <a:rPr lang="en-US"/>
              <a:t>v</a:t>
            </a:r>
          </a:p>
        </p:txBody>
      </p:sp>
      <p:sp>
        <p:nvSpPr>
          <p:cNvPr id="29749" name="Line 53"/>
          <p:cNvSpPr>
            <a:spLocks noChangeShapeType="1"/>
          </p:cNvSpPr>
          <p:nvPr/>
        </p:nvSpPr>
        <p:spPr bwMode="auto">
          <a:xfrm flipH="1">
            <a:off x="1227138" y="2681288"/>
            <a:ext cx="698500" cy="0"/>
          </a:xfrm>
          <a:prstGeom prst="line">
            <a:avLst/>
          </a:prstGeom>
          <a:noFill/>
          <a:ln w="12700">
            <a:solidFill>
              <a:schemeClr val="tx1"/>
            </a:solidFill>
            <a:round/>
            <a:headEnd/>
            <a:tailEnd/>
          </a:ln>
          <a:effectLst/>
        </p:spPr>
        <p:txBody>
          <a:bodyPr wrap="none" anchor="ctr"/>
          <a:lstStyle/>
          <a:p>
            <a:endParaRPr lang="en-US"/>
          </a:p>
        </p:txBody>
      </p:sp>
      <p:sp>
        <p:nvSpPr>
          <p:cNvPr id="29750" name="Rectangle 54"/>
          <p:cNvSpPr>
            <a:spLocks noChangeArrowheads="1"/>
          </p:cNvSpPr>
          <p:nvPr/>
        </p:nvSpPr>
        <p:spPr bwMode="auto">
          <a:xfrm>
            <a:off x="762000" y="4495800"/>
            <a:ext cx="358775" cy="454025"/>
          </a:xfrm>
          <a:prstGeom prst="rect">
            <a:avLst/>
          </a:prstGeom>
          <a:noFill/>
          <a:ln w="12700">
            <a:noFill/>
            <a:miter lim="800000"/>
            <a:headEnd/>
            <a:tailEnd/>
          </a:ln>
          <a:effectLst/>
        </p:spPr>
        <p:txBody>
          <a:bodyPr wrap="none" lIns="90488" tIns="44450" rIns="90488" bIns="44450">
            <a:spAutoFit/>
          </a:bodyPr>
          <a:lstStyle/>
          <a:p>
            <a:r>
              <a:rPr lang="en-US"/>
              <a:t>&gt;</a:t>
            </a:r>
          </a:p>
        </p:txBody>
      </p:sp>
      <p:sp>
        <p:nvSpPr>
          <p:cNvPr id="29751" name="Line 55"/>
          <p:cNvSpPr>
            <a:spLocks noChangeShapeType="1"/>
          </p:cNvSpPr>
          <p:nvPr/>
        </p:nvSpPr>
        <p:spPr bwMode="auto">
          <a:xfrm>
            <a:off x="687388" y="4710113"/>
            <a:ext cx="292100" cy="0"/>
          </a:xfrm>
          <a:prstGeom prst="line">
            <a:avLst/>
          </a:prstGeom>
          <a:noFill/>
          <a:ln w="12700">
            <a:solidFill>
              <a:schemeClr val="tx1"/>
            </a:solidFill>
            <a:round/>
            <a:headEnd/>
            <a:tailEnd/>
          </a:ln>
          <a:effectLst/>
        </p:spPr>
        <p:txBody>
          <a:bodyPr wrap="none" anchor="ctr"/>
          <a:lstStyle/>
          <a:p>
            <a:endParaRPr lang="en-US"/>
          </a:p>
        </p:txBody>
      </p:sp>
      <p:sp>
        <p:nvSpPr>
          <p:cNvPr id="29752" name="Line 56"/>
          <p:cNvSpPr>
            <a:spLocks noChangeShapeType="1"/>
          </p:cNvSpPr>
          <p:nvPr/>
        </p:nvSpPr>
        <p:spPr bwMode="auto">
          <a:xfrm flipV="1">
            <a:off x="690563" y="3922713"/>
            <a:ext cx="0" cy="793750"/>
          </a:xfrm>
          <a:prstGeom prst="line">
            <a:avLst/>
          </a:prstGeom>
          <a:noFill/>
          <a:ln w="12700">
            <a:solidFill>
              <a:schemeClr val="tx1"/>
            </a:solidFill>
            <a:round/>
            <a:headEnd/>
            <a:tailEnd/>
          </a:ln>
          <a:effectLst/>
        </p:spPr>
        <p:txBody>
          <a:bodyPr wrap="none" anchor="ctr"/>
          <a:lstStyle/>
          <a:p>
            <a:endParaRPr lang="en-US"/>
          </a:p>
        </p:txBody>
      </p:sp>
      <p:sp>
        <p:nvSpPr>
          <p:cNvPr id="29753" name="Rectangle 57"/>
          <p:cNvSpPr>
            <a:spLocks noChangeArrowheads="1"/>
          </p:cNvSpPr>
          <p:nvPr/>
        </p:nvSpPr>
        <p:spPr bwMode="auto">
          <a:xfrm>
            <a:off x="762000" y="5410200"/>
            <a:ext cx="358775" cy="454025"/>
          </a:xfrm>
          <a:prstGeom prst="rect">
            <a:avLst/>
          </a:prstGeom>
          <a:noFill/>
          <a:ln w="12700">
            <a:noFill/>
            <a:miter lim="800000"/>
            <a:headEnd/>
            <a:tailEnd/>
          </a:ln>
          <a:effectLst/>
        </p:spPr>
        <p:txBody>
          <a:bodyPr wrap="none" lIns="90488" tIns="44450" rIns="90488" bIns="44450">
            <a:spAutoFit/>
          </a:bodyPr>
          <a:lstStyle/>
          <a:p>
            <a:r>
              <a:rPr lang="en-US"/>
              <a:t>&lt;</a:t>
            </a:r>
          </a:p>
        </p:txBody>
      </p:sp>
      <p:sp>
        <p:nvSpPr>
          <p:cNvPr id="29754" name="Line 58"/>
          <p:cNvSpPr>
            <a:spLocks noChangeShapeType="1"/>
          </p:cNvSpPr>
          <p:nvPr/>
        </p:nvSpPr>
        <p:spPr bwMode="auto">
          <a:xfrm>
            <a:off x="858838" y="5624513"/>
            <a:ext cx="3721100" cy="0"/>
          </a:xfrm>
          <a:prstGeom prst="line">
            <a:avLst/>
          </a:prstGeom>
          <a:noFill/>
          <a:ln w="12700">
            <a:solidFill>
              <a:schemeClr val="tx1"/>
            </a:solidFill>
            <a:round/>
            <a:headEnd/>
            <a:tailEnd/>
          </a:ln>
          <a:effectLst/>
        </p:spPr>
        <p:txBody>
          <a:bodyPr wrap="none" anchor="ctr"/>
          <a:lstStyle/>
          <a:p>
            <a:endParaRPr lang="en-US"/>
          </a:p>
        </p:txBody>
      </p:sp>
      <p:sp>
        <p:nvSpPr>
          <p:cNvPr id="29755" name="Line 59"/>
          <p:cNvSpPr>
            <a:spLocks noChangeShapeType="1"/>
          </p:cNvSpPr>
          <p:nvPr/>
        </p:nvSpPr>
        <p:spPr bwMode="auto">
          <a:xfrm flipV="1">
            <a:off x="4576763" y="4132263"/>
            <a:ext cx="0" cy="1498600"/>
          </a:xfrm>
          <a:prstGeom prst="line">
            <a:avLst/>
          </a:prstGeom>
          <a:noFill/>
          <a:ln w="12700">
            <a:solidFill>
              <a:schemeClr val="tx1"/>
            </a:solidFill>
            <a:round/>
            <a:headEnd/>
            <a:tailEnd/>
          </a:ln>
          <a:effectLst/>
        </p:spPr>
        <p:txBody>
          <a:bodyPr wrap="none" anchor="ctr"/>
          <a:lstStyle/>
          <a:p>
            <a:endParaRPr lang="en-US"/>
          </a:p>
        </p:txBody>
      </p:sp>
      <p:sp>
        <p:nvSpPr>
          <p:cNvPr id="29756" name="Rectangle 60"/>
          <p:cNvSpPr>
            <a:spLocks noChangeArrowheads="1"/>
          </p:cNvSpPr>
          <p:nvPr/>
        </p:nvSpPr>
        <p:spPr bwMode="auto">
          <a:xfrm>
            <a:off x="4419600" y="2133600"/>
            <a:ext cx="350838" cy="454025"/>
          </a:xfrm>
          <a:prstGeom prst="rect">
            <a:avLst/>
          </a:prstGeom>
          <a:noFill/>
          <a:ln w="12700">
            <a:noFill/>
            <a:miter lim="800000"/>
            <a:headEnd/>
            <a:tailEnd/>
          </a:ln>
          <a:effectLst/>
        </p:spPr>
        <p:txBody>
          <a:bodyPr wrap="none" lIns="90488" tIns="44450" rIns="90488" bIns="44450">
            <a:spAutoFit/>
          </a:bodyPr>
          <a:lstStyle/>
          <a:p>
            <a:r>
              <a:rPr lang="en-US"/>
              <a:t>1</a:t>
            </a:r>
          </a:p>
        </p:txBody>
      </p:sp>
      <p:sp>
        <p:nvSpPr>
          <p:cNvPr id="29757" name="Oval 61"/>
          <p:cNvSpPr>
            <a:spLocks noChangeArrowheads="1"/>
          </p:cNvSpPr>
          <p:nvPr/>
        </p:nvSpPr>
        <p:spPr bwMode="auto">
          <a:xfrm>
            <a:off x="4668838" y="5278438"/>
            <a:ext cx="368300" cy="368300"/>
          </a:xfrm>
          <a:prstGeom prst="ellipse">
            <a:avLst/>
          </a:prstGeom>
          <a:noFill/>
          <a:ln w="12700">
            <a:solidFill>
              <a:schemeClr val="tx1"/>
            </a:solidFill>
            <a:round/>
            <a:headEnd/>
            <a:tailEnd/>
          </a:ln>
          <a:effectLst/>
        </p:spPr>
        <p:txBody>
          <a:bodyPr wrap="none" anchor="ctr"/>
          <a:lstStyle/>
          <a:p>
            <a:endParaRPr lang="en-US"/>
          </a:p>
        </p:txBody>
      </p:sp>
      <p:sp>
        <p:nvSpPr>
          <p:cNvPr id="29758" name="Oval 62"/>
          <p:cNvSpPr>
            <a:spLocks noChangeArrowheads="1"/>
          </p:cNvSpPr>
          <p:nvPr/>
        </p:nvSpPr>
        <p:spPr bwMode="auto">
          <a:xfrm>
            <a:off x="4440238" y="2154238"/>
            <a:ext cx="368300" cy="368300"/>
          </a:xfrm>
          <a:prstGeom prst="ellipse">
            <a:avLst/>
          </a:prstGeom>
          <a:noFill/>
          <a:ln w="12700">
            <a:solidFill>
              <a:schemeClr val="tx1"/>
            </a:solidFill>
            <a:round/>
            <a:headEnd/>
            <a:tailEnd/>
          </a:ln>
          <a:effectLst/>
        </p:spPr>
        <p:txBody>
          <a:bodyPr wrap="none" anchor="ctr"/>
          <a:lstStyle/>
          <a:p>
            <a:endParaRPr lang="en-US"/>
          </a:p>
        </p:txBody>
      </p:sp>
      <p:sp>
        <p:nvSpPr>
          <p:cNvPr id="29759" name="Rectangle 63"/>
          <p:cNvSpPr>
            <a:spLocks noChangeArrowheads="1"/>
          </p:cNvSpPr>
          <p:nvPr/>
        </p:nvSpPr>
        <p:spPr bwMode="auto">
          <a:xfrm>
            <a:off x="228600" y="4648200"/>
            <a:ext cx="350838" cy="454025"/>
          </a:xfrm>
          <a:prstGeom prst="rect">
            <a:avLst/>
          </a:prstGeom>
          <a:noFill/>
          <a:ln w="12700">
            <a:noFill/>
            <a:miter lim="800000"/>
            <a:headEnd/>
            <a:tailEnd/>
          </a:ln>
          <a:effectLst/>
        </p:spPr>
        <p:txBody>
          <a:bodyPr wrap="none" lIns="90488" tIns="44450" rIns="90488" bIns="44450">
            <a:spAutoFit/>
          </a:bodyPr>
          <a:lstStyle/>
          <a:p>
            <a:r>
              <a:rPr lang="en-US"/>
              <a:t>2</a:t>
            </a:r>
          </a:p>
        </p:txBody>
      </p:sp>
      <p:sp>
        <p:nvSpPr>
          <p:cNvPr id="29760" name="Rectangle 64"/>
          <p:cNvSpPr>
            <a:spLocks noChangeArrowheads="1"/>
          </p:cNvSpPr>
          <p:nvPr/>
        </p:nvSpPr>
        <p:spPr bwMode="auto">
          <a:xfrm>
            <a:off x="4648200" y="5257800"/>
            <a:ext cx="350838" cy="454025"/>
          </a:xfrm>
          <a:prstGeom prst="rect">
            <a:avLst/>
          </a:prstGeom>
          <a:noFill/>
          <a:ln w="12700">
            <a:noFill/>
            <a:miter lim="800000"/>
            <a:headEnd/>
            <a:tailEnd/>
          </a:ln>
          <a:effectLst/>
        </p:spPr>
        <p:txBody>
          <a:bodyPr wrap="none" lIns="90488" tIns="44450" rIns="90488" bIns="44450">
            <a:spAutoFit/>
          </a:bodyPr>
          <a:lstStyle/>
          <a:p>
            <a:r>
              <a:rPr lang="en-US"/>
              <a:t>3</a:t>
            </a:r>
          </a:p>
        </p:txBody>
      </p:sp>
      <p:sp>
        <p:nvSpPr>
          <p:cNvPr id="29761" name="Oval 65"/>
          <p:cNvSpPr>
            <a:spLocks noChangeArrowheads="1"/>
          </p:cNvSpPr>
          <p:nvPr/>
        </p:nvSpPr>
        <p:spPr bwMode="auto">
          <a:xfrm>
            <a:off x="249238" y="4668838"/>
            <a:ext cx="368300" cy="368300"/>
          </a:xfrm>
          <a:prstGeom prst="ellipse">
            <a:avLst/>
          </a:prstGeom>
          <a:noFill/>
          <a:ln w="12700">
            <a:solidFill>
              <a:schemeClr val="tx1"/>
            </a:solidFill>
            <a:round/>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noFill/>
          <a:ln/>
        </p:spPr>
        <p:txBody>
          <a:bodyPr/>
          <a:lstStyle/>
          <a:p>
            <a:r>
              <a:rPr lang="en-US"/>
              <a:t>Insertion Sort (con’t)</a:t>
            </a:r>
          </a:p>
        </p:txBody>
      </p:sp>
      <p:sp>
        <p:nvSpPr>
          <p:cNvPr id="30723" name="Rectangle 3"/>
          <p:cNvSpPr>
            <a:spLocks noGrp="1" noChangeArrowheads="1"/>
          </p:cNvSpPr>
          <p:nvPr>
            <p:ph type="body" idx="1"/>
          </p:nvPr>
        </p:nvSpPr>
        <p:spPr>
          <a:xfrm>
            <a:off x="762000" y="1219200"/>
            <a:ext cx="8077200" cy="4114800"/>
          </a:xfrm>
          <a:noFill/>
          <a:ln/>
        </p:spPr>
        <p:txBody>
          <a:bodyPr/>
          <a:lstStyle/>
          <a:p>
            <a:pPr>
              <a:buFont typeface="Monotype Sorts" pitchFamily="2" charset="2"/>
              <a:buChar char=" "/>
            </a:pPr>
            <a:r>
              <a:rPr lang="en-US"/>
              <a:t> 					   </a:t>
            </a:r>
            <a:r>
              <a:rPr lang="en-US" sz="2000"/>
              <a:t>Look at next item - 6.</a:t>
            </a:r>
          </a:p>
          <a:p>
            <a:pPr>
              <a:buFont typeface="Monotype Sorts" pitchFamily="2" charset="2"/>
              <a:buChar char=" "/>
            </a:pPr>
            <a:r>
              <a:rPr lang="en-US" sz="2000"/>
              <a:t> 					       Compare to 1st - 5.</a:t>
            </a:r>
          </a:p>
          <a:p>
            <a:pPr>
              <a:buFont typeface="Monotype Sorts" pitchFamily="2" charset="2"/>
              <a:buChar char=" "/>
            </a:pPr>
            <a:r>
              <a:rPr lang="en-US" sz="2000"/>
              <a:t>         				       6 is larger, so leave 5.					       Compare to next - 7.  					        6 is smaller, so move  					        6 to temp, leaving an  				     	       empty slot.  </a:t>
            </a:r>
          </a:p>
          <a:p>
            <a:pPr>
              <a:buFont typeface="Monotype Sorts" pitchFamily="2" charset="2"/>
              <a:buChar char=" "/>
            </a:pPr>
            <a:r>
              <a:rPr lang="en-US" sz="2000"/>
              <a:t> 					       Move 7 into the empty</a:t>
            </a:r>
          </a:p>
          <a:p>
            <a:pPr>
              <a:buFont typeface="Monotype Sorts" pitchFamily="2" charset="2"/>
              <a:buChar char=" "/>
            </a:pPr>
            <a:r>
              <a:rPr lang="en-US" sz="2000"/>
              <a:t> 					       slot, leaving position 2</a:t>
            </a:r>
          </a:p>
          <a:p>
            <a:pPr>
              <a:buFont typeface="Monotype Sorts" pitchFamily="2" charset="2"/>
              <a:buChar char=" "/>
            </a:pPr>
            <a:r>
              <a:rPr lang="en-US" sz="2000"/>
              <a:t> 					       open.</a:t>
            </a:r>
          </a:p>
          <a:p>
            <a:pPr>
              <a:buFont typeface="Monotype Sorts" pitchFamily="2" charset="2"/>
              <a:buChar char=" "/>
            </a:pPr>
            <a:r>
              <a:rPr lang="en-US" sz="2000"/>
              <a:t> </a:t>
            </a:r>
          </a:p>
          <a:p>
            <a:pPr>
              <a:buFont typeface="Monotype Sorts" pitchFamily="2" charset="2"/>
              <a:buChar char=" "/>
            </a:pPr>
            <a:r>
              <a:rPr lang="en-US" sz="2000"/>
              <a:t> 					        Move 6 to the open</a:t>
            </a:r>
          </a:p>
          <a:p>
            <a:pPr>
              <a:buFont typeface="Monotype Sorts" pitchFamily="2" charset="2"/>
              <a:buChar char=" "/>
            </a:pPr>
            <a:r>
              <a:rPr lang="en-US" sz="2000"/>
              <a:t> 					        2nd position.</a:t>
            </a:r>
          </a:p>
          <a:p>
            <a:pPr>
              <a:buFont typeface="Monotype Sorts" pitchFamily="2" charset="2"/>
              <a:buChar char=" "/>
            </a:pPr>
            <a:endParaRPr lang="en-US"/>
          </a:p>
          <a:p>
            <a:pPr>
              <a:buFont typeface="Monotype Sorts" pitchFamily="2" charset="2"/>
              <a:buChar char=" "/>
            </a:pPr>
            <a:endParaRPr lang="en-US"/>
          </a:p>
          <a:p>
            <a:pPr>
              <a:buFont typeface="Monotype Sorts" pitchFamily="2" charset="2"/>
              <a:buChar char=" "/>
            </a:pPr>
            <a:endParaRPr lang="en-US"/>
          </a:p>
          <a:p>
            <a:pPr>
              <a:buFont typeface="Monotype Sorts" pitchFamily="2" charset="2"/>
              <a:buChar char=" "/>
            </a:pPr>
            <a:r>
              <a:rPr lang="en-US"/>
              <a:t>        </a:t>
            </a:r>
          </a:p>
        </p:txBody>
      </p:sp>
      <p:sp>
        <p:nvSpPr>
          <p:cNvPr id="30724" name="Rectangle 4"/>
          <p:cNvSpPr>
            <a:spLocks noChangeArrowheads="1"/>
          </p:cNvSpPr>
          <p:nvPr/>
        </p:nvSpPr>
        <p:spPr bwMode="auto">
          <a:xfrm>
            <a:off x="2611438" y="32210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30725" name="Rectangle 5"/>
          <p:cNvSpPr>
            <a:spLocks noChangeArrowheads="1"/>
          </p:cNvSpPr>
          <p:nvPr/>
        </p:nvSpPr>
        <p:spPr bwMode="auto">
          <a:xfrm>
            <a:off x="325438" y="22304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0726" name="Rectangle 6"/>
          <p:cNvSpPr>
            <a:spLocks noChangeArrowheads="1"/>
          </p:cNvSpPr>
          <p:nvPr/>
        </p:nvSpPr>
        <p:spPr bwMode="auto">
          <a:xfrm>
            <a:off x="1219200" y="2659063"/>
            <a:ext cx="371475" cy="363537"/>
          </a:xfrm>
          <a:prstGeom prst="rect">
            <a:avLst/>
          </a:prstGeom>
          <a:noFill/>
          <a:ln w="12700">
            <a:noFill/>
            <a:miter lim="800000"/>
            <a:headEnd/>
            <a:tailEnd/>
          </a:ln>
          <a:effectLst/>
        </p:spPr>
        <p:txBody>
          <a:bodyPr wrap="none" lIns="90488" tIns="44450" rIns="90488" bIns="44450">
            <a:spAutoFit/>
          </a:bodyPr>
          <a:lstStyle/>
          <a:p>
            <a:r>
              <a:rPr lang="en-US" sz="1800"/>
              <a:t>   </a:t>
            </a:r>
          </a:p>
        </p:txBody>
      </p:sp>
      <p:sp>
        <p:nvSpPr>
          <p:cNvPr id="30727" name="Rectangle 7"/>
          <p:cNvSpPr>
            <a:spLocks noChangeArrowheads="1"/>
          </p:cNvSpPr>
          <p:nvPr/>
        </p:nvSpPr>
        <p:spPr bwMode="auto">
          <a:xfrm>
            <a:off x="1219200" y="3276600"/>
            <a:ext cx="350838" cy="454025"/>
          </a:xfrm>
          <a:prstGeom prst="rect">
            <a:avLst/>
          </a:prstGeom>
          <a:noFill/>
          <a:ln w="12700">
            <a:noFill/>
            <a:miter lim="800000"/>
            <a:headEnd/>
            <a:tailEnd/>
          </a:ln>
          <a:effectLst/>
        </p:spPr>
        <p:txBody>
          <a:bodyPr wrap="none" lIns="90488" tIns="44450" rIns="90488" bIns="44450">
            <a:spAutoFit/>
          </a:bodyPr>
          <a:lstStyle/>
          <a:p>
            <a:r>
              <a:rPr lang="en-US"/>
              <a:t>7</a:t>
            </a:r>
          </a:p>
        </p:txBody>
      </p:sp>
      <p:sp>
        <p:nvSpPr>
          <p:cNvPr id="30728" name="Rectangle 8"/>
          <p:cNvSpPr>
            <a:spLocks noChangeArrowheads="1"/>
          </p:cNvSpPr>
          <p:nvPr/>
        </p:nvSpPr>
        <p:spPr bwMode="auto">
          <a:xfrm>
            <a:off x="1217613" y="3808413"/>
            <a:ext cx="354012" cy="457200"/>
          </a:xfrm>
          <a:prstGeom prst="rect">
            <a:avLst/>
          </a:prstGeom>
          <a:noFill/>
          <a:ln w="12700">
            <a:noFill/>
            <a:miter lim="800000"/>
            <a:headEnd/>
            <a:tailEnd/>
          </a:ln>
          <a:effectLst/>
        </p:spPr>
        <p:txBody>
          <a:bodyPr wrap="none" anchor="ctr"/>
          <a:lstStyle/>
          <a:p>
            <a:endParaRPr lang="en-US"/>
          </a:p>
        </p:txBody>
      </p:sp>
      <p:sp>
        <p:nvSpPr>
          <p:cNvPr id="30729" name="AutoShape 9"/>
          <p:cNvSpPr>
            <a:spLocks noChangeArrowheads="1"/>
          </p:cNvSpPr>
          <p:nvPr/>
        </p:nvSpPr>
        <p:spPr bwMode="auto">
          <a:xfrm>
            <a:off x="1316038" y="16970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0730" name="AutoShape 10"/>
          <p:cNvSpPr>
            <a:spLocks noChangeArrowheads="1"/>
          </p:cNvSpPr>
          <p:nvPr/>
        </p:nvSpPr>
        <p:spPr bwMode="auto">
          <a:xfrm>
            <a:off x="554038" y="36782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0731" name="Rectangle 11"/>
          <p:cNvSpPr>
            <a:spLocks noChangeArrowheads="1"/>
          </p:cNvSpPr>
          <p:nvPr/>
        </p:nvSpPr>
        <p:spPr bwMode="auto">
          <a:xfrm>
            <a:off x="1143000" y="1295400"/>
            <a:ext cx="434975" cy="454025"/>
          </a:xfrm>
          <a:prstGeom prst="rect">
            <a:avLst/>
          </a:prstGeom>
          <a:noFill/>
          <a:ln w="12700">
            <a:noFill/>
            <a:miter lim="800000"/>
            <a:headEnd/>
            <a:tailEnd/>
          </a:ln>
          <a:effectLst/>
        </p:spPr>
        <p:txBody>
          <a:bodyPr wrap="none" lIns="90488" tIns="44450" rIns="90488" bIns="44450">
            <a:spAutoFit/>
          </a:bodyPr>
          <a:lstStyle/>
          <a:p>
            <a:r>
              <a:rPr lang="en-US"/>
              <a:t> 7</a:t>
            </a:r>
          </a:p>
        </p:txBody>
      </p:sp>
      <p:sp>
        <p:nvSpPr>
          <p:cNvPr id="30732" name="Rectangle 12"/>
          <p:cNvSpPr>
            <a:spLocks noChangeArrowheads="1"/>
          </p:cNvSpPr>
          <p:nvPr/>
        </p:nvSpPr>
        <p:spPr bwMode="auto">
          <a:xfrm>
            <a:off x="457200" y="2286000"/>
            <a:ext cx="350838" cy="454025"/>
          </a:xfrm>
          <a:prstGeom prst="rect">
            <a:avLst/>
          </a:prstGeom>
          <a:noFill/>
          <a:ln w="12700">
            <a:noFill/>
            <a:miter lim="800000"/>
            <a:headEnd/>
            <a:tailEnd/>
          </a:ln>
          <a:effectLst/>
        </p:spPr>
        <p:txBody>
          <a:bodyPr wrap="none" lIns="90488" tIns="44450" rIns="90488" bIns="44450">
            <a:spAutoFit/>
          </a:bodyPr>
          <a:lstStyle/>
          <a:p>
            <a:r>
              <a:rPr lang="en-US"/>
              <a:t>5</a:t>
            </a:r>
          </a:p>
        </p:txBody>
      </p:sp>
      <p:sp>
        <p:nvSpPr>
          <p:cNvPr id="30733" name="Rectangle 13"/>
          <p:cNvSpPr>
            <a:spLocks noChangeArrowheads="1"/>
          </p:cNvSpPr>
          <p:nvPr/>
        </p:nvSpPr>
        <p:spPr bwMode="auto">
          <a:xfrm>
            <a:off x="1087438" y="32210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0734" name="Rectangle 14"/>
          <p:cNvSpPr>
            <a:spLocks noChangeArrowheads="1"/>
          </p:cNvSpPr>
          <p:nvPr/>
        </p:nvSpPr>
        <p:spPr bwMode="auto">
          <a:xfrm>
            <a:off x="325438" y="32210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0735" name="AutoShape 15"/>
          <p:cNvSpPr>
            <a:spLocks noChangeArrowheads="1"/>
          </p:cNvSpPr>
          <p:nvPr/>
        </p:nvSpPr>
        <p:spPr bwMode="auto">
          <a:xfrm>
            <a:off x="554038" y="26876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0736" name="Rectangle 16"/>
          <p:cNvSpPr>
            <a:spLocks noChangeArrowheads="1"/>
          </p:cNvSpPr>
          <p:nvPr/>
        </p:nvSpPr>
        <p:spPr bwMode="auto">
          <a:xfrm>
            <a:off x="1087438" y="22304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0737" name="AutoShape 17"/>
          <p:cNvSpPr>
            <a:spLocks noChangeArrowheads="1"/>
          </p:cNvSpPr>
          <p:nvPr/>
        </p:nvSpPr>
        <p:spPr bwMode="auto">
          <a:xfrm>
            <a:off x="1316038" y="26876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0738" name="Rectangle 18"/>
          <p:cNvSpPr>
            <a:spLocks noChangeArrowheads="1"/>
          </p:cNvSpPr>
          <p:nvPr/>
        </p:nvSpPr>
        <p:spPr bwMode="auto">
          <a:xfrm>
            <a:off x="1849438" y="22304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0739" name="Rectangle 19"/>
          <p:cNvSpPr>
            <a:spLocks noChangeArrowheads="1"/>
          </p:cNvSpPr>
          <p:nvPr/>
        </p:nvSpPr>
        <p:spPr bwMode="auto">
          <a:xfrm>
            <a:off x="1981200" y="4267200"/>
            <a:ext cx="350838" cy="454025"/>
          </a:xfrm>
          <a:prstGeom prst="rect">
            <a:avLst/>
          </a:prstGeom>
          <a:noFill/>
          <a:ln w="12700">
            <a:noFill/>
            <a:miter lim="800000"/>
            <a:headEnd/>
            <a:tailEnd/>
          </a:ln>
          <a:effectLst/>
        </p:spPr>
        <p:txBody>
          <a:bodyPr wrap="none" lIns="90488" tIns="44450" rIns="90488" bIns="44450">
            <a:spAutoFit/>
          </a:bodyPr>
          <a:lstStyle/>
          <a:p>
            <a:r>
              <a:rPr lang="en-US"/>
              <a:t>7</a:t>
            </a:r>
          </a:p>
        </p:txBody>
      </p:sp>
      <p:sp>
        <p:nvSpPr>
          <p:cNvPr id="30740" name="Rectangle 20"/>
          <p:cNvSpPr>
            <a:spLocks noChangeArrowheads="1"/>
          </p:cNvSpPr>
          <p:nvPr/>
        </p:nvSpPr>
        <p:spPr bwMode="auto">
          <a:xfrm>
            <a:off x="1849438" y="32210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0741" name="Rectangle 21"/>
          <p:cNvSpPr>
            <a:spLocks noChangeArrowheads="1"/>
          </p:cNvSpPr>
          <p:nvPr/>
        </p:nvSpPr>
        <p:spPr bwMode="auto">
          <a:xfrm>
            <a:off x="3373438" y="42116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30742" name="Rectangle 22"/>
          <p:cNvSpPr>
            <a:spLocks noChangeArrowheads="1"/>
          </p:cNvSpPr>
          <p:nvPr/>
        </p:nvSpPr>
        <p:spPr bwMode="auto">
          <a:xfrm>
            <a:off x="325438" y="42116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0743" name="Rectangle 23"/>
          <p:cNvSpPr>
            <a:spLocks noChangeArrowheads="1"/>
          </p:cNvSpPr>
          <p:nvPr/>
        </p:nvSpPr>
        <p:spPr bwMode="auto">
          <a:xfrm>
            <a:off x="1087438" y="42116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0744" name="Rectangle 24"/>
          <p:cNvSpPr>
            <a:spLocks noChangeArrowheads="1"/>
          </p:cNvSpPr>
          <p:nvPr/>
        </p:nvSpPr>
        <p:spPr bwMode="auto">
          <a:xfrm>
            <a:off x="1849438" y="42116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0745" name="Rectangle 25"/>
          <p:cNvSpPr>
            <a:spLocks noChangeArrowheads="1"/>
          </p:cNvSpPr>
          <p:nvPr/>
        </p:nvSpPr>
        <p:spPr bwMode="auto">
          <a:xfrm>
            <a:off x="2611438" y="42116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30746" name="Rectangle 26"/>
          <p:cNvSpPr>
            <a:spLocks noChangeArrowheads="1"/>
          </p:cNvSpPr>
          <p:nvPr/>
        </p:nvSpPr>
        <p:spPr bwMode="auto">
          <a:xfrm>
            <a:off x="457200" y="5257800"/>
            <a:ext cx="350838" cy="454025"/>
          </a:xfrm>
          <a:prstGeom prst="rect">
            <a:avLst/>
          </a:prstGeom>
          <a:noFill/>
          <a:ln w="12700">
            <a:noFill/>
            <a:miter lim="800000"/>
            <a:headEnd/>
            <a:tailEnd/>
          </a:ln>
          <a:effectLst/>
        </p:spPr>
        <p:txBody>
          <a:bodyPr wrap="none" lIns="90488" tIns="44450" rIns="90488" bIns="44450">
            <a:spAutoFit/>
          </a:bodyPr>
          <a:lstStyle/>
          <a:p>
            <a:r>
              <a:rPr lang="en-US"/>
              <a:t>5</a:t>
            </a:r>
          </a:p>
        </p:txBody>
      </p:sp>
      <p:sp>
        <p:nvSpPr>
          <p:cNvPr id="30747" name="AutoShape 27"/>
          <p:cNvSpPr>
            <a:spLocks noChangeArrowheads="1"/>
          </p:cNvSpPr>
          <p:nvPr/>
        </p:nvSpPr>
        <p:spPr bwMode="auto">
          <a:xfrm>
            <a:off x="554038" y="56594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0748" name="AutoShape 28"/>
          <p:cNvSpPr>
            <a:spLocks noChangeArrowheads="1"/>
          </p:cNvSpPr>
          <p:nvPr/>
        </p:nvSpPr>
        <p:spPr bwMode="auto">
          <a:xfrm>
            <a:off x="1316038" y="36782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0749" name="Rectangle 29"/>
          <p:cNvSpPr>
            <a:spLocks noChangeArrowheads="1"/>
          </p:cNvSpPr>
          <p:nvPr/>
        </p:nvSpPr>
        <p:spPr bwMode="auto">
          <a:xfrm>
            <a:off x="325438" y="12398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0750" name="Rectangle 30"/>
          <p:cNvSpPr>
            <a:spLocks noChangeArrowheads="1"/>
          </p:cNvSpPr>
          <p:nvPr/>
        </p:nvSpPr>
        <p:spPr bwMode="auto">
          <a:xfrm>
            <a:off x="1087438" y="12398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0751" name="Rectangle 31"/>
          <p:cNvSpPr>
            <a:spLocks noChangeArrowheads="1"/>
          </p:cNvSpPr>
          <p:nvPr/>
        </p:nvSpPr>
        <p:spPr bwMode="auto">
          <a:xfrm>
            <a:off x="1849438" y="12398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0752" name="Rectangle 32"/>
          <p:cNvSpPr>
            <a:spLocks noChangeArrowheads="1"/>
          </p:cNvSpPr>
          <p:nvPr/>
        </p:nvSpPr>
        <p:spPr bwMode="auto">
          <a:xfrm>
            <a:off x="2611438" y="22304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30753" name="Rectangle 33"/>
          <p:cNvSpPr>
            <a:spLocks noChangeArrowheads="1"/>
          </p:cNvSpPr>
          <p:nvPr/>
        </p:nvSpPr>
        <p:spPr bwMode="auto">
          <a:xfrm>
            <a:off x="2743200" y="1295400"/>
            <a:ext cx="384175" cy="454025"/>
          </a:xfrm>
          <a:prstGeom prst="rect">
            <a:avLst/>
          </a:prstGeom>
          <a:noFill/>
          <a:ln w="12700">
            <a:noFill/>
            <a:miter lim="800000"/>
            <a:headEnd/>
            <a:tailEnd/>
          </a:ln>
          <a:effectLst/>
        </p:spPr>
        <p:txBody>
          <a:bodyPr wrap="none" lIns="90488" tIns="44450" rIns="90488" bIns="44450">
            <a:spAutoFit/>
          </a:bodyPr>
          <a:lstStyle/>
          <a:p>
            <a:r>
              <a:rPr lang="en-US"/>
              <a:t>K</a:t>
            </a:r>
          </a:p>
        </p:txBody>
      </p:sp>
      <p:sp>
        <p:nvSpPr>
          <p:cNvPr id="30754" name="Rectangle 34"/>
          <p:cNvSpPr>
            <a:spLocks noChangeArrowheads="1"/>
          </p:cNvSpPr>
          <p:nvPr/>
        </p:nvSpPr>
        <p:spPr bwMode="auto">
          <a:xfrm>
            <a:off x="3373438" y="12398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30755" name="AutoShape 35"/>
          <p:cNvSpPr>
            <a:spLocks noChangeArrowheads="1"/>
          </p:cNvSpPr>
          <p:nvPr/>
        </p:nvSpPr>
        <p:spPr bwMode="auto">
          <a:xfrm>
            <a:off x="2840038" y="1697038"/>
            <a:ext cx="139700" cy="292100"/>
          </a:xfrm>
          <a:prstGeom prst="diamond">
            <a:avLst/>
          </a:prstGeom>
          <a:solidFill>
            <a:schemeClr val="accent1"/>
          </a:solidFill>
          <a:ln w="12700">
            <a:solidFill>
              <a:schemeClr val="tx1"/>
            </a:solidFill>
            <a:miter lim="800000"/>
            <a:headEnd/>
            <a:tailEnd/>
          </a:ln>
          <a:effectLst/>
        </p:spPr>
        <p:txBody>
          <a:bodyPr wrap="none" anchor="ctr"/>
          <a:lstStyle/>
          <a:p>
            <a:endParaRPr lang="en-US"/>
          </a:p>
        </p:txBody>
      </p:sp>
      <p:sp>
        <p:nvSpPr>
          <p:cNvPr id="30756" name="AutoShape 36"/>
          <p:cNvSpPr>
            <a:spLocks noChangeArrowheads="1"/>
          </p:cNvSpPr>
          <p:nvPr/>
        </p:nvSpPr>
        <p:spPr bwMode="auto">
          <a:xfrm>
            <a:off x="554038" y="16970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0757" name="Rectangle 37"/>
          <p:cNvSpPr>
            <a:spLocks noChangeArrowheads="1"/>
          </p:cNvSpPr>
          <p:nvPr/>
        </p:nvSpPr>
        <p:spPr bwMode="auto">
          <a:xfrm>
            <a:off x="2611438" y="12398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30758" name="Rectangle 38"/>
          <p:cNvSpPr>
            <a:spLocks noChangeArrowheads="1"/>
          </p:cNvSpPr>
          <p:nvPr/>
        </p:nvSpPr>
        <p:spPr bwMode="auto">
          <a:xfrm>
            <a:off x="3373438" y="22304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30759" name="Rectangle 39"/>
          <p:cNvSpPr>
            <a:spLocks noChangeArrowheads="1"/>
          </p:cNvSpPr>
          <p:nvPr/>
        </p:nvSpPr>
        <p:spPr bwMode="auto">
          <a:xfrm>
            <a:off x="4440238" y="32210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0760" name="Rectangle 40"/>
          <p:cNvSpPr>
            <a:spLocks noChangeArrowheads="1"/>
          </p:cNvSpPr>
          <p:nvPr/>
        </p:nvSpPr>
        <p:spPr bwMode="auto">
          <a:xfrm>
            <a:off x="457200" y="1295400"/>
            <a:ext cx="350838" cy="454025"/>
          </a:xfrm>
          <a:prstGeom prst="rect">
            <a:avLst/>
          </a:prstGeom>
          <a:noFill/>
          <a:ln w="12700">
            <a:noFill/>
            <a:miter lim="800000"/>
            <a:headEnd/>
            <a:tailEnd/>
          </a:ln>
          <a:effectLst/>
        </p:spPr>
        <p:txBody>
          <a:bodyPr wrap="none" lIns="90488" tIns="44450" rIns="90488" bIns="44450">
            <a:spAutoFit/>
          </a:bodyPr>
          <a:lstStyle/>
          <a:p>
            <a:r>
              <a:rPr lang="en-US"/>
              <a:t>5</a:t>
            </a:r>
          </a:p>
        </p:txBody>
      </p:sp>
      <p:sp>
        <p:nvSpPr>
          <p:cNvPr id="30761" name="Rectangle 41"/>
          <p:cNvSpPr>
            <a:spLocks noChangeArrowheads="1"/>
          </p:cNvSpPr>
          <p:nvPr/>
        </p:nvSpPr>
        <p:spPr bwMode="auto">
          <a:xfrm>
            <a:off x="3373438" y="32210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30762" name="Rectangle 42"/>
          <p:cNvSpPr>
            <a:spLocks noChangeArrowheads="1"/>
          </p:cNvSpPr>
          <p:nvPr/>
        </p:nvSpPr>
        <p:spPr bwMode="auto">
          <a:xfrm>
            <a:off x="325438" y="52022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0763" name="Rectangle 43"/>
          <p:cNvSpPr>
            <a:spLocks noChangeArrowheads="1"/>
          </p:cNvSpPr>
          <p:nvPr/>
        </p:nvSpPr>
        <p:spPr bwMode="auto">
          <a:xfrm>
            <a:off x="1087438" y="52022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0764" name="Rectangle 44"/>
          <p:cNvSpPr>
            <a:spLocks noChangeArrowheads="1"/>
          </p:cNvSpPr>
          <p:nvPr/>
        </p:nvSpPr>
        <p:spPr bwMode="auto">
          <a:xfrm>
            <a:off x="1849438" y="52022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0765" name="Rectangle 45"/>
          <p:cNvSpPr>
            <a:spLocks noChangeArrowheads="1"/>
          </p:cNvSpPr>
          <p:nvPr/>
        </p:nvSpPr>
        <p:spPr bwMode="auto">
          <a:xfrm>
            <a:off x="2611438" y="52022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30766" name="Rectangle 46"/>
          <p:cNvSpPr>
            <a:spLocks noChangeArrowheads="1"/>
          </p:cNvSpPr>
          <p:nvPr/>
        </p:nvSpPr>
        <p:spPr bwMode="auto">
          <a:xfrm>
            <a:off x="3373438" y="5202238"/>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30767" name="Rectangle 47"/>
          <p:cNvSpPr>
            <a:spLocks noChangeArrowheads="1"/>
          </p:cNvSpPr>
          <p:nvPr/>
        </p:nvSpPr>
        <p:spPr bwMode="auto">
          <a:xfrm>
            <a:off x="1924050" y="5248275"/>
            <a:ext cx="434975" cy="454025"/>
          </a:xfrm>
          <a:prstGeom prst="rect">
            <a:avLst/>
          </a:prstGeom>
          <a:noFill/>
          <a:ln w="12700">
            <a:noFill/>
            <a:miter lim="800000"/>
            <a:headEnd/>
            <a:tailEnd/>
          </a:ln>
          <a:effectLst/>
        </p:spPr>
        <p:txBody>
          <a:bodyPr wrap="none" lIns="90488" tIns="44450" rIns="90488" bIns="44450">
            <a:spAutoFit/>
          </a:bodyPr>
          <a:lstStyle/>
          <a:p>
            <a:r>
              <a:rPr lang="en-US"/>
              <a:t> 7</a:t>
            </a:r>
          </a:p>
        </p:txBody>
      </p:sp>
      <p:sp>
        <p:nvSpPr>
          <p:cNvPr id="30768" name="AutoShape 48"/>
          <p:cNvSpPr>
            <a:spLocks noChangeArrowheads="1"/>
          </p:cNvSpPr>
          <p:nvPr/>
        </p:nvSpPr>
        <p:spPr bwMode="auto">
          <a:xfrm>
            <a:off x="1316038" y="56594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0769" name="Line 49"/>
          <p:cNvSpPr>
            <a:spLocks noChangeShapeType="1"/>
          </p:cNvSpPr>
          <p:nvPr/>
        </p:nvSpPr>
        <p:spPr bwMode="auto">
          <a:xfrm>
            <a:off x="4738688" y="2687638"/>
            <a:ext cx="0" cy="520700"/>
          </a:xfrm>
          <a:prstGeom prst="line">
            <a:avLst/>
          </a:prstGeom>
          <a:noFill/>
          <a:ln w="12700">
            <a:solidFill>
              <a:schemeClr val="tx1"/>
            </a:solidFill>
            <a:round/>
            <a:headEnd/>
            <a:tailEnd/>
          </a:ln>
          <a:effectLst/>
        </p:spPr>
        <p:txBody>
          <a:bodyPr wrap="none" anchor="ctr"/>
          <a:lstStyle/>
          <a:p>
            <a:endParaRPr lang="en-US"/>
          </a:p>
        </p:txBody>
      </p:sp>
      <p:sp>
        <p:nvSpPr>
          <p:cNvPr id="30770" name="Rectangle 50"/>
          <p:cNvSpPr>
            <a:spLocks noChangeArrowheads="1"/>
          </p:cNvSpPr>
          <p:nvPr/>
        </p:nvSpPr>
        <p:spPr bwMode="auto">
          <a:xfrm>
            <a:off x="4572000" y="2895600"/>
            <a:ext cx="333375" cy="454025"/>
          </a:xfrm>
          <a:prstGeom prst="rect">
            <a:avLst/>
          </a:prstGeom>
          <a:noFill/>
          <a:ln w="12700">
            <a:noFill/>
            <a:miter lim="800000"/>
            <a:headEnd/>
            <a:tailEnd/>
          </a:ln>
          <a:effectLst/>
        </p:spPr>
        <p:txBody>
          <a:bodyPr wrap="none" lIns="90488" tIns="44450" rIns="90488" bIns="44450">
            <a:spAutoFit/>
          </a:bodyPr>
          <a:lstStyle/>
          <a:p>
            <a:r>
              <a:rPr lang="en-US"/>
              <a:t>v</a:t>
            </a:r>
          </a:p>
        </p:txBody>
      </p:sp>
      <p:sp>
        <p:nvSpPr>
          <p:cNvPr id="30771" name="Rectangle 51"/>
          <p:cNvSpPr>
            <a:spLocks noChangeArrowheads="1"/>
          </p:cNvSpPr>
          <p:nvPr/>
        </p:nvSpPr>
        <p:spPr bwMode="auto">
          <a:xfrm>
            <a:off x="1600200" y="4495800"/>
            <a:ext cx="358775" cy="454025"/>
          </a:xfrm>
          <a:prstGeom prst="rect">
            <a:avLst/>
          </a:prstGeom>
          <a:noFill/>
          <a:ln w="12700">
            <a:noFill/>
            <a:miter lim="800000"/>
            <a:headEnd/>
            <a:tailEnd/>
          </a:ln>
          <a:effectLst/>
        </p:spPr>
        <p:txBody>
          <a:bodyPr wrap="none" lIns="90488" tIns="44450" rIns="90488" bIns="44450">
            <a:spAutoFit/>
          </a:bodyPr>
          <a:lstStyle/>
          <a:p>
            <a:r>
              <a:rPr lang="en-US"/>
              <a:t>&gt;</a:t>
            </a:r>
          </a:p>
        </p:txBody>
      </p:sp>
      <p:sp>
        <p:nvSpPr>
          <p:cNvPr id="30772" name="Line 52"/>
          <p:cNvSpPr>
            <a:spLocks noChangeShapeType="1"/>
          </p:cNvSpPr>
          <p:nvPr/>
        </p:nvSpPr>
        <p:spPr bwMode="auto">
          <a:xfrm>
            <a:off x="1525588" y="4710113"/>
            <a:ext cx="292100" cy="0"/>
          </a:xfrm>
          <a:prstGeom prst="line">
            <a:avLst/>
          </a:prstGeom>
          <a:noFill/>
          <a:ln w="12700">
            <a:solidFill>
              <a:schemeClr val="tx1"/>
            </a:solidFill>
            <a:round/>
            <a:headEnd/>
            <a:tailEnd/>
          </a:ln>
          <a:effectLst/>
        </p:spPr>
        <p:txBody>
          <a:bodyPr wrap="none" anchor="ctr"/>
          <a:lstStyle/>
          <a:p>
            <a:endParaRPr lang="en-US"/>
          </a:p>
        </p:txBody>
      </p:sp>
      <p:sp>
        <p:nvSpPr>
          <p:cNvPr id="30773" name="Line 53"/>
          <p:cNvSpPr>
            <a:spLocks noChangeShapeType="1"/>
          </p:cNvSpPr>
          <p:nvPr/>
        </p:nvSpPr>
        <p:spPr bwMode="auto">
          <a:xfrm flipV="1">
            <a:off x="1528763" y="3922713"/>
            <a:ext cx="0" cy="793750"/>
          </a:xfrm>
          <a:prstGeom prst="line">
            <a:avLst/>
          </a:prstGeom>
          <a:noFill/>
          <a:ln w="12700">
            <a:solidFill>
              <a:schemeClr val="tx1"/>
            </a:solidFill>
            <a:round/>
            <a:headEnd/>
            <a:tailEnd/>
          </a:ln>
          <a:effectLst/>
        </p:spPr>
        <p:txBody>
          <a:bodyPr wrap="none" anchor="ctr"/>
          <a:lstStyle/>
          <a:p>
            <a:endParaRPr lang="en-US"/>
          </a:p>
        </p:txBody>
      </p:sp>
      <p:sp>
        <p:nvSpPr>
          <p:cNvPr id="30774" name="Rectangle 54"/>
          <p:cNvSpPr>
            <a:spLocks noChangeArrowheads="1"/>
          </p:cNvSpPr>
          <p:nvPr/>
        </p:nvSpPr>
        <p:spPr bwMode="auto">
          <a:xfrm>
            <a:off x="1600200" y="5410200"/>
            <a:ext cx="358775" cy="454025"/>
          </a:xfrm>
          <a:prstGeom prst="rect">
            <a:avLst/>
          </a:prstGeom>
          <a:noFill/>
          <a:ln w="12700">
            <a:noFill/>
            <a:miter lim="800000"/>
            <a:headEnd/>
            <a:tailEnd/>
          </a:ln>
          <a:effectLst/>
        </p:spPr>
        <p:txBody>
          <a:bodyPr wrap="none" lIns="90488" tIns="44450" rIns="90488" bIns="44450">
            <a:spAutoFit/>
          </a:bodyPr>
          <a:lstStyle/>
          <a:p>
            <a:r>
              <a:rPr lang="en-US"/>
              <a:t>&lt;</a:t>
            </a:r>
          </a:p>
        </p:txBody>
      </p:sp>
      <p:sp>
        <p:nvSpPr>
          <p:cNvPr id="30775" name="Line 55"/>
          <p:cNvSpPr>
            <a:spLocks noChangeShapeType="1"/>
          </p:cNvSpPr>
          <p:nvPr/>
        </p:nvSpPr>
        <p:spPr bwMode="auto">
          <a:xfrm flipV="1">
            <a:off x="4652963" y="4132263"/>
            <a:ext cx="0" cy="1498600"/>
          </a:xfrm>
          <a:prstGeom prst="line">
            <a:avLst/>
          </a:prstGeom>
          <a:noFill/>
          <a:ln w="12700">
            <a:solidFill>
              <a:schemeClr val="tx1"/>
            </a:solidFill>
            <a:round/>
            <a:headEnd/>
            <a:tailEnd/>
          </a:ln>
          <a:effectLst/>
        </p:spPr>
        <p:txBody>
          <a:bodyPr wrap="none" anchor="ctr"/>
          <a:lstStyle/>
          <a:p>
            <a:endParaRPr lang="en-US"/>
          </a:p>
        </p:txBody>
      </p:sp>
      <p:sp>
        <p:nvSpPr>
          <p:cNvPr id="30776" name="Rectangle 56"/>
          <p:cNvSpPr>
            <a:spLocks noChangeArrowheads="1"/>
          </p:cNvSpPr>
          <p:nvPr/>
        </p:nvSpPr>
        <p:spPr bwMode="auto">
          <a:xfrm>
            <a:off x="4495800" y="2133600"/>
            <a:ext cx="350838" cy="454025"/>
          </a:xfrm>
          <a:prstGeom prst="rect">
            <a:avLst/>
          </a:prstGeom>
          <a:noFill/>
          <a:ln w="12700">
            <a:noFill/>
            <a:miter lim="800000"/>
            <a:headEnd/>
            <a:tailEnd/>
          </a:ln>
          <a:effectLst/>
        </p:spPr>
        <p:txBody>
          <a:bodyPr wrap="none" lIns="90488" tIns="44450" rIns="90488" bIns="44450">
            <a:spAutoFit/>
          </a:bodyPr>
          <a:lstStyle/>
          <a:p>
            <a:r>
              <a:rPr lang="en-US"/>
              <a:t>1</a:t>
            </a:r>
          </a:p>
        </p:txBody>
      </p:sp>
      <p:sp>
        <p:nvSpPr>
          <p:cNvPr id="30777" name="Oval 57"/>
          <p:cNvSpPr>
            <a:spLocks noChangeArrowheads="1"/>
          </p:cNvSpPr>
          <p:nvPr/>
        </p:nvSpPr>
        <p:spPr bwMode="auto">
          <a:xfrm>
            <a:off x="4745038" y="5278438"/>
            <a:ext cx="368300" cy="368300"/>
          </a:xfrm>
          <a:prstGeom prst="ellipse">
            <a:avLst/>
          </a:prstGeom>
          <a:noFill/>
          <a:ln w="12700">
            <a:solidFill>
              <a:schemeClr val="tx1"/>
            </a:solidFill>
            <a:round/>
            <a:headEnd/>
            <a:tailEnd/>
          </a:ln>
          <a:effectLst/>
        </p:spPr>
        <p:txBody>
          <a:bodyPr wrap="none" anchor="ctr"/>
          <a:lstStyle/>
          <a:p>
            <a:endParaRPr lang="en-US"/>
          </a:p>
        </p:txBody>
      </p:sp>
      <p:sp>
        <p:nvSpPr>
          <p:cNvPr id="30778" name="Oval 58"/>
          <p:cNvSpPr>
            <a:spLocks noChangeArrowheads="1"/>
          </p:cNvSpPr>
          <p:nvPr/>
        </p:nvSpPr>
        <p:spPr bwMode="auto">
          <a:xfrm>
            <a:off x="4516438" y="2154238"/>
            <a:ext cx="368300" cy="368300"/>
          </a:xfrm>
          <a:prstGeom prst="ellipse">
            <a:avLst/>
          </a:prstGeom>
          <a:noFill/>
          <a:ln w="12700">
            <a:solidFill>
              <a:schemeClr val="tx1"/>
            </a:solidFill>
            <a:round/>
            <a:headEnd/>
            <a:tailEnd/>
          </a:ln>
          <a:effectLst/>
        </p:spPr>
        <p:txBody>
          <a:bodyPr wrap="none" anchor="ctr"/>
          <a:lstStyle/>
          <a:p>
            <a:endParaRPr lang="en-US"/>
          </a:p>
        </p:txBody>
      </p:sp>
      <p:sp>
        <p:nvSpPr>
          <p:cNvPr id="30779" name="Rectangle 59"/>
          <p:cNvSpPr>
            <a:spLocks noChangeArrowheads="1"/>
          </p:cNvSpPr>
          <p:nvPr/>
        </p:nvSpPr>
        <p:spPr bwMode="auto">
          <a:xfrm>
            <a:off x="1066800" y="4648200"/>
            <a:ext cx="350838" cy="454025"/>
          </a:xfrm>
          <a:prstGeom prst="rect">
            <a:avLst/>
          </a:prstGeom>
          <a:noFill/>
          <a:ln w="12700">
            <a:noFill/>
            <a:miter lim="800000"/>
            <a:headEnd/>
            <a:tailEnd/>
          </a:ln>
          <a:effectLst/>
        </p:spPr>
        <p:txBody>
          <a:bodyPr wrap="none" lIns="90488" tIns="44450" rIns="90488" bIns="44450">
            <a:spAutoFit/>
          </a:bodyPr>
          <a:lstStyle/>
          <a:p>
            <a:r>
              <a:rPr lang="en-US"/>
              <a:t>2</a:t>
            </a:r>
          </a:p>
        </p:txBody>
      </p:sp>
      <p:sp>
        <p:nvSpPr>
          <p:cNvPr id="30780" name="Rectangle 60"/>
          <p:cNvSpPr>
            <a:spLocks noChangeArrowheads="1"/>
          </p:cNvSpPr>
          <p:nvPr/>
        </p:nvSpPr>
        <p:spPr bwMode="auto">
          <a:xfrm>
            <a:off x="4724400" y="5257800"/>
            <a:ext cx="350838" cy="454025"/>
          </a:xfrm>
          <a:prstGeom prst="rect">
            <a:avLst/>
          </a:prstGeom>
          <a:noFill/>
          <a:ln w="12700">
            <a:noFill/>
            <a:miter lim="800000"/>
            <a:headEnd/>
            <a:tailEnd/>
          </a:ln>
          <a:effectLst/>
        </p:spPr>
        <p:txBody>
          <a:bodyPr wrap="none" lIns="90488" tIns="44450" rIns="90488" bIns="44450">
            <a:spAutoFit/>
          </a:bodyPr>
          <a:lstStyle/>
          <a:p>
            <a:r>
              <a:rPr lang="en-US"/>
              <a:t>3</a:t>
            </a:r>
          </a:p>
        </p:txBody>
      </p:sp>
      <p:sp>
        <p:nvSpPr>
          <p:cNvPr id="30781" name="Oval 61"/>
          <p:cNvSpPr>
            <a:spLocks noChangeArrowheads="1"/>
          </p:cNvSpPr>
          <p:nvPr/>
        </p:nvSpPr>
        <p:spPr bwMode="auto">
          <a:xfrm>
            <a:off x="1087438" y="4668838"/>
            <a:ext cx="368300" cy="368300"/>
          </a:xfrm>
          <a:prstGeom prst="ellipse">
            <a:avLst/>
          </a:prstGeom>
          <a:noFill/>
          <a:ln w="12700">
            <a:solidFill>
              <a:schemeClr val="tx1"/>
            </a:solidFill>
            <a:round/>
            <a:headEnd/>
            <a:tailEnd/>
          </a:ln>
          <a:effectLst/>
        </p:spPr>
        <p:txBody>
          <a:bodyPr wrap="none" anchor="ctr"/>
          <a:lstStyle/>
          <a:p>
            <a:endParaRPr lang="en-US"/>
          </a:p>
        </p:txBody>
      </p:sp>
      <p:sp>
        <p:nvSpPr>
          <p:cNvPr id="30782" name="Rectangle 62"/>
          <p:cNvSpPr>
            <a:spLocks noChangeArrowheads="1"/>
          </p:cNvSpPr>
          <p:nvPr/>
        </p:nvSpPr>
        <p:spPr bwMode="auto">
          <a:xfrm>
            <a:off x="1905000" y="1295400"/>
            <a:ext cx="434975" cy="454025"/>
          </a:xfrm>
          <a:prstGeom prst="rect">
            <a:avLst/>
          </a:prstGeom>
          <a:noFill/>
          <a:ln w="12700">
            <a:noFill/>
            <a:miter lim="800000"/>
            <a:headEnd/>
            <a:tailEnd/>
          </a:ln>
          <a:effectLst/>
        </p:spPr>
        <p:txBody>
          <a:bodyPr wrap="none" lIns="90488" tIns="44450" rIns="90488" bIns="44450">
            <a:spAutoFit/>
          </a:bodyPr>
          <a:lstStyle/>
          <a:p>
            <a:r>
              <a:rPr lang="en-US"/>
              <a:t> 6</a:t>
            </a:r>
          </a:p>
        </p:txBody>
      </p:sp>
      <p:sp>
        <p:nvSpPr>
          <p:cNvPr id="30783" name="AutoShape 63"/>
          <p:cNvSpPr>
            <a:spLocks noChangeArrowheads="1"/>
          </p:cNvSpPr>
          <p:nvPr/>
        </p:nvSpPr>
        <p:spPr bwMode="auto">
          <a:xfrm>
            <a:off x="2078038" y="16970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0784" name="Rectangle 64"/>
          <p:cNvSpPr>
            <a:spLocks noChangeArrowheads="1"/>
          </p:cNvSpPr>
          <p:nvPr/>
        </p:nvSpPr>
        <p:spPr bwMode="auto">
          <a:xfrm>
            <a:off x="1143000" y="2286000"/>
            <a:ext cx="434975" cy="454025"/>
          </a:xfrm>
          <a:prstGeom prst="rect">
            <a:avLst/>
          </a:prstGeom>
          <a:noFill/>
          <a:ln w="12700">
            <a:noFill/>
            <a:miter lim="800000"/>
            <a:headEnd/>
            <a:tailEnd/>
          </a:ln>
          <a:effectLst/>
        </p:spPr>
        <p:txBody>
          <a:bodyPr wrap="none" lIns="90488" tIns="44450" rIns="90488" bIns="44450">
            <a:spAutoFit/>
          </a:bodyPr>
          <a:lstStyle/>
          <a:p>
            <a:r>
              <a:rPr lang="en-US"/>
              <a:t> 7</a:t>
            </a:r>
          </a:p>
        </p:txBody>
      </p:sp>
      <p:sp>
        <p:nvSpPr>
          <p:cNvPr id="30785" name="Line 65"/>
          <p:cNvSpPr>
            <a:spLocks noChangeShapeType="1"/>
          </p:cNvSpPr>
          <p:nvPr/>
        </p:nvSpPr>
        <p:spPr bwMode="auto">
          <a:xfrm flipH="1">
            <a:off x="2446338" y="2681288"/>
            <a:ext cx="2298700" cy="0"/>
          </a:xfrm>
          <a:prstGeom prst="line">
            <a:avLst/>
          </a:prstGeom>
          <a:noFill/>
          <a:ln w="12700">
            <a:solidFill>
              <a:schemeClr val="tx1"/>
            </a:solidFill>
            <a:round/>
            <a:headEnd/>
            <a:tailEnd/>
          </a:ln>
          <a:effectLst/>
        </p:spPr>
        <p:txBody>
          <a:bodyPr wrap="none" anchor="ctr"/>
          <a:lstStyle/>
          <a:p>
            <a:endParaRPr lang="en-US"/>
          </a:p>
        </p:txBody>
      </p:sp>
      <p:sp>
        <p:nvSpPr>
          <p:cNvPr id="30786" name="Rectangle 66"/>
          <p:cNvSpPr>
            <a:spLocks noChangeArrowheads="1"/>
          </p:cNvSpPr>
          <p:nvPr/>
        </p:nvSpPr>
        <p:spPr bwMode="auto">
          <a:xfrm>
            <a:off x="4495800" y="3276600"/>
            <a:ext cx="434975" cy="454025"/>
          </a:xfrm>
          <a:prstGeom prst="rect">
            <a:avLst/>
          </a:prstGeom>
          <a:noFill/>
          <a:ln w="12700">
            <a:noFill/>
            <a:miter lim="800000"/>
            <a:headEnd/>
            <a:tailEnd/>
          </a:ln>
          <a:effectLst/>
        </p:spPr>
        <p:txBody>
          <a:bodyPr wrap="none" lIns="90488" tIns="44450" rIns="90488" bIns="44450">
            <a:spAutoFit/>
          </a:bodyPr>
          <a:lstStyle/>
          <a:p>
            <a:r>
              <a:rPr lang="en-US"/>
              <a:t> 6</a:t>
            </a:r>
          </a:p>
        </p:txBody>
      </p:sp>
      <p:sp>
        <p:nvSpPr>
          <p:cNvPr id="30787" name="AutoShape 67"/>
          <p:cNvSpPr>
            <a:spLocks noChangeArrowheads="1"/>
          </p:cNvSpPr>
          <p:nvPr/>
        </p:nvSpPr>
        <p:spPr bwMode="auto">
          <a:xfrm>
            <a:off x="4668838" y="36782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0788" name="AutoShape 68"/>
          <p:cNvSpPr>
            <a:spLocks noChangeArrowheads="1"/>
          </p:cNvSpPr>
          <p:nvPr/>
        </p:nvSpPr>
        <p:spPr bwMode="auto">
          <a:xfrm>
            <a:off x="2078038" y="46688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0789" name="Rectangle 69"/>
          <p:cNvSpPr>
            <a:spLocks noChangeArrowheads="1"/>
          </p:cNvSpPr>
          <p:nvPr/>
        </p:nvSpPr>
        <p:spPr bwMode="auto">
          <a:xfrm>
            <a:off x="457200" y="3276600"/>
            <a:ext cx="350838" cy="454025"/>
          </a:xfrm>
          <a:prstGeom prst="rect">
            <a:avLst/>
          </a:prstGeom>
          <a:noFill/>
          <a:ln w="12700">
            <a:noFill/>
            <a:miter lim="800000"/>
            <a:headEnd/>
            <a:tailEnd/>
          </a:ln>
          <a:effectLst/>
        </p:spPr>
        <p:txBody>
          <a:bodyPr wrap="none" lIns="90488" tIns="44450" rIns="90488" bIns="44450">
            <a:spAutoFit/>
          </a:bodyPr>
          <a:lstStyle/>
          <a:p>
            <a:r>
              <a:rPr lang="en-US"/>
              <a:t>5</a:t>
            </a:r>
          </a:p>
        </p:txBody>
      </p:sp>
      <p:sp>
        <p:nvSpPr>
          <p:cNvPr id="30790" name="Line 70"/>
          <p:cNvSpPr>
            <a:spLocks noChangeShapeType="1"/>
          </p:cNvSpPr>
          <p:nvPr/>
        </p:nvSpPr>
        <p:spPr bwMode="auto">
          <a:xfrm>
            <a:off x="1706563" y="5614988"/>
            <a:ext cx="2940050" cy="0"/>
          </a:xfrm>
          <a:prstGeom prst="line">
            <a:avLst/>
          </a:prstGeom>
          <a:noFill/>
          <a:ln w="12700">
            <a:solidFill>
              <a:schemeClr val="tx1"/>
            </a:solidFill>
            <a:round/>
            <a:headEnd/>
            <a:tailEnd/>
          </a:ln>
          <a:effectLst/>
        </p:spPr>
        <p:txBody>
          <a:bodyPr wrap="none" anchor="ctr"/>
          <a:lstStyle/>
          <a:p>
            <a:endParaRPr lang="en-US"/>
          </a:p>
        </p:txBody>
      </p:sp>
      <p:sp>
        <p:nvSpPr>
          <p:cNvPr id="30791" name="AutoShape 71"/>
          <p:cNvSpPr>
            <a:spLocks noChangeArrowheads="1"/>
          </p:cNvSpPr>
          <p:nvPr/>
        </p:nvSpPr>
        <p:spPr bwMode="auto">
          <a:xfrm>
            <a:off x="2097088" y="5668963"/>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0792" name="Rectangle 72"/>
          <p:cNvSpPr>
            <a:spLocks noChangeArrowheads="1"/>
          </p:cNvSpPr>
          <p:nvPr/>
        </p:nvSpPr>
        <p:spPr bwMode="auto">
          <a:xfrm>
            <a:off x="1152525" y="5229225"/>
            <a:ext cx="434975" cy="454025"/>
          </a:xfrm>
          <a:prstGeom prst="rect">
            <a:avLst/>
          </a:prstGeom>
          <a:noFill/>
          <a:ln w="12700">
            <a:noFill/>
            <a:miter lim="800000"/>
            <a:headEnd/>
            <a:tailEnd/>
          </a:ln>
          <a:effectLst/>
        </p:spPr>
        <p:txBody>
          <a:bodyPr wrap="none" lIns="90488" tIns="44450" rIns="90488" bIns="44450">
            <a:spAutoFit/>
          </a:bodyPr>
          <a:lstStyle/>
          <a:p>
            <a:r>
              <a:rPr lang="en-US"/>
              <a:t> 6</a:t>
            </a:r>
          </a:p>
        </p:txBody>
      </p:sp>
      <p:sp>
        <p:nvSpPr>
          <p:cNvPr id="30793" name="Rectangle 73"/>
          <p:cNvSpPr>
            <a:spLocks noChangeArrowheads="1"/>
          </p:cNvSpPr>
          <p:nvPr/>
        </p:nvSpPr>
        <p:spPr bwMode="auto">
          <a:xfrm>
            <a:off x="476250" y="4238625"/>
            <a:ext cx="350838" cy="454025"/>
          </a:xfrm>
          <a:prstGeom prst="rect">
            <a:avLst/>
          </a:prstGeom>
          <a:noFill/>
          <a:ln w="12700">
            <a:noFill/>
            <a:miter lim="800000"/>
            <a:headEnd/>
            <a:tailEnd/>
          </a:ln>
          <a:effectLst/>
        </p:spPr>
        <p:txBody>
          <a:bodyPr wrap="none" lIns="90488" tIns="44450" rIns="90488" bIns="44450">
            <a:spAutoFit/>
          </a:bodyPr>
          <a:lstStyle/>
          <a:p>
            <a:r>
              <a:rPr lang="en-US"/>
              <a:t>5</a:t>
            </a:r>
          </a:p>
        </p:txBody>
      </p:sp>
      <p:sp>
        <p:nvSpPr>
          <p:cNvPr id="30794" name="AutoShape 74"/>
          <p:cNvSpPr>
            <a:spLocks noChangeArrowheads="1"/>
          </p:cNvSpPr>
          <p:nvPr/>
        </p:nvSpPr>
        <p:spPr bwMode="auto">
          <a:xfrm>
            <a:off x="582613" y="4659313"/>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noFill/>
          <a:ln/>
        </p:spPr>
        <p:txBody>
          <a:bodyPr/>
          <a:lstStyle/>
          <a:p>
            <a:r>
              <a:rPr lang="en-US"/>
              <a:t>Insertion Sort (con’t)</a:t>
            </a:r>
          </a:p>
        </p:txBody>
      </p:sp>
      <p:sp>
        <p:nvSpPr>
          <p:cNvPr id="31747" name="Rectangle 3"/>
          <p:cNvSpPr>
            <a:spLocks noGrp="1" noChangeArrowheads="1"/>
          </p:cNvSpPr>
          <p:nvPr>
            <p:ph type="body" idx="1"/>
          </p:nvPr>
        </p:nvSpPr>
        <p:spPr>
          <a:xfrm>
            <a:off x="381000" y="1219200"/>
            <a:ext cx="8001000" cy="4114800"/>
          </a:xfrm>
          <a:noFill/>
          <a:ln/>
        </p:spPr>
        <p:txBody>
          <a:bodyPr/>
          <a:lstStyle/>
          <a:p>
            <a:pPr>
              <a:buFont typeface="Monotype Sorts" pitchFamily="2" charset="2"/>
              <a:buChar char=" "/>
            </a:pPr>
            <a:r>
              <a:rPr lang="en-US"/>
              <a:t> 					   </a:t>
            </a:r>
            <a:r>
              <a:rPr lang="en-US" sz="2000"/>
              <a:t>Look at next item - King.</a:t>
            </a:r>
          </a:p>
          <a:p>
            <a:pPr>
              <a:buFont typeface="Monotype Sorts" pitchFamily="2" charset="2"/>
              <a:buChar char=" "/>
            </a:pPr>
            <a:r>
              <a:rPr lang="en-US" sz="2000"/>
              <a:t> 					       Compare to 1st - 5.</a:t>
            </a:r>
          </a:p>
          <a:p>
            <a:pPr>
              <a:buFont typeface="Monotype Sorts" pitchFamily="2" charset="2"/>
              <a:buChar char=" "/>
            </a:pPr>
            <a:r>
              <a:rPr lang="en-US" sz="2000"/>
              <a:t>         				       King is larger, so  						       leave 5 where it is.					       	       </a:t>
            </a:r>
          </a:p>
          <a:p>
            <a:pPr>
              <a:buFont typeface="Monotype Sorts" pitchFamily="2" charset="2"/>
              <a:buChar char=" "/>
            </a:pPr>
            <a:r>
              <a:rPr lang="en-US" sz="2000"/>
              <a:t> 					        Compare to next - 6.  					        King is larger, so  						        leave 6 where it is.  					        	      </a:t>
            </a:r>
          </a:p>
          <a:p>
            <a:pPr>
              <a:buFont typeface="Monotype Sorts" pitchFamily="2" charset="2"/>
              <a:buChar char=" "/>
            </a:pPr>
            <a:r>
              <a:rPr lang="en-US" sz="2000"/>
              <a:t> 					       Compare to next - 7.  			     	       	       King is larger, so </a:t>
            </a:r>
          </a:p>
          <a:p>
            <a:pPr>
              <a:buFont typeface="Monotype Sorts" pitchFamily="2" charset="2"/>
              <a:buChar char=" "/>
            </a:pPr>
            <a:r>
              <a:rPr lang="en-US" sz="2000"/>
              <a:t> 					       leave 7 where it is.</a:t>
            </a:r>
          </a:p>
          <a:p>
            <a:pPr>
              <a:buFont typeface="Monotype Sorts" pitchFamily="2" charset="2"/>
              <a:buChar char=" "/>
            </a:pPr>
            <a:r>
              <a:rPr lang="en-US" sz="2000"/>
              <a:t> 					       </a:t>
            </a:r>
          </a:p>
        </p:txBody>
      </p:sp>
      <p:sp>
        <p:nvSpPr>
          <p:cNvPr id="31748" name="Rectangle 4"/>
          <p:cNvSpPr>
            <a:spLocks noChangeArrowheads="1"/>
          </p:cNvSpPr>
          <p:nvPr/>
        </p:nvSpPr>
        <p:spPr bwMode="auto">
          <a:xfrm>
            <a:off x="1890713" y="3254375"/>
            <a:ext cx="371475" cy="363538"/>
          </a:xfrm>
          <a:prstGeom prst="rect">
            <a:avLst/>
          </a:prstGeom>
          <a:noFill/>
          <a:ln w="12700">
            <a:noFill/>
            <a:miter lim="800000"/>
            <a:headEnd/>
            <a:tailEnd/>
          </a:ln>
          <a:effectLst/>
        </p:spPr>
        <p:txBody>
          <a:bodyPr wrap="none" lIns="90488" tIns="44450" rIns="90488" bIns="44450">
            <a:spAutoFit/>
          </a:bodyPr>
          <a:lstStyle/>
          <a:p>
            <a:r>
              <a:rPr lang="en-US" sz="1800"/>
              <a:t>   </a:t>
            </a:r>
          </a:p>
        </p:txBody>
      </p:sp>
      <p:sp>
        <p:nvSpPr>
          <p:cNvPr id="31749" name="Rectangle 5"/>
          <p:cNvSpPr>
            <a:spLocks noChangeArrowheads="1"/>
          </p:cNvSpPr>
          <p:nvPr/>
        </p:nvSpPr>
        <p:spPr bwMode="auto">
          <a:xfrm>
            <a:off x="1889125" y="4403725"/>
            <a:ext cx="354013" cy="457200"/>
          </a:xfrm>
          <a:prstGeom prst="rect">
            <a:avLst/>
          </a:prstGeom>
          <a:noFill/>
          <a:ln w="12700">
            <a:noFill/>
            <a:miter lim="800000"/>
            <a:headEnd/>
            <a:tailEnd/>
          </a:ln>
          <a:effectLst/>
        </p:spPr>
        <p:txBody>
          <a:bodyPr wrap="none" anchor="ctr"/>
          <a:lstStyle/>
          <a:p>
            <a:endParaRPr lang="en-US"/>
          </a:p>
        </p:txBody>
      </p:sp>
      <p:sp>
        <p:nvSpPr>
          <p:cNvPr id="31750" name="AutoShape 6"/>
          <p:cNvSpPr>
            <a:spLocks noChangeArrowheads="1"/>
          </p:cNvSpPr>
          <p:nvPr/>
        </p:nvSpPr>
        <p:spPr bwMode="auto">
          <a:xfrm>
            <a:off x="1987550" y="2292350"/>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1751" name="Rectangle 7"/>
          <p:cNvSpPr>
            <a:spLocks noChangeArrowheads="1"/>
          </p:cNvSpPr>
          <p:nvPr/>
        </p:nvSpPr>
        <p:spPr bwMode="auto">
          <a:xfrm>
            <a:off x="2595563" y="1871663"/>
            <a:ext cx="434975" cy="454025"/>
          </a:xfrm>
          <a:prstGeom prst="rect">
            <a:avLst/>
          </a:prstGeom>
          <a:noFill/>
          <a:ln w="12700">
            <a:noFill/>
            <a:miter lim="800000"/>
            <a:headEnd/>
            <a:tailEnd/>
          </a:ln>
          <a:effectLst/>
        </p:spPr>
        <p:txBody>
          <a:bodyPr wrap="none" lIns="90488" tIns="44450" rIns="90488" bIns="44450">
            <a:spAutoFit/>
          </a:bodyPr>
          <a:lstStyle/>
          <a:p>
            <a:r>
              <a:rPr lang="en-US"/>
              <a:t> 7</a:t>
            </a:r>
          </a:p>
        </p:txBody>
      </p:sp>
      <p:sp>
        <p:nvSpPr>
          <p:cNvPr id="31752" name="Rectangle 8"/>
          <p:cNvSpPr>
            <a:spLocks noChangeArrowheads="1"/>
          </p:cNvSpPr>
          <p:nvPr/>
        </p:nvSpPr>
        <p:spPr bwMode="auto">
          <a:xfrm>
            <a:off x="996950" y="1835150"/>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1753" name="Rectangle 9"/>
          <p:cNvSpPr>
            <a:spLocks noChangeArrowheads="1"/>
          </p:cNvSpPr>
          <p:nvPr/>
        </p:nvSpPr>
        <p:spPr bwMode="auto">
          <a:xfrm>
            <a:off x="1758950" y="1835150"/>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1754" name="Rectangle 10"/>
          <p:cNvSpPr>
            <a:spLocks noChangeArrowheads="1"/>
          </p:cNvSpPr>
          <p:nvPr/>
        </p:nvSpPr>
        <p:spPr bwMode="auto">
          <a:xfrm>
            <a:off x="2520950" y="1835150"/>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1755" name="Rectangle 11"/>
          <p:cNvSpPr>
            <a:spLocks noChangeArrowheads="1"/>
          </p:cNvSpPr>
          <p:nvPr/>
        </p:nvSpPr>
        <p:spPr bwMode="auto">
          <a:xfrm>
            <a:off x="3414713" y="1890713"/>
            <a:ext cx="384175" cy="454025"/>
          </a:xfrm>
          <a:prstGeom prst="rect">
            <a:avLst/>
          </a:prstGeom>
          <a:noFill/>
          <a:ln w="12700">
            <a:noFill/>
            <a:miter lim="800000"/>
            <a:headEnd/>
            <a:tailEnd/>
          </a:ln>
          <a:effectLst/>
        </p:spPr>
        <p:txBody>
          <a:bodyPr wrap="none" lIns="90488" tIns="44450" rIns="90488" bIns="44450">
            <a:spAutoFit/>
          </a:bodyPr>
          <a:lstStyle/>
          <a:p>
            <a:r>
              <a:rPr lang="en-US"/>
              <a:t>K</a:t>
            </a:r>
          </a:p>
        </p:txBody>
      </p:sp>
      <p:sp>
        <p:nvSpPr>
          <p:cNvPr id="31756" name="Rectangle 12"/>
          <p:cNvSpPr>
            <a:spLocks noChangeArrowheads="1"/>
          </p:cNvSpPr>
          <p:nvPr/>
        </p:nvSpPr>
        <p:spPr bwMode="auto">
          <a:xfrm>
            <a:off x="4044950" y="1835150"/>
            <a:ext cx="596900" cy="9017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31757" name="AutoShape 13"/>
          <p:cNvSpPr>
            <a:spLocks noChangeArrowheads="1"/>
          </p:cNvSpPr>
          <p:nvPr/>
        </p:nvSpPr>
        <p:spPr bwMode="auto">
          <a:xfrm>
            <a:off x="3511550" y="2292350"/>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1758" name="AutoShape 14"/>
          <p:cNvSpPr>
            <a:spLocks noChangeArrowheads="1"/>
          </p:cNvSpPr>
          <p:nvPr/>
        </p:nvSpPr>
        <p:spPr bwMode="auto">
          <a:xfrm>
            <a:off x="1225550" y="2292350"/>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1759" name="Rectangle 15"/>
          <p:cNvSpPr>
            <a:spLocks noChangeArrowheads="1"/>
          </p:cNvSpPr>
          <p:nvPr/>
        </p:nvSpPr>
        <p:spPr bwMode="auto">
          <a:xfrm>
            <a:off x="3282950" y="1835150"/>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1760" name="Rectangle 16"/>
          <p:cNvSpPr>
            <a:spLocks noChangeArrowheads="1"/>
          </p:cNvSpPr>
          <p:nvPr/>
        </p:nvSpPr>
        <p:spPr bwMode="auto">
          <a:xfrm>
            <a:off x="1128713" y="1890713"/>
            <a:ext cx="350837" cy="454025"/>
          </a:xfrm>
          <a:prstGeom prst="rect">
            <a:avLst/>
          </a:prstGeom>
          <a:noFill/>
          <a:ln w="12700">
            <a:noFill/>
            <a:miter lim="800000"/>
            <a:headEnd/>
            <a:tailEnd/>
          </a:ln>
          <a:effectLst/>
        </p:spPr>
        <p:txBody>
          <a:bodyPr wrap="none" lIns="90488" tIns="44450" rIns="90488" bIns="44450">
            <a:spAutoFit/>
          </a:bodyPr>
          <a:lstStyle/>
          <a:p>
            <a:r>
              <a:rPr lang="en-US"/>
              <a:t>5</a:t>
            </a:r>
          </a:p>
        </p:txBody>
      </p:sp>
      <p:sp>
        <p:nvSpPr>
          <p:cNvPr id="31761" name="Rectangle 17"/>
          <p:cNvSpPr>
            <a:spLocks noChangeArrowheads="1"/>
          </p:cNvSpPr>
          <p:nvPr/>
        </p:nvSpPr>
        <p:spPr bwMode="auto">
          <a:xfrm>
            <a:off x="1814513" y="1871663"/>
            <a:ext cx="434975" cy="454025"/>
          </a:xfrm>
          <a:prstGeom prst="rect">
            <a:avLst/>
          </a:prstGeom>
          <a:noFill/>
          <a:ln w="12700">
            <a:noFill/>
            <a:miter lim="800000"/>
            <a:headEnd/>
            <a:tailEnd/>
          </a:ln>
          <a:effectLst/>
        </p:spPr>
        <p:txBody>
          <a:bodyPr wrap="none" lIns="90488" tIns="44450" rIns="90488" bIns="44450">
            <a:spAutoFit/>
          </a:bodyPr>
          <a:lstStyle/>
          <a:p>
            <a:r>
              <a:rPr lang="en-US"/>
              <a:t> 6</a:t>
            </a:r>
          </a:p>
        </p:txBody>
      </p:sp>
      <p:sp>
        <p:nvSpPr>
          <p:cNvPr id="31762" name="AutoShape 18"/>
          <p:cNvSpPr>
            <a:spLocks noChangeArrowheads="1"/>
          </p:cNvSpPr>
          <p:nvPr/>
        </p:nvSpPr>
        <p:spPr bwMode="auto">
          <a:xfrm>
            <a:off x="2749550" y="2292350"/>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noFill/>
          <a:ln/>
        </p:spPr>
        <p:txBody>
          <a:bodyPr/>
          <a:lstStyle/>
          <a:p>
            <a:r>
              <a:rPr lang="en-US"/>
              <a:t>Insertion Sort (con’t)</a:t>
            </a:r>
          </a:p>
        </p:txBody>
      </p:sp>
      <p:sp>
        <p:nvSpPr>
          <p:cNvPr id="32771" name="Rectangle 3"/>
          <p:cNvSpPr>
            <a:spLocks noGrp="1" noChangeArrowheads="1"/>
          </p:cNvSpPr>
          <p:nvPr>
            <p:ph type="body" idx="1"/>
          </p:nvPr>
        </p:nvSpPr>
        <p:spPr>
          <a:xfrm>
            <a:off x="6324600" y="1219200"/>
            <a:ext cx="1828800" cy="4114800"/>
          </a:xfrm>
          <a:noFill/>
          <a:ln/>
        </p:spPr>
        <p:txBody>
          <a:bodyPr/>
          <a:lstStyle/>
          <a:p>
            <a:pPr>
              <a:buFont typeface="Monotype Sorts" pitchFamily="2" charset="2"/>
              <a:buChar char=" "/>
            </a:pPr>
            <a:r>
              <a:rPr lang="en-US"/>
              <a:t> 					</a:t>
            </a:r>
          </a:p>
          <a:p>
            <a:pPr>
              <a:buFont typeface="Monotype Sorts" pitchFamily="2" charset="2"/>
              <a:buChar char=" "/>
            </a:pPr>
            <a:endParaRPr lang="en-US"/>
          </a:p>
          <a:p>
            <a:pPr>
              <a:buFont typeface="Monotype Sorts" pitchFamily="2" charset="2"/>
              <a:buChar char=" "/>
            </a:pPr>
            <a:r>
              <a:rPr lang="en-US"/>
              <a:t>        </a:t>
            </a:r>
          </a:p>
        </p:txBody>
      </p:sp>
      <p:sp>
        <p:nvSpPr>
          <p:cNvPr id="32772" name="Rectangle 4"/>
          <p:cNvSpPr>
            <a:spLocks noChangeArrowheads="1"/>
          </p:cNvSpPr>
          <p:nvPr/>
        </p:nvSpPr>
        <p:spPr bwMode="auto">
          <a:xfrm>
            <a:off x="2687638" y="31448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2773" name="Rectangle 5"/>
          <p:cNvSpPr>
            <a:spLocks noChangeArrowheads="1"/>
          </p:cNvSpPr>
          <p:nvPr/>
        </p:nvSpPr>
        <p:spPr bwMode="auto">
          <a:xfrm>
            <a:off x="401638" y="21542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2774" name="Rectangle 6"/>
          <p:cNvSpPr>
            <a:spLocks noChangeArrowheads="1"/>
          </p:cNvSpPr>
          <p:nvPr/>
        </p:nvSpPr>
        <p:spPr bwMode="auto">
          <a:xfrm>
            <a:off x="1295400" y="2582863"/>
            <a:ext cx="371475" cy="363537"/>
          </a:xfrm>
          <a:prstGeom prst="rect">
            <a:avLst/>
          </a:prstGeom>
          <a:solidFill>
            <a:schemeClr val="bg1"/>
          </a:solidFill>
          <a:ln w="12700">
            <a:noFill/>
            <a:miter lim="800000"/>
            <a:headEnd/>
            <a:tailEnd/>
          </a:ln>
          <a:effectLst/>
        </p:spPr>
        <p:txBody>
          <a:bodyPr wrap="none" lIns="90488" tIns="44450" rIns="90488" bIns="44450">
            <a:spAutoFit/>
          </a:bodyPr>
          <a:lstStyle/>
          <a:p>
            <a:r>
              <a:rPr lang="en-US" sz="1800"/>
              <a:t>   </a:t>
            </a:r>
          </a:p>
        </p:txBody>
      </p:sp>
      <p:sp>
        <p:nvSpPr>
          <p:cNvPr id="32775" name="Rectangle 7"/>
          <p:cNvSpPr>
            <a:spLocks noChangeArrowheads="1"/>
          </p:cNvSpPr>
          <p:nvPr/>
        </p:nvSpPr>
        <p:spPr bwMode="auto">
          <a:xfrm>
            <a:off x="2076450" y="3181350"/>
            <a:ext cx="350838" cy="454025"/>
          </a:xfrm>
          <a:prstGeom prst="rect">
            <a:avLst/>
          </a:prstGeom>
          <a:noFill/>
          <a:ln w="12700">
            <a:noFill/>
            <a:miter lim="800000"/>
            <a:headEnd/>
            <a:tailEnd/>
          </a:ln>
          <a:effectLst/>
        </p:spPr>
        <p:txBody>
          <a:bodyPr wrap="none" lIns="90488" tIns="44450" rIns="90488" bIns="44450">
            <a:spAutoFit/>
          </a:bodyPr>
          <a:lstStyle/>
          <a:p>
            <a:r>
              <a:rPr lang="en-US"/>
              <a:t>7</a:t>
            </a:r>
          </a:p>
        </p:txBody>
      </p:sp>
      <p:sp>
        <p:nvSpPr>
          <p:cNvPr id="32776" name="Rectangle 8"/>
          <p:cNvSpPr>
            <a:spLocks noChangeArrowheads="1"/>
          </p:cNvSpPr>
          <p:nvPr/>
        </p:nvSpPr>
        <p:spPr bwMode="auto">
          <a:xfrm>
            <a:off x="1293813" y="3732213"/>
            <a:ext cx="354012" cy="457200"/>
          </a:xfrm>
          <a:prstGeom prst="rect">
            <a:avLst/>
          </a:prstGeom>
          <a:noFill/>
          <a:ln w="12700">
            <a:noFill/>
            <a:miter lim="800000"/>
            <a:headEnd/>
            <a:tailEnd/>
          </a:ln>
          <a:effectLst/>
        </p:spPr>
        <p:txBody>
          <a:bodyPr wrap="none" anchor="ctr"/>
          <a:lstStyle/>
          <a:p>
            <a:endParaRPr lang="en-US"/>
          </a:p>
        </p:txBody>
      </p:sp>
      <p:sp>
        <p:nvSpPr>
          <p:cNvPr id="32777" name="AutoShape 9"/>
          <p:cNvSpPr>
            <a:spLocks noChangeArrowheads="1"/>
          </p:cNvSpPr>
          <p:nvPr/>
        </p:nvSpPr>
        <p:spPr bwMode="auto">
          <a:xfrm>
            <a:off x="1392238" y="16208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2778" name="AutoShape 10"/>
          <p:cNvSpPr>
            <a:spLocks noChangeArrowheads="1"/>
          </p:cNvSpPr>
          <p:nvPr/>
        </p:nvSpPr>
        <p:spPr bwMode="auto">
          <a:xfrm>
            <a:off x="630238" y="36020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2779" name="Rectangle 11"/>
          <p:cNvSpPr>
            <a:spLocks noChangeArrowheads="1"/>
          </p:cNvSpPr>
          <p:nvPr/>
        </p:nvSpPr>
        <p:spPr bwMode="auto">
          <a:xfrm>
            <a:off x="2000250" y="1200150"/>
            <a:ext cx="434975" cy="454025"/>
          </a:xfrm>
          <a:prstGeom prst="rect">
            <a:avLst/>
          </a:prstGeom>
          <a:noFill/>
          <a:ln w="12700">
            <a:noFill/>
            <a:miter lim="800000"/>
            <a:headEnd/>
            <a:tailEnd/>
          </a:ln>
          <a:effectLst/>
        </p:spPr>
        <p:txBody>
          <a:bodyPr wrap="none" lIns="90488" tIns="44450" rIns="90488" bIns="44450">
            <a:spAutoFit/>
          </a:bodyPr>
          <a:lstStyle/>
          <a:p>
            <a:r>
              <a:rPr lang="en-US"/>
              <a:t> 7</a:t>
            </a:r>
          </a:p>
        </p:txBody>
      </p:sp>
      <p:sp>
        <p:nvSpPr>
          <p:cNvPr id="32780" name="Rectangle 12"/>
          <p:cNvSpPr>
            <a:spLocks noChangeArrowheads="1"/>
          </p:cNvSpPr>
          <p:nvPr/>
        </p:nvSpPr>
        <p:spPr bwMode="auto">
          <a:xfrm>
            <a:off x="533400" y="2209800"/>
            <a:ext cx="350838" cy="454025"/>
          </a:xfrm>
          <a:prstGeom prst="rect">
            <a:avLst/>
          </a:prstGeom>
          <a:noFill/>
          <a:ln w="12700">
            <a:noFill/>
            <a:miter lim="800000"/>
            <a:headEnd/>
            <a:tailEnd/>
          </a:ln>
          <a:effectLst/>
        </p:spPr>
        <p:txBody>
          <a:bodyPr wrap="none" lIns="90488" tIns="44450" rIns="90488" bIns="44450">
            <a:spAutoFit/>
          </a:bodyPr>
          <a:lstStyle/>
          <a:p>
            <a:r>
              <a:rPr lang="en-US"/>
              <a:t>5</a:t>
            </a:r>
          </a:p>
        </p:txBody>
      </p:sp>
      <p:sp>
        <p:nvSpPr>
          <p:cNvPr id="32781" name="Rectangle 13"/>
          <p:cNvSpPr>
            <a:spLocks noChangeArrowheads="1"/>
          </p:cNvSpPr>
          <p:nvPr/>
        </p:nvSpPr>
        <p:spPr bwMode="auto">
          <a:xfrm>
            <a:off x="1163638" y="31448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2782" name="Rectangle 14"/>
          <p:cNvSpPr>
            <a:spLocks noChangeArrowheads="1"/>
          </p:cNvSpPr>
          <p:nvPr/>
        </p:nvSpPr>
        <p:spPr bwMode="auto">
          <a:xfrm>
            <a:off x="401638" y="31448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2783" name="AutoShape 15"/>
          <p:cNvSpPr>
            <a:spLocks noChangeArrowheads="1"/>
          </p:cNvSpPr>
          <p:nvPr/>
        </p:nvSpPr>
        <p:spPr bwMode="auto">
          <a:xfrm>
            <a:off x="630238" y="26114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2784" name="Rectangle 16"/>
          <p:cNvSpPr>
            <a:spLocks noChangeArrowheads="1"/>
          </p:cNvSpPr>
          <p:nvPr/>
        </p:nvSpPr>
        <p:spPr bwMode="auto">
          <a:xfrm>
            <a:off x="1163638" y="21542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2785" name="AutoShape 17"/>
          <p:cNvSpPr>
            <a:spLocks noChangeArrowheads="1"/>
          </p:cNvSpPr>
          <p:nvPr/>
        </p:nvSpPr>
        <p:spPr bwMode="auto">
          <a:xfrm>
            <a:off x="1392238" y="26114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2786" name="Rectangle 18"/>
          <p:cNvSpPr>
            <a:spLocks noChangeArrowheads="1"/>
          </p:cNvSpPr>
          <p:nvPr/>
        </p:nvSpPr>
        <p:spPr bwMode="auto">
          <a:xfrm>
            <a:off x="1925638" y="21542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2787" name="Rectangle 19"/>
          <p:cNvSpPr>
            <a:spLocks noChangeArrowheads="1"/>
          </p:cNvSpPr>
          <p:nvPr/>
        </p:nvSpPr>
        <p:spPr bwMode="auto">
          <a:xfrm>
            <a:off x="2057400" y="4191000"/>
            <a:ext cx="350838" cy="454025"/>
          </a:xfrm>
          <a:prstGeom prst="rect">
            <a:avLst/>
          </a:prstGeom>
          <a:noFill/>
          <a:ln w="12700">
            <a:noFill/>
            <a:miter lim="800000"/>
            <a:headEnd/>
            <a:tailEnd/>
          </a:ln>
          <a:effectLst/>
        </p:spPr>
        <p:txBody>
          <a:bodyPr wrap="none" lIns="90488" tIns="44450" rIns="90488" bIns="44450">
            <a:spAutoFit/>
          </a:bodyPr>
          <a:lstStyle/>
          <a:p>
            <a:r>
              <a:rPr lang="en-US"/>
              <a:t>7</a:t>
            </a:r>
          </a:p>
        </p:txBody>
      </p:sp>
      <p:sp>
        <p:nvSpPr>
          <p:cNvPr id="32788" name="Rectangle 20"/>
          <p:cNvSpPr>
            <a:spLocks noChangeArrowheads="1"/>
          </p:cNvSpPr>
          <p:nvPr/>
        </p:nvSpPr>
        <p:spPr bwMode="auto">
          <a:xfrm>
            <a:off x="1925638" y="31448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2789" name="Rectangle 21"/>
          <p:cNvSpPr>
            <a:spLocks noChangeArrowheads="1"/>
          </p:cNvSpPr>
          <p:nvPr/>
        </p:nvSpPr>
        <p:spPr bwMode="auto">
          <a:xfrm>
            <a:off x="3449638" y="41354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2790" name="Rectangle 22"/>
          <p:cNvSpPr>
            <a:spLocks noChangeArrowheads="1"/>
          </p:cNvSpPr>
          <p:nvPr/>
        </p:nvSpPr>
        <p:spPr bwMode="auto">
          <a:xfrm>
            <a:off x="401638" y="41354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2791" name="Rectangle 23"/>
          <p:cNvSpPr>
            <a:spLocks noChangeArrowheads="1"/>
          </p:cNvSpPr>
          <p:nvPr/>
        </p:nvSpPr>
        <p:spPr bwMode="auto">
          <a:xfrm>
            <a:off x="1163638" y="41354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2792" name="Rectangle 24"/>
          <p:cNvSpPr>
            <a:spLocks noChangeArrowheads="1"/>
          </p:cNvSpPr>
          <p:nvPr/>
        </p:nvSpPr>
        <p:spPr bwMode="auto">
          <a:xfrm>
            <a:off x="1925638" y="41354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2793" name="Rectangle 25"/>
          <p:cNvSpPr>
            <a:spLocks noChangeArrowheads="1"/>
          </p:cNvSpPr>
          <p:nvPr/>
        </p:nvSpPr>
        <p:spPr bwMode="auto">
          <a:xfrm>
            <a:off x="2687638" y="41354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2794" name="Rectangle 26"/>
          <p:cNvSpPr>
            <a:spLocks noChangeArrowheads="1"/>
          </p:cNvSpPr>
          <p:nvPr/>
        </p:nvSpPr>
        <p:spPr bwMode="auto">
          <a:xfrm>
            <a:off x="533400" y="5181600"/>
            <a:ext cx="350838" cy="454025"/>
          </a:xfrm>
          <a:prstGeom prst="rect">
            <a:avLst/>
          </a:prstGeom>
          <a:noFill/>
          <a:ln w="12700">
            <a:noFill/>
            <a:miter lim="800000"/>
            <a:headEnd/>
            <a:tailEnd/>
          </a:ln>
          <a:effectLst/>
        </p:spPr>
        <p:txBody>
          <a:bodyPr wrap="none" lIns="90488" tIns="44450" rIns="90488" bIns="44450">
            <a:spAutoFit/>
          </a:bodyPr>
          <a:lstStyle/>
          <a:p>
            <a:r>
              <a:rPr lang="en-US"/>
              <a:t>5</a:t>
            </a:r>
          </a:p>
        </p:txBody>
      </p:sp>
      <p:sp>
        <p:nvSpPr>
          <p:cNvPr id="32795" name="AutoShape 27"/>
          <p:cNvSpPr>
            <a:spLocks noChangeArrowheads="1"/>
          </p:cNvSpPr>
          <p:nvPr/>
        </p:nvSpPr>
        <p:spPr bwMode="auto">
          <a:xfrm>
            <a:off x="630238" y="55832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2796" name="AutoShape 28"/>
          <p:cNvSpPr>
            <a:spLocks noChangeArrowheads="1"/>
          </p:cNvSpPr>
          <p:nvPr/>
        </p:nvSpPr>
        <p:spPr bwMode="auto">
          <a:xfrm>
            <a:off x="1392238" y="36020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2797" name="Rectangle 29"/>
          <p:cNvSpPr>
            <a:spLocks noChangeArrowheads="1"/>
          </p:cNvSpPr>
          <p:nvPr/>
        </p:nvSpPr>
        <p:spPr bwMode="auto">
          <a:xfrm>
            <a:off x="401638" y="11636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2798" name="Rectangle 30"/>
          <p:cNvSpPr>
            <a:spLocks noChangeArrowheads="1"/>
          </p:cNvSpPr>
          <p:nvPr/>
        </p:nvSpPr>
        <p:spPr bwMode="auto">
          <a:xfrm>
            <a:off x="1163638" y="11636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2799" name="Rectangle 31"/>
          <p:cNvSpPr>
            <a:spLocks noChangeArrowheads="1"/>
          </p:cNvSpPr>
          <p:nvPr/>
        </p:nvSpPr>
        <p:spPr bwMode="auto">
          <a:xfrm>
            <a:off x="1925638" y="11636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2800" name="Rectangle 32"/>
          <p:cNvSpPr>
            <a:spLocks noChangeArrowheads="1"/>
          </p:cNvSpPr>
          <p:nvPr/>
        </p:nvSpPr>
        <p:spPr bwMode="auto">
          <a:xfrm>
            <a:off x="2687638" y="21542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2801" name="Rectangle 33"/>
          <p:cNvSpPr>
            <a:spLocks noChangeArrowheads="1"/>
          </p:cNvSpPr>
          <p:nvPr/>
        </p:nvSpPr>
        <p:spPr bwMode="auto">
          <a:xfrm>
            <a:off x="3552825" y="5153025"/>
            <a:ext cx="384175" cy="454025"/>
          </a:xfrm>
          <a:prstGeom prst="rect">
            <a:avLst/>
          </a:prstGeom>
          <a:noFill/>
          <a:ln w="12700">
            <a:noFill/>
            <a:miter lim="800000"/>
            <a:headEnd/>
            <a:tailEnd/>
          </a:ln>
          <a:effectLst/>
        </p:spPr>
        <p:txBody>
          <a:bodyPr wrap="none" lIns="90488" tIns="44450" rIns="90488" bIns="44450">
            <a:spAutoFit/>
          </a:bodyPr>
          <a:lstStyle/>
          <a:p>
            <a:r>
              <a:rPr lang="en-US"/>
              <a:t>K</a:t>
            </a:r>
          </a:p>
        </p:txBody>
      </p:sp>
      <p:sp>
        <p:nvSpPr>
          <p:cNvPr id="32802" name="Rectangle 34"/>
          <p:cNvSpPr>
            <a:spLocks noChangeArrowheads="1"/>
          </p:cNvSpPr>
          <p:nvPr/>
        </p:nvSpPr>
        <p:spPr bwMode="auto">
          <a:xfrm>
            <a:off x="3449638" y="11636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2803" name="AutoShape 35"/>
          <p:cNvSpPr>
            <a:spLocks noChangeArrowheads="1"/>
          </p:cNvSpPr>
          <p:nvPr/>
        </p:nvSpPr>
        <p:spPr bwMode="auto">
          <a:xfrm>
            <a:off x="2906713" y="5573713"/>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2804" name="AutoShape 36"/>
          <p:cNvSpPr>
            <a:spLocks noChangeArrowheads="1"/>
          </p:cNvSpPr>
          <p:nvPr/>
        </p:nvSpPr>
        <p:spPr bwMode="auto">
          <a:xfrm>
            <a:off x="630238" y="16208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2805" name="Rectangle 37"/>
          <p:cNvSpPr>
            <a:spLocks noChangeArrowheads="1"/>
          </p:cNvSpPr>
          <p:nvPr/>
        </p:nvSpPr>
        <p:spPr bwMode="auto">
          <a:xfrm>
            <a:off x="2687638" y="11636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2806" name="Rectangle 38"/>
          <p:cNvSpPr>
            <a:spLocks noChangeArrowheads="1"/>
          </p:cNvSpPr>
          <p:nvPr/>
        </p:nvSpPr>
        <p:spPr bwMode="auto">
          <a:xfrm>
            <a:off x="3449638" y="21542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2807" name="Rectangle 39"/>
          <p:cNvSpPr>
            <a:spLocks noChangeArrowheads="1"/>
          </p:cNvSpPr>
          <p:nvPr/>
        </p:nvSpPr>
        <p:spPr bwMode="auto">
          <a:xfrm>
            <a:off x="4516438" y="31448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2808" name="Rectangle 40"/>
          <p:cNvSpPr>
            <a:spLocks noChangeArrowheads="1"/>
          </p:cNvSpPr>
          <p:nvPr/>
        </p:nvSpPr>
        <p:spPr bwMode="auto">
          <a:xfrm>
            <a:off x="533400" y="1219200"/>
            <a:ext cx="350838" cy="454025"/>
          </a:xfrm>
          <a:prstGeom prst="rect">
            <a:avLst/>
          </a:prstGeom>
          <a:noFill/>
          <a:ln w="12700">
            <a:noFill/>
            <a:miter lim="800000"/>
            <a:headEnd/>
            <a:tailEnd/>
          </a:ln>
          <a:effectLst/>
        </p:spPr>
        <p:txBody>
          <a:bodyPr wrap="none" lIns="90488" tIns="44450" rIns="90488" bIns="44450">
            <a:spAutoFit/>
          </a:bodyPr>
          <a:lstStyle/>
          <a:p>
            <a:r>
              <a:rPr lang="en-US"/>
              <a:t>5</a:t>
            </a:r>
          </a:p>
        </p:txBody>
      </p:sp>
      <p:sp>
        <p:nvSpPr>
          <p:cNvPr id="32809" name="Rectangle 41"/>
          <p:cNvSpPr>
            <a:spLocks noChangeArrowheads="1"/>
          </p:cNvSpPr>
          <p:nvPr/>
        </p:nvSpPr>
        <p:spPr bwMode="auto">
          <a:xfrm>
            <a:off x="3449638" y="31448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2810" name="Rectangle 42"/>
          <p:cNvSpPr>
            <a:spLocks noChangeArrowheads="1"/>
          </p:cNvSpPr>
          <p:nvPr/>
        </p:nvSpPr>
        <p:spPr bwMode="auto">
          <a:xfrm>
            <a:off x="401638" y="51260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2811" name="Rectangle 43"/>
          <p:cNvSpPr>
            <a:spLocks noChangeArrowheads="1"/>
          </p:cNvSpPr>
          <p:nvPr/>
        </p:nvSpPr>
        <p:spPr bwMode="auto">
          <a:xfrm>
            <a:off x="1163638" y="51260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2812" name="Rectangle 44"/>
          <p:cNvSpPr>
            <a:spLocks noChangeArrowheads="1"/>
          </p:cNvSpPr>
          <p:nvPr/>
        </p:nvSpPr>
        <p:spPr bwMode="auto">
          <a:xfrm>
            <a:off x="1925638" y="51260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2813" name="Rectangle 45"/>
          <p:cNvSpPr>
            <a:spLocks noChangeArrowheads="1"/>
          </p:cNvSpPr>
          <p:nvPr/>
        </p:nvSpPr>
        <p:spPr bwMode="auto">
          <a:xfrm>
            <a:off x="2687638" y="51260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2814" name="Rectangle 46"/>
          <p:cNvSpPr>
            <a:spLocks noChangeArrowheads="1"/>
          </p:cNvSpPr>
          <p:nvPr/>
        </p:nvSpPr>
        <p:spPr bwMode="auto">
          <a:xfrm>
            <a:off x="3449638" y="5126038"/>
            <a:ext cx="596900" cy="901700"/>
          </a:xfrm>
          <a:prstGeom prst="rect">
            <a:avLst/>
          </a:prstGeom>
          <a:noFill/>
          <a:ln w="12700">
            <a:solidFill>
              <a:schemeClr val="tx1"/>
            </a:solidFill>
            <a:miter lim="800000"/>
            <a:headEnd/>
            <a:tailEnd/>
          </a:ln>
          <a:effectLst/>
        </p:spPr>
        <p:txBody>
          <a:bodyPr wrap="none" anchor="ctr"/>
          <a:lstStyle/>
          <a:p>
            <a:endParaRPr lang="en-US"/>
          </a:p>
        </p:txBody>
      </p:sp>
      <p:sp>
        <p:nvSpPr>
          <p:cNvPr id="32815" name="Rectangle 47"/>
          <p:cNvSpPr>
            <a:spLocks noChangeArrowheads="1"/>
          </p:cNvSpPr>
          <p:nvPr/>
        </p:nvSpPr>
        <p:spPr bwMode="auto">
          <a:xfrm>
            <a:off x="2000250" y="5172075"/>
            <a:ext cx="434975" cy="454025"/>
          </a:xfrm>
          <a:prstGeom prst="rect">
            <a:avLst/>
          </a:prstGeom>
          <a:noFill/>
          <a:ln w="12700">
            <a:noFill/>
            <a:miter lim="800000"/>
            <a:headEnd/>
            <a:tailEnd/>
          </a:ln>
          <a:effectLst/>
        </p:spPr>
        <p:txBody>
          <a:bodyPr wrap="none" lIns="90488" tIns="44450" rIns="90488" bIns="44450">
            <a:spAutoFit/>
          </a:bodyPr>
          <a:lstStyle/>
          <a:p>
            <a:r>
              <a:rPr lang="en-US"/>
              <a:t> 7</a:t>
            </a:r>
          </a:p>
        </p:txBody>
      </p:sp>
      <p:sp>
        <p:nvSpPr>
          <p:cNvPr id="32816" name="AutoShape 48"/>
          <p:cNvSpPr>
            <a:spLocks noChangeArrowheads="1"/>
          </p:cNvSpPr>
          <p:nvPr/>
        </p:nvSpPr>
        <p:spPr bwMode="auto">
          <a:xfrm>
            <a:off x="1392238" y="55832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2817" name="Line 49"/>
          <p:cNvSpPr>
            <a:spLocks noChangeShapeType="1"/>
          </p:cNvSpPr>
          <p:nvPr/>
        </p:nvSpPr>
        <p:spPr bwMode="auto">
          <a:xfrm>
            <a:off x="4814888" y="2611438"/>
            <a:ext cx="0" cy="520700"/>
          </a:xfrm>
          <a:prstGeom prst="line">
            <a:avLst/>
          </a:prstGeom>
          <a:noFill/>
          <a:ln w="12700">
            <a:solidFill>
              <a:schemeClr val="tx1"/>
            </a:solidFill>
            <a:round/>
            <a:headEnd/>
            <a:tailEnd/>
          </a:ln>
          <a:effectLst/>
        </p:spPr>
        <p:txBody>
          <a:bodyPr wrap="none" anchor="ctr"/>
          <a:lstStyle/>
          <a:p>
            <a:endParaRPr lang="en-US"/>
          </a:p>
        </p:txBody>
      </p:sp>
      <p:sp>
        <p:nvSpPr>
          <p:cNvPr id="32818" name="Rectangle 50"/>
          <p:cNvSpPr>
            <a:spLocks noChangeArrowheads="1"/>
          </p:cNvSpPr>
          <p:nvPr/>
        </p:nvSpPr>
        <p:spPr bwMode="auto">
          <a:xfrm>
            <a:off x="4648200" y="2819400"/>
            <a:ext cx="333375" cy="454025"/>
          </a:xfrm>
          <a:prstGeom prst="rect">
            <a:avLst/>
          </a:prstGeom>
          <a:noFill/>
          <a:ln w="12700">
            <a:noFill/>
            <a:miter lim="800000"/>
            <a:headEnd/>
            <a:tailEnd/>
          </a:ln>
          <a:effectLst/>
        </p:spPr>
        <p:txBody>
          <a:bodyPr wrap="none" lIns="90488" tIns="44450" rIns="90488" bIns="44450">
            <a:spAutoFit/>
          </a:bodyPr>
          <a:lstStyle/>
          <a:p>
            <a:r>
              <a:rPr lang="en-US"/>
              <a:t>v</a:t>
            </a:r>
          </a:p>
        </p:txBody>
      </p:sp>
      <p:sp>
        <p:nvSpPr>
          <p:cNvPr id="32819" name="Rectangle 51"/>
          <p:cNvSpPr>
            <a:spLocks noChangeArrowheads="1"/>
          </p:cNvSpPr>
          <p:nvPr/>
        </p:nvSpPr>
        <p:spPr bwMode="auto">
          <a:xfrm>
            <a:off x="3209925" y="4438650"/>
            <a:ext cx="358775" cy="454025"/>
          </a:xfrm>
          <a:prstGeom prst="rect">
            <a:avLst/>
          </a:prstGeom>
          <a:noFill/>
          <a:ln w="12700">
            <a:noFill/>
            <a:miter lim="800000"/>
            <a:headEnd/>
            <a:tailEnd/>
          </a:ln>
          <a:effectLst/>
        </p:spPr>
        <p:txBody>
          <a:bodyPr wrap="none" lIns="90488" tIns="44450" rIns="90488" bIns="44450">
            <a:spAutoFit/>
          </a:bodyPr>
          <a:lstStyle/>
          <a:p>
            <a:r>
              <a:rPr lang="en-US"/>
              <a:t>&gt;</a:t>
            </a:r>
          </a:p>
        </p:txBody>
      </p:sp>
      <p:sp>
        <p:nvSpPr>
          <p:cNvPr id="32820" name="Line 52"/>
          <p:cNvSpPr>
            <a:spLocks noChangeShapeType="1"/>
          </p:cNvSpPr>
          <p:nvPr/>
        </p:nvSpPr>
        <p:spPr bwMode="auto">
          <a:xfrm>
            <a:off x="3144838" y="4643438"/>
            <a:ext cx="292100" cy="0"/>
          </a:xfrm>
          <a:prstGeom prst="line">
            <a:avLst/>
          </a:prstGeom>
          <a:noFill/>
          <a:ln w="12700">
            <a:solidFill>
              <a:schemeClr val="tx1"/>
            </a:solidFill>
            <a:round/>
            <a:headEnd/>
            <a:tailEnd/>
          </a:ln>
          <a:effectLst/>
        </p:spPr>
        <p:txBody>
          <a:bodyPr wrap="none" anchor="ctr"/>
          <a:lstStyle/>
          <a:p>
            <a:endParaRPr lang="en-US"/>
          </a:p>
        </p:txBody>
      </p:sp>
      <p:sp>
        <p:nvSpPr>
          <p:cNvPr id="32821" name="Line 53"/>
          <p:cNvSpPr>
            <a:spLocks noChangeShapeType="1"/>
          </p:cNvSpPr>
          <p:nvPr/>
        </p:nvSpPr>
        <p:spPr bwMode="auto">
          <a:xfrm flipV="1">
            <a:off x="3138488" y="3856038"/>
            <a:ext cx="0" cy="793750"/>
          </a:xfrm>
          <a:prstGeom prst="line">
            <a:avLst/>
          </a:prstGeom>
          <a:noFill/>
          <a:ln w="12700">
            <a:solidFill>
              <a:schemeClr val="tx1"/>
            </a:solidFill>
            <a:round/>
            <a:headEnd/>
            <a:tailEnd/>
          </a:ln>
          <a:effectLst/>
        </p:spPr>
        <p:txBody>
          <a:bodyPr wrap="none" anchor="ctr"/>
          <a:lstStyle/>
          <a:p>
            <a:endParaRPr lang="en-US"/>
          </a:p>
        </p:txBody>
      </p:sp>
      <p:sp>
        <p:nvSpPr>
          <p:cNvPr id="32822" name="Rectangle 54"/>
          <p:cNvSpPr>
            <a:spLocks noChangeArrowheads="1"/>
          </p:cNvSpPr>
          <p:nvPr/>
        </p:nvSpPr>
        <p:spPr bwMode="auto">
          <a:xfrm>
            <a:off x="3181350" y="5343525"/>
            <a:ext cx="358775" cy="454025"/>
          </a:xfrm>
          <a:prstGeom prst="rect">
            <a:avLst/>
          </a:prstGeom>
          <a:noFill/>
          <a:ln w="12700">
            <a:noFill/>
            <a:miter lim="800000"/>
            <a:headEnd/>
            <a:tailEnd/>
          </a:ln>
          <a:effectLst/>
        </p:spPr>
        <p:txBody>
          <a:bodyPr wrap="none" lIns="90488" tIns="44450" rIns="90488" bIns="44450">
            <a:spAutoFit/>
          </a:bodyPr>
          <a:lstStyle/>
          <a:p>
            <a:r>
              <a:rPr lang="en-US"/>
              <a:t>&lt;</a:t>
            </a:r>
          </a:p>
        </p:txBody>
      </p:sp>
      <p:sp>
        <p:nvSpPr>
          <p:cNvPr id="32823" name="Line 55"/>
          <p:cNvSpPr>
            <a:spLocks noChangeShapeType="1"/>
          </p:cNvSpPr>
          <p:nvPr/>
        </p:nvSpPr>
        <p:spPr bwMode="auto">
          <a:xfrm flipV="1">
            <a:off x="4729163" y="4056063"/>
            <a:ext cx="0" cy="1498600"/>
          </a:xfrm>
          <a:prstGeom prst="line">
            <a:avLst/>
          </a:prstGeom>
          <a:noFill/>
          <a:ln w="12700">
            <a:solidFill>
              <a:schemeClr val="tx1"/>
            </a:solidFill>
            <a:round/>
            <a:headEnd/>
            <a:tailEnd/>
          </a:ln>
          <a:effectLst/>
        </p:spPr>
        <p:txBody>
          <a:bodyPr wrap="none" anchor="ctr"/>
          <a:lstStyle/>
          <a:p>
            <a:endParaRPr lang="en-US"/>
          </a:p>
        </p:txBody>
      </p:sp>
      <p:sp>
        <p:nvSpPr>
          <p:cNvPr id="32824" name="Rectangle 56"/>
          <p:cNvSpPr>
            <a:spLocks noChangeArrowheads="1"/>
          </p:cNvSpPr>
          <p:nvPr/>
        </p:nvSpPr>
        <p:spPr bwMode="auto">
          <a:xfrm>
            <a:off x="4572000" y="2057400"/>
            <a:ext cx="350838" cy="454025"/>
          </a:xfrm>
          <a:prstGeom prst="rect">
            <a:avLst/>
          </a:prstGeom>
          <a:noFill/>
          <a:ln w="12700">
            <a:noFill/>
            <a:miter lim="800000"/>
            <a:headEnd/>
            <a:tailEnd/>
          </a:ln>
          <a:effectLst/>
        </p:spPr>
        <p:txBody>
          <a:bodyPr wrap="none" lIns="90488" tIns="44450" rIns="90488" bIns="44450">
            <a:spAutoFit/>
          </a:bodyPr>
          <a:lstStyle/>
          <a:p>
            <a:r>
              <a:rPr lang="en-US"/>
              <a:t>1</a:t>
            </a:r>
          </a:p>
        </p:txBody>
      </p:sp>
      <p:sp>
        <p:nvSpPr>
          <p:cNvPr id="32825" name="Oval 57"/>
          <p:cNvSpPr>
            <a:spLocks noChangeArrowheads="1"/>
          </p:cNvSpPr>
          <p:nvPr/>
        </p:nvSpPr>
        <p:spPr bwMode="auto">
          <a:xfrm>
            <a:off x="4821238" y="5202238"/>
            <a:ext cx="368300" cy="368300"/>
          </a:xfrm>
          <a:prstGeom prst="ellipse">
            <a:avLst/>
          </a:prstGeom>
          <a:noFill/>
          <a:ln w="12700">
            <a:solidFill>
              <a:schemeClr val="tx1"/>
            </a:solidFill>
            <a:round/>
            <a:headEnd/>
            <a:tailEnd/>
          </a:ln>
          <a:effectLst/>
        </p:spPr>
        <p:txBody>
          <a:bodyPr wrap="none" anchor="ctr"/>
          <a:lstStyle/>
          <a:p>
            <a:endParaRPr lang="en-US"/>
          </a:p>
        </p:txBody>
      </p:sp>
      <p:sp>
        <p:nvSpPr>
          <p:cNvPr id="32826" name="Oval 58"/>
          <p:cNvSpPr>
            <a:spLocks noChangeArrowheads="1"/>
          </p:cNvSpPr>
          <p:nvPr/>
        </p:nvSpPr>
        <p:spPr bwMode="auto">
          <a:xfrm>
            <a:off x="4592638" y="2078038"/>
            <a:ext cx="368300" cy="368300"/>
          </a:xfrm>
          <a:prstGeom prst="ellipse">
            <a:avLst/>
          </a:prstGeom>
          <a:noFill/>
          <a:ln w="12700">
            <a:solidFill>
              <a:schemeClr val="tx1"/>
            </a:solidFill>
            <a:round/>
            <a:headEnd/>
            <a:tailEnd/>
          </a:ln>
          <a:effectLst/>
        </p:spPr>
        <p:txBody>
          <a:bodyPr wrap="none" anchor="ctr"/>
          <a:lstStyle/>
          <a:p>
            <a:endParaRPr lang="en-US"/>
          </a:p>
        </p:txBody>
      </p:sp>
      <p:sp>
        <p:nvSpPr>
          <p:cNvPr id="32827" name="Rectangle 59"/>
          <p:cNvSpPr>
            <a:spLocks noChangeArrowheads="1"/>
          </p:cNvSpPr>
          <p:nvPr/>
        </p:nvSpPr>
        <p:spPr bwMode="auto">
          <a:xfrm>
            <a:off x="2724150" y="4610100"/>
            <a:ext cx="350838" cy="454025"/>
          </a:xfrm>
          <a:prstGeom prst="rect">
            <a:avLst/>
          </a:prstGeom>
          <a:noFill/>
          <a:ln w="12700">
            <a:noFill/>
            <a:miter lim="800000"/>
            <a:headEnd/>
            <a:tailEnd/>
          </a:ln>
          <a:effectLst/>
        </p:spPr>
        <p:txBody>
          <a:bodyPr wrap="none" lIns="90488" tIns="44450" rIns="90488" bIns="44450">
            <a:spAutoFit/>
          </a:bodyPr>
          <a:lstStyle/>
          <a:p>
            <a:r>
              <a:rPr lang="en-US"/>
              <a:t>2</a:t>
            </a:r>
          </a:p>
        </p:txBody>
      </p:sp>
      <p:sp>
        <p:nvSpPr>
          <p:cNvPr id="32828" name="Rectangle 60"/>
          <p:cNvSpPr>
            <a:spLocks noChangeArrowheads="1"/>
          </p:cNvSpPr>
          <p:nvPr/>
        </p:nvSpPr>
        <p:spPr bwMode="auto">
          <a:xfrm>
            <a:off x="4800600" y="5181600"/>
            <a:ext cx="350838" cy="454025"/>
          </a:xfrm>
          <a:prstGeom prst="rect">
            <a:avLst/>
          </a:prstGeom>
          <a:noFill/>
          <a:ln w="12700">
            <a:noFill/>
            <a:miter lim="800000"/>
            <a:headEnd/>
            <a:tailEnd/>
          </a:ln>
          <a:effectLst/>
        </p:spPr>
        <p:txBody>
          <a:bodyPr wrap="none" lIns="90488" tIns="44450" rIns="90488" bIns="44450">
            <a:spAutoFit/>
          </a:bodyPr>
          <a:lstStyle/>
          <a:p>
            <a:r>
              <a:rPr lang="en-US"/>
              <a:t>3</a:t>
            </a:r>
          </a:p>
        </p:txBody>
      </p:sp>
      <p:sp>
        <p:nvSpPr>
          <p:cNvPr id="32829" name="Oval 61"/>
          <p:cNvSpPr>
            <a:spLocks noChangeArrowheads="1"/>
          </p:cNvSpPr>
          <p:nvPr/>
        </p:nvSpPr>
        <p:spPr bwMode="auto">
          <a:xfrm>
            <a:off x="2716213" y="4630738"/>
            <a:ext cx="368300" cy="368300"/>
          </a:xfrm>
          <a:prstGeom prst="ellipse">
            <a:avLst/>
          </a:prstGeom>
          <a:noFill/>
          <a:ln w="12700">
            <a:solidFill>
              <a:schemeClr val="tx1"/>
            </a:solidFill>
            <a:round/>
            <a:headEnd/>
            <a:tailEnd/>
          </a:ln>
          <a:effectLst/>
        </p:spPr>
        <p:txBody>
          <a:bodyPr wrap="none" anchor="ctr"/>
          <a:lstStyle/>
          <a:p>
            <a:endParaRPr lang="en-US"/>
          </a:p>
        </p:txBody>
      </p:sp>
      <p:sp>
        <p:nvSpPr>
          <p:cNvPr id="32830" name="Rectangle 62"/>
          <p:cNvSpPr>
            <a:spLocks noChangeArrowheads="1"/>
          </p:cNvSpPr>
          <p:nvPr/>
        </p:nvSpPr>
        <p:spPr bwMode="auto">
          <a:xfrm>
            <a:off x="1257300" y="2171700"/>
            <a:ext cx="434975" cy="454025"/>
          </a:xfrm>
          <a:prstGeom prst="rect">
            <a:avLst/>
          </a:prstGeom>
          <a:noFill/>
          <a:ln w="12700">
            <a:noFill/>
            <a:miter lim="800000"/>
            <a:headEnd/>
            <a:tailEnd/>
          </a:ln>
          <a:effectLst/>
        </p:spPr>
        <p:txBody>
          <a:bodyPr wrap="none" lIns="90488" tIns="44450" rIns="90488" bIns="44450">
            <a:spAutoFit/>
          </a:bodyPr>
          <a:lstStyle/>
          <a:p>
            <a:r>
              <a:rPr lang="en-US"/>
              <a:t> 6</a:t>
            </a:r>
          </a:p>
        </p:txBody>
      </p:sp>
      <p:sp>
        <p:nvSpPr>
          <p:cNvPr id="32831" name="AutoShape 63"/>
          <p:cNvSpPr>
            <a:spLocks noChangeArrowheads="1"/>
          </p:cNvSpPr>
          <p:nvPr/>
        </p:nvSpPr>
        <p:spPr bwMode="auto">
          <a:xfrm>
            <a:off x="2154238" y="16208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2832" name="Rectangle 64"/>
          <p:cNvSpPr>
            <a:spLocks noChangeArrowheads="1"/>
          </p:cNvSpPr>
          <p:nvPr/>
        </p:nvSpPr>
        <p:spPr bwMode="auto">
          <a:xfrm>
            <a:off x="2000250" y="2228850"/>
            <a:ext cx="434975" cy="454025"/>
          </a:xfrm>
          <a:prstGeom prst="rect">
            <a:avLst/>
          </a:prstGeom>
          <a:noFill/>
          <a:ln w="12700">
            <a:noFill/>
            <a:miter lim="800000"/>
            <a:headEnd/>
            <a:tailEnd/>
          </a:ln>
          <a:effectLst/>
        </p:spPr>
        <p:txBody>
          <a:bodyPr wrap="none" lIns="90488" tIns="44450" rIns="90488" bIns="44450">
            <a:spAutoFit/>
          </a:bodyPr>
          <a:lstStyle/>
          <a:p>
            <a:r>
              <a:rPr lang="en-US"/>
              <a:t> 7</a:t>
            </a:r>
          </a:p>
        </p:txBody>
      </p:sp>
      <p:sp>
        <p:nvSpPr>
          <p:cNvPr id="32833" name="Rectangle 65"/>
          <p:cNvSpPr>
            <a:spLocks noChangeArrowheads="1"/>
          </p:cNvSpPr>
          <p:nvPr/>
        </p:nvSpPr>
        <p:spPr bwMode="auto">
          <a:xfrm>
            <a:off x="2724150" y="5143500"/>
            <a:ext cx="434975" cy="454025"/>
          </a:xfrm>
          <a:prstGeom prst="rect">
            <a:avLst/>
          </a:prstGeom>
          <a:noFill/>
          <a:ln w="12700">
            <a:noFill/>
            <a:miter lim="800000"/>
            <a:headEnd/>
            <a:tailEnd/>
          </a:ln>
          <a:effectLst/>
        </p:spPr>
        <p:txBody>
          <a:bodyPr wrap="none" lIns="90488" tIns="44450" rIns="90488" bIns="44450">
            <a:spAutoFit/>
          </a:bodyPr>
          <a:lstStyle/>
          <a:p>
            <a:r>
              <a:rPr lang="en-US"/>
              <a:t> 8</a:t>
            </a:r>
          </a:p>
        </p:txBody>
      </p:sp>
      <p:sp>
        <p:nvSpPr>
          <p:cNvPr id="32834" name="AutoShape 66"/>
          <p:cNvSpPr>
            <a:spLocks noChangeArrowheads="1"/>
          </p:cNvSpPr>
          <p:nvPr/>
        </p:nvSpPr>
        <p:spPr bwMode="auto">
          <a:xfrm>
            <a:off x="3659188" y="163988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2835" name="AutoShape 67"/>
          <p:cNvSpPr>
            <a:spLocks noChangeArrowheads="1"/>
          </p:cNvSpPr>
          <p:nvPr/>
        </p:nvSpPr>
        <p:spPr bwMode="auto">
          <a:xfrm>
            <a:off x="1411288" y="4584700"/>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2836" name="Rectangle 68"/>
          <p:cNvSpPr>
            <a:spLocks noChangeArrowheads="1"/>
          </p:cNvSpPr>
          <p:nvPr/>
        </p:nvSpPr>
        <p:spPr bwMode="auto">
          <a:xfrm>
            <a:off x="533400" y="3200400"/>
            <a:ext cx="350838" cy="454025"/>
          </a:xfrm>
          <a:prstGeom prst="rect">
            <a:avLst/>
          </a:prstGeom>
          <a:noFill/>
          <a:ln w="12700">
            <a:noFill/>
            <a:miter lim="800000"/>
            <a:headEnd/>
            <a:tailEnd/>
          </a:ln>
          <a:effectLst/>
        </p:spPr>
        <p:txBody>
          <a:bodyPr wrap="none" lIns="90488" tIns="44450" rIns="90488" bIns="44450">
            <a:spAutoFit/>
          </a:bodyPr>
          <a:lstStyle/>
          <a:p>
            <a:r>
              <a:rPr lang="en-US"/>
              <a:t>5</a:t>
            </a:r>
          </a:p>
        </p:txBody>
      </p:sp>
      <p:sp>
        <p:nvSpPr>
          <p:cNvPr id="32837" name="AutoShape 69"/>
          <p:cNvSpPr>
            <a:spLocks noChangeArrowheads="1"/>
          </p:cNvSpPr>
          <p:nvPr/>
        </p:nvSpPr>
        <p:spPr bwMode="auto">
          <a:xfrm>
            <a:off x="2173288" y="5592763"/>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2838" name="Rectangle 70"/>
          <p:cNvSpPr>
            <a:spLocks noChangeArrowheads="1"/>
          </p:cNvSpPr>
          <p:nvPr/>
        </p:nvSpPr>
        <p:spPr bwMode="auto">
          <a:xfrm>
            <a:off x="1228725" y="5153025"/>
            <a:ext cx="434975" cy="454025"/>
          </a:xfrm>
          <a:prstGeom prst="rect">
            <a:avLst/>
          </a:prstGeom>
          <a:noFill/>
          <a:ln w="12700">
            <a:noFill/>
            <a:miter lim="800000"/>
            <a:headEnd/>
            <a:tailEnd/>
          </a:ln>
          <a:effectLst/>
        </p:spPr>
        <p:txBody>
          <a:bodyPr wrap="none" lIns="90488" tIns="44450" rIns="90488" bIns="44450">
            <a:spAutoFit/>
          </a:bodyPr>
          <a:lstStyle/>
          <a:p>
            <a:r>
              <a:rPr lang="en-US"/>
              <a:t> 6</a:t>
            </a:r>
          </a:p>
        </p:txBody>
      </p:sp>
      <p:sp>
        <p:nvSpPr>
          <p:cNvPr id="32839" name="Rectangle 71"/>
          <p:cNvSpPr>
            <a:spLocks noChangeArrowheads="1"/>
          </p:cNvSpPr>
          <p:nvPr/>
        </p:nvSpPr>
        <p:spPr bwMode="auto">
          <a:xfrm>
            <a:off x="552450" y="4162425"/>
            <a:ext cx="350838" cy="454025"/>
          </a:xfrm>
          <a:prstGeom prst="rect">
            <a:avLst/>
          </a:prstGeom>
          <a:noFill/>
          <a:ln w="12700">
            <a:noFill/>
            <a:miter lim="800000"/>
            <a:headEnd/>
            <a:tailEnd/>
          </a:ln>
          <a:effectLst/>
        </p:spPr>
        <p:txBody>
          <a:bodyPr wrap="none" lIns="90488" tIns="44450" rIns="90488" bIns="44450">
            <a:spAutoFit/>
          </a:bodyPr>
          <a:lstStyle/>
          <a:p>
            <a:r>
              <a:rPr lang="en-US"/>
              <a:t>5</a:t>
            </a:r>
          </a:p>
        </p:txBody>
      </p:sp>
      <p:sp>
        <p:nvSpPr>
          <p:cNvPr id="32840" name="AutoShape 72"/>
          <p:cNvSpPr>
            <a:spLocks noChangeArrowheads="1"/>
          </p:cNvSpPr>
          <p:nvPr/>
        </p:nvSpPr>
        <p:spPr bwMode="auto">
          <a:xfrm>
            <a:off x="658813" y="4583113"/>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2841" name="Rectangle 73"/>
          <p:cNvSpPr>
            <a:spLocks noChangeArrowheads="1"/>
          </p:cNvSpPr>
          <p:nvPr/>
        </p:nvSpPr>
        <p:spPr bwMode="auto">
          <a:xfrm>
            <a:off x="1257300" y="3181350"/>
            <a:ext cx="434975" cy="454025"/>
          </a:xfrm>
          <a:prstGeom prst="rect">
            <a:avLst/>
          </a:prstGeom>
          <a:noFill/>
          <a:ln w="12700">
            <a:noFill/>
            <a:miter lim="800000"/>
            <a:headEnd/>
            <a:tailEnd/>
          </a:ln>
          <a:effectLst/>
        </p:spPr>
        <p:txBody>
          <a:bodyPr wrap="none" lIns="90488" tIns="44450" rIns="90488" bIns="44450">
            <a:spAutoFit/>
          </a:bodyPr>
          <a:lstStyle/>
          <a:p>
            <a:r>
              <a:rPr lang="en-US"/>
              <a:t> 6</a:t>
            </a:r>
          </a:p>
        </p:txBody>
      </p:sp>
      <p:sp>
        <p:nvSpPr>
          <p:cNvPr id="32842" name="Rectangle 74"/>
          <p:cNvSpPr>
            <a:spLocks noChangeArrowheads="1"/>
          </p:cNvSpPr>
          <p:nvPr/>
        </p:nvSpPr>
        <p:spPr bwMode="auto">
          <a:xfrm>
            <a:off x="1257300" y="1181100"/>
            <a:ext cx="434975" cy="454025"/>
          </a:xfrm>
          <a:prstGeom prst="rect">
            <a:avLst/>
          </a:prstGeom>
          <a:noFill/>
          <a:ln w="12700">
            <a:noFill/>
            <a:miter lim="800000"/>
            <a:headEnd/>
            <a:tailEnd/>
          </a:ln>
          <a:effectLst/>
        </p:spPr>
        <p:txBody>
          <a:bodyPr wrap="none" lIns="90488" tIns="44450" rIns="90488" bIns="44450">
            <a:spAutoFit/>
          </a:bodyPr>
          <a:lstStyle/>
          <a:p>
            <a:r>
              <a:rPr lang="en-US"/>
              <a:t> 6</a:t>
            </a:r>
          </a:p>
        </p:txBody>
      </p:sp>
      <p:sp>
        <p:nvSpPr>
          <p:cNvPr id="32843" name="Rectangle 75"/>
          <p:cNvSpPr>
            <a:spLocks noChangeArrowheads="1"/>
          </p:cNvSpPr>
          <p:nvPr/>
        </p:nvSpPr>
        <p:spPr bwMode="auto">
          <a:xfrm>
            <a:off x="1219200" y="4133850"/>
            <a:ext cx="434975" cy="454025"/>
          </a:xfrm>
          <a:prstGeom prst="rect">
            <a:avLst/>
          </a:prstGeom>
          <a:noFill/>
          <a:ln w="12700">
            <a:noFill/>
            <a:miter lim="800000"/>
            <a:headEnd/>
            <a:tailEnd/>
          </a:ln>
          <a:effectLst/>
        </p:spPr>
        <p:txBody>
          <a:bodyPr wrap="none" lIns="90488" tIns="44450" rIns="90488" bIns="44450">
            <a:spAutoFit/>
          </a:bodyPr>
          <a:lstStyle/>
          <a:p>
            <a:r>
              <a:rPr lang="en-US"/>
              <a:t> 6</a:t>
            </a:r>
          </a:p>
        </p:txBody>
      </p:sp>
      <p:sp>
        <p:nvSpPr>
          <p:cNvPr id="32844" name="AutoShape 76"/>
          <p:cNvSpPr>
            <a:spLocks noChangeArrowheads="1"/>
          </p:cNvSpPr>
          <p:nvPr/>
        </p:nvSpPr>
        <p:spPr bwMode="auto">
          <a:xfrm>
            <a:off x="2154238" y="26495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2845" name="Rectangle 77"/>
          <p:cNvSpPr>
            <a:spLocks noChangeArrowheads="1"/>
          </p:cNvSpPr>
          <p:nvPr/>
        </p:nvSpPr>
        <p:spPr bwMode="auto">
          <a:xfrm>
            <a:off x="3562350" y="2209800"/>
            <a:ext cx="350838" cy="454025"/>
          </a:xfrm>
          <a:prstGeom prst="rect">
            <a:avLst/>
          </a:prstGeom>
          <a:noFill/>
          <a:ln w="12700">
            <a:noFill/>
            <a:miter lim="800000"/>
            <a:headEnd/>
            <a:tailEnd/>
          </a:ln>
          <a:effectLst/>
        </p:spPr>
        <p:txBody>
          <a:bodyPr wrap="none" lIns="90488" tIns="44450" rIns="90488" bIns="44450">
            <a:spAutoFit/>
          </a:bodyPr>
          <a:lstStyle/>
          <a:p>
            <a:r>
              <a:rPr lang="en-US"/>
              <a:t>8</a:t>
            </a:r>
          </a:p>
        </p:txBody>
      </p:sp>
      <p:sp>
        <p:nvSpPr>
          <p:cNvPr id="32846" name="Rectangle 78"/>
          <p:cNvSpPr>
            <a:spLocks noChangeArrowheads="1"/>
          </p:cNvSpPr>
          <p:nvPr/>
        </p:nvSpPr>
        <p:spPr bwMode="auto">
          <a:xfrm>
            <a:off x="2819400" y="1219200"/>
            <a:ext cx="384175" cy="454025"/>
          </a:xfrm>
          <a:prstGeom prst="rect">
            <a:avLst/>
          </a:prstGeom>
          <a:noFill/>
          <a:ln w="12700">
            <a:noFill/>
            <a:miter lim="800000"/>
            <a:headEnd/>
            <a:tailEnd/>
          </a:ln>
          <a:effectLst/>
        </p:spPr>
        <p:txBody>
          <a:bodyPr wrap="none" lIns="90488" tIns="44450" rIns="90488" bIns="44450">
            <a:spAutoFit/>
          </a:bodyPr>
          <a:lstStyle/>
          <a:p>
            <a:r>
              <a:rPr lang="en-US"/>
              <a:t>K</a:t>
            </a:r>
          </a:p>
        </p:txBody>
      </p:sp>
      <p:sp>
        <p:nvSpPr>
          <p:cNvPr id="32847" name="AutoShape 79"/>
          <p:cNvSpPr>
            <a:spLocks noChangeArrowheads="1"/>
          </p:cNvSpPr>
          <p:nvPr/>
        </p:nvSpPr>
        <p:spPr bwMode="auto">
          <a:xfrm>
            <a:off x="2916238" y="16208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2848" name="Rectangle 80"/>
          <p:cNvSpPr>
            <a:spLocks noChangeArrowheads="1"/>
          </p:cNvSpPr>
          <p:nvPr/>
        </p:nvSpPr>
        <p:spPr bwMode="auto">
          <a:xfrm>
            <a:off x="3562350" y="1219200"/>
            <a:ext cx="350838" cy="454025"/>
          </a:xfrm>
          <a:prstGeom prst="rect">
            <a:avLst/>
          </a:prstGeom>
          <a:noFill/>
          <a:ln w="12700">
            <a:noFill/>
            <a:miter lim="800000"/>
            <a:headEnd/>
            <a:tailEnd/>
          </a:ln>
          <a:effectLst/>
        </p:spPr>
        <p:txBody>
          <a:bodyPr wrap="none" lIns="90488" tIns="44450" rIns="90488" bIns="44450">
            <a:spAutoFit/>
          </a:bodyPr>
          <a:lstStyle/>
          <a:p>
            <a:r>
              <a:rPr lang="en-US"/>
              <a:t>8</a:t>
            </a:r>
          </a:p>
        </p:txBody>
      </p:sp>
      <p:sp>
        <p:nvSpPr>
          <p:cNvPr id="32849" name="AutoShape 81"/>
          <p:cNvSpPr>
            <a:spLocks noChangeArrowheads="1"/>
          </p:cNvSpPr>
          <p:nvPr/>
        </p:nvSpPr>
        <p:spPr bwMode="auto">
          <a:xfrm>
            <a:off x="3659188" y="263048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2850" name="AutoShape 82"/>
          <p:cNvSpPr>
            <a:spLocks noChangeArrowheads="1"/>
          </p:cNvSpPr>
          <p:nvPr/>
        </p:nvSpPr>
        <p:spPr bwMode="auto">
          <a:xfrm>
            <a:off x="4745038" y="362108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2851" name="Rectangle 83"/>
          <p:cNvSpPr>
            <a:spLocks noChangeArrowheads="1"/>
          </p:cNvSpPr>
          <p:nvPr/>
        </p:nvSpPr>
        <p:spPr bwMode="auto">
          <a:xfrm>
            <a:off x="2819400" y="2228850"/>
            <a:ext cx="384175" cy="454025"/>
          </a:xfrm>
          <a:prstGeom prst="rect">
            <a:avLst/>
          </a:prstGeom>
          <a:noFill/>
          <a:ln w="12700">
            <a:noFill/>
            <a:miter lim="800000"/>
            <a:headEnd/>
            <a:tailEnd/>
          </a:ln>
          <a:effectLst/>
        </p:spPr>
        <p:txBody>
          <a:bodyPr wrap="none" lIns="90488" tIns="44450" rIns="90488" bIns="44450">
            <a:spAutoFit/>
          </a:bodyPr>
          <a:lstStyle/>
          <a:p>
            <a:r>
              <a:rPr lang="en-US"/>
              <a:t>K</a:t>
            </a:r>
          </a:p>
        </p:txBody>
      </p:sp>
      <p:sp>
        <p:nvSpPr>
          <p:cNvPr id="32852" name="AutoShape 84"/>
          <p:cNvSpPr>
            <a:spLocks noChangeArrowheads="1"/>
          </p:cNvSpPr>
          <p:nvPr/>
        </p:nvSpPr>
        <p:spPr bwMode="auto">
          <a:xfrm>
            <a:off x="2935288" y="26114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2853" name="AutoShape 85"/>
          <p:cNvSpPr>
            <a:spLocks noChangeArrowheads="1"/>
          </p:cNvSpPr>
          <p:nvPr/>
        </p:nvSpPr>
        <p:spPr bwMode="auto">
          <a:xfrm>
            <a:off x="2154238" y="362108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2854" name="Line 86"/>
          <p:cNvSpPr>
            <a:spLocks noChangeShapeType="1"/>
          </p:cNvSpPr>
          <p:nvPr/>
        </p:nvSpPr>
        <p:spPr bwMode="auto">
          <a:xfrm flipH="1">
            <a:off x="4046538" y="2605088"/>
            <a:ext cx="774700" cy="0"/>
          </a:xfrm>
          <a:prstGeom prst="line">
            <a:avLst/>
          </a:prstGeom>
          <a:noFill/>
          <a:ln w="12700">
            <a:solidFill>
              <a:schemeClr val="tx1"/>
            </a:solidFill>
            <a:round/>
            <a:headEnd/>
            <a:tailEnd/>
          </a:ln>
          <a:effectLst/>
        </p:spPr>
        <p:txBody>
          <a:bodyPr wrap="none" anchor="ctr"/>
          <a:lstStyle/>
          <a:p>
            <a:endParaRPr lang="en-US"/>
          </a:p>
        </p:txBody>
      </p:sp>
      <p:sp>
        <p:nvSpPr>
          <p:cNvPr id="32855" name="Rectangle 87"/>
          <p:cNvSpPr>
            <a:spLocks noChangeArrowheads="1"/>
          </p:cNvSpPr>
          <p:nvPr/>
        </p:nvSpPr>
        <p:spPr bwMode="auto">
          <a:xfrm>
            <a:off x="2819400" y="3219450"/>
            <a:ext cx="384175" cy="454025"/>
          </a:xfrm>
          <a:prstGeom prst="rect">
            <a:avLst/>
          </a:prstGeom>
          <a:noFill/>
          <a:ln w="12700">
            <a:noFill/>
            <a:miter lim="800000"/>
            <a:headEnd/>
            <a:tailEnd/>
          </a:ln>
          <a:effectLst/>
        </p:spPr>
        <p:txBody>
          <a:bodyPr wrap="none" lIns="90488" tIns="44450" rIns="90488" bIns="44450">
            <a:spAutoFit/>
          </a:bodyPr>
          <a:lstStyle/>
          <a:p>
            <a:r>
              <a:rPr lang="en-US"/>
              <a:t>K</a:t>
            </a:r>
          </a:p>
        </p:txBody>
      </p:sp>
      <p:sp>
        <p:nvSpPr>
          <p:cNvPr id="32856" name="AutoShape 88"/>
          <p:cNvSpPr>
            <a:spLocks noChangeArrowheads="1"/>
          </p:cNvSpPr>
          <p:nvPr/>
        </p:nvSpPr>
        <p:spPr bwMode="auto">
          <a:xfrm>
            <a:off x="2935288" y="36401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2857" name="Line 89"/>
          <p:cNvSpPr>
            <a:spLocks noChangeShapeType="1"/>
          </p:cNvSpPr>
          <p:nvPr/>
        </p:nvSpPr>
        <p:spPr bwMode="auto">
          <a:xfrm>
            <a:off x="3325813" y="5538788"/>
            <a:ext cx="1397000" cy="0"/>
          </a:xfrm>
          <a:prstGeom prst="line">
            <a:avLst/>
          </a:prstGeom>
          <a:noFill/>
          <a:ln w="12700">
            <a:solidFill>
              <a:schemeClr val="tx1"/>
            </a:solidFill>
            <a:round/>
            <a:headEnd/>
            <a:tailEnd/>
          </a:ln>
          <a:effectLst/>
        </p:spPr>
        <p:txBody>
          <a:bodyPr wrap="none" anchor="ctr"/>
          <a:lstStyle/>
          <a:p>
            <a:endParaRPr lang="en-US"/>
          </a:p>
        </p:txBody>
      </p:sp>
      <p:sp>
        <p:nvSpPr>
          <p:cNvPr id="32858" name="Rectangle 90"/>
          <p:cNvSpPr>
            <a:spLocks noChangeArrowheads="1"/>
          </p:cNvSpPr>
          <p:nvPr/>
        </p:nvSpPr>
        <p:spPr bwMode="auto">
          <a:xfrm>
            <a:off x="4572000" y="3200400"/>
            <a:ext cx="434975" cy="454025"/>
          </a:xfrm>
          <a:prstGeom prst="rect">
            <a:avLst/>
          </a:prstGeom>
          <a:noFill/>
          <a:ln w="12700">
            <a:noFill/>
            <a:miter lim="800000"/>
            <a:headEnd/>
            <a:tailEnd/>
          </a:ln>
          <a:effectLst/>
        </p:spPr>
        <p:txBody>
          <a:bodyPr wrap="none" lIns="90488" tIns="44450" rIns="90488" bIns="44450">
            <a:spAutoFit/>
          </a:bodyPr>
          <a:lstStyle/>
          <a:p>
            <a:r>
              <a:rPr lang="en-US"/>
              <a:t> 8</a:t>
            </a:r>
          </a:p>
        </p:txBody>
      </p:sp>
      <p:sp>
        <p:nvSpPr>
          <p:cNvPr id="32859" name="AutoShape 91"/>
          <p:cNvSpPr>
            <a:spLocks noChangeArrowheads="1"/>
          </p:cNvSpPr>
          <p:nvPr/>
        </p:nvSpPr>
        <p:spPr bwMode="auto">
          <a:xfrm>
            <a:off x="3659188" y="5592763"/>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2860" name="AutoShape 92"/>
          <p:cNvSpPr>
            <a:spLocks noChangeArrowheads="1"/>
          </p:cNvSpPr>
          <p:nvPr/>
        </p:nvSpPr>
        <p:spPr bwMode="auto">
          <a:xfrm>
            <a:off x="3678238" y="46307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
        <p:nvSpPr>
          <p:cNvPr id="32861" name="Rectangle 93"/>
          <p:cNvSpPr>
            <a:spLocks noChangeArrowheads="1"/>
          </p:cNvSpPr>
          <p:nvPr/>
        </p:nvSpPr>
        <p:spPr bwMode="auto">
          <a:xfrm>
            <a:off x="3543300" y="4210050"/>
            <a:ext cx="384175" cy="454025"/>
          </a:xfrm>
          <a:prstGeom prst="rect">
            <a:avLst/>
          </a:prstGeom>
          <a:noFill/>
          <a:ln w="12700">
            <a:noFill/>
            <a:miter lim="800000"/>
            <a:headEnd/>
            <a:tailEnd/>
          </a:ln>
          <a:effectLst/>
        </p:spPr>
        <p:txBody>
          <a:bodyPr wrap="none" lIns="90488" tIns="44450" rIns="90488" bIns="44450">
            <a:spAutoFit/>
          </a:bodyPr>
          <a:lstStyle/>
          <a:p>
            <a:r>
              <a:rPr lang="en-US"/>
              <a:t>K</a:t>
            </a:r>
          </a:p>
        </p:txBody>
      </p:sp>
      <p:sp>
        <p:nvSpPr>
          <p:cNvPr id="32862" name="AutoShape 94"/>
          <p:cNvSpPr>
            <a:spLocks noChangeArrowheads="1"/>
          </p:cNvSpPr>
          <p:nvPr/>
        </p:nvSpPr>
        <p:spPr bwMode="auto">
          <a:xfrm>
            <a:off x="2154238" y="4592638"/>
            <a:ext cx="139700" cy="292100"/>
          </a:xfrm>
          <a:prstGeom prst="diamond">
            <a:avLst/>
          </a:prstGeom>
          <a:solidFill>
            <a:srgbClr val="00B0F0"/>
          </a:solidFill>
          <a:ln w="12700">
            <a:solidFill>
              <a:schemeClr val="tx1"/>
            </a:solidFill>
            <a:miter lim="800000"/>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Insertion Sort</a:t>
            </a:r>
            <a:endParaRPr lang="en-US" dirty="0"/>
          </a:p>
        </p:txBody>
      </p:sp>
      <p:pic>
        <p:nvPicPr>
          <p:cNvPr id="4" name="Content Placeholder 3" descr="Insertionsort-edited.png"/>
          <p:cNvPicPr>
            <a:picLocks noGrp="1" noChangeAspect="1"/>
          </p:cNvPicPr>
          <p:nvPr>
            <p:ph idx="1"/>
          </p:nvPr>
        </p:nvPicPr>
        <p:blipFill>
          <a:blip r:embed="rId2" cstate="print"/>
          <a:stretch>
            <a:fillRect/>
          </a:stretch>
        </p:blipFill>
        <p:spPr>
          <a:xfrm>
            <a:off x="1676400" y="1224644"/>
            <a:ext cx="5797296" cy="5176156"/>
          </a:xfr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2"/>
          <p:cNvGraphicFramePr>
            <a:graphicFrameLocks/>
          </p:cNvGraphicFramePr>
          <p:nvPr/>
        </p:nvGraphicFramePr>
        <p:xfrm>
          <a:off x="2757488" y="2428875"/>
          <a:ext cx="6078537" cy="4043363"/>
        </p:xfrm>
        <a:graphic>
          <a:graphicData uri="http://schemas.openxmlformats.org/presentationml/2006/ole">
            <p:oleObj spid="_x0000_s15362" name="Chart" r:id="rId4" imgW="6096000" imgH="4057712" progId="MSGraph.Chart.8">
              <p:embed followColorScheme="full"/>
            </p:oleObj>
          </a:graphicData>
        </a:graphic>
      </p:graphicFrame>
      <p:sp>
        <p:nvSpPr>
          <p:cNvPr id="34819" name="Rectangle 3"/>
          <p:cNvSpPr>
            <a:spLocks noGrp="1" noChangeArrowheads="1"/>
          </p:cNvSpPr>
          <p:nvPr>
            <p:ph type="title"/>
          </p:nvPr>
        </p:nvSpPr>
        <p:spPr/>
        <p:txBody>
          <a:bodyPr/>
          <a:lstStyle/>
          <a:p>
            <a:pPr>
              <a:defRPr/>
            </a:pPr>
            <a:r>
              <a:rPr lang="en-US" dirty="0" smtClean="0"/>
              <a:t>The Insertion Sort Algorithm</a:t>
            </a:r>
          </a:p>
        </p:txBody>
      </p:sp>
      <p:sp>
        <p:nvSpPr>
          <p:cNvPr id="15364" name="Rectangle 4"/>
          <p:cNvSpPr>
            <a:spLocks noGrp="1" noChangeArrowheads="1"/>
          </p:cNvSpPr>
          <p:nvPr>
            <p:ph type="body" sz="half" idx="1"/>
          </p:nvPr>
        </p:nvSpPr>
        <p:spPr>
          <a:xfrm>
            <a:off x="304800" y="1143000"/>
            <a:ext cx="2816225" cy="5514975"/>
          </a:xfrm>
          <a:noFill/>
        </p:spPr>
        <p:txBody>
          <a:bodyPr/>
          <a:lstStyle/>
          <a:p>
            <a:r>
              <a:rPr lang="en-US" dirty="0" smtClean="0">
                <a:effectLst/>
              </a:rPr>
              <a:t>Views the array as having two sides</a:t>
            </a:r>
          </a:p>
          <a:p>
            <a:r>
              <a:rPr lang="en-US" dirty="0" smtClean="0">
                <a:effectLst/>
              </a:rPr>
              <a:t>a sorted side and </a:t>
            </a:r>
          </a:p>
          <a:p>
            <a:r>
              <a:rPr lang="en-US" dirty="0" smtClean="0">
                <a:effectLst/>
              </a:rPr>
              <a:t>an unsorted side.</a:t>
            </a:r>
          </a:p>
        </p:txBody>
      </p:sp>
      <p:sp>
        <p:nvSpPr>
          <p:cNvPr id="15365" name="Rectangle 5"/>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dirty="0">
                <a:solidFill>
                  <a:schemeClr val="tx1"/>
                </a:solidFill>
                <a:effectLst/>
                <a:latin typeface="Helvetica" pitchFamily="34" charset="0"/>
              </a:rPr>
              <a:t>[0]</a:t>
            </a:r>
            <a:r>
              <a:rPr lang="en-US" sz="1800" dirty="0">
                <a:solidFill>
                  <a:schemeClr val="tx1"/>
                </a:solidFill>
                <a:effectLst/>
                <a:latin typeface="Helvetica" pitchFamily="34" charset="0"/>
              </a:rPr>
              <a:t>       </a:t>
            </a:r>
            <a:r>
              <a:rPr lang="en-US" sz="1800" b="1" dirty="0">
                <a:solidFill>
                  <a:schemeClr val="tx1"/>
                </a:solidFill>
                <a:effectLst/>
                <a:latin typeface="Helvetica" pitchFamily="34" charset="0"/>
              </a:rPr>
              <a:t>[1]        [2]       [3]        [4]       [5]  </a:t>
            </a:r>
          </a:p>
        </p:txBody>
      </p:sp>
    </p:spTree>
  </p:cSld>
  <p:clrMapOvr>
    <a:masterClrMapping/>
  </p:clrMapOvr>
  <p:transition>
    <p:randomBar dir="vert"/>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2"/>
          <p:cNvGraphicFramePr>
            <a:graphicFrameLocks/>
          </p:cNvGraphicFramePr>
          <p:nvPr/>
        </p:nvGraphicFramePr>
        <p:xfrm>
          <a:off x="2757488" y="2428875"/>
          <a:ext cx="6078537" cy="4043363"/>
        </p:xfrm>
        <a:graphic>
          <a:graphicData uri="http://schemas.openxmlformats.org/presentationml/2006/ole">
            <p:oleObj spid="_x0000_s16386" name="Chart" r:id="rId4" imgW="6096000" imgH="4057712" progId="MSGraph.Chart.8">
              <p:embed followColorScheme="full"/>
            </p:oleObj>
          </a:graphicData>
        </a:graphic>
      </p:graphicFrame>
      <p:sp>
        <p:nvSpPr>
          <p:cNvPr id="16389" name="Rectangle 4"/>
          <p:cNvSpPr>
            <a:spLocks noGrp="1" noChangeArrowheads="1"/>
          </p:cNvSpPr>
          <p:nvPr>
            <p:ph type="body" sz="half" idx="1"/>
          </p:nvPr>
        </p:nvSpPr>
        <p:spPr>
          <a:xfrm>
            <a:off x="228600" y="1981200"/>
            <a:ext cx="2619375" cy="4676775"/>
          </a:xfrm>
          <a:noFill/>
        </p:spPr>
        <p:txBody>
          <a:bodyPr/>
          <a:lstStyle/>
          <a:p>
            <a:r>
              <a:rPr lang="en-US" dirty="0" smtClean="0">
                <a:effectLst/>
              </a:rPr>
              <a:t>The sorted side starts with just the first element, which is not necessarily the smallest element.</a:t>
            </a:r>
          </a:p>
        </p:txBody>
      </p:sp>
      <p:graphicFrame>
        <p:nvGraphicFramePr>
          <p:cNvPr id="16387" name="Object 5"/>
          <p:cNvGraphicFramePr>
            <a:graphicFrameLocks/>
          </p:cNvGraphicFramePr>
          <p:nvPr/>
        </p:nvGraphicFramePr>
        <p:xfrm>
          <a:off x="3519488" y="2428875"/>
          <a:ext cx="762000" cy="4043363"/>
        </p:xfrm>
        <a:graphic>
          <a:graphicData uri="http://schemas.openxmlformats.org/presentationml/2006/ole">
            <p:oleObj spid="_x0000_s16387" name="Chart" r:id="rId5" imgW="6096000" imgH="4057712" progId="MSGraph.Chart.8">
              <p:embed followColorScheme="full"/>
            </p:oleObj>
          </a:graphicData>
        </a:graphic>
      </p:graphicFrame>
      <p:sp>
        <p:nvSpPr>
          <p:cNvPr id="16390" name="Rectangle 6"/>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dirty="0">
                <a:solidFill>
                  <a:schemeClr val="tx1"/>
                </a:solidFill>
                <a:effectLst/>
                <a:latin typeface="Helvetica" pitchFamily="34" charset="0"/>
              </a:rPr>
              <a:t>[0]</a:t>
            </a:r>
            <a:r>
              <a:rPr lang="en-US" sz="1800" dirty="0">
                <a:solidFill>
                  <a:schemeClr val="tx1"/>
                </a:solidFill>
                <a:effectLst/>
                <a:latin typeface="Helvetica" pitchFamily="34" charset="0"/>
              </a:rPr>
              <a:t>       </a:t>
            </a:r>
            <a:r>
              <a:rPr lang="en-US" sz="1800" b="1" dirty="0">
                <a:solidFill>
                  <a:schemeClr val="tx1"/>
                </a:solidFill>
                <a:effectLst/>
                <a:latin typeface="Helvetica" pitchFamily="34" charset="0"/>
              </a:rPr>
              <a:t>[1]        [2]       [3]        [4]       [5]  </a:t>
            </a:r>
          </a:p>
        </p:txBody>
      </p:sp>
      <p:grpSp>
        <p:nvGrpSpPr>
          <p:cNvPr id="2" name="Group 10"/>
          <p:cNvGrpSpPr>
            <a:grpSpLocks/>
          </p:cNvGrpSpPr>
          <p:nvPr/>
        </p:nvGrpSpPr>
        <p:grpSpPr bwMode="auto">
          <a:xfrm>
            <a:off x="2166938" y="1295401"/>
            <a:ext cx="4313237" cy="5308600"/>
            <a:chOff x="1365" y="1215"/>
            <a:chExt cx="2717" cy="2945"/>
          </a:xfrm>
        </p:grpSpPr>
        <p:sp>
          <p:nvSpPr>
            <p:cNvPr id="16392" name="Rectangle 7"/>
            <p:cNvSpPr>
              <a:spLocks noChangeArrowheads="1"/>
            </p:cNvSpPr>
            <p:nvPr/>
          </p:nvSpPr>
          <p:spPr bwMode="auto">
            <a:xfrm>
              <a:off x="1365" y="1215"/>
              <a:ext cx="1341" cy="312"/>
            </a:xfrm>
            <a:prstGeom prst="rect">
              <a:avLst/>
            </a:prstGeom>
            <a:pattFill prst="pct90">
              <a:fgClr>
                <a:srgbClr val="FFFFFF"/>
              </a:fgClr>
              <a:bgClr>
                <a:schemeClr val="bg1"/>
              </a:bgClr>
            </a:pattFill>
            <a:ln w="12700">
              <a:solidFill>
                <a:srgbClr val="000000"/>
              </a:solidFill>
              <a:miter lim="800000"/>
              <a:headEnd/>
              <a:tailEnd/>
            </a:ln>
          </p:spPr>
          <p:txBody>
            <a:bodyPr wrap="none" lIns="90488" tIns="44450" rIns="90488" bIns="44450" anchor="ctr"/>
            <a:lstStyle/>
            <a:p>
              <a:pPr algn="ctr"/>
              <a:r>
                <a:rPr lang="en-US" b="1">
                  <a:solidFill>
                    <a:srgbClr val="000000"/>
                  </a:solidFill>
                  <a:effectLst/>
                </a:rPr>
                <a:t>Sorted side</a:t>
              </a:r>
            </a:p>
          </p:txBody>
        </p:sp>
        <p:sp>
          <p:nvSpPr>
            <p:cNvPr id="16393" name="Rectangle 8"/>
            <p:cNvSpPr>
              <a:spLocks noChangeArrowheads="1"/>
            </p:cNvSpPr>
            <p:nvPr/>
          </p:nvSpPr>
          <p:spPr bwMode="auto">
            <a:xfrm>
              <a:off x="2741" y="1220"/>
              <a:ext cx="1341" cy="312"/>
            </a:xfrm>
            <a:prstGeom prst="rect">
              <a:avLst/>
            </a:prstGeom>
            <a:solidFill>
              <a:srgbClr val="00B0F0"/>
            </a:solidFill>
            <a:ln w="12700">
              <a:solidFill>
                <a:srgbClr val="000000"/>
              </a:solidFill>
              <a:miter lim="800000"/>
              <a:headEnd/>
              <a:tailEnd/>
            </a:ln>
          </p:spPr>
          <p:txBody>
            <a:bodyPr wrap="none" lIns="90488" tIns="44450" rIns="90488" bIns="44450" anchor="ctr"/>
            <a:lstStyle/>
            <a:p>
              <a:pPr algn="ctr"/>
              <a:r>
                <a:rPr lang="en-US" b="1" dirty="0">
                  <a:solidFill>
                    <a:srgbClr val="FFFFFF"/>
                  </a:solidFill>
                  <a:effectLst/>
                </a:rPr>
                <a:t>Unsorted side</a:t>
              </a:r>
            </a:p>
          </p:txBody>
        </p:sp>
        <p:sp>
          <p:nvSpPr>
            <p:cNvPr id="16394" name="Line 9"/>
            <p:cNvSpPr>
              <a:spLocks noChangeShapeType="1"/>
            </p:cNvSpPr>
            <p:nvPr/>
          </p:nvSpPr>
          <p:spPr bwMode="auto">
            <a:xfrm>
              <a:off x="2721" y="1291"/>
              <a:ext cx="0" cy="2869"/>
            </a:xfrm>
            <a:prstGeom prst="line">
              <a:avLst/>
            </a:prstGeom>
            <a:noFill/>
            <a:ln w="12700">
              <a:solidFill>
                <a:schemeClr val="accent2"/>
              </a:solidFill>
              <a:prstDash val="lgDash"/>
              <a:round/>
              <a:headEnd/>
              <a:tailEnd/>
            </a:ln>
          </p:spPr>
          <p:txBody>
            <a:bodyPr/>
            <a:lstStyle/>
            <a:p>
              <a:endParaRPr lang="en-US"/>
            </a:p>
          </p:txBody>
        </p:sp>
      </p:grpSp>
      <p:sp>
        <p:nvSpPr>
          <p:cNvPr id="13" name="Rectangle 3"/>
          <p:cNvSpPr>
            <a:spLocks noGrp="1" noChangeArrowheads="1"/>
          </p:cNvSpPr>
          <p:nvPr>
            <p:ph type="title"/>
          </p:nvPr>
        </p:nvSpPr>
        <p:spPr/>
        <p:txBody>
          <a:bodyPr/>
          <a:lstStyle/>
          <a:p>
            <a:pPr>
              <a:defRPr/>
            </a:pPr>
            <a:r>
              <a:rPr lang="en-US" dirty="0" smtClean="0"/>
              <a:t>The Insertion Sort Algorithm</a:t>
            </a:r>
          </a:p>
        </p:txBody>
      </p:sp>
    </p:spTree>
  </p:cSld>
  <p:clrMapOvr>
    <a:masterClrMapping/>
  </p:clrMapOvr>
  <p:transition>
    <p:randomBar dir="vert"/>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p:cNvGraphicFramePr>
          <p:nvPr/>
        </p:nvGraphicFramePr>
        <p:xfrm>
          <a:off x="2757488" y="2428875"/>
          <a:ext cx="6078537" cy="4043363"/>
        </p:xfrm>
        <a:graphic>
          <a:graphicData uri="http://schemas.openxmlformats.org/presentationml/2006/ole">
            <p:oleObj spid="_x0000_s17410" name="Chart" r:id="rId4" imgW="6096000" imgH="4057712" progId="MSGraph.Chart.8">
              <p:embed followColorScheme="full"/>
            </p:oleObj>
          </a:graphicData>
        </a:graphic>
      </p:graphicFrame>
      <p:sp>
        <p:nvSpPr>
          <p:cNvPr id="17413" name="Rectangle 4"/>
          <p:cNvSpPr>
            <a:spLocks noGrp="1" noChangeArrowheads="1"/>
          </p:cNvSpPr>
          <p:nvPr>
            <p:ph type="body" sz="half" idx="1"/>
          </p:nvPr>
        </p:nvSpPr>
        <p:spPr>
          <a:xfrm>
            <a:off x="454025" y="2557463"/>
            <a:ext cx="2393950" cy="3614737"/>
          </a:xfrm>
          <a:noFill/>
        </p:spPr>
        <p:txBody>
          <a:bodyPr/>
          <a:lstStyle/>
          <a:p>
            <a:r>
              <a:rPr lang="en-US" dirty="0" smtClean="0">
                <a:effectLst/>
              </a:rPr>
              <a:t>The sorted side grows by taking the front element from the unsorted side...</a:t>
            </a:r>
          </a:p>
        </p:txBody>
      </p:sp>
      <p:graphicFrame>
        <p:nvGraphicFramePr>
          <p:cNvPr id="17411" name="Object 5"/>
          <p:cNvGraphicFramePr>
            <a:graphicFrameLocks/>
          </p:cNvGraphicFramePr>
          <p:nvPr/>
        </p:nvGraphicFramePr>
        <p:xfrm>
          <a:off x="3519488" y="2428875"/>
          <a:ext cx="1506537" cy="4043363"/>
        </p:xfrm>
        <a:graphic>
          <a:graphicData uri="http://schemas.openxmlformats.org/presentationml/2006/ole">
            <p:oleObj spid="_x0000_s17411" name="Chart" r:id="rId5" imgW="6096000" imgH="4057712" progId="MSGraph.Chart.8">
              <p:embed followColorScheme="full"/>
            </p:oleObj>
          </a:graphicData>
        </a:graphic>
      </p:graphicFrame>
      <p:sp>
        <p:nvSpPr>
          <p:cNvPr id="17414" name="Rectangle 6"/>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a:solidFill>
                  <a:schemeClr val="tx1"/>
                </a:solidFill>
                <a:effectLst/>
                <a:latin typeface="Helvetica" pitchFamily="34" charset="0"/>
              </a:rPr>
              <a:t>[0]</a:t>
            </a:r>
            <a:r>
              <a:rPr lang="en-US" sz="1800">
                <a:solidFill>
                  <a:schemeClr val="tx1"/>
                </a:solidFill>
                <a:effectLst/>
                <a:latin typeface="Helvetica" pitchFamily="34" charset="0"/>
              </a:rPr>
              <a:t>       </a:t>
            </a:r>
            <a:r>
              <a:rPr lang="en-US" sz="1800" b="1">
                <a:solidFill>
                  <a:schemeClr val="tx1"/>
                </a:solidFill>
                <a:effectLst/>
                <a:latin typeface="Helvetica" pitchFamily="34" charset="0"/>
              </a:rPr>
              <a:t>[1]        [2]       [3]        [4]       [5]  </a:t>
            </a:r>
          </a:p>
        </p:txBody>
      </p:sp>
      <p:grpSp>
        <p:nvGrpSpPr>
          <p:cNvPr id="2" name="Group 10"/>
          <p:cNvGrpSpPr>
            <a:grpSpLocks/>
          </p:cNvGrpSpPr>
          <p:nvPr/>
        </p:nvGrpSpPr>
        <p:grpSpPr bwMode="auto">
          <a:xfrm>
            <a:off x="2166938" y="1928813"/>
            <a:ext cx="4313237" cy="4675187"/>
            <a:chOff x="1365" y="1215"/>
            <a:chExt cx="2717" cy="2945"/>
          </a:xfrm>
        </p:grpSpPr>
        <p:sp>
          <p:nvSpPr>
            <p:cNvPr id="17416" name="Rectangle 7"/>
            <p:cNvSpPr>
              <a:spLocks noChangeArrowheads="1"/>
            </p:cNvSpPr>
            <p:nvPr/>
          </p:nvSpPr>
          <p:spPr bwMode="auto">
            <a:xfrm>
              <a:off x="1365" y="1215"/>
              <a:ext cx="1341" cy="312"/>
            </a:xfrm>
            <a:prstGeom prst="rect">
              <a:avLst/>
            </a:prstGeom>
            <a:pattFill prst="pct90">
              <a:fgClr>
                <a:srgbClr val="FFFFFF"/>
              </a:fgClr>
              <a:bgClr>
                <a:schemeClr val="bg1"/>
              </a:bgClr>
            </a:pattFill>
            <a:ln w="12700">
              <a:solidFill>
                <a:srgbClr val="000000"/>
              </a:solidFill>
              <a:miter lim="800000"/>
              <a:headEnd/>
              <a:tailEnd/>
            </a:ln>
          </p:spPr>
          <p:txBody>
            <a:bodyPr wrap="none" lIns="90488" tIns="44450" rIns="90488" bIns="44450" anchor="ctr"/>
            <a:lstStyle/>
            <a:p>
              <a:pPr algn="ctr"/>
              <a:r>
                <a:rPr lang="en-US" b="1" dirty="0">
                  <a:solidFill>
                    <a:srgbClr val="000000"/>
                  </a:solidFill>
                  <a:effectLst/>
                </a:rPr>
                <a:t>Sorted side</a:t>
              </a:r>
            </a:p>
          </p:txBody>
        </p:sp>
        <p:sp>
          <p:nvSpPr>
            <p:cNvPr id="17417" name="Rectangle 8"/>
            <p:cNvSpPr>
              <a:spLocks noChangeArrowheads="1"/>
            </p:cNvSpPr>
            <p:nvPr/>
          </p:nvSpPr>
          <p:spPr bwMode="auto">
            <a:xfrm>
              <a:off x="2741" y="1220"/>
              <a:ext cx="1341" cy="312"/>
            </a:xfrm>
            <a:prstGeom prst="rect">
              <a:avLst/>
            </a:prstGeom>
            <a:solidFill>
              <a:srgbClr val="00B0F0"/>
            </a:solidFill>
            <a:ln w="12700">
              <a:solidFill>
                <a:srgbClr val="000000"/>
              </a:solidFill>
              <a:miter lim="800000"/>
              <a:headEnd/>
              <a:tailEnd/>
            </a:ln>
          </p:spPr>
          <p:txBody>
            <a:bodyPr wrap="none" lIns="90488" tIns="44450" rIns="90488" bIns="44450" anchor="ctr"/>
            <a:lstStyle/>
            <a:p>
              <a:pPr algn="ctr"/>
              <a:r>
                <a:rPr lang="en-US" b="1" dirty="0">
                  <a:solidFill>
                    <a:srgbClr val="FFFFFF"/>
                  </a:solidFill>
                  <a:effectLst/>
                </a:rPr>
                <a:t>Unsorted side</a:t>
              </a:r>
            </a:p>
          </p:txBody>
        </p:sp>
        <p:sp>
          <p:nvSpPr>
            <p:cNvPr id="17418" name="Line 9"/>
            <p:cNvSpPr>
              <a:spLocks noChangeShapeType="1"/>
            </p:cNvSpPr>
            <p:nvPr/>
          </p:nvSpPr>
          <p:spPr bwMode="auto">
            <a:xfrm>
              <a:off x="2721" y="1291"/>
              <a:ext cx="0" cy="2869"/>
            </a:xfrm>
            <a:prstGeom prst="line">
              <a:avLst/>
            </a:prstGeom>
            <a:noFill/>
            <a:ln w="12700">
              <a:solidFill>
                <a:schemeClr val="accent2"/>
              </a:solidFill>
              <a:prstDash val="lgDash"/>
              <a:round/>
              <a:headEnd/>
              <a:tailEnd/>
            </a:ln>
          </p:spPr>
          <p:txBody>
            <a:bodyPr/>
            <a:lstStyle/>
            <a:p>
              <a:endParaRPr lang="en-US"/>
            </a:p>
          </p:txBody>
        </p:sp>
      </p:grpSp>
      <p:sp>
        <p:nvSpPr>
          <p:cNvPr id="12" name="Rectangle 3"/>
          <p:cNvSpPr>
            <a:spLocks noGrp="1" noChangeArrowheads="1"/>
          </p:cNvSpPr>
          <p:nvPr>
            <p:ph type="title"/>
          </p:nvPr>
        </p:nvSpPr>
        <p:spPr/>
        <p:txBody>
          <a:bodyPr/>
          <a:lstStyle/>
          <a:p>
            <a:pPr>
              <a:defRPr/>
            </a:pPr>
            <a:r>
              <a:rPr lang="en-US" dirty="0" smtClean="0"/>
              <a:t>The Insertion Sort Algorithm</a:t>
            </a:r>
          </a:p>
        </p:txBody>
      </p:sp>
    </p:spTree>
  </p:cSld>
  <p:clrMapOvr>
    <a:masterClrMapping/>
  </p:clrMapOvr>
  <p:transition>
    <p:randomBar dir="vert"/>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4" name="Object 2"/>
          <p:cNvGraphicFramePr>
            <a:graphicFrameLocks/>
          </p:cNvGraphicFramePr>
          <p:nvPr/>
        </p:nvGraphicFramePr>
        <p:xfrm>
          <a:off x="2757488" y="2428875"/>
          <a:ext cx="6078537" cy="4043363"/>
        </p:xfrm>
        <a:graphic>
          <a:graphicData uri="http://schemas.openxmlformats.org/presentationml/2006/ole">
            <p:oleObj spid="_x0000_s18434" name="Chart" r:id="rId4" imgW="6096000" imgH="4057712" progId="MSGraph.Chart.8">
              <p:embed followColorScheme="full"/>
            </p:oleObj>
          </a:graphicData>
        </a:graphic>
      </p:graphicFrame>
      <p:sp>
        <p:nvSpPr>
          <p:cNvPr id="18437" name="Rectangle 4"/>
          <p:cNvSpPr>
            <a:spLocks noGrp="1" noChangeArrowheads="1"/>
          </p:cNvSpPr>
          <p:nvPr>
            <p:ph type="body" sz="half" idx="1"/>
          </p:nvPr>
        </p:nvSpPr>
        <p:spPr>
          <a:xfrm>
            <a:off x="454025" y="2362200"/>
            <a:ext cx="2393950" cy="4295775"/>
          </a:xfrm>
          <a:noFill/>
        </p:spPr>
        <p:txBody>
          <a:bodyPr/>
          <a:lstStyle/>
          <a:p>
            <a:r>
              <a:rPr lang="en-US" dirty="0" smtClean="0">
                <a:effectLst/>
              </a:rPr>
              <a:t>...and inserting it in the place that keeps the sorted side arranged from small to large.</a:t>
            </a:r>
          </a:p>
        </p:txBody>
      </p:sp>
      <p:graphicFrame>
        <p:nvGraphicFramePr>
          <p:cNvPr id="18435" name="Object 5"/>
          <p:cNvGraphicFramePr>
            <a:graphicFrameLocks/>
          </p:cNvGraphicFramePr>
          <p:nvPr/>
        </p:nvGraphicFramePr>
        <p:xfrm>
          <a:off x="3519488" y="2428875"/>
          <a:ext cx="1506537" cy="4043363"/>
        </p:xfrm>
        <a:graphic>
          <a:graphicData uri="http://schemas.openxmlformats.org/presentationml/2006/ole">
            <p:oleObj spid="_x0000_s18435" name="Chart" r:id="rId5" imgW="6096000" imgH="4057712" progId="MSGraph.Chart.8">
              <p:embed followColorScheme="full"/>
            </p:oleObj>
          </a:graphicData>
        </a:graphic>
      </p:graphicFrame>
      <p:sp>
        <p:nvSpPr>
          <p:cNvPr id="18438" name="Arc 6"/>
          <p:cNvSpPr>
            <a:spLocks/>
          </p:cNvSpPr>
          <p:nvPr/>
        </p:nvSpPr>
        <p:spPr bwMode="auto">
          <a:xfrm>
            <a:off x="3937000" y="2794000"/>
            <a:ext cx="725488" cy="1887538"/>
          </a:xfrm>
          <a:custGeom>
            <a:avLst/>
            <a:gdLst>
              <a:gd name="T0" fmla="*/ 0 w 21600"/>
              <a:gd name="T1" fmla="*/ 0 h 21600"/>
              <a:gd name="T2" fmla="*/ 725488 w 21600"/>
              <a:gd name="T3" fmla="*/ 1887538 h 21600"/>
              <a:gd name="T4" fmla="*/ 0 w 21600"/>
              <a:gd name="T5" fmla="*/ 1887538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0800" cap="rnd">
            <a:solidFill>
              <a:srgbClr val="0000CC"/>
            </a:solidFill>
            <a:round/>
            <a:headEnd/>
            <a:tailEnd/>
          </a:ln>
        </p:spPr>
        <p:txBody>
          <a:bodyPr/>
          <a:lstStyle/>
          <a:p>
            <a:endParaRPr lang="en-US"/>
          </a:p>
        </p:txBody>
      </p:sp>
      <p:sp>
        <p:nvSpPr>
          <p:cNvPr id="18439" name="Arc 7"/>
          <p:cNvSpPr>
            <a:spLocks/>
          </p:cNvSpPr>
          <p:nvPr/>
        </p:nvSpPr>
        <p:spPr bwMode="auto">
          <a:xfrm>
            <a:off x="3355975" y="2792413"/>
            <a:ext cx="635000" cy="1035050"/>
          </a:xfrm>
          <a:custGeom>
            <a:avLst/>
            <a:gdLst>
              <a:gd name="T0" fmla="*/ 0 w 21600"/>
              <a:gd name="T1" fmla="*/ 1035050 h 21600"/>
              <a:gd name="T2" fmla="*/ 633413 w 21600"/>
              <a:gd name="T3" fmla="*/ 0 h 21600"/>
              <a:gd name="T4" fmla="*/ 635000 w 21600"/>
              <a:gd name="T5" fmla="*/ 103505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600"/>
                </a:moveTo>
                <a:cubicBezTo>
                  <a:pt x="0" y="9691"/>
                  <a:pt x="9637" y="29"/>
                  <a:pt x="21546" y="0"/>
                </a:cubicBezTo>
              </a:path>
              <a:path w="21600" h="21600" stroke="0" extrusionOk="0">
                <a:moveTo>
                  <a:pt x="0" y="21600"/>
                </a:moveTo>
                <a:cubicBezTo>
                  <a:pt x="0" y="9691"/>
                  <a:pt x="9637" y="29"/>
                  <a:pt x="21546" y="0"/>
                </a:cubicBezTo>
                <a:lnTo>
                  <a:pt x="21600" y="21600"/>
                </a:lnTo>
                <a:close/>
              </a:path>
            </a:pathLst>
          </a:custGeom>
          <a:noFill/>
          <a:ln w="50800" cap="rnd">
            <a:solidFill>
              <a:srgbClr val="0000CC"/>
            </a:solidFill>
            <a:round/>
            <a:headEnd type="triangle" w="med" len="med"/>
            <a:tailEnd/>
          </a:ln>
        </p:spPr>
        <p:txBody>
          <a:bodyPr/>
          <a:lstStyle/>
          <a:p>
            <a:endParaRPr lang="en-US"/>
          </a:p>
        </p:txBody>
      </p:sp>
      <p:sp>
        <p:nvSpPr>
          <p:cNvPr id="18440" name="Rectangle 8"/>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a:solidFill>
                  <a:schemeClr val="tx1"/>
                </a:solidFill>
                <a:effectLst/>
                <a:latin typeface="Helvetica" pitchFamily="34" charset="0"/>
              </a:rPr>
              <a:t>[0]</a:t>
            </a:r>
            <a:r>
              <a:rPr lang="en-US" sz="1800">
                <a:solidFill>
                  <a:schemeClr val="tx1"/>
                </a:solidFill>
                <a:effectLst/>
                <a:latin typeface="Helvetica" pitchFamily="34" charset="0"/>
              </a:rPr>
              <a:t>       </a:t>
            </a:r>
            <a:r>
              <a:rPr lang="en-US" sz="1800" b="1">
                <a:solidFill>
                  <a:schemeClr val="tx1"/>
                </a:solidFill>
                <a:effectLst/>
                <a:latin typeface="Helvetica" pitchFamily="34" charset="0"/>
              </a:rPr>
              <a:t>[1]        [2]       [3]        [4]       [5]  </a:t>
            </a:r>
          </a:p>
        </p:txBody>
      </p:sp>
      <p:grpSp>
        <p:nvGrpSpPr>
          <p:cNvPr id="2" name="Group 12"/>
          <p:cNvGrpSpPr>
            <a:grpSpLocks/>
          </p:cNvGrpSpPr>
          <p:nvPr/>
        </p:nvGrpSpPr>
        <p:grpSpPr bwMode="auto">
          <a:xfrm>
            <a:off x="2166938" y="1928813"/>
            <a:ext cx="4313237" cy="4675187"/>
            <a:chOff x="1365" y="1215"/>
            <a:chExt cx="2717" cy="2945"/>
          </a:xfrm>
        </p:grpSpPr>
        <p:sp>
          <p:nvSpPr>
            <p:cNvPr id="18442" name="Rectangle 9"/>
            <p:cNvSpPr>
              <a:spLocks noChangeArrowheads="1"/>
            </p:cNvSpPr>
            <p:nvPr/>
          </p:nvSpPr>
          <p:spPr bwMode="auto">
            <a:xfrm>
              <a:off x="1365" y="1215"/>
              <a:ext cx="1341" cy="312"/>
            </a:xfrm>
            <a:prstGeom prst="rect">
              <a:avLst/>
            </a:prstGeom>
            <a:pattFill prst="pct90">
              <a:fgClr>
                <a:srgbClr val="FFFFFF"/>
              </a:fgClr>
              <a:bgClr>
                <a:schemeClr val="bg1"/>
              </a:bgClr>
            </a:pattFill>
            <a:ln w="12700">
              <a:solidFill>
                <a:srgbClr val="000000"/>
              </a:solidFill>
              <a:miter lim="800000"/>
              <a:headEnd/>
              <a:tailEnd/>
            </a:ln>
          </p:spPr>
          <p:txBody>
            <a:bodyPr wrap="none" lIns="90488" tIns="44450" rIns="90488" bIns="44450" anchor="ctr"/>
            <a:lstStyle/>
            <a:p>
              <a:pPr algn="ctr"/>
              <a:r>
                <a:rPr lang="en-US" b="1">
                  <a:solidFill>
                    <a:srgbClr val="000000"/>
                  </a:solidFill>
                  <a:effectLst/>
                </a:rPr>
                <a:t>Sorted side</a:t>
              </a:r>
            </a:p>
          </p:txBody>
        </p:sp>
        <p:sp>
          <p:nvSpPr>
            <p:cNvPr id="18443" name="Rectangle 10"/>
            <p:cNvSpPr>
              <a:spLocks noChangeArrowheads="1"/>
            </p:cNvSpPr>
            <p:nvPr/>
          </p:nvSpPr>
          <p:spPr bwMode="auto">
            <a:xfrm>
              <a:off x="2741" y="1220"/>
              <a:ext cx="1341" cy="312"/>
            </a:xfrm>
            <a:prstGeom prst="rect">
              <a:avLst/>
            </a:prstGeom>
            <a:solidFill>
              <a:srgbClr val="00B0F0"/>
            </a:solidFill>
            <a:ln w="12700">
              <a:solidFill>
                <a:srgbClr val="000000"/>
              </a:solidFill>
              <a:miter lim="800000"/>
              <a:headEnd/>
              <a:tailEnd/>
            </a:ln>
          </p:spPr>
          <p:txBody>
            <a:bodyPr wrap="none" lIns="90488" tIns="44450" rIns="90488" bIns="44450" anchor="ctr"/>
            <a:lstStyle/>
            <a:p>
              <a:pPr algn="ctr"/>
              <a:r>
                <a:rPr lang="en-US" b="1">
                  <a:solidFill>
                    <a:srgbClr val="FFFFFF"/>
                  </a:solidFill>
                  <a:effectLst/>
                </a:rPr>
                <a:t>Unsorted side</a:t>
              </a:r>
            </a:p>
          </p:txBody>
        </p:sp>
        <p:sp>
          <p:nvSpPr>
            <p:cNvPr id="18444" name="Line 11"/>
            <p:cNvSpPr>
              <a:spLocks noChangeShapeType="1"/>
            </p:cNvSpPr>
            <p:nvPr/>
          </p:nvSpPr>
          <p:spPr bwMode="auto">
            <a:xfrm>
              <a:off x="2721" y="1291"/>
              <a:ext cx="0" cy="2869"/>
            </a:xfrm>
            <a:prstGeom prst="line">
              <a:avLst/>
            </a:prstGeom>
            <a:noFill/>
            <a:ln w="12700">
              <a:solidFill>
                <a:schemeClr val="accent2"/>
              </a:solidFill>
              <a:prstDash val="lgDash"/>
              <a:round/>
              <a:headEnd/>
              <a:tailEnd/>
            </a:ln>
          </p:spPr>
          <p:txBody>
            <a:bodyPr/>
            <a:lstStyle/>
            <a:p>
              <a:endParaRPr lang="en-US"/>
            </a:p>
          </p:txBody>
        </p:sp>
      </p:grpSp>
      <p:sp>
        <p:nvSpPr>
          <p:cNvPr id="13" name="Rectangle 3"/>
          <p:cNvSpPr>
            <a:spLocks noGrp="1" noChangeArrowheads="1"/>
          </p:cNvSpPr>
          <p:nvPr>
            <p:ph type="title"/>
          </p:nvPr>
        </p:nvSpPr>
        <p:spPr/>
        <p:txBody>
          <a:bodyPr/>
          <a:lstStyle/>
          <a:p>
            <a:pPr>
              <a:defRPr/>
            </a:pPr>
            <a:r>
              <a:rPr lang="en-US" dirty="0" smtClean="0"/>
              <a:t>The Insertion Sort Algorithm</a:t>
            </a:r>
          </a:p>
        </p:txBody>
      </p:sp>
    </p:spTree>
  </p:cSld>
  <p:clrMapOvr>
    <a:masterClrMapping/>
  </p:clrMapOvr>
  <p:transition>
    <p:randomBar dir="vert"/>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Object 2"/>
          <p:cNvGraphicFramePr>
            <a:graphicFrameLocks/>
          </p:cNvGraphicFramePr>
          <p:nvPr/>
        </p:nvGraphicFramePr>
        <p:xfrm>
          <a:off x="2757488" y="2428875"/>
          <a:ext cx="6078537" cy="4043363"/>
        </p:xfrm>
        <a:graphic>
          <a:graphicData uri="http://schemas.openxmlformats.org/presentationml/2006/ole">
            <p:oleObj spid="_x0000_s19458" name="Chart" r:id="rId4" imgW="6096000" imgH="4057712" progId="MSGraph.Chart.8">
              <p:embed followColorScheme="full"/>
            </p:oleObj>
          </a:graphicData>
        </a:graphic>
      </p:graphicFrame>
      <p:sp>
        <p:nvSpPr>
          <p:cNvPr id="19461" name="Rectangle 4"/>
          <p:cNvSpPr>
            <a:spLocks noGrp="1" noChangeArrowheads="1"/>
          </p:cNvSpPr>
          <p:nvPr>
            <p:ph type="body" sz="half" idx="1"/>
          </p:nvPr>
        </p:nvSpPr>
        <p:spPr>
          <a:xfrm>
            <a:off x="304800" y="1219200"/>
            <a:ext cx="2438400" cy="5257800"/>
          </a:xfrm>
          <a:noFill/>
        </p:spPr>
        <p:txBody>
          <a:bodyPr/>
          <a:lstStyle/>
          <a:p>
            <a:r>
              <a:rPr lang="en-US" dirty="0" smtClean="0">
                <a:effectLst/>
              </a:rPr>
              <a:t>In this example, the new element goes in front of the element that was already in the sorted side.</a:t>
            </a:r>
          </a:p>
        </p:txBody>
      </p:sp>
      <p:graphicFrame>
        <p:nvGraphicFramePr>
          <p:cNvPr id="19459" name="Object 5"/>
          <p:cNvGraphicFramePr>
            <a:graphicFrameLocks/>
          </p:cNvGraphicFramePr>
          <p:nvPr/>
        </p:nvGraphicFramePr>
        <p:xfrm>
          <a:off x="3519488" y="2428875"/>
          <a:ext cx="1506537" cy="4043363"/>
        </p:xfrm>
        <a:graphic>
          <a:graphicData uri="http://schemas.openxmlformats.org/presentationml/2006/ole">
            <p:oleObj spid="_x0000_s19459" name="Chart" r:id="rId5" imgW="6096000" imgH="4057712" progId="MSGraph.Chart.8">
              <p:embed followColorScheme="full"/>
            </p:oleObj>
          </a:graphicData>
        </a:graphic>
      </p:graphicFrame>
      <p:sp>
        <p:nvSpPr>
          <p:cNvPr id="19462" name="Rectangle 6"/>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dirty="0">
                <a:solidFill>
                  <a:schemeClr val="tx1"/>
                </a:solidFill>
                <a:effectLst/>
                <a:latin typeface="Helvetica" pitchFamily="34" charset="0"/>
              </a:rPr>
              <a:t>[0]</a:t>
            </a:r>
            <a:r>
              <a:rPr lang="en-US" sz="1800" dirty="0">
                <a:solidFill>
                  <a:schemeClr val="tx1"/>
                </a:solidFill>
                <a:effectLst/>
                <a:latin typeface="Helvetica" pitchFamily="34" charset="0"/>
              </a:rPr>
              <a:t>       </a:t>
            </a:r>
            <a:r>
              <a:rPr lang="en-US" sz="1800" b="1" dirty="0">
                <a:solidFill>
                  <a:schemeClr val="tx1"/>
                </a:solidFill>
                <a:effectLst/>
                <a:latin typeface="Helvetica" pitchFamily="34" charset="0"/>
              </a:rPr>
              <a:t>[1]        [2]       [3]        [4]       [5]  </a:t>
            </a:r>
          </a:p>
        </p:txBody>
      </p:sp>
      <p:grpSp>
        <p:nvGrpSpPr>
          <p:cNvPr id="2" name="Group 10"/>
          <p:cNvGrpSpPr>
            <a:grpSpLocks/>
          </p:cNvGrpSpPr>
          <p:nvPr/>
        </p:nvGrpSpPr>
        <p:grpSpPr bwMode="auto">
          <a:xfrm>
            <a:off x="2882900" y="1928813"/>
            <a:ext cx="4313238" cy="4675187"/>
            <a:chOff x="1816" y="1215"/>
            <a:chExt cx="2717" cy="2945"/>
          </a:xfrm>
        </p:grpSpPr>
        <p:sp>
          <p:nvSpPr>
            <p:cNvPr id="19464" name="Rectangle 7"/>
            <p:cNvSpPr>
              <a:spLocks noChangeArrowheads="1"/>
            </p:cNvSpPr>
            <p:nvPr/>
          </p:nvSpPr>
          <p:spPr bwMode="auto">
            <a:xfrm>
              <a:off x="1816" y="1215"/>
              <a:ext cx="1341" cy="312"/>
            </a:xfrm>
            <a:prstGeom prst="rect">
              <a:avLst/>
            </a:prstGeom>
            <a:pattFill prst="pct90">
              <a:fgClr>
                <a:srgbClr val="FFFFFF"/>
              </a:fgClr>
              <a:bgClr>
                <a:schemeClr val="bg1"/>
              </a:bgClr>
            </a:pattFill>
            <a:ln w="12700">
              <a:solidFill>
                <a:srgbClr val="000000"/>
              </a:solidFill>
              <a:miter lim="800000"/>
              <a:headEnd/>
              <a:tailEnd/>
            </a:ln>
          </p:spPr>
          <p:txBody>
            <a:bodyPr wrap="none" lIns="90488" tIns="44450" rIns="90488" bIns="44450" anchor="ctr"/>
            <a:lstStyle/>
            <a:p>
              <a:pPr algn="ctr"/>
              <a:r>
                <a:rPr lang="en-US" b="1" dirty="0">
                  <a:solidFill>
                    <a:srgbClr val="000000"/>
                  </a:solidFill>
                  <a:effectLst/>
                </a:rPr>
                <a:t>Sorted side</a:t>
              </a:r>
            </a:p>
          </p:txBody>
        </p:sp>
        <p:sp>
          <p:nvSpPr>
            <p:cNvPr id="19465" name="Rectangle 8"/>
            <p:cNvSpPr>
              <a:spLocks noChangeArrowheads="1"/>
            </p:cNvSpPr>
            <p:nvPr/>
          </p:nvSpPr>
          <p:spPr bwMode="auto">
            <a:xfrm>
              <a:off x="3192" y="1220"/>
              <a:ext cx="1341" cy="312"/>
            </a:xfrm>
            <a:prstGeom prst="rect">
              <a:avLst/>
            </a:prstGeom>
            <a:solidFill>
              <a:srgbClr val="00B0F0"/>
            </a:solidFill>
            <a:ln w="12700">
              <a:solidFill>
                <a:srgbClr val="000000"/>
              </a:solidFill>
              <a:miter lim="800000"/>
              <a:headEnd/>
              <a:tailEnd/>
            </a:ln>
          </p:spPr>
          <p:txBody>
            <a:bodyPr wrap="none" lIns="90488" tIns="44450" rIns="90488" bIns="44450" anchor="ctr"/>
            <a:lstStyle/>
            <a:p>
              <a:pPr algn="ctr"/>
              <a:r>
                <a:rPr lang="en-US" b="1">
                  <a:solidFill>
                    <a:srgbClr val="FFFFFF"/>
                  </a:solidFill>
                  <a:effectLst/>
                </a:rPr>
                <a:t>Unsorted side</a:t>
              </a:r>
            </a:p>
          </p:txBody>
        </p:sp>
        <p:sp>
          <p:nvSpPr>
            <p:cNvPr id="19466" name="Line 9"/>
            <p:cNvSpPr>
              <a:spLocks noChangeShapeType="1"/>
            </p:cNvSpPr>
            <p:nvPr/>
          </p:nvSpPr>
          <p:spPr bwMode="auto">
            <a:xfrm>
              <a:off x="3172" y="1291"/>
              <a:ext cx="0" cy="2869"/>
            </a:xfrm>
            <a:prstGeom prst="line">
              <a:avLst/>
            </a:prstGeom>
            <a:noFill/>
            <a:ln w="12700">
              <a:solidFill>
                <a:schemeClr val="accent2"/>
              </a:solidFill>
              <a:prstDash val="lgDash"/>
              <a:round/>
              <a:headEnd/>
              <a:tailEnd/>
            </a:ln>
          </p:spPr>
          <p:txBody>
            <a:bodyPr/>
            <a:lstStyle/>
            <a:p>
              <a:endParaRPr lang="en-US"/>
            </a:p>
          </p:txBody>
        </p:sp>
      </p:grpSp>
      <p:sp>
        <p:nvSpPr>
          <p:cNvPr id="11" name="Rectangle 3"/>
          <p:cNvSpPr>
            <a:spLocks noGrp="1" noChangeArrowheads="1"/>
          </p:cNvSpPr>
          <p:nvPr>
            <p:ph type="title"/>
          </p:nvPr>
        </p:nvSpPr>
        <p:spPr/>
        <p:txBody>
          <a:bodyPr/>
          <a:lstStyle/>
          <a:p>
            <a:pPr>
              <a:defRPr/>
            </a:pPr>
            <a:r>
              <a:rPr lang="en-US" dirty="0" smtClean="0"/>
              <a:t>The Insertion Sort Algorithm</a:t>
            </a:r>
          </a:p>
        </p:txBody>
      </p:sp>
    </p:spTree>
  </p:cSld>
  <p:clrMapOvr>
    <a:masterClrMapping/>
  </p:clrMapOvr>
  <p:transition>
    <p:randomBar dir="vert"/>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Object 2"/>
          <p:cNvGraphicFramePr>
            <a:graphicFrameLocks/>
          </p:cNvGraphicFramePr>
          <p:nvPr/>
        </p:nvGraphicFramePr>
        <p:xfrm>
          <a:off x="2757488" y="2428875"/>
          <a:ext cx="6078537" cy="4043363"/>
        </p:xfrm>
        <a:graphic>
          <a:graphicData uri="http://schemas.openxmlformats.org/presentationml/2006/ole">
            <p:oleObj spid="_x0000_s20482" name="Chart" r:id="rId4" imgW="6096000" imgH="4057712" progId="MSGraph.Chart.8">
              <p:embed followColorScheme="full"/>
            </p:oleObj>
          </a:graphicData>
        </a:graphic>
      </p:graphicFrame>
      <p:sp>
        <p:nvSpPr>
          <p:cNvPr id="20485" name="Rectangle 4"/>
          <p:cNvSpPr>
            <a:spLocks noGrp="1" noChangeArrowheads="1"/>
          </p:cNvSpPr>
          <p:nvPr>
            <p:ph type="body" sz="half" idx="1"/>
          </p:nvPr>
        </p:nvSpPr>
        <p:spPr>
          <a:xfrm>
            <a:off x="454025" y="1295400"/>
            <a:ext cx="2393950" cy="5362575"/>
          </a:xfrm>
          <a:noFill/>
        </p:spPr>
        <p:txBody>
          <a:bodyPr/>
          <a:lstStyle/>
          <a:p>
            <a:r>
              <a:rPr lang="en-US" dirty="0" smtClean="0">
                <a:effectLst/>
              </a:rPr>
              <a:t>Sometimes we are lucky and the new inserted item doesn't need to move at all.</a:t>
            </a:r>
          </a:p>
        </p:txBody>
      </p:sp>
      <p:graphicFrame>
        <p:nvGraphicFramePr>
          <p:cNvPr id="20483" name="Object 5"/>
          <p:cNvGraphicFramePr>
            <a:graphicFrameLocks/>
          </p:cNvGraphicFramePr>
          <p:nvPr/>
        </p:nvGraphicFramePr>
        <p:xfrm>
          <a:off x="3519488" y="2428875"/>
          <a:ext cx="2286000" cy="4043363"/>
        </p:xfrm>
        <a:graphic>
          <a:graphicData uri="http://schemas.openxmlformats.org/presentationml/2006/ole">
            <p:oleObj spid="_x0000_s20483" name="Chart" r:id="rId5" imgW="6096000" imgH="4057712" progId="MSGraph.Chart.8">
              <p:embed followColorScheme="full"/>
            </p:oleObj>
          </a:graphicData>
        </a:graphic>
      </p:graphicFrame>
      <p:sp>
        <p:nvSpPr>
          <p:cNvPr id="20486" name="Rectangle 6"/>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a:solidFill>
                  <a:schemeClr val="tx1"/>
                </a:solidFill>
                <a:effectLst/>
                <a:latin typeface="Helvetica" pitchFamily="34" charset="0"/>
              </a:rPr>
              <a:t>[0]</a:t>
            </a:r>
            <a:r>
              <a:rPr lang="en-US" sz="1800">
                <a:solidFill>
                  <a:schemeClr val="tx1"/>
                </a:solidFill>
                <a:effectLst/>
                <a:latin typeface="Helvetica" pitchFamily="34" charset="0"/>
              </a:rPr>
              <a:t>       </a:t>
            </a:r>
            <a:r>
              <a:rPr lang="en-US" sz="1800" b="1">
                <a:solidFill>
                  <a:schemeClr val="tx1"/>
                </a:solidFill>
                <a:effectLst/>
                <a:latin typeface="Helvetica" pitchFamily="34" charset="0"/>
              </a:rPr>
              <a:t>[1]        [2]       [3]        [4]       [5]  </a:t>
            </a:r>
          </a:p>
        </p:txBody>
      </p:sp>
      <p:grpSp>
        <p:nvGrpSpPr>
          <p:cNvPr id="2" name="Group 10"/>
          <p:cNvGrpSpPr>
            <a:grpSpLocks/>
          </p:cNvGrpSpPr>
          <p:nvPr/>
        </p:nvGrpSpPr>
        <p:grpSpPr bwMode="auto">
          <a:xfrm>
            <a:off x="3668713" y="1928813"/>
            <a:ext cx="4313237" cy="4675187"/>
            <a:chOff x="2311" y="1215"/>
            <a:chExt cx="2717" cy="2945"/>
          </a:xfrm>
        </p:grpSpPr>
        <p:sp>
          <p:nvSpPr>
            <p:cNvPr id="20488" name="Rectangle 7"/>
            <p:cNvSpPr>
              <a:spLocks noChangeArrowheads="1"/>
            </p:cNvSpPr>
            <p:nvPr/>
          </p:nvSpPr>
          <p:spPr bwMode="auto">
            <a:xfrm>
              <a:off x="2311" y="1215"/>
              <a:ext cx="1341" cy="312"/>
            </a:xfrm>
            <a:prstGeom prst="rect">
              <a:avLst/>
            </a:prstGeom>
            <a:pattFill prst="pct90">
              <a:fgClr>
                <a:srgbClr val="FFFFFF"/>
              </a:fgClr>
              <a:bgClr>
                <a:schemeClr val="bg1"/>
              </a:bgClr>
            </a:pattFill>
            <a:ln w="12700">
              <a:solidFill>
                <a:srgbClr val="000000"/>
              </a:solidFill>
              <a:miter lim="800000"/>
              <a:headEnd/>
              <a:tailEnd/>
            </a:ln>
          </p:spPr>
          <p:txBody>
            <a:bodyPr wrap="none" lIns="90488" tIns="44450" rIns="90488" bIns="44450" anchor="ctr"/>
            <a:lstStyle/>
            <a:p>
              <a:pPr algn="ctr"/>
              <a:r>
                <a:rPr lang="en-US" b="1" dirty="0">
                  <a:solidFill>
                    <a:srgbClr val="000000"/>
                  </a:solidFill>
                  <a:effectLst/>
                </a:rPr>
                <a:t>Sorted side</a:t>
              </a:r>
            </a:p>
          </p:txBody>
        </p:sp>
        <p:sp>
          <p:nvSpPr>
            <p:cNvPr id="20489" name="Rectangle 8"/>
            <p:cNvSpPr>
              <a:spLocks noChangeArrowheads="1"/>
            </p:cNvSpPr>
            <p:nvPr/>
          </p:nvSpPr>
          <p:spPr bwMode="auto">
            <a:xfrm>
              <a:off x="3687" y="1220"/>
              <a:ext cx="1341" cy="312"/>
            </a:xfrm>
            <a:prstGeom prst="rect">
              <a:avLst/>
            </a:prstGeom>
            <a:solidFill>
              <a:srgbClr val="00B0F0"/>
            </a:solidFill>
            <a:ln w="12700">
              <a:solidFill>
                <a:srgbClr val="000000"/>
              </a:solidFill>
              <a:miter lim="800000"/>
              <a:headEnd/>
              <a:tailEnd/>
            </a:ln>
          </p:spPr>
          <p:txBody>
            <a:bodyPr wrap="none" lIns="90488" tIns="44450" rIns="90488" bIns="44450" anchor="ctr"/>
            <a:lstStyle/>
            <a:p>
              <a:pPr algn="ctr"/>
              <a:r>
                <a:rPr lang="en-US" b="1" dirty="0">
                  <a:solidFill>
                    <a:srgbClr val="FFFFFF"/>
                  </a:solidFill>
                  <a:effectLst/>
                </a:rPr>
                <a:t>Unsorted side</a:t>
              </a:r>
            </a:p>
          </p:txBody>
        </p:sp>
        <p:sp>
          <p:nvSpPr>
            <p:cNvPr id="20490" name="Line 9"/>
            <p:cNvSpPr>
              <a:spLocks noChangeShapeType="1"/>
            </p:cNvSpPr>
            <p:nvPr/>
          </p:nvSpPr>
          <p:spPr bwMode="auto">
            <a:xfrm>
              <a:off x="3667" y="1291"/>
              <a:ext cx="0" cy="2869"/>
            </a:xfrm>
            <a:prstGeom prst="line">
              <a:avLst/>
            </a:prstGeom>
            <a:noFill/>
            <a:ln w="12700">
              <a:solidFill>
                <a:schemeClr val="accent2"/>
              </a:solidFill>
              <a:prstDash val="lgDash"/>
              <a:round/>
              <a:headEnd/>
              <a:tailEnd/>
            </a:ln>
          </p:spPr>
          <p:txBody>
            <a:bodyPr/>
            <a:lstStyle/>
            <a:p>
              <a:endParaRPr lang="en-US"/>
            </a:p>
          </p:txBody>
        </p:sp>
      </p:grpSp>
      <p:sp>
        <p:nvSpPr>
          <p:cNvPr id="11" name="Rectangle 3"/>
          <p:cNvSpPr>
            <a:spLocks noGrp="1" noChangeArrowheads="1"/>
          </p:cNvSpPr>
          <p:nvPr>
            <p:ph type="title"/>
          </p:nvPr>
        </p:nvSpPr>
        <p:spPr/>
        <p:txBody>
          <a:bodyPr/>
          <a:lstStyle/>
          <a:p>
            <a:pPr>
              <a:defRPr/>
            </a:pPr>
            <a:r>
              <a:rPr lang="en-US" dirty="0" smtClean="0"/>
              <a:t>The Insertion Sort Algorithm</a:t>
            </a:r>
          </a:p>
        </p:txBody>
      </p:sp>
    </p:spTree>
  </p:cSld>
  <p:clrMapOvr>
    <a:masterClrMapping/>
  </p:clrMapOvr>
  <p:transition>
    <p:randomBar dir="vert"/>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06" name="Object 2"/>
          <p:cNvGraphicFramePr>
            <a:graphicFrameLocks/>
          </p:cNvGraphicFramePr>
          <p:nvPr/>
        </p:nvGraphicFramePr>
        <p:xfrm>
          <a:off x="2757488" y="2428875"/>
          <a:ext cx="6078537" cy="4043363"/>
        </p:xfrm>
        <a:graphic>
          <a:graphicData uri="http://schemas.openxmlformats.org/presentationml/2006/ole">
            <p:oleObj spid="_x0000_s21506" name="Chart" r:id="rId4" imgW="6096000" imgH="4057712" progId="MSGraph.Chart.8">
              <p:embed followColorScheme="full"/>
            </p:oleObj>
          </a:graphicData>
        </a:graphic>
      </p:graphicFrame>
      <p:sp>
        <p:nvSpPr>
          <p:cNvPr id="21509" name="Rectangle 4"/>
          <p:cNvSpPr>
            <a:spLocks noGrp="1" noChangeArrowheads="1"/>
          </p:cNvSpPr>
          <p:nvPr>
            <p:ph type="body" sz="half" idx="1"/>
          </p:nvPr>
        </p:nvSpPr>
        <p:spPr>
          <a:xfrm>
            <a:off x="454025" y="2557463"/>
            <a:ext cx="2393950" cy="4100512"/>
          </a:xfrm>
          <a:noFill/>
        </p:spPr>
        <p:txBody>
          <a:bodyPr/>
          <a:lstStyle/>
          <a:p>
            <a:r>
              <a:rPr lang="en-US" smtClean="0">
                <a:effectLst/>
              </a:rPr>
              <a:t>Sometimes we are lucky twice in a row.</a:t>
            </a:r>
          </a:p>
        </p:txBody>
      </p:sp>
      <p:graphicFrame>
        <p:nvGraphicFramePr>
          <p:cNvPr id="21507" name="Object 5"/>
          <p:cNvGraphicFramePr>
            <a:graphicFrameLocks/>
          </p:cNvGraphicFramePr>
          <p:nvPr/>
        </p:nvGraphicFramePr>
        <p:xfrm>
          <a:off x="3519488" y="2428875"/>
          <a:ext cx="3011487" cy="4043363"/>
        </p:xfrm>
        <a:graphic>
          <a:graphicData uri="http://schemas.openxmlformats.org/presentationml/2006/ole">
            <p:oleObj spid="_x0000_s21507" name="Chart" r:id="rId5" imgW="6096000" imgH="4057712" progId="MSGraph.Chart.8">
              <p:embed followColorScheme="full"/>
            </p:oleObj>
          </a:graphicData>
        </a:graphic>
      </p:graphicFrame>
      <p:sp>
        <p:nvSpPr>
          <p:cNvPr id="21510" name="Rectangle 6"/>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a:solidFill>
                  <a:schemeClr val="tx1"/>
                </a:solidFill>
                <a:effectLst/>
                <a:latin typeface="Helvetica" pitchFamily="34" charset="0"/>
              </a:rPr>
              <a:t>[0]</a:t>
            </a:r>
            <a:r>
              <a:rPr lang="en-US" sz="1800">
                <a:solidFill>
                  <a:schemeClr val="tx1"/>
                </a:solidFill>
                <a:effectLst/>
                <a:latin typeface="Helvetica" pitchFamily="34" charset="0"/>
              </a:rPr>
              <a:t>       </a:t>
            </a:r>
            <a:r>
              <a:rPr lang="en-US" sz="1800" b="1">
                <a:solidFill>
                  <a:schemeClr val="tx1"/>
                </a:solidFill>
                <a:effectLst/>
                <a:latin typeface="Helvetica" pitchFamily="34" charset="0"/>
              </a:rPr>
              <a:t>[1]        [2]       [3]        [4]       [5]  </a:t>
            </a:r>
          </a:p>
        </p:txBody>
      </p:sp>
      <p:grpSp>
        <p:nvGrpSpPr>
          <p:cNvPr id="2" name="Group 10"/>
          <p:cNvGrpSpPr>
            <a:grpSpLocks/>
          </p:cNvGrpSpPr>
          <p:nvPr/>
        </p:nvGrpSpPr>
        <p:grpSpPr bwMode="auto">
          <a:xfrm>
            <a:off x="4437063" y="1928813"/>
            <a:ext cx="4313237" cy="4675187"/>
            <a:chOff x="2795" y="1215"/>
            <a:chExt cx="2717" cy="2945"/>
          </a:xfrm>
        </p:grpSpPr>
        <p:sp>
          <p:nvSpPr>
            <p:cNvPr id="21512" name="Rectangle 7"/>
            <p:cNvSpPr>
              <a:spLocks noChangeArrowheads="1"/>
            </p:cNvSpPr>
            <p:nvPr/>
          </p:nvSpPr>
          <p:spPr bwMode="auto">
            <a:xfrm>
              <a:off x="2795" y="1215"/>
              <a:ext cx="1341" cy="312"/>
            </a:xfrm>
            <a:prstGeom prst="rect">
              <a:avLst/>
            </a:prstGeom>
            <a:pattFill prst="pct90">
              <a:fgClr>
                <a:srgbClr val="FFFFFF"/>
              </a:fgClr>
              <a:bgClr>
                <a:schemeClr val="bg1"/>
              </a:bgClr>
            </a:pattFill>
            <a:ln w="12700">
              <a:solidFill>
                <a:srgbClr val="000000"/>
              </a:solidFill>
              <a:miter lim="800000"/>
              <a:headEnd/>
              <a:tailEnd/>
            </a:ln>
          </p:spPr>
          <p:txBody>
            <a:bodyPr wrap="none" lIns="90488" tIns="44450" rIns="90488" bIns="44450" anchor="ctr"/>
            <a:lstStyle/>
            <a:p>
              <a:pPr algn="ctr"/>
              <a:r>
                <a:rPr lang="en-US" b="1">
                  <a:solidFill>
                    <a:srgbClr val="000000"/>
                  </a:solidFill>
                  <a:effectLst/>
                </a:rPr>
                <a:t>Sorted side</a:t>
              </a:r>
            </a:p>
          </p:txBody>
        </p:sp>
        <p:sp>
          <p:nvSpPr>
            <p:cNvPr id="21513" name="Rectangle 8"/>
            <p:cNvSpPr>
              <a:spLocks noChangeArrowheads="1"/>
            </p:cNvSpPr>
            <p:nvPr/>
          </p:nvSpPr>
          <p:spPr bwMode="auto">
            <a:xfrm>
              <a:off x="4171" y="1220"/>
              <a:ext cx="1341" cy="312"/>
            </a:xfrm>
            <a:prstGeom prst="rect">
              <a:avLst/>
            </a:prstGeom>
            <a:solidFill>
              <a:srgbClr val="00B0F0"/>
            </a:solidFill>
            <a:ln w="12700">
              <a:solidFill>
                <a:srgbClr val="000000"/>
              </a:solidFill>
              <a:miter lim="800000"/>
              <a:headEnd/>
              <a:tailEnd/>
            </a:ln>
          </p:spPr>
          <p:txBody>
            <a:bodyPr wrap="none" lIns="90488" tIns="44450" rIns="90488" bIns="44450" anchor="ctr"/>
            <a:lstStyle/>
            <a:p>
              <a:pPr algn="ctr"/>
              <a:r>
                <a:rPr lang="en-US" b="1">
                  <a:solidFill>
                    <a:srgbClr val="FFFFFF"/>
                  </a:solidFill>
                  <a:effectLst/>
                </a:rPr>
                <a:t>Unsorted side</a:t>
              </a:r>
            </a:p>
          </p:txBody>
        </p:sp>
        <p:sp>
          <p:nvSpPr>
            <p:cNvPr id="21514" name="Line 9"/>
            <p:cNvSpPr>
              <a:spLocks noChangeShapeType="1"/>
            </p:cNvSpPr>
            <p:nvPr/>
          </p:nvSpPr>
          <p:spPr bwMode="auto">
            <a:xfrm>
              <a:off x="4151" y="1291"/>
              <a:ext cx="0" cy="2869"/>
            </a:xfrm>
            <a:prstGeom prst="line">
              <a:avLst/>
            </a:prstGeom>
            <a:noFill/>
            <a:ln w="12700">
              <a:solidFill>
                <a:schemeClr val="accent2"/>
              </a:solidFill>
              <a:prstDash val="lgDash"/>
              <a:round/>
              <a:headEnd/>
              <a:tailEnd/>
            </a:ln>
          </p:spPr>
          <p:txBody>
            <a:bodyPr/>
            <a:lstStyle/>
            <a:p>
              <a:endParaRPr lang="en-US"/>
            </a:p>
          </p:txBody>
        </p:sp>
      </p:grpSp>
      <p:sp>
        <p:nvSpPr>
          <p:cNvPr id="11" name="Rectangle 3"/>
          <p:cNvSpPr>
            <a:spLocks noGrp="1" noChangeArrowheads="1"/>
          </p:cNvSpPr>
          <p:nvPr>
            <p:ph type="title"/>
          </p:nvPr>
        </p:nvSpPr>
        <p:spPr/>
        <p:txBody>
          <a:bodyPr/>
          <a:lstStyle/>
          <a:p>
            <a:pPr>
              <a:defRPr/>
            </a:pPr>
            <a:r>
              <a:rPr lang="en-US" dirty="0" smtClean="0"/>
              <a:t>The Insertion Sort Algorithm</a:t>
            </a:r>
          </a:p>
        </p:txBody>
      </p:sp>
    </p:spTree>
  </p:cSld>
  <p:clrMapOvr>
    <a:masterClrMapping/>
  </p:clrMapOvr>
  <p:transition>
    <p:randomBar dir="vert"/>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0" name="Object 2"/>
          <p:cNvGraphicFramePr>
            <a:graphicFrameLocks/>
          </p:cNvGraphicFramePr>
          <p:nvPr/>
        </p:nvGraphicFramePr>
        <p:xfrm>
          <a:off x="2757488" y="2428875"/>
          <a:ext cx="6078537" cy="4043363"/>
        </p:xfrm>
        <a:graphic>
          <a:graphicData uri="http://schemas.openxmlformats.org/presentationml/2006/ole">
            <p:oleObj spid="_x0000_s22530" name="Chart" r:id="rId4" imgW="6096000" imgH="4057712" progId="MSGraph.Chart.8">
              <p:embed followColorScheme="full"/>
            </p:oleObj>
          </a:graphicData>
        </a:graphic>
      </p:graphicFrame>
      <p:sp>
        <p:nvSpPr>
          <p:cNvPr id="22534" name="Rectangle 4"/>
          <p:cNvSpPr>
            <a:spLocks noGrp="1" noChangeArrowheads="1"/>
          </p:cNvSpPr>
          <p:nvPr>
            <p:ph type="body" sz="half" idx="1"/>
          </p:nvPr>
        </p:nvSpPr>
        <p:spPr>
          <a:xfrm>
            <a:off x="434975" y="1851025"/>
            <a:ext cx="2413000" cy="4806950"/>
          </a:xfrm>
          <a:noFill/>
        </p:spPr>
        <p:txBody>
          <a:bodyPr/>
          <a:lstStyle/>
          <a:p>
            <a:pPr>
              <a:buFont typeface="Monotype Sorts" pitchFamily="2" charset="2"/>
              <a:buChar char="¶"/>
            </a:pPr>
            <a:r>
              <a:rPr lang="en-US" smtClean="0">
                <a:effectLst/>
              </a:rPr>
              <a:t>Copy the new element to a separate location. </a:t>
            </a:r>
          </a:p>
        </p:txBody>
      </p:sp>
      <p:graphicFrame>
        <p:nvGraphicFramePr>
          <p:cNvPr id="22531" name="Object 5"/>
          <p:cNvGraphicFramePr>
            <a:graphicFrameLocks/>
          </p:cNvGraphicFramePr>
          <p:nvPr/>
        </p:nvGraphicFramePr>
        <p:xfrm>
          <a:off x="3519488" y="2428875"/>
          <a:ext cx="3773487" cy="4043363"/>
        </p:xfrm>
        <a:graphic>
          <a:graphicData uri="http://schemas.openxmlformats.org/presentationml/2006/ole">
            <p:oleObj spid="_x0000_s22531" name="Chart" r:id="rId5" imgW="6096000" imgH="4057712" progId="MSGraph.Chart.8">
              <p:embed followColorScheme="full"/>
            </p:oleObj>
          </a:graphicData>
        </a:graphic>
      </p:graphicFrame>
      <p:grpSp>
        <p:nvGrpSpPr>
          <p:cNvPr id="2" name="Group 13"/>
          <p:cNvGrpSpPr>
            <a:grpSpLocks/>
          </p:cNvGrpSpPr>
          <p:nvPr/>
        </p:nvGrpSpPr>
        <p:grpSpPr bwMode="auto">
          <a:xfrm>
            <a:off x="1166813" y="5557838"/>
            <a:ext cx="938212" cy="969962"/>
            <a:chOff x="735" y="3501"/>
            <a:chExt cx="591" cy="611"/>
          </a:xfrm>
          <a:solidFill>
            <a:srgbClr val="00B0F0"/>
          </a:solidFill>
        </p:grpSpPr>
        <p:sp>
          <p:nvSpPr>
            <p:cNvPr id="22543" name="AutoShape 6"/>
            <p:cNvSpPr>
              <a:spLocks noChangeArrowheads="1"/>
            </p:cNvSpPr>
            <p:nvPr/>
          </p:nvSpPr>
          <p:spPr bwMode="auto">
            <a:xfrm>
              <a:off x="735" y="3501"/>
              <a:ext cx="591" cy="611"/>
            </a:xfrm>
            <a:prstGeom prst="roundRect">
              <a:avLst>
                <a:gd name="adj" fmla="val 12495"/>
              </a:avLst>
            </a:prstGeom>
            <a:grpFill/>
            <a:ln w="12700">
              <a:solidFill>
                <a:schemeClr val="tx1"/>
              </a:solidFill>
              <a:round/>
              <a:headEnd/>
              <a:tailEnd/>
            </a:ln>
          </p:spPr>
          <p:txBody>
            <a:bodyPr wrap="none" anchor="ctr"/>
            <a:lstStyle/>
            <a:p>
              <a:endParaRPr lang="en-US"/>
            </a:p>
          </p:txBody>
        </p:sp>
        <p:graphicFrame>
          <p:nvGraphicFramePr>
            <p:cNvPr id="22532" name="Object 7"/>
            <p:cNvGraphicFramePr>
              <a:graphicFrameLocks/>
            </p:cNvGraphicFramePr>
            <p:nvPr/>
          </p:nvGraphicFramePr>
          <p:xfrm>
            <a:off x="819" y="3558"/>
            <a:ext cx="439" cy="401"/>
          </p:xfrm>
          <a:graphic>
            <a:graphicData uri="http://schemas.openxmlformats.org/presentationml/2006/ole">
              <p:oleObj spid="_x0000_s22532" name="Chart" r:id="rId6" imgW="6096000" imgH="4057712" progId="MSGraph.Chart.8">
                <p:embed followColorScheme="full"/>
              </p:oleObj>
            </a:graphicData>
          </a:graphic>
        </p:graphicFrame>
        <p:sp>
          <p:nvSpPr>
            <p:cNvPr id="22544" name="Line 8"/>
            <p:cNvSpPr>
              <a:spLocks noChangeShapeType="1"/>
            </p:cNvSpPr>
            <p:nvPr/>
          </p:nvSpPr>
          <p:spPr bwMode="auto">
            <a:xfrm>
              <a:off x="869" y="3915"/>
              <a:ext cx="211" cy="0"/>
            </a:xfrm>
            <a:prstGeom prst="line">
              <a:avLst/>
            </a:prstGeom>
            <a:grpFill/>
            <a:ln w="25400">
              <a:solidFill>
                <a:srgbClr val="000000"/>
              </a:solidFill>
              <a:round/>
              <a:headEnd/>
              <a:tailEnd/>
            </a:ln>
          </p:spPr>
          <p:txBody>
            <a:bodyPr/>
            <a:lstStyle/>
            <a:p>
              <a:endParaRPr lang="en-US"/>
            </a:p>
          </p:txBody>
        </p:sp>
        <p:sp>
          <p:nvSpPr>
            <p:cNvPr id="22545" name="Rectangle 9"/>
            <p:cNvSpPr>
              <a:spLocks noChangeArrowheads="1"/>
            </p:cNvSpPr>
            <p:nvPr/>
          </p:nvSpPr>
          <p:spPr bwMode="auto">
            <a:xfrm>
              <a:off x="783" y="3757"/>
              <a:ext cx="77" cy="199"/>
            </a:xfrm>
            <a:prstGeom prst="rect">
              <a:avLst/>
            </a:prstGeom>
            <a:grpFill/>
            <a:ln w="12700">
              <a:noFill/>
              <a:miter lim="800000"/>
              <a:headEnd/>
              <a:tailEnd/>
            </a:ln>
          </p:spPr>
          <p:txBody>
            <a:bodyPr wrap="none" anchor="ctr"/>
            <a:lstStyle/>
            <a:p>
              <a:endParaRPr lang="en-US"/>
            </a:p>
          </p:txBody>
        </p:sp>
        <p:sp>
          <p:nvSpPr>
            <p:cNvPr id="22546" name="Rectangle 10"/>
            <p:cNvSpPr>
              <a:spLocks noChangeArrowheads="1"/>
            </p:cNvSpPr>
            <p:nvPr/>
          </p:nvSpPr>
          <p:spPr bwMode="auto">
            <a:xfrm>
              <a:off x="1205" y="3788"/>
              <a:ext cx="72" cy="199"/>
            </a:xfrm>
            <a:prstGeom prst="rect">
              <a:avLst/>
            </a:prstGeom>
            <a:grpFill/>
            <a:ln w="12700">
              <a:noFill/>
              <a:miter lim="800000"/>
              <a:headEnd/>
              <a:tailEnd/>
            </a:ln>
          </p:spPr>
          <p:txBody>
            <a:bodyPr wrap="none" anchor="ctr"/>
            <a:lstStyle/>
            <a:p>
              <a:endParaRPr lang="en-US"/>
            </a:p>
          </p:txBody>
        </p:sp>
        <p:sp>
          <p:nvSpPr>
            <p:cNvPr id="22547" name="Rectangle 11"/>
            <p:cNvSpPr>
              <a:spLocks noChangeArrowheads="1"/>
            </p:cNvSpPr>
            <p:nvPr/>
          </p:nvSpPr>
          <p:spPr bwMode="auto">
            <a:xfrm rot="3180000">
              <a:off x="1098" y="3841"/>
              <a:ext cx="110" cy="199"/>
            </a:xfrm>
            <a:prstGeom prst="rect">
              <a:avLst/>
            </a:prstGeom>
            <a:grpFill/>
            <a:ln w="12700">
              <a:noFill/>
              <a:miter lim="800000"/>
              <a:headEnd/>
              <a:tailEnd/>
            </a:ln>
          </p:spPr>
          <p:txBody>
            <a:bodyPr wrap="none" anchor="ctr"/>
            <a:lstStyle/>
            <a:p>
              <a:endParaRPr lang="en-US"/>
            </a:p>
          </p:txBody>
        </p:sp>
        <p:sp>
          <p:nvSpPr>
            <p:cNvPr id="22548" name="Rectangle 12"/>
            <p:cNvSpPr>
              <a:spLocks noChangeArrowheads="1"/>
            </p:cNvSpPr>
            <p:nvPr/>
          </p:nvSpPr>
          <p:spPr bwMode="auto">
            <a:xfrm>
              <a:off x="779" y="3929"/>
              <a:ext cx="404" cy="132"/>
            </a:xfrm>
            <a:prstGeom prst="rect">
              <a:avLst/>
            </a:prstGeom>
            <a:grpFill/>
            <a:ln w="12700">
              <a:noFill/>
              <a:miter lim="800000"/>
              <a:headEnd/>
              <a:tailEnd/>
            </a:ln>
          </p:spPr>
          <p:txBody>
            <a:bodyPr wrap="none" anchor="ctr"/>
            <a:lstStyle/>
            <a:p>
              <a:endParaRPr lang="en-US"/>
            </a:p>
          </p:txBody>
        </p:sp>
      </p:grpSp>
      <p:sp>
        <p:nvSpPr>
          <p:cNvPr id="22536" name="Rectangle 14"/>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a:solidFill>
                  <a:schemeClr val="tx1"/>
                </a:solidFill>
                <a:effectLst/>
                <a:latin typeface="Helvetica" pitchFamily="34" charset="0"/>
              </a:rPr>
              <a:t>[0]</a:t>
            </a:r>
            <a:r>
              <a:rPr lang="en-US" sz="1800">
                <a:solidFill>
                  <a:schemeClr val="tx1"/>
                </a:solidFill>
                <a:effectLst/>
                <a:latin typeface="Helvetica" pitchFamily="34" charset="0"/>
              </a:rPr>
              <a:t>       </a:t>
            </a:r>
            <a:r>
              <a:rPr lang="en-US" sz="1800" b="1">
                <a:solidFill>
                  <a:schemeClr val="tx1"/>
                </a:solidFill>
                <a:effectLst/>
                <a:latin typeface="Helvetica" pitchFamily="34" charset="0"/>
              </a:rPr>
              <a:t>[1]        [2]       [3]        [4]       [5]  </a:t>
            </a:r>
          </a:p>
        </p:txBody>
      </p:sp>
      <p:grpSp>
        <p:nvGrpSpPr>
          <p:cNvPr id="3" name="Group 18"/>
          <p:cNvGrpSpPr>
            <a:grpSpLocks/>
          </p:cNvGrpSpPr>
          <p:nvPr/>
        </p:nvGrpSpPr>
        <p:grpSpPr bwMode="auto">
          <a:xfrm>
            <a:off x="4437063" y="1928813"/>
            <a:ext cx="4313237" cy="4675187"/>
            <a:chOff x="2795" y="1215"/>
            <a:chExt cx="2717" cy="2945"/>
          </a:xfrm>
        </p:grpSpPr>
        <p:sp>
          <p:nvSpPr>
            <p:cNvPr id="22540" name="Rectangle 15"/>
            <p:cNvSpPr>
              <a:spLocks noChangeArrowheads="1"/>
            </p:cNvSpPr>
            <p:nvPr/>
          </p:nvSpPr>
          <p:spPr bwMode="auto">
            <a:xfrm>
              <a:off x="2795" y="1215"/>
              <a:ext cx="1341" cy="312"/>
            </a:xfrm>
            <a:prstGeom prst="rect">
              <a:avLst/>
            </a:prstGeom>
            <a:pattFill prst="pct90">
              <a:fgClr>
                <a:srgbClr val="FFFFFF"/>
              </a:fgClr>
              <a:bgClr>
                <a:schemeClr val="bg1"/>
              </a:bgClr>
            </a:pattFill>
            <a:ln w="12700">
              <a:solidFill>
                <a:srgbClr val="000000"/>
              </a:solidFill>
              <a:miter lim="800000"/>
              <a:headEnd/>
              <a:tailEnd/>
            </a:ln>
          </p:spPr>
          <p:txBody>
            <a:bodyPr wrap="none" lIns="90488" tIns="44450" rIns="90488" bIns="44450" anchor="ctr"/>
            <a:lstStyle/>
            <a:p>
              <a:pPr algn="ctr"/>
              <a:r>
                <a:rPr lang="en-US" b="1">
                  <a:solidFill>
                    <a:srgbClr val="000000"/>
                  </a:solidFill>
                  <a:effectLst/>
                </a:rPr>
                <a:t>Sorted side</a:t>
              </a:r>
            </a:p>
          </p:txBody>
        </p:sp>
        <p:sp>
          <p:nvSpPr>
            <p:cNvPr id="22541" name="Rectangle 16"/>
            <p:cNvSpPr>
              <a:spLocks noChangeArrowheads="1"/>
            </p:cNvSpPr>
            <p:nvPr/>
          </p:nvSpPr>
          <p:spPr bwMode="auto">
            <a:xfrm>
              <a:off x="4171" y="1220"/>
              <a:ext cx="1341" cy="312"/>
            </a:xfrm>
            <a:prstGeom prst="rect">
              <a:avLst/>
            </a:prstGeom>
            <a:solidFill>
              <a:srgbClr val="00B0F0"/>
            </a:solidFill>
            <a:ln w="12700">
              <a:solidFill>
                <a:srgbClr val="000000"/>
              </a:solidFill>
              <a:miter lim="800000"/>
              <a:headEnd/>
              <a:tailEnd/>
            </a:ln>
          </p:spPr>
          <p:txBody>
            <a:bodyPr wrap="none" lIns="90488" tIns="44450" rIns="90488" bIns="44450" anchor="ctr"/>
            <a:lstStyle/>
            <a:p>
              <a:pPr algn="ctr"/>
              <a:r>
                <a:rPr lang="en-US" b="1">
                  <a:solidFill>
                    <a:srgbClr val="FFFFFF"/>
                  </a:solidFill>
                  <a:effectLst/>
                </a:rPr>
                <a:t>Unsorted side</a:t>
              </a:r>
            </a:p>
          </p:txBody>
        </p:sp>
        <p:sp>
          <p:nvSpPr>
            <p:cNvPr id="22542" name="Line 17"/>
            <p:cNvSpPr>
              <a:spLocks noChangeShapeType="1"/>
            </p:cNvSpPr>
            <p:nvPr/>
          </p:nvSpPr>
          <p:spPr bwMode="auto">
            <a:xfrm>
              <a:off x="4151" y="1291"/>
              <a:ext cx="0" cy="2869"/>
            </a:xfrm>
            <a:prstGeom prst="line">
              <a:avLst/>
            </a:prstGeom>
            <a:noFill/>
            <a:ln w="12700">
              <a:solidFill>
                <a:schemeClr val="accent2"/>
              </a:solidFill>
              <a:prstDash val="lgDash"/>
              <a:round/>
              <a:headEnd/>
              <a:tailEnd/>
            </a:ln>
          </p:spPr>
          <p:txBody>
            <a:bodyPr/>
            <a:lstStyle/>
            <a:p>
              <a:endParaRPr lang="en-US"/>
            </a:p>
          </p:txBody>
        </p:sp>
      </p:grpSp>
      <p:sp>
        <p:nvSpPr>
          <p:cNvPr id="22538" name="Oval 19"/>
          <p:cNvSpPr>
            <a:spLocks noChangeArrowheads="1"/>
          </p:cNvSpPr>
          <p:nvPr/>
        </p:nvSpPr>
        <p:spPr bwMode="auto">
          <a:xfrm>
            <a:off x="6503988" y="4924425"/>
            <a:ext cx="928687" cy="1328738"/>
          </a:xfrm>
          <a:prstGeom prst="ellipse">
            <a:avLst/>
          </a:prstGeom>
          <a:noFill/>
          <a:ln w="50800">
            <a:solidFill>
              <a:srgbClr val="0000CC"/>
            </a:solidFill>
            <a:round/>
            <a:headEnd/>
            <a:tailEnd/>
          </a:ln>
        </p:spPr>
        <p:txBody>
          <a:bodyPr wrap="none" anchor="ctr"/>
          <a:lstStyle/>
          <a:p>
            <a:endParaRPr lang="en-US"/>
          </a:p>
        </p:txBody>
      </p:sp>
      <p:sp>
        <p:nvSpPr>
          <p:cNvPr id="22539" name="Arc 20"/>
          <p:cNvSpPr>
            <a:spLocks/>
          </p:cNvSpPr>
          <p:nvPr/>
        </p:nvSpPr>
        <p:spPr bwMode="auto">
          <a:xfrm>
            <a:off x="2192338" y="5788025"/>
            <a:ext cx="4391025" cy="381000"/>
          </a:xfrm>
          <a:custGeom>
            <a:avLst/>
            <a:gdLst>
              <a:gd name="T0" fmla="*/ 4391025 w 21600"/>
              <a:gd name="T1" fmla="*/ 0 h 21600"/>
              <a:gd name="T2" fmla="*/ 0 w 21600"/>
              <a:gd name="T3" fmla="*/ 38100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50800" cap="rnd">
            <a:solidFill>
              <a:srgbClr val="0000CC"/>
            </a:solidFill>
            <a:round/>
            <a:headEnd/>
            <a:tailEnd type="triangle" w="med" len="med"/>
          </a:ln>
        </p:spPr>
        <p:txBody>
          <a:bodyPr/>
          <a:lstStyle/>
          <a:p>
            <a:endParaRPr lang="en-US"/>
          </a:p>
        </p:txBody>
      </p:sp>
      <p:sp>
        <p:nvSpPr>
          <p:cNvPr id="22" name="Rectangle 3"/>
          <p:cNvSpPr>
            <a:spLocks noGrp="1" noChangeArrowheads="1"/>
          </p:cNvSpPr>
          <p:nvPr>
            <p:ph type="title"/>
          </p:nvPr>
        </p:nvSpPr>
        <p:spPr/>
        <p:txBody>
          <a:bodyPr/>
          <a:lstStyle/>
          <a:p>
            <a:pPr>
              <a:defRPr/>
            </a:pPr>
            <a:r>
              <a:rPr lang="en-US" dirty="0" smtClean="0"/>
              <a:t>The Insertion Sort Algorithm</a:t>
            </a:r>
          </a:p>
        </p:txBody>
      </p:sp>
    </p:spTree>
  </p:cSld>
  <p:clrMapOvr>
    <a:masterClrMapping/>
  </p:clrMapOvr>
  <p:transition>
    <p:randomBar dir="vert"/>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 name="Object 2"/>
          <p:cNvGraphicFramePr>
            <a:graphicFrameLocks/>
          </p:cNvGraphicFramePr>
          <p:nvPr/>
        </p:nvGraphicFramePr>
        <p:xfrm>
          <a:off x="2757488" y="2428875"/>
          <a:ext cx="6078537" cy="4043363"/>
        </p:xfrm>
        <a:graphic>
          <a:graphicData uri="http://schemas.openxmlformats.org/presentationml/2006/ole">
            <p:oleObj spid="_x0000_s23554" name="Chart" r:id="rId4" imgW="6096000" imgH="4057712" progId="MSGraph.Chart.8">
              <p:embed followColorScheme="full"/>
            </p:oleObj>
          </a:graphicData>
        </a:graphic>
      </p:graphicFrame>
      <p:sp>
        <p:nvSpPr>
          <p:cNvPr id="23558" name="Rectangle 4"/>
          <p:cNvSpPr>
            <a:spLocks noGrp="1" noChangeArrowheads="1"/>
          </p:cNvSpPr>
          <p:nvPr>
            <p:ph type="body" sz="half" idx="1"/>
          </p:nvPr>
        </p:nvSpPr>
        <p:spPr>
          <a:xfrm>
            <a:off x="434975" y="1851025"/>
            <a:ext cx="2413000" cy="4806950"/>
          </a:xfrm>
          <a:noFill/>
        </p:spPr>
        <p:txBody>
          <a:bodyPr/>
          <a:lstStyle/>
          <a:p>
            <a:pPr>
              <a:buFont typeface="Monotype Sorts" pitchFamily="2" charset="2"/>
              <a:buChar char="·"/>
            </a:pPr>
            <a:r>
              <a:rPr lang="en-US" dirty="0" smtClean="0">
                <a:effectLst/>
              </a:rPr>
              <a:t>Shift elements in the sorted side, creating an open space for the new element.</a:t>
            </a:r>
          </a:p>
        </p:txBody>
      </p:sp>
      <p:graphicFrame>
        <p:nvGraphicFramePr>
          <p:cNvPr id="23555" name="Object 5"/>
          <p:cNvGraphicFramePr>
            <a:graphicFrameLocks/>
          </p:cNvGraphicFramePr>
          <p:nvPr/>
        </p:nvGraphicFramePr>
        <p:xfrm>
          <a:off x="3519488" y="2428875"/>
          <a:ext cx="3773487" cy="4043363"/>
        </p:xfrm>
        <a:graphic>
          <a:graphicData uri="http://schemas.openxmlformats.org/presentationml/2006/ole">
            <p:oleObj spid="_x0000_s23555" name="Chart" r:id="rId5" imgW="6096000" imgH="4057712" progId="MSGraph.Chart.8">
              <p:embed followColorScheme="full"/>
            </p:oleObj>
          </a:graphicData>
        </a:graphic>
      </p:graphicFrame>
      <p:grpSp>
        <p:nvGrpSpPr>
          <p:cNvPr id="2" name="Group 13"/>
          <p:cNvGrpSpPr>
            <a:grpSpLocks/>
          </p:cNvGrpSpPr>
          <p:nvPr/>
        </p:nvGrpSpPr>
        <p:grpSpPr bwMode="auto">
          <a:xfrm>
            <a:off x="1166813" y="5557838"/>
            <a:ext cx="938212" cy="969962"/>
            <a:chOff x="735" y="3501"/>
            <a:chExt cx="591" cy="611"/>
          </a:xfrm>
          <a:solidFill>
            <a:srgbClr val="00B0F0"/>
          </a:solidFill>
        </p:grpSpPr>
        <p:sp>
          <p:nvSpPr>
            <p:cNvPr id="23562" name="AutoShape 6"/>
            <p:cNvSpPr>
              <a:spLocks noChangeArrowheads="1"/>
            </p:cNvSpPr>
            <p:nvPr/>
          </p:nvSpPr>
          <p:spPr bwMode="auto">
            <a:xfrm>
              <a:off x="735" y="3501"/>
              <a:ext cx="591" cy="611"/>
            </a:xfrm>
            <a:prstGeom prst="roundRect">
              <a:avLst>
                <a:gd name="adj" fmla="val 12495"/>
              </a:avLst>
            </a:prstGeom>
            <a:grpFill/>
            <a:ln w="12700">
              <a:solidFill>
                <a:schemeClr val="tx1"/>
              </a:solidFill>
              <a:round/>
              <a:headEnd/>
              <a:tailEnd/>
            </a:ln>
          </p:spPr>
          <p:txBody>
            <a:bodyPr wrap="none" anchor="ctr"/>
            <a:lstStyle/>
            <a:p>
              <a:endParaRPr lang="en-US"/>
            </a:p>
          </p:txBody>
        </p:sp>
        <p:graphicFrame>
          <p:nvGraphicFramePr>
            <p:cNvPr id="23556" name="Object 7"/>
            <p:cNvGraphicFramePr>
              <a:graphicFrameLocks/>
            </p:cNvGraphicFramePr>
            <p:nvPr/>
          </p:nvGraphicFramePr>
          <p:xfrm>
            <a:off x="819" y="3558"/>
            <a:ext cx="439" cy="401"/>
          </p:xfrm>
          <a:graphic>
            <a:graphicData uri="http://schemas.openxmlformats.org/presentationml/2006/ole">
              <p:oleObj spid="_x0000_s23556" name="Chart" r:id="rId6" imgW="6096000" imgH="4057712" progId="MSGraph.Chart.8">
                <p:embed followColorScheme="full"/>
              </p:oleObj>
            </a:graphicData>
          </a:graphic>
        </p:graphicFrame>
        <p:sp>
          <p:nvSpPr>
            <p:cNvPr id="23563" name="Line 8"/>
            <p:cNvSpPr>
              <a:spLocks noChangeShapeType="1"/>
            </p:cNvSpPr>
            <p:nvPr/>
          </p:nvSpPr>
          <p:spPr bwMode="auto">
            <a:xfrm>
              <a:off x="869" y="3915"/>
              <a:ext cx="211" cy="0"/>
            </a:xfrm>
            <a:prstGeom prst="line">
              <a:avLst/>
            </a:prstGeom>
            <a:grpFill/>
            <a:ln w="25400">
              <a:solidFill>
                <a:srgbClr val="000000"/>
              </a:solidFill>
              <a:round/>
              <a:headEnd/>
              <a:tailEnd/>
            </a:ln>
          </p:spPr>
          <p:txBody>
            <a:bodyPr/>
            <a:lstStyle/>
            <a:p>
              <a:endParaRPr lang="en-US"/>
            </a:p>
          </p:txBody>
        </p:sp>
        <p:sp>
          <p:nvSpPr>
            <p:cNvPr id="23564" name="Rectangle 9"/>
            <p:cNvSpPr>
              <a:spLocks noChangeArrowheads="1"/>
            </p:cNvSpPr>
            <p:nvPr/>
          </p:nvSpPr>
          <p:spPr bwMode="auto">
            <a:xfrm>
              <a:off x="783" y="3757"/>
              <a:ext cx="77" cy="199"/>
            </a:xfrm>
            <a:prstGeom prst="rect">
              <a:avLst/>
            </a:prstGeom>
            <a:grpFill/>
            <a:ln w="12700">
              <a:noFill/>
              <a:miter lim="800000"/>
              <a:headEnd/>
              <a:tailEnd/>
            </a:ln>
          </p:spPr>
          <p:txBody>
            <a:bodyPr wrap="none" anchor="ctr"/>
            <a:lstStyle/>
            <a:p>
              <a:endParaRPr lang="en-US"/>
            </a:p>
          </p:txBody>
        </p:sp>
        <p:sp>
          <p:nvSpPr>
            <p:cNvPr id="23565" name="Rectangle 10"/>
            <p:cNvSpPr>
              <a:spLocks noChangeArrowheads="1"/>
            </p:cNvSpPr>
            <p:nvPr/>
          </p:nvSpPr>
          <p:spPr bwMode="auto">
            <a:xfrm>
              <a:off x="1205" y="3788"/>
              <a:ext cx="72" cy="199"/>
            </a:xfrm>
            <a:prstGeom prst="rect">
              <a:avLst/>
            </a:prstGeom>
            <a:grpFill/>
            <a:ln w="12700">
              <a:noFill/>
              <a:miter lim="800000"/>
              <a:headEnd/>
              <a:tailEnd/>
            </a:ln>
          </p:spPr>
          <p:txBody>
            <a:bodyPr wrap="none" anchor="ctr"/>
            <a:lstStyle/>
            <a:p>
              <a:endParaRPr lang="en-US"/>
            </a:p>
          </p:txBody>
        </p:sp>
        <p:sp>
          <p:nvSpPr>
            <p:cNvPr id="23566" name="Rectangle 11"/>
            <p:cNvSpPr>
              <a:spLocks noChangeArrowheads="1"/>
            </p:cNvSpPr>
            <p:nvPr/>
          </p:nvSpPr>
          <p:spPr bwMode="auto">
            <a:xfrm rot="3180000">
              <a:off x="1098" y="3841"/>
              <a:ext cx="110" cy="199"/>
            </a:xfrm>
            <a:prstGeom prst="rect">
              <a:avLst/>
            </a:prstGeom>
            <a:grpFill/>
            <a:ln w="12700">
              <a:noFill/>
              <a:miter lim="800000"/>
              <a:headEnd/>
              <a:tailEnd/>
            </a:ln>
          </p:spPr>
          <p:txBody>
            <a:bodyPr wrap="none" anchor="ctr"/>
            <a:lstStyle/>
            <a:p>
              <a:endParaRPr lang="en-US"/>
            </a:p>
          </p:txBody>
        </p:sp>
        <p:sp>
          <p:nvSpPr>
            <p:cNvPr id="23567" name="Rectangle 12"/>
            <p:cNvSpPr>
              <a:spLocks noChangeArrowheads="1"/>
            </p:cNvSpPr>
            <p:nvPr/>
          </p:nvSpPr>
          <p:spPr bwMode="auto">
            <a:xfrm>
              <a:off x="779" y="3929"/>
              <a:ext cx="404" cy="132"/>
            </a:xfrm>
            <a:prstGeom prst="rect">
              <a:avLst/>
            </a:prstGeom>
            <a:grpFill/>
            <a:ln w="12700">
              <a:noFill/>
              <a:miter lim="800000"/>
              <a:headEnd/>
              <a:tailEnd/>
            </a:ln>
          </p:spPr>
          <p:txBody>
            <a:bodyPr wrap="none" anchor="ctr"/>
            <a:lstStyle/>
            <a:p>
              <a:endParaRPr lang="en-US"/>
            </a:p>
          </p:txBody>
        </p:sp>
      </p:grpSp>
      <p:sp>
        <p:nvSpPr>
          <p:cNvPr id="23560" name="AutoShape 14"/>
          <p:cNvSpPr>
            <a:spLocks noChangeArrowheads="1"/>
          </p:cNvSpPr>
          <p:nvPr/>
        </p:nvSpPr>
        <p:spPr bwMode="auto">
          <a:xfrm>
            <a:off x="6189663" y="4154488"/>
            <a:ext cx="762000" cy="400050"/>
          </a:xfrm>
          <a:prstGeom prst="rightArrow">
            <a:avLst>
              <a:gd name="adj1" fmla="val 50000"/>
              <a:gd name="adj2" fmla="val 95247"/>
            </a:avLst>
          </a:prstGeom>
          <a:solidFill>
            <a:srgbClr val="0000CC"/>
          </a:solidFill>
          <a:ln w="12700">
            <a:noFill/>
            <a:miter lim="800000"/>
            <a:headEnd/>
            <a:tailEnd/>
          </a:ln>
        </p:spPr>
        <p:txBody>
          <a:bodyPr wrap="none" anchor="ctr"/>
          <a:lstStyle/>
          <a:p>
            <a:endParaRPr lang="en-US"/>
          </a:p>
        </p:txBody>
      </p:sp>
      <p:sp>
        <p:nvSpPr>
          <p:cNvPr id="23561" name="Rectangle 15"/>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a:solidFill>
                  <a:schemeClr val="tx1"/>
                </a:solidFill>
                <a:effectLst/>
                <a:latin typeface="Helvetica" pitchFamily="34" charset="0"/>
              </a:rPr>
              <a:t>[0]</a:t>
            </a:r>
            <a:r>
              <a:rPr lang="en-US" sz="1800">
                <a:solidFill>
                  <a:schemeClr val="tx1"/>
                </a:solidFill>
                <a:effectLst/>
                <a:latin typeface="Helvetica" pitchFamily="34" charset="0"/>
              </a:rPr>
              <a:t>       </a:t>
            </a:r>
            <a:r>
              <a:rPr lang="en-US" sz="1800" b="1">
                <a:solidFill>
                  <a:schemeClr val="tx1"/>
                </a:solidFill>
                <a:effectLst/>
                <a:latin typeface="Helvetica" pitchFamily="34" charset="0"/>
              </a:rPr>
              <a:t>[1]        [2]       [3]        [4]       [5]  </a:t>
            </a:r>
          </a:p>
        </p:txBody>
      </p:sp>
      <p:sp>
        <p:nvSpPr>
          <p:cNvPr id="17" name="Rectangle 3"/>
          <p:cNvSpPr>
            <a:spLocks noGrp="1" noChangeArrowheads="1"/>
          </p:cNvSpPr>
          <p:nvPr>
            <p:ph type="title"/>
          </p:nvPr>
        </p:nvSpPr>
        <p:spPr/>
        <p:txBody>
          <a:bodyPr/>
          <a:lstStyle/>
          <a:p>
            <a:pPr>
              <a:defRPr/>
            </a:pPr>
            <a:r>
              <a:rPr lang="en-US" dirty="0" smtClean="0"/>
              <a:t>The Insertion Sort Algorithm</a:t>
            </a:r>
          </a:p>
        </p:txBody>
      </p:sp>
    </p:spTree>
  </p:cSld>
  <p:clrMapOvr>
    <a:masterClrMapping/>
  </p:clrMapOvr>
  <p:transition>
    <p:randomBar dir="vert"/>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578" name="Object 2"/>
          <p:cNvGraphicFramePr>
            <a:graphicFrameLocks/>
          </p:cNvGraphicFramePr>
          <p:nvPr/>
        </p:nvGraphicFramePr>
        <p:xfrm>
          <a:off x="2757488" y="2428875"/>
          <a:ext cx="6078537" cy="4043363"/>
        </p:xfrm>
        <a:graphic>
          <a:graphicData uri="http://schemas.openxmlformats.org/presentationml/2006/ole">
            <p:oleObj spid="_x0000_s24578" name="Chart" r:id="rId4" imgW="6096000" imgH="4057712" progId="MSGraph.Chart.8">
              <p:embed followColorScheme="full"/>
            </p:oleObj>
          </a:graphicData>
        </a:graphic>
      </p:graphicFrame>
      <p:graphicFrame>
        <p:nvGraphicFramePr>
          <p:cNvPr id="24579" name="Object 3"/>
          <p:cNvGraphicFramePr>
            <a:graphicFrameLocks/>
          </p:cNvGraphicFramePr>
          <p:nvPr/>
        </p:nvGraphicFramePr>
        <p:xfrm>
          <a:off x="3519488" y="2428875"/>
          <a:ext cx="3773487" cy="4043363"/>
        </p:xfrm>
        <a:graphic>
          <a:graphicData uri="http://schemas.openxmlformats.org/presentationml/2006/ole">
            <p:oleObj spid="_x0000_s24579" name="Chart" r:id="rId5" imgW="6096000" imgH="4057712" progId="MSGraph.Chart.8">
              <p:embed followColorScheme="full"/>
            </p:oleObj>
          </a:graphicData>
        </a:graphic>
      </p:graphicFrame>
      <p:sp>
        <p:nvSpPr>
          <p:cNvPr id="24583" name="Rectangle 5"/>
          <p:cNvSpPr>
            <a:spLocks noGrp="1" noChangeArrowheads="1"/>
          </p:cNvSpPr>
          <p:nvPr>
            <p:ph type="body" sz="half" idx="1"/>
          </p:nvPr>
        </p:nvSpPr>
        <p:spPr>
          <a:xfrm>
            <a:off x="434975" y="1851025"/>
            <a:ext cx="2413000" cy="4806950"/>
          </a:xfrm>
          <a:noFill/>
        </p:spPr>
        <p:txBody>
          <a:bodyPr/>
          <a:lstStyle/>
          <a:p>
            <a:pPr>
              <a:buFont typeface="Monotype Sorts" pitchFamily="2" charset="2"/>
              <a:buChar char="·"/>
            </a:pPr>
            <a:r>
              <a:rPr lang="en-US" smtClean="0">
                <a:effectLst/>
              </a:rPr>
              <a:t>Shift elements in the sorted side, creating an open space for the new element.</a:t>
            </a:r>
          </a:p>
        </p:txBody>
      </p:sp>
      <p:grpSp>
        <p:nvGrpSpPr>
          <p:cNvPr id="2" name="Group 13"/>
          <p:cNvGrpSpPr>
            <a:grpSpLocks/>
          </p:cNvGrpSpPr>
          <p:nvPr/>
        </p:nvGrpSpPr>
        <p:grpSpPr bwMode="auto">
          <a:xfrm>
            <a:off x="1166813" y="5557838"/>
            <a:ext cx="938212" cy="969962"/>
            <a:chOff x="735" y="3501"/>
            <a:chExt cx="591" cy="611"/>
          </a:xfrm>
          <a:solidFill>
            <a:srgbClr val="00B0F0"/>
          </a:solidFill>
        </p:grpSpPr>
        <p:sp>
          <p:nvSpPr>
            <p:cNvPr id="24587" name="AutoShape 6"/>
            <p:cNvSpPr>
              <a:spLocks noChangeArrowheads="1"/>
            </p:cNvSpPr>
            <p:nvPr/>
          </p:nvSpPr>
          <p:spPr bwMode="auto">
            <a:xfrm>
              <a:off x="735" y="3501"/>
              <a:ext cx="591" cy="611"/>
            </a:xfrm>
            <a:prstGeom prst="roundRect">
              <a:avLst>
                <a:gd name="adj" fmla="val 12495"/>
              </a:avLst>
            </a:prstGeom>
            <a:grpFill/>
            <a:ln w="12700">
              <a:solidFill>
                <a:schemeClr val="tx1"/>
              </a:solidFill>
              <a:round/>
              <a:headEnd/>
              <a:tailEnd/>
            </a:ln>
          </p:spPr>
          <p:txBody>
            <a:bodyPr wrap="none" anchor="ctr"/>
            <a:lstStyle/>
            <a:p>
              <a:endParaRPr lang="en-US"/>
            </a:p>
          </p:txBody>
        </p:sp>
        <p:graphicFrame>
          <p:nvGraphicFramePr>
            <p:cNvPr id="24581" name="Object 7"/>
            <p:cNvGraphicFramePr>
              <a:graphicFrameLocks/>
            </p:cNvGraphicFramePr>
            <p:nvPr/>
          </p:nvGraphicFramePr>
          <p:xfrm>
            <a:off x="819" y="3558"/>
            <a:ext cx="439" cy="401"/>
          </p:xfrm>
          <a:graphic>
            <a:graphicData uri="http://schemas.openxmlformats.org/presentationml/2006/ole">
              <p:oleObj spid="_x0000_s24581" name="Chart" r:id="rId6" imgW="6096000" imgH="4057712" progId="MSGraph.Chart.8">
                <p:embed followColorScheme="full"/>
              </p:oleObj>
            </a:graphicData>
          </a:graphic>
        </p:graphicFrame>
        <p:sp>
          <p:nvSpPr>
            <p:cNvPr id="24588" name="Line 8"/>
            <p:cNvSpPr>
              <a:spLocks noChangeShapeType="1"/>
            </p:cNvSpPr>
            <p:nvPr/>
          </p:nvSpPr>
          <p:spPr bwMode="auto">
            <a:xfrm>
              <a:off x="869" y="3915"/>
              <a:ext cx="211" cy="0"/>
            </a:xfrm>
            <a:prstGeom prst="line">
              <a:avLst/>
            </a:prstGeom>
            <a:grpFill/>
            <a:ln w="25400">
              <a:solidFill>
                <a:srgbClr val="000000"/>
              </a:solidFill>
              <a:round/>
              <a:headEnd/>
              <a:tailEnd/>
            </a:ln>
          </p:spPr>
          <p:txBody>
            <a:bodyPr/>
            <a:lstStyle/>
            <a:p>
              <a:endParaRPr lang="en-US"/>
            </a:p>
          </p:txBody>
        </p:sp>
        <p:sp>
          <p:nvSpPr>
            <p:cNvPr id="24589" name="Rectangle 9"/>
            <p:cNvSpPr>
              <a:spLocks noChangeArrowheads="1"/>
            </p:cNvSpPr>
            <p:nvPr/>
          </p:nvSpPr>
          <p:spPr bwMode="auto">
            <a:xfrm>
              <a:off x="783" y="3757"/>
              <a:ext cx="77" cy="199"/>
            </a:xfrm>
            <a:prstGeom prst="rect">
              <a:avLst/>
            </a:prstGeom>
            <a:grpFill/>
            <a:ln w="12700">
              <a:noFill/>
              <a:miter lim="800000"/>
              <a:headEnd/>
              <a:tailEnd/>
            </a:ln>
          </p:spPr>
          <p:txBody>
            <a:bodyPr wrap="none" anchor="ctr"/>
            <a:lstStyle/>
            <a:p>
              <a:endParaRPr lang="en-US"/>
            </a:p>
          </p:txBody>
        </p:sp>
        <p:sp>
          <p:nvSpPr>
            <p:cNvPr id="24590" name="Rectangle 10"/>
            <p:cNvSpPr>
              <a:spLocks noChangeArrowheads="1"/>
            </p:cNvSpPr>
            <p:nvPr/>
          </p:nvSpPr>
          <p:spPr bwMode="auto">
            <a:xfrm>
              <a:off x="1205" y="3788"/>
              <a:ext cx="72" cy="199"/>
            </a:xfrm>
            <a:prstGeom prst="rect">
              <a:avLst/>
            </a:prstGeom>
            <a:grpFill/>
            <a:ln w="12700">
              <a:noFill/>
              <a:miter lim="800000"/>
              <a:headEnd/>
              <a:tailEnd/>
            </a:ln>
          </p:spPr>
          <p:txBody>
            <a:bodyPr wrap="none" anchor="ctr"/>
            <a:lstStyle/>
            <a:p>
              <a:endParaRPr lang="en-US"/>
            </a:p>
          </p:txBody>
        </p:sp>
        <p:sp>
          <p:nvSpPr>
            <p:cNvPr id="24591" name="Rectangle 11"/>
            <p:cNvSpPr>
              <a:spLocks noChangeArrowheads="1"/>
            </p:cNvSpPr>
            <p:nvPr/>
          </p:nvSpPr>
          <p:spPr bwMode="auto">
            <a:xfrm rot="3180000">
              <a:off x="1098" y="3841"/>
              <a:ext cx="110" cy="199"/>
            </a:xfrm>
            <a:prstGeom prst="rect">
              <a:avLst/>
            </a:prstGeom>
            <a:grpFill/>
            <a:ln w="12700">
              <a:noFill/>
              <a:miter lim="800000"/>
              <a:headEnd/>
              <a:tailEnd/>
            </a:ln>
          </p:spPr>
          <p:txBody>
            <a:bodyPr wrap="none" anchor="ctr"/>
            <a:lstStyle/>
            <a:p>
              <a:endParaRPr lang="en-US"/>
            </a:p>
          </p:txBody>
        </p:sp>
        <p:sp>
          <p:nvSpPr>
            <p:cNvPr id="24592" name="Rectangle 12"/>
            <p:cNvSpPr>
              <a:spLocks noChangeArrowheads="1"/>
            </p:cNvSpPr>
            <p:nvPr/>
          </p:nvSpPr>
          <p:spPr bwMode="auto">
            <a:xfrm>
              <a:off x="779" y="3929"/>
              <a:ext cx="404" cy="132"/>
            </a:xfrm>
            <a:prstGeom prst="rect">
              <a:avLst/>
            </a:prstGeom>
            <a:grpFill/>
            <a:ln w="12700">
              <a:noFill/>
              <a:miter lim="800000"/>
              <a:headEnd/>
              <a:tailEnd/>
            </a:ln>
          </p:spPr>
          <p:txBody>
            <a:bodyPr wrap="none" anchor="ctr"/>
            <a:lstStyle/>
            <a:p>
              <a:endParaRPr lang="en-US"/>
            </a:p>
          </p:txBody>
        </p:sp>
      </p:grpSp>
      <p:graphicFrame>
        <p:nvGraphicFramePr>
          <p:cNvPr id="24580" name="Object 14"/>
          <p:cNvGraphicFramePr>
            <a:graphicFrameLocks/>
          </p:cNvGraphicFramePr>
          <p:nvPr/>
        </p:nvGraphicFramePr>
        <p:xfrm>
          <a:off x="5878513" y="2428875"/>
          <a:ext cx="652462" cy="4043363"/>
        </p:xfrm>
        <a:graphic>
          <a:graphicData uri="http://schemas.openxmlformats.org/presentationml/2006/ole">
            <p:oleObj spid="_x0000_s24580" name="Chart" r:id="rId7" imgW="6096000" imgH="4057712" progId="MSGraph.Chart.8">
              <p:embed followColorScheme="full"/>
            </p:oleObj>
          </a:graphicData>
        </a:graphic>
      </p:graphicFrame>
      <p:sp>
        <p:nvSpPr>
          <p:cNvPr id="24585" name="AutoShape 15"/>
          <p:cNvSpPr>
            <a:spLocks noChangeArrowheads="1"/>
          </p:cNvSpPr>
          <p:nvPr/>
        </p:nvSpPr>
        <p:spPr bwMode="auto">
          <a:xfrm>
            <a:off x="6189663" y="4154488"/>
            <a:ext cx="762000" cy="400050"/>
          </a:xfrm>
          <a:prstGeom prst="rightArrow">
            <a:avLst>
              <a:gd name="adj1" fmla="val 50000"/>
              <a:gd name="adj2" fmla="val 95247"/>
            </a:avLst>
          </a:prstGeom>
          <a:solidFill>
            <a:srgbClr val="0000CC"/>
          </a:solidFill>
          <a:ln w="12700">
            <a:noFill/>
            <a:miter lim="800000"/>
            <a:headEnd/>
            <a:tailEnd/>
          </a:ln>
        </p:spPr>
        <p:txBody>
          <a:bodyPr wrap="none" anchor="ctr"/>
          <a:lstStyle/>
          <a:p>
            <a:endParaRPr lang="en-US"/>
          </a:p>
        </p:txBody>
      </p:sp>
      <p:sp>
        <p:nvSpPr>
          <p:cNvPr id="24586" name="Rectangle 16"/>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dirty="0">
                <a:solidFill>
                  <a:schemeClr val="tx1"/>
                </a:solidFill>
                <a:effectLst/>
                <a:latin typeface="Helvetica" pitchFamily="34" charset="0"/>
              </a:rPr>
              <a:t>[0]</a:t>
            </a:r>
            <a:r>
              <a:rPr lang="en-US" sz="1800" dirty="0">
                <a:solidFill>
                  <a:schemeClr val="tx1"/>
                </a:solidFill>
                <a:effectLst/>
                <a:latin typeface="Helvetica" pitchFamily="34" charset="0"/>
              </a:rPr>
              <a:t>       </a:t>
            </a:r>
            <a:r>
              <a:rPr lang="en-US" sz="1800" b="1" dirty="0">
                <a:solidFill>
                  <a:schemeClr val="tx1"/>
                </a:solidFill>
                <a:effectLst/>
                <a:latin typeface="Helvetica" pitchFamily="34" charset="0"/>
              </a:rPr>
              <a:t>[1]        [2]       [3]        [4]       [5]  </a:t>
            </a:r>
          </a:p>
        </p:txBody>
      </p:sp>
      <p:sp>
        <p:nvSpPr>
          <p:cNvPr id="17" name="Rectangle 3"/>
          <p:cNvSpPr>
            <a:spLocks noGrp="1" noChangeArrowheads="1"/>
          </p:cNvSpPr>
          <p:nvPr>
            <p:ph type="title"/>
          </p:nvPr>
        </p:nvSpPr>
        <p:spPr/>
        <p:txBody>
          <a:bodyPr/>
          <a:lstStyle/>
          <a:p>
            <a:pPr>
              <a:defRPr/>
            </a:pPr>
            <a:r>
              <a:rPr lang="en-US" dirty="0" smtClean="0"/>
              <a:t>The Insertion Sort Algorithm</a:t>
            </a:r>
          </a:p>
        </p:txBody>
      </p:sp>
    </p:spTree>
  </p:cSld>
  <p:clrMapOvr>
    <a:masterClrMapping/>
  </p:clrMapOvr>
  <p:transition>
    <p:strips dir="ru"/>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2" name="Object 2"/>
          <p:cNvGraphicFramePr>
            <a:graphicFrameLocks/>
          </p:cNvGraphicFramePr>
          <p:nvPr/>
        </p:nvGraphicFramePr>
        <p:xfrm>
          <a:off x="2757488" y="2428875"/>
          <a:ext cx="6078537" cy="4043363"/>
        </p:xfrm>
        <a:graphic>
          <a:graphicData uri="http://schemas.openxmlformats.org/presentationml/2006/ole">
            <p:oleObj spid="_x0000_s25602" name="Chart" r:id="rId4" imgW="6096000" imgH="4057712" progId="MSGraph.Chart.8">
              <p:embed followColorScheme="full"/>
            </p:oleObj>
          </a:graphicData>
        </a:graphic>
      </p:graphicFrame>
      <p:graphicFrame>
        <p:nvGraphicFramePr>
          <p:cNvPr id="25603" name="Object 3"/>
          <p:cNvGraphicFramePr>
            <a:graphicFrameLocks/>
          </p:cNvGraphicFramePr>
          <p:nvPr/>
        </p:nvGraphicFramePr>
        <p:xfrm>
          <a:off x="3519488" y="2428875"/>
          <a:ext cx="3773487" cy="4043363"/>
        </p:xfrm>
        <a:graphic>
          <a:graphicData uri="http://schemas.openxmlformats.org/presentationml/2006/ole">
            <p:oleObj spid="_x0000_s25603" name="Chart" r:id="rId5" imgW="6096000" imgH="4057712" progId="MSGraph.Chart.8">
              <p:embed followColorScheme="full"/>
            </p:oleObj>
          </a:graphicData>
        </a:graphic>
      </p:graphicFrame>
      <p:sp>
        <p:nvSpPr>
          <p:cNvPr id="25607" name="Rectangle 5"/>
          <p:cNvSpPr>
            <a:spLocks noGrp="1" noChangeArrowheads="1"/>
          </p:cNvSpPr>
          <p:nvPr>
            <p:ph type="body" sz="half" idx="1"/>
          </p:nvPr>
        </p:nvSpPr>
        <p:spPr>
          <a:xfrm>
            <a:off x="434975" y="1851025"/>
            <a:ext cx="2413000" cy="4806950"/>
          </a:xfrm>
          <a:noFill/>
        </p:spPr>
        <p:txBody>
          <a:bodyPr/>
          <a:lstStyle/>
          <a:p>
            <a:pPr>
              <a:buFont typeface="Monotype Sorts" pitchFamily="2" charset="2"/>
              <a:buChar char="·"/>
            </a:pPr>
            <a:r>
              <a:rPr lang="en-US" smtClean="0">
                <a:effectLst/>
              </a:rPr>
              <a:t>Continue shifting elements...</a:t>
            </a:r>
          </a:p>
        </p:txBody>
      </p:sp>
      <p:grpSp>
        <p:nvGrpSpPr>
          <p:cNvPr id="2" name="Group 13"/>
          <p:cNvGrpSpPr>
            <a:grpSpLocks/>
          </p:cNvGrpSpPr>
          <p:nvPr/>
        </p:nvGrpSpPr>
        <p:grpSpPr bwMode="auto">
          <a:xfrm>
            <a:off x="1166813" y="5557838"/>
            <a:ext cx="938212" cy="969962"/>
            <a:chOff x="735" y="3501"/>
            <a:chExt cx="591" cy="611"/>
          </a:xfrm>
          <a:solidFill>
            <a:srgbClr val="00B0F0"/>
          </a:solidFill>
        </p:grpSpPr>
        <p:sp>
          <p:nvSpPr>
            <p:cNvPr id="25611" name="AutoShape 6"/>
            <p:cNvSpPr>
              <a:spLocks noChangeArrowheads="1"/>
            </p:cNvSpPr>
            <p:nvPr/>
          </p:nvSpPr>
          <p:spPr bwMode="auto">
            <a:xfrm>
              <a:off x="735" y="3501"/>
              <a:ext cx="591" cy="611"/>
            </a:xfrm>
            <a:prstGeom prst="roundRect">
              <a:avLst>
                <a:gd name="adj" fmla="val 12495"/>
              </a:avLst>
            </a:prstGeom>
            <a:grpFill/>
            <a:ln w="12700">
              <a:solidFill>
                <a:schemeClr val="tx1"/>
              </a:solidFill>
              <a:round/>
              <a:headEnd/>
              <a:tailEnd/>
            </a:ln>
          </p:spPr>
          <p:txBody>
            <a:bodyPr wrap="none" anchor="ctr"/>
            <a:lstStyle/>
            <a:p>
              <a:endParaRPr lang="en-US"/>
            </a:p>
          </p:txBody>
        </p:sp>
        <p:graphicFrame>
          <p:nvGraphicFramePr>
            <p:cNvPr id="25605" name="Object 7"/>
            <p:cNvGraphicFramePr>
              <a:graphicFrameLocks/>
            </p:cNvGraphicFramePr>
            <p:nvPr/>
          </p:nvGraphicFramePr>
          <p:xfrm>
            <a:off x="819" y="3558"/>
            <a:ext cx="439" cy="401"/>
          </p:xfrm>
          <a:graphic>
            <a:graphicData uri="http://schemas.openxmlformats.org/presentationml/2006/ole">
              <p:oleObj spid="_x0000_s25605" name="Chart" r:id="rId6" imgW="6096000" imgH="4057712" progId="MSGraph.Chart.8">
                <p:embed followColorScheme="full"/>
              </p:oleObj>
            </a:graphicData>
          </a:graphic>
        </p:graphicFrame>
        <p:sp>
          <p:nvSpPr>
            <p:cNvPr id="25612" name="Line 8"/>
            <p:cNvSpPr>
              <a:spLocks noChangeShapeType="1"/>
            </p:cNvSpPr>
            <p:nvPr/>
          </p:nvSpPr>
          <p:spPr bwMode="auto">
            <a:xfrm>
              <a:off x="869" y="3915"/>
              <a:ext cx="211" cy="0"/>
            </a:xfrm>
            <a:prstGeom prst="line">
              <a:avLst/>
            </a:prstGeom>
            <a:grpFill/>
            <a:ln w="25400">
              <a:solidFill>
                <a:srgbClr val="000000"/>
              </a:solidFill>
              <a:round/>
              <a:headEnd/>
              <a:tailEnd/>
            </a:ln>
          </p:spPr>
          <p:txBody>
            <a:bodyPr/>
            <a:lstStyle/>
            <a:p>
              <a:endParaRPr lang="en-US"/>
            </a:p>
          </p:txBody>
        </p:sp>
        <p:sp>
          <p:nvSpPr>
            <p:cNvPr id="25613" name="Rectangle 9"/>
            <p:cNvSpPr>
              <a:spLocks noChangeArrowheads="1"/>
            </p:cNvSpPr>
            <p:nvPr/>
          </p:nvSpPr>
          <p:spPr bwMode="auto">
            <a:xfrm>
              <a:off x="783" y="3757"/>
              <a:ext cx="77" cy="199"/>
            </a:xfrm>
            <a:prstGeom prst="rect">
              <a:avLst/>
            </a:prstGeom>
            <a:grpFill/>
            <a:ln w="12700">
              <a:noFill/>
              <a:miter lim="800000"/>
              <a:headEnd/>
              <a:tailEnd/>
            </a:ln>
          </p:spPr>
          <p:txBody>
            <a:bodyPr wrap="none" anchor="ctr"/>
            <a:lstStyle/>
            <a:p>
              <a:endParaRPr lang="en-US"/>
            </a:p>
          </p:txBody>
        </p:sp>
        <p:sp>
          <p:nvSpPr>
            <p:cNvPr id="25614" name="Rectangle 10"/>
            <p:cNvSpPr>
              <a:spLocks noChangeArrowheads="1"/>
            </p:cNvSpPr>
            <p:nvPr/>
          </p:nvSpPr>
          <p:spPr bwMode="auto">
            <a:xfrm>
              <a:off x="1205" y="3788"/>
              <a:ext cx="72" cy="199"/>
            </a:xfrm>
            <a:prstGeom prst="rect">
              <a:avLst/>
            </a:prstGeom>
            <a:grpFill/>
            <a:ln w="12700">
              <a:noFill/>
              <a:miter lim="800000"/>
              <a:headEnd/>
              <a:tailEnd/>
            </a:ln>
          </p:spPr>
          <p:txBody>
            <a:bodyPr wrap="none" anchor="ctr"/>
            <a:lstStyle/>
            <a:p>
              <a:endParaRPr lang="en-US"/>
            </a:p>
          </p:txBody>
        </p:sp>
        <p:sp>
          <p:nvSpPr>
            <p:cNvPr id="25615" name="Rectangle 11"/>
            <p:cNvSpPr>
              <a:spLocks noChangeArrowheads="1"/>
            </p:cNvSpPr>
            <p:nvPr/>
          </p:nvSpPr>
          <p:spPr bwMode="auto">
            <a:xfrm rot="3180000">
              <a:off x="1098" y="3841"/>
              <a:ext cx="110" cy="199"/>
            </a:xfrm>
            <a:prstGeom prst="rect">
              <a:avLst/>
            </a:prstGeom>
            <a:grpFill/>
            <a:ln w="12700">
              <a:noFill/>
              <a:miter lim="800000"/>
              <a:headEnd/>
              <a:tailEnd/>
            </a:ln>
          </p:spPr>
          <p:txBody>
            <a:bodyPr wrap="none" anchor="ctr"/>
            <a:lstStyle/>
            <a:p>
              <a:endParaRPr lang="en-US"/>
            </a:p>
          </p:txBody>
        </p:sp>
        <p:sp>
          <p:nvSpPr>
            <p:cNvPr id="25616" name="Rectangle 12"/>
            <p:cNvSpPr>
              <a:spLocks noChangeArrowheads="1"/>
            </p:cNvSpPr>
            <p:nvPr/>
          </p:nvSpPr>
          <p:spPr bwMode="auto">
            <a:xfrm>
              <a:off x="779" y="3929"/>
              <a:ext cx="404" cy="132"/>
            </a:xfrm>
            <a:prstGeom prst="rect">
              <a:avLst/>
            </a:prstGeom>
            <a:grpFill/>
            <a:ln w="12700">
              <a:noFill/>
              <a:miter lim="800000"/>
              <a:headEnd/>
              <a:tailEnd/>
            </a:ln>
          </p:spPr>
          <p:txBody>
            <a:bodyPr wrap="none" anchor="ctr"/>
            <a:lstStyle/>
            <a:p>
              <a:endParaRPr lang="en-US"/>
            </a:p>
          </p:txBody>
        </p:sp>
      </p:grpSp>
      <p:graphicFrame>
        <p:nvGraphicFramePr>
          <p:cNvPr id="25604" name="Object 14"/>
          <p:cNvGraphicFramePr>
            <a:graphicFrameLocks/>
          </p:cNvGraphicFramePr>
          <p:nvPr/>
        </p:nvGraphicFramePr>
        <p:xfrm>
          <a:off x="5062538" y="2428875"/>
          <a:ext cx="796925" cy="4043363"/>
        </p:xfrm>
        <a:graphic>
          <a:graphicData uri="http://schemas.openxmlformats.org/presentationml/2006/ole">
            <p:oleObj spid="_x0000_s25604" name="Chart" r:id="rId7" imgW="6096000" imgH="4057712" progId="MSGraph.Chart.8">
              <p:embed followColorScheme="full"/>
            </p:oleObj>
          </a:graphicData>
        </a:graphic>
      </p:graphicFrame>
      <p:sp>
        <p:nvSpPr>
          <p:cNvPr id="25609" name="AutoShape 15"/>
          <p:cNvSpPr>
            <a:spLocks noChangeArrowheads="1"/>
          </p:cNvSpPr>
          <p:nvPr/>
        </p:nvSpPr>
        <p:spPr bwMode="auto">
          <a:xfrm>
            <a:off x="5297488" y="4583113"/>
            <a:ext cx="762000" cy="400050"/>
          </a:xfrm>
          <a:prstGeom prst="rightArrow">
            <a:avLst>
              <a:gd name="adj1" fmla="val 50000"/>
              <a:gd name="adj2" fmla="val 95247"/>
            </a:avLst>
          </a:prstGeom>
          <a:solidFill>
            <a:srgbClr val="0000CC"/>
          </a:solidFill>
          <a:ln w="12700">
            <a:noFill/>
            <a:miter lim="800000"/>
            <a:headEnd/>
            <a:tailEnd/>
          </a:ln>
        </p:spPr>
        <p:txBody>
          <a:bodyPr wrap="none" anchor="ctr"/>
          <a:lstStyle/>
          <a:p>
            <a:endParaRPr lang="en-US"/>
          </a:p>
        </p:txBody>
      </p:sp>
      <p:sp>
        <p:nvSpPr>
          <p:cNvPr id="25610" name="Rectangle 16"/>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a:solidFill>
                  <a:schemeClr val="tx1"/>
                </a:solidFill>
                <a:effectLst/>
                <a:latin typeface="Helvetica" pitchFamily="34" charset="0"/>
              </a:rPr>
              <a:t>[0]</a:t>
            </a:r>
            <a:r>
              <a:rPr lang="en-US" sz="1800">
                <a:solidFill>
                  <a:schemeClr val="tx1"/>
                </a:solidFill>
                <a:effectLst/>
                <a:latin typeface="Helvetica" pitchFamily="34" charset="0"/>
              </a:rPr>
              <a:t>       </a:t>
            </a:r>
            <a:r>
              <a:rPr lang="en-US" sz="1800" b="1">
                <a:solidFill>
                  <a:schemeClr val="tx1"/>
                </a:solidFill>
                <a:effectLst/>
                <a:latin typeface="Helvetica" pitchFamily="34" charset="0"/>
              </a:rPr>
              <a:t>[1]        [2]       [3]        [4]       [5]  </a:t>
            </a:r>
          </a:p>
        </p:txBody>
      </p:sp>
      <p:sp>
        <p:nvSpPr>
          <p:cNvPr id="17" name="Rectangle 3"/>
          <p:cNvSpPr>
            <a:spLocks noGrp="1" noChangeArrowheads="1"/>
          </p:cNvSpPr>
          <p:nvPr>
            <p:ph type="title"/>
          </p:nvPr>
        </p:nvSpPr>
        <p:spPr/>
        <p:txBody>
          <a:bodyPr/>
          <a:lstStyle/>
          <a:p>
            <a:pPr>
              <a:defRPr/>
            </a:pPr>
            <a:r>
              <a:rPr lang="en-US" dirty="0" smtClean="0"/>
              <a:t>The Insertion Sort Algorithm</a:t>
            </a:r>
          </a:p>
        </p:txBody>
      </p:sp>
    </p:spTree>
  </p:cSld>
  <p:clrMapOvr>
    <a:masterClrMapping/>
  </p:clrMapOvr>
  <p:transition>
    <p:strips dir="ru"/>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26" name="Object 2"/>
          <p:cNvGraphicFramePr>
            <a:graphicFrameLocks/>
          </p:cNvGraphicFramePr>
          <p:nvPr/>
        </p:nvGraphicFramePr>
        <p:xfrm>
          <a:off x="2757488" y="2428875"/>
          <a:ext cx="6078537" cy="4043363"/>
        </p:xfrm>
        <a:graphic>
          <a:graphicData uri="http://schemas.openxmlformats.org/presentationml/2006/ole">
            <p:oleObj spid="_x0000_s26626" name="Chart" r:id="rId4" imgW="6096000" imgH="4057712" progId="MSGraph.Chart.8">
              <p:embed followColorScheme="full"/>
            </p:oleObj>
          </a:graphicData>
        </a:graphic>
      </p:graphicFrame>
      <p:graphicFrame>
        <p:nvGraphicFramePr>
          <p:cNvPr id="26627" name="Object 3"/>
          <p:cNvGraphicFramePr>
            <a:graphicFrameLocks/>
          </p:cNvGraphicFramePr>
          <p:nvPr/>
        </p:nvGraphicFramePr>
        <p:xfrm>
          <a:off x="3519488" y="2428875"/>
          <a:ext cx="3773487" cy="4043363"/>
        </p:xfrm>
        <a:graphic>
          <a:graphicData uri="http://schemas.openxmlformats.org/presentationml/2006/ole">
            <p:oleObj spid="_x0000_s26627" name="Chart" r:id="rId5" imgW="6096000" imgH="4057712" progId="MSGraph.Chart.8">
              <p:embed followColorScheme="full"/>
            </p:oleObj>
          </a:graphicData>
        </a:graphic>
      </p:graphicFrame>
      <p:sp>
        <p:nvSpPr>
          <p:cNvPr id="26631" name="Rectangle 5"/>
          <p:cNvSpPr>
            <a:spLocks noGrp="1" noChangeArrowheads="1"/>
          </p:cNvSpPr>
          <p:nvPr>
            <p:ph type="body" sz="half" idx="1"/>
          </p:nvPr>
        </p:nvSpPr>
        <p:spPr>
          <a:xfrm>
            <a:off x="434975" y="1851025"/>
            <a:ext cx="2413000" cy="4806950"/>
          </a:xfrm>
          <a:noFill/>
        </p:spPr>
        <p:txBody>
          <a:bodyPr/>
          <a:lstStyle/>
          <a:p>
            <a:pPr>
              <a:buFont typeface="Monotype Sorts" pitchFamily="2" charset="2"/>
              <a:buChar char="·"/>
            </a:pPr>
            <a:r>
              <a:rPr lang="en-US" smtClean="0">
                <a:effectLst/>
              </a:rPr>
              <a:t>Continue shifting elements...</a:t>
            </a:r>
          </a:p>
        </p:txBody>
      </p:sp>
      <p:grpSp>
        <p:nvGrpSpPr>
          <p:cNvPr id="2" name="Group 13"/>
          <p:cNvGrpSpPr>
            <a:grpSpLocks/>
          </p:cNvGrpSpPr>
          <p:nvPr/>
        </p:nvGrpSpPr>
        <p:grpSpPr bwMode="auto">
          <a:xfrm>
            <a:off x="1166813" y="5557838"/>
            <a:ext cx="938212" cy="969962"/>
            <a:chOff x="735" y="3501"/>
            <a:chExt cx="591" cy="611"/>
          </a:xfrm>
          <a:solidFill>
            <a:srgbClr val="00B0F0"/>
          </a:solidFill>
        </p:grpSpPr>
        <p:sp>
          <p:nvSpPr>
            <p:cNvPr id="26635" name="AutoShape 6"/>
            <p:cNvSpPr>
              <a:spLocks noChangeArrowheads="1"/>
            </p:cNvSpPr>
            <p:nvPr/>
          </p:nvSpPr>
          <p:spPr bwMode="auto">
            <a:xfrm>
              <a:off x="735" y="3501"/>
              <a:ext cx="591" cy="611"/>
            </a:xfrm>
            <a:prstGeom prst="roundRect">
              <a:avLst>
                <a:gd name="adj" fmla="val 12495"/>
              </a:avLst>
            </a:prstGeom>
            <a:grpFill/>
            <a:ln w="12700">
              <a:solidFill>
                <a:schemeClr val="tx1"/>
              </a:solidFill>
              <a:round/>
              <a:headEnd/>
              <a:tailEnd/>
            </a:ln>
          </p:spPr>
          <p:txBody>
            <a:bodyPr wrap="none" anchor="ctr"/>
            <a:lstStyle/>
            <a:p>
              <a:endParaRPr lang="en-US">
                <a:effectLst/>
              </a:endParaRPr>
            </a:p>
          </p:txBody>
        </p:sp>
        <p:graphicFrame>
          <p:nvGraphicFramePr>
            <p:cNvPr id="26629" name="Object 7"/>
            <p:cNvGraphicFramePr>
              <a:graphicFrameLocks/>
            </p:cNvGraphicFramePr>
            <p:nvPr/>
          </p:nvGraphicFramePr>
          <p:xfrm>
            <a:off x="819" y="3558"/>
            <a:ext cx="439" cy="401"/>
          </p:xfrm>
          <a:graphic>
            <a:graphicData uri="http://schemas.openxmlformats.org/presentationml/2006/ole">
              <p:oleObj spid="_x0000_s26629" name="Chart" r:id="rId6" imgW="6096000" imgH="4057712" progId="MSGraph.Chart.8">
                <p:embed followColorScheme="full"/>
              </p:oleObj>
            </a:graphicData>
          </a:graphic>
        </p:graphicFrame>
        <p:sp>
          <p:nvSpPr>
            <p:cNvPr id="26636" name="Line 8"/>
            <p:cNvSpPr>
              <a:spLocks noChangeShapeType="1"/>
            </p:cNvSpPr>
            <p:nvPr/>
          </p:nvSpPr>
          <p:spPr bwMode="auto">
            <a:xfrm>
              <a:off x="869" y="3915"/>
              <a:ext cx="211" cy="0"/>
            </a:xfrm>
            <a:prstGeom prst="line">
              <a:avLst/>
            </a:prstGeom>
            <a:grpFill/>
            <a:ln w="25400">
              <a:solidFill>
                <a:srgbClr val="000000"/>
              </a:solidFill>
              <a:round/>
              <a:headEnd/>
              <a:tailEnd/>
            </a:ln>
          </p:spPr>
          <p:txBody>
            <a:bodyPr/>
            <a:lstStyle/>
            <a:p>
              <a:endParaRPr lang="en-US">
                <a:effectLst/>
              </a:endParaRPr>
            </a:p>
          </p:txBody>
        </p:sp>
        <p:sp>
          <p:nvSpPr>
            <p:cNvPr id="26637" name="Rectangle 9"/>
            <p:cNvSpPr>
              <a:spLocks noChangeArrowheads="1"/>
            </p:cNvSpPr>
            <p:nvPr/>
          </p:nvSpPr>
          <p:spPr bwMode="auto">
            <a:xfrm>
              <a:off x="783" y="3757"/>
              <a:ext cx="77" cy="199"/>
            </a:xfrm>
            <a:prstGeom prst="rect">
              <a:avLst/>
            </a:prstGeom>
            <a:grpFill/>
            <a:ln w="12700">
              <a:noFill/>
              <a:miter lim="800000"/>
              <a:headEnd/>
              <a:tailEnd/>
            </a:ln>
          </p:spPr>
          <p:txBody>
            <a:bodyPr wrap="none" anchor="ctr"/>
            <a:lstStyle/>
            <a:p>
              <a:endParaRPr lang="en-US">
                <a:effectLst/>
              </a:endParaRPr>
            </a:p>
          </p:txBody>
        </p:sp>
        <p:sp>
          <p:nvSpPr>
            <p:cNvPr id="26638" name="Rectangle 10"/>
            <p:cNvSpPr>
              <a:spLocks noChangeArrowheads="1"/>
            </p:cNvSpPr>
            <p:nvPr/>
          </p:nvSpPr>
          <p:spPr bwMode="auto">
            <a:xfrm>
              <a:off x="1205" y="3788"/>
              <a:ext cx="72" cy="199"/>
            </a:xfrm>
            <a:prstGeom prst="rect">
              <a:avLst/>
            </a:prstGeom>
            <a:grpFill/>
            <a:ln w="12700">
              <a:noFill/>
              <a:miter lim="800000"/>
              <a:headEnd/>
              <a:tailEnd/>
            </a:ln>
          </p:spPr>
          <p:txBody>
            <a:bodyPr wrap="none" anchor="ctr"/>
            <a:lstStyle/>
            <a:p>
              <a:endParaRPr lang="en-US">
                <a:effectLst/>
              </a:endParaRPr>
            </a:p>
          </p:txBody>
        </p:sp>
        <p:sp>
          <p:nvSpPr>
            <p:cNvPr id="26639" name="Rectangle 11"/>
            <p:cNvSpPr>
              <a:spLocks noChangeArrowheads="1"/>
            </p:cNvSpPr>
            <p:nvPr/>
          </p:nvSpPr>
          <p:spPr bwMode="auto">
            <a:xfrm rot="3180000">
              <a:off x="1098" y="3841"/>
              <a:ext cx="110" cy="199"/>
            </a:xfrm>
            <a:prstGeom prst="rect">
              <a:avLst/>
            </a:prstGeom>
            <a:grpFill/>
            <a:ln w="12700">
              <a:noFill/>
              <a:miter lim="800000"/>
              <a:headEnd/>
              <a:tailEnd/>
            </a:ln>
          </p:spPr>
          <p:txBody>
            <a:bodyPr wrap="none" anchor="ctr"/>
            <a:lstStyle/>
            <a:p>
              <a:endParaRPr lang="en-US">
                <a:effectLst/>
              </a:endParaRPr>
            </a:p>
          </p:txBody>
        </p:sp>
        <p:sp>
          <p:nvSpPr>
            <p:cNvPr id="26640" name="Rectangle 12"/>
            <p:cNvSpPr>
              <a:spLocks noChangeArrowheads="1"/>
            </p:cNvSpPr>
            <p:nvPr/>
          </p:nvSpPr>
          <p:spPr bwMode="auto">
            <a:xfrm>
              <a:off x="779" y="3929"/>
              <a:ext cx="404" cy="132"/>
            </a:xfrm>
            <a:prstGeom prst="rect">
              <a:avLst/>
            </a:prstGeom>
            <a:grpFill/>
            <a:ln w="12700">
              <a:noFill/>
              <a:miter lim="800000"/>
              <a:headEnd/>
              <a:tailEnd/>
            </a:ln>
          </p:spPr>
          <p:txBody>
            <a:bodyPr wrap="none" anchor="ctr"/>
            <a:lstStyle/>
            <a:p>
              <a:endParaRPr lang="en-US">
                <a:effectLst/>
              </a:endParaRPr>
            </a:p>
          </p:txBody>
        </p:sp>
      </p:grpSp>
      <p:graphicFrame>
        <p:nvGraphicFramePr>
          <p:cNvPr id="26628" name="Object 14"/>
          <p:cNvGraphicFramePr>
            <a:graphicFrameLocks/>
          </p:cNvGraphicFramePr>
          <p:nvPr/>
        </p:nvGraphicFramePr>
        <p:xfrm>
          <a:off x="4318000" y="2428875"/>
          <a:ext cx="708025" cy="4043363"/>
        </p:xfrm>
        <a:graphic>
          <a:graphicData uri="http://schemas.openxmlformats.org/presentationml/2006/ole">
            <p:oleObj spid="_x0000_s26628" name="Chart" r:id="rId7" imgW="6096000" imgH="4057712" progId="MSGraph.Chart.8">
              <p:embed followColorScheme="full"/>
            </p:oleObj>
          </a:graphicData>
        </a:graphic>
      </p:graphicFrame>
      <p:sp>
        <p:nvSpPr>
          <p:cNvPr id="26633" name="AutoShape 15"/>
          <p:cNvSpPr>
            <a:spLocks noChangeArrowheads="1"/>
          </p:cNvSpPr>
          <p:nvPr/>
        </p:nvSpPr>
        <p:spPr bwMode="auto">
          <a:xfrm>
            <a:off x="4572000" y="4837113"/>
            <a:ext cx="762000" cy="400050"/>
          </a:xfrm>
          <a:prstGeom prst="rightArrow">
            <a:avLst>
              <a:gd name="adj1" fmla="val 50000"/>
              <a:gd name="adj2" fmla="val 95247"/>
            </a:avLst>
          </a:prstGeom>
          <a:solidFill>
            <a:srgbClr val="0000CC"/>
          </a:solidFill>
          <a:ln w="12700">
            <a:noFill/>
            <a:miter lim="800000"/>
            <a:headEnd/>
            <a:tailEnd/>
          </a:ln>
        </p:spPr>
        <p:txBody>
          <a:bodyPr wrap="none" anchor="ctr"/>
          <a:lstStyle/>
          <a:p>
            <a:endParaRPr lang="en-US"/>
          </a:p>
        </p:txBody>
      </p:sp>
      <p:sp>
        <p:nvSpPr>
          <p:cNvPr id="26634" name="Rectangle 16"/>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dirty="0">
                <a:solidFill>
                  <a:schemeClr val="tx1"/>
                </a:solidFill>
                <a:effectLst/>
                <a:latin typeface="Helvetica" pitchFamily="34" charset="0"/>
              </a:rPr>
              <a:t>[0]</a:t>
            </a:r>
            <a:r>
              <a:rPr lang="en-US" sz="1800" dirty="0">
                <a:solidFill>
                  <a:schemeClr val="tx1"/>
                </a:solidFill>
                <a:effectLst/>
                <a:latin typeface="Helvetica" pitchFamily="34" charset="0"/>
              </a:rPr>
              <a:t>       </a:t>
            </a:r>
            <a:r>
              <a:rPr lang="en-US" sz="1800" b="1" dirty="0">
                <a:solidFill>
                  <a:schemeClr val="tx1"/>
                </a:solidFill>
                <a:effectLst/>
                <a:latin typeface="Helvetica" pitchFamily="34" charset="0"/>
              </a:rPr>
              <a:t>[1]        [2]       [3]        [4]       [5]  </a:t>
            </a:r>
          </a:p>
        </p:txBody>
      </p:sp>
      <p:sp>
        <p:nvSpPr>
          <p:cNvPr id="17" name="Rectangle 3"/>
          <p:cNvSpPr>
            <a:spLocks noGrp="1" noChangeArrowheads="1"/>
          </p:cNvSpPr>
          <p:nvPr>
            <p:ph type="title"/>
          </p:nvPr>
        </p:nvSpPr>
        <p:spPr/>
        <p:txBody>
          <a:bodyPr/>
          <a:lstStyle/>
          <a:p>
            <a:pPr>
              <a:defRPr/>
            </a:pPr>
            <a:r>
              <a:rPr lang="en-US" dirty="0" smtClean="0"/>
              <a:t>The Insertion Sort Algorithm</a:t>
            </a:r>
          </a:p>
        </p:txBody>
      </p:sp>
    </p:spTree>
  </p:cSld>
  <p:clrMapOvr>
    <a:masterClrMapping/>
  </p:clrMapOvr>
  <p:transition>
    <p:strips dir="ru"/>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0" name="Object 2"/>
          <p:cNvGraphicFramePr>
            <a:graphicFrameLocks/>
          </p:cNvGraphicFramePr>
          <p:nvPr/>
        </p:nvGraphicFramePr>
        <p:xfrm>
          <a:off x="2757488" y="2428875"/>
          <a:ext cx="6078537" cy="4043363"/>
        </p:xfrm>
        <a:graphic>
          <a:graphicData uri="http://schemas.openxmlformats.org/presentationml/2006/ole">
            <p:oleObj spid="_x0000_s27650" name="Chart" r:id="rId4" imgW="6096000" imgH="4057712" progId="MSGraph.Chart.8">
              <p:embed followColorScheme="full"/>
            </p:oleObj>
          </a:graphicData>
        </a:graphic>
      </p:graphicFrame>
      <p:graphicFrame>
        <p:nvGraphicFramePr>
          <p:cNvPr id="27651" name="Object 3"/>
          <p:cNvGraphicFramePr>
            <a:graphicFrameLocks/>
          </p:cNvGraphicFramePr>
          <p:nvPr/>
        </p:nvGraphicFramePr>
        <p:xfrm>
          <a:off x="3519488" y="2428875"/>
          <a:ext cx="3773487" cy="4043363"/>
        </p:xfrm>
        <a:graphic>
          <a:graphicData uri="http://schemas.openxmlformats.org/presentationml/2006/ole">
            <p:oleObj spid="_x0000_s27651" name="Chart" r:id="rId5" imgW="6096000" imgH="4057712" progId="MSGraph.Chart.8">
              <p:embed followColorScheme="full"/>
            </p:oleObj>
          </a:graphicData>
        </a:graphic>
      </p:graphicFrame>
      <p:sp>
        <p:nvSpPr>
          <p:cNvPr id="27655" name="Rectangle 5"/>
          <p:cNvSpPr>
            <a:spLocks noGrp="1" noChangeArrowheads="1"/>
          </p:cNvSpPr>
          <p:nvPr>
            <p:ph type="body" sz="half" idx="1"/>
          </p:nvPr>
        </p:nvSpPr>
        <p:spPr>
          <a:xfrm>
            <a:off x="434975" y="1851025"/>
            <a:ext cx="2413000" cy="4806950"/>
          </a:xfrm>
          <a:noFill/>
        </p:spPr>
        <p:txBody>
          <a:bodyPr/>
          <a:lstStyle/>
          <a:p>
            <a:pPr>
              <a:buFont typeface="Monotype Sorts" pitchFamily="2" charset="2"/>
              <a:buChar char="·"/>
            </a:pPr>
            <a:r>
              <a:rPr lang="en-US" smtClean="0">
                <a:effectLst/>
              </a:rPr>
              <a:t>...until you reach the location for the new element.</a:t>
            </a:r>
          </a:p>
        </p:txBody>
      </p:sp>
      <p:grpSp>
        <p:nvGrpSpPr>
          <p:cNvPr id="2" name="Group 13"/>
          <p:cNvGrpSpPr>
            <a:grpSpLocks/>
          </p:cNvGrpSpPr>
          <p:nvPr/>
        </p:nvGrpSpPr>
        <p:grpSpPr bwMode="auto">
          <a:xfrm>
            <a:off x="1166813" y="5557838"/>
            <a:ext cx="938212" cy="969962"/>
            <a:chOff x="735" y="3501"/>
            <a:chExt cx="591" cy="611"/>
          </a:xfrm>
          <a:solidFill>
            <a:srgbClr val="00B0F0"/>
          </a:solidFill>
        </p:grpSpPr>
        <p:sp>
          <p:nvSpPr>
            <p:cNvPr id="27659" name="AutoShape 6"/>
            <p:cNvSpPr>
              <a:spLocks noChangeArrowheads="1"/>
            </p:cNvSpPr>
            <p:nvPr/>
          </p:nvSpPr>
          <p:spPr bwMode="auto">
            <a:xfrm>
              <a:off x="735" y="3501"/>
              <a:ext cx="591" cy="611"/>
            </a:xfrm>
            <a:prstGeom prst="roundRect">
              <a:avLst>
                <a:gd name="adj" fmla="val 12495"/>
              </a:avLst>
            </a:prstGeom>
            <a:grpFill/>
            <a:ln w="12700">
              <a:solidFill>
                <a:schemeClr val="tx1"/>
              </a:solidFill>
              <a:round/>
              <a:headEnd/>
              <a:tailEnd/>
            </a:ln>
          </p:spPr>
          <p:txBody>
            <a:bodyPr wrap="none" anchor="ctr"/>
            <a:lstStyle/>
            <a:p>
              <a:endParaRPr lang="en-US"/>
            </a:p>
          </p:txBody>
        </p:sp>
        <p:graphicFrame>
          <p:nvGraphicFramePr>
            <p:cNvPr id="27653" name="Object 7"/>
            <p:cNvGraphicFramePr>
              <a:graphicFrameLocks/>
            </p:cNvGraphicFramePr>
            <p:nvPr/>
          </p:nvGraphicFramePr>
          <p:xfrm>
            <a:off x="819" y="3558"/>
            <a:ext cx="439" cy="401"/>
          </p:xfrm>
          <a:graphic>
            <a:graphicData uri="http://schemas.openxmlformats.org/presentationml/2006/ole">
              <p:oleObj spid="_x0000_s27653" name="Chart" r:id="rId6" imgW="6096000" imgH="4057712" progId="MSGraph.Chart.8">
                <p:embed followColorScheme="full"/>
              </p:oleObj>
            </a:graphicData>
          </a:graphic>
        </p:graphicFrame>
        <p:sp>
          <p:nvSpPr>
            <p:cNvPr id="27660" name="Line 8"/>
            <p:cNvSpPr>
              <a:spLocks noChangeShapeType="1"/>
            </p:cNvSpPr>
            <p:nvPr/>
          </p:nvSpPr>
          <p:spPr bwMode="auto">
            <a:xfrm>
              <a:off x="869" y="3915"/>
              <a:ext cx="211" cy="0"/>
            </a:xfrm>
            <a:prstGeom prst="line">
              <a:avLst/>
            </a:prstGeom>
            <a:grpFill/>
            <a:ln w="25400">
              <a:solidFill>
                <a:srgbClr val="000000"/>
              </a:solidFill>
              <a:round/>
              <a:headEnd/>
              <a:tailEnd/>
            </a:ln>
          </p:spPr>
          <p:txBody>
            <a:bodyPr/>
            <a:lstStyle/>
            <a:p>
              <a:endParaRPr lang="en-US"/>
            </a:p>
          </p:txBody>
        </p:sp>
        <p:sp>
          <p:nvSpPr>
            <p:cNvPr id="27661" name="Rectangle 9"/>
            <p:cNvSpPr>
              <a:spLocks noChangeArrowheads="1"/>
            </p:cNvSpPr>
            <p:nvPr/>
          </p:nvSpPr>
          <p:spPr bwMode="auto">
            <a:xfrm>
              <a:off x="783" y="3757"/>
              <a:ext cx="77" cy="199"/>
            </a:xfrm>
            <a:prstGeom prst="rect">
              <a:avLst/>
            </a:prstGeom>
            <a:grpFill/>
            <a:ln w="12700">
              <a:noFill/>
              <a:miter lim="800000"/>
              <a:headEnd/>
              <a:tailEnd/>
            </a:ln>
          </p:spPr>
          <p:txBody>
            <a:bodyPr wrap="none" anchor="ctr"/>
            <a:lstStyle/>
            <a:p>
              <a:endParaRPr lang="en-US"/>
            </a:p>
          </p:txBody>
        </p:sp>
        <p:sp>
          <p:nvSpPr>
            <p:cNvPr id="27662" name="Rectangle 10"/>
            <p:cNvSpPr>
              <a:spLocks noChangeArrowheads="1"/>
            </p:cNvSpPr>
            <p:nvPr/>
          </p:nvSpPr>
          <p:spPr bwMode="auto">
            <a:xfrm>
              <a:off x="1205" y="3788"/>
              <a:ext cx="72" cy="199"/>
            </a:xfrm>
            <a:prstGeom prst="rect">
              <a:avLst/>
            </a:prstGeom>
            <a:grpFill/>
            <a:ln w="12700">
              <a:noFill/>
              <a:miter lim="800000"/>
              <a:headEnd/>
              <a:tailEnd/>
            </a:ln>
          </p:spPr>
          <p:txBody>
            <a:bodyPr wrap="none" anchor="ctr"/>
            <a:lstStyle/>
            <a:p>
              <a:endParaRPr lang="en-US"/>
            </a:p>
          </p:txBody>
        </p:sp>
        <p:sp>
          <p:nvSpPr>
            <p:cNvPr id="27663" name="Rectangle 11"/>
            <p:cNvSpPr>
              <a:spLocks noChangeArrowheads="1"/>
            </p:cNvSpPr>
            <p:nvPr/>
          </p:nvSpPr>
          <p:spPr bwMode="auto">
            <a:xfrm rot="3180000">
              <a:off x="1098" y="3841"/>
              <a:ext cx="110" cy="199"/>
            </a:xfrm>
            <a:prstGeom prst="rect">
              <a:avLst/>
            </a:prstGeom>
            <a:grpFill/>
            <a:ln w="12700">
              <a:noFill/>
              <a:miter lim="800000"/>
              <a:headEnd/>
              <a:tailEnd/>
            </a:ln>
          </p:spPr>
          <p:txBody>
            <a:bodyPr wrap="none" anchor="ctr"/>
            <a:lstStyle/>
            <a:p>
              <a:endParaRPr lang="en-US"/>
            </a:p>
          </p:txBody>
        </p:sp>
        <p:sp>
          <p:nvSpPr>
            <p:cNvPr id="27664" name="Rectangle 12"/>
            <p:cNvSpPr>
              <a:spLocks noChangeArrowheads="1"/>
            </p:cNvSpPr>
            <p:nvPr/>
          </p:nvSpPr>
          <p:spPr bwMode="auto">
            <a:xfrm>
              <a:off x="779" y="3929"/>
              <a:ext cx="404" cy="132"/>
            </a:xfrm>
            <a:prstGeom prst="rect">
              <a:avLst/>
            </a:prstGeom>
            <a:grpFill/>
            <a:ln w="12700">
              <a:noFill/>
              <a:miter lim="800000"/>
              <a:headEnd/>
              <a:tailEnd/>
            </a:ln>
          </p:spPr>
          <p:txBody>
            <a:bodyPr wrap="none" anchor="ctr"/>
            <a:lstStyle/>
            <a:p>
              <a:endParaRPr lang="en-US"/>
            </a:p>
          </p:txBody>
        </p:sp>
      </p:grpSp>
      <p:graphicFrame>
        <p:nvGraphicFramePr>
          <p:cNvPr id="27652" name="Object 14"/>
          <p:cNvGraphicFramePr>
            <a:graphicFrameLocks/>
          </p:cNvGraphicFramePr>
          <p:nvPr/>
        </p:nvGraphicFramePr>
        <p:xfrm>
          <a:off x="3538538" y="2428875"/>
          <a:ext cx="762000" cy="4043363"/>
        </p:xfrm>
        <a:graphic>
          <a:graphicData uri="http://schemas.openxmlformats.org/presentationml/2006/ole">
            <p:oleObj spid="_x0000_s27652" name="Chart" r:id="rId7" imgW="6096000" imgH="4057712" progId="MSGraph.Chart.8">
              <p:embed followColorScheme="full"/>
            </p:oleObj>
          </a:graphicData>
        </a:graphic>
      </p:graphicFrame>
      <p:sp>
        <p:nvSpPr>
          <p:cNvPr id="27657" name="AutoShape 15"/>
          <p:cNvSpPr>
            <a:spLocks noChangeArrowheads="1"/>
          </p:cNvSpPr>
          <p:nvPr/>
        </p:nvSpPr>
        <p:spPr bwMode="auto">
          <a:xfrm>
            <a:off x="3844925" y="5054600"/>
            <a:ext cx="762000" cy="400050"/>
          </a:xfrm>
          <a:prstGeom prst="rightArrow">
            <a:avLst>
              <a:gd name="adj1" fmla="val 50000"/>
              <a:gd name="adj2" fmla="val 95247"/>
            </a:avLst>
          </a:prstGeom>
          <a:solidFill>
            <a:srgbClr val="0000CC"/>
          </a:solidFill>
          <a:ln w="12700">
            <a:noFill/>
            <a:miter lim="800000"/>
            <a:headEnd/>
            <a:tailEnd/>
          </a:ln>
        </p:spPr>
        <p:txBody>
          <a:bodyPr wrap="none" anchor="ctr"/>
          <a:lstStyle/>
          <a:p>
            <a:endParaRPr lang="en-US"/>
          </a:p>
        </p:txBody>
      </p:sp>
      <p:sp>
        <p:nvSpPr>
          <p:cNvPr id="27658" name="Rectangle 16"/>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a:solidFill>
                  <a:schemeClr val="tx1"/>
                </a:solidFill>
                <a:effectLst/>
                <a:latin typeface="Helvetica" pitchFamily="34" charset="0"/>
              </a:rPr>
              <a:t>[0]</a:t>
            </a:r>
            <a:r>
              <a:rPr lang="en-US" sz="1800">
                <a:solidFill>
                  <a:schemeClr val="tx1"/>
                </a:solidFill>
                <a:effectLst/>
                <a:latin typeface="Helvetica" pitchFamily="34" charset="0"/>
              </a:rPr>
              <a:t>       </a:t>
            </a:r>
            <a:r>
              <a:rPr lang="en-US" sz="1800" b="1">
                <a:solidFill>
                  <a:schemeClr val="tx1"/>
                </a:solidFill>
                <a:effectLst/>
                <a:latin typeface="Helvetica" pitchFamily="34" charset="0"/>
              </a:rPr>
              <a:t>[1]        [2]       [3]        [4]       [5]  </a:t>
            </a:r>
          </a:p>
        </p:txBody>
      </p:sp>
      <p:sp>
        <p:nvSpPr>
          <p:cNvPr id="17" name="Rectangle 3"/>
          <p:cNvSpPr>
            <a:spLocks noGrp="1" noChangeArrowheads="1"/>
          </p:cNvSpPr>
          <p:nvPr>
            <p:ph type="title"/>
          </p:nvPr>
        </p:nvSpPr>
        <p:spPr/>
        <p:txBody>
          <a:bodyPr/>
          <a:lstStyle/>
          <a:p>
            <a:pPr>
              <a:defRPr/>
            </a:pPr>
            <a:r>
              <a:rPr lang="en-US" dirty="0" smtClean="0"/>
              <a:t>The Insertion Sort Algorithm</a:t>
            </a:r>
          </a:p>
        </p:txBody>
      </p:sp>
    </p:spTree>
  </p:cSld>
  <p:clrMapOvr>
    <a:masterClrMapping/>
  </p:clrMapOvr>
  <p:transition>
    <p:strips dir="ru"/>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674" name="Object 2"/>
          <p:cNvGraphicFramePr>
            <a:graphicFrameLocks/>
          </p:cNvGraphicFramePr>
          <p:nvPr/>
        </p:nvGraphicFramePr>
        <p:xfrm>
          <a:off x="2757488" y="2428875"/>
          <a:ext cx="6078537" cy="4043363"/>
        </p:xfrm>
        <a:graphic>
          <a:graphicData uri="http://schemas.openxmlformats.org/presentationml/2006/ole">
            <p:oleObj spid="_x0000_s28674" name="Chart" r:id="rId4" imgW="6096000" imgH="4057712" progId="MSGraph.Chart.8">
              <p:embed followColorScheme="full"/>
            </p:oleObj>
          </a:graphicData>
        </a:graphic>
      </p:graphicFrame>
      <p:graphicFrame>
        <p:nvGraphicFramePr>
          <p:cNvPr id="28675" name="Object 3"/>
          <p:cNvGraphicFramePr>
            <a:graphicFrameLocks/>
          </p:cNvGraphicFramePr>
          <p:nvPr/>
        </p:nvGraphicFramePr>
        <p:xfrm>
          <a:off x="3519488" y="2428875"/>
          <a:ext cx="3773487" cy="4043363"/>
        </p:xfrm>
        <a:graphic>
          <a:graphicData uri="http://schemas.openxmlformats.org/presentationml/2006/ole">
            <p:oleObj spid="_x0000_s28675" name="Chart" r:id="rId5" imgW="6096000" imgH="4057712" progId="MSGraph.Chart.8">
              <p:embed followColorScheme="full"/>
            </p:oleObj>
          </a:graphicData>
        </a:graphic>
      </p:graphicFrame>
      <p:sp>
        <p:nvSpPr>
          <p:cNvPr id="28678" name="Rectangle 5"/>
          <p:cNvSpPr>
            <a:spLocks noGrp="1" noChangeArrowheads="1"/>
          </p:cNvSpPr>
          <p:nvPr>
            <p:ph type="body" sz="half" idx="1"/>
          </p:nvPr>
        </p:nvSpPr>
        <p:spPr>
          <a:xfrm>
            <a:off x="434975" y="1851025"/>
            <a:ext cx="2413000" cy="4806950"/>
          </a:xfrm>
          <a:noFill/>
        </p:spPr>
        <p:txBody>
          <a:bodyPr/>
          <a:lstStyle/>
          <a:p>
            <a:pPr>
              <a:buFont typeface="Monotype Sorts" pitchFamily="2" charset="2"/>
              <a:buChar char="¸"/>
            </a:pPr>
            <a:r>
              <a:rPr lang="en-US" dirty="0" smtClean="0">
                <a:effectLst/>
              </a:rPr>
              <a:t>Copy the new element back into the array, at the correct location.</a:t>
            </a:r>
          </a:p>
        </p:txBody>
      </p:sp>
      <p:grpSp>
        <p:nvGrpSpPr>
          <p:cNvPr id="2" name="Group 13"/>
          <p:cNvGrpSpPr>
            <a:grpSpLocks/>
          </p:cNvGrpSpPr>
          <p:nvPr/>
        </p:nvGrpSpPr>
        <p:grpSpPr bwMode="auto">
          <a:xfrm>
            <a:off x="1166813" y="5557838"/>
            <a:ext cx="938212" cy="969962"/>
            <a:chOff x="735" y="3501"/>
            <a:chExt cx="591" cy="611"/>
          </a:xfrm>
          <a:solidFill>
            <a:srgbClr val="00B0F0"/>
          </a:solidFill>
        </p:grpSpPr>
        <p:sp>
          <p:nvSpPr>
            <p:cNvPr id="28686" name="AutoShape 6"/>
            <p:cNvSpPr>
              <a:spLocks noChangeArrowheads="1"/>
            </p:cNvSpPr>
            <p:nvPr/>
          </p:nvSpPr>
          <p:spPr bwMode="auto">
            <a:xfrm>
              <a:off x="735" y="3501"/>
              <a:ext cx="591" cy="611"/>
            </a:xfrm>
            <a:prstGeom prst="roundRect">
              <a:avLst>
                <a:gd name="adj" fmla="val 12495"/>
              </a:avLst>
            </a:prstGeom>
            <a:grpFill/>
            <a:ln w="12700">
              <a:solidFill>
                <a:schemeClr val="tx1"/>
              </a:solidFill>
              <a:round/>
              <a:headEnd/>
              <a:tailEnd/>
            </a:ln>
          </p:spPr>
          <p:txBody>
            <a:bodyPr wrap="none" anchor="ctr"/>
            <a:lstStyle/>
            <a:p>
              <a:endParaRPr lang="en-US"/>
            </a:p>
          </p:txBody>
        </p:sp>
        <p:graphicFrame>
          <p:nvGraphicFramePr>
            <p:cNvPr id="28676" name="Object 7"/>
            <p:cNvGraphicFramePr>
              <a:graphicFrameLocks/>
            </p:cNvGraphicFramePr>
            <p:nvPr/>
          </p:nvGraphicFramePr>
          <p:xfrm>
            <a:off x="819" y="3558"/>
            <a:ext cx="439" cy="401"/>
          </p:xfrm>
          <a:graphic>
            <a:graphicData uri="http://schemas.openxmlformats.org/presentationml/2006/ole">
              <p:oleObj spid="_x0000_s28676" name="Chart" r:id="rId6" imgW="6096000" imgH="4057712" progId="MSGraph.Chart.8">
                <p:embed followColorScheme="full"/>
              </p:oleObj>
            </a:graphicData>
          </a:graphic>
        </p:graphicFrame>
        <p:sp>
          <p:nvSpPr>
            <p:cNvPr id="28687" name="Line 8"/>
            <p:cNvSpPr>
              <a:spLocks noChangeShapeType="1"/>
            </p:cNvSpPr>
            <p:nvPr/>
          </p:nvSpPr>
          <p:spPr bwMode="auto">
            <a:xfrm>
              <a:off x="869" y="3915"/>
              <a:ext cx="211" cy="0"/>
            </a:xfrm>
            <a:prstGeom prst="line">
              <a:avLst/>
            </a:prstGeom>
            <a:grpFill/>
            <a:ln w="25400">
              <a:solidFill>
                <a:srgbClr val="000000"/>
              </a:solidFill>
              <a:round/>
              <a:headEnd/>
              <a:tailEnd/>
            </a:ln>
          </p:spPr>
          <p:txBody>
            <a:bodyPr/>
            <a:lstStyle/>
            <a:p>
              <a:endParaRPr lang="en-US"/>
            </a:p>
          </p:txBody>
        </p:sp>
        <p:sp>
          <p:nvSpPr>
            <p:cNvPr id="28688" name="Rectangle 9"/>
            <p:cNvSpPr>
              <a:spLocks noChangeArrowheads="1"/>
            </p:cNvSpPr>
            <p:nvPr/>
          </p:nvSpPr>
          <p:spPr bwMode="auto">
            <a:xfrm>
              <a:off x="783" y="3757"/>
              <a:ext cx="77" cy="199"/>
            </a:xfrm>
            <a:prstGeom prst="rect">
              <a:avLst/>
            </a:prstGeom>
            <a:grpFill/>
            <a:ln w="12700">
              <a:noFill/>
              <a:miter lim="800000"/>
              <a:headEnd/>
              <a:tailEnd/>
            </a:ln>
          </p:spPr>
          <p:txBody>
            <a:bodyPr wrap="none" anchor="ctr"/>
            <a:lstStyle/>
            <a:p>
              <a:endParaRPr lang="en-US"/>
            </a:p>
          </p:txBody>
        </p:sp>
        <p:sp>
          <p:nvSpPr>
            <p:cNvPr id="28689" name="Rectangle 10"/>
            <p:cNvSpPr>
              <a:spLocks noChangeArrowheads="1"/>
            </p:cNvSpPr>
            <p:nvPr/>
          </p:nvSpPr>
          <p:spPr bwMode="auto">
            <a:xfrm>
              <a:off x="1205" y="3788"/>
              <a:ext cx="72" cy="199"/>
            </a:xfrm>
            <a:prstGeom prst="rect">
              <a:avLst/>
            </a:prstGeom>
            <a:grpFill/>
            <a:ln w="12700">
              <a:noFill/>
              <a:miter lim="800000"/>
              <a:headEnd/>
              <a:tailEnd/>
            </a:ln>
          </p:spPr>
          <p:txBody>
            <a:bodyPr wrap="none" anchor="ctr"/>
            <a:lstStyle/>
            <a:p>
              <a:endParaRPr lang="en-US"/>
            </a:p>
          </p:txBody>
        </p:sp>
        <p:sp>
          <p:nvSpPr>
            <p:cNvPr id="28690" name="Rectangle 11"/>
            <p:cNvSpPr>
              <a:spLocks noChangeArrowheads="1"/>
            </p:cNvSpPr>
            <p:nvPr/>
          </p:nvSpPr>
          <p:spPr bwMode="auto">
            <a:xfrm rot="3180000">
              <a:off x="1098" y="3841"/>
              <a:ext cx="110" cy="199"/>
            </a:xfrm>
            <a:prstGeom prst="rect">
              <a:avLst/>
            </a:prstGeom>
            <a:grpFill/>
            <a:ln w="12700">
              <a:noFill/>
              <a:miter lim="800000"/>
              <a:headEnd/>
              <a:tailEnd/>
            </a:ln>
          </p:spPr>
          <p:txBody>
            <a:bodyPr wrap="none" anchor="ctr"/>
            <a:lstStyle/>
            <a:p>
              <a:endParaRPr lang="en-US"/>
            </a:p>
          </p:txBody>
        </p:sp>
        <p:sp>
          <p:nvSpPr>
            <p:cNvPr id="28691" name="Rectangle 12"/>
            <p:cNvSpPr>
              <a:spLocks noChangeArrowheads="1"/>
            </p:cNvSpPr>
            <p:nvPr/>
          </p:nvSpPr>
          <p:spPr bwMode="auto">
            <a:xfrm>
              <a:off x="779" y="3929"/>
              <a:ext cx="404" cy="132"/>
            </a:xfrm>
            <a:prstGeom prst="rect">
              <a:avLst/>
            </a:prstGeom>
            <a:grpFill/>
            <a:ln w="12700">
              <a:noFill/>
              <a:miter lim="800000"/>
              <a:headEnd/>
              <a:tailEnd/>
            </a:ln>
          </p:spPr>
          <p:txBody>
            <a:bodyPr wrap="none" anchor="ctr"/>
            <a:lstStyle/>
            <a:p>
              <a:endParaRPr lang="en-US"/>
            </a:p>
          </p:txBody>
        </p:sp>
      </p:grpSp>
      <p:sp>
        <p:nvSpPr>
          <p:cNvPr id="28680" name="Line 14"/>
          <p:cNvSpPr>
            <a:spLocks noChangeShapeType="1"/>
          </p:cNvSpPr>
          <p:nvPr/>
        </p:nvSpPr>
        <p:spPr bwMode="auto">
          <a:xfrm flipV="1">
            <a:off x="2032000" y="5661025"/>
            <a:ext cx="1633538" cy="254000"/>
          </a:xfrm>
          <a:prstGeom prst="line">
            <a:avLst/>
          </a:prstGeom>
          <a:noFill/>
          <a:ln w="50800">
            <a:solidFill>
              <a:srgbClr val="0000CC"/>
            </a:solidFill>
            <a:round/>
            <a:headEnd/>
            <a:tailEnd type="triangle" w="med" len="med"/>
          </a:ln>
        </p:spPr>
        <p:txBody>
          <a:bodyPr/>
          <a:lstStyle/>
          <a:p>
            <a:endParaRPr lang="en-US"/>
          </a:p>
        </p:txBody>
      </p:sp>
      <p:sp>
        <p:nvSpPr>
          <p:cNvPr id="28681" name="Rectangle 15"/>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a:solidFill>
                  <a:schemeClr val="tx1"/>
                </a:solidFill>
                <a:effectLst/>
                <a:latin typeface="Helvetica" pitchFamily="34" charset="0"/>
              </a:rPr>
              <a:t>[0]</a:t>
            </a:r>
            <a:r>
              <a:rPr lang="en-US" sz="1800">
                <a:solidFill>
                  <a:schemeClr val="tx1"/>
                </a:solidFill>
                <a:effectLst/>
                <a:latin typeface="Helvetica" pitchFamily="34" charset="0"/>
              </a:rPr>
              <a:t>       </a:t>
            </a:r>
            <a:r>
              <a:rPr lang="en-US" sz="1800" b="1">
                <a:solidFill>
                  <a:schemeClr val="tx1"/>
                </a:solidFill>
                <a:effectLst/>
                <a:latin typeface="Helvetica" pitchFamily="34" charset="0"/>
              </a:rPr>
              <a:t>[1]        [2]       [3]        [4]       [5]  </a:t>
            </a:r>
          </a:p>
        </p:txBody>
      </p:sp>
      <p:grpSp>
        <p:nvGrpSpPr>
          <p:cNvPr id="3" name="Group 19"/>
          <p:cNvGrpSpPr>
            <a:grpSpLocks/>
          </p:cNvGrpSpPr>
          <p:nvPr/>
        </p:nvGrpSpPr>
        <p:grpSpPr bwMode="auto">
          <a:xfrm>
            <a:off x="5168900" y="1928813"/>
            <a:ext cx="3898900" cy="4675187"/>
            <a:chOff x="3304" y="1215"/>
            <a:chExt cx="2456" cy="2945"/>
          </a:xfrm>
        </p:grpSpPr>
        <p:sp>
          <p:nvSpPr>
            <p:cNvPr id="28683" name="Rectangle 16"/>
            <p:cNvSpPr>
              <a:spLocks noChangeArrowheads="1"/>
            </p:cNvSpPr>
            <p:nvPr/>
          </p:nvSpPr>
          <p:spPr bwMode="auto">
            <a:xfrm>
              <a:off x="3304" y="1215"/>
              <a:ext cx="1341" cy="312"/>
            </a:xfrm>
            <a:prstGeom prst="rect">
              <a:avLst/>
            </a:prstGeom>
            <a:pattFill prst="pct90">
              <a:fgClr>
                <a:srgbClr val="FFFFFF"/>
              </a:fgClr>
              <a:bgClr>
                <a:schemeClr val="bg1"/>
              </a:bgClr>
            </a:pattFill>
            <a:ln w="12700">
              <a:solidFill>
                <a:srgbClr val="000000"/>
              </a:solidFill>
              <a:miter lim="800000"/>
              <a:headEnd/>
              <a:tailEnd/>
            </a:ln>
          </p:spPr>
          <p:txBody>
            <a:bodyPr wrap="none" lIns="90488" tIns="44450" rIns="90488" bIns="44450" anchor="ctr"/>
            <a:lstStyle/>
            <a:p>
              <a:pPr algn="ctr"/>
              <a:r>
                <a:rPr lang="en-US" b="1">
                  <a:solidFill>
                    <a:srgbClr val="000000"/>
                  </a:solidFill>
                  <a:effectLst/>
                </a:rPr>
                <a:t>Sorted side</a:t>
              </a:r>
            </a:p>
          </p:txBody>
        </p:sp>
        <p:sp>
          <p:nvSpPr>
            <p:cNvPr id="28684" name="Rectangle 17"/>
            <p:cNvSpPr>
              <a:spLocks noChangeArrowheads="1"/>
            </p:cNvSpPr>
            <p:nvPr/>
          </p:nvSpPr>
          <p:spPr bwMode="auto">
            <a:xfrm>
              <a:off x="4680" y="1220"/>
              <a:ext cx="1080" cy="312"/>
            </a:xfrm>
            <a:prstGeom prst="rect">
              <a:avLst/>
            </a:prstGeom>
            <a:solidFill>
              <a:srgbClr val="00B0F0"/>
            </a:solidFill>
            <a:ln w="12700">
              <a:solidFill>
                <a:srgbClr val="000000"/>
              </a:solidFill>
              <a:miter lim="800000"/>
              <a:headEnd/>
              <a:tailEnd/>
            </a:ln>
          </p:spPr>
          <p:txBody>
            <a:bodyPr wrap="none" lIns="90488" tIns="44450" rIns="90488" bIns="44450" anchor="ctr"/>
            <a:lstStyle/>
            <a:p>
              <a:pPr algn="ctr"/>
              <a:r>
                <a:rPr lang="en-US" b="1" dirty="0">
                  <a:solidFill>
                    <a:srgbClr val="FFFFFF"/>
                  </a:solidFill>
                  <a:effectLst/>
                </a:rPr>
                <a:t>Unsorted side</a:t>
              </a:r>
            </a:p>
          </p:txBody>
        </p:sp>
        <p:sp>
          <p:nvSpPr>
            <p:cNvPr id="28685" name="Line 18"/>
            <p:cNvSpPr>
              <a:spLocks noChangeShapeType="1"/>
            </p:cNvSpPr>
            <p:nvPr/>
          </p:nvSpPr>
          <p:spPr bwMode="auto">
            <a:xfrm>
              <a:off x="4660" y="1291"/>
              <a:ext cx="0" cy="2869"/>
            </a:xfrm>
            <a:prstGeom prst="line">
              <a:avLst/>
            </a:prstGeom>
            <a:noFill/>
            <a:ln w="12700">
              <a:solidFill>
                <a:schemeClr val="accent2"/>
              </a:solidFill>
              <a:prstDash val="lgDash"/>
              <a:round/>
              <a:headEnd/>
              <a:tailEnd/>
            </a:ln>
          </p:spPr>
          <p:txBody>
            <a:bodyPr/>
            <a:lstStyle/>
            <a:p>
              <a:endParaRPr lang="en-US"/>
            </a:p>
          </p:txBody>
        </p:sp>
      </p:grpSp>
      <p:sp>
        <p:nvSpPr>
          <p:cNvPr id="20" name="Rectangle 3"/>
          <p:cNvSpPr>
            <a:spLocks noGrp="1" noChangeArrowheads="1"/>
          </p:cNvSpPr>
          <p:nvPr>
            <p:ph type="title"/>
          </p:nvPr>
        </p:nvSpPr>
        <p:spPr/>
        <p:txBody>
          <a:bodyPr/>
          <a:lstStyle/>
          <a:p>
            <a:pPr>
              <a:defRPr/>
            </a:pPr>
            <a:r>
              <a:rPr lang="en-US" dirty="0" smtClean="0"/>
              <a:t>The Insertion Sort Algorithm</a:t>
            </a:r>
          </a:p>
        </p:txBody>
      </p:sp>
    </p:spTree>
  </p:cSld>
  <p:clrMapOvr>
    <a:masterClrMapping/>
  </p:clrMapOvr>
  <p:transition>
    <p:strips dir="ru"/>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698" name="Object 2"/>
          <p:cNvGraphicFramePr>
            <a:graphicFrameLocks/>
          </p:cNvGraphicFramePr>
          <p:nvPr/>
        </p:nvGraphicFramePr>
        <p:xfrm>
          <a:off x="2963863" y="2428875"/>
          <a:ext cx="5872162" cy="4043363"/>
        </p:xfrm>
        <a:graphic>
          <a:graphicData uri="http://schemas.openxmlformats.org/presentationml/2006/ole">
            <p:oleObj spid="_x0000_s29698" name="Chart" r:id="rId4" imgW="6096000" imgH="4057712" progId="MSGraph.Chart.8">
              <p:embed followColorScheme="full"/>
            </p:oleObj>
          </a:graphicData>
        </a:graphic>
      </p:graphicFrame>
      <p:grpSp>
        <p:nvGrpSpPr>
          <p:cNvPr id="2" name="Group 11"/>
          <p:cNvGrpSpPr>
            <a:grpSpLocks/>
          </p:cNvGrpSpPr>
          <p:nvPr/>
        </p:nvGrpSpPr>
        <p:grpSpPr bwMode="auto">
          <a:xfrm>
            <a:off x="1166813" y="5049838"/>
            <a:ext cx="938212" cy="1477962"/>
            <a:chOff x="735" y="3181"/>
            <a:chExt cx="591" cy="931"/>
          </a:xfrm>
          <a:solidFill>
            <a:srgbClr val="00B0F0"/>
          </a:solidFill>
        </p:grpSpPr>
        <p:sp>
          <p:nvSpPr>
            <p:cNvPr id="29711" name="AutoShape 4"/>
            <p:cNvSpPr>
              <a:spLocks noChangeArrowheads="1"/>
            </p:cNvSpPr>
            <p:nvPr/>
          </p:nvSpPr>
          <p:spPr bwMode="auto">
            <a:xfrm>
              <a:off x="735" y="3181"/>
              <a:ext cx="591" cy="931"/>
            </a:xfrm>
            <a:prstGeom prst="roundRect">
              <a:avLst>
                <a:gd name="adj" fmla="val 12495"/>
              </a:avLst>
            </a:prstGeom>
            <a:grpFill/>
            <a:ln w="12700">
              <a:solidFill>
                <a:schemeClr val="tx1"/>
              </a:solidFill>
              <a:round/>
              <a:headEnd/>
              <a:tailEnd/>
            </a:ln>
          </p:spPr>
          <p:txBody>
            <a:bodyPr wrap="none" anchor="ctr"/>
            <a:lstStyle/>
            <a:p>
              <a:endParaRPr lang="en-US"/>
            </a:p>
          </p:txBody>
        </p:sp>
        <p:graphicFrame>
          <p:nvGraphicFramePr>
            <p:cNvPr id="29699" name="Object 5"/>
            <p:cNvGraphicFramePr>
              <a:graphicFrameLocks/>
            </p:cNvGraphicFramePr>
            <p:nvPr/>
          </p:nvGraphicFramePr>
          <p:xfrm>
            <a:off x="867" y="3326"/>
            <a:ext cx="330" cy="633"/>
          </p:xfrm>
          <a:graphic>
            <a:graphicData uri="http://schemas.openxmlformats.org/presentationml/2006/ole">
              <p:oleObj spid="_x0000_s29699" name="Chart" r:id="rId5" imgW="6096000" imgH="4057712" progId="MSGraph.Chart.8">
                <p:embed followColorScheme="full"/>
              </p:oleObj>
            </a:graphicData>
          </a:graphic>
        </p:graphicFrame>
        <p:sp>
          <p:nvSpPr>
            <p:cNvPr id="29712" name="Line 6"/>
            <p:cNvSpPr>
              <a:spLocks noChangeShapeType="1"/>
            </p:cNvSpPr>
            <p:nvPr/>
          </p:nvSpPr>
          <p:spPr bwMode="auto">
            <a:xfrm>
              <a:off x="869" y="3915"/>
              <a:ext cx="211" cy="0"/>
            </a:xfrm>
            <a:prstGeom prst="line">
              <a:avLst/>
            </a:prstGeom>
            <a:grpFill/>
            <a:ln w="25400">
              <a:solidFill>
                <a:srgbClr val="000000"/>
              </a:solidFill>
              <a:round/>
              <a:headEnd/>
              <a:tailEnd/>
            </a:ln>
          </p:spPr>
          <p:txBody>
            <a:bodyPr/>
            <a:lstStyle/>
            <a:p>
              <a:endParaRPr lang="en-US"/>
            </a:p>
          </p:txBody>
        </p:sp>
        <p:sp>
          <p:nvSpPr>
            <p:cNvPr id="29713" name="Rectangle 7"/>
            <p:cNvSpPr>
              <a:spLocks noChangeArrowheads="1"/>
            </p:cNvSpPr>
            <p:nvPr/>
          </p:nvSpPr>
          <p:spPr bwMode="auto">
            <a:xfrm>
              <a:off x="783" y="3757"/>
              <a:ext cx="77" cy="199"/>
            </a:xfrm>
            <a:prstGeom prst="rect">
              <a:avLst/>
            </a:prstGeom>
            <a:grpFill/>
            <a:ln w="12700">
              <a:noFill/>
              <a:miter lim="800000"/>
              <a:headEnd/>
              <a:tailEnd/>
            </a:ln>
          </p:spPr>
          <p:txBody>
            <a:bodyPr wrap="none" anchor="ctr"/>
            <a:lstStyle/>
            <a:p>
              <a:endParaRPr lang="en-US"/>
            </a:p>
          </p:txBody>
        </p:sp>
        <p:sp>
          <p:nvSpPr>
            <p:cNvPr id="29714" name="Rectangle 8"/>
            <p:cNvSpPr>
              <a:spLocks noChangeArrowheads="1"/>
            </p:cNvSpPr>
            <p:nvPr/>
          </p:nvSpPr>
          <p:spPr bwMode="auto">
            <a:xfrm>
              <a:off x="1205" y="3788"/>
              <a:ext cx="72" cy="199"/>
            </a:xfrm>
            <a:prstGeom prst="rect">
              <a:avLst/>
            </a:prstGeom>
            <a:grpFill/>
            <a:ln w="12700">
              <a:noFill/>
              <a:miter lim="800000"/>
              <a:headEnd/>
              <a:tailEnd/>
            </a:ln>
          </p:spPr>
          <p:txBody>
            <a:bodyPr wrap="none" anchor="ctr"/>
            <a:lstStyle/>
            <a:p>
              <a:endParaRPr lang="en-US"/>
            </a:p>
          </p:txBody>
        </p:sp>
        <p:sp>
          <p:nvSpPr>
            <p:cNvPr id="29715" name="Rectangle 9"/>
            <p:cNvSpPr>
              <a:spLocks noChangeArrowheads="1"/>
            </p:cNvSpPr>
            <p:nvPr/>
          </p:nvSpPr>
          <p:spPr bwMode="auto">
            <a:xfrm rot="3180000">
              <a:off x="1098" y="3829"/>
              <a:ext cx="110" cy="199"/>
            </a:xfrm>
            <a:prstGeom prst="rect">
              <a:avLst/>
            </a:prstGeom>
            <a:grpFill/>
            <a:ln w="12700">
              <a:noFill/>
              <a:miter lim="800000"/>
              <a:headEnd/>
              <a:tailEnd/>
            </a:ln>
          </p:spPr>
          <p:txBody>
            <a:bodyPr wrap="none" anchor="ctr"/>
            <a:lstStyle/>
            <a:p>
              <a:endParaRPr lang="en-US"/>
            </a:p>
          </p:txBody>
        </p:sp>
        <p:sp>
          <p:nvSpPr>
            <p:cNvPr id="29716" name="Rectangle 10"/>
            <p:cNvSpPr>
              <a:spLocks noChangeArrowheads="1"/>
            </p:cNvSpPr>
            <p:nvPr/>
          </p:nvSpPr>
          <p:spPr bwMode="auto">
            <a:xfrm>
              <a:off x="779" y="3929"/>
              <a:ext cx="404" cy="132"/>
            </a:xfrm>
            <a:prstGeom prst="rect">
              <a:avLst/>
            </a:prstGeom>
            <a:grpFill/>
            <a:ln w="12700">
              <a:noFill/>
              <a:miter lim="800000"/>
              <a:headEnd/>
              <a:tailEnd/>
            </a:ln>
          </p:spPr>
          <p:txBody>
            <a:bodyPr wrap="none" anchor="ctr"/>
            <a:lstStyle/>
            <a:p>
              <a:endParaRPr lang="en-US"/>
            </a:p>
          </p:txBody>
        </p:sp>
      </p:grpSp>
      <p:sp>
        <p:nvSpPr>
          <p:cNvPr id="63500" name="Rectangle 12"/>
          <p:cNvSpPr>
            <a:spLocks noGrp="1" noChangeArrowheads="1"/>
          </p:cNvSpPr>
          <p:nvPr>
            <p:ph type="body" sz="half" idx="1"/>
          </p:nvPr>
        </p:nvSpPr>
        <p:spPr>
          <a:xfrm>
            <a:off x="685800" y="1447800"/>
            <a:ext cx="2344738" cy="4114800"/>
          </a:xfrm>
        </p:spPr>
        <p:txBody>
          <a:bodyPr/>
          <a:lstStyle/>
          <a:p>
            <a:pPr>
              <a:defRPr/>
            </a:pPr>
            <a:r>
              <a:rPr lang="en-US" dirty="0" smtClean="0"/>
              <a:t>The last element must also be inserted. Start by copying it...</a:t>
            </a:r>
          </a:p>
        </p:txBody>
      </p:sp>
      <p:sp>
        <p:nvSpPr>
          <p:cNvPr id="29703" name="Rectangle 13"/>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a:solidFill>
                  <a:schemeClr val="tx1"/>
                </a:solidFill>
                <a:effectLst/>
                <a:latin typeface="Helvetica" pitchFamily="34" charset="0"/>
              </a:rPr>
              <a:t>[0]</a:t>
            </a:r>
            <a:r>
              <a:rPr lang="en-US" sz="1800">
                <a:solidFill>
                  <a:schemeClr val="tx1"/>
                </a:solidFill>
                <a:effectLst/>
                <a:latin typeface="Helvetica" pitchFamily="34" charset="0"/>
              </a:rPr>
              <a:t>       </a:t>
            </a:r>
            <a:r>
              <a:rPr lang="en-US" sz="1800" b="1">
                <a:solidFill>
                  <a:schemeClr val="tx1"/>
                </a:solidFill>
                <a:effectLst/>
                <a:latin typeface="Helvetica" pitchFamily="34" charset="0"/>
              </a:rPr>
              <a:t>[1]        [2]       [3]        [4]       [5]  </a:t>
            </a:r>
          </a:p>
        </p:txBody>
      </p:sp>
      <p:grpSp>
        <p:nvGrpSpPr>
          <p:cNvPr id="3" name="Group 16"/>
          <p:cNvGrpSpPr>
            <a:grpSpLocks/>
          </p:cNvGrpSpPr>
          <p:nvPr/>
        </p:nvGrpSpPr>
        <p:grpSpPr bwMode="auto">
          <a:xfrm>
            <a:off x="1963738" y="4924425"/>
            <a:ext cx="6308725" cy="1239838"/>
            <a:chOff x="1237" y="3102"/>
            <a:chExt cx="3974" cy="781"/>
          </a:xfrm>
        </p:grpSpPr>
        <p:sp>
          <p:nvSpPr>
            <p:cNvPr id="29709" name="Oval 14"/>
            <p:cNvSpPr>
              <a:spLocks noChangeArrowheads="1"/>
            </p:cNvSpPr>
            <p:nvPr/>
          </p:nvSpPr>
          <p:spPr bwMode="auto">
            <a:xfrm>
              <a:off x="4502" y="3102"/>
              <a:ext cx="709" cy="781"/>
            </a:xfrm>
            <a:prstGeom prst="ellipse">
              <a:avLst/>
            </a:prstGeom>
            <a:noFill/>
            <a:ln w="50800">
              <a:solidFill>
                <a:srgbClr val="0000CC"/>
              </a:solidFill>
              <a:round/>
              <a:headEnd/>
              <a:tailEnd/>
            </a:ln>
          </p:spPr>
          <p:txBody>
            <a:bodyPr wrap="none" anchor="ctr"/>
            <a:lstStyle/>
            <a:p>
              <a:endParaRPr lang="en-US">
                <a:effectLst/>
              </a:endParaRPr>
            </a:p>
          </p:txBody>
        </p:sp>
        <p:sp>
          <p:nvSpPr>
            <p:cNvPr id="29710" name="Arc 15"/>
            <p:cNvSpPr>
              <a:spLocks/>
            </p:cNvSpPr>
            <p:nvPr/>
          </p:nvSpPr>
          <p:spPr bwMode="auto">
            <a:xfrm>
              <a:off x="1237" y="3610"/>
              <a:ext cx="3327" cy="225"/>
            </a:xfrm>
            <a:custGeom>
              <a:avLst/>
              <a:gdLst>
                <a:gd name="T0" fmla="*/ 3327 w 21600"/>
                <a:gd name="T1" fmla="*/ 0 h 21600"/>
                <a:gd name="T2" fmla="*/ 0 w 21600"/>
                <a:gd name="T3" fmla="*/ 225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50800" cap="rnd">
              <a:solidFill>
                <a:srgbClr val="0000CC"/>
              </a:solidFill>
              <a:round/>
              <a:headEnd/>
              <a:tailEnd type="triangle" w="med" len="med"/>
            </a:ln>
          </p:spPr>
          <p:txBody>
            <a:bodyPr/>
            <a:lstStyle/>
            <a:p>
              <a:endParaRPr lang="en-US">
                <a:effectLst/>
              </a:endParaRPr>
            </a:p>
          </p:txBody>
        </p:sp>
      </p:grpSp>
      <p:grpSp>
        <p:nvGrpSpPr>
          <p:cNvPr id="4" name="Group 20"/>
          <p:cNvGrpSpPr>
            <a:grpSpLocks/>
          </p:cNvGrpSpPr>
          <p:nvPr/>
        </p:nvGrpSpPr>
        <p:grpSpPr bwMode="auto">
          <a:xfrm>
            <a:off x="5105400" y="1928813"/>
            <a:ext cx="3898900" cy="4675187"/>
            <a:chOff x="3304" y="1215"/>
            <a:chExt cx="2456" cy="2945"/>
          </a:xfrm>
        </p:grpSpPr>
        <p:sp>
          <p:nvSpPr>
            <p:cNvPr id="29706" name="Rectangle 17"/>
            <p:cNvSpPr>
              <a:spLocks noChangeArrowheads="1"/>
            </p:cNvSpPr>
            <p:nvPr/>
          </p:nvSpPr>
          <p:spPr bwMode="auto">
            <a:xfrm>
              <a:off x="3304" y="1215"/>
              <a:ext cx="1341" cy="312"/>
            </a:xfrm>
            <a:prstGeom prst="rect">
              <a:avLst/>
            </a:prstGeom>
            <a:pattFill prst="pct90">
              <a:fgClr>
                <a:srgbClr val="FFFFFF"/>
              </a:fgClr>
              <a:bgClr>
                <a:schemeClr val="bg1"/>
              </a:bgClr>
            </a:pattFill>
            <a:ln w="12700">
              <a:solidFill>
                <a:srgbClr val="000000"/>
              </a:solidFill>
              <a:miter lim="800000"/>
              <a:headEnd/>
              <a:tailEnd/>
            </a:ln>
          </p:spPr>
          <p:txBody>
            <a:bodyPr wrap="none" lIns="90488" tIns="44450" rIns="90488" bIns="44450" anchor="ctr"/>
            <a:lstStyle/>
            <a:p>
              <a:pPr algn="ctr"/>
              <a:r>
                <a:rPr lang="en-US" b="1">
                  <a:solidFill>
                    <a:srgbClr val="000000"/>
                  </a:solidFill>
                  <a:effectLst/>
                </a:rPr>
                <a:t>Sorted side</a:t>
              </a:r>
            </a:p>
          </p:txBody>
        </p:sp>
        <p:sp>
          <p:nvSpPr>
            <p:cNvPr id="29707" name="Rectangle 18"/>
            <p:cNvSpPr>
              <a:spLocks noChangeArrowheads="1"/>
            </p:cNvSpPr>
            <p:nvPr/>
          </p:nvSpPr>
          <p:spPr bwMode="auto">
            <a:xfrm>
              <a:off x="4680" y="1220"/>
              <a:ext cx="1080" cy="312"/>
            </a:xfrm>
            <a:prstGeom prst="rect">
              <a:avLst/>
            </a:prstGeom>
            <a:solidFill>
              <a:srgbClr val="00B0F0"/>
            </a:solidFill>
            <a:ln w="12700">
              <a:solidFill>
                <a:srgbClr val="000000"/>
              </a:solidFill>
              <a:miter lim="800000"/>
              <a:headEnd/>
              <a:tailEnd/>
            </a:ln>
          </p:spPr>
          <p:txBody>
            <a:bodyPr wrap="none" lIns="90488" tIns="44450" rIns="90488" bIns="44450" anchor="ctr"/>
            <a:lstStyle/>
            <a:p>
              <a:pPr algn="ctr"/>
              <a:r>
                <a:rPr lang="en-US" b="1" dirty="0">
                  <a:solidFill>
                    <a:srgbClr val="FFFFFF"/>
                  </a:solidFill>
                  <a:effectLst/>
                </a:rPr>
                <a:t>Unsorted side</a:t>
              </a:r>
            </a:p>
          </p:txBody>
        </p:sp>
        <p:sp>
          <p:nvSpPr>
            <p:cNvPr id="29708" name="Line 19"/>
            <p:cNvSpPr>
              <a:spLocks noChangeShapeType="1"/>
            </p:cNvSpPr>
            <p:nvPr/>
          </p:nvSpPr>
          <p:spPr bwMode="auto">
            <a:xfrm>
              <a:off x="4660" y="1291"/>
              <a:ext cx="0" cy="2869"/>
            </a:xfrm>
            <a:prstGeom prst="line">
              <a:avLst/>
            </a:prstGeom>
            <a:noFill/>
            <a:ln w="12700">
              <a:solidFill>
                <a:schemeClr val="accent2"/>
              </a:solidFill>
              <a:prstDash val="lgDash"/>
              <a:round/>
              <a:headEnd/>
              <a:tailEnd/>
            </a:ln>
          </p:spPr>
          <p:txBody>
            <a:bodyPr/>
            <a:lstStyle/>
            <a:p>
              <a:endParaRPr lang="en-US"/>
            </a:p>
          </p:txBody>
        </p:sp>
      </p:grpSp>
      <p:sp>
        <p:nvSpPr>
          <p:cNvPr id="21" name="Rectangle 3"/>
          <p:cNvSpPr>
            <a:spLocks noGrp="1" noChangeArrowheads="1"/>
          </p:cNvSpPr>
          <p:nvPr>
            <p:ph type="title"/>
          </p:nvPr>
        </p:nvSpPr>
        <p:spPr/>
        <p:txBody>
          <a:bodyPr/>
          <a:lstStyle/>
          <a:p>
            <a:pPr>
              <a:defRPr/>
            </a:pPr>
            <a:r>
              <a:rPr lang="en-US" dirty="0" smtClean="0"/>
              <a:t>The Insertion Sort Algorithm</a:t>
            </a:r>
          </a:p>
        </p:txBody>
      </p:sp>
    </p:spTree>
  </p:cSld>
  <p:clrMapOvr>
    <a:masterClrMapping/>
  </p:clrMapOvr>
  <p:transition>
    <p:strips dir="ru"/>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22" name="Object 2"/>
          <p:cNvGraphicFramePr>
            <a:graphicFrameLocks/>
          </p:cNvGraphicFramePr>
          <p:nvPr/>
        </p:nvGraphicFramePr>
        <p:xfrm>
          <a:off x="2946400" y="2428875"/>
          <a:ext cx="5889625" cy="4043363"/>
        </p:xfrm>
        <a:graphic>
          <a:graphicData uri="http://schemas.openxmlformats.org/presentationml/2006/ole">
            <p:oleObj spid="_x0000_s30722" name="Chart" r:id="rId4" imgW="6096000" imgH="4057712" progId="MSGraph.Chart.8">
              <p:embed followColorScheme="full"/>
            </p:oleObj>
          </a:graphicData>
        </a:graphic>
      </p:graphicFrame>
      <p:graphicFrame>
        <p:nvGraphicFramePr>
          <p:cNvPr id="30723" name="Object 4"/>
          <p:cNvGraphicFramePr>
            <a:graphicFrameLocks/>
          </p:cNvGraphicFramePr>
          <p:nvPr/>
        </p:nvGraphicFramePr>
        <p:xfrm>
          <a:off x="7366000" y="2428875"/>
          <a:ext cx="1470025" cy="4043363"/>
        </p:xfrm>
        <a:graphic>
          <a:graphicData uri="http://schemas.openxmlformats.org/presentationml/2006/ole">
            <p:oleObj spid="_x0000_s30723" name="Chart" r:id="rId5" imgW="6096000" imgH="4057712" progId="MSGraph.Chart.8">
              <p:embed followColorScheme="full"/>
            </p:oleObj>
          </a:graphicData>
        </a:graphic>
      </p:graphicFrame>
      <p:sp>
        <p:nvSpPr>
          <p:cNvPr id="30726" name="Rectangle 5"/>
          <p:cNvSpPr>
            <a:spLocks noGrp="1" noChangeArrowheads="1"/>
          </p:cNvSpPr>
          <p:nvPr>
            <p:ph type="body" sz="half" idx="1"/>
          </p:nvPr>
        </p:nvSpPr>
        <p:spPr>
          <a:xfrm>
            <a:off x="685800" y="1219200"/>
            <a:ext cx="2159000" cy="5122863"/>
          </a:xfrm>
          <a:noFill/>
        </p:spPr>
        <p:txBody>
          <a:bodyPr/>
          <a:lstStyle/>
          <a:p>
            <a:pPr marL="0" indent="0">
              <a:buFont typeface="Monotype Sorts" pitchFamily="2" charset="2"/>
              <a:buNone/>
            </a:pPr>
            <a:r>
              <a:rPr lang="en-US" dirty="0" smtClean="0">
                <a:effectLst/>
              </a:rPr>
              <a:t>How many shifts will occur before we copy this element back into the array?</a:t>
            </a:r>
          </a:p>
        </p:txBody>
      </p:sp>
      <p:grpSp>
        <p:nvGrpSpPr>
          <p:cNvPr id="2" name="Group 13"/>
          <p:cNvGrpSpPr>
            <a:grpSpLocks/>
          </p:cNvGrpSpPr>
          <p:nvPr/>
        </p:nvGrpSpPr>
        <p:grpSpPr bwMode="auto">
          <a:xfrm>
            <a:off x="1166813" y="5049838"/>
            <a:ext cx="938212" cy="1477962"/>
            <a:chOff x="735" y="3181"/>
            <a:chExt cx="591" cy="931"/>
          </a:xfrm>
          <a:solidFill>
            <a:srgbClr val="00B0F0"/>
          </a:solidFill>
        </p:grpSpPr>
        <p:sp>
          <p:nvSpPr>
            <p:cNvPr id="30729" name="AutoShape 6"/>
            <p:cNvSpPr>
              <a:spLocks noChangeArrowheads="1"/>
            </p:cNvSpPr>
            <p:nvPr/>
          </p:nvSpPr>
          <p:spPr bwMode="auto">
            <a:xfrm>
              <a:off x="735" y="3181"/>
              <a:ext cx="591" cy="931"/>
            </a:xfrm>
            <a:prstGeom prst="roundRect">
              <a:avLst>
                <a:gd name="adj" fmla="val 12495"/>
              </a:avLst>
            </a:prstGeom>
            <a:grpFill/>
            <a:ln w="12700">
              <a:solidFill>
                <a:schemeClr val="tx1"/>
              </a:solidFill>
              <a:round/>
              <a:headEnd/>
              <a:tailEnd/>
            </a:ln>
          </p:spPr>
          <p:txBody>
            <a:bodyPr wrap="none" anchor="ctr"/>
            <a:lstStyle/>
            <a:p>
              <a:endParaRPr lang="en-US">
                <a:effectLst/>
              </a:endParaRPr>
            </a:p>
          </p:txBody>
        </p:sp>
        <p:graphicFrame>
          <p:nvGraphicFramePr>
            <p:cNvPr id="30724" name="Object 7"/>
            <p:cNvGraphicFramePr>
              <a:graphicFrameLocks/>
            </p:cNvGraphicFramePr>
            <p:nvPr/>
          </p:nvGraphicFramePr>
          <p:xfrm>
            <a:off x="867" y="3326"/>
            <a:ext cx="330" cy="633"/>
          </p:xfrm>
          <a:graphic>
            <a:graphicData uri="http://schemas.openxmlformats.org/presentationml/2006/ole">
              <p:oleObj spid="_x0000_s30724" name="Chart" r:id="rId6" imgW="6096000" imgH="4057712" progId="MSGraph.Chart.8">
                <p:embed followColorScheme="full"/>
              </p:oleObj>
            </a:graphicData>
          </a:graphic>
        </p:graphicFrame>
        <p:sp>
          <p:nvSpPr>
            <p:cNvPr id="30730" name="Line 8"/>
            <p:cNvSpPr>
              <a:spLocks noChangeShapeType="1"/>
            </p:cNvSpPr>
            <p:nvPr/>
          </p:nvSpPr>
          <p:spPr bwMode="auto">
            <a:xfrm>
              <a:off x="869" y="3915"/>
              <a:ext cx="211" cy="0"/>
            </a:xfrm>
            <a:prstGeom prst="line">
              <a:avLst/>
            </a:prstGeom>
            <a:grpFill/>
            <a:ln w="25400">
              <a:solidFill>
                <a:srgbClr val="000000"/>
              </a:solidFill>
              <a:round/>
              <a:headEnd/>
              <a:tailEnd/>
            </a:ln>
          </p:spPr>
          <p:txBody>
            <a:bodyPr/>
            <a:lstStyle/>
            <a:p>
              <a:endParaRPr lang="en-US">
                <a:effectLst/>
              </a:endParaRPr>
            </a:p>
          </p:txBody>
        </p:sp>
        <p:sp>
          <p:nvSpPr>
            <p:cNvPr id="30731" name="Rectangle 9"/>
            <p:cNvSpPr>
              <a:spLocks noChangeArrowheads="1"/>
            </p:cNvSpPr>
            <p:nvPr/>
          </p:nvSpPr>
          <p:spPr bwMode="auto">
            <a:xfrm>
              <a:off x="783" y="3757"/>
              <a:ext cx="77" cy="199"/>
            </a:xfrm>
            <a:prstGeom prst="rect">
              <a:avLst/>
            </a:prstGeom>
            <a:grpFill/>
            <a:ln w="12700">
              <a:noFill/>
              <a:miter lim="800000"/>
              <a:headEnd/>
              <a:tailEnd/>
            </a:ln>
          </p:spPr>
          <p:txBody>
            <a:bodyPr wrap="none" anchor="ctr"/>
            <a:lstStyle/>
            <a:p>
              <a:endParaRPr lang="en-US">
                <a:effectLst/>
              </a:endParaRPr>
            </a:p>
          </p:txBody>
        </p:sp>
        <p:sp>
          <p:nvSpPr>
            <p:cNvPr id="30732" name="Rectangle 10"/>
            <p:cNvSpPr>
              <a:spLocks noChangeArrowheads="1"/>
            </p:cNvSpPr>
            <p:nvPr/>
          </p:nvSpPr>
          <p:spPr bwMode="auto">
            <a:xfrm>
              <a:off x="1205" y="3788"/>
              <a:ext cx="72" cy="199"/>
            </a:xfrm>
            <a:prstGeom prst="rect">
              <a:avLst/>
            </a:prstGeom>
            <a:grpFill/>
            <a:ln w="12700">
              <a:noFill/>
              <a:miter lim="800000"/>
              <a:headEnd/>
              <a:tailEnd/>
            </a:ln>
          </p:spPr>
          <p:txBody>
            <a:bodyPr wrap="none" anchor="ctr"/>
            <a:lstStyle/>
            <a:p>
              <a:endParaRPr lang="en-US">
                <a:effectLst/>
              </a:endParaRPr>
            </a:p>
          </p:txBody>
        </p:sp>
        <p:sp>
          <p:nvSpPr>
            <p:cNvPr id="30733" name="Rectangle 11"/>
            <p:cNvSpPr>
              <a:spLocks noChangeArrowheads="1"/>
            </p:cNvSpPr>
            <p:nvPr/>
          </p:nvSpPr>
          <p:spPr bwMode="auto">
            <a:xfrm rot="3180000">
              <a:off x="1098" y="3829"/>
              <a:ext cx="110" cy="199"/>
            </a:xfrm>
            <a:prstGeom prst="rect">
              <a:avLst/>
            </a:prstGeom>
            <a:grpFill/>
            <a:ln w="12700">
              <a:noFill/>
              <a:miter lim="800000"/>
              <a:headEnd/>
              <a:tailEnd/>
            </a:ln>
          </p:spPr>
          <p:txBody>
            <a:bodyPr wrap="none" anchor="ctr"/>
            <a:lstStyle/>
            <a:p>
              <a:endParaRPr lang="en-US">
                <a:effectLst/>
              </a:endParaRPr>
            </a:p>
          </p:txBody>
        </p:sp>
        <p:sp>
          <p:nvSpPr>
            <p:cNvPr id="30734" name="Rectangle 12"/>
            <p:cNvSpPr>
              <a:spLocks noChangeArrowheads="1"/>
            </p:cNvSpPr>
            <p:nvPr/>
          </p:nvSpPr>
          <p:spPr bwMode="auto">
            <a:xfrm>
              <a:off x="779" y="3929"/>
              <a:ext cx="404" cy="132"/>
            </a:xfrm>
            <a:prstGeom prst="rect">
              <a:avLst/>
            </a:prstGeom>
            <a:grpFill/>
            <a:ln w="12700">
              <a:noFill/>
              <a:miter lim="800000"/>
              <a:headEnd/>
              <a:tailEnd/>
            </a:ln>
          </p:spPr>
          <p:txBody>
            <a:bodyPr wrap="none" anchor="ctr"/>
            <a:lstStyle/>
            <a:p>
              <a:endParaRPr lang="en-US">
                <a:effectLst/>
              </a:endParaRPr>
            </a:p>
          </p:txBody>
        </p:sp>
      </p:grpSp>
      <p:sp>
        <p:nvSpPr>
          <p:cNvPr id="30728" name="Rectangle 14"/>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a:solidFill>
                  <a:schemeClr val="tx1"/>
                </a:solidFill>
                <a:effectLst/>
                <a:latin typeface="Helvetica" pitchFamily="34" charset="0"/>
              </a:rPr>
              <a:t>[0]</a:t>
            </a:r>
            <a:r>
              <a:rPr lang="en-US" sz="1800">
                <a:solidFill>
                  <a:schemeClr val="tx1"/>
                </a:solidFill>
                <a:effectLst/>
                <a:latin typeface="Helvetica" pitchFamily="34" charset="0"/>
              </a:rPr>
              <a:t>       </a:t>
            </a:r>
            <a:r>
              <a:rPr lang="en-US" sz="1800" b="1">
                <a:solidFill>
                  <a:schemeClr val="tx1"/>
                </a:solidFill>
                <a:effectLst/>
                <a:latin typeface="Helvetica" pitchFamily="34" charset="0"/>
              </a:rPr>
              <a:t>[1]        [2]       [3]        [4]       [5]  </a:t>
            </a:r>
          </a:p>
        </p:txBody>
      </p:sp>
      <p:sp>
        <p:nvSpPr>
          <p:cNvPr id="15" name="Rectangle 3"/>
          <p:cNvSpPr>
            <a:spLocks noGrp="1" noChangeArrowheads="1"/>
          </p:cNvSpPr>
          <p:nvPr>
            <p:ph type="title"/>
          </p:nvPr>
        </p:nvSpPr>
        <p:spPr/>
        <p:txBody>
          <a:bodyPr/>
          <a:lstStyle/>
          <a:p>
            <a:pPr>
              <a:defRPr/>
            </a:pPr>
            <a:r>
              <a:rPr lang="en-US" dirty="0" smtClean="0"/>
              <a:t>The Insertion Sort Algorithm</a:t>
            </a:r>
          </a:p>
        </p:txBody>
      </p:sp>
    </p:spTree>
  </p:cSld>
  <p:clrMapOvr>
    <a:masterClrMapping/>
  </p:clrMapOvr>
  <p:transition>
    <p:strips dir="ru"/>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746" name="Object 2"/>
          <p:cNvGraphicFramePr>
            <a:graphicFrameLocks/>
          </p:cNvGraphicFramePr>
          <p:nvPr/>
        </p:nvGraphicFramePr>
        <p:xfrm>
          <a:off x="2946400" y="2428875"/>
          <a:ext cx="5889625" cy="4043363"/>
        </p:xfrm>
        <a:graphic>
          <a:graphicData uri="http://schemas.openxmlformats.org/presentationml/2006/ole">
            <p:oleObj spid="_x0000_s31746" name="Chart" r:id="rId4" imgW="6096000" imgH="4057712" progId="MSGraph.Chart.8">
              <p:embed followColorScheme="full"/>
            </p:oleObj>
          </a:graphicData>
        </a:graphic>
      </p:graphicFrame>
      <p:graphicFrame>
        <p:nvGraphicFramePr>
          <p:cNvPr id="31747" name="Object 4"/>
          <p:cNvGraphicFramePr>
            <a:graphicFrameLocks/>
          </p:cNvGraphicFramePr>
          <p:nvPr/>
        </p:nvGraphicFramePr>
        <p:xfrm>
          <a:off x="4233863" y="2428875"/>
          <a:ext cx="812800" cy="4043363"/>
        </p:xfrm>
        <a:graphic>
          <a:graphicData uri="http://schemas.openxmlformats.org/presentationml/2006/ole">
            <p:oleObj spid="_x0000_s31747" name="Chart" r:id="rId5" imgW="6096000" imgH="4057712" progId="MSGraph.Chart.8">
              <p:embed followColorScheme="full"/>
            </p:oleObj>
          </a:graphicData>
        </a:graphic>
      </p:graphicFrame>
      <p:grpSp>
        <p:nvGrpSpPr>
          <p:cNvPr id="2" name="Group 12"/>
          <p:cNvGrpSpPr>
            <a:grpSpLocks/>
          </p:cNvGrpSpPr>
          <p:nvPr/>
        </p:nvGrpSpPr>
        <p:grpSpPr bwMode="auto">
          <a:xfrm>
            <a:off x="1166813" y="5049838"/>
            <a:ext cx="938212" cy="1477962"/>
            <a:chOff x="735" y="3181"/>
            <a:chExt cx="591" cy="931"/>
          </a:xfrm>
          <a:solidFill>
            <a:srgbClr val="00B0F0"/>
          </a:solidFill>
        </p:grpSpPr>
        <p:sp>
          <p:nvSpPr>
            <p:cNvPr id="31754" name="AutoShape 5"/>
            <p:cNvSpPr>
              <a:spLocks noChangeArrowheads="1"/>
            </p:cNvSpPr>
            <p:nvPr/>
          </p:nvSpPr>
          <p:spPr bwMode="auto">
            <a:xfrm>
              <a:off x="735" y="3181"/>
              <a:ext cx="591" cy="931"/>
            </a:xfrm>
            <a:prstGeom prst="roundRect">
              <a:avLst>
                <a:gd name="adj" fmla="val 12495"/>
              </a:avLst>
            </a:prstGeom>
            <a:grpFill/>
            <a:ln w="12700">
              <a:solidFill>
                <a:schemeClr val="tx1"/>
              </a:solidFill>
              <a:round/>
              <a:headEnd/>
              <a:tailEnd/>
            </a:ln>
          </p:spPr>
          <p:txBody>
            <a:bodyPr wrap="none" anchor="ctr"/>
            <a:lstStyle/>
            <a:p>
              <a:endParaRPr lang="en-US">
                <a:effectLst/>
              </a:endParaRPr>
            </a:p>
          </p:txBody>
        </p:sp>
        <p:graphicFrame>
          <p:nvGraphicFramePr>
            <p:cNvPr id="31748" name="Object 6"/>
            <p:cNvGraphicFramePr>
              <a:graphicFrameLocks/>
            </p:cNvGraphicFramePr>
            <p:nvPr/>
          </p:nvGraphicFramePr>
          <p:xfrm>
            <a:off x="867" y="3326"/>
            <a:ext cx="330" cy="633"/>
          </p:xfrm>
          <a:graphic>
            <a:graphicData uri="http://schemas.openxmlformats.org/presentationml/2006/ole">
              <p:oleObj spid="_x0000_s31748" name="Chart" r:id="rId6" imgW="6096000" imgH="4057712" progId="MSGraph.Chart.8">
                <p:embed followColorScheme="full"/>
              </p:oleObj>
            </a:graphicData>
          </a:graphic>
        </p:graphicFrame>
        <p:sp>
          <p:nvSpPr>
            <p:cNvPr id="31755" name="Line 7"/>
            <p:cNvSpPr>
              <a:spLocks noChangeShapeType="1"/>
            </p:cNvSpPr>
            <p:nvPr/>
          </p:nvSpPr>
          <p:spPr bwMode="auto">
            <a:xfrm>
              <a:off x="869" y="3915"/>
              <a:ext cx="211" cy="0"/>
            </a:xfrm>
            <a:prstGeom prst="line">
              <a:avLst/>
            </a:prstGeom>
            <a:grpFill/>
            <a:ln w="25400">
              <a:solidFill>
                <a:srgbClr val="000000"/>
              </a:solidFill>
              <a:round/>
              <a:headEnd/>
              <a:tailEnd/>
            </a:ln>
          </p:spPr>
          <p:txBody>
            <a:bodyPr/>
            <a:lstStyle/>
            <a:p>
              <a:endParaRPr lang="en-US">
                <a:effectLst/>
              </a:endParaRPr>
            </a:p>
          </p:txBody>
        </p:sp>
        <p:sp>
          <p:nvSpPr>
            <p:cNvPr id="31756" name="Rectangle 8"/>
            <p:cNvSpPr>
              <a:spLocks noChangeArrowheads="1"/>
            </p:cNvSpPr>
            <p:nvPr/>
          </p:nvSpPr>
          <p:spPr bwMode="auto">
            <a:xfrm>
              <a:off x="783" y="3757"/>
              <a:ext cx="77" cy="199"/>
            </a:xfrm>
            <a:prstGeom prst="rect">
              <a:avLst/>
            </a:prstGeom>
            <a:grpFill/>
            <a:ln w="12700">
              <a:noFill/>
              <a:miter lim="800000"/>
              <a:headEnd/>
              <a:tailEnd/>
            </a:ln>
          </p:spPr>
          <p:txBody>
            <a:bodyPr wrap="none" anchor="ctr"/>
            <a:lstStyle/>
            <a:p>
              <a:endParaRPr lang="en-US">
                <a:effectLst/>
              </a:endParaRPr>
            </a:p>
          </p:txBody>
        </p:sp>
        <p:sp>
          <p:nvSpPr>
            <p:cNvPr id="31757" name="Rectangle 9"/>
            <p:cNvSpPr>
              <a:spLocks noChangeArrowheads="1"/>
            </p:cNvSpPr>
            <p:nvPr/>
          </p:nvSpPr>
          <p:spPr bwMode="auto">
            <a:xfrm>
              <a:off x="1205" y="3788"/>
              <a:ext cx="72" cy="199"/>
            </a:xfrm>
            <a:prstGeom prst="rect">
              <a:avLst/>
            </a:prstGeom>
            <a:grpFill/>
            <a:ln w="12700">
              <a:noFill/>
              <a:miter lim="800000"/>
              <a:headEnd/>
              <a:tailEnd/>
            </a:ln>
          </p:spPr>
          <p:txBody>
            <a:bodyPr wrap="none" anchor="ctr"/>
            <a:lstStyle/>
            <a:p>
              <a:endParaRPr lang="en-US">
                <a:effectLst/>
              </a:endParaRPr>
            </a:p>
          </p:txBody>
        </p:sp>
        <p:sp>
          <p:nvSpPr>
            <p:cNvPr id="31758" name="Rectangle 10"/>
            <p:cNvSpPr>
              <a:spLocks noChangeArrowheads="1"/>
            </p:cNvSpPr>
            <p:nvPr/>
          </p:nvSpPr>
          <p:spPr bwMode="auto">
            <a:xfrm rot="3180000">
              <a:off x="1098" y="3829"/>
              <a:ext cx="110" cy="199"/>
            </a:xfrm>
            <a:prstGeom prst="rect">
              <a:avLst/>
            </a:prstGeom>
            <a:grpFill/>
            <a:ln w="12700">
              <a:noFill/>
              <a:miter lim="800000"/>
              <a:headEnd/>
              <a:tailEnd/>
            </a:ln>
          </p:spPr>
          <p:txBody>
            <a:bodyPr wrap="none" anchor="ctr"/>
            <a:lstStyle/>
            <a:p>
              <a:endParaRPr lang="en-US">
                <a:effectLst/>
              </a:endParaRPr>
            </a:p>
          </p:txBody>
        </p:sp>
        <p:sp>
          <p:nvSpPr>
            <p:cNvPr id="31759" name="Rectangle 11"/>
            <p:cNvSpPr>
              <a:spLocks noChangeArrowheads="1"/>
            </p:cNvSpPr>
            <p:nvPr/>
          </p:nvSpPr>
          <p:spPr bwMode="auto">
            <a:xfrm>
              <a:off x="779" y="3929"/>
              <a:ext cx="404" cy="132"/>
            </a:xfrm>
            <a:prstGeom prst="rect">
              <a:avLst/>
            </a:prstGeom>
            <a:grpFill/>
            <a:ln w="12700">
              <a:noFill/>
              <a:miter lim="800000"/>
              <a:headEnd/>
              <a:tailEnd/>
            </a:ln>
          </p:spPr>
          <p:txBody>
            <a:bodyPr wrap="none" anchor="ctr"/>
            <a:lstStyle/>
            <a:p>
              <a:endParaRPr lang="en-US">
                <a:effectLst/>
              </a:endParaRPr>
            </a:p>
          </p:txBody>
        </p:sp>
      </p:grpSp>
      <p:sp>
        <p:nvSpPr>
          <p:cNvPr id="67597" name="Rectangle 13"/>
          <p:cNvSpPr>
            <a:spLocks noGrp="1" noChangeArrowheads="1"/>
          </p:cNvSpPr>
          <p:nvPr>
            <p:ph type="body" sz="half" idx="1"/>
          </p:nvPr>
        </p:nvSpPr>
        <p:spPr>
          <a:xfrm>
            <a:off x="593725" y="1935163"/>
            <a:ext cx="2179638" cy="946150"/>
          </a:xfrm>
        </p:spPr>
        <p:txBody>
          <a:bodyPr>
            <a:spAutoFit/>
          </a:bodyPr>
          <a:lstStyle/>
          <a:p>
            <a:pPr marL="0" indent="0">
              <a:defRPr/>
            </a:pPr>
            <a:r>
              <a:rPr lang="en-US" smtClean="0"/>
              <a:t> Four items are shifted.</a:t>
            </a:r>
          </a:p>
        </p:txBody>
      </p:sp>
      <p:sp>
        <p:nvSpPr>
          <p:cNvPr id="31752" name="Freeform 14"/>
          <p:cNvSpPr>
            <a:spLocks/>
          </p:cNvSpPr>
          <p:nvPr/>
        </p:nvSpPr>
        <p:spPr bwMode="auto">
          <a:xfrm>
            <a:off x="4503738" y="2463800"/>
            <a:ext cx="3321050" cy="1898650"/>
          </a:xfrm>
          <a:custGeom>
            <a:avLst/>
            <a:gdLst>
              <a:gd name="T0" fmla="*/ 0 w 2092"/>
              <a:gd name="T1" fmla="*/ 1195 h 1196"/>
              <a:gd name="T2" fmla="*/ 150 w 2092"/>
              <a:gd name="T3" fmla="*/ 235 h 1196"/>
              <a:gd name="T4" fmla="*/ 2091 w 2092"/>
              <a:gd name="T5" fmla="*/ 0 h 1196"/>
              <a:gd name="T6" fmla="*/ 0 60000 65536"/>
              <a:gd name="T7" fmla="*/ 0 60000 65536"/>
              <a:gd name="T8" fmla="*/ 0 60000 65536"/>
              <a:gd name="T9" fmla="*/ 0 w 2092"/>
              <a:gd name="T10" fmla="*/ 0 h 1196"/>
              <a:gd name="T11" fmla="*/ 2092 w 2092"/>
              <a:gd name="T12" fmla="*/ 1196 h 1196"/>
            </a:gdLst>
            <a:ahLst/>
            <a:cxnLst>
              <a:cxn ang="T6">
                <a:pos x="T0" y="T1"/>
              </a:cxn>
              <a:cxn ang="T7">
                <a:pos x="T2" y="T3"/>
              </a:cxn>
              <a:cxn ang="T8">
                <a:pos x="T4" y="T5"/>
              </a:cxn>
            </a:cxnLst>
            <a:rect l="T9" t="T10" r="T11" b="T12"/>
            <a:pathLst>
              <a:path w="2092" h="1196">
                <a:moveTo>
                  <a:pt x="0" y="1195"/>
                </a:moveTo>
                <a:lnTo>
                  <a:pt x="150" y="235"/>
                </a:lnTo>
                <a:lnTo>
                  <a:pt x="2091" y="0"/>
                </a:lnTo>
              </a:path>
            </a:pathLst>
          </a:custGeom>
          <a:noFill/>
          <a:ln w="50800" cap="rnd" cmpd="sng">
            <a:solidFill>
              <a:srgbClr val="0000CC"/>
            </a:solidFill>
            <a:prstDash val="solid"/>
            <a:round/>
            <a:headEnd type="none" w="med" len="med"/>
            <a:tailEnd type="triangle" w="med" len="med"/>
          </a:ln>
        </p:spPr>
        <p:txBody>
          <a:bodyPr/>
          <a:lstStyle/>
          <a:p>
            <a:endParaRPr lang="en-US">
              <a:effectLst/>
            </a:endParaRPr>
          </a:p>
        </p:txBody>
      </p:sp>
      <p:sp>
        <p:nvSpPr>
          <p:cNvPr id="31753" name="Rectangle 15"/>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dirty="0">
                <a:solidFill>
                  <a:schemeClr val="tx1"/>
                </a:solidFill>
                <a:effectLst/>
                <a:latin typeface="Helvetica" pitchFamily="34" charset="0"/>
              </a:rPr>
              <a:t>[0]</a:t>
            </a:r>
            <a:r>
              <a:rPr lang="en-US" sz="1800" dirty="0">
                <a:solidFill>
                  <a:schemeClr val="tx1"/>
                </a:solidFill>
                <a:effectLst/>
                <a:latin typeface="Helvetica" pitchFamily="34" charset="0"/>
              </a:rPr>
              <a:t>       </a:t>
            </a:r>
            <a:r>
              <a:rPr lang="en-US" sz="1800" b="1" dirty="0">
                <a:solidFill>
                  <a:schemeClr val="tx1"/>
                </a:solidFill>
                <a:effectLst/>
                <a:latin typeface="Helvetica" pitchFamily="34" charset="0"/>
              </a:rPr>
              <a:t>[1]        [2]       [3]        [4]       [5]  </a:t>
            </a:r>
          </a:p>
        </p:txBody>
      </p:sp>
      <p:sp>
        <p:nvSpPr>
          <p:cNvPr id="16" name="Rectangle 3"/>
          <p:cNvSpPr>
            <a:spLocks noGrp="1" noChangeArrowheads="1"/>
          </p:cNvSpPr>
          <p:nvPr>
            <p:ph type="title"/>
          </p:nvPr>
        </p:nvSpPr>
        <p:spPr/>
        <p:txBody>
          <a:bodyPr/>
          <a:lstStyle/>
          <a:p>
            <a:pPr>
              <a:defRPr/>
            </a:pPr>
            <a:r>
              <a:rPr lang="en-US" dirty="0" smtClean="0"/>
              <a:t>The Insertion Sort Algorithm</a:t>
            </a:r>
          </a:p>
        </p:txBody>
      </p:sp>
    </p:spTree>
  </p:cSld>
  <p:clrMapOvr>
    <a:masterClrMapping/>
  </p:clrMapOvr>
  <p:transition>
    <p:checke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0" name="Object 2"/>
          <p:cNvGraphicFramePr>
            <a:graphicFrameLocks/>
          </p:cNvGraphicFramePr>
          <p:nvPr/>
        </p:nvGraphicFramePr>
        <p:xfrm>
          <a:off x="2946400" y="2428875"/>
          <a:ext cx="5889625" cy="4043363"/>
        </p:xfrm>
        <a:graphic>
          <a:graphicData uri="http://schemas.openxmlformats.org/presentationml/2006/ole">
            <p:oleObj spid="_x0000_s32770" name="Chart" r:id="rId4" imgW="6096000" imgH="4057712" progId="MSGraph.Chart.8">
              <p:embed followColorScheme="full"/>
            </p:oleObj>
          </a:graphicData>
        </a:graphic>
      </p:graphicFrame>
      <p:grpSp>
        <p:nvGrpSpPr>
          <p:cNvPr id="2" name="Group 11"/>
          <p:cNvGrpSpPr>
            <a:grpSpLocks/>
          </p:cNvGrpSpPr>
          <p:nvPr/>
        </p:nvGrpSpPr>
        <p:grpSpPr bwMode="auto">
          <a:xfrm>
            <a:off x="1166813" y="5049838"/>
            <a:ext cx="938212" cy="1477962"/>
            <a:chOff x="735" y="3181"/>
            <a:chExt cx="591" cy="931"/>
          </a:xfrm>
          <a:solidFill>
            <a:srgbClr val="00B0F0"/>
          </a:solidFill>
        </p:grpSpPr>
        <p:sp>
          <p:nvSpPr>
            <p:cNvPr id="32777" name="AutoShape 4"/>
            <p:cNvSpPr>
              <a:spLocks noChangeArrowheads="1"/>
            </p:cNvSpPr>
            <p:nvPr/>
          </p:nvSpPr>
          <p:spPr bwMode="auto">
            <a:xfrm>
              <a:off x="735" y="3181"/>
              <a:ext cx="591" cy="931"/>
            </a:xfrm>
            <a:prstGeom prst="roundRect">
              <a:avLst>
                <a:gd name="adj" fmla="val 12495"/>
              </a:avLst>
            </a:prstGeom>
            <a:grpFill/>
            <a:ln w="12700">
              <a:solidFill>
                <a:schemeClr val="tx1"/>
              </a:solidFill>
              <a:round/>
              <a:headEnd/>
              <a:tailEnd/>
            </a:ln>
          </p:spPr>
          <p:txBody>
            <a:bodyPr wrap="none" anchor="ctr"/>
            <a:lstStyle/>
            <a:p>
              <a:endParaRPr lang="en-US"/>
            </a:p>
          </p:txBody>
        </p:sp>
        <p:graphicFrame>
          <p:nvGraphicFramePr>
            <p:cNvPr id="32771" name="Object 5"/>
            <p:cNvGraphicFramePr>
              <a:graphicFrameLocks/>
            </p:cNvGraphicFramePr>
            <p:nvPr/>
          </p:nvGraphicFramePr>
          <p:xfrm>
            <a:off x="867" y="3326"/>
            <a:ext cx="330" cy="633"/>
          </p:xfrm>
          <a:graphic>
            <a:graphicData uri="http://schemas.openxmlformats.org/presentationml/2006/ole">
              <p:oleObj spid="_x0000_s32771" name="Chart" r:id="rId5" imgW="6096000" imgH="4057712" progId="MSGraph.Chart.8">
                <p:embed followColorScheme="full"/>
              </p:oleObj>
            </a:graphicData>
          </a:graphic>
        </p:graphicFrame>
        <p:sp>
          <p:nvSpPr>
            <p:cNvPr id="32778" name="Line 6"/>
            <p:cNvSpPr>
              <a:spLocks noChangeShapeType="1"/>
            </p:cNvSpPr>
            <p:nvPr/>
          </p:nvSpPr>
          <p:spPr bwMode="auto">
            <a:xfrm>
              <a:off x="869" y="3915"/>
              <a:ext cx="211" cy="0"/>
            </a:xfrm>
            <a:prstGeom prst="line">
              <a:avLst/>
            </a:prstGeom>
            <a:grpFill/>
            <a:ln w="25400">
              <a:solidFill>
                <a:srgbClr val="000000"/>
              </a:solidFill>
              <a:round/>
              <a:headEnd/>
              <a:tailEnd/>
            </a:ln>
          </p:spPr>
          <p:txBody>
            <a:bodyPr/>
            <a:lstStyle/>
            <a:p>
              <a:endParaRPr lang="en-US"/>
            </a:p>
          </p:txBody>
        </p:sp>
        <p:sp>
          <p:nvSpPr>
            <p:cNvPr id="32779" name="Rectangle 7"/>
            <p:cNvSpPr>
              <a:spLocks noChangeArrowheads="1"/>
            </p:cNvSpPr>
            <p:nvPr/>
          </p:nvSpPr>
          <p:spPr bwMode="auto">
            <a:xfrm>
              <a:off x="783" y="3757"/>
              <a:ext cx="77" cy="199"/>
            </a:xfrm>
            <a:prstGeom prst="rect">
              <a:avLst/>
            </a:prstGeom>
            <a:grpFill/>
            <a:ln w="12700">
              <a:noFill/>
              <a:miter lim="800000"/>
              <a:headEnd/>
              <a:tailEnd/>
            </a:ln>
          </p:spPr>
          <p:txBody>
            <a:bodyPr wrap="none" anchor="ctr"/>
            <a:lstStyle/>
            <a:p>
              <a:endParaRPr lang="en-US"/>
            </a:p>
          </p:txBody>
        </p:sp>
        <p:sp>
          <p:nvSpPr>
            <p:cNvPr id="32780" name="Rectangle 8"/>
            <p:cNvSpPr>
              <a:spLocks noChangeArrowheads="1"/>
            </p:cNvSpPr>
            <p:nvPr/>
          </p:nvSpPr>
          <p:spPr bwMode="auto">
            <a:xfrm>
              <a:off x="1205" y="3788"/>
              <a:ext cx="72" cy="199"/>
            </a:xfrm>
            <a:prstGeom prst="rect">
              <a:avLst/>
            </a:prstGeom>
            <a:grpFill/>
            <a:ln w="12700">
              <a:noFill/>
              <a:miter lim="800000"/>
              <a:headEnd/>
              <a:tailEnd/>
            </a:ln>
          </p:spPr>
          <p:txBody>
            <a:bodyPr wrap="none" anchor="ctr"/>
            <a:lstStyle/>
            <a:p>
              <a:endParaRPr lang="en-US"/>
            </a:p>
          </p:txBody>
        </p:sp>
        <p:sp>
          <p:nvSpPr>
            <p:cNvPr id="32781" name="Rectangle 9"/>
            <p:cNvSpPr>
              <a:spLocks noChangeArrowheads="1"/>
            </p:cNvSpPr>
            <p:nvPr/>
          </p:nvSpPr>
          <p:spPr bwMode="auto">
            <a:xfrm rot="3180000">
              <a:off x="1098" y="3829"/>
              <a:ext cx="110" cy="199"/>
            </a:xfrm>
            <a:prstGeom prst="rect">
              <a:avLst/>
            </a:prstGeom>
            <a:grpFill/>
            <a:ln w="12700">
              <a:noFill/>
              <a:miter lim="800000"/>
              <a:headEnd/>
              <a:tailEnd/>
            </a:ln>
          </p:spPr>
          <p:txBody>
            <a:bodyPr wrap="none" anchor="ctr"/>
            <a:lstStyle/>
            <a:p>
              <a:endParaRPr lang="en-US"/>
            </a:p>
          </p:txBody>
        </p:sp>
        <p:sp>
          <p:nvSpPr>
            <p:cNvPr id="32782" name="Rectangle 10"/>
            <p:cNvSpPr>
              <a:spLocks noChangeArrowheads="1"/>
            </p:cNvSpPr>
            <p:nvPr/>
          </p:nvSpPr>
          <p:spPr bwMode="auto">
            <a:xfrm>
              <a:off x="779" y="3929"/>
              <a:ext cx="404" cy="132"/>
            </a:xfrm>
            <a:prstGeom prst="rect">
              <a:avLst/>
            </a:prstGeom>
            <a:grpFill/>
            <a:ln w="12700">
              <a:noFill/>
              <a:miter lim="800000"/>
              <a:headEnd/>
              <a:tailEnd/>
            </a:ln>
          </p:spPr>
          <p:txBody>
            <a:bodyPr wrap="none" anchor="ctr"/>
            <a:lstStyle/>
            <a:p>
              <a:endParaRPr lang="en-US"/>
            </a:p>
          </p:txBody>
        </p:sp>
      </p:grpSp>
      <p:sp>
        <p:nvSpPr>
          <p:cNvPr id="69644" name="Rectangle 12"/>
          <p:cNvSpPr>
            <a:spLocks noGrp="1" noChangeArrowheads="1"/>
          </p:cNvSpPr>
          <p:nvPr>
            <p:ph type="body" sz="half" idx="1"/>
          </p:nvPr>
        </p:nvSpPr>
        <p:spPr>
          <a:xfrm>
            <a:off x="593725" y="1219201"/>
            <a:ext cx="2179638" cy="3194721"/>
          </a:xfrm>
        </p:spPr>
        <p:txBody>
          <a:bodyPr wrap="square">
            <a:spAutoFit/>
          </a:bodyPr>
          <a:lstStyle/>
          <a:p>
            <a:pPr marL="0" indent="0">
              <a:defRPr/>
            </a:pPr>
            <a:r>
              <a:rPr lang="en-US" dirty="0" smtClean="0"/>
              <a:t> Four items are shifted.</a:t>
            </a:r>
          </a:p>
          <a:p>
            <a:pPr marL="0" indent="0">
              <a:defRPr/>
            </a:pPr>
            <a:r>
              <a:rPr lang="en-US" dirty="0" smtClean="0"/>
              <a:t>And then the element is copied back into the array.</a:t>
            </a:r>
          </a:p>
        </p:txBody>
      </p:sp>
      <p:sp>
        <p:nvSpPr>
          <p:cNvPr id="32775" name="Line 13"/>
          <p:cNvSpPr>
            <a:spLocks noChangeShapeType="1"/>
          </p:cNvSpPr>
          <p:nvPr/>
        </p:nvSpPr>
        <p:spPr bwMode="auto">
          <a:xfrm flipV="1">
            <a:off x="2049463" y="5326063"/>
            <a:ext cx="2370137" cy="508000"/>
          </a:xfrm>
          <a:prstGeom prst="line">
            <a:avLst/>
          </a:prstGeom>
          <a:noFill/>
          <a:ln w="50800">
            <a:solidFill>
              <a:srgbClr val="0000CC"/>
            </a:solidFill>
            <a:round/>
            <a:headEnd/>
            <a:tailEnd type="triangle" w="med" len="med"/>
          </a:ln>
        </p:spPr>
        <p:txBody>
          <a:bodyPr/>
          <a:lstStyle/>
          <a:p>
            <a:endParaRPr lang="en-US">
              <a:effectLst/>
            </a:endParaRPr>
          </a:p>
        </p:txBody>
      </p:sp>
      <p:sp>
        <p:nvSpPr>
          <p:cNvPr id="32776" name="Rectangle 14"/>
          <p:cNvSpPr>
            <a:spLocks noChangeArrowheads="1"/>
          </p:cNvSpPr>
          <p:nvPr/>
        </p:nvSpPr>
        <p:spPr bwMode="auto">
          <a:xfrm>
            <a:off x="3640138" y="6037263"/>
            <a:ext cx="4395787" cy="366712"/>
          </a:xfrm>
          <a:prstGeom prst="rect">
            <a:avLst/>
          </a:prstGeom>
          <a:solidFill>
            <a:srgbClr val="00B0F0"/>
          </a:solidFill>
          <a:ln w="12700">
            <a:noFill/>
            <a:miter lim="800000"/>
            <a:headEnd/>
            <a:tailEnd/>
          </a:ln>
        </p:spPr>
        <p:txBody>
          <a:bodyPr lIns="90488" tIns="44450" rIns="90488" bIns="44450">
            <a:spAutoFit/>
          </a:bodyPr>
          <a:lstStyle/>
          <a:p>
            <a:r>
              <a:rPr lang="en-US" sz="1800" b="1" dirty="0">
                <a:solidFill>
                  <a:schemeClr val="tx1"/>
                </a:solidFill>
                <a:effectLst/>
                <a:latin typeface="Helvetica" pitchFamily="34" charset="0"/>
              </a:rPr>
              <a:t>[0]</a:t>
            </a:r>
            <a:r>
              <a:rPr lang="en-US" sz="1800" dirty="0">
                <a:solidFill>
                  <a:schemeClr val="tx1"/>
                </a:solidFill>
                <a:effectLst/>
                <a:latin typeface="Helvetica" pitchFamily="34" charset="0"/>
              </a:rPr>
              <a:t>       </a:t>
            </a:r>
            <a:r>
              <a:rPr lang="en-US" sz="1800" b="1" dirty="0">
                <a:solidFill>
                  <a:schemeClr val="tx1"/>
                </a:solidFill>
                <a:effectLst/>
                <a:latin typeface="Helvetica" pitchFamily="34" charset="0"/>
              </a:rPr>
              <a:t>[1]        [2]       [3]        [4]       [5]  </a:t>
            </a:r>
          </a:p>
        </p:txBody>
      </p:sp>
      <p:sp>
        <p:nvSpPr>
          <p:cNvPr id="15" name="Rectangle 3"/>
          <p:cNvSpPr>
            <a:spLocks noGrp="1" noChangeArrowheads="1"/>
          </p:cNvSpPr>
          <p:nvPr>
            <p:ph type="title"/>
          </p:nvPr>
        </p:nvSpPr>
        <p:spPr/>
        <p:txBody>
          <a:bodyPr/>
          <a:lstStyle/>
          <a:p>
            <a:pPr>
              <a:defRPr/>
            </a:pPr>
            <a:r>
              <a:rPr lang="en-US" dirty="0" smtClean="0"/>
              <a:t>The Insertion Sort Algorithm</a:t>
            </a:r>
          </a:p>
        </p:txBody>
      </p:sp>
    </p:spTree>
  </p:cSld>
  <p:clrMapOvr>
    <a:masterClrMapping/>
  </p:clrMapOvr>
  <p:transition>
    <p:checke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Insertion Sort - Algorithm</a:t>
            </a:r>
            <a:endParaRPr lang="en-US" dirty="0"/>
          </a:p>
        </p:txBody>
      </p:sp>
      <p:sp>
        <p:nvSpPr>
          <p:cNvPr id="7" name="Rectangle 3"/>
          <p:cNvSpPr txBox="1">
            <a:spLocks noChangeArrowheads="1"/>
          </p:cNvSpPr>
          <p:nvPr/>
        </p:nvSpPr>
        <p:spPr bwMode="auto">
          <a:xfrm>
            <a:off x="228600" y="1219200"/>
            <a:ext cx="8686800" cy="4743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accent1"/>
              </a:buClr>
              <a:buSzPct val="65000"/>
              <a:buFontTx/>
              <a:buNone/>
              <a:tabLst/>
              <a:defRPr/>
            </a:pPr>
            <a:r>
              <a:rPr kumimoji="0" lang="en-US" sz="2400" b="0" i="0" u="none" strike="noStrike" kern="0" cap="none" spc="0" normalizeH="0" baseline="0" noProof="0" dirty="0" smtClean="0">
                <a:ln>
                  <a:noFill/>
                </a:ln>
                <a:solidFill>
                  <a:schemeClr val="tx1"/>
                </a:solidFill>
                <a:effectLst/>
                <a:uLnTx/>
                <a:uFillTx/>
                <a:latin typeface="+mn-lt"/>
                <a:ea typeface="+mn-ea"/>
                <a:cs typeface="+mn-cs"/>
              </a:rPr>
              <a:t>For </a:t>
            </a:r>
            <a:r>
              <a:rPr kumimoji="0" lang="en-US" sz="2800" b="1" i="0" u="none" strike="noStrike" kern="0" cap="none" spc="0" normalizeH="0" baseline="0" noProof="0" dirty="0" err="1" smtClean="0">
                <a:ln>
                  <a:noFill/>
                </a:ln>
                <a:solidFill>
                  <a:srgbClr val="6666FF"/>
                </a:solidFill>
                <a:effectLst/>
                <a:uLnTx/>
                <a:uFillTx/>
                <a:latin typeface="Courier New" pitchFamily="49" charset="0"/>
                <a:ea typeface="+mn-ea"/>
                <a:cs typeface="+mn-cs"/>
              </a:rPr>
              <a:t>i</a:t>
            </a:r>
            <a:r>
              <a:rPr kumimoji="0" lang="en-US" sz="2800" b="1" i="0" u="none" strike="noStrike" kern="0" cap="none" spc="0" normalizeH="0" baseline="0" noProof="0" dirty="0" smtClean="0">
                <a:ln>
                  <a:noFill/>
                </a:ln>
                <a:solidFill>
                  <a:srgbClr val="6666FF"/>
                </a:solidFill>
                <a:effectLst/>
                <a:uLnTx/>
                <a:uFillTx/>
                <a:latin typeface="Courier New" pitchFamily="49" charset="0"/>
                <a:ea typeface="+mn-ea"/>
                <a:cs typeface="+mn-cs"/>
              </a:rPr>
              <a:t> = 2</a:t>
            </a:r>
            <a:r>
              <a:rPr kumimoji="0" lang="en-US" sz="2400" b="0" i="0" u="none" strike="noStrike" kern="0" cap="none" spc="0" normalizeH="0" baseline="0" noProof="0" dirty="0" smtClean="0">
                <a:ln>
                  <a:noFill/>
                </a:ln>
                <a:solidFill>
                  <a:schemeClr val="tx1"/>
                </a:solidFill>
                <a:effectLst/>
                <a:uLnTx/>
                <a:uFillTx/>
                <a:latin typeface="+mn-lt"/>
                <a:ea typeface="+mn-ea"/>
                <a:cs typeface="+mn-cs"/>
              </a:rPr>
              <a:t> to </a:t>
            </a:r>
            <a:r>
              <a:rPr kumimoji="0" lang="en-US" sz="2800" b="1" i="0" u="none" strike="noStrike" kern="0" cap="none" spc="0" normalizeH="0" baseline="0" noProof="0" dirty="0" smtClean="0">
                <a:ln>
                  <a:noFill/>
                </a:ln>
                <a:solidFill>
                  <a:srgbClr val="6666FF"/>
                </a:solidFill>
                <a:effectLst/>
                <a:uLnTx/>
                <a:uFillTx/>
                <a:latin typeface="Courier New" pitchFamily="49" charset="0"/>
                <a:ea typeface="+mn-ea"/>
                <a:cs typeface="+mn-cs"/>
              </a:rPr>
              <a:t>n</a:t>
            </a:r>
            <a:r>
              <a:rPr kumimoji="0" lang="en-US" sz="2400" b="0" i="0" u="none" strike="noStrike" kern="0" cap="none" spc="0" normalizeH="0" baseline="0" noProof="0" dirty="0" smtClean="0">
                <a:ln>
                  <a:noFill/>
                </a:ln>
                <a:solidFill>
                  <a:schemeClr val="tx1"/>
                </a:solidFill>
                <a:effectLst/>
                <a:uLnTx/>
                <a:uFillTx/>
                <a:latin typeface="+mn-lt"/>
                <a:ea typeface="+mn-ea"/>
                <a:cs typeface="+mn-cs"/>
              </a:rPr>
              <a:t> do the following</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Tx/>
              <a:buNone/>
              <a:tabLst/>
              <a:defRPr/>
            </a:pPr>
            <a:r>
              <a:rPr kumimoji="0" lang="en-US" sz="2400" b="0" i="0" u="none" strike="noStrike" kern="0" cap="none" spc="0" normalizeH="0" baseline="0" noProof="0" dirty="0" smtClean="0">
                <a:ln>
                  <a:noFill/>
                </a:ln>
                <a:solidFill>
                  <a:schemeClr val="tx1"/>
                </a:solidFill>
                <a:effectLst/>
                <a:uLnTx/>
                <a:uFillTx/>
                <a:latin typeface="+mn-lt"/>
                <a:ea typeface="+mn-ea"/>
                <a:cs typeface="+mn-cs"/>
              </a:rPr>
              <a:t>	a. set </a:t>
            </a:r>
            <a:r>
              <a:rPr kumimoji="0" lang="en-US" sz="2800" b="1" i="0" u="none" strike="noStrike" kern="0" cap="none" spc="0" normalizeH="0" baseline="0" noProof="0" dirty="0" err="1" smtClean="0">
                <a:ln>
                  <a:noFill/>
                </a:ln>
                <a:solidFill>
                  <a:srgbClr val="6666FF"/>
                </a:solidFill>
                <a:effectLst/>
                <a:uLnTx/>
                <a:uFillTx/>
                <a:latin typeface="Courier New" pitchFamily="49" charset="0"/>
                <a:ea typeface="+mn-ea"/>
                <a:cs typeface="+mn-cs"/>
              </a:rPr>
              <a:t>NextElement</a:t>
            </a:r>
            <a:r>
              <a:rPr kumimoji="0" lang="en-US" sz="2400" b="0" i="0" u="none" strike="noStrike" kern="0" cap="none" spc="0" normalizeH="0" baseline="0" noProof="0" dirty="0" smtClean="0">
                <a:ln>
                  <a:noFill/>
                </a:ln>
                <a:solidFill>
                  <a:schemeClr val="tx1"/>
                </a:solidFill>
                <a:effectLst/>
                <a:uLnTx/>
                <a:uFillTx/>
                <a:latin typeface="+mn-lt"/>
                <a:ea typeface="+mn-ea"/>
                <a:cs typeface="+mn-cs"/>
              </a:rPr>
              <a:t> </a:t>
            </a:r>
            <a:r>
              <a:rPr kumimoji="0" lang="en-US" sz="2800" b="1" i="0" u="none" strike="noStrike" kern="0" cap="none" spc="0" normalizeH="0" baseline="0" noProof="0" dirty="0" smtClean="0">
                <a:ln>
                  <a:noFill/>
                </a:ln>
                <a:solidFill>
                  <a:srgbClr val="6666FF"/>
                </a:solidFill>
                <a:effectLst/>
                <a:uLnTx/>
                <a:uFillTx/>
                <a:latin typeface="Courier New" pitchFamily="49" charset="0"/>
                <a:ea typeface="+mn-ea"/>
                <a:cs typeface="+mn-cs"/>
              </a:rPr>
              <a:t>= x[</a:t>
            </a:r>
            <a:r>
              <a:rPr kumimoji="0" lang="en-US" sz="2800" b="1" i="0" u="none" strike="noStrike" kern="0" cap="none" spc="0" normalizeH="0" baseline="0" noProof="0" dirty="0" err="1" smtClean="0">
                <a:ln>
                  <a:noFill/>
                </a:ln>
                <a:solidFill>
                  <a:srgbClr val="6666FF"/>
                </a:solidFill>
                <a:effectLst/>
                <a:uLnTx/>
                <a:uFillTx/>
                <a:latin typeface="Courier New" pitchFamily="49" charset="0"/>
                <a:ea typeface="+mn-ea"/>
                <a:cs typeface="+mn-cs"/>
              </a:rPr>
              <a:t>i</a:t>
            </a:r>
            <a:r>
              <a:rPr kumimoji="0" lang="en-US" sz="2800" b="1" i="0" u="none" strike="noStrike" kern="0" cap="none" spc="0" normalizeH="0" baseline="0" noProof="0" dirty="0" smtClean="0">
                <a:ln>
                  <a:noFill/>
                </a:ln>
                <a:solidFill>
                  <a:srgbClr val="6666FF"/>
                </a:solidFill>
                <a:effectLst/>
                <a:uLnTx/>
                <a:uFillTx/>
                <a:latin typeface="Courier New" pitchFamily="49" charset="0"/>
                <a:ea typeface="+mn-ea"/>
                <a:cs typeface="+mn-cs"/>
              </a:rPr>
              <a:t>]</a:t>
            </a:r>
            <a:r>
              <a:rPr kumimoji="0" lang="en-US" sz="2400" b="0" i="0" u="none" strike="noStrike" kern="0" cap="none" spc="0" normalizeH="0" baseline="0" noProof="0" dirty="0" smtClean="0">
                <a:ln>
                  <a:noFill/>
                </a:ln>
                <a:solidFill>
                  <a:schemeClr val="tx1"/>
                </a:solidFill>
                <a:effectLst/>
                <a:uLnTx/>
                <a:uFillTx/>
                <a:latin typeface="+mn-lt"/>
                <a:ea typeface="+mn-ea"/>
                <a:cs typeface="+mn-cs"/>
              </a:rPr>
              <a:t> and</a:t>
            </a:r>
            <a:br>
              <a:rPr kumimoji="0" lang="en-US" sz="2400" b="0" i="0" u="none" strike="noStrike" kern="0" cap="none" spc="0" normalizeH="0" baseline="0" noProof="0" dirty="0" smtClean="0">
                <a:ln>
                  <a:noFill/>
                </a:ln>
                <a:solidFill>
                  <a:schemeClr val="tx1"/>
                </a:solidFill>
                <a:effectLst/>
                <a:uLnTx/>
                <a:uFillTx/>
                <a:latin typeface="+mn-lt"/>
                <a:ea typeface="+mn-ea"/>
                <a:cs typeface="+mn-cs"/>
              </a:rPr>
            </a:br>
            <a:r>
              <a:rPr kumimoji="0" lang="en-US" sz="2400" b="0" i="0" u="none" strike="noStrike" kern="0" cap="none" spc="0" normalizeH="0" baseline="0" noProof="0" dirty="0" smtClean="0">
                <a:ln>
                  <a:noFill/>
                </a:ln>
                <a:solidFill>
                  <a:schemeClr val="tx1"/>
                </a:solidFill>
                <a:effectLst/>
                <a:uLnTx/>
                <a:uFillTx/>
                <a:latin typeface="+mn-lt"/>
                <a:ea typeface="+mn-ea"/>
                <a:cs typeface="+mn-cs"/>
              </a:rPr>
              <a:t>	   </a:t>
            </a:r>
            <a:r>
              <a:rPr kumimoji="0" lang="en-US" sz="2800" b="1" i="0" u="none" strike="noStrike" kern="0" cap="none" spc="0" normalizeH="0" baseline="0" noProof="0" dirty="0" smtClean="0">
                <a:ln>
                  <a:noFill/>
                </a:ln>
                <a:solidFill>
                  <a:srgbClr val="6666FF"/>
                </a:solidFill>
                <a:effectLst/>
                <a:uLnTx/>
                <a:uFillTx/>
                <a:latin typeface="Courier New" pitchFamily="49" charset="0"/>
                <a:ea typeface="+mn-ea"/>
                <a:cs typeface="+mn-cs"/>
              </a:rPr>
              <a:t>x[0] = </a:t>
            </a:r>
            <a:r>
              <a:rPr kumimoji="0" lang="en-US" sz="2800" b="1" i="0" u="none" strike="noStrike" kern="0" cap="none" spc="0" normalizeH="0" baseline="0" noProof="0" dirty="0" err="1" smtClean="0">
                <a:ln>
                  <a:noFill/>
                </a:ln>
                <a:solidFill>
                  <a:srgbClr val="6666FF"/>
                </a:solidFill>
                <a:effectLst/>
                <a:uLnTx/>
                <a:uFillTx/>
                <a:latin typeface="Courier New" pitchFamily="49" charset="0"/>
                <a:ea typeface="+mn-ea"/>
                <a:cs typeface="+mn-cs"/>
              </a:rPr>
              <a:t>nextElement</a:t>
            </a:r>
            <a:r>
              <a:rPr kumimoji="0" lang="en-US" sz="2400" b="0" i="0" u="none" strike="noStrike" kern="0" cap="none" spc="0" normalizeH="0" baseline="0" noProof="0" dirty="0" smtClean="0">
                <a:ln>
                  <a:noFill/>
                </a:ln>
                <a:solidFill>
                  <a:schemeClr val="tx1"/>
                </a:solidFill>
                <a:effectLst/>
                <a:uLnTx/>
                <a:uFillTx/>
                <a:latin typeface="+mn-lt"/>
                <a:ea typeface="+mn-ea"/>
                <a:cs typeface="+mn-cs"/>
              </a:rPr>
              <a:t/>
            </a:r>
            <a:br>
              <a:rPr kumimoji="0" lang="en-US" sz="2400" b="0" i="0" u="none" strike="noStrike" kern="0" cap="none" spc="0" normalizeH="0" baseline="0" noProof="0" dirty="0" smtClean="0">
                <a:ln>
                  <a:noFill/>
                </a:ln>
                <a:solidFill>
                  <a:schemeClr val="tx1"/>
                </a:solidFill>
                <a:effectLst/>
                <a:uLnTx/>
                <a:uFillTx/>
                <a:latin typeface="+mn-lt"/>
                <a:ea typeface="+mn-ea"/>
                <a:cs typeface="+mn-cs"/>
              </a:rPr>
            </a:br>
            <a:r>
              <a:rPr kumimoji="0" lang="en-US" sz="2400" b="0" i="0" u="none" strike="noStrike" kern="0" cap="none" spc="0" normalizeH="0" baseline="0" noProof="0" dirty="0" smtClean="0">
                <a:ln>
                  <a:noFill/>
                </a:ln>
                <a:solidFill>
                  <a:schemeClr val="tx1"/>
                </a:solidFill>
                <a:effectLst/>
                <a:uLnTx/>
                <a:uFillTx/>
                <a:latin typeface="+mn-lt"/>
                <a:ea typeface="+mn-ea"/>
                <a:cs typeface="+mn-cs"/>
              </a:rPr>
              <a:t>b. set </a:t>
            </a:r>
            <a:r>
              <a:rPr kumimoji="0" lang="en-US" sz="2800" b="1" i="0" u="none" strike="noStrike" kern="0" cap="none" spc="0" normalizeH="0" baseline="0" noProof="0" dirty="0" smtClean="0">
                <a:ln>
                  <a:noFill/>
                </a:ln>
                <a:solidFill>
                  <a:srgbClr val="6666FF"/>
                </a:solidFill>
                <a:effectLst/>
                <a:uLnTx/>
                <a:uFillTx/>
                <a:latin typeface="Courier New" pitchFamily="49" charset="0"/>
                <a:ea typeface="+mn-ea"/>
                <a:cs typeface="+mn-cs"/>
              </a:rPr>
              <a:t>j = </a:t>
            </a:r>
            <a:r>
              <a:rPr kumimoji="0" lang="en-US" sz="2800" b="1" i="0" u="none" strike="noStrike" kern="0" cap="none" spc="0" normalizeH="0" baseline="0" noProof="0" dirty="0" err="1" smtClean="0">
                <a:ln>
                  <a:noFill/>
                </a:ln>
                <a:solidFill>
                  <a:srgbClr val="6666FF"/>
                </a:solidFill>
                <a:effectLst/>
                <a:uLnTx/>
                <a:uFillTx/>
                <a:latin typeface="Courier New" pitchFamily="49" charset="0"/>
                <a:ea typeface="+mn-ea"/>
                <a:cs typeface="+mn-cs"/>
              </a:rPr>
              <a:t>i</a:t>
            </a:r>
            <a:r>
              <a:rPr kumimoji="0" lang="en-US" sz="2400" b="0" i="0" u="none" strike="noStrike" kern="0" cap="none" spc="0" normalizeH="0" baseline="0" noProof="0" dirty="0" smtClean="0">
                <a:ln>
                  <a:noFill/>
                </a:ln>
                <a:solidFill>
                  <a:schemeClr val="tx1"/>
                </a:solidFill>
                <a:effectLst/>
                <a:uLnTx/>
                <a:uFillTx/>
                <a:latin typeface="+mn-lt"/>
                <a:ea typeface="+mn-ea"/>
                <a:cs typeface="+mn-cs"/>
              </a:rPr>
              <a:t/>
            </a:r>
            <a:br>
              <a:rPr kumimoji="0" lang="en-US" sz="2400" b="0" i="0" u="none" strike="noStrike" kern="0" cap="none" spc="0" normalizeH="0" baseline="0" noProof="0" dirty="0" smtClean="0">
                <a:ln>
                  <a:noFill/>
                </a:ln>
                <a:solidFill>
                  <a:schemeClr val="tx1"/>
                </a:solidFill>
                <a:effectLst/>
                <a:uLnTx/>
                <a:uFillTx/>
                <a:latin typeface="+mn-lt"/>
                <a:ea typeface="+mn-ea"/>
                <a:cs typeface="+mn-cs"/>
              </a:rPr>
            </a:br>
            <a:r>
              <a:rPr kumimoji="0" lang="en-US" sz="2400" b="0" i="0" u="none" strike="noStrike" kern="0" cap="none" spc="0" normalizeH="0" baseline="0" noProof="0" dirty="0" smtClean="0">
                <a:ln>
                  <a:noFill/>
                </a:ln>
                <a:solidFill>
                  <a:schemeClr val="tx1"/>
                </a:solidFill>
                <a:effectLst/>
                <a:uLnTx/>
                <a:uFillTx/>
                <a:latin typeface="+mn-lt"/>
                <a:ea typeface="+mn-ea"/>
                <a:cs typeface="+mn-cs"/>
              </a:rPr>
              <a:t>c. While </a:t>
            </a:r>
            <a:r>
              <a:rPr kumimoji="0" lang="en-US" sz="2800" b="1" i="0" u="none" strike="noStrike" kern="0" cap="none" spc="0" normalizeH="0" baseline="0" noProof="0" dirty="0" err="1" smtClean="0">
                <a:ln>
                  <a:noFill/>
                </a:ln>
                <a:solidFill>
                  <a:srgbClr val="6666FF"/>
                </a:solidFill>
                <a:effectLst/>
                <a:uLnTx/>
                <a:uFillTx/>
                <a:latin typeface="Courier New" pitchFamily="49" charset="0"/>
                <a:ea typeface="+mn-ea"/>
                <a:cs typeface="+mn-cs"/>
              </a:rPr>
              <a:t>nextElement</a:t>
            </a:r>
            <a:r>
              <a:rPr kumimoji="0" lang="en-US" sz="2800" b="1" i="0" u="none" strike="noStrike" kern="0" cap="none" spc="0" normalizeH="0" baseline="0" noProof="0" dirty="0" smtClean="0">
                <a:ln>
                  <a:noFill/>
                </a:ln>
                <a:solidFill>
                  <a:srgbClr val="6666FF"/>
                </a:solidFill>
                <a:effectLst/>
                <a:uLnTx/>
                <a:uFillTx/>
                <a:latin typeface="Courier New" pitchFamily="49" charset="0"/>
                <a:ea typeface="+mn-ea"/>
                <a:cs typeface="+mn-cs"/>
              </a:rPr>
              <a:t> &lt; x[j – 1]</a:t>
            </a:r>
            <a:r>
              <a:rPr kumimoji="0" lang="en-US" sz="2400" b="0" i="0" u="none" strike="noStrike" kern="0" cap="none" spc="0" normalizeH="0" baseline="0" noProof="0" dirty="0" smtClean="0">
                <a:ln>
                  <a:noFill/>
                </a:ln>
                <a:solidFill>
                  <a:schemeClr val="tx1"/>
                </a:solidFill>
                <a:effectLst/>
                <a:uLnTx/>
                <a:uFillTx/>
                <a:latin typeface="+mn-lt"/>
                <a:ea typeface="+mn-ea"/>
                <a:cs typeface="+mn-cs"/>
              </a:rPr>
              <a:t> do following</a:t>
            </a:r>
            <a:br>
              <a:rPr kumimoji="0" lang="en-US" sz="2400" b="0" i="0" u="none" strike="noStrike" kern="0" cap="none" spc="0" normalizeH="0" baseline="0" noProof="0" dirty="0" smtClean="0">
                <a:ln>
                  <a:noFill/>
                </a:ln>
                <a:solidFill>
                  <a:schemeClr val="tx1"/>
                </a:solidFill>
                <a:effectLst/>
                <a:uLnTx/>
                <a:uFillTx/>
                <a:latin typeface="+mn-lt"/>
                <a:ea typeface="+mn-ea"/>
                <a:cs typeface="+mn-cs"/>
              </a:rPr>
            </a:br>
            <a:r>
              <a:rPr kumimoji="0" lang="en-US" sz="2400" b="0" i="0" u="none" strike="noStrike" kern="0" cap="none" spc="0" normalizeH="0" baseline="0" noProof="0" dirty="0" smtClean="0">
                <a:ln>
                  <a:noFill/>
                </a:ln>
                <a:solidFill>
                  <a:schemeClr val="tx1"/>
                </a:solidFill>
                <a:effectLst/>
                <a:uLnTx/>
                <a:uFillTx/>
                <a:latin typeface="+mn-lt"/>
                <a:ea typeface="+mn-ea"/>
                <a:cs typeface="+mn-cs"/>
              </a:rPr>
              <a:t>	set </a:t>
            </a:r>
            <a:r>
              <a:rPr kumimoji="0" lang="en-US" sz="2800" b="1" i="0" u="none" strike="noStrike" kern="0" cap="none" spc="0" normalizeH="0" baseline="0" noProof="0" dirty="0" smtClean="0">
                <a:ln>
                  <a:noFill/>
                </a:ln>
                <a:solidFill>
                  <a:srgbClr val="6666FF"/>
                </a:solidFill>
                <a:effectLst/>
                <a:uLnTx/>
                <a:uFillTx/>
                <a:latin typeface="Courier New" pitchFamily="49" charset="0"/>
                <a:ea typeface="+mn-ea"/>
                <a:cs typeface="+mn-cs"/>
              </a:rPr>
              <a:t>x[j]</a:t>
            </a:r>
            <a:r>
              <a:rPr kumimoji="0" lang="en-US" sz="2400" b="0" i="0" u="none" strike="noStrike" kern="0" cap="none" spc="0" normalizeH="0" baseline="0" noProof="0" dirty="0" smtClean="0">
                <a:ln>
                  <a:noFill/>
                </a:ln>
                <a:solidFill>
                  <a:schemeClr val="tx1"/>
                </a:solidFill>
                <a:effectLst/>
                <a:uLnTx/>
                <a:uFillTx/>
                <a:latin typeface="+mn-lt"/>
                <a:ea typeface="+mn-ea"/>
                <a:cs typeface="+mn-cs"/>
              </a:rPr>
              <a:t> equal to </a:t>
            </a:r>
            <a:r>
              <a:rPr kumimoji="0" lang="en-US" sz="2800" b="1" i="0" u="none" strike="noStrike" kern="0" cap="none" spc="0" normalizeH="0" baseline="0" noProof="0" dirty="0" smtClean="0">
                <a:ln>
                  <a:noFill/>
                </a:ln>
                <a:solidFill>
                  <a:srgbClr val="6666FF"/>
                </a:solidFill>
                <a:effectLst/>
                <a:uLnTx/>
                <a:uFillTx/>
                <a:latin typeface="Courier New" pitchFamily="49" charset="0"/>
                <a:ea typeface="+mn-ea"/>
                <a:cs typeface="+mn-cs"/>
              </a:rPr>
              <a:t>x[j – 1]</a:t>
            </a:r>
            <a:br>
              <a:rPr kumimoji="0" lang="en-US" sz="2800" b="1" i="0" u="none" strike="noStrike" kern="0" cap="none" spc="0" normalizeH="0" baseline="0" noProof="0" dirty="0" smtClean="0">
                <a:ln>
                  <a:noFill/>
                </a:ln>
                <a:solidFill>
                  <a:srgbClr val="6666FF"/>
                </a:solidFill>
                <a:effectLst/>
                <a:uLnTx/>
                <a:uFillTx/>
                <a:latin typeface="Courier New" pitchFamily="49" charset="0"/>
                <a:ea typeface="+mn-ea"/>
                <a:cs typeface="+mn-cs"/>
              </a:rPr>
            </a:br>
            <a:r>
              <a:rPr kumimoji="0" lang="en-US" sz="2400" b="0" i="0" u="none" strike="noStrike" kern="0" cap="none" spc="0" normalizeH="0" baseline="0" noProof="0" dirty="0" smtClean="0">
                <a:ln>
                  <a:noFill/>
                </a:ln>
                <a:solidFill>
                  <a:schemeClr val="tx1"/>
                </a:solidFill>
                <a:effectLst/>
                <a:uLnTx/>
                <a:uFillTx/>
                <a:latin typeface="+mn-lt"/>
                <a:ea typeface="+mn-ea"/>
                <a:cs typeface="+mn-cs"/>
              </a:rPr>
              <a:t>	decrement</a:t>
            </a:r>
            <a:r>
              <a:rPr kumimoji="0" lang="en-US" sz="2800" b="1" i="0" u="none" strike="noStrike" kern="0" cap="none" spc="0" normalizeH="0" baseline="0" noProof="0" dirty="0" smtClean="0">
                <a:ln>
                  <a:noFill/>
                </a:ln>
                <a:solidFill>
                  <a:srgbClr val="6666FF"/>
                </a:solidFill>
                <a:effectLst/>
                <a:uLnTx/>
                <a:uFillTx/>
                <a:latin typeface="Courier New" pitchFamily="49" charset="0"/>
                <a:ea typeface="+mn-ea"/>
                <a:cs typeface="+mn-cs"/>
              </a:rPr>
              <a:t> j</a:t>
            </a:r>
            <a:r>
              <a:rPr kumimoji="0" lang="en-US" sz="2400" b="0" i="0" u="none" strike="noStrike" kern="0" cap="none" spc="0" normalizeH="0" baseline="0" noProof="0" dirty="0" smtClean="0">
                <a:ln>
                  <a:noFill/>
                </a:ln>
                <a:solidFill>
                  <a:schemeClr val="tx1"/>
                </a:solidFill>
                <a:effectLst/>
                <a:uLnTx/>
                <a:uFillTx/>
                <a:latin typeface="+mn-lt"/>
                <a:ea typeface="+mn-ea"/>
                <a:cs typeface="+mn-cs"/>
              </a:rPr>
              <a:t> by </a:t>
            </a:r>
            <a:r>
              <a:rPr kumimoji="0" lang="en-US" sz="2800" b="1" i="0" u="none" strike="noStrike" kern="0" cap="none" spc="0" normalizeH="0" baseline="0" noProof="0" dirty="0" smtClean="0">
                <a:ln>
                  <a:noFill/>
                </a:ln>
                <a:solidFill>
                  <a:srgbClr val="6666FF"/>
                </a:solidFill>
                <a:effectLst/>
                <a:uLnTx/>
                <a:uFillTx/>
                <a:latin typeface="Courier New" pitchFamily="49" charset="0"/>
                <a:ea typeface="+mn-ea"/>
                <a:cs typeface="+mn-cs"/>
              </a:rPr>
              <a:t>1</a:t>
            </a:r>
            <a:r>
              <a:rPr kumimoji="0" lang="en-US" sz="2400" b="0" i="0" u="none" strike="noStrike" kern="0" cap="none" spc="0" normalizeH="0" baseline="0" noProof="0" dirty="0" smtClean="0">
                <a:ln>
                  <a:noFill/>
                </a:ln>
                <a:solidFill>
                  <a:schemeClr val="tx1"/>
                </a:solidFill>
                <a:effectLst/>
                <a:uLnTx/>
                <a:uFillTx/>
                <a:latin typeface="+mn-lt"/>
                <a:ea typeface="+mn-ea"/>
                <a:cs typeface="+mn-cs"/>
              </a:rPr>
              <a:t/>
            </a:r>
            <a:br>
              <a:rPr kumimoji="0" lang="en-US" sz="2400" b="0" i="0" u="none" strike="noStrike" kern="0" cap="none" spc="0" normalizeH="0" baseline="0" noProof="0" dirty="0" smtClean="0">
                <a:ln>
                  <a:noFill/>
                </a:ln>
                <a:solidFill>
                  <a:schemeClr val="tx1"/>
                </a:solidFill>
                <a:effectLst/>
                <a:uLnTx/>
                <a:uFillTx/>
                <a:latin typeface="+mn-lt"/>
                <a:ea typeface="+mn-ea"/>
                <a:cs typeface="+mn-cs"/>
              </a:rPr>
            </a:br>
            <a:r>
              <a:rPr kumimoji="0" lang="en-US" sz="2400" b="0" i="0" u="none" strike="noStrike" kern="0" cap="none" spc="0" normalizeH="0" baseline="0" noProof="0" dirty="0" smtClean="0">
                <a:ln>
                  <a:noFill/>
                </a:ln>
                <a:solidFill>
                  <a:schemeClr val="tx1"/>
                </a:solidFill>
                <a:effectLst/>
                <a:uLnTx/>
                <a:uFillTx/>
                <a:latin typeface="+mn-lt"/>
                <a:ea typeface="+mn-ea"/>
                <a:cs typeface="+mn-cs"/>
              </a:rPr>
              <a:t>	End wile</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Tx/>
              <a:buNone/>
              <a:tabLst/>
              <a:defRPr/>
            </a:pPr>
            <a:r>
              <a:rPr kumimoji="0" lang="en-US" sz="2400" b="0" i="0" u="none" strike="noStrike" kern="0" cap="none" spc="0" normalizeH="0" baseline="0" noProof="0" dirty="0" smtClean="0">
                <a:ln>
                  <a:noFill/>
                </a:ln>
                <a:solidFill>
                  <a:schemeClr val="tx1"/>
                </a:solidFill>
                <a:effectLst/>
                <a:uLnTx/>
                <a:uFillTx/>
                <a:latin typeface="+mn-lt"/>
                <a:ea typeface="+mn-ea"/>
                <a:cs typeface="+mn-cs"/>
              </a:rPr>
              <a:t>	d. </a:t>
            </a:r>
            <a:r>
              <a:rPr kumimoji="0" lang="en-US" sz="2800" b="1" i="0" u="none" strike="noStrike" kern="0" cap="none" spc="0" normalizeH="0" baseline="0" noProof="0" dirty="0" smtClean="0">
                <a:ln>
                  <a:noFill/>
                </a:ln>
                <a:solidFill>
                  <a:srgbClr val="6666FF"/>
                </a:solidFill>
                <a:effectLst/>
                <a:uLnTx/>
                <a:uFillTx/>
                <a:latin typeface="Courier New" pitchFamily="49" charset="0"/>
                <a:ea typeface="+mn-ea"/>
                <a:cs typeface="+mn-cs"/>
              </a:rPr>
              <a:t>set x[j]</a:t>
            </a:r>
            <a:r>
              <a:rPr kumimoji="0" lang="en-US" sz="2400" b="0" i="0" u="none" strike="noStrike" kern="0" cap="none" spc="0" normalizeH="0" baseline="0" noProof="0" dirty="0" smtClean="0">
                <a:ln>
                  <a:noFill/>
                </a:ln>
                <a:solidFill>
                  <a:schemeClr val="tx1"/>
                </a:solidFill>
                <a:effectLst/>
                <a:uLnTx/>
                <a:uFillTx/>
                <a:latin typeface="+mn-lt"/>
                <a:ea typeface="+mn-ea"/>
                <a:cs typeface="+mn-cs"/>
              </a:rPr>
              <a:t> equal to </a:t>
            </a:r>
            <a:r>
              <a:rPr kumimoji="0" lang="en-US" sz="2800" b="1" i="0" u="none" strike="noStrike" kern="0" cap="none" spc="0" normalizeH="0" baseline="0" noProof="0" dirty="0" err="1" smtClean="0">
                <a:ln>
                  <a:noFill/>
                </a:ln>
                <a:solidFill>
                  <a:srgbClr val="6666FF"/>
                </a:solidFill>
                <a:effectLst/>
                <a:uLnTx/>
                <a:uFillTx/>
                <a:latin typeface="Courier New" pitchFamily="49" charset="0"/>
                <a:ea typeface="+mn-ea"/>
                <a:cs typeface="+mn-cs"/>
              </a:rPr>
              <a:t>nextElement</a:t>
            </a:r>
            <a:endParaRPr kumimoji="0" lang="en-US" sz="2800" b="1" i="0" u="none" strike="noStrike" kern="0" cap="none" spc="0" normalizeH="0" baseline="0" noProof="0" dirty="0" smtClean="0">
              <a:ln>
                <a:noFill/>
              </a:ln>
              <a:solidFill>
                <a:srgbClr val="6666FF"/>
              </a:solidFill>
              <a:effectLst/>
              <a:uLnTx/>
              <a:uFillTx/>
              <a:latin typeface="Courier New" pitchFamily="49" charset="0"/>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accent1"/>
              </a:buClr>
              <a:buSzPct val="65000"/>
              <a:buFontTx/>
              <a:buNone/>
              <a:tabLst/>
              <a:defRPr/>
            </a:pPr>
            <a:r>
              <a:rPr kumimoji="0" lang="en-US" sz="2400" b="0" i="0" u="none" strike="noStrike" kern="0" cap="none" spc="0" normalizeH="0" baseline="0" noProof="0" dirty="0" smtClean="0">
                <a:ln>
                  <a:noFill/>
                </a:ln>
                <a:solidFill>
                  <a:schemeClr val="tx1"/>
                </a:solidFill>
                <a:effectLst/>
                <a:uLnTx/>
                <a:uFillTx/>
                <a:latin typeface="+mn-lt"/>
                <a:ea typeface="+mn-ea"/>
                <a:cs typeface="+mn-cs"/>
              </a:rPr>
              <a:t>End for</a:t>
            </a:r>
            <a:endParaRPr kumimoji="0" lang="en-US" sz="24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Insertion Sort - </a:t>
            </a:r>
            <a:r>
              <a:rPr lang="en-US" dirty="0" err="1" smtClean="0"/>
              <a:t>Pseudocode</a:t>
            </a:r>
            <a:endParaRPr lang="en-US" dirty="0"/>
          </a:p>
        </p:txBody>
      </p:sp>
      <p:sp>
        <p:nvSpPr>
          <p:cNvPr id="3" name="Content Placeholder 2"/>
          <p:cNvSpPr>
            <a:spLocks noGrp="1"/>
          </p:cNvSpPr>
          <p:nvPr>
            <p:ph idx="1"/>
          </p:nvPr>
        </p:nvSpPr>
        <p:spPr/>
        <p:txBody>
          <a:bodyPr>
            <a:normAutofit fontScale="92500" lnSpcReduction="10000"/>
          </a:bodyPr>
          <a:lstStyle/>
          <a:p>
            <a:pPr>
              <a:lnSpc>
                <a:spcPct val="90000"/>
              </a:lnSpc>
              <a:buFontTx/>
              <a:buNone/>
            </a:pPr>
            <a:r>
              <a:rPr lang="en-US" sz="3200" dirty="0" smtClean="0">
                <a:solidFill>
                  <a:srgbClr val="0000CC"/>
                </a:solidFill>
              </a:rPr>
              <a:t>Input: </a:t>
            </a:r>
            <a:r>
              <a:rPr lang="en-US" sz="3200" dirty="0" smtClean="0"/>
              <a:t>An array </a:t>
            </a:r>
            <a:r>
              <a:rPr lang="en-US" sz="3200" i="1" dirty="0" smtClean="0"/>
              <a:t>A</a:t>
            </a:r>
            <a:r>
              <a:rPr lang="en-US" sz="3200" dirty="0" smtClean="0"/>
              <a:t>[1..</a:t>
            </a:r>
            <a:r>
              <a:rPr lang="en-US" sz="3200" i="1" dirty="0" smtClean="0"/>
              <a:t>n</a:t>
            </a:r>
            <a:r>
              <a:rPr lang="en-US" sz="3200" dirty="0" smtClean="0"/>
              <a:t>] of </a:t>
            </a:r>
            <a:r>
              <a:rPr lang="en-US" sz="3200" i="1" dirty="0" smtClean="0"/>
              <a:t>n </a:t>
            </a:r>
            <a:r>
              <a:rPr lang="en-US" sz="3200" dirty="0" smtClean="0"/>
              <a:t>elements.</a:t>
            </a:r>
          </a:p>
          <a:p>
            <a:pPr>
              <a:lnSpc>
                <a:spcPct val="90000"/>
              </a:lnSpc>
              <a:buFontTx/>
              <a:buNone/>
            </a:pPr>
            <a:r>
              <a:rPr lang="en-US" sz="3200" dirty="0" smtClean="0">
                <a:solidFill>
                  <a:srgbClr val="0000CC"/>
                </a:solidFill>
              </a:rPr>
              <a:t>Output: </a:t>
            </a:r>
            <a:r>
              <a:rPr lang="en-US" sz="3200" i="1" dirty="0" smtClean="0"/>
              <a:t>A</a:t>
            </a:r>
            <a:r>
              <a:rPr lang="en-US" sz="3200" dirty="0" smtClean="0"/>
              <a:t>[1</a:t>
            </a:r>
            <a:r>
              <a:rPr lang="en-US" sz="3200" i="1" dirty="0" smtClean="0"/>
              <a:t>..n</a:t>
            </a:r>
            <a:r>
              <a:rPr lang="en-US" sz="3200" dirty="0" smtClean="0"/>
              <a:t>] sorted in </a:t>
            </a:r>
            <a:r>
              <a:rPr lang="en-US" sz="3200" dirty="0" err="1" smtClean="0"/>
              <a:t>nondecreasing</a:t>
            </a:r>
            <a:r>
              <a:rPr lang="en-US" sz="3200" dirty="0" smtClean="0"/>
              <a:t> order.</a:t>
            </a:r>
          </a:p>
          <a:p>
            <a:pPr>
              <a:lnSpc>
                <a:spcPct val="90000"/>
              </a:lnSpc>
              <a:buFontTx/>
              <a:buNone/>
            </a:pPr>
            <a:r>
              <a:rPr lang="en-US" sz="3200" dirty="0" smtClean="0"/>
              <a:t>	1. for 	</a:t>
            </a:r>
            <a:r>
              <a:rPr lang="en-US" sz="3200" i="1" dirty="0" err="1" smtClean="0"/>
              <a:t>i</a:t>
            </a:r>
            <a:r>
              <a:rPr lang="en-US" sz="3200" i="1" dirty="0" smtClean="0"/>
              <a:t> </a:t>
            </a:r>
            <a:r>
              <a:rPr lang="en-US" sz="3200" dirty="0" smtClean="0">
                <a:sym typeface="Symbol" pitchFamily="18" charset="2"/>
              </a:rPr>
              <a:t></a:t>
            </a:r>
            <a:r>
              <a:rPr lang="en-US" sz="3200" dirty="0" smtClean="0"/>
              <a:t> 2 to </a:t>
            </a:r>
            <a:r>
              <a:rPr lang="en-US" sz="3200" i="1" dirty="0" smtClean="0"/>
              <a:t>n</a:t>
            </a:r>
            <a:endParaRPr lang="en-US" sz="3200" dirty="0" smtClean="0"/>
          </a:p>
          <a:p>
            <a:pPr>
              <a:lnSpc>
                <a:spcPct val="90000"/>
              </a:lnSpc>
              <a:buFontTx/>
              <a:buNone/>
            </a:pPr>
            <a:r>
              <a:rPr lang="en-US" sz="3200" dirty="0" smtClean="0"/>
              <a:t>	2. 	  </a:t>
            </a:r>
            <a:r>
              <a:rPr lang="en-US" sz="3200" i="1" dirty="0" smtClean="0"/>
              <a:t>x </a:t>
            </a:r>
            <a:r>
              <a:rPr lang="en-US" sz="3200" dirty="0" smtClean="0">
                <a:sym typeface="Symbol" pitchFamily="18" charset="2"/>
              </a:rPr>
              <a:t></a:t>
            </a:r>
            <a:r>
              <a:rPr lang="en-US" sz="3200" dirty="0" smtClean="0"/>
              <a:t> </a:t>
            </a:r>
            <a:r>
              <a:rPr lang="en-US" sz="3200" i="1" dirty="0" smtClean="0"/>
              <a:t>A</a:t>
            </a:r>
            <a:r>
              <a:rPr lang="en-US" sz="3200" dirty="0" smtClean="0"/>
              <a:t>[</a:t>
            </a:r>
            <a:r>
              <a:rPr lang="en-US" sz="3200" i="1" dirty="0" err="1" smtClean="0"/>
              <a:t>i</a:t>
            </a:r>
            <a:r>
              <a:rPr lang="en-US" sz="3200" dirty="0" smtClean="0"/>
              <a:t>]</a:t>
            </a:r>
          </a:p>
          <a:p>
            <a:pPr>
              <a:lnSpc>
                <a:spcPct val="90000"/>
              </a:lnSpc>
              <a:buFontTx/>
              <a:buNone/>
            </a:pPr>
            <a:r>
              <a:rPr lang="en-US" sz="3200" dirty="0" smtClean="0"/>
              <a:t>	3. 	  </a:t>
            </a:r>
            <a:r>
              <a:rPr lang="en-US" sz="3200" i="1" dirty="0" smtClean="0"/>
              <a:t>j </a:t>
            </a:r>
            <a:r>
              <a:rPr lang="en-US" sz="3200" dirty="0" smtClean="0">
                <a:sym typeface="Symbol" pitchFamily="18" charset="2"/>
              </a:rPr>
              <a:t></a:t>
            </a:r>
            <a:r>
              <a:rPr lang="en-US" sz="3200" dirty="0" smtClean="0"/>
              <a:t> </a:t>
            </a:r>
            <a:r>
              <a:rPr lang="en-US" sz="3200" i="1" dirty="0" err="1" smtClean="0"/>
              <a:t>i</a:t>
            </a:r>
            <a:r>
              <a:rPr lang="en-US" sz="3200" i="1" dirty="0" smtClean="0"/>
              <a:t> - </a:t>
            </a:r>
            <a:r>
              <a:rPr lang="en-US" sz="3200" dirty="0" smtClean="0"/>
              <a:t>1</a:t>
            </a:r>
          </a:p>
          <a:p>
            <a:pPr>
              <a:lnSpc>
                <a:spcPct val="90000"/>
              </a:lnSpc>
              <a:buFontTx/>
              <a:buNone/>
            </a:pPr>
            <a:r>
              <a:rPr lang="en-US" sz="3200" dirty="0" smtClean="0"/>
              <a:t>	4. 	while (</a:t>
            </a:r>
            <a:r>
              <a:rPr lang="en-US" sz="3200" i="1" dirty="0" smtClean="0"/>
              <a:t>j &gt;</a:t>
            </a:r>
            <a:r>
              <a:rPr lang="en-US" sz="3200" dirty="0" smtClean="0"/>
              <a:t>0) and (</a:t>
            </a:r>
            <a:r>
              <a:rPr lang="en-US" sz="3200" i="1" dirty="0" smtClean="0"/>
              <a:t>A</a:t>
            </a:r>
            <a:r>
              <a:rPr lang="en-US" sz="3200" dirty="0" smtClean="0"/>
              <a:t>[</a:t>
            </a:r>
            <a:r>
              <a:rPr lang="en-US" sz="3200" i="1" dirty="0" smtClean="0"/>
              <a:t>j</a:t>
            </a:r>
            <a:r>
              <a:rPr lang="en-US" sz="3200" dirty="0" smtClean="0"/>
              <a:t>] </a:t>
            </a:r>
            <a:r>
              <a:rPr lang="en-US" sz="3200" i="1" dirty="0" smtClean="0"/>
              <a:t>&gt; x</a:t>
            </a:r>
            <a:r>
              <a:rPr lang="en-US" sz="3200" dirty="0" smtClean="0"/>
              <a:t>)</a:t>
            </a:r>
          </a:p>
          <a:p>
            <a:pPr>
              <a:lnSpc>
                <a:spcPct val="90000"/>
              </a:lnSpc>
              <a:buFontTx/>
              <a:buNone/>
            </a:pPr>
            <a:r>
              <a:rPr lang="en-US" sz="3200" dirty="0" smtClean="0"/>
              <a:t>	5.      </a:t>
            </a:r>
            <a:r>
              <a:rPr lang="en-US" sz="3200" i="1" dirty="0" smtClean="0"/>
              <a:t>A</a:t>
            </a:r>
            <a:r>
              <a:rPr lang="en-US" sz="3200" dirty="0" smtClean="0"/>
              <a:t>[</a:t>
            </a:r>
            <a:r>
              <a:rPr lang="en-US" sz="3200" i="1" dirty="0" smtClean="0"/>
              <a:t>j </a:t>
            </a:r>
            <a:r>
              <a:rPr lang="en-US" sz="3200" dirty="0" smtClean="0"/>
              <a:t>+ 1] </a:t>
            </a:r>
            <a:r>
              <a:rPr lang="en-US" sz="3200" dirty="0" smtClean="0">
                <a:sym typeface="Symbol" pitchFamily="18" charset="2"/>
              </a:rPr>
              <a:t></a:t>
            </a:r>
            <a:r>
              <a:rPr lang="en-US" sz="3200" dirty="0" smtClean="0"/>
              <a:t> </a:t>
            </a:r>
            <a:r>
              <a:rPr lang="en-US" sz="3200" i="1" dirty="0" smtClean="0"/>
              <a:t>A</a:t>
            </a:r>
            <a:r>
              <a:rPr lang="en-US" sz="3200" dirty="0" smtClean="0"/>
              <a:t>[</a:t>
            </a:r>
            <a:r>
              <a:rPr lang="en-US" sz="3200" i="1" dirty="0" smtClean="0"/>
              <a:t>j</a:t>
            </a:r>
            <a:r>
              <a:rPr lang="en-US" sz="3200" dirty="0" smtClean="0"/>
              <a:t>]</a:t>
            </a:r>
          </a:p>
          <a:p>
            <a:pPr>
              <a:lnSpc>
                <a:spcPct val="90000"/>
              </a:lnSpc>
              <a:buFontTx/>
              <a:buNone/>
            </a:pPr>
            <a:r>
              <a:rPr lang="en-US" sz="3200" dirty="0" smtClean="0"/>
              <a:t>	6.	     </a:t>
            </a:r>
            <a:r>
              <a:rPr lang="en-US" sz="3200" i="1" dirty="0" smtClean="0"/>
              <a:t>j </a:t>
            </a:r>
            <a:r>
              <a:rPr lang="en-US" sz="3200" dirty="0" smtClean="0">
                <a:sym typeface="Symbol" pitchFamily="18" charset="2"/>
              </a:rPr>
              <a:t></a:t>
            </a:r>
            <a:r>
              <a:rPr lang="en-US" sz="3200" dirty="0" smtClean="0"/>
              <a:t> </a:t>
            </a:r>
            <a:r>
              <a:rPr lang="en-US" sz="3200" i="1" dirty="0" smtClean="0"/>
              <a:t>j - </a:t>
            </a:r>
            <a:r>
              <a:rPr lang="en-US" sz="3200" dirty="0" smtClean="0"/>
              <a:t>1</a:t>
            </a:r>
          </a:p>
          <a:p>
            <a:pPr>
              <a:lnSpc>
                <a:spcPct val="90000"/>
              </a:lnSpc>
              <a:buFontTx/>
              <a:buNone/>
            </a:pPr>
            <a:r>
              <a:rPr lang="en-US" sz="3200" dirty="0" smtClean="0"/>
              <a:t>	7. 	end while</a:t>
            </a:r>
          </a:p>
          <a:p>
            <a:pPr>
              <a:lnSpc>
                <a:spcPct val="90000"/>
              </a:lnSpc>
              <a:buFontTx/>
              <a:buNone/>
            </a:pPr>
            <a:r>
              <a:rPr lang="en-US" sz="3200" dirty="0" smtClean="0"/>
              <a:t>	8. 	</a:t>
            </a:r>
            <a:r>
              <a:rPr lang="en-US" sz="3200" i="1" dirty="0" smtClean="0"/>
              <a:t>A</a:t>
            </a:r>
            <a:r>
              <a:rPr lang="en-US" sz="3200" dirty="0" smtClean="0"/>
              <a:t>[</a:t>
            </a:r>
            <a:r>
              <a:rPr lang="en-US" sz="3200" i="1" dirty="0" smtClean="0"/>
              <a:t>j </a:t>
            </a:r>
            <a:r>
              <a:rPr lang="en-US" sz="3200" dirty="0" smtClean="0"/>
              <a:t>+ 1] </a:t>
            </a:r>
            <a:r>
              <a:rPr lang="en-US" sz="3200" dirty="0" smtClean="0">
                <a:sym typeface="Symbol" pitchFamily="18" charset="2"/>
              </a:rPr>
              <a:t></a:t>
            </a:r>
            <a:r>
              <a:rPr lang="en-US" sz="3200" dirty="0" smtClean="0"/>
              <a:t> </a:t>
            </a:r>
            <a:r>
              <a:rPr lang="en-US" sz="3200" i="1" dirty="0" smtClean="0"/>
              <a:t>x</a:t>
            </a:r>
            <a:endParaRPr lang="en-US" sz="3200" dirty="0" smtClean="0"/>
          </a:p>
          <a:p>
            <a:pPr>
              <a:lnSpc>
                <a:spcPct val="90000"/>
              </a:lnSpc>
              <a:buFontTx/>
              <a:buNone/>
            </a:pPr>
            <a:r>
              <a:rPr lang="en-US" sz="3200" dirty="0" smtClean="0"/>
              <a:t>	9. end for</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Insertion Sort - </a:t>
            </a:r>
            <a:r>
              <a:rPr lang="en-US" dirty="0" err="1" smtClean="0"/>
              <a:t>Pseudocode</a:t>
            </a:r>
            <a:endParaRPr lang="en-US" dirty="0"/>
          </a:p>
        </p:txBody>
      </p:sp>
      <p:sp>
        <p:nvSpPr>
          <p:cNvPr id="3" name="Content Placeholder 2"/>
          <p:cNvSpPr>
            <a:spLocks noGrp="1"/>
          </p:cNvSpPr>
          <p:nvPr>
            <p:ph idx="1"/>
          </p:nvPr>
        </p:nvSpPr>
        <p:spPr/>
        <p:txBody>
          <a:bodyPr/>
          <a:lstStyle/>
          <a:p>
            <a:pPr>
              <a:lnSpc>
                <a:spcPct val="90000"/>
              </a:lnSpc>
            </a:pPr>
            <a:r>
              <a:rPr lang="en-US" dirty="0" smtClean="0"/>
              <a:t>A[</a:t>
            </a:r>
            <a:r>
              <a:rPr lang="en-US" dirty="0" err="1" smtClean="0"/>
              <a:t>i</a:t>
            </a:r>
            <a:r>
              <a:rPr lang="en-US" dirty="0" smtClean="0"/>
              <a:t>] is inserted in its proper position in the </a:t>
            </a:r>
            <a:r>
              <a:rPr lang="en-US" dirty="0" err="1" smtClean="0"/>
              <a:t>ith</a:t>
            </a:r>
            <a:r>
              <a:rPr lang="en-US" dirty="0" smtClean="0"/>
              <a:t> iteration in the sorted </a:t>
            </a:r>
            <a:r>
              <a:rPr lang="en-US" dirty="0" err="1" smtClean="0"/>
              <a:t>subarray</a:t>
            </a:r>
            <a:r>
              <a:rPr lang="en-US" dirty="0" smtClean="0"/>
              <a:t> A[1 .. i-1]</a:t>
            </a:r>
          </a:p>
          <a:p>
            <a:pPr>
              <a:lnSpc>
                <a:spcPct val="90000"/>
              </a:lnSpc>
            </a:pPr>
            <a:r>
              <a:rPr lang="en-US" dirty="0" smtClean="0"/>
              <a:t>In the </a:t>
            </a:r>
            <a:r>
              <a:rPr lang="en-US" dirty="0" err="1" smtClean="0"/>
              <a:t>ith</a:t>
            </a:r>
            <a:r>
              <a:rPr lang="en-US" dirty="0" smtClean="0"/>
              <a:t> step, the elements from index i-1 down to 1 are scanned, each time comparing A[</a:t>
            </a:r>
            <a:r>
              <a:rPr lang="en-US" dirty="0" err="1" smtClean="0"/>
              <a:t>i</a:t>
            </a:r>
            <a:r>
              <a:rPr lang="en-US" dirty="0" smtClean="0"/>
              <a:t>] with the element at the correct position.</a:t>
            </a:r>
          </a:p>
          <a:p>
            <a:pPr>
              <a:lnSpc>
                <a:spcPct val="90000"/>
              </a:lnSpc>
            </a:pPr>
            <a:r>
              <a:rPr lang="en-US" dirty="0" smtClean="0"/>
              <a:t>In each iteration an element is shifted one position up to a higher index.</a:t>
            </a:r>
          </a:p>
          <a:p>
            <a:pPr>
              <a:lnSpc>
                <a:spcPct val="90000"/>
              </a:lnSpc>
            </a:pPr>
            <a:r>
              <a:rPr lang="en-US" dirty="0" smtClean="0"/>
              <a:t>The process of comparison and shifting continues until:</a:t>
            </a:r>
          </a:p>
          <a:p>
            <a:pPr lvl="1">
              <a:lnSpc>
                <a:spcPct val="90000"/>
              </a:lnSpc>
            </a:pPr>
            <a:r>
              <a:rPr lang="en-US" sz="2800" dirty="0" smtClean="0"/>
              <a:t>Either an element ≤ A[</a:t>
            </a:r>
            <a:r>
              <a:rPr lang="en-US" sz="2800" dirty="0" err="1" smtClean="0"/>
              <a:t>i</a:t>
            </a:r>
            <a:r>
              <a:rPr lang="en-US" sz="2800" dirty="0" smtClean="0"/>
              <a:t>] is found or</a:t>
            </a:r>
          </a:p>
          <a:p>
            <a:pPr lvl="1">
              <a:lnSpc>
                <a:spcPct val="90000"/>
              </a:lnSpc>
            </a:pPr>
            <a:r>
              <a:rPr lang="en-US" sz="2800" dirty="0" smtClean="0"/>
              <a:t>When all the sorted sequence so far is scanned.</a:t>
            </a:r>
          </a:p>
          <a:p>
            <a:pPr>
              <a:lnSpc>
                <a:spcPct val="90000"/>
              </a:lnSpc>
            </a:pPr>
            <a:r>
              <a:rPr lang="en-US" dirty="0" smtClean="0"/>
              <a:t>Then A[</a:t>
            </a:r>
            <a:r>
              <a:rPr lang="en-US" dirty="0" err="1" smtClean="0"/>
              <a:t>i</a:t>
            </a:r>
            <a:r>
              <a:rPr lang="en-US" dirty="0" smtClean="0"/>
              <a:t>] is inserted in its proper position.</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Insertion Sort - Algorithm</a:t>
            </a:r>
            <a:endParaRPr lang="en-US" dirty="0"/>
          </a:p>
        </p:txBody>
      </p:sp>
      <p:sp>
        <p:nvSpPr>
          <p:cNvPr id="3" name="Content Placeholder 2"/>
          <p:cNvSpPr>
            <a:spLocks noGrp="1"/>
          </p:cNvSpPr>
          <p:nvPr>
            <p:ph idx="1"/>
          </p:nvPr>
        </p:nvSpPr>
        <p:spPr/>
        <p:txBody>
          <a:bodyPr/>
          <a:lstStyle/>
          <a:p>
            <a:r>
              <a:rPr lang="en-US" dirty="0" smtClean="0"/>
              <a:t>Array consists of two parts: </a:t>
            </a:r>
          </a:p>
          <a:p>
            <a:pPr lvl="1"/>
            <a:r>
              <a:rPr lang="en-US" dirty="0" smtClean="0"/>
              <a:t>sorted and unsorted. </a:t>
            </a:r>
          </a:p>
          <a:p>
            <a:pPr lvl="1"/>
            <a:r>
              <a:rPr lang="en-US" dirty="0" smtClean="0"/>
              <a:t>Initially only first element belongs to the sorted part.</a:t>
            </a:r>
          </a:p>
          <a:p>
            <a:r>
              <a:rPr lang="en-US" dirty="0" smtClean="0"/>
              <a:t>Consider first of unsorted elements. </a:t>
            </a:r>
          </a:p>
          <a:p>
            <a:pPr lvl="1"/>
            <a:r>
              <a:rPr lang="en-US" dirty="0" smtClean="0"/>
              <a:t>It leaves the unsorted part and moves to a “proper” position of the sorted part, so that the sorted part must remain sorted. </a:t>
            </a:r>
          </a:p>
          <a:p>
            <a:pPr lvl="1"/>
            <a:r>
              <a:rPr lang="en-US" dirty="0" smtClean="0"/>
              <a:t>Many elements have to be shifted to “open room” for the movement.</a:t>
            </a:r>
          </a:p>
          <a:p>
            <a:r>
              <a:rPr lang="en-US" dirty="0" smtClean="0"/>
              <a:t>Repeat step 2 until array is sorted.</a:t>
            </a:r>
          </a:p>
          <a:p>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Insertion Sort - Implementation</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void </a:t>
            </a:r>
            <a:r>
              <a:rPr lang="en-US" dirty="0" err="1" smtClean="0"/>
              <a:t>InsertionSort</a:t>
            </a:r>
            <a:r>
              <a:rPr lang="en-US" dirty="0" smtClean="0"/>
              <a:t>(</a:t>
            </a:r>
            <a:r>
              <a:rPr lang="en-US" dirty="0" err="1" smtClean="0"/>
              <a:t>int</a:t>
            </a:r>
            <a:r>
              <a:rPr lang="en-US" dirty="0" smtClean="0"/>
              <a:t> s1[], </a:t>
            </a:r>
            <a:r>
              <a:rPr lang="en-US" dirty="0" err="1" smtClean="0"/>
              <a:t>int</a:t>
            </a:r>
            <a:r>
              <a:rPr lang="en-US" dirty="0" smtClean="0"/>
              <a:t> size){</a:t>
            </a:r>
            <a:br>
              <a:rPr lang="en-US" dirty="0" smtClean="0"/>
            </a:br>
            <a:r>
              <a:rPr lang="en-US" dirty="0" err="1" smtClean="0"/>
              <a:t>int</a:t>
            </a:r>
            <a:r>
              <a:rPr lang="en-US" dirty="0" smtClean="0"/>
              <a:t> </a:t>
            </a:r>
            <a:r>
              <a:rPr lang="en-US" dirty="0" err="1" smtClean="0"/>
              <a:t>i,j,k,temp</a:t>
            </a:r>
            <a:r>
              <a:rPr lang="en-US" dirty="0" smtClean="0"/>
              <a:t>;</a:t>
            </a:r>
          </a:p>
          <a:p>
            <a:pPr>
              <a:buNone/>
            </a:pPr>
            <a:r>
              <a:rPr lang="en-US" dirty="0" smtClean="0"/>
              <a:t>	for(</a:t>
            </a:r>
            <a:r>
              <a:rPr lang="en-US" dirty="0" err="1" smtClean="0"/>
              <a:t>i</a:t>
            </a:r>
            <a:r>
              <a:rPr lang="en-US" dirty="0" smtClean="0"/>
              <a:t>=1;i &lt; </a:t>
            </a:r>
            <a:r>
              <a:rPr lang="en-US" dirty="0" err="1" smtClean="0"/>
              <a:t>size;i</a:t>
            </a:r>
            <a:r>
              <a:rPr lang="en-US" dirty="0" smtClean="0"/>
              <a:t>++) {</a:t>
            </a:r>
          </a:p>
          <a:p>
            <a:pPr>
              <a:buNone/>
            </a:pPr>
            <a:r>
              <a:rPr lang="en-US" dirty="0" smtClean="0"/>
              <a:t>       temp=s1[</a:t>
            </a:r>
            <a:r>
              <a:rPr lang="en-US" dirty="0" err="1" smtClean="0"/>
              <a:t>i</a:t>
            </a:r>
            <a:r>
              <a:rPr lang="en-US" dirty="0" smtClean="0"/>
              <a:t>];</a:t>
            </a:r>
            <a:br>
              <a:rPr lang="en-US" dirty="0" smtClean="0"/>
            </a:br>
            <a:r>
              <a:rPr lang="en-US" dirty="0" smtClean="0"/>
              <a:t>    j=</a:t>
            </a:r>
            <a:r>
              <a:rPr lang="en-US" dirty="0" err="1" smtClean="0"/>
              <a:t>i</a:t>
            </a:r>
            <a:r>
              <a:rPr lang="en-US" dirty="0" smtClean="0"/>
              <a:t>;</a:t>
            </a:r>
          </a:p>
          <a:p>
            <a:pPr>
              <a:buNone/>
            </a:pPr>
            <a:r>
              <a:rPr lang="en-US" dirty="0" smtClean="0"/>
              <a:t>	 while((j &gt; 0)&amp;&amp;(temp &lt; s1[j-1]) {</a:t>
            </a:r>
            <a:br>
              <a:rPr lang="en-US" dirty="0" smtClean="0"/>
            </a:br>
            <a:r>
              <a:rPr lang="en-US" dirty="0" smtClean="0"/>
              <a:t>	s1[j]=s1[j-1];</a:t>
            </a:r>
          </a:p>
          <a:p>
            <a:pPr>
              <a:buNone/>
            </a:pPr>
            <a:r>
              <a:rPr lang="en-US" dirty="0" smtClean="0"/>
              <a:t>		 j=j-1;</a:t>
            </a:r>
            <a:br>
              <a:rPr lang="en-US" dirty="0" smtClean="0"/>
            </a:br>
            <a:r>
              <a:rPr lang="en-US" dirty="0" smtClean="0"/>
              <a:t>	} </a:t>
            </a:r>
            <a:r>
              <a:rPr lang="en-US" dirty="0" smtClean="0">
                <a:solidFill>
                  <a:srgbClr val="0000CC"/>
                </a:solidFill>
              </a:rPr>
              <a:t>// end of while loop</a:t>
            </a:r>
            <a:r>
              <a:rPr lang="en-US" dirty="0" smtClean="0"/>
              <a:t/>
            </a:r>
            <a:br>
              <a:rPr lang="en-US" dirty="0" smtClean="0"/>
            </a:br>
            <a:r>
              <a:rPr lang="en-US" dirty="0" smtClean="0"/>
              <a:t>	s1[j]=temp;</a:t>
            </a:r>
            <a:br>
              <a:rPr lang="en-US" dirty="0" smtClean="0"/>
            </a:br>
            <a:r>
              <a:rPr lang="en-US" dirty="0" smtClean="0"/>
              <a:t>} </a:t>
            </a:r>
            <a:r>
              <a:rPr lang="en-US" dirty="0" smtClean="0">
                <a:solidFill>
                  <a:srgbClr val="0000CC"/>
                </a:solidFill>
              </a:rPr>
              <a:t>// end of for loop</a:t>
            </a:r>
          </a:p>
          <a:p>
            <a:pPr>
              <a:buNone/>
            </a:pPr>
            <a:r>
              <a:rPr lang="en-US" dirty="0" smtClean="0"/>
              <a:t>} </a:t>
            </a:r>
            <a:r>
              <a:rPr lang="en-US" dirty="0" smtClean="0">
                <a:solidFill>
                  <a:srgbClr val="0000CC"/>
                </a:solidFill>
              </a:rPr>
              <a:t>// end of function</a:t>
            </a:r>
            <a:endParaRPr lang="en-US" dirty="0">
              <a:solidFill>
                <a:srgbClr val="0000CC"/>
              </a:solidFil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Example of Insertion Sort</a:t>
            </a:r>
            <a:endParaRPr lang="en-US" dirty="0"/>
          </a:p>
        </p:txBody>
      </p:sp>
      <p:pic>
        <p:nvPicPr>
          <p:cNvPr id="7" name="Picture 4"/>
          <p:cNvPicPr>
            <a:picLocks noChangeAspect="1" noChangeArrowheads="1"/>
          </p:cNvPicPr>
          <p:nvPr/>
        </p:nvPicPr>
        <p:blipFill>
          <a:blip r:embed="rId2" cstate="print"/>
          <a:srcRect/>
          <a:stretch>
            <a:fillRect/>
          </a:stretch>
        </p:blipFill>
        <p:spPr bwMode="auto">
          <a:xfrm>
            <a:off x="152400" y="1295400"/>
            <a:ext cx="8746053" cy="3962400"/>
          </a:xfrm>
          <a:prstGeom prst="rect">
            <a:avLst/>
          </a:prstGeom>
          <a:noFill/>
          <a:ln w="9525">
            <a:noFill/>
            <a:miter lim="800000"/>
            <a:headEnd/>
            <a:tailEnd/>
          </a:ln>
          <a:effectLst>
            <a:outerShdw dist="107763" dir="2700000" algn="ctr" rotWithShape="0">
              <a:schemeClr val="bg2">
                <a:alpha val="50000"/>
              </a:schemeClr>
            </a:outerShdw>
          </a:effectLst>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Insertion Sort Example</a:t>
            </a:r>
            <a:endParaRPr lang="en-US" dirty="0"/>
          </a:p>
        </p:txBody>
      </p:sp>
      <p:sp>
        <p:nvSpPr>
          <p:cNvPr id="3" name="Content Placeholder 2"/>
          <p:cNvSpPr>
            <a:spLocks noGrp="1"/>
          </p:cNvSpPr>
          <p:nvPr>
            <p:ph idx="1"/>
          </p:nvPr>
        </p:nvSpPr>
        <p:spPr>
          <a:xfrm>
            <a:off x="304800" y="1066800"/>
            <a:ext cx="8534400" cy="1600200"/>
          </a:xfrm>
        </p:spPr>
        <p:txBody>
          <a:bodyPr/>
          <a:lstStyle/>
          <a:p>
            <a:r>
              <a:rPr lang="en-US" dirty="0" smtClean="0"/>
              <a:t>To sort an array with k elements, </a:t>
            </a:r>
            <a:r>
              <a:rPr lang="en-US" dirty="0" smtClean="0"/>
              <a:t>Insertion </a:t>
            </a:r>
            <a:r>
              <a:rPr lang="en-US" dirty="0" smtClean="0"/>
              <a:t>sort requires k – 1 passes.  </a:t>
            </a:r>
          </a:p>
          <a:p>
            <a:r>
              <a:rPr lang="en-US" dirty="0" smtClean="0"/>
              <a:t>Example:</a:t>
            </a:r>
            <a:endParaRPr lang="en-US" dirty="0"/>
          </a:p>
        </p:txBody>
      </p:sp>
      <p:pic>
        <p:nvPicPr>
          <p:cNvPr id="4" name="Picture 4"/>
          <p:cNvPicPr>
            <a:picLocks noChangeAspect="1" noChangeArrowheads="1"/>
          </p:cNvPicPr>
          <p:nvPr/>
        </p:nvPicPr>
        <p:blipFill>
          <a:blip r:embed="rId2" cstate="print"/>
          <a:srcRect/>
          <a:stretch>
            <a:fillRect/>
          </a:stretch>
        </p:blipFill>
        <p:spPr bwMode="auto">
          <a:xfrm>
            <a:off x="152400" y="3352800"/>
            <a:ext cx="8915400" cy="260191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Insertion Sort - Animation</a:t>
            </a:r>
            <a:endParaRPr lang="en-US" dirty="0"/>
          </a:p>
        </p:txBody>
      </p:sp>
      <p:pic>
        <p:nvPicPr>
          <p:cNvPr id="4" name="Content Placeholder 3" descr="Insertion-sort-example-300px.gif"/>
          <p:cNvPicPr>
            <a:picLocks noGrp="1" noChangeAspect="1"/>
          </p:cNvPicPr>
          <p:nvPr>
            <p:ph idx="1"/>
          </p:nvPr>
        </p:nvPicPr>
        <p:blipFill>
          <a:blip r:embed="rId2" cstate="print"/>
          <a:stretch>
            <a:fillRect/>
          </a:stretch>
        </p:blipFill>
        <p:spPr>
          <a:xfrm>
            <a:off x="1371600" y="1524000"/>
            <a:ext cx="6223000" cy="3733800"/>
          </a:xfrm>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Complexity of Insertion Sort</a:t>
            </a:r>
            <a:endParaRPr lang="en-US" dirty="0"/>
          </a:p>
        </p:txBody>
      </p:sp>
      <p:sp>
        <p:nvSpPr>
          <p:cNvPr id="6" name="Content Placeholder 5"/>
          <p:cNvSpPr>
            <a:spLocks noGrp="1"/>
          </p:cNvSpPr>
          <p:nvPr>
            <p:ph idx="1"/>
          </p:nvPr>
        </p:nvSpPr>
        <p:spPr/>
        <p:txBody>
          <a:bodyPr/>
          <a:lstStyle/>
          <a:p>
            <a:r>
              <a:rPr lang="en-US" dirty="0" smtClean="0"/>
              <a:t>Let a0, ..., an-1 be the sequence to be sorted. At the beginning and after each iteration of the algorithm the sequence consists of two parts: the first part a0, ..., ai-1 is already sorted, the second part </a:t>
            </a:r>
            <a:r>
              <a:rPr lang="en-US" dirty="0" err="1" smtClean="0"/>
              <a:t>ai</a:t>
            </a:r>
            <a:r>
              <a:rPr lang="en-US" dirty="0" smtClean="0"/>
              <a:t>, ..., an-1 is still unsorted (</a:t>
            </a:r>
            <a:r>
              <a:rPr lang="en-US" dirty="0" err="1" smtClean="0"/>
              <a:t>i</a:t>
            </a:r>
            <a:r>
              <a:rPr lang="en-US" dirty="0" smtClean="0"/>
              <a:t>  in  0, ..., n). </a:t>
            </a:r>
          </a:p>
          <a:p>
            <a:r>
              <a:rPr lang="en-US" dirty="0" smtClean="0"/>
              <a:t>The worst case occurs when in every step the proper position for the element that is inserted is found at the beginning of the sorted part of the sequence.</a:t>
            </a:r>
          </a:p>
          <a:p>
            <a:endParaRPr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Complexity of Insertion Sort</a:t>
            </a:r>
            <a:endParaRPr lang="en-US" dirty="0"/>
          </a:p>
        </p:txBody>
      </p:sp>
      <p:sp>
        <p:nvSpPr>
          <p:cNvPr id="6" name="Content Placeholder 5"/>
          <p:cNvSpPr>
            <a:spLocks noGrp="1"/>
          </p:cNvSpPr>
          <p:nvPr>
            <p:ph idx="1"/>
          </p:nvPr>
        </p:nvSpPr>
        <p:spPr>
          <a:xfrm>
            <a:off x="304800" y="1143000"/>
            <a:ext cx="8534400" cy="5410200"/>
          </a:xfrm>
        </p:spPr>
        <p:txBody>
          <a:bodyPr/>
          <a:lstStyle/>
          <a:p>
            <a:pPr lvl="0">
              <a:lnSpc>
                <a:spcPct val="80000"/>
              </a:lnSpc>
              <a:buClrTx/>
              <a:buSzTx/>
              <a:buNone/>
            </a:pPr>
            <a:r>
              <a:rPr lang="en-US" sz="2400" dirty="0" smtClean="0">
                <a:solidFill>
                  <a:srgbClr val="000000"/>
                </a:solidFill>
                <a:cs typeface="Arial"/>
              </a:rPr>
              <a:t>The minimum # of element comparisons </a:t>
            </a:r>
            <a:r>
              <a:rPr lang="en-US" sz="2400" dirty="0" smtClean="0">
                <a:solidFill>
                  <a:srgbClr val="0000CC"/>
                </a:solidFill>
                <a:cs typeface="Arial"/>
              </a:rPr>
              <a:t>(best case) </a:t>
            </a:r>
            <a:r>
              <a:rPr lang="en-US" sz="2400" dirty="0" smtClean="0">
                <a:solidFill>
                  <a:srgbClr val="000000"/>
                </a:solidFill>
                <a:cs typeface="Arial"/>
              </a:rPr>
              <a:t>occurs when the array is already sorted in </a:t>
            </a:r>
            <a:r>
              <a:rPr lang="en-US" sz="2400" dirty="0" err="1" smtClean="0">
                <a:solidFill>
                  <a:srgbClr val="000000"/>
                </a:solidFill>
                <a:cs typeface="Arial"/>
              </a:rPr>
              <a:t>nondecreasing</a:t>
            </a:r>
            <a:r>
              <a:rPr lang="en-US" sz="2400" dirty="0" smtClean="0">
                <a:solidFill>
                  <a:srgbClr val="000000"/>
                </a:solidFill>
                <a:cs typeface="Arial"/>
              </a:rPr>
              <a:t> order. In this case, the # of element comparisons is exactly </a:t>
            </a:r>
            <a:r>
              <a:rPr lang="en-US" sz="2400" i="1" dirty="0" smtClean="0">
                <a:solidFill>
                  <a:srgbClr val="000000"/>
                </a:solidFill>
                <a:cs typeface="Arial"/>
              </a:rPr>
              <a:t>n - </a:t>
            </a:r>
            <a:r>
              <a:rPr lang="en-US" sz="2400" dirty="0" smtClean="0">
                <a:solidFill>
                  <a:srgbClr val="000000"/>
                </a:solidFill>
                <a:cs typeface="Arial"/>
              </a:rPr>
              <a:t>1, as each element </a:t>
            </a:r>
            <a:r>
              <a:rPr lang="en-US" sz="2400" i="1" dirty="0" smtClean="0">
                <a:solidFill>
                  <a:srgbClr val="000000"/>
                </a:solidFill>
                <a:cs typeface="Arial"/>
              </a:rPr>
              <a:t>A</a:t>
            </a:r>
            <a:r>
              <a:rPr lang="en-US" sz="2400" dirty="0" smtClean="0">
                <a:solidFill>
                  <a:srgbClr val="000000"/>
                </a:solidFill>
                <a:cs typeface="Arial"/>
              </a:rPr>
              <a:t>[</a:t>
            </a:r>
            <a:r>
              <a:rPr lang="en-US" sz="2400" i="1" dirty="0" err="1" smtClean="0">
                <a:solidFill>
                  <a:srgbClr val="000000"/>
                </a:solidFill>
                <a:cs typeface="Arial"/>
              </a:rPr>
              <a:t>i</a:t>
            </a:r>
            <a:r>
              <a:rPr lang="en-US" sz="2400" dirty="0" smtClean="0">
                <a:solidFill>
                  <a:srgbClr val="000000"/>
                </a:solidFill>
                <a:cs typeface="Arial"/>
              </a:rPr>
              <a:t>], 2 ≤ </a:t>
            </a:r>
            <a:r>
              <a:rPr lang="en-US" sz="2400" i="1" dirty="0" err="1" smtClean="0">
                <a:solidFill>
                  <a:srgbClr val="000000"/>
                </a:solidFill>
                <a:cs typeface="Arial"/>
              </a:rPr>
              <a:t>i</a:t>
            </a:r>
            <a:r>
              <a:rPr lang="en-US" sz="2400" i="1" dirty="0" smtClean="0">
                <a:solidFill>
                  <a:srgbClr val="000000"/>
                </a:solidFill>
                <a:cs typeface="Arial"/>
              </a:rPr>
              <a:t> </a:t>
            </a:r>
            <a:r>
              <a:rPr lang="en-US" sz="2400" dirty="0" smtClean="0">
                <a:solidFill>
                  <a:srgbClr val="000000"/>
                </a:solidFill>
                <a:cs typeface="Arial"/>
              </a:rPr>
              <a:t>≤ </a:t>
            </a:r>
            <a:r>
              <a:rPr lang="en-US" sz="2400" i="1" dirty="0" smtClean="0">
                <a:solidFill>
                  <a:srgbClr val="000000"/>
                </a:solidFill>
                <a:cs typeface="Arial"/>
              </a:rPr>
              <a:t>n</a:t>
            </a:r>
            <a:r>
              <a:rPr lang="en-US" sz="2400" dirty="0" smtClean="0">
                <a:solidFill>
                  <a:srgbClr val="000000"/>
                </a:solidFill>
                <a:cs typeface="Arial"/>
              </a:rPr>
              <a:t>, is compared with </a:t>
            </a:r>
            <a:r>
              <a:rPr lang="en-US" sz="2400" i="1" dirty="0" smtClean="0">
                <a:solidFill>
                  <a:srgbClr val="000000"/>
                </a:solidFill>
                <a:cs typeface="Arial"/>
              </a:rPr>
              <a:t>A</a:t>
            </a:r>
            <a:r>
              <a:rPr lang="en-US" sz="2400" dirty="0" smtClean="0">
                <a:solidFill>
                  <a:srgbClr val="000000"/>
                </a:solidFill>
                <a:cs typeface="Arial"/>
              </a:rPr>
              <a:t>[</a:t>
            </a:r>
            <a:r>
              <a:rPr lang="en-US" sz="2400" i="1" dirty="0" err="1" smtClean="0">
                <a:solidFill>
                  <a:srgbClr val="000000"/>
                </a:solidFill>
                <a:cs typeface="Arial"/>
              </a:rPr>
              <a:t>i</a:t>
            </a:r>
            <a:r>
              <a:rPr lang="en-US" sz="2400" i="1" dirty="0" smtClean="0">
                <a:solidFill>
                  <a:srgbClr val="000000"/>
                </a:solidFill>
                <a:cs typeface="Arial"/>
              </a:rPr>
              <a:t> - </a:t>
            </a:r>
            <a:r>
              <a:rPr lang="en-US" sz="2400" dirty="0" smtClean="0">
                <a:solidFill>
                  <a:srgbClr val="000000"/>
                </a:solidFill>
                <a:cs typeface="Arial"/>
              </a:rPr>
              <a:t>1] only. </a:t>
            </a:r>
          </a:p>
          <a:p>
            <a:pPr lvl="0">
              <a:lnSpc>
                <a:spcPct val="80000"/>
              </a:lnSpc>
              <a:buClrTx/>
              <a:buSzTx/>
              <a:buFontTx/>
              <a:buChar char="•"/>
            </a:pPr>
            <a:endParaRPr lang="en-US" sz="2400" dirty="0" smtClean="0">
              <a:solidFill>
                <a:srgbClr val="000000"/>
              </a:solidFill>
              <a:cs typeface="Arial"/>
            </a:endParaRPr>
          </a:p>
          <a:p>
            <a:pPr lvl="0">
              <a:lnSpc>
                <a:spcPct val="80000"/>
              </a:lnSpc>
              <a:buClrTx/>
              <a:buSzTx/>
              <a:buNone/>
            </a:pPr>
            <a:r>
              <a:rPr lang="en-US" sz="2400" dirty="0" smtClean="0">
                <a:solidFill>
                  <a:srgbClr val="000000"/>
                </a:solidFill>
                <a:cs typeface="Arial"/>
              </a:rPr>
              <a:t>The maximum # of element comparisons </a:t>
            </a:r>
            <a:r>
              <a:rPr lang="en-US" sz="2400" dirty="0" smtClean="0">
                <a:solidFill>
                  <a:srgbClr val="FF0000"/>
                </a:solidFill>
                <a:cs typeface="Arial"/>
              </a:rPr>
              <a:t>(Worst case) </a:t>
            </a:r>
            <a:r>
              <a:rPr lang="en-US" sz="2400" dirty="0" smtClean="0">
                <a:solidFill>
                  <a:srgbClr val="000000"/>
                </a:solidFill>
                <a:cs typeface="Arial"/>
              </a:rPr>
              <a:t>occurs if the array is already sorted in decreasing order and all elements are distinct. In this case, the number is</a:t>
            </a:r>
          </a:p>
          <a:p>
            <a:pPr lvl="0">
              <a:lnSpc>
                <a:spcPct val="80000"/>
              </a:lnSpc>
              <a:buClrTx/>
              <a:buSzTx/>
              <a:buNone/>
            </a:pPr>
            <a:r>
              <a:rPr lang="en-US" sz="2400" b="1" dirty="0" smtClean="0">
                <a:solidFill>
                  <a:srgbClr val="000000"/>
                </a:solidFill>
                <a:cs typeface="Arial"/>
              </a:rPr>
              <a:t>		</a:t>
            </a:r>
            <a:r>
              <a:rPr lang="en-US" sz="1800" b="1" dirty="0" smtClean="0">
                <a:solidFill>
                  <a:srgbClr val="000000"/>
                </a:solidFill>
                <a:cs typeface="Arial"/>
              </a:rPr>
              <a:t>n</a:t>
            </a:r>
            <a:r>
              <a:rPr lang="en-US" sz="2400" b="1" dirty="0" smtClean="0">
                <a:solidFill>
                  <a:srgbClr val="000000"/>
                </a:solidFill>
                <a:cs typeface="Arial"/>
              </a:rPr>
              <a:t>	         </a:t>
            </a:r>
            <a:r>
              <a:rPr lang="en-US" sz="1800" b="1" dirty="0" err="1" smtClean="0">
                <a:solidFill>
                  <a:srgbClr val="000000"/>
                </a:solidFill>
                <a:cs typeface="Arial"/>
              </a:rPr>
              <a:t>n</a:t>
            </a:r>
            <a:r>
              <a:rPr lang="en-US" sz="1800" b="1" dirty="0" smtClean="0">
                <a:solidFill>
                  <a:srgbClr val="000000"/>
                </a:solidFill>
                <a:cs typeface="Arial"/>
              </a:rPr>
              <a:t>-1</a:t>
            </a:r>
            <a:r>
              <a:rPr lang="en-US" sz="2400" b="1" dirty="0" smtClean="0">
                <a:solidFill>
                  <a:srgbClr val="000000"/>
                </a:solidFill>
                <a:cs typeface="Arial"/>
              </a:rPr>
              <a:t>	            </a:t>
            </a:r>
          </a:p>
          <a:p>
            <a:pPr lvl="0">
              <a:lnSpc>
                <a:spcPct val="80000"/>
              </a:lnSpc>
              <a:buClrTx/>
              <a:buSzTx/>
              <a:buNone/>
            </a:pPr>
            <a:r>
              <a:rPr lang="en-US" sz="2400" b="1" dirty="0" smtClean="0">
                <a:solidFill>
                  <a:srgbClr val="000000"/>
                </a:solidFill>
                <a:cs typeface="Arial"/>
              </a:rPr>
              <a:t>		∑ (</a:t>
            </a:r>
            <a:r>
              <a:rPr lang="en-US" sz="2400" b="1" dirty="0" err="1" smtClean="0">
                <a:solidFill>
                  <a:srgbClr val="000000"/>
                </a:solidFill>
                <a:cs typeface="Arial"/>
              </a:rPr>
              <a:t>i</a:t>
            </a:r>
            <a:r>
              <a:rPr lang="en-US" sz="2400" b="1" dirty="0" smtClean="0">
                <a:solidFill>
                  <a:srgbClr val="000000"/>
                </a:solidFill>
                <a:cs typeface="Arial"/>
              </a:rPr>
              <a:t> – 1) =    ∑ (</a:t>
            </a:r>
            <a:r>
              <a:rPr lang="en-US" sz="2400" b="1" dirty="0" err="1" smtClean="0">
                <a:solidFill>
                  <a:srgbClr val="000000"/>
                </a:solidFill>
                <a:cs typeface="Arial"/>
              </a:rPr>
              <a:t>i</a:t>
            </a:r>
            <a:r>
              <a:rPr lang="en-US" sz="2400" b="1" dirty="0" smtClean="0">
                <a:solidFill>
                  <a:srgbClr val="000000"/>
                </a:solidFill>
                <a:cs typeface="Arial"/>
              </a:rPr>
              <a:t> – 1) =  n(n-1)/2</a:t>
            </a:r>
          </a:p>
          <a:p>
            <a:pPr lvl="0">
              <a:lnSpc>
                <a:spcPct val="80000"/>
              </a:lnSpc>
              <a:buClrTx/>
              <a:buSzTx/>
              <a:buNone/>
            </a:pPr>
            <a:r>
              <a:rPr lang="en-US" sz="2400" b="1" dirty="0" smtClean="0">
                <a:solidFill>
                  <a:srgbClr val="000000"/>
                </a:solidFill>
                <a:cs typeface="Arial"/>
              </a:rPr>
              <a:t>	      </a:t>
            </a:r>
            <a:r>
              <a:rPr lang="en-US" sz="1800" b="1" dirty="0" err="1" smtClean="0">
                <a:solidFill>
                  <a:srgbClr val="000000"/>
                </a:solidFill>
                <a:cs typeface="Arial"/>
              </a:rPr>
              <a:t>i</a:t>
            </a:r>
            <a:r>
              <a:rPr lang="en-US" sz="1800" b="1" dirty="0" smtClean="0">
                <a:solidFill>
                  <a:srgbClr val="000000"/>
                </a:solidFill>
                <a:cs typeface="Arial"/>
              </a:rPr>
              <a:t> =2</a:t>
            </a:r>
            <a:r>
              <a:rPr lang="en-US" sz="2400" b="1" dirty="0" smtClean="0">
                <a:solidFill>
                  <a:srgbClr val="000000"/>
                </a:solidFill>
                <a:cs typeface="Arial"/>
              </a:rPr>
              <a:t>	         </a:t>
            </a:r>
            <a:r>
              <a:rPr lang="en-US" sz="1800" b="1" dirty="0" err="1" smtClean="0">
                <a:solidFill>
                  <a:srgbClr val="000000"/>
                </a:solidFill>
                <a:cs typeface="Arial"/>
              </a:rPr>
              <a:t>i</a:t>
            </a:r>
            <a:r>
              <a:rPr lang="en-US" sz="1800" b="1" dirty="0" smtClean="0">
                <a:solidFill>
                  <a:srgbClr val="000000"/>
                </a:solidFill>
                <a:cs typeface="Arial"/>
              </a:rPr>
              <a:t> =1</a:t>
            </a:r>
            <a:r>
              <a:rPr lang="en-US" sz="2400" b="1" dirty="0" smtClean="0">
                <a:solidFill>
                  <a:srgbClr val="000000"/>
                </a:solidFill>
                <a:cs typeface="Arial"/>
              </a:rPr>
              <a:t>	              </a:t>
            </a:r>
          </a:p>
          <a:p>
            <a:pPr lvl="0">
              <a:lnSpc>
                <a:spcPct val="80000"/>
              </a:lnSpc>
              <a:buClrTx/>
              <a:buSzTx/>
              <a:buNone/>
            </a:pPr>
            <a:r>
              <a:rPr lang="en-US" sz="2000" dirty="0" smtClean="0">
                <a:solidFill>
                  <a:srgbClr val="000000"/>
                </a:solidFill>
                <a:cs typeface="Arial"/>
              </a:rPr>
              <a:t>This is because each element </a:t>
            </a:r>
            <a:r>
              <a:rPr lang="en-US" sz="2000" i="1" dirty="0" smtClean="0">
                <a:solidFill>
                  <a:srgbClr val="000000"/>
                </a:solidFill>
                <a:cs typeface="Arial"/>
              </a:rPr>
              <a:t>A</a:t>
            </a:r>
            <a:r>
              <a:rPr lang="en-US" sz="2000" dirty="0" smtClean="0">
                <a:solidFill>
                  <a:srgbClr val="000000"/>
                </a:solidFill>
                <a:cs typeface="Arial"/>
              </a:rPr>
              <a:t>[</a:t>
            </a:r>
            <a:r>
              <a:rPr lang="en-US" sz="2000" i="1" dirty="0" err="1" smtClean="0">
                <a:solidFill>
                  <a:srgbClr val="000000"/>
                </a:solidFill>
                <a:cs typeface="Arial"/>
              </a:rPr>
              <a:t>i</a:t>
            </a:r>
            <a:r>
              <a:rPr lang="en-US" sz="2000" dirty="0" smtClean="0">
                <a:solidFill>
                  <a:srgbClr val="000000"/>
                </a:solidFill>
                <a:cs typeface="Arial"/>
              </a:rPr>
              <a:t>], 2  ≤ </a:t>
            </a:r>
            <a:r>
              <a:rPr lang="en-US" sz="2000" i="1" dirty="0" err="1" smtClean="0">
                <a:solidFill>
                  <a:srgbClr val="000000"/>
                </a:solidFill>
                <a:cs typeface="Arial"/>
              </a:rPr>
              <a:t>i</a:t>
            </a:r>
            <a:r>
              <a:rPr lang="en-US" sz="2000" i="1" dirty="0" smtClean="0">
                <a:solidFill>
                  <a:srgbClr val="000000"/>
                </a:solidFill>
                <a:cs typeface="Arial"/>
              </a:rPr>
              <a:t> ≤ n</a:t>
            </a:r>
            <a:r>
              <a:rPr lang="en-US" sz="2000" dirty="0" smtClean="0">
                <a:solidFill>
                  <a:srgbClr val="000000"/>
                </a:solidFill>
                <a:cs typeface="Arial"/>
              </a:rPr>
              <a:t> is</a:t>
            </a:r>
          </a:p>
          <a:p>
            <a:pPr lvl="0">
              <a:lnSpc>
                <a:spcPct val="80000"/>
              </a:lnSpc>
              <a:buClrTx/>
              <a:buSzTx/>
              <a:buNone/>
            </a:pPr>
            <a:r>
              <a:rPr lang="en-US" sz="2000" dirty="0" smtClean="0">
                <a:solidFill>
                  <a:srgbClr val="000000"/>
                </a:solidFill>
                <a:cs typeface="Arial"/>
              </a:rPr>
              <a:t>compared with each entry in </a:t>
            </a:r>
            <a:r>
              <a:rPr lang="en-US" sz="2000" dirty="0" err="1" smtClean="0">
                <a:solidFill>
                  <a:srgbClr val="000000"/>
                </a:solidFill>
                <a:cs typeface="Arial"/>
              </a:rPr>
              <a:t>subarray</a:t>
            </a:r>
            <a:r>
              <a:rPr lang="en-US" sz="2000" dirty="0" smtClean="0">
                <a:solidFill>
                  <a:srgbClr val="000000"/>
                </a:solidFill>
                <a:cs typeface="Arial"/>
              </a:rPr>
              <a:t> A[1 .. i-1]</a:t>
            </a:r>
          </a:p>
          <a:p>
            <a:pPr lvl="0">
              <a:lnSpc>
                <a:spcPct val="80000"/>
              </a:lnSpc>
              <a:buClrTx/>
              <a:buSzTx/>
              <a:buNone/>
            </a:pPr>
            <a:endParaRPr lang="en-US" sz="2000" dirty="0" smtClean="0">
              <a:solidFill>
                <a:srgbClr val="000000"/>
              </a:solidFill>
              <a:cs typeface="Arial"/>
            </a:endParaRPr>
          </a:p>
          <a:p>
            <a:pPr lvl="0">
              <a:lnSpc>
                <a:spcPct val="80000"/>
              </a:lnSpc>
              <a:buClrTx/>
              <a:buSzTx/>
              <a:buNone/>
            </a:pPr>
            <a:r>
              <a:rPr lang="en-US" sz="2000" dirty="0" smtClean="0">
                <a:solidFill>
                  <a:srgbClr val="000000"/>
                </a:solidFill>
                <a:cs typeface="Arial"/>
                <a:sym typeface="Wingdings" pitchFamily="2" charset="2"/>
              </a:rPr>
              <a:t> </a:t>
            </a:r>
            <a:r>
              <a:rPr lang="en-US" sz="2400" b="1" dirty="0" smtClean="0">
                <a:solidFill>
                  <a:srgbClr val="000000"/>
                </a:solidFill>
                <a:cs typeface="Arial"/>
                <a:sym typeface="Wingdings" pitchFamily="2" charset="2"/>
              </a:rPr>
              <a:t>Pros:</a:t>
            </a:r>
            <a:r>
              <a:rPr lang="en-US" sz="2400" dirty="0" smtClean="0">
                <a:solidFill>
                  <a:srgbClr val="000000"/>
                </a:solidFill>
                <a:cs typeface="Arial"/>
                <a:sym typeface="Wingdings" pitchFamily="2" charset="2"/>
              </a:rPr>
              <a:t> Relatively simple and easy to implement.</a:t>
            </a:r>
            <a:br>
              <a:rPr lang="en-US" sz="2400" dirty="0" smtClean="0">
                <a:solidFill>
                  <a:srgbClr val="000000"/>
                </a:solidFill>
                <a:cs typeface="Arial"/>
                <a:sym typeface="Wingdings" pitchFamily="2" charset="2"/>
              </a:rPr>
            </a:br>
            <a:r>
              <a:rPr lang="en-US" sz="2400" b="1" dirty="0" smtClean="0">
                <a:solidFill>
                  <a:srgbClr val="000000"/>
                </a:solidFill>
                <a:cs typeface="Arial"/>
                <a:sym typeface="Wingdings" pitchFamily="2" charset="2"/>
              </a:rPr>
              <a:t>Cons:</a:t>
            </a:r>
            <a:r>
              <a:rPr lang="en-US" sz="2400" dirty="0" smtClean="0">
                <a:solidFill>
                  <a:srgbClr val="000000"/>
                </a:solidFill>
                <a:cs typeface="Arial"/>
                <a:sym typeface="Wingdings" pitchFamily="2" charset="2"/>
              </a:rPr>
              <a:t> Inefficient for large lists. </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Complexity of Insertion Sort</a:t>
            </a:r>
            <a:endParaRPr lang="en-US" dirty="0"/>
          </a:p>
        </p:txBody>
      </p:sp>
      <p:sp>
        <p:nvSpPr>
          <p:cNvPr id="3" name="Content Placeholder 2"/>
          <p:cNvSpPr>
            <a:spLocks noGrp="1"/>
          </p:cNvSpPr>
          <p:nvPr>
            <p:ph idx="1"/>
          </p:nvPr>
        </p:nvSpPr>
        <p:spPr/>
        <p:txBody>
          <a:bodyPr>
            <a:normAutofit/>
          </a:bodyPr>
          <a:lstStyle/>
          <a:p>
            <a:r>
              <a:rPr lang="en-US" dirty="0" smtClean="0"/>
              <a:t>In the insertion sort algorithm (n – 1) times the loop will execute for comparisons and interchanging the numbers</a:t>
            </a:r>
          </a:p>
          <a:p>
            <a:r>
              <a:rPr lang="en-US" dirty="0" smtClean="0"/>
              <a:t>The inner while loop iterates maximum of ((n – 1) × (n – 1))/2 times to compute the sorting</a:t>
            </a:r>
          </a:p>
          <a:p>
            <a:r>
              <a:rPr lang="en-US" b="1" dirty="0" smtClean="0">
                <a:solidFill>
                  <a:srgbClr val="0000CC"/>
                </a:solidFill>
              </a:rPr>
              <a:t>Best Case</a:t>
            </a:r>
          </a:p>
          <a:p>
            <a:pPr lvl="1"/>
            <a:r>
              <a:rPr lang="en-US" dirty="0" smtClean="0"/>
              <a:t>occurs when the array A is in sorted order and the outer for loop will iterate for (n – 1) times</a:t>
            </a:r>
          </a:p>
          <a:p>
            <a:pPr lvl="1"/>
            <a:r>
              <a:rPr lang="en-US" dirty="0" smtClean="0"/>
              <a:t>And the inner while loop will not execute because the given array is a sorted array</a:t>
            </a:r>
          </a:p>
          <a:p>
            <a:pPr>
              <a:buNone/>
            </a:pPr>
            <a:r>
              <a:rPr lang="en-US" dirty="0" smtClean="0"/>
              <a:t>			i.e.    f(n)=O(n)</a:t>
            </a:r>
            <a:endParaRPr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Complexity of Insertion Sort</a:t>
            </a:r>
            <a:endParaRPr lang="en-US" dirty="0"/>
          </a:p>
        </p:txBody>
      </p:sp>
      <p:sp>
        <p:nvSpPr>
          <p:cNvPr id="3" name="Content Placeholder 2"/>
          <p:cNvSpPr>
            <a:spLocks noGrp="1"/>
          </p:cNvSpPr>
          <p:nvPr>
            <p:ph idx="1"/>
          </p:nvPr>
        </p:nvSpPr>
        <p:spPr>
          <a:xfrm>
            <a:off x="152400" y="1066800"/>
            <a:ext cx="8839200" cy="5562600"/>
          </a:xfrm>
        </p:spPr>
        <p:txBody>
          <a:bodyPr>
            <a:normAutofit fontScale="92500" lnSpcReduction="20000"/>
          </a:bodyPr>
          <a:lstStyle/>
          <a:p>
            <a:r>
              <a:rPr lang="en-US" b="1" dirty="0" smtClean="0">
                <a:solidFill>
                  <a:srgbClr val="0000CC"/>
                </a:solidFill>
              </a:rPr>
              <a:t>Average Case</a:t>
            </a:r>
            <a:endParaRPr lang="en-US" dirty="0" smtClean="0">
              <a:solidFill>
                <a:srgbClr val="0000CC"/>
              </a:solidFill>
            </a:endParaRPr>
          </a:p>
          <a:p>
            <a:pPr lvl="1"/>
            <a:r>
              <a:rPr lang="en-US" sz="2800" dirty="0" smtClean="0"/>
              <a:t>On the average case there will be approximately       (n – 1)/2 comparisons in the inner while loop</a:t>
            </a:r>
          </a:p>
          <a:p>
            <a:pPr lvl="1"/>
            <a:r>
              <a:rPr lang="en-US" sz="2800" dirty="0" smtClean="0"/>
              <a:t>Hence the average case</a:t>
            </a:r>
          </a:p>
          <a:p>
            <a:pPr>
              <a:buNone/>
            </a:pPr>
            <a:r>
              <a:rPr lang="pt-BR" dirty="0" smtClean="0"/>
              <a:t>		f (n)  	= (n – 1)/2 + ...... + 2/2 +1/2</a:t>
            </a:r>
          </a:p>
          <a:p>
            <a:pPr>
              <a:buNone/>
            </a:pPr>
            <a:r>
              <a:rPr lang="en-US" dirty="0" smtClean="0"/>
              <a:t>			= n (n – 1)/4</a:t>
            </a:r>
          </a:p>
          <a:p>
            <a:pPr>
              <a:buNone/>
            </a:pPr>
            <a:r>
              <a:rPr lang="en-US" dirty="0" smtClean="0"/>
              <a:t>			= O(n</a:t>
            </a:r>
            <a:r>
              <a:rPr lang="en-US" baseline="30000" dirty="0" smtClean="0"/>
              <a:t>2</a:t>
            </a:r>
            <a:r>
              <a:rPr lang="en-US" dirty="0" smtClean="0"/>
              <a:t>)</a:t>
            </a:r>
          </a:p>
          <a:p>
            <a:r>
              <a:rPr lang="en-US" b="1" dirty="0" smtClean="0">
                <a:solidFill>
                  <a:srgbClr val="FF0000"/>
                </a:solidFill>
              </a:rPr>
              <a:t>Worst Case</a:t>
            </a:r>
          </a:p>
          <a:p>
            <a:pPr lvl="1"/>
            <a:r>
              <a:rPr lang="en-US" sz="2800" dirty="0" smtClean="0"/>
              <a:t>The worst case occurs when the array A is in reverse order and the inner while loop must use the maximum number  (n – 1) of comparisons</a:t>
            </a:r>
          </a:p>
          <a:p>
            <a:pPr>
              <a:buNone/>
            </a:pPr>
            <a:r>
              <a:rPr lang="pt-BR" dirty="0" smtClean="0"/>
              <a:t>		f(n) 	= (n – 1) + ....... 2 + 1</a:t>
            </a:r>
          </a:p>
          <a:p>
            <a:pPr>
              <a:buNone/>
            </a:pPr>
            <a:r>
              <a:rPr lang="en-US" dirty="0" smtClean="0"/>
              <a:t>			= (n (n – 1))/2</a:t>
            </a:r>
          </a:p>
          <a:p>
            <a:pPr>
              <a:buNone/>
            </a:pPr>
            <a:r>
              <a:rPr lang="en-US" dirty="0" smtClean="0"/>
              <a:t>			= O(n</a:t>
            </a:r>
            <a:r>
              <a:rPr lang="en-US" baseline="30000" dirty="0" smtClean="0"/>
              <a:t>2</a:t>
            </a:r>
            <a:r>
              <a:rPr lang="en-US" dirty="0" smtClean="0"/>
              <a:t>)</a:t>
            </a:r>
            <a:endParaRPr lang="en-US" b="1" dirty="0" smtClean="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Complexity of Insertion Sort</a:t>
            </a:r>
            <a:endParaRPr lang="en-US" dirty="0"/>
          </a:p>
        </p:txBody>
      </p:sp>
      <p:sp>
        <p:nvSpPr>
          <p:cNvPr id="6" name="Content Placeholder 5"/>
          <p:cNvSpPr>
            <a:spLocks noGrp="1"/>
          </p:cNvSpPr>
          <p:nvPr>
            <p:ph idx="1"/>
          </p:nvPr>
        </p:nvSpPr>
        <p:spPr/>
        <p:txBody>
          <a:bodyPr/>
          <a:lstStyle/>
          <a:p>
            <a:r>
              <a:rPr lang="en-US" b="1" dirty="0" smtClean="0"/>
              <a:t>Best case</a:t>
            </a:r>
            <a:r>
              <a:rPr lang="en-US" dirty="0" smtClean="0"/>
              <a:t>: O(n). It occurs when the data is in sorted order. After making one pass through the data and making no insertions, insertion sort exits. </a:t>
            </a:r>
          </a:p>
          <a:p>
            <a:r>
              <a:rPr lang="en-US" sz="3200" dirty="0" smtClean="0">
                <a:solidFill>
                  <a:srgbClr val="0000CC"/>
                </a:solidFill>
              </a:rPr>
              <a:t>Average case</a:t>
            </a:r>
            <a:r>
              <a:rPr lang="en-US" sz="3200" dirty="0" smtClean="0"/>
              <a:t>: </a:t>
            </a:r>
            <a:r>
              <a:rPr lang="el-GR" sz="3200" dirty="0" smtClean="0"/>
              <a:t>θ</a:t>
            </a:r>
            <a:r>
              <a:rPr lang="en-US" sz="3200" dirty="0" smtClean="0"/>
              <a:t>(n</a:t>
            </a:r>
            <a:r>
              <a:rPr lang="en-US" sz="3200" baseline="30000" dirty="0" smtClean="0"/>
              <a:t>2</a:t>
            </a:r>
            <a:r>
              <a:rPr lang="en-US" sz="3200" dirty="0" smtClean="0"/>
              <a:t>)</a:t>
            </a:r>
            <a:r>
              <a:rPr lang="en-US" dirty="0" smtClean="0">
                <a:solidFill>
                  <a:srgbClr val="FFFF00"/>
                </a:solidFill>
              </a:rPr>
              <a:t> </a:t>
            </a:r>
            <a:r>
              <a:rPr lang="en-US" dirty="0" smtClean="0"/>
              <a:t>since there is a wide variation with the running time.</a:t>
            </a:r>
          </a:p>
          <a:p>
            <a:r>
              <a:rPr lang="en-US" b="1" dirty="0" smtClean="0">
                <a:solidFill>
                  <a:srgbClr val="FF0000"/>
                </a:solidFill>
              </a:rPr>
              <a:t>Worst case</a:t>
            </a:r>
            <a:r>
              <a:rPr lang="en-US" dirty="0" smtClean="0"/>
              <a:t>: O(n</a:t>
            </a:r>
            <a:r>
              <a:rPr lang="en-US" baseline="30000" dirty="0" smtClean="0"/>
              <a:t>2</a:t>
            </a:r>
            <a:r>
              <a:rPr lang="en-US" dirty="0" smtClean="0"/>
              <a:t>)</a:t>
            </a:r>
            <a:r>
              <a:rPr lang="en-US" dirty="0" smtClean="0">
                <a:solidFill>
                  <a:srgbClr val="FFFF00"/>
                </a:solidFill>
              </a:rPr>
              <a:t> </a:t>
            </a:r>
            <a:r>
              <a:rPr lang="en-US" dirty="0" smtClean="0"/>
              <a:t>if the numbers were sorted in reverse order.</a:t>
            </a:r>
            <a:endParaRPr lang="el-GR" dirty="0" smtClean="0"/>
          </a:p>
          <a:p>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Bubble and Insertion Sort</a:t>
            </a:r>
            <a:endParaRPr lang="en-US" dirty="0"/>
          </a:p>
        </p:txBody>
      </p:sp>
      <p:sp>
        <p:nvSpPr>
          <p:cNvPr id="3" name="Content Placeholder 2"/>
          <p:cNvSpPr>
            <a:spLocks noGrp="1"/>
          </p:cNvSpPr>
          <p:nvPr>
            <p:ph idx="1"/>
          </p:nvPr>
        </p:nvSpPr>
        <p:spPr/>
        <p:txBody>
          <a:bodyPr/>
          <a:lstStyle/>
          <a:p>
            <a:r>
              <a:rPr lang="en-US" dirty="0" smtClean="0"/>
              <a:t>Bubble sort is </a:t>
            </a:r>
            <a:r>
              <a:rPr lang="en-US" dirty="0" smtClean="0">
                <a:solidFill>
                  <a:srgbClr val="0000CC"/>
                </a:solidFill>
              </a:rPr>
              <a:t>asymptotically equivalent </a:t>
            </a:r>
            <a:r>
              <a:rPr lang="en-US" dirty="0" smtClean="0"/>
              <a:t>in running time </a:t>
            </a:r>
            <a:r>
              <a:rPr lang="en-US" b="1" dirty="0" smtClean="0">
                <a:solidFill>
                  <a:srgbClr val="0000CC"/>
                </a:solidFill>
              </a:rPr>
              <a:t>O(n</a:t>
            </a:r>
            <a:r>
              <a:rPr lang="en-US" b="1" baseline="30000" dirty="0" smtClean="0">
                <a:solidFill>
                  <a:srgbClr val="0000CC"/>
                </a:solidFill>
              </a:rPr>
              <a:t>2</a:t>
            </a:r>
            <a:r>
              <a:rPr lang="en-US" b="1" dirty="0" smtClean="0">
                <a:solidFill>
                  <a:srgbClr val="0000CC"/>
                </a:solidFill>
              </a:rPr>
              <a:t>)</a:t>
            </a:r>
            <a:r>
              <a:rPr lang="en-US" dirty="0" smtClean="0"/>
              <a:t> to insertion sort in the worst case</a:t>
            </a:r>
          </a:p>
          <a:p>
            <a:r>
              <a:rPr lang="en-US" dirty="0" smtClean="0"/>
              <a:t>But the two algorithms differ greatly in the number of swaps necessary</a:t>
            </a:r>
          </a:p>
          <a:p>
            <a:r>
              <a:rPr lang="en-US" dirty="0" smtClean="0"/>
              <a:t>Experimental results have also shown that insertion sort performs considerably better even on random lists. </a:t>
            </a:r>
          </a:p>
          <a:p>
            <a:r>
              <a:rPr lang="en-US" dirty="0" smtClean="0"/>
              <a:t>For these reasons many modern algorithm textbooks avoid using the bubble sort algorithm in favor of insertion sort.</a:t>
            </a:r>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Bubble and Insertion Sort</a:t>
            </a:r>
            <a:endParaRPr lang="en-US" dirty="0"/>
          </a:p>
        </p:txBody>
      </p:sp>
      <p:sp>
        <p:nvSpPr>
          <p:cNvPr id="3" name="Content Placeholder 2"/>
          <p:cNvSpPr>
            <a:spLocks noGrp="1"/>
          </p:cNvSpPr>
          <p:nvPr>
            <p:ph idx="1"/>
          </p:nvPr>
        </p:nvSpPr>
        <p:spPr/>
        <p:txBody>
          <a:bodyPr/>
          <a:lstStyle/>
          <a:p>
            <a:r>
              <a:rPr lang="en-US" dirty="0" smtClean="0"/>
              <a:t>Bubble sort also interacts poorly with modern CPU hardware. It requires </a:t>
            </a:r>
          </a:p>
          <a:p>
            <a:pPr lvl="1"/>
            <a:r>
              <a:rPr lang="en-US" dirty="0" smtClean="0"/>
              <a:t>at least </a:t>
            </a:r>
            <a:r>
              <a:rPr lang="en-US" dirty="0" smtClean="0">
                <a:solidFill>
                  <a:srgbClr val="0000CC"/>
                </a:solidFill>
              </a:rPr>
              <a:t>twice</a:t>
            </a:r>
            <a:r>
              <a:rPr lang="en-US" dirty="0" smtClean="0"/>
              <a:t> as many </a:t>
            </a:r>
            <a:r>
              <a:rPr lang="en-US" dirty="0" smtClean="0">
                <a:solidFill>
                  <a:srgbClr val="990000"/>
                </a:solidFill>
              </a:rPr>
              <a:t>writes</a:t>
            </a:r>
            <a:r>
              <a:rPr lang="en-US" dirty="0" smtClean="0"/>
              <a:t> as insertion sort, </a:t>
            </a:r>
          </a:p>
          <a:p>
            <a:pPr lvl="1"/>
            <a:r>
              <a:rPr lang="en-US" dirty="0" smtClean="0">
                <a:solidFill>
                  <a:srgbClr val="0000CC"/>
                </a:solidFill>
              </a:rPr>
              <a:t>twice</a:t>
            </a:r>
            <a:r>
              <a:rPr lang="en-US" dirty="0" smtClean="0"/>
              <a:t> as many </a:t>
            </a:r>
            <a:r>
              <a:rPr lang="en-US" dirty="0" smtClean="0">
                <a:solidFill>
                  <a:srgbClr val="990000"/>
                </a:solidFill>
              </a:rPr>
              <a:t>cache misses</a:t>
            </a:r>
            <a:r>
              <a:rPr lang="en-US" dirty="0" smtClean="0"/>
              <a:t>, and </a:t>
            </a:r>
          </a:p>
          <a:p>
            <a:pPr lvl="1"/>
            <a:r>
              <a:rPr lang="en-US" dirty="0" smtClean="0"/>
              <a:t>asymptotically </a:t>
            </a:r>
            <a:r>
              <a:rPr lang="en-US" dirty="0" smtClean="0">
                <a:solidFill>
                  <a:srgbClr val="0000CC"/>
                </a:solidFill>
              </a:rPr>
              <a:t>more</a:t>
            </a:r>
            <a:r>
              <a:rPr lang="en-US" dirty="0" smtClean="0"/>
              <a:t> branch </a:t>
            </a:r>
            <a:r>
              <a:rPr lang="en-US" dirty="0" err="1" smtClean="0"/>
              <a:t>mispredictions</a:t>
            </a:r>
            <a:r>
              <a:rPr lang="en-US" dirty="0" smtClean="0"/>
              <a:t>. </a:t>
            </a:r>
          </a:p>
          <a:p>
            <a:r>
              <a:rPr lang="en-US" dirty="0" smtClean="0"/>
              <a:t>Experiments of sorting strings in Java show bubble sort to be </a:t>
            </a:r>
          </a:p>
          <a:p>
            <a:pPr lvl="1"/>
            <a:r>
              <a:rPr lang="en-US" dirty="0" smtClean="0"/>
              <a:t>roughly </a:t>
            </a:r>
            <a:r>
              <a:rPr lang="en-US" dirty="0" smtClean="0">
                <a:solidFill>
                  <a:srgbClr val="0000CC"/>
                </a:solidFill>
              </a:rPr>
              <a:t>5 </a:t>
            </a:r>
            <a:r>
              <a:rPr lang="en-US" dirty="0" smtClean="0"/>
              <a:t>times slower than </a:t>
            </a:r>
            <a:r>
              <a:rPr lang="en-US" dirty="0" smtClean="0">
                <a:solidFill>
                  <a:srgbClr val="990000"/>
                </a:solidFill>
              </a:rPr>
              <a:t>insertion sort </a:t>
            </a:r>
            <a:r>
              <a:rPr lang="en-US" dirty="0" smtClean="0"/>
              <a:t>and </a:t>
            </a:r>
          </a:p>
          <a:p>
            <a:pPr lvl="1"/>
            <a:r>
              <a:rPr lang="en-US" dirty="0" smtClean="0">
                <a:solidFill>
                  <a:srgbClr val="0000CC"/>
                </a:solidFill>
              </a:rPr>
              <a:t>40%</a:t>
            </a:r>
            <a:r>
              <a:rPr lang="en-US" dirty="0" smtClean="0"/>
              <a:t> slower than </a:t>
            </a:r>
            <a:r>
              <a:rPr lang="en-US" dirty="0" smtClean="0">
                <a:solidFill>
                  <a:srgbClr val="990000"/>
                </a:solidFill>
              </a:rPr>
              <a:t>selection sort</a:t>
            </a:r>
            <a:endParaRPr lang="en-U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304800" y="1066800"/>
            <a:ext cx="8534400" cy="5410200"/>
          </a:xfrm>
        </p:spPr>
        <p:txBody>
          <a:bodyPr/>
          <a:lstStyle/>
          <a:p>
            <a:r>
              <a:rPr lang="en-US" dirty="0" smtClean="0"/>
              <a:t>Complexity of Bubble Sort</a:t>
            </a:r>
          </a:p>
          <a:p>
            <a:r>
              <a:rPr lang="en-US" dirty="0" smtClean="0"/>
              <a:t>Selection Sort</a:t>
            </a:r>
          </a:p>
          <a:p>
            <a:pPr lvl="1"/>
            <a:r>
              <a:rPr lang="en-US" dirty="0" smtClean="0"/>
              <a:t>Concept and Algorithm</a:t>
            </a:r>
          </a:p>
          <a:p>
            <a:pPr lvl="1"/>
            <a:r>
              <a:rPr lang="en-US" dirty="0" smtClean="0"/>
              <a:t>Code and Implementation</a:t>
            </a:r>
          </a:p>
          <a:p>
            <a:r>
              <a:rPr lang="en-US" dirty="0" smtClean="0"/>
              <a:t>Complexity of Selection Sort</a:t>
            </a:r>
          </a:p>
          <a:p>
            <a:r>
              <a:rPr lang="en-US" dirty="0" smtClean="0"/>
              <a:t>Insertion Sort</a:t>
            </a:r>
          </a:p>
          <a:p>
            <a:pPr lvl="1"/>
            <a:r>
              <a:rPr lang="en-US" dirty="0" smtClean="0"/>
              <a:t>Concept and Algorithm</a:t>
            </a:r>
          </a:p>
          <a:p>
            <a:pPr lvl="1"/>
            <a:r>
              <a:rPr lang="en-US" dirty="0" smtClean="0"/>
              <a:t>Code and Implementation</a:t>
            </a:r>
          </a:p>
          <a:p>
            <a:r>
              <a:rPr lang="en-US" dirty="0" smtClean="0"/>
              <a:t>Complexity of Insertion Sort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Lecture_15</Template>
  <TotalTime>5877</TotalTime>
  <Words>4218</Words>
  <Application>Microsoft Office PowerPoint</Application>
  <PresentationFormat>On-screen Show (4:3)</PresentationFormat>
  <Paragraphs>678</Paragraphs>
  <Slides>76</Slides>
  <Notes>39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76</vt:i4>
      </vt:variant>
    </vt:vector>
  </HeadingPairs>
  <TitlesOfParts>
    <vt:vector size="78" baseType="lpstr">
      <vt:lpstr>Edge</vt:lpstr>
      <vt:lpstr>Chart</vt:lpstr>
      <vt:lpstr>CSC 211 Data Structures  Lecture 15 </vt:lpstr>
      <vt:lpstr>Last Lecture Summary</vt:lpstr>
      <vt:lpstr>Objectives Overview</vt:lpstr>
      <vt:lpstr>Complexity of Bubble Sort</vt:lpstr>
      <vt:lpstr>Complexity of Bubble Sort</vt:lpstr>
      <vt:lpstr>Complexity of Bubble Sort</vt:lpstr>
      <vt:lpstr>Selection Sort</vt:lpstr>
      <vt:lpstr>Sorting an Array of Integers</vt:lpstr>
      <vt:lpstr>The Selection Sort Algorithm</vt:lpstr>
      <vt:lpstr>The Selection Sort Algorithm</vt:lpstr>
      <vt:lpstr>The Selection Sort Algorithm</vt:lpstr>
      <vt:lpstr>The Selection Sort Algorithm</vt:lpstr>
      <vt:lpstr>The Selection Sort Algorithm</vt:lpstr>
      <vt:lpstr>The Selection Sort Algorithm</vt:lpstr>
      <vt:lpstr>The Selection Sort Algorithm</vt:lpstr>
      <vt:lpstr>The Selection Sort Algorithm</vt:lpstr>
      <vt:lpstr>The Selection Sort Algorithm</vt:lpstr>
      <vt:lpstr>The Selection Sort Algorithm</vt:lpstr>
      <vt:lpstr>The Selection Sort Algorithm</vt:lpstr>
      <vt:lpstr>The Selection Sort Algorithm</vt:lpstr>
      <vt:lpstr>The Selection Sort Algorithm</vt:lpstr>
      <vt:lpstr>Selection Sort – Pseudocode</vt:lpstr>
      <vt:lpstr>Selection Sort – Implementation </vt:lpstr>
      <vt:lpstr>Selection Sort - Implementation Code</vt:lpstr>
      <vt:lpstr>Selection Sort Using Call-by-reference</vt:lpstr>
      <vt:lpstr>Slide 26</vt:lpstr>
      <vt:lpstr>Slide 27</vt:lpstr>
      <vt:lpstr>Selection Sort  - Step through</vt:lpstr>
      <vt:lpstr>Selection Sort Example</vt:lpstr>
      <vt:lpstr>Selection Sort - Animation</vt:lpstr>
      <vt:lpstr>Selection Sort Descending</vt:lpstr>
      <vt:lpstr>Complexity of Selection Sort</vt:lpstr>
      <vt:lpstr>Complexity of Selection Sort</vt:lpstr>
      <vt:lpstr>Complexity of Selection Sort</vt:lpstr>
      <vt:lpstr>Insertion Sort</vt:lpstr>
      <vt:lpstr>Arranging Your Hand</vt:lpstr>
      <vt:lpstr>Arranging Your Hand</vt:lpstr>
      <vt:lpstr>Insertion Sort</vt:lpstr>
      <vt:lpstr>Insertion Sort (con’t)</vt:lpstr>
      <vt:lpstr>Insertion Sort (con’t)</vt:lpstr>
      <vt:lpstr>Insertion Sort (con’t)</vt:lpstr>
      <vt:lpstr>Insertion Sort</vt:lpstr>
      <vt:lpstr>The Insertion Sort Algorithm</vt:lpstr>
      <vt:lpstr>The Insertion Sort Algorithm</vt:lpstr>
      <vt:lpstr>The Insertion Sort Algorithm</vt:lpstr>
      <vt:lpstr>The Insertion Sort Algorithm</vt:lpstr>
      <vt:lpstr>The Insertion Sort Algorithm</vt:lpstr>
      <vt:lpstr>The Insertion Sort Algorithm</vt:lpstr>
      <vt:lpstr>The Insertion Sort Algorithm</vt:lpstr>
      <vt:lpstr>The Insertion Sort Algorithm</vt:lpstr>
      <vt:lpstr>The Insertion Sort Algorithm</vt:lpstr>
      <vt:lpstr>The Insertion Sort Algorithm</vt:lpstr>
      <vt:lpstr>The Insertion Sort Algorithm</vt:lpstr>
      <vt:lpstr>The Insertion Sort Algorithm</vt:lpstr>
      <vt:lpstr>The Insertion Sort Algorithm</vt:lpstr>
      <vt:lpstr>The Insertion Sort Algorithm</vt:lpstr>
      <vt:lpstr>The Insertion Sort Algorithm</vt:lpstr>
      <vt:lpstr>The Insertion Sort Algorithm</vt:lpstr>
      <vt:lpstr>The Insertion Sort Algorithm</vt:lpstr>
      <vt:lpstr>The Insertion Sort Algorithm</vt:lpstr>
      <vt:lpstr>Insertion Sort - Algorithm</vt:lpstr>
      <vt:lpstr>Insertion Sort - Pseudocode</vt:lpstr>
      <vt:lpstr>Insertion Sort - Pseudocode</vt:lpstr>
      <vt:lpstr>Insertion Sort - Algorithm</vt:lpstr>
      <vt:lpstr>Insertion Sort - Implementation</vt:lpstr>
      <vt:lpstr>Example of Insertion Sort</vt:lpstr>
      <vt:lpstr>Insertion Sort Example</vt:lpstr>
      <vt:lpstr>Insertion Sort - Animation</vt:lpstr>
      <vt:lpstr>Complexity of Insertion Sort</vt:lpstr>
      <vt:lpstr>Complexity of Insertion Sort</vt:lpstr>
      <vt:lpstr>Complexity of Insertion Sort</vt:lpstr>
      <vt:lpstr>Complexity of Insertion Sort</vt:lpstr>
      <vt:lpstr>Complexity of Insertion Sort</vt:lpstr>
      <vt:lpstr>Comparison Bubble and Insertion Sort</vt:lpstr>
      <vt:lpstr>Comparison Bubble and Insertion Sort</vt:lpstr>
      <vt:lpstr>Summary</vt:lpstr>
    </vt:vector>
  </TitlesOfParts>
  <Company>Cottrell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15</dc:title>
  <dc:subject>CSC211 Data Structures</dc:subject>
  <dc:creator>Dr. Iftikhar Azim Niaz</dc:creator>
  <cp:lastModifiedBy>NTS</cp:lastModifiedBy>
  <cp:revision>499</cp:revision>
  <dcterms:created xsi:type="dcterms:W3CDTF">2004-10-06T00:41:44Z</dcterms:created>
  <dcterms:modified xsi:type="dcterms:W3CDTF">2012-11-01T11:51:10Z</dcterms:modified>
</cp:coreProperties>
</file>