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66"/>
  </p:notesMasterIdLst>
  <p:sldIdLst>
    <p:sldId id="306" r:id="rId2"/>
    <p:sldId id="547" r:id="rId3"/>
    <p:sldId id="578" r:id="rId4"/>
    <p:sldId id="508" r:id="rId5"/>
    <p:sldId id="655" r:id="rId6"/>
    <p:sldId id="656" r:id="rId7"/>
    <p:sldId id="662" r:id="rId8"/>
    <p:sldId id="636" r:id="rId9"/>
    <p:sldId id="637" r:id="rId10"/>
    <p:sldId id="652" r:id="rId11"/>
    <p:sldId id="653" r:id="rId12"/>
    <p:sldId id="654" r:id="rId13"/>
    <p:sldId id="638" r:id="rId14"/>
    <p:sldId id="663" r:id="rId15"/>
    <p:sldId id="664" r:id="rId16"/>
    <p:sldId id="665" r:id="rId17"/>
    <p:sldId id="666" r:id="rId18"/>
    <p:sldId id="667" r:id="rId19"/>
    <p:sldId id="668" r:id="rId20"/>
    <p:sldId id="669" r:id="rId21"/>
    <p:sldId id="670" r:id="rId22"/>
    <p:sldId id="671" r:id="rId23"/>
    <p:sldId id="639" r:id="rId24"/>
    <p:sldId id="698" r:id="rId25"/>
    <p:sldId id="699" r:id="rId26"/>
    <p:sldId id="700" r:id="rId27"/>
    <p:sldId id="708" r:id="rId28"/>
    <p:sldId id="701" r:id="rId29"/>
    <p:sldId id="702" r:id="rId30"/>
    <p:sldId id="672" r:id="rId31"/>
    <p:sldId id="673" r:id="rId32"/>
    <p:sldId id="674" r:id="rId33"/>
    <p:sldId id="675" r:id="rId34"/>
    <p:sldId id="676" r:id="rId35"/>
    <p:sldId id="677" r:id="rId36"/>
    <p:sldId id="678" r:id="rId37"/>
    <p:sldId id="679" r:id="rId38"/>
    <p:sldId id="680" r:id="rId39"/>
    <p:sldId id="681" r:id="rId40"/>
    <p:sldId id="682" r:id="rId41"/>
    <p:sldId id="683" r:id="rId42"/>
    <p:sldId id="684" r:id="rId43"/>
    <p:sldId id="685" r:id="rId44"/>
    <p:sldId id="686" r:id="rId45"/>
    <p:sldId id="687" r:id="rId46"/>
    <p:sldId id="688" r:id="rId47"/>
    <p:sldId id="689" r:id="rId48"/>
    <p:sldId id="690" r:id="rId49"/>
    <p:sldId id="691" r:id="rId50"/>
    <p:sldId id="692" r:id="rId51"/>
    <p:sldId id="693" r:id="rId52"/>
    <p:sldId id="694" r:id="rId53"/>
    <p:sldId id="696" r:id="rId54"/>
    <p:sldId id="697" r:id="rId55"/>
    <p:sldId id="695" r:id="rId56"/>
    <p:sldId id="704" r:id="rId57"/>
    <p:sldId id="705" r:id="rId58"/>
    <p:sldId id="707" r:id="rId59"/>
    <p:sldId id="657" r:id="rId60"/>
    <p:sldId id="658" r:id="rId61"/>
    <p:sldId id="660" r:id="rId62"/>
    <p:sldId id="661" r:id="rId63"/>
    <p:sldId id="709" r:id="rId64"/>
    <p:sldId id="635" r:id="rId6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5761" autoAdjust="0"/>
  </p:normalViewPr>
  <p:slideViewPr>
    <p:cSldViewPr>
      <p:cViewPr varScale="1">
        <p:scale>
          <a:sx n="43" d="100"/>
          <a:sy n="43" d="100"/>
        </p:scale>
        <p:origin x="-1435" y="-58"/>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2808"/>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BE8529-2522-45FE-9BE4-F433749E95BD}" type="slidenum">
              <a:rPr lang="en-US"/>
              <a:pPr/>
              <a:t>30</a:t>
            </a:fld>
            <a:endParaRPr lang="en-US"/>
          </a:p>
        </p:txBody>
      </p:sp>
      <p:sp>
        <p:nvSpPr>
          <p:cNvPr id="9011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9011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96950-3440-4D86-9023-7C42C8BA85FE}" type="slidenum">
              <a:rPr lang="en-US"/>
              <a:pPr/>
              <a:t>31</a:t>
            </a:fld>
            <a:endParaRPr lang="en-US"/>
          </a:p>
        </p:txBody>
      </p:sp>
      <p:sp>
        <p:nvSpPr>
          <p:cNvPr id="92162"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9216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F03D70-DC3E-4E8D-9408-26EDEEAE1B7C}" type="slidenum">
              <a:rPr lang="en-US"/>
              <a:pPr/>
              <a:t>32</a:t>
            </a:fld>
            <a:endParaRPr lang="en-US"/>
          </a:p>
        </p:txBody>
      </p:sp>
      <p:sp>
        <p:nvSpPr>
          <p:cNvPr id="147458"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4745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17BAB1-609E-424A-8F68-9C11E281F8AB}" type="slidenum">
              <a:rPr lang="en-US"/>
              <a:pPr/>
              <a:t>33</a:t>
            </a:fld>
            <a:endParaRPr lang="en-US"/>
          </a:p>
        </p:txBody>
      </p:sp>
      <p:sp>
        <p:nvSpPr>
          <p:cNvPr id="94210"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9421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92F3A0-C801-4EC2-95B5-279EA21B718E}" type="slidenum">
              <a:rPr lang="en-US"/>
              <a:pPr/>
              <a:t>34</a:t>
            </a:fld>
            <a:endParaRPr lang="en-US"/>
          </a:p>
        </p:txBody>
      </p:sp>
      <p:sp>
        <p:nvSpPr>
          <p:cNvPr id="104450"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0445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0A3A70-DF7E-4AD0-9887-47DE760084B8}" type="slidenum">
              <a:rPr lang="en-US"/>
              <a:pPr/>
              <a:t>35</a:t>
            </a:fld>
            <a:endParaRPr lang="en-US"/>
          </a:p>
        </p:txBody>
      </p:sp>
      <p:sp>
        <p:nvSpPr>
          <p:cNvPr id="102402"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0240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6A037F-C736-43B6-AEFD-A88CA13470FB}" type="slidenum">
              <a:rPr lang="en-US"/>
              <a:pPr/>
              <a:t>36</a:t>
            </a:fld>
            <a:endParaRPr lang="en-US"/>
          </a:p>
        </p:txBody>
      </p:sp>
      <p:sp>
        <p:nvSpPr>
          <p:cNvPr id="98306"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9830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7A4FBA-81B9-42B9-B319-83A75936D7AF}" type="slidenum">
              <a:rPr lang="en-US"/>
              <a:pPr/>
              <a:t>37</a:t>
            </a:fld>
            <a:endParaRPr lang="en-US"/>
          </a:p>
        </p:txBody>
      </p:sp>
      <p:sp>
        <p:nvSpPr>
          <p:cNvPr id="106498"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0649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91D74D-6EFA-400F-A4E0-5F3BE946E2B2}" type="slidenum">
              <a:rPr lang="en-US"/>
              <a:pPr/>
              <a:t>38</a:t>
            </a:fld>
            <a:endParaRPr lang="en-US"/>
          </a:p>
        </p:txBody>
      </p:sp>
      <p:sp>
        <p:nvSpPr>
          <p:cNvPr id="108546"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0854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C57DF-8520-4E7D-BA2A-1503C8018FD3}" type="slidenum">
              <a:rPr lang="en-US"/>
              <a:pPr/>
              <a:t>39</a:t>
            </a:fld>
            <a:endParaRPr lang="en-US"/>
          </a:p>
        </p:txBody>
      </p:sp>
      <p:sp>
        <p:nvSpPr>
          <p:cNvPr id="11059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1059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379C93-ED50-4805-8E4A-A59B6126D9C6}" type="slidenum">
              <a:rPr lang="en-US"/>
              <a:pPr/>
              <a:t>40</a:t>
            </a:fld>
            <a:endParaRPr lang="en-US"/>
          </a:p>
        </p:txBody>
      </p:sp>
      <p:sp>
        <p:nvSpPr>
          <p:cNvPr id="112642"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1264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AB478C-475B-4BD4-A8A8-0DF26FCA37A4}" type="slidenum">
              <a:rPr lang="en-US"/>
              <a:pPr/>
              <a:t>41</a:t>
            </a:fld>
            <a:endParaRPr lang="en-US"/>
          </a:p>
        </p:txBody>
      </p:sp>
      <p:sp>
        <p:nvSpPr>
          <p:cNvPr id="114690"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1469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C9EF1C-AB11-43BD-B228-1B959C461420}" type="slidenum">
              <a:rPr lang="en-US"/>
              <a:pPr/>
              <a:t>42</a:t>
            </a:fld>
            <a:endParaRPr lang="en-US"/>
          </a:p>
        </p:txBody>
      </p:sp>
      <p:sp>
        <p:nvSpPr>
          <p:cNvPr id="116738"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1673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6590C5-EF72-448F-B255-863852F34D20}" type="slidenum">
              <a:rPr lang="en-US"/>
              <a:pPr/>
              <a:t>43</a:t>
            </a:fld>
            <a:endParaRPr lang="en-US"/>
          </a:p>
        </p:txBody>
      </p:sp>
      <p:sp>
        <p:nvSpPr>
          <p:cNvPr id="118786"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1878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506E2-B596-49CB-92BC-223AF741EF8E}" type="slidenum">
              <a:rPr lang="en-US"/>
              <a:pPr/>
              <a:t>44</a:t>
            </a:fld>
            <a:endParaRPr lang="en-US"/>
          </a:p>
        </p:txBody>
      </p:sp>
      <p:sp>
        <p:nvSpPr>
          <p:cNvPr id="12083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2083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94E833-72EA-4138-B5BE-42A432C3CACA}" type="slidenum">
              <a:rPr lang="en-US"/>
              <a:pPr/>
              <a:t>45</a:t>
            </a:fld>
            <a:endParaRPr lang="en-US"/>
          </a:p>
        </p:txBody>
      </p:sp>
      <p:sp>
        <p:nvSpPr>
          <p:cNvPr id="122882"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2288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EDB65-BDC9-44C4-82EA-AB18F40BE67E}" type="slidenum">
              <a:rPr lang="en-US"/>
              <a:pPr/>
              <a:t>46</a:t>
            </a:fld>
            <a:endParaRPr lang="en-US"/>
          </a:p>
        </p:txBody>
      </p:sp>
      <p:sp>
        <p:nvSpPr>
          <p:cNvPr id="149506"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4950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102558-E468-4AE4-9EFD-8122F43E76B8}" type="slidenum">
              <a:rPr lang="en-US"/>
              <a:pPr/>
              <a:t>47</a:t>
            </a:fld>
            <a:endParaRPr lang="en-US"/>
          </a:p>
        </p:txBody>
      </p:sp>
      <p:sp>
        <p:nvSpPr>
          <p:cNvPr id="126978"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2697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90168A-FF35-4B12-A3A4-A41F631136A1}" type="slidenum">
              <a:rPr lang="en-US"/>
              <a:pPr/>
              <a:t>48</a:t>
            </a:fld>
            <a:endParaRPr lang="en-US"/>
          </a:p>
        </p:txBody>
      </p:sp>
      <p:sp>
        <p:nvSpPr>
          <p:cNvPr id="129026"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2902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973469-42FA-4366-BB27-F7ABD3817B68}" type="slidenum">
              <a:rPr lang="en-US"/>
              <a:pPr/>
              <a:t>49</a:t>
            </a:fld>
            <a:endParaRPr lang="en-US"/>
          </a:p>
        </p:txBody>
      </p:sp>
      <p:sp>
        <p:nvSpPr>
          <p:cNvPr id="13107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3107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8C34E-1560-4045-9663-11CF6BD57D61}" type="slidenum">
              <a:rPr lang="en-US"/>
              <a:pPr/>
              <a:t>50</a:t>
            </a:fld>
            <a:endParaRPr lang="en-US"/>
          </a:p>
        </p:txBody>
      </p:sp>
      <p:sp>
        <p:nvSpPr>
          <p:cNvPr id="133122"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3312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3DC84-9E89-4443-B074-C39D757B6175}" type="slidenum">
              <a:rPr lang="en-US"/>
              <a:pPr/>
              <a:t>51</a:t>
            </a:fld>
            <a:endParaRPr lang="en-US"/>
          </a:p>
        </p:txBody>
      </p:sp>
      <p:sp>
        <p:nvSpPr>
          <p:cNvPr id="135170"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3517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D55BA-9238-41CE-9A73-E48DF4930C9F}" type="slidenum">
              <a:rPr lang="en-US"/>
              <a:pPr/>
              <a:t>52</a:t>
            </a:fld>
            <a:endParaRPr lang="en-US"/>
          </a:p>
        </p:txBody>
      </p:sp>
      <p:sp>
        <p:nvSpPr>
          <p:cNvPr id="14131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4131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D55BA-9238-41CE-9A73-E48DF4930C9F}" type="slidenum">
              <a:rPr lang="en-US"/>
              <a:pPr/>
              <a:t>53</a:t>
            </a:fld>
            <a:endParaRPr lang="en-US"/>
          </a:p>
        </p:txBody>
      </p:sp>
      <p:sp>
        <p:nvSpPr>
          <p:cNvPr id="14131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4131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D55BA-9238-41CE-9A73-E48DF4930C9F}" type="slidenum">
              <a:rPr lang="en-US"/>
              <a:pPr/>
              <a:t>54</a:t>
            </a:fld>
            <a:endParaRPr lang="en-US"/>
          </a:p>
        </p:txBody>
      </p:sp>
      <p:sp>
        <p:nvSpPr>
          <p:cNvPr id="141314" name="Rectangle 2"/>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lIns="90488" tIns="44450" rIns="90488" bIns="44450"/>
          <a:lstStyle/>
          <a:p>
            <a:endParaRPr lang="en-US" dirty="0"/>
          </a:p>
        </p:txBody>
      </p:sp>
      <p:sp>
        <p:nvSpPr>
          <p:cNvPr id="14131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04C7E2-014F-49B1-B90D-7CFD4905521D}" type="slidenum">
              <a:rPr lang="en-US"/>
              <a:pPr/>
              <a:t>55</a:t>
            </a:fld>
            <a:endParaRPr lang="en-US"/>
          </a:p>
        </p:txBody>
      </p:sp>
      <p:sp>
        <p:nvSpPr>
          <p:cNvPr id="214018" name="Rectangle 2"/>
          <p:cNvSpPr>
            <a:spLocks noGrp="1" noChangeArrowheads="1"/>
          </p:cNvSpPr>
          <p:nvPr>
            <p:ph type="body" idx="1"/>
          </p:nvPr>
        </p:nvSpPr>
        <p:spPr>
          <a:noFill/>
          <a:ln/>
        </p:spPr>
        <p:txBody>
          <a:bodyPr lIns="90488" tIns="44450" rIns="90488" bIns="44450"/>
          <a:lstStyle/>
          <a:p>
            <a:endParaRPr lang="en-US" dirty="0"/>
          </a:p>
        </p:txBody>
      </p:sp>
      <p:sp>
        <p:nvSpPr>
          <p:cNvPr id="214019"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71688" name="Rectangle 8"/>
          <p:cNvSpPr>
            <a:spLocks noGrp="1" noChangeArrowheads="1"/>
          </p:cNvSpPr>
          <p:nvPr>
            <p:ph type="subTitle" sz="quarter" idx="1"/>
          </p:nvPr>
        </p:nvSpPr>
        <p:spPr>
          <a:xfrm>
            <a:off x="6629400" y="762000"/>
            <a:ext cx="2438400" cy="6096000"/>
          </a:xfrm>
        </p:spPr>
        <p:txBody>
          <a:bodyPr/>
          <a:lstStyle>
            <a:lvl1pPr marL="0" indent="0">
              <a:buFontTx/>
              <a:buNone/>
              <a:defRPr sz="1600" b="1">
                <a:latin typeface="AvantGarde" pitchFamily="34" charset="0"/>
              </a:defRPr>
            </a:lvl1pPr>
          </a:lstStyle>
          <a:p>
            <a:r>
              <a:rPr lang="en-US"/>
              <a:t>Click to edit Master subtitle style</a:t>
            </a:r>
          </a:p>
        </p:txBody>
      </p:sp>
      <p:sp>
        <p:nvSpPr>
          <p:cNvPr id="71689" name="Rectangle 9"/>
          <p:cNvSpPr>
            <a:spLocks noGrp="1" noChangeArrowheads="1"/>
          </p:cNvSpPr>
          <p:nvPr>
            <p:ph type="sldNum" sz="quarter" idx="4"/>
          </p:nvPr>
        </p:nvSpPr>
        <p:spPr>
          <a:xfrm>
            <a:off x="7239000" y="0"/>
            <a:ext cx="1905000" cy="457200"/>
          </a:xfrm>
          <a:prstGeom prst="rect">
            <a:avLst/>
          </a:prstGeom>
        </p:spPr>
        <p:txBody>
          <a:bodyPr/>
          <a:lstStyle>
            <a:lvl1pPr eaLnBrk="0" hangingPunct="0">
              <a:spcBef>
                <a:spcPct val="50000"/>
              </a:spcBef>
              <a:defRPr>
                <a:solidFill>
                  <a:srgbClr val="000000"/>
                </a:solidFill>
              </a:defRPr>
            </a:lvl1pPr>
          </a:lstStyle>
          <a:p>
            <a:fld id="{154E89F9-BB53-4089-B340-696FEDFFD30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oleObject" Target="../embeddings/oleObject15.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oleObject" Target="../embeddings/oleObject19.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oleObject" Target="../embeddings/oleObject20.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oleObject21.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2.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oleObject" Target="../embeddings/oleObject23.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oleObject" Target="../embeddings/oleObject24.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oleObject" Target="../embeddings/oleObject25.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oleObject" Target="../embeddings/oleObject26.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smtClean="0"/>
              <a:t>Lecture 14</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9" name="Content Placeholder 8"/>
          <p:cNvSpPr>
            <a:spLocks noGrp="1"/>
          </p:cNvSpPr>
          <p:nvPr>
            <p:ph idx="1"/>
          </p:nvPr>
        </p:nvSpPr>
        <p:spPr>
          <a:xfrm>
            <a:off x="304800" y="1066800"/>
            <a:ext cx="8610600" cy="5410200"/>
          </a:xfrm>
        </p:spPr>
        <p:txBody>
          <a:bodyPr/>
          <a:lstStyle/>
          <a:p>
            <a:r>
              <a:rPr lang="en-US" dirty="0" smtClean="0"/>
              <a:t>Binary Search</a:t>
            </a:r>
          </a:p>
          <a:p>
            <a:pPr lvl="1"/>
            <a:r>
              <a:rPr lang="en-US" dirty="0" smtClean="0"/>
              <a:t>Concept</a:t>
            </a:r>
          </a:p>
          <a:p>
            <a:pPr lvl="1"/>
            <a:r>
              <a:rPr lang="en-US" dirty="0" smtClean="0"/>
              <a:t>Algorithm</a:t>
            </a:r>
          </a:p>
          <a:p>
            <a:r>
              <a:rPr lang="en-US" dirty="0" smtClean="0"/>
              <a:t>Implementation of Binary search</a:t>
            </a:r>
          </a:p>
          <a:p>
            <a:r>
              <a:rPr lang="en-US" dirty="0" smtClean="0"/>
              <a:t>Complexity of Binary Search</a:t>
            </a:r>
          </a:p>
          <a:p>
            <a:r>
              <a:rPr lang="en-US" dirty="0" smtClean="0"/>
              <a:t>Comparison of Linear and Binary Search</a:t>
            </a:r>
          </a:p>
          <a:p>
            <a:r>
              <a:rPr lang="en-US" dirty="0" smtClean="0"/>
              <a:t>Searching Unordered Linked List</a:t>
            </a:r>
          </a:p>
          <a:p>
            <a:r>
              <a:rPr lang="en-US" dirty="0" smtClean="0"/>
              <a:t>Searching Ordered Linked List</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Sorting</a:t>
            </a:r>
          </a:p>
          <a:p>
            <a:pPr lvl="1"/>
            <a:r>
              <a:rPr lang="en-US" dirty="0" smtClean="0"/>
              <a:t>Concept</a:t>
            </a:r>
          </a:p>
          <a:p>
            <a:r>
              <a:rPr lang="en-US" dirty="0" smtClean="0"/>
              <a:t>Reasons for Sorting</a:t>
            </a:r>
          </a:p>
          <a:p>
            <a:r>
              <a:rPr lang="en-US" dirty="0" smtClean="0"/>
              <a:t>Basic Terminology</a:t>
            </a:r>
          </a:p>
          <a:p>
            <a:r>
              <a:rPr lang="en-US" dirty="0" smtClean="0"/>
              <a:t>Sorting Classification</a:t>
            </a:r>
          </a:p>
          <a:p>
            <a:r>
              <a:rPr lang="en-US" dirty="0" smtClean="0"/>
              <a:t>Stability of Key</a:t>
            </a:r>
          </a:p>
          <a:p>
            <a:r>
              <a:rPr lang="en-US" dirty="0" smtClean="0"/>
              <a:t>Bubble Sort</a:t>
            </a:r>
          </a:p>
          <a:p>
            <a:pPr lvl="1"/>
            <a:r>
              <a:rPr lang="en-US" dirty="0" smtClean="0"/>
              <a:t>Concept</a:t>
            </a:r>
          </a:p>
          <a:p>
            <a:pPr lvl="1"/>
            <a:r>
              <a:rPr lang="en-US" dirty="0" smtClean="0"/>
              <a:t>Algorithm</a:t>
            </a:r>
          </a:p>
          <a:p>
            <a:pPr lvl="1"/>
            <a:r>
              <a:rPr lang="en-US" dirty="0" smtClean="0"/>
              <a:t>Code and Implementation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Sorting</a:t>
            </a:r>
          </a:p>
        </p:txBody>
      </p:sp>
      <p:sp>
        <p:nvSpPr>
          <p:cNvPr id="24579" name="Rectangle 3"/>
          <p:cNvSpPr>
            <a:spLocks noGrp="1" noChangeArrowheads="1"/>
          </p:cNvSpPr>
          <p:nvPr>
            <p:ph idx="1"/>
          </p:nvPr>
        </p:nvSpPr>
        <p:spPr>
          <a:xfrm>
            <a:off x="304800" y="1066800"/>
            <a:ext cx="8686800" cy="5410200"/>
          </a:xfrm>
        </p:spPr>
        <p:txBody>
          <a:bodyPr>
            <a:normAutofit fontScale="92500" lnSpcReduction="10000"/>
          </a:bodyPr>
          <a:lstStyle/>
          <a:p>
            <a:pPr eaLnBrk="1" hangingPunct="1"/>
            <a:r>
              <a:rPr lang="en-US" dirty="0" smtClean="0"/>
              <a:t>A fundamental operation in computer science</a:t>
            </a:r>
          </a:p>
          <a:p>
            <a:pPr eaLnBrk="1" hangingPunct="1"/>
            <a:r>
              <a:rPr lang="en-US" dirty="0" smtClean="0"/>
              <a:t>Task of rearranging data in an order such as</a:t>
            </a:r>
          </a:p>
          <a:p>
            <a:pPr lvl="1"/>
            <a:r>
              <a:rPr lang="en-US" dirty="0" smtClean="0"/>
              <a:t>Ascending</a:t>
            </a:r>
          </a:p>
          <a:p>
            <a:pPr lvl="1"/>
            <a:r>
              <a:rPr lang="en-US" dirty="0" smtClean="0"/>
              <a:t>Descending	or</a:t>
            </a:r>
          </a:p>
          <a:p>
            <a:pPr lvl="1"/>
            <a:r>
              <a:rPr lang="en-US" dirty="0" smtClean="0"/>
              <a:t>Lexicographic</a:t>
            </a:r>
          </a:p>
          <a:p>
            <a:r>
              <a:rPr lang="en-US" dirty="0" smtClean="0"/>
              <a:t>Data may be of any type like numeric, alphabetical or alphanumeric</a:t>
            </a:r>
          </a:p>
          <a:p>
            <a:r>
              <a:rPr lang="en-US" dirty="0" smtClean="0"/>
              <a:t>It also refers to rearranging a set of records based on their key values when the records are stored in a file</a:t>
            </a:r>
          </a:p>
          <a:p>
            <a:r>
              <a:rPr lang="en-US" dirty="0" smtClean="0"/>
              <a:t>Sorting task arises more frequently in the world of data manipulation</a:t>
            </a:r>
          </a:p>
          <a:p>
            <a:pPr lvl="1"/>
            <a:endParaRPr lang="en-US" dirty="0" smtClean="0"/>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Sorting</a:t>
            </a:r>
          </a:p>
        </p:txBody>
      </p:sp>
      <p:sp>
        <p:nvSpPr>
          <p:cNvPr id="24579" name="Rectangle 3"/>
          <p:cNvSpPr>
            <a:spLocks noGrp="1" noChangeArrowheads="1"/>
          </p:cNvSpPr>
          <p:nvPr>
            <p:ph idx="1"/>
          </p:nvPr>
        </p:nvSpPr>
        <p:spPr>
          <a:xfrm>
            <a:off x="304800" y="1066800"/>
            <a:ext cx="8686800" cy="5410200"/>
          </a:xfrm>
        </p:spPr>
        <p:txBody>
          <a:bodyPr>
            <a:normAutofit lnSpcReduction="10000"/>
          </a:bodyPr>
          <a:lstStyle/>
          <a:p>
            <a:r>
              <a:rPr lang="en-US" dirty="0" smtClean="0"/>
              <a:t>Sorting and searching frequently apply to a file of records</a:t>
            </a:r>
          </a:p>
          <a:p>
            <a:r>
              <a:rPr lang="en-US" dirty="0" smtClean="0"/>
              <a:t>Each record in a file F can contain many fields but there may be one particular field whose values uniquely determine the records in the file called </a:t>
            </a:r>
            <a:r>
              <a:rPr lang="en-US" dirty="0" smtClean="0">
                <a:solidFill>
                  <a:srgbClr val="0000CC"/>
                </a:solidFill>
              </a:rPr>
              <a:t>primary key</a:t>
            </a:r>
          </a:p>
          <a:p>
            <a:r>
              <a:rPr lang="en-US" dirty="0" smtClean="0"/>
              <a:t>The </a:t>
            </a:r>
            <a:r>
              <a:rPr lang="en-US" dirty="0" smtClean="0">
                <a:solidFill>
                  <a:srgbClr val="0000CC"/>
                </a:solidFill>
              </a:rPr>
              <a:t>key or key values </a:t>
            </a:r>
            <a:r>
              <a:rPr lang="en-US" dirty="0" smtClean="0"/>
              <a:t>are k1, k2, ……</a:t>
            </a:r>
          </a:p>
          <a:p>
            <a:r>
              <a:rPr lang="en-US" dirty="0" smtClean="0">
                <a:solidFill>
                  <a:srgbClr val="0000CC"/>
                </a:solidFill>
              </a:rPr>
              <a:t>Sorting</a:t>
            </a:r>
            <a:r>
              <a:rPr lang="en-US" dirty="0" smtClean="0"/>
              <a:t> the file F usually refers to sorting F with respect to a particular primary key</a:t>
            </a:r>
          </a:p>
          <a:p>
            <a:r>
              <a:rPr lang="en-US" dirty="0" smtClean="0">
                <a:solidFill>
                  <a:srgbClr val="0000CC"/>
                </a:solidFill>
              </a:rPr>
              <a:t>Searching</a:t>
            </a:r>
            <a:r>
              <a:rPr lang="en-US" dirty="0" smtClean="0"/>
              <a:t> in F refers to searching for a record with a given key value</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Sorting</a:t>
            </a:r>
          </a:p>
        </p:txBody>
      </p:sp>
      <p:sp>
        <p:nvSpPr>
          <p:cNvPr id="24579" name="Rectangle 3"/>
          <p:cNvSpPr>
            <a:spLocks noGrp="1" noChangeArrowheads="1"/>
          </p:cNvSpPr>
          <p:nvPr>
            <p:ph idx="1"/>
          </p:nvPr>
        </p:nvSpPr>
        <p:spPr>
          <a:xfrm>
            <a:off x="304800" y="1066800"/>
            <a:ext cx="8686800" cy="5410200"/>
          </a:xfrm>
        </p:spPr>
        <p:txBody>
          <a:bodyPr>
            <a:normAutofit fontScale="92500" lnSpcReduction="10000"/>
          </a:bodyPr>
          <a:lstStyle/>
          <a:p>
            <a:r>
              <a:rPr lang="en-US" dirty="0" smtClean="0"/>
              <a:t>Let A be a list of </a:t>
            </a:r>
            <a:r>
              <a:rPr lang="en-US" b="1" dirty="0" smtClean="0">
                <a:solidFill>
                  <a:srgbClr val="0000CC"/>
                </a:solidFill>
              </a:rPr>
              <a:t>n</a:t>
            </a:r>
            <a:r>
              <a:rPr lang="en-US" dirty="0" smtClean="0"/>
              <a:t> elements in memory</a:t>
            </a:r>
          </a:p>
          <a:p>
            <a:pPr lvl="1"/>
            <a:r>
              <a:rPr lang="en-US" dirty="0" smtClean="0"/>
              <a:t>A</a:t>
            </a:r>
            <a:r>
              <a:rPr lang="en-US" baseline="-25000" dirty="0" smtClean="0"/>
              <a:t>1</a:t>
            </a:r>
            <a:r>
              <a:rPr lang="en-US" dirty="0" smtClean="0"/>
              <a:t>, A</a:t>
            </a:r>
            <a:r>
              <a:rPr lang="en-US" baseline="-25000" dirty="0" smtClean="0"/>
              <a:t>2</a:t>
            </a:r>
            <a:r>
              <a:rPr lang="en-US" dirty="0" smtClean="0"/>
              <a:t>, ……., A</a:t>
            </a:r>
            <a:r>
              <a:rPr lang="en-US" baseline="-25000" dirty="0" smtClean="0"/>
              <a:t>n</a:t>
            </a:r>
          </a:p>
          <a:p>
            <a:r>
              <a:rPr lang="en-US" dirty="0" smtClean="0"/>
              <a:t>Sorting refers to the operations of rearranging the contents of A so that they are increasing in order numerically or lexicographically so that</a:t>
            </a:r>
          </a:p>
          <a:p>
            <a:pPr marL="693738" lvl="1" indent="-347663"/>
            <a:r>
              <a:rPr lang="en-US" dirty="0" smtClean="0"/>
              <a:t>A</a:t>
            </a:r>
            <a:r>
              <a:rPr lang="en-US" baseline="-25000" dirty="0" smtClean="0"/>
              <a:t>1 </a:t>
            </a:r>
            <a:r>
              <a:rPr lang="en-US" dirty="0" smtClean="0">
                <a:sym typeface="Symbol"/>
              </a:rPr>
              <a:t></a:t>
            </a:r>
            <a:r>
              <a:rPr lang="en-US" dirty="0" smtClean="0"/>
              <a:t> A</a:t>
            </a:r>
            <a:r>
              <a:rPr lang="en-US" baseline="-25000" dirty="0" smtClean="0"/>
              <a:t>2 </a:t>
            </a:r>
            <a:r>
              <a:rPr lang="en-US" dirty="0" smtClean="0">
                <a:sym typeface="Symbol"/>
              </a:rPr>
              <a:t></a:t>
            </a:r>
            <a:r>
              <a:rPr lang="en-US" dirty="0" smtClean="0"/>
              <a:t> A</a:t>
            </a:r>
            <a:r>
              <a:rPr lang="en-US" baseline="-25000" dirty="0" smtClean="0"/>
              <a:t>3 </a:t>
            </a:r>
            <a:r>
              <a:rPr lang="en-US" dirty="0" smtClean="0">
                <a:sym typeface="Symbol"/>
              </a:rPr>
              <a:t> …………..</a:t>
            </a:r>
            <a:r>
              <a:rPr lang="en-US" dirty="0" smtClean="0"/>
              <a:t> A</a:t>
            </a:r>
            <a:r>
              <a:rPr lang="en-US" baseline="-25000" dirty="0" smtClean="0"/>
              <a:t>n</a:t>
            </a:r>
          </a:p>
          <a:p>
            <a:r>
              <a:rPr lang="en-US" dirty="0" smtClean="0"/>
              <a:t>Since A has </a:t>
            </a:r>
            <a:r>
              <a:rPr lang="en-US" b="1" dirty="0" smtClean="0">
                <a:solidFill>
                  <a:srgbClr val="0000CC"/>
                </a:solidFill>
              </a:rPr>
              <a:t>n</a:t>
            </a:r>
            <a:r>
              <a:rPr lang="en-US" dirty="0" smtClean="0"/>
              <a:t> elements, there are </a:t>
            </a:r>
            <a:r>
              <a:rPr lang="en-US" b="1" dirty="0" smtClean="0">
                <a:solidFill>
                  <a:srgbClr val="0000CC"/>
                </a:solidFill>
              </a:rPr>
              <a:t>n!</a:t>
            </a:r>
            <a:r>
              <a:rPr lang="en-US" dirty="0" smtClean="0"/>
              <a:t> ways that contents can appear in A</a:t>
            </a:r>
          </a:p>
          <a:p>
            <a:r>
              <a:rPr lang="en-US" dirty="0" smtClean="0"/>
              <a:t>These ways correspond precisely to the </a:t>
            </a:r>
            <a:r>
              <a:rPr lang="en-US" b="1" dirty="0" smtClean="0">
                <a:solidFill>
                  <a:srgbClr val="0000CC"/>
                </a:solidFill>
              </a:rPr>
              <a:t>n!</a:t>
            </a:r>
            <a:r>
              <a:rPr lang="en-US" dirty="0" smtClean="0"/>
              <a:t> permutations of 1, 2, …., n</a:t>
            </a:r>
          </a:p>
          <a:p>
            <a:r>
              <a:rPr lang="en-US" dirty="0" smtClean="0"/>
              <a:t>Accordingly each sorting algorithms must take care of these </a:t>
            </a:r>
            <a:r>
              <a:rPr lang="en-US" b="1" dirty="0" smtClean="0">
                <a:solidFill>
                  <a:srgbClr val="0000CC"/>
                </a:solidFill>
              </a:rPr>
              <a:t>n!</a:t>
            </a:r>
            <a:r>
              <a:rPr lang="en-US" dirty="0" smtClean="0"/>
              <a:t> possibilities</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a:t>
            </a:r>
            <a:endParaRPr lang="en-US" dirty="0"/>
          </a:p>
        </p:txBody>
      </p:sp>
      <p:sp>
        <p:nvSpPr>
          <p:cNvPr id="3" name="Content Placeholder 2"/>
          <p:cNvSpPr>
            <a:spLocks noGrp="1"/>
          </p:cNvSpPr>
          <p:nvPr>
            <p:ph idx="1"/>
          </p:nvPr>
        </p:nvSpPr>
        <p:spPr/>
        <p:txBody>
          <a:bodyPr>
            <a:normAutofit lnSpcReduction="10000"/>
          </a:bodyPr>
          <a:lstStyle/>
          <a:p>
            <a:r>
              <a:rPr lang="en-US" dirty="0" smtClean="0"/>
              <a:t>Efficient sorting is important for optimizing the use of other algorithms (such as search and merge algorithms) that require sorted lists to work correctly;</a:t>
            </a:r>
          </a:p>
          <a:p>
            <a:r>
              <a:rPr lang="en-US" dirty="0" smtClean="0"/>
              <a:t>Sorting is also often useful for </a:t>
            </a:r>
            <a:r>
              <a:rPr lang="en-US" dirty="0" err="1" smtClean="0"/>
              <a:t>canonicalizing</a:t>
            </a:r>
            <a:r>
              <a:rPr lang="en-US" dirty="0" smtClean="0"/>
              <a:t> data and for producing human-readable output. </a:t>
            </a:r>
          </a:p>
          <a:p>
            <a:r>
              <a:rPr lang="en-US" dirty="0" smtClean="0"/>
              <a:t>More formally, the output must satisfy two conditions:</a:t>
            </a:r>
          </a:p>
          <a:p>
            <a:pPr lvl="1"/>
            <a:r>
              <a:rPr lang="en-US" dirty="0" smtClean="0"/>
              <a:t>The output is in non-decreasing order (each element is no smaller than the previous element according to the desired total order);</a:t>
            </a:r>
          </a:p>
          <a:p>
            <a:pPr lvl="1"/>
            <a:r>
              <a:rPr lang="en-US" dirty="0" smtClean="0"/>
              <a:t>The output is a permutation (reordering) of the input.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Sorting</a:t>
            </a:r>
            <a:endParaRPr lang="en-US" dirty="0"/>
          </a:p>
        </p:txBody>
      </p:sp>
      <p:sp>
        <p:nvSpPr>
          <p:cNvPr id="3" name="Content Placeholder 2"/>
          <p:cNvSpPr>
            <a:spLocks noGrp="1"/>
          </p:cNvSpPr>
          <p:nvPr>
            <p:ph idx="1"/>
          </p:nvPr>
        </p:nvSpPr>
        <p:spPr/>
        <p:txBody>
          <a:bodyPr/>
          <a:lstStyle/>
          <a:p>
            <a:r>
              <a:rPr lang="en-US" dirty="0" smtClean="0"/>
              <a:t>From the programming point of view, the sorting task is important for the following reasons</a:t>
            </a:r>
          </a:p>
          <a:p>
            <a:pPr lvl="1"/>
            <a:r>
              <a:rPr lang="en-US" dirty="0" smtClean="0">
                <a:solidFill>
                  <a:srgbClr val="0000CC"/>
                </a:solidFill>
              </a:rPr>
              <a:t>How to rearrange a given set of data?</a:t>
            </a:r>
          </a:p>
          <a:p>
            <a:pPr lvl="1"/>
            <a:r>
              <a:rPr lang="en-US" dirty="0" smtClean="0">
                <a:solidFill>
                  <a:srgbClr val="0000CC"/>
                </a:solidFill>
              </a:rPr>
              <a:t>Which data structures are more suitable to store data prior to their sorting?</a:t>
            </a:r>
          </a:p>
          <a:p>
            <a:pPr lvl="1"/>
            <a:r>
              <a:rPr lang="en-US" dirty="0" smtClean="0">
                <a:solidFill>
                  <a:srgbClr val="0000CC"/>
                </a:solidFill>
              </a:rPr>
              <a:t>How fast can the sorting be achieved?</a:t>
            </a:r>
          </a:p>
          <a:p>
            <a:pPr lvl="1"/>
            <a:r>
              <a:rPr lang="en-US" dirty="0" smtClean="0">
                <a:solidFill>
                  <a:srgbClr val="0000CC"/>
                </a:solidFill>
              </a:rPr>
              <a:t>How can sorting be done in a memory constrained situation?</a:t>
            </a:r>
          </a:p>
          <a:p>
            <a:pPr lvl="1"/>
            <a:r>
              <a:rPr lang="en-US" dirty="0" smtClean="0">
                <a:solidFill>
                  <a:srgbClr val="0000CC"/>
                </a:solidFill>
              </a:rPr>
              <a:t>How to sort various type of data?</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Terminology - I</a:t>
            </a:r>
            <a:endParaRPr lang="en-US" dirty="0"/>
          </a:p>
        </p:txBody>
      </p:sp>
      <p:sp>
        <p:nvSpPr>
          <p:cNvPr id="3" name="Content Placeholder 2"/>
          <p:cNvSpPr>
            <a:spLocks noGrp="1"/>
          </p:cNvSpPr>
          <p:nvPr>
            <p:ph idx="1"/>
          </p:nvPr>
        </p:nvSpPr>
        <p:spPr/>
        <p:txBody>
          <a:bodyPr/>
          <a:lstStyle/>
          <a:p>
            <a:r>
              <a:rPr lang="en-US" dirty="0" smtClean="0"/>
              <a:t>Internal sort</a:t>
            </a:r>
          </a:p>
          <a:p>
            <a:pPr lvl="1"/>
            <a:r>
              <a:rPr lang="en-US" dirty="0" smtClean="0"/>
              <a:t>When a set of data to be sorted is small enough such that the entire sorting can be performed in a computer’s internal storage </a:t>
            </a:r>
            <a:r>
              <a:rPr lang="en-US" dirty="0" smtClean="0">
                <a:solidFill>
                  <a:srgbClr val="0000CC"/>
                </a:solidFill>
              </a:rPr>
              <a:t>(primary memory) </a:t>
            </a:r>
          </a:p>
          <a:p>
            <a:r>
              <a:rPr lang="en-US" dirty="0" smtClean="0"/>
              <a:t>External sort</a:t>
            </a:r>
          </a:p>
          <a:p>
            <a:pPr lvl="1"/>
            <a:r>
              <a:rPr lang="en-US" dirty="0" smtClean="0"/>
              <a:t>Sorting a large set of data which is stored in low speed computer’s external memory such as hard disk, magnetic tape, etc.</a:t>
            </a:r>
          </a:p>
          <a:p>
            <a:r>
              <a:rPr lang="en-US" dirty="0" smtClean="0"/>
              <a:t>Ascending order</a:t>
            </a:r>
          </a:p>
          <a:p>
            <a:pPr lvl="1"/>
            <a:r>
              <a:rPr lang="en-US" dirty="0" smtClean="0"/>
              <a:t>An arrangement of data if it satisfies </a:t>
            </a:r>
            <a:r>
              <a:rPr lang="en-US" dirty="0" smtClean="0">
                <a:solidFill>
                  <a:srgbClr val="0000CC"/>
                </a:solidFill>
              </a:rPr>
              <a:t>“less than or equal to &lt;=“</a:t>
            </a:r>
            <a:r>
              <a:rPr lang="en-US" dirty="0" smtClean="0"/>
              <a:t> relation between two consecutive data</a:t>
            </a:r>
          </a:p>
          <a:p>
            <a:pPr lvl="1"/>
            <a:r>
              <a:rPr lang="en-US" dirty="0" smtClean="0"/>
              <a:t>[1, 2, 3, 4, 5, 6, 7, 8, 9]</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Terminology - II</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Descending order</a:t>
            </a:r>
          </a:p>
          <a:p>
            <a:pPr lvl="1"/>
            <a:r>
              <a:rPr lang="en-US" dirty="0" smtClean="0"/>
              <a:t>An arrangement of data if it satisfies </a:t>
            </a:r>
            <a:r>
              <a:rPr lang="en-US" dirty="0" smtClean="0">
                <a:solidFill>
                  <a:srgbClr val="0000CC"/>
                </a:solidFill>
              </a:rPr>
              <a:t>“greater than or equal to &gt;=“</a:t>
            </a:r>
            <a:r>
              <a:rPr lang="en-US" dirty="0" smtClean="0"/>
              <a:t> relation between two consecutive data</a:t>
            </a:r>
          </a:p>
          <a:p>
            <a:pPr lvl="1"/>
            <a:r>
              <a:rPr lang="en-US" dirty="0" smtClean="0"/>
              <a:t>e.g.   </a:t>
            </a:r>
            <a:r>
              <a:rPr lang="en-US" dirty="0" smtClean="0">
                <a:solidFill>
                  <a:srgbClr val="0000CC"/>
                </a:solidFill>
              </a:rPr>
              <a:t>[ 9, 8, 7, 6, 5, 4, 3, 2, 1]</a:t>
            </a:r>
          </a:p>
          <a:p>
            <a:r>
              <a:rPr lang="en-US" dirty="0" smtClean="0"/>
              <a:t>Lexicographic order</a:t>
            </a:r>
          </a:p>
          <a:p>
            <a:pPr lvl="1"/>
            <a:r>
              <a:rPr lang="en-US" dirty="0" smtClean="0"/>
              <a:t>If the data are in the form of character or string of characters and are arranged in the same order as in dictionary</a:t>
            </a:r>
          </a:p>
          <a:p>
            <a:pPr lvl="1"/>
            <a:r>
              <a:rPr lang="en-US" dirty="0" smtClean="0"/>
              <a:t>e.g.	</a:t>
            </a:r>
            <a:r>
              <a:rPr lang="en-US" dirty="0" smtClean="0">
                <a:solidFill>
                  <a:srgbClr val="0000CC"/>
                </a:solidFill>
              </a:rPr>
              <a:t>[</a:t>
            </a:r>
            <a:r>
              <a:rPr lang="en-US" dirty="0" err="1" smtClean="0">
                <a:solidFill>
                  <a:srgbClr val="0000CC"/>
                </a:solidFill>
              </a:rPr>
              <a:t>ada</a:t>
            </a:r>
            <a:r>
              <a:rPr lang="en-US" dirty="0" smtClean="0">
                <a:solidFill>
                  <a:srgbClr val="0000CC"/>
                </a:solidFill>
              </a:rPr>
              <a:t>, bat, cat, mat, max, may, min]</a:t>
            </a:r>
            <a:endParaRPr lang="en-US" dirty="0" smtClean="0"/>
          </a:p>
          <a:p>
            <a:r>
              <a:rPr lang="en-US" dirty="0" smtClean="0"/>
              <a:t>Collating sequence</a:t>
            </a:r>
          </a:p>
          <a:p>
            <a:pPr lvl="1"/>
            <a:r>
              <a:rPr lang="en-US" dirty="0" smtClean="0"/>
              <a:t>Ordering for a set of characters that determines whether a character is in higher, lower or same order compared to another</a:t>
            </a:r>
          </a:p>
          <a:p>
            <a:pPr lvl="1"/>
            <a:r>
              <a:rPr lang="en-US" dirty="0" smtClean="0"/>
              <a:t>e.g. alphanumeric characters are compared according to their ASCII code</a:t>
            </a:r>
          </a:p>
          <a:p>
            <a:pPr lvl="1"/>
            <a:r>
              <a:rPr lang="en-US" dirty="0" smtClean="0"/>
              <a:t>e.g.  </a:t>
            </a:r>
            <a:r>
              <a:rPr lang="en-US" dirty="0" smtClean="0">
                <a:solidFill>
                  <a:srgbClr val="0000CC"/>
                </a:solidFill>
              </a:rPr>
              <a:t>[</a:t>
            </a:r>
            <a:r>
              <a:rPr lang="en-US" dirty="0" err="1" smtClean="0">
                <a:solidFill>
                  <a:srgbClr val="0000CC"/>
                </a:solidFill>
              </a:rPr>
              <a:t>AmaZon</a:t>
            </a:r>
            <a:r>
              <a:rPr lang="en-US" dirty="0" smtClean="0">
                <a:solidFill>
                  <a:srgbClr val="0000CC"/>
                </a:solidFill>
              </a:rPr>
              <a:t>, </a:t>
            </a:r>
            <a:r>
              <a:rPr lang="en-US" dirty="0" err="1" smtClean="0">
                <a:solidFill>
                  <a:srgbClr val="0000CC"/>
                </a:solidFill>
              </a:rPr>
              <a:t>amaZon</a:t>
            </a:r>
            <a:r>
              <a:rPr lang="en-US" dirty="0" smtClean="0">
                <a:solidFill>
                  <a:srgbClr val="0000CC"/>
                </a:solidFill>
              </a:rPr>
              <a:t>, </a:t>
            </a:r>
            <a:r>
              <a:rPr lang="en-US" dirty="0" err="1" smtClean="0">
                <a:solidFill>
                  <a:srgbClr val="0000CC"/>
                </a:solidFill>
              </a:rPr>
              <a:t>amazon</a:t>
            </a:r>
            <a:r>
              <a:rPr lang="en-US" dirty="0" smtClean="0">
                <a:solidFill>
                  <a:srgbClr val="0000CC"/>
                </a:solidFill>
              </a:rPr>
              <a:t>, amazon1, amazon2]</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Terminology - III</a:t>
            </a:r>
            <a:endParaRPr lang="en-US" dirty="0"/>
          </a:p>
        </p:txBody>
      </p:sp>
      <p:sp>
        <p:nvSpPr>
          <p:cNvPr id="3" name="Content Placeholder 2"/>
          <p:cNvSpPr>
            <a:spLocks noGrp="1"/>
          </p:cNvSpPr>
          <p:nvPr>
            <p:ph idx="1"/>
          </p:nvPr>
        </p:nvSpPr>
        <p:spPr>
          <a:xfrm>
            <a:off x="304800" y="1143000"/>
            <a:ext cx="8534400" cy="5410200"/>
          </a:xfrm>
        </p:spPr>
        <p:txBody>
          <a:bodyPr>
            <a:normAutofit fontScale="92500" lnSpcReduction="20000"/>
          </a:bodyPr>
          <a:lstStyle/>
          <a:p>
            <a:r>
              <a:rPr lang="en-US" dirty="0" smtClean="0"/>
              <a:t>Random order</a:t>
            </a:r>
          </a:p>
          <a:p>
            <a:pPr lvl="1"/>
            <a:r>
              <a:rPr lang="en-US" dirty="0" smtClean="0"/>
              <a:t>If a data in a list do not follow any ordering mentioned above, then it is arranged in random order</a:t>
            </a:r>
          </a:p>
          <a:p>
            <a:pPr lvl="1"/>
            <a:r>
              <a:rPr lang="en-US" dirty="0" smtClean="0"/>
              <a:t>e.g.	[8, 6, 5, 9, 3, 1, 4, 7, 2]</a:t>
            </a:r>
          </a:p>
          <a:p>
            <a:pPr lvl="1"/>
            <a:r>
              <a:rPr lang="en-US" dirty="0" smtClean="0"/>
              <a:t>		[may, bat, </a:t>
            </a:r>
            <a:r>
              <a:rPr lang="en-US" dirty="0" err="1" smtClean="0"/>
              <a:t>ada</a:t>
            </a:r>
            <a:r>
              <a:rPr lang="en-US" dirty="0" smtClean="0"/>
              <a:t>, cat, mat, max, min]</a:t>
            </a:r>
          </a:p>
          <a:p>
            <a:r>
              <a:rPr lang="en-US" dirty="0" smtClean="0"/>
              <a:t>Swap</a:t>
            </a:r>
          </a:p>
          <a:p>
            <a:pPr lvl="1"/>
            <a:r>
              <a:rPr lang="en-US" dirty="0" smtClean="0"/>
              <a:t>Swap between two data storages implies the interchange of  their contents.</a:t>
            </a:r>
          </a:p>
          <a:p>
            <a:pPr lvl="1"/>
            <a:r>
              <a:rPr lang="en-US" dirty="0" smtClean="0"/>
              <a:t>e.g.	</a:t>
            </a:r>
            <a:r>
              <a:rPr lang="en-US" dirty="0" smtClean="0">
                <a:solidFill>
                  <a:srgbClr val="0000CC"/>
                </a:solidFill>
              </a:rPr>
              <a:t>Before swap	A[1] = 11,	A[5] = 99</a:t>
            </a:r>
          </a:p>
          <a:p>
            <a:pPr lvl="1"/>
            <a:r>
              <a:rPr lang="en-US" dirty="0" smtClean="0">
                <a:solidFill>
                  <a:srgbClr val="0000CC"/>
                </a:solidFill>
              </a:rPr>
              <a:t>		After swap     A[1] = 99,	A[5] = 11</a:t>
            </a:r>
          </a:p>
          <a:p>
            <a:r>
              <a:rPr lang="en-US" dirty="0" smtClean="0"/>
              <a:t>Item</a:t>
            </a:r>
          </a:p>
          <a:p>
            <a:pPr lvl="1"/>
            <a:r>
              <a:rPr lang="en-US" dirty="0" smtClean="0"/>
              <a:t>Is a data or element in the list to be sorted.</a:t>
            </a:r>
          </a:p>
          <a:p>
            <a:pPr lvl="1"/>
            <a:r>
              <a:rPr lang="en-US" dirty="0" smtClean="0"/>
              <a:t>May be an integer, string of characters, a record etc.</a:t>
            </a:r>
          </a:p>
          <a:p>
            <a:pPr lvl="1"/>
            <a:r>
              <a:rPr lang="en-US" dirty="0" smtClean="0"/>
              <a:t>Also alternatively termed key, data, element etc.</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Terminology - IV</a:t>
            </a:r>
            <a:endParaRPr lang="en-US" dirty="0"/>
          </a:p>
        </p:txBody>
      </p:sp>
      <p:sp>
        <p:nvSpPr>
          <p:cNvPr id="3" name="Content Placeholder 2"/>
          <p:cNvSpPr>
            <a:spLocks noGrp="1"/>
          </p:cNvSpPr>
          <p:nvPr>
            <p:ph idx="1"/>
          </p:nvPr>
        </p:nvSpPr>
        <p:spPr>
          <a:xfrm>
            <a:off x="304800" y="1143000"/>
            <a:ext cx="8686800" cy="5410200"/>
          </a:xfrm>
        </p:spPr>
        <p:txBody>
          <a:bodyPr>
            <a:normAutofit fontScale="92500"/>
          </a:bodyPr>
          <a:lstStyle/>
          <a:p>
            <a:r>
              <a:rPr lang="en-US" dirty="0" smtClean="0"/>
              <a:t>Stable Sort</a:t>
            </a:r>
          </a:p>
          <a:p>
            <a:pPr lvl="1"/>
            <a:r>
              <a:rPr lang="en-US" dirty="0" smtClean="0"/>
              <a:t>A list of data may contain two or more equal data. If a sorting method maintains the same relative position of their occurrences in the sorted list then it is stable sort</a:t>
            </a:r>
          </a:p>
          <a:p>
            <a:pPr lvl="1"/>
            <a:r>
              <a:rPr lang="en-US" dirty="0" smtClean="0"/>
              <a:t>e.g.	</a:t>
            </a:r>
            <a:r>
              <a:rPr lang="en-US" dirty="0" smtClean="0">
                <a:solidFill>
                  <a:srgbClr val="0000CC"/>
                </a:solidFill>
              </a:rPr>
              <a:t>[    2,  5,  6,  4,  3,  2,  5,  1,  5  ]</a:t>
            </a:r>
          </a:p>
          <a:p>
            <a:pPr lvl="1"/>
            <a:endParaRPr lang="en-US" dirty="0" smtClean="0"/>
          </a:p>
          <a:p>
            <a:pPr lvl="1"/>
            <a:r>
              <a:rPr lang="en-US" dirty="0" smtClean="0"/>
              <a:t>		</a:t>
            </a:r>
            <a:r>
              <a:rPr lang="en-US" dirty="0" smtClean="0">
                <a:solidFill>
                  <a:srgbClr val="0000CC"/>
                </a:solidFill>
              </a:rPr>
              <a:t> [   1,  2,  2,  3,  4,  5,  5,  5,  6  ]</a:t>
            </a:r>
          </a:p>
          <a:p>
            <a:r>
              <a:rPr lang="en-US" dirty="0" smtClean="0"/>
              <a:t>In Place Sort</a:t>
            </a:r>
          </a:p>
          <a:p>
            <a:pPr lvl="1"/>
            <a:r>
              <a:rPr lang="en-US" dirty="0" smtClean="0"/>
              <a:t>Suppose a set of data to be sorted is stored in an array A </a:t>
            </a:r>
          </a:p>
          <a:p>
            <a:pPr lvl="1"/>
            <a:r>
              <a:rPr lang="en-US" dirty="0" smtClean="0"/>
              <a:t>If a sorting method takes place within the array A only, i.e. without using any other extra storage space</a:t>
            </a:r>
          </a:p>
          <a:p>
            <a:pPr lvl="1"/>
            <a:r>
              <a:rPr lang="en-US" dirty="0" smtClean="0"/>
              <a:t>It is a memory efficient sorting method</a:t>
            </a:r>
          </a:p>
        </p:txBody>
      </p:sp>
      <p:cxnSp>
        <p:nvCxnSpPr>
          <p:cNvPr id="5" name="Straight Arrow Connector 4"/>
          <p:cNvCxnSpPr/>
          <p:nvPr/>
        </p:nvCxnSpPr>
        <p:spPr>
          <a:xfrm>
            <a:off x="2743200" y="3200400"/>
            <a:ext cx="3048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3581400" y="3200400"/>
            <a:ext cx="1219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124200" y="3200400"/>
            <a:ext cx="16764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257800" y="3200400"/>
            <a:ext cx="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5715000" y="3200400"/>
            <a:ext cx="3810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 Methods</a:t>
            </a:r>
            <a:endParaRPr lang="en-US" dirty="0"/>
          </a:p>
        </p:txBody>
      </p:sp>
      <p:sp>
        <p:nvSpPr>
          <p:cNvPr id="3" name="Content Placeholder 2"/>
          <p:cNvSpPr>
            <a:spLocks noGrp="1"/>
          </p:cNvSpPr>
          <p:nvPr>
            <p:ph idx="1"/>
          </p:nvPr>
        </p:nvSpPr>
        <p:spPr/>
        <p:txBody>
          <a:bodyPr/>
          <a:lstStyle/>
          <a:p>
            <a:pPr>
              <a:lnSpc>
                <a:spcPct val="90000"/>
              </a:lnSpc>
              <a:buFont typeface="Monotype Sorts" pitchFamily="2" charset="2"/>
              <a:buChar char=" "/>
            </a:pPr>
            <a:endParaRPr lang="en-US" sz="3200" dirty="0" smtClean="0"/>
          </a:p>
          <a:p>
            <a:pPr>
              <a:lnSpc>
                <a:spcPct val="90000"/>
              </a:lnSpc>
              <a:buFont typeface="Monotype Sorts" pitchFamily="2" charset="2"/>
              <a:buChar char=" "/>
            </a:pPr>
            <a:r>
              <a:rPr lang="en-US" sz="3200" dirty="0" smtClean="0"/>
              <a:t>Bubble Sort			Heap Sort</a:t>
            </a:r>
          </a:p>
          <a:p>
            <a:pPr>
              <a:lnSpc>
                <a:spcPct val="90000"/>
              </a:lnSpc>
              <a:buFont typeface="Monotype Sorts" pitchFamily="2" charset="2"/>
              <a:buChar char=" "/>
            </a:pPr>
            <a:endParaRPr lang="en-US" sz="3200" dirty="0" smtClean="0"/>
          </a:p>
          <a:p>
            <a:pPr>
              <a:lnSpc>
                <a:spcPct val="90000"/>
              </a:lnSpc>
              <a:buFont typeface="Monotype Sorts" pitchFamily="2" charset="2"/>
              <a:buChar char=" "/>
            </a:pPr>
            <a:r>
              <a:rPr lang="en-US" sz="3200" dirty="0" smtClean="0"/>
              <a:t>Selection Sort		Merge Sort</a:t>
            </a:r>
          </a:p>
          <a:p>
            <a:pPr>
              <a:lnSpc>
                <a:spcPct val="90000"/>
              </a:lnSpc>
              <a:buFont typeface="Monotype Sorts" pitchFamily="2" charset="2"/>
              <a:buChar char=" "/>
            </a:pPr>
            <a:endParaRPr lang="en-US" sz="3200" dirty="0" smtClean="0"/>
          </a:p>
          <a:p>
            <a:pPr>
              <a:lnSpc>
                <a:spcPct val="90000"/>
              </a:lnSpc>
              <a:buFont typeface="Monotype Sorts" pitchFamily="2" charset="2"/>
              <a:buChar char=" "/>
            </a:pPr>
            <a:r>
              <a:rPr lang="en-US" sz="3200" dirty="0" smtClean="0"/>
              <a:t>Insertion Sort		Quick Sort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 Classification - I</a:t>
            </a:r>
            <a:endParaRPr lang="en-US" dirty="0"/>
          </a:p>
        </p:txBody>
      </p:sp>
      <p:sp>
        <p:nvSpPr>
          <p:cNvPr id="3" name="Content Placeholder 2"/>
          <p:cNvSpPr>
            <a:spLocks noGrp="1"/>
          </p:cNvSpPr>
          <p:nvPr>
            <p:ph idx="1"/>
          </p:nvPr>
        </p:nvSpPr>
        <p:spPr/>
        <p:txBody>
          <a:bodyPr>
            <a:normAutofit lnSpcReduction="10000"/>
          </a:bodyPr>
          <a:lstStyle/>
          <a:p>
            <a:r>
              <a:rPr lang="en-US" dirty="0" smtClean="0"/>
              <a:t>Sorting algorithms are often classified by:</a:t>
            </a:r>
          </a:p>
          <a:p>
            <a:pPr lvl="1"/>
            <a:r>
              <a:rPr lang="en-US" sz="2800" dirty="0" smtClean="0">
                <a:solidFill>
                  <a:srgbClr val="0000CC"/>
                </a:solidFill>
              </a:rPr>
              <a:t>Computational complexity </a:t>
            </a:r>
            <a:r>
              <a:rPr lang="en-US" sz="2800" dirty="0" smtClean="0"/>
              <a:t>(worst, average and best behavior) of element comparisons in terms of the size of the list (</a:t>
            </a:r>
            <a:r>
              <a:rPr lang="en-US" sz="2800" i="1" dirty="0" smtClean="0"/>
              <a:t>n</a:t>
            </a:r>
            <a:r>
              <a:rPr lang="en-US" sz="2800" dirty="0" smtClean="0"/>
              <a:t>). </a:t>
            </a:r>
          </a:p>
          <a:p>
            <a:pPr lvl="1"/>
            <a:r>
              <a:rPr lang="en-US" sz="2800" dirty="0" smtClean="0"/>
              <a:t>For typical sorting algorithms</a:t>
            </a:r>
          </a:p>
          <a:p>
            <a:pPr lvl="2"/>
            <a:r>
              <a:rPr lang="en-US" sz="2400" dirty="0" smtClean="0">
                <a:solidFill>
                  <a:srgbClr val="0000CC"/>
                </a:solidFill>
              </a:rPr>
              <a:t>good behavior </a:t>
            </a:r>
            <a:r>
              <a:rPr lang="en-US" sz="2400" dirty="0" smtClean="0"/>
              <a:t>is </a:t>
            </a:r>
            <a:r>
              <a:rPr lang="en-US" sz="2400" b="1" u="sng" dirty="0" smtClean="0"/>
              <a:t>O(</a:t>
            </a:r>
            <a:r>
              <a:rPr lang="en-US" sz="2400" b="1" i="1" u="sng" dirty="0" smtClean="0"/>
              <a:t>n</a:t>
            </a:r>
            <a:r>
              <a:rPr lang="en-US" sz="2400" b="1" u="sng" dirty="0" smtClean="0"/>
              <a:t> log </a:t>
            </a:r>
            <a:r>
              <a:rPr lang="en-US" sz="2400" b="1" i="1" u="sng" dirty="0" smtClean="0"/>
              <a:t>n</a:t>
            </a:r>
            <a:r>
              <a:rPr lang="en-US" sz="2400" b="1" u="sng" dirty="0" smtClean="0"/>
              <a:t>)</a:t>
            </a:r>
            <a:r>
              <a:rPr lang="en-US" sz="2400" dirty="0" smtClean="0"/>
              <a:t> and </a:t>
            </a:r>
          </a:p>
          <a:p>
            <a:pPr lvl="2"/>
            <a:r>
              <a:rPr lang="en-US" sz="2400" dirty="0" smtClean="0">
                <a:solidFill>
                  <a:srgbClr val="0000CC"/>
                </a:solidFill>
              </a:rPr>
              <a:t>bad behavior </a:t>
            </a:r>
            <a:r>
              <a:rPr lang="en-US" sz="2400" dirty="0" smtClean="0"/>
              <a:t>is </a:t>
            </a:r>
            <a:r>
              <a:rPr lang="en-US" sz="2400" b="1" dirty="0" smtClean="0"/>
              <a:t>O(</a:t>
            </a:r>
            <a:r>
              <a:rPr lang="en-US" sz="2400" b="1" i="1" dirty="0" smtClean="0"/>
              <a:t>n</a:t>
            </a:r>
            <a:r>
              <a:rPr lang="en-US" sz="2400" b="1" baseline="30000" dirty="0" smtClean="0"/>
              <a:t>2</a:t>
            </a:r>
            <a:r>
              <a:rPr lang="en-US" sz="2400" b="1" dirty="0" smtClean="0"/>
              <a:t>).</a:t>
            </a:r>
            <a:r>
              <a:rPr lang="en-US" sz="2400" dirty="0" smtClean="0"/>
              <a:t> </a:t>
            </a:r>
          </a:p>
          <a:p>
            <a:pPr lvl="2"/>
            <a:r>
              <a:rPr lang="en-US" sz="2400" dirty="0" smtClean="0">
                <a:solidFill>
                  <a:srgbClr val="0000CC"/>
                </a:solidFill>
              </a:rPr>
              <a:t>Ideal behavior </a:t>
            </a:r>
            <a:r>
              <a:rPr lang="en-US" sz="2400" dirty="0" smtClean="0"/>
              <a:t>for a sort is </a:t>
            </a:r>
            <a:r>
              <a:rPr lang="en-US" sz="2400" b="1" dirty="0" smtClean="0"/>
              <a:t>O(</a:t>
            </a:r>
            <a:r>
              <a:rPr lang="en-US" sz="2400" b="1" i="1" dirty="0" smtClean="0"/>
              <a:t>n</a:t>
            </a:r>
            <a:r>
              <a:rPr lang="en-US" sz="2400" b="1" dirty="0" smtClean="0"/>
              <a:t>),</a:t>
            </a:r>
            <a:r>
              <a:rPr lang="en-US" sz="2400" dirty="0" smtClean="0"/>
              <a:t> but this is not possible in the average case. </a:t>
            </a:r>
          </a:p>
          <a:p>
            <a:pPr lvl="2"/>
            <a:r>
              <a:rPr lang="en-US" sz="2400" dirty="0" smtClean="0">
                <a:solidFill>
                  <a:srgbClr val="0000CC"/>
                </a:solidFill>
              </a:rPr>
              <a:t>Comparison-based sorting algorithms</a:t>
            </a:r>
            <a:r>
              <a:rPr lang="en-US" sz="2400" dirty="0" smtClean="0"/>
              <a:t>, which evaluate the elements of the list via an abstract key comparison operation, need at least O(</a:t>
            </a:r>
            <a:r>
              <a:rPr lang="en-US" sz="2400" i="1" dirty="0" smtClean="0"/>
              <a:t>n</a:t>
            </a:r>
            <a:r>
              <a:rPr lang="en-US" sz="2400" dirty="0" smtClean="0"/>
              <a:t> log </a:t>
            </a:r>
            <a:r>
              <a:rPr lang="en-US" sz="2400" i="1" dirty="0" smtClean="0"/>
              <a:t>n</a:t>
            </a:r>
            <a:r>
              <a:rPr lang="en-US" sz="2000" dirty="0" smtClean="0"/>
              <a:t>) </a:t>
            </a:r>
            <a:r>
              <a:rPr lang="en-US" sz="2400" dirty="0" smtClean="0"/>
              <a:t>comparisons for most inputs.</a:t>
            </a:r>
            <a:endParaRPr lang="en-US" sz="20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 Classification - II</a:t>
            </a:r>
            <a:endParaRPr lang="en-US" dirty="0"/>
          </a:p>
        </p:txBody>
      </p:sp>
      <p:sp>
        <p:nvSpPr>
          <p:cNvPr id="3" name="Content Placeholder 2"/>
          <p:cNvSpPr>
            <a:spLocks noGrp="1"/>
          </p:cNvSpPr>
          <p:nvPr>
            <p:ph idx="1"/>
          </p:nvPr>
        </p:nvSpPr>
        <p:spPr>
          <a:xfrm>
            <a:off x="304800" y="1066800"/>
            <a:ext cx="8534400" cy="5562600"/>
          </a:xfrm>
        </p:spPr>
        <p:txBody>
          <a:bodyPr>
            <a:normAutofit fontScale="92500" lnSpcReduction="10000"/>
          </a:bodyPr>
          <a:lstStyle/>
          <a:p>
            <a:r>
              <a:rPr lang="en-US" sz="2800" dirty="0" smtClean="0"/>
              <a:t>Computational complexity of swaps (for </a:t>
            </a:r>
            <a:r>
              <a:rPr lang="en-US" sz="2800" dirty="0" smtClean="0">
                <a:solidFill>
                  <a:srgbClr val="0000CC"/>
                </a:solidFill>
              </a:rPr>
              <a:t>"in place" </a:t>
            </a:r>
            <a:r>
              <a:rPr lang="en-US" sz="2800" dirty="0" smtClean="0"/>
              <a:t>algorithms).</a:t>
            </a:r>
          </a:p>
          <a:p>
            <a:r>
              <a:rPr lang="en-US" sz="2800" dirty="0" smtClean="0"/>
              <a:t>Memory usage (and use of other computer resources). In particular, some sorting algorithms are </a:t>
            </a:r>
            <a:r>
              <a:rPr lang="en-US" sz="2800" dirty="0" smtClean="0">
                <a:solidFill>
                  <a:srgbClr val="0000CC"/>
                </a:solidFill>
              </a:rPr>
              <a:t>"in place”</a:t>
            </a:r>
            <a:r>
              <a:rPr lang="en-US" sz="2800" dirty="0" smtClean="0"/>
              <a:t> </a:t>
            </a:r>
          </a:p>
          <a:p>
            <a:pPr lvl="1"/>
            <a:r>
              <a:rPr lang="en-US" sz="2800" dirty="0" smtClean="0"/>
              <a:t>Strictly, an </a:t>
            </a:r>
            <a:r>
              <a:rPr lang="en-US" sz="2800" dirty="0" smtClean="0">
                <a:solidFill>
                  <a:srgbClr val="0000CC"/>
                </a:solidFill>
              </a:rPr>
              <a:t>in place </a:t>
            </a:r>
            <a:r>
              <a:rPr lang="en-US" sz="2800" dirty="0" smtClean="0"/>
              <a:t>sort needs only O(1) memory beyond the items being sorted; </a:t>
            </a:r>
          </a:p>
          <a:p>
            <a:pPr lvl="1"/>
            <a:r>
              <a:rPr lang="en-US" sz="2800" dirty="0" smtClean="0"/>
              <a:t>sometimes O(log(</a:t>
            </a:r>
            <a:r>
              <a:rPr lang="en-US" sz="2800" i="1" dirty="0" smtClean="0"/>
              <a:t>n</a:t>
            </a:r>
            <a:r>
              <a:rPr lang="en-US" sz="2800" dirty="0" smtClean="0"/>
              <a:t>)) additional memory is considered </a:t>
            </a:r>
            <a:r>
              <a:rPr lang="en-US" sz="2800" dirty="0" smtClean="0">
                <a:solidFill>
                  <a:srgbClr val="0000CC"/>
                </a:solidFill>
              </a:rPr>
              <a:t>"in place”</a:t>
            </a:r>
            <a:endParaRPr lang="en-US" sz="2800" dirty="0" smtClean="0"/>
          </a:p>
          <a:p>
            <a:r>
              <a:rPr lang="en-US" sz="2800" dirty="0" smtClean="0">
                <a:solidFill>
                  <a:srgbClr val="0000CC"/>
                </a:solidFill>
              </a:rPr>
              <a:t>Recursion. </a:t>
            </a:r>
            <a:r>
              <a:rPr lang="en-US" sz="2800" dirty="0" smtClean="0"/>
              <a:t>Some algorithms are either recursive or non-recursive, while others may be both (e.g., merge sort).</a:t>
            </a:r>
          </a:p>
          <a:p>
            <a:r>
              <a:rPr lang="en-US" sz="2800" dirty="0" smtClean="0">
                <a:solidFill>
                  <a:srgbClr val="0000CC"/>
                </a:solidFill>
              </a:rPr>
              <a:t>Stability: </a:t>
            </a:r>
            <a:r>
              <a:rPr lang="en-US" sz="2800" dirty="0" smtClean="0"/>
              <a:t>stable sorting algorithms maintain the relative order of records with equal keys (i.e., values)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Sorting Classification - III</a:t>
            </a:r>
            <a:endParaRPr lang="en-US" dirty="0"/>
          </a:p>
        </p:txBody>
      </p:sp>
      <p:sp>
        <p:nvSpPr>
          <p:cNvPr id="3" name="Content Placeholder 2"/>
          <p:cNvSpPr>
            <a:spLocks noGrp="1"/>
          </p:cNvSpPr>
          <p:nvPr>
            <p:ph idx="1"/>
          </p:nvPr>
        </p:nvSpPr>
        <p:spPr/>
        <p:txBody>
          <a:bodyPr>
            <a:normAutofit fontScale="92500"/>
          </a:bodyPr>
          <a:lstStyle/>
          <a:p>
            <a:pPr lvl="0"/>
            <a:r>
              <a:rPr lang="en-US" sz="3200" dirty="0" smtClean="0"/>
              <a:t>Whether or not they are a </a:t>
            </a:r>
            <a:r>
              <a:rPr lang="en-US" sz="3200" dirty="0" smtClean="0">
                <a:solidFill>
                  <a:srgbClr val="0000CC"/>
                </a:solidFill>
              </a:rPr>
              <a:t>comparison sort.</a:t>
            </a:r>
          </a:p>
          <a:p>
            <a:pPr lvl="1"/>
            <a:r>
              <a:rPr lang="en-US" sz="2800" dirty="0" smtClean="0"/>
              <a:t> </a:t>
            </a:r>
            <a:r>
              <a:rPr lang="en-US" sz="2400" dirty="0" smtClean="0"/>
              <a:t>A comparison sort examines the data only by comparing two elements with a comparison operator.</a:t>
            </a:r>
          </a:p>
          <a:p>
            <a:pPr lvl="0"/>
            <a:r>
              <a:rPr lang="en-US" sz="3200" dirty="0" smtClean="0">
                <a:solidFill>
                  <a:srgbClr val="0000CC"/>
                </a:solidFill>
              </a:rPr>
              <a:t>General method: </a:t>
            </a:r>
            <a:r>
              <a:rPr lang="en-US" sz="3200" dirty="0" smtClean="0"/>
              <a:t>insertion, exchange, selection, merging, </a:t>
            </a:r>
            <a:r>
              <a:rPr lang="en-US" sz="3200" i="1" dirty="0" smtClean="0"/>
              <a:t>etc.</a:t>
            </a:r>
            <a:r>
              <a:rPr lang="en-US" sz="3200" dirty="0" smtClean="0"/>
              <a:t> </a:t>
            </a:r>
          </a:p>
          <a:p>
            <a:pPr lvl="1"/>
            <a:r>
              <a:rPr lang="en-US" sz="2800" dirty="0" smtClean="0"/>
              <a:t>Exchange sorts include bubble sort and </a:t>
            </a:r>
            <a:r>
              <a:rPr lang="en-US" sz="2800" dirty="0" err="1" smtClean="0"/>
              <a:t>quicksort</a:t>
            </a:r>
            <a:r>
              <a:rPr lang="en-US" sz="2800" dirty="0" smtClean="0"/>
              <a:t>. </a:t>
            </a:r>
          </a:p>
          <a:p>
            <a:pPr lvl="1"/>
            <a:r>
              <a:rPr lang="en-US" sz="2800" dirty="0" smtClean="0"/>
              <a:t>Selection sorts include shaker sort and </a:t>
            </a:r>
            <a:r>
              <a:rPr lang="en-US" sz="2800" dirty="0" err="1" smtClean="0"/>
              <a:t>heapsort</a:t>
            </a:r>
            <a:r>
              <a:rPr lang="en-US" sz="2400" dirty="0" smtClean="0"/>
              <a:t>.</a:t>
            </a:r>
          </a:p>
          <a:p>
            <a:r>
              <a:rPr lang="en-US" sz="3200" dirty="0" smtClean="0">
                <a:solidFill>
                  <a:srgbClr val="0000CC"/>
                </a:solidFill>
              </a:rPr>
              <a:t>Adaptability:</a:t>
            </a:r>
            <a:r>
              <a:rPr lang="en-US" sz="3200" dirty="0" smtClean="0"/>
              <a:t> Whether or not the </a:t>
            </a:r>
            <a:r>
              <a:rPr lang="en-US" sz="3200" dirty="0" err="1" smtClean="0"/>
              <a:t>presortedness</a:t>
            </a:r>
            <a:r>
              <a:rPr lang="en-US" sz="3200" dirty="0" smtClean="0"/>
              <a:t> of the input affects the running time. Algorithms that take this into account are known to be adaptive.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Stability</a:t>
            </a:r>
            <a:endParaRPr lang="en-US" dirty="0"/>
          </a:p>
        </p:txBody>
      </p:sp>
      <p:sp>
        <p:nvSpPr>
          <p:cNvPr id="3" name="Content Placeholder 2"/>
          <p:cNvSpPr>
            <a:spLocks noGrp="1"/>
          </p:cNvSpPr>
          <p:nvPr>
            <p:ph idx="1"/>
          </p:nvPr>
        </p:nvSpPr>
        <p:spPr/>
        <p:txBody>
          <a:bodyPr>
            <a:normAutofit lnSpcReduction="10000"/>
          </a:bodyPr>
          <a:lstStyle/>
          <a:p>
            <a:r>
              <a:rPr lang="en-US" dirty="0" smtClean="0"/>
              <a:t>Stable sorting algorithms maintain the relative order of records with </a:t>
            </a:r>
            <a:r>
              <a:rPr lang="en-US" dirty="0" smtClean="0">
                <a:solidFill>
                  <a:srgbClr val="0000CC"/>
                </a:solidFill>
              </a:rPr>
              <a:t>equal</a:t>
            </a:r>
            <a:r>
              <a:rPr lang="en-US" dirty="0" smtClean="0"/>
              <a:t> </a:t>
            </a:r>
            <a:r>
              <a:rPr lang="en-US" dirty="0" smtClean="0">
                <a:solidFill>
                  <a:srgbClr val="0000CC"/>
                </a:solidFill>
              </a:rPr>
              <a:t>keys</a:t>
            </a:r>
            <a:r>
              <a:rPr lang="en-US" dirty="0" smtClean="0"/>
              <a:t>. </a:t>
            </a:r>
          </a:p>
          <a:p>
            <a:pPr lvl="1"/>
            <a:r>
              <a:rPr lang="en-US" dirty="0" smtClean="0"/>
              <a:t>A </a:t>
            </a:r>
            <a:r>
              <a:rPr lang="en-US" dirty="0" smtClean="0">
                <a:solidFill>
                  <a:srgbClr val="0000CC"/>
                </a:solidFill>
              </a:rPr>
              <a:t>key</a:t>
            </a:r>
            <a:r>
              <a:rPr lang="en-US" dirty="0" smtClean="0"/>
              <a:t> is that portion of record which is the basis for the sort</a:t>
            </a:r>
          </a:p>
          <a:p>
            <a:pPr lvl="1"/>
            <a:r>
              <a:rPr lang="en-US" dirty="0" smtClean="0"/>
              <a:t>it </a:t>
            </a:r>
            <a:r>
              <a:rPr lang="en-US" dirty="0" smtClean="0">
                <a:solidFill>
                  <a:srgbClr val="0000CC"/>
                </a:solidFill>
              </a:rPr>
              <a:t>may or may not </a:t>
            </a:r>
            <a:r>
              <a:rPr lang="en-US" dirty="0" smtClean="0"/>
              <a:t>include all of the record </a:t>
            </a:r>
          </a:p>
          <a:p>
            <a:r>
              <a:rPr lang="en-US" dirty="0" smtClean="0"/>
              <a:t>If </a:t>
            </a:r>
            <a:r>
              <a:rPr lang="en-US" dirty="0" smtClean="0">
                <a:solidFill>
                  <a:srgbClr val="0000CC"/>
                </a:solidFill>
              </a:rPr>
              <a:t>all keys are different </a:t>
            </a:r>
            <a:r>
              <a:rPr lang="en-US" dirty="0" smtClean="0"/>
              <a:t>then this distinction is not necessary. </a:t>
            </a:r>
          </a:p>
          <a:p>
            <a:r>
              <a:rPr lang="en-US" dirty="0" smtClean="0"/>
              <a:t>But </a:t>
            </a:r>
            <a:r>
              <a:rPr lang="en-US" dirty="0" smtClean="0">
                <a:solidFill>
                  <a:srgbClr val="0000CC"/>
                </a:solidFill>
              </a:rPr>
              <a:t>if there are equal keys</a:t>
            </a:r>
            <a:r>
              <a:rPr lang="en-US" dirty="0" smtClean="0"/>
              <a:t>, then a sorting algorithm is stable if whenever there are two records (let's say R and S) with the same key, and R appears before S in the original list, then R will always appear before S in the sorted list.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Stability -II</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a:t>
            </a:r>
            <a:r>
              <a:rPr lang="en-US" dirty="0" smtClean="0">
                <a:solidFill>
                  <a:srgbClr val="0000CC"/>
                </a:solidFill>
              </a:rPr>
              <a:t>equal elements </a:t>
            </a:r>
            <a:r>
              <a:rPr lang="en-US" dirty="0" smtClean="0"/>
              <a:t>are </a:t>
            </a:r>
            <a:r>
              <a:rPr lang="en-US" dirty="0" smtClean="0">
                <a:solidFill>
                  <a:srgbClr val="0000CC"/>
                </a:solidFill>
              </a:rPr>
              <a:t>indistinguishable</a:t>
            </a:r>
            <a:r>
              <a:rPr lang="en-US" dirty="0" smtClean="0"/>
              <a:t>, such as with integers, or more generally, any data where the entire element is the key, </a:t>
            </a:r>
            <a:r>
              <a:rPr lang="en-US" dirty="0" smtClean="0">
                <a:solidFill>
                  <a:srgbClr val="0000CC"/>
                </a:solidFill>
              </a:rPr>
              <a:t>stability is not an issue</a:t>
            </a:r>
            <a:r>
              <a:rPr lang="en-US" dirty="0" smtClean="0"/>
              <a:t>. </a:t>
            </a:r>
          </a:p>
          <a:p>
            <a:r>
              <a:rPr lang="en-US" dirty="0" smtClean="0"/>
              <a:t>However, assume that the following pairs of numbers are to be sorted by their first component: </a:t>
            </a:r>
          </a:p>
          <a:p>
            <a:r>
              <a:rPr lang="en-US" dirty="0" smtClean="0"/>
              <a:t>(4, 2)  (3, 7)  (3, 1)  (5, 6)</a:t>
            </a:r>
          </a:p>
          <a:p>
            <a:r>
              <a:rPr lang="en-US" dirty="0" smtClean="0">
                <a:solidFill>
                  <a:srgbClr val="0000CC"/>
                </a:solidFill>
              </a:rPr>
              <a:t>Two different results are possible</a:t>
            </a:r>
            <a:r>
              <a:rPr lang="en-US" dirty="0" smtClean="0"/>
              <a:t>, </a:t>
            </a:r>
          </a:p>
          <a:p>
            <a:pPr lvl="1"/>
            <a:r>
              <a:rPr lang="en-US" dirty="0" smtClean="0"/>
              <a:t>one which maintains the relative order of records with equal keys, and one which does not:</a:t>
            </a:r>
          </a:p>
          <a:p>
            <a:r>
              <a:rPr lang="en-US" dirty="0" smtClean="0"/>
              <a:t>(3, 7)  (3, 1)  (4, 2)  (5, 6)   </a:t>
            </a:r>
            <a:r>
              <a:rPr lang="en-US" dirty="0" smtClean="0">
                <a:solidFill>
                  <a:srgbClr val="0000CC"/>
                </a:solidFill>
              </a:rPr>
              <a:t>(order maintained)</a:t>
            </a:r>
          </a:p>
          <a:p>
            <a:r>
              <a:rPr lang="en-US" dirty="0" smtClean="0"/>
              <a:t>(3, 1)  (3, 7)  (4, 2)  (5, 6)   </a:t>
            </a:r>
            <a:r>
              <a:rPr lang="en-US" dirty="0" smtClean="0">
                <a:solidFill>
                  <a:srgbClr val="C00000"/>
                </a:solidFill>
              </a:rPr>
              <a:t>(order changed)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Stability - III</a:t>
            </a:r>
            <a:endParaRPr lang="en-US" dirty="0"/>
          </a:p>
        </p:txBody>
      </p:sp>
      <p:sp>
        <p:nvSpPr>
          <p:cNvPr id="3" name="Content Placeholder 2"/>
          <p:cNvSpPr>
            <a:spLocks noGrp="1"/>
          </p:cNvSpPr>
          <p:nvPr>
            <p:ph idx="1"/>
          </p:nvPr>
        </p:nvSpPr>
        <p:spPr/>
        <p:txBody>
          <a:bodyPr/>
          <a:lstStyle/>
          <a:p>
            <a:r>
              <a:rPr lang="en-US" dirty="0" smtClean="0">
                <a:solidFill>
                  <a:srgbClr val="0000CC"/>
                </a:solidFill>
              </a:rPr>
              <a:t>Unstable sorting algorithms </a:t>
            </a:r>
            <a:r>
              <a:rPr lang="en-US" dirty="0" smtClean="0"/>
              <a:t>may change the relative order of records with equal keys, but stable sorting algorithms never do so. </a:t>
            </a:r>
          </a:p>
          <a:p>
            <a:r>
              <a:rPr lang="en-US" dirty="0" smtClean="0">
                <a:solidFill>
                  <a:srgbClr val="0000CC"/>
                </a:solidFill>
              </a:rPr>
              <a:t>Unstable sorting algorithms </a:t>
            </a:r>
            <a:r>
              <a:rPr lang="en-US" dirty="0" smtClean="0"/>
              <a:t>can be specially implemented to be stable. </a:t>
            </a:r>
          </a:p>
          <a:p>
            <a:pPr lvl="1"/>
            <a:r>
              <a:rPr lang="en-US" dirty="0" smtClean="0"/>
              <a:t>One way of doing this is to artificially extend the key comparison, so that comparisons between two objects with otherwise equal keys are decided using the order of the entries in the original data order as a tie-breaker. </a:t>
            </a:r>
          </a:p>
          <a:p>
            <a:pPr lvl="1"/>
            <a:r>
              <a:rPr lang="en-US" dirty="0" smtClean="0"/>
              <a:t>Remembering this order, however, often involves an additional computational cost.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Stability - IV</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Sorting based on a </a:t>
            </a:r>
            <a:r>
              <a:rPr lang="en-US" dirty="0" smtClean="0">
                <a:solidFill>
                  <a:srgbClr val="0000CC"/>
                </a:solidFill>
              </a:rPr>
              <a:t>primary, secondary, tertiary, etc. sort key </a:t>
            </a:r>
            <a:r>
              <a:rPr lang="en-US" dirty="0" smtClean="0"/>
              <a:t>can be done by any sorting method, taking all sort keys into account in comparisons </a:t>
            </a:r>
          </a:p>
          <a:p>
            <a:pPr lvl="1"/>
            <a:r>
              <a:rPr lang="en-US" dirty="0" smtClean="0"/>
              <a:t>in other words, using a single composite sort key</a:t>
            </a:r>
          </a:p>
          <a:p>
            <a:r>
              <a:rPr lang="en-US" dirty="0" smtClean="0"/>
              <a:t>If a sorting method is </a:t>
            </a:r>
            <a:r>
              <a:rPr lang="en-US" dirty="0" smtClean="0">
                <a:solidFill>
                  <a:srgbClr val="0000CC"/>
                </a:solidFill>
              </a:rPr>
              <a:t>stable</a:t>
            </a:r>
            <a:r>
              <a:rPr lang="en-US" dirty="0" smtClean="0"/>
              <a:t>, it is also possible to sort multiple times, each time with one sort key. In that case the keys need to be applied in order of increasing priority.</a:t>
            </a:r>
          </a:p>
          <a:p>
            <a:r>
              <a:rPr lang="en-US" dirty="0" smtClean="0"/>
              <a:t> </a:t>
            </a:r>
            <a:r>
              <a:rPr lang="en-US" dirty="0" smtClean="0">
                <a:solidFill>
                  <a:srgbClr val="0000CC"/>
                </a:solidFill>
              </a:rPr>
              <a:t>Example: </a:t>
            </a:r>
            <a:r>
              <a:rPr lang="en-US" dirty="0" smtClean="0"/>
              <a:t>sorting pairs of numbers as above by second, then first component:</a:t>
            </a:r>
          </a:p>
          <a:p>
            <a:r>
              <a:rPr lang="en-US" dirty="0" smtClean="0"/>
              <a:t> (4, 2)  (3, 7)  (3, 1)  (5, 6) (original)</a:t>
            </a:r>
          </a:p>
          <a:p>
            <a:r>
              <a:rPr lang="en-US" dirty="0" smtClean="0"/>
              <a:t> (3, 1)  (4, 2)  (5, 6)  (3, 7) </a:t>
            </a:r>
          </a:p>
          <a:p>
            <a:pPr lvl="1"/>
            <a:r>
              <a:rPr lang="en-US" dirty="0" smtClean="0">
                <a:solidFill>
                  <a:srgbClr val="0000CC"/>
                </a:solidFill>
              </a:rPr>
              <a:t>after sorting by second component</a:t>
            </a:r>
          </a:p>
          <a:p>
            <a:r>
              <a:rPr lang="en-US" dirty="0" smtClean="0"/>
              <a:t> (3, 1)  (3, 7)  (4, 2)  (5, 6) </a:t>
            </a:r>
          </a:p>
          <a:p>
            <a:pPr lvl="1"/>
            <a:r>
              <a:rPr lang="en-US" dirty="0" smtClean="0">
                <a:solidFill>
                  <a:srgbClr val="0000CC"/>
                </a:solidFill>
              </a:rPr>
              <a:t>after sorting by first component</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Stability - V</a:t>
            </a:r>
            <a:endParaRPr lang="en-US" dirty="0"/>
          </a:p>
        </p:txBody>
      </p:sp>
      <p:sp>
        <p:nvSpPr>
          <p:cNvPr id="3" name="Content Placeholder 2"/>
          <p:cNvSpPr>
            <a:spLocks noGrp="1"/>
          </p:cNvSpPr>
          <p:nvPr>
            <p:ph idx="1"/>
          </p:nvPr>
        </p:nvSpPr>
        <p:spPr/>
        <p:txBody>
          <a:bodyPr/>
          <a:lstStyle/>
          <a:p>
            <a:r>
              <a:rPr lang="en-US" dirty="0" smtClean="0"/>
              <a:t>On the other hand:</a:t>
            </a:r>
          </a:p>
          <a:p>
            <a:r>
              <a:rPr lang="en-US" dirty="0" smtClean="0"/>
              <a:t>  (4, 2)  (3, 7)  (3, 1)  (5, 6) (original)</a:t>
            </a:r>
          </a:p>
          <a:p>
            <a:r>
              <a:rPr lang="en-US" dirty="0" smtClean="0"/>
              <a:t>  (3, 7)  (3, 1)  (4, 2)  (5, 6)</a:t>
            </a:r>
          </a:p>
          <a:p>
            <a:pPr lvl="1"/>
            <a:r>
              <a:rPr lang="en-US" dirty="0" smtClean="0">
                <a:solidFill>
                  <a:srgbClr val="0000CC"/>
                </a:solidFill>
              </a:rPr>
              <a:t>after sorting by first component</a:t>
            </a:r>
          </a:p>
          <a:p>
            <a:r>
              <a:rPr lang="en-US" dirty="0" smtClean="0"/>
              <a:t>  (3, 1)  (4, 2)  (5, 6)  (3, 7) </a:t>
            </a:r>
          </a:p>
          <a:p>
            <a:pPr lvl="1"/>
            <a:r>
              <a:rPr lang="en-US" dirty="0" smtClean="0">
                <a:solidFill>
                  <a:srgbClr val="0000CC"/>
                </a:solidFill>
              </a:rPr>
              <a:t>after sorting by second component</a:t>
            </a:r>
          </a:p>
          <a:p>
            <a:pPr lvl="1"/>
            <a:r>
              <a:rPr lang="en-US" dirty="0" smtClean="0">
                <a:solidFill>
                  <a:srgbClr val="C00000"/>
                </a:solidFill>
              </a:rPr>
              <a:t>order by first component is disrupted</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a:t>
            </a:r>
            <a:endParaRPr lang="en-US" dirty="0"/>
          </a:p>
        </p:txBody>
      </p:sp>
      <p:sp>
        <p:nvSpPr>
          <p:cNvPr id="3" name="Content Placeholder 2"/>
          <p:cNvSpPr>
            <a:spLocks noGrp="1"/>
          </p:cNvSpPr>
          <p:nvPr>
            <p:ph idx="1"/>
          </p:nvPr>
        </p:nvSpPr>
        <p:spPr/>
        <p:txBody>
          <a:bodyPr>
            <a:normAutofit fontScale="92500"/>
          </a:bodyPr>
          <a:lstStyle/>
          <a:p>
            <a:r>
              <a:rPr lang="en-US" dirty="0" smtClean="0"/>
              <a:t>Sometimes incorrectly referred to as </a:t>
            </a:r>
            <a:r>
              <a:rPr lang="en-US" dirty="0" smtClean="0">
                <a:solidFill>
                  <a:srgbClr val="0000CC"/>
                </a:solidFill>
              </a:rPr>
              <a:t>sinking sort</a:t>
            </a:r>
            <a:r>
              <a:rPr lang="en-US" dirty="0" smtClean="0"/>
              <a:t>, is a simple sorting algorithm that works by repeatedly stepping through the list to be sorted, comparing each pair of adjacent items and swapping them if they are in the wrong order. </a:t>
            </a:r>
          </a:p>
          <a:p>
            <a:r>
              <a:rPr lang="en-US" dirty="0" smtClean="0"/>
              <a:t>The pass through the list is repeated until no swaps are needed, which indicates that the list is sorted. </a:t>
            </a:r>
          </a:p>
          <a:p>
            <a:r>
              <a:rPr lang="en-US" dirty="0" smtClean="0"/>
              <a:t>The algorithm gets its name from the way smaller elements </a:t>
            </a:r>
            <a:r>
              <a:rPr lang="en-US" dirty="0" smtClean="0">
                <a:solidFill>
                  <a:srgbClr val="0000CC"/>
                </a:solidFill>
              </a:rPr>
              <a:t>"bubble" </a:t>
            </a:r>
            <a:r>
              <a:rPr lang="en-US" dirty="0" smtClean="0"/>
              <a:t>to the top of the list. </a:t>
            </a:r>
          </a:p>
          <a:p>
            <a:r>
              <a:rPr lang="en-US" dirty="0" smtClean="0"/>
              <a:t>Because it only uses comparisons to operate on elements, it is a </a:t>
            </a:r>
            <a:r>
              <a:rPr lang="en-US" dirty="0" smtClean="0">
                <a:solidFill>
                  <a:srgbClr val="0000CC"/>
                </a:solidFill>
              </a:rPr>
              <a:t>comparison sort.</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a:t>
            </a:r>
            <a:endParaRPr lang="en-US" dirty="0"/>
          </a:p>
        </p:txBody>
      </p:sp>
      <p:sp>
        <p:nvSpPr>
          <p:cNvPr id="3" name="Content Placeholder 2"/>
          <p:cNvSpPr>
            <a:spLocks noGrp="1"/>
          </p:cNvSpPr>
          <p:nvPr>
            <p:ph idx="1"/>
          </p:nvPr>
        </p:nvSpPr>
        <p:spPr/>
        <p:txBody>
          <a:bodyPr>
            <a:normAutofit lnSpcReduction="10000"/>
          </a:bodyPr>
          <a:lstStyle/>
          <a:p>
            <a:r>
              <a:rPr lang="en-US" dirty="0" smtClean="0"/>
              <a:t>Bubble sort is a </a:t>
            </a:r>
            <a:r>
              <a:rPr lang="en-US" dirty="0" smtClean="0">
                <a:solidFill>
                  <a:srgbClr val="0000CC"/>
                </a:solidFill>
              </a:rPr>
              <a:t>simple sorting algorithm</a:t>
            </a:r>
            <a:r>
              <a:rPr lang="en-US" dirty="0" smtClean="0"/>
              <a:t> </a:t>
            </a:r>
          </a:p>
          <a:p>
            <a:r>
              <a:rPr lang="en-US" dirty="0" smtClean="0"/>
              <a:t>The algorithm starts at the beginning of the data set. </a:t>
            </a:r>
          </a:p>
          <a:p>
            <a:pPr lvl="1"/>
            <a:r>
              <a:rPr lang="en-US" dirty="0" smtClean="0"/>
              <a:t>It compares the first two elements, and if the first is greater than the second, it swaps them. </a:t>
            </a:r>
          </a:p>
          <a:p>
            <a:pPr lvl="1"/>
            <a:r>
              <a:rPr lang="en-US" dirty="0" smtClean="0"/>
              <a:t>It continues doing this for each pair of adjacent elements to the end of the data set. </a:t>
            </a:r>
          </a:p>
          <a:p>
            <a:pPr lvl="1"/>
            <a:r>
              <a:rPr lang="en-US" dirty="0" smtClean="0"/>
              <a:t>It then starts again with the first two elements, repeating until no swaps have occurred on the last pass. </a:t>
            </a:r>
          </a:p>
          <a:p>
            <a:r>
              <a:rPr lang="en-US" dirty="0" smtClean="0"/>
              <a:t>Note that the largest end gets sorted first, with smaller elements taking longer to move to their correct positions.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Algorithm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Suppose the list of numbers A[1], A[2], …. A[N] is in memory. The bubble sort algorithm works as follows:</a:t>
            </a:r>
          </a:p>
          <a:p>
            <a:r>
              <a:rPr lang="en-US" dirty="0" smtClean="0">
                <a:solidFill>
                  <a:srgbClr val="0000CC"/>
                </a:solidFill>
              </a:rPr>
              <a:t>Step 1:</a:t>
            </a:r>
            <a:r>
              <a:rPr lang="en-US" dirty="0" smtClean="0"/>
              <a:t>	Compare A[1] and A[2] and arrange them in the desired order, so that A[1] &lt; A[2].</a:t>
            </a:r>
          </a:p>
          <a:p>
            <a:r>
              <a:rPr lang="en-US" dirty="0" smtClean="0"/>
              <a:t>Then compare A[2] and A[3] and arrange them so that A[2] &lt; A[3]]. Then compare A[3] and A[4] and arrange them so that A[3] &lt; A[4]. Continue until we compare A[N – 1] with A[N] and arrange them so that A[N – 1] &lt; A[N].</a:t>
            </a:r>
          </a:p>
          <a:p>
            <a:r>
              <a:rPr lang="en-US" dirty="0" smtClean="0"/>
              <a:t>Observe that Step 1 involves n – 1 comparisons. During Step 1, the largest element is </a:t>
            </a:r>
            <a:r>
              <a:rPr lang="en-US" b="1" i="1" dirty="0" smtClean="0">
                <a:solidFill>
                  <a:srgbClr val="0000CC"/>
                </a:solidFill>
              </a:rPr>
              <a:t>“bubbled up”</a:t>
            </a:r>
            <a:r>
              <a:rPr lang="en-US" dirty="0" smtClean="0">
                <a:solidFill>
                  <a:srgbClr val="0000CC"/>
                </a:solidFill>
              </a:rPr>
              <a:t> </a:t>
            </a:r>
            <a:r>
              <a:rPr lang="en-US" dirty="0" smtClean="0"/>
              <a:t>to the nth position or </a:t>
            </a:r>
            <a:r>
              <a:rPr lang="en-US" b="1" i="1" dirty="0" smtClean="0">
                <a:solidFill>
                  <a:srgbClr val="0000CC"/>
                </a:solidFill>
              </a:rPr>
              <a:t>“sinks”</a:t>
            </a:r>
            <a:r>
              <a:rPr lang="en-US" dirty="0" smtClean="0">
                <a:solidFill>
                  <a:srgbClr val="0000CC"/>
                </a:solidFill>
              </a:rPr>
              <a:t> </a:t>
            </a:r>
            <a:r>
              <a:rPr lang="en-US" dirty="0" smtClean="0"/>
              <a:t>to the nth position.</a:t>
            </a:r>
          </a:p>
          <a:p>
            <a:r>
              <a:rPr lang="en-US" dirty="0" smtClean="0"/>
              <a:t>When Step 1 is completed, A[N] will contain the largest element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Algorithm</a:t>
            </a:r>
            <a:endParaRPr lang="en-US" dirty="0"/>
          </a:p>
        </p:txBody>
      </p:sp>
      <p:sp>
        <p:nvSpPr>
          <p:cNvPr id="3" name="Content Placeholder 2"/>
          <p:cNvSpPr>
            <a:spLocks noGrp="1"/>
          </p:cNvSpPr>
          <p:nvPr>
            <p:ph idx="1"/>
          </p:nvPr>
        </p:nvSpPr>
        <p:spPr>
          <a:xfrm>
            <a:off x="304800" y="990600"/>
            <a:ext cx="8534400" cy="5791200"/>
          </a:xfrm>
        </p:spPr>
        <p:txBody>
          <a:bodyPr>
            <a:normAutofit lnSpcReduction="10000"/>
          </a:bodyPr>
          <a:lstStyle/>
          <a:p>
            <a:r>
              <a:rPr lang="en-US" dirty="0" smtClean="0">
                <a:solidFill>
                  <a:srgbClr val="0000CC"/>
                </a:solidFill>
              </a:rPr>
              <a:t>Step 2:</a:t>
            </a:r>
            <a:r>
              <a:rPr lang="en-US" dirty="0" smtClean="0"/>
              <a:t>	Repeat Step 1 with one less comparison . i.e. now we stop after we compare and possible rearrange A[N - 2] and A[N - 1]. </a:t>
            </a:r>
          </a:p>
          <a:p>
            <a:r>
              <a:rPr lang="en-US" dirty="0" smtClean="0"/>
              <a:t>Step 2 involves N – 2 comparisons and when Step 2 is completed, A[N - 1] will contain the second largest element.</a:t>
            </a:r>
          </a:p>
          <a:p>
            <a:r>
              <a:rPr lang="en-US" dirty="0" smtClean="0">
                <a:solidFill>
                  <a:srgbClr val="0000CC"/>
                </a:solidFill>
              </a:rPr>
              <a:t>Step 3:</a:t>
            </a:r>
            <a:r>
              <a:rPr lang="en-US" dirty="0" smtClean="0"/>
              <a:t>	Repeat Step 1 with two fewer  comparisons . i.e. we stop after we compare and possible rearrange A[N - 3] and A[N - 2]</a:t>
            </a:r>
          </a:p>
          <a:p>
            <a:r>
              <a:rPr lang="en-US" dirty="0" smtClean="0"/>
              <a:t>Step 3 involves N – 3 comparisons and when Step 2 is completed, A[N - 1] will contain the third largest element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Algorithm</a:t>
            </a:r>
            <a:endParaRPr lang="en-US" dirty="0"/>
          </a:p>
        </p:txBody>
      </p:sp>
      <p:sp>
        <p:nvSpPr>
          <p:cNvPr id="3" name="Content Placeholder 2"/>
          <p:cNvSpPr>
            <a:spLocks noGrp="1"/>
          </p:cNvSpPr>
          <p:nvPr>
            <p:ph idx="1"/>
          </p:nvPr>
        </p:nvSpPr>
        <p:spPr/>
        <p:txBody>
          <a:bodyPr>
            <a:normAutofit lnSpcReduction="10000"/>
          </a:bodyPr>
          <a:lstStyle/>
          <a:p>
            <a:r>
              <a:rPr lang="en-US" dirty="0" smtClean="0"/>
              <a:t>………………………………………………….</a:t>
            </a:r>
          </a:p>
          <a:p>
            <a:r>
              <a:rPr lang="en-US" dirty="0" smtClean="0"/>
              <a:t>………………………………………………….</a:t>
            </a:r>
          </a:p>
          <a:p>
            <a:r>
              <a:rPr lang="en-US" dirty="0" smtClean="0">
                <a:solidFill>
                  <a:srgbClr val="0000CC"/>
                </a:solidFill>
              </a:rPr>
              <a:t>Step N - 1:</a:t>
            </a:r>
            <a:r>
              <a:rPr lang="en-US" dirty="0" smtClean="0"/>
              <a:t>	Compare A[1] with A[2] and arrange them so that A[1] &lt; A[2].</a:t>
            </a:r>
          </a:p>
          <a:p>
            <a:r>
              <a:rPr lang="en-US" dirty="0" smtClean="0"/>
              <a:t> After n -1 steps the list will be sorted in the ascending order</a:t>
            </a:r>
          </a:p>
          <a:p>
            <a:r>
              <a:rPr lang="en-US" dirty="0" smtClean="0"/>
              <a:t>The process of sequentially traversing through all or part of a list is called a </a:t>
            </a:r>
            <a:r>
              <a:rPr lang="en-US" dirty="0" smtClean="0">
                <a:solidFill>
                  <a:srgbClr val="0000CC"/>
                </a:solidFill>
              </a:rPr>
              <a:t>“pass” </a:t>
            </a:r>
            <a:r>
              <a:rPr lang="en-US" dirty="0" smtClean="0"/>
              <a:t>so each of the above step is called a pass</a:t>
            </a:r>
          </a:p>
          <a:p>
            <a:r>
              <a:rPr lang="en-US" dirty="0" smtClean="0"/>
              <a:t>Accordingly, the </a:t>
            </a:r>
            <a:r>
              <a:rPr lang="en-US" dirty="0" smtClean="0">
                <a:solidFill>
                  <a:srgbClr val="0000CC"/>
                </a:solidFill>
              </a:rPr>
              <a:t>bubble sort algorithm requires n – 1 passes</a:t>
            </a:r>
            <a:r>
              <a:rPr lang="en-US" dirty="0" smtClean="0"/>
              <a:t> where n is the number of input items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a:t>
            </a:r>
            <a:endParaRPr lang="en-US" dirty="0"/>
          </a:p>
        </p:txBody>
      </p:sp>
      <p:pic>
        <p:nvPicPr>
          <p:cNvPr id="9" name="Content Placeholder 8" descr="Bubble_Sort.jpg"/>
          <p:cNvPicPr>
            <a:picLocks noGrp="1" noChangeAspect="1"/>
          </p:cNvPicPr>
          <p:nvPr>
            <p:ph idx="1"/>
          </p:nvPr>
        </p:nvPicPr>
        <p:blipFill>
          <a:blip r:embed="rId2" cstate="print"/>
          <a:stretch>
            <a:fillRect/>
          </a:stretch>
        </p:blipFill>
        <p:spPr>
          <a:xfrm>
            <a:off x="1447800" y="1143000"/>
            <a:ext cx="6248400" cy="5578928"/>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Step-by-Step Example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Let us take the array of numbers "5 1 4 2 8", and sort the array from lowest number to greatest number using bubble sort</a:t>
            </a:r>
          </a:p>
          <a:p>
            <a:r>
              <a:rPr lang="en-US" dirty="0" smtClean="0"/>
              <a:t>In each step, elements written in </a:t>
            </a:r>
            <a:r>
              <a:rPr lang="en-US" b="1" dirty="0" smtClean="0"/>
              <a:t>bold</a:t>
            </a:r>
            <a:r>
              <a:rPr lang="en-US" dirty="0" smtClean="0"/>
              <a:t> are being compared</a:t>
            </a:r>
          </a:p>
          <a:p>
            <a:r>
              <a:rPr lang="en-US" dirty="0" smtClean="0"/>
              <a:t>Three passes will be required</a:t>
            </a:r>
          </a:p>
          <a:p>
            <a:r>
              <a:rPr lang="en-US" b="1" dirty="0" smtClean="0">
                <a:solidFill>
                  <a:srgbClr val="0000CC"/>
                </a:solidFill>
              </a:rPr>
              <a:t>First Pass:</a:t>
            </a:r>
            <a:r>
              <a:rPr lang="en-US" dirty="0" smtClean="0"/>
              <a:t/>
            </a:r>
            <a:br>
              <a:rPr lang="en-US" dirty="0" smtClean="0"/>
            </a:br>
            <a:r>
              <a:rPr lang="en-US" dirty="0" smtClean="0"/>
              <a:t>( </a:t>
            </a:r>
            <a:r>
              <a:rPr lang="en-US" b="1" dirty="0" smtClean="0">
                <a:solidFill>
                  <a:srgbClr val="0000CC"/>
                </a:solidFill>
              </a:rPr>
              <a:t>5</a:t>
            </a:r>
            <a:r>
              <a:rPr lang="en-US" dirty="0" smtClean="0">
                <a:solidFill>
                  <a:srgbClr val="0000CC"/>
                </a:solidFill>
              </a:rPr>
              <a:t> </a:t>
            </a:r>
            <a:r>
              <a:rPr lang="en-US" b="1" dirty="0" smtClean="0">
                <a:solidFill>
                  <a:srgbClr val="0000CC"/>
                </a:solidFill>
              </a:rPr>
              <a:t>1</a:t>
            </a:r>
            <a:r>
              <a:rPr lang="en-US" dirty="0" smtClean="0"/>
              <a:t> 4 2 8 ) ( </a:t>
            </a:r>
            <a:r>
              <a:rPr lang="en-US" b="1" dirty="0" smtClean="0">
                <a:solidFill>
                  <a:srgbClr val="0000CC"/>
                </a:solidFill>
              </a:rPr>
              <a:t>1</a:t>
            </a:r>
            <a:r>
              <a:rPr lang="en-US" dirty="0" smtClean="0">
                <a:solidFill>
                  <a:srgbClr val="0000CC"/>
                </a:solidFill>
              </a:rPr>
              <a:t> </a:t>
            </a:r>
            <a:r>
              <a:rPr lang="en-US" b="1" dirty="0" smtClean="0">
                <a:solidFill>
                  <a:srgbClr val="0000CC"/>
                </a:solidFill>
              </a:rPr>
              <a:t>5</a:t>
            </a:r>
            <a:r>
              <a:rPr lang="en-US" dirty="0" smtClean="0">
                <a:solidFill>
                  <a:srgbClr val="0000CC"/>
                </a:solidFill>
              </a:rPr>
              <a:t> </a:t>
            </a:r>
            <a:r>
              <a:rPr lang="en-US" dirty="0" smtClean="0"/>
              <a:t>4 2 8 ), Here, algorithm compares the first two elements, and swaps since 5 &gt; 1.</a:t>
            </a:r>
            <a:br>
              <a:rPr lang="en-US" dirty="0" smtClean="0"/>
            </a:br>
            <a:r>
              <a:rPr lang="en-US" dirty="0" smtClean="0"/>
              <a:t>( 1 </a:t>
            </a:r>
            <a:r>
              <a:rPr lang="en-US" b="1" dirty="0" smtClean="0">
                <a:solidFill>
                  <a:srgbClr val="0000CC"/>
                </a:solidFill>
              </a:rPr>
              <a:t>5</a:t>
            </a:r>
            <a:r>
              <a:rPr lang="en-US" dirty="0" smtClean="0">
                <a:solidFill>
                  <a:srgbClr val="0000CC"/>
                </a:solidFill>
              </a:rPr>
              <a:t> </a:t>
            </a:r>
            <a:r>
              <a:rPr lang="en-US" b="1" dirty="0" smtClean="0">
                <a:solidFill>
                  <a:srgbClr val="0000CC"/>
                </a:solidFill>
              </a:rPr>
              <a:t>4</a:t>
            </a:r>
            <a:r>
              <a:rPr lang="en-US" dirty="0" smtClean="0"/>
              <a:t> 2 8 ) ( 1 </a:t>
            </a:r>
            <a:r>
              <a:rPr lang="en-US" b="1" dirty="0" smtClean="0">
                <a:solidFill>
                  <a:srgbClr val="0000CC"/>
                </a:solidFill>
              </a:rPr>
              <a:t>4</a:t>
            </a:r>
            <a:r>
              <a:rPr lang="en-US" dirty="0" smtClean="0">
                <a:solidFill>
                  <a:srgbClr val="0000CC"/>
                </a:solidFill>
              </a:rPr>
              <a:t> </a:t>
            </a:r>
            <a:r>
              <a:rPr lang="en-US" b="1" dirty="0" smtClean="0">
                <a:solidFill>
                  <a:srgbClr val="0000CC"/>
                </a:solidFill>
              </a:rPr>
              <a:t>5</a:t>
            </a:r>
            <a:r>
              <a:rPr lang="en-US" dirty="0" smtClean="0"/>
              <a:t> 2 8 ), Swap since 5 &gt; 4</a:t>
            </a:r>
            <a:br>
              <a:rPr lang="en-US" dirty="0" smtClean="0"/>
            </a:br>
            <a:r>
              <a:rPr lang="en-US" dirty="0" smtClean="0"/>
              <a:t>( 1 4 </a:t>
            </a:r>
            <a:r>
              <a:rPr lang="en-US" b="1" dirty="0" smtClean="0">
                <a:solidFill>
                  <a:srgbClr val="0000CC"/>
                </a:solidFill>
              </a:rPr>
              <a:t>5</a:t>
            </a:r>
            <a:r>
              <a:rPr lang="en-US" dirty="0" smtClean="0">
                <a:solidFill>
                  <a:srgbClr val="0000CC"/>
                </a:solidFill>
              </a:rPr>
              <a:t> </a:t>
            </a:r>
            <a:r>
              <a:rPr lang="en-US" b="1" dirty="0" smtClean="0">
                <a:solidFill>
                  <a:srgbClr val="0000CC"/>
                </a:solidFill>
              </a:rPr>
              <a:t>2</a:t>
            </a:r>
            <a:r>
              <a:rPr lang="en-US" dirty="0" smtClean="0"/>
              <a:t> 8 ) ( 1 4 </a:t>
            </a:r>
            <a:r>
              <a:rPr lang="en-US" b="1" dirty="0" smtClean="0">
                <a:solidFill>
                  <a:srgbClr val="0000CC"/>
                </a:solidFill>
              </a:rPr>
              <a:t>2</a:t>
            </a:r>
            <a:r>
              <a:rPr lang="en-US" dirty="0" smtClean="0">
                <a:solidFill>
                  <a:srgbClr val="0000CC"/>
                </a:solidFill>
              </a:rPr>
              <a:t> </a:t>
            </a:r>
            <a:r>
              <a:rPr lang="en-US" b="1" dirty="0" smtClean="0">
                <a:solidFill>
                  <a:srgbClr val="0000CC"/>
                </a:solidFill>
              </a:rPr>
              <a:t>5</a:t>
            </a:r>
            <a:r>
              <a:rPr lang="en-US" dirty="0" smtClean="0"/>
              <a:t> 8 ), Swap since 5 &gt; 2</a:t>
            </a:r>
            <a:br>
              <a:rPr lang="en-US" dirty="0" smtClean="0"/>
            </a:br>
            <a:r>
              <a:rPr lang="en-US" dirty="0" smtClean="0"/>
              <a:t>( 1 4 2 </a:t>
            </a:r>
            <a:r>
              <a:rPr lang="en-US" b="1" dirty="0" smtClean="0">
                <a:solidFill>
                  <a:srgbClr val="0000CC"/>
                </a:solidFill>
              </a:rPr>
              <a:t>5</a:t>
            </a:r>
            <a:r>
              <a:rPr lang="en-US" dirty="0" smtClean="0">
                <a:solidFill>
                  <a:srgbClr val="0000CC"/>
                </a:solidFill>
              </a:rPr>
              <a:t> </a:t>
            </a:r>
            <a:r>
              <a:rPr lang="en-US" b="1" dirty="0" smtClean="0">
                <a:solidFill>
                  <a:srgbClr val="0000CC"/>
                </a:solidFill>
              </a:rPr>
              <a:t>8</a:t>
            </a:r>
            <a:r>
              <a:rPr lang="en-US" dirty="0" smtClean="0"/>
              <a:t> ) ( 1 4 2 </a:t>
            </a:r>
            <a:r>
              <a:rPr lang="en-US" b="1" dirty="0" smtClean="0">
                <a:solidFill>
                  <a:srgbClr val="0000CC"/>
                </a:solidFill>
              </a:rPr>
              <a:t>5</a:t>
            </a:r>
            <a:r>
              <a:rPr lang="en-US" dirty="0" smtClean="0">
                <a:solidFill>
                  <a:srgbClr val="0000CC"/>
                </a:solidFill>
              </a:rPr>
              <a:t> </a:t>
            </a:r>
            <a:r>
              <a:rPr lang="en-US" b="1" dirty="0" smtClean="0">
                <a:solidFill>
                  <a:srgbClr val="0000CC"/>
                </a:solidFill>
              </a:rPr>
              <a:t>8</a:t>
            </a:r>
            <a:r>
              <a:rPr lang="en-US" dirty="0" smtClean="0"/>
              <a:t> ), Now, since these elements are already in order (8 &gt; 5), algorithm does not swap them.</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Step-by-Step Example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solidFill>
                  <a:srgbClr val="0000CC"/>
                </a:solidFill>
              </a:rPr>
              <a:t>Second Pass:</a:t>
            </a:r>
            <a:r>
              <a:rPr lang="en-US" dirty="0" smtClean="0"/>
              <a:t/>
            </a:r>
            <a:br>
              <a:rPr lang="en-US" dirty="0" smtClean="0"/>
            </a:br>
            <a:r>
              <a:rPr lang="en-US" dirty="0" smtClean="0"/>
              <a:t>( </a:t>
            </a:r>
            <a:r>
              <a:rPr lang="en-US" b="1" dirty="0" smtClean="0">
                <a:solidFill>
                  <a:srgbClr val="0000CC"/>
                </a:solidFill>
              </a:rPr>
              <a:t>1</a:t>
            </a:r>
            <a:r>
              <a:rPr lang="en-US" dirty="0" smtClean="0">
                <a:solidFill>
                  <a:srgbClr val="0000CC"/>
                </a:solidFill>
              </a:rPr>
              <a:t> </a:t>
            </a:r>
            <a:r>
              <a:rPr lang="en-US" b="1" dirty="0" smtClean="0">
                <a:solidFill>
                  <a:srgbClr val="0000CC"/>
                </a:solidFill>
              </a:rPr>
              <a:t>4</a:t>
            </a:r>
            <a:r>
              <a:rPr lang="en-US" dirty="0" smtClean="0"/>
              <a:t> 2 5 8 ) ( </a:t>
            </a:r>
            <a:r>
              <a:rPr lang="en-US" b="1" dirty="0" smtClean="0">
                <a:solidFill>
                  <a:srgbClr val="0000CC"/>
                </a:solidFill>
              </a:rPr>
              <a:t>1</a:t>
            </a:r>
            <a:r>
              <a:rPr lang="en-US" dirty="0" smtClean="0">
                <a:solidFill>
                  <a:srgbClr val="0000CC"/>
                </a:solidFill>
              </a:rPr>
              <a:t> </a:t>
            </a:r>
            <a:r>
              <a:rPr lang="en-US" b="1" dirty="0" smtClean="0">
                <a:solidFill>
                  <a:srgbClr val="0000CC"/>
                </a:solidFill>
              </a:rPr>
              <a:t>4</a:t>
            </a:r>
            <a:r>
              <a:rPr lang="en-US" dirty="0" smtClean="0">
                <a:solidFill>
                  <a:srgbClr val="0000CC"/>
                </a:solidFill>
              </a:rPr>
              <a:t> </a:t>
            </a:r>
            <a:r>
              <a:rPr lang="en-US" dirty="0" smtClean="0"/>
              <a:t>2 5 8 )</a:t>
            </a:r>
            <a:br>
              <a:rPr lang="en-US" dirty="0" smtClean="0"/>
            </a:br>
            <a:r>
              <a:rPr lang="en-US" dirty="0" smtClean="0"/>
              <a:t>( 1 </a:t>
            </a:r>
            <a:r>
              <a:rPr lang="en-US" b="1" dirty="0" smtClean="0">
                <a:solidFill>
                  <a:srgbClr val="0000CC"/>
                </a:solidFill>
              </a:rPr>
              <a:t>4</a:t>
            </a:r>
            <a:r>
              <a:rPr lang="en-US" dirty="0" smtClean="0">
                <a:solidFill>
                  <a:srgbClr val="0000CC"/>
                </a:solidFill>
              </a:rPr>
              <a:t> </a:t>
            </a:r>
            <a:r>
              <a:rPr lang="en-US" b="1" dirty="0" smtClean="0">
                <a:solidFill>
                  <a:srgbClr val="0000CC"/>
                </a:solidFill>
              </a:rPr>
              <a:t>2</a:t>
            </a:r>
            <a:r>
              <a:rPr lang="en-US" dirty="0" smtClean="0">
                <a:solidFill>
                  <a:srgbClr val="0000CC"/>
                </a:solidFill>
              </a:rPr>
              <a:t> </a:t>
            </a:r>
            <a:r>
              <a:rPr lang="en-US" dirty="0" smtClean="0"/>
              <a:t>5 8 ) ( 1 </a:t>
            </a:r>
            <a:r>
              <a:rPr lang="en-US" b="1" dirty="0" smtClean="0">
                <a:solidFill>
                  <a:srgbClr val="0000CC"/>
                </a:solidFill>
              </a:rPr>
              <a:t>2</a:t>
            </a:r>
            <a:r>
              <a:rPr lang="en-US" dirty="0" smtClean="0">
                <a:solidFill>
                  <a:srgbClr val="0000CC"/>
                </a:solidFill>
              </a:rPr>
              <a:t> </a:t>
            </a:r>
            <a:r>
              <a:rPr lang="en-US" b="1" dirty="0" smtClean="0">
                <a:solidFill>
                  <a:srgbClr val="0000CC"/>
                </a:solidFill>
              </a:rPr>
              <a:t>4</a:t>
            </a:r>
            <a:r>
              <a:rPr lang="en-US" dirty="0" smtClean="0"/>
              <a:t> 5 8 ), Swap since 4 &gt; 2</a:t>
            </a:r>
            <a:br>
              <a:rPr lang="en-US" dirty="0" smtClean="0"/>
            </a:br>
            <a:r>
              <a:rPr lang="en-US" dirty="0" smtClean="0"/>
              <a:t>( 1 2 </a:t>
            </a:r>
            <a:r>
              <a:rPr lang="en-US" b="1" dirty="0" smtClean="0">
                <a:solidFill>
                  <a:srgbClr val="0000CC"/>
                </a:solidFill>
              </a:rPr>
              <a:t>4</a:t>
            </a:r>
            <a:r>
              <a:rPr lang="en-US" dirty="0" smtClean="0">
                <a:solidFill>
                  <a:srgbClr val="0000CC"/>
                </a:solidFill>
              </a:rPr>
              <a:t> </a:t>
            </a:r>
            <a:r>
              <a:rPr lang="en-US" b="1" dirty="0" smtClean="0">
                <a:solidFill>
                  <a:srgbClr val="0000CC"/>
                </a:solidFill>
              </a:rPr>
              <a:t>5</a:t>
            </a:r>
            <a:r>
              <a:rPr lang="en-US" dirty="0" smtClean="0"/>
              <a:t> 8 ) ( 1 2 </a:t>
            </a:r>
            <a:r>
              <a:rPr lang="en-US" b="1" dirty="0" smtClean="0">
                <a:solidFill>
                  <a:srgbClr val="0000CC"/>
                </a:solidFill>
              </a:rPr>
              <a:t>4</a:t>
            </a:r>
            <a:r>
              <a:rPr lang="en-US" dirty="0" smtClean="0">
                <a:solidFill>
                  <a:srgbClr val="0000CC"/>
                </a:solidFill>
              </a:rPr>
              <a:t> </a:t>
            </a:r>
            <a:r>
              <a:rPr lang="en-US" b="1" dirty="0" smtClean="0">
                <a:solidFill>
                  <a:srgbClr val="0000CC"/>
                </a:solidFill>
              </a:rPr>
              <a:t>5</a:t>
            </a:r>
            <a:r>
              <a:rPr lang="en-US" dirty="0" smtClean="0"/>
              <a:t> 8 )</a:t>
            </a:r>
            <a:br>
              <a:rPr lang="en-US" dirty="0" smtClean="0"/>
            </a:br>
            <a:r>
              <a:rPr lang="en-US" dirty="0" smtClean="0"/>
              <a:t>( 1 2 4 </a:t>
            </a:r>
            <a:r>
              <a:rPr lang="en-US" b="1" dirty="0" smtClean="0">
                <a:solidFill>
                  <a:srgbClr val="0000CC"/>
                </a:solidFill>
              </a:rPr>
              <a:t>5</a:t>
            </a:r>
            <a:r>
              <a:rPr lang="en-US" dirty="0" smtClean="0">
                <a:solidFill>
                  <a:srgbClr val="0000CC"/>
                </a:solidFill>
              </a:rPr>
              <a:t> </a:t>
            </a:r>
            <a:r>
              <a:rPr lang="en-US" b="1" dirty="0" smtClean="0">
                <a:solidFill>
                  <a:srgbClr val="0000CC"/>
                </a:solidFill>
              </a:rPr>
              <a:t>8</a:t>
            </a:r>
            <a:r>
              <a:rPr lang="en-US" dirty="0" smtClean="0"/>
              <a:t> ) ( 1 2 4 </a:t>
            </a:r>
            <a:r>
              <a:rPr lang="en-US" b="1" dirty="0" smtClean="0">
                <a:solidFill>
                  <a:srgbClr val="0000CC"/>
                </a:solidFill>
              </a:rPr>
              <a:t>5</a:t>
            </a:r>
            <a:r>
              <a:rPr lang="en-US" dirty="0" smtClean="0">
                <a:solidFill>
                  <a:srgbClr val="0000CC"/>
                </a:solidFill>
              </a:rPr>
              <a:t> </a:t>
            </a:r>
            <a:r>
              <a:rPr lang="en-US" b="1" dirty="0" smtClean="0">
                <a:solidFill>
                  <a:srgbClr val="0000CC"/>
                </a:solidFill>
              </a:rPr>
              <a:t>8</a:t>
            </a:r>
            <a:r>
              <a:rPr lang="en-US" dirty="0" smtClean="0"/>
              <a:t> )</a:t>
            </a:r>
            <a:br>
              <a:rPr lang="en-US" dirty="0" smtClean="0"/>
            </a:br>
            <a:r>
              <a:rPr lang="en-US" dirty="0" smtClean="0"/>
              <a:t>Now, the array is already sorted, but our algorithm does not know if it is completed</a:t>
            </a:r>
          </a:p>
          <a:p>
            <a:r>
              <a:rPr lang="en-US" dirty="0" smtClean="0"/>
              <a:t>The algorithm needs one </a:t>
            </a:r>
            <a:r>
              <a:rPr lang="en-US" b="1" dirty="0" smtClean="0">
                <a:solidFill>
                  <a:srgbClr val="0000CC"/>
                </a:solidFill>
              </a:rPr>
              <a:t>whole</a:t>
            </a:r>
            <a:r>
              <a:rPr lang="en-US" dirty="0" smtClean="0">
                <a:solidFill>
                  <a:srgbClr val="0000CC"/>
                </a:solidFill>
              </a:rPr>
              <a:t> </a:t>
            </a:r>
            <a:r>
              <a:rPr lang="en-US" dirty="0" smtClean="0"/>
              <a:t>pass without </a:t>
            </a:r>
            <a:r>
              <a:rPr lang="en-US" b="1" dirty="0" smtClean="0">
                <a:solidFill>
                  <a:srgbClr val="0000CC"/>
                </a:solidFill>
              </a:rPr>
              <a:t>any</a:t>
            </a:r>
            <a:r>
              <a:rPr lang="en-US" dirty="0" smtClean="0"/>
              <a:t> swap to know it is sorted</a:t>
            </a:r>
          </a:p>
          <a:p>
            <a:r>
              <a:rPr lang="en-US" b="1" dirty="0" smtClean="0">
                <a:solidFill>
                  <a:srgbClr val="0000CC"/>
                </a:solidFill>
              </a:rPr>
              <a:t>Third Pass:</a:t>
            </a:r>
          </a:p>
          <a:p>
            <a:pPr>
              <a:buNone/>
            </a:pPr>
            <a:r>
              <a:rPr lang="en-US" dirty="0" smtClean="0"/>
              <a:t/>
            </a:r>
            <a:br>
              <a:rPr lang="en-US" dirty="0" smtClean="0"/>
            </a:br>
            <a:r>
              <a:rPr lang="en-US" dirty="0" smtClean="0"/>
              <a:t>( </a:t>
            </a:r>
            <a:r>
              <a:rPr lang="en-US" b="1" dirty="0" smtClean="0">
                <a:solidFill>
                  <a:srgbClr val="0000CC"/>
                </a:solidFill>
              </a:rPr>
              <a:t>1</a:t>
            </a:r>
            <a:r>
              <a:rPr lang="en-US" dirty="0" smtClean="0">
                <a:solidFill>
                  <a:srgbClr val="0000CC"/>
                </a:solidFill>
              </a:rPr>
              <a:t> </a:t>
            </a:r>
            <a:r>
              <a:rPr lang="en-US" b="1" dirty="0" smtClean="0">
                <a:solidFill>
                  <a:srgbClr val="0000CC"/>
                </a:solidFill>
              </a:rPr>
              <a:t>2</a:t>
            </a:r>
            <a:r>
              <a:rPr lang="en-US" dirty="0" smtClean="0">
                <a:solidFill>
                  <a:srgbClr val="0000CC"/>
                </a:solidFill>
              </a:rPr>
              <a:t> </a:t>
            </a:r>
            <a:r>
              <a:rPr lang="en-US" dirty="0" smtClean="0"/>
              <a:t>4 5 8 ) ( </a:t>
            </a:r>
            <a:r>
              <a:rPr lang="en-US" b="1" dirty="0" smtClean="0">
                <a:solidFill>
                  <a:srgbClr val="0000CC"/>
                </a:solidFill>
              </a:rPr>
              <a:t>1</a:t>
            </a:r>
            <a:r>
              <a:rPr lang="en-US" dirty="0" smtClean="0">
                <a:solidFill>
                  <a:srgbClr val="0000CC"/>
                </a:solidFill>
              </a:rPr>
              <a:t> </a:t>
            </a:r>
            <a:r>
              <a:rPr lang="en-US" b="1" dirty="0" smtClean="0">
                <a:solidFill>
                  <a:srgbClr val="0000CC"/>
                </a:solidFill>
              </a:rPr>
              <a:t>2</a:t>
            </a:r>
            <a:r>
              <a:rPr lang="en-US" dirty="0" smtClean="0"/>
              <a:t> 4 5 8 )</a:t>
            </a:r>
            <a:br>
              <a:rPr lang="en-US" dirty="0" smtClean="0"/>
            </a:br>
            <a:r>
              <a:rPr lang="en-US" dirty="0" smtClean="0"/>
              <a:t>( 1 </a:t>
            </a:r>
            <a:r>
              <a:rPr lang="en-US" b="1" dirty="0" smtClean="0">
                <a:solidFill>
                  <a:srgbClr val="0000CC"/>
                </a:solidFill>
              </a:rPr>
              <a:t>2</a:t>
            </a:r>
            <a:r>
              <a:rPr lang="en-US" dirty="0" smtClean="0">
                <a:solidFill>
                  <a:srgbClr val="0000CC"/>
                </a:solidFill>
              </a:rPr>
              <a:t> </a:t>
            </a:r>
            <a:r>
              <a:rPr lang="en-US" b="1" dirty="0" smtClean="0">
                <a:solidFill>
                  <a:srgbClr val="0000CC"/>
                </a:solidFill>
              </a:rPr>
              <a:t>4</a:t>
            </a:r>
            <a:r>
              <a:rPr lang="en-US" dirty="0" smtClean="0"/>
              <a:t> 5 8 ) ( 1 </a:t>
            </a:r>
            <a:r>
              <a:rPr lang="en-US" b="1" dirty="0" smtClean="0">
                <a:solidFill>
                  <a:srgbClr val="0000CC"/>
                </a:solidFill>
              </a:rPr>
              <a:t>2</a:t>
            </a:r>
            <a:r>
              <a:rPr lang="en-US" dirty="0" smtClean="0">
                <a:solidFill>
                  <a:srgbClr val="0000CC"/>
                </a:solidFill>
              </a:rPr>
              <a:t> </a:t>
            </a:r>
            <a:r>
              <a:rPr lang="en-US" b="1" dirty="0" smtClean="0">
                <a:solidFill>
                  <a:srgbClr val="0000CC"/>
                </a:solidFill>
              </a:rPr>
              <a:t>4</a:t>
            </a:r>
            <a:r>
              <a:rPr lang="en-US" dirty="0" smtClean="0"/>
              <a:t> 5 8 )</a:t>
            </a:r>
            <a:br>
              <a:rPr lang="en-US" dirty="0" smtClean="0"/>
            </a:br>
            <a:r>
              <a:rPr lang="en-US" dirty="0" smtClean="0"/>
              <a:t>( 1 2 </a:t>
            </a:r>
            <a:r>
              <a:rPr lang="en-US" b="1" dirty="0" smtClean="0">
                <a:solidFill>
                  <a:srgbClr val="0000CC"/>
                </a:solidFill>
              </a:rPr>
              <a:t>4</a:t>
            </a:r>
            <a:r>
              <a:rPr lang="en-US" dirty="0" smtClean="0">
                <a:solidFill>
                  <a:srgbClr val="0000CC"/>
                </a:solidFill>
              </a:rPr>
              <a:t> </a:t>
            </a:r>
            <a:r>
              <a:rPr lang="en-US" b="1" dirty="0" smtClean="0">
                <a:solidFill>
                  <a:srgbClr val="0000CC"/>
                </a:solidFill>
              </a:rPr>
              <a:t>5</a:t>
            </a:r>
            <a:r>
              <a:rPr lang="en-US" dirty="0" smtClean="0"/>
              <a:t> 8 ) ( 1 2 </a:t>
            </a:r>
            <a:r>
              <a:rPr lang="en-US" b="1" dirty="0" smtClean="0">
                <a:solidFill>
                  <a:srgbClr val="0000CC"/>
                </a:solidFill>
              </a:rPr>
              <a:t>4</a:t>
            </a:r>
            <a:r>
              <a:rPr lang="en-US" dirty="0" smtClean="0">
                <a:solidFill>
                  <a:srgbClr val="0000CC"/>
                </a:solidFill>
              </a:rPr>
              <a:t> </a:t>
            </a:r>
            <a:r>
              <a:rPr lang="en-US" b="1" dirty="0" smtClean="0">
                <a:solidFill>
                  <a:srgbClr val="0000CC"/>
                </a:solidFill>
              </a:rPr>
              <a:t>5</a:t>
            </a:r>
            <a:r>
              <a:rPr lang="en-US" dirty="0" smtClean="0"/>
              <a:t> 8 )</a:t>
            </a:r>
            <a:br>
              <a:rPr lang="en-US" dirty="0" smtClean="0"/>
            </a:br>
            <a:r>
              <a:rPr lang="en-US" dirty="0" smtClean="0"/>
              <a:t>( 1 2 4 </a:t>
            </a:r>
            <a:r>
              <a:rPr lang="en-US" b="1" dirty="0" smtClean="0">
                <a:solidFill>
                  <a:srgbClr val="0000CC"/>
                </a:solidFill>
              </a:rPr>
              <a:t>5</a:t>
            </a:r>
            <a:r>
              <a:rPr lang="en-US" dirty="0" smtClean="0">
                <a:solidFill>
                  <a:srgbClr val="0000CC"/>
                </a:solidFill>
              </a:rPr>
              <a:t> </a:t>
            </a:r>
            <a:r>
              <a:rPr lang="en-US" b="1" dirty="0" smtClean="0">
                <a:solidFill>
                  <a:srgbClr val="0000CC"/>
                </a:solidFill>
              </a:rPr>
              <a:t>8</a:t>
            </a:r>
            <a:r>
              <a:rPr lang="en-US" dirty="0" smtClean="0"/>
              <a:t> ) ( 1 2 4 </a:t>
            </a:r>
            <a:r>
              <a:rPr lang="en-US" b="1" dirty="0" smtClean="0">
                <a:solidFill>
                  <a:srgbClr val="0000CC"/>
                </a:solidFill>
              </a:rPr>
              <a:t>5</a:t>
            </a:r>
            <a:r>
              <a:rPr lang="en-US" dirty="0" smtClean="0">
                <a:solidFill>
                  <a:srgbClr val="0000CC"/>
                </a:solidFill>
              </a:rPr>
              <a:t> </a:t>
            </a:r>
            <a:r>
              <a:rPr lang="en-US" b="1" dirty="0" smtClean="0">
                <a:solidFill>
                  <a:srgbClr val="0000CC"/>
                </a:solidFill>
              </a:rPr>
              <a:t>8</a:t>
            </a:r>
            <a:r>
              <a:rPr lang="en-US" dirty="0" smtClean="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090"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026" name="Chart" r:id="rId4" imgW="6096000" imgH="4057712" progId="MSGraph.Chart.8">
              <p:embed followColorScheme="full"/>
            </p:oleObj>
          </a:graphicData>
        </a:graphic>
      </p:graphicFrame>
      <p:sp>
        <p:nvSpPr>
          <p:cNvPr id="8909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89093" name="Rectangle 5"/>
          <p:cNvSpPr>
            <a:spLocks noChangeArrowheads="1"/>
          </p:cNvSpPr>
          <p:nvPr/>
        </p:nvSpPr>
        <p:spPr bwMode="auto">
          <a:xfrm>
            <a:off x="3641725" y="6038850"/>
            <a:ext cx="44354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dirty="0">
                <a:effectLst/>
                <a:latin typeface="Helvetica" pitchFamily="34" charset="0"/>
              </a:rPr>
              <a:t>[0]</a:t>
            </a:r>
            <a:r>
              <a:rPr lang="en-US" sz="1800" dirty="0">
                <a:effectLst/>
                <a:latin typeface="Helvetica" pitchFamily="34" charset="0"/>
              </a:rPr>
              <a:t>       </a:t>
            </a:r>
            <a:r>
              <a:rPr lang="en-US" sz="1800" b="1" dirty="0">
                <a:effectLst/>
                <a:latin typeface="Helvetica" pitchFamily="34" charset="0"/>
              </a:rPr>
              <a:t>[1]        [2]       [3]        [4]       [5]  </a:t>
            </a:r>
          </a:p>
        </p:txBody>
      </p:sp>
      <p:sp>
        <p:nvSpPr>
          <p:cNvPr id="6" name="Title 5"/>
          <p:cNvSpPr>
            <a:spLocks noGrp="1"/>
          </p:cNvSpPr>
          <p:nvPr>
            <p:ph type="title"/>
          </p:nvPr>
        </p:nvSpPr>
        <p:spPr>
          <a:xfrm>
            <a:off x="457200" y="228600"/>
            <a:ext cx="8305800" cy="761999"/>
          </a:xfrm>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38" name="Object 2">
            <a:hlinkClick r:id="" action="ppaction://ole?verb=0"/>
          </p:cNvPr>
          <p:cNvGraphicFramePr>
            <a:graphicFrameLocks/>
          </p:cNvGraphicFramePr>
          <p:nvPr/>
        </p:nvGraphicFramePr>
        <p:xfrm>
          <a:off x="2757488" y="2427288"/>
          <a:ext cx="6080125" cy="4044950"/>
        </p:xfrm>
        <a:graphic>
          <a:graphicData uri="http://schemas.openxmlformats.org/presentationml/2006/ole">
            <p:oleObj spid="_x0000_s2050" name="Chart" r:id="rId4" imgW="6095913" imgH="4061529" progId="MSGraph.Chart.8">
              <p:embed followColorScheme="full"/>
            </p:oleObj>
          </a:graphicData>
        </a:graphic>
      </p:graphicFrame>
      <p:sp>
        <p:nvSpPr>
          <p:cNvPr id="91140"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91141"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91142" name="Oval 6"/>
          <p:cNvSpPr>
            <a:spLocks noChangeArrowheads="1"/>
          </p:cNvSpPr>
          <p:nvPr/>
        </p:nvSpPr>
        <p:spPr bwMode="auto">
          <a:xfrm>
            <a:off x="3352800" y="3429000"/>
            <a:ext cx="1828800" cy="2971800"/>
          </a:xfrm>
          <a:prstGeom prst="ellipse">
            <a:avLst/>
          </a:prstGeom>
          <a:noFill/>
          <a:ln w="38100">
            <a:solidFill>
              <a:srgbClr val="0000CC"/>
            </a:solidFill>
            <a:round/>
            <a:headEnd/>
            <a:tailEnd/>
          </a:ln>
          <a:effectLst/>
        </p:spPr>
        <p:txBody>
          <a:bodyPr wrap="none" anchor="ctr"/>
          <a:lstStyle/>
          <a:p>
            <a:endParaRPr lang="en-US"/>
          </a:p>
        </p:txBody>
      </p:sp>
      <p:sp>
        <p:nvSpPr>
          <p:cNvPr id="91143" name="Text Box 7"/>
          <p:cNvSpPr txBox="1">
            <a:spLocks noChangeArrowheads="1"/>
          </p:cNvSpPr>
          <p:nvPr/>
        </p:nvSpPr>
        <p:spPr bwMode="auto">
          <a:xfrm>
            <a:off x="1279525" y="5756275"/>
            <a:ext cx="928459"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a:t>
            </a:r>
          </a:p>
        </p:txBody>
      </p:sp>
      <p:sp>
        <p:nvSpPr>
          <p:cNvPr id="91144" name="Line 8"/>
          <p:cNvSpPr>
            <a:spLocks noChangeShapeType="1"/>
          </p:cNvSpPr>
          <p:nvPr/>
        </p:nvSpPr>
        <p:spPr bwMode="auto">
          <a:xfrm flipV="1">
            <a:off x="2209800" y="5257800"/>
            <a:ext cx="1143000" cy="533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a:xfrm>
            <a:off x="457200" y="228600"/>
            <a:ext cx="8305800" cy="761999"/>
          </a:xfrm>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6434" name="Object 2">
            <a:hlinkClick r:id="" action="ppaction://ole?verb=0"/>
          </p:cNvPr>
          <p:cNvGraphicFramePr>
            <a:graphicFrameLocks/>
          </p:cNvGraphicFramePr>
          <p:nvPr/>
        </p:nvGraphicFramePr>
        <p:xfrm>
          <a:off x="2757488" y="2430463"/>
          <a:ext cx="6080125" cy="4038600"/>
        </p:xfrm>
        <a:graphic>
          <a:graphicData uri="http://schemas.openxmlformats.org/presentationml/2006/ole">
            <p:oleObj spid="_x0000_s3074" name="Chart" r:id="rId4" imgW="6095913" imgH="4053755" progId="MSGraph.Chart.8">
              <p:embed followColorScheme="full"/>
            </p:oleObj>
          </a:graphicData>
        </a:graphic>
      </p:graphicFrame>
      <p:sp>
        <p:nvSpPr>
          <p:cNvPr id="146436"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dirty="0"/>
              <a:t>The Bubble Sort algorithm looks at pairs of entries in the array, and swaps their order if needed.</a:t>
            </a:r>
          </a:p>
        </p:txBody>
      </p:sp>
      <p:sp>
        <p:nvSpPr>
          <p:cNvPr id="146437"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46438" name="Oval 6"/>
          <p:cNvSpPr>
            <a:spLocks noChangeArrowheads="1"/>
          </p:cNvSpPr>
          <p:nvPr/>
        </p:nvSpPr>
        <p:spPr bwMode="auto">
          <a:xfrm>
            <a:off x="3352800" y="3429000"/>
            <a:ext cx="1828800" cy="2971800"/>
          </a:xfrm>
          <a:prstGeom prst="ellipse">
            <a:avLst/>
          </a:prstGeom>
          <a:noFill/>
          <a:ln w="38100">
            <a:solidFill>
              <a:srgbClr val="0000CC"/>
            </a:solidFill>
            <a:round/>
            <a:headEnd/>
            <a:tailEnd/>
          </a:ln>
          <a:effectLst/>
        </p:spPr>
        <p:txBody>
          <a:bodyPr wrap="none" anchor="ctr"/>
          <a:lstStyle/>
          <a:p>
            <a:endParaRPr lang="en-US"/>
          </a:p>
        </p:txBody>
      </p:sp>
      <p:sp>
        <p:nvSpPr>
          <p:cNvPr id="146439" name="Text Box 7"/>
          <p:cNvSpPr txBox="1">
            <a:spLocks noChangeArrowheads="1"/>
          </p:cNvSpPr>
          <p:nvPr/>
        </p:nvSpPr>
        <p:spPr bwMode="auto">
          <a:xfrm>
            <a:off x="1279525" y="5756275"/>
            <a:ext cx="659219" cy="369332"/>
          </a:xfrm>
          <a:prstGeom prst="rect">
            <a:avLst/>
          </a:prstGeom>
          <a:noFill/>
          <a:ln w="9525">
            <a:noFill/>
            <a:miter lim="800000"/>
            <a:headEnd/>
            <a:tailEnd/>
          </a:ln>
          <a:effectLst/>
        </p:spPr>
        <p:txBody>
          <a:bodyPr wrap="none">
            <a:spAutoFit/>
          </a:bodyPr>
          <a:lstStyle/>
          <a:p>
            <a:r>
              <a:rPr lang="en-US" b="1" dirty="0">
                <a:solidFill>
                  <a:srgbClr val="0000CC"/>
                </a:solidFill>
                <a:effectLst/>
              </a:rPr>
              <a:t>Yes!</a:t>
            </a:r>
          </a:p>
        </p:txBody>
      </p:sp>
      <p:sp>
        <p:nvSpPr>
          <p:cNvPr id="146440" name="Line 8"/>
          <p:cNvSpPr>
            <a:spLocks noChangeShapeType="1"/>
          </p:cNvSpPr>
          <p:nvPr/>
        </p:nvSpPr>
        <p:spPr bwMode="auto">
          <a:xfrm flipV="1">
            <a:off x="2209800" y="5257800"/>
            <a:ext cx="1143000" cy="533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186"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4098" name="Chart" r:id="rId4" imgW="6096000" imgH="4057712" progId="MSGraph.Chart.8">
              <p:embed followColorScheme="full"/>
            </p:oleObj>
          </a:graphicData>
        </a:graphic>
      </p:graphicFrame>
      <p:sp>
        <p:nvSpPr>
          <p:cNvPr id="93188"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93189" name="Rectangle 5"/>
          <p:cNvSpPr>
            <a:spLocks noChangeArrowheads="1"/>
          </p:cNvSpPr>
          <p:nvPr/>
        </p:nvSpPr>
        <p:spPr bwMode="auto">
          <a:xfrm>
            <a:off x="3641725" y="6038850"/>
            <a:ext cx="44354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93190" name="Oval 6"/>
          <p:cNvSpPr>
            <a:spLocks noChangeArrowheads="1"/>
          </p:cNvSpPr>
          <p:nvPr/>
        </p:nvSpPr>
        <p:spPr bwMode="auto">
          <a:xfrm>
            <a:off x="4038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93191" name="Text Box 7"/>
          <p:cNvSpPr txBox="1">
            <a:spLocks noChangeArrowheads="1"/>
          </p:cNvSpPr>
          <p:nvPr/>
        </p:nvSpPr>
        <p:spPr bwMode="auto">
          <a:xfrm>
            <a:off x="1279525" y="5756275"/>
            <a:ext cx="928459"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a:t>
            </a:r>
          </a:p>
        </p:txBody>
      </p:sp>
      <p:sp>
        <p:nvSpPr>
          <p:cNvPr id="93192" name="Line 8"/>
          <p:cNvSpPr>
            <a:spLocks noChangeShapeType="1"/>
          </p:cNvSpPr>
          <p:nvPr/>
        </p:nvSpPr>
        <p:spPr bwMode="auto">
          <a:xfrm flipV="1">
            <a:off x="2209800" y="5105400"/>
            <a:ext cx="1905000" cy="6858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6"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5122" name="Chart" r:id="rId4" imgW="6096000" imgH="4057712" progId="MSGraph.Chart.8">
              <p:embed followColorScheme="full"/>
            </p:oleObj>
          </a:graphicData>
        </a:graphic>
      </p:graphicFrame>
      <p:sp>
        <p:nvSpPr>
          <p:cNvPr id="103428"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103429"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03430" name="Oval 6"/>
          <p:cNvSpPr>
            <a:spLocks noChangeArrowheads="1"/>
          </p:cNvSpPr>
          <p:nvPr/>
        </p:nvSpPr>
        <p:spPr bwMode="auto">
          <a:xfrm>
            <a:off x="4038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03431" name="Text Box 7"/>
          <p:cNvSpPr txBox="1">
            <a:spLocks noChangeArrowheads="1"/>
          </p:cNvSpPr>
          <p:nvPr/>
        </p:nvSpPr>
        <p:spPr bwMode="auto">
          <a:xfrm>
            <a:off x="1600200" y="5867400"/>
            <a:ext cx="556563" cy="369332"/>
          </a:xfrm>
          <a:prstGeom prst="rect">
            <a:avLst/>
          </a:prstGeom>
          <a:noFill/>
          <a:ln w="9525">
            <a:noFill/>
            <a:miter lim="800000"/>
            <a:headEnd/>
            <a:tailEnd/>
          </a:ln>
          <a:effectLst/>
        </p:spPr>
        <p:txBody>
          <a:bodyPr wrap="none">
            <a:spAutoFit/>
          </a:bodyPr>
          <a:lstStyle/>
          <a:p>
            <a:r>
              <a:rPr lang="en-US" b="1" dirty="0">
                <a:solidFill>
                  <a:srgbClr val="0000CC"/>
                </a:solidFill>
                <a:effectLst/>
              </a:rPr>
              <a:t>No.</a:t>
            </a:r>
          </a:p>
        </p:txBody>
      </p:sp>
      <p:sp>
        <p:nvSpPr>
          <p:cNvPr id="103432" name="Line 8"/>
          <p:cNvSpPr>
            <a:spLocks noChangeShapeType="1"/>
          </p:cNvSpPr>
          <p:nvPr/>
        </p:nvSpPr>
        <p:spPr bwMode="auto">
          <a:xfrm flipV="1">
            <a:off x="2209800" y="5105400"/>
            <a:ext cx="1905000" cy="6858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6146" name="Chart" r:id="rId4" imgW="6096000" imgH="4057712" progId="MSGraph.Chart.8">
              <p:embed followColorScheme="full"/>
            </p:oleObj>
          </a:graphicData>
        </a:graphic>
      </p:graphicFrame>
      <p:sp>
        <p:nvSpPr>
          <p:cNvPr id="101380"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101381"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01382" name="Oval 6"/>
          <p:cNvSpPr>
            <a:spLocks noChangeArrowheads="1"/>
          </p:cNvSpPr>
          <p:nvPr/>
        </p:nvSpPr>
        <p:spPr bwMode="auto">
          <a:xfrm>
            <a:off x="4800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01383" name="Text Box 7"/>
          <p:cNvSpPr txBox="1">
            <a:spLocks noChangeArrowheads="1"/>
          </p:cNvSpPr>
          <p:nvPr/>
        </p:nvSpPr>
        <p:spPr bwMode="auto">
          <a:xfrm>
            <a:off x="1279525" y="5756275"/>
            <a:ext cx="928459"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a:t>
            </a:r>
          </a:p>
        </p:txBody>
      </p:sp>
      <p:sp>
        <p:nvSpPr>
          <p:cNvPr id="101384" name="Line 8"/>
          <p:cNvSpPr>
            <a:spLocks noChangeShapeType="1"/>
          </p:cNvSpPr>
          <p:nvPr/>
        </p:nvSpPr>
        <p:spPr bwMode="auto">
          <a:xfrm flipV="1">
            <a:off x="2209800" y="4800600"/>
            <a:ext cx="2590800" cy="9906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282"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7170" name="Chart" r:id="rId4" imgW="6096000" imgH="4057712" progId="MSGraph.Chart.8">
              <p:embed followColorScheme="full"/>
            </p:oleObj>
          </a:graphicData>
        </a:graphic>
      </p:graphicFrame>
      <p:sp>
        <p:nvSpPr>
          <p:cNvPr id="97284"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dirty="0"/>
              <a:t>The Bubble Sort algorithm looks at pairs of entries in the array, and swaps their order if needed.</a:t>
            </a:r>
          </a:p>
        </p:txBody>
      </p:sp>
      <p:sp>
        <p:nvSpPr>
          <p:cNvPr id="97285"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97286" name="Oval 6"/>
          <p:cNvSpPr>
            <a:spLocks noChangeArrowheads="1"/>
          </p:cNvSpPr>
          <p:nvPr/>
        </p:nvSpPr>
        <p:spPr bwMode="auto">
          <a:xfrm>
            <a:off x="4800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97287" name="Text Box 7"/>
          <p:cNvSpPr txBox="1">
            <a:spLocks noChangeArrowheads="1"/>
          </p:cNvSpPr>
          <p:nvPr/>
        </p:nvSpPr>
        <p:spPr bwMode="auto">
          <a:xfrm>
            <a:off x="1279525" y="5756275"/>
            <a:ext cx="556563" cy="369332"/>
          </a:xfrm>
          <a:prstGeom prst="rect">
            <a:avLst/>
          </a:prstGeom>
          <a:noFill/>
          <a:ln w="9525">
            <a:noFill/>
            <a:miter lim="800000"/>
            <a:headEnd/>
            <a:tailEnd/>
          </a:ln>
          <a:effectLst/>
        </p:spPr>
        <p:txBody>
          <a:bodyPr wrap="none">
            <a:spAutoFit/>
          </a:bodyPr>
          <a:lstStyle/>
          <a:p>
            <a:r>
              <a:rPr lang="en-US" b="1" dirty="0">
                <a:solidFill>
                  <a:srgbClr val="0000CC"/>
                </a:solidFill>
                <a:effectLst/>
              </a:rPr>
              <a:t>No.</a:t>
            </a:r>
          </a:p>
        </p:txBody>
      </p:sp>
      <p:sp>
        <p:nvSpPr>
          <p:cNvPr id="97288" name="Line 8"/>
          <p:cNvSpPr>
            <a:spLocks noChangeShapeType="1"/>
          </p:cNvSpPr>
          <p:nvPr/>
        </p:nvSpPr>
        <p:spPr bwMode="auto">
          <a:xfrm flipV="1">
            <a:off x="1828800" y="4800600"/>
            <a:ext cx="2971800" cy="10668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474"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8194" name="Chart" r:id="rId4" imgW="6096000" imgH="4057712" progId="MSGraph.Chart.8">
              <p:embed followColorScheme="full"/>
            </p:oleObj>
          </a:graphicData>
        </a:graphic>
      </p:graphicFrame>
      <p:sp>
        <p:nvSpPr>
          <p:cNvPr id="105476"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dirty="0"/>
              <a:t>The Bubble Sort algorithm looks at pairs of entries in the array, and swaps their order if needed.</a:t>
            </a:r>
          </a:p>
        </p:txBody>
      </p:sp>
      <p:sp>
        <p:nvSpPr>
          <p:cNvPr id="105477" name="Rectangle 5"/>
          <p:cNvSpPr>
            <a:spLocks noChangeArrowheads="1"/>
          </p:cNvSpPr>
          <p:nvPr/>
        </p:nvSpPr>
        <p:spPr bwMode="auto">
          <a:xfrm>
            <a:off x="3641725" y="6038850"/>
            <a:ext cx="44354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05478" name="Oval 6"/>
          <p:cNvSpPr>
            <a:spLocks noChangeArrowheads="1"/>
          </p:cNvSpPr>
          <p:nvPr/>
        </p:nvSpPr>
        <p:spPr bwMode="auto">
          <a:xfrm>
            <a:off x="5486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05479" name="Text Box 7"/>
          <p:cNvSpPr txBox="1">
            <a:spLocks noChangeArrowheads="1"/>
          </p:cNvSpPr>
          <p:nvPr/>
        </p:nvSpPr>
        <p:spPr bwMode="auto">
          <a:xfrm>
            <a:off x="1279525" y="5756275"/>
            <a:ext cx="928459"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a:t>
            </a:r>
          </a:p>
        </p:txBody>
      </p:sp>
      <p:sp>
        <p:nvSpPr>
          <p:cNvPr id="105480" name="Line 8"/>
          <p:cNvSpPr>
            <a:spLocks noChangeShapeType="1"/>
          </p:cNvSpPr>
          <p:nvPr/>
        </p:nvSpPr>
        <p:spPr bwMode="auto">
          <a:xfrm flipV="1">
            <a:off x="2209800" y="4800600"/>
            <a:ext cx="3276600" cy="9906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522"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9218" name="Chart" r:id="rId4" imgW="6096000" imgH="4057712" progId="MSGraph.Chart.8">
              <p:embed followColorScheme="full"/>
            </p:oleObj>
          </a:graphicData>
        </a:graphic>
      </p:graphicFrame>
      <p:sp>
        <p:nvSpPr>
          <p:cNvPr id="107524"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107525"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07526" name="Oval 6"/>
          <p:cNvSpPr>
            <a:spLocks noChangeArrowheads="1"/>
          </p:cNvSpPr>
          <p:nvPr/>
        </p:nvSpPr>
        <p:spPr bwMode="auto">
          <a:xfrm>
            <a:off x="5486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07527" name="Text Box 7"/>
          <p:cNvSpPr txBox="1">
            <a:spLocks noChangeArrowheads="1"/>
          </p:cNvSpPr>
          <p:nvPr/>
        </p:nvSpPr>
        <p:spPr bwMode="auto">
          <a:xfrm>
            <a:off x="1279525" y="5756275"/>
            <a:ext cx="659219" cy="369332"/>
          </a:xfrm>
          <a:prstGeom prst="rect">
            <a:avLst/>
          </a:prstGeom>
          <a:noFill/>
          <a:ln w="9525">
            <a:noFill/>
            <a:miter lim="800000"/>
            <a:headEnd/>
            <a:tailEnd/>
          </a:ln>
          <a:effectLst/>
        </p:spPr>
        <p:txBody>
          <a:bodyPr wrap="none">
            <a:spAutoFit/>
          </a:bodyPr>
          <a:lstStyle/>
          <a:p>
            <a:r>
              <a:rPr lang="en-US" b="1">
                <a:solidFill>
                  <a:srgbClr val="0000CC"/>
                </a:solidFill>
                <a:effectLst/>
              </a:rPr>
              <a:t>Yes!</a:t>
            </a:r>
          </a:p>
        </p:txBody>
      </p:sp>
      <p:sp>
        <p:nvSpPr>
          <p:cNvPr id="107528" name="Line 8"/>
          <p:cNvSpPr>
            <a:spLocks noChangeShapeType="1"/>
          </p:cNvSpPr>
          <p:nvPr/>
        </p:nvSpPr>
        <p:spPr bwMode="auto">
          <a:xfrm flipV="1">
            <a:off x="2209800" y="4800600"/>
            <a:ext cx="3276600" cy="9906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570"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0242" name="Chart" r:id="rId4" imgW="6096000" imgH="4057712" progId="MSGraph.Chart.8">
              <p:embed followColorScheme="full"/>
            </p:oleObj>
          </a:graphicData>
        </a:graphic>
      </p:graphicFrame>
      <p:sp>
        <p:nvSpPr>
          <p:cNvPr id="10957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109573"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09574" name="Oval 6"/>
          <p:cNvSpPr>
            <a:spLocks noChangeArrowheads="1"/>
          </p:cNvSpPr>
          <p:nvPr/>
        </p:nvSpPr>
        <p:spPr bwMode="auto">
          <a:xfrm>
            <a:off x="6248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09575" name="Text Box 7"/>
          <p:cNvSpPr txBox="1">
            <a:spLocks noChangeArrowheads="1"/>
          </p:cNvSpPr>
          <p:nvPr/>
        </p:nvSpPr>
        <p:spPr bwMode="auto">
          <a:xfrm>
            <a:off x="1279525" y="5756275"/>
            <a:ext cx="928459"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a:t>
            </a:r>
          </a:p>
        </p:txBody>
      </p:sp>
      <p:sp>
        <p:nvSpPr>
          <p:cNvPr id="109576" name="Line 8"/>
          <p:cNvSpPr>
            <a:spLocks noChangeShapeType="1"/>
          </p:cNvSpPr>
          <p:nvPr/>
        </p:nvSpPr>
        <p:spPr bwMode="auto">
          <a:xfrm flipV="1">
            <a:off x="2209800" y="4800600"/>
            <a:ext cx="3962400" cy="9906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18"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1266" name="Chart" r:id="rId4" imgW="6096000" imgH="4057712" progId="MSGraph.Chart.8">
              <p:embed followColorScheme="full"/>
            </p:oleObj>
          </a:graphicData>
        </a:graphic>
      </p:graphicFrame>
      <p:sp>
        <p:nvSpPr>
          <p:cNvPr id="111620"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The Bubble Sort algorithm looks at pairs of entries in the array, and swaps their order if needed.</a:t>
            </a:r>
          </a:p>
        </p:txBody>
      </p:sp>
      <p:sp>
        <p:nvSpPr>
          <p:cNvPr id="111621"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11622" name="Oval 6"/>
          <p:cNvSpPr>
            <a:spLocks noChangeArrowheads="1"/>
          </p:cNvSpPr>
          <p:nvPr/>
        </p:nvSpPr>
        <p:spPr bwMode="auto">
          <a:xfrm>
            <a:off x="6248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11623" name="Text Box 7"/>
          <p:cNvSpPr txBox="1">
            <a:spLocks noChangeArrowheads="1"/>
          </p:cNvSpPr>
          <p:nvPr/>
        </p:nvSpPr>
        <p:spPr bwMode="auto">
          <a:xfrm>
            <a:off x="1279525" y="5756275"/>
            <a:ext cx="659219" cy="369332"/>
          </a:xfrm>
          <a:prstGeom prst="rect">
            <a:avLst/>
          </a:prstGeom>
          <a:noFill/>
          <a:ln w="9525">
            <a:noFill/>
            <a:miter lim="800000"/>
            <a:headEnd/>
            <a:tailEnd/>
          </a:ln>
          <a:effectLst/>
        </p:spPr>
        <p:txBody>
          <a:bodyPr wrap="none">
            <a:spAutoFit/>
          </a:bodyPr>
          <a:lstStyle/>
          <a:p>
            <a:r>
              <a:rPr lang="en-US" b="1">
                <a:solidFill>
                  <a:srgbClr val="0000CC"/>
                </a:solidFill>
                <a:effectLst/>
              </a:rPr>
              <a:t>Yes!</a:t>
            </a:r>
          </a:p>
        </p:txBody>
      </p:sp>
      <p:sp>
        <p:nvSpPr>
          <p:cNvPr id="111624" name="Line 8"/>
          <p:cNvSpPr>
            <a:spLocks noChangeShapeType="1"/>
          </p:cNvSpPr>
          <p:nvPr/>
        </p:nvSpPr>
        <p:spPr bwMode="auto">
          <a:xfrm flipV="1">
            <a:off x="2209800" y="4800600"/>
            <a:ext cx="3962400" cy="9906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666"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2290" name="Chart" r:id="rId4" imgW="6096000" imgH="4057712" progId="MSGraph.Chart.8">
              <p:embed followColorScheme="full"/>
            </p:oleObj>
          </a:graphicData>
        </a:graphic>
      </p:graphicFrame>
      <p:sp>
        <p:nvSpPr>
          <p:cNvPr id="113668"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Repeat.</a:t>
            </a:r>
          </a:p>
        </p:txBody>
      </p:sp>
      <p:sp>
        <p:nvSpPr>
          <p:cNvPr id="113669" name="Rectangle 5"/>
          <p:cNvSpPr>
            <a:spLocks noChangeArrowheads="1"/>
          </p:cNvSpPr>
          <p:nvPr/>
        </p:nvSpPr>
        <p:spPr bwMode="auto">
          <a:xfrm>
            <a:off x="3641725" y="6038850"/>
            <a:ext cx="45116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13670" name="Oval 6"/>
          <p:cNvSpPr>
            <a:spLocks noChangeArrowheads="1"/>
          </p:cNvSpPr>
          <p:nvPr/>
        </p:nvSpPr>
        <p:spPr bwMode="auto">
          <a:xfrm>
            <a:off x="3276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13671" name="Text Box 7"/>
          <p:cNvSpPr txBox="1">
            <a:spLocks noChangeArrowheads="1"/>
          </p:cNvSpPr>
          <p:nvPr/>
        </p:nvSpPr>
        <p:spPr bwMode="auto">
          <a:xfrm>
            <a:off x="1279525" y="5756275"/>
            <a:ext cx="1364476" cy="369332"/>
          </a:xfrm>
          <a:prstGeom prst="rect">
            <a:avLst/>
          </a:prstGeom>
          <a:noFill/>
          <a:ln w="9525">
            <a:noFill/>
            <a:miter lim="800000"/>
            <a:headEnd/>
            <a:tailEnd/>
          </a:ln>
          <a:effectLst/>
        </p:spPr>
        <p:txBody>
          <a:bodyPr wrap="none">
            <a:spAutoFit/>
          </a:bodyPr>
          <a:lstStyle/>
          <a:p>
            <a:r>
              <a:rPr lang="en-US" b="1">
                <a:solidFill>
                  <a:srgbClr val="0000CC"/>
                </a:solidFill>
                <a:effectLst/>
              </a:rPr>
              <a:t>Swap? No.</a:t>
            </a:r>
          </a:p>
        </p:txBody>
      </p:sp>
      <p:sp>
        <p:nvSpPr>
          <p:cNvPr id="113672" name="Line 8"/>
          <p:cNvSpPr>
            <a:spLocks noChangeShapeType="1"/>
          </p:cNvSpPr>
          <p:nvPr/>
        </p:nvSpPr>
        <p:spPr bwMode="auto">
          <a:xfrm flipV="1">
            <a:off x="2209800" y="4953000"/>
            <a:ext cx="1066800" cy="8382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4" name="Object 1026">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3314" name="Chart" r:id="rId4" imgW="6096000" imgH="4057712" progId="MSGraph.Chart.8">
              <p:embed followColorScheme="full"/>
            </p:oleObj>
          </a:graphicData>
        </a:graphic>
      </p:graphicFrame>
      <p:sp>
        <p:nvSpPr>
          <p:cNvPr id="115716" name="Rectangle 1028"/>
          <p:cNvSpPr>
            <a:spLocks noGrp="1" noChangeArrowheads="1"/>
          </p:cNvSpPr>
          <p:nvPr>
            <p:ph type="body" sz="half" idx="1"/>
          </p:nvPr>
        </p:nvSpPr>
        <p:spPr>
          <a:xfrm>
            <a:off x="0" y="1981200"/>
            <a:ext cx="2743200" cy="4676775"/>
          </a:xfrm>
          <a:noFill/>
          <a:ln/>
        </p:spPr>
        <p:txBody>
          <a:bodyPr lIns="90488" tIns="44450" rIns="90488" bIns="44450"/>
          <a:lstStyle/>
          <a:p>
            <a:r>
              <a:rPr lang="en-US"/>
              <a:t>Repeat.</a:t>
            </a:r>
          </a:p>
        </p:txBody>
      </p:sp>
      <p:sp>
        <p:nvSpPr>
          <p:cNvPr id="115717" name="Rectangle 1029"/>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15718" name="Oval 1030"/>
          <p:cNvSpPr>
            <a:spLocks noChangeArrowheads="1"/>
          </p:cNvSpPr>
          <p:nvPr/>
        </p:nvSpPr>
        <p:spPr bwMode="auto">
          <a:xfrm>
            <a:off x="3962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15719" name="Text Box 1031"/>
          <p:cNvSpPr txBox="1">
            <a:spLocks noChangeArrowheads="1"/>
          </p:cNvSpPr>
          <p:nvPr/>
        </p:nvSpPr>
        <p:spPr bwMode="auto">
          <a:xfrm>
            <a:off x="1279525" y="5756275"/>
            <a:ext cx="1364476"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No.</a:t>
            </a:r>
          </a:p>
        </p:txBody>
      </p:sp>
      <p:sp>
        <p:nvSpPr>
          <p:cNvPr id="115720" name="Line 1032"/>
          <p:cNvSpPr>
            <a:spLocks noChangeShapeType="1"/>
          </p:cNvSpPr>
          <p:nvPr/>
        </p:nvSpPr>
        <p:spPr bwMode="auto">
          <a:xfrm flipV="1">
            <a:off x="2209800" y="5029200"/>
            <a:ext cx="1676400" cy="7620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4338" name="Chart" r:id="rId4" imgW="6096000" imgH="4057712" progId="MSGraph.Chart.8">
              <p:embed followColorScheme="full"/>
            </p:oleObj>
          </a:graphicData>
        </a:graphic>
      </p:graphicFrame>
      <p:sp>
        <p:nvSpPr>
          <p:cNvPr id="117764"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Repeat.</a:t>
            </a:r>
          </a:p>
        </p:txBody>
      </p:sp>
      <p:sp>
        <p:nvSpPr>
          <p:cNvPr id="117765"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17766" name="Oval 6"/>
          <p:cNvSpPr>
            <a:spLocks noChangeArrowheads="1"/>
          </p:cNvSpPr>
          <p:nvPr/>
        </p:nvSpPr>
        <p:spPr bwMode="auto">
          <a:xfrm>
            <a:off x="4724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17767"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17768" name="Line 8"/>
          <p:cNvSpPr>
            <a:spLocks noChangeShapeType="1"/>
          </p:cNvSpPr>
          <p:nvPr/>
        </p:nvSpPr>
        <p:spPr bwMode="auto">
          <a:xfrm flipV="1">
            <a:off x="2209800" y="4876800"/>
            <a:ext cx="2514600" cy="914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10"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5362" name="Chart" r:id="rId4" imgW="6096000" imgH="4057712" progId="MSGraph.Chart.8">
              <p:embed followColorScheme="full"/>
            </p:oleObj>
          </a:graphicData>
        </a:graphic>
      </p:graphicFrame>
      <p:sp>
        <p:nvSpPr>
          <p:cNvPr id="11981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Repeat.</a:t>
            </a:r>
          </a:p>
        </p:txBody>
      </p:sp>
      <p:sp>
        <p:nvSpPr>
          <p:cNvPr id="119813"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19814" name="Oval 6"/>
          <p:cNvSpPr>
            <a:spLocks noChangeArrowheads="1"/>
          </p:cNvSpPr>
          <p:nvPr/>
        </p:nvSpPr>
        <p:spPr bwMode="auto">
          <a:xfrm>
            <a:off x="4724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19815"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19816" name="Line 8"/>
          <p:cNvSpPr>
            <a:spLocks noChangeShapeType="1"/>
          </p:cNvSpPr>
          <p:nvPr/>
        </p:nvSpPr>
        <p:spPr bwMode="auto">
          <a:xfrm flipV="1">
            <a:off x="2209800" y="4876800"/>
            <a:ext cx="2514600" cy="914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58"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6386" name="Chart" r:id="rId4" imgW="6096000" imgH="4057712" progId="MSGraph.Chart.8">
              <p:embed followColorScheme="full"/>
            </p:oleObj>
          </a:graphicData>
        </a:graphic>
      </p:graphicFrame>
      <p:sp>
        <p:nvSpPr>
          <p:cNvPr id="121860"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Repeat.</a:t>
            </a:r>
          </a:p>
        </p:txBody>
      </p:sp>
      <p:sp>
        <p:nvSpPr>
          <p:cNvPr id="121861"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21862" name="Oval 6"/>
          <p:cNvSpPr>
            <a:spLocks noChangeArrowheads="1"/>
          </p:cNvSpPr>
          <p:nvPr/>
        </p:nvSpPr>
        <p:spPr bwMode="auto">
          <a:xfrm>
            <a:off x="5486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21863"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21864" name="Line 8"/>
          <p:cNvSpPr>
            <a:spLocks noChangeShapeType="1"/>
          </p:cNvSpPr>
          <p:nvPr/>
        </p:nvSpPr>
        <p:spPr bwMode="auto">
          <a:xfrm flipV="1">
            <a:off x="2209800" y="4876800"/>
            <a:ext cx="3276600" cy="914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8482" name="Object 2">
            <a:hlinkClick r:id="" action="ppaction://ole?verb=0"/>
          </p:cNvPr>
          <p:cNvGraphicFramePr>
            <a:graphicFrameLocks/>
          </p:cNvGraphicFramePr>
          <p:nvPr/>
        </p:nvGraphicFramePr>
        <p:xfrm>
          <a:off x="2757488" y="2428875"/>
          <a:ext cx="6080125" cy="4041775"/>
        </p:xfrm>
        <a:graphic>
          <a:graphicData uri="http://schemas.openxmlformats.org/presentationml/2006/ole">
            <p:oleObj spid="_x0000_s17410" name="Chart" r:id="rId4" imgW="6096000" imgH="4057712" progId="MSGraph.Chart.8">
              <p:embed followColorScheme="full"/>
            </p:oleObj>
          </a:graphicData>
        </a:graphic>
      </p:graphicFrame>
      <p:sp>
        <p:nvSpPr>
          <p:cNvPr id="148484"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Repeat.</a:t>
            </a:r>
          </a:p>
        </p:txBody>
      </p:sp>
      <p:sp>
        <p:nvSpPr>
          <p:cNvPr id="148485"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48486" name="Oval 6"/>
          <p:cNvSpPr>
            <a:spLocks noChangeArrowheads="1"/>
          </p:cNvSpPr>
          <p:nvPr/>
        </p:nvSpPr>
        <p:spPr bwMode="auto">
          <a:xfrm>
            <a:off x="54864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48487"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48488" name="Line 8"/>
          <p:cNvSpPr>
            <a:spLocks noChangeShapeType="1"/>
          </p:cNvSpPr>
          <p:nvPr/>
        </p:nvSpPr>
        <p:spPr bwMode="auto">
          <a:xfrm flipV="1">
            <a:off x="2209800" y="4876800"/>
            <a:ext cx="3276600" cy="914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5954"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18434" name="Chart" r:id="rId4" imgW="6096000" imgH="4057712" progId="MSGraph.Chart.8">
              <p:embed followColorScheme="full"/>
            </p:oleObj>
          </a:graphicData>
        </a:graphic>
      </p:graphicFrame>
      <p:sp>
        <p:nvSpPr>
          <p:cNvPr id="125956"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Loop over array n-1 times, swapping pairs of entries as needed.  </a:t>
            </a:r>
          </a:p>
        </p:txBody>
      </p:sp>
      <p:sp>
        <p:nvSpPr>
          <p:cNvPr id="125957"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25958" name="Oval 6"/>
          <p:cNvSpPr>
            <a:spLocks noChangeArrowheads="1"/>
          </p:cNvSpPr>
          <p:nvPr/>
        </p:nvSpPr>
        <p:spPr bwMode="auto">
          <a:xfrm>
            <a:off x="34290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25959" name="Text Box 7"/>
          <p:cNvSpPr txBox="1">
            <a:spLocks noChangeArrowheads="1"/>
          </p:cNvSpPr>
          <p:nvPr/>
        </p:nvSpPr>
        <p:spPr bwMode="auto">
          <a:xfrm>
            <a:off x="1279525" y="5756275"/>
            <a:ext cx="1364476"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No.</a:t>
            </a:r>
          </a:p>
        </p:txBody>
      </p:sp>
      <p:sp>
        <p:nvSpPr>
          <p:cNvPr id="125960" name="Line 8"/>
          <p:cNvSpPr>
            <a:spLocks noChangeShapeType="1"/>
          </p:cNvSpPr>
          <p:nvPr/>
        </p:nvSpPr>
        <p:spPr bwMode="auto">
          <a:xfrm flipV="1">
            <a:off x="2209800" y="5029200"/>
            <a:ext cx="1219200" cy="7620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002"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19458" name="Chart" r:id="rId4" imgW="6096000" imgH="4057712" progId="MSGraph.Chart.8">
              <p:embed followColorScheme="full"/>
            </p:oleObj>
          </a:graphicData>
        </a:graphic>
      </p:graphicFrame>
      <p:sp>
        <p:nvSpPr>
          <p:cNvPr id="128004"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Loop over array n-1 times, swapping pairs of entries as needed.  </a:t>
            </a:r>
          </a:p>
        </p:txBody>
      </p:sp>
      <p:sp>
        <p:nvSpPr>
          <p:cNvPr id="128005"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28006" name="Oval 6"/>
          <p:cNvSpPr>
            <a:spLocks noChangeArrowheads="1"/>
          </p:cNvSpPr>
          <p:nvPr/>
        </p:nvSpPr>
        <p:spPr bwMode="auto">
          <a:xfrm>
            <a:off x="41148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28007"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28008" name="Line 8"/>
          <p:cNvSpPr>
            <a:spLocks noChangeShapeType="1"/>
          </p:cNvSpPr>
          <p:nvPr/>
        </p:nvSpPr>
        <p:spPr bwMode="auto">
          <a:xfrm flipV="1">
            <a:off x="2209800" y="4495800"/>
            <a:ext cx="1905000" cy="1295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050"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20482" name="Chart" r:id="rId4" imgW="6096000" imgH="4057712" progId="MSGraph.Chart.8">
              <p:embed followColorScheme="full"/>
            </p:oleObj>
          </a:graphicData>
        </a:graphic>
      </p:graphicFrame>
      <p:sp>
        <p:nvSpPr>
          <p:cNvPr id="13005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Loop over array n-1 times, swapping pairs of entries as needed.  </a:t>
            </a:r>
          </a:p>
        </p:txBody>
      </p:sp>
      <p:sp>
        <p:nvSpPr>
          <p:cNvPr id="130053"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30054" name="Oval 6"/>
          <p:cNvSpPr>
            <a:spLocks noChangeArrowheads="1"/>
          </p:cNvSpPr>
          <p:nvPr/>
        </p:nvSpPr>
        <p:spPr bwMode="auto">
          <a:xfrm>
            <a:off x="41148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30055"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30056" name="Line 8"/>
          <p:cNvSpPr>
            <a:spLocks noChangeShapeType="1"/>
          </p:cNvSpPr>
          <p:nvPr/>
        </p:nvSpPr>
        <p:spPr bwMode="auto">
          <a:xfrm flipV="1">
            <a:off x="2209800" y="4495800"/>
            <a:ext cx="1905000" cy="12954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098"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21506" name="Chart" r:id="rId4" imgW="6096000" imgH="4057712" progId="MSGraph.Chart.8">
              <p:embed followColorScheme="full"/>
            </p:oleObj>
          </a:graphicData>
        </a:graphic>
      </p:graphicFrame>
      <p:sp>
        <p:nvSpPr>
          <p:cNvPr id="132100"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Loop over array n-1 times, swapping pairs of entries as needed.  </a:t>
            </a:r>
          </a:p>
        </p:txBody>
      </p:sp>
      <p:sp>
        <p:nvSpPr>
          <p:cNvPr id="132101"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32102" name="Oval 6"/>
          <p:cNvSpPr>
            <a:spLocks noChangeArrowheads="1"/>
          </p:cNvSpPr>
          <p:nvPr/>
        </p:nvSpPr>
        <p:spPr bwMode="auto">
          <a:xfrm>
            <a:off x="4800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32103" name="Text Box 7"/>
          <p:cNvSpPr txBox="1">
            <a:spLocks noChangeArrowheads="1"/>
          </p:cNvSpPr>
          <p:nvPr/>
        </p:nvSpPr>
        <p:spPr bwMode="auto">
          <a:xfrm>
            <a:off x="1279525" y="5756275"/>
            <a:ext cx="1450141" cy="369332"/>
          </a:xfrm>
          <a:prstGeom prst="rect">
            <a:avLst/>
          </a:prstGeom>
          <a:noFill/>
          <a:ln w="9525">
            <a:noFill/>
            <a:miter lim="800000"/>
            <a:headEnd/>
            <a:tailEnd/>
          </a:ln>
          <a:effectLst/>
        </p:spPr>
        <p:txBody>
          <a:bodyPr wrap="none">
            <a:spAutoFit/>
          </a:bodyPr>
          <a:lstStyle/>
          <a:p>
            <a:r>
              <a:rPr lang="en-US" b="1" dirty="0">
                <a:solidFill>
                  <a:srgbClr val="0000CC"/>
                </a:solidFill>
                <a:effectLst/>
              </a:rPr>
              <a:t>Swap? Yes.</a:t>
            </a:r>
          </a:p>
        </p:txBody>
      </p:sp>
      <p:sp>
        <p:nvSpPr>
          <p:cNvPr id="132104" name="Line 8"/>
          <p:cNvSpPr>
            <a:spLocks noChangeShapeType="1"/>
          </p:cNvSpPr>
          <p:nvPr/>
        </p:nvSpPr>
        <p:spPr bwMode="auto">
          <a:xfrm flipV="1">
            <a:off x="2209800" y="4953000"/>
            <a:ext cx="2590800" cy="838200"/>
          </a:xfrm>
          <a:prstGeom prst="line">
            <a:avLst/>
          </a:prstGeom>
          <a:noFill/>
          <a:ln w="38100">
            <a:solidFill>
              <a:srgbClr val="0000CC"/>
            </a:solidFill>
            <a:round/>
            <a:headEnd/>
            <a:tailEnd type="triangle" w="med" len="med"/>
          </a:ln>
          <a:effectLst/>
        </p:spPr>
        <p:txBody>
          <a:bodyPr/>
          <a:lstStyle/>
          <a:p>
            <a:endParaRPr lang="en-US" dirty="0"/>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146"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22530" name="Chart" r:id="rId4" imgW="6096000" imgH="4057712" progId="MSGraph.Chart.8">
              <p:embed followColorScheme="full"/>
            </p:oleObj>
          </a:graphicData>
        </a:graphic>
      </p:graphicFrame>
      <p:sp>
        <p:nvSpPr>
          <p:cNvPr id="134148"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Loop over array n-1 times, swapping pairs of entries as needed.  </a:t>
            </a:r>
          </a:p>
        </p:txBody>
      </p:sp>
      <p:sp>
        <p:nvSpPr>
          <p:cNvPr id="134149"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dirty="0">
                <a:effectLst/>
                <a:latin typeface="Helvetica" pitchFamily="34" charset="0"/>
              </a:rPr>
              <a:t>[0]</a:t>
            </a:r>
            <a:r>
              <a:rPr lang="en-US" sz="1800" dirty="0">
                <a:effectLst/>
                <a:latin typeface="Helvetica" pitchFamily="34" charset="0"/>
              </a:rPr>
              <a:t>       </a:t>
            </a:r>
            <a:r>
              <a:rPr lang="en-US" sz="1800" b="1" dirty="0">
                <a:effectLst/>
                <a:latin typeface="Helvetica" pitchFamily="34" charset="0"/>
              </a:rPr>
              <a:t>[1]        [2]       [3]        [4]       [5]  </a:t>
            </a:r>
          </a:p>
        </p:txBody>
      </p:sp>
      <p:sp>
        <p:nvSpPr>
          <p:cNvPr id="134150" name="Oval 6"/>
          <p:cNvSpPr>
            <a:spLocks noChangeArrowheads="1"/>
          </p:cNvSpPr>
          <p:nvPr/>
        </p:nvSpPr>
        <p:spPr bwMode="auto">
          <a:xfrm>
            <a:off x="4800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34151" name="Text Box 7"/>
          <p:cNvSpPr txBox="1">
            <a:spLocks noChangeArrowheads="1"/>
          </p:cNvSpPr>
          <p:nvPr/>
        </p:nvSpPr>
        <p:spPr bwMode="auto">
          <a:xfrm>
            <a:off x="1279525" y="5756275"/>
            <a:ext cx="1590948" cy="400110"/>
          </a:xfrm>
          <a:prstGeom prst="rect">
            <a:avLst/>
          </a:prstGeom>
          <a:noFill/>
          <a:ln w="9525">
            <a:noFill/>
            <a:miter lim="800000"/>
            <a:headEnd/>
            <a:tailEnd/>
          </a:ln>
          <a:effectLst/>
        </p:spPr>
        <p:txBody>
          <a:bodyPr wrap="none">
            <a:spAutoFit/>
          </a:bodyPr>
          <a:lstStyle/>
          <a:p>
            <a:r>
              <a:rPr lang="en-US" sz="2000" b="1" dirty="0">
                <a:solidFill>
                  <a:srgbClr val="0000CC"/>
                </a:solidFill>
                <a:effectLst/>
              </a:rPr>
              <a:t>Swap? Yes.</a:t>
            </a:r>
          </a:p>
        </p:txBody>
      </p:sp>
      <p:sp>
        <p:nvSpPr>
          <p:cNvPr id="134152" name="Line 8"/>
          <p:cNvSpPr>
            <a:spLocks noChangeShapeType="1"/>
          </p:cNvSpPr>
          <p:nvPr/>
        </p:nvSpPr>
        <p:spPr bwMode="auto">
          <a:xfrm flipV="1">
            <a:off x="2209800" y="4953000"/>
            <a:ext cx="2590800" cy="8382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90"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23554" name="Chart" r:id="rId4" imgW="6096000" imgH="4057712" progId="MSGraph.Chart.8">
              <p:embed followColorScheme="full"/>
            </p:oleObj>
          </a:graphicData>
        </a:graphic>
      </p:graphicFrame>
      <p:sp>
        <p:nvSpPr>
          <p:cNvPr id="14029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Continue looping, until done. </a:t>
            </a:r>
          </a:p>
        </p:txBody>
      </p:sp>
      <p:sp>
        <p:nvSpPr>
          <p:cNvPr id="140293"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40294" name="Oval 6"/>
          <p:cNvSpPr>
            <a:spLocks noChangeArrowheads="1"/>
          </p:cNvSpPr>
          <p:nvPr/>
        </p:nvSpPr>
        <p:spPr bwMode="auto">
          <a:xfrm>
            <a:off x="33528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40295" name="Text Box 7"/>
          <p:cNvSpPr txBox="1">
            <a:spLocks noChangeArrowheads="1"/>
          </p:cNvSpPr>
          <p:nvPr/>
        </p:nvSpPr>
        <p:spPr bwMode="auto">
          <a:xfrm>
            <a:off x="1279525" y="5756275"/>
            <a:ext cx="1590948" cy="400110"/>
          </a:xfrm>
          <a:prstGeom prst="rect">
            <a:avLst/>
          </a:prstGeom>
          <a:noFill/>
          <a:ln w="9525">
            <a:noFill/>
            <a:miter lim="800000"/>
            <a:headEnd/>
            <a:tailEnd/>
          </a:ln>
          <a:effectLst/>
        </p:spPr>
        <p:txBody>
          <a:bodyPr wrap="none">
            <a:spAutoFit/>
          </a:bodyPr>
          <a:lstStyle/>
          <a:p>
            <a:r>
              <a:rPr lang="en-US" sz="2000" b="1" dirty="0">
                <a:solidFill>
                  <a:srgbClr val="0000CC"/>
                </a:solidFill>
                <a:effectLst/>
              </a:rPr>
              <a:t>Swap? Yes.</a:t>
            </a:r>
          </a:p>
        </p:txBody>
      </p:sp>
      <p:sp>
        <p:nvSpPr>
          <p:cNvPr id="140296" name="Line 8"/>
          <p:cNvSpPr>
            <a:spLocks noChangeShapeType="1"/>
          </p:cNvSpPr>
          <p:nvPr/>
        </p:nvSpPr>
        <p:spPr bwMode="auto">
          <a:xfrm flipV="1">
            <a:off x="2209800" y="5029200"/>
            <a:ext cx="1219200" cy="7620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90" name="Object 2">
            <a:hlinkClick r:id="" action="ppaction://ole?verb=0"/>
          </p:cNvPr>
          <p:cNvGraphicFramePr>
            <a:graphicFrameLocks/>
          </p:cNvGraphicFramePr>
          <p:nvPr/>
        </p:nvGraphicFramePr>
        <p:xfrm>
          <a:off x="2835275" y="2428875"/>
          <a:ext cx="6080125" cy="4041775"/>
        </p:xfrm>
        <a:graphic>
          <a:graphicData uri="http://schemas.openxmlformats.org/presentationml/2006/ole">
            <p:oleObj spid="_x0000_s25602" name="Chart" r:id="rId4" imgW="6086394" imgH="4057712" progId="MSGraph.Chart.8">
              <p:embed followColorScheme="full"/>
            </p:oleObj>
          </a:graphicData>
        </a:graphic>
      </p:graphicFrame>
      <p:sp>
        <p:nvSpPr>
          <p:cNvPr id="14029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Continue looping, until done. </a:t>
            </a:r>
          </a:p>
        </p:txBody>
      </p:sp>
      <p:sp>
        <p:nvSpPr>
          <p:cNvPr id="140293"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40294" name="Oval 6"/>
          <p:cNvSpPr>
            <a:spLocks noChangeArrowheads="1"/>
          </p:cNvSpPr>
          <p:nvPr/>
        </p:nvSpPr>
        <p:spPr bwMode="auto">
          <a:xfrm>
            <a:off x="33528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40295" name="Text Box 7"/>
          <p:cNvSpPr txBox="1">
            <a:spLocks noChangeArrowheads="1"/>
          </p:cNvSpPr>
          <p:nvPr/>
        </p:nvSpPr>
        <p:spPr bwMode="auto">
          <a:xfrm>
            <a:off x="1279525" y="5756275"/>
            <a:ext cx="1590948" cy="400110"/>
          </a:xfrm>
          <a:prstGeom prst="rect">
            <a:avLst/>
          </a:prstGeom>
          <a:noFill/>
          <a:ln w="9525">
            <a:noFill/>
            <a:miter lim="800000"/>
            <a:headEnd/>
            <a:tailEnd/>
          </a:ln>
          <a:effectLst/>
        </p:spPr>
        <p:txBody>
          <a:bodyPr wrap="none">
            <a:spAutoFit/>
          </a:bodyPr>
          <a:lstStyle/>
          <a:p>
            <a:r>
              <a:rPr lang="en-US" sz="2000" b="1" dirty="0">
                <a:solidFill>
                  <a:srgbClr val="0000CC"/>
                </a:solidFill>
                <a:effectLst/>
              </a:rPr>
              <a:t>Swap? Yes.</a:t>
            </a:r>
          </a:p>
        </p:txBody>
      </p:sp>
      <p:sp>
        <p:nvSpPr>
          <p:cNvPr id="140296" name="Line 8"/>
          <p:cNvSpPr>
            <a:spLocks noChangeShapeType="1"/>
          </p:cNvSpPr>
          <p:nvPr/>
        </p:nvSpPr>
        <p:spPr bwMode="auto">
          <a:xfrm flipV="1">
            <a:off x="2209800" y="5029200"/>
            <a:ext cx="1219200" cy="7620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90" name="Object 2">
            <a:hlinkClick r:id="" action="ppaction://ole?verb=0"/>
          </p:cNvPr>
          <p:cNvGraphicFramePr>
            <a:graphicFrameLocks/>
          </p:cNvGraphicFramePr>
          <p:nvPr/>
        </p:nvGraphicFramePr>
        <p:xfrm>
          <a:off x="2838450" y="2428875"/>
          <a:ext cx="6100763" cy="4067175"/>
        </p:xfrm>
        <a:graphic>
          <a:graphicData uri="http://schemas.openxmlformats.org/presentationml/2006/ole">
            <p:oleObj spid="_x0000_s26626" name="Chart" r:id="rId4" imgW="6086394" imgH="4057712" progId="MSGraph.Chart.8">
              <p:embed followColorScheme="full"/>
            </p:oleObj>
          </a:graphicData>
        </a:graphic>
      </p:graphicFrame>
      <p:sp>
        <p:nvSpPr>
          <p:cNvPr id="140292" name="Rectangle 4"/>
          <p:cNvSpPr>
            <a:spLocks noGrp="1" noChangeArrowheads="1"/>
          </p:cNvSpPr>
          <p:nvPr>
            <p:ph type="body" sz="half" idx="1"/>
          </p:nvPr>
        </p:nvSpPr>
        <p:spPr>
          <a:xfrm>
            <a:off x="0" y="1981200"/>
            <a:ext cx="2743200" cy="4676775"/>
          </a:xfrm>
          <a:noFill/>
          <a:ln/>
        </p:spPr>
        <p:txBody>
          <a:bodyPr lIns="90488" tIns="44450" rIns="90488" bIns="44450"/>
          <a:lstStyle/>
          <a:p>
            <a:r>
              <a:rPr lang="en-US"/>
              <a:t>Continue looping, until done. </a:t>
            </a:r>
          </a:p>
        </p:txBody>
      </p:sp>
      <p:sp>
        <p:nvSpPr>
          <p:cNvPr id="140293" name="Rectangle 5"/>
          <p:cNvSpPr>
            <a:spLocks noChangeArrowheads="1"/>
          </p:cNvSpPr>
          <p:nvPr/>
        </p:nvSpPr>
        <p:spPr bwMode="auto">
          <a:xfrm>
            <a:off x="3641725" y="6038850"/>
            <a:ext cx="4383088"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140294" name="Oval 6"/>
          <p:cNvSpPr>
            <a:spLocks noChangeArrowheads="1"/>
          </p:cNvSpPr>
          <p:nvPr/>
        </p:nvSpPr>
        <p:spPr bwMode="auto">
          <a:xfrm>
            <a:off x="4038600" y="2819400"/>
            <a:ext cx="2057400" cy="3352800"/>
          </a:xfrm>
          <a:prstGeom prst="ellipse">
            <a:avLst/>
          </a:prstGeom>
          <a:noFill/>
          <a:ln w="38100">
            <a:solidFill>
              <a:srgbClr val="0000CC"/>
            </a:solidFill>
            <a:round/>
            <a:headEnd/>
            <a:tailEnd/>
          </a:ln>
          <a:effectLst/>
        </p:spPr>
        <p:txBody>
          <a:bodyPr wrap="none" anchor="ctr"/>
          <a:lstStyle/>
          <a:p>
            <a:endParaRPr lang="en-US"/>
          </a:p>
        </p:txBody>
      </p:sp>
      <p:sp>
        <p:nvSpPr>
          <p:cNvPr id="140295" name="Text Box 7"/>
          <p:cNvSpPr txBox="1">
            <a:spLocks noChangeArrowheads="1"/>
          </p:cNvSpPr>
          <p:nvPr/>
        </p:nvSpPr>
        <p:spPr bwMode="auto">
          <a:xfrm>
            <a:off x="1279525" y="5756275"/>
            <a:ext cx="1590948" cy="400110"/>
          </a:xfrm>
          <a:prstGeom prst="rect">
            <a:avLst/>
          </a:prstGeom>
          <a:noFill/>
          <a:ln w="9525">
            <a:noFill/>
            <a:miter lim="800000"/>
            <a:headEnd/>
            <a:tailEnd/>
          </a:ln>
          <a:effectLst/>
        </p:spPr>
        <p:txBody>
          <a:bodyPr wrap="none">
            <a:spAutoFit/>
          </a:bodyPr>
          <a:lstStyle/>
          <a:p>
            <a:r>
              <a:rPr lang="en-US" sz="2000" b="1" dirty="0">
                <a:solidFill>
                  <a:srgbClr val="0000CC"/>
                </a:solidFill>
                <a:effectLst/>
              </a:rPr>
              <a:t>Swap? Yes.</a:t>
            </a:r>
          </a:p>
        </p:txBody>
      </p:sp>
      <p:sp>
        <p:nvSpPr>
          <p:cNvPr id="140296" name="Line 8"/>
          <p:cNvSpPr>
            <a:spLocks noChangeShapeType="1"/>
          </p:cNvSpPr>
          <p:nvPr/>
        </p:nvSpPr>
        <p:spPr bwMode="auto">
          <a:xfrm flipV="1">
            <a:off x="2209800" y="4800600"/>
            <a:ext cx="1828800" cy="990600"/>
          </a:xfrm>
          <a:prstGeom prst="line">
            <a:avLst/>
          </a:prstGeom>
          <a:noFill/>
          <a:ln w="38100">
            <a:solidFill>
              <a:srgbClr val="0000CC"/>
            </a:solidFill>
            <a:round/>
            <a:headEnd/>
            <a:tailEnd type="triangle" w="med" len="med"/>
          </a:ln>
          <a:effectLst/>
        </p:spPr>
        <p:txBody>
          <a:bodyPr/>
          <a:lstStyle/>
          <a:p>
            <a:endParaRPr lang="en-US"/>
          </a:p>
        </p:txBody>
      </p:sp>
      <p:sp>
        <p:nvSpPr>
          <p:cNvPr id="10" name="Title 5"/>
          <p:cNvSpPr>
            <a:spLocks noGrp="1"/>
          </p:cNvSpPr>
          <p:nvPr>
            <p:ph type="title"/>
          </p:nvPr>
        </p:nvSpPr>
        <p:spPr/>
        <p:txBody>
          <a:bodyPr/>
          <a:lstStyle/>
          <a:p>
            <a:r>
              <a:rPr lang="en-US" dirty="0" smtClean="0"/>
              <a:t>Bubble Sort Algorithm</a:t>
            </a:r>
            <a:endParaRPr lang="en-US" dirty="0"/>
          </a:p>
        </p:txBody>
      </p:sp>
    </p:spTree>
  </p:cSld>
  <p:clrMapOvr>
    <a:masterClrMapping/>
  </p:clrMapOvr>
  <p:transition>
    <p:randomBar dir="ver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2994" name="Object 2">
            <a:hlinkClick r:id="" action="ppaction://ole?verb=0"/>
          </p:cNvPr>
          <p:cNvGraphicFramePr>
            <a:graphicFrameLocks/>
          </p:cNvGraphicFramePr>
          <p:nvPr/>
        </p:nvGraphicFramePr>
        <p:xfrm>
          <a:off x="2946400" y="2428875"/>
          <a:ext cx="5891213" cy="4041775"/>
        </p:xfrm>
        <a:graphic>
          <a:graphicData uri="http://schemas.openxmlformats.org/presentationml/2006/ole">
            <p:oleObj spid="_x0000_s24578" name="Chart" r:id="rId4" imgW="6096000" imgH="4057712" progId="MSGraph.Chart.8">
              <p:embed followColorScheme="full"/>
            </p:oleObj>
          </a:graphicData>
        </a:graphic>
      </p:graphicFrame>
      <p:sp>
        <p:nvSpPr>
          <p:cNvPr id="212996" name="Rectangle 4"/>
          <p:cNvSpPr>
            <a:spLocks noChangeArrowheads="1"/>
          </p:cNvSpPr>
          <p:nvPr/>
        </p:nvSpPr>
        <p:spPr bwMode="auto">
          <a:xfrm>
            <a:off x="3505200" y="6038850"/>
            <a:ext cx="4435475" cy="363538"/>
          </a:xfrm>
          <a:prstGeom prst="rect">
            <a:avLst/>
          </a:prstGeom>
          <a:solidFill>
            <a:srgbClr val="00B0F0"/>
          </a:solidFill>
          <a:ln w="12700">
            <a:noFill/>
            <a:miter lim="800000"/>
            <a:headEnd/>
            <a:tailEnd/>
          </a:ln>
          <a:effectLst/>
        </p:spPr>
        <p:txBody>
          <a:bodyPr lIns="90488" tIns="44450" rIns="90488" bIns="44450">
            <a:spAutoFit/>
          </a:bodyPr>
          <a:lstStyle/>
          <a:p>
            <a:pPr eaLnBrk="0" hangingPunct="0"/>
            <a:r>
              <a:rPr lang="en-US" sz="1800" b="1">
                <a:effectLst/>
                <a:latin typeface="Helvetica" pitchFamily="34" charset="0"/>
              </a:rPr>
              <a:t>[0]</a:t>
            </a:r>
            <a:r>
              <a:rPr lang="en-US" sz="1800">
                <a:effectLst/>
                <a:latin typeface="Helvetica" pitchFamily="34" charset="0"/>
              </a:rPr>
              <a:t>       </a:t>
            </a:r>
            <a:r>
              <a:rPr lang="en-US" sz="1800" b="1">
                <a:effectLst/>
                <a:latin typeface="Helvetica" pitchFamily="34" charset="0"/>
              </a:rPr>
              <a:t>[1]        [2]       [3]        [4]       [5]  </a:t>
            </a:r>
          </a:p>
        </p:txBody>
      </p:sp>
      <p:sp>
        <p:nvSpPr>
          <p:cNvPr id="6" name="Title 5"/>
          <p:cNvSpPr>
            <a:spLocks noGrp="1"/>
          </p:cNvSpPr>
          <p:nvPr>
            <p:ph type="title"/>
          </p:nvPr>
        </p:nvSpPr>
        <p:spPr/>
        <p:txBody>
          <a:bodyPr/>
          <a:lstStyle/>
          <a:p>
            <a:r>
              <a:rPr lang="en-US" dirty="0" smtClean="0"/>
              <a:t>Bubble Sort Algorithm -  Result</a:t>
            </a:r>
            <a:endParaRPr lang="en-US" dirty="0"/>
          </a:p>
        </p:txBody>
      </p:sp>
    </p:spTree>
  </p:cSld>
  <p:clrMapOvr>
    <a:masterClrMapping/>
  </p:clrMapOvr>
  <p:transition>
    <p:checke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Algorithm</a:t>
            </a:r>
            <a:endParaRPr lang="en-US" dirty="0"/>
          </a:p>
        </p:txBody>
      </p:sp>
      <p:sp>
        <p:nvSpPr>
          <p:cNvPr id="3" name="Content Placeholder 2"/>
          <p:cNvSpPr>
            <a:spLocks noGrp="1"/>
          </p:cNvSpPr>
          <p:nvPr>
            <p:ph idx="1"/>
          </p:nvPr>
        </p:nvSpPr>
        <p:spPr>
          <a:xfrm>
            <a:off x="304800" y="1066800"/>
            <a:ext cx="8534400" cy="5562600"/>
          </a:xfrm>
        </p:spPr>
        <p:txBody>
          <a:bodyPr>
            <a:normAutofit fontScale="85000" lnSpcReduction="20000"/>
          </a:bodyPr>
          <a:lstStyle/>
          <a:p>
            <a:pPr>
              <a:buNone/>
            </a:pPr>
            <a:r>
              <a:rPr lang="en-US" dirty="0" smtClean="0">
                <a:solidFill>
                  <a:srgbClr val="0000CC"/>
                </a:solidFill>
              </a:rPr>
              <a:t>procedure </a:t>
            </a:r>
            <a:r>
              <a:rPr lang="en-US" dirty="0" err="1" smtClean="0">
                <a:solidFill>
                  <a:srgbClr val="0000CC"/>
                </a:solidFill>
              </a:rPr>
              <a:t>bubbleSort</a:t>
            </a:r>
            <a:r>
              <a:rPr lang="en-US" dirty="0" smtClean="0">
                <a:solidFill>
                  <a:srgbClr val="0000CC"/>
                </a:solidFill>
              </a:rPr>
              <a:t>( A : list of </a:t>
            </a:r>
            <a:r>
              <a:rPr lang="en-US" dirty="0" err="1" smtClean="0">
                <a:solidFill>
                  <a:srgbClr val="0000CC"/>
                </a:solidFill>
              </a:rPr>
              <a:t>sortable</a:t>
            </a:r>
            <a:r>
              <a:rPr lang="en-US" dirty="0" smtClean="0">
                <a:solidFill>
                  <a:srgbClr val="0000CC"/>
                </a:solidFill>
              </a:rPr>
              <a:t> items )</a:t>
            </a:r>
          </a:p>
          <a:p>
            <a:pPr>
              <a:buNone/>
            </a:pPr>
            <a:r>
              <a:rPr lang="en-US" dirty="0" smtClean="0"/>
              <a:t>   n = length (A)</a:t>
            </a:r>
          </a:p>
          <a:p>
            <a:pPr>
              <a:buNone/>
            </a:pPr>
            <a:r>
              <a:rPr lang="en-US" dirty="0" smtClean="0"/>
              <a:t>   repeat  </a:t>
            </a:r>
          </a:p>
          <a:p>
            <a:pPr>
              <a:buNone/>
            </a:pPr>
            <a:r>
              <a:rPr lang="en-US" dirty="0" smtClean="0"/>
              <a:t>	 swapped = false</a:t>
            </a:r>
          </a:p>
          <a:p>
            <a:pPr>
              <a:buNone/>
            </a:pPr>
            <a:r>
              <a:rPr lang="en-US" dirty="0" smtClean="0"/>
              <a:t>     for </a:t>
            </a:r>
            <a:r>
              <a:rPr lang="en-US" dirty="0" err="1" smtClean="0"/>
              <a:t>i</a:t>
            </a:r>
            <a:r>
              <a:rPr lang="en-US" dirty="0" smtClean="0"/>
              <a:t> = 1 to n - 1 inclusive do:</a:t>
            </a:r>
          </a:p>
          <a:p>
            <a:pPr>
              <a:buNone/>
            </a:pPr>
            <a:r>
              <a:rPr lang="en-US" dirty="0" smtClean="0"/>
              <a:t>       </a:t>
            </a:r>
            <a:r>
              <a:rPr lang="en-US" dirty="0" smtClean="0">
                <a:solidFill>
                  <a:srgbClr val="0000CC"/>
                </a:solidFill>
              </a:rPr>
              <a:t>/* if this pair is out of order */</a:t>
            </a:r>
          </a:p>
          <a:p>
            <a:pPr>
              <a:buNone/>
            </a:pPr>
            <a:r>
              <a:rPr lang="en-US" dirty="0" smtClean="0"/>
              <a:t>       if A[i-1] &gt; A[</a:t>
            </a:r>
            <a:r>
              <a:rPr lang="en-US" dirty="0" err="1" smtClean="0"/>
              <a:t>i</a:t>
            </a:r>
            <a:r>
              <a:rPr lang="en-US" dirty="0" smtClean="0"/>
              <a:t>] then</a:t>
            </a:r>
          </a:p>
          <a:p>
            <a:pPr>
              <a:buNone/>
            </a:pPr>
            <a:r>
              <a:rPr lang="en-US" dirty="0" smtClean="0">
                <a:solidFill>
                  <a:srgbClr val="0000CC"/>
                </a:solidFill>
              </a:rPr>
              <a:t>         /* swap them and remember something changed */</a:t>
            </a:r>
          </a:p>
          <a:p>
            <a:pPr>
              <a:buNone/>
            </a:pPr>
            <a:r>
              <a:rPr lang="en-US" dirty="0" smtClean="0"/>
              <a:t>         swap( A[i-1], A[</a:t>
            </a:r>
            <a:r>
              <a:rPr lang="en-US" dirty="0" err="1" smtClean="0"/>
              <a:t>i</a:t>
            </a:r>
            <a:r>
              <a:rPr lang="en-US" dirty="0" smtClean="0"/>
              <a:t>] )</a:t>
            </a:r>
          </a:p>
          <a:p>
            <a:pPr>
              <a:buNone/>
            </a:pPr>
            <a:r>
              <a:rPr lang="en-US" dirty="0" smtClean="0"/>
              <a:t>         swapped = true</a:t>
            </a:r>
          </a:p>
          <a:p>
            <a:pPr>
              <a:buNone/>
            </a:pPr>
            <a:r>
              <a:rPr lang="en-US" dirty="0" smtClean="0"/>
              <a:t>       end if</a:t>
            </a:r>
          </a:p>
          <a:p>
            <a:pPr>
              <a:buNone/>
            </a:pPr>
            <a:r>
              <a:rPr lang="en-US" dirty="0" smtClean="0"/>
              <a:t>     end for</a:t>
            </a:r>
          </a:p>
          <a:p>
            <a:pPr>
              <a:buNone/>
            </a:pPr>
            <a:r>
              <a:rPr lang="en-US" dirty="0" smtClean="0"/>
              <a:t>   until not swapped</a:t>
            </a:r>
          </a:p>
          <a:p>
            <a:pPr>
              <a:buNone/>
            </a:pPr>
            <a:r>
              <a:rPr lang="en-US" dirty="0" smtClean="0"/>
              <a:t>end procedure</a:t>
            </a:r>
          </a:p>
          <a:p>
            <a:pPr>
              <a:buNone/>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Algorithm - Optimized</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Can be easily optimized by observing that the n-</a:t>
            </a:r>
            <a:r>
              <a:rPr lang="en-US" dirty="0" err="1" smtClean="0"/>
              <a:t>th</a:t>
            </a:r>
            <a:r>
              <a:rPr lang="en-US" dirty="0" smtClean="0"/>
              <a:t> pass finds the n-</a:t>
            </a:r>
            <a:r>
              <a:rPr lang="en-US" dirty="0" err="1" smtClean="0"/>
              <a:t>th</a:t>
            </a:r>
            <a:r>
              <a:rPr lang="en-US" dirty="0" smtClean="0"/>
              <a:t> largest element and puts it into its final place</a:t>
            </a:r>
          </a:p>
          <a:p>
            <a:r>
              <a:rPr lang="en-US" dirty="0" smtClean="0"/>
              <a:t>So, the inner loop can avoid looking at the last n-1 items when running for the n-</a:t>
            </a:r>
            <a:r>
              <a:rPr lang="en-US" dirty="0" err="1" smtClean="0"/>
              <a:t>th</a:t>
            </a:r>
            <a:r>
              <a:rPr lang="en-US" dirty="0" smtClean="0"/>
              <a:t> time:</a:t>
            </a:r>
          </a:p>
          <a:p>
            <a:pPr>
              <a:buNone/>
            </a:pPr>
            <a:r>
              <a:rPr lang="en-US" sz="3400" dirty="0" smtClean="0">
                <a:solidFill>
                  <a:srgbClr val="0000CC"/>
                </a:solidFill>
              </a:rPr>
              <a:t>procedure </a:t>
            </a:r>
            <a:r>
              <a:rPr lang="en-US" sz="3400" dirty="0" err="1" smtClean="0">
                <a:solidFill>
                  <a:srgbClr val="0000CC"/>
                </a:solidFill>
              </a:rPr>
              <a:t>bubbleSort</a:t>
            </a:r>
            <a:r>
              <a:rPr lang="en-US" sz="3400" dirty="0" smtClean="0">
                <a:solidFill>
                  <a:srgbClr val="0000CC"/>
                </a:solidFill>
              </a:rPr>
              <a:t>( A : list of </a:t>
            </a:r>
            <a:r>
              <a:rPr lang="en-US" sz="3400" dirty="0" err="1" smtClean="0">
                <a:solidFill>
                  <a:srgbClr val="0000CC"/>
                </a:solidFill>
              </a:rPr>
              <a:t>sortable</a:t>
            </a:r>
            <a:r>
              <a:rPr lang="en-US" sz="3400" dirty="0" smtClean="0">
                <a:solidFill>
                  <a:srgbClr val="0000CC"/>
                </a:solidFill>
              </a:rPr>
              <a:t> items )</a:t>
            </a:r>
          </a:p>
          <a:p>
            <a:pPr>
              <a:buNone/>
            </a:pPr>
            <a:r>
              <a:rPr lang="en-US" sz="3400" dirty="0" smtClean="0"/>
              <a:t>    n = length(A)</a:t>
            </a:r>
          </a:p>
          <a:p>
            <a:pPr>
              <a:buNone/>
            </a:pPr>
            <a:r>
              <a:rPr lang="en-US" sz="3400" dirty="0" smtClean="0"/>
              <a:t>    repeat</a:t>
            </a:r>
          </a:p>
          <a:p>
            <a:pPr>
              <a:buNone/>
            </a:pPr>
            <a:r>
              <a:rPr lang="en-US" sz="3400" dirty="0" smtClean="0"/>
              <a:t>       swapped = false</a:t>
            </a:r>
          </a:p>
          <a:p>
            <a:pPr>
              <a:buNone/>
            </a:pPr>
            <a:r>
              <a:rPr lang="en-US" sz="3400" dirty="0" smtClean="0"/>
              <a:t>       for </a:t>
            </a:r>
            <a:r>
              <a:rPr lang="en-US" sz="3400" dirty="0" err="1" smtClean="0"/>
              <a:t>i</a:t>
            </a:r>
            <a:r>
              <a:rPr lang="en-US" sz="3400" dirty="0" smtClean="0"/>
              <a:t> = 1 to n-1 inclusive do</a:t>
            </a:r>
          </a:p>
          <a:p>
            <a:pPr>
              <a:buNone/>
            </a:pPr>
            <a:r>
              <a:rPr lang="en-US" sz="3400" dirty="0" smtClean="0"/>
              <a:t>          if A[i-1] &gt; A[</a:t>
            </a:r>
            <a:r>
              <a:rPr lang="en-US" sz="3400" dirty="0" err="1" smtClean="0"/>
              <a:t>i</a:t>
            </a:r>
            <a:r>
              <a:rPr lang="en-US" sz="3400" dirty="0" smtClean="0"/>
              <a:t>] then</a:t>
            </a:r>
          </a:p>
          <a:p>
            <a:pPr>
              <a:buNone/>
            </a:pPr>
            <a:r>
              <a:rPr lang="en-US" sz="3400" dirty="0" smtClean="0"/>
              <a:t>             swap(A[i-1], A[</a:t>
            </a:r>
            <a:r>
              <a:rPr lang="en-US" sz="3400" dirty="0" err="1" smtClean="0"/>
              <a:t>i</a:t>
            </a:r>
            <a:r>
              <a:rPr lang="en-US" sz="3400" dirty="0" smtClean="0"/>
              <a:t>])</a:t>
            </a:r>
          </a:p>
          <a:p>
            <a:pPr>
              <a:buNone/>
            </a:pPr>
            <a:r>
              <a:rPr lang="en-US" sz="3400" dirty="0" smtClean="0"/>
              <a:t>             swapped = true</a:t>
            </a:r>
          </a:p>
          <a:p>
            <a:pPr>
              <a:buNone/>
            </a:pPr>
            <a:r>
              <a:rPr lang="en-US" sz="3400" dirty="0" smtClean="0"/>
              <a:t>          end if</a:t>
            </a:r>
          </a:p>
          <a:p>
            <a:pPr>
              <a:buNone/>
            </a:pPr>
            <a:r>
              <a:rPr lang="en-US" sz="3400" dirty="0" smtClean="0"/>
              <a:t>       end for</a:t>
            </a:r>
          </a:p>
          <a:p>
            <a:pPr>
              <a:buNone/>
            </a:pPr>
            <a:r>
              <a:rPr lang="en-US" sz="3400" dirty="0" smtClean="0">
                <a:solidFill>
                  <a:srgbClr val="0000CC"/>
                </a:solidFill>
              </a:rPr>
              <a:t>       n = n - 1</a:t>
            </a:r>
          </a:p>
          <a:p>
            <a:pPr>
              <a:buNone/>
            </a:pPr>
            <a:r>
              <a:rPr lang="en-US" sz="3400" dirty="0" smtClean="0"/>
              <a:t>    until not swapped</a:t>
            </a:r>
          </a:p>
          <a:p>
            <a:pPr>
              <a:buNone/>
            </a:pPr>
            <a:r>
              <a:rPr lang="en-US" sz="3400" dirty="0" smtClean="0"/>
              <a:t>end procedure</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 Algorithm – Optimized 2</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More generally, it can happen that more than one element is placed in their final position on a single pass.</a:t>
            </a:r>
          </a:p>
          <a:p>
            <a:r>
              <a:rPr lang="en-US" dirty="0" smtClean="0"/>
              <a:t>In particular, after every pass, all elements after the last swap are sorted, and do not need to be checked again. This allows us to skip over a lot of the elements, resulting in about a worst case 50% improvement in comparison count (though no improvement in swap counts), and adds very little complexity because the new code subsumes the "swapped" variable:</a:t>
            </a:r>
          </a:p>
          <a:p>
            <a:pPr>
              <a:buNone/>
            </a:pPr>
            <a:r>
              <a:rPr lang="en-US" sz="3400" dirty="0" smtClean="0">
                <a:solidFill>
                  <a:srgbClr val="0000CC"/>
                </a:solidFill>
              </a:rPr>
              <a:t>procedure </a:t>
            </a:r>
            <a:r>
              <a:rPr lang="en-US" sz="3400" dirty="0" err="1" smtClean="0">
                <a:solidFill>
                  <a:srgbClr val="0000CC"/>
                </a:solidFill>
              </a:rPr>
              <a:t>bubbleSort</a:t>
            </a:r>
            <a:r>
              <a:rPr lang="en-US" sz="3400" dirty="0" smtClean="0">
                <a:solidFill>
                  <a:srgbClr val="0000CC"/>
                </a:solidFill>
              </a:rPr>
              <a:t>( A : list of </a:t>
            </a:r>
            <a:r>
              <a:rPr lang="en-US" sz="3400" dirty="0" err="1" smtClean="0">
                <a:solidFill>
                  <a:srgbClr val="0000CC"/>
                </a:solidFill>
              </a:rPr>
              <a:t>sortable</a:t>
            </a:r>
            <a:r>
              <a:rPr lang="en-US" sz="3400" dirty="0" smtClean="0">
                <a:solidFill>
                  <a:srgbClr val="0000CC"/>
                </a:solidFill>
              </a:rPr>
              <a:t> items )</a:t>
            </a:r>
          </a:p>
          <a:p>
            <a:pPr>
              <a:buNone/>
            </a:pPr>
            <a:r>
              <a:rPr lang="en-US" sz="3400" dirty="0" smtClean="0"/>
              <a:t>    n = length(A)</a:t>
            </a:r>
          </a:p>
          <a:p>
            <a:pPr>
              <a:buNone/>
            </a:pPr>
            <a:r>
              <a:rPr lang="en-US" sz="3400" dirty="0" smtClean="0"/>
              <a:t>    repeat</a:t>
            </a:r>
          </a:p>
          <a:p>
            <a:pPr>
              <a:buNone/>
            </a:pPr>
            <a:r>
              <a:rPr lang="en-US" sz="3400" dirty="0" smtClean="0">
                <a:solidFill>
                  <a:srgbClr val="0000CC"/>
                </a:solidFill>
              </a:rPr>
              <a:t>       </a:t>
            </a:r>
            <a:r>
              <a:rPr lang="en-US" sz="3400" dirty="0" err="1" smtClean="0">
                <a:solidFill>
                  <a:srgbClr val="0000CC"/>
                </a:solidFill>
              </a:rPr>
              <a:t>newn</a:t>
            </a:r>
            <a:r>
              <a:rPr lang="en-US" sz="3400" dirty="0" smtClean="0">
                <a:solidFill>
                  <a:srgbClr val="0000CC"/>
                </a:solidFill>
              </a:rPr>
              <a:t> = 0</a:t>
            </a:r>
          </a:p>
          <a:p>
            <a:pPr>
              <a:buNone/>
            </a:pPr>
            <a:r>
              <a:rPr lang="en-US" sz="3400" dirty="0" smtClean="0"/>
              <a:t>       for </a:t>
            </a:r>
            <a:r>
              <a:rPr lang="en-US" sz="3400" dirty="0" err="1" smtClean="0"/>
              <a:t>i</a:t>
            </a:r>
            <a:r>
              <a:rPr lang="en-US" sz="3400" dirty="0" smtClean="0"/>
              <a:t> = 1 to n-1 inclusive do</a:t>
            </a:r>
          </a:p>
          <a:p>
            <a:pPr>
              <a:buNone/>
            </a:pPr>
            <a:r>
              <a:rPr lang="en-US" sz="3400" dirty="0" smtClean="0"/>
              <a:t>          if A[i-1] &gt; A[</a:t>
            </a:r>
            <a:r>
              <a:rPr lang="en-US" sz="3400" dirty="0" err="1" smtClean="0"/>
              <a:t>i</a:t>
            </a:r>
            <a:r>
              <a:rPr lang="en-US" sz="3400" dirty="0" smtClean="0"/>
              <a:t>] then</a:t>
            </a:r>
          </a:p>
          <a:p>
            <a:pPr>
              <a:buNone/>
            </a:pPr>
            <a:r>
              <a:rPr lang="en-US" sz="3400" dirty="0" smtClean="0"/>
              <a:t>             swap(A[i-1], A[</a:t>
            </a:r>
            <a:r>
              <a:rPr lang="en-US" sz="3400" dirty="0" err="1" smtClean="0"/>
              <a:t>i</a:t>
            </a:r>
            <a:r>
              <a:rPr lang="en-US" sz="3400" dirty="0" smtClean="0"/>
              <a:t>])</a:t>
            </a:r>
          </a:p>
          <a:p>
            <a:pPr>
              <a:buNone/>
            </a:pPr>
            <a:r>
              <a:rPr lang="en-US" sz="3400" dirty="0" smtClean="0"/>
              <a:t>             </a:t>
            </a:r>
            <a:r>
              <a:rPr lang="en-US" sz="3400" dirty="0" err="1" smtClean="0">
                <a:solidFill>
                  <a:srgbClr val="0000CC"/>
                </a:solidFill>
              </a:rPr>
              <a:t>newn</a:t>
            </a:r>
            <a:r>
              <a:rPr lang="en-US" sz="3400" dirty="0" smtClean="0">
                <a:solidFill>
                  <a:srgbClr val="0000CC"/>
                </a:solidFill>
              </a:rPr>
              <a:t> = </a:t>
            </a:r>
            <a:r>
              <a:rPr lang="en-US" sz="3400" dirty="0" err="1" smtClean="0">
                <a:solidFill>
                  <a:srgbClr val="0000CC"/>
                </a:solidFill>
              </a:rPr>
              <a:t>i</a:t>
            </a:r>
            <a:endParaRPr lang="en-US" sz="3400" dirty="0" smtClean="0">
              <a:solidFill>
                <a:srgbClr val="0000CC"/>
              </a:solidFill>
            </a:endParaRPr>
          </a:p>
          <a:p>
            <a:pPr>
              <a:buNone/>
            </a:pPr>
            <a:r>
              <a:rPr lang="en-US" sz="3400" dirty="0" smtClean="0"/>
              <a:t>          end if</a:t>
            </a:r>
          </a:p>
          <a:p>
            <a:pPr>
              <a:buNone/>
            </a:pPr>
            <a:r>
              <a:rPr lang="en-US" sz="3400" dirty="0" smtClean="0"/>
              <a:t>       end for</a:t>
            </a:r>
          </a:p>
          <a:p>
            <a:pPr>
              <a:buNone/>
            </a:pPr>
            <a:r>
              <a:rPr lang="en-US" sz="3400" dirty="0" smtClean="0">
                <a:solidFill>
                  <a:srgbClr val="0000CC"/>
                </a:solidFill>
              </a:rPr>
              <a:t>       n = </a:t>
            </a:r>
            <a:r>
              <a:rPr lang="en-US" sz="3400" dirty="0" err="1" smtClean="0">
                <a:solidFill>
                  <a:srgbClr val="0000CC"/>
                </a:solidFill>
              </a:rPr>
              <a:t>newn</a:t>
            </a:r>
            <a:endParaRPr lang="en-US" sz="3400" dirty="0" smtClean="0">
              <a:solidFill>
                <a:srgbClr val="0000CC"/>
              </a:solidFill>
            </a:endParaRPr>
          </a:p>
          <a:p>
            <a:pPr>
              <a:buNone/>
            </a:pPr>
            <a:r>
              <a:rPr lang="en-US" sz="3400" dirty="0" smtClean="0"/>
              <a:t>    until </a:t>
            </a:r>
            <a:r>
              <a:rPr lang="en-US" sz="3400" dirty="0" smtClean="0">
                <a:solidFill>
                  <a:srgbClr val="0000CC"/>
                </a:solidFill>
              </a:rPr>
              <a:t>n = 0</a:t>
            </a:r>
          </a:p>
          <a:p>
            <a:pPr>
              <a:buNone/>
            </a:pPr>
            <a:r>
              <a:rPr lang="en-US" sz="3400" dirty="0" smtClean="0"/>
              <a:t>end procedure</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en-US" dirty="0"/>
              <a:t>Bubble Sort </a:t>
            </a:r>
            <a:r>
              <a:rPr lang="en-US" dirty="0" smtClean="0"/>
              <a:t>Implementation Code</a:t>
            </a:r>
            <a:endParaRPr lang="en-US" dirty="0"/>
          </a:p>
        </p:txBody>
      </p:sp>
      <p:sp>
        <p:nvSpPr>
          <p:cNvPr id="25603" name="Rectangle 3"/>
          <p:cNvSpPr>
            <a:spLocks noGrp="1" noChangeArrowheads="1"/>
          </p:cNvSpPr>
          <p:nvPr>
            <p:ph type="body" idx="1"/>
          </p:nvPr>
        </p:nvSpPr>
        <p:spPr>
          <a:xfrm>
            <a:off x="457200" y="1219200"/>
            <a:ext cx="8382000" cy="5257800"/>
          </a:xfrm>
          <a:noFill/>
          <a:ln/>
        </p:spPr>
        <p:txBody>
          <a:bodyPr/>
          <a:lstStyle/>
          <a:p>
            <a:pPr>
              <a:lnSpc>
                <a:spcPct val="90000"/>
              </a:lnSpc>
              <a:buFontTx/>
              <a:buNone/>
            </a:pPr>
            <a:r>
              <a:rPr lang="en-US" sz="2000" b="1" dirty="0"/>
              <a:t>void </a:t>
            </a:r>
            <a:r>
              <a:rPr lang="en-US" sz="2000" b="1" dirty="0" err="1"/>
              <a:t>bubbleSort</a:t>
            </a:r>
            <a:r>
              <a:rPr lang="en-US" sz="2000" b="1" dirty="0"/>
              <a:t> (</a:t>
            </a:r>
            <a:r>
              <a:rPr lang="en-US" sz="2000" b="1" dirty="0" err="1"/>
              <a:t>int</a:t>
            </a:r>
            <a:r>
              <a:rPr lang="en-US" sz="2000" b="1" dirty="0"/>
              <a:t> </a:t>
            </a:r>
            <a:r>
              <a:rPr lang="en-US" sz="2000" b="1" dirty="0" smtClean="0"/>
              <a:t>list[ </a:t>
            </a:r>
            <a:r>
              <a:rPr lang="en-US" sz="2000" b="1" dirty="0"/>
              <a:t>] , </a:t>
            </a:r>
            <a:r>
              <a:rPr lang="en-US" sz="2000" b="1" dirty="0" err="1"/>
              <a:t>int</a:t>
            </a:r>
            <a:r>
              <a:rPr lang="en-US" sz="2000" b="1" dirty="0"/>
              <a:t> size</a:t>
            </a:r>
            <a:r>
              <a:rPr lang="en-US" sz="2000" b="1" dirty="0" smtClean="0"/>
              <a:t>) {</a:t>
            </a:r>
            <a:endParaRPr lang="en-US" sz="2000" b="1" dirty="0"/>
          </a:p>
          <a:p>
            <a:pPr>
              <a:lnSpc>
                <a:spcPct val="90000"/>
              </a:lnSpc>
              <a:buFontTx/>
              <a:buNone/>
            </a:pPr>
            <a:r>
              <a:rPr lang="en-US" sz="2000" b="1" dirty="0"/>
              <a:t>    </a:t>
            </a:r>
            <a:r>
              <a:rPr lang="en-US" sz="2000" b="1" dirty="0" err="1"/>
              <a:t>int</a:t>
            </a:r>
            <a:r>
              <a:rPr lang="en-US" sz="2000" b="1" dirty="0"/>
              <a:t> </a:t>
            </a:r>
            <a:r>
              <a:rPr lang="en-US" sz="2000" b="1" dirty="0" err="1"/>
              <a:t>i</a:t>
            </a:r>
            <a:r>
              <a:rPr lang="en-US" sz="2000" b="1" dirty="0"/>
              <a:t>, j, temp;</a:t>
            </a:r>
          </a:p>
          <a:p>
            <a:pPr>
              <a:lnSpc>
                <a:spcPct val="90000"/>
              </a:lnSpc>
              <a:buFontTx/>
              <a:buNone/>
            </a:pPr>
            <a:r>
              <a:rPr lang="en-US" sz="2000" b="1" dirty="0"/>
              <a:t>    for ( </a:t>
            </a:r>
            <a:r>
              <a:rPr lang="en-US" sz="2000" b="1" dirty="0" err="1"/>
              <a:t>i</a:t>
            </a:r>
            <a:r>
              <a:rPr lang="en-US" sz="2000" b="1" dirty="0"/>
              <a:t> = 0; </a:t>
            </a:r>
            <a:r>
              <a:rPr lang="en-US" sz="2000" b="1" dirty="0" err="1"/>
              <a:t>i</a:t>
            </a:r>
            <a:r>
              <a:rPr lang="en-US" sz="2000" b="1" dirty="0"/>
              <a:t> &lt; size; </a:t>
            </a:r>
            <a:r>
              <a:rPr lang="en-US" sz="2000" b="1" dirty="0" err="1"/>
              <a:t>i</a:t>
            </a:r>
            <a:r>
              <a:rPr lang="en-US" sz="2000" b="1" dirty="0"/>
              <a:t>++ ) </a:t>
            </a:r>
            <a:r>
              <a:rPr lang="en-US" sz="2000" b="1" dirty="0" smtClean="0"/>
              <a:t> {   </a:t>
            </a:r>
            <a:r>
              <a:rPr lang="en-US" sz="2000" b="1" dirty="0">
                <a:solidFill>
                  <a:srgbClr val="0000CC"/>
                </a:solidFill>
              </a:rPr>
              <a:t>/* controls passes through the list */</a:t>
            </a:r>
          </a:p>
          <a:p>
            <a:pPr>
              <a:lnSpc>
                <a:spcPct val="90000"/>
              </a:lnSpc>
              <a:buFontTx/>
              <a:buNone/>
            </a:pPr>
            <a:r>
              <a:rPr lang="en-US" sz="2000" b="1" dirty="0" smtClean="0"/>
              <a:t>        for </a:t>
            </a:r>
            <a:r>
              <a:rPr lang="en-US" sz="2000" b="1" dirty="0"/>
              <a:t>( j = 0; j &lt; size - 1; j++ )   </a:t>
            </a:r>
            <a:r>
              <a:rPr lang="en-US" sz="2000" b="1" dirty="0">
                <a:solidFill>
                  <a:srgbClr val="0000CC"/>
                </a:solidFill>
              </a:rPr>
              <a:t>/* performs adjacent comparisons */</a:t>
            </a:r>
          </a:p>
          <a:p>
            <a:pPr>
              <a:lnSpc>
                <a:spcPct val="90000"/>
              </a:lnSpc>
              <a:buFontTx/>
              <a:buNone/>
            </a:pPr>
            <a:r>
              <a:rPr lang="en-US" sz="2000" b="1" dirty="0"/>
              <a:t>	</a:t>
            </a:r>
            <a:r>
              <a:rPr lang="en-US" sz="2000" b="1" dirty="0" smtClean="0"/>
              <a:t>    {</a:t>
            </a:r>
            <a:endParaRPr lang="en-US" sz="2000" b="1" dirty="0"/>
          </a:p>
          <a:p>
            <a:pPr>
              <a:lnSpc>
                <a:spcPct val="90000"/>
              </a:lnSpc>
              <a:buFontTx/>
              <a:buNone/>
            </a:pPr>
            <a:r>
              <a:rPr lang="en-US" sz="2000" b="1" dirty="0"/>
              <a:t>	</a:t>
            </a:r>
            <a:r>
              <a:rPr lang="en-US" sz="2000" b="1" dirty="0" smtClean="0"/>
              <a:t>      if </a:t>
            </a:r>
            <a:r>
              <a:rPr lang="en-US" sz="2000" b="1" dirty="0"/>
              <a:t>( </a:t>
            </a:r>
            <a:r>
              <a:rPr lang="en-US" sz="2000" b="1" dirty="0" smtClean="0"/>
              <a:t>list[ </a:t>
            </a:r>
            <a:r>
              <a:rPr lang="en-US" sz="2000" b="1" dirty="0"/>
              <a:t>j ] &gt; </a:t>
            </a:r>
            <a:r>
              <a:rPr lang="en-US" sz="2000" b="1" dirty="0" smtClean="0"/>
              <a:t>list[ </a:t>
            </a:r>
            <a:r>
              <a:rPr lang="en-US" sz="2000" b="1" dirty="0"/>
              <a:t>j+1 ] ) </a:t>
            </a:r>
            <a:r>
              <a:rPr lang="en-US" sz="2000" b="1" dirty="0" smtClean="0">
                <a:solidFill>
                  <a:srgbClr val="0000CC"/>
                </a:solidFill>
              </a:rPr>
              <a:t>/* </a:t>
            </a:r>
            <a:r>
              <a:rPr lang="en-US" sz="2000" b="1" dirty="0">
                <a:solidFill>
                  <a:srgbClr val="0000CC"/>
                </a:solidFill>
              </a:rPr>
              <a:t>determines if a swap should occur */</a:t>
            </a:r>
          </a:p>
          <a:p>
            <a:pPr>
              <a:lnSpc>
                <a:spcPct val="90000"/>
              </a:lnSpc>
              <a:buFontTx/>
              <a:buNone/>
            </a:pPr>
            <a:r>
              <a:rPr lang="en-US" sz="2000" b="1" dirty="0"/>
              <a:t>		</a:t>
            </a:r>
            <a:r>
              <a:rPr lang="en-US" sz="2000" b="1" dirty="0" smtClean="0"/>
              <a:t>{</a:t>
            </a:r>
            <a:endParaRPr lang="en-US" sz="2000" b="1" dirty="0"/>
          </a:p>
          <a:p>
            <a:pPr>
              <a:lnSpc>
                <a:spcPct val="90000"/>
              </a:lnSpc>
              <a:buFontTx/>
              <a:buNone/>
            </a:pPr>
            <a:r>
              <a:rPr lang="en-US" sz="2000" b="1" dirty="0"/>
              <a:t>		</a:t>
            </a:r>
            <a:r>
              <a:rPr lang="en-US" sz="2000" b="1" dirty="0" smtClean="0"/>
              <a:t>   temp </a:t>
            </a:r>
            <a:r>
              <a:rPr lang="en-US" sz="2000" b="1" dirty="0"/>
              <a:t>= </a:t>
            </a:r>
            <a:r>
              <a:rPr lang="en-US" sz="2000" b="1" dirty="0" smtClean="0"/>
              <a:t>list[ </a:t>
            </a:r>
            <a:r>
              <a:rPr lang="en-US" sz="2000" b="1" dirty="0"/>
              <a:t>j ];       </a:t>
            </a:r>
            <a:r>
              <a:rPr lang="en-US" sz="2000" b="1" dirty="0">
                <a:solidFill>
                  <a:srgbClr val="0000CC"/>
                </a:solidFill>
              </a:rPr>
              <a:t>/* swap is performed */</a:t>
            </a:r>
          </a:p>
          <a:p>
            <a:pPr>
              <a:lnSpc>
                <a:spcPct val="90000"/>
              </a:lnSpc>
              <a:buFontTx/>
              <a:buNone/>
            </a:pPr>
            <a:r>
              <a:rPr lang="en-US" sz="2000" b="1" dirty="0"/>
              <a:t>		</a:t>
            </a:r>
            <a:r>
              <a:rPr lang="en-US" sz="2000" b="1" dirty="0" smtClean="0"/>
              <a:t>   list[ </a:t>
            </a:r>
            <a:r>
              <a:rPr lang="en-US" sz="2000" b="1" dirty="0"/>
              <a:t>j ] = </a:t>
            </a:r>
            <a:r>
              <a:rPr lang="en-US" sz="2000" b="1" dirty="0" smtClean="0"/>
              <a:t>list[ </a:t>
            </a:r>
            <a:r>
              <a:rPr lang="en-US" sz="2000" b="1" dirty="0"/>
              <a:t>j + 1 ];</a:t>
            </a:r>
          </a:p>
          <a:p>
            <a:pPr>
              <a:lnSpc>
                <a:spcPct val="90000"/>
              </a:lnSpc>
              <a:buFontTx/>
              <a:buNone/>
            </a:pPr>
            <a:r>
              <a:rPr lang="en-US" sz="2000" b="1" dirty="0"/>
              <a:t>		</a:t>
            </a:r>
            <a:r>
              <a:rPr lang="en-US" sz="2000" b="1" dirty="0" smtClean="0"/>
              <a:t>   list[ </a:t>
            </a:r>
            <a:r>
              <a:rPr lang="en-US" sz="2000" b="1" dirty="0"/>
              <a:t>j+1 ] = temp;</a:t>
            </a:r>
          </a:p>
          <a:p>
            <a:pPr>
              <a:lnSpc>
                <a:spcPct val="90000"/>
              </a:lnSpc>
              <a:buFontTx/>
              <a:buNone/>
            </a:pPr>
            <a:r>
              <a:rPr lang="en-US" sz="2000" b="1" dirty="0"/>
              <a:t>		</a:t>
            </a:r>
            <a:r>
              <a:rPr lang="en-US" sz="2000" b="1" dirty="0" smtClean="0"/>
              <a:t>} </a:t>
            </a:r>
            <a:r>
              <a:rPr lang="en-US" sz="2000" b="1" dirty="0" smtClean="0">
                <a:solidFill>
                  <a:srgbClr val="0000CC"/>
                </a:solidFill>
              </a:rPr>
              <a:t>// end of if statement</a:t>
            </a:r>
            <a:endParaRPr lang="en-US" sz="2000" b="1" dirty="0">
              <a:solidFill>
                <a:srgbClr val="0000CC"/>
              </a:solidFill>
            </a:endParaRPr>
          </a:p>
          <a:p>
            <a:pPr>
              <a:lnSpc>
                <a:spcPct val="90000"/>
              </a:lnSpc>
              <a:buFontTx/>
              <a:buNone/>
            </a:pPr>
            <a:r>
              <a:rPr lang="en-US" sz="2000" b="1" dirty="0"/>
              <a:t>	</a:t>
            </a:r>
            <a:r>
              <a:rPr lang="en-US" sz="2000" b="1" dirty="0" smtClean="0"/>
              <a:t>    } </a:t>
            </a:r>
            <a:r>
              <a:rPr lang="en-US" sz="2000" b="1" dirty="0" smtClean="0">
                <a:solidFill>
                  <a:srgbClr val="0000CC"/>
                </a:solidFill>
              </a:rPr>
              <a:t>// end of inner for loop</a:t>
            </a:r>
            <a:endParaRPr lang="en-US" sz="2000" b="1" dirty="0">
              <a:solidFill>
                <a:srgbClr val="0000CC"/>
              </a:solidFill>
            </a:endParaRPr>
          </a:p>
          <a:p>
            <a:pPr>
              <a:lnSpc>
                <a:spcPct val="90000"/>
              </a:lnSpc>
              <a:buFontTx/>
              <a:buNone/>
            </a:pPr>
            <a:r>
              <a:rPr lang="en-US" sz="2000" b="1" dirty="0"/>
              <a:t>	</a:t>
            </a:r>
            <a:r>
              <a:rPr lang="en-US" sz="2000" b="1" dirty="0" smtClean="0"/>
              <a:t>} </a:t>
            </a:r>
            <a:r>
              <a:rPr lang="en-US" sz="2000" b="1" dirty="0" smtClean="0">
                <a:solidFill>
                  <a:srgbClr val="0000CC"/>
                </a:solidFill>
              </a:rPr>
              <a:t>// end of outer for loop</a:t>
            </a:r>
            <a:endParaRPr lang="en-US" sz="2000" b="1" dirty="0">
              <a:solidFill>
                <a:srgbClr val="0000CC"/>
              </a:solidFill>
            </a:endParaRPr>
          </a:p>
          <a:p>
            <a:pPr>
              <a:lnSpc>
                <a:spcPct val="90000"/>
              </a:lnSpc>
              <a:buFontTx/>
              <a:buNone/>
            </a:pPr>
            <a:r>
              <a:rPr lang="en-US" sz="2000" b="1" dirty="0" smtClean="0"/>
              <a:t>} </a:t>
            </a:r>
            <a:r>
              <a:rPr lang="en-US" sz="2000" b="1" dirty="0" smtClean="0">
                <a:solidFill>
                  <a:srgbClr val="0000CC"/>
                </a:solidFill>
              </a:rPr>
              <a:t>// end of function </a:t>
            </a:r>
            <a:endParaRPr lang="en-US" sz="2000" b="1" dirty="0">
              <a:solidFill>
                <a:srgbClr val="0000CC"/>
              </a:solidFill>
            </a:endParaRPr>
          </a:p>
          <a:p>
            <a:pPr>
              <a:lnSpc>
                <a:spcPct val="90000"/>
              </a:lnSpc>
              <a:buFontTx/>
              <a:buNone/>
            </a:pPr>
            <a:endParaRPr lang="en-US" sz="2000" b="1"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US" dirty="0" smtClean="0"/>
              <a:t>Bubble </a:t>
            </a:r>
            <a:r>
              <a:rPr lang="en-US" dirty="0"/>
              <a:t>Sort Using Call-by-reference</a:t>
            </a:r>
          </a:p>
        </p:txBody>
      </p:sp>
      <p:sp>
        <p:nvSpPr>
          <p:cNvPr id="11269" name="Rectangle 5"/>
          <p:cNvSpPr>
            <a:spLocks noGrp="1" noChangeArrowheads="1"/>
          </p:cNvSpPr>
          <p:nvPr>
            <p:ph idx="1"/>
          </p:nvPr>
        </p:nvSpPr>
        <p:spPr>
          <a:xfrm>
            <a:off x="304800" y="1066800"/>
            <a:ext cx="8534400" cy="5410200"/>
          </a:xfrm>
        </p:spPr>
        <p:txBody>
          <a:bodyPr>
            <a:normAutofit lnSpcReduction="10000"/>
          </a:bodyPr>
          <a:lstStyle/>
          <a:p>
            <a:r>
              <a:rPr lang="en-US" dirty="0"/>
              <a:t>Implement </a:t>
            </a:r>
            <a:r>
              <a:rPr lang="en-US" dirty="0" err="1"/>
              <a:t>bubblesort</a:t>
            </a:r>
            <a:r>
              <a:rPr lang="en-US" dirty="0"/>
              <a:t> using pointers</a:t>
            </a:r>
          </a:p>
          <a:p>
            <a:pPr lvl="1"/>
            <a:r>
              <a:rPr lang="en-US" dirty="0"/>
              <a:t>Swap two elements</a:t>
            </a:r>
          </a:p>
          <a:p>
            <a:pPr lvl="1"/>
            <a:r>
              <a:rPr lang="en-US" b="1" dirty="0">
                <a:latin typeface="Courier New" pitchFamily="49" charset="0"/>
              </a:rPr>
              <a:t>swap</a:t>
            </a:r>
            <a:r>
              <a:rPr lang="en-US" dirty="0"/>
              <a:t> function must receive address (using </a:t>
            </a:r>
            <a:r>
              <a:rPr lang="en-US" b="1" dirty="0">
                <a:latin typeface="Courier New" pitchFamily="49" charset="0"/>
              </a:rPr>
              <a:t>&amp;</a:t>
            </a:r>
            <a:r>
              <a:rPr lang="en-US" dirty="0"/>
              <a:t>) of array elements</a:t>
            </a:r>
          </a:p>
          <a:p>
            <a:pPr lvl="2"/>
            <a:r>
              <a:rPr lang="en-US" dirty="0"/>
              <a:t>Array elements have call-by-value default</a:t>
            </a:r>
          </a:p>
          <a:p>
            <a:pPr lvl="1"/>
            <a:r>
              <a:rPr lang="en-US" dirty="0"/>
              <a:t>Using pointers and the </a:t>
            </a:r>
            <a:r>
              <a:rPr lang="en-US" b="1" dirty="0">
                <a:latin typeface="Courier New" pitchFamily="49" charset="0"/>
              </a:rPr>
              <a:t>*</a:t>
            </a:r>
            <a:r>
              <a:rPr lang="en-US" dirty="0"/>
              <a:t> operator, </a:t>
            </a:r>
            <a:r>
              <a:rPr lang="en-US" b="1" dirty="0">
                <a:latin typeface="Courier New" pitchFamily="49" charset="0"/>
              </a:rPr>
              <a:t>swap</a:t>
            </a:r>
            <a:r>
              <a:rPr lang="en-US" dirty="0"/>
              <a:t> can switch array elements</a:t>
            </a:r>
          </a:p>
          <a:p>
            <a:r>
              <a:rPr lang="en-US" dirty="0" err="1"/>
              <a:t>Psuedocode</a:t>
            </a:r>
            <a:endParaRPr lang="en-US" dirty="0"/>
          </a:p>
          <a:p>
            <a:pPr lvl="2">
              <a:buFontTx/>
              <a:buNone/>
            </a:pPr>
            <a:r>
              <a:rPr lang="en-US" i="1" dirty="0">
                <a:solidFill>
                  <a:schemeClr val="accent2"/>
                </a:solidFill>
              </a:rPr>
              <a:t>Initialize array</a:t>
            </a:r>
          </a:p>
          <a:p>
            <a:pPr lvl="2">
              <a:buFontTx/>
              <a:buNone/>
            </a:pPr>
            <a:r>
              <a:rPr lang="en-US" i="1" dirty="0">
                <a:solidFill>
                  <a:schemeClr val="accent2"/>
                </a:solidFill>
              </a:rPr>
              <a:t>    print data in original order</a:t>
            </a:r>
          </a:p>
          <a:p>
            <a:pPr lvl="2">
              <a:buFontTx/>
              <a:buNone/>
            </a:pPr>
            <a:r>
              <a:rPr lang="en-US" i="1" dirty="0">
                <a:solidFill>
                  <a:schemeClr val="accent2"/>
                </a:solidFill>
              </a:rPr>
              <a:t>Call function </a:t>
            </a:r>
            <a:r>
              <a:rPr lang="en-US" i="1" dirty="0" err="1">
                <a:solidFill>
                  <a:schemeClr val="accent2"/>
                </a:solidFill>
              </a:rPr>
              <a:t>bubblesort</a:t>
            </a:r>
            <a:endParaRPr lang="en-US" i="1" dirty="0">
              <a:solidFill>
                <a:schemeClr val="accent2"/>
              </a:solidFill>
            </a:endParaRPr>
          </a:p>
          <a:p>
            <a:pPr lvl="2">
              <a:buFontTx/>
              <a:buNone/>
            </a:pPr>
            <a:r>
              <a:rPr lang="en-US" i="1" dirty="0">
                <a:solidFill>
                  <a:schemeClr val="accent2"/>
                </a:solidFill>
              </a:rPr>
              <a:t>	print sorted array</a:t>
            </a:r>
          </a:p>
          <a:p>
            <a:pPr lvl="2">
              <a:buFontTx/>
              <a:buNone/>
            </a:pPr>
            <a:r>
              <a:rPr lang="en-US" i="1" dirty="0">
                <a:solidFill>
                  <a:schemeClr val="accent2"/>
                </a:solidFill>
              </a:rPr>
              <a:t>Define </a:t>
            </a:r>
            <a:r>
              <a:rPr lang="en-US" i="1" dirty="0" err="1" smtClean="0">
                <a:solidFill>
                  <a:schemeClr val="accent2"/>
                </a:solidFill>
              </a:rPr>
              <a:t>bubblesort</a:t>
            </a:r>
            <a:r>
              <a:rPr lang="en-US" i="1" dirty="0" smtClean="0">
                <a:solidFill>
                  <a:schemeClr val="accent2"/>
                </a:solidFill>
              </a:rPr>
              <a:t> and Swap functions</a:t>
            </a:r>
            <a:endParaRPr lang="en-US" i="1" dirty="0">
              <a:solidFill>
                <a:schemeClr val="accent2"/>
              </a:solidFill>
            </a:endParaRPr>
          </a:p>
          <a:p>
            <a:pPr lvl="1"/>
            <a:endParaRPr lang="en-US" i="1" dirty="0">
              <a:solidFill>
                <a:schemeClr val="accent2"/>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subTitle" sz="quarter" idx="1"/>
          </p:nvPr>
        </p:nvSpPr>
        <p:spPr>
          <a:xfrm>
            <a:off x="6705600" y="762000"/>
            <a:ext cx="2438400" cy="6096000"/>
          </a:xfrm>
        </p:spPr>
        <p:txBody>
          <a:bodyPr/>
          <a:lstStyle/>
          <a:p>
            <a:r>
              <a:rPr lang="en-US">
                <a:cs typeface="Times New Roman" pitchFamily="18" charset="0"/>
              </a:rPr>
              <a:t>1.  Initialize array</a:t>
            </a:r>
          </a:p>
          <a:p>
            <a:endParaRPr lang="en-US">
              <a:cs typeface="Times New Roman" pitchFamily="18" charset="0"/>
            </a:endParaRPr>
          </a:p>
          <a:p>
            <a:r>
              <a:rPr lang="en-US">
                <a:cs typeface="Times New Roman" pitchFamily="18" charset="0"/>
              </a:rPr>
              <a:t>1.1  Declare variables</a:t>
            </a:r>
          </a:p>
          <a:p>
            <a:endParaRPr lang="en-US">
              <a:cs typeface="Times New Roman" pitchFamily="18" charset="0"/>
            </a:endParaRPr>
          </a:p>
          <a:p>
            <a:r>
              <a:rPr lang="en-US">
                <a:cs typeface="Times New Roman" pitchFamily="18" charset="0"/>
              </a:rPr>
              <a:t>2.  Print array</a:t>
            </a:r>
          </a:p>
          <a:p>
            <a:endParaRPr lang="en-US">
              <a:cs typeface="Times New Roman" pitchFamily="18" charset="0"/>
            </a:endParaRPr>
          </a:p>
          <a:p>
            <a:r>
              <a:rPr lang="en-US">
                <a:cs typeface="Times New Roman" pitchFamily="18" charset="0"/>
              </a:rPr>
              <a:t>2.1  Call </a:t>
            </a:r>
            <a:r>
              <a:rPr lang="en-US">
                <a:latin typeface="Courier New" pitchFamily="49" charset="0"/>
                <a:cs typeface="Times New Roman" pitchFamily="18" charset="0"/>
              </a:rPr>
              <a:t>bubbleSort</a:t>
            </a:r>
            <a:endParaRPr lang="en-US">
              <a:cs typeface="Times New Roman" pitchFamily="18" charset="0"/>
            </a:endParaRPr>
          </a:p>
          <a:p>
            <a:endParaRPr lang="en-US">
              <a:cs typeface="Times New Roman" pitchFamily="18" charset="0"/>
            </a:endParaRPr>
          </a:p>
          <a:p>
            <a:r>
              <a:rPr lang="en-US">
                <a:cs typeface="Times New Roman" pitchFamily="18" charset="0"/>
              </a:rPr>
              <a:t>2.2  Print array</a:t>
            </a:r>
          </a:p>
          <a:p>
            <a:endParaRPr lang="en-US"/>
          </a:p>
        </p:txBody>
      </p:sp>
      <p:grpSp>
        <p:nvGrpSpPr>
          <p:cNvPr id="2" name="Group 3"/>
          <p:cNvGrpSpPr>
            <a:grpSpLocks/>
          </p:cNvGrpSpPr>
          <p:nvPr/>
        </p:nvGrpSpPr>
        <p:grpSpPr bwMode="auto">
          <a:xfrm>
            <a:off x="0" y="0"/>
            <a:ext cx="6781800" cy="6645428"/>
            <a:chOff x="0" y="-49"/>
            <a:chExt cx="3072" cy="11692"/>
          </a:xfrm>
        </p:grpSpPr>
        <p:grpSp>
          <p:nvGrpSpPr>
            <p:cNvPr id="3" name="Group 4"/>
            <p:cNvGrpSpPr>
              <a:grpSpLocks/>
            </p:cNvGrpSpPr>
            <p:nvPr/>
          </p:nvGrpSpPr>
          <p:grpSpPr bwMode="auto">
            <a:xfrm>
              <a:off x="0" y="-49"/>
              <a:ext cx="3072" cy="472"/>
              <a:chOff x="0" y="-49"/>
              <a:chExt cx="3072" cy="472"/>
            </a:xfrm>
          </p:grpSpPr>
          <p:sp>
            <p:nvSpPr>
              <p:cNvPr id="60421" name="Rectangle 5"/>
              <p:cNvSpPr>
                <a:spLocks noChangeArrowheads="1"/>
              </p:cNvSpPr>
              <p:nvPr/>
            </p:nvSpPr>
            <p:spPr bwMode="auto">
              <a:xfrm>
                <a:off x="0" y="-4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22" name="Rectangle 6"/>
              <p:cNvSpPr>
                <a:spLocks noChangeArrowheads="1"/>
              </p:cNvSpPr>
              <p:nvPr/>
            </p:nvSpPr>
            <p:spPr bwMode="auto">
              <a:xfrm>
                <a:off x="0" y="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	</a:t>
                </a:r>
                <a:r>
                  <a:rPr lang="en-US" sz="1100" b="1">
                    <a:solidFill>
                      <a:srgbClr val="33CC33"/>
                    </a:solidFill>
                    <a:latin typeface="Courier New" pitchFamily="49" charset="0"/>
                  </a:rPr>
                  <a:t>/* Fig. 7.15: fig07_15.c</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4" name="Group 7"/>
            <p:cNvGrpSpPr>
              <a:grpSpLocks/>
            </p:cNvGrpSpPr>
            <p:nvPr/>
          </p:nvGrpSpPr>
          <p:grpSpPr bwMode="auto">
            <a:xfrm>
              <a:off x="0" y="325"/>
              <a:ext cx="3072" cy="472"/>
              <a:chOff x="0" y="325"/>
              <a:chExt cx="3072" cy="472"/>
            </a:xfrm>
          </p:grpSpPr>
          <p:sp>
            <p:nvSpPr>
              <p:cNvPr id="60424" name="Rectangle 8"/>
              <p:cNvSpPr>
                <a:spLocks noChangeArrowheads="1"/>
              </p:cNvSpPr>
              <p:nvPr/>
            </p:nvSpPr>
            <p:spPr bwMode="auto">
              <a:xfrm>
                <a:off x="0" y="325"/>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25" name="Rectangle 9"/>
              <p:cNvSpPr>
                <a:spLocks noChangeArrowheads="1"/>
              </p:cNvSpPr>
              <p:nvPr/>
            </p:nvSpPr>
            <p:spPr bwMode="auto">
              <a:xfrm>
                <a:off x="0" y="37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	</a:t>
                </a:r>
                <a:r>
                  <a:rPr lang="en-US" sz="1100" b="1">
                    <a:latin typeface="Courier New" pitchFamily="49" charset="0"/>
                  </a:rPr>
                  <a:t>   </a:t>
                </a:r>
                <a:r>
                  <a:rPr lang="en-US" sz="1100" b="1">
                    <a:solidFill>
                      <a:srgbClr val="33CC33"/>
                    </a:solidFill>
                    <a:latin typeface="Courier New" pitchFamily="49" charset="0"/>
                  </a:rPr>
                  <a:t>This program puts values into an array, sorts the values into</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5" name="Group 10"/>
            <p:cNvGrpSpPr>
              <a:grpSpLocks/>
            </p:cNvGrpSpPr>
            <p:nvPr/>
          </p:nvGrpSpPr>
          <p:grpSpPr bwMode="auto">
            <a:xfrm>
              <a:off x="0" y="699"/>
              <a:ext cx="3072" cy="472"/>
              <a:chOff x="0" y="699"/>
              <a:chExt cx="3072" cy="472"/>
            </a:xfrm>
          </p:grpSpPr>
          <p:sp>
            <p:nvSpPr>
              <p:cNvPr id="60427" name="Rectangle 11"/>
              <p:cNvSpPr>
                <a:spLocks noChangeArrowheads="1"/>
              </p:cNvSpPr>
              <p:nvPr/>
            </p:nvSpPr>
            <p:spPr bwMode="auto">
              <a:xfrm>
                <a:off x="0" y="69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28" name="Rectangle 12"/>
              <p:cNvSpPr>
                <a:spLocks noChangeArrowheads="1"/>
              </p:cNvSpPr>
              <p:nvPr/>
            </p:nvSpPr>
            <p:spPr bwMode="auto">
              <a:xfrm>
                <a:off x="0" y="74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3	</a:t>
                </a:r>
                <a:r>
                  <a:rPr lang="en-US" sz="1100" b="1">
                    <a:latin typeface="Courier New" pitchFamily="49" charset="0"/>
                  </a:rPr>
                  <a:t>   </a:t>
                </a:r>
                <a:r>
                  <a:rPr lang="en-US" sz="1100" b="1">
                    <a:solidFill>
                      <a:srgbClr val="33CC33"/>
                    </a:solidFill>
                    <a:latin typeface="Courier New" pitchFamily="49" charset="0"/>
                  </a:rPr>
                  <a:t>ascending order, and prints the resulting array.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6" name="Group 13"/>
            <p:cNvGrpSpPr>
              <a:grpSpLocks/>
            </p:cNvGrpSpPr>
            <p:nvPr/>
          </p:nvGrpSpPr>
          <p:grpSpPr bwMode="auto">
            <a:xfrm>
              <a:off x="0" y="1073"/>
              <a:ext cx="3072" cy="472"/>
              <a:chOff x="0" y="1073"/>
              <a:chExt cx="3072" cy="472"/>
            </a:xfrm>
          </p:grpSpPr>
          <p:sp>
            <p:nvSpPr>
              <p:cNvPr id="60430" name="Rectangle 14"/>
              <p:cNvSpPr>
                <a:spLocks noChangeArrowheads="1"/>
              </p:cNvSpPr>
              <p:nvPr/>
            </p:nvSpPr>
            <p:spPr bwMode="auto">
              <a:xfrm>
                <a:off x="0" y="1073"/>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31" name="Rectangle 15"/>
              <p:cNvSpPr>
                <a:spLocks noChangeArrowheads="1"/>
              </p:cNvSpPr>
              <p:nvPr/>
            </p:nvSpPr>
            <p:spPr bwMode="auto">
              <a:xfrm>
                <a:off x="0" y="112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dirty="0">
                    <a:solidFill>
                      <a:srgbClr val="4D8DFF"/>
                    </a:solidFill>
                    <a:latin typeface="Courier New" pitchFamily="49" charset="0"/>
                  </a:rPr>
                  <a:t>	4	</a:t>
                </a:r>
                <a:r>
                  <a:rPr lang="en-US" sz="1100" b="1" dirty="0">
                    <a:solidFill>
                      <a:srgbClr val="275AFF"/>
                    </a:solidFill>
                    <a:latin typeface="Courier New" pitchFamily="49" charset="0"/>
                  </a:rPr>
                  <a:t>#include</a:t>
                </a:r>
                <a:r>
                  <a:rPr lang="en-US" sz="1100" b="1" dirty="0">
                    <a:latin typeface="Courier New" pitchFamily="49" charset="0"/>
                  </a:rPr>
                  <a:t> &lt;</a:t>
                </a:r>
                <a:r>
                  <a:rPr lang="en-US" sz="1100" b="1" dirty="0" err="1">
                    <a:latin typeface="Courier New" pitchFamily="49" charset="0"/>
                  </a:rPr>
                  <a:t>stdio.h</a:t>
                </a:r>
                <a:r>
                  <a:rPr lang="en-US" sz="1100" b="1" dirty="0">
                    <a:latin typeface="Courier New" pitchFamily="49" charset="0"/>
                  </a:rPr>
                  <a:t>&gt;</a:t>
                </a:r>
              </a:p>
              <a:p>
                <a:pPr>
                  <a:spcBef>
                    <a:spcPct val="0"/>
                  </a:spcBef>
                  <a:tabLst>
                    <a:tab pos="139700" algn="r"/>
                    <a:tab pos="292100" algn="l"/>
                  </a:tabLst>
                </a:pPr>
                <a:endParaRPr lang="en-US" sz="1100" b="1" dirty="0">
                  <a:solidFill>
                    <a:schemeClr val="tx1"/>
                  </a:solidFill>
                  <a:latin typeface="Courier New" pitchFamily="49" charset="0"/>
                </a:endParaRPr>
              </a:p>
            </p:txBody>
          </p:sp>
        </p:grpSp>
        <p:grpSp>
          <p:nvGrpSpPr>
            <p:cNvPr id="7" name="Group 16"/>
            <p:cNvGrpSpPr>
              <a:grpSpLocks/>
            </p:cNvGrpSpPr>
            <p:nvPr/>
          </p:nvGrpSpPr>
          <p:grpSpPr bwMode="auto">
            <a:xfrm>
              <a:off x="0" y="1447"/>
              <a:ext cx="3072" cy="472"/>
              <a:chOff x="0" y="1447"/>
              <a:chExt cx="3072" cy="472"/>
            </a:xfrm>
          </p:grpSpPr>
          <p:sp>
            <p:nvSpPr>
              <p:cNvPr id="60433" name="Rectangle 17"/>
              <p:cNvSpPr>
                <a:spLocks noChangeArrowheads="1"/>
              </p:cNvSpPr>
              <p:nvPr/>
            </p:nvSpPr>
            <p:spPr bwMode="auto">
              <a:xfrm>
                <a:off x="0" y="1447"/>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34" name="Rectangle 18"/>
              <p:cNvSpPr>
                <a:spLocks noChangeArrowheads="1"/>
              </p:cNvSpPr>
              <p:nvPr/>
            </p:nvSpPr>
            <p:spPr bwMode="auto">
              <a:xfrm>
                <a:off x="0" y="149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5	</a:t>
                </a:r>
                <a:r>
                  <a:rPr lang="en-US" sz="1100" b="1">
                    <a:solidFill>
                      <a:srgbClr val="275AFF"/>
                    </a:solidFill>
                    <a:latin typeface="Courier New" pitchFamily="49" charset="0"/>
                  </a:rPr>
                  <a:t>#define</a:t>
                </a:r>
                <a:r>
                  <a:rPr lang="en-US" sz="1100" b="1">
                    <a:latin typeface="Courier New" pitchFamily="49" charset="0"/>
                  </a:rPr>
                  <a:t> SIZE 10</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8" name="Group 19"/>
            <p:cNvGrpSpPr>
              <a:grpSpLocks/>
            </p:cNvGrpSpPr>
            <p:nvPr/>
          </p:nvGrpSpPr>
          <p:grpSpPr bwMode="auto">
            <a:xfrm>
              <a:off x="0" y="1821"/>
              <a:ext cx="3072" cy="472"/>
              <a:chOff x="0" y="1821"/>
              <a:chExt cx="3072" cy="472"/>
            </a:xfrm>
          </p:grpSpPr>
          <p:sp>
            <p:nvSpPr>
              <p:cNvPr id="60436" name="Rectangle 20"/>
              <p:cNvSpPr>
                <a:spLocks noChangeArrowheads="1"/>
              </p:cNvSpPr>
              <p:nvPr/>
            </p:nvSpPr>
            <p:spPr bwMode="auto">
              <a:xfrm>
                <a:off x="0" y="1821"/>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37" name="Rectangle 21"/>
              <p:cNvSpPr>
                <a:spLocks noChangeArrowheads="1"/>
              </p:cNvSpPr>
              <p:nvPr/>
            </p:nvSpPr>
            <p:spPr bwMode="auto">
              <a:xfrm>
                <a:off x="0" y="187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6	</a:t>
                </a:r>
                <a:r>
                  <a:rPr lang="en-US" sz="1100" b="1">
                    <a:solidFill>
                      <a:srgbClr val="275AFF"/>
                    </a:solidFill>
                    <a:latin typeface="Courier New" pitchFamily="49" charset="0"/>
                  </a:rPr>
                  <a:t>void</a:t>
                </a:r>
                <a:r>
                  <a:rPr lang="en-US" sz="1100" b="1">
                    <a:latin typeface="Courier New" pitchFamily="49" charset="0"/>
                  </a:rPr>
                  <a:t> bubbleSort( </a:t>
                </a:r>
                <a:r>
                  <a:rPr lang="en-US" sz="1100" b="1">
                    <a:solidFill>
                      <a:srgbClr val="275AFF"/>
                    </a:solidFill>
                    <a:latin typeface="Courier New" pitchFamily="49" charset="0"/>
                  </a:rPr>
                  <a:t>int</a:t>
                </a:r>
                <a:r>
                  <a:rPr lang="en-US" sz="1100" b="1">
                    <a:latin typeface="Courier New" pitchFamily="49" charset="0"/>
                  </a:rPr>
                  <a:t> *, </a:t>
                </a:r>
                <a:r>
                  <a:rPr lang="en-US" sz="1100" b="1">
                    <a:solidFill>
                      <a:srgbClr val="275AFF"/>
                    </a:solidFill>
                    <a:latin typeface="Courier New" pitchFamily="49" charset="0"/>
                  </a:rPr>
                  <a:t>const</a:t>
                </a:r>
                <a:r>
                  <a:rPr lang="en-US" sz="1100" b="1">
                    <a:latin typeface="Courier New" pitchFamily="49" charset="0"/>
                  </a:rPr>
                  <a:t> </a:t>
                </a:r>
                <a:r>
                  <a:rPr lang="en-US" sz="1100" b="1">
                    <a:solidFill>
                      <a:srgbClr val="275AFF"/>
                    </a:solidFill>
                    <a:latin typeface="Courier New" pitchFamily="49" charset="0"/>
                  </a:rPr>
                  <a:t>int</a:t>
                </a:r>
                <a:r>
                  <a:rPr lang="en-US" sz="1100" b="1">
                    <a:latin typeface="Courier New" pitchFamily="49" charset="0"/>
                  </a:rPr>
                  <a:t>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9" name="Group 22"/>
            <p:cNvGrpSpPr>
              <a:grpSpLocks/>
            </p:cNvGrpSpPr>
            <p:nvPr/>
          </p:nvGrpSpPr>
          <p:grpSpPr bwMode="auto">
            <a:xfrm>
              <a:off x="0" y="2195"/>
              <a:ext cx="3072" cy="472"/>
              <a:chOff x="0" y="2195"/>
              <a:chExt cx="3072" cy="472"/>
            </a:xfrm>
          </p:grpSpPr>
          <p:sp>
            <p:nvSpPr>
              <p:cNvPr id="60439" name="Rectangle 23"/>
              <p:cNvSpPr>
                <a:spLocks noChangeArrowheads="1"/>
              </p:cNvSpPr>
              <p:nvPr/>
            </p:nvSpPr>
            <p:spPr bwMode="auto">
              <a:xfrm>
                <a:off x="0" y="2195"/>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40" name="Rectangle 24"/>
              <p:cNvSpPr>
                <a:spLocks noChangeArrowheads="1"/>
              </p:cNvSpPr>
              <p:nvPr/>
            </p:nvSpPr>
            <p:spPr bwMode="auto">
              <a:xfrm>
                <a:off x="0" y="224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7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0" name="Group 25"/>
            <p:cNvGrpSpPr>
              <a:grpSpLocks/>
            </p:cNvGrpSpPr>
            <p:nvPr/>
          </p:nvGrpSpPr>
          <p:grpSpPr bwMode="auto">
            <a:xfrm>
              <a:off x="0" y="2569"/>
              <a:ext cx="3072" cy="472"/>
              <a:chOff x="0" y="2569"/>
              <a:chExt cx="3072" cy="472"/>
            </a:xfrm>
          </p:grpSpPr>
          <p:sp>
            <p:nvSpPr>
              <p:cNvPr id="60442" name="Rectangle 26"/>
              <p:cNvSpPr>
                <a:spLocks noChangeArrowheads="1"/>
              </p:cNvSpPr>
              <p:nvPr/>
            </p:nvSpPr>
            <p:spPr bwMode="auto">
              <a:xfrm>
                <a:off x="0" y="256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43" name="Rectangle 27"/>
              <p:cNvSpPr>
                <a:spLocks noChangeArrowheads="1"/>
              </p:cNvSpPr>
              <p:nvPr/>
            </p:nvSpPr>
            <p:spPr bwMode="auto">
              <a:xfrm>
                <a:off x="0" y="261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8	</a:t>
                </a:r>
                <a:r>
                  <a:rPr lang="en-US" sz="1100" b="1">
                    <a:solidFill>
                      <a:srgbClr val="275AFF"/>
                    </a:solidFill>
                    <a:latin typeface="Courier New" pitchFamily="49" charset="0"/>
                  </a:rPr>
                  <a:t>int</a:t>
                </a:r>
                <a:r>
                  <a:rPr lang="en-US" sz="1100" b="1">
                    <a:latin typeface="Courier New" pitchFamily="49" charset="0"/>
                  </a:rPr>
                  <a:t> main()</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1" name="Group 28"/>
            <p:cNvGrpSpPr>
              <a:grpSpLocks/>
            </p:cNvGrpSpPr>
            <p:nvPr/>
          </p:nvGrpSpPr>
          <p:grpSpPr bwMode="auto">
            <a:xfrm>
              <a:off x="0" y="2943"/>
              <a:ext cx="3072" cy="472"/>
              <a:chOff x="0" y="2943"/>
              <a:chExt cx="3072" cy="472"/>
            </a:xfrm>
          </p:grpSpPr>
          <p:sp>
            <p:nvSpPr>
              <p:cNvPr id="60445" name="Rectangle 29"/>
              <p:cNvSpPr>
                <a:spLocks noChangeArrowheads="1"/>
              </p:cNvSpPr>
              <p:nvPr/>
            </p:nvSpPr>
            <p:spPr bwMode="auto">
              <a:xfrm>
                <a:off x="0" y="2943"/>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46" name="Rectangle 30"/>
              <p:cNvSpPr>
                <a:spLocks noChangeArrowheads="1"/>
              </p:cNvSpPr>
              <p:nvPr/>
            </p:nvSpPr>
            <p:spPr bwMode="auto">
              <a:xfrm>
                <a:off x="0" y="299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9	</a:t>
                </a:r>
                <a:r>
                  <a:rPr lang="en-US" sz="1100" b="1">
                    <a:latin typeface="Courier New" pitchFamily="49" charset="0"/>
                  </a:rPr>
                  <a:t>{</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2" name="Group 31"/>
            <p:cNvGrpSpPr>
              <a:grpSpLocks/>
            </p:cNvGrpSpPr>
            <p:nvPr/>
          </p:nvGrpSpPr>
          <p:grpSpPr bwMode="auto">
            <a:xfrm>
              <a:off x="0" y="3317"/>
              <a:ext cx="3072" cy="472"/>
              <a:chOff x="0" y="3317"/>
              <a:chExt cx="3072" cy="472"/>
            </a:xfrm>
          </p:grpSpPr>
          <p:sp>
            <p:nvSpPr>
              <p:cNvPr id="60448" name="Rectangle 32"/>
              <p:cNvSpPr>
                <a:spLocks noChangeArrowheads="1"/>
              </p:cNvSpPr>
              <p:nvPr/>
            </p:nvSpPr>
            <p:spPr bwMode="auto">
              <a:xfrm>
                <a:off x="0" y="3317"/>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49" name="Rectangle 33"/>
              <p:cNvSpPr>
                <a:spLocks noChangeArrowheads="1"/>
              </p:cNvSpPr>
              <p:nvPr/>
            </p:nvSpPr>
            <p:spPr bwMode="auto">
              <a:xfrm>
                <a:off x="0" y="336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10	</a:t>
                </a:r>
                <a:r>
                  <a:rPr lang="en-US" sz="1100" b="1">
                    <a:latin typeface="Courier New" pitchFamily="49" charset="0"/>
                  </a:rPr>
                  <a:t>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3" name="Group 34"/>
            <p:cNvGrpSpPr>
              <a:grpSpLocks/>
            </p:cNvGrpSpPr>
            <p:nvPr/>
          </p:nvGrpSpPr>
          <p:grpSpPr bwMode="auto">
            <a:xfrm>
              <a:off x="0" y="3691"/>
              <a:ext cx="3072" cy="472"/>
              <a:chOff x="0" y="3691"/>
              <a:chExt cx="3072" cy="472"/>
            </a:xfrm>
          </p:grpSpPr>
          <p:sp>
            <p:nvSpPr>
              <p:cNvPr id="60451" name="Rectangle 35"/>
              <p:cNvSpPr>
                <a:spLocks noChangeArrowheads="1"/>
              </p:cNvSpPr>
              <p:nvPr/>
            </p:nvSpPr>
            <p:spPr bwMode="auto">
              <a:xfrm>
                <a:off x="0" y="3691"/>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52" name="Rectangle 36"/>
              <p:cNvSpPr>
                <a:spLocks noChangeArrowheads="1"/>
              </p:cNvSpPr>
              <p:nvPr/>
            </p:nvSpPr>
            <p:spPr bwMode="auto">
              <a:xfrm>
                <a:off x="0" y="374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11	</a:t>
                </a:r>
                <a:r>
                  <a:rPr lang="en-US" sz="1100" b="1">
                    <a:latin typeface="Courier New" pitchFamily="49" charset="0"/>
                  </a:rPr>
                  <a:t>   </a:t>
                </a:r>
                <a:r>
                  <a:rPr lang="en-US" sz="1100" b="1">
                    <a:solidFill>
                      <a:srgbClr val="275AFF"/>
                    </a:solidFill>
                    <a:latin typeface="Courier New" pitchFamily="49" charset="0"/>
                  </a:rPr>
                  <a:t>int</a:t>
                </a:r>
                <a:r>
                  <a:rPr lang="en-US" sz="1100" b="1">
                    <a:latin typeface="Courier New" pitchFamily="49" charset="0"/>
                  </a:rPr>
                  <a:t> a[ SIZE ] = { 2, 6, 4, 8, 10, 12, 89, 68, 45, 37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4" name="Group 37"/>
            <p:cNvGrpSpPr>
              <a:grpSpLocks/>
            </p:cNvGrpSpPr>
            <p:nvPr/>
          </p:nvGrpSpPr>
          <p:grpSpPr bwMode="auto">
            <a:xfrm>
              <a:off x="0" y="4065"/>
              <a:ext cx="3072" cy="472"/>
              <a:chOff x="0" y="4065"/>
              <a:chExt cx="3072" cy="472"/>
            </a:xfrm>
          </p:grpSpPr>
          <p:sp>
            <p:nvSpPr>
              <p:cNvPr id="60454" name="Rectangle 38"/>
              <p:cNvSpPr>
                <a:spLocks noChangeArrowheads="1"/>
              </p:cNvSpPr>
              <p:nvPr/>
            </p:nvSpPr>
            <p:spPr bwMode="auto">
              <a:xfrm>
                <a:off x="0" y="4065"/>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55" name="Rectangle 39"/>
              <p:cNvSpPr>
                <a:spLocks noChangeArrowheads="1"/>
              </p:cNvSpPr>
              <p:nvPr/>
            </p:nvSpPr>
            <p:spPr bwMode="auto">
              <a:xfrm>
                <a:off x="0" y="411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12	</a:t>
                </a:r>
                <a:r>
                  <a:rPr lang="en-US" sz="1100" b="1">
                    <a:latin typeface="Courier New" pitchFamily="49" charset="0"/>
                  </a:rPr>
                  <a:t>   </a:t>
                </a:r>
                <a:r>
                  <a:rPr lang="en-US" sz="1100" b="1">
                    <a:solidFill>
                      <a:srgbClr val="275AFF"/>
                    </a:solidFill>
                    <a:latin typeface="Courier New" pitchFamily="49" charset="0"/>
                  </a:rPr>
                  <a:t>int</a:t>
                </a:r>
                <a:r>
                  <a:rPr lang="en-US" sz="1100" b="1">
                    <a:latin typeface="Courier New" pitchFamily="49" charset="0"/>
                  </a:rPr>
                  <a:t> i;</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5" name="Group 40"/>
            <p:cNvGrpSpPr>
              <a:grpSpLocks/>
            </p:cNvGrpSpPr>
            <p:nvPr/>
          </p:nvGrpSpPr>
          <p:grpSpPr bwMode="auto">
            <a:xfrm>
              <a:off x="0" y="4439"/>
              <a:ext cx="3072" cy="472"/>
              <a:chOff x="0" y="4439"/>
              <a:chExt cx="3072" cy="472"/>
            </a:xfrm>
          </p:grpSpPr>
          <p:sp>
            <p:nvSpPr>
              <p:cNvPr id="60457" name="Rectangle 41"/>
              <p:cNvSpPr>
                <a:spLocks noChangeArrowheads="1"/>
              </p:cNvSpPr>
              <p:nvPr/>
            </p:nvSpPr>
            <p:spPr bwMode="auto">
              <a:xfrm>
                <a:off x="0" y="443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58" name="Rectangle 42"/>
              <p:cNvSpPr>
                <a:spLocks noChangeArrowheads="1"/>
              </p:cNvSpPr>
              <p:nvPr/>
            </p:nvSpPr>
            <p:spPr bwMode="auto">
              <a:xfrm>
                <a:off x="0" y="448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13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6" name="Group 43"/>
            <p:cNvGrpSpPr>
              <a:grpSpLocks/>
            </p:cNvGrpSpPr>
            <p:nvPr/>
          </p:nvGrpSpPr>
          <p:grpSpPr bwMode="auto">
            <a:xfrm>
              <a:off x="0" y="4813"/>
              <a:ext cx="3072" cy="472"/>
              <a:chOff x="0" y="4813"/>
              <a:chExt cx="3072" cy="472"/>
            </a:xfrm>
          </p:grpSpPr>
          <p:sp>
            <p:nvSpPr>
              <p:cNvPr id="60460" name="Rectangle 44"/>
              <p:cNvSpPr>
                <a:spLocks noChangeArrowheads="1"/>
              </p:cNvSpPr>
              <p:nvPr/>
            </p:nvSpPr>
            <p:spPr bwMode="auto">
              <a:xfrm>
                <a:off x="0" y="4813"/>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61" name="Rectangle 45"/>
              <p:cNvSpPr>
                <a:spLocks noChangeArrowheads="1"/>
              </p:cNvSpPr>
              <p:nvPr/>
            </p:nvSpPr>
            <p:spPr bwMode="auto">
              <a:xfrm>
                <a:off x="0" y="486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14	</a:t>
                </a:r>
                <a:r>
                  <a:rPr lang="en-US" sz="1100" b="1">
                    <a:latin typeface="Courier New" pitchFamily="49" charset="0"/>
                  </a:rPr>
                  <a:t>   printf( "Data items in original order\n"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7" name="Group 46"/>
            <p:cNvGrpSpPr>
              <a:grpSpLocks/>
            </p:cNvGrpSpPr>
            <p:nvPr/>
          </p:nvGrpSpPr>
          <p:grpSpPr bwMode="auto">
            <a:xfrm>
              <a:off x="0" y="5187"/>
              <a:ext cx="3072" cy="472"/>
              <a:chOff x="0" y="5187"/>
              <a:chExt cx="3072" cy="472"/>
            </a:xfrm>
          </p:grpSpPr>
          <p:sp>
            <p:nvSpPr>
              <p:cNvPr id="60463" name="Rectangle 47"/>
              <p:cNvSpPr>
                <a:spLocks noChangeArrowheads="1"/>
              </p:cNvSpPr>
              <p:nvPr/>
            </p:nvSpPr>
            <p:spPr bwMode="auto">
              <a:xfrm>
                <a:off x="0" y="5187"/>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64" name="Rectangle 48"/>
              <p:cNvSpPr>
                <a:spLocks noChangeArrowheads="1"/>
              </p:cNvSpPr>
              <p:nvPr/>
            </p:nvSpPr>
            <p:spPr bwMode="auto">
              <a:xfrm>
                <a:off x="0" y="523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15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8" name="Group 49"/>
            <p:cNvGrpSpPr>
              <a:grpSpLocks/>
            </p:cNvGrpSpPr>
            <p:nvPr/>
          </p:nvGrpSpPr>
          <p:grpSpPr bwMode="auto">
            <a:xfrm>
              <a:off x="0" y="5561"/>
              <a:ext cx="3072" cy="472"/>
              <a:chOff x="0" y="5561"/>
              <a:chExt cx="3072" cy="472"/>
            </a:xfrm>
          </p:grpSpPr>
          <p:sp>
            <p:nvSpPr>
              <p:cNvPr id="60466" name="Rectangle 50"/>
              <p:cNvSpPr>
                <a:spLocks noChangeArrowheads="1"/>
              </p:cNvSpPr>
              <p:nvPr/>
            </p:nvSpPr>
            <p:spPr bwMode="auto">
              <a:xfrm>
                <a:off x="0" y="5561"/>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67" name="Rectangle 51"/>
              <p:cNvSpPr>
                <a:spLocks noChangeArrowheads="1"/>
              </p:cNvSpPr>
              <p:nvPr/>
            </p:nvSpPr>
            <p:spPr bwMode="auto">
              <a:xfrm>
                <a:off x="0" y="561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16	</a:t>
                </a:r>
                <a:r>
                  <a:rPr lang="en-US" sz="1100" b="1">
                    <a:latin typeface="Courier New" pitchFamily="49" charset="0"/>
                  </a:rPr>
                  <a:t>   </a:t>
                </a:r>
                <a:r>
                  <a:rPr lang="en-US" sz="1100" b="1">
                    <a:solidFill>
                      <a:srgbClr val="275AFF"/>
                    </a:solidFill>
                    <a:latin typeface="Courier New" pitchFamily="49" charset="0"/>
                  </a:rPr>
                  <a:t>for</a:t>
                </a:r>
                <a:r>
                  <a:rPr lang="en-US" sz="1100" b="1">
                    <a:latin typeface="Courier New" pitchFamily="49" charset="0"/>
                  </a:rPr>
                  <a:t> ( i = 0; i &lt; SIZE; i++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19" name="Group 52"/>
            <p:cNvGrpSpPr>
              <a:grpSpLocks/>
            </p:cNvGrpSpPr>
            <p:nvPr/>
          </p:nvGrpSpPr>
          <p:grpSpPr bwMode="auto">
            <a:xfrm>
              <a:off x="0" y="5935"/>
              <a:ext cx="3072" cy="472"/>
              <a:chOff x="0" y="5935"/>
              <a:chExt cx="3072" cy="472"/>
            </a:xfrm>
          </p:grpSpPr>
          <p:sp>
            <p:nvSpPr>
              <p:cNvPr id="60469" name="Rectangle 53"/>
              <p:cNvSpPr>
                <a:spLocks noChangeArrowheads="1"/>
              </p:cNvSpPr>
              <p:nvPr/>
            </p:nvSpPr>
            <p:spPr bwMode="auto">
              <a:xfrm>
                <a:off x="0" y="5935"/>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70" name="Rectangle 54"/>
              <p:cNvSpPr>
                <a:spLocks noChangeArrowheads="1"/>
              </p:cNvSpPr>
              <p:nvPr/>
            </p:nvSpPr>
            <p:spPr bwMode="auto">
              <a:xfrm>
                <a:off x="0" y="598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17	</a:t>
                </a:r>
                <a:r>
                  <a:rPr lang="en-US" sz="1100" b="1">
                    <a:latin typeface="Courier New" pitchFamily="49" charset="0"/>
                  </a:rPr>
                  <a:t>      printf( "%4d", a[ i ]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0" name="Group 55"/>
            <p:cNvGrpSpPr>
              <a:grpSpLocks/>
            </p:cNvGrpSpPr>
            <p:nvPr/>
          </p:nvGrpSpPr>
          <p:grpSpPr bwMode="auto">
            <a:xfrm>
              <a:off x="0" y="6309"/>
              <a:ext cx="3072" cy="472"/>
              <a:chOff x="0" y="6309"/>
              <a:chExt cx="3072" cy="472"/>
            </a:xfrm>
          </p:grpSpPr>
          <p:sp>
            <p:nvSpPr>
              <p:cNvPr id="60472" name="Rectangle 56"/>
              <p:cNvSpPr>
                <a:spLocks noChangeArrowheads="1"/>
              </p:cNvSpPr>
              <p:nvPr/>
            </p:nvSpPr>
            <p:spPr bwMode="auto">
              <a:xfrm>
                <a:off x="0" y="630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73" name="Rectangle 57"/>
              <p:cNvSpPr>
                <a:spLocks noChangeArrowheads="1"/>
              </p:cNvSpPr>
              <p:nvPr/>
            </p:nvSpPr>
            <p:spPr bwMode="auto">
              <a:xfrm>
                <a:off x="0" y="635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18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1" name="Group 58"/>
            <p:cNvGrpSpPr>
              <a:grpSpLocks/>
            </p:cNvGrpSpPr>
            <p:nvPr/>
          </p:nvGrpSpPr>
          <p:grpSpPr bwMode="auto">
            <a:xfrm>
              <a:off x="0" y="6683"/>
              <a:ext cx="3072" cy="472"/>
              <a:chOff x="0" y="6683"/>
              <a:chExt cx="3072" cy="472"/>
            </a:xfrm>
          </p:grpSpPr>
          <p:sp>
            <p:nvSpPr>
              <p:cNvPr id="60475" name="Rectangle 59"/>
              <p:cNvSpPr>
                <a:spLocks noChangeArrowheads="1"/>
              </p:cNvSpPr>
              <p:nvPr/>
            </p:nvSpPr>
            <p:spPr bwMode="auto">
              <a:xfrm>
                <a:off x="0" y="6683"/>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76" name="Rectangle 60"/>
              <p:cNvSpPr>
                <a:spLocks noChangeArrowheads="1"/>
              </p:cNvSpPr>
              <p:nvPr/>
            </p:nvSpPr>
            <p:spPr bwMode="auto">
              <a:xfrm>
                <a:off x="0" y="673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19	</a:t>
                </a:r>
                <a:r>
                  <a:rPr lang="en-US" sz="1100" b="1">
                    <a:latin typeface="Courier New" pitchFamily="49" charset="0"/>
                  </a:rPr>
                  <a:t>   bubbleSort( a, SIZE );          </a:t>
                </a:r>
                <a:r>
                  <a:rPr lang="en-US" sz="1100" b="1">
                    <a:solidFill>
                      <a:srgbClr val="33CC33"/>
                    </a:solidFill>
                    <a:latin typeface="Courier New" pitchFamily="49" charset="0"/>
                  </a:rPr>
                  <a:t>/* sort the array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2" name="Group 61"/>
            <p:cNvGrpSpPr>
              <a:grpSpLocks/>
            </p:cNvGrpSpPr>
            <p:nvPr/>
          </p:nvGrpSpPr>
          <p:grpSpPr bwMode="auto">
            <a:xfrm>
              <a:off x="0" y="7057"/>
              <a:ext cx="3072" cy="472"/>
              <a:chOff x="0" y="7057"/>
              <a:chExt cx="3072" cy="472"/>
            </a:xfrm>
          </p:grpSpPr>
          <p:sp>
            <p:nvSpPr>
              <p:cNvPr id="60478" name="Rectangle 62"/>
              <p:cNvSpPr>
                <a:spLocks noChangeArrowheads="1"/>
              </p:cNvSpPr>
              <p:nvPr/>
            </p:nvSpPr>
            <p:spPr bwMode="auto">
              <a:xfrm>
                <a:off x="0" y="7057"/>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79" name="Rectangle 63"/>
              <p:cNvSpPr>
                <a:spLocks noChangeArrowheads="1"/>
              </p:cNvSpPr>
              <p:nvPr/>
            </p:nvSpPr>
            <p:spPr bwMode="auto">
              <a:xfrm>
                <a:off x="0" y="710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20	</a:t>
                </a:r>
                <a:r>
                  <a:rPr lang="en-US" sz="1100" b="1">
                    <a:latin typeface="Courier New" pitchFamily="49" charset="0"/>
                  </a:rPr>
                  <a:t>   printf( "\nData items in ascending order\n"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3" name="Group 64"/>
            <p:cNvGrpSpPr>
              <a:grpSpLocks/>
            </p:cNvGrpSpPr>
            <p:nvPr/>
          </p:nvGrpSpPr>
          <p:grpSpPr bwMode="auto">
            <a:xfrm>
              <a:off x="0" y="7431"/>
              <a:ext cx="3072" cy="472"/>
              <a:chOff x="0" y="7431"/>
              <a:chExt cx="3072" cy="472"/>
            </a:xfrm>
          </p:grpSpPr>
          <p:sp>
            <p:nvSpPr>
              <p:cNvPr id="60481" name="Rectangle 65"/>
              <p:cNvSpPr>
                <a:spLocks noChangeArrowheads="1"/>
              </p:cNvSpPr>
              <p:nvPr/>
            </p:nvSpPr>
            <p:spPr bwMode="auto">
              <a:xfrm>
                <a:off x="0" y="7431"/>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82" name="Rectangle 66"/>
              <p:cNvSpPr>
                <a:spLocks noChangeArrowheads="1"/>
              </p:cNvSpPr>
              <p:nvPr/>
            </p:nvSpPr>
            <p:spPr bwMode="auto">
              <a:xfrm>
                <a:off x="0" y="748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21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4" name="Group 67"/>
            <p:cNvGrpSpPr>
              <a:grpSpLocks/>
            </p:cNvGrpSpPr>
            <p:nvPr/>
          </p:nvGrpSpPr>
          <p:grpSpPr bwMode="auto">
            <a:xfrm>
              <a:off x="0" y="7805"/>
              <a:ext cx="3072" cy="472"/>
              <a:chOff x="0" y="7805"/>
              <a:chExt cx="3072" cy="472"/>
            </a:xfrm>
          </p:grpSpPr>
          <p:sp>
            <p:nvSpPr>
              <p:cNvPr id="60484" name="Rectangle 68"/>
              <p:cNvSpPr>
                <a:spLocks noChangeArrowheads="1"/>
              </p:cNvSpPr>
              <p:nvPr/>
            </p:nvSpPr>
            <p:spPr bwMode="auto">
              <a:xfrm>
                <a:off x="0" y="7805"/>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85" name="Rectangle 69"/>
              <p:cNvSpPr>
                <a:spLocks noChangeArrowheads="1"/>
              </p:cNvSpPr>
              <p:nvPr/>
            </p:nvSpPr>
            <p:spPr bwMode="auto">
              <a:xfrm>
                <a:off x="0" y="785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22	</a:t>
                </a:r>
                <a:r>
                  <a:rPr lang="en-US" sz="1100" b="1">
                    <a:latin typeface="Courier New" pitchFamily="49" charset="0"/>
                  </a:rPr>
                  <a:t>   </a:t>
                </a:r>
                <a:r>
                  <a:rPr lang="en-US" sz="1100" b="1">
                    <a:solidFill>
                      <a:srgbClr val="275AFF"/>
                    </a:solidFill>
                    <a:latin typeface="Courier New" pitchFamily="49" charset="0"/>
                  </a:rPr>
                  <a:t>for</a:t>
                </a:r>
                <a:r>
                  <a:rPr lang="en-US" sz="1100" b="1">
                    <a:latin typeface="Courier New" pitchFamily="49" charset="0"/>
                  </a:rPr>
                  <a:t> ( i = 0; i &lt; SIZE; i++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5" name="Group 70"/>
            <p:cNvGrpSpPr>
              <a:grpSpLocks/>
            </p:cNvGrpSpPr>
            <p:nvPr/>
          </p:nvGrpSpPr>
          <p:grpSpPr bwMode="auto">
            <a:xfrm>
              <a:off x="0" y="8179"/>
              <a:ext cx="3072" cy="472"/>
              <a:chOff x="0" y="8179"/>
              <a:chExt cx="3072" cy="472"/>
            </a:xfrm>
          </p:grpSpPr>
          <p:sp>
            <p:nvSpPr>
              <p:cNvPr id="60487" name="Rectangle 71"/>
              <p:cNvSpPr>
                <a:spLocks noChangeArrowheads="1"/>
              </p:cNvSpPr>
              <p:nvPr/>
            </p:nvSpPr>
            <p:spPr bwMode="auto">
              <a:xfrm>
                <a:off x="0" y="817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88" name="Rectangle 72"/>
              <p:cNvSpPr>
                <a:spLocks noChangeArrowheads="1"/>
              </p:cNvSpPr>
              <p:nvPr/>
            </p:nvSpPr>
            <p:spPr bwMode="auto">
              <a:xfrm>
                <a:off x="0" y="822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23	</a:t>
                </a:r>
                <a:r>
                  <a:rPr lang="en-US" sz="1100" b="1">
                    <a:latin typeface="Courier New" pitchFamily="49" charset="0"/>
                  </a:rPr>
                  <a:t>      printf( "%4d", a[ i ] );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6" name="Group 73"/>
            <p:cNvGrpSpPr>
              <a:grpSpLocks/>
            </p:cNvGrpSpPr>
            <p:nvPr/>
          </p:nvGrpSpPr>
          <p:grpSpPr bwMode="auto">
            <a:xfrm>
              <a:off x="0" y="8553"/>
              <a:ext cx="3072" cy="472"/>
              <a:chOff x="0" y="8553"/>
              <a:chExt cx="3072" cy="472"/>
            </a:xfrm>
          </p:grpSpPr>
          <p:sp>
            <p:nvSpPr>
              <p:cNvPr id="60490" name="Rectangle 74"/>
              <p:cNvSpPr>
                <a:spLocks noChangeArrowheads="1"/>
              </p:cNvSpPr>
              <p:nvPr/>
            </p:nvSpPr>
            <p:spPr bwMode="auto">
              <a:xfrm>
                <a:off x="0" y="8553"/>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91" name="Rectangle 75"/>
              <p:cNvSpPr>
                <a:spLocks noChangeArrowheads="1"/>
              </p:cNvSpPr>
              <p:nvPr/>
            </p:nvSpPr>
            <p:spPr bwMode="auto">
              <a:xfrm>
                <a:off x="0" y="860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24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7" name="Group 76"/>
            <p:cNvGrpSpPr>
              <a:grpSpLocks/>
            </p:cNvGrpSpPr>
            <p:nvPr/>
          </p:nvGrpSpPr>
          <p:grpSpPr bwMode="auto">
            <a:xfrm>
              <a:off x="0" y="8927"/>
              <a:ext cx="3072" cy="472"/>
              <a:chOff x="0" y="8927"/>
              <a:chExt cx="3072" cy="472"/>
            </a:xfrm>
          </p:grpSpPr>
          <p:sp>
            <p:nvSpPr>
              <p:cNvPr id="60493" name="Rectangle 77"/>
              <p:cNvSpPr>
                <a:spLocks noChangeArrowheads="1"/>
              </p:cNvSpPr>
              <p:nvPr/>
            </p:nvSpPr>
            <p:spPr bwMode="auto">
              <a:xfrm>
                <a:off x="0" y="8927"/>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94" name="Rectangle 78"/>
              <p:cNvSpPr>
                <a:spLocks noChangeArrowheads="1"/>
              </p:cNvSpPr>
              <p:nvPr/>
            </p:nvSpPr>
            <p:spPr bwMode="auto">
              <a:xfrm>
                <a:off x="0" y="897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25	</a:t>
                </a:r>
                <a:r>
                  <a:rPr lang="en-US" sz="1100" b="1">
                    <a:latin typeface="Courier New" pitchFamily="49" charset="0"/>
                  </a:rPr>
                  <a:t>   printf( "\n" );</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8" name="Group 79"/>
            <p:cNvGrpSpPr>
              <a:grpSpLocks/>
            </p:cNvGrpSpPr>
            <p:nvPr/>
          </p:nvGrpSpPr>
          <p:grpSpPr bwMode="auto">
            <a:xfrm>
              <a:off x="0" y="9301"/>
              <a:ext cx="3072" cy="472"/>
              <a:chOff x="0" y="9301"/>
              <a:chExt cx="3072" cy="472"/>
            </a:xfrm>
          </p:grpSpPr>
          <p:sp>
            <p:nvSpPr>
              <p:cNvPr id="60496" name="Rectangle 80"/>
              <p:cNvSpPr>
                <a:spLocks noChangeArrowheads="1"/>
              </p:cNvSpPr>
              <p:nvPr/>
            </p:nvSpPr>
            <p:spPr bwMode="auto">
              <a:xfrm>
                <a:off x="0" y="9301"/>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497" name="Rectangle 81"/>
              <p:cNvSpPr>
                <a:spLocks noChangeArrowheads="1"/>
              </p:cNvSpPr>
              <p:nvPr/>
            </p:nvSpPr>
            <p:spPr bwMode="auto">
              <a:xfrm>
                <a:off x="0" y="935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26	</a:t>
                </a:r>
                <a:endParaRPr lang="en-US" sz="1100" b="1">
                  <a:latin typeface="Courier New" pitchFamily="49" charset="0"/>
                </a:endParaRP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29" name="Group 82"/>
            <p:cNvGrpSpPr>
              <a:grpSpLocks/>
            </p:cNvGrpSpPr>
            <p:nvPr/>
          </p:nvGrpSpPr>
          <p:grpSpPr bwMode="auto">
            <a:xfrm>
              <a:off x="0" y="9675"/>
              <a:ext cx="3072" cy="472"/>
              <a:chOff x="0" y="9675"/>
              <a:chExt cx="3072" cy="472"/>
            </a:xfrm>
          </p:grpSpPr>
          <p:sp>
            <p:nvSpPr>
              <p:cNvPr id="60499" name="Rectangle 83"/>
              <p:cNvSpPr>
                <a:spLocks noChangeArrowheads="1"/>
              </p:cNvSpPr>
              <p:nvPr/>
            </p:nvSpPr>
            <p:spPr bwMode="auto">
              <a:xfrm>
                <a:off x="0" y="9675"/>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500" name="Rectangle 84"/>
              <p:cNvSpPr>
                <a:spLocks noChangeArrowheads="1"/>
              </p:cNvSpPr>
              <p:nvPr/>
            </p:nvSpPr>
            <p:spPr bwMode="auto">
              <a:xfrm>
                <a:off x="0" y="972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27	</a:t>
                </a:r>
                <a:r>
                  <a:rPr lang="en-US" sz="1100" b="1">
                    <a:latin typeface="Courier New" pitchFamily="49" charset="0"/>
                  </a:rPr>
                  <a:t>   </a:t>
                </a:r>
                <a:r>
                  <a:rPr lang="en-US" sz="1100" b="1">
                    <a:solidFill>
                      <a:srgbClr val="275AFF"/>
                    </a:solidFill>
                    <a:latin typeface="Courier New" pitchFamily="49" charset="0"/>
                  </a:rPr>
                  <a:t>return</a:t>
                </a:r>
                <a:r>
                  <a:rPr lang="en-US" sz="1100" b="1">
                    <a:latin typeface="Courier New" pitchFamily="49" charset="0"/>
                  </a:rPr>
                  <a:t> 0;</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30" name="Group 85"/>
            <p:cNvGrpSpPr>
              <a:grpSpLocks/>
            </p:cNvGrpSpPr>
            <p:nvPr/>
          </p:nvGrpSpPr>
          <p:grpSpPr bwMode="auto">
            <a:xfrm>
              <a:off x="0" y="10049"/>
              <a:ext cx="3072" cy="472"/>
              <a:chOff x="0" y="10049"/>
              <a:chExt cx="3072" cy="472"/>
            </a:xfrm>
          </p:grpSpPr>
          <p:sp>
            <p:nvSpPr>
              <p:cNvPr id="60502" name="Rectangle 86"/>
              <p:cNvSpPr>
                <a:spLocks noChangeArrowheads="1"/>
              </p:cNvSpPr>
              <p:nvPr/>
            </p:nvSpPr>
            <p:spPr bwMode="auto">
              <a:xfrm>
                <a:off x="0" y="10049"/>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503" name="Rectangle 87"/>
              <p:cNvSpPr>
                <a:spLocks noChangeArrowheads="1"/>
              </p:cNvSpPr>
              <p:nvPr/>
            </p:nvSpPr>
            <p:spPr bwMode="auto">
              <a:xfrm>
                <a:off x="0" y="1009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a:solidFill>
                      <a:srgbClr val="4D8DFF"/>
                    </a:solidFill>
                    <a:latin typeface="Courier New" pitchFamily="49" charset="0"/>
                  </a:rPr>
                  <a:t>	28	</a:t>
                </a:r>
                <a:r>
                  <a:rPr lang="en-US" sz="1100" b="1">
                    <a:latin typeface="Courier New" pitchFamily="49" charset="0"/>
                  </a:rPr>
                  <a:t>}</a:t>
                </a:r>
              </a:p>
              <a:p>
                <a:pPr>
                  <a:spcBef>
                    <a:spcPct val="0"/>
                  </a:spcBef>
                  <a:tabLst>
                    <a:tab pos="139700" algn="r"/>
                    <a:tab pos="292100" algn="l"/>
                  </a:tabLst>
                </a:pPr>
                <a:endParaRPr lang="en-US" sz="1100" b="1">
                  <a:solidFill>
                    <a:schemeClr val="tx1"/>
                  </a:solidFill>
                  <a:latin typeface="Courier New" pitchFamily="49" charset="0"/>
                </a:endParaRPr>
              </a:p>
            </p:txBody>
          </p:sp>
        </p:grpSp>
        <p:grpSp>
          <p:nvGrpSpPr>
            <p:cNvPr id="31" name="Group 88"/>
            <p:cNvGrpSpPr>
              <a:grpSpLocks/>
            </p:cNvGrpSpPr>
            <p:nvPr/>
          </p:nvGrpSpPr>
          <p:grpSpPr bwMode="auto">
            <a:xfrm>
              <a:off x="0" y="10423"/>
              <a:ext cx="3072" cy="472"/>
              <a:chOff x="0" y="10423"/>
              <a:chExt cx="3072" cy="472"/>
            </a:xfrm>
          </p:grpSpPr>
          <p:sp>
            <p:nvSpPr>
              <p:cNvPr id="60505" name="Rectangle 89"/>
              <p:cNvSpPr>
                <a:spLocks noChangeArrowheads="1"/>
              </p:cNvSpPr>
              <p:nvPr/>
            </p:nvSpPr>
            <p:spPr bwMode="auto">
              <a:xfrm>
                <a:off x="0" y="10423"/>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506" name="Rectangle 90"/>
              <p:cNvSpPr>
                <a:spLocks noChangeArrowheads="1"/>
              </p:cNvSpPr>
              <p:nvPr/>
            </p:nvSpPr>
            <p:spPr bwMode="auto">
              <a:xfrm>
                <a:off x="0" y="1047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100" b="1" dirty="0">
                    <a:solidFill>
                      <a:srgbClr val="4D8DFF"/>
                    </a:solidFill>
                    <a:latin typeface="Courier New" pitchFamily="49" charset="0"/>
                  </a:rPr>
                  <a:t>	29	</a:t>
                </a:r>
                <a:endParaRPr lang="en-US" sz="1100" b="1" dirty="0">
                  <a:latin typeface="Courier New" pitchFamily="49" charset="0"/>
                </a:endParaRPr>
              </a:p>
              <a:p>
                <a:pPr>
                  <a:spcBef>
                    <a:spcPct val="0"/>
                  </a:spcBef>
                  <a:tabLst>
                    <a:tab pos="139700" algn="r"/>
                    <a:tab pos="292100" algn="l"/>
                  </a:tabLst>
                </a:pPr>
                <a:endParaRPr lang="en-US" sz="1100" b="1" dirty="0">
                  <a:solidFill>
                    <a:schemeClr val="tx1"/>
                  </a:solidFill>
                  <a:latin typeface="Courier New" pitchFamily="49" charset="0"/>
                </a:endParaRPr>
              </a:p>
            </p:txBody>
          </p:sp>
        </p:grpSp>
        <p:sp>
          <p:nvSpPr>
            <p:cNvPr id="60508" name="Rectangle 92"/>
            <p:cNvSpPr>
              <a:spLocks noChangeArrowheads="1"/>
            </p:cNvSpPr>
            <p:nvPr/>
          </p:nvSpPr>
          <p:spPr bwMode="auto">
            <a:xfrm>
              <a:off x="0" y="10797"/>
              <a:ext cx="3072" cy="472"/>
            </a:xfrm>
            <a:prstGeom prst="rect">
              <a:avLst/>
            </a:prstGeom>
            <a:solidFill>
              <a:srgbClr val="FFE699"/>
            </a:solidFill>
            <a:ln w="9525">
              <a:noFill/>
              <a:miter lim="800000"/>
              <a:headEnd/>
              <a:tailEnd/>
            </a:ln>
            <a:effectLst/>
          </p:spPr>
          <p:txBody>
            <a:bodyPr anchor="ctr">
              <a:spAutoFit/>
            </a:bodyPr>
            <a:lstStyle/>
            <a:p>
              <a:endParaRPr lang="en-US" sz="1100"/>
            </a:p>
          </p:txBody>
        </p:sp>
        <p:sp>
          <p:nvSpPr>
            <p:cNvPr id="60511" name="Rectangle 95"/>
            <p:cNvSpPr>
              <a:spLocks noChangeArrowheads="1"/>
            </p:cNvSpPr>
            <p:nvPr/>
          </p:nvSpPr>
          <p:spPr bwMode="auto">
            <a:xfrm>
              <a:off x="0" y="11171"/>
              <a:ext cx="3072" cy="472"/>
            </a:xfrm>
            <a:prstGeom prst="rect">
              <a:avLst/>
            </a:prstGeom>
            <a:solidFill>
              <a:srgbClr val="FFE699"/>
            </a:solidFill>
            <a:ln w="9525">
              <a:noFill/>
              <a:miter lim="800000"/>
              <a:headEnd/>
              <a:tailEnd/>
            </a:ln>
            <a:effectLst/>
          </p:spPr>
          <p:txBody>
            <a:bodyPr anchor="ctr">
              <a:spAutoFit/>
            </a:bodyPr>
            <a:lstStyle/>
            <a:p>
              <a:endParaRPr lang="en-US" sz="1100"/>
            </a:p>
          </p:txBody>
        </p:sp>
      </p:grpSp>
      <p:grpSp>
        <p:nvGrpSpPr>
          <p:cNvPr id="60480" name="Group 100"/>
          <p:cNvGrpSpPr>
            <a:grpSpLocks/>
          </p:cNvGrpSpPr>
          <p:nvPr/>
        </p:nvGrpSpPr>
        <p:grpSpPr bwMode="auto">
          <a:xfrm>
            <a:off x="1828800" y="2362200"/>
            <a:ext cx="4419600" cy="1524000"/>
            <a:chOff x="1296" y="576"/>
            <a:chExt cx="2784" cy="960"/>
          </a:xfrm>
        </p:grpSpPr>
        <p:sp>
          <p:nvSpPr>
            <p:cNvPr id="60517" name="Line 101"/>
            <p:cNvSpPr>
              <a:spLocks noChangeShapeType="1"/>
            </p:cNvSpPr>
            <p:nvPr/>
          </p:nvSpPr>
          <p:spPr bwMode="auto">
            <a:xfrm flipH="1">
              <a:off x="1296" y="912"/>
              <a:ext cx="1104" cy="624"/>
            </a:xfrm>
            <a:prstGeom prst="line">
              <a:avLst/>
            </a:prstGeom>
            <a:noFill/>
            <a:ln w="9525">
              <a:solidFill>
                <a:schemeClr val="tx1"/>
              </a:solidFill>
              <a:round/>
              <a:headEnd/>
              <a:tailEnd type="triangle" w="med" len="med"/>
            </a:ln>
            <a:effectLst/>
          </p:spPr>
          <p:txBody>
            <a:bodyPr anchor="ctr">
              <a:spAutoFit/>
            </a:bodyPr>
            <a:lstStyle/>
            <a:p>
              <a:endParaRPr lang="en-US"/>
            </a:p>
          </p:txBody>
        </p:sp>
        <p:sp>
          <p:nvSpPr>
            <p:cNvPr id="60518" name="Rectangle 102"/>
            <p:cNvSpPr>
              <a:spLocks noChangeArrowheads="1"/>
            </p:cNvSpPr>
            <p:nvPr/>
          </p:nvSpPr>
          <p:spPr bwMode="auto">
            <a:xfrm>
              <a:off x="2352" y="576"/>
              <a:ext cx="1728" cy="834"/>
            </a:xfrm>
            <a:prstGeom prst="rect">
              <a:avLst/>
            </a:prstGeom>
            <a:solidFill>
              <a:srgbClr val="99CCFF"/>
            </a:solidFill>
            <a:ln w="9525">
              <a:solidFill>
                <a:schemeClr val="tx1"/>
              </a:solidFill>
              <a:miter lim="800000"/>
              <a:headEnd/>
              <a:tailEnd/>
            </a:ln>
            <a:effectLst/>
          </p:spPr>
          <p:txBody>
            <a:bodyPr>
              <a:spAutoFit/>
            </a:bodyPr>
            <a:lstStyle/>
            <a:p>
              <a:pPr eaLnBrk="1" hangingPunct="1">
                <a:spcBef>
                  <a:spcPct val="0"/>
                </a:spcBef>
              </a:pPr>
              <a:r>
                <a:rPr lang="en-US" sz="1600" b="1" dirty="0" err="1">
                  <a:solidFill>
                    <a:schemeClr val="tx1"/>
                  </a:solidFill>
                  <a:effectLst/>
                  <a:latin typeface="Courier New" pitchFamily="49" charset="0"/>
                </a:rPr>
                <a:t>Bubblesort</a:t>
              </a:r>
              <a:r>
                <a:rPr lang="en-US" sz="1600" dirty="0">
                  <a:solidFill>
                    <a:schemeClr val="tx1"/>
                  </a:solidFill>
                  <a:effectLst/>
                </a:rPr>
                <a:t> gets passed the address of array elements (pointers).  The name of an array is a pointer.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0480"/>
                                        </p:tgtEl>
                                        <p:attrNameLst>
                                          <p:attrName>style.visibility</p:attrName>
                                        </p:attrNameLst>
                                      </p:cBhvr>
                                      <p:to>
                                        <p:strVal val="visible"/>
                                      </p:to>
                                    </p:set>
                                  </p:childTnLst>
                                  <p:subTnLst>
                                    <p:set>
                                      <p:cBhvr override="childStyle">
                                        <p:cTn dur="1" fill="hold" display="0" masterRel="nextClick" afterEffect="1"/>
                                        <p:tgtEl>
                                          <p:spTgt spid="6048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subTitle" sz="quarter" idx="1"/>
          </p:nvPr>
        </p:nvSpPr>
        <p:spPr>
          <a:xfrm>
            <a:off x="6705600" y="762000"/>
            <a:ext cx="2438400" cy="6096000"/>
          </a:xfrm>
        </p:spPr>
        <p:txBody>
          <a:bodyPr/>
          <a:lstStyle/>
          <a:p>
            <a:r>
              <a:rPr lang="en-US" dirty="0"/>
              <a:t>3. Function definitions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Program Output</a:t>
            </a:r>
          </a:p>
        </p:txBody>
      </p:sp>
      <p:grpSp>
        <p:nvGrpSpPr>
          <p:cNvPr id="2" name="Group 3"/>
          <p:cNvGrpSpPr>
            <a:grpSpLocks/>
          </p:cNvGrpSpPr>
          <p:nvPr/>
        </p:nvGrpSpPr>
        <p:grpSpPr bwMode="auto">
          <a:xfrm>
            <a:off x="0" y="1049203"/>
            <a:ext cx="6781800" cy="4483314"/>
            <a:chOff x="0" y="-27"/>
            <a:chExt cx="3072" cy="5664"/>
          </a:xfrm>
        </p:grpSpPr>
        <p:grpSp>
          <p:nvGrpSpPr>
            <p:cNvPr id="3" name="Group 4"/>
            <p:cNvGrpSpPr>
              <a:grpSpLocks/>
            </p:cNvGrpSpPr>
            <p:nvPr/>
          </p:nvGrpSpPr>
          <p:grpSpPr bwMode="auto">
            <a:xfrm>
              <a:off x="0" y="-27"/>
              <a:ext cx="3072" cy="504"/>
              <a:chOff x="0" y="-27"/>
              <a:chExt cx="3072" cy="504"/>
            </a:xfrm>
          </p:grpSpPr>
          <p:sp>
            <p:nvSpPr>
              <p:cNvPr id="61445" name="Rectangle 5"/>
              <p:cNvSpPr>
                <a:spLocks noChangeArrowheads="1"/>
              </p:cNvSpPr>
              <p:nvPr/>
            </p:nvSpPr>
            <p:spPr bwMode="auto">
              <a:xfrm>
                <a:off x="0" y="-2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46" name="Rectangle 6"/>
              <p:cNvSpPr>
                <a:spLocks noChangeArrowheads="1"/>
              </p:cNvSpPr>
              <p:nvPr/>
            </p:nvSpPr>
            <p:spPr bwMode="auto">
              <a:xfrm>
                <a:off x="0" y="0"/>
                <a:ext cx="3072" cy="477"/>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33	</a:t>
                </a:r>
                <a:r>
                  <a:rPr lang="en-US" sz="1600" b="1" dirty="0">
                    <a:effectLst/>
                    <a:latin typeface="Courier New" pitchFamily="49" charset="0"/>
                  </a:rPr>
                  <a:t>   </a:t>
                </a:r>
                <a:r>
                  <a:rPr lang="en-US" sz="1600" b="1" dirty="0" err="1">
                    <a:solidFill>
                      <a:srgbClr val="275AFF"/>
                    </a:solidFill>
                    <a:effectLst/>
                    <a:latin typeface="Courier New" pitchFamily="49" charset="0"/>
                  </a:rPr>
                  <a:t>int</a:t>
                </a:r>
                <a:r>
                  <a:rPr lang="en-US" sz="1600" b="1" dirty="0">
                    <a:effectLst/>
                    <a:latin typeface="Courier New" pitchFamily="49" charset="0"/>
                  </a:rPr>
                  <a:t> pass, j;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4" name="Group 7"/>
            <p:cNvGrpSpPr>
              <a:grpSpLocks/>
            </p:cNvGrpSpPr>
            <p:nvPr/>
          </p:nvGrpSpPr>
          <p:grpSpPr bwMode="auto">
            <a:xfrm>
              <a:off x="0" y="347"/>
              <a:ext cx="3072" cy="484"/>
              <a:chOff x="0" y="347"/>
              <a:chExt cx="3072" cy="484"/>
            </a:xfrm>
          </p:grpSpPr>
          <p:sp>
            <p:nvSpPr>
              <p:cNvPr id="61448" name="Rectangle 8"/>
              <p:cNvSpPr>
                <a:spLocks noChangeArrowheads="1"/>
              </p:cNvSpPr>
              <p:nvPr/>
            </p:nvSpPr>
            <p:spPr bwMode="auto">
              <a:xfrm>
                <a:off x="0" y="34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49" name="Rectangle 9"/>
              <p:cNvSpPr>
                <a:spLocks noChangeArrowheads="1"/>
              </p:cNvSpPr>
              <p:nvPr/>
            </p:nvSpPr>
            <p:spPr bwMode="auto">
              <a:xfrm>
                <a:off x="0" y="374"/>
                <a:ext cx="3072" cy="457"/>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34	</a:t>
                </a:r>
                <a:r>
                  <a:rPr lang="en-US" sz="1600" b="1" dirty="0">
                    <a:effectLst/>
                    <a:latin typeface="Courier New" pitchFamily="49" charset="0"/>
                  </a:rPr>
                  <a:t>   </a:t>
                </a:r>
                <a:r>
                  <a:rPr lang="en-US" sz="1600" b="1" dirty="0">
                    <a:solidFill>
                      <a:srgbClr val="275AFF"/>
                    </a:solidFill>
                    <a:effectLst/>
                    <a:latin typeface="Courier New" pitchFamily="49" charset="0"/>
                  </a:rPr>
                  <a:t>for</a:t>
                </a:r>
                <a:r>
                  <a:rPr lang="en-US" sz="1600" b="1" dirty="0">
                    <a:effectLst/>
                    <a:latin typeface="Courier New" pitchFamily="49" charset="0"/>
                  </a:rPr>
                  <a:t> ( pass = 0; pass &lt; size - 1; pass++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5" name="Group 10"/>
            <p:cNvGrpSpPr>
              <a:grpSpLocks/>
            </p:cNvGrpSpPr>
            <p:nvPr/>
          </p:nvGrpSpPr>
          <p:grpSpPr bwMode="auto">
            <a:xfrm>
              <a:off x="0" y="721"/>
              <a:ext cx="3072" cy="428"/>
              <a:chOff x="0" y="721"/>
              <a:chExt cx="3072" cy="428"/>
            </a:xfrm>
          </p:grpSpPr>
          <p:sp>
            <p:nvSpPr>
              <p:cNvPr id="61451" name="Rectangle 11"/>
              <p:cNvSpPr>
                <a:spLocks noChangeArrowheads="1"/>
              </p:cNvSpPr>
              <p:nvPr/>
            </p:nvSpPr>
            <p:spPr bwMode="auto">
              <a:xfrm>
                <a:off x="0" y="721"/>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52" name="Rectangle 12"/>
              <p:cNvSpPr>
                <a:spLocks noChangeArrowheads="1"/>
              </p:cNvSpPr>
              <p:nvPr/>
            </p:nvSpPr>
            <p:spPr bwMode="auto">
              <a:xfrm>
                <a:off x="0" y="74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35	</a:t>
                </a:r>
                <a:endParaRPr lang="en-US" sz="1600" b="1" dirty="0">
                  <a:effectLst/>
                  <a:latin typeface="Courier New" pitchFamily="49" charset="0"/>
                </a:endParaRP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6" name="Group 13"/>
            <p:cNvGrpSpPr>
              <a:grpSpLocks/>
            </p:cNvGrpSpPr>
            <p:nvPr/>
          </p:nvGrpSpPr>
          <p:grpSpPr bwMode="auto">
            <a:xfrm>
              <a:off x="0" y="1054"/>
              <a:ext cx="3072" cy="469"/>
              <a:chOff x="0" y="1054"/>
              <a:chExt cx="3072" cy="469"/>
            </a:xfrm>
          </p:grpSpPr>
          <p:sp>
            <p:nvSpPr>
              <p:cNvPr id="61454" name="Rectangle 14"/>
              <p:cNvSpPr>
                <a:spLocks noChangeArrowheads="1"/>
              </p:cNvSpPr>
              <p:nvPr/>
            </p:nvSpPr>
            <p:spPr bwMode="auto">
              <a:xfrm>
                <a:off x="0" y="1095"/>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55" name="Rectangle 15"/>
              <p:cNvSpPr>
                <a:spLocks noChangeArrowheads="1"/>
              </p:cNvSpPr>
              <p:nvPr/>
            </p:nvSpPr>
            <p:spPr bwMode="auto">
              <a:xfrm>
                <a:off x="0" y="1054"/>
                <a:ext cx="3072" cy="442"/>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36	</a:t>
                </a:r>
                <a:r>
                  <a:rPr lang="en-US" sz="1600" b="1" dirty="0">
                    <a:effectLst/>
                    <a:latin typeface="Courier New" pitchFamily="49" charset="0"/>
                  </a:rPr>
                  <a:t>      </a:t>
                </a:r>
                <a:r>
                  <a:rPr lang="en-US" sz="1600" b="1" dirty="0">
                    <a:solidFill>
                      <a:srgbClr val="275AFF"/>
                    </a:solidFill>
                    <a:effectLst/>
                    <a:latin typeface="Courier New" pitchFamily="49" charset="0"/>
                  </a:rPr>
                  <a:t>for</a:t>
                </a:r>
                <a:r>
                  <a:rPr lang="en-US" sz="1600" b="1" dirty="0">
                    <a:effectLst/>
                    <a:latin typeface="Courier New" pitchFamily="49" charset="0"/>
                  </a:rPr>
                  <a:t> ( j = 0; j &lt; size - 1; j++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7" name="Group 16"/>
            <p:cNvGrpSpPr>
              <a:grpSpLocks/>
            </p:cNvGrpSpPr>
            <p:nvPr/>
          </p:nvGrpSpPr>
          <p:grpSpPr bwMode="auto">
            <a:xfrm>
              <a:off x="0" y="1469"/>
              <a:ext cx="3072" cy="428"/>
              <a:chOff x="0" y="1469"/>
              <a:chExt cx="3072" cy="428"/>
            </a:xfrm>
          </p:grpSpPr>
          <p:sp>
            <p:nvSpPr>
              <p:cNvPr id="61457" name="Rectangle 17"/>
              <p:cNvSpPr>
                <a:spLocks noChangeArrowheads="1"/>
              </p:cNvSpPr>
              <p:nvPr/>
            </p:nvSpPr>
            <p:spPr bwMode="auto">
              <a:xfrm>
                <a:off x="0" y="1469"/>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58" name="Rectangle 18"/>
              <p:cNvSpPr>
                <a:spLocks noChangeArrowheads="1"/>
              </p:cNvSpPr>
              <p:nvPr/>
            </p:nvSpPr>
            <p:spPr bwMode="auto">
              <a:xfrm>
                <a:off x="0" y="149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37	</a:t>
                </a:r>
                <a:endParaRPr lang="en-US" sz="1600" b="1">
                  <a:effectLst/>
                  <a:latin typeface="Courier New" pitchFamily="49" charset="0"/>
                </a:endParaRP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8" name="Group 19"/>
            <p:cNvGrpSpPr>
              <a:grpSpLocks/>
            </p:cNvGrpSpPr>
            <p:nvPr/>
          </p:nvGrpSpPr>
          <p:grpSpPr bwMode="auto">
            <a:xfrm>
              <a:off x="0" y="1766"/>
              <a:ext cx="3072" cy="582"/>
              <a:chOff x="0" y="1766"/>
              <a:chExt cx="3072" cy="582"/>
            </a:xfrm>
          </p:grpSpPr>
          <p:sp>
            <p:nvSpPr>
              <p:cNvPr id="61460" name="Rectangle 20"/>
              <p:cNvSpPr>
                <a:spLocks noChangeArrowheads="1"/>
              </p:cNvSpPr>
              <p:nvPr/>
            </p:nvSpPr>
            <p:spPr bwMode="auto">
              <a:xfrm>
                <a:off x="0" y="1843"/>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61" name="Rectangle 21"/>
              <p:cNvSpPr>
                <a:spLocks noChangeArrowheads="1"/>
              </p:cNvSpPr>
              <p:nvPr/>
            </p:nvSpPr>
            <p:spPr bwMode="auto">
              <a:xfrm>
                <a:off x="0" y="1766"/>
                <a:ext cx="3072" cy="582"/>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38	</a:t>
                </a:r>
                <a:r>
                  <a:rPr lang="en-US" sz="1600" b="1" dirty="0">
                    <a:effectLst/>
                    <a:latin typeface="Courier New" pitchFamily="49" charset="0"/>
                  </a:rPr>
                  <a:t>         </a:t>
                </a:r>
                <a:r>
                  <a:rPr lang="en-US" sz="1600" b="1" dirty="0">
                    <a:solidFill>
                      <a:srgbClr val="275AFF"/>
                    </a:solidFill>
                    <a:effectLst/>
                    <a:latin typeface="Courier New" pitchFamily="49" charset="0"/>
                  </a:rPr>
                  <a:t>if</a:t>
                </a:r>
                <a:r>
                  <a:rPr lang="en-US" sz="1600" b="1" dirty="0">
                    <a:effectLst/>
                    <a:latin typeface="Courier New" pitchFamily="49" charset="0"/>
                  </a:rPr>
                  <a:t> ( array[ j ] &gt; array[ j + 1 ]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9" name="Group 22"/>
            <p:cNvGrpSpPr>
              <a:grpSpLocks/>
            </p:cNvGrpSpPr>
            <p:nvPr/>
          </p:nvGrpSpPr>
          <p:grpSpPr bwMode="auto">
            <a:xfrm>
              <a:off x="0" y="2217"/>
              <a:ext cx="3072" cy="796"/>
              <a:chOff x="0" y="2217"/>
              <a:chExt cx="3072" cy="796"/>
            </a:xfrm>
          </p:grpSpPr>
          <p:sp>
            <p:nvSpPr>
              <p:cNvPr id="61463" name="Rectangle 23"/>
              <p:cNvSpPr>
                <a:spLocks noChangeArrowheads="1"/>
              </p:cNvSpPr>
              <p:nvPr/>
            </p:nvSpPr>
            <p:spPr bwMode="auto">
              <a:xfrm>
                <a:off x="0" y="221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64" name="Rectangle 24"/>
              <p:cNvSpPr>
                <a:spLocks noChangeArrowheads="1"/>
              </p:cNvSpPr>
              <p:nvPr/>
            </p:nvSpPr>
            <p:spPr bwMode="auto">
              <a:xfrm>
                <a:off x="0" y="2244"/>
                <a:ext cx="3072" cy="769"/>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39	</a:t>
                </a:r>
                <a:r>
                  <a:rPr lang="en-US" sz="1600" b="1" dirty="0">
                    <a:effectLst/>
                    <a:latin typeface="Courier New" pitchFamily="49" charset="0"/>
                  </a:rPr>
                  <a:t>            swap( &amp;array[ j ], &amp;array[ j + 1 ]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sp>
          <p:nvSpPr>
            <p:cNvPr id="61467" name="Rectangle 27"/>
            <p:cNvSpPr>
              <a:spLocks noChangeArrowheads="1"/>
            </p:cNvSpPr>
            <p:nvPr/>
          </p:nvSpPr>
          <p:spPr bwMode="auto">
            <a:xfrm>
              <a:off x="0" y="261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40	</a:t>
              </a:r>
              <a:r>
                <a:rPr lang="en-US" sz="1600" b="1">
                  <a:effectLst/>
                  <a:latin typeface="Courier New" pitchFamily="49" charset="0"/>
                </a:rPr>
                <a:t>}</a:t>
              </a:r>
            </a:p>
            <a:p>
              <a:pPr>
                <a:spcBef>
                  <a:spcPct val="0"/>
                </a:spcBef>
                <a:tabLst>
                  <a:tab pos="139700" algn="r"/>
                  <a:tab pos="292100" algn="l"/>
                </a:tabLst>
              </a:pPr>
              <a:endParaRPr lang="en-US" sz="1600" b="1">
                <a:solidFill>
                  <a:schemeClr val="tx1"/>
                </a:solidFill>
                <a:effectLst/>
                <a:latin typeface="Courier New" pitchFamily="49" charset="0"/>
              </a:endParaRPr>
            </a:p>
          </p:txBody>
        </p:sp>
        <p:grpSp>
          <p:nvGrpSpPr>
            <p:cNvPr id="10" name="Group 28"/>
            <p:cNvGrpSpPr>
              <a:grpSpLocks/>
            </p:cNvGrpSpPr>
            <p:nvPr/>
          </p:nvGrpSpPr>
          <p:grpSpPr bwMode="auto">
            <a:xfrm>
              <a:off x="0" y="2965"/>
              <a:ext cx="3072" cy="428"/>
              <a:chOff x="0" y="2965"/>
              <a:chExt cx="3072" cy="428"/>
            </a:xfrm>
          </p:grpSpPr>
          <p:sp>
            <p:nvSpPr>
              <p:cNvPr id="61469" name="Rectangle 29"/>
              <p:cNvSpPr>
                <a:spLocks noChangeArrowheads="1"/>
              </p:cNvSpPr>
              <p:nvPr/>
            </p:nvSpPr>
            <p:spPr bwMode="auto">
              <a:xfrm>
                <a:off x="0" y="2965"/>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70" name="Rectangle 30"/>
              <p:cNvSpPr>
                <a:spLocks noChangeArrowheads="1"/>
              </p:cNvSpPr>
              <p:nvPr/>
            </p:nvSpPr>
            <p:spPr bwMode="auto">
              <a:xfrm>
                <a:off x="0" y="299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41	</a:t>
                </a:r>
                <a:endParaRPr lang="en-US" sz="1600" b="1">
                  <a:effectLst/>
                  <a:latin typeface="Courier New" pitchFamily="49" charset="0"/>
                </a:endParaRP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1" name="Group 31"/>
            <p:cNvGrpSpPr>
              <a:grpSpLocks/>
            </p:cNvGrpSpPr>
            <p:nvPr/>
          </p:nvGrpSpPr>
          <p:grpSpPr bwMode="auto">
            <a:xfrm>
              <a:off x="0" y="3366"/>
              <a:ext cx="3072" cy="478"/>
              <a:chOff x="0" y="3366"/>
              <a:chExt cx="3072" cy="478"/>
            </a:xfrm>
          </p:grpSpPr>
          <p:sp>
            <p:nvSpPr>
              <p:cNvPr id="61472" name="Rectangle 32"/>
              <p:cNvSpPr>
                <a:spLocks noChangeArrowheads="1"/>
              </p:cNvSpPr>
              <p:nvPr/>
            </p:nvSpPr>
            <p:spPr bwMode="auto">
              <a:xfrm>
                <a:off x="0" y="3416"/>
                <a:ext cx="3072" cy="428"/>
              </a:xfrm>
              <a:prstGeom prst="rect">
                <a:avLst/>
              </a:prstGeom>
              <a:solidFill>
                <a:srgbClr val="FFE699"/>
              </a:solidFill>
              <a:ln w="9525">
                <a:noFill/>
                <a:miter lim="800000"/>
                <a:headEnd/>
                <a:tailEnd/>
              </a:ln>
              <a:effectLst/>
            </p:spPr>
            <p:txBody>
              <a:bodyPr wrap="square" anchor="ctr">
                <a:spAutoFit/>
              </a:bodyPr>
              <a:lstStyle/>
              <a:p>
                <a:endParaRPr lang="en-US" sz="1600">
                  <a:effectLst/>
                </a:endParaRPr>
              </a:p>
            </p:txBody>
          </p:sp>
          <p:sp>
            <p:nvSpPr>
              <p:cNvPr id="61473" name="Rectangle 33"/>
              <p:cNvSpPr>
                <a:spLocks noChangeArrowheads="1"/>
              </p:cNvSpPr>
              <p:nvPr/>
            </p:nvSpPr>
            <p:spPr bwMode="auto">
              <a:xfrm>
                <a:off x="0" y="336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42	</a:t>
                </a:r>
                <a:r>
                  <a:rPr lang="en-US" sz="1600" b="1" dirty="0">
                    <a:solidFill>
                      <a:srgbClr val="275AFF"/>
                    </a:solidFill>
                    <a:effectLst/>
                    <a:latin typeface="Courier New" pitchFamily="49" charset="0"/>
                  </a:rPr>
                  <a:t>void</a:t>
                </a:r>
                <a:r>
                  <a:rPr lang="en-US" sz="1600" b="1" dirty="0">
                    <a:effectLst/>
                    <a:latin typeface="Courier New" pitchFamily="49" charset="0"/>
                  </a:rPr>
                  <a:t> swap( </a:t>
                </a:r>
                <a:r>
                  <a:rPr lang="en-US" sz="1600" b="1" dirty="0" err="1">
                    <a:solidFill>
                      <a:srgbClr val="275AFF"/>
                    </a:solidFill>
                    <a:effectLst/>
                    <a:latin typeface="Courier New" pitchFamily="49" charset="0"/>
                  </a:rPr>
                  <a:t>int</a:t>
                </a:r>
                <a:r>
                  <a:rPr lang="en-US" sz="1600" b="1" dirty="0">
                    <a:effectLst/>
                    <a:latin typeface="Courier New" pitchFamily="49" charset="0"/>
                  </a:rPr>
                  <a:t> *element1Ptr, </a:t>
                </a:r>
                <a:r>
                  <a:rPr lang="en-US" sz="1600" b="1" dirty="0" err="1">
                    <a:solidFill>
                      <a:srgbClr val="275AFF"/>
                    </a:solidFill>
                    <a:effectLst/>
                    <a:latin typeface="Courier New" pitchFamily="49" charset="0"/>
                  </a:rPr>
                  <a:t>int</a:t>
                </a:r>
                <a:r>
                  <a:rPr lang="en-US" sz="1600" b="1" dirty="0">
                    <a:effectLst/>
                    <a:latin typeface="Courier New" pitchFamily="49" charset="0"/>
                  </a:rPr>
                  <a:t> *element2Ptr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12" name="Group 34"/>
            <p:cNvGrpSpPr>
              <a:grpSpLocks/>
            </p:cNvGrpSpPr>
            <p:nvPr/>
          </p:nvGrpSpPr>
          <p:grpSpPr bwMode="auto">
            <a:xfrm>
              <a:off x="0" y="3713"/>
              <a:ext cx="3072" cy="428"/>
              <a:chOff x="0" y="3713"/>
              <a:chExt cx="3072" cy="428"/>
            </a:xfrm>
          </p:grpSpPr>
          <p:sp>
            <p:nvSpPr>
              <p:cNvPr id="61475" name="Rectangle 35"/>
              <p:cNvSpPr>
                <a:spLocks noChangeArrowheads="1"/>
              </p:cNvSpPr>
              <p:nvPr/>
            </p:nvSpPr>
            <p:spPr bwMode="auto">
              <a:xfrm>
                <a:off x="0" y="3713"/>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76" name="Rectangle 36"/>
              <p:cNvSpPr>
                <a:spLocks noChangeArrowheads="1"/>
              </p:cNvSpPr>
              <p:nvPr/>
            </p:nvSpPr>
            <p:spPr bwMode="auto">
              <a:xfrm>
                <a:off x="0" y="374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43	</a:t>
                </a:r>
                <a:r>
                  <a:rPr lang="en-US" sz="1600" b="1">
                    <a:effectLst/>
                    <a:latin typeface="Courier New" pitchFamily="49" charset="0"/>
                  </a:rPr>
                  <a:t>{</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3" name="Group 37"/>
            <p:cNvGrpSpPr>
              <a:grpSpLocks/>
            </p:cNvGrpSpPr>
            <p:nvPr/>
          </p:nvGrpSpPr>
          <p:grpSpPr bwMode="auto">
            <a:xfrm>
              <a:off x="0" y="4087"/>
              <a:ext cx="3072" cy="428"/>
              <a:chOff x="0" y="4087"/>
              <a:chExt cx="3072" cy="428"/>
            </a:xfrm>
          </p:grpSpPr>
          <p:sp>
            <p:nvSpPr>
              <p:cNvPr id="61478" name="Rectangle 38"/>
              <p:cNvSpPr>
                <a:spLocks noChangeArrowheads="1"/>
              </p:cNvSpPr>
              <p:nvPr/>
            </p:nvSpPr>
            <p:spPr bwMode="auto">
              <a:xfrm>
                <a:off x="0" y="408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79" name="Rectangle 39"/>
              <p:cNvSpPr>
                <a:spLocks noChangeArrowheads="1"/>
              </p:cNvSpPr>
              <p:nvPr/>
            </p:nvSpPr>
            <p:spPr bwMode="auto">
              <a:xfrm>
                <a:off x="0" y="411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44	</a:t>
                </a:r>
                <a:r>
                  <a:rPr lang="en-US" sz="1600" b="1">
                    <a:effectLst/>
                    <a:latin typeface="Courier New" pitchFamily="49" charset="0"/>
                  </a:rPr>
                  <a:t>   </a:t>
                </a:r>
                <a:r>
                  <a:rPr lang="en-US" sz="1600" b="1">
                    <a:solidFill>
                      <a:srgbClr val="275AFF"/>
                    </a:solidFill>
                    <a:effectLst/>
                    <a:latin typeface="Courier New" pitchFamily="49" charset="0"/>
                  </a:rPr>
                  <a:t>int</a:t>
                </a:r>
                <a:r>
                  <a:rPr lang="en-US" sz="1600" b="1">
                    <a:effectLst/>
                    <a:latin typeface="Courier New" pitchFamily="49" charset="0"/>
                  </a:rPr>
                  <a:t> hold = *element1Ptr;</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4" name="Group 40"/>
            <p:cNvGrpSpPr>
              <a:grpSpLocks/>
            </p:cNvGrpSpPr>
            <p:nvPr/>
          </p:nvGrpSpPr>
          <p:grpSpPr bwMode="auto">
            <a:xfrm>
              <a:off x="0" y="4461"/>
              <a:ext cx="3072" cy="428"/>
              <a:chOff x="0" y="4461"/>
              <a:chExt cx="3072" cy="428"/>
            </a:xfrm>
          </p:grpSpPr>
          <p:sp>
            <p:nvSpPr>
              <p:cNvPr id="61481" name="Rectangle 41"/>
              <p:cNvSpPr>
                <a:spLocks noChangeArrowheads="1"/>
              </p:cNvSpPr>
              <p:nvPr/>
            </p:nvSpPr>
            <p:spPr bwMode="auto">
              <a:xfrm>
                <a:off x="0" y="4461"/>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82" name="Rectangle 42"/>
              <p:cNvSpPr>
                <a:spLocks noChangeArrowheads="1"/>
              </p:cNvSpPr>
              <p:nvPr/>
            </p:nvSpPr>
            <p:spPr bwMode="auto">
              <a:xfrm>
                <a:off x="0" y="448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45	</a:t>
                </a:r>
                <a:r>
                  <a:rPr lang="en-US" sz="1600" b="1" dirty="0">
                    <a:effectLst/>
                    <a:latin typeface="Courier New" pitchFamily="49" charset="0"/>
                  </a:rPr>
                  <a:t>   *element1Ptr = *element2Ptr;</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15" name="Group 43"/>
            <p:cNvGrpSpPr>
              <a:grpSpLocks/>
            </p:cNvGrpSpPr>
            <p:nvPr/>
          </p:nvGrpSpPr>
          <p:grpSpPr bwMode="auto">
            <a:xfrm>
              <a:off x="0" y="4835"/>
              <a:ext cx="3072" cy="428"/>
              <a:chOff x="0" y="4835"/>
              <a:chExt cx="3072" cy="428"/>
            </a:xfrm>
          </p:grpSpPr>
          <p:sp>
            <p:nvSpPr>
              <p:cNvPr id="61484" name="Rectangle 44"/>
              <p:cNvSpPr>
                <a:spLocks noChangeArrowheads="1"/>
              </p:cNvSpPr>
              <p:nvPr/>
            </p:nvSpPr>
            <p:spPr bwMode="auto">
              <a:xfrm>
                <a:off x="0" y="4835"/>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85" name="Rectangle 45"/>
              <p:cNvSpPr>
                <a:spLocks noChangeArrowheads="1"/>
              </p:cNvSpPr>
              <p:nvPr/>
            </p:nvSpPr>
            <p:spPr bwMode="auto">
              <a:xfrm>
                <a:off x="0" y="486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46	</a:t>
                </a:r>
                <a:r>
                  <a:rPr lang="en-US" sz="1600" b="1">
                    <a:effectLst/>
                    <a:latin typeface="Courier New" pitchFamily="49" charset="0"/>
                  </a:rPr>
                  <a:t>   *element2Ptr = hold;</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6" name="Group 46"/>
            <p:cNvGrpSpPr>
              <a:grpSpLocks/>
            </p:cNvGrpSpPr>
            <p:nvPr/>
          </p:nvGrpSpPr>
          <p:grpSpPr bwMode="auto">
            <a:xfrm>
              <a:off x="0" y="5209"/>
              <a:ext cx="3072" cy="428"/>
              <a:chOff x="0" y="5209"/>
              <a:chExt cx="3072" cy="428"/>
            </a:xfrm>
          </p:grpSpPr>
          <p:sp>
            <p:nvSpPr>
              <p:cNvPr id="61487" name="Rectangle 47"/>
              <p:cNvSpPr>
                <a:spLocks noChangeArrowheads="1"/>
              </p:cNvSpPr>
              <p:nvPr/>
            </p:nvSpPr>
            <p:spPr bwMode="auto">
              <a:xfrm>
                <a:off x="0" y="5209"/>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88" name="Rectangle 48"/>
              <p:cNvSpPr>
                <a:spLocks noChangeArrowheads="1"/>
              </p:cNvSpPr>
              <p:nvPr/>
            </p:nvSpPr>
            <p:spPr bwMode="auto">
              <a:xfrm>
                <a:off x="0" y="523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47	</a:t>
                </a:r>
                <a:r>
                  <a:rPr lang="en-US" sz="1600" b="1">
                    <a:effectLst/>
                    <a:latin typeface="Courier New" pitchFamily="49" charset="0"/>
                  </a:rPr>
                  <a:t>}</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sp>
        <p:nvSpPr>
          <p:cNvPr id="61489" name="Rectangle 49"/>
          <p:cNvSpPr>
            <a:spLocks noChangeArrowheads="1"/>
          </p:cNvSpPr>
          <p:nvPr/>
        </p:nvSpPr>
        <p:spPr bwMode="auto">
          <a:xfrm>
            <a:off x="0" y="5581471"/>
            <a:ext cx="6781800" cy="1200329"/>
          </a:xfrm>
          <a:prstGeom prst="rect">
            <a:avLst/>
          </a:prstGeom>
          <a:solidFill>
            <a:srgbClr val="66CCFF"/>
          </a:solidFill>
          <a:ln w="9525">
            <a:noFill/>
            <a:miter lim="800000"/>
            <a:headEnd/>
            <a:tailEnd/>
          </a:ln>
          <a:effectLst/>
        </p:spPr>
        <p:txBody>
          <a:bodyPr wrap="square">
            <a:spAutoFit/>
          </a:bodyPr>
          <a:lstStyle/>
          <a:p>
            <a:pPr eaLnBrk="1" hangingPunct="1">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Data items in original order</a:t>
            </a:r>
          </a:p>
          <a:p>
            <a:pPr>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   2   6   4   8  10  12  89  68  45  37</a:t>
            </a:r>
          </a:p>
          <a:p>
            <a:pPr>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Data items in ascending order</a:t>
            </a:r>
          </a:p>
          <a:p>
            <a:pPr>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   </a:t>
            </a:r>
            <a:r>
              <a:rPr lang="en-US" b="1" dirty="0">
                <a:solidFill>
                  <a:schemeClr val="tx1"/>
                </a:solidFill>
                <a:latin typeface="Courier New" pitchFamily="49" charset="0"/>
              </a:rPr>
              <a:t>2   4   6   8  10  12  37  </a:t>
            </a:r>
            <a:r>
              <a:rPr lang="en-US" b="1" dirty="0" smtClean="0">
                <a:solidFill>
                  <a:schemeClr val="tx1"/>
                </a:solidFill>
                <a:latin typeface="Courier New" pitchFamily="49" charset="0"/>
              </a:rPr>
              <a:t>45	 68  89  </a:t>
            </a:r>
            <a:endParaRPr lang="en-US" b="1" dirty="0">
              <a:solidFill>
                <a:schemeClr val="tx1"/>
              </a:solidFill>
              <a:latin typeface="Courier New" pitchFamily="49" charset="0"/>
            </a:endParaRPr>
          </a:p>
        </p:txBody>
      </p:sp>
      <p:sp>
        <p:nvSpPr>
          <p:cNvPr id="50" name="Rectangle 93"/>
          <p:cNvSpPr>
            <a:spLocks noChangeArrowheads="1"/>
          </p:cNvSpPr>
          <p:nvPr/>
        </p:nvSpPr>
        <p:spPr bwMode="auto">
          <a:xfrm>
            <a:off x="0" y="76200"/>
            <a:ext cx="6781800" cy="381000"/>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dirty="0">
                <a:solidFill>
                  <a:srgbClr val="4D8DFF"/>
                </a:solidFill>
                <a:effectLst/>
                <a:latin typeface="Courier New" pitchFamily="49" charset="0"/>
              </a:rPr>
              <a:t>	</a:t>
            </a:r>
            <a:r>
              <a:rPr lang="en-US" dirty="0" smtClean="0">
                <a:solidFill>
                  <a:srgbClr val="4D8DFF"/>
                </a:solidFill>
                <a:effectLst/>
                <a:latin typeface="Courier New" pitchFamily="49" charset="0"/>
              </a:rPr>
              <a:t>30 </a:t>
            </a:r>
            <a:r>
              <a:rPr lang="en-US" sz="1600" dirty="0" smtClean="0">
                <a:solidFill>
                  <a:srgbClr val="275AFF"/>
                </a:solidFill>
                <a:effectLst/>
                <a:latin typeface="Courier New" pitchFamily="49" charset="0"/>
              </a:rPr>
              <a:t>void</a:t>
            </a:r>
            <a:r>
              <a:rPr lang="en-US" sz="1600" dirty="0" smtClean="0">
                <a:effectLst/>
                <a:latin typeface="Courier New" pitchFamily="49" charset="0"/>
              </a:rPr>
              <a:t> </a:t>
            </a:r>
            <a:r>
              <a:rPr lang="en-US" sz="1600" dirty="0" err="1" smtClean="0">
                <a:effectLst/>
                <a:latin typeface="Courier New" pitchFamily="49" charset="0"/>
              </a:rPr>
              <a:t>bubbleSort</a:t>
            </a:r>
            <a:r>
              <a:rPr lang="en-US" sz="1600" dirty="0" smtClean="0">
                <a:effectLst/>
                <a:latin typeface="Courier New" pitchFamily="49" charset="0"/>
              </a:rPr>
              <a:t>(</a:t>
            </a:r>
            <a:r>
              <a:rPr lang="en-US" sz="1600" dirty="0" err="1" smtClean="0">
                <a:solidFill>
                  <a:srgbClr val="275AFF"/>
                </a:solidFill>
                <a:effectLst/>
                <a:latin typeface="Courier New" pitchFamily="49" charset="0"/>
              </a:rPr>
              <a:t>int</a:t>
            </a:r>
            <a:r>
              <a:rPr lang="en-US" sz="1600" dirty="0" smtClean="0">
                <a:effectLst/>
                <a:latin typeface="Courier New" pitchFamily="49" charset="0"/>
              </a:rPr>
              <a:t> </a:t>
            </a:r>
            <a:r>
              <a:rPr lang="en-US" sz="1600" dirty="0">
                <a:effectLst/>
                <a:latin typeface="Courier New" pitchFamily="49" charset="0"/>
              </a:rPr>
              <a:t>*array, </a:t>
            </a:r>
            <a:r>
              <a:rPr lang="en-US" sz="1600" dirty="0">
                <a:solidFill>
                  <a:srgbClr val="275AFF"/>
                </a:solidFill>
                <a:effectLst/>
                <a:latin typeface="Courier New" pitchFamily="49" charset="0"/>
              </a:rPr>
              <a:t>const</a:t>
            </a:r>
            <a:r>
              <a:rPr lang="en-US" sz="1600" dirty="0">
                <a:effectLst/>
                <a:latin typeface="Courier New" pitchFamily="49" charset="0"/>
              </a:rPr>
              <a:t> </a:t>
            </a:r>
            <a:r>
              <a:rPr lang="en-US" sz="1600" dirty="0" err="1">
                <a:solidFill>
                  <a:srgbClr val="275AFF"/>
                </a:solidFill>
                <a:effectLst/>
                <a:latin typeface="Courier New" pitchFamily="49" charset="0"/>
              </a:rPr>
              <a:t>int</a:t>
            </a:r>
            <a:r>
              <a:rPr lang="en-US" sz="1600" dirty="0">
                <a:effectLst/>
                <a:latin typeface="Courier New" pitchFamily="49" charset="0"/>
              </a:rPr>
              <a:t> </a:t>
            </a:r>
            <a:r>
              <a:rPr lang="en-US" sz="1600" dirty="0" smtClean="0">
                <a:effectLst/>
                <a:latin typeface="Courier New" pitchFamily="49" charset="0"/>
              </a:rPr>
              <a:t>size</a:t>
            </a:r>
            <a:r>
              <a:rPr lang="en-US" dirty="0" smtClean="0">
                <a:effectLst/>
                <a:latin typeface="Courier New" pitchFamily="49" charset="0"/>
              </a:rPr>
              <a:t>)</a:t>
            </a:r>
            <a:endParaRPr lang="en-US" dirty="0">
              <a:effectLst/>
              <a:latin typeface="Courier New" pitchFamily="49" charset="0"/>
            </a:endParaRPr>
          </a:p>
          <a:p>
            <a:pPr>
              <a:spcBef>
                <a:spcPct val="0"/>
              </a:spcBef>
              <a:tabLst>
                <a:tab pos="139700" algn="r"/>
                <a:tab pos="292100" algn="l"/>
              </a:tabLst>
            </a:pPr>
            <a:endParaRPr lang="en-US" dirty="0">
              <a:solidFill>
                <a:schemeClr val="tx1"/>
              </a:solidFill>
              <a:effectLst/>
              <a:latin typeface="Courier New" pitchFamily="49" charset="0"/>
            </a:endParaRPr>
          </a:p>
        </p:txBody>
      </p:sp>
      <p:sp>
        <p:nvSpPr>
          <p:cNvPr id="51" name="Rectangle 96"/>
          <p:cNvSpPr>
            <a:spLocks noChangeArrowheads="1"/>
          </p:cNvSpPr>
          <p:nvPr/>
        </p:nvSpPr>
        <p:spPr bwMode="auto">
          <a:xfrm>
            <a:off x="0" y="457200"/>
            <a:ext cx="6781800" cy="304800"/>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dirty="0">
                <a:solidFill>
                  <a:srgbClr val="4D8DFF"/>
                </a:solidFill>
                <a:effectLst/>
                <a:latin typeface="Courier New" pitchFamily="49" charset="0"/>
              </a:rPr>
              <a:t>	</a:t>
            </a:r>
            <a:r>
              <a:rPr lang="en-US" sz="1600" dirty="0" smtClean="0">
                <a:solidFill>
                  <a:srgbClr val="4D8DFF"/>
                </a:solidFill>
                <a:effectLst/>
                <a:latin typeface="Courier New" pitchFamily="49" charset="0"/>
              </a:rPr>
              <a:t>31</a:t>
            </a:r>
            <a:r>
              <a:rPr lang="en-US" sz="1600" dirty="0" smtClean="0">
                <a:effectLst/>
                <a:latin typeface="Courier New" pitchFamily="49" charset="0"/>
              </a:rPr>
              <a:t>{</a:t>
            </a:r>
            <a:endParaRPr lang="en-US" sz="1600" dirty="0">
              <a:effectLst/>
              <a:latin typeface="Courier New" pitchFamily="49" charset="0"/>
            </a:endParaRPr>
          </a:p>
          <a:p>
            <a:pPr>
              <a:spcBef>
                <a:spcPct val="0"/>
              </a:spcBef>
              <a:tabLst>
                <a:tab pos="139700" algn="r"/>
                <a:tab pos="292100" algn="l"/>
              </a:tabLst>
            </a:pPr>
            <a:endParaRPr lang="en-US" sz="1600" dirty="0">
              <a:solidFill>
                <a:schemeClr val="tx1"/>
              </a:solidFill>
              <a:effectLst/>
              <a:latin typeface="Courier New" pitchFamily="49" charset="0"/>
            </a:endParaRPr>
          </a:p>
        </p:txBody>
      </p:sp>
      <p:sp>
        <p:nvSpPr>
          <p:cNvPr id="52" name="Rectangle 99"/>
          <p:cNvSpPr>
            <a:spLocks noChangeArrowheads="1"/>
          </p:cNvSpPr>
          <p:nvPr/>
        </p:nvSpPr>
        <p:spPr bwMode="auto">
          <a:xfrm>
            <a:off x="0" y="762000"/>
            <a:ext cx="6781800" cy="381000"/>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dirty="0">
                <a:solidFill>
                  <a:srgbClr val="4D8DFF"/>
                </a:solidFill>
                <a:effectLst/>
                <a:latin typeface="Courier New" pitchFamily="49" charset="0"/>
              </a:rPr>
              <a:t>	</a:t>
            </a:r>
            <a:r>
              <a:rPr lang="en-US" sz="1600" dirty="0" smtClean="0">
                <a:solidFill>
                  <a:srgbClr val="4D8DFF"/>
                </a:solidFill>
                <a:effectLst/>
                <a:latin typeface="Courier New" pitchFamily="49" charset="0"/>
              </a:rPr>
              <a:t>32</a:t>
            </a:r>
            <a:r>
              <a:rPr lang="en-US" sz="1600" dirty="0" smtClean="0">
                <a:effectLst/>
                <a:latin typeface="Courier New" pitchFamily="49" charset="0"/>
              </a:rPr>
              <a:t> </a:t>
            </a:r>
            <a:r>
              <a:rPr lang="en-US" sz="1600" dirty="0">
                <a:solidFill>
                  <a:srgbClr val="275AFF"/>
                </a:solidFill>
                <a:effectLst/>
                <a:latin typeface="Courier New" pitchFamily="49" charset="0"/>
              </a:rPr>
              <a:t>void</a:t>
            </a:r>
            <a:r>
              <a:rPr lang="en-US" sz="1600" dirty="0">
                <a:effectLst/>
                <a:latin typeface="Courier New" pitchFamily="49" charset="0"/>
              </a:rPr>
              <a:t> swap( </a:t>
            </a:r>
            <a:r>
              <a:rPr lang="en-US" sz="1600" dirty="0" err="1">
                <a:solidFill>
                  <a:srgbClr val="275AFF"/>
                </a:solidFill>
                <a:effectLst/>
                <a:latin typeface="Courier New" pitchFamily="49" charset="0"/>
              </a:rPr>
              <a:t>int</a:t>
            </a:r>
            <a:r>
              <a:rPr lang="en-US" sz="1600" dirty="0">
                <a:effectLst/>
                <a:latin typeface="Courier New" pitchFamily="49" charset="0"/>
              </a:rPr>
              <a:t> *, </a:t>
            </a:r>
            <a:r>
              <a:rPr lang="en-US" sz="1600" dirty="0" err="1">
                <a:solidFill>
                  <a:srgbClr val="275AFF"/>
                </a:solidFill>
                <a:effectLst/>
                <a:latin typeface="Courier New" pitchFamily="49" charset="0"/>
              </a:rPr>
              <a:t>int</a:t>
            </a:r>
            <a:r>
              <a:rPr lang="en-US" sz="1600" dirty="0">
                <a:effectLst/>
                <a:latin typeface="Courier New" pitchFamily="49" charset="0"/>
              </a:rPr>
              <a:t> * );</a:t>
            </a:r>
          </a:p>
          <a:p>
            <a:pPr>
              <a:spcBef>
                <a:spcPct val="0"/>
              </a:spcBef>
              <a:tabLst>
                <a:tab pos="139700" algn="r"/>
                <a:tab pos="292100" algn="l"/>
              </a:tabLst>
            </a:pPr>
            <a:endParaRPr lang="en-US" sz="1600" dirty="0">
              <a:solidFill>
                <a:schemeClr val="tx1"/>
              </a:solidFill>
              <a:effectLst/>
              <a:latin typeface="Courier New" pitchFamily="49"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Sort</a:t>
            </a:r>
            <a:endParaRPr lang="en-US" dirty="0"/>
          </a:p>
        </p:txBody>
      </p:sp>
      <p:pic>
        <p:nvPicPr>
          <p:cNvPr id="6" name="Content Placeholder 5" descr="Bubble_sort_animation.gif"/>
          <p:cNvPicPr>
            <a:picLocks noGrp="1" noChangeAspect="1"/>
          </p:cNvPicPr>
          <p:nvPr>
            <p:ph idx="1"/>
          </p:nvPr>
        </p:nvPicPr>
        <p:blipFill>
          <a:blip r:embed="rId2" cstate="print"/>
          <a:stretch>
            <a:fillRect/>
          </a:stretch>
        </p:blipFill>
        <p:spPr>
          <a:xfrm>
            <a:off x="4572000" y="1143000"/>
            <a:ext cx="4191000" cy="5257800"/>
          </a:xfrm>
        </p:spPr>
      </p:pic>
      <p:pic>
        <p:nvPicPr>
          <p:cNvPr id="7" name="Picture 6" descr="Bubble-sort-example-300px.gif"/>
          <p:cNvPicPr>
            <a:picLocks noChangeAspect="1"/>
          </p:cNvPicPr>
          <p:nvPr/>
        </p:nvPicPr>
        <p:blipFill>
          <a:blip r:embed="rId3" cstate="print"/>
          <a:stretch>
            <a:fillRect/>
          </a:stretch>
        </p:blipFill>
        <p:spPr>
          <a:xfrm>
            <a:off x="381000" y="1143000"/>
            <a:ext cx="4064000" cy="2438400"/>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Sorting</a:t>
            </a:r>
          </a:p>
          <a:p>
            <a:pPr lvl="1"/>
            <a:r>
              <a:rPr lang="en-US" dirty="0" smtClean="0"/>
              <a:t>Concept</a:t>
            </a:r>
          </a:p>
          <a:p>
            <a:r>
              <a:rPr lang="en-US" dirty="0" smtClean="0"/>
              <a:t>Reasons for Sorting</a:t>
            </a:r>
          </a:p>
          <a:p>
            <a:r>
              <a:rPr lang="en-US" dirty="0" smtClean="0"/>
              <a:t>Basic Terminology</a:t>
            </a:r>
          </a:p>
          <a:p>
            <a:r>
              <a:rPr lang="en-US" dirty="0" smtClean="0"/>
              <a:t>Sorting Classification</a:t>
            </a:r>
          </a:p>
          <a:p>
            <a:r>
              <a:rPr lang="en-US" dirty="0" smtClean="0"/>
              <a:t>Stability of Key</a:t>
            </a:r>
          </a:p>
          <a:p>
            <a:r>
              <a:rPr lang="en-US" dirty="0" smtClean="0"/>
              <a:t>Bubble Sort</a:t>
            </a:r>
          </a:p>
          <a:p>
            <a:pPr lvl="1"/>
            <a:r>
              <a:rPr lang="en-US" dirty="0" smtClean="0"/>
              <a:t>Concept</a:t>
            </a:r>
          </a:p>
          <a:p>
            <a:pPr lvl="1"/>
            <a:r>
              <a:rPr lang="en-US" dirty="0" smtClean="0"/>
              <a:t>Algorithm</a:t>
            </a:r>
          </a:p>
          <a:p>
            <a:pPr lvl="1"/>
            <a:r>
              <a:rPr lang="en-US" dirty="0" smtClean="0"/>
              <a:t>Code and Implementation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6003</TotalTime>
  <Words>3016</Words>
  <Application>Microsoft Office PowerPoint</Application>
  <PresentationFormat>On-screen Show (4:3)</PresentationFormat>
  <Paragraphs>505</Paragraphs>
  <Slides>64</Slides>
  <Notes>31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64</vt:i4>
      </vt:variant>
    </vt:vector>
  </HeadingPairs>
  <TitlesOfParts>
    <vt:vector size="67" baseType="lpstr">
      <vt:lpstr>Edge</vt:lpstr>
      <vt:lpstr>Chart</vt:lpstr>
      <vt:lpstr>Microsoft Graph Chart</vt:lpstr>
      <vt:lpstr>CSC 211 Data Structures  Lecture 14 </vt:lpstr>
      <vt:lpstr>Last Lecture Summary</vt:lpstr>
      <vt:lpstr>Objectives Overview</vt:lpstr>
      <vt:lpstr>Sorting</vt:lpstr>
      <vt:lpstr>Sorting</vt:lpstr>
      <vt:lpstr>Sorting</vt:lpstr>
      <vt:lpstr>Sorting</vt:lpstr>
      <vt:lpstr>Reasons for Sorting</vt:lpstr>
      <vt:lpstr>Basic Terminology - I</vt:lpstr>
      <vt:lpstr>Basic Terminology - II</vt:lpstr>
      <vt:lpstr>Basic Terminology - III</vt:lpstr>
      <vt:lpstr>Basic Terminology - IV</vt:lpstr>
      <vt:lpstr>Sorting Methods</vt:lpstr>
      <vt:lpstr>Sorting Classification - I</vt:lpstr>
      <vt:lpstr>Sorting Classification - II</vt:lpstr>
      <vt:lpstr>Sorting Classification - III</vt:lpstr>
      <vt:lpstr>Stability</vt:lpstr>
      <vt:lpstr>Stability -II</vt:lpstr>
      <vt:lpstr>Stability - III</vt:lpstr>
      <vt:lpstr>Stability - IV</vt:lpstr>
      <vt:lpstr>Stability - V</vt:lpstr>
      <vt:lpstr>Bubble Sort</vt:lpstr>
      <vt:lpstr>Bubble Sort</vt:lpstr>
      <vt:lpstr>Bubble Sort Algorithm</vt:lpstr>
      <vt:lpstr>Bubble Sort Algorithm</vt:lpstr>
      <vt:lpstr>Bubble Sort Algorithm</vt:lpstr>
      <vt:lpstr>Bubble Sort</vt:lpstr>
      <vt:lpstr>Bubble Sort Step-by-Step Example</vt:lpstr>
      <vt:lpstr>Bubble Sort Step-by-Step Example</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vt:lpstr>
      <vt:lpstr>Bubble Sort Algorithm -  Result</vt:lpstr>
      <vt:lpstr>Bubble Sort Algorithm</vt:lpstr>
      <vt:lpstr>Bubble Sort Algorithm - Optimized</vt:lpstr>
      <vt:lpstr>Bubble Sort Algorithm – Optimized 2</vt:lpstr>
      <vt:lpstr>Bubble Sort Implementation Code</vt:lpstr>
      <vt:lpstr>Bubble Sort Using Call-by-reference</vt:lpstr>
      <vt:lpstr>Slide 61</vt:lpstr>
      <vt:lpstr>Slide 62</vt:lpstr>
      <vt:lpstr>Bubble Sort</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14</dc:title>
  <dc:subject>CSC211 Data Structures</dc:subject>
  <dc:creator>Dr. Iftikhar Azim Niaz</dc:creator>
  <cp:lastModifiedBy>NTS</cp:lastModifiedBy>
  <cp:revision>503</cp:revision>
  <dcterms:created xsi:type="dcterms:W3CDTF">2004-10-06T00:41:44Z</dcterms:created>
  <dcterms:modified xsi:type="dcterms:W3CDTF">2012-10-30T11:56:29Z</dcterms:modified>
</cp:coreProperties>
</file>