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1"/>
  </p:sldMasterIdLst>
  <p:notesMasterIdLst>
    <p:notesMasterId r:id="rId54"/>
  </p:notesMasterIdLst>
  <p:sldIdLst>
    <p:sldId id="306" r:id="rId2"/>
    <p:sldId id="547" r:id="rId3"/>
    <p:sldId id="578" r:id="rId4"/>
    <p:sldId id="636" r:id="rId5"/>
    <p:sldId id="637" r:id="rId6"/>
    <p:sldId id="638" r:id="rId7"/>
    <p:sldId id="639" r:id="rId8"/>
    <p:sldId id="640" r:id="rId9"/>
    <p:sldId id="641" r:id="rId10"/>
    <p:sldId id="642" r:id="rId11"/>
    <p:sldId id="643" r:id="rId12"/>
    <p:sldId id="644" r:id="rId13"/>
    <p:sldId id="687" r:id="rId14"/>
    <p:sldId id="645" r:id="rId15"/>
    <p:sldId id="646" r:id="rId16"/>
    <p:sldId id="647" r:id="rId17"/>
    <p:sldId id="648" r:id="rId18"/>
    <p:sldId id="649" r:id="rId19"/>
    <p:sldId id="650" r:id="rId20"/>
    <p:sldId id="651" r:id="rId21"/>
    <p:sldId id="652" r:id="rId22"/>
    <p:sldId id="653" r:id="rId23"/>
    <p:sldId id="654" r:id="rId24"/>
    <p:sldId id="655" r:id="rId25"/>
    <p:sldId id="657" r:id="rId26"/>
    <p:sldId id="658" r:id="rId27"/>
    <p:sldId id="659" r:id="rId28"/>
    <p:sldId id="660" r:id="rId29"/>
    <p:sldId id="661" r:id="rId30"/>
    <p:sldId id="662" r:id="rId31"/>
    <p:sldId id="663" r:id="rId32"/>
    <p:sldId id="664" r:id="rId33"/>
    <p:sldId id="665" r:id="rId34"/>
    <p:sldId id="666" r:id="rId35"/>
    <p:sldId id="667" r:id="rId36"/>
    <p:sldId id="670" r:id="rId37"/>
    <p:sldId id="671" r:id="rId38"/>
    <p:sldId id="672" r:id="rId39"/>
    <p:sldId id="673" r:id="rId40"/>
    <p:sldId id="674" r:id="rId41"/>
    <p:sldId id="675" r:id="rId42"/>
    <p:sldId id="688" r:id="rId43"/>
    <p:sldId id="689" r:id="rId44"/>
    <p:sldId id="676" r:id="rId45"/>
    <p:sldId id="677" r:id="rId46"/>
    <p:sldId id="679" r:id="rId47"/>
    <p:sldId id="680" r:id="rId48"/>
    <p:sldId id="681" r:id="rId49"/>
    <p:sldId id="682" r:id="rId50"/>
    <p:sldId id="683" r:id="rId51"/>
    <p:sldId id="684" r:id="rId52"/>
    <p:sldId id="686" r:id="rId5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000000"/>
    </p:penClr>
  </p:showPr>
  <p:clrMru>
    <a:srgbClr val="0000CC"/>
    <a:srgbClr val="000099"/>
    <a:srgbClr val="990000"/>
    <a:srgbClr val="006600"/>
    <a:srgbClr val="CC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327" autoAdjust="0"/>
    <p:restoredTop sz="94798" autoAdjust="0"/>
  </p:normalViewPr>
  <p:slideViewPr>
    <p:cSldViewPr>
      <p:cViewPr varScale="1">
        <p:scale>
          <a:sx n="74" d="100"/>
          <a:sy n="74" d="100"/>
        </p:scale>
        <p:origin x="-1152" y="-102"/>
      </p:cViewPr>
      <p:guideLst>
        <p:guide orient="horz" pos="2160"/>
        <p:guide pos="2880"/>
      </p:guideLst>
    </p:cSldViewPr>
  </p:slideViewPr>
  <p:outlineViewPr>
    <p:cViewPr>
      <p:scale>
        <a:sx n="33" d="100"/>
        <a:sy n="33" d="100"/>
      </p:scale>
      <p:origin x="0" y="1134"/>
    </p:cViewPr>
  </p:outlineViewPr>
  <p:notesTextViewPr>
    <p:cViewPr>
      <p:scale>
        <a:sx n="100" d="100"/>
        <a:sy n="100" d="100"/>
      </p:scale>
      <p:origin x="0" y="0"/>
    </p:cViewPr>
  </p:notesTextViewPr>
  <p:sorterViewPr>
    <p:cViewPr>
      <p:scale>
        <a:sx n="66" d="100"/>
        <a:sy n="66" d="100"/>
      </p:scale>
      <p:origin x="0" y="2508"/>
    </p:cViewPr>
  </p:sorterViewPr>
  <p:notesViewPr>
    <p:cSldViewPr>
      <p:cViewPr varScale="1">
        <p:scale>
          <a:sx n="54" d="100"/>
          <a:sy n="54" d="100"/>
        </p:scale>
        <p:origin x="-1854"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ffectLst/>
                <a:latin typeface="Arial" charset="0"/>
              </a:defRPr>
            </a:lvl1pPr>
          </a:lstStyle>
          <a:p>
            <a:pPr>
              <a:defRPr/>
            </a:pPr>
            <a:endParaRPr lang="en-US" altLang="zh-TW"/>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ffectLst/>
                <a:latin typeface="Arial" charset="0"/>
              </a:defRPr>
            </a:lvl1pPr>
          </a:lstStyle>
          <a:p>
            <a:pPr>
              <a:defRPr/>
            </a:pPr>
            <a:endParaRPr lang="en-US" altLang="zh-TW"/>
          </a:p>
        </p:txBody>
      </p:sp>
      <p:sp>
        <p:nvSpPr>
          <p:cNvPr id="460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latin typeface="Arial" charset="0"/>
              </a:defRPr>
            </a:lvl1pPr>
          </a:lstStyle>
          <a:p>
            <a:pPr>
              <a:defRPr/>
            </a:pPr>
            <a:endParaRPr lang="en-US" altLang="zh-TW"/>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latin typeface="Arial" charset="0"/>
              </a:defRPr>
            </a:lvl1pPr>
          </a:lstStyle>
          <a:p>
            <a:pPr>
              <a:defRPr/>
            </a:pPr>
            <a:fld id="{9E1B2F9A-186B-4AC8-B273-1CDEBB29F7E8}"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1</a:t>
            </a:fld>
            <a:endParaRPr lang="en-US" altLang="zh-TW"/>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2</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pPr eaLnBrk="1" hangingPunct="1"/>
            <a:endParaRPr lang="en-US" smtClean="0"/>
          </a:p>
        </p:txBody>
      </p:sp>
      <p:sp>
        <p:nvSpPr>
          <p:cNvPr id="51204" name="Slide Number Placeholder 3"/>
          <p:cNvSpPr>
            <a:spLocks noGrp="1"/>
          </p:cNvSpPr>
          <p:nvPr>
            <p:ph type="sldNum" sz="quarter" idx="5"/>
          </p:nvPr>
        </p:nvSpPr>
        <p:spPr>
          <a:noFill/>
        </p:spPr>
        <p:txBody>
          <a:bodyPr/>
          <a:lstStyle/>
          <a:p>
            <a:fld id="{37C337C8-84CF-4B55-B6A9-809DF2489D92}" type="slidenum">
              <a:rPr lang="en-US"/>
              <a:pPr/>
              <a:t>47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pPr eaLnBrk="1" hangingPunct="1"/>
            <a:endParaRPr lang="en-US" smtClean="0"/>
          </a:p>
        </p:txBody>
      </p:sp>
      <p:sp>
        <p:nvSpPr>
          <p:cNvPr id="52228" name="Slide Number Placeholder 3"/>
          <p:cNvSpPr>
            <a:spLocks noGrp="1"/>
          </p:cNvSpPr>
          <p:nvPr>
            <p:ph type="sldNum" sz="quarter" idx="5"/>
          </p:nvPr>
        </p:nvSpPr>
        <p:spPr>
          <a:noFill/>
        </p:spPr>
        <p:txBody>
          <a:bodyPr/>
          <a:lstStyle/>
          <a:p>
            <a:fld id="{305673E8-0014-4DB0-A185-EE8EE036AE8F}" type="slidenum">
              <a:rPr lang="en-US"/>
              <a:pPr/>
              <a:t>48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defRPr/>
            </a:pPr>
            <a:endParaRPr lang="en-US"/>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dirty="0"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76200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447800"/>
            <a:ext cx="40386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447800"/>
            <a:ext cx="4038600" cy="2133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733800"/>
            <a:ext cx="4038600" cy="2133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7"/>
          <p:cNvSpPr>
            <a:spLocks noGrp="1" noChangeArrowheads="1"/>
          </p:cNvSpPr>
          <p:nvPr>
            <p:ph type="sldNum" sz="quarter" idx="10"/>
          </p:nvPr>
        </p:nvSpPr>
        <p:spPr>
          <a:xfrm>
            <a:off x="6718300" y="6248400"/>
            <a:ext cx="1905000" cy="457200"/>
          </a:xfrm>
          <a:prstGeom prst="rect">
            <a:avLst/>
          </a:prstGeom>
          <a:ln/>
        </p:spPr>
        <p:txBody>
          <a:bodyPr/>
          <a:lstStyle>
            <a:lvl1pPr>
              <a:defRPr/>
            </a:lvl1pPr>
          </a:lstStyle>
          <a:p>
            <a:pPr>
              <a:defRPr/>
            </a:pPr>
            <a:fld id="{F52CCEAA-0554-46C4-9CDF-CE72C90AD027}" type="slidenum">
              <a:rPr lang="en-US"/>
              <a:pPr>
                <a:defRPr/>
              </a:pPr>
              <a:t>‹#›</a:t>
            </a:fld>
            <a:endParaRPr lang="en-US"/>
          </a:p>
        </p:txBody>
      </p:sp>
    </p:spTree>
  </p:cSld>
  <p:clrMapOvr>
    <a:masterClrMapping/>
  </p:clrMapOvr>
  <p:transition spd="med">
    <p:cover dir="r"/>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8601"/>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defRPr/>
            </a:pPr>
            <a:endParaRPr lang="en-US"/>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Lst>
  <p:timing>
    <p:tnLst>
      <p:par>
        <p:cTn id="1" dur="indefinite" restart="never" nodeType="tmRoot"/>
      </p:par>
    </p:tnLst>
  </p:timing>
  <p:hf hdr="0" ftr="0" dt="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file:///D:/Shakya/MSIT127/sequential%20%26%20binary%20search_files/fig4.jpg" TargetMode="External"/><Relationship Id="rId7" Type="http://schemas.openxmlformats.org/officeDocument/2006/relationships/image" Target="file:///D:/Shakya/MSIT127/sequential%20%26%20binary%20search_files/fig6.jpg"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file:///D:/Shakya/MSIT127/sequential%20%26%20binary%20search_files/fig5.jpg" TargetMode="External"/><Relationship Id="rId4" Type="http://schemas.openxmlformats.org/officeDocument/2006/relationships/image" Target="../media/image2.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524000"/>
            <a:ext cx="6477000" cy="2819400"/>
          </a:xfrm>
        </p:spPr>
        <p:txBody>
          <a:bodyPr/>
          <a:lstStyle/>
          <a:p>
            <a:pPr algn="ctr"/>
            <a:r>
              <a:rPr lang="en-US" b="1" dirty="0" smtClean="0"/>
              <a:t>CSC 211</a:t>
            </a:r>
            <a:br>
              <a:rPr lang="en-US" b="1" dirty="0" smtClean="0"/>
            </a:br>
            <a:r>
              <a:rPr lang="en-US" b="1" dirty="0" smtClean="0"/>
              <a:t>Data Structures</a:t>
            </a:r>
            <a:br>
              <a:rPr lang="en-US" b="1" dirty="0" smtClean="0"/>
            </a:br>
            <a:r>
              <a:rPr lang="en-US" b="1" dirty="0" smtClean="0"/>
              <a:t/>
            </a:r>
            <a:br>
              <a:rPr lang="en-US" b="1" dirty="0" smtClean="0"/>
            </a:br>
            <a:r>
              <a:rPr lang="en-US" b="1" smtClean="0"/>
              <a:t>Lecture 12</a:t>
            </a:r>
            <a:r>
              <a:rPr lang="en-US" b="1" dirty="0" smtClean="0"/>
              <a:t/>
            </a:r>
            <a:br>
              <a:rPr lang="en-US" b="1" dirty="0" smtClean="0"/>
            </a:br>
            <a:endParaRPr lang="en-US" b="1" dirty="0"/>
          </a:p>
        </p:txBody>
      </p:sp>
      <p:sp>
        <p:nvSpPr>
          <p:cNvPr id="3" name="Subtitle 2"/>
          <p:cNvSpPr>
            <a:spLocks noGrp="1"/>
          </p:cNvSpPr>
          <p:nvPr>
            <p:ph type="subTitle" idx="1"/>
          </p:nvPr>
        </p:nvSpPr>
        <p:spPr>
          <a:xfrm>
            <a:off x="1447800" y="4648200"/>
            <a:ext cx="5715000" cy="1066800"/>
          </a:xfrm>
        </p:spPr>
        <p:txBody>
          <a:bodyPr/>
          <a:lstStyle/>
          <a:p>
            <a:pPr algn="ctr"/>
            <a:r>
              <a:rPr lang="en-US" dirty="0" smtClean="0"/>
              <a:t>Dr. Iftikhar Azim Niaz</a:t>
            </a:r>
          </a:p>
          <a:p>
            <a:pPr algn="ctr"/>
            <a:r>
              <a:rPr lang="en-US" sz="2400" dirty="0" smtClean="0">
                <a:solidFill>
                  <a:srgbClr val="000099"/>
                </a:solidFill>
              </a:rPr>
              <a:t>ianiaz@comsats.edu.pk</a:t>
            </a:r>
            <a:endParaRPr lang="en-US" sz="2800" dirty="0">
              <a:solidFill>
                <a:srgbClr val="000099"/>
              </a:solidFill>
            </a:endParaRPr>
          </a:p>
        </p:txBody>
      </p:sp>
      <p:sp>
        <p:nvSpPr>
          <p:cNvPr id="5"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Lecture Summary </a:t>
            </a:r>
          </a:p>
        </p:txBody>
      </p:sp>
      <p:sp>
        <p:nvSpPr>
          <p:cNvPr id="9" name="Content Placeholder 8"/>
          <p:cNvSpPr>
            <a:spLocks noGrp="1"/>
          </p:cNvSpPr>
          <p:nvPr>
            <p:ph idx="1"/>
          </p:nvPr>
        </p:nvSpPr>
        <p:spPr>
          <a:xfrm>
            <a:off x="304800" y="1219200"/>
            <a:ext cx="8610600" cy="5257800"/>
          </a:xfrm>
        </p:spPr>
        <p:txBody>
          <a:bodyPr/>
          <a:lstStyle/>
          <a:p>
            <a:r>
              <a:rPr lang="en-US" dirty="0" smtClean="0"/>
              <a:t>Dynamic Representation</a:t>
            </a:r>
          </a:p>
          <a:p>
            <a:r>
              <a:rPr lang="en-US" dirty="0" smtClean="0"/>
              <a:t>Allocation from Dynamic Storage</a:t>
            </a:r>
          </a:p>
          <a:p>
            <a:r>
              <a:rPr lang="en-US" dirty="0" smtClean="0"/>
              <a:t>Returning unused storage back to dynamic storage</a:t>
            </a:r>
          </a:p>
          <a:p>
            <a:r>
              <a:rPr lang="en-US" dirty="0" smtClean="0"/>
              <a:t>Linked List Operations</a:t>
            </a:r>
          </a:p>
          <a:p>
            <a:pPr lvl="1"/>
            <a:r>
              <a:rPr lang="en-US" dirty="0" smtClean="0"/>
              <a:t>Insert</a:t>
            </a:r>
          </a:p>
          <a:p>
            <a:pPr lvl="1"/>
            <a:r>
              <a:rPr lang="en-US" dirty="0" smtClean="0"/>
              <a:t>Delete</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Overview</a:t>
            </a:r>
            <a:endParaRPr lang="en-US" dirty="0"/>
          </a:p>
        </p:txBody>
      </p:sp>
      <p:sp>
        <p:nvSpPr>
          <p:cNvPr id="3" name="Content Placeholder 2"/>
          <p:cNvSpPr>
            <a:spLocks noGrp="1"/>
          </p:cNvSpPr>
          <p:nvPr>
            <p:ph idx="1"/>
          </p:nvPr>
        </p:nvSpPr>
        <p:spPr>
          <a:xfrm>
            <a:off x="304800" y="1066800"/>
            <a:ext cx="8534400" cy="5410200"/>
          </a:xfrm>
        </p:spPr>
        <p:txBody>
          <a:bodyPr/>
          <a:lstStyle/>
          <a:p>
            <a:r>
              <a:rPr lang="en-US" dirty="0" smtClean="0"/>
              <a:t>Cursor-based Implementation of List</a:t>
            </a:r>
          </a:p>
          <a:p>
            <a:r>
              <a:rPr lang="en-US" dirty="0" smtClean="0"/>
              <a:t>Search operation</a:t>
            </a:r>
          </a:p>
          <a:p>
            <a:r>
              <a:rPr lang="en-US" dirty="0" smtClean="0"/>
              <a:t>Concepts and Definitions</a:t>
            </a:r>
          </a:p>
          <a:p>
            <a:r>
              <a:rPr lang="en-US" dirty="0" smtClean="0"/>
              <a:t>Sequential Search</a:t>
            </a:r>
          </a:p>
          <a:p>
            <a:r>
              <a:rPr lang="en-US" dirty="0" smtClean="0"/>
              <a:t>Implementation of Sequential search</a:t>
            </a:r>
          </a:p>
          <a:p>
            <a:r>
              <a:rPr lang="en-US" dirty="0" smtClean="0"/>
              <a:t>Complexity of Sequential Search</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of Methods</a:t>
            </a:r>
            <a:endParaRPr lang="en-US" dirty="0"/>
          </a:p>
        </p:txBody>
      </p:sp>
      <p:sp>
        <p:nvSpPr>
          <p:cNvPr id="3" name="Content Placeholder 2"/>
          <p:cNvSpPr>
            <a:spLocks noGrp="1"/>
          </p:cNvSpPr>
          <p:nvPr>
            <p:ph idx="1"/>
          </p:nvPr>
        </p:nvSpPr>
        <p:spPr/>
        <p:txBody>
          <a:bodyPr/>
          <a:lstStyle/>
          <a:p>
            <a:r>
              <a:rPr lang="en-US" dirty="0" smtClean="0"/>
              <a:t>If the bound to which the list can grow is not known, use the pointer implementation. </a:t>
            </a:r>
          </a:p>
          <a:p>
            <a:r>
              <a:rPr lang="en-US" dirty="0" smtClean="0"/>
              <a:t>INSERT and DELETE take constant time in linked list but take </a:t>
            </a:r>
            <a:r>
              <a:rPr lang="en-US" dirty="0" smtClean="0">
                <a:solidFill>
                  <a:srgbClr val="0000CC"/>
                </a:solidFill>
              </a:rPr>
              <a:t>O(n)</a:t>
            </a:r>
            <a:r>
              <a:rPr lang="en-US" dirty="0" smtClean="0"/>
              <a:t> time in array.</a:t>
            </a:r>
          </a:p>
          <a:p>
            <a:r>
              <a:rPr lang="en-US" dirty="0" smtClean="0"/>
              <a:t>PREVIOUS and END take constant time in array but </a:t>
            </a:r>
            <a:r>
              <a:rPr lang="en-US" dirty="0" smtClean="0">
                <a:solidFill>
                  <a:srgbClr val="0000CC"/>
                </a:solidFill>
              </a:rPr>
              <a:t>O(n)</a:t>
            </a:r>
            <a:r>
              <a:rPr lang="en-US" dirty="0" smtClean="0"/>
              <a:t> time in linked list.</a:t>
            </a:r>
          </a:p>
          <a:p>
            <a:r>
              <a:rPr lang="en-US" dirty="0" smtClean="0"/>
              <a:t>Insertion or deletion that affects the element at the position denoted by some position variable, </a:t>
            </a:r>
            <a:r>
              <a:rPr lang="en-US" dirty="0" err="1" smtClean="0"/>
              <a:t>eg</a:t>
            </a:r>
            <a:r>
              <a:rPr lang="en-US" dirty="0" smtClean="0"/>
              <a:t>; HEAD or TAIL should be used with care.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of Methods</a:t>
            </a:r>
            <a:endParaRPr lang="en-US" dirty="0"/>
          </a:p>
        </p:txBody>
      </p:sp>
      <p:sp>
        <p:nvSpPr>
          <p:cNvPr id="3" name="Content Placeholder 2"/>
          <p:cNvSpPr>
            <a:spLocks noGrp="1"/>
          </p:cNvSpPr>
          <p:nvPr>
            <p:ph idx="1"/>
          </p:nvPr>
        </p:nvSpPr>
        <p:spPr/>
        <p:txBody>
          <a:bodyPr/>
          <a:lstStyle/>
          <a:p>
            <a:r>
              <a:rPr lang="en-US" dirty="0" smtClean="0">
                <a:solidFill>
                  <a:srgbClr val="0000CC"/>
                </a:solidFill>
              </a:rPr>
              <a:t>Array Implementation </a:t>
            </a:r>
            <a:r>
              <a:rPr lang="en-US" dirty="0" smtClean="0"/>
              <a:t>wastes space</a:t>
            </a:r>
          </a:p>
          <a:p>
            <a:pPr lvl="1"/>
            <a:r>
              <a:rPr lang="en-US" dirty="0" smtClean="0"/>
              <a:t>since it uses maximum space irrespective of the number of elements in the list.</a:t>
            </a:r>
          </a:p>
          <a:p>
            <a:r>
              <a:rPr lang="en-US" dirty="0" smtClean="0">
                <a:solidFill>
                  <a:srgbClr val="0000CC"/>
                </a:solidFill>
              </a:rPr>
              <a:t>Linked list </a:t>
            </a:r>
            <a:r>
              <a:rPr lang="en-US" dirty="0" smtClean="0"/>
              <a:t>uses space proportional to the number of elements in the list, </a:t>
            </a:r>
          </a:p>
          <a:p>
            <a:pPr lvl="1"/>
            <a:r>
              <a:rPr lang="en-US" dirty="0" smtClean="0"/>
              <a:t>but requires extra space to save the position pointers.</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Cursor-based Implementation of List</a:t>
            </a:r>
            <a:endParaRPr lang="en-US" dirty="0"/>
          </a:p>
        </p:txBody>
      </p:sp>
      <p:sp>
        <p:nvSpPr>
          <p:cNvPr id="3" name="Content Placeholder 2"/>
          <p:cNvSpPr>
            <a:spLocks noGrp="1"/>
          </p:cNvSpPr>
          <p:nvPr>
            <p:ph idx="1"/>
          </p:nvPr>
        </p:nvSpPr>
        <p:spPr/>
        <p:txBody>
          <a:bodyPr/>
          <a:lstStyle/>
          <a:p>
            <a:r>
              <a:rPr lang="en-US" dirty="0" smtClean="0"/>
              <a:t>Some languages do not support pointers, but we can simulate using cursors.</a:t>
            </a:r>
          </a:p>
          <a:p>
            <a:r>
              <a:rPr lang="en-US" dirty="0" smtClean="0"/>
              <a:t>Create one array of records.</a:t>
            </a:r>
          </a:p>
          <a:p>
            <a:endParaRPr lang="en-US" dirty="0" smtClean="0"/>
          </a:p>
          <a:p>
            <a:r>
              <a:rPr lang="en-US" dirty="0" smtClean="0"/>
              <a:t>Each record consists of an element and an integer that is used as a cursor.</a:t>
            </a:r>
          </a:p>
          <a:p>
            <a:endParaRPr lang="en-US" dirty="0" smtClean="0"/>
          </a:p>
          <a:p>
            <a:r>
              <a:rPr lang="en-US" dirty="0" smtClean="0"/>
              <a:t>An integer variable </a:t>
            </a:r>
            <a:r>
              <a:rPr lang="en-US" dirty="0" err="1" smtClean="0"/>
              <a:t>LHead</a:t>
            </a:r>
            <a:r>
              <a:rPr lang="en-US" dirty="0" smtClean="0"/>
              <a:t> is used as a cursor to the header cell of the list L.</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Cursor-based Implementation of List</a:t>
            </a:r>
            <a:endParaRPr lang="en-US" dirty="0"/>
          </a:p>
        </p:txBody>
      </p:sp>
      <p:sp>
        <p:nvSpPr>
          <p:cNvPr id="4" name="Text Box 1199"/>
          <p:cNvSpPr txBox="1">
            <a:spLocks noChangeArrowheads="1"/>
          </p:cNvSpPr>
          <p:nvPr/>
        </p:nvSpPr>
        <p:spPr bwMode="auto">
          <a:xfrm>
            <a:off x="609600" y="1371600"/>
            <a:ext cx="1600200" cy="1015663"/>
          </a:xfrm>
          <a:prstGeom prst="rect">
            <a:avLst/>
          </a:prstGeom>
          <a:noFill/>
          <a:ln w="9525">
            <a:noFill/>
            <a:miter lim="800000"/>
            <a:headEnd/>
            <a:tailEnd/>
          </a:ln>
          <a:effectLst/>
        </p:spPr>
        <p:txBody>
          <a:bodyPr>
            <a:spAutoFit/>
          </a:bodyPr>
          <a:lstStyle/>
          <a:p>
            <a:pPr>
              <a:spcBef>
                <a:spcPct val="50000"/>
              </a:spcBef>
            </a:pPr>
            <a:r>
              <a:rPr lang="en-US" sz="2400" i="1" dirty="0">
                <a:effectLst/>
              </a:rPr>
              <a:t>L = </a:t>
            </a:r>
            <a:r>
              <a:rPr lang="en-US" sz="2400" i="1" dirty="0" err="1">
                <a:effectLst/>
              </a:rPr>
              <a:t>a,b,c</a:t>
            </a:r>
            <a:endParaRPr lang="en-US" sz="2400" i="1" dirty="0">
              <a:effectLst/>
            </a:endParaRPr>
          </a:p>
          <a:p>
            <a:pPr>
              <a:spcBef>
                <a:spcPct val="50000"/>
              </a:spcBef>
            </a:pPr>
            <a:r>
              <a:rPr lang="en-US" sz="2400" i="1" dirty="0">
                <a:effectLst/>
              </a:rPr>
              <a:t>M = </a:t>
            </a:r>
            <a:r>
              <a:rPr lang="en-US" sz="2400" i="1" dirty="0" err="1">
                <a:effectLst/>
              </a:rPr>
              <a:t>d.e</a:t>
            </a:r>
            <a:endParaRPr lang="en-US" sz="2400" i="1" dirty="0">
              <a:effectLst/>
            </a:endParaRPr>
          </a:p>
        </p:txBody>
      </p:sp>
      <p:grpSp>
        <p:nvGrpSpPr>
          <p:cNvPr id="5" name="Group 4"/>
          <p:cNvGrpSpPr/>
          <p:nvPr/>
        </p:nvGrpSpPr>
        <p:grpSpPr>
          <a:xfrm>
            <a:off x="990600" y="1852613"/>
            <a:ext cx="5943600" cy="3871912"/>
            <a:chOff x="990600" y="1852613"/>
            <a:chExt cx="5943600" cy="3871912"/>
          </a:xfrm>
        </p:grpSpPr>
        <p:sp>
          <p:nvSpPr>
            <p:cNvPr id="6" name="Text Box 1046"/>
            <p:cNvSpPr txBox="1">
              <a:spLocks noChangeArrowheads="1"/>
            </p:cNvSpPr>
            <p:nvPr/>
          </p:nvSpPr>
          <p:spPr bwMode="auto">
            <a:xfrm>
              <a:off x="990600" y="3590925"/>
              <a:ext cx="1752600" cy="457200"/>
            </a:xfrm>
            <a:prstGeom prst="rect">
              <a:avLst/>
            </a:prstGeom>
            <a:noFill/>
            <a:ln w="9525">
              <a:noFill/>
              <a:miter lim="800000"/>
              <a:headEnd/>
              <a:tailEnd/>
            </a:ln>
            <a:effectLst/>
          </p:spPr>
          <p:txBody>
            <a:bodyPr>
              <a:spAutoFit/>
            </a:bodyPr>
            <a:lstStyle/>
            <a:p>
              <a:pPr>
                <a:spcBef>
                  <a:spcPct val="50000"/>
                </a:spcBef>
              </a:pPr>
              <a:r>
                <a:rPr lang="en-US" sz="2400" i="1" dirty="0">
                  <a:effectLst/>
                </a:rPr>
                <a:t>available</a:t>
              </a:r>
            </a:p>
          </p:txBody>
        </p:sp>
        <p:sp>
          <p:nvSpPr>
            <p:cNvPr id="7" name="Rectangle 1047"/>
            <p:cNvSpPr>
              <a:spLocks noChangeArrowheads="1"/>
            </p:cNvSpPr>
            <p:nvPr/>
          </p:nvSpPr>
          <p:spPr bwMode="auto">
            <a:xfrm>
              <a:off x="2438400" y="2981325"/>
              <a:ext cx="914400" cy="533400"/>
            </a:xfrm>
            <a:prstGeom prst="rect">
              <a:avLst/>
            </a:prstGeom>
            <a:solidFill>
              <a:srgbClr val="00B0F0"/>
            </a:solidFill>
            <a:ln w="9525">
              <a:solidFill>
                <a:schemeClr val="tx1"/>
              </a:solidFill>
              <a:miter lim="800000"/>
              <a:headEnd/>
              <a:tailEnd/>
            </a:ln>
            <a:effectLst/>
          </p:spPr>
          <p:txBody>
            <a:bodyPr wrap="none" anchor="ctr"/>
            <a:lstStyle/>
            <a:p>
              <a:endParaRPr lang="en-US">
                <a:effectLst/>
              </a:endParaRPr>
            </a:p>
          </p:txBody>
        </p:sp>
        <p:sp>
          <p:nvSpPr>
            <p:cNvPr id="8" name="Text Box 1049"/>
            <p:cNvSpPr txBox="1">
              <a:spLocks noChangeArrowheads="1"/>
            </p:cNvSpPr>
            <p:nvPr/>
          </p:nvSpPr>
          <p:spPr bwMode="auto">
            <a:xfrm>
              <a:off x="2057400" y="2447925"/>
              <a:ext cx="609600" cy="457200"/>
            </a:xfrm>
            <a:prstGeom prst="rect">
              <a:avLst/>
            </a:prstGeom>
            <a:noFill/>
            <a:ln w="9525">
              <a:noFill/>
              <a:miter lim="800000"/>
              <a:headEnd/>
              <a:tailEnd/>
            </a:ln>
            <a:effectLst/>
          </p:spPr>
          <p:txBody>
            <a:bodyPr>
              <a:spAutoFit/>
            </a:bodyPr>
            <a:lstStyle/>
            <a:p>
              <a:pPr>
                <a:spcBef>
                  <a:spcPct val="50000"/>
                </a:spcBef>
              </a:pPr>
              <a:r>
                <a:rPr lang="en-US" sz="2400" i="1">
                  <a:effectLst/>
                </a:rPr>
                <a:t>L</a:t>
              </a:r>
            </a:p>
          </p:txBody>
        </p:sp>
        <p:sp>
          <p:nvSpPr>
            <p:cNvPr id="9" name="Text Box 1050"/>
            <p:cNvSpPr txBox="1">
              <a:spLocks noChangeArrowheads="1"/>
            </p:cNvSpPr>
            <p:nvPr/>
          </p:nvSpPr>
          <p:spPr bwMode="auto">
            <a:xfrm>
              <a:off x="3810000" y="1852613"/>
              <a:ext cx="381000" cy="366712"/>
            </a:xfrm>
            <a:prstGeom prst="rect">
              <a:avLst/>
            </a:prstGeom>
            <a:noFill/>
            <a:ln w="9525">
              <a:noFill/>
              <a:miter lim="800000"/>
              <a:headEnd/>
              <a:tailEnd/>
            </a:ln>
            <a:effectLst/>
          </p:spPr>
          <p:txBody>
            <a:bodyPr>
              <a:spAutoFit/>
            </a:bodyPr>
            <a:lstStyle/>
            <a:p>
              <a:pPr>
                <a:spcBef>
                  <a:spcPct val="50000"/>
                </a:spcBef>
              </a:pPr>
              <a:r>
                <a:rPr lang="en-US">
                  <a:effectLst/>
                </a:rPr>
                <a:t>1</a:t>
              </a:r>
            </a:p>
          </p:txBody>
        </p:sp>
        <p:sp>
          <p:nvSpPr>
            <p:cNvPr id="10" name="Text Box 1051"/>
            <p:cNvSpPr txBox="1">
              <a:spLocks noChangeArrowheads="1"/>
            </p:cNvSpPr>
            <p:nvPr/>
          </p:nvSpPr>
          <p:spPr bwMode="auto">
            <a:xfrm>
              <a:off x="3810000" y="2219325"/>
              <a:ext cx="381000" cy="366713"/>
            </a:xfrm>
            <a:prstGeom prst="rect">
              <a:avLst/>
            </a:prstGeom>
            <a:noFill/>
            <a:ln w="9525">
              <a:noFill/>
              <a:miter lim="800000"/>
              <a:headEnd/>
              <a:tailEnd/>
            </a:ln>
            <a:effectLst/>
          </p:spPr>
          <p:txBody>
            <a:bodyPr>
              <a:spAutoFit/>
            </a:bodyPr>
            <a:lstStyle/>
            <a:p>
              <a:pPr>
                <a:spcBef>
                  <a:spcPct val="50000"/>
                </a:spcBef>
              </a:pPr>
              <a:r>
                <a:rPr lang="en-US">
                  <a:effectLst/>
                </a:rPr>
                <a:t>2</a:t>
              </a:r>
            </a:p>
          </p:txBody>
        </p:sp>
        <p:grpSp>
          <p:nvGrpSpPr>
            <p:cNvPr id="11" name="Group 1179"/>
            <p:cNvGrpSpPr>
              <a:grpSpLocks/>
            </p:cNvGrpSpPr>
            <p:nvPr/>
          </p:nvGrpSpPr>
          <p:grpSpPr bwMode="auto">
            <a:xfrm>
              <a:off x="4114800" y="1981200"/>
              <a:ext cx="2743200" cy="3362325"/>
              <a:chOff x="-4" y="-4"/>
              <a:chExt cx="943" cy="3468"/>
            </a:xfrm>
          </p:grpSpPr>
          <p:grpSp>
            <p:nvGrpSpPr>
              <p:cNvPr id="30" name="Group 1177"/>
              <p:cNvGrpSpPr>
                <a:grpSpLocks/>
              </p:cNvGrpSpPr>
              <p:nvPr/>
            </p:nvGrpSpPr>
            <p:grpSpPr bwMode="auto">
              <a:xfrm>
                <a:off x="0" y="0"/>
                <a:ext cx="935" cy="3460"/>
                <a:chOff x="0" y="0"/>
                <a:chExt cx="935" cy="3460"/>
              </a:xfrm>
            </p:grpSpPr>
            <p:grpSp>
              <p:nvGrpSpPr>
                <p:cNvPr id="32" name="Group 1138"/>
                <p:cNvGrpSpPr>
                  <a:grpSpLocks/>
                </p:cNvGrpSpPr>
                <p:nvPr/>
              </p:nvGrpSpPr>
              <p:grpSpPr bwMode="auto">
                <a:xfrm>
                  <a:off x="0" y="0"/>
                  <a:ext cx="561" cy="346"/>
                  <a:chOff x="0" y="0"/>
                  <a:chExt cx="561" cy="346"/>
                </a:xfrm>
              </p:grpSpPr>
              <p:sp>
                <p:nvSpPr>
                  <p:cNvPr id="90" name="Rectangle 1117"/>
                  <p:cNvSpPr>
                    <a:spLocks noChangeArrowheads="1"/>
                  </p:cNvSpPr>
                  <p:nvPr/>
                </p:nvSpPr>
                <p:spPr bwMode="auto">
                  <a:xfrm>
                    <a:off x="43" y="0"/>
                    <a:ext cx="475" cy="346"/>
                  </a:xfrm>
                  <a:prstGeom prst="rect">
                    <a:avLst/>
                  </a:prstGeom>
                  <a:noFill/>
                  <a:ln w="9525">
                    <a:noFill/>
                    <a:miter lim="800000"/>
                    <a:headEnd/>
                    <a:tailEnd/>
                  </a:ln>
                  <a:effectLst/>
                </p:spPr>
                <p:txBody>
                  <a:bodyPr/>
                  <a:lstStyle/>
                  <a:p>
                    <a:pPr algn="ctr"/>
                    <a:r>
                      <a:rPr lang="en-US" sz="2400">
                        <a:effectLst/>
                        <a:cs typeface="Times New Roman" pitchFamily="18" charset="0"/>
                      </a:rPr>
                      <a:t>D</a:t>
                    </a:r>
                  </a:p>
                  <a:p>
                    <a:pPr algn="ctr" eaLnBrk="0" hangingPunct="0"/>
                    <a:endParaRPr lang="en-US" sz="2400">
                      <a:effectLst/>
                    </a:endParaRPr>
                  </a:p>
                </p:txBody>
              </p:sp>
              <p:sp>
                <p:nvSpPr>
                  <p:cNvPr id="91" name="Rectangle 1137"/>
                  <p:cNvSpPr>
                    <a:spLocks noChangeArrowheads="1"/>
                  </p:cNvSpPr>
                  <p:nvPr/>
                </p:nvSpPr>
                <p:spPr bwMode="auto">
                  <a:xfrm>
                    <a:off x="0" y="0"/>
                    <a:ext cx="561" cy="346"/>
                  </a:xfrm>
                  <a:prstGeom prst="rect">
                    <a:avLst/>
                  </a:prstGeom>
                  <a:noFill/>
                  <a:ln w="7">
                    <a:solidFill>
                      <a:srgbClr val="A0A0A0"/>
                    </a:solidFill>
                    <a:miter lim="800000"/>
                    <a:headEnd/>
                    <a:tailEnd/>
                  </a:ln>
                  <a:effectLst/>
                </p:spPr>
                <p:txBody>
                  <a:bodyPr/>
                  <a:lstStyle/>
                  <a:p>
                    <a:endParaRPr lang="en-US">
                      <a:effectLst/>
                    </a:endParaRPr>
                  </a:p>
                </p:txBody>
              </p:sp>
            </p:grpSp>
            <p:grpSp>
              <p:nvGrpSpPr>
                <p:cNvPr id="33" name="Group 1140"/>
                <p:cNvGrpSpPr>
                  <a:grpSpLocks/>
                </p:cNvGrpSpPr>
                <p:nvPr/>
              </p:nvGrpSpPr>
              <p:grpSpPr bwMode="auto">
                <a:xfrm>
                  <a:off x="561" y="0"/>
                  <a:ext cx="374" cy="346"/>
                  <a:chOff x="561" y="0"/>
                  <a:chExt cx="374" cy="346"/>
                </a:xfrm>
              </p:grpSpPr>
              <p:sp>
                <p:nvSpPr>
                  <p:cNvPr id="88" name="Rectangle 1118"/>
                  <p:cNvSpPr>
                    <a:spLocks noChangeArrowheads="1"/>
                  </p:cNvSpPr>
                  <p:nvPr/>
                </p:nvSpPr>
                <p:spPr bwMode="auto">
                  <a:xfrm>
                    <a:off x="604" y="0"/>
                    <a:ext cx="288" cy="346"/>
                  </a:xfrm>
                  <a:prstGeom prst="rect">
                    <a:avLst/>
                  </a:prstGeom>
                  <a:noFill/>
                  <a:ln w="9525">
                    <a:noFill/>
                    <a:miter lim="800000"/>
                    <a:headEnd/>
                    <a:tailEnd/>
                  </a:ln>
                  <a:effectLst/>
                </p:spPr>
                <p:txBody>
                  <a:bodyPr/>
                  <a:lstStyle/>
                  <a:p>
                    <a:pPr algn="ctr"/>
                    <a:r>
                      <a:rPr lang="en-US" sz="2400">
                        <a:effectLst/>
                        <a:cs typeface="Times New Roman" pitchFamily="18" charset="0"/>
                      </a:rPr>
                      <a:t>7</a:t>
                    </a:r>
                  </a:p>
                  <a:p>
                    <a:pPr algn="ctr" eaLnBrk="0" hangingPunct="0"/>
                    <a:endParaRPr lang="en-US" sz="2400">
                      <a:effectLst/>
                    </a:endParaRPr>
                  </a:p>
                </p:txBody>
              </p:sp>
              <p:sp>
                <p:nvSpPr>
                  <p:cNvPr id="89" name="Rectangle 1139"/>
                  <p:cNvSpPr>
                    <a:spLocks noChangeArrowheads="1"/>
                  </p:cNvSpPr>
                  <p:nvPr/>
                </p:nvSpPr>
                <p:spPr bwMode="auto">
                  <a:xfrm>
                    <a:off x="561" y="0"/>
                    <a:ext cx="374" cy="346"/>
                  </a:xfrm>
                  <a:prstGeom prst="rect">
                    <a:avLst/>
                  </a:prstGeom>
                  <a:noFill/>
                  <a:ln w="7">
                    <a:solidFill>
                      <a:srgbClr val="A0A0A0"/>
                    </a:solidFill>
                    <a:miter lim="800000"/>
                    <a:headEnd/>
                    <a:tailEnd/>
                  </a:ln>
                  <a:effectLst/>
                </p:spPr>
                <p:txBody>
                  <a:bodyPr/>
                  <a:lstStyle/>
                  <a:p>
                    <a:endParaRPr lang="en-US">
                      <a:effectLst/>
                    </a:endParaRPr>
                  </a:p>
                </p:txBody>
              </p:sp>
            </p:grpSp>
            <p:grpSp>
              <p:nvGrpSpPr>
                <p:cNvPr id="34" name="Group 1142"/>
                <p:cNvGrpSpPr>
                  <a:grpSpLocks/>
                </p:cNvGrpSpPr>
                <p:nvPr/>
              </p:nvGrpSpPr>
              <p:grpSpPr bwMode="auto">
                <a:xfrm>
                  <a:off x="0" y="346"/>
                  <a:ext cx="561" cy="346"/>
                  <a:chOff x="0" y="346"/>
                  <a:chExt cx="561" cy="346"/>
                </a:xfrm>
              </p:grpSpPr>
              <p:sp>
                <p:nvSpPr>
                  <p:cNvPr id="86" name="Rectangle 1119"/>
                  <p:cNvSpPr>
                    <a:spLocks noChangeArrowheads="1"/>
                  </p:cNvSpPr>
                  <p:nvPr/>
                </p:nvSpPr>
                <p:spPr bwMode="auto">
                  <a:xfrm>
                    <a:off x="43" y="346"/>
                    <a:ext cx="475" cy="346"/>
                  </a:xfrm>
                  <a:prstGeom prst="rect">
                    <a:avLst/>
                  </a:prstGeom>
                  <a:noFill/>
                  <a:ln w="9525">
                    <a:noFill/>
                    <a:miter lim="800000"/>
                    <a:headEnd/>
                    <a:tailEnd/>
                  </a:ln>
                  <a:effectLst/>
                </p:spPr>
                <p:txBody>
                  <a:bodyPr/>
                  <a:lstStyle/>
                  <a:p>
                    <a:pPr algn="ctr"/>
                    <a:r>
                      <a:rPr lang="en-US" sz="2400">
                        <a:effectLst/>
                        <a:cs typeface="Times New Roman" pitchFamily="18" charset="0"/>
                      </a:rPr>
                      <a:t> </a:t>
                    </a:r>
                  </a:p>
                  <a:p>
                    <a:pPr algn="ctr" eaLnBrk="0" hangingPunct="0"/>
                    <a:endParaRPr lang="en-US" sz="2400">
                      <a:effectLst/>
                    </a:endParaRPr>
                  </a:p>
                </p:txBody>
              </p:sp>
              <p:sp>
                <p:nvSpPr>
                  <p:cNvPr id="87" name="Rectangle 1141"/>
                  <p:cNvSpPr>
                    <a:spLocks noChangeArrowheads="1"/>
                  </p:cNvSpPr>
                  <p:nvPr/>
                </p:nvSpPr>
                <p:spPr bwMode="auto">
                  <a:xfrm>
                    <a:off x="0" y="346"/>
                    <a:ext cx="561" cy="346"/>
                  </a:xfrm>
                  <a:prstGeom prst="rect">
                    <a:avLst/>
                  </a:prstGeom>
                  <a:noFill/>
                  <a:ln w="7">
                    <a:solidFill>
                      <a:srgbClr val="A0A0A0"/>
                    </a:solidFill>
                    <a:miter lim="800000"/>
                    <a:headEnd/>
                    <a:tailEnd/>
                  </a:ln>
                  <a:effectLst/>
                </p:spPr>
                <p:txBody>
                  <a:bodyPr/>
                  <a:lstStyle/>
                  <a:p>
                    <a:endParaRPr lang="en-US">
                      <a:effectLst/>
                    </a:endParaRPr>
                  </a:p>
                </p:txBody>
              </p:sp>
            </p:grpSp>
            <p:grpSp>
              <p:nvGrpSpPr>
                <p:cNvPr id="35" name="Group 1144"/>
                <p:cNvGrpSpPr>
                  <a:grpSpLocks/>
                </p:cNvGrpSpPr>
                <p:nvPr/>
              </p:nvGrpSpPr>
              <p:grpSpPr bwMode="auto">
                <a:xfrm>
                  <a:off x="561" y="346"/>
                  <a:ext cx="374" cy="346"/>
                  <a:chOff x="561" y="346"/>
                  <a:chExt cx="374" cy="346"/>
                </a:xfrm>
              </p:grpSpPr>
              <p:sp>
                <p:nvSpPr>
                  <p:cNvPr id="84" name="Rectangle 1120"/>
                  <p:cNvSpPr>
                    <a:spLocks noChangeArrowheads="1"/>
                  </p:cNvSpPr>
                  <p:nvPr/>
                </p:nvSpPr>
                <p:spPr bwMode="auto">
                  <a:xfrm>
                    <a:off x="604" y="346"/>
                    <a:ext cx="288" cy="346"/>
                  </a:xfrm>
                  <a:prstGeom prst="rect">
                    <a:avLst/>
                  </a:prstGeom>
                  <a:noFill/>
                  <a:ln w="9525">
                    <a:noFill/>
                    <a:miter lim="800000"/>
                    <a:headEnd/>
                    <a:tailEnd/>
                  </a:ln>
                  <a:effectLst/>
                </p:spPr>
                <p:txBody>
                  <a:bodyPr/>
                  <a:lstStyle/>
                  <a:p>
                    <a:pPr algn="ctr"/>
                    <a:r>
                      <a:rPr lang="en-US" sz="2400">
                        <a:effectLst/>
                        <a:cs typeface="Times New Roman" pitchFamily="18" charset="0"/>
                      </a:rPr>
                      <a:t>4</a:t>
                    </a:r>
                  </a:p>
                  <a:p>
                    <a:pPr algn="ctr" eaLnBrk="0" hangingPunct="0"/>
                    <a:endParaRPr lang="en-US" sz="2400">
                      <a:effectLst/>
                    </a:endParaRPr>
                  </a:p>
                </p:txBody>
              </p:sp>
              <p:sp>
                <p:nvSpPr>
                  <p:cNvPr id="85" name="Rectangle 1143"/>
                  <p:cNvSpPr>
                    <a:spLocks noChangeArrowheads="1"/>
                  </p:cNvSpPr>
                  <p:nvPr/>
                </p:nvSpPr>
                <p:spPr bwMode="auto">
                  <a:xfrm>
                    <a:off x="561" y="346"/>
                    <a:ext cx="374" cy="346"/>
                  </a:xfrm>
                  <a:prstGeom prst="rect">
                    <a:avLst/>
                  </a:prstGeom>
                  <a:noFill/>
                  <a:ln w="7">
                    <a:solidFill>
                      <a:srgbClr val="A0A0A0"/>
                    </a:solidFill>
                    <a:miter lim="800000"/>
                    <a:headEnd/>
                    <a:tailEnd/>
                  </a:ln>
                  <a:effectLst/>
                </p:spPr>
                <p:txBody>
                  <a:bodyPr/>
                  <a:lstStyle/>
                  <a:p>
                    <a:endParaRPr lang="en-US">
                      <a:effectLst/>
                    </a:endParaRPr>
                  </a:p>
                </p:txBody>
              </p:sp>
            </p:grpSp>
            <p:grpSp>
              <p:nvGrpSpPr>
                <p:cNvPr id="36" name="Group 1146"/>
                <p:cNvGrpSpPr>
                  <a:grpSpLocks/>
                </p:cNvGrpSpPr>
                <p:nvPr/>
              </p:nvGrpSpPr>
              <p:grpSpPr bwMode="auto">
                <a:xfrm>
                  <a:off x="0" y="692"/>
                  <a:ext cx="561" cy="346"/>
                  <a:chOff x="0" y="692"/>
                  <a:chExt cx="561" cy="346"/>
                </a:xfrm>
              </p:grpSpPr>
              <p:sp>
                <p:nvSpPr>
                  <p:cNvPr id="82" name="Rectangle 1121"/>
                  <p:cNvSpPr>
                    <a:spLocks noChangeArrowheads="1"/>
                  </p:cNvSpPr>
                  <p:nvPr/>
                </p:nvSpPr>
                <p:spPr bwMode="auto">
                  <a:xfrm>
                    <a:off x="43" y="692"/>
                    <a:ext cx="475" cy="346"/>
                  </a:xfrm>
                  <a:prstGeom prst="rect">
                    <a:avLst/>
                  </a:prstGeom>
                  <a:noFill/>
                  <a:ln w="9525">
                    <a:noFill/>
                    <a:miter lim="800000"/>
                    <a:headEnd/>
                    <a:tailEnd/>
                  </a:ln>
                  <a:effectLst/>
                </p:spPr>
                <p:txBody>
                  <a:bodyPr/>
                  <a:lstStyle/>
                  <a:p>
                    <a:pPr algn="ctr"/>
                    <a:r>
                      <a:rPr lang="en-US" sz="2400">
                        <a:effectLst/>
                        <a:cs typeface="Times New Roman" pitchFamily="18" charset="0"/>
                      </a:rPr>
                      <a:t>C</a:t>
                    </a:r>
                  </a:p>
                  <a:p>
                    <a:pPr algn="ctr" eaLnBrk="0" hangingPunct="0"/>
                    <a:endParaRPr lang="en-US" sz="2400">
                      <a:effectLst/>
                    </a:endParaRPr>
                  </a:p>
                </p:txBody>
              </p:sp>
              <p:sp>
                <p:nvSpPr>
                  <p:cNvPr id="83" name="Rectangle 1145"/>
                  <p:cNvSpPr>
                    <a:spLocks noChangeArrowheads="1"/>
                  </p:cNvSpPr>
                  <p:nvPr/>
                </p:nvSpPr>
                <p:spPr bwMode="auto">
                  <a:xfrm>
                    <a:off x="0" y="692"/>
                    <a:ext cx="561" cy="346"/>
                  </a:xfrm>
                  <a:prstGeom prst="rect">
                    <a:avLst/>
                  </a:prstGeom>
                  <a:noFill/>
                  <a:ln w="7">
                    <a:solidFill>
                      <a:srgbClr val="A0A0A0"/>
                    </a:solidFill>
                    <a:miter lim="800000"/>
                    <a:headEnd/>
                    <a:tailEnd/>
                  </a:ln>
                  <a:effectLst/>
                </p:spPr>
                <p:txBody>
                  <a:bodyPr/>
                  <a:lstStyle/>
                  <a:p>
                    <a:endParaRPr lang="en-US">
                      <a:effectLst/>
                    </a:endParaRPr>
                  </a:p>
                </p:txBody>
              </p:sp>
            </p:grpSp>
            <p:grpSp>
              <p:nvGrpSpPr>
                <p:cNvPr id="37" name="Group 1148"/>
                <p:cNvGrpSpPr>
                  <a:grpSpLocks/>
                </p:cNvGrpSpPr>
                <p:nvPr/>
              </p:nvGrpSpPr>
              <p:grpSpPr bwMode="auto">
                <a:xfrm>
                  <a:off x="561" y="692"/>
                  <a:ext cx="374" cy="346"/>
                  <a:chOff x="561" y="692"/>
                  <a:chExt cx="374" cy="346"/>
                </a:xfrm>
              </p:grpSpPr>
              <p:sp>
                <p:nvSpPr>
                  <p:cNvPr id="80" name="Rectangle 1122"/>
                  <p:cNvSpPr>
                    <a:spLocks noChangeArrowheads="1"/>
                  </p:cNvSpPr>
                  <p:nvPr/>
                </p:nvSpPr>
                <p:spPr bwMode="auto">
                  <a:xfrm>
                    <a:off x="604" y="692"/>
                    <a:ext cx="288" cy="346"/>
                  </a:xfrm>
                  <a:prstGeom prst="rect">
                    <a:avLst/>
                  </a:prstGeom>
                  <a:noFill/>
                  <a:ln w="9525">
                    <a:noFill/>
                    <a:miter lim="800000"/>
                    <a:headEnd/>
                    <a:tailEnd/>
                  </a:ln>
                  <a:effectLst/>
                </p:spPr>
                <p:txBody>
                  <a:bodyPr/>
                  <a:lstStyle/>
                  <a:p>
                    <a:pPr algn="ctr"/>
                    <a:r>
                      <a:rPr lang="en-US" sz="2400">
                        <a:effectLst/>
                        <a:cs typeface="Times New Roman" pitchFamily="18" charset="0"/>
                      </a:rPr>
                      <a:t>0</a:t>
                    </a:r>
                  </a:p>
                  <a:p>
                    <a:pPr algn="ctr" eaLnBrk="0" hangingPunct="0"/>
                    <a:endParaRPr lang="en-US" sz="2400">
                      <a:effectLst/>
                    </a:endParaRPr>
                  </a:p>
                </p:txBody>
              </p:sp>
              <p:sp>
                <p:nvSpPr>
                  <p:cNvPr id="81" name="Rectangle 1147"/>
                  <p:cNvSpPr>
                    <a:spLocks noChangeArrowheads="1"/>
                  </p:cNvSpPr>
                  <p:nvPr/>
                </p:nvSpPr>
                <p:spPr bwMode="auto">
                  <a:xfrm>
                    <a:off x="561" y="692"/>
                    <a:ext cx="374" cy="346"/>
                  </a:xfrm>
                  <a:prstGeom prst="rect">
                    <a:avLst/>
                  </a:prstGeom>
                  <a:noFill/>
                  <a:ln w="7">
                    <a:solidFill>
                      <a:srgbClr val="A0A0A0"/>
                    </a:solidFill>
                    <a:miter lim="800000"/>
                    <a:headEnd/>
                    <a:tailEnd/>
                  </a:ln>
                  <a:effectLst/>
                </p:spPr>
                <p:txBody>
                  <a:bodyPr/>
                  <a:lstStyle/>
                  <a:p>
                    <a:endParaRPr lang="en-US">
                      <a:effectLst/>
                    </a:endParaRPr>
                  </a:p>
                </p:txBody>
              </p:sp>
            </p:grpSp>
            <p:grpSp>
              <p:nvGrpSpPr>
                <p:cNvPr id="38" name="Group 1150"/>
                <p:cNvGrpSpPr>
                  <a:grpSpLocks/>
                </p:cNvGrpSpPr>
                <p:nvPr/>
              </p:nvGrpSpPr>
              <p:grpSpPr bwMode="auto">
                <a:xfrm>
                  <a:off x="0" y="1038"/>
                  <a:ext cx="561" cy="346"/>
                  <a:chOff x="0" y="1038"/>
                  <a:chExt cx="561" cy="346"/>
                </a:xfrm>
              </p:grpSpPr>
              <p:sp>
                <p:nvSpPr>
                  <p:cNvPr id="78" name="Rectangle 1123"/>
                  <p:cNvSpPr>
                    <a:spLocks noChangeArrowheads="1"/>
                  </p:cNvSpPr>
                  <p:nvPr/>
                </p:nvSpPr>
                <p:spPr bwMode="auto">
                  <a:xfrm>
                    <a:off x="43" y="1038"/>
                    <a:ext cx="475" cy="346"/>
                  </a:xfrm>
                  <a:prstGeom prst="rect">
                    <a:avLst/>
                  </a:prstGeom>
                  <a:noFill/>
                  <a:ln w="9525">
                    <a:noFill/>
                    <a:miter lim="800000"/>
                    <a:headEnd/>
                    <a:tailEnd/>
                  </a:ln>
                  <a:effectLst/>
                </p:spPr>
                <p:txBody>
                  <a:bodyPr/>
                  <a:lstStyle/>
                  <a:p>
                    <a:pPr algn="ctr"/>
                    <a:r>
                      <a:rPr lang="en-US" sz="2400">
                        <a:effectLst/>
                        <a:cs typeface="Times New Roman" pitchFamily="18" charset="0"/>
                      </a:rPr>
                      <a:t> </a:t>
                    </a:r>
                  </a:p>
                  <a:p>
                    <a:pPr algn="ctr" eaLnBrk="0" hangingPunct="0"/>
                    <a:endParaRPr lang="en-US" sz="2400">
                      <a:effectLst/>
                    </a:endParaRPr>
                  </a:p>
                </p:txBody>
              </p:sp>
              <p:sp>
                <p:nvSpPr>
                  <p:cNvPr id="79" name="Rectangle 1149"/>
                  <p:cNvSpPr>
                    <a:spLocks noChangeArrowheads="1"/>
                  </p:cNvSpPr>
                  <p:nvPr/>
                </p:nvSpPr>
                <p:spPr bwMode="auto">
                  <a:xfrm>
                    <a:off x="0" y="1038"/>
                    <a:ext cx="561" cy="346"/>
                  </a:xfrm>
                  <a:prstGeom prst="rect">
                    <a:avLst/>
                  </a:prstGeom>
                  <a:noFill/>
                  <a:ln w="7">
                    <a:solidFill>
                      <a:srgbClr val="A0A0A0"/>
                    </a:solidFill>
                    <a:miter lim="800000"/>
                    <a:headEnd/>
                    <a:tailEnd/>
                  </a:ln>
                  <a:effectLst/>
                </p:spPr>
                <p:txBody>
                  <a:bodyPr/>
                  <a:lstStyle/>
                  <a:p>
                    <a:endParaRPr lang="en-US">
                      <a:effectLst/>
                    </a:endParaRPr>
                  </a:p>
                </p:txBody>
              </p:sp>
            </p:grpSp>
            <p:grpSp>
              <p:nvGrpSpPr>
                <p:cNvPr id="39" name="Group 1152"/>
                <p:cNvGrpSpPr>
                  <a:grpSpLocks/>
                </p:cNvGrpSpPr>
                <p:nvPr/>
              </p:nvGrpSpPr>
              <p:grpSpPr bwMode="auto">
                <a:xfrm>
                  <a:off x="561" y="1038"/>
                  <a:ext cx="374" cy="346"/>
                  <a:chOff x="561" y="1038"/>
                  <a:chExt cx="374" cy="346"/>
                </a:xfrm>
              </p:grpSpPr>
              <p:sp>
                <p:nvSpPr>
                  <p:cNvPr id="76" name="Rectangle 1124"/>
                  <p:cNvSpPr>
                    <a:spLocks noChangeArrowheads="1"/>
                  </p:cNvSpPr>
                  <p:nvPr/>
                </p:nvSpPr>
                <p:spPr bwMode="auto">
                  <a:xfrm>
                    <a:off x="604" y="1038"/>
                    <a:ext cx="288" cy="346"/>
                  </a:xfrm>
                  <a:prstGeom prst="rect">
                    <a:avLst/>
                  </a:prstGeom>
                  <a:noFill/>
                  <a:ln w="9525">
                    <a:noFill/>
                    <a:miter lim="800000"/>
                    <a:headEnd/>
                    <a:tailEnd/>
                  </a:ln>
                  <a:effectLst/>
                </p:spPr>
                <p:txBody>
                  <a:bodyPr/>
                  <a:lstStyle/>
                  <a:p>
                    <a:pPr algn="ctr"/>
                    <a:r>
                      <a:rPr lang="en-US" sz="2400">
                        <a:effectLst/>
                        <a:cs typeface="Times New Roman" pitchFamily="18" charset="0"/>
                      </a:rPr>
                      <a:t>6</a:t>
                    </a:r>
                  </a:p>
                  <a:p>
                    <a:pPr algn="ctr" eaLnBrk="0" hangingPunct="0"/>
                    <a:endParaRPr lang="en-US" sz="2400">
                      <a:effectLst/>
                    </a:endParaRPr>
                  </a:p>
                </p:txBody>
              </p:sp>
              <p:sp>
                <p:nvSpPr>
                  <p:cNvPr id="77" name="Rectangle 1151"/>
                  <p:cNvSpPr>
                    <a:spLocks noChangeArrowheads="1"/>
                  </p:cNvSpPr>
                  <p:nvPr/>
                </p:nvSpPr>
                <p:spPr bwMode="auto">
                  <a:xfrm>
                    <a:off x="561" y="1038"/>
                    <a:ext cx="374" cy="346"/>
                  </a:xfrm>
                  <a:prstGeom prst="rect">
                    <a:avLst/>
                  </a:prstGeom>
                  <a:noFill/>
                  <a:ln w="7">
                    <a:solidFill>
                      <a:srgbClr val="A0A0A0"/>
                    </a:solidFill>
                    <a:miter lim="800000"/>
                    <a:headEnd/>
                    <a:tailEnd/>
                  </a:ln>
                  <a:effectLst/>
                </p:spPr>
                <p:txBody>
                  <a:bodyPr/>
                  <a:lstStyle/>
                  <a:p>
                    <a:endParaRPr lang="en-US">
                      <a:effectLst/>
                    </a:endParaRPr>
                  </a:p>
                </p:txBody>
              </p:sp>
            </p:grpSp>
            <p:grpSp>
              <p:nvGrpSpPr>
                <p:cNvPr id="40" name="Group 1154"/>
                <p:cNvGrpSpPr>
                  <a:grpSpLocks/>
                </p:cNvGrpSpPr>
                <p:nvPr/>
              </p:nvGrpSpPr>
              <p:grpSpPr bwMode="auto">
                <a:xfrm>
                  <a:off x="0" y="1384"/>
                  <a:ext cx="561" cy="346"/>
                  <a:chOff x="0" y="1384"/>
                  <a:chExt cx="561" cy="346"/>
                </a:xfrm>
              </p:grpSpPr>
              <p:sp>
                <p:nvSpPr>
                  <p:cNvPr id="74" name="Rectangle 1125"/>
                  <p:cNvSpPr>
                    <a:spLocks noChangeArrowheads="1"/>
                  </p:cNvSpPr>
                  <p:nvPr/>
                </p:nvSpPr>
                <p:spPr bwMode="auto">
                  <a:xfrm>
                    <a:off x="43" y="1384"/>
                    <a:ext cx="475" cy="346"/>
                  </a:xfrm>
                  <a:prstGeom prst="rect">
                    <a:avLst/>
                  </a:prstGeom>
                  <a:noFill/>
                  <a:ln w="9525">
                    <a:noFill/>
                    <a:miter lim="800000"/>
                    <a:headEnd/>
                    <a:tailEnd/>
                  </a:ln>
                  <a:effectLst/>
                </p:spPr>
                <p:txBody>
                  <a:bodyPr/>
                  <a:lstStyle/>
                  <a:p>
                    <a:pPr algn="ctr"/>
                    <a:r>
                      <a:rPr lang="en-US" sz="2400">
                        <a:effectLst/>
                        <a:cs typeface="Times New Roman" pitchFamily="18" charset="0"/>
                      </a:rPr>
                      <a:t>A</a:t>
                    </a:r>
                  </a:p>
                  <a:p>
                    <a:pPr algn="ctr" eaLnBrk="0" hangingPunct="0"/>
                    <a:endParaRPr lang="en-US" sz="2400">
                      <a:effectLst/>
                    </a:endParaRPr>
                  </a:p>
                </p:txBody>
              </p:sp>
              <p:sp>
                <p:nvSpPr>
                  <p:cNvPr id="75" name="Rectangle 1153"/>
                  <p:cNvSpPr>
                    <a:spLocks noChangeArrowheads="1"/>
                  </p:cNvSpPr>
                  <p:nvPr/>
                </p:nvSpPr>
                <p:spPr bwMode="auto">
                  <a:xfrm>
                    <a:off x="0" y="1384"/>
                    <a:ext cx="561" cy="346"/>
                  </a:xfrm>
                  <a:prstGeom prst="rect">
                    <a:avLst/>
                  </a:prstGeom>
                  <a:noFill/>
                  <a:ln w="7">
                    <a:solidFill>
                      <a:srgbClr val="A0A0A0"/>
                    </a:solidFill>
                    <a:miter lim="800000"/>
                    <a:headEnd/>
                    <a:tailEnd/>
                  </a:ln>
                  <a:effectLst/>
                </p:spPr>
                <p:txBody>
                  <a:bodyPr/>
                  <a:lstStyle/>
                  <a:p>
                    <a:endParaRPr lang="en-US">
                      <a:effectLst/>
                    </a:endParaRPr>
                  </a:p>
                </p:txBody>
              </p:sp>
            </p:grpSp>
            <p:grpSp>
              <p:nvGrpSpPr>
                <p:cNvPr id="41" name="Group 1156"/>
                <p:cNvGrpSpPr>
                  <a:grpSpLocks/>
                </p:cNvGrpSpPr>
                <p:nvPr/>
              </p:nvGrpSpPr>
              <p:grpSpPr bwMode="auto">
                <a:xfrm>
                  <a:off x="561" y="1384"/>
                  <a:ext cx="374" cy="346"/>
                  <a:chOff x="561" y="1384"/>
                  <a:chExt cx="374" cy="346"/>
                </a:xfrm>
              </p:grpSpPr>
              <p:sp>
                <p:nvSpPr>
                  <p:cNvPr id="72" name="Rectangle 1126"/>
                  <p:cNvSpPr>
                    <a:spLocks noChangeArrowheads="1"/>
                  </p:cNvSpPr>
                  <p:nvPr/>
                </p:nvSpPr>
                <p:spPr bwMode="auto">
                  <a:xfrm>
                    <a:off x="604" y="1384"/>
                    <a:ext cx="288" cy="346"/>
                  </a:xfrm>
                  <a:prstGeom prst="rect">
                    <a:avLst/>
                  </a:prstGeom>
                  <a:noFill/>
                  <a:ln w="9525">
                    <a:noFill/>
                    <a:miter lim="800000"/>
                    <a:headEnd/>
                    <a:tailEnd/>
                  </a:ln>
                  <a:effectLst/>
                </p:spPr>
                <p:txBody>
                  <a:bodyPr/>
                  <a:lstStyle/>
                  <a:p>
                    <a:pPr algn="ctr"/>
                    <a:r>
                      <a:rPr lang="en-US" sz="2400">
                        <a:effectLst/>
                        <a:cs typeface="Times New Roman" pitchFamily="18" charset="0"/>
                      </a:rPr>
                      <a:t>8</a:t>
                    </a:r>
                  </a:p>
                  <a:p>
                    <a:pPr algn="ctr" eaLnBrk="0" hangingPunct="0"/>
                    <a:endParaRPr lang="en-US" sz="2400">
                      <a:effectLst/>
                    </a:endParaRPr>
                  </a:p>
                </p:txBody>
              </p:sp>
              <p:sp>
                <p:nvSpPr>
                  <p:cNvPr id="73" name="Rectangle 1155"/>
                  <p:cNvSpPr>
                    <a:spLocks noChangeArrowheads="1"/>
                  </p:cNvSpPr>
                  <p:nvPr/>
                </p:nvSpPr>
                <p:spPr bwMode="auto">
                  <a:xfrm>
                    <a:off x="561" y="1384"/>
                    <a:ext cx="374" cy="346"/>
                  </a:xfrm>
                  <a:prstGeom prst="rect">
                    <a:avLst/>
                  </a:prstGeom>
                  <a:noFill/>
                  <a:ln w="7">
                    <a:solidFill>
                      <a:srgbClr val="A0A0A0"/>
                    </a:solidFill>
                    <a:miter lim="800000"/>
                    <a:headEnd/>
                    <a:tailEnd/>
                  </a:ln>
                  <a:effectLst/>
                </p:spPr>
                <p:txBody>
                  <a:bodyPr/>
                  <a:lstStyle/>
                  <a:p>
                    <a:endParaRPr lang="en-US">
                      <a:effectLst/>
                    </a:endParaRPr>
                  </a:p>
                </p:txBody>
              </p:sp>
            </p:grpSp>
            <p:grpSp>
              <p:nvGrpSpPr>
                <p:cNvPr id="42" name="Group 1158"/>
                <p:cNvGrpSpPr>
                  <a:grpSpLocks/>
                </p:cNvGrpSpPr>
                <p:nvPr/>
              </p:nvGrpSpPr>
              <p:grpSpPr bwMode="auto">
                <a:xfrm>
                  <a:off x="0" y="1730"/>
                  <a:ext cx="561" cy="346"/>
                  <a:chOff x="0" y="1730"/>
                  <a:chExt cx="561" cy="346"/>
                </a:xfrm>
              </p:grpSpPr>
              <p:sp>
                <p:nvSpPr>
                  <p:cNvPr id="70" name="Rectangle 1127"/>
                  <p:cNvSpPr>
                    <a:spLocks noChangeArrowheads="1"/>
                  </p:cNvSpPr>
                  <p:nvPr/>
                </p:nvSpPr>
                <p:spPr bwMode="auto">
                  <a:xfrm>
                    <a:off x="43" y="1730"/>
                    <a:ext cx="475" cy="346"/>
                  </a:xfrm>
                  <a:prstGeom prst="rect">
                    <a:avLst/>
                  </a:prstGeom>
                  <a:noFill/>
                  <a:ln w="9525">
                    <a:noFill/>
                    <a:miter lim="800000"/>
                    <a:headEnd/>
                    <a:tailEnd/>
                  </a:ln>
                  <a:effectLst/>
                </p:spPr>
                <p:txBody>
                  <a:bodyPr/>
                  <a:lstStyle/>
                  <a:p>
                    <a:pPr algn="ctr"/>
                    <a:r>
                      <a:rPr lang="en-US" sz="2400">
                        <a:effectLst/>
                        <a:cs typeface="Times New Roman" pitchFamily="18" charset="0"/>
                      </a:rPr>
                      <a:t> </a:t>
                    </a:r>
                  </a:p>
                  <a:p>
                    <a:pPr algn="ctr" eaLnBrk="0" hangingPunct="0"/>
                    <a:endParaRPr lang="en-US" sz="2400">
                      <a:effectLst/>
                    </a:endParaRPr>
                  </a:p>
                </p:txBody>
              </p:sp>
              <p:sp>
                <p:nvSpPr>
                  <p:cNvPr id="71" name="Rectangle 1157"/>
                  <p:cNvSpPr>
                    <a:spLocks noChangeArrowheads="1"/>
                  </p:cNvSpPr>
                  <p:nvPr/>
                </p:nvSpPr>
                <p:spPr bwMode="auto">
                  <a:xfrm>
                    <a:off x="0" y="1730"/>
                    <a:ext cx="561" cy="346"/>
                  </a:xfrm>
                  <a:prstGeom prst="rect">
                    <a:avLst/>
                  </a:prstGeom>
                  <a:noFill/>
                  <a:ln w="7">
                    <a:solidFill>
                      <a:srgbClr val="A0A0A0"/>
                    </a:solidFill>
                    <a:miter lim="800000"/>
                    <a:headEnd/>
                    <a:tailEnd/>
                  </a:ln>
                  <a:effectLst/>
                </p:spPr>
                <p:txBody>
                  <a:bodyPr/>
                  <a:lstStyle/>
                  <a:p>
                    <a:endParaRPr lang="en-US">
                      <a:effectLst/>
                    </a:endParaRPr>
                  </a:p>
                </p:txBody>
              </p:sp>
            </p:grpSp>
            <p:grpSp>
              <p:nvGrpSpPr>
                <p:cNvPr id="43" name="Group 1160"/>
                <p:cNvGrpSpPr>
                  <a:grpSpLocks/>
                </p:cNvGrpSpPr>
                <p:nvPr/>
              </p:nvGrpSpPr>
              <p:grpSpPr bwMode="auto">
                <a:xfrm>
                  <a:off x="561" y="1730"/>
                  <a:ext cx="374" cy="346"/>
                  <a:chOff x="561" y="1730"/>
                  <a:chExt cx="374" cy="346"/>
                </a:xfrm>
              </p:grpSpPr>
              <p:sp>
                <p:nvSpPr>
                  <p:cNvPr id="68" name="Rectangle 1128"/>
                  <p:cNvSpPr>
                    <a:spLocks noChangeArrowheads="1"/>
                  </p:cNvSpPr>
                  <p:nvPr/>
                </p:nvSpPr>
                <p:spPr bwMode="auto">
                  <a:xfrm>
                    <a:off x="604" y="1730"/>
                    <a:ext cx="288" cy="346"/>
                  </a:xfrm>
                  <a:prstGeom prst="rect">
                    <a:avLst/>
                  </a:prstGeom>
                  <a:noFill/>
                  <a:ln w="9525">
                    <a:noFill/>
                    <a:miter lim="800000"/>
                    <a:headEnd/>
                    <a:tailEnd/>
                  </a:ln>
                  <a:effectLst/>
                </p:spPr>
                <p:txBody>
                  <a:bodyPr/>
                  <a:lstStyle/>
                  <a:p>
                    <a:pPr algn="ctr"/>
                    <a:r>
                      <a:rPr lang="en-US" sz="2400">
                        <a:effectLst/>
                        <a:cs typeface="Times New Roman" pitchFamily="18" charset="0"/>
                      </a:rPr>
                      <a:t>0</a:t>
                    </a:r>
                  </a:p>
                  <a:p>
                    <a:pPr algn="ctr" eaLnBrk="0" hangingPunct="0"/>
                    <a:endParaRPr lang="en-US" sz="2400">
                      <a:effectLst/>
                    </a:endParaRPr>
                  </a:p>
                </p:txBody>
              </p:sp>
              <p:sp>
                <p:nvSpPr>
                  <p:cNvPr id="69" name="Rectangle 1159"/>
                  <p:cNvSpPr>
                    <a:spLocks noChangeArrowheads="1"/>
                  </p:cNvSpPr>
                  <p:nvPr/>
                </p:nvSpPr>
                <p:spPr bwMode="auto">
                  <a:xfrm>
                    <a:off x="561" y="1730"/>
                    <a:ext cx="374" cy="346"/>
                  </a:xfrm>
                  <a:prstGeom prst="rect">
                    <a:avLst/>
                  </a:prstGeom>
                  <a:noFill/>
                  <a:ln w="7">
                    <a:solidFill>
                      <a:srgbClr val="A0A0A0"/>
                    </a:solidFill>
                    <a:miter lim="800000"/>
                    <a:headEnd/>
                    <a:tailEnd/>
                  </a:ln>
                  <a:effectLst/>
                </p:spPr>
                <p:txBody>
                  <a:bodyPr/>
                  <a:lstStyle/>
                  <a:p>
                    <a:endParaRPr lang="en-US">
                      <a:effectLst/>
                    </a:endParaRPr>
                  </a:p>
                </p:txBody>
              </p:sp>
            </p:grpSp>
            <p:grpSp>
              <p:nvGrpSpPr>
                <p:cNvPr id="44" name="Group 1162"/>
                <p:cNvGrpSpPr>
                  <a:grpSpLocks/>
                </p:cNvGrpSpPr>
                <p:nvPr/>
              </p:nvGrpSpPr>
              <p:grpSpPr bwMode="auto">
                <a:xfrm>
                  <a:off x="0" y="2076"/>
                  <a:ext cx="561" cy="346"/>
                  <a:chOff x="0" y="2076"/>
                  <a:chExt cx="561" cy="346"/>
                </a:xfrm>
              </p:grpSpPr>
              <p:sp>
                <p:nvSpPr>
                  <p:cNvPr id="66" name="Rectangle 1129"/>
                  <p:cNvSpPr>
                    <a:spLocks noChangeArrowheads="1"/>
                  </p:cNvSpPr>
                  <p:nvPr/>
                </p:nvSpPr>
                <p:spPr bwMode="auto">
                  <a:xfrm>
                    <a:off x="43" y="2076"/>
                    <a:ext cx="475" cy="346"/>
                  </a:xfrm>
                  <a:prstGeom prst="rect">
                    <a:avLst/>
                  </a:prstGeom>
                  <a:noFill/>
                  <a:ln w="9525">
                    <a:noFill/>
                    <a:miter lim="800000"/>
                    <a:headEnd/>
                    <a:tailEnd/>
                  </a:ln>
                  <a:effectLst/>
                </p:spPr>
                <p:txBody>
                  <a:bodyPr/>
                  <a:lstStyle/>
                  <a:p>
                    <a:pPr algn="ctr"/>
                    <a:r>
                      <a:rPr lang="en-US" sz="2400">
                        <a:effectLst/>
                        <a:cs typeface="Times New Roman" pitchFamily="18" charset="0"/>
                      </a:rPr>
                      <a:t>E</a:t>
                    </a:r>
                  </a:p>
                  <a:p>
                    <a:pPr algn="ctr" eaLnBrk="0" hangingPunct="0"/>
                    <a:endParaRPr lang="en-US" sz="2400">
                      <a:effectLst/>
                    </a:endParaRPr>
                  </a:p>
                </p:txBody>
              </p:sp>
              <p:sp>
                <p:nvSpPr>
                  <p:cNvPr id="67" name="Rectangle 1161"/>
                  <p:cNvSpPr>
                    <a:spLocks noChangeArrowheads="1"/>
                  </p:cNvSpPr>
                  <p:nvPr/>
                </p:nvSpPr>
                <p:spPr bwMode="auto">
                  <a:xfrm>
                    <a:off x="0" y="2076"/>
                    <a:ext cx="561" cy="346"/>
                  </a:xfrm>
                  <a:prstGeom prst="rect">
                    <a:avLst/>
                  </a:prstGeom>
                  <a:noFill/>
                  <a:ln w="7">
                    <a:solidFill>
                      <a:srgbClr val="A0A0A0"/>
                    </a:solidFill>
                    <a:miter lim="800000"/>
                    <a:headEnd/>
                    <a:tailEnd/>
                  </a:ln>
                  <a:effectLst/>
                </p:spPr>
                <p:txBody>
                  <a:bodyPr/>
                  <a:lstStyle/>
                  <a:p>
                    <a:endParaRPr lang="en-US">
                      <a:effectLst/>
                    </a:endParaRPr>
                  </a:p>
                </p:txBody>
              </p:sp>
            </p:grpSp>
            <p:grpSp>
              <p:nvGrpSpPr>
                <p:cNvPr id="45" name="Group 1164"/>
                <p:cNvGrpSpPr>
                  <a:grpSpLocks/>
                </p:cNvGrpSpPr>
                <p:nvPr/>
              </p:nvGrpSpPr>
              <p:grpSpPr bwMode="auto">
                <a:xfrm>
                  <a:off x="561" y="2076"/>
                  <a:ext cx="374" cy="346"/>
                  <a:chOff x="561" y="2076"/>
                  <a:chExt cx="374" cy="346"/>
                </a:xfrm>
              </p:grpSpPr>
              <p:sp>
                <p:nvSpPr>
                  <p:cNvPr id="64" name="Rectangle 1130"/>
                  <p:cNvSpPr>
                    <a:spLocks noChangeArrowheads="1"/>
                  </p:cNvSpPr>
                  <p:nvPr/>
                </p:nvSpPr>
                <p:spPr bwMode="auto">
                  <a:xfrm>
                    <a:off x="604" y="2076"/>
                    <a:ext cx="288" cy="346"/>
                  </a:xfrm>
                  <a:prstGeom prst="rect">
                    <a:avLst/>
                  </a:prstGeom>
                  <a:noFill/>
                  <a:ln w="9525">
                    <a:noFill/>
                    <a:miter lim="800000"/>
                    <a:headEnd/>
                    <a:tailEnd/>
                  </a:ln>
                  <a:effectLst/>
                </p:spPr>
                <p:txBody>
                  <a:bodyPr/>
                  <a:lstStyle/>
                  <a:p>
                    <a:pPr algn="ctr"/>
                    <a:r>
                      <a:rPr lang="en-US" sz="2400">
                        <a:effectLst/>
                        <a:cs typeface="Times New Roman" pitchFamily="18" charset="0"/>
                      </a:rPr>
                      <a:t>0</a:t>
                    </a:r>
                  </a:p>
                  <a:p>
                    <a:pPr algn="ctr" eaLnBrk="0" hangingPunct="0"/>
                    <a:endParaRPr lang="en-US" sz="2400">
                      <a:effectLst/>
                    </a:endParaRPr>
                  </a:p>
                </p:txBody>
              </p:sp>
              <p:sp>
                <p:nvSpPr>
                  <p:cNvPr id="65" name="Rectangle 1163"/>
                  <p:cNvSpPr>
                    <a:spLocks noChangeArrowheads="1"/>
                  </p:cNvSpPr>
                  <p:nvPr/>
                </p:nvSpPr>
                <p:spPr bwMode="auto">
                  <a:xfrm>
                    <a:off x="561" y="2076"/>
                    <a:ext cx="374" cy="346"/>
                  </a:xfrm>
                  <a:prstGeom prst="rect">
                    <a:avLst/>
                  </a:prstGeom>
                  <a:noFill/>
                  <a:ln w="7">
                    <a:solidFill>
                      <a:srgbClr val="A0A0A0"/>
                    </a:solidFill>
                    <a:miter lim="800000"/>
                    <a:headEnd/>
                    <a:tailEnd/>
                  </a:ln>
                  <a:effectLst/>
                </p:spPr>
                <p:txBody>
                  <a:bodyPr/>
                  <a:lstStyle/>
                  <a:p>
                    <a:endParaRPr lang="en-US">
                      <a:effectLst/>
                    </a:endParaRPr>
                  </a:p>
                </p:txBody>
              </p:sp>
            </p:grpSp>
            <p:grpSp>
              <p:nvGrpSpPr>
                <p:cNvPr id="46" name="Group 1166"/>
                <p:cNvGrpSpPr>
                  <a:grpSpLocks/>
                </p:cNvGrpSpPr>
                <p:nvPr/>
              </p:nvGrpSpPr>
              <p:grpSpPr bwMode="auto">
                <a:xfrm>
                  <a:off x="0" y="2422"/>
                  <a:ext cx="561" cy="346"/>
                  <a:chOff x="0" y="2422"/>
                  <a:chExt cx="561" cy="346"/>
                </a:xfrm>
              </p:grpSpPr>
              <p:sp>
                <p:nvSpPr>
                  <p:cNvPr id="62" name="Rectangle 1131"/>
                  <p:cNvSpPr>
                    <a:spLocks noChangeArrowheads="1"/>
                  </p:cNvSpPr>
                  <p:nvPr/>
                </p:nvSpPr>
                <p:spPr bwMode="auto">
                  <a:xfrm>
                    <a:off x="43" y="2422"/>
                    <a:ext cx="475" cy="346"/>
                  </a:xfrm>
                  <a:prstGeom prst="rect">
                    <a:avLst/>
                  </a:prstGeom>
                  <a:noFill/>
                  <a:ln w="9525">
                    <a:noFill/>
                    <a:miter lim="800000"/>
                    <a:headEnd/>
                    <a:tailEnd/>
                  </a:ln>
                  <a:effectLst/>
                </p:spPr>
                <p:txBody>
                  <a:bodyPr/>
                  <a:lstStyle/>
                  <a:p>
                    <a:pPr algn="ctr"/>
                    <a:r>
                      <a:rPr lang="en-US" sz="2400">
                        <a:effectLst/>
                        <a:cs typeface="Times New Roman" pitchFamily="18" charset="0"/>
                      </a:rPr>
                      <a:t>B</a:t>
                    </a:r>
                  </a:p>
                  <a:p>
                    <a:pPr algn="ctr" eaLnBrk="0" hangingPunct="0"/>
                    <a:endParaRPr lang="en-US" sz="2400">
                      <a:effectLst/>
                    </a:endParaRPr>
                  </a:p>
                </p:txBody>
              </p:sp>
              <p:sp>
                <p:nvSpPr>
                  <p:cNvPr id="63" name="Rectangle 1165"/>
                  <p:cNvSpPr>
                    <a:spLocks noChangeArrowheads="1"/>
                  </p:cNvSpPr>
                  <p:nvPr/>
                </p:nvSpPr>
                <p:spPr bwMode="auto">
                  <a:xfrm>
                    <a:off x="0" y="2422"/>
                    <a:ext cx="561" cy="346"/>
                  </a:xfrm>
                  <a:prstGeom prst="rect">
                    <a:avLst/>
                  </a:prstGeom>
                  <a:noFill/>
                  <a:ln w="7">
                    <a:solidFill>
                      <a:srgbClr val="A0A0A0"/>
                    </a:solidFill>
                    <a:miter lim="800000"/>
                    <a:headEnd/>
                    <a:tailEnd/>
                  </a:ln>
                  <a:effectLst/>
                </p:spPr>
                <p:txBody>
                  <a:bodyPr/>
                  <a:lstStyle/>
                  <a:p>
                    <a:endParaRPr lang="en-US">
                      <a:effectLst/>
                    </a:endParaRPr>
                  </a:p>
                </p:txBody>
              </p:sp>
            </p:grpSp>
            <p:grpSp>
              <p:nvGrpSpPr>
                <p:cNvPr id="47" name="Group 1168"/>
                <p:cNvGrpSpPr>
                  <a:grpSpLocks/>
                </p:cNvGrpSpPr>
                <p:nvPr/>
              </p:nvGrpSpPr>
              <p:grpSpPr bwMode="auto">
                <a:xfrm>
                  <a:off x="561" y="2422"/>
                  <a:ext cx="374" cy="346"/>
                  <a:chOff x="561" y="2422"/>
                  <a:chExt cx="374" cy="346"/>
                </a:xfrm>
              </p:grpSpPr>
              <p:sp>
                <p:nvSpPr>
                  <p:cNvPr id="60" name="Rectangle 1132"/>
                  <p:cNvSpPr>
                    <a:spLocks noChangeArrowheads="1"/>
                  </p:cNvSpPr>
                  <p:nvPr/>
                </p:nvSpPr>
                <p:spPr bwMode="auto">
                  <a:xfrm>
                    <a:off x="604" y="2422"/>
                    <a:ext cx="288" cy="346"/>
                  </a:xfrm>
                  <a:prstGeom prst="rect">
                    <a:avLst/>
                  </a:prstGeom>
                  <a:noFill/>
                  <a:ln w="9525">
                    <a:noFill/>
                    <a:miter lim="800000"/>
                    <a:headEnd/>
                    <a:tailEnd/>
                  </a:ln>
                  <a:effectLst/>
                </p:spPr>
                <p:txBody>
                  <a:bodyPr/>
                  <a:lstStyle/>
                  <a:p>
                    <a:pPr algn="ctr"/>
                    <a:r>
                      <a:rPr lang="en-US" sz="2400">
                        <a:effectLst/>
                        <a:cs typeface="Times New Roman" pitchFamily="18" charset="0"/>
                      </a:rPr>
                      <a:t>3</a:t>
                    </a:r>
                  </a:p>
                  <a:p>
                    <a:pPr algn="ctr" eaLnBrk="0" hangingPunct="0"/>
                    <a:endParaRPr lang="en-US" sz="2400">
                      <a:effectLst/>
                    </a:endParaRPr>
                  </a:p>
                </p:txBody>
              </p:sp>
              <p:sp>
                <p:nvSpPr>
                  <p:cNvPr id="61" name="Rectangle 1167"/>
                  <p:cNvSpPr>
                    <a:spLocks noChangeArrowheads="1"/>
                  </p:cNvSpPr>
                  <p:nvPr/>
                </p:nvSpPr>
                <p:spPr bwMode="auto">
                  <a:xfrm>
                    <a:off x="561" y="2422"/>
                    <a:ext cx="374" cy="346"/>
                  </a:xfrm>
                  <a:prstGeom prst="rect">
                    <a:avLst/>
                  </a:prstGeom>
                  <a:noFill/>
                  <a:ln w="7">
                    <a:solidFill>
                      <a:srgbClr val="A0A0A0"/>
                    </a:solidFill>
                    <a:miter lim="800000"/>
                    <a:headEnd/>
                    <a:tailEnd/>
                  </a:ln>
                  <a:effectLst/>
                </p:spPr>
                <p:txBody>
                  <a:bodyPr/>
                  <a:lstStyle/>
                  <a:p>
                    <a:endParaRPr lang="en-US">
                      <a:effectLst/>
                    </a:endParaRPr>
                  </a:p>
                </p:txBody>
              </p:sp>
            </p:grpSp>
            <p:grpSp>
              <p:nvGrpSpPr>
                <p:cNvPr id="48" name="Group 1170"/>
                <p:cNvGrpSpPr>
                  <a:grpSpLocks/>
                </p:cNvGrpSpPr>
                <p:nvPr/>
              </p:nvGrpSpPr>
              <p:grpSpPr bwMode="auto">
                <a:xfrm>
                  <a:off x="0" y="2768"/>
                  <a:ext cx="561" cy="346"/>
                  <a:chOff x="0" y="2768"/>
                  <a:chExt cx="561" cy="346"/>
                </a:xfrm>
              </p:grpSpPr>
              <p:sp>
                <p:nvSpPr>
                  <p:cNvPr id="58" name="Rectangle 1133"/>
                  <p:cNvSpPr>
                    <a:spLocks noChangeArrowheads="1"/>
                  </p:cNvSpPr>
                  <p:nvPr/>
                </p:nvSpPr>
                <p:spPr bwMode="auto">
                  <a:xfrm>
                    <a:off x="43" y="2768"/>
                    <a:ext cx="475" cy="346"/>
                  </a:xfrm>
                  <a:prstGeom prst="rect">
                    <a:avLst/>
                  </a:prstGeom>
                  <a:noFill/>
                  <a:ln w="9525">
                    <a:noFill/>
                    <a:miter lim="800000"/>
                    <a:headEnd/>
                    <a:tailEnd/>
                  </a:ln>
                  <a:effectLst/>
                </p:spPr>
                <p:txBody>
                  <a:bodyPr/>
                  <a:lstStyle/>
                  <a:p>
                    <a:pPr algn="ctr"/>
                    <a:r>
                      <a:rPr lang="en-US" sz="2400">
                        <a:effectLst/>
                        <a:cs typeface="Times New Roman" pitchFamily="18" charset="0"/>
                      </a:rPr>
                      <a:t> </a:t>
                    </a:r>
                  </a:p>
                  <a:p>
                    <a:pPr algn="ctr" eaLnBrk="0" hangingPunct="0"/>
                    <a:endParaRPr lang="en-US" sz="2400">
                      <a:effectLst/>
                    </a:endParaRPr>
                  </a:p>
                </p:txBody>
              </p:sp>
              <p:sp>
                <p:nvSpPr>
                  <p:cNvPr id="59" name="Rectangle 1169"/>
                  <p:cNvSpPr>
                    <a:spLocks noChangeArrowheads="1"/>
                  </p:cNvSpPr>
                  <p:nvPr/>
                </p:nvSpPr>
                <p:spPr bwMode="auto">
                  <a:xfrm>
                    <a:off x="0" y="2768"/>
                    <a:ext cx="561" cy="346"/>
                  </a:xfrm>
                  <a:prstGeom prst="rect">
                    <a:avLst/>
                  </a:prstGeom>
                  <a:noFill/>
                  <a:ln w="7">
                    <a:solidFill>
                      <a:srgbClr val="A0A0A0"/>
                    </a:solidFill>
                    <a:miter lim="800000"/>
                    <a:headEnd/>
                    <a:tailEnd/>
                  </a:ln>
                  <a:effectLst/>
                </p:spPr>
                <p:txBody>
                  <a:bodyPr/>
                  <a:lstStyle/>
                  <a:p>
                    <a:endParaRPr lang="en-US">
                      <a:effectLst/>
                    </a:endParaRPr>
                  </a:p>
                </p:txBody>
              </p:sp>
            </p:grpSp>
            <p:grpSp>
              <p:nvGrpSpPr>
                <p:cNvPr id="49" name="Group 1172"/>
                <p:cNvGrpSpPr>
                  <a:grpSpLocks/>
                </p:cNvGrpSpPr>
                <p:nvPr/>
              </p:nvGrpSpPr>
              <p:grpSpPr bwMode="auto">
                <a:xfrm>
                  <a:off x="561" y="2768"/>
                  <a:ext cx="374" cy="346"/>
                  <a:chOff x="561" y="2768"/>
                  <a:chExt cx="374" cy="346"/>
                </a:xfrm>
              </p:grpSpPr>
              <p:sp>
                <p:nvSpPr>
                  <p:cNvPr id="56" name="Rectangle 1134"/>
                  <p:cNvSpPr>
                    <a:spLocks noChangeArrowheads="1"/>
                  </p:cNvSpPr>
                  <p:nvPr/>
                </p:nvSpPr>
                <p:spPr bwMode="auto">
                  <a:xfrm>
                    <a:off x="604" y="2768"/>
                    <a:ext cx="288" cy="346"/>
                  </a:xfrm>
                  <a:prstGeom prst="rect">
                    <a:avLst/>
                  </a:prstGeom>
                  <a:noFill/>
                  <a:ln w="9525">
                    <a:noFill/>
                    <a:miter lim="800000"/>
                    <a:headEnd/>
                    <a:tailEnd/>
                  </a:ln>
                  <a:effectLst/>
                </p:spPr>
                <p:txBody>
                  <a:bodyPr/>
                  <a:lstStyle/>
                  <a:p>
                    <a:pPr algn="ctr"/>
                    <a:r>
                      <a:rPr lang="en-US" sz="2400">
                        <a:effectLst/>
                        <a:cs typeface="Times New Roman" pitchFamily="18" charset="0"/>
                      </a:rPr>
                      <a:t>10</a:t>
                    </a:r>
                  </a:p>
                  <a:p>
                    <a:pPr algn="ctr" eaLnBrk="0" hangingPunct="0"/>
                    <a:endParaRPr lang="en-US" sz="2400">
                      <a:effectLst/>
                    </a:endParaRPr>
                  </a:p>
                </p:txBody>
              </p:sp>
              <p:sp>
                <p:nvSpPr>
                  <p:cNvPr id="57" name="Rectangle 1171"/>
                  <p:cNvSpPr>
                    <a:spLocks noChangeArrowheads="1"/>
                  </p:cNvSpPr>
                  <p:nvPr/>
                </p:nvSpPr>
                <p:spPr bwMode="auto">
                  <a:xfrm>
                    <a:off x="561" y="2768"/>
                    <a:ext cx="374" cy="346"/>
                  </a:xfrm>
                  <a:prstGeom prst="rect">
                    <a:avLst/>
                  </a:prstGeom>
                  <a:noFill/>
                  <a:ln w="7">
                    <a:solidFill>
                      <a:srgbClr val="A0A0A0"/>
                    </a:solidFill>
                    <a:miter lim="800000"/>
                    <a:headEnd/>
                    <a:tailEnd/>
                  </a:ln>
                  <a:effectLst/>
                </p:spPr>
                <p:txBody>
                  <a:bodyPr/>
                  <a:lstStyle/>
                  <a:p>
                    <a:endParaRPr lang="en-US">
                      <a:effectLst/>
                    </a:endParaRPr>
                  </a:p>
                </p:txBody>
              </p:sp>
            </p:grpSp>
            <p:grpSp>
              <p:nvGrpSpPr>
                <p:cNvPr id="50" name="Group 1174"/>
                <p:cNvGrpSpPr>
                  <a:grpSpLocks/>
                </p:cNvGrpSpPr>
                <p:nvPr/>
              </p:nvGrpSpPr>
              <p:grpSpPr bwMode="auto">
                <a:xfrm>
                  <a:off x="0" y="3114"/>
                  <a:ext cx="561" cy="346"/>
                  <a:chOff x="0" y="3114"/>
                  <a:chExt cx="561" cy="346"/>
                </a:xfrm>
              </p:grpSpPr>
              <p:sp>
                <p:nvSpPr>
                  <p:cNvPr id="54" name="Rectangle 1135"/>
                  <p:cNvSpPr>
                    <a:spLocks noChangeArrowheads="1"/>
                  </p:cNvSpPr>
                  <p:nvPr/>
                </p:nvSpPr>
                <p:spPr bwMode="auto">
                  <a:xfrm>
                    <a:off x="43" y="3114"/>
                    <a:ext cx="475" cy="346"/>
                  </a:xfrm>
                  <a:prstGeom prst="rect">
                    <a:avLst/>
                  </a:prstGeom>
                  <a:noFill/>
                  <a:ln w="9525">
                    <a:noFill/>
                    <a:miter lim="800000"/>
                    <a:headEnd/>
                    <a:tailEnd/>
                  </a:ln>
                  <a:effectLst/>
                </p:spPr>
                <p:txBody>
                  <a:bodyPr/>
                  <a:lstStyle/>
                  <a:p>
                    <a:pPr algn="ctr"/>
                    <a:r>
                      <a:rPr lang="en-US" sz="2400">
                        <a:effectLst/>
                        <a:cs typeface="Times New Roman" pitchFamily="18" charset="0"/>
                      </a:rPr>
                      <a:t> </a:t>
                    </a:r>
                  </a:p>
                  <a:p>
                    <a:pPr algn="ctr" eaLnBrk="0" hangingPunct="0"/>
                    <a:endParaRPr lang="en-US" sz="2400">
                      <a:effectLst/>
                    </a:endParaRPr>
                  </a:p>
                </p:txBody>
              </p:sp>
              <p:sp>
                <p:nvSpPr>
                  <p:cNvPr id="55" name="Rectangle 1173"/>
                  <p:cNvSpPr>
                    <a:spLocks noChangeArrowheads="1"/>
                  </p:cNvSpPr>
                  <p:nvPr/>
                </p:nvSpPr>
                <p:spPr bwMode="auto">
                  <a:xfrm>
                    <a:off x="0" y="3114"/>
                    <a:ext cx="561" cy="346"/>
                  </a:xfrm>
                  <a:prstGeom prst="rect">
                    <a:avLst/>
                  </a:prstGeom>
                  <a:noFill/>
                  <a:ln w="7">
                    <a:solidFill>
                      <a:srgbClr val="A0A0A0"/>
                    </a:solidFill>
                    <a:miter lim="800000"/>
                    <a:headEnd/>
                    <a:tailEnd/>
                  </a:ln>
                  <a:effectLst/>
                </p:spPr>
                <p:txBody>
                  <a:bodyPr/>
                  <a:lstStyle/>
                  <a:p>
                    <a:endParaRPr lang="en-US">
                      <a:effectLst/>
                    </a:endParaRPr>
                  </a:p>
                </p:txBody>
              </p:sp>
            </p:grpSp>
            <p:grpSp>
              <p:nvGrpSpPr>
                <p:cNvPr id="51" name="Group 1176"/>
                <p:cNvGrpSpPr>
                  <a:grpSpLocks/>
                </p:cNvGrpSpPr>
                <p:nvPr/>
              </p:nvGrpSpPr>
              <p:grpSpPr bwMode="auto">
                <a:xfrm>
                  <a:off x="561" y="3114"/>
                  <a:ext cx="374" cy="346"/>
                  <a:chOff x="561" y="3114"/>
                  <a:chExt cx="374" cy="346"/>
                </a:xfrm>
              </p:grpSpPr>
              <p:sp>
                <p:nvSpPr>
                  <p:cNvPr id="52" name="Rectangle 1136"/>
                  <p:cNvSpPr>
                    <a:spLocks noChangeArrowheads="1"/>
                  </p:cNvSpPr>
                  <p:nvPr/>
                </p:nvSpPr>
                <p:spPr bwMode="auto">
                  <a:xfrm>
                    <a:off x="604" y="3114"/>
                    <a:ext cx="288" cy="346"/>
                  </a:xfrm>
                  <a:prstGeom prst="rect">
                    <a:avLst/>
                  </a:prstGeom>
                  <a:noFill/>
                  <a:ln w="9525">
                    <a:noFill/>
                    <a:miter lim="800000"/>
                    <a:headEnd/>
                    <a:tailEnd/>
                  </a:ln>
                  <a:effectLst/>
                </p:spPr>
                <p:txBody>
                  <a:bodyPr/>
                  <a:lstStyle/>
                  <a:p>
                    <a:pPr algn="ctr"/>
                    <a:r>
                      <a:rPr lang="en-US" sz="2400">
                        <a:effectLst/>
                        <a:cs typeface="Times New Roman" pitchFamily="18" charset="0"/>
                      </a:rPr>
                      <a:t>3</a:t>
                    </a:r>
                  </a:p>
                  <a:p>
                    <a:pPr algn="ctr" eaLnBrk="0" hangingPunct="0"/>
                    <a:endParaRPr lang="en-US" sz="2400">
                      <a:effectLst/>
                    </a:endParaRPr>
                  </a:p>
                </p:txBody>
              </p:sp>
              <p:sp>
                <p:nvSpPr>
                  <p:cNvPr id="53" name="Rectangle 1175"/>
                  <p:cNvSpPr>
                    <a:spLocks noChangeArrowheads="1"/>
                  </p:cNvSpPr>
                  <p:nvPr/>
                </p:nvSpPr>
                <p:spPr bwMode="auto">
                  <a:xfrm>
                    <a:off x="561" y="3114"/>
                    <a:ext cx="374" cy="346"/>
                  </a:xfrm>
                  <a:prstGeom prst="rect">
                    <a:avLst/>
                  </a:prstGeom>
                  <a:noFill/>
                  <a:ln w="7">
                    <a:solidFill>
                      <a:srgbClr val="A0A0A0"/>
                    </a:solidFill>
                    <a:miter lim="800000"/>
                    <a:headEnd/>
                    <a:tailEnd/>
                  </a:ln>
                  <a:effectLst/>
                </p:spPr>
                <p:txBody>
                  <a:bodyPr/>
                  <a:lstStyle/>
                  <a:p>
                    <a:endParaRPr lang="en-US">
                      <a:effectLst/>
                    </a:endParaRPr>
                  </a:p>
                </p:txBody>
              </p:sp>
            </p:grpSp>
          </p:grpSp>
          <p:sp>
            <p:nvSpPr>
              <p:cNvPr id="31" name="Rectangle 1178"/>
              <p:cNvSpPr>
                <a:spLocks noChangeArrowheads="1"/>
              </p:cNvSpPr>
              <p:nvPr/>
            </p:nvSpPr>
            <p:spPr bwMode="auto">
              <a:xfrm>
                <a:off x="-4" y="-4"/>
                <a:ext cx="943" cy="3468"/>
              </a:xfrm>
              <a:prstGeom prst="rect">
                <a:avLst/>
              </a:prstGeom>
              <a:noFill/>
              <a:ln w="14287">
                <a:solidFill>
                  <a:srgbClr val="A0A0A0"/>
                </a:solidFill>
                <a:miter lim="800000"/>
                <a:headEnd/>
                <a:tailEnd/>
              </a:ln>
              <a:effectLst/>
            </p:spPr>
            <p:txBody>
              <a:bodyPr/>
              <a:lstStyle/>
              <a:p>
                <a:endParaRPr lang="en-US">
                  <a:effectLst/>
                </a:endParaRPr>
              </a:p>
            </p:txBody>
          </p:sp>
        </p:grpSp>
        <p:sp>
          <p:nvSpPr>
            <p:cNvPr id="12" name="Text Box 1180"/>
            <p:cNvSpPr txBox="1">
              <a:spLocks noChangeArrowheads="1"/>
            </p:cNvSpPr>
            <p:nvPr/>
          </p:nvSpPr>
          <p:spPr bwMode="auto">
            <a:xfrm>
              <a:off x="3810000" y="2614613"/>
              <a:ext cx="381000" cy="366712"/>
            </a:xfrm>
            <a:prstGeom prst="rect">
              <a:avLst/>
            </a:prstGeom>
            <a:noFill/>
            <a:ln w="9525">
              <a:noFill/>
              <a:miter lim="800000"/>
              <a:headEnd/>
              <a:tailEnd/>
            </a:ln>
            <a:effectLst/>
          </p:spPr>
          <p:txBody>
            <a:bodyPr>
              <a:spAutoFit/>
            </a:bodyPr>
            <a:lstStyle/>
            <a:p>
              <a:pPr>
                <a:spcBef>
                  <a:spcPct val="50000"/>
                </a:spcBef>
              </a:pPr>
              <a:r>
                <a:rPr lang="en-US">
                  <a:effectLst/>
                </a:rPr>
                <a:t>3</a:t>
              </a:r>
            </a:p>
          </p:txBody>
        </p:sp>
        <p:sp>
          <p:nvSpPr>
            <p:cNvPr id="13" name="Text Box 1181"/>
            <p:cNvSpPr txBox="1">
              <a:spLocks noChangeArrowheads="1"/>
            </p:cNvSpPr>
            <p:nvPr/>
          </p:nvSpPr>
          <p:spPr bwMode="auto">
            <a:xfrm>
              <a:off x="3810000" y="2995613"/>
              <a:ext cx="381000" cy="366712"/>
            </a:xfrm>
            <a:prstGeom prst="rect">
              <a:avLst/>
            </a:prstGeom>
            <a:noFill/>
            <a:ln w="9525">
              <a:noFill/>
              <a:miter lim="800000"/>
              <a:headEnd/>
              <a:tailEnd/>
            </a:ln>
            <a:effectLst/>
          </p:spPr>
          <p:txBody>
            <a:bodyPr>
              <a:spAutoFit/>
            </a:bodyPr>
            <a:lstStyle/>
            <a:p>
              <a:pPr>
                <a:spcBef>
                  <a:spcPct val="50000"/>
                </a:spcBef>
              </a:pPr>
              <a:r>
                <a:rPr lang="en-US">
                  <a:effectLst/>
                </a:rPr>
                <a:t>4</a:t>
              </a:r>
            </a:p>
          </p:txBody>
        </p:sp>
        <p:sp>
          <p:nvSpPr>
            <p:cNvPr id="14" name="Text Box 1182"/>
            <p:cNvSpPr txBox="1">
              <a:spLocks noChangeArrowheads="1"/>
            </p:cNvSpPr>
            <p:nvPr/>
          </p:nvSpPr>
          <p:spPr bwMode="auto">
            <a:xfrm>
              <a:off x="3810000" y="3286125"/>
              <a:ext cx="381000" cy="366713"/>
            </a:xfrm>
            <a:prstGeom prst="rect">
              <a:avLst/>
            </a:prstGeom>
            <a:noFill/>
            <a:ln w="9525">
              <a:noFill/>
              <a:miter lim="800000"/>
              <a:headEnd/>
              <a:tailEnd/>
            </a:ln>
            <a:effectLst/>
          </p:spPr>
          <p:txBody>
            <a:bodyPr>
              <a:spAutoFit/>
            </a:bodyPr>
            <a:lstStyle/>
            <a:p>
              <a:pPr>
                <a:spcBef>
                  <a:spcPct val="50000"/>
                </a:spcBef>
              </a:pPr>
              <a:r>
                <a:rPr lang="en-US">
                  <a:effectLst/>
                </a:rPr>
                <a:t>5</a:t>
              </a:r>
            </a:p>
          </p:txBody>
        </p:sp>
        <p:sp>
          <p:nvSpPr>
            <p:cNvPr id="15" name="Text Box 1183"/>
            <p:cNvSpPr txBox="1">
              <a:spLocks noChangeArrowheads="1"/>
            </p:cNvSpPr>
            <p:nvPr/>
          </p:nvSpPr>
          <p:spPr bwMode="auto">
            <a:xfrm>
              <a:off x="3810000" y="3681413"/>
              <a:ext cx="381000" cy="366712"/>
            </a:xfrm>
            <a:prstGeom prst="rect">
              <a:avLst/>
            </a:prstGeom>
            <a:noFill/>
            <a:ln w="9525">
              <a:noFill/>
              <a:miter lim="800000"/>
              <a:headEnd/>
              <a:tailEnd/>
            </a:ln>
            <a:effectLst/>
          </p:spPr>
          <p:txBody>
            <a:bodyPr>
              <a:spAutoFit/>
            </a:bodyPr>
            <a:lstStyle/>
            <a:p>
              <a:pPr>
                <a:spcBef>
                  <a:spcPct val="50000"/>
                </a:spcBef>
              </a:pPr>
              <a:r>
                <a:rPr lang="en-US">
                  <a:effectLst/>
                </a:rPr>
                <a:t>6</a:t>
              </a:r>
            </a:p>
          </p:txBody>
        </p:sp>
        <p:sp>
          <p:nvSpPr>
            <p:cNvPr id="16" name="Text Box 1184"/>
            <p:cNvSpPr txBox="1">
              <a:spLocks noChangeArrowheads="1"/>
            </p:cNvSpPr>
            <p:nvPr/>
          </p:nvSpPr>
          <p:spPr bwMode="auto">
            <a:xfrm>
              <a:off x="3810000" y="3986213"/>
              <a:ext cx="381000" cy="366712"/>
            </a:xfrm>
            <a:prstGeom prst="rect">
              <a:avLst/>
            </a:prstGeom>
            <a:noFill/>
            <a:ln w="9525">
              <a:noFill/>
              <a:miter lim="800000"/>
              <a:headEnd/>
              <a:tailEnd/>
            </a:ln>
            <a:effectLst/>
          </p:spPr>
          <p:txBody>
            <a:bodyPr>
              <a:spAutoFit/>
            </a:bodyPr>
            <a:lstStyle/>
            <a:p>
              <a:pPr>
                <a:spcBef>
                  <a:spcPct val="50000"/>
                </a:spcBef>
              </a:pPr>
              <a:r>
                <a:rPr lang="en-US">
                  <a:effectLst/>
                </a:rPr>
                <a:t>7</a:t>
              </a:r>
            </a:p>
          </p:txBody>
        </p:sp>
        <p:sp>
          <p:nvSpPr>
            <p:cNvPr id="17" name="Text Box 1185"/>
            <p:cNvSpPr txBox="1">
              <a:spLocks noChangeArrowheads="1"/>
            </p:cNvSpPr>
            <p:nvPr/>
          </p:nvSpPr>
          <p:spPr bwMode="auto">
            <a:xfrm>
              <a:off x="3810000" y="4276725"/>
              <a:ext cx="381000" cy="366713"/>
            </a:xfrm>
            <a:prstGeom prst="rect">
              <a:avLst/>
            </a:prstGeom>
            <a:noFill/>
            <a:ln w="9525">
              <a:noFill/>
              <a:miter lim="800000"/>
              <a:headEnd/>
              <a:tailEnd/>
            </a:ln>
            <a:effectLst/>
          </p:spPr>
          <p:txBody>
            <a:bodyPr>
              <a:spAutoFit/>
            </a:bodyPr>
            <a:lstStyle/>
            <a:p>
              <a:pPr>
                <a:spcBef>
                  <a:spcPct val="50000"/>
                </a:spcBef>
              </a:pPr>
              <a:r>
                <a:rPr lang="en-US">
                  <a:effectLst/>
                </a:rPr>
                <a:t>8</a:t>
              </a:r>
            </a:p>
          </p:txBody>
        </p:sp>
        <p:sp>
          <p:nvSpPr>
            <p:cNvPr id="18" name="Text Box 1186"/>
            <p:cNvSpPr txBox="1">
              <a:spLocks noChangeArrowheads="1"/>
            </p:cNvSpPr>
            <p:nvPr/>
          </p:nvSpPr>
          <p:spPr bwMode="auto">
            <a:xfrm>
              <a:off x="3810000" y="4672013"/>
              <a:ext cx="381000" cy="366712"/>
            </a:xfrm>
            <a:prstGeom prst="rect">
              <a:avLst/>
            </a:prstGeom>
            <a:noFill/>
            <a:ln w="9525">
              <a:noFill/>
              <a:miter lim="800000"/>
              <a:headEnd/>
              <a:tailEnd/>
            </a:ln>
            <a:effectLst/>
          </p:spPr>
          <p:txBody>
            <a:bodyPr>
              <a:spAutoFit/>
            </a:bodyPr>
            <a:lstStyle/>
            <a:p>
              <a:pPr>
                <a:spcBef>
                  <a:spcPct val="50000"/>
                </a:spcBef>
              </a:pPr>
              <a:r>
                <a:rPr lang="en-US">
                  <a:effectLst/>
                </a:rPr>
                <a:t>9</a:t>
              </a:r>
            </a:p>
          </p:txBody>
        </p:sp>
        <p:sp>
          <p:nvSpPr>
            <p:cNvPr id="19" name="Text Box 1187"/>
            <p:cNvSpPr txBox="1">
              <a:spLocks noChangeArrowheads="1"/>
            </p:cNvSpPr>
            <p:nvPr/>
          </p:nvSpPr>
          <p:spPr bwMode="auto">
            <a:xfrm>
              <a:off x="3733800" y="4962525"/>
              <a:ext cx="609600" cy="366713"/>
            </a:xfrm>
            <a:prstGeom prst="rect">
              <a:avLst/>
            </a:prstGeom>
            <a:noFill/>
            <a:ln w="9525">
              <a:noFill/>
              <a:miter lim="800000"/>
              <a:headEnd/>
              <a:tailEnd/>
            </a:ln>
            <a:effectLst/>
          </p:spPr>
          <p:txBody>
            <a:bodyPr>
              <a:spAutoFit/>
            </a:bodyPr>
            <a:lstStyle/>
            <a:p>
              <a:pPr>
                <a:spcBef>
                  <a:spcPct val="50000"/>
                </a:spcBef>
              </a:pPr>
              <a:r>
                <a:rPr lang="en-US">
                  <a:effectLst/>
                </a:rPr>
                <a:t>10</a:t>
              </a:r>
            </a:p>
          </p:txBody>
        </p:sp>
        <p:sp>
          <p:nvSpPr>
            <p:cNvPr id="20" name="Text Box 1188"/>
            <p:cNvSpPr txBox="1">
              <a:spLocks noChangeArrowheads="1"/>
            </p:cNvSpPr>
            <p:nvPr/>
          </p:nvSpPr>
          <p:spPr bwMode="auto">
            <a:xfrm>
              <a:off x="2727325" y="3021013"/>
              <a:ext cx="354013" cy="457200"/>
            </a:xfrm>
            <a:prstGeom prst="rect">
              <a:avLst/>
            </a:prstGeom>
            <a:noFill/>
            <a:ln w="9525">
              <a:noFill/>
              <a:miter lim="800000"/>
              <a:headEnd/>
              <a:tailEnd/>
            </a:ln>
            <a:effectLst/>
          </p:spPr>
          <p:txBody>
            <a:bodyPr wrap="none">
              <a:spAutoFit/>
            </a:bodyPr>
            <a:lstStyle/>
            <a:p>
              <a:r>
                <a:rPr lang="en-US" sz="2400" dirty="0">
                  <a:effectLst/>
                </a:rPr>
                <a:t>1</a:t>
              </a:r>
            </a:p>
          </p:txBody>
        </p:sp>
        <p:sp>
          <p:nvSpPr>
            <p:cNvPr id="21" name="Rectangle 1189"/>
            <p:cNvSpPr>
              <a:spLocks noChangeArrowheads="1"/>
            </p:cNvSpPr>
            <p:nvPr/>
          </p:nvSpPr>
          <p:spPr bwMode="auto">
            <a:xfrm>
              <a:off x="2438400" y="3590925"/>
              <a:ext cx="914400" cy="533400"/>
            </a:xfrm>
            <a:prstGeom prst="rect">
              <a:avLst/>
            </a:prstGeom>
            <a:solidFill>
              <a:srgbClr val="00B0F0"/>
            </a:solidFill>
            <a:ln w="9525">
              <a:solidFill>
                <a:schemeClr val="tx1"/>
              </a:solidFill>
              <a:miter lim="800000"/>
              <a:headEnd/>
              <a:tailEnd/>
            </a:ln>
            <a:effectLst/>
          </p:spPr>
          <p:txBody>
            <a:bodyPr wrap="none" anchor="ctr"/>
            <a:lstStyle/>
            <a:p>
              <a:endParaRPr lang="en-US">
                <a:effectLst/>
              </a:endParaRPr>
            </a:p>
          </p:txBody>
        </p:sp>
        <p:sp>
          <p:nvSpPr>
            <p:cNvPr id="22" name="Text Box 1190"/>
            <p:cNvSpPr txBox="1">
              <a:spLocks noChangeArrowheads="1"/>
            </p:cNvSpPr>
            <p:nvPr/>
          </p:nvSpPr>
          <p:spPr bwMode="auto">
            <a:xfrm>
              <a:off x="2727325" y="3630613"/>
              <a:ext cx="354013" cy="457200"/>
            </a:xfrm>
            <a:prstGeom prst="rect">
              <a:avLst/>
            </a:prstGeom>
            <a:noFill/>
            <a:ln w="9525">
              <a:noFill/>
              <a:miter lim="800000"/>
              <a:headEnd/>
              <a:tailEnd/>
            </a:ln>
            <a:effectLst/>
          </p:spPr>
          <p:txBody>
            <a:bodyPr wrap="none">
              <a:spAutoFit/>
            </a:bodyPr>
            <a:lstStyle/>
            <a:p>
              <a:r>
                <a:rPr lang="en-US" sz="2400">
                  <a:effectLst/>
                </a:rPr>
                <a:t>9</a:t>
              </a:r>
            </a:p>
          </p:txBody>
        </p:sp>
        <p:sp>
          <p:nvSpPr>
            <p:cNvPr id="23" name="Rectangle 1191"/>
            <p:cNvSpPr>
              <a:spLocks noChangeArrowheads="1"/>
            </p:cNvSpPr>
            <p:nvPr/>
          </p:nvSpPr>
          <p:spPr bwMode="auto">
            <a:xfrm>
              <a:off x="2438400" y="2371725"/>
              <a:ext cx="914400" cy="533400"/>
            </a:xfrm>
            <a:prstGeom prst="rect">
              <a:avLst/>
            </a:prstGeom>
            <a:solidFill>
              <a:srgbClr val="00B0F0"/>
            </a:solidFill>
            <a:ln w="9525">
              <a:solidFill>
                <a:schemeClr val="tx1"/>
              </a:solidFill>
              <a:miter lim="800000"/>
              <a:headEnd/>
              <a:tailEnd/>
            </a:ln>
            <a:effectLst/>
          </p:spPr>
          <p:txBody>
            <a:bodyPr wrap="none" anchor="ctr"/>
            <a:lstStyle/>
            <a:p>
              <a:endParaRPr lang="en-US">
                <a:effectLst/>
              </a:endParaRPr>
            </a:p>
          </p:txBody>
        </p:sp>
        <p:sp>
          <p:nvSpPr>
            <p:cNvPr id="24" name="Text Box 1192"/>
            <p:cNvSpPr txBox="1">
              <a:spLocks noChangeArrowheads="1"/>
            </p:cNvSpPr>
            <p:nvPr/>
          </p:nvSpPr>
          <p:spPr bwMode="auto">
            <a:xfrm>
              <a:off x="2727325" y="2411413"/>
              <a:ext cx="354013" cy="457200"/>
            </a:xfrm>
            <a:prstGeom prst="rect">
              <a:avLst/>
            </a:prstGeom>
            <a:noFill/>
            <a:ln w="9525">
              <a:noFill/>
              <a:miter lim="800000"/>
              <a:headEnd/>
              <a:tailEnd/>
            </a:ln>
            <a:effectLst/>
          </p:spPr>
          <p:txBody>
            <a:bodyPr wrap="none">
              <a:spAutoFit/>
            </a:bodyPr>
            <a:lstStyle/>
            <a:p>
              <a:r>
                <a:rPr lang="en-US" sz="2400" dirty="0">
                  <a:effectLst/>
                </a:rPr>
                <a:t>5</a:t>
              </a:r>
            </a:p>
          </p:txBody>
        </p:sp>
        <p:sp>
          <p:nvSpPr>
            <p:cNvPr id="25" name="Text Box 1193"/>
            <p:cNvSpPr txBox="1">
              <a:spLocks noChangeArrowheads="1"/>
            </p:cNvSpPr>
            <p:nvPr/>
          </p:nvSpPr>
          <p:spPr bwMode="auto">
            <a:xfrm>
              <a:off x="1981200" y="3057525"/>
              <a:ext cx="609600" cy="457200"/>
            </a:xfrm>
            <a:prstGeom prst="rect">
              <a:avLst/>
            </a:prstGeom>
            <a:noFill/>
            <a:ln w="9525">
              <a:noFill/>
              <a:miter lim="800000"/>
              <a:headEnd/>
              <a:tailEnd/>
            </a:ln>
            <a:effectLst/>
          </p:spPr>
          <p:txBody>
            <a:bodyPr>
              <a:spAutoFit/>
            </a:bodyPr>
            <a:lstStyle/>
            <a:p>
              <a:pPr>
                <a:spcBef>
                  <a:spcPct val="50000"/>
                </a:spcBef>
              </a:pPr>
              <a:r>
                <a:rPr lang="en-US" sz="2400" i="1">
                  <a:effectLst/>
                </a:rPr>
                <a:t>M</a:t>
              </a:r>
            </a:p>
          </p:txBody>
        </p:sp>
        <p:cxnSp>
          <p:nvCxnSpPr>
            <p:cNvPr id="26" name="AutoShape 1195"/>
            <p:cNvCxnSpPr>
              <a:cxnSpLocks noChangeShapeType="1"/>
              <a:stCxn id="7" idx="3"/>
              <a:endCxn id="9" idx="1"/>
            </p:cNvCxnSpPr>
            <p:nvPr/>
          </p:nvCxnSpPr>
          <p:spPr bwMode="auto">
            <a:xfrm flipV="1">
              <a:off x="3352800" y="2036763"/>
              <a:ext cx="457200" cy="1211262"/>
            </a:xfrm>
            <a:prstGeom prst="curvedConnector3">
              <a:avLst>
                <a:gd name="adj1" fmla="val 50000"/>
              </a:avLst>
            </a:prstGeom>
            <a:noFill/>
            <a:ln w="9525">
              <a:solidFill>
                <a:schemeClr val="tx1"/>
              </a:solidFill>
              <a:round/>
              <a:headEnd/>
              <a:tailEnd type="triangle" w="med" len="med"/>
            </a:ln>
            <a:effectLst/>
          </p:spPr>
        </p:cxnSp>
        <p:cxnSp>
          <p:nvCxnSpPr>
            <p:cNvPr id="27" name="AutoShape 1196"/>
            <p:cNvCxnSpPr>
              <a:cxnSpLocks noChangeShapeType="1"/>
              <a:stCxn id="21" idx="3"/>
              <a:endCxn id="18" idx="1"/>
            </p:cNvCxnSpPr>
            <p:nvPr/>
          </p:nvCxnSpPr>
          <p:spPr bwMode="auto">
            <a:xfrm>
              <a:off x="3352800" y="3857625"/>
              <a:ext cx="457200" cy="998538"/>
            </a:xfrm>
            <a:prstGeom prst="curvedConnector3">
              <a:avLst>
                <a:gd name="adj1" fmla="val 50000"/>
              </a:avLst>
            </a:prstGeom>
            <a:noFill/>
            <a:ln w="9525">
              <a:solidFill>
                <a:schemeClr val="tx1"/>
              </a:solidFill>
              <a:round/>
              <a:headEnd/>
              <a:tailEnd type="triangle" w="med" len="med"/>
            </a:ln>
            <a:effectLst/>
          </p:spPr>
        </p:cxnSp>
        <p:sp>
          <p:nvSpPr>
            <p:cNvPr id="28" name="Text Box 1197"/>
            <p:cNvSpPr txBox="1">
              <a:spLocks noChangeArrowheads="1"/>
            </p:cNvSpPr>
            <p:nvPr/>
          </p:nvSpPr>
          <p:spPr bwMode="auto">
            <a:xfrm>
              <a:off x="4114800" y="5267325"/>
              <a:ext cx="1752600" cy="457200"/>
            </a:xfrm>
            <a:prstGeom prst="rect">
              <a:avLst/>
            </a:prstGeom>
            <a:noFill/>
            <a:ln w="9525">
              <a:noFill/>
              <a:miter lim="800000"/>
              <a:headEnd/>
              <a:tailEnd/>
            </a:ln>
            <a:effectLst/>
          </p:spPr>
          <p:txBody>
            <a:bodyPr>
              <a:spAutoFit/>
            </a:bodyPr>
            <a:lstStyle/>
            <a:p>
              <a:pPr>
                <a:spcBef>
                  <a:spcPct val="50000"/>
                </a:spcBef>
              </a:pPr>
              <a:r>
                <a:rPr lang="en-US" sz="2400" i="1">
                  <a:effectLst/>
                </a:rPr>
                <a:t>Element</a:t>
              </a:r>
            </a:p>
          </p:txBody>
        </p:sp>
        <p:sp>
          <p:nvSpPr>
            <p:cNvPr id="29" name="Text Box 1198"/>
            <p:cNvSpPr txBox="1">
              <a:spLocks noChangeArrowheads="1"/>
            </p:cNvSpPr>
            <p:nvPr/>
          </p:nvSpPr>
          <p:spPr bwMode="auto">
            <a:xfrm>
              <a:off x="5715000" y="5267325"/>
              <a:ext cx="1219200" cy="457200"/>
            </a:xfrm>
            <a:prstGeom prst="rect">
              <a:avLst/>
            </a:prstGeom>
            <a:noFill/>
            <a:ln w="9525">
              <a:noFill/>
              <a:miter lim="800000"/>
              <a:headEnd/>
              <a:tailEnd/>
            </a:ln>
            <a:effectLst/>
          </p:spPr>
          <p:txBody>
            <a:bodyPr>
              <a:spAutoFit/>
            </a:bodyPr>
            <a:lstStyle/>
            <a:p>
              <a:pPr>
                <a:spcBef>
                  <a:spcPct val="50000"/>
                </a:spcBef>
              </a:pPr>
              <a:r>
                <a:rPr lang="en-US" sz="2400" i="1">
                  <a:effectLst/>
                </a:rPr>
                <a:t>next</a:t>
              </a:r>
            </a:p>
          </p:txBody>
        </p:sp>
      </p:grpSp>
      <p:cxnSp>
        <p:nvCxnSpPr>
          <p:cNvPr id="92" name="AutoShape 1194"/>
          <p:cNvCxnSpPr>
            <a:cxnSpLocks noChangeShapeType="1"/>
          </p:cNvCxnSpPr>
          <p:nvPr/>
        </p:nvCxnSpPr>
        <p:spPr bwMode="auto">
          <a:xfrm>
            <a:off x="3352800" y="2638425"/>
            <a:ext cx="457200" cy="831850"/>
          </a:xfrm>
          <a:prstGeom prst="curvedConnector3">
            <a:avLst>
              <a:gd name="adj1" fmla="val 50000"/>
            </a:avLst>
          </a:prstGeom>
          <a:noFill/>
          <a:ln w="9525">
            <a:solidFill>
              <a:schemeClr val="tx1"/>
            </a:solidFill>
            <a:round/>
            <a:headEnd/>
            <a:tailEnd type="triangle" w="med" len="med"/>
          </a:ln>
          <a:effectLst/>
        </p:spPr>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Rectangle 1027"/>
          <p:cNvSpPr>
            <a:spLocks noChangeArrowheads="1"/>
          </p:cNvSpPr>
          <p:nvPr/>
        </p:nvSpPr>
        <p:spPr bwMode="auto">
          <a:xfrm>
            <a:off x="2819400" y="3352800"/>
            <a:ext cx="1447800" cy="609600"/>
          </a:xfrm>
          <a:prstGeom prst="rect">
            <a:avLst/>
          </a:prstGeom>
          <a:solidFill>
            <a:srgbClr val="00B0F0"/>
          </a:solidFill>
          <a:ln w="9525">
            <a:solidFill>
              <a:schemeClr val="tx1"/>
            </a:solidFill>
            <a:miter lim="800000"/>
            <a:headEnd/>
            <a:tailEnd/>
          </a:ln>
          <a:effectLst/>
        </p:spPr>
        <p:txBody>
          <a:bodyPr wrap="none" anchor="ctr"/>
          <a:lstStyle/>
          <a:p>
            <a:endParaRPr lang="en-US">
              <a:effectLst/>
            </a:endParaRPr>
          </a:p>
        </p:txBody>
      </p:sp>
      <p:sp>
        <p:nvSpPr>
          <p:cNvPr id="131076" name="Line 1028"/>
          <p:cNvSpPr>
            <a:spLocks noChangeShapeType="1"/>
          </p:cNvSpPr>
          <p:nvPr/>
        </p:nvSpPr>
        <p:spPr bwMode="auto">
          <a:xfrm>
            <a:off x="3810000" y="3352800"/>
            <a:ext cx="0" cy="609600"/>
          </a:xfrm>
          <a:prstGeom prst="line">
            <a:avLst/>
          </a:prstGeom>
          <a:noFill/>
          <a:ln w="9525">
            <a:solidFill>
              <a:schemeClr val="tx1"/>
            </a:solidFill>
            <a:round/>
            <a:headEnd/>
            <a:tailEnd/>
          </a:ln>
          <a:effectLst/>
        </p:spPr>
        <p:txBody>
          <a:bodyPr/>
          <a:lstStyle/>
          <a:p>
            <a:endParaRPr lang="en-US"/>
          </a:p>
        </p:txBody>
      </p:sp>
      <p:sp>
        <p:nvSpPr>
          <p:cNvPr id="131077" name="Rectangle 1029"/>
          <p:cNvSpPr>
            <a:spLocks noChangeArrowheads="1"/>
          </p:cNvSpPr>
          <p:nvPr/>
        </p:nvSpPr>
        <p:spPr bwMode="auto">
          <a:xfrm>
            <a:off x="6400800" y="3352800"/>
            <a:ext cx="1447800" cy="609600"/>
          </a:xfrm>
          <a:prstGeom prst="rect">
            <a:avLst/>
          </a:prstGeom>
          <a:solidFill>
            <a:srgbClr val="00B0F0"/>
          </a:solidFill>
          <a:ln w="9525">
            <a:solidFill>
              <a:schemeClr val="tx1"/>
            </a:solidFill>
            <a:miter lim="800000"/>
            <a:headEnd/>
            <a:tailEnd/>
          </a:ln>
          <a:effectLst/>
        </p:spPr>
        <p:txBody>
          <a:bodyPr wrap="none" anchor="ctr"/>
          <a:lstStyle/>
          <a:p>
            <a:endParaRPr lang="en-US">
              <a:effectLst/>
            </a:endParaRPr>
          </a:p>
        </p:txBody>
      </p:sp>
      <p:sp>
        <p:nvSpPr>
          <p:cNvPr id="131078" name="Line 1030"/>
          <p:cNvSpPr>
            <a:spLocks noChangeShapeType="1"/>
          </p:cNvSpPr>
          <p:nvPr/>
        </p:nvSpPr>
        <p:spPr bwMode="auto">
          <a:xfrm>
            <a:off x="7391400" y="3352800"/>
            <a:ext cx="0" cy="609600"/>
          </a:xfrm>
          <a:prstGeom prst="line">
            <a:avLst/>
          </a:prstGeom>
          <a:noFill/>
          <a:ln w="9525">
            <a:solidFill>
              <a:schemeClr val="tx1"/>
            </a:solidFill>
            <a:round/>
            <a:headEnd/>
            <a:tailEnd/>
          </a:ln>
          <a:effectLst/>
        </p:spPr>
        <p:txBody>
          <a:bodyPr/>
          <a:lstStyle/>
          <a:p>
            <a:endParaRPr lang="en-US"/>
          </a:p>
        </p:txBody>
      </p:sp>
      <p:sp>
        <p:nvSpPr>
          <p:cNvPr id="131079" name="Text Box 1031"/>
          <p:cNvSpPr txBox="1">
            <a:spLocks noChangeArrowheads="1"/>
          </p:cNvSpPr>
          <p:nvPr/>
        </p:nvSpPr>
        <p:spPr bwMode="auto">
          <a:xfrm>
            <a:off x="3124200" y="3352800"/>
            <a:ext cx="990600" cy="579438"/>
          </a:xfrm>
          <a:prstGeom prst="rect">
            <a:avLst/>
          </a:prstGeom>
          <a:noFill/>
          <a:ln w="9525">
            <a:noFill/>
            <a:miter lim="800000"/>
            <a:headEnd/>
            <a:tailEnd/>
          </a:ln>
          <a:effectLst/>
        </p:spPr>
        <p:txBody>
          <a:bodyPr>
            <a:spAutoFit/>
          </a:bodyPr>
          <a:lstStyle/>
          <a:p>
            <a:pPr>
              <a:spcBef>
                <a:spcPct val="50000"/>
              </a:spcBef>
            </a:pPr>
            <a:r>
              <a:rPr lang="en-US" sz="3200" dirty="0">
                <a:effectLst/>
                <a:latin typeface="Helvetica" pitchFamily="34" charset="0"/>
              </a:rPr>
              <a:t>a</a:t>
            </a:r>
            <a:endParaRPr lang="en-US" sz="3200" baseline="-25000" dirty="0">
              <a:effectLst/>
              <a:latin typeface="Helvetica" pitchFamily="34" charset="0"/>
            </a:endParaRPr>
          </a:p>
        </p:txBody>
      </p:sp>
      <p:sp>
        <p:nvSpPr>
          <p:cNvPr id="131080" name="Text Box 1032"/>
          <p:cNvSpPr txBox="1">
            <a:spLocks noChangeArrowheads="1"/>
          </p:cNvSpPr>
          <p:nvPr/>
        </p:nvSpPr>
        <p:spPr bwMode="auto">
          <a:xfrm>
            <a:off x="457200" y="4052888"/>
            <a:ext cx="533400" cy="366712"/>
          </a:xfrm>
          <a:prstGeom prst="rect">
            <a:avLst/>
          </a:prstGeom>
          <a:noFill/>
          <a:ln w="9525">
            <a:noFill/>
            <a:miter lim="800000"/>
            <a:headEnd/>
            <a:tailEnd/>
          </a:ln>
          <a:effectLst/>
        </p:spPr>
        <p:txBody>
          <a:bodyPr>
            <a:spAutoFit/>
          </a:bodyPr>
          <a:lstStyle/>
          <a:p>
            <a:pPr>
              <a:spcBef>
                <a:spcPct val="50000"/>
              </a:spcBef>
            </a:pPr>
            <a:r>
              <a:rPr lang="en-US" b="1" i="1"/>
              <a:t>q</a:t>
            </a:r>
          </a:p>
        </p:txBody>
      </p:sp>
      <p:sp>
        <p:nvSpPr>
          <p:cNvPr id="131081" name="Rectangle 1033"/>
          <p:cNvSpPr>
            <a:spLocks noChangeArrowheads="1"/>
          </p:cNvSpPr>
          <p:nvPr/>
        </p:nvSpPr>
        <p:spPr bwMode="auto">
          <a:xfrm>
            <a:off x="838200" y="3886200"/>
            <a:ext cx="1447800" cy="609600"/>
          </a:xfrm>
          <a:prstGeom prst="rect">
            <a:avLst/>
          </a:prstGeom>
          <a:solidFill>
            <a:srgbClr val="00B0F0"/>
          </a:solidFill>
          <a:ln w="9525">
            <a:solidFill>
              <a:schemeClr val="tx1"/>
            </a:solidFill>
            <a:miter lim="800000"/>
            <a:headEnd/>
            <a:tailEnd/>
          </a:ln>
          <a:effectLst/>
        </p:spPr>
        <p:txBody>
          <a:bodyPr wrap="none" anchor="ctr"/>
          <a:lstStyle/>
          <a:p>
            <a:endParaRPr lang="en-US">
              <a:effectLst/>
            </a:endParaRPr>
          </a:p>
        </p:txBody>
      </p:sp>
      <p:sp>
        <p:nvSpPr>
          <p:cNvPr id="131082" name="Text Box 1034"/>
          <p:cNvSpPr txBox="1">
            <a:spLocks noChangeArrowheads="1"/>
          </p:cNvSpPr>
          <p:nvPr/>
        </p:nvSpPr>
        <p:spPr bwMode="auto">
          <a:xfrm>
            <a:off x="6705600" y="3352800"/>
            <a:ext cx="990600" cy="579438"/>
          </a:xfrm>
          <a:prstGeom prst="rect">
            <a:avLst/>
          </a:prstGeom>
          <a:noFill/>
          <a:ln w="9525">
            <a:noFill/>
            <a:miter lim="800000"/>
            <a:headEnd/>
            <a:tailEnd/>
          </a:ln>
          <a:effectLst/>
        </p:spPr>
        <p:txBody>
          <a:bodyPr>
            <a:spAutoFit/>
          </a:bodyPr>
          <a:lstStyle/>
          <a:p>
            <a:pPr>
              <a:spcBef>
                <a:spcPct val="50000"/>
              </a:spcBef>
            </a:pPr>
            <a:r>
              <a:rPr lang="en-US" sz="3200" dirty="0">
                <a:effectLst/>
                <a:latin typeface="Helvetica" pitchFamily="34" charset="0"/>
              </a:rPr>
              <a:t>b</a:t>
            </a:r>
            <a:endParaRPr lang="en-US" sz="3200" baseline="-25000" dirty="0">
              <a:effectLst/>
              <a:latin typeface="Helvetica" pitchFamily="34" charset="0"/>
            </a:endParaRPr>
          </a:p>
        </p:txBody>
      </p:sp>
      <p:sp>
        <p:nvSpPr>
          <p:cNvPr id="131083" name="Text Box 1035"/>
          <p:cNvSpPr txBox="1">
            <a:spLocks noChangeArrowheads="1"/>
          </p:cNvSpPr>
          <p:nvPr/>
        </p:nvSpPr>
        <p:spPr bwMode="auto">
          <a:xfrm>
            <a:off x="8458200" y="3276600"/>
            <a:ext cx="609600" cy="579438"/>
          </a:xfrm>
          <a:prstGeom prst="rect">
            <a:avLst/>
          </a:prstGeom>
          <a:noFill/>
          <a:ln w="9525">
            <a:noFill/>
            <a:miter lim="800000"/>
            <a:headEnd/>
            <a:tailEnd/>
          </a:ln>
          <a:effectLst/>
        </p:spPr>
        <p:txBody>
          <a:bodyPr>
            <a:spAutoFit/>
          </a:bodyPr>
          <a:lstStyle/>
          <a:p>
            <a:pPr>
              <a:spcBef>
                <a:spcPct val="50000"/>
              </a:spcBef>
            </a:pPr>
            <a:r>
              <a:rPr lang="en-US" sz="3200" b="1">
                <a:latin typeface="Helvetica" pitchFamily="34" charset="0"/>
              </a:rPr>
              <a:t>…</a:t>
            </a:r>
          </a:p>
        </p:txBody>
      </p:sp>
      <p:sp>
        <p:nvSpPr>
          <p:cNvPr id="131084" name="Line 1036"/>
          <p:cNvSpPr>
            <a:spLocks noChangeShapeType="1"/>
          </p:cNvSpPr>
          <p:nvPr/>
        </p:nvSpPr>
        <p:spPr bwMode="auto">
          <a:xfrm>
            <a:off x="4114800" y="3657600"/>
            <a:ext cx="2286000" cy="0"/>
          </a:xfrm>
          <a:prstGeom prst="line">
            <a:avLst/>
          </a:prstGeom>
          <a:noFill/>
          <a:ln w="9525">
            <a:solidFill>
              <a:schemeClr val="tx1"/>
            </a:solidFill>
            <a:round/>
            <a:headEnd/>
            <a:tailEnd type="triangle" w="med" len="med"/>
          </a:ln>
          <a:effectLst/>
        </p:spPr>
        <p:txBody>
          <a:bodyPr/>
          <a:lstStyle/>
          <a:p>
            <a:endParaRPr lang="en-US"/>
          </a:p>
        </p:txBody>
      </p:sp>
      <p:sp>
        <p:nvSpPr>
          <p:cNvPr id="131085" name="Line 1037"/>
          <p:cNvSpPr>
            <a:spLocks noChangeShapeType="1"/>
          </p:cNvSpPr>
          <p:nvPr/>
        </p:nvSpPr>
        <p:spPr bwMode="auto">
          <a:xfrm>
            <a:off x="7696200" y="3657600"/>
            <a:ext cx="762000" cy="0"/>
          </a:xfrm>
          <a:prstGeom prst="line">
            <a:avLst/>
          </a:prstGeom>
          <a:noFill/>
          <a:ln w="9525">
            <a:solidFill>
              <a:schemeClr val="tx1"/>
            </a:solidFill>
            <a:round/>
            <a:headEnd/>
            <a:tailEnd type="triangle" w="med" len="med"/>
          </a:ln>
          <a:effectLst/>
        </p:spPr>
        <p:txBody>
          <a:bodyPr/>
          <a:lstStyle/>
          <a:p>
            <a:endParaRPr lang="en-US"/>
          </a:p>
        </p:txBody>
      </p:sp>
      <p:cxnSp>
        <p:nvCxnSpPr>
          <p:cNvPr id="131086" name="AutoShape 1038"/>
          <p:cNvCxnSpPr>
            <a:cxnSpLocks noChangeShapeType="1"/>
            <a:stCxn id="131081" idx="3"/>
            <a:endCxn id="131075" idx="1"/>
          </p:cNvCxnSpPr>
          <p:nvPr/>
        </p:nvCxnSpPr>
        <p:spPr bwMode="auto">
          <a:xfrm flipV="1">
            <a:off x="2286000" y="3657600"/>
            <a:ext cx="533400" cy="533400"/>
          </a:xfrm>
          <a:prstGeom prst="curvedConnector3">
            <a:avLst>
              <a:gd name="adj1" fmla="val 50000"/>
            </a:avLst>
          </a:prstGeom>
          <a:noFill/>
          <a:ln w="9525">
            <a:solidFill>
              <a:schemeClr val="tx1"/>
            </a:solidFill>
            <a:round/>
            <a:headEnd/>
            <a:tailEnd type="triangle" w="med" len="med"/>
          </a:ln>
          <a:effectLst/>
        </p:spPr>
      </p:cxnSp>
      <p:sp>
        <p:nvSpPr>
          <p:cNvPr id="131087" name="Rectangle 1039"/>
          <p:cNvSpPr>
            <a:spLocks noChangeArrowheads="1"/>
          </p:cNvSpPr>
          <p:nvPr/>
        </p:nvSpPr>
        <p:spPr bwMode="auto">
          <a:xfrm>
            <a:off x="2819400" y="1600200"/>
            <a:ext cx="1447800" cy="609600"/>
          </a:xfrm>
          <a:prstGeom prst="rect">
            <a:avLst/>
          </a:prstGeom>
          <a:solidFill>
            <a:srgbClr val="00B0F0"/>
          </a:solidFill>
          <a:ln w="9525">
            <a:solidFill>
              <a:schemeClr val="tx1"/>
            </a:solidFill>
            <a:miter lim="800000"/>
            <a:headEnd/>
            <a:tailEnd/>
          </a:ln>
          <a:effectLst/>
        </p:spPr>
        <p:txBody>
          <a:bodyPr wrap="none" anchor="ctr"/>
          <a:lstStyle/>
          <a:p>
            <a:endParaRPr lang="en-US">
              <a:effectLst/>
            </a:endParaRPr>
          </a:p>
        </p:txBody>
      </p:sp>
      <p:sp>
        <p:nvSpPr>
          <p:cNvPr id="131088" name="Line 1040"/>
          <p:cNvSpPr>
            <a:spLocks noChangeShapeType="1"/>
          </p:cNvSpPr>
          <p:nvPr/>
        </p:nvSpPr>
        <p:spPr bwMode="auto">
          <a:xfrm>
            <a:off x="3810000" y="1600200"/>
            <a:ext cx="0" cy="609600"/>
          </a:xfrm>
          <a:prstGeom prst="line">
            <a:avLst/>
          </a:prstGeom>
          <a:noFill/>
          <a:ln w="9525">
            <a:solidFill>
              <a:schemeClr val="tx1"/>
            </a:solidFill>
            <a:round/>
            <a:headEnd/>
            <a:tailEnd/>
          </a:ln>
          <a:effectLst/>
        </p:spPr>
        <p:txBody>
          <a:bodyPr/>
          <a:lstStyle/>
          <a:p>
            <a:endParaRPr lang="en-US"/>
          </a:p>
        </p:txBody>
      </p:sp>
      <p:sp>
        <p:nvSpPr>
          <p:cNvPr id="131089" name="Rectangle 1041"/>
          <p:cNvSpPr>
            <a:spLocks noChangeArrowheads="1"/>
          </p:cNvSpPr>
          <p:nvPr/>
        </p:nvSpPr>
        <p:spPr bwMode="auto">
          <a:xfrm>
            <a:off x="6400800" y="1600200"/>
            <a:ext cx="1447800" cy="609600"/>
          </a:xfrm>
          <a:prstGeom prst="rect">
            <a:avLst/>
          </a:prstGeom>
          <a:solidFill>
            <a:srgbClr val="00B0F0"/>
          </a:solidFill>
          <a:ln w="9525">
            <a:solidFill>
              <a:schemeClr val="tx1"/>
            </a:solidFill>
            <a:miter lim="800000"/>
            <a:headEnd/>
            <a:tailEnd/>
          </a:ln>
          <a:effectLst/>
        </p:spPr>
        <p:txBody>
          <a:bodyPr wrap="none" anchor="ctr"/>
          <a:lstStyle/>
          <a:p>
            <a:endParaRPr lang="en-US">
              <a:effectLst/>
            </a:endParaRPr>
          </a:p>
        </p:txBody>
      </p:sp>
      <p:sp>
        <p:nvSpPr>
          <p:cNvPr id="131090" name="Line 1042"/>
          <p:cNvSpPr>
            <a:spLocks noChangeShapeType="1"/>
          </p:cNvSpPr>
          <p:nvPr/>
        </p:nvSpPr>
        <p:spPr bwMode="auto">
          <a:xfrm>
            <a:off x="7391400" y="1600200"/>
            <a:ext cx="0" cy="609600"/>
          </a:xfrm>
          <a:prstGeom prst="line">
            <a:avLst/>
          </a:prstGeom>
          <a:noFill/>
          <a:ln w="9525">
            <a:solidFill>
              <a:schemeClr val="tx1"/>
            </a:solidFill>
            <a:round/>
            <a:headEnd/>
            <a:tailEnd/>
          </a:ln>
          <a:effectLst/>
        </p:spPr>
        <p:txBody>
          <a:bodyPr/>
          <a:lstStyle/>
          <a:p>
            <a:endParaRPr lang="en-US"/>
          </a:p>
        </p:txBody>
      </p:sp>
      <p:sp>
        <p:nvSpPr>
          <p:cNvPr id="131091" name="Text Box 1043"/>
          <p:cNvSpPr txBox="1">
            <a:spLocks noChangeArrowheads="1"/>
          </p:cNvSpPr>
          <p:nvPr/>
        </p:nvSpPr>
        <p:spPr bwMode="auto">
          <a:xfrm>
            <a:off x="3124200" y="1600200"/>
            <a:ext cx="990600" cy="579438"/>
          </a:xfrm>
          <a:prstGeom prst="rect">
            <a:avLst/>
          </a:prstGeom>
          <a:noFill/>
          <a:ln w="9525">
            <a:noFill/>
            <a:miter lim="800000"/>
            <a:headEnd/>
            <a:tailEnd/>
          </a:ln>
          <a:effectLst/>
        </p:spPr>
        <p:txBody>
          <a:bodyPr>
            <a:spAutoFit/>
          </a:bodyPr>
          <a:lstStyle/>
          <a:p>
            <a:pPr>
              <a:spcBef>
                <a:spcPct val="50000"/>
              </a:spcBef>
            </a:pPr>
            <a:r>
              <a:rPr lang="en-US" sz="3200" dirty="0">
                <a:effectLst/>
                <a:latin typeface="Helvetica" pitchFamily="34" charset="0"/>
              </a:rPr>
              <a:t>a</a:t>
            </a:r>
            <a:endParaRPr lang="en-US" sz="3200" baseline="-25000" dirty="0">
              <a:effectLst/>
              <a:latin typeface="Helvetica" pitchFamily="34" charset="0"/>
            </a:endParaRPr>
          </a:p>
        </p:txBody>
      </p:sp>
      <p:sp>
        <p:nvSpPr>
          <p:cNvPr id="131092" name="Text Box 1044"/>
          <p:cNvSpPr txBox="1">
            <a:spLocks noChangeArrowheads="1"/>
          </p:cNvSpPr>
          <p:nvPr/>
        </p:nvSpPr>
        <p:spPr bwMode="auto">
          <a:xfrm>
            <a:off x="457200" y="2300288"/>
            <a:ext cx="533400" cy="366712"/>
          </a:xfrm>
          <a:prstGeom prst="rect">
            <a:avLst/>
          </a:prstGeom>
          <a:noFill/>
          <a:ln w="9525">
            <a:noFill/>
            <a:miter lim="800000"/>
            <a:headEnd/>
            <a:tailEnd/>
          </a:ln>
          <a:effectLst/>
        </p:spPr>
        <p:txBody>
          <a:bodyPr>
            <a:spAutoFit/>
          </a:bodyPr>
          <a:lstStyle/>
          <a:p>
            <a:pPr>
              <a:spcBef>
                <a:spcPct val="50000"/>
              </a:spcBef>
            </a:pPr>
            <a:r>
              <a:rPr lang="en-US" b="1" i="1"/>
              <a:t>p</a:t>
            </a:r>
          </a:p>
        </p:txBody>
      </p:sp>
      <p:sp>
        <p:nvSpPr>
          <p:cNvPr id="131093" name="Rectangle 1045"/>
          <p:cNvSpPr>
            <a:spLocks noChangeArrowheads="1"/>
          </p:cNvSpPr>
          <p:nvPr/>
        </p:nvSpPr>
        <p:spPr bwMode="auto">
          <a:xfrm>
            <a:off x="838200" y="2133600"/>
            <a:ext cx="1447800" cy="609600"/>
          </a:xfrm>
          <a:prstGeom prst="rect">
            <a:avLst/>
          </a:prstGeom>
          <a:solidFill>
            <a:srgbClr val="00B0F0"/>
          </a:solidFill>
          <a:ln w="9525">
            <a:solidFill>
              <a:schemeClr val="tx1"/>
            </a:solidFill>
            <a:miter lim="800000"/>
            <a:headEnd/>
            <a:tailEnd/>
          </a:ln>
          <a:effectLst/>
        </p:spPr>
        <p:txBody>
          <a:bodyPr wrap="none" anchor="ctr"/>
          <a:lstStyle/>
          <a:p>
            <a:endParaRPr lang="en-US">
              <a:effectLst/>
            </a:endParaRPr>
          </a:p>
        </p:txBody>
      </p:sp>
      <p:sp>
        <p:nvSpPr>
          <p:cNvPr id="131094" name="Text Box 1046"/>
          <p:cNvSpPr txBox="1">
            <a:spLocks noChangeArrowheads="1"/>
          </p:cNvSpPr>
          <p:nvPr/>
        </p:nvSpPr>
        <p:spPr bwMode="auto">
          <a:xfrm>
            <a:off x="6705600" y="1600200"/>
            <a:ext cx="990600" cy="579438"/>
          </a:xfrm>
          <a:prstGeom prst="rect">
            <a:avLst/>
          </a:prstGeom>
          <a:noFill/>
          <a:ln w="9525">
            <a:noFill/>
            <a:miter lim="800000"/>
            <a:headEnd/>
            <a:tailEnd/>
          </a:ln>
          <a:effectLst/>
        </p:spPr>
        <p:txBody>
          <a:bodyPr>
            <a:spAutoFit/>
          </a:bodyPr>
          <a:lstStyle/>
          <a:p>
            <a:pPr>
              <a:spcBef>
                <a:spcPct val="50000"/>
              </a:spcBef>
            </a:pPr>
            <a:r>
              <a:rPr lang="en-US" sz="3200">
                <a:effectLst/>
                <a:latin typeface="Helvetica" pitchFamily="34" charset="0"/>
              </a:rPr>
              <a:t>b</a:t>
            </a:r>
            <a:endParaRPr lang="en-US" sz="3200" baseline="-25000">
              <a:effectLst/>
              <a:latin typeface="Helvetica" pitchFamily="34" charset="0"/>
            </a:endParaRPr>
          </a:p>
        </p:txBody>
      </p:sp>
      <p:sp>
        <p:nvSpPr>
          <p:cNvPr id="131095" name="Text Box 1047"/>
          <p:cNvSpPr txBox="1">
            <a:spLocks noChangeArrowheads="1"/>
          </p:cNvSpPr>
          <p:nvPr/>
        </p:nvSpPr>
        <p:spPr bwMode="auto">
          <a:xfrm>
            <a:off x="8458200" y="1524000"/>
            <a:ext cx="609600" cy="579438"/>
          </a:xfrm>
          <a:prstGeom prst="rect">
            <a:avLst/>
          </a:prstGeom>
          <a:noFill/>
          <a:ln w="9525">
            <a:noFill/>
            <a:miter lim="800000"/>
            <a:headEnd/>
            <a:tailEnd/>
          </a:ln>
          <a:effectLst/>
        </p:spPr>
        <p:txBody>
          <a:bodyPr>
            <a:spAutoFit/>
          </a:bodyPr>
          <a:lstStyle/>
          <a:p>
            <a:pPr>
              <a:spcBef>
                <a:spcPct val="50000"/>
              </a:spcBef>
            </a:pPr>
            <a:r>
              <a:rPr lang="en-US" sz="3200" b="1">
                <a:latin typeface="Helvetica" pitchFamily="34" charset="0"/>
              </a:rPr>
              <a:t>…</a:t>
            </a:r>
          </a:p>
        </p:txBody>
      </p:sp>
      <p:sp>
        <p:nvSpPr>
          <p:cNvPr id="131096" name="Line 1048"/>
          <p:cNvSpPr>
            <a:spLocks noChangeShapeType="1"/>
          </p:cNvSpPr>
          <p:nvPr/>
        </p:nvSpPr>
        <p:spPr bwMode="auto">
          <a:xfrm>
            <a:off x="4114800" y="1905000"/>
            <a:ext cx="2286000" cy="0"/>
          </a:xfrm>
          <a:prstGeom prst="line">
            <a:avLst/>
          </a:prstGeom>
          <a:noFill/>
          <a:ln w="9525">
            <a:solidFill>
              <a:schemeClr val="tx1"/>
            </a:solidFill>
            <a:round/>
            <a:headEnd/>
            <a:tailEnd type="triangle" w="med" len="med"/>
          </a:ln>
          <a:effectLst/>
        </p:spPr>
        <p:txBody>
          <a:bodyPr/>
          <a:lstStyle/>
          <a:p>
            <a:endParaRPr lang="en-US"/>
          </a:p>
        </p:txBody>
      </p:sp>
      <p:sp>
        <p:nvSpPr>
          <p:cNvPr id="131097" name="Line 1049"/>
          <p:cNvSpPr>
            <a:spLocks noChangeShapeType="1"/>
          </p:cNvSpPr>
          <p:nvPr/>
        </p:nvSpPr>
        <p:spPr bwMode="auto">
          <a:xfrm>
            <a:off x="7696200" y="1905000"/>
            <a:ext cx="762000" cy="0"/>
          </a:xfrm>
          <a:prstGeom prst="line">
            <a:avLst/>
          </a:prstGeom>
          <a:noFill/>
          <a:ln w="9525">
            <a:solidFill>
              <a:schemeClr val="tx1"/>
            </a:solidFill>
            <a:round/>
            <a:headEnd/>
            <a:tailEnd type="triangle" w="med" len="med"/>
          </a:ln>
          <a:effectLst/>
        </p:spPr>
        <p:txBody>
          <a:bodyPr/>
          <a:lstStyle/>
          <a:p>
            <a:endParaRPr lang="en-US"/>
          </a:p>
        </p:txBody>
      </p:sp>
      <p:cxnSp>
        <p:nvCxnSpPr>
          <p:cNvPr id="131098" name="AutoShape 1050"/>
          <p:cNvCxnSpPr>
            <a:cxnSpLocks noChangeShapeType="1"/>
            <a:stCxn id="131093" idx="3"/>
            <a:endCxn id="131087" idx="1"/>
          </p:cNvCxnSpPr>
          <p:nvPr/>
        </p:nvCxnSpPr>
        <p:spPr bwMode="auto">
          <a:xfrm flipV="1">
            <a:off x="2286000" y="1905000"/>
            <a:ext cx="533400" cy="533400"/>
          </a:xfrm>
          <a:prstGeom prst="curvedConnector3">
            <a:avLst>
              <a:gd name="adj1" fmla="val 50000"/>
            </a:avLst>
          </a:prstGeom>
          <a:noFill/>
          <a:ln w="9525">
            <a:solidFill>
              <a:schemeClr val="tx1"/>
            </a:solidFill>
            <a:round/>
            <a:headEnd/>
            <a:tailEnd type="triangle" w="med" len="med"/>
          </a:ln>
          <a:effectLst/>
        </p:spPr>
      </p:cxnSp>
      <p:sp>
        <p:nvSpPr>
          <p:cNvPr id="131099" name="Rectangle 1051"/>
          <p:cNvSpPr>
            <a:spLocks noChangeArrowheads="1"/>
          </p:cNvSpPr>
          <p:nvPr/>
        </p:nvSpPr>
        <p:spPr bwMode="auto">
          <a:xfrm>
            <a:off x="2438400" y="4800600"/>
            <a:ext cx="914400" cy="533400"/>
          </a:xfrm>
          <a:prstGeom prst="rect">
            <a:avLst/>
          </a:prstGeom>
          <a:solidFill>
            <a:srgbClr val="00B0F0"/>
          </a:solidFill>
          <a:ln w="9525">
            <a:solidFill>
              <a:schemeClr val="tx1"/>
            </a:solidFill>
            <a:miter lim="800000"/>
            <a:headEnd/>
            <a:tailEnd/>
          </a:ln>
          <a:effectLst/>
        </p:spPr>
        <p:txBody>
          <a:bodyPr wrap="none" anchor="ctr"/>
          <a:lstStyle/>
          <a:p>
            <a:endParaRPr lang="en-US">
              <a:effectLst/>
            </a:endParaRPr>
          </a:p>
        </p:txBody>
      </p:sp>
      <p:sp>
        <p:nvSpPr>
          <p:cNvPr id="131100" name="Line 1052"/>
          <p:cNvSpPr>
            <a:spLocks noChangeShapeType="1"/>
          </p:cNvSpPr>
          <p:nvPr/>
        </p:nvSpPr>
        <p:spPr bwMode="auto">
          <a:xfrm flipV="1">
            <a:off x="2057400" y="2209800"/>
            <a:ext cx="1295400" cy="1828800"/>
          </a:xfrm>
          <a:prstGeom prst="line">
            <a:avLst/>
          </a:prstGeom>
          <a:noFill/>
          <a:ln w="9525">
            <a:solidFill>
              <a:schemeClr val="tx1"/>
            </a:solidFill>
            <a:prstDash val="dash"/>
            <a:round/>
            <a:headEnd/>
            <a:tailEnd type="triangle" w="med" len="med"/>
          </a:ln>
          <a:effectLst/>
        </p:spPr>
        <p:txBody>
          <a:bodyPr/>
          <a:lstStyle/>
          <a:p>
            <a:endParaRPr lang="en-US"/>
          </a:p>
        </p:txBody>
      </p:sp>
      <p:sp>
        <p:nvSpPr>
          <p:cNvPr id="131101" name="Line 1053"/>
          <p:cNvSpPr>
            <a:spLocks noChangeShapeType="1"/>
          </p:cNvSpPr>
          <p:nvPr/>
        </p:nvSpPr>
        <p:spPr bwMode="auto">
          <a:xfrm flipH="1">
            <a:off x="3352800" y="2133600"/>
            <a:ext cx="762000" cy="1219200"/>
          </a:xfrm>
          <a:prstGeom prst="line">
            <a:avLst/>
          </a:prstGeom>
          <a:noFill/>
          <a:ln w="9525">
            <a:solidFill>
              <a:schemeClr val="tx1"/>
            </a:solidFill>
            <a:prstDash val="dash"/>
            <a:round/>
            <a:headEnd/>
            <a:tailEnd type="triangle" w="med" len="med"/>
          </a:ln>
          <a:effectLst/>
        </p:spPr>
        <p:txBody>
          <a:bodyPr/>
          <a:lstStyle/>
          <a:p>
            <a:endParaRPr lang="en-US"/>
          </a:p>
        </p:txBody>
      </p:sp>
      <p:sp>
        <p:nvSpPr>
          <p:cNvPr id="131102" name="Line 1054"/>
          <p:cNvSpPr>
            <a:spLocks noChangeShapeType="1"/>
          </p:cNvSpPr>
          <p:nvPr/>
        </p:nvSpPr>
        <p:spPr bwMode="auto">
          <a:xfrm flipV="1">
            <a:off x="2819400" y="3962400"/>
            <a:ext cx="533400" cy="1066800"/>
          </a:xfrm>
          <a:prstGeom prst="line">
            <a:avLst/>
          </a:prstGeom>
          <a:noFill/>
          <a:ln w="9525">
            <a:solidFill>
              <a:schemeClr val="tx1"/>
            </a:solidFill>
            <a:round/>
            <a:headEnd/>
            <a:tailEnd type="triangle" w="med" len="med"/>
          </a:ln>
          <a:effectLst/>
        </p:spPr>
        <p:txBody>
          <a:bodyPr/>
          <a:lstStyle/>
          <a:p>
            <a:endParaRPr lang="en-US"/>
          </a:p>
        </p:txBody>
      </p:sp>
      <p:cxnSp>
        <p:nvCxnSpPr>
          <p:cNvPr id="131105" name="AutoShape 1057"/>
          <p:cNvCxnSpPr>
            <a:cxnSpLocks noChangeShapeType="1"/>
            <a:stCxn id="131093" idx="0"/>
            <a:endCxn id="131094" idx="0"/>
          </p:cNvCxnSpPr>
          <p:nvPr/>
        </p:nvCxnSpPr>
        <p:spPr bwMode="auto">
          <a:xfrm rot="16200000">
            <a:off x="4114800" y="-952500"/>
            <a:ext cx="533400" cy="5638800"/>
          </a:xfrm>
          <a:prstGeom prst="curvedConnector3">
            <a:avLst>
              <a:gd name="adj1" fmla="val 142856"/>
            </a:avLst>
          </a:prstGeom>
          <a:noFill/>
          <a:ln w="9525">
            <a:solidFill>
              <a:schemeClr val="tx1"/>
            </a:solidFill>
            <a:prstDash val="dash"/>
            <a:round/>
            <a:headEnd/>
            <a:tailEnd type="triangle" w="med" len="med"/>
          </a:ln>
          <a:effectLst/>
        </p:spPr>
      </p:cxnSp>
      <p:sp>
        <p:nvSpPr>
          <p:cNvPr id="131107" name="Text Box 1059"/>
          <p:cNvSpPr txBox="1">
            <a:spLocks noChangeArrowheads="1"/>
          </p:cNvSpPr>
          <p:nvPr/>
        </p:nvSpPr>
        <p:spPr bwMode="auto">
          <a:xfrm>
            <a:off x="2286000" y="5334000"/>
            <a:ext cx="990600" cy="366713"/>
          </a:xfrm>
          <a:prstGeom prst="rect">
            <a:avLst/>
          </a:prstGeom>
          <a:noFill/>
          <a:ln w="9525">
            <a:noFill/>
            <a:miter lim="800000"/>
            <a:headEnd/>
            <a:tailEnd/>
          </a:ln>
          <a:effectLst/>
        </p:spPr>
        <p:txBody>
          <a:bodyPr>
            <a:spAutoFit/>
          </a:bodyPr>
          <a:lstStyle/>
          <a:p>
            <a:pPr>
              <a:spcBef>
                <a:spcPct val="50000"/>
              </a:spcBef>
            </a:pPr>
            <a:r>
              <a:rPr lang="en-US" b="1" i="1" dirty="0">
                <a:effectLst/>
              </a:rPr>
              <a:t>temp</a:t>
            </a:r>
          </a:p>
        </p:txBody>
      </p:sp>
      <p:sp>
        <p:nvSpPr>
          <p:cNvPr id="131108" name="Rectangle 1060"/>
          <p:cNvSpPr>
            <a:spLocks noChangeArrowheads="1"/>
          </p:cNvSpPr>
          <p:nvPr/>
        </p:nvSpPr>
        <p:spPr bwMode="auto">
          <a:xfrm>
            <a:off x="1143000" y="5821363"/>
            <a:ext cx="6813550" cy="579437"/>
          </a:xfrm>
          <a:prstGeom prst="rect">
            <a:avLst/>
          </a:prstGeom>
          <a:noFill/>
          <a:ln w="9525">
            <a:noFill/>
            <a:miter lim="800000"/>
            <a:headEnd/>
            <a:tailEnd/>
          </a:ln>
          <a:effectLst/>
        </p:spPr>
        <p:txBody>
          <a:bodyPr wrap="none">
            <a:spAutoFit/>
          </a:bodyPr>
          <a:lstStyle/>
          <a:p>
            <a:r>
              <a:rPr lang="en-US" sz="3200" dirty="0">
                <a:effectLst/>
                <a:latin typeface="Helvetica" pitchFamily="34" charset="0"/>
              </a:rPr>
              <a:t>Moving a cell from one list to another</a:t>
            </a:r>
          </a:p>
        </p:txBody>
      </p:sp>
      <p:sp>
        <p:nvSpPr>
          <p:cNvPr id="37" name="Title 1"/>
          <p:cNvSpPr txBox="1">
            <a:spLocks/>
          </p:cNvSpPr>
          <p:nvPr/>
        </p:nvSpPr>
        <p:spPr>
          <a:xfrm>
            <a:off x="533400" y="304801"/>
            <a:ext cx="8305800" cy="6858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200" b="0" i="0" u="none" strike="noStrike" kern="0" cap="none" spc="0" normalizeH="0" baseline="0" noProof="0" dirty="0" smtClean="0">
                <a:ln>
                  <a:noFill/>
                </a:ln>
                <a:solidFill>
                  <a:srgbClr val="0000CC"/>
                </a:solidFill>
                <a:effectLst/>
                <a:uLnTx/>
                <a:uFillTx/>
                <a:latin typeface="+mj-lt"/>
                <a:ea typeface="+mj-ea"/>
                <a:cs typeface="+mj-cs"/>
              </a:rPr>
              <a:t>Cursor-based Implementation of List</a:t>
            </a:r>
            <a:endParaRPr kumimoji="0" lang="en-US" sz="4200" b="0" i="0" u="none" strike="noStrike" kern="0" cap="none" spc="0" normalizeH="0" baseline="0" noProof="0" dirty="0">
              <a:ln>
                <a:noFill/>
              </a:ln>
              <a:solidFill>
                <a:srgbClr val="0000CC"/>
              </a:solidFill>
              <a:effectLst/>
              <a:uLnTx/>
              <a:uFillTx/>
              <a:latin typeface="+mj-lt"/>
              <a:ea typeface="+mj-ea"/>
              <a:cs typeface="+mj-cs"/>
            </a:endParaRPr>
          </a:p>
        </p:txBody>
      </p:sp>
    </p:spTree>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Searching</a:t>
            </a:r>
            <a:endParaRPr lang="en-US" dirty="0"/>
          </a:p>
        </p:txBody>
      </p:sp>
      <p:sp>
        <p:nvSpPr>
          <p:cNvPr id="3" name="Content Placeholder 2"/>
          <p:cNvSpPr>
            <a:spLocks noGrp="1"/>
          </p:cNvSpPr>
          <p:nvPr>
            <p:ph idx="1"/>
          </p:nvPr>
        </p:nvSpPr>
        <p:spPr/>
        <p:txBody>
          <a:bodyPr/>
          <a:lstStyle/>
          <a:p>
            <a:r>
              <a:rPr lang="en-US" sz="2800" dirty="0" smtClean="0"/>
              <a:t>A question you should always ask when selecting a search algorithm is</a:t>
            </a:r>
          </a:p>
          <a:p>
            <a:r>
              <a:rPr lang="en-US" sz="2800" dirty="0" smtClean="0"/>
              <a:t> </a:t>
            </a:r>
            <a:r>
              <a:rPr lang="en-US" sz="2800" b="1" dirty="0" smtClean="0">
                <a:solidFill>
                  <a:srgbClr val="0000CC"/>
                </a:solidFill>
              </a:rPr>
              <a:t>“How fast does the search have to be?”  </a:t>
            </a:r>
          </a:p>
          <a:p>
            <a:r>
              <a:rPr lang="en-US" sz="2800" dirty="0" smtClean="0"/>
              <a:t>The reason is that, in general, the faster the algorithm is, the more complex it is.</a:t>
            </a:r>
          </a:p>
          <a:p>
            <a:r>
              <a:rPr lang="en-US" sz="2800" dirty="0" smtClean="0">
                <a:solidFill>
                  <a:srgbClr val="0000CC"/>
                </a:solidFill>
              </a:rPr>
              <a:t>Bottom line:  </a:t>
            </a:r>
            <a:r>
              <a:rPr lang="en-US" sz="2800" dirty="0" smtClean="0"/>
              <a:t>you don’t always need to use or should use the fastest algorithm.</a:t>
            </a:r>
          </a:p>
          <a:p>
            <a:r>
              <a:rPr lang="en-US" sz="2800" dirty="0" smtClean="0"/>
              <a:t>Let’s explore the following search algorithms, keeping speed in mind.</a:t>
            </a:r>
          </a:p>
          <a:p>
            <a:pPr lvl="1"/>
            <a:r>
              <a:rPr lang="en-US" dirty="0" smtClean="0"/>
              <a:t>Sequential (linear) search</a:t>
            </a:r>
          </a:p>
          <a:p>
            <a:pPr lvl="1"/>
            <a:r>
              <a:rPr lang="en-US" dirty="0" smtClean="0"/>
              <a:t>Binary search</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Searching</a:t>
            </a:r>
            <a:endParaRPr lang="en-US" dirty="0"/>
          </a:p>
        </p:txBody>
      </p:sp>
      <p:sp>
        <p:nvSpPr>
          <p:cNvPr id="3" name="Content Placeholder 2"/>
          <p:cNvSpPr>
            <a:spLocks noGrp="1"/>
          </p:cNvSpPr>
          <p:nvPr>
            <p:ph idx="1"/>
          </p:nvPr>
        </p:nvSpPr>
        <p:spPr/>
        <p:txBody>
          <a:bodyPr/>
          <a:lstStyle/>
          <a:p>
            <a:r>
              <a:rPr lang="en-US" dirty="0" smtClean="0"/>
              <a:t>A search algorithm is a method of locating a specific item of information in a larger collection of data</a:t>
            </a:r>
          </a:p>
          <a:p>
            <a:r>
              <a:rPr lang="en-US" dirty="0" smtClean="0"/>
              <a:t>Search Algorithms</a:t>
            </a:r>
          </a:p>
          <a:p>
            <a:pPr lvl="1"/>
            <a:r>
              <a:rPr lang="en-US" dirty="0" smtClean="0"/>
              <a:t>Computer has organized data into computer memory. </a:t>
            </a:r>
          </a:p>
          <a:p>
            <a:pPr lvl="1"/>
            <a:r>
              <a:rPr lang="en-US" dirty="0" smtClean="0"/>
              <a:t>Now we look at various ways of searching for a specific piece of data or for where to place a specific piece of data.</a:t>
            </a:r>
          </a:p>
          <a:p>
            <a:pPr lvl="1"/>
            <a:r>
              <a:rPr lang="en-US" dirty="0" smtClean="0"/>
              <a:t>Each data item in memory has a unique identification called its </a:t>
            </a:r>
            <a:r>
              <a:rPr lang="en-US" dirty="0" smtClean="0">
                <a:solidFill>
                  <a:srgbClr val="0000CC"/>
                </a:solidFill>
              </a:rPr>
              <a:t>key</a:t>
            </a:r>
            <a:r>
              <a:rPr lang="en-US" dirty="0" smtClean="0"/>
              <a:t> of the item.</a:t>
            </a:r>
          </a:p>
          <a:p>
            <a:pPr lvl="1"/>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Searching</a:t>
            </a:r>
            <a:endParaRPr lang="en-US" dirty="0"/>
          </a:p>
        </p:txBody>
      </p:sp>
      <p:sp>
        <p:nvSpPr>
          <p:cNvPr id="3" name="Content Placeholder 2"/>
          <p:cNvSpPr>
            <a:spLocks noGrp="1"/>
          </p:cNvSpPr>
          <p:nvPr>
            <p:ph idx="1"/>
          </p:nvPr>
        </p:nvSpPr>
        <p:spPr/>
        <p:txBody>
          <a:bodyPr/>
          <a:lstStyle/>
          <a:p>
            <a:r>
              <a:rPr lang="en-US" dirty="0" smtClean="0"/>
              <a:t>Finding the location of the record with a given </a:t>
            </a:r>
            <a:r>
              <a:rPr lang="en-US" dirty="0" smtClean="0">
                <a:solidFill>
                  <a:srgbClr val="0000CC"/>
                </a:solidFill>
              </a:rPr>
              <a:t>key value</a:t>
            </a:r>
            <a:r>
              <a:rPr lang="en-US" dirty="0" smtClean="0"/>
              <a:t>, or finding the locations of some or all records which satisfy one or more conditions.</a:t>
            </a:r>
          </a:p>
          <a:p>
            <a:endParaRPr lang="en-US" dirty="0" smtClean="0"/>
          </a:p>
          <a:p>
            <a:r>
              <a:rPr lang="en-US" dirty="0" smtClean="0"/>
              <a:t>Search algorithms start with a </a:t>
            </a:r>
            <a:r>
              <a:rPr lang="en-US" dirty="0" smtClean="0">
                <a:solidFill>
                  <a:srgbClr val="0000CC"/>
                </a:solidFill>
              </a:rPr>
              <a:t>target value </a:t>
            </a:r>
            <a:r>
              <a:rPr lang="en-US" dirty="0" smtClean="0"/>
              <a:t>and employ some strategy to visit the elements looking for a match.</a:t>
            </a:r>
          </a:p>
          <a:p>
            <a:r>
              <a:rPr lang="en-US" dirty="0" smtClean="0"/>
              <a:t>If </a:t>
            </a:r>
            <a:r>
              <a:rPr lang="en-US" dirty="0" smtClean="0">
                <a:solidFill>
                  <a:srgbClr val="0000CC"/>
                </a:solidFill>
              </a:rPr>
              <a:t>target </a:t>
            </a:r>
            <a:r>
              <a:rPr lang="en-US" dirty="0" smtClean="0"/>
              <a:t>is found, the </a:t>
            </a:r>
            <a:r>
              <a:rPr lang="en-US" dirty="0" smtClean="0">
                <a:solidFill>
                  <a:srgbClr val="0000CC"/>
                </a:solidFill>
              </a:rPr>
              <a:t>index</a:t>
            </a:r>
            <a:r>
              <a:rPr lang="en-US" dirty="0" smtClean="0"/>
              <a:t> of the matching element becomes the return value.</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Search</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In computer science, </a:t>
            </a:r>
            <a:r>
              <a:rPr lang="en-US" dirty="0" smtClean="0">
                <a:solidFill>
                  <a:srgbClr val="0000CC"/>
                </a:solidFill>
              </a:rPr>
              <a:t>linear search or sequential search</a:t>
            </a:r>
            <a:r>
              <a:rPr lang="en-US" dirty="0" smtClean="0"/>
              <a:t> is a method for finding a particular value in a list, that consists of checking every one of its elements, one at a time and in sequence, until the desired one is found</a:t>
            </a:r>
          </a:p>
          <a:p>
            <a:r>
              <a:rPr lang="en-US" dirty="0" smtClean="0">
                <a:solidFill>
                  <a:srgbClr val="0000CC"/>
                </a:solidFill>
              </a:rPr>
              <a:t>Linear search </a:t>
            </a:r>
            <a:r>
              <a:rPr lang="en-US" dirty="0" smtClean="0"/>
              <a:t>is the simplest search algorithm</a:t>
            </a:r>
          </a:p>
          <a:p>
            <a:r>
              <a:rPr lang="en-US" dirty="0" smtClean="0"/>
              <a:t>Its </a:t>
            </a:r>
            <a:r>
              <a:rPr lang="en-US" dirty="0" smtClean="0">
                <a:solidFill>
                  <a:srgbClr val="0000CC"/>
                </a:solidFill>
              </a:rPr>
              <a:t>worst case cost </a:t>
            </a:r>
            <a:r>
              <a:rPr lang="en-US" dirty="0" smtClean="0"/>
              <a:t>is proportional to the number of elements in the list; and so is its expected cost, if all list elements are equally likely to be searched for.</a:t>
            </a:r>
          </a:p>
          <a:p>
            <a:r>
              <a:rPr lang="en-US" dirty="0" smtClean="0"/>
              <a:t>Therefore, if the list has more than a few elements, other methods (such as binary search or hashing) will be faster, but they also impose additional requirements.</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Linear Search</a:t>
            </a:r>
            <a:endParaRPr lang="en-US" dirty="0"/>
          </a:p>
        </p:txBody>
      </p:sp>
      <p:sp>
        <p:nvSpPr>
          <p:cNvPr id="3" name="Content Placeholder 2"/>
          <p:cNvSpPr>
            <a:spLocks noGrp="1"/>
          </p:cNvSpPr>
          <p:nvPr>
            <p:ph idx="1"/>
          </p:nvPr>
        </p:nvSpPr>
        <p:spPr/>
        <p:txBody>
          <a:bodyPr/>
          <a:lstStyle/>
          <a:p>
            <a:r>
              <a:rPr lang="en-US" dirty="0" smtClean="0"/>
              <a:t>It is easy to implement.</a:t>
            </a:r>
          </a:p>
          <a:p>
            <a:r>
              <a:rPr lang="en-US" dirty="0" smtClean="0"/>
              <a:t>It can be applied on random as well as sorted arrays.</a:t>
            </a:r>
          </a:p>
          <a:p>
            <a:r>
              <a:rPr lang="en-US" dirty="0" smtClean="0"/>
              <a:t>It has more number of comparisons.</a:t>
            </a:r>
          </a:p>
          <a:p>
            <a:r>
              <a:rPr lang="en-US" dirty="0" smtClean="0"/>
              <a:t>It is better for small inputs not for long inputs.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Search</a:t>
            </a:r>
            <a:endParaRPr lang="en-US" dirty="0"/>
          </a:p>
        </p:txBody>
      </p:sp>
      <p:sp>
        <p:nvSpPr>
          <p:cNvPr id="3" name="Content Placeholder 2"/>
          <p:cNvSpPr>
            <a:spLocks noGrp="1"/>
          </p:cNvSpPr>
          <p:nvPr>
            <p:ph idx="1"/>
          </p:nvPr>
        </p:nvSpPr>
        <p:spPr/>
        <p:txBody>
          <a:bodyPr>
            <a:normAutofit/>
          </a:bodyPr>
          <a:lstStyle/>
          <a:p>
            <a:r>
              <a:rPr lang="en-US" dirty="0" smtClean="0"/>
              <a:t>very simple algorithm.</a:t>
            </a:r>
          </a:p>
          <a:p>
            <a:r>
              <a:rPr lang="en-US" dirty="0" smtClean="0"/>
              <a:t>It uses a loop to sequentially step through an array, starting with the first element.</a:t>
            </a:r>
          </a:p>
          <a:p>
            <a:r>
              <a:rPr lang="en-US" dirty="0" smtClean="0"/>
              <a:t>It compares each element with the value being searched for (key) and stops when that value is found or the end of the array is reached.</a:t>
            </a:r>
          </a:p>
          <a:p>
            <a:r>
              <a:rPr lang="en-US" dirty="0" smtClean="0"/>
              <a:t>Can be applied to both sorted and unsorted list</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Search -  Algorithm</a:t>
            </a:r>
            <a:endParaRPr lang="en-US" dirty="0"/>
          </a:p>
        </p:txBody>
      </p:sp>
      <p:sp>
        <p:nvSpPr>
          <p:cNvPr id="3" name="Content Placeholder 2"/>
          <p:cNvSpPr>
            <a:spLocks noGrp="1"/>
          </p:cNvSpPr>
          <p:nvPr>
            <p:ph idx="1"/>
          </p:nvPr>
        </p:nvSpPr>
        <p:spPr/>
        <p:txBody>
          <a:bodyPr/>
          <a:lstStyle/>
          <a:p>
            <a:pPr lvl="1">
              <a:lnSpc>
                <a:spcPct val="90000"/>
              </a:lnSpc>
              <a:buFontTx/>
              <a:buNone/>
            </a:pPr>
            <a:r>
              <a:rPr lang="en-US" sz="2800" dirty="0" smtClean="0"/>
              <a:t>set found to false; </a:t>
            </a:r>
          </a:p>
          <a:p>
            <a:pPr lvl="1">
              <a:lnSpc>
                <a:spcPct val="90000"/>
              </a:lnSpc>
              <a:buFontTx/>
              <a:buNone/>
            </a:pPr>
            <a:r>
              <a:rPr lang="en-US" sz="2800" dirty="0" smtClean="0"/>
              <a:t>set position to –1; </a:t>
            </a:r>
          </a:p>
          <a:p>
            <a:pPr lvl="1">
              <a:lnSpc>
                <a:spcPct val="90000"/>
              </a:lnSpc>
              <a:buFontTx/>
              <a:buNone/>
            </a:pPr>
            <a:r>
              <a:rPr lang="en-US" sz="2800" dirty="0" smtClean="0"/>
              <a:t>set index to 0</a:t>
            </a:r>
          </a:p>
          <a:p>
            <a:pPr lvl="1">
              <a:lnSpc>
                <a:spcPct val="90000"/>
              </a:lnSpc>
              <a:buFontTx/>
              <a:buNone/>
            </a:pPr>
            <a:r>
              <a:rPr lang="en-US" sz="2800" dirty="0" smtClean="0"/>
              <a:t>	while (index &lt; number of elements) and (found is false)</a:t>
            </a:r>
          </a:p>
          <a:p>
            <a:pPr lvl="1">
              <a:lnSpc>
                <a:spcPct val="90000"/>
              </a:lnSpc>
              <a:buFontTx/>
              <a:buNone/>
            </a:pPr>
            <a:r>
              <a:rPr lang="en-US" sz="2800" dirty="0" smtClean="0"/>
              <a:t>		  if list[index] is equal to search value</a:t>
            </a:r>
          </a:p>
          <a:p>
            <a:pPr lvl="1">
              <a:lnSpc>
                <a:spcPct val="90000"/>
              </a:lnSpc>
              <a:buFontTx/>
              <a:buNone/>
            </a:pPr>
            <a:r>
              <a:rPr lang="en-US" sz="2800" dirty="0" smtClean="0"/>
              <a:t>   		     found = true</a:t>
            </a:r>
          </a:p>
          <a:p>
            <a:pPr lvl="1">
              <a:lnSpc>
                <a:spcPct val="90000"/>
              </a:lnSpc>
              <a:buFontTx/>
              <a:buNone/>
            </a:pPr>
            <a:r>
              <a:rPr lang="en-US" sz="2800" dirty="0" smtClean="0"/>
              <a:t>		     position = index</a:t>
            </a:r>
          </a:p>
          <a:p>
            <a:pPr lvl="1">
              <a:lnSpc>
                <a:spcPct val="90000"/>
              </a:lnSpc>
              <a:buFontTx/>
              <a:buNone/>
            </a:pPr>
            <a:r>
              <a:rPr lang="en-US" sz="2800" dirty="0" smtClean="0"/>
              <a:t>		  end if</a:t>
            </a:r>
          </a:p>
          <a:p>
            <a:pPr lvl="1">
              <a:lnSpc>
                <a:spcPct val="90000"/>
              </a:lnSpc>
              <a:buFontTx/>
              <a:buNone/>
            </a:pPr>
            <a:r>
              <a:rPr lang="en-US" sz="2800" dirty="0" smtClean="0"/>
              <a:t>		  add 1 to index</a:t>
            </a:r>
          </a:p>
          <a:p>
            <a:pPr lvl="1">
              <a:lnSpc>
                <a:spcPct val="90000"/>
              </a:lnSpc>
              <a:buFontTx/>
              <a:buNone/>
            </a:pPr>
            <a:r>
              <a:rPr lang="en-US" sz="2800" dirty="0" smtClean="0"/>
              <a:t>	end while</a:t>
            </a:r>
          </a:p>
          <a:p>
            <a:pPr lvl="1">
              <a:lnSpc>
                <a:spcPct val="90000"/>
              </a:lnSpc>
              <a:buFontTx/>
              <a:buNone/>
            </a:pPr>
            <a:r>
              <a:rPr lang="en-US" sz="2800" dirty="0" smtClean="0"/>
              <a:t>	return position</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Search - Program</a:t>
            </a:r>
            <a:endParaRPr lang="en-US" dirty="0"/>
          </a:p>
        </p:txBody>
      </p:sp>
      <p:sp>
        <p:nvSpPr>
          <p:cNvPr id="3" name="Content Placeholder 2"/>
          <p:cNvSpPr>
            <a:spLocks noGrp="1"/>
          </p:cNvSpPr>
          <p:nvPr>
            <p:ph idx="1"/>
          </p:nvPr>
        </p:nvSpPr>
        <p:spPr/>
        <p:txBody>
          <a:bodyPr/>
          <a:lstStyle/>
          <a:p>
            <a:pPr>
              <a:spcBef>
                <a:spcPts val="0"/>
              </a:spcBef>
              <a:buNone/>
            </a:pPr>
            <a:r>
              <a:rPr lang="en-US" sz="2400" dirty="0" err="1" smtClean="0"/>
              <a:t>Int</a:t>
            </a:r>
            <a:r>
              <a:rPr lang="en-US" sz="2400" dirty="0" smtClean="0"/>
              <a:t>  </a:t>
            </a:r>
            <a:r>
              <a:rPr lang="en-US" sz="2400" dirty="0" err="1" smtClean="0"/>
              <a:t>LinSearch</a:t>
            </a:r>
            <a:r>
              <a:rPr lang="en-US" sz="2400" dirty="0" smtClean="0"/>
              <a:t>(</a:t>
            </a:r>
            <a:r>
              <a:rPr lang="en-US" sz="2400" dirty="0" err="1" smtClean="0"/>
              <a:t>int</a:t>
            </a:r>
            <a:r>
              <a:rPr lang="en-US" sz="2400" dirty="0" smtClean="0"/>
              <a:t> [] list, </a:t>
            </a:r>
            <a:r>
              <a:rPr lang="en-US" sz="2400" dirty="0" err="1" smtClean="0"/>
              <a:t>int</a:t>
            </a:r>
            <a:r>
              <a:rPr lang="en-US" sz="2400" dirty="0" smtClean="0"/>
              <a:t> item, </a:t>
            </a:r>
            <a:r>
              <a:rPr lang="en-US" sz="2400" dirty="0" err="1" smtClean="0"/>
              <a:t>int</a:t>
            </a:r>
            <a:r>
              <a:rPr lang="en-US" sz="2400" dirty="0" smtClean="0"/>
              <a:t> size) {</a:t>
            </a:r>
          </a:p>
          <a:p>
            <a:pPr>
              <a:spcBef>
                <a:spcPts val="0"/>
              </a:spcBef>
              <a:buNone/>
            </a:pPr>
            <a:r>
              <a:rPr lang="en-US" sz="2400" dirty="0" smtClean="0"/>
              <a:t>      </a:t>
            </a:r>
            <a:r>
              <a:rPr lang="en-US" sz="2400" dirty="0" err="1" smtClean="0"/>
              <a:t>int</a:t>
            </a:r>
            <a:r>
              <a:rPr lang="en-US" sz="2400" dirty="0" smtClean="0"/>
              <a:t> found  = 0;</a:t>
            </a:r>
          </a:p>
          <a:p>
            <a:pPr>
              <a:spcBef>
                <a:spcPts val="0"/>
              </a:spcBef>
              <a:buNone/>
            </a:pPr>
            <a:r>
              <a:rPr lang="en-US" sz="2400" dirty="0" smtClean="0"/>
              <a:t>	  </a:t>
            </a:r>
            <a:r>
              <a:rPr lang="en-US" sz="2400" dirty="0" err="1" smtClean="0"/>
              <a:t>int</a:t>
            </a:r>
            <a:r>
              <a:rPr lang="en-US" sz="2400" dirty="0" smtClean="0"/>
              <a:t> position = -1;</a:t>
            </a:r>
          </a:p>
          <a:p>
            <a:pPr>
              <a:spcBef>
                <a:spcPts val="0"/>
              </a:spcBef>
              <a:buNone/>
            </a:pPr>
            <a:r>
              <a:rPr lang="en-US" sz="2400" dirty="0" smtClean="0"/>
              <a:t>	  </a:t>
            </a:r>
            <a:r>
              <a:rPr lang="en-US" sz="2400" dirty="0" err="1" smtClean="0"/>
              <a:t>int</a:t>
            </a:r>
            <a:r>
              <a:rPr lang="en-US" sz="2400" dirty="0" smtClean="0"/>
              <a:t> index = 0;	</a:t>
            </a:r>
          </a:p>
          <a:p>
            <a:pPr>
              <a:spcBef>
                <a:spcPts val="0"/>
              </a:spcBef>
              <a:buNone/>
            </a:pPr>
            <a:r>
              <a:rPr lang="en-US" sz="2400" dirty="0" smtClean="0"/>
              <a:t>     while (index &lt; size) &amp;&amp; (found == 0) {</a:t>
            </a:r>
          </a:p>
          <a:p>
            <a:pPr>
              <a:spcBef>
                <a:spcPts val="0"/>
              </a:spcBef>
              <a:buNone/>
            </a:pPr>
            <a:r>
              <a:rPr lang="en-US" sz="2400" dirty="0" smtClean="0"/>
              <a:t>         if (list[index] == item ) {</a:t>
            </a:r>
          </a:p>
          <a:p>
            <a:pPr>
              <a:spcBef>
                <a:spcPts val="0"/>
              </a:spcBef>
              <a:buNone/>
            </a:pPr>
            <a:r>
              <a:rPr lang="en-US" sz="2400" dirty="0" smtClean="0"/>
              <a:t>              found = 1;</a:t>
            </a:r>
          </a:p>
          <a:p>
            <a:pPr>
              <a:spcBef>
                <a:spcPts val="0"/>
              </a:spcBef>
              <a:buNone/>
            </a:pPr>
            <a:r>
              <a:rPr lang="en-US" sz="2400" dirty="0" smtClean="0"/>
              <a:t>		      position = index;</a:t>
            </a:r>
          </a:p>
          <a:p>
            <a:pPr>
              <a:spcBef>
                <a:spcPts val="0"/>
              </a:spcBef>
              <a:buNone/>
            </a:pPr>
            <a:r>
              <a:rPr lang="en-US" sz="2400" dirty="0" smtClean="0"/>
              <a:t>         } </a:t>
            </a:r>
            <a:r>
              <a:rPr lang="en-US" sz="2400" dirty="0" smtClean="0">
                <a:solidFill>
                  <a:srgbClr val="006600"/>
                </a:solidFill>
              </a:rPr>
              <a:t>// end if</a:t>
            </a:r>
          </a:p>
          <a:p>
            <a:pPr>
              <a:spcBef>
                <a:spcPts val="0"/>
              </a:spcBef>
              <a:buNone/>
            </a:pPr>
            <a:r>
              <a:rPr lang="en-US" sz="2400" dirty="0" smtClean="0"/>
              <a:t>         index++;</a:t>
            </a:r>
          </a:p>
          <a:p>
            <a:pPr>
              <a:spcBef>
                <a:spcPts val="0"/>
              </a:spcBef>
              <a:buNone/>
            </a:pPr>
            <a:r>
              <a:rPr lang="en-US" sz="2400" dirty="0" smtClean="0"/>
              <a:t>     }  </a:t>
            </a:r>
            <a:r>
              <a:rPr lang="en-US" sz="2400" dirty="0" smtClean="0">
                <a:solidFill>
                  <a:srgbClr val="006600"/>
                </a:solidFill>
              </a:rPr>
              <a:t>// end of while</a:t>
            </a:r>
          </a:p>
          <a:p>
            <a:pPr>
              <a:spcBef>
                <a:spcPts val="0"/>
              </a:spcBef>
              <a:buNone/>
            </a:pPr>
            <a:r>
              <a:rPr lang="en-US" sz="2400" dirty="0" smtClean="0"/>
              <a:t>     return position;</a:t>
            </a:r>
          </a:p>
          <a:p>
            <a:pPr>
              <a:spcBef>
                <a:spcPts val="0"/>
              </a:spcBef>
              <a:buNone/>
            </a:pPr>
            <a:r>
              <a:rPr lang="en-US" sz="2400" dirty="0" smtClean="0"/>
              <a:t>} </a:t>
            </a:r>
            <a:r>
              <a:rPr lang="en-US" sz="2400" dirty="0" smtClean="0">
                <a:solidFill>
                  <a:srgbClr val="006600"/>
                </a:solidFill>
              </a:rPr>
              <a:t>// end of function </a:t>
            </a:r>
            <a:r>
              <a:rPr lang="en-US" sz="2400" dirty="0" err="1" smtClean="0">
                <a:solidFill>
                  <a:srgbClr val="006600"/>
                </a:solidFill>
              </a:rPr>
              <a:t>LinSearch</a:t>
            </a:r>
            <a:endParaRPr lang="en-US" dirty="0" smtClean="0">
              <a:solidFill>
                <a:srgbClr val="006600"/>
              </a:solidFill>
            </a:endParaRPr>
          </a:p>
          <a:p>
            <a:pPr>
              <a:spcBef>
                <a:spcPts val="0"/>
              </a:spcBef>
              <a:buNone/>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Search - Example</a:t>
            </a:r>
            <a:endParaRPr lang="en-US" dirty="0"/>
          </a:p>
        </p:txBody>
      </p:sp>
      <p:sp>
        <p:nvSpPr>
          <p:cNvPr id="3" name="Content Placeholder 2"/>
          <p:cNvSpPr>
            <a:spLocks noGrp="1"/>
          </p:cNvSpPr>
          <p:nvPr>
            <p:ph idx="1"/>
          </p:nvPr>
        </p:nvSpPr>
        <p:spPr>
          <a:xfrm>
            <a:off x="304800" y="1066800"/>
            <a:ext cx="8534400" cy="3810000"/>
          </a:xfrm>
        </p:spPr>
        <p:txBody>
          <a:bodyPr/>
          <a:lstStyle/>
          <a:p>
            <a:r>
              <a:rPr lang="en-US" dirty="0" smtClean="0"/>
              <a:t>Array </a:t>
            </a:r>
            <a:r>
              <a:rPr lang="en-US" dirty="0" err="1" smtClean="0">
                <a:latin typeface="Courier New" pitchFamily="49" charset="0"/>
              </a:rPr>
              <a:t>numlist</a:t>
            </a:r>
            <a:r>
              <a:rPr lang="en-US" dirty="0" smtClean="0"/>
              <a:t> contains:</a:t>
            </a:r>
          </a:p>
          <a:p>
            <a:endParaRPr lang="en-US" dirty="0" smtClean="0"/>
          </a:p>
          <a:p>
            <a:endParaRPr lang="en-US" dirty="0" smtClean="0"/>
          </a:p>
          <a:p>
            <a:r>
              <a:rPr lang="en-US" dirty="0" smtClean="0"/>
              <a:t>Searching for the </a:t>
            </a:r>
            <a:r>
              <a:rPr lang="en-US" dirty="0" err="1" smtClean="0"/>
              <a:t>the</a:t>
            </a:r>
            <a:r>
              <a:rPr lang="en-US" dirty="0" smtClean="0"/>
              <a:t> value </a:t>
            </a:r>
            <a:r>
              <a:rPr lang="en-US" dirty="0" smtClean="0">
                <a:latin typeface="Courier New" pitchFamily="49" charset="0"/>
              </a:rPr>
              <a:t>11</a:t>
            </a:r>
            <a:r>
              <a:rPr lang="en-US" dirty="0" smtClean="0"/>
              <a:t>, linear search examines </a:t>
            </a:r>
            <a:r>
              <a:rPr lang="en-US" dirty="0" smtClean="0">
                <a:latin typeface="Courier New" pitchFamily="49" charset="0"/>
              </a:rPr>
              <a:t>17, 23, 5,</a:t>
            </a:r>
            <a:r>
              <a:rPr lang="en-US" dirty="0" smtClean="0"/>
              <a:t> and </a:t>
            </a:r>
            <a:r>
              <a:rPr lang="en-US" dirty="0" smtClean="0">
                <a:latin typeface="Courier New" pitchFamily="49" charset="0"/>
              </a:rPr>
              <a:t>11</a:t>
            </a:r>
          </a:p>
          <a:p>
            <a:r>
              <a:rPr lang="en-US" dirty="0" smtClean="0"/>
              <a:t>Searching for the </a:t>
            </a:r>
            <a:r>
              <a:rPr lang="en-US" dirty="0" err="1" smtClean="0"/>
              <a:t>the</a:t>
            </a:r>
            <a:r>
              <a:rPr lang="en-US" dirty="0" smtClean="0"/>
              <a:t> value </a:t>
            </a:r>
            <a:r>
              <a:rPr lang="en-US" dirty="0" smtClean="0">
                <a:latin typeface="Courier New" pitchFamily="49" charset="0"/>
              </a:rPr>
              <a:t>7</a:t>
            </a:r>
            <a:r>
              <a:rPr lang="en-US" dirty="0" smtClean="0"/>
              <a:t>, linear search examines </a:t>
            </a:r>
            <a:r>
              <a:rPr lang="en-US" dirty="0" smtClean="0">
                <a:latin typeface="Courier New" pitchFamily="49" charset="0"/>
              </a:rPr>
              <a:t>17, 23, 5, 11, 2, 29,</a:t>
            </a:r>
            <a:r>
              <a:rPr lang="en-US" dirty="0" smtClean="0"/>
              <a:t> and </a:t>
            </a:r>
            <a:r>
              <a:rPr lang="en-US" dirty="0" smtClean="0">
                <a:latin typeface="Courier New" pitchFamily="49" charset="0"/>
              </a:rPr>
              <a:t>3</a:t>
            </a:r>
          </a:p>
          <a:p>
            <a:endParaRPr lang="en-US" dirty="0"/>
          </a:p>
        </p:txBody>
      </p:sp>
      <p:graphicFrame>
        <p:nvGraphicFramePr>
          <p:cNvPr id="4" name="Group 4"/>
          <p:cNvGraphicFramePr>
            <a:graphicFrameLocks noGrp="1"/>
          </p:cNvGraphicFramePr>
          <p:nvPr/>
        </p:nvGraphicFramePr>
        <p:xfrm>
          <a:off x="1295400" y="1752600"/>
          <a:ext cx="6096000" cy="762000"/>
        </p:xfrm>
        <a:graphic>
          <a:graphicData uri="http://schemas.openxmlformats.org/drawingml/2006/table">
            <a:tbl>
              <a:tblPr/>
              <a:tblGrid>
                <a:gridCol w="871538"/>
                <a:gridCol w="869950"/>
                <a:gridCol w="871537"/>
                <a:gridCol w="869950"/>
                <a:gridCol w="871538"/>
                <a:gridCol w="869950"/>
                <a:gridCol w="871537"/>
              </a:tblGrid>
              <a:tr h="762000">
                <a:tc>
                  <a:txBody>
                    <a:bodyPr/>
                    <a:lstStyle/>
                    <a:p>
                      <a:pPr marL="0" marR="0" lvl="0" indent="0" algn="ctr" defTabSz="914400" rtl="0" eaLnBrk="1" fontAlgn="base" latinLnBrk="0" hangingPunct="1">
                        <a:lnSpc>
                          <a:spcPct val="130000"/>
                        </a:lnSpc>
                        <a:spcBef>
                          <a:spcPct val="20000"/>
                        </a:spcBef>
                        <a:spcAft>
                          <a:spcPct val="0"/>
                        </a:spcAft>
                        <a:buClrTx/>
                        <a:buSzPct val="125000"/>
                        <a:buFontTx/>
                        <a:buNone/>
                        <a:tabLst/>
                      </a:pPr>
                      <a:r>
                        <a:rPr kumimoji="0" lang="en-US" sz="2800" b="0" i="0" u="none" strike="noStrike" cap="none" normalizeH="0" baseline="0" dirty="0" smtClean="0">
                          <a:ln>
                            <a:noFill/>
                          </a:ln>
                          <a:solidFill>
                            <a:schemeClr val="tx1"/>
                          </a:solidFill>
                          <a:effectLst/>
                          <a:latin typeface="Courier New" pitchFamily="49" charset="0"/>
                        </a:rPr>
                        <a:t>17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30000"/>
                        </a:lnSpc>
                        <a:spcBef>
                          <a:spcPct val="20000"/>
                        </a:spcBef>
                        <a:spcAft>
                          <a:spcPct val="0"/>
                        </a:spcAft>
                        <a:buClrTx/>
                        <a:buSzPct val="125000"/>
                        <a:buFontTx/>
                        <a:buNone/>
                        <a:tabLst/>
                      </a:pPr>
                      <a:r>
                        <a:rPr kumimoji="0" lang="en-US" sz="2800" b="0" i="0" u="none" strike="noStrike" cap="none" normalizeH="0" baseline="0" smtClean="0">
                          <a:ln>
                            <a:noFill/>
                          </a:ln>
                          <a:solidFill>
                            <a:schemeClr val="tx1"/>
                          </a:solidFill>
                          <a:effectLst/>
                          <a:latin typeface="Courier New" pitchFamily="49" charset="0"/>
                        </a:rPr>
                        <a:t>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30000"/>
                        </a:lnSpc>
                        <a:spcBef>
                          <a:spcPct val="20000"/>
                        </a:spcBef>
                        <a:spcAft>
                          <a:spcPct val="0"/>
                        </a:spcAft>
                        <a:buClrTx/>
                        <a:buSzPct val="125000"/>
                        <a:buFontTx/>
                        <a:buNone/>
                        <a:tabLst/>
                      </a:pPr>
                      <a:r>
                        <a:rPr kumimoji="0" lang="en-US" sz="2800" b="0" i="0" u="none" strike="noStrike" cap="none" normalizeH="0" baseline="0" smtClean="0">
                          <a:ln>
                            <a:noFill/>
                          </a:ln>
                          <a:solidFill>
                            <a:schemeClr val="tx1"/>
                          </a:solidFill>
                          <a:effectLst/>
                          <a:latin typeface="Courier New" pitchFamily="49"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30000"/>
                        </a:lnSpc>
                        <a:spcBef>
                          <a:spcPct val="20000"/>
                        </a:spcBef>
                        <a:spcAft>
                          <a:spcPct val="0"/>
                        </a:spcAft>
                        <a:buClrTx/>
                        <a:buSzPct val="125000"/>
                        <a:buFontTx/>
                        <a:buNone/>
                        <a:tabLst/>
                      </a:pPr>
                      <a:r>
                        <a:rPr kumimoji="0" lang="en-US" sz="2800" b="0" i="0" u="none" strike="noStrike" cap="none" normalizeH="0" baseline="0" smtClean="0">
                          <a:ln>
                            <a:noFill/>
                          </a:ln>
                          <a:solidFill>
                            <a:schemeClr val="tx1"/>
                          </a:solidFill>
                          <a:effectLst/>
                          <a:latin typeface="Courier New" pitchFamily="49"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30000"/>
                        </a:lnSpc>
                        <a:spcBef>
                          <a:spcPct val="20000"/>
                        </a:spcBef>
                        <a:spcAft>
                          <a:spcPct val="0"/>
                        </a:spcAft>
                        <a:buClrTx/>
                        <a:buSzPct val="125000"/>
                        <a:buFontTx/>
                        <a:buNone/>
                        <a:tabLst/>
                      </a:pPr>
                      <a:r>
                        <a:rPr kumimoji="0" lang="en-US" sz="2800" b="0" i="0" u="none" strike="noStrike" cap="none" normalizeH="0" baseline="0" smtClean="0">
                          <a:ln>
                            <a:noFill/>
                          </a:ln>
                          <a:solidFill>
                            <a:schemeClr val="tx1"/>
                          </a:solidFill>
                          <a:effectLst/>
                          <a:latin typeface="Courier New" pitchFamily="49"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30000"/>
                        </a:lnSpc>
                        <a:spcBef>
                          <a:spcPct val="20000"/>
                        </a:spcBef>
                        <a:spcAft>
                          <a:spcPct val="0"/>
                        </a:spcAft>
                        <a:buClrTx/>
                        <a:buSzPct val="125000"/>
                        <a:buFontTx/>
                        <a:buNone/>
                        <a:tabLst/>
                      </a:pPr>
                      <a:r>
                        <a:rPr kumimoji="0" lang="en-US" sz="2800" b="0" i="0" u="none" strike="noStrike" cap="none" normalizeH="0" baseline="0" dirty="0" smtClean="0">
                          <a:ln>
                            <a:noFill/>
                          </a:ln>
                          <a:solidFill>
                            <a:schemeClr val="tx1"/>
                          </a:solidFill>
                          <a:effectLst/>
                          <a:latin typeface="Courier New" pitchFamily="49" charset="0"/>
                        </a:rPr>
                        <a:t>29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30000"/>
                        </a:lnSpc>
                        <a:spcBef>
                          <a:spcPct val="20000"/>
                        </a:spcBef>
                        <a:spcAft>
                          <a:spcPct val="0"/>
                        </a:spcAft>
                        <a:buClrTx/>
                        <a:buSzPct val="125000"/>
                        <a:buFontTx/>
                        <a:buNone/>
                        <a:tabLst/>
                      </a:pPr>
                      <a:r>
                        <a:rPr kumimoji="0" lang="en-US" sz="2800" b="0" i="0" u="none" strike="noStrike" cap="none" normalizeH="0" baseline="0" dirty="0" smtClean="0">
                          <a:ln>
                            <a:noFill/>
                          </a:ln>
                          <a:solidFill>
                            <a:schemeClr val="tx1"/>
                          </a:solidFill>
                          <a:effectLst/>
                          <a:latin typeface="Courier New" pitchFamily="49"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Search - Tradeoffs</a:t>
            </a:r>
            <a:endParaRPr lang="en-US" dirty="0"/>
          </a:p>
        </p:txBody>
      </p:sp>
      <p:sp>
        <p:nvSpPr>
          <p:cNvPr id="3" name="Content Placeholder 2"/>
          <p:cNvSpPr>
            <a:spLocks noGrp="1"/>
          </p:cNvSpPr>
          <p:nvPr>
            <p:ph idx="1"/>
          </p:nvPr>
        </p:nvSpPr>
        <p:spPr/>
        <p:txBody>
          <a:bodyPr/>
          <a:lstStyle/>
          <a:p>
            <a:r>
              <a:rPr lang="en-US" dirty="0" smtClean="0"/>
              <a:t>Benefits:</a:t>
            </a:r>
          </a:p>
          <a:p>
            <a:pPr lvl="1"/>
            <a:r>
              <a:rPr lang="en-US" dirty="0" smtClean="0"/>
              <a:t>Easy algorithm to understand</a:t>
            </a:r>
          </a:p>
          <a:p>
            <a:pPr lvl="1"/>
            <a:r>
              <a:rPr lang="en-US" dirty="0" smtClean="0"/>
              <a:t>Array can be in any order</a:t>
            </a:r>
          </a:p>
          <a:p>
            <a:r>
              <a:rPr lang="en-US" dirty="0" smtClean="0"/>
              <a:t>Disadvantages:</a:t>
            </a:r>
          </a:p>
          <a:p>
            <a:pPr lvl="1"/>
            <a:r>
              <a:rPr lang="en-US" dirty="0" smtClean="0"/>
              <a:t>Inefficient (slow): </a:t>
            </a:r>
          </a:p>
          <a:p>
            <a:pPr lvl="1"/>
            <a:r>
              <a:rPr lang="en-US" dirty="0" smtClean="0"/>
              <a:t>For array of N elements, examines N/2 elements on average for value in array, </a:t>
            </a:r>
          </a:p>
          <a:p>
            <a:pPr lvl="1"/>
            <a:r>
              <a:rPr lang="en-US" dirty="0" smtClean="0"/>
              <a:t>N elements for value not in array</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Search Analysis</a:t>
            </a:r>
            <a:endParaRPr lang="en-US" dirty="0"/>
          </a:p>
        </p:txBody>
      </p:sp>
      <p:sp>
        <p:nvSpPr>
          <p:cNvPr id="3" name="Content Placeholder 2"/>
          <p:cNvSpPr>
            <a:spLocks noGrp="1"/>
          </p:cNvSpPr>
          <p:nvPr>
            <p:ph idx="1"/>
          </p:nvPr>
        </p:nvSpPr>
        <p:spPr/>
        <p:txBody>
          <a:bodyPr/>
          <a:lstStyle/>
          <a:p>
            <a:r>
              <a:rPr lang="en-US" dirty="0" smtClean="0"/>
              <a:t>For a list with </a:t>
            </a:r>
            <a:r>
              <a:rPr lang="en-US" i="1" dirty="0" smtClean="0"/>
              <a:t>n</a:t>
            </a:r>
            <a:r>
              <a:rPr lang="en-US" dirty="0" smtClean="0"/>
              <a:t> items, </a:t>
            </a:r>
          </a:p>
          <a:p>
            <a:r>
              <a:rPr lang="en-US" dirty="0" smtClean="0"/>
              <a:t>the best case is when the value is equal to the first element of the list, in which case only one comparison is needed. </a:t>
            </a:r>
          </a:p>
          <a:p>
            <a:r>
              <a:rPr lang="en-US" dirty="0" smtClean="0"/>
              <a:t>The worst case is when the value is not in the list (or occurs only once at the end of the list), in which case </a:t>
            </a:r>
            <a:r>
              <a:rPr lang="en-US" i="1" dirty="0" smtClean="0"/>
              <a:t>n</a:t>
            </a:r>
            <a:r>
              <a:rPr lang="en-US" dirty="0" smtClean="0"/>
              <a:t> comparisons are needed.</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Search Analysis</a:t>
            </a:r>
            <a:endParaRPr lang="en-US" dirty="0"/>
          </a:p>
        </p:txBody>
      </p:sp>
      <p:sp>
        <p:nvSpPr>
          <p:cNvPr id="3" name="Content Placeholder 2"/>
          <p:cNvSpPr>
            <a:spLocks noGrp="1"/>
          </p:cNvSpPr>
          <p:nvPr>
            <p:ph idx="1"/>
          </p:nvPr>
        </p:nvSpPr>
        <p:spPr>
          <a:xfrm>
            <a:off x="304800" y="1066800"/>
            <a:ext cx="8534400" cy="5638800"/>
          </a:xfrm>
        </p:spPr>
        <p:txBody>
          <a:bodyPr>
            <a:normAutofit fontScale="77500" lnSpcReduction="20000"/>
          </a:bodyPr>
          <a:lstStyle/>
          <a:p>
            <a:r>
              <a:rPr lang="en-US" dirty="0" smtClean="0"/>
              <a:t>If the value being sought occurs </a:t>
            </a:r>
            <a:r>
              <a:rPr lang="en-US" i="1" dirty="0" smtClean="0"/>
              <a:t>k</a:t>
            </a:r>
            <a:r>
              <a:rPr lang="en-US" dirty="0" smtClean="0"/>
              <a:t> times in the list, and </a:t>
            </a:r>
          </a:p>
          <a:p>
            <a:r>
              <a:rPr lang="en-US" dirty="0" smtClean="0"/>
              <a:t>all orderings of the list are equally likely, the expected number of comparisons is</a:t>
            </a:r>
          </a:p>
          <a:p>
            <a:r>
              <a:rPr lang="en-US" dirty="0" smtClean="0"/>
              <a:t>If k=0 then it is n</a:t>
            </a:r>
          </a:p>
          <a:p>
            <a:r>
              <a:rPr lang="en-US" dirty="0" smtClean="0"/>
              <a:t>If 1&lt;=k&lt;=n then it is (n+1) / (k+1)</a:t>
            </a:r>
          </a:p>
          <a:p>
            <a:r>
              <a:rPr lang="en-US" dirty="0" smtClean="0"/>
              <a:t>For example, if the value being sought occurs once in the list, and all orderings of the list are equally likely, the expected number of comparisons is  (n+1) /2</a:t>
            </a:r>
          </a:p>
          <a:p>
            <a:r>
              <a:rPr lang="en-US" dirty="0" smtClean="0"/>
              <a:t>However, if it is </a:t>
            </a:r>
            <a:r>
              <a:rPr lang="en-US" i="1" dirty="0" smtClean="0"/>
              <a:t>known</a:t>
            </a:r>
            <a:r>
              <a:rPr lang="en-US" dirty="0" smtClean="0"/>
              <a:t> that it occurs once, then at most </a:t>
            </a:r>
            <a:r>
              <a:rPr lang="en-US" i="1" dirty="0" smtClean="0"/>
              <a:t>n</a:t>
            </a:r>
            <a:r>
              <a:rPr lang="en-US" dirty="0" smtClean="0"/>
              <a:t> - 1 comparisons are needed, and the expected number of comparisons is</a:t>
            </a:r>
          </a:p>
          <a:p>
            <a:r>
              <a:rPr lang="en-US" dirty="0" smtClean="0"/>
              <a:t>((n+2)(n-1)) / 2n</a:t>
            </a:r>
          </a:p>
          <a:p>
            <a:r>
              <a:rPr lang="en-US" dirty="0" smtClean="0"/>
              <a:t>(for example, for n = 2 this is 1, corresponding to a single if-then-else construct).</a:t>
            </a:r>
          </a:p>
          <a:p>
            <a:r>
              <a:rPr lang="en-US" dirty="0" smtClean="0"/>
              <a:t>Either way, </a:t>
            </a:r>
            <a:r>
              <a:rPr lang="en-US" dirty="0" smtClean="0">
                <a:solidFill>
                  <a:srgbClr val="0000CC"/>
                </a:solidFill>
              </a:rPr>
              <a:t>asymptotically </a:t>
            </a:r>
            <a:r>
              <a:rPr lang="en-US" dirty="0" smtClean="0"/>
              <a:t>the worst-case cost and the expected cost of linear search are both O(n).</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Non-Uniform Probabilities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performance of linear search improves if the desired value is more likely to be near the beginning of the list than to its end. </a:t>
            </a:r>
          </a:p>
          <a:p>
            <a:r>
              <a:rPr lang="en-US" dirty="0" smtClean="0"/>
              <a:t>Therefore, if some values are much more likely to be searched than others, it is desirable to place them at the beginning of the list.</a:t>
            </a:r>
          </a:p>
          <a:p>
            <a:r>
              <a:rPr lang="en-US" dirty="0" smtClean="0"/>
              <a:t>In particular, when the list items are arranged in order of decreasing probability, and these probabilities are geometrically distributed, the cost of linear search is only </a:t>
            </a:r>
            <a:r>
              <a:rPr lang="en-US" dirty="0" smtClean="0">
                <a:solidFill>
                  <a:srgbClr val="0000CC"/>
                </a:solidFill>
              </a:rPr>
              <a:t>O(1). </a:t>
            </a:r>
          </a:p>
          <a:p>
            <a:r>
              <a:rPr lang="en-US" dirty="0" smtClean="0"/>
              <a:t>If the table size n is large enough, linear search will be faster than </a:t>
            </a:r>
            <a:r>
              <a:rPr lang="en-US" dirty="0" smtClean="0">
                <a:solidFill>
                  <a:srgbClr val="0000CC"/>
                </a:solidFill>
              </a:rPr>
              <a:t>binary search</a:t>
            </a:r>
            <a:r>
              <a:rPr lang="en-US" dirty="0" smtClean="0"/>
              <a:t>, whose cost is </a:t>
            </a:r>
            <a:r>
              <a:rPr lang="en-US" dirty="0" smtClean="0">
                <a:solidFill>
                  <a:srgbClr val="0000CC"/>
                </a:solidFill>
              </a:rPr>
              <a:t>O(log n)</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Search -  Application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Linear search is usually very simple to implement, and is practical when the list has only a few elements, or when performing a single search in an unordered list.</a:t>
            </a:r>
          </a:p>
          <a:p>
            <a:r>
              <a:rPr lang="en-US" dirty="0" smtClean="0"/>
              <a:t>When many values have to be searched in the same list, it often pays to pre-process the list in order to use a faster method. </a:t>
            </a:r>
          </a:p>
          <a:p>
            <a:pPr lvl="1"/>
            <a:r>
              <a:rPr lang="en-US" dirty="0" smtClean="0"/>
              <a:t>For example, one may sort the list and use binary search, or build any efficient search data structure from it. Should the content of the list change frequently, repeated re-organization may be more trouble than it is worth.</a:t>
            </a:r>
          </a:p>
          <a:p>
            <a:r>
              <a:rPr lang="en-US" dirty="0" smtClean="0"/>
              <a:t>As a result, even though in theory other search algorithms may be faster than linear search (for instance binary search), in practice even on medium sized arrays (around 100 items or less) it might be infeasible to use anything else. On larger arrays, it only makes sense to use other, faster search methods if the data is large enough, because the initial time to prepare (sort) the data is comparable to many linear searches</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Search - </a:t>
            </a:r>
            <a:r>
              <a:rPr lang="en-US" dirty="0" err="1" smtClean="0"/>
              <a:t>Pseudocode</a:t>
            </a:r>
            <a:endParaRPr lang="en-US" dirty="0"/>
          </a:p>
        </p:txBody>
      </p:sp>
      <p:sp>
        <p:nvSpPr>
          <p:cNvPr id="3" name="Content Placeholder 2"/>
          <p:cNvSpPr>
            <a:spLocks noGrp="1"/>
          </p:cNvSpPr>
          <p:nvPr>
            <p:ph idx="1"/>
          </p:nvPr>
        </p:nvSpPr>
        <p:spPr/>
        <p:txBody>
          <a:bodyPr/>
          <a:lstStyle/>
          <a:p>
            <a:r>
              <a:rPr lang="en-US" dirty="0" smtClean="0"/>
              <a:t>Forward iteration</a:t>
            </a:r>
          </a:p>
          <a:p>
            <a:r>
              <a:rPr lang="en-US" dirty="0" smtClean="0"/>
              <a:t>This </a:t>
            </a:r>
            <a:r>
              <a:rPr lang="en-US" dirty="0" err="1" smtClean="0"/>
              <a:t>pseudocode</a:t>
            </a:r>
            <a:r>
              <a:rPr lang="en-US" dirty="0" smtClean="0"/>
              <a:t> describes a typical variant of linear search, where the result of the search is supposed to be either the location of the list item where the desired value was found; or an invalid location Λ, to indicate that the desired element does not occur in the list.</a:t>
            </a:r>
          </a:p>
          <a:p>
            <a:pPr>
              <a:buNone/>
            </a:pPr>
            <a:r>
              <a:rPr lang="en-US" sz="2400" dirty="0" smtClean="0">
                <a:latin typeface="Courier New" pitchFamily="49" charset="0"/>
                <a:cs typeface="Courier New" pitchFamily="49" charset="0"/>
              </a:rPr>
              <a:t>For each item in the list: </a:t>
            </a:r>
          </a:p>
          <a:p>
            <a:pPr lvl="1">
              <a:buNone/>
            </a:pPr>
            <a:r>
              <a:rPr lang="en-US" sz="2400" dirty="0" smtClean="0">
                <a:latin typeface="Courier New" pitchFamily="49" charset="0"/>
                <a:cs typeface="Courier New" pitchFamily="49" charset="0"/>
              </a:rPr>
              <a:t>if that item has the desired value, </a:t>
            </a:r>
          </a:p>
          <a:p>
            <a:pPr lvl="2">
              <a:buNone/>
            </a:pPr>
            <a:r>
              <a:rPr lang="en-US" sz="2400" dirty="0" smtClean="0">
                <a:latin typeface="Courier New" pitchFamily="49" charset="0"/>
                <a:cs typeface="Courier New" pitchFamily="49" charset="0"/>
              </a:rPr>
              <a:t>stop the search and return the item's location. </a:t>
            </a:r>
          </a:p>
          <a:p>
            <a:pPr>
              <a:buNone/>
            </a:pPr>
            <a:r>
              <a:rPr lang="en-US" sz="2400" dirty="0" smtClean="0">
                <a:latin typeface="Courier New" pitchFamily="49" charset="0"/>
                <a:cs typeface="Courier New" pitchFamily="49" charset="0"/>
              </a:rPr>
              <a:t>Return </a:t>
            </a:r>
            <a:r>
              <a:rPr lang="en-US" sz="2400" i="1" dirty="0" smtClean="0">
                <a:latin typeface="Courier New" pitchFamily="49" charset="0"/>
                <a:cs typeface="Courier New" pitchFamily="49" charset="0"/>
              </a:rPr>
              <a:t>Λ</a:t>
            </a:r>
            <a:r>
              <a:rPr lang="en-US" sz="2400" dirty="0" smtClean="0">
                <a:latin typeface="Courier New" pitchFamily="49" charset="0"/>
                <a:cs typeface="Courier New" pitchFamily="49" charset="0"/>
              </a:rPr>
              <a:t>.</a:t>
            </a:r>
            <a:endParaRPr lang="en-US" sz="2400" dirty="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Search - </a:t>
            </a:r>
            <a:r>
              <a:rPr lang="en-US" dirty="0" err="1" smtClean="0"/>
              <a:t>Pseudocode</a:t>
            </a:r>
            <a:endParaRPr lang="en-US" dirty="0"/>
          </a:p>
        </p:txBody>
      </p:sp>
      <p:sp>
        <p:nvSpPr>
          <p:cNvPr id="3" name="Content Placeholder 2"/>
          <p:cNvSpPr>
            <a:spLocks noGrp="1"/>
          </p:cNvSpPr>
          <p:nvPr>
            <p:ph idx="1"/>
          </p:nvPr>
        </p:nvSpPr>
        <p:spPr/>
        <p:txBody>
          <a:bodyPr>
            <a:normAutofit lnSpcReduction="10000"/>
          </a:bodyPr>
          <a:lstStyle/>
          <a:p>
            <a:r>
              <a:rPr lang="en-US" dirty="0" smtClean="0"/>
              <a:t>In this </a:t>
            </a:r>
            <a:r>
              <a:rPr lang="en-US" dirty="0" err="1" smtClean="0"/>
              <a:t>pseudocode</a:t>
            </a:r>
            <a:r>
              <a:rPr lang="en-US" dirty="0" smtClean="0"/>
              <a:t>, the last line is executed only after all list items have been examined with none matching.</a:t>
            </a:r>
          </a:p>
          <a:p>
            <a:r>
              <a:rPr lang="en-US" dirty="0" smtClean="0"/>
              <a:t>If the list is stored as an array data structure, the location may be the index of the item found (usually between 1 and n, or 0 and n−1). </a:t>
            </a:r>
          </a:p>
          <a:p>
            <a:pPr lvl="1"/>
            <a:r>
              <a:rPr lang="en-US" dirty="0" smtClean="0"/>
              <a:t>In that case the invalid location Λ can be any index before the first element (such as 0 or −1, respectively) or after the last one (n+1 or n, respectively).</a:t>
            </a:r>
          </a:p>
          <a:p>
            <a:r>
              <a:rPr lang="en-US" dirty="0" smtClean="0"/>
              <a:t>If the list is a simply linked list, then the item's location is its reference, and Λ is usually the null pointer.</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Searching in Reverse Order</a:t>
            </a:r>
            <a:endParaRPr lang="en-US" dirty="0"/>
          </a:p>
        </p:txBody>
      </p:sp>
      <p:sp>
        <p:nvSpPr>
          <p:cNvPr id="3" name="Content Placeholder 2"/>
          <p:cNvSpPr>
            <a:spLocks noGrp="1"/>
          </p:cNvSpPr>
          <p:nvPr>
            <p:ph idx="1"/>
          </p:nvPr>
        </p:nvSpPr>
        <p:spPr/>
        <p:txBody>
          <a:bodyPr/>
          <a:lstStyle/>
          <a:p>
            <a:r>
              <a:rPr lang="en-US" dirty="0" smtClean="0"/>
              <a:t>Linear search in an array is usually programmed by stepping up an index variable until it reaches the last index. </a:t>
            </a:r>
          </a:p>
          <a:p>
            <a:r>
              <a:rPr lang="en-US" dirty="0" smtClean="0"/>
              <a:t>This normally requires two comparison instructions for each list item: </a:t>
            </a:r>
          </a:p>
          <a:p>
            <a:pPr lvl="1"/>
            <a:r>
              <a:rPr lang="en-US" dirty="0" smtClean="0"/>
              <a:t>one to check whether the index has reached the end of the array, and </a:t>
            </a:r>
          </a:p>
          <a:p>
            <a:pPr lvl="1"/>
            <a:r>
              <a:rPr lang="en-US" dirty="0" smtClean="0"/>
              <a:t>another one to check whether the item has the desired value. </a:t>
            </a:r>
          </a:p>
          <a:p>
            <a:r>
              <a:rPr lang="en-US" dirty="0" smtClean="0"/>
              <a:t>In many computers, one can reduce the work of the first comparison by scanning the items in reverse order.</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Searching in Reverse Order</a:t>
            </a:r>
            <a:endParaRPr lang="en-US" dirty="0"/>
          </a:p>
        </p:txBody>
      </p:sp>
      <p:sp>
        <p:nvSpPr>
          <p:cNvPr id="3" name="Content Placeholder 2"/>
          <p:cNvSpPr>
            <a:spLocks noGrp="1"/>
          </p:cNvSpPr>
          <p:nvPr>
            <p:ph idx="1"/>
          </p:nvPr>
        </p:nvSpPr>
        <p:spPr/>
        <p:txBody>
          <a:bodyPr/>
          <a:lstStyle/>
          <a:p>
            <a:r>
              <a:rPr lang="en-US" dirty="0" smtClean="0"/>
              <a:t>Suppose an array </a:t>
            </a:r>
            <a:r>
              <a:rPr lang="en-US" i="1" dirty="0" smtClean="0"/>
              <a:t>A</a:t>
            </a:r>
            <a:r>
              <a:rPr lang="en-US" dirty="0" smtClean="0"/>
              <a:t> with elements indexed 1 to </a:t>
            </a:r>
            <a:r>
              <a:rPr lang="en-US" i="1" dirty="0" smtClean="0"/>
              <a:t>n</a:t>
            </a:r>
            <a:r>
              <a:rPr lang="en-US" dirty="0" smtClean="0"/>
              <a:t> is to be searched for a value </a:t>
            </a:r>
            <a:r>
              <a:rPr lang="en-US" i="1" dirty="0" smtClean="0"/>
              <a:t>x</a:t>
            </a:r>
            <a:r>
              <a:rPr lang="en-US" dirty="0" smtClean="0"/>
              <a:t>. The following </a:t>
            </a:r>
            <a:r>
              <a:rPr lang="en-US" dirty="0" err="1" smtClean="0"/>
              <a:t>pseudocode</a:t>
            </a:r>
            <a:r>
              <a:rPr lang="en-US" dirty="0" smtClean="0"/>
              <a:t> performs a forward search, returning </a:t>
            </a:r>
            <a:r>
              <a:rPr lang="en-US" i="1" dirty="0" smtClean="0"/>
              <a:t>n + 1</a:t>
            </a:r>
            <a:r>
              <a:rPr lang="en-US" dirty="0" smtClean="0"/>
              <a:t> if the value is not found:</a:t>
            </a:r>
          </a:p>
          <a:p>
            <a:pPr>
              <a:buNone/>
            </a:pPr>
            <a:r>
              <a:rPr lang="en-US" sz="2400" dirty="0" smtClean="0">
                <a:latin typeface="Courier New" pitchFamily="49" charset="0"/>
                <a:cs typeface="Courier New" pitchFamily="49" charset="0"/>
              </a:rPr>
              <a:t>Set </a:t>
            </a:r>
            <a:r>
              <a:rPr lang="en-US" sz="2400" dirty="0" err="1" smtClean="0">
                <a:latin typeface="Courier New" pitchFamily="49" charset="0"/>
                <a:cs typeface="Courier New" pitchFamily="49" charset="0"/>
              </a:rPr>
              <a:t>i</a:t>
            </a:r>
            <a:r>
              <a:rPr lang="en-US" sz="2400" dirty="0" smtClean="0">
                <a:latin typeface="Courier New" pitchFamily="49" charset="0"/>
                <a:cs typeface="Courier New" pitchFamily="49" charset="0"/>
              </a:rPr>
              <a:t> to 1. </a:t>
            </a:r>
          </a:p>
          <a:p>
            <a:pPr>
              <a:buNone/>
            </a:pPr>
            <a:r>
              <a:rPr lang="en-US" sz="2400" dirty="0" smtClean="0">
                <a:latin typeface="Courier New" pitchFamily="49" charset="0"/>
                <a:cs typeface="Courier New" pitchFamily="49" charset="0"/>
              </a:rPr>
              <a:t>Repeat this loop: </a:t>
            </a:r>
          </a:p>
          <a:p>
            <a:pPr>
              <a:buNone/>
            </a:pPr>
            <a:r>
              <a:rPr lang="en-US" sz="2400" dirty="0" smtClean="0">
                <a:latin typeface="Courier New" pitchFamily="49" charset="0"/>
                <a:cs typeface="Courier New" pitchFamily="49" charset="0"/>
              </a:rPr>
              <a:t>	If </a:t>
            </a:r>
            <a:r>
              <a:rPr lang="en-US" sz="2400" dirty="0" err="1" smtClean="0">
                <a:latin typeface="Courier New" pitchFamily="49" charset="0"/>
                <a:cs typeface="Courier New" pitchFamily="49" charset="0"/>
              </a:rPr>
              <a:t>i</a:t>
            </a:r>
            <a:r>
              <a:rPr lang="en-US" sz="2400" dirty="0" smtClean="0">
                <a:latin typeface="Courier New" pitchFamily="49" charset="0"/>
                <a:cs typeface="Courier New" pitchFamily="49" charset="0"/>
              </a:rPr>
              <a:t> &gt; n, then exit the loop. </a:t>
            </a:r>
          </a:p>
          <a:p>
            <a:pPr>
              <a:buNone/>
            </a:pPr>
            <a:r>
              <a:rPr lang="en-US" sz="2400" dirty="0" smtClean="0">
                <a:latin typeface="Courier New" pitchFamily="49" charset="0"/>
                <a:cs typeface="Courier New" pitchFamily="49" charset="0"/>
              </a:rPr>
              <a:t>	If A[</a:t>
            </a:r>
            <a:r>
              <a:rPr lang="en-US" sz="2400" dirty="0" err="1" smtClean="0">
                <a:latin typeface="Courier New" pitchFamily="49" charset="0"/>
                <a:cs typeface="Courier New" pitchFamily="49" charset="0"/>
              </a:rPr>
              <a:t>i</a:t>
            </a:r>
            <a:r>
              <a:rPr lang="en-US" sz="2400" dirty="0" smtClean="0">
                <a:latin typeface="Courier New" pitchFamily="49" charset="0"/>
                <a:cs typeface="Courier New" pitchFamily="49" charset="0"/>
              </a:rPr>
              <a:t>] = x, then exit the loop. </a:t>
            </a:r>
          </a:p>
          <a:p>
            <a:pPr>
              <a:buNone/>
            </a:pPr>
            <a:r>
              <a:rPr lang="en-US" sz="2400" dirty="0" smtClean="0">
                <a:latin typeface="Courier New" pitchFamily="49" charset="0"/>
                <a:cs typeface="Courier New" pitchFamily="49" charset="0"/>
              </a:rPr>
              <a:t>	Set </a:t>
            </a:r>
            <a:r>
              <a:rPr lang="en-US" sz="2400" dirty="0" err="1" smtClean="0">
                <a:latin typeface="Courier New" pitchFamily="49" charset="0"/>
                <a:cs typeface="Courier New" pitchFamily="49" charset="0"/>
              </a:rPr>
              <a:t>i</a:t>
            </a:r>
            <a:r>
              <a:rPr lang="en-US" sz="2400" dirty="0" smtClean="0">
                <a:latin typeface="Courier New" pitchFamily="49" charset="0"/>
                <a:cs typeface="Courier New" pitchFamily="49" charset="0"/>
              </a:rPr>
              <a:t> to </a:t>
            </a:r>
            <a:r>
              <a:rPr lang="en-US" sz="2400" dirty="0" err="1" smtClean="0">
                <a:latin typeface="Courier New" pitchFamily="49" charset="0"/>
                <a:cs typeface="Courier New" pitchFamily="49" charset="0"/>
              </a:rPr>
              <a:t>i</a:t>
            </a:r>
            <a:r>
              <a:rPr lang="en-US" sz="2400" dirty="0" smtClean="0">
                <a:latin typeface="Courier New" pitchFamily="49" charset="0"/>
                <a:cs typeface="Courier New" pitchFamily="49" charset="0"/>
              </a:rPr>
              <a:t> + 1. </a:t>
            </a:r>
          </a:p>
          <a:p>
            <a:pPr>
              <a:buNone/>
            </a:pPr>
            <a:r>
              <a:rPr lang="en-US" sz="2400" dirty="0" smtClean="0">
                <a:latin typeface="Courier New" pitchFamily="49" charset="0"/>
                <a:cs typeface="Courier New" pitchFamily="49" charset="0"/>
              </a:rPr>
              <a:t>Return </a:t>
            </a:r>
            <a:r>
              <a:rPr lang="en-US" sz="2400" dirty="0" err="1" smtClean="0">
                <a:latin typeface="Courier New" pitchFamily="49" charset="0"/>
                <a:cs typeface="Courier New" pitchFamily="49" charset="0"/>
              </a:rPr>
              <a:t>i</a:t>
            </a:r>
            <a:r>
              <a:rPr lang="en-US" sz="2400" dirty="0" smtClean="0">
                <a:latin typeface="Courier New" pitchFamily="49" charset="0"/>
                <a:cs typeface="Courier New" pitchFamily="49" charset="0"/>
              </a:rPr>
              <a:t>.</a:t>
            </a:r>
          </a:p>
          <a:p>
            <a:r>
              <a:rPr lang="en-US" dirty="0" smtClean="0"/>
              <a:t>k</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Searching in Reverse Order</a:t>
            </a:r>
            <a:endParaRPr lang="en-US" dirty="0"/>
          </a:p>
        </p:txBody>
      </p:sp>
      <p:sp>
        <p:nvSpPr>
          <p:cNvPr id="3" name="Content Placeholder 2"/>
          <p:cNvSpPr>
            <a:spLocks noGrp="1"/>
          </p:cNvSpPr>
          <p:nvPr>
            <p:ph idx="1"/>
          </p:nvPr>
        </p:nvSpPr>
        <p:spPr/>
        <p:txBody>
          <a:bodyPr/>
          <a:lstStyle/>
          <a:p>
            <a:r>
              <a:rPr lang="en-US" dirty="0" smtClean="0"/>
              <a:t>The following </a:t>
            </a:r>
            <a:r>
              <a:rPr lang="en-US" dirty="0" err="1" smtClean="0"/>
              <a:t>pseudocode</a:t>
            </a:r>
            <a:r>
              <a:rPr lang="en-US" dirty="0" smtClean="0"/>
              <a:t> searches the array in the reverse order, returning 0 when the element is not found:</a:t>
            </a:r>
          </a:p>
          <a:p>
            <a:pPr>
              <a:buNone/>
            </a:pPr>
            <a:r>
              <a:rPr lang="en-US" sz="2400" dirty="0" smtClean="0">
                <a:latin typeface="Courier New" pitchFamily="49" charset="0"/>
                <a:cs typeface="Courier New" pitchFamily="49" charset="0"/>
              </a:rPr>
              <a:t>Set </a:t>
            </a:r>
            <a:r>
              <a:rPr lang="en-US" sz="2400" dirty="0" err="1" smtClean="0">
                <a:latin typeface="Courier New" pitchFamily="49" charset="0"/>
                <a:cs typeface="Courier New" pitchFamily="49" charset="0"/>
              </a:rPr>
              <a:t>i</a:t>
            </a:r>
            <a:r>
              <a:rPr lang="en-US" sz="2400" dirty="0" smtClean="0">
                <a:latin typeface="Courier New" pitchFamily="49" charset="0"/>
                <a:cs typeface="Courier New" pitchFamily="49" charset="0"/>
              </a:rPr>
              <a:t> to n. </a:t>
            </a:r>
          </a:p>
          <a:p>
            <a:pPr>
              <a:buNone/>
            </a:pPr>
            <a:r>
              <a:rPr lang="en-US" sz="2400" dirty="0" smtClean="0">
                <a:latin typeface="Courier New" pitchFamily="49" charset="0"/>
                <a:cs typeface="Courier New" pitchFamily="49" charset="0"/>
              </a:rPr>
              <a:t>Repeat this loop: </a:t>
            </a:r>
          </a:p>
          <a:p>
            <a:pPr>
              <a:buNone/>
            </a:pPr>
            <a:r>
              <a:rPr lang="en-US" sz="2400" dirty="0" smtClean="0">
                <a:latin typeface="Courier New" pitchFamily="49" charset="0"/>
                <a:cs typeface="Courier New" pitchFamily="49" charset="0"/>
              </a:rPr>
              <a:t>	If </a:t>
            </a:r>
            <a:r>
              <a:rPr lang="en-US" sz="2400" dirty="0" err="1" smtClean="0">
                <a:latin typeface="Courier New" pitchFamily="49" charset="0"/>
                <a:cs typeface="Courier New" pitchFamily="49" charset="0"/>
              </a:rPr>
              <a:t>i</a:t>
            </a:r>
            <a:r>
              <a:rPr lang="en-US" sz="2400" dirty="0" smtClean="0">
                <a:latin typeface="Courier New" pitchFamily="49" charset="0"/>
                <a:cs typeface="Courier New" pitchFamily="49" charset="0"/>
              </a:rPr>
              <a:t> ≤ 0, then exit the loop. </a:t>
            </a:r>
          </a:p>
          <a:p>
            <a:pPr>
              <a:buNone/>
            </a:pPr>
            <a:r>
              <a:rPr lang="en-US" sz="2400" dirty="0" smtClean="0">
                <a:latin typeface="Courier New" pitchFamily="49" charset="0"/>
                <a:cs typeface="Courier New" pitchFamily="49" charset="0"/>
              </a:rPr>
              <a:t>	If A[</a:t>
            </a:r>
            <a:r>
              <a:rPr lang="en-US" sz="2400" dirty="0" err="1" smtClean="0">
                <a:latin typeface="Courier New" pitchFamily="49" charset="0"/>
                <a:cs typeface="Courier New" pitchFamily="49" charset="0"/>
              </a:rPr>
              <a:t>i</a:t>
            </a:r>
            <a:r>
              <a:rPr lang="en-US" sz="2400" dirty="0" smtClean="0">
                <a:latin typeface="Courier New" pitchFamily="49" charset="0"/>
                <a:cs typeface="Courier New" pitchFamily="49" charset="0"/>
              </a:rPr>
              <a:t>] = x, then exit the loop. </a:t>
            </a:r>
          </a:p>
          <a:p>
            <a:pPr>
              <a:buNone/>
            </a:pPr>
            <a:r>
              <a:rPr lang="en-US" sz="2400" dirty="0" smtClean="0">
                <a:latin typeface="Courier New" pitchFamily="49" charset="0"/>
                <a:cs typeface="Courier New" pitchFamily="49" charset="0"/>
              </a:rPr>
              <a:t>	Set </a:t>
            </a:r>
            <a:r>
              <a:rPr lang="en-US" sz="2400" dirty="0" err="1" smtClean="0">
                <a:latin typeface="Courier New" pitchFamily="49" charset="0"/>
                <a:cs typeface="Courier New" pitchFamily="49" charset="0"/>
              </a:rPr>
              <a:t>i</a:t>
            </a:r>
            <a:r>
              <a:rPr lang="en-US" sz="2400" dirty="0" smtClean="0">
                <a:latin typeface="Courier New" pitchFamily="49" charset="0"/>
                <a:cs typeface="Courier New" pitchFamily="49" charset="0"/>
              </a:rPr>
              <a:t> to </a:t>
            </a:r>
            <a:r>
              <a:rPr lang="en-US" sz="2400" dirty="0" err="1" smtClean="0">
                <a:latin typeface="Courier New" pitchFamily="49" charset="0"/>
                <a:cs typeface="Courier New" pitchFamily="49" charset="0"/>
              </a:rPr>
              <a:t>i</a:t>
            </a:r>
            <a:r>
              <a:rPr lang="en-US" sz="2400" dirty="0" smtClean="0">
                <a:latin typeface="Courier New" pitchFamily="49" charset="0"/>
                <a:cs typeface="Courier New" pitchFamily="49" charset="0"/>
              </a:rPr>
              <a:t> − 1. </a:t>
            </a:r>
          </a:p>
          <a:p>
            <a:pPr>
              <a:buNone/>
            </a:pPr>
            <a:r>
              <a:rPr lang="en-US" sz="2400" dirty="0" smtClean="0">
                <a:latin typeface="Courier New" pitchFamily="49" charset="0"/>
                <a:cs typeface="Courier New" pitchFamily="49" charset="0"/>
              </a:rPr>
              <a:t>Return </a:t>
            </a:r>
            <a:r>
              <a:rPr lang="en-US" sz="2400" dirty="0" err="1" smtClean="0">
                <a:latin typeface="Courier New" pitchFamily="49" charset="0"/>
                <a:cs typeface="Courier New" pitchFamily="49" charset="0"/>
              </a:rPr>
              <a:t>i</a:t>
            </a:r>
            <a:r>
              <a:rPr lang="en-US" sz="2400" dirty="0" smtClean="0">
                <a:latin typeface="Courier New" pitchFamily="49" charset="0"/>
                <a:cs typeface="Courier New" pitchFamily="49" charset="0"/>
              </a:rPr>
              <a:t>. </a:t>
            </a:r>
          </a:p>
          <a:p>
            <a:r>
              <a:rPr lang="en-US" dirty="0" smtClean="0"/>
              <a:t>k</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a Sentinel</a:t>
            </a:r>
            <a:endParaRPr lang="en-US" dirty="0"/>
          </a:p>
        </p:txBody>
      </p:sp>
      <p:sp>
        <p:nvSpPr>
          <p:cNvPr id="3" name="Content Placeholder 2"/>
          <p:cNvSpPr>
            <a:spLocks noGrp="1"/>
          </p:cNvSpPr>
          <p:nvPr>
            <p:ph idx="1"/>
          </p:nvPr>
        </p:nvSpPr>
        <p:spPr/>
        <p:txBody>
          <a:bodyPr/>
          <a:lstStyle/>
          <a:p>
            <a:r>
              <a:rPr lang="en-US" dirty="0" smtClean="0"/>
              <a:t>Another way to reduce the overhead is to eliminate all checking of the loop index. </a:t>
            </a:r>
          </a:p>
          <a:p>
            <a:r>
              <a:rPr lang="en-US" dirty="0" smtClean="0"/>
              <a:t>This can be done by inserting the desired item itself as a sentinel value at the far end of the list, as in this </a:t>
            </a:r>
            <a:r>
              <a:rPr lang="en-US" dirty="0" err="1" smtClean="0"/>
              <a:t>pseudocode</a:t>
            </a:r>
            <a:r>
              <a:rPr lang="en-US" dirty="0" smtClean="0"/>
              <a:t>:</a:t>
            </a:r>
          </a:p>
          <a:p>
            <a:pPr>
              <a:buNone/>
            </a:pPr>
            <a:r>
              <a:rPr lang="en-US" sz="2400" dirty="0" smtClean="0">
                <a:latin typeface="Courier New" pitchFamily="49" charset="0"/>
                <a:cs typeface="Courier New" pitchFamily="49" charset="0"/>
              </a:rPr>
              <a:t>Set A[n + 1] to x. </a:t>
            </a:r>
          </a:p>
          <a:p>
            <a:pPr>
              <a:buNone/>
            </a:pPr>
            <a:r>
              <a:rPr lang="en-US" sz="2400" dirty="0" smtClean="0">
                <a:latin typeface="Courier New" pitchFamily="49" charset="0"/>
                <a:cs typeface="Courier New" pitchFamily="49" charset="0"/>
              </a:rPr>
              <a:t>Set </a:t>
            </a:r>
            <a:r>
              <a:rPr lang="en-US" sz="2400" dirty="0" err="1" smtClean="0">
                <a:latin typeface="Courier New" pitchFamily="49" charset="0"/>
                <a:cs typeface="Courier New" pitchFamily="49" charset="0"/>
              </a:rPr>
              <a:t>i</a:t>
            </a:r>
            <a:r>
              <a:rPr lang="en-US" sz="2400" dirty="0" smtClean="0">
                <a:latin typeface="Courier New" pitchFamily="49" charset="0"/>
                <a:cs typeface="Courier New" pitchFamily="49" charset="0"/>
              </a:rPr>
              <a:t> to 1. </a:t>
            </a:r>
          </a:p>
          <a:p>
            <a:pPr>
              <a:buNone/>
            </a:pPr>
            <a:r>
              <a:rPr lang="en-US" sz="2400" dirty="0" smtClean="0">
                <a:latin typeface="Courier New" pitchFamily="49" charset="0"/>
                <a:cs typeface="Courier New" pitchFamily="49" charset="0"/>
              </a:rPr>
              <a:t>Repeat this loop: </a:t>
            </a:r>
          </a:p>
          <a:p>
            <a:pPr>
              <a:buNone/>
            </a:pPr>
            <a:r>
              <a:rPr lang="en-US" sz="2400" dirty="0" smtClean="0">
                <a:latin typeface="Courier New" pitchFamily="49" charset="0"/>
                <a:cs typeface="Courier New" pitchFamily="49" charset="0"/>
              </a:rPr>
              <a:t>	If A[</a:t>
            </a:r>
            <a:r>
              <a:rPr lang="en-US" sz="2400" dirty="0" err="1" smtClean="0">
                <a:latin typeface="Courier New" pitchFamily="49" charset="0"/>
                <a:cs typeface="Courier New" pitchFamily="49" charset="0"/>
              </a:rPr>
              <a:t>i</a:t>
            </a:r>
            <a:r>
              <a:rPr lang="en-US" sz="2400" dirty="0" smtClean="0">
                <a:latin typeface="Courier New" pitchFamily="49" charset="0"/>
                <a:cs typeface="Courier New" pitchFamily="49" charset="0"/>
              </a:rPr>
              <a:t>] = x, then exit the loop. </a:t>
            </a:r>
          </a:p>
          <a:p>
            <a:pPr>
              <a:buNone/>
            </a:pPr>
            <a:r>
              <a:rPr lang="en-US" sz="2400" dirty="0" smtClean="0">
                <a:latin typeface="Courier New" pitchFamily="49" charset="0"/>
                <a:cs typeface="Courier New" pitchFamily="49" charset="0"/>
              </a:rPr>
              <a:t>	Set </a:t>
            </a:r>
            <a:r>
              <a:rPr lang="en-US" sz="2400" dirty="0" err="1" smtClean="0">
                <a:latin typeface="Courier New" pitchFamily="49" charset="0"/>
                <a:cs typeface="Courier New" pitchFamily="49" charset="0"/>
              </a:rPr>
              <a:t>i</a:t>
            </a:r>
            <a:r>
              <a:rPr lang="en-US" sz="2400" dirty="0" smtClean="0">
                <a:latin typeface="Courier New" pitchFamily="49" charset="0"/>
                <a:cs typeface="Courier New" pitchFamily="49" charset="0"/>
              </a:rPr>
              <a:t> to </a:t>
            </a:r>
            <a:r>
              <a:rPr lang="en-US" sz="2400" dirty="0" err="1" smtClean="0">
                <a:latin typeface="Courier New" pitchFamily="49" charset="0"/>
                <a:cs typeface="Courier New" pitchFamily="49" charset="0"/>
              </a:rPr>
              <a:t>i</a:t>
            </a:r>
            <a:r>
              <a:rPr lang="en-US" sz="2400" dirty="0" smtClean="0">
                <a:latin typeface="Courier New" pitchFamily="49" charset="0"/>
                <a:cs typeface="Courier New" pitchFamily="49" charset="0"/>
              </a:rPr>
              <a:t> + 1. </a:t>
            </a:r>
          </a:p>
          <a:p>
            <a:pPr>
              <a:buNone/>
            </a:pPr>
            <a:r>
              <a:rPr lang="en-US" sz="2400" dirty="0" smtClean="0">
                <a:latin typeface="Courier New" pitchFamily="49" charset="0"/>
                <a:cs typeface="Courier New" pitchFamily="49" charset="0"/>
              </a:rPr>
              <a:t>Return </a:t>
            </a:r>
            <a:r>
              <a:rPr lang="en-US" sz="2400" dirty="0" err="1" smtClean="0">
                <a:latin typeface="Courier New" pitchFamily="49" charset="0"/>
                <a:cs typeface="Courier New" pitchFamily="49" charset="0"/>
              </a:rPr>
              <a:t>i</a:t>
            </a:r>
            <a:r>
              <a:rPr lang="en-US" sz="2400" dirty="0" smtClean="0">
                <a:latin typeface="Courier New" pitchFamily="49" charset="0"/>
                <a:cs typeface="Courier New" pitchFamily="49" charset="0"/>
              </a:rPr>
              <a:t>.</a:t>
            </a:r>
            <a:endParaRPr lang="en-US" dirty="0" smtClean="0">
              <a:latin typeface="Courier New" pitchFamily="49" charset="0"/>
              <a:cs typeface="Courier New" pitchFamily="49" charset="0"/>
            </a:endParaRPr>
          </a:p>
          <a:p>
            <a:r>
              <a:rPr lang="en-US" dirty="0" smtClean="0"/>
              <a:t>n</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a Sentinel - Analysis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With this stratagem, it is not necessary to check the value of </a:t>
            </a:r>
            <a:r>
              <a:rPr lang="en-US" i="1" dirty="0" err="1" smtClean="0"/>
              <a:t>i</a:t>
            </a:r>
            <a:r>
              <a:rPr lang="en-US" dirty="0" smtClean="0"/>
              <a:t> against the list length </a:t>
            </a:r>
            <a:r>
              <a:rPr lang="en-US" i="1" dirty="0" smtClean="0"/>
              <a:t>n</a:t>
            </a:r>
            <a:r>
              <a:rPr lang="en-US" dirty="0" smtClean="0"/>
              <a:t>: </a:t>
            </a:r>
          </a:p>
          <a:p>
            <a:r>
              <a:rPr lang="en-US" dirty="0" smtClean="0"/>
              <a:t>even if </a:t>
            </a:r>
            <a:r>
              <a:rPr lang="en-US" i="1" dirty="0" smtClean="0"/>
              <a:t>x</a:t>
            </a:r>
            <a:r>
              <a:rPr lang="en-US" dirty="0" smtClean="0"/>
              <a:t> was not in </a:t>
            </a:r>
            <a:r>
              <a:rPr lang="en-US" i="1" dirty="0" smtClean="0"/>
              <a:t>A</a:t>
            </a:r>
            <a:r>
              <a:rPr lang="en-US" dirty="0" smtClean="0"/>
              <a:t> to begin with, </a:t>
            </a:r>
          </a:p>
          <a:p>
            <a:r>
              <a:rPr lang="en-US" dirty="0" smtClean="0"/>
              <a:t>the loop will terminate when </a:t>
            </a:r>
            <a:r>
              <a:rPr lang="en-US" i="1" dirty="0" err="1" smtClean="0"/>
              <a:t>i</a:t>
            </a:r>
            <a:r>
              <a:rPr lang="en-US" dirty="0" smtClean="0"/>
              <a:t> = </a:t>
            </a:r>
            <a:r>
              <a:rPr lang="en-US" i="1" dirty="0" smtClean="0"/>
              <a:t>n + 1</a:t>
            </a:r>
            <a:r>
              <a:rPr lang="en-US" dirty="0" smtClean="0"/>
              <a:t>. </a:t>
            </a:r>
          </a:p>
          <a:p>
            <a:r>
              <a:rPr lang="en-US" dirty="0" smtClean="0"/>
              <a:t>However this method is possible only if the array slot </a:t>
            </a:r>
            <a:r>
              <a:rPr lang="en-US" i="1" dirty="0" smtClean="0"/>
              <a:t>A</a:t>
            </a:r>
            <a:r>
              <a:rPr lang="en-US" dirty="0" smtClean="0"/>
              <a:t>[</a:t>
            </a:r>
            <a:r>
              <a:rPr lang="en-US" i="1" dirty="0" smtClean="0"/>
              <a:t>n + 1</a:t>
            </a:r>
            <a:r>
              <a:rPr lang="en-US" dirty="0" smtClean="0"/>
              <a:t>] exists but is not being otherwise used. </a:t>
            </a:r>
          </a:p>
          <a:p>
            <a:r>
              <a:rPr lang="en-US" dirty="0" smtClean="0"/>
              <a:t>Similar arrangements could be made if the array were to be searched in reverse order, and element </a:t>
            </a:r>
            <a:r>
              <a:rPr lang="en-US" i="1" dirty="0" smtClean="0"/>
              <a:t>A(0)</a:t>
            </a:r>
            <a:r>
              <a:rPr lang="en-US" dirty="0" smtClean="0"/>
              <a:t> were available.</a:t>
            </a:r>
          </a:p>
          <a:p>
            <a:r>
              <a:rPr lang="en-US" dirty="0" smtClean="0"/>
              <a:t>Although the effort avoided by these ploys is tiny, it is still a significant component of the overhead of performing each step of the search, which is small.</a:t>
            </a:r>
          </a:p>
          <a:p>
            <a:r>
              <a:rPr lang="en-US" dirty="0" smtClean="0"/>
              <a:t>Only if many elements are likely to be compared will it be worthwhile considering methods that make fewer comparisons but impose other requirements.</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Search on an Ordered List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For ordered lists that must be accessed sequentially, </a:t>
            </a:r>
          </a:p>
          <a:p>
            <a:pPr lvl="1"/>
            <a:r>
              <a:rPr lang="en-US" dirty="0" smtClean="0"/>
              <a:t>such as linked lists or files with variable-length records lacking an index, </a:t>
            </a:r>
          </a:p>
          <a:p>
            <a:r>
              <a:rPr lang="en-US" dirty="0" smtClean="0"/>
              <a:t>the average performance can be improved by giving up at the first element which is greater than the unmatched target value, rather than examining the entire list.</a:t>
            </a:r>
          </a:p>
          <a:p>
            <a:r>
              <a:rPr lang="en-US" dirty="0" smtClean="0"/>
              <a:t>If the list is stored as an ordered array, then </a:t>
            </a:r>
            <a:r>
              <a:rPr lang="en-US" dirty="0" smtClean="0">
                <a:solidFill>
                  <a:srgbClr val="0000CC"/>
                </a:solidFill>
              </a:rPr>
              <a:t>binary search</a:t>
            </a:r>
            <a:r>
              <a:rPr lang="en-US" dirty="0" smtClean="0"/>
              <a:t> is almost always more efficient than linear search as with </a:t>
            </a:r>
            <a:r>
              <a:rPr lang="en-US" i="1" dirty="0" smtClean="0"/>
              <a:t>n</a:t>
            </a:r>
            <a:r>
              <a:rPr lang="en-US" dirty="0" smtClean="0"/>
              <a:t> &gt; 8, say, unless there is some reason to suppose that most searches will be for the small elements near the start of the sorted list.</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Sequential Search on an Unordered File</a:t>
            </a:r>
            <a:endParaRPr lang="en-US" sz="4000" dirty="0"/>
          </a:p>
        </p:txBody>
      </p:sp>
      <p:sp>
        <p:nvSpPr>
          <p:cNvPr id="3" name="Content Placeholder 2"/>
          <p:cNvSpPr>
            <a:spLocks noGrp="1"/>
          </p:cNvSpPr>
          <p:nvPr>
            <p:ph idx="1"/>
          </p:nvPr>
        </p:nvSpPr>
        <p:spPr/>
        <p:txBody>
          <a:bodyPr/>
          <a:lstStyle/>
          <a:p>
            <a:r>
              <a:rPr lang="en-US" dirty="0" smtClean="0">
                <a:solidFill>
                  <a:srgbClr val="0000CC"/>
                </a:solidFill>
              </a:rPr>
              <a:t>Basic algorithm:</a:t>
            </a:r>
            <a:endParaRPr lang="en-US" b="1" dirty="0" smtClean="0">
              <a:solidFill>
                <a:srgbClr val="0000CC"/>
              </a:solidFill>
            </a:endParaRPr>
          </a:p>
          <a:p>
            <a:pPr lvl="1">
              <a:buFontTx/>
              <a:buNone/>
            </a:pPr>
            <a:r>
              <a:rPr lang="en-US" dirty="0" smtClean="0"/>
              <a:t>Get</a:t>
            </a:r>
            <a:r>
              <a:rPr lang="en-US" b="1" dirty="0" smtClean="0"/>
              <a:t> </a:t>
            </a:r>
            <a:r>
              <a:rPr lang="en-US" dirty="0" smtClean="0"/>
              <a:t>the search criterion (</a:t>
            </a:r>
            <a:r>
              <a:rPr lang="en-US" b="1" dirty="0" smtClean="0"/>
              <a:t>key</a:t>
            </a:r>
            <a:r>
              <a:rPr lang="en-US" dirty="0" smtClean="0"/>
              <a:t>)</a:t>
            </a:r>
          </a:p>
          <a:p>
            <a:pPr lvl="1">
              <a:buFontTx/>
              <a:buNone/>
            </a:pPr>
            <a:r>
              <a:rPr lang="en-US" dirty="0" smtClean="0"/>
              <a:t>Get the first record from the file</a:t>
            </a:r>
          </a:p>
          <a:p>
            <a:pPr lvl="1">
              <a:buFontTx/>
              <a:buNone/>
            </a:pPr>
            <a:r>
              <a:rPr lang="en-US" dirty="0" smtClean="0"/>
              <a:t>While ( (record != key) and (still more records) )</a:t>
            </a:r>
          </a:p>
          <a:p>
            <a:pPr lvl="1">
              <a:buFontTx/>
              <a:buNone/>
            </a:pPr>
            <a:r>
              <a:rPr lang="en-US" dirty="0" smtClean="0"/>
              <a:t>	Get the next record</a:t>
            </a:r>
          </a:p>
          <a:p>
            <a:pPr lvl="1">
              <a:buFontTx/>
              <a:buNone/>
            </a:pPr>
            <a:r>
              <a:rPr lang="en-US" dirty="0" err="1" smtClean="0"/>
              <a:t>End_while</a:t>
            </a:r>
            <a:endParaRPr lang="en-US" dirty="0" smtClean="0"/>
          </a:p>
          <a:p>
            <a:endParaRPr lang="en-US" dirty="0" smtClean="0"/>
          </a:p>
          <a:p>
            <a:r>
              <a:rPr lang="en-US" dirty="0" smtClean="0"/>
              <a:t>When do we know that there wasn’t a record in the file that matched the key?</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Sequential Search on an Ordered File</a:t>
            </a:r>
            <a:endParaRPr lang="en-US" dirty="0"/>
          </a:p>
        </p:txBody>
      </p:sp>
      <p:sp>
        <p:nvSpPr>
          <p:cNvPr id="3" name="Content Placeholder 2"/>
          <p:cNvSpPr>
            <a:spLocks noGrp="1"/>
          </p:cNvSpPr>
          <p:nvPr>
            <p:ph idx="1"/>
          </p:nvPr>
        </p:nvSpPr>
        <p:spPr/>
        <p:txBody>
          <a:bodyPr/>
          <a:lstStyle/>
          <a:p>
            <a:pPr>
              <a:lnSpc>
                <a:spcPct val="90000"/>
              </a:lnSpc>
            </a:pPr>
            <a:r>
              <a:rPr lang="en-US" dirty="0" smtClean="0">
                <a:solidFill>
                  <a:srgbClr val="0000CC"/>
                </a:solidFill>
              </a:rPr>
              <a:t>Basic algorithm</a:t>
            </a:r>
            <a:r>
              <a:rPr lang="en-US" dirty="0" smtClean="0"/>
              <a:t>:</a:t>
            </a:r>
            <a:endParaRPr lang="en-US" b="1" dirty="0" smtClean="0"/>
          </a:p>
          <a:p>
            <a:pPr lvl="1">
              <a:lnSpc>
                <a:spcPct val="90000"/>
              </a:lnSpc>
              <a:buFontTx/>
              <a:buNone/>
            </a:pPr>
            <a:r>
              <a:rPr lang="en-US" sz="2400" dirty="0" smtClean="0"/>
              <a:t>Get</a:t>
            </a:r>
            <a:r>
              <a:rPr lang="en-US" sz="2400" b="1" dirty="0" smtClean="0"/>
              <a:t> </a:t>
            </a:r>
            <a:r>
              <a:rPr lang="en-US" sz="2400" dirty="0" smtClean="0"/>
              <a:t>the search criterion (key)</a:t>
            </a:r>
          </a:p>
          <a:p>
            <a:pPr lvl="1">
              <a:lnSpc>
                <a:spcPct val="90000"/>
              </a:lnSpc>
              <a:buFontTx/>
              <a:buNone/>
            </a:pPr>
            <a:r>
              <a:rPr lang="en-US" sz="2400" dirty="0" smtClean="0"/>
              <a:t>Get the first record from the file</a:t>
            </a:r>
          </a:p>
          <a:p>
            <a:pPr lvl="1">
              <a:lnSpc>
                <a:spcPct val="90000"/>
              </a:lnSpc>
              <a:buFontTx/>
              <a:buNone/>
            </a:pPr>
            <a:r>
              <a:rPr lang="en-US" sz="2400" dirty="0" smtClean="0"/>
              <a:t>While ( (record &lt; key)  and  (still more records) )</a:t>
            </a:r>
          </a:p>
          <a:p>
            <a:pPr lvl="1">
              <a:lnSpc>
                <a:spcPct val="90000"/>
              </a:lnSpc>
              <a:buFontTx/>
              <a:buNone/>
            </a:pPr>
            <a:r>
              <a:rPr lang="en-US" sz="2400" dirty="0" smtClean="0"/>
              <a:t>	Get</a:t>
            </a:r>
            <a:r>
              <a:rPr lang="en-US" sz="2400" b="1" dirty="0" smtClean="0"/>
              <a:t> </a:t>
            </a:r>
            <a:r>
              <a:rPr lang="en-US" sz="2400" dirty="0" smtClean="0"/>
              <a:t>the next record</a:t>
            </a:r>
          </a:p>
          <a:p>
            <a:pPr lvl="1">
              <a:lnSpc>
                <a:spcPct val="90000"/>
              </a:lnSpc>
              <a:buFontTx/>
              <a:buNone/>
            </a:pPr>
            <a:r>
              <a:rPr lang="en-US" sz="2400" dirty="0" err="1" smtClean="0"/>
              <a:t>End_while</a:t>
            </a:r>
            <a:endParaRPr lang="en-US" sz="2400" dirty="0" smtClean="0"/>
          </a:p>
          <a:p>
            <a:pPr lvl="1">
              <a:lnSpc>
                <a:spcPct val="90000"/>
              </a:lnSpc>
              <a:buFontTx/>
              <a:buNone/>
            </a:pPr>
            <a:r>
              <a:rPr lang="en-US" sz="2400" dirty="0" smtClean="0"/>
              <a:t>If</a:t>
            </a:r>
            <a:r>
              <a:rPr lang="en-US" sz="2400" b="1" dirty="0" smtClean="0"/>
              <a:t> </a:t>
            </a:r>
            <a:r>
              <a:rPr lang="en-US" sz="2400" dirty="0" smtClean="0"/>
              <a:t>( record = key )</a:t>
            </a:r>
          </a:p>
          <a:p>
            <a:pPr lvl="1">
              <a:lnSpc>
                <a:spcPct val="90000"/>
              </a:lnSpc>
              <a:buFontTx/>
              <a:buNone/>
            </a:pPr>
            <a:r>
              <a:rPr lang="en-US" sz="2400" dirty="0" smtClean="0"/>
              <a:t>	Then success</a:t>
            </a:r>
          </a:p>
          <a:p>
            <a:pPr lvl="1">
              <a:lnSpc>
                <a:spcPct val="90000"/>
              </a:lnSpc>
              <a:buFontTx/>
              <a:buNone/>
            </a:pPr>
            <a:r>
              <a:rPr lang="en-US" sz="2400" b="1" dirty="0" smtClean="0"/>
              <a:t>	</a:t>
            </a:r>
            <a:r>
              <a:rPr lang="en-US" sz="2400" dirty="0" smtClean="0"/>
              <a:t>Else there is no match in the file</a:t>
            </a:r>
          </a:p>
          <a:p>
            <a:pPr lvl="1">
              <a:lnSpc>
                <a:spcPct val="90000"/>
              </a:lnSpc>
              <a:buFontTx/>
              <a:buNone/>
            </a:pPr>
            <a:r>
              <a:rPr lang="en-US" sz="2400" dirty="0" err="1" smtClean="0"/>
              <a:t>End_else</a:t>
            </a:r>
            <a:endParaRPr lang="en-US" sz="2400" dirty="0" smtClean="0"/>
          </a:p>
          <a:p>
            <a:pPr>
              <a:lnSpc>
                <a:spcPct val="90000"/>
              </a:lnSpc>
            </a:pPr>
            <a:r>
              <a:rPr lang="en-US" sz="2800" dirty="0" smtClean="0"/>
              <a:t>When do we know that there wasn’t a record in the file that matched the key?</a:t>
            </a:r>
            <a:endParaRPr lang="en-US" dirty="0" smtClean="0"/>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Sequential Search of  Ordered vs.. Unordered List</a:t>
            </a:r>
            <a:endParaRPr lang="en-US" sz="3200" dirty="0"/>
          </a:p>
        </p:txBody>
      </p:sp>
      <p:sp>
        <p:nvSpPr>
          <p:cNvPr id="3" name="Content Placeholder 2"/>
          <p:cNvSpPr>
            <a:spLocks noGrp="1"/>
          </p:cNvSpPr>
          <p:nvPr>
            <p:ph idx="1"/>
          </p:nvPr>
        </p:nvSpPr>
        <p:spPr/>
        <p:txBody>
          <a:bodyPr/>
          <a:lstStyle/>
          <a:p>
            <a:r>
              <a:rPr lang="en-US" sz="2800" dirty="0" smtClean="0"/>
              <a:t>Let’s do a comparison.</a:t>
            </a:r>
          </a:p>
          <a:p>
            <a:r>
              <a:rPr lang="en-US" sz="2800" dirty="0" smtClean="0"/>
              <a:t>If the order was ascending alphabetical on customer’s last names, how would the search for John Adams on the ordered list compare with the search on the unordered list?</a:t>
            </a:r>
          </a:p>
          <a:p>
            <a:pPr lvl="1"/>
            <a:r>
              <a:rPr lang="en-US" dirty="0" smtClean="0"/>
              <a:t>Unordered list</a:t>
            </a:r>
          </a:p>
          <a:p>
            <a:pPr lvl="2"/>
            <a:r>
              <a:rPr lang="en-US" dirty="0" smtClean="0"/>
              <a:t>if John Adams was in the list?</a:t>
            </a:r>
          </a:p>
          <a:p>
            <a:pPr lvl="2"/>
            <a:r>
              <a:rPr lang="en-US" dirty="0" smtClean="0"/>
              <a:t>if John Adams was not in the list?</a:t>
            </a:r>
          </a:p>
          <a:p>
            <a:pPr lvl="1"/>
            <a:r>
              <a:rPr lang="en-US" dirty="0" smtClean="0"/>
              <a:t>Ordered list</a:t>
            </a:r>
          </a:p>
          <a:p>
            <a:pPr lvl="2"/>
            <a:r>
              <a:rPr lang="en-US" dirty="0" smtClean="0"/>
              <a:t>if John Adams was in the list?</a:t>
            </a:r>
          </a:p>
          <a:p>
            <a:pPr lvl="2"/>
            <a:r>
              <a:rPr lang="en-US" dirty="0" smtClean="0"/>
              <a:t>if John Adams was not in the list?</a:t>
            </a:r>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Ordered Vs. Unordered (Cont…)</a:t>
            </a:r>
            <a:endParaRPr lang="en-US" dirty="0"/>
          </a:p>
        </p:txBody>
      </p:sp>
      <p:sp>
        <p:nvSpPr>
          <p:cNvPr id="3" name="Content Placeholder 2"/>
          <p:cNvSpPr>
            <a:spLocks noGrp="1"/>
          </p:cNvSpPr>
          <p:nvPr>
            <p:ph idx="1"/>
          </p:nvPr>
        </p:nvSpPr>
        <p:spPr/>
        <p:txBody>
          <a:bodyPr/>
          <a:lstStyle/>
          <a:p>
            <a:r>
              <a:rPr lang="en-US" dirty="0" smtClean="0"/>
              <a:t>How about George Washington?</a:t>
            </a:r>
          </a:p>
          <a:p>
            <a:pPr lvl="1"/>
            <a:r>
              <a:rPr lang="en-US" dirty="0" smtClean="0"/>
              <a:t>Unordered</a:t>
            </a:r>
          </a:p>
          <a:p>
            <a:pPr lvl="2"/>
            <a:r>
              <a:rPr lang="en-US" dirty="0" smtClean="0"/>
              <a:t> if George Washington was in the list?</a:t>
            </a:r>
          </a:p>
          <a:p>
            <a:pPr lvl="2"/>
            <a:r>
              <a:rPr lang="en-US" dirty="0" smtClean="0"/>
              <a:t> If George Washington was not in the list?</a:t>
            </a:r>
          </a:p>
          <a:p>
            <a:pPr lvl="1"/>
            <a:r>
              <a:rPr lang="en-US" dirty="0" smtClean="0"/>
              <a:t>Ordered</a:t>
            </a:r>
          </a:p>
          <a:p>
            <a:pPr lvl="2"/>
            <a:r>
              <a:rPr lang="en-US" dirty="0" smtClean="0"/>
              <a:t> if George Washington was in the list?</a:t>
            </a:r>
          </a:p>
          <a:p>
            <a:pPr lvl="2"/>
            <a:r>
              <a:rPr lang="en-US" dirty="0" smtClean="0"/>
              <a:t> If George Washington was not in the list?</a:t>
            </a:r>
          </a:p>
          <a:p>
            <a:r>
              <a:rPr lang="en-US" dirty="0" smtClean="0"/>
              <a:t>How about James Madison?</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Ordered Vs. Unordered (Cont…)</a:t>
            </a:r>
            <a:endParaRPr lang="en-US" dirty="0"/>
          </a:p>
        </p:txBody>
      </p:sp>
      <p:sp>
        <p:nvSpPr>
          <p:cNvPr id="3" name="Content Placeholder 2"/>
          <p:cNvSpPr>
            <a:spLocks noGrp="1"/>
          </p:cNvSpPr>
          <p:nvPr>
            <p:ph idx="1"/>
          </p:nvPr>
        </p:nvSpPr>
        <p:spPr/>
        <p:txBody>
          <a:bodyPr/>
          <a:lstStyle/>
          <a:p>
            <a:r>
              <a:rPr lang="en-US" dirty="0" smtClean="0">
                <a:solidFill>
                  <a:srgbClr val="0000CC"/>
                </a:solidFill>
              </a:rPr>
              <a:t>Observation:</a:t>
            </a:r>
            <a:r>
              <a:rPr lang="en-US" dirty="0" smtClean="0"/>
              <a:t>  the search is faster on an ordered list only when the item being searched for is not in the list.</a:t>
            </a:r>
          </a:p>
          <a:p>
            <a:r>
              <a:rPr lang="en-US" dirty="0" smtClean="0"/>
              <a:t>Also, keep in mind that the list has to first be placed in order for the ordered search.</a:t>
            </a:r>
          </a:p>
          <a:p>
            <a:r>
              <a:rPr lang="en-US" dirty="0" smtClean="0"/>
              <a:t>Conclusion:  the </a:t>
            </a:r>
            <a:r>
              <a:rPr lang="en-US" dirty="0" smtClean="0">
                <a:solidFill>
                  <a:srgbClr val="0000CC"/>
                </a:solidFill>
              </a:rPr>
              <a:t>efficiency</a:t>
            </a:r>
            <a:r>
              <a:rPr lang="en-US" dirty="0" smtClean="0"/>
              <a:t> of these algorithms is roughly the same.</a:t>
            </a:r>
          </a:p>
          <a:p>
            <a:r>
              <a:rPr lang="en-US" dirty="0" smtClean="0"/>
              <a:t>So, if we need a faster search, we need a completely different algorithm.</a:t>
            </a:r>
          </a:p>
          <a:p>
            <a:r>
              <a:rPr lang="en-US" dirty="0" smtClean="0"/>
              <a:t>How else could we search an ordered file?</a:t>
            </a:r>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p:txBody>
          <a:bodyPr/>
          <a:lstStyle/>
          <a:p>
            <a:r>
              <a:rPr lang="en-US"/>
              <a:t>Comparing Algorithms</a:t>
            </a:r>
          </a:p>
        </p:txBody>
      </p:sp>
      <p:sp>
        <p:nvSpPr>
          <p:cNvPr id="206851" name="Rectangle 3"/>
          <p:cNvSpPr>
            <a:spLocks noGrp="1" noChangeArrowheads="1"/>
          </p:cNvSpPr>
          <p:nvPr>
            <p:ph type="body" idx="1"/>
          </p:nvPr>
        </p:nvSpPr>
        <p:spPr>
          <a:xfrm>
            <a:off x="365125" y="1219201"/>
            <a:ext cx="8397875" cy="5410200"/>
          </a:xfrm>
        </p:spPr>
        <p:txBody>
          <a:bodyPr/>
          <a:lstStyle/>
          <a:p>
            <a:r>
              <a:rPr lang="en-US" dirty="0"/>
              <a:t>Before we can compare different methods of searching (or sorting, or any algorithm), we need to think a bit about the time requirements for the algorithm to complete its task.</a:t>
            </a:r>
          </a:p>
          <a:p>
            <a:r>
              <a:rPr lang="en-US" dirty="0"/>
              <a:t>We could also compare algorithms by the amount of memory needed</a:t>
            </a:r>
          </a:p>
          <a:p>
            <a:pPr lvl="1"/>
            <a:r>
              <a:rPr lang="en-US" dirty="0"/>
              <a:t>For the code</a:t>
            </a:r>
          </a:p>
          <a:p>
            <a:pPr lvl="1"/>
            <a:r>
              <a:rPr lang="en-US" dirty="0"/>
              <a:t>For execution (work space)</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lstStyle/>
          <a:p>
            <a:r>
              <a:rPr lang="en-US"/>
              <a:t>Comparing Algorithms</a:t>
            </a:r>
            <a:endParaRPr lang="en-US" i="1"/>
          </a:p>
        </p:txBody>
      </p:sp>
      <p:sp>
        <p:nvSpPr>
          <p:cNvPr id="207875" name="Rectangle 3"/>
          <p:cNvSpPr>
            <a:spLocks noGrp="1" noChangeArrowheads="1"/>
          </p:cNvSpPr>
          <p:nvPr>
            <p:ph type="body" idx="1"/>
          </p:nvPr>
        </p:nvSpPr>
        <p:spPr>
          <a:xfrm>
            <a:off x="373063" y="1143000"/>
            <a:ext cx="8466137" cy="5486400"/>
          </a:xfrm>
        </p:spPr>
        <p:txBody>
          <a:bodyPr/>
          <a:lstStyle/>
          <a:p>
            <a:r>
              <a:rPr lang="en-US" dirty="0"/>
              <a:t>An algorithm can require different times to solve different problems of the same size ( a measure of efficiency)</a:t>
            </a:r>
          </a:p>
          <a:p>
            <a:r>
              <a:rPr lang="en-US" dirty="0"/>
              <a:t>For example, the time it takes an algorithm to search for the integer ‘1’ in an array of 100 integers depends on the nature of the array</a:t>
            </a:r>
          </a:p>
          <a:p>
            <a:pPr lvl="1"/>
            <a:r>
              <a:rPr lang="en-US" dirty="0"/>
              <a:t>are they sorted already? </a:t>
            </a:r>
          </a:p>
          <a:p>
            <a:pPr lvl="1"/>
            <a:r>
              <a:rPr lang="en-US" dirty="0"/>
              <a:t>if so, ‘1’ may be at the start or end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78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787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787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787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5" grpId="0" build="p"/>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8898" name="Rectangle 2"/>
          <p:cNvSpPr>
            <a:spLocks noGrp="1" noChangeArrowheads="1"/>
          </p:cNvSpPr>
          <p:nvPr>
            <p:ph type="body" idx="1"/>
          </p:nvPr>
        </p:nvSpPr>
        <p:spPr>
          <a:xfrm>
            <a:off x="373063" y="1219200"/>
            <a:ext cx="8534400" cy="5562600"/>
          </a:xfrm>
        </p:spPr>
        <p:txBody>
          <a:bodyPr/>
          <a:lstStyle/>
          <a:p>
            <a:pPr>
              <a:lnSpc>
                <a:spcPct val="90000"/>
              </a:lnSpc>
            </a:pPr>
            <a:r>
              <a:rPr lang="en-US" dirty="0"/>
              <a:t>Most of the time we consider the maximum amount of time that an algorithm can require</a:t>
            </a:r>
          </a:p>
          <a:p>
            <a:pPr>
              <a:lnSpc>
                <a:spcPct val="90000"/>
              </a:lnSpc>
            </a:pPr>
            <a:r>
              <a:rPr lang="en-US" dirty="0"/>
              <a:t>We call this </a:t>
            </a:r>
            <a:r>
              <a:rPr lang="en-US" dirty="0">
                <a:solidFill>
                  <a:srgbClr val="0000CC"/>
                </a:solidFill>
              </a:rPr>
              <a:t>worst-case</a:t>
            </a:r>
            <a:r>
              <a:rPr lang="en-US" i="1" dirty="0">
                <a:solidFill>
                  <a:srgbClr val="0000CC"/>
                </a:solidFill>
              </a:rPr>
              <a:t> </a:t>
            </a:r>
            <a:r>
              <a:rPr lang="en-US" dirty="0"/>
              <a:t>analysis</a:t>
            </a:r>
          </a:p>
          <a:p>
            <a:pPr>
              <a:lnSpc>
                <a:spcPct val="90000"/>
              </a:lnSpc>
            </a:pPr>
            <a:r>
              <a:rPr lang="en-US" dirty="0"/>
              <a:t>Worst-case analysis states that an algorithm is </a:t>
            </a:r>
            <a:r>
              <a:rPr lang="en-US" dirty="0">
                <a:solidFill>
                  <a:srgbClr val="0000CC"/>
                </a:solidFill>
              </a:rPr>
              <a:t>O(f(n))</a:t>
            </a:r>
            <a:r>
              <a:rPr lang="en-US" dirty="0"/>
              <a:t> if it will not take anymore time than </a:t>
            </a:r>
            <a:r>
              <a:rPr lang="en-US" dirty="0">
                <a:solidFill>
                  <a:srgbClr val="0000CC"/>
                </a:solidFill>
              </a:rPr>
              <a:t>k * f(n) </a:t>
            </a:r>
            <a:r>
              <a:rPr lang="en-US" dirty="0"/>
              <a:t>time units for all but a finite number of values n.</a:t>
            </a:r>
          </a:p>
          <a:p>
            <a:pPr>
              <a:lnSpc>
                <a:spcPct val="90000"/>
              </a:lnSpc>
            </a:pPr>
            <a:r>
              <a:rPr lang="en-US" dirty="0"/>
              <a:t>Read the </a:t>
            </a:r>
            <a:r>
              <a:rPr lang="en-US" b="1" dirty="0"/>
              <a:t>‘big-O’, </a:t>
            </a:r>
            <a:r>
              <a:rPr lang="en-US" dirty="0">
                <a:solidFill>
                  <a:srgbClr val="0000CC"/>
                </a:solidFill>
              </a:rPr>
              <a:t>O(…)</a:t>
            </a:r>
            <a:r>
              <a:rPr lang="en-US" dirty="0"/>
              <a:t>, as ‘on the order of’</a:t>
            </a:r>
          </a:p>
          <a:p>
            <a:pPr>
              <a:lnSpc>
                <a:spcPct val="90000"/>
              </a:lnSpc>
            </a:pPr>
            <a:r>
              <a:rPr lang="en-US" dirty="0">
                <a:solidFill>
                  <a:srgbClr val="0000CC"/>
                </a:solidFill>
              </a:rPr>
              <a:t>f(n)</a:t>
            </a:r>
            <a:r>
              <a:rPr lang="en-US" dirty="0"/>
              <a:t> is a function describing how the time or memory requirements increase with increasing problem size (increasing values of n).</a:t>
            </a:r>
            <a:endParaRPr lang="en-US" i="1" dirty="0"/>
          </a:p>
        </p:txBody>
      </p:sp>
      <p:sp>
        <p:nvSpPr>
          <p:cNvPr id="208899" name="Rectangle 3"/>
          <p:cNvSpPr>
            <a:spLocks noGrp="1" noChangeArrowheads="1"/>
          </p:cNvSpPr>
          <p:nvPr>
            <p:ph type="title"/>
          </p:nvPr>
        </p:nvSpPr>
        <p:spPr>
          <a:noFill/>
          <a:ln/>
        </p:spPr>
        <p:txBody>
          <a:bodyPr/>
          <a:lstStyle/>
          <a:p>
            <a:r>
              <a:rPr lang="en-US"/>
              <a:t>Order: A Comparison Tool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889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889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889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889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889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898"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body" idx="1"/>
          </p:nvPr>
        </p:nvSpPr>
        <p:spPr>
          <a:xfrm>
            <a:off x="381000" y="1219200"/>
            <a:ext cx="8458200" cy="4953000"/>
          </a:xfrm>
        </p:spPr>
        <p:txBody>
          <a:bodyPr/>
          <a:lstStyle/>
          <a:p>
            <a:pPr>
              <a:lnSpc>
                <a:spcPct val="90000"/>
              </a:lnSpc>
            </a:pPr>
            <a:r>
              <a:rPr lang="en-US" dirty="0"/>
              <a:t>The worst-case scenario doesn’t mean the algorithm will always be slow, but that it is </a:t>
            </a:r>
            <a:r>
              <a:rPr lang="en-US" dirty="0">
                <a:solidFill>
                  <a:srgbClr val="0000CC"/>
                </a:solidFill>
              </a:rPr>
              <a:t>guaranteed </a:t>
            </a:r>
            <a:r>
              <a:rPr lang="en-US" dirty="0"/>
              <a:t>never to take more time then the given bound</a:t>
            </a:r>
          </a:p>
          <a:p>
            <a:pPr>
              <a:lnSpc>
                <a:spcPct val="90000"/>
              </a:lnSpc>
            </a:pPr>
            <a:r>
              <a:rPr lang="en-US" dirty="0"/>
              <a:t>This is called an asymptotic bound</a:t>
            </a:r>
          </a:p>
          <a:p>
            <a:pPr lvl="1">
              <a:lnSpc>
                <a:spcPct val="90000"/>
              </a:lnSpc>
            </a:pPr>
            <a:r>
              <a:rPr lang="en-US" sz="2800" dirty="0"/>
              <a:t>Remember those asymptotes from algebra (same thing)</a:t>
            </a:r>
          </a:p>
          <a:p>
            <a:pPr>
              <a:lnSpc>
                <a:spcPct val="90000"/>
              </a:lnSpc>
            </a:pPr>
            <a:r>
              <a:rPr lang="en-US" dirty="0"/>
              <a:t>Sometimes, the worst-case happens very rarely (if at all) in practice</a:t>
            </a:r>
          </a:p>
        </p:txBody>
      </p:sp>
      <p:sp>
        <p:nvSpPr>
          <p:cNvPr id="209923" name="Rectangle 3"/>
          <p:cNvSpPr>
            <a:spLocks noGrp="1" noChangeArrowheads="1"/>
          </p:cNvSpPr>
          <p:nvPr>
            <p:ph type="title"/>
          </p:nvPr>
        </p:nvSpPr>
        <p:spPr/>
        <p:txBody>
          <a:bodyPr/>
          <a:lstStyle/>
          <a:p>
            <a:r>
              <a:rPr lang="en-US"/>
              <a:t>Order</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0946" name="Rectangle 2"/>
          <p:cNvSpPr>
            <a:spLocks noGrp="1" noChangeArrowheads="1"/>
          </p:cNvSpPr>
          <p:nvPr>
            <p:ph type="body" idx="1"/>
          </p:nvPr>
        </p:nvSpPr>
        <p:spPr>
          <a:xfrm>
            <a:off x="381000" y="1219200"/>
            <a:ext cx="8001000" cy="5402263"/>
          </a:xfrm>
        </p:spPr>
        <p:txBody>
          <a:bodyPr/>
          <a:lstStyle/>
          <a:p>
            <a:pPr>
              <a:lnSpc>
                <a:spcPct val="90000"/>
              </a:lnSpc>
            </a:pPr>
            <a:r>
              <a:rPr lang="en-US" dirty="0"/>
              <a:t>A harder to calculate metric is an algorithm’s </a:t>
            </a:r>
            <a:r>
              <a:rPr lang="en-US" dirty="0">
                <a:solidFill>
                  <a:srgbClr val="0000CC"/>
                </a:solidFill>
              </a:rPr>
              <a:t>average-case </a:t>
            </a:r>
            <a:r>
              <a:rPr lang="en-US" dirty="0"/>
              <a:t>performance</a:t>
            </a:r>
          </a:p>
          <a:p>
            <a:pPr>
              <a:lnSpc>
                <a:spcPct val="90000"/>
              </a:lnSpc>
            </a:pPr>
            <a:r>
              <a:rPr lang="en-US" dirty="0"/>
              <a:t>Average-case analysis uses probabilities of problem sizes and problems of a given size to determine how it will act on average</a:t>
            </a:r>
          </a:p>
          <a:p>
            <a:pPr>
              <a:lnSpc>
                <a:spcPct val="90000"/>
              </a:lnSpc>
            </a:pPr>
            <a:r>
              <a:rPr lang="en-US" dirty="0"/>
              <a:t>We won’t worry about calculating the average-case performance at this point</a:t>
            </a:r>
          </a:p>
        </p:txBody>
      </p:sp>
      <p:sp>
        <p:nvSpPr>
          <p:cNvPr id="210947" name="Rectangle 3"/>
          <p:cNvSpPr>
            <a:spLocks noGrp="1" noChangeArrowheads="1"/>
          </p:cNvSpPr>
          <p:nvPr>
            <p:ph type="title"/>
          </p:nvPr>
        </p:nvSpPr>
        <p:spPr>
          <a:noFill/>
          <a:ln/>
        </p:spPr>
        <p:txBody>
          <a:bodyPr/>
          <a:lstStyle/>
          <a:p>
            <a:r>
              <a:rPr lang="en-US"/>
              <a:t>Average Performance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094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094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094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6" grpId="0" build="p"/>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42" name="Rectangle 2"/>
          <p:cNvSpPr>
            <a:spLocks noGrp="1" noChangeArrowheads="1"/>
          </p:cNvSpPr>
          <p:nvPr>
            <p:ph type="body" idx="1"/>
          </p:nvPr>
        </p:nvSpPr>
        <p:spPr>
          <a:xfrm>
            <a:off x="373063" y="1219200"/>
            <a:ext cx="8542337" cy="5326063"/>
          </a:xfrm>
        </p:spPr>
        <p:txBody>
          <a:bodyPr/>
          <a:lstStyle/>
          <a:p>
            <a:r>
              <a:rPr lang="en-US" dirty="0" smtClean="0"/>
              <a:t>If the item we are looking for is the first item, the search is O(1).</a:t>
            </a:r>
            <a:endParaRPr lang="en-US" dirty="0"/>
          </a:p>
          <a:p>
            <a:pPr lvl="1"/>
            <a:r>
              <a:rPr lang="en-US" sz="2800" dirty="0"/>
              <a:t>This is the </a:t>
            </a:r>
            <a:r>
              <a:rPr lang="en-US" sz="2800" dirty="0">
                <a:solidFill>
                  <a:srgbClr val="0000CC"/>
                </a:solidFill>
              </a:rPr>
              <a:t>best-case</a:t>
            </a:r>
            <a:r>
              <a:rPr lang="en-US" sz="2800" dirty="0"/>
              <a:t> scenario</a:t>
            </a:r>
          </a:p>
          <a:p>
            <a:r>
              <a:rPr lang="en-US" dirty="0"/>
              <a:t>If the target item is the last item (item n), the search takes O(n).</a:t>
            </a:r>
          </a:p>
          <a:p>
            <a:pPr lvl="1"/>
            <a:r>
              <a:rPr lang="en-US" sz="2800" dirty="0"/>
              <a:t>This is the </a:t>
            </a:r>
            <a:r>
              <a:rPr lang="en-US" sz="2800" dirty="0">
                <a:solidFill>
                  <a:srgbClr val="0000CC"/>
                </a:solidFill>
              </a:rPr>
              <a:t>worst-case</a:t>
            </a:r>
            <a:r>
              <a:rPr lang="en-US" sz="2800" dirty="0"/>
              <a:t> scenario.</a:t>
            </a:r>
          </a:p>
          <a:p>
            <a:r>
              <a:rPr lang="en-US" dirty="0"/>
              <a:t>On average, the item will tend to be near the middle (n/2) but this can be written (</a:t>
            </a:r>
            <a:r>
              <a:rPr lang="en-US" dirty="0">
                <a:cs typeface="Arial" charset="0"/>
              </a:rPr>
              <a:t>½*n), and as we will see, we can ignore multiplicative coefficients. Thus, the </a:t>
            </a:r>
            <a:r>
              <a:rPr lang="en-US" dirty="0">
                <a:solidFill>
                  <a:srgbClr val="0000CC"/>
                </a:solidFill>
                <a:cs typeface="Arial" charset="0"/>
              </a:rPr>
              <a:t>average-case</a:t>
            </a:r>
            <a:r>
              <a:rPr lang="en-US" dirty="0">
                <a:cs typeface="Arial" charset="0"/>
              </a:rPr>
              <a:t> is still O(n)</a:t>
            </a:r>
          </a:p>
        </p:txBody>
      </p:sp>
      <p:sp>
        <p:nvSpPr>
          <p:cNvPr id="215043" name="Rectangle 3"/>
          <p:cNvSpPr>
            <a:spLocks noGrp="1" noChangeArrowheads="1"/>
          </p:cNvSpPr>
          <p:nvPr>
            <p:ph type="title"/>
          </p:nvPr>
        </p:nvSpPr>
        <p:spPr>
          <a:noFill/>
          <a:ln/>
        </p:spPr>
        <p:txBody>
          <a:bodyPr/>
          <a:lstStyle/>
          <a:p>
            <a:r>
              <a:rPr lang="en-US"/>
              <a:t>Sequential Search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4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504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504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504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504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2"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Sequential Search - Analysis</a:t>
            </a:r>
            <a:endParaRPr lang="en-US" dirty="0"/>
          </a:p>
        </p:txBody>
      </p:sp>
      <p:sp>
        <p:nvSpPr>
          <p:cNvPr id="3" name="Content Placeholder 2"/>
          <p:cNvSpPr>
            <a:spLocks noGrp="1"/>
          </p:cNvSpPr>
          <p:nvPr>
            <p:ph idx="1"/>
          </p:nvPr>
        </p:nvSpPr>
        <p:spPr>
          <a:xfrm>
            <a:off x="304800" y="1219200"/>
            <a:ext cx="8534400" cy="5334000"/>
          </a:xfrm>
        </p:spPr>
        <p:txBody>
          <a:bodyPr>
            <a:normAutofit fontScale="92500" lnSpcReduction="20000"/>
          </a:bodyPr>
          <a:lstStyle/>
          <a:p>
            <a:r>
              <a:rPr lang="en-US" dirty="0" smtClean="0"/>
              <a:t>To determine the average number of comparisons in the successful case of the sequential search algorithm: </a:t>
            </a:r>
          </a:p>
          <a:p>
            <a:r>
              <a:rPr lang="en-US" dirty="0" smtClean="0"/>
              <a:t>Consider all possible cases.</a:t>
            </a:r>
          </a:p>
          <a:p>
            <a:r>
              <a:rPr lang="en-US" dirty="0" smtClean="0"/>
              <a:t>Find the number of comparisons for each case.</a:t>
            </a:r>
          </a:p>
          <a:p>
            <a:r>
              <a:rPr lang="en-US" dirty="0" smtClean="0"/>
              <a:t>Add the number of comparisons and divide by the   number of cases.</a:t>
            </a:r>
          </a:p>
          <a:p>
            <a:r>
              <a:rPr lang="en-US" dirty="0" smtClean="0"/>
              <a:t>	If the search item, called the target, is the first element in the list, one comparison is required. </a:t>
            </a:r>
          </a:p>
          <a:p>
            <a:r>
              <a:rPr lang="en-US" dirty="0" smtClean="0"/>
              <a:t>	If it is the second element in the list, two comparisons are required.</a:t>
            </a:r>
          </a:p>
          <a:p>
            <a:r>
              <a:rPr lang="en-US" dirty="0" smtClean="0"/>
              <a:t>	If it is the nth element in the list, n comparisons are required</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Sequential Search - Analysis</a:t>
            </a:r>
            <a:endParaRPr lang="en-US" dirty="0"/>
          </a:p>
        </p:txBody>
      </p:sp>
      <p:sp>
        <p:nvSpPr>
          <p:cNvPr id="3" name="Content Placeholder 2"/>
          <p:cNvSpPr>
            <a:spLocks noGrp="1"/>
          </p:cNvSpPr>
          <p:nvPr>
            <p:ph idx="1"/>
          </p:nvPr>
        </p:nvSpPr>
        <p:spPr>
          <a:xfrm>
            <a:off x="304800" y="1066800"/>
            <a:ext cx="8534400" cy="4572000"/>
          </a:xfrm>
        </p:spPr>
        <p:txBody>
          <a:bodyPr/>
          <a:lstStyle/>
          <a:p>
            <a:r>
              <a:rPr lang="en-US" dirty="0" smtClean="0"/>
              <a:t>The following expression gives the average number of comparisons to find an item in a list size of n: </a:t>
            </a:r>
          </a:p>
          <a:p>
            <a:endParaRPr lang="en-US" dirty="0" smtClean="0"/>
          </a:p>
          <a:p>
            <a:r>
              <a:rPr lang="en-US" dirty="0" smtClean="0"/>
              <a:t>It is known that:</a:t>
            </a:r>
          </a:p>
          <a:p>
            <a:endParaRPr lang="en-US" dirty="0" smtClean="0"/>
          </a:p>
          <a:p>
            <a:r>
              <a:rPr lang="en-US" dirty="0" smtClean="0"/>
              <a:t>Therefore, the following expression gives the average  number of comparisons made by the sequential search in the successful case:</a:t>
            </a:r>
          </a:p>
        </p:txBody>
      </p:sp>
      <p:pic>
        <p:nvPicPr>
          <p:cNvPr id="4" name="Picture 2" descr="file:///D:/Shakya/MSIT127/sequential%20%26%20binary%20search_files/fig4.jpg"/>
          <p:cNvPicPr>
            <a:picLocks noChangeAspect="1" noChangeArrowheads="1"/>
          </p:cNvPicPr>
          <p:nvPr/>
        </p:nvPicPr>
        <p:blipFill>
          <a:blip r:embed="rId2" r:link="rId3" cstate="print"/>
          <a:srcRect/>
          <a:stretch>
            <a:fillRect/>
          </a:stretch>
        </p:blipFill>
        <p:spPr bwMode="auto">
          <a:xfrm>
            <a:off x="3200400" y="2133600"/>
            <a:ext cx="2133600" cy="909638"/>
          </a:xfrm>
          <a:prstGeom prst="rect">
            <a:avLst/>
          </a:prstGeom>
          <a:noFill/>
        </p:spPr>
      </p:pic>
      <p:pic>
        <p:nvPicPr>
          <p:cNvPr id="5" name="Picture 5" descr="file:///D:/Shakya/MSIT127/sequential%20%26%20binary%20search_files/fig5.jpg"/>
          <p:cNvPicPr>
            <a:picLocks noChangeAspect="1" noChangeArrowheads="1"/>
          </p:cNvPicPr>
          <p:nvPr/>
        </p:nvPicPr>
        <p:blipFill>
          <a:blip r:embed="rId4" r:link="rId5" cstate="print"/>
          <a:srcRect/>
          <a:stretch>
            <a:fillRect/>
          </a:stretch>
        </p:blipFill>
        <p:spPr bwMode="auto">
          <a:xfrm>
            <a:off x="3505200" y="3124200"/>
            <a:ext cx="3429000" cy="908050"/>
          </a:xfrm>
          <a:prstGeom prst="rect">
            <a:avLst/>
          </a:prstGeom>
          <a:noFill/>
        </p:spPr>
      </p:pic>
      <p:pic>
        <p:nvPicPr>
          <p:cNvPr id="6" name="Picture 8" descr="file:///D:/Shakya/MSIT127/sequential%20%26%20binary%20search_files/fig6.jpg"/>
          <p:cNvPicPr>
            <a:picLocks noChangeAspect="1" noChangeArrowheads="1"/>
          </p:cNvPicPr>
          <p:nvPr/>
        </p:nvPicPr>
        <p:blipFill>
          <a:blip r:embed="rId6" r:link="rId7" cstate="print"/>
          <a:srcRect/>
          <a:stretch>
            <a:fillRect/>
          </a:stretch>
        </p:blipFill>
        <p:spPr bwMode="auto">
          <a:xfrm>
            <a:off x="1295400" y="5638800"/>
            <a:ext cx="4191000" cy="869950"/>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p:txBody>
          <a:bodyPr/>
          <a:lstStyle/>
          <a:p>
            <a:r>
              <a:rPr lang="en-US"/>
              <a:t>Sequential Search</a:t>
            </a:r>
          </a:p>
        </p:txBody>
      </p:sp>
      <p:sp>
        <p:nvSpPr>
          <p:cNvPr id="216067" name="Rectangle 3"/>
          <p:cNvSpPr>
            <a:spLocks noGrp="1" noChangeArrowheads="1"/>
          </p:cNvSpPr>
          <p:nvPr>
            <p:ph type="body" idx="1"/>
          </p:nvPr>
        </p:nvSpPr>
        <p:spPr/>
        <p:txBody>
          <a:bodyPr/>
          <a:lstStyle/>
          <a:p>
            <a:r>
              <a:rPr lang="en-US" dirty="0"/>
              <a:t>So, the time that sequential search takes is </a:t>
            </a:r>
            <a:r>
              <a:rPr lang="en-US" dirty="0" smtClean="0"/>
              <a:t>proportional </a:t>
            </a:r>
            <a:r>
              <a:rPr lang="en-US" dirty="0"/>
              <a:t>to the number of items to be searched</a:t>
            </a:r>
          </a:p>
          <a:p>
            <a:r>
              <a:rPr lang="en-US" dirty="0"/>
              <a:t>Another way of saying the same thing using the Big-O notation is:</a:t>
            </a:r>
          </a:p>
          <a:p>
            <a:pPr lvl="1"/>
            <a:r>
              <a:rPr lang="en-US" dirty="0">
                <a:solidFill>
                  <a:srgbClr val="0000CC"/>
                </a:solidFill>
              </a:rPr>
              <a:t>O(n)</a:t>
            </a:r>
          </a:p>
          <a:p>
            <a:pPr lvl="1"/>
            <a:r>
              <a:rPr lang="en-US" dirty="0"/>
              <a:t>A sequential search is of </a:t>
            </a:r>
            <a:r>
              <a:rPr lang="en-US" dirty="0">
                <a:solidFill>
                  <a:srgbClr val="0000CC"/>
                </a:solidFill>
              </a:rPr>
              <a:t>order n</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Search</a:t>
            </a:r>
            <a:endParaRPr lang="en-US" dirty="0"/>
          </a:p>
        </p:txBody>
      </p:sp>
      <p:sp>
        <p:nvSpPr>
          <p:cNvPr id="3" name="Content Placeholder 2"/>
          <p:cNvSpPr>
            <a:spLocks noGrp="1"/>
          </p:cNvSpPr>
          <p:nvPr>
            <p:ph idx="1"/>
          </p:nvPr>
        </p:nvSpPr>
        <p:spPr>
          <a:xfrm>
            <a:off x="304800" y="1066800"/>
            <a:ext cx="8534400" cy="457200"/>
          </a:xfrm>
        </p:spPr>
        <p:txBody>
          <a:bodyPr/>
          <a:lstStyle/>
          <a:p>
            <a:endParaRPr lang="en-US" dirty="0"/>
          </a:p>
        </p:txBody>
      </p:sp>
      <p:grpSp>
        <p:nvGrpSpPr>
          <p:cNvPr id="4" name="Group 3"/>
          <p:cNvGrpSpPr>
            <a:grpSpLocks/>
          </p:cNvGrpSpPr>
          <p:nvPr/>
        </p:nvGrpSpPr>
        <p:grpSpPr bwMode="auto">
          <a:xfrm>
            <a:off x="533400" y="1627188"/>
            <a:ext cx="8001000" cy="2193924"/>
            <a:chOff x="576" y="1025"/>
            <a:chExt cx="5040" cy="1382"/>
          </a:xfrm>
        </p:grpSpPr>
        <p:sp>
          <p:nvSpPr>
            <p:cNvPr id="5" name="AutoShape 4"/>
            <p:cNvSpPr>
              <a:spLocks noChangeAspect="1" noChangeArrowheads="1" noTextEdit="1"/>
            </p:cNvSpPr>
            <p:nvPr/>
          </p:nvSpPr>
          <p:spPr bwMode="auto">
            <a:xfrm>
              <a:off x="576" y="1025"/>
              <a:ext cx="5040" cy="1375"/>
            </a:xfrm>
            <a:prstGeom prst="rect">
              <a:avLst/>
            </a:prstGeom>
            <a:noFill/>
            <a:ln w="9525">
              <a:noFill/>
              <a:miter lim="800000"/>
              <a:headEnd/>
              <a:tailEnd/>
            </a:ln>
          </p:spPr>
          <p:txBody>
            <a:bodyPr/>
            <a:lstStyle/>
            <a:p>
              <a:endParaRPr lang="en-US" sz="2000">
                <a:effectLst/>
              </a:endParaRPr>
            </a:p>
          </p:txBody>
        </p:sp>
        <p:sp>
          <p:nvSpPr>
            <p:cNvPr id="6" name="Rectangle 5"/>
            <p:cNvSpPr>
              <a:spLocks noChangeArrowheads="1"/>
            </p:cNvSpPr>
            <p:nvPr/>
          </p:nvSpPr>
          <p:spPr bwMode="auto">
            <a:xfrm>
              <a:off x="1202" y="1624"/>
              <a:ext cx="389" cy="193"/>
            </a:xfrm>
            <a:prstGeom prst="rect">
              <a:avLst/>
            </a:prstGeom>
            <a:solidFill>
              <a:srgbClr val="A0A0A4"/>
            </a:solidFill>
            <a:ln w="14288">
              <a:solidFill>
                <a:srgbClr val="A0A0A4"/>
              </a:solidFill>
              <a:miter lim="800000"/>
              <a:headEnd/>
              <a:tailEnd/>
            </a:ln>
          </p:spPr>
          <p:txBody>
            <a:bodyPr/>
            <a:lstStyle/>
            <a:p>
              <a:endParaRPr lang="en-US" sz="2000">
                <a:effectLst/>
              </a:endParaRPr>
            </a:p>
          </p:txBody>
        </p:sp>
        <p:sp>
          <p:nvSpPr>
            <p:cNvPr id="7" name="Rectangle 6"/>
            <p:cNvSpPr>
              <a:spLocks noChangeArrowheads="1"/>
            </p:cNvSpPr>
            <p:nvPr/>
          </p:nvSpPr>
          <p:spPr bwMode="auto">
            <a:xfrm>
              <a:off x="1167" y="1597"/>
              <a:ext cx="390" cy="193"/>
            </a:xfrm>
            <a:prstGeom prst="rect">
              <a:avLst/>
            </a:prstGeom>
            <a:solidFill>
              <a:srgbClr val="FFFFFF"/>
            </a:solidFill>
            <a:ln w="14288">
              <a:solidFill>
                <a:srgbClr val="000000"/>
              </a:solidFill>
              <a:miter lim="800000"/>
              <a:headEnd/>
              <a:tailEnd/>
            </a:ln>
          </p:spPr>
          <p:txBody>
            <a:bodyPr/>
            <a:lstStyle/>
            <a:p>
              <a:endParaRPr lang="en-US" sz="2000">
                <a:effectLst/>
              </a:endParaRPr>
            </a:p>
          </p:txBody>
        </p:sp>
        <p:sp>
          <p:nvSpPr>
            <p:cNvPr id="8" name="Rectangle 7"/>
            <p:cNvSpPr>
              <a:spLocks noChangeArrowheads="1"/>
            </p:cNvSpPr>
            <p:nvPr/>
          </p:nvSpPr>
          <p:spPr bwMode="auto">
            <a:xfrm>
              <a:off x="1323" y="1616"/>
              <a:ext cx="73"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6</a:t>
              </a:r>
              <a:endParaRPr lang="en-US" sz="2000">
                <a:effectLst/>
                <a:latin typeface="Verdana" pitchFamily="34" charset="0"/>
                <a:cs typeface="Arial" charset="0"/>
              </a:endParaRPr>
            </a:p>
          </p:txBody>
        </p:sp>
        <p:sp>
          <p:nvSpPr>
            <p:cNvPr id="9" name="Rectangle 8"/>
            <p:cNvSpPr>
              <a:spLocks noChangeArrowheads="1"/>
            </p:cNvSpPr>
            <p:nvPr/>
          </p:nvSpPr>
          <p:spPr bwMode="auto">
            <a:xfrm>
              <a:off x="1569" y="1624"/>
              <a:ext cx="389" cy="193"/>
            </a:xfrm>
            <a:prstGeom prst="rect">
              <a:avLst/>
            </a:prstGeom>
            <a:solidFill>
              <a:srgbClr val="A0A0A4"/>
            </a:solidFill>
            <a:ln w="14288">
              <a:solidFill>
                <a:srgbClr val="A0A0A4"/>
              </a:solidFill>
              <a:miter lim="800000"/>
              <a:headEnd/>
              <a:tailEnd/>
            </a:ln>
          </p:spPr>
          <p:txBody>
            <a:bodyPr/>
            <a:lstStyle/>
            <a:p>
              <a:endParaRPr lang="en-US" sz="2000">
                <a:effectLst/>
              </a:endParaRPr>
            </a:p>
          </p:txBody>
        </p:sp>
        <p:sp>
          <p:nvSpPr>
            <p:cNvPr id="10" name="Rectangle 9"/>
            <p:cNvSpPr>
              <a:spLocks noChangeArrowheads="1"/>
            </p:cNvSpPr>
            <p:nvPr/>
          </p:nvSpPr>
          <p:spPr bwMode="auto">
            <a:xfrm>
              <a:off x="1535" y="1597"/>
              <a:ext cx="389" cy="193"/>
            </a:xfrm>
            <a:prstGeom prst="rect">
              <a:avLst/>
            </a:prstGeom>
            <a:solidFill>
              <a:srgbClr val="FFFFFF"/>
            </a:solidFill>
            <a:ln w="14288">
              <a:solidFill>
                <a:srgbClr val="000000"/>
              </a:solidFill>
              <a:miter lim="800000"/>
              <a:headEnd/>
              <a:tailEnd/>
            </a:ln>
          </p:spPr>
          <p:txBody>
            <a:bodyPr/>
            <a:lstStyle/>
            <a:p>
              <a:endParaRPr lang="en-US" sz="2000">
                <a:effectLst/>
              </a:endParaRPr>
            </a:p>
          </p:txBody>
        </p:sp>
        <p:sp>
          <p:nvSpPr>
            <p:cNvPr id="11" name="Rectangle 10"/>
            <p:cNvSpPr>
              <a:spLocks noChangeArrowheads="1"/>
            </p:cNvSpPr>
            <p:nvPr/>
          </p:nvSpPr>
          <p:spPr bwMode="auto">
            <a:xfrm>
              <a:off x="1691" y="1616"/>
              <a:ext cx="73"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4</a:t>
              </a:r>
              <a:endParaRPr lang="en-US" sz="2000">
                <a:effectLst/>
                <a:latin typeface="Verdana" pitchFamily="34" charset="0"/>
                <a:cs typeface="Arial" charset="0"/>
              </a:endParaRPr>
            </a:p>
          </p:txBody>
        </p:sp>
        <p:sp>
          <p:nvSpPr>
            <p:cNvPr id="12" name="Rectangle 11"/>
            <p:cNvSpPr>
              <a:spLocks noChangeArrowheads="1"/>
            </p:cNvSpPr>
            <p:nvPr/>
          </p:nvSpPr>
          <p:spPr bwMode="auto">
            <a:xfrm>
              <a:off x="1938" y="1624"/>
              <a:ext cx="389" cy="193"/>
            </a:xfrm>
            <a:prstGeom prst="rect">
              <a:avLst/>
            </a:prstGeom>
            <a:solidFill>
              <a:srgbClr val="A0A0A4"/>
            </a:solidFill>
            <a:ln w="14288">
              <a:solidFill>
                <a:srgbClr val="A0A0A4"/>
              </a:solidFill>
              <a:miter lim="800000"/>
              <a:headEnd/>
              <a:tailEnd/>
            </a:ln>
          </p:spPr>
          <p:txBody>
            <a:bodyPr/>
            <a:lstStyle/>
            <a:p>
              <a:endParaRPr lang="en-US" sz="2000">
                <a:effectLst/>
              </a:endParaRPr>
            </a:p>
          </p:txBody>
        </p:sp>
        <p:sp>
          <p:nvSpPr>
            <p:cNvPr id="13" name="Rectangle 12"/>
            <p:cNvSpPr>
              <a:spLocks noChangeArrowheads="1"/>
            </p:cNvSpPr>
            <p:nvPr/>
          </p:nvSpPr>
          <p:spPr bwMode="auto">
            <a:xfrm>
              <a:off x="1903" y="1597"/>
              <a:ext cx="389" cy="193"/>
            </a:xfrm>
            <a:prstGeom prst="rect">
              <a:avLst/>
            </a:prstGeom>
            <a:solidFill>
              <a:srgbClr val="FFFFFF"/>
            </a:solidFill>
            <a:ln w="14288">
              <a:solidFill>
                <a:srgbClr val="000000"/>
              </a:solidFill>
              <a:miter lim="800000"/>
              <a:headEnd/>
              <a:tailEnd/>
            </a:ln>
          </p:spPr>
          <p:txBody>
            <a:bodyPr/>
            <a:lstStyle/>
            <a:p>
              <a:endParaRPr lang="en-US" sz="2000">
                <a:effectLst/>
              </a:endParaRPr>
            </a:p>
          </p:txBody>
        </p:sp>
        <p:sp>
          <p:nvSpPr>
            <p:cNvPr id="14" name="Rectangle 13"/>
            <p:cNvSpPr>
              <a:spLocks noChangeArrowheads="1"/>
            </p:cNvSpPr>
            <p:nvPr/>
          </p:nvSpPr>
          <p:spPr bwMode="auto">
            <a:xfrm>
              <a:off x="2059" y="1616"/>
              <a:ext cx="73"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2</a:t>
              </a:r>
              <a:endParaRPr lang="en-US" sz="2000">
                <a:effectLst/>
                <a:latin typeface="Verdana" pitchFamily="34" charset="0"/>
                <a:cs typeface="Arial" charset="0"/>
              </a:endParaRPr>
            </a:p>
          </p:txBody>
        </p:sp>
        <p:sp>
          <p:nvSpPr>
            <p:cNvPr id="15" name="Rectangle 14"/>
            <p:cNvSpPr>
              <a:spLocks noChangeArrowheads="1"/>
            </p:cNvSpPr>
            <p:nvPr/>
          </p:nvSpPr>
          <p:spPr bwMode="auto">
            <a:xfrm>
              <a:off x="2305" y="1624"/>
              <a:ext cx="389" cy="193"/>
            </a:xfrm>
            <a:prstGeom prst="rect">
              <a:avLst/>
            </a:prstGeom>
            <a:solidFill>
              <a:srgbClr val="A0A0A4"/>
            </a:solidFill>
            <a:ln w="14288">
              <a:solidFill>
                <a:srgbClr val="A0A0A4"/>
              </a:solidFill>
              <a:miter lim="800000"/>
              <a:headEnd/>
              <a:tailEnd/>
            </a:ln>
          </p:spPr>
          <p:txBody>
            <a:bodyPr/>
            <a:lstStyle/>
            <a:p>
              <a:endParaRPr lang="en-US" sz="2000">
                <a:effectLst/>
              </a:endParaRPr>
            </a:p>
          </p:txBody>
        </p:sp>
        <p:sp>
          <p:nvSpPr>
            <p:cNvPr id="16" name="Rectangle 15"/>
            <p:cNvSpPr>
              <a:spLocks noChangeArrowheads="1"/>
            </p:cNvSpPr>
            <p:nvPr/>
          </p:nvSpPr>
          <p:spPr bwMode="auto">
            <a:xfrm>
              <a:off x="2270" y="1597"/>
              <a:ext cx="390" cy="193"/>
            </a:xfrm>
            <a:prstGeom prst="rect">
              <a:avLst/>
            </a:prstGeom>
            <a:solidFill>
              <a:srgbClr val="FFFFFF"/>
            </a:solidFill>
            <a:ln w="14288">
              <a:solidFill>
                <a:srgbClr val="000000"/>
              </a:solidFill>
              <a:miter lim="800000"/>
              <a:headEnd/>
              <a:tailEnd/>
            </a:ln>
          </p:spPr>
          <p:txBody>
            <a:bodyPr/>
            <a:lstStyle/>
            <a:p>
              <a:endParaRPr lang="en-US" sz="2000">
                <a:effectLst/>
              </a:endParaRPr>
            </a:p>
          </p:txBody>
        </p:sp>
        <p:sp>
          <p:nvSpPr>
            <p:cNvPr id="17" name="Rectangle 16"/>
            <p:cNvSpPr>
              <a:spLocks noChangeArrowheads="1"/>
            </p:cNvSpPr>
            <p:nvPr/>
          </p:nvSpPr>
          <p:spPr bwMode="auto">
            <a:xfrm>
              <a:off x="2427" y="1616"/>
              <a:ext cx="73"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9</a:t>
              </a:r>
              <a:endParaRPr lang="en-US" sz="2000">
                <a:effectLst/>
                <a:latin typeface="Verdana" pitchFamily="34" charset="0"/>
                <a:cs typeface="Arial" charset="0"/>
              </a:endParaRPr>
            </a:p>
          </p:txBody>
        </p:sp>
        <p:sp>
          <p:nvSpPr>
            <p:cNvPr id="18" name="Rectangle 17"/>
            <p:cNvSpPr>
              <a:spLocks noChangeArrowheads="1"/>
            </p:cNvSpPr>
            <p:nvPr/>
          </p:nvSpPr>
          <p:spPr bwMode="auto">
            <a:xfrm>
              <a:off x="2673" y="1624"/>
              <a:ext cx="390" cy="193"/>
            </a:xfrm>
            <a:prstGeom prst="rect">
              <a:avLst/>
            </a:prstGeom>
            <a:solidFill>
              <a:srgbClr val="A0A0A4"/>
            </a:solidFill>
            <a:ln w="14288">
              <a:solidFill>
                <a:srgbClr val="A0A0A4"/>
              </a:solidFill>
              <a:miter lim="800000"/>
              <a:headEnd/>
              <a:tailEnd/>
            </a:ln>
          </p:spPr>
          <p:txBody>
            <a:bodyPr/>
            <a:lstStyle/>
            <a:p>
              <a:endParaRPr lang="en-US" sz="2000">
                <a:effectLst/>
              </a:endParaRPr>
            </a:p>
          </p:txBody>
        </p:sp>
        <p:sp>
          <p:nvSpPr>
            <p:cNvPr id="19" name="Rectangle 18"/>
            <p:cNvSpPr>
              <a:spLocks noChangeArrowheads="1"/>
            </p:cNvSpPr>
            <p:nvPr/>
          </p:nvSpPr>
          <p:spPr bwMode="auto">
            <a:xfrm>
              <a:off x="2639" y="1597"/>
              <a:ext cx="389" cy="193"/>
            </a:xfrm>
            <a:prstGeom prst="rect">
              <a:avLst/>
            </a:prstGeom>
            <a:solidFill>
              <a:srgbClr val="FFFFFF"/>
            </a:solidFill>
            <a:ln w="14288">
              <a:solidFill>
                <a:srgbClr val="000000"/>
              </a:solidFill>
              <a:miter lim="800000"/>
              <a:headEnd/>
              <a:tailEnd/>
            </a:ln>
          </p:spPr>
          <p:txBody>
            <a:bodyPr/>
            <a:lstStyle/>
            <a:p>
              <a:endParaRPr lang="en-US" sz="2000">
                <a:effectLst/>
              </a:endParaRPr>
            </a:p>
          </p:txBody>
        </p:sp>
        <p:sp>
          <p:nvSpPr>
            <p:cNvPr id="20" name="Rectangle 19"/>
            <p:cNvSpPr>
              <a:spLocks noChangeArrowheads="1"/>
            </p:cNvSpPr>
            <p:nvPr/>
          </p:nvSpPr>
          <p:spPr bwMode="auto">
            <a:xfrm>
              <a:off x="2795" y="1616"/>
              <a:ext cx="73"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5</a:t>
              </a:r>
              <a:endParaRPr lang="en-US" sz="2000">
                <a:effectLst/>
                <a:latin typeface="Verdana" pitchFamily="34" charset="0"/>
                <a:cs typeface="Arial" charset="0"/>
              </a:endParaRPr>
            </a:p>
          </p:txBody>
        </p:sp>
        <p:sp>
          <p:nvSpPr>
            <p:cNvPr id="21" name="Rectangle 20"/>
            <p:cNvSpPr>
              <a:spLocks noChangeArrowheads="1"/>
            </p:cNvSpPr>
            <p:nvPr/>
          </p:nvSpPr>
          <p:spPr bwMode="auto">
            <a:xfrm>
              <a:off x="3041" y="1624"/>
              <a:ext cx="389" cy="193"/>
            </a:xfrm>
            <a:prstGeom prst="rect">
              <a:avLst/>
            </a:prstGeom>
            <a:solidFill>
              <a:srgbClr val="A0A0A4"/>
            </a:solidFill>
            <a:ln w="14288">
              <a:solidFill>
                <a:srgbClr val="A0A0A4"/>
              </a:solidFill>
              <a:miter lim="800000"/>
              <a:headEnd/>
              <a:tailEnd/>
            </a:ln>
          </p:spPr>
          <p:txBody>
            <a:bodyPr/>
            <a:lstStyle/>
            <a:p>
              <a:endParaRPr lang="en-US" sz="2000">
                <a:effectLst/>
              </a:endParaRPr>
            </a:p>
          </p:txBody>
        </p:sp>
        <p:sp>
          <p:nvSpPr>
            <p:cNvPr id="22" name="Rectangle 21"/>
            <p:cNvSpPr>
              <a:spLocks noChangeArrowheads="1"/>
            </p:cNvSpPr>
            <p:nvPr/>
          </p:nvSpPr>
          <p:spPr bwMode="auto">
            <a:xfrm>
              <a:off x="3006" y="1597"/>
              <a:ext cx="390" cy="193"/>
            </a:xfrm>
            <a:prstGeom prst="rect">
              <a:avLst/>
            </a:prstGeom>
            <a:solidFill>
              <a:srgbClr val="FFFFFF"/>
            </a:solidFill>
            <a:ln w="14288">
              <a:solidFill>
                <a:srgbClr val="000000"/>
              </a:solidFill>
              <a:miter lim="800000"/>
              <a:headEnd/>
              <a:tailEnd/>
            </a:ln>
          </p:spPr>
          <p:txBody>
            <a:bodyPr/>
            <a:lstStyle/>
            <a:p>
              <a:endParaRPr lang="en-US" sz="2000">
                <a:effectLst/>
              </a:endParaRPr>
            </a:p>
          </p:txBody>
        </p:sp>
        <p:sp>
          <p:nvSpPr>
            <p:cNvPr id="23" name="Rectangle 22"/>
            <p:cNvSpPr>
              <a:spLocks noChangeArrowheads="1"/>
            </p:cNvSpPr>
            <p:nvPr/>
          </p:nvSpPr>
          <p:spPr bwMode="auto">
            <a:xfrm>
              <a:off x="3409" y="1624"/>
              <a:ext cx="390" cy="193"/>
            </a:xfrm>
            <a:prstGeom prst="rect">
              <a:avLst/>
            </a:prstGeom>
            <a:solidFill>
              <a:srgbClr val="A0A0A4"/>
            </a:solidFill>
            <a:ln w="14288">
              <a:solidFill>
                <a:srgbClr val="A0A0A4"/>
              </a:solidFill>
              <a:miter lim="800000"/>
              <a:headEnd/>
              <a:tailEnd/>
            </a:ln>
          </p:spPr>
          <p:txBody>
            <a:bodyPr/>
            <a:lstStyle/>
            <a:p>
              <a:endParaRPr lang="en-US" sz="2000">
                <a:effectLst/>
              </a:endParaRPr>
            </a:p>
          </p:txBody>
        </p:sp>
        <p:sp>
          <p:nvSpPr>
            <p:cNvPr id="24" name="Rectangle 23"/>
            <p:cNvSpPr>
              <a:spLocks noChangeArrowheads="1"/>
            </p:cNvSpPr>
            <p:nvPr/>
          </p:nvSpPr>
          <p:spPr bwMode="auto">
            <a:xfrm>
              <a:off x="3375" y="1597"/>
              <a:ext cx="389" cy="193"/>
            </a:xfrm>
            <a:prstGeom prst="rect">
              <a:avLst/>
            </a:prstGeom>
            <a:solidFill>
              <a:srgbClr val="FFFFFF"/>
            </a:solidFill>
            <a:ln w="14288">
              <a:solidFill>
                <a:srgbClr val="000000"/>
              </a:solidFill>
              <a:miter lim="800000"/>
              <a:headEnd/>
              <a:tailEnd/>
            </a:ln>
          </p:spPr>
          <p:txBody>
            <a:bodyPr/>
            <a:lstStyle/>
            <a:p>
              <a:endParaRPr lang="en-US" sz="2000">
                <a:effectLst/>
              </a:endParaRPr>
            </a:p>
          </p:txBody>
        </p:sp>
        <p:sp>
          <p:nvSpPr>
            <p:cNvPr id="25" name="Rectangle 24"/>
            <p:cNvSpPr>
              <a:spLocks noChangeArrowheads="1"/>
            </p:cNvSpPr>
            <p:nvPr/>
          </p:nvSpPr>
          <p:spPr bwMode="auto">
            <a:xfrm>
              <a:off x="3493" y="1616"/>
              <a:ext cx="145"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10</a:t>
              </a:r>
              <a:endParaRPr lang="en-US" sz="2000">
                <a:effectLst/>
                <a:latin typeface="Verdana" pitchFamily="34" charset="0"/>
                <a:cs typeface="Arial" charset="0"/>
              </a:endParaRPr>
            </a:p>
          </p:txBody>
        </p:sp>
        <p:sp>
          <p:nvSpPr>
            <p:cNvPr id="26" name="Rectangle 25"/>
            <p:cNvSpPr>
              <a:spLocks noChangeArrowheads="1"/>
            </p:cNvSpPr>
            <p:nvPr/>
          </p:nvSpPr>
          <p:spPr bwMode="auto">
            <a:xfrm>
              <a:off x="1649" y="1058"/>
              <a:ext cx="2135" cy="144"/>
            </a:xfrm>
            <a:prstGeom prst="rect">
              <a:avLst/>
            </a:prstGeom>
            <a:noFill/>
            <a:ln w="9525">
              <a:noFill/>
              <a:miter lim="800000"/>
              <a:headEnd/>
              <a:tailEnd/>
            </a:ln>
          </p:spPr>
          <p:txBody>
            <a:bodyPr/>
            <a:lstStyle/>
            <a:p>
              <a:endParaRPr lang="en-US" sz="2000">
                <a:effectLst/>
              </a:endParaRPr>
            </a:p>
          </p:txBody>
        </p:sp>
        <p:sp>
          <p:nvSpPr>
            <p:cNvPr id="27" name="Rectangle 26"/>
            <p:cNvSpPr>
              <a:spLocks noChangeArrowheads="1"/>
            </p:cNvSpPr>
            <p:nvPr/>
          </p:nvSpPr>
          <p:spPr bwMode="auto">
            <a:xfrm>
              <a:off x="1649" y="1051"/>
              <a:ext cx="458" cy="194"/>
            </a:xfrm>
            <a:prstGeom prst="rect">
              <a:avLst/>
            </a:prstGeom>
            <a:noFill/>
            <a:ln w="9525">
              <a:noFill/>
              <a:miter lim="800000"/>
              <a:headEnd/>
              <a:tailEnd/>
            </a:ln>
          </p:spPr>
          <p:txBody>
            <a:bodyPr wrap="none" lIns="0" tIns="0" rIns="0" bIns="0">
              <a:spAutoFit/>
            </a:bodyPr>
            <a:lstStyle/>
            <a:p>
              <a:pPr eaLnBrk="1" hangingPunct="1"/>
              <a:r>
                <a:rPr lang="en-US" b="1">
                  <a:solidFill>
                    <a:srgbClr val="000000"/>
                  </a:solidFill>
                  <a:effectLst/>
                  <a:latin typeface="Times New Roman" pitchFamily="18" charset="0"/>
                  <a:cs typeface="Arial" charset="0"/>
                </a:rPr>
                <a:t>index =</a:t>
              </a:r>
              <a:endParaRPr lang="en-US" sz="2000" b="1">
                <a:effectLst/>
                <a:latin typeface="Verdana" pitchFamily="34" charset="0"/>
                <a:cs typeface="Arial" charset="0"/>
              </a:endParaRPr>
            </a:p>
          </p:txBody>
        </p:sp>
        <p:sp>
          <p:nvSpPr>
            <p:cNvPr id="28" name="Rectangle 27"/>
            <p:cNvSpPr>
              <a:spLocks noChangeArrowheads="1"/>
            </p:cNvSpPr>
            <p:nvPr/>
          </p:nvSpPr>
          <p:spPr bwMode="auto">
            <a:xfrm>
              <a:off x="2172" y="1051"/>
              <a:ext cx="627" cy="194"/>
            </a:xfrm>
            <a:prstGeom prst="rect">
              <a:avLst/>
            </a:prstGeom>
            <a:noFill/>
            <a:ln w="9525">
              <a:noFill/>
              <a:miter lim="800000"/>
              <a:headEnd/>
              <a:tailEnd/>
            </a:ln>
          </p:spPr>
          <p:txBody>
            <a:bodyPr wrap="none" lIns="0" tIns="0" rIns="0" bIns="0">
              <a:spAutoFit/>
            </a:bodyPr>
            <a:lstStyle/>
            <a:p>
              <a:pPr eaLnBrk="1" hangingPunct="1"/>
              <a:r>
                <a:rPr lang="en-US" b="1">
                  <a:solidFill>
                    <a:srgbClr val="000000"/>
                  </a:solidFill>
                  <a:effectLst/>
                  <a:latin typeface="Times New Roman" pitchFamily="18" charset="0"/>
                  <a:cs typeface="Arial" charset="0"/>
                </a:rPr>
                <a:t>seqSearch</a:t>
              </a:r>
              <a:endParaRPr lang="en-US" sz="2000" b="1">
                <a:effectLst/>
                <a:latin typeface="Verdana" pitchFamily="34" charset="0"/>
                <a:cs typeface="Arial" charset="0"/>
              </a:endParaRPr>
            </a:p>
          </p:txBody>
        </p:sp>
        <p:sp>
          <p:nvSpPr>
            <p:cNvPr id="29" name="Rectangle 28"/>
            <p:cNvSpPr>
              <a:spLocks noChangeArrowheads="1"/>
            </p:cNvSpPr>
            <p:nvPr/>
          </p:nvSpPr>
          <p:spPr bwMode="auto">
            <a:xfrm>
              <a:off x="2832" y="1051"/>
              <a:ext cx="48" cy="194"/>
            </a:xfrm>
            <a:prstGeom prst="rect">
              <a:avLst/>
            </a:prstGeom>
            <a:noFill/>
            <a:ln w="9525">
              <a:noFill/>
              <a:miter lim="800000"/>
              <a:headEnd/>
              <a:tailEnd/>
            </a:ln>
          </p:spPr>
          <p:txBody>
            <a:bodyPr wrap="none" lIns="0" tIns="0" rIns="0" bIns="0">
              <a:spAutoFit/>
            </a:bodyPr>
            <a:lstStyle/>
            <a:p>
              <a:pPr eaLnBrk="1" hangingPunct="1"/>
              <a:r>
                <a:rPr lang="en-US" b="1">
                  <a:solidFill>
                    <a:srgbClr val="000000"/>
                  </a:solidFill>
                  <a:effectLst/>
                  <a:latin typeface="Times New Roman" pitchFamily="18" charset="0"/>
                  <a:cs typeface="Arial" charset="0"/>
                </a:rPr>
                <a:t>(</a:t>
              </a:r>
              <a:endParaRPr lang="en-US" sz="2000" b="1">
                <a:effectLst/>
                <a:latin typeface="Verdana" pitchFamily="34" charset="0"/>
                <a:cs typeface="Arial" charset="0"/>
              </a:endParaRPr>
            </a:p>
          </p:txBody>
        </p:sp>
        <p:sp>
          <p:nvSpPr>
            <p:cNvPr id="30" name="Rectangle 29"/>
            <p:cNvSpPr>
              <a:spLocks noChangeArrowheads="1"/>
            </p:cNvSpPr>
            <p:nvPr/>
          </p:nvSpPr>
          <p:spPr bwMode="auto">
            <a:xfrm>
              <a:off x="2884" y="1051"/>
              <a:ext cx="202" cy="194"/>
            </a:xfrm>
            <a:prstGeom prst="rect">
              <a:avLst/>
            </a:prstGeom>
            <a:noFill/>
            <a:ln w="9525">
              <a:noFill/>
              <a:miter lim="800000"/>
              <a:headEnd/>
              <a:tailEnd/>
            </a:ln>
          </p:spPr>
          <p:txBody>
            <a:bodyPr wrap="none" lIns="0" tIns="0" rIns="0" bIns="0">
              <a:spAutoFit/>
            </a:bodyPr>
            <a:lstStyle/>
            <a:p>
              <a:pPr eaLnBrk="1" hangingPunct="1"/>
              <a:r>
                <a:rPr lang="en-US" b="1">
                  <a:solidFill>
                    <a:srgbClr val="000000"/>
                  </a:solidFill>
                  <a:effectLst/>
                  <a:latin typeface="Times New Roman" pitchFamily="18" charset="0"/>
                  <a:cs typeface="Arial" charset="0"/>
                </a:rPr>
                <a:t>arr</a:t>
              </a:r>
              <a:endParaRPr lang="en-US" sz="2000" b="1">
                <a:effectLst/>
                <a:latin typeface="Verdana" pitchFamily="34" charset="0"/>
                <a:cs typeface="Arial" charset="0"/>
              </a:endParaRPr>
            </a:p>
          </p:txBody>
        </p:sp>
        <p:sp>
          <p:nvSpPr>
            <p:cNvPr id="31" name="Rectangle 30"/>
            <p:cNvSpPr>
              <a:spLocks noChangeArrowheads="1"/>
            </p:cNvSpPr>
            <p:nvPr/>
          </p:nvSpPr>
          <p:spPr bwMode="auto">
            <a:xfrm>
              <a:off x="3055" y="1051"/>
              <a:ext cx="533" cy="194"/>
            </a:xfrm>
            <a:prstGeom prst="rect">
              <a:avLst/>
            </a:prstGeom>
            <a:noFill/>
            <a:ln w="9525">
              <a:noFill/>
              <a:miter lim="800000"/>
              <a:headEnd/>
              <a:tailEnd/>
            </a:ln>
          </p:spPr>
          <p:txBody>
            <a:bodyPr wrap="none" lIns="0" tIns="0" rIns="0" bIns="0">
              <a:spAutoFit/>
            </a:bodyPr>
            <a:lstStyle/>
            <a:p>
              <a:pPr eaLnBrk="1" hangingPunct="1"/>
              <a:r>
                <a:rPr lang="en-US" b="1">
                  <a:solidFill>
                    <a:srgbClr val="000000"/>
                  </a:solidFill>
                  <a:effectLst/>
                  <a:latin typeface="Times New Roman" pitchFamily="18" charset="0"/>
                  <a:cs typeface="Arial" charset="0"/>
                </a:rPr>
                <a:t>, 1, 8, 3);</a:t>
              </a:r>
              <a:endParaRPr lang="en-US" sz="2000" b="1">
                <a:effectLst/>
                <a:latin typeface="Verdana" pitchFamily="34" charset="0"/>
                <a:cs typeface="Arial" charset="0"/>
              </a:endParaRPr>
            </a:p>
          </p:txBody>
        </p:sp>
        <p:sp>
          <p:nvSpPr>
            <p:cNvPr id="32" name="Rectangle 31"/>
            <p:cNvSpPr>
              <a:spLocks noChangeArrowheads="1"/>
            </p:cNvSpPr>
            <p:nvPr/>
          </p:nvSpPr>
          <p:spPr bwMode="auto">
            <a:xfrm>
              <a:off x="3777" y="1624"/>
              <a:ext cx="389" cy="193"/>
            </a:xfrm>
            <a:prstGeom prst="rect">
              <a:avLst/>
            </a:prstGeom>
            <a:solidFill>
              <a:srgbClr val="A0A0A4"/>
            </a:solidFill>
            <a:ln w="14288">
              <a:solidFill>
                <a:srgbClr val="A0A0A4"/>
              </a:solidFill>
              <a:miter lim="800000"/>
              <a:headEnd/>
              <a:tailEnd/>
            </a:ln>
          </p:spPr>
          <p:txBody>
            <a:bodyPr/>
            <a:lstStyle/>
            <a:p>
              <a:endParaRPr lang="en-US" sz="2000">
                <a:effectLst/>
              </a:endParaRPr>
            </a:p>
          </p:txBody>
        </p:sp>
        <p:sp>
          <p:nvSpPr>
            <p:cNvPr id="33" name="Rectangle 32"/>
            <p:cNvSpPr>
              <a:spLocks noChangeArrowheads="1"/>
            </p:cNvSpPr>
            <p:nvPr/>
          </p:nvSpPr>
          <p:spPr bwMode="auto">
            <a:xfrm>
              <a:off x="3742" y="1597"/>
              <a:ext cx="390" cy="193"/>
            </a:xfrm>
            <a:prstGeom prst="rect">
              <a:avLst/>
            </a:prstGeom>
            <a:solidFill>
              <a:srgbClr val="FFFFFF"/>
            </a:solidFill>
            <a:ln w="14288">
              <a:solidFill>
                <a:srgbClr val="000000"/>
              </a:solidFill>
              <a:miter lim="800000"/>
              <a:headEnd/>
              <a:tailEnd/>
            </a:ln>
          </p:spPr>
          <p:txBody>
            <a:bodyPr/>
            <a:lstStyle/>
            <a:p>
              <a:endParaRPr lang="en-US" sz="2000">
                <a:effectLst/>
              </a:endParaRPr>
            </a:p>
          </p:txBody>
        </p:sp>
        <p:sp>
          <p:nvSpPr>
            <p:cNvPr id="34" name="Rectangle 33"/>
            <p:cNvSpPr>
              <a:spLocks noChangeArrowheads="1"/>
            </p:cNvSpPr>
            <p:nvPr/>
          </p:nvSpPr>
          <p:spPr bwMode="auto">
            <a:xfrm>
              <a:off x="3898" y="1616"/>
              <a:ext cx="73"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7</a:t>
              </a:r>
              <a:endParaRPr lang="en-US" sz="2000">
                <a:effectLst/>
                <a:latin typeface="Verdana" pitchFamily="34" charset="0"/>
                <a:cs typeface="Arial" charset="0"/>
              </a:endParaRPr>
            </a:p>
          </p:txBody>
        </p:sp>
        <p:sp>
          <p:nvSpPr>
            <p:cNvPr id="35" name="Rectangle 34"/>
            <p:cNvSpPr>
              <a:spLocks noChangeArrowheads="1"/>
            </p:cNvSpPr>
            <p:nvPr/>
          </p:nvSpPr>
          <p:spPr bwMode="auto">
            <a:xfrm>
              <a:off x="619" y="1431"/>
              <a:ext cx="501" cy="172"/>
            </a:xfrm>
            <a:prstGeom prst="rect">
              <a:avLst/>
            </a:prstGeom>
            <a:noFill/>
            <a:ln w="9525">
              <a:noFill/>
              <a:miter lim="800000"/>
              <a:headEnd/>
              <a:tailEnd/>
            </a:ln>
          </p:spPr>
          <p:txBody>
            <a:bodyPr/>
            <a:lstStyle/>
            <a:p>
              <a:endParaRPr lang="en-US" sz="2000">
                <a:effectLst/>
              </a:endParaRPr>
            </a:p>
          </p:txBody>
        </p:sp>
        <p:sp>
          <p:nvSpPr>
            <p:cNvPr id="36" name="Rectangle 35"/>
            <p:cNvSpPr>
              <a:spLocks noChangeArrowheads="1"/>
            </p:cNvSpPr>
            <p:nvPr/>
          </p:nvSpPr>
          <p:spPr bwMode="auto">
            <a:xfrm>
              <a:off x="619" y="1423"/>
              <a:ext cx="331"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Index</a:t>
              </a:r>
              <a:endParaRPr lang="en-US" sz="2000">
                <a:effectLst/>
                <a:latin typeface="Verdana" pitchFamily="34" charset="0"/>
                <a:cs typeface="Arial" charset="0"/>
              </a:endParaRPr>
            </a:p>
          </p:txBody>
        </p:sp>
        <p:sp>
          <p:nvSpPr>
            <p:cNvPr id="37" name="Rectangle 36"/>
            <p:cNvSpPr>
              <a:spLocks noChangeArrowheads="1"/>
            </p:cNvSpPr>
            <p:nvPr/>
          </p:nvSpPr>
          <p:spPr bwMode="auto">
            <a:xfrm>
              <a:off x="1325" y="1431"/>
              <a:ext cx="334" cy="144"/>
            </a:xfrm>
            <a:prstGeom prst="rect">
              <a:avLst/>
            </a:prstGeom>
            <a:noFill/>
            <a:ln w="9525">
              <a:noFill/>
              <a:miter lim="800000"/>
              <a:headEnd/>
              <a:tailEnd/>
            </a:ln>
          </p:spPr>
          <p:txBody>
            <a:bodyPr/>
            <a:lstStyle/>
            <a:p>
              <a:endParaRPr lang="en-US" sz="2000">
                <a:effectLst/>
              </a:endParaRPr>
            </a:p>
          </p:txBody>
        </p:sp>
        <p:sp>
          <p:nvSpPr>
            <p:cNvPr id="38" name="Rectangle 37"/>
            <p:cNvSpPr>
              <a:spLocks noChangeArrowheads="1"/>
            </p:cNvSpPr>
            <p:nvPr/>
          </p:nvSpPr>
          <p:spPr bwMode="auto">
            <a:xfrm>
              <a:off x="1325" y="1423"/>
              <a:ext cx="73"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1</a:t>
              </a:r>
              <a:endParaRPr lang="en-US" sz="2000">
                <a:effectLst/>
                <a:latin typeface="Verdana" pitchFamily="34" charset="0"/>
                <a:cs typeface="Arial" charset="0"/>
              </a:endParaRPr>
            </a:p>
          </p:txBody>
        </p:sp>
        <p:sp>
          <p:nvSpPr>
            <p:cNvPr id="39" name="Rectangle 38"/>
            <p:cNvSpPr>
              <a:spLocks noChangeArrowheads="1"/>
            </p:cNvSpPr>
            <p:nvPr/>
          </p:nvSpPr>
          <p:spPr bwMode="auto">
            <a:xfrm>
              <a:off x="1692" y="1431"/>
              <a:ext cx="334" cy="144"/>
            </a:xfrm>
            <a:prstGeom prst="rect">
              <a:avLst/>
            </a:prstGeom>
            <a:noFill/>
            <a:ln w="9525">
              <a:noFill/>
              <a:miter lim="800000"/>
              <a:headEnd/>
              <a:tailEnd/>
            </a:ln>
          </p:spPr>
          <p:txBody>
            <a:bodyPr/>
            <a:lstStyle/>
            <a:p>
              <a:endParaRPr lang="en-US" sz="2000">
                <a:effectLst/>
              </a:endParaRPr>
            </a:p>
          </p:txBody>
        </p:sp>
        <p:sp>
          <p:nvSpPr>
            <p:cNvPr id="40" name="Rectangle 39"/>
            <p:cNvSpPr>
              <a:spLocks noChangeArrowheads="1"/>
            </p:cNvSpPr>
            <p:nvPr/>
          </p:nvSpPr>
          <p:spPr bwMode="auto">
            <a:xfrm>
              <a:off x="1692" y="1423"/>
              <a:ext cx="103" cy="194"/>
            </a:xfrm>
            <a:prstGeom prst="rect">
              <a:avLst/>
            </a:prstGeom>
            <a:noFill/>
            <a:ln w="9525">
              <a:noFill/>
              <a:miter lim="800000"/>
              <a:headEnd/>
              <a:tailEnd/>
            </a:ln>
          </p:spPr>
          <p:txBody>
            <a:bodyPr wrap="none" lIns="0" tIns="0" rIns="0" bIns="0">
              <a:spAutoFit/>
            </a:bodyPr>
            <a:lstStyle/>
            <a:p>
              <a:pPr eaLnBrk="1" hangingPunct="1"/>
              <a:r>
                <a:rPr lang="en-US" sz="2000" dirty="0">
                  <a:effectLst/>
                  <a:latin typeface="Verdana" pitchFamily="34" charset="0"/>
                  <a:cs typeface="Arial" charset="0"/>
                </a:rPr>
                <a:t>2</a:t>
              </a:r>
            </a:p>
          </p:txBody>
        </p:sp>
        <p:sp>
          <p:nvSpPr>
            <p:cNvPr id="41" name="Rectangle 40"/>
            <p:cNvSpPr>
              <a:spLocks noChangeArrowheads="1"/>
            </p:cNvSpPr>
            <p:nvPr/>
          </p:nvSpPr>
          <p:spPr bwMode="auto">
            <a:xfrm>
              <a:off x="2061" y="1431"/>
              <a:ext cx="334" cy="144"/>
            </a:xfrm>
            <a:prstGeom prst="rect">
              <a:avLst/>
            </a:prstGeom>
            <a:noFill/>
            <a:ln w="9525">
              <a:noFill/>
              <a:miter lim="800000"/>
              <a:headEnd/>
              <a:tailEnd/>
            </a:ln>
          </p:spPr>
          <p:txBody>
            <a:bodyPr/>
            <a:lstStyle/>
            <a:p>
              <a:endParaRPr lang="en-US" sz="2000">
                <a:effectLst/>
              </a:endParaRPr>
            </a:p>
          </p:txBody>
        </p:sp>
        <p:sp>
          <p:nvSpPr>
            <p:cNvPr id="42" name="Rectangle 41"/>
            <p:cNvSpPr>
              <a:spLocks noChangeArrowheads="1"/>
            </p:cNvSpPr>
            <p:nvPr/>
          </p:nvSpPr>
          <p:spPr bwMode="auto">
            <a:xfrm>
              <a:off x="2061" y="1423"/>
              <a:ext cx="73"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3</a:t>
              </a:r>
              <a:endParaRPr lang="en-US" sz="2000">
                <a:effectLst/>
                <a:latin typeface="Verdana" pitchFamily="34" charset="0"/>
                <a:cs typeface="Arial" charset="0"/>
              </a:endParaRPr>
            </a:p>
          </p:txBody>
        </p:sp>
        <p:sp>
          <p:nvSpPr>
            <p:cNvPr id="43" name="Rectangle 42"/>
            <p:cNvSpPr>
              <a:spLocks noChangeArrowheads="1"/>
            </p:cNvSpPr>
            <p:nvPr/>
          </p:nvSpPr>
          <p:spPr bwMode="auto">
            <a:xfrm>
              <a:off x="2414" y="1431"/>
              <a:ext cx="334" cy="144"/>
            </a:xfrm>
            <a:prstGeom prst="rect">
              <a:avLst/>
            </a:prstGeom>
            <a:noFill/>
            <a:ln w="9525">
              <a:noFill/>
              <a:miter lim="800000"/>
              <a:headEnd/>
              <a:tailEnd/>
            </a:ln>
          </p:spPr>
          <p:txBody>
            <a:bodyPr/>
            <a:lstStyle/>
            <a:p>
              <a:endParaRPr lang="en-US" sz="2000">
                <a:effectLst/>
              </a:endParaRPr>
            </a:p>
          </p:txBody>
        </p:sp>
        <p:sp>
          <p:nvSpPr>
            <p:cNvPr id="44" name="Rectangle 43"/>
            <p:cNvSpPr>
              <a:spLocks noChangeArrowheads="1"/>
            </p:cNvSpPr>
            <p:nvPr/>
          </p:nvSpPr>
          <p:spPr bwMode="auto">
            <a:xfrm>
              <a:off x="2414" y="1423"/>
              <a:ext cx="73"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4</a:t>
              </a:r>
              <a:endParaRPr lang="en-US" sz="2000">
                <a:effectLst/>
                <a:latin typeface="Verdana" pitchFamily="34" charset="0"/>
                <a:cs typeface="Arial" charset="0"/>
              </a:endParaRPr>
            </a:p>
          </p:txBody>
        </p:sp>
        <p:sp>
          <p:nvSpPr>
            <p:cNvPr id="45" name="Rectangle 44"/>
            <p:cNvSpPr>
              <a:spLocks noChangeArrowheads="1"/>
            </p:cNvSpPr>
            <p:nvPr/>
          </p:nvSpPr>
          <p:spPr bwMode="auto">
            <a:xfrm>
              <a:off x="2797" y="1431"/>
              <a:ext cx="334" cy="144"/>
            </a:xfrm>
            <a:prstGeom prst="rect">
              <a:avLst/>
            </a:prstGeom>
            <a:noFill/>
            <a:ln w="9525">
              <a:noFill/>
              <a:miter lim="800000"/>
              <a:headEnd/>
              <a:tailEnd/>
            </a:ln>
          </p:spPr>
          <p:txBody>
            <a:bodyPr/>
            <a:lstStyle/>
            <a:p>
              <a:endParaRPr lang="en-US" sz="2000">
                <a:effectLst/>
              </a:endParaRPr>
            </a:p>
          </p:txBody>
        </p:sp>
        <p:sp>
          <p:nvSpPr>
            <p:cNvPr id="46" name="Rectangle 45"/>
            <p:cNvSpPr>
              <a:spLocks noChangeArrowheads="1"/>
            </p:cNvSpPr>
            <p:nvPr/>
          </p:nvSpPr>
          <p:spPr bwMode="auto">
            <a:xfrm>
              <a:off x="2797" y="1423"/>
              <a:ext cx="103" cy="194"/>
            </a:xfrm>
            <a:prstGeom prst="rect">
              <a:avLst/>
            </a:prstGeom>
            <a:noFill/>
            <a:ln w="9525">
              <a:noFill/>
              <a:miter lim="800000"/>
              <a:headEnd/>
              <a:tailEnd/>
            </a:ln>
          </p:spPr>
          <p:txBody>
            <a:bodyPr wrap="none" lIns="0" tIns="0" rIns="0" bIns="0">
              <a:spAutoFit/>
            </a:bodyPr>
            <a:lstStyle/>
            <a:p>
              <a:pPr eaLnBrk="1" hangingPunct="1"/>
              <a:r>
                <a:rPr lang="en-US" sz="2000">
                  <a:effectLst/>
                  <a:latin typeface="Verdana" pitchFamily="34" charset="0"/>
                  <a:cs typeface="Arial" charset="0"/>
                </a:rPr>
                <a:t>5</a:t>
              </a:r>
            </a:p>
          </p:txBody>
        </p:sp>
        <p:sp>
          <p:nvSpPr>
            <p:cNvPr id="47" name="Rectangle 46"/>
            <p:cNvSpPr>
              <a:spLocks noChangeArrowheads="1"/>
            </p:cNvSpPr>
            <p:nvPr/>
          </p:nvSpPr>
          <p:spPr bwMode="auto">
            <a:xfrm>
              <a:off x="3165" y="1431"/>
              <a:ext cx="335" cy="144"/>
            </a:xfrm>
            <a:prstGeom prst="rect">
              <a:avLst/>
            </a:prstGeom>
            <a:noFill/>
            <a:ln w="9525">
              <a:noFill/>
              <a:miter lim="800000"/>
              <a:headEnd/>
              <a:tailEnd/>
            </a:ln>
          </p:spPr>
          <p:txBody>
            <a:bodyPr/>
            <a:lstStyle/>
            <a:p>
              <a:endParaRPr lang="en-US" sz="2000">
                <a:effectLst/>
              </a:endParaRPr>
            </a:p>
          </p:txBody>
        </p:sp>
        <p:sp>
          <p:nvSpPr>
            <p:cNvPr id="48" name="Rectangle 47"/>
            <p:cNvSpPr>
              <a:spLocks noChangeArrowheads="1"/>
            </p:cNvSpPr>
            <p:nvPr/>
          </p:nvSpPr>
          <p:spPr bwMode="auto">
            <a:xfrm>
              <a:off x="3165" y="1423"/>
              <a:ext cx="73"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6</a:t>
              </a:r>
              <a:endParaRPr lang="en-US" sz="2000">
                <a:effectLst/>
                <a:latin typeface="Verdana" pitchFamily="34" charset="0"/>
                <a:cs typeface="Arial" charset="0"/>
              </a:endParaRPr>
            </a:p>
          </p:txBody>
        </p:sp>
        <p:sp>
          <p:nvSpPr>
            <p:cNvPr id="49" name="Rectangle 48"/>
            <p:cNvSpPr>
              <a:spLocks noChangeArrowheads="1"/>
            </p:cNvSpPr>
            <p:nvPr/>
          </p:nvSpPr>
          <p:spPr bwMode="auto">
            <a:xfrm>
              <a:off x="3533" y="1431"/>
              <a:ext cx="334" cy="144"/>
            </a:xfrm>
            <a:prstGeom prst="rect">
              <a:avLst/>
            </a:prstGeom>
            <a:noFill/>
            <a:ln w="9525">
              <a:noFill/>
              <a:miter lim="800000"/>
              <a:headEnd/>
              <a:tailEnd/>
            </a:ln>
          </p:spPr>
          <p:txBody>
            <a:bodyPr/>
            <a:lstStyle/>
            <a:p>
              <a:endParaRPr lang="en-US" sz="2000">
                <a:effectLst/>
              </a:endParaRPr>
            </a:p>
          </p:txBody>
        </p:sp>
        <p:sp>
          <p:nvSpPr>
            <p:cNvPr id="50" name="Rectangle 49"/>
            <p:cNvSpPr>
              <a:spLocks noChangeArrowheads="1"/>
            </p:cNvSpPr>
            <p:nvPr/>
          </p:nvSpPr>
          <p:spPr bwMode="auto">
            <a:xfrm>
              <a:off x="3533" y="1423"/>
              <a:ext cx="103" cy="194"/>
            </a:xfrm>
            <a:prstGeom prst="rect">
              <a:avLst/>
            </a:prstGeom>
            <a:noFill/>
            <a:ln w="9525">
              <a:noFill/>
              <a:miter lim="800000"/>
              <a:headEnd/>
              <a:tailEnd/>
            </a:ln>
          </p:spPr>
          <p:txBody>
            <a:bodyPr wrap="none" lIns="0" tIns="0" rIns="0" bIns="0">
              <a:spAutoFit/>
            </a:bodyPr>
            <a:lstStyle/>
            <a:p>
              <a:pPr eaLnBrk="1" hangingPunct="1"/>
              <a:r>
                <a:rPr lang="en-US" sz="2000">
                  <a:effectLst/>
                  <a:latin typeface="Verdana" pitchFamily="34" charset="0"/>
                  <a:cs typeface="Arial" charset="0"/>
                </a:rPr>
                <a:t>7</a:t>
              </a:r>
            </a:p>
          </p:txBody>
        </p:sp>
        <p:sp>
          <p:nvSpPr>
            <p:cNvPr id="51" name="Rectangle 50"/>
            <p:cNvSpPr>
              <a:spLocks noChangeArrowheads="1"/>
            </p:cNvSpPr>
            <p:nvPr/>
          </p:nvSpPr>
          <p:spPr bwMode="auto">
            <a:xfrm>
              <a:off x="3886" y="1431"/>
              <a:ext cx="334" cy="144"/>
            </a:xfrm>
            <a:prstGeom prst="rect">
              <a:avLst/>
            </a:prstGeom>
            <a:noFill/>
            <a:ln w="9525">
              <a:noFill/>
              <a:miter lim="800000"/>
              <a:headEnd/>
              <a:tailEnd/>
            </a:ln>
          </p:spPr>
          <p:txBody>
            <a:bodyPr/>
            <a:lstStyle/>
            <a:p>
              <a:endParaRPr lang="en-US" sz="2000">
                <a:effectLst/>
              </a:endParaRPr>
            </a:p>
          </p:txBody>
        </p:sp>
        <p:sp>
          <p:nvSpPr>
            <p:cNvPr id="52" name="Rectangle 51"/>
            <p:cNvSpPr>
              <a:spLocks noChangeArrowheads="1"/>
            </p:cNvSpPr>
            <p:nvPr/>
          </p:nvSpPr>
          <p:spPr bwMode="auto">
            <a:xfrm>
              <a:off x="3886" y="1423"/>
              <a:ext cx="73"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8</a:t>
              </a:r>
              <a:endParaRPr lang="en-US" sz="2000">
                <a:effectLst/>
                <a:latin typeface="Verdana" pitchFamily="34" charset="0"/>
                <a:cs typeface="Arial" charset="0"/>
              </a:endParaRPr>
            </a:p>
          </p:txBody>
        </p:sp>
        <p:sp>
          <p:nvSpPr>
            <p:cNvPr id="53" name="Oval 52"/>
            <p:cNvSpPr>
              <a:spLocks noChangeArrowheads="1"/>
            </p:cNvSpPr>
            <p:nvPr/>
          </p:nvSpPr>
          <p:spPr bwMode="auto">
            <a:xfrm>
              <a:off x="3051" y="1597"/>
              <a:ext cx="286" cy="183"/>
            </a:xfrm>
            <a:prstGeom prst="ellipse">
              <a:avLst/>
            </a:prstGeom>
            <a:solidFill>
              <a:srgbClr val="FFFFFF"/>
            </a:solidFill>
            <a:ln w="14288">
              <a:solidFill>
                <a:srgbClr val="000000"/>
              </a:solidFill>
              <a:round/>
              <a:headEnd/>
              <a:tailEnd/>
            </a:ln>
          </p:spPr>
          <p:txBody>
            <a:bodyPr/>
            <a:lstStyle/>
            <a:p>
              <a:endParaRPr lang="en-US" sz="2000">
                <a:effectLst/>
              </a:endParaRPr>
            </a:p>
          </p:txBody>
        </p:sp>
        <p:sp>
          <p:nvSpPr>
            <p:cNvPr id="54" name="Rectangle 53"/>
            <p:cNvSpPr>
              <a:spLocks noChangeArrowheads="1"/>
            </p:cNvSpPr>
            <p:nvPr/>
          </p:nvSpPr>
          <p:spPr bwMode="auto">
            <a:xfrm>
              <a:off x="3165" y="1612"/>
              <a:ext cx="296" cy="144"/>
            </a:xfrm>
            <a:prstGeom prst="rect">
              <a:avLst/>
            </a:prstGeom>
            <a:noFill/>
            <a:ln w="9525">
              <a:noFill/>
              <a:miter lim="800000"/>
              <a:headEnd/>
              <a:tailEnd/>
            </a:ln>
          </p:spPr>
          <p:txBody>
            <a:bodyPr/>
            <a:lstStyle/>
            <a:p>
              <a:endParaRPr lang="en-US" sz="2000">
                <a:effectLst/>
              </a:endParaRPr>
            </a:p>
          </p:txBody>
        </p:sp>
        <p:sp>
          <p:nvSpPr>
            <p:cNvPr id="55" name="Rectangle 54"/>
            <p:cNvSpPr>
              <a:spLocks noChangeArrowheads="1"/>
            </p:cNvSpPr>
            <p:nvPr/>
          </p:nvSpPr>
          <p:spPr bwMode="auto">
            <a:xfrm>
              <a:off x="3165" y="1605"/>
              <a:ext cx="73"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3</a:t>
              </a:r>
              <a:endParaRPr lang="en-US" sz="2000">
                <a:effectLst/>
                <a:latin typeface="Verdana" pitchFamily="34" charset="0"/>
                <a:cs typeface="Arial" charset="0"/>
              </a:endParaRPr>
            </a:p>
          </p:txBody>
        </p:sp>
        <p:sp>
          <p:nvSpPr>
            <p:cNvPr id="56" name="Rectangle 55"/>
            <p:cNvSpPr>
              <a:spLocks noChangeArrowheads="1"/>
            </p:cNvSpPr>
            <p:nvPr/>
          </p:nvSpPr>
          <p:spPr bwMode="auto">
            <a:xfrm>
              <a:off x="2341" y="1278"/>
              <a:ext cx="884" cy="144"/>
            </a:xfrm>
            <a:prstGeom prst="rect">
              <a:avLst/>
            </a:prstGeom>
            <a:noFill/>
            <a:ln w="9525">
              <a:noFill/>
              <a:miter lim="800000"/>
              <a:headEnd/>
              <a:tailEnd/>
            </a:ln>
          </p:spPr>
          <p:txBody>
            <a:bodyPr/>
            <a:lstStyle/>
            <a:p>
              <a:endParaRPr lang="en-US" sz="2000">
                <a:effectLst/>
              </a:endParaRPr>
            </a:p>
          </p:txBody>
        </p:sp>
        <p:sp>
          <p:nvSpPr>
            <p:cNvPr id="57" name="Rectangle 56"/>
            <p:cNvSpPr>
              <a:spLocks noChangeArrowheads="1"/>
            </p:cNvSpPr>
            <p:nvPr/>
          </p:nvSpPr>
          <p:spPr bwMode="auto">
            <a:xfrm>
              <a:off x="2341" y="1270"/>
              <a:ext cx="600" cy="194"/>
            </a:xfrm>
            <a:prstGeom prst="rect">
              <a:avLst/>
            </a:prstGeom>
            <a:noFill/>
            <a:ln w="9525">
              <a:noFill/>
              <a:miter lim="800000"/>
              <a:headEnd/>
              <a:tailEnd/>
            </a:ln>
          </p:spPr>
          <p:txBody>
            <a:bodyPr wrap="none" lIns="0" tIns="0" rIns="0" bIns="0">
              <a:spAutoFit/>
            </a:bodyPr>
            <a:lstStyle/>
            <a:p>
              <a:pPr eaLnBrk="1" hangingPunct="1"/>
              <a:r>
                <a:rPr lang="en-US" b="1">
                  <a:solidFill>
                    <a:srgbClr val="000000"/>
                  </a:solidFill>
                  <a:effectLst/>
                  <a:latin typeface="Times New Roman" pitchFamily="18" charset="0"/>
                  <a:cs typeface="Arial" charset="0"/>
                </a:rPr>
                <a:t>target</a:t>
              </a:r>
              <a:r>
                <a:rPr lang="en-US">
                  <a:solidFill>
                    <a:srgbClr val="000000"/>
                  </a:solidFill>
                  <a:effectLst/>
                  <a:latin typeface="Times New Roman" pitchFamily="18" charset="0"/>
                  <a:cs typeface="Arial" charset="0"/>
                </a:rPr>
                <a:t> </a:t>
              </a:r>
              <a:r>
                <a:rPr lang="en-US" b="1">
                  <a:solidFill>
                    <a:srgbClr val="000000"/>
                  </a:solidFill>
                  <a:effectLst/>
                  <a:latin typeface="Times New Roman" pitchFamily="18" charset="0"/>
                  <a:cs typeface="Arial" charset="0"/>
                </a:rPr>
                <a:t>= 3</a:t>
              </a:r>
              <a:endParaRPr lang="en-US" sz="2000" b="1">
                <a:effectLst/>
                <a:latin typeface="Verdana" pitchFamily="34" charset="0"/>
                <a:cs typeface="Arial" charset="0"/>
              </a:endParaRPr>
            </a:p>
          </p:txBody>
        </p:sp>
        <p:sp>
          <p:nvSpPr>
            <p:cNvPr id="58" name="Rectangle 57"/>
            <p:cNvSpPr>
              <a:spLocks noChangeArrowheads="1"/>
            </p:cNvSpPr>
            <p:nvPr/>
          </p:nvSpPr>
          <p:spPr bwMode="auto">
            <a:xfrm>
              <a:off x="4254" y="1431"/>
              <a:ext cx="296" cy="144"/>
            </a:xfrm>
            <a:prstGeom prst="rect">
              <a:avLst/>
            </a:prstGeom>
            <a:noFill/>
            <a:ln w="9525">
              <a:noFill/>
              <a:miter lim="800000"/>
              <a:headEnd/>
              <a:tailEnd/>
            </a:ln>
          </p:spPr>
          <p:txBody>
            <a:bodyPr/>
            <a:lstStyle/>
            <a:p>
              <a:endParaRPr lang="en-US" sz="2000">
                <a:effectLst/>
              </a:endParaRPr>
            </a:p>
          </p:txBody>
        </p:sp>
        <p:sp>
          <p:nvSpPr>
            <p:cNvPr id="59" name="Line 58"/>
            <p:cNvSpPr>
              <a:spLocks noChangeShapeType="1"/>
            </p:cNvSpPr>
            <p:nvPr/>
          </p:nvSpPr>
          <p:spPr bwMode="auto">
            <a:xfrm>
              <a:off x="3191" y="1794"/>
              <a:ext cx="1" cy="364"/>
            </a:xfrm>
            <a:prstGeom prst="line">
              <a:avLst/>
            </a:prstGeom>
            <a:noFill/>
            <a:ln w="14288">
              <a:solidFill>
                <a:srgbClr val="000000"/>
              </a:solidFill>
              <a:round/>
              <a:headEnd/>
              <a:tailEnd/>
            </a:ln>
          </p:spPr>
          <p:txBody>
            <a:bodyPr/>
            <a:lstStyle/>
            <a:p>
              <a:endParaRPr lang="en-US" sz="2000">
                <a:effectLst/>
              </a:endParaRPr>
            </a:p>
          </p:txBody>
        </p:sp>
        <p:sp>
          <p:nvSpPr>
            <p:cNvPr id="60" name="Line 59"/>
            <p:cNvSpPr>
              <a:spLocks noChangeShapeType="1"/>
            </p:cNvSpPr>
            <p:nvPr/>
          </p:nvSpPr>
          <p:spPr bwMode="auto">
            <a:xfrm>
              <a:off x="3191" y="2158"/>
              <a:ext cx="767" cy="1"/>
            </a:xfrm>
            <a:prstGeom prst="line">
              <a:avLst/>
            </a:prstGeom>
            <a:noFill/>
            <a:ln w="14288">
              <a:solidFill>
                <a:srgbClr val="000000"/>
              </a:solidFill>
              <a:round/>
              <a:headEnd/>
              <a:tailEnd/>
            </a:ln>
          </p:spPr>
          <p:txBody>
            <a:bodyPr/>
            <a:lstStyle/>
            <a:p>
              <a:endParaRPr lang="en-US" sz="2000">
                <a:effectLst/>
              </a:endParaRPr>
            </a:p>
          </p:txBody>
        </p:sp>
        <p:sp>
          <p:nvSpPr>
            <p:cNvPr id="61" name="Rectangle 60"/>
            <p:cNvSpPr>
              <a:spLocks noChangeArrowheads="1"/>
            </p:cNvSpPr>
            <p:nvPr/>
          </p:nvSpPr>
          <p:spPr bwMode="auto">
            <a:xfrm>
              <a:off x="4033" y="2081"/>
              <a:ext cx="1542" cy="287"/>
            </a:xfrm>
            <a:prstGeom prst="rect">
              <a:avLst/>
            </a:prstGeom>
            <a:noFill/>
            <a:ln w="9525">
              <a:noFill/>
              <a:miter lim="800000"/>
              <a:headEnd/>
              <a:tailEnd/>
            </a:ln>
          </p:spPr>
          <p:txBody>
            <a:bodyPr/>
            <a:lstStyle/>
            <a:p>
              <a:endParaRPr lang="en-US" sz="2000">
                <a:effectLst/>
              </a:endParaRPr>
            </a:p>
          </p:txBody>
        </p:sp>
        <p:sp>
          <p:nvSpPr>
            <p:cNvPr id="62" name="Rectangle 61"/>
            <p:cNvSpPr>
              <a:spLocks noChangeArrowheads="1"/>
            </p:cNvSpPr>
            <p:nvPr/>
          </p:nvSpPr>
          <p:spPr bwMode="auto">
            <a:xfrm>
              <a:off x="4033" y="2073"/>
              <a:ext cx="1083"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match at index = 6</a:t>
              </a:r>
              <a:endParaRPr lang="en-US" sz="2000">
                <a:effectLst/>
                <a:latin typeface="Verdana" pitchFamily="34" charset="0"/>
                <a:cs typeface="Arial" charset="0"/>
              </a:endParaRPr>
            </a:p>
          </p:txBody>
        </p:sp>
        <p:sp>
          <p:nvSpPr>
            <p:cNvPr id="63" name="Rectangle 62"/>
            <p:cNvSpPr>
              <a:spLocks noChangeArrowheads="1"/>
            </p:cNvSpPr>
            <p:nvPr/>
          </p:nvSpPr>
          <p:spPr bwMode="auto">
            <a:xfrm>
              <a:off x="4033" y="2213"/>
              <a:ext cx="816"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return index 6</a:t>
              </a:r>
              <a:endParaRPr lang="en-US" sz="2000">
                <a:effectLst/>
                <a:latin typeface="Verdana" pitchFamily="34" charset="0"/>
                <a:cs typeface="Arial" charset="0"/>
              </a:endParaRPr>
            </a:p>
          </p:txBody>
        </p:sp>
      </p:grpSp>
      <p:grpSp>
        <p:nvGrpSpPr>
          <p:cNvPr id="64" name="Group 63"/>
          <p:cNvGrpSpPr>
            <a:grpSpLocks/>
          </p:cNvGrpSpPr>
          <p:nvPr/>
        </p:nvGrpSpPr>
        <p:grpSpPr bwMode="auto">
          <a:xfrm>
            <a:off x="381000" y="3848101"/>
            <a:ext cx="8001000" cy="2024063"/>
            <a:chOff x="384" y="2424"/>
            <a:chExt cx="5040" cy="1275"/>
          </a:xfrm>
        </p:grpSpPr>
        <p:sp>
          <p:nvSpPr>
            <p:cNvPr id="65" name="AutoShape 64"/>
            <p:cNvSpPr>
              <a:spLocks noChangeAspect="1" noChangeArrowheads="1" noTextEdit="1"/>
            </p:cNvSpPr>
            <p:nvPr/>
          </p:nvSpPr>
          <p:spPr bwMode="auto">
            <a:xfrm>
              <a:off x="384" y="2424"/>
              <a:ext cx="5040" cy="1272"/>
            </a:xfrm>
            <a:prstGeom prst="rect">
              <a:avLst/>
            </a:prstGeom>
            <a:noFill/>
            <a:ln w="9525">
              <a:noFill/>
              <a:miter lim="800000"/>
              <a:headEnd/>
              <a:tailEnd/>
            </a:ln>
          </p:spPr>
          <p:txBody>
            <a:bodyPr/>
            <a:lstStyle/>
            <a:p>
              <a:endParaRPr lang="en-US" sz="2000">
                <a:effectLst/>
              </a:endParaRPr>
            </a:p>
          </p:txBody>
        </p:sp>
        <p:sp>
          <p:nvSpPr>
            <p:cNvPr id="66" name="Rectangle 65"/>
            <p:cNvSpPr>
              <a:spLocks noChangeArrowheads="1"/>
            </p:cNvSpPr>
            <p:nvPr/>
          </p:nvSpPr>
          <p:spPr bwMode="auto">
            <a:xfrm>
              <a:off x="1179" y="2986"/>
              <a:ext cx="486" cy="190"/>
            </a:xfrm>
            <a:prstGeom prst="rect">
              <a:avLst/>
            </a:prstGeom>
            <a:solidFill>
              <a:srgbClr val="A0A0A4"/>
            </a:solidFill>
            <a:ln w="19050">
              <a:solidFill>
                <a:srgbClr val="A0A0A4"/>
              </a:solidFill>
              <a:miter lim="800000"/>
              <a:headEnd/>
              <a:tailEnd/>
            </a:ln>
          </p:spPr>
          <p:txBody>
            <a:bodyPr/>
            <a:lstStyle/>
            <a:p>
              <a:endParaRPr lang="en-US" sz="2000">
                <a:effectLst/>
              </a:endParaRPr>
            </a:p>
          </p:txBody>
        </p:sp>
        <p:sp>
          <p:nvSpPr>
            <p:cNvPr id="67" name="Rectangle 66"/>
            <p:cNvSpPr>
              <a:spLocks noChangeArrowheads="1"/>
            </p:cNvSpPr>
            <p:nvPr/>
          </p:nvSpPr>
          <p:spPr bwMode="auto">
            <a:xfrm>
              <a:off x="1131" y="2960"/>
              <a:ext cx="485" cy="190"/>
            </a:xfrm>
            <a:prstGeom prst="rect">
              <a:avLst/>
            </a:prstGeom>
            <a:solidFill>
              <a:srgbClr val="FFFFFF"/>
            </a:solidFill>
            <a:ln w="19050">
              <a:solidFill>
                <a:srgbClr val="000000"/>
              </a:solidFill>
              <a:miter lim="800000"/>
              <a:headEnd/>
              <a:tailEnd/>
            </a:ln>
          </p:spPr>
          <p:txBody>
            <a:bodyPr/>
            <a:lstStyle/>
            <a:p>
              <a:endParaRPr lang="en-US" sz="2000">
                <a:effectLst/>
              </a:endParaRPr>
            </a:p>
          </p:txBody>
        </p:sp>
        <p:sp>
          <p:nvSpPr>
            <p:cNvPr id="68" name="Rectangle 67"/>
            <p:cNvSpPr>
              <a:spLocks noChangeArrowheads="1"/>
            </p:cNvSpPr>
            <p:nvPr/>
          </p:nvSpPr>
          <p:spPr bwMode="auto">
            <a:xfrm>
              <a:off x="1318" y="2979"/>
              <a:ext cx="73"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6</a:t>
              </a:r>
              <a:endParaRPr lang="en-US" sz="2000">
                <a:effectLst/>
                <a:latin typeface="Verdana" pitchFamily="34" charset="0"/>
                <a:cs typeface="Arial" charset="0"/>
              </a:endParaRPr>
            </a:p>
          </p:txBody>
        </p:sp>
        <p:sp>
          <p:nvSpPr>
            <p:cNvPr id="69" name="Rectangle 68"/>
            <p:cNvSpPr>
              <a:spLocks noChangeArrowheads="1"/>
            </p:cNvSpPr>
            <p:nvPr/>
          </p:nvSpPr>
          <p:spPr bwMode="auto">
            <a:xfrm>
              <a:off x="1640" y="2986"/>
              <a:ext cx="486" cy="190"/>
            </a:xfrm>
            <a:prstGeom prst="rect">
              <a:avLst/>
            </a:prstGeom>
            <a:solidFill>
              <a:srgbClr val="A0A0A4"/>
            </a:solidFill>
            <a:ln w="19050">
              <a:solidFill>
                <a:srgbClr val="A0A0A4"/>
              </a:solidFill>
              <a:miter lim="800000"/>
              <a:headEnd/>
              <a:tailEnd/>
            </a:ln>
          </p:spPr>
          <p:txBody>
            <a:bodyPr/>
            <a:lstStyle/>
            <a:p>
              <a:endParaRPr lang="en-US" sz="2000">
                <a:effectLst/>
              </a:endParaRPr>
            </a:p>
          </p:txBody>
        </p:sp>
        <p:sp>
          <p:nvSpPr>
            <p:cNvPr id="70" name="Rectangle 69"/>
            <p:cNvSpPr>
              <a:spLocks noChangeArrowheads="1"/>
            </p:cNvSpPr>
            <p:nvPr/>
          </p:nvSpPr>
          <p:spPr bwMode="auto">
            <a:xfrm>
              <a:off x="1592" y="2960"/>
              <a:ext cx="485" cy="190"/>
            </a:xfrm>
            <a:prstGeom prst="rect">
              <a:avLst/>
            </a:prstGeom>
            <a:solidFill>
              <a:srgbClr val="FFFFFF"/>
            </a:solidFill>
            <a:ln w="19050">
              <a:solidFill>
                <a:srgbClr val="000000"/>
              </a:solidFill>
              <a:miter lim="800000"/>
              <a:headEnd/>
              <a:tailEnd/>
            </a:ln>
          </p:spPr>
          <p:txBody>
            <a:bodyPr/>
            <a:lstStyle/>
            <a:p>
              <a:endParaRPr lang="en-US" sz="2000">
                <a:effectLst/>
              </a:endParaRPr>
            </a:p>
          </p:txBody>
        </p:sp>
        <p:sp>
          <p:nvSpPr>
            <p:cNvPr id="71" name="Rectangle 70"/>
            <p:cNvSpPr>
              <a:spLocks noChangeArrowheads="1"/>
            </p:cNvSpPr>
            <p:nvPr/>
          </p:nvSpPr>
          <p:spPr bwMode="auto">
            <a:xfrm>
              <a:off x="1779" y="2979"/>
              <a:ext cx="73"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4</a:t>
              </a:r>
              <a:endParaRPr lang="en-US" sz="2000">
                <a:effectLst/>
                <a:latin typeface="Verdana" pitchFamily="34" charset="0"/>
                <a:cs typeface="Arial" charset="0"/>
              </a:endParaRPr>
            </a:p>
          </p:txBody>
        </p:sp>
        <p:sp>
          <p:nvSpPr>
            <p:cNvPr id="72" name="Rectangle 71"/>
            <p:cNvSpPr>
              <a:spLocks noChangeArrowheads="1"/>
            </p:cNvSpPr>
            <p:nvPr/>
          </p:nvSpPr>
          <p:spPr bwMode="auto">
            <a:xfrm>
              <a:off x="2102" y="2986"/>
              <a:ext cx="485" cy="190"/>
            </a:xfrm>
            <a:prstGeom prst="rect">
              <a:avLst/>
            </a:prstGeom>
            <a:solidFill>
              <a:srgbClr val="A0A0A4"/>
            </a:solidFill>
            <a:ln w="19050">
              <a:solidFill>
                <a:srgbClr val="A0A0A4"/>
              </a:solidFill>
              <a:miter lim="800000"/>
              <a:headEnd/>
              <a:tailEnd/>
            </a:ln>
          </p:spPr>
          <p:txBody>
            <a:bodyPr/>
            <a:lstStyle/>
            <a:p>
              <a:endParaRPr lang="en-US" sz="2000">
                <a:effectLst/>
              </a:endParaRPr>
            </a:p>
          </p:txBody>
        </p:sp>
        <p:sp>
          <p:nvSpPr>
            <p:cNvPr id="73" name="Rectangle 72"/>
            <p:cNvSpPr>
              <a:spLocks noChangeArrowheads="1"/>
            </p:cNvSpPr>
            <p:nvPr/>
          </p:nvSpPr>
          <p:spPr bwMode="auto">
            <a:xfrm>
              <a:off x="2053" y="2960"/>
              <a:ext cx="486" cy="190"/>
            </a:xfrm>
            <a:prstGeom prst="rect">
              <a:avLst/>
            </a:prstGeom>
            <a:solidFill>
              <a:srgbClr val="FFFFFF"/>
            </a:solidFill>
            <a:ln w="19050">
              <a:solidFill>
                <a:srgbClr val="000000"/>
              </a:solidFill>
              <a:miter lim="800000"/>
              <a:headEnd/>
              <a:tailEnd/>
            </a:ln>
          </p:spPr>
          <p:txBody>
            <a:bodyPr/>
            <a:lstStyle/>
            <a:p>
              <a:endParaRPr lang="en-US" sz="2000">
                <a:effectLst/>
              </a:endParaRPr>
            </a:p>
          </p:txBody>
        </p:sp>
        <p:sp>
          <p:nvSpPr>
            <p:cNvPr id="74" name="Rectangle 73"/>
            <p:cNvSpPr>
              <a:spLocks noChangeArrowheads="1"/>
            </p:cNvSpPr>
            <p:nvPr/>
          </p:nvSpPr>
          <p:spPr bwMode="auto">
            <a:xfrm>
              <a:off x="2241" y="2979"/>
              <a:ext cx="73"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2</a:t>
              </a:r>
              <a:endParaRPr lang="en-US" sz="2000">
                <a:effectLst/>
                <a:latin typeface="Verdana" pitchFamily="34" charset="0"/>
                <a:cs typeface="Arial" charset="0"/>
              </a:endParaRPr>
            </a:p>
          </p:txBody>
        </p:sp>
        <p:sp>
          <p:nvSpPr>
            <p:cNvPr id="75" name="Rectangle 74"/>
            <p:cNvSpPr>
              <a:spLocks noChangeArrowheads="1"/>
            </p:cNvSpPr>
            <p:nvPr/>
          </p:nvSpPr>
          <p:spPr bwMode="auto">
            <a:xfrm>
              <a:off x="2563" y="2986"/>
              <a:ext cx="485" cy="190"/>
            </a:xfrm>
            <a:prstGeom prst="rect">
              <a:avLst/>
            </a:prstGeom>
            <a:solidFill>
              <a:srgbClr val="A0A0A4"/>
            </a:solidFill>
            <a:ln w="19050">
              <a:solidFill>
                <a:srgbClr val="A0A0A4"/>
              </a:solidFill>
              <a:miter lim="800000"/>
              <a:headEnd/>
              <a:tailEnd/>
            </a:ln>
          </p:spPr>
          <p:txBody>
            <a:bodyPr/>
            <a:lstStyle/>
            <a:p>
              <a:endParaRPr lang="en-US" sz="2000">
                <a:effectLst/>
              </a:endParaRPr>
            </a:p>
          </p:txBody>
        </p:sp>
        <p:sp>
          <p:nvSpPr>
            <p:cNvPr id="76" name="Rectangle 75"/>
            <p:cNvSpPr>
              <a:spLocks noChangeArrowheads="1"/>
            </p:cNvSpPr>
            <p:nvPr/>
          </p:nvSpPr>
          <p:spPr bwMode="auto">
            <a:xfrm>
              <a:off x="2514" y="2960"/>
              <a:ext cx="486" cy="190"/>
            </a:xfrm>
            <a:prstGeom prst="rect">
              <a:avLst/>
            </a:prstGeom>
            <a:solidFill>
              <a:srgbClr val="FFFFFF"/>
            </a:solidFill>
            <a:ln w="19050">
              <a:solidFill>
                <a:srgbClr val="000000"/>
              </a:solidFill>
              <a:miter lim="800000"/>
              <a:headEnd/>
              <a:tailEnd/>
            </a:ln>
          </p:spPr>
          <p:txBody>
            <a:bodyPr/>
            <a:lstStyle/>
            <a:p>
              <a:endParaRPr lang="en-US" sz="2000">
                <a:effectLst/>
              </a:endParaRPr>
            </a:p>
          </p:txBody>
        </p:sp>
        <p:sp>
          <p:nvSpPr>
            <p:cNvPr id="77" name="Rectangle 76"/>
            <p:cNvSpPr>
              <a:spLocks noChangeArrowheads="1"/>
            </p:cNvSpPr>
            <p:nvPr/>
          </p:nvSpPr>
          <p:spPr bwMode="auto">
            <a:xfrm>
              <a:off x="2702" y="2979"/>
              <a:ext cx="73"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9</a:t>
              </a:r>
              <a:endParaRPr lang="en-US" sz="2000">
                <a:effectLst/>
                <a:latin typeface="Verdana" pitchFamily="34" charset="0"/>
                <a:cs typeface="Arial" charset="0"/>
              </a:endParaRPr>
            </a:p>
          </p:txBody>
        </p:sp>
        <p:sp>
          <p:nvSpPr>
            <p:cNvPr id="78" name="Rectangle 77"/>
            <p:cNvSpPr>
              <a:spLocks noChangeArrowheads="1"/>
            </p:cNvSpPr>
            <p:nvPr/>
          </p:nvSpPr>
          <p:spPr bwMode="auto">
            <a:xfrm>
              <a:off x="3024" y="2986"/>
              <a:ext cx="485" cy="190"/>
            </a:xfrm>
            <a:prstGeom prst="rect">
              <a:avLst/>
            </a:prstGeom>
            <a:solidFill>
              <a:srgbClr val="A0A0A4"/>
            </a:solidFill>
            <a:ln w="19050">
              <a:solidFill>
                <a:srgbClr val="A0A0A4"/>
              </a:solidFill>
              <a:miter lim="800000"/>
              <a:headEnd/>
              <a:tailEnd/>
            </a:ln>
          </p:spPr>
          <p:txBody>
            <a:bodyPr/>
            <a:lstStyle/>
            <a:p>
              <a:endParaRPr lang="en-US" sz="2000">
                <a:effectLst/>
              </a:endParaRPr>
            </a:p>
          </p:txBody>
        </p:sp>
        <p:sp>
          <p:nvSpPr>
            <p:cNvPr id="79" name="Rectangle 78"/>
            <p:cNvSpPr>
              <a:spLocks noChangeArrowheads="1"/>
            </p:cNvSpPr>
            <p:nvPr/>
          </p:nvSpPr>
          <p:spPr bwMode="auto">
            <a:xfrm>
              <a:off x="2975" y="2960"/>
              <a:ext cx="486" cy="190"/>
            </a:xfrm>
            <a:prstGeom prst="rect">
              <a:avLst/>
            </a:prstGeom>
            <a:solidFill>
              <a:srgbClr val="FFFFFF"/>
            </a:solidFill>
            <a:ln w="19050">
              <a:solidFill>
                <a:srgbClr val="000000"/>
              </a:solidFill>
              <a:miter lim="800000"/>
              <a:headEnd/>
              <a:tailEnd/>
            </a:ln>
          </p:spPr>
          <p:txBody>
            <a:bodyPr/>
            <a:lstStyle/>
            <a:p>
              <a:endParaRPr lang="en-US" sz="2000">
                <a:effectLst/>
              </a:endParaRPr>
            </a:p>
          </p:txBody>
        </p:sp>
        <p:sp>
          <p:nvSpPr>
            <p:cNvPr id="80" name="Rectangle 79"/>
            <p:cNvSpPr>
              <a:spLocks noChangeArrowheads="1"/>
            </p:cNvSpPr>
            <p:nvPr/>
          </p:nvSpPr>
          <p:spPr bwMode="auto">
            <a:xfrm>
              <a:off x="3163" y="2979"/>
              <a:ext cx="73"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5</a:t>
              </a:r>
              <a:endParaRPr lang="en-US" sz="2000">
                <a:effectLst/>
                <a:latin typeface="Verdana" pitchFamily="34" charset="0"/>
                <a:cs typeface="Arial" charset="0"/>
              </a:endParaRPr>
            </a:p>
          </p:txBody>
        </p:sp>
        <p:sp>
          <p:nvSpPr>
            <p:cNvPr id="81" name="Rectangle 80"/>
            <p:cNvSpPr>
              <a:spLocks noChangeArrowheads="1"/>
            </p:cNvSpPr>
            <p:nvPr/>
          </p:nvSpPr>
          <p:spPr bwMode="auto">
            <a:xfrm>
              <a:off x="3483" y="2986"/>
              <a:ext cx="485" cy="190"/>
            </a:xfrm>
            <a:prstGeom prst="rect">
              <a:avLst/>
            </a:prstGeom>
            <a:solidFill>
              <a:srgbClr val="A0A0A4"/>
            </a:solidFill>
            <a:ln w="19050">
              <a:solidFill>
                <a:srgbClr val="A0A0A4"/>
              </a:solidFill>
              <a:miter lim="800000"/>
              <a:headEnd/>
              <a:tailEnd/>
            </a:ln>
          </p:spPr>
          <p:txBody>
            <a:bodyPr/>
            <a:lstStyle/>
            <a:p>
              <a:endParaRPr lang="en-US" sz="2000">
                <a:effectLst/>
              </a:endParaRPr>
            </a:p>
          </p:txBody>
        </p:sp>
        <p:sp>
          <p:nvSpPr>
            <p:cNvPr id="82" name="Rectangle 81"/>
            <p:cNvSpPr>
              <a:spLocks noChangeArrowheads="1"/>
            </p:cNvSpPr>
            <p:nvPr/>
          </p:nvSpPr>
          <p:spPr bwMode="auto">
            <a:xfrm>
              <a:off x="3435" y="2960"/>
              <a:ext cx="485" cy="190"/>
            </a:xfrm>
            <a:prstGeom prst="rect">
              <a:avLst/>
            </a:prstGeom>
            <a:solidFill>
              <a:srgbClr val="FFFFFF"/>
            </a:solidFill>
            <a:ln w="19050">
              <a:solidFill>
                <a:srgbClr val="000000"/>
              </a:solidFill>
              <a:miter lim="800000"/>
              <a:headEnd/>
              <a:tailEnd/>
            </a:ln>
          </p:spPr>
          <p:txBody>
            <a:bodyPr/>
            <a:lstStyle/>
            <a:p>
              <a:endParaRPr lang="en-US" sz="2000">
                <a:effectLst/>
              </a:endParaRPr>
            </a:p>
          </p:txBody>
        </p:sp>
        <p:sp>
          <p:nvSpPr>
            <p:cNvPr id="83" name="Rectangle 82"/>
            <p:cNvSpPr>
              <a:spLocks noChangeArrowheads="1"/>
            </p:cNvSpPr>
            <p:nvPr/>
          </p:nvSpPr>
          <p:spPr bwMode="auto">
            <a:xfrm>
              <a:off x="3622" y="2979"/>
              <a:ext cx="73"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3</a:t>
              </a:r>
              <a:endParaRPr lang="en-US" sz="2000">
                <a:effectLst/>
                <a:latin typeface="Verdana" pitchFamily="34" charset="0"/>
                <a:cs typeface="Arial" charset="0"/>
              </a:endParaRPr>
            </a:p>
          </p:txBody>
        </p:sp>
        <p:sp>
          <p:nvSpPr>
            <p:cNvPr id="84" name="Rectangle 83"/>
            <p:cNvSpPr>
              <a:spLocks noChangeArrowheads="1"/>
            </p:cNvSpPr>
            <p:nvPr/>
          </p:nvSpPr>
          <p:spPr bwMode="auto">
            <a:xfrm>
              <a:off x="3944" y="2986"/>
              <a:ext cx="485" cy="190"/>
            </a:xfrm>
            <a:prstGeom prst="rect">
              <a:avLst/>
            </a:prstGeom>
            <a:solidFill>
              <a:srgbClr val="A0A0A4"/>
            </a:solidFill>
            <a:ln w="19050">
              <a:solidFill>
                <a:srgbClr val="A0A0A4"/>
              </a:solidFill>
              <a:miter lim="800000"/>
              <a:headEnd/>
              <a:tailEnd/>
            </a:ln>
          </p:spPr>
          <p:txBody>
            <a:bodyPr/>
            <a:lstStyle/>
            <a:p>
              <a:endParaRPr lang="en-US" sz="2000">
                <a:effectLst/>
              </a:endParaRPr>
            </a:p>
          </p:txBody>
        </p:sp>
        <p:sp>
          <p:nvSpPr>
            <p:cNvPr id="85" name="Rectangle 84"/>
            <p:cNvSpPr>
              <a:spLocks noChangeArrowheads="1"/>
            </p:cNvSpPr>
            <p:nvPr/>
          </p:nvSpPr>
          <p:spPr bwMode="auto">
            <a:xfrm>
              <a:off x="3896" y="2960"/>
              <a:ext cx="485" cy="190"/>
            </a:xfrm>
            <a:prstGeom prst="rect">
              <a:avLst/>
            </a:prstGeom>
            <a:solidFill>
              <a:srgbClr val="FFFFFF"/>
            </a:solidFill>
            <a:ln w="19050">
              <a:solidFill>
                <a:srgbClr val="000000"/>
              </a:solidFill>
              <a:miter lim="800000"/>
              <a:headEnd/>
              <a:tailEnd/>
            </a:ln>
          </p:spPr>
          <p:txBody>
            <a:bodyPr/>
            <a:lstStyle/>
            <a:p>
              <a:endParaRPr lang="en-US" sz="2000">
                <a:effectLst/>
              </a:endParaRPr>
            </a:p>
          </p:txBody>
        </p:sp>
        <p:sp>
          <p:nvSpPr>
            <p:cNvPr id="86" name="Rectangle 85"/>
            <p:cNvSpPr>
              <a:spLocks noChangeArrowheads="1"/>
            </p:cNvSpPr>
            <p:nvPr/>
          </p:nvSpPr>
          <p:spPr bwMode="auto">
            <a:xfrm>
              <a:off x="4029" y="2979"/>
              <a:ext cx="145"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10</a:t>
              </a:r>
              <a:endParaRPr lang="en-US" sz="2000">
                <a:effectLst/>
                <a:latin typeface="Verdana" pitchFamily="34" charset="0"/>
                <a:cs typeface="Arial" charset="0"/>
              </a:endParaRPr>
            </a:p>
          </p:txBody>
        </p:sp>
        <p:sp>
          <p:nvSpPr>
            <p:cNvPr id="87" name="Rectangle 86"/>
            <p:cNvSpPr>
              <a:spLocks noChangeArrowheads="1"/>
            </p:cNvSpPr>
            <p:nvPr/>
          </p:nvSpPr>
          <p:spPr bwMode="auto">
            <a:xfrm>
              <a:off x="4405" y="2986"/>
              <a:ext cx="485" cy="190"/>
            </a:xfrm>
            <a:prstGeom prst="rect">
              <a:avLst/>
            </a:prstGeom>
            <a:solidFill>
              <a:srgbClr val="A0A0A4"/>
            </a:solidFill>
            <a:ln w="19050">
              <a:solidFill>
                <a:srgbClr val="A0A0A4"/>
              </a:solidFill>
              <a:miter lim="800000"/>
              <a:headEnd/>
              <a:tailEnd/>
            </a:ln>
          </p:spPr>
          <p:txBody>
            <a:bodyPr/>
            <a:lstStyle/>
            <a:p>
              <a:endParaRPr lang="en-US" sz="2000">
                <a:effectLst/>
              </a:endParaRPr>
            </a:p>
          </p:txBody>
        </p:sp>
        <p:sp>
          <p:nvSpPr>
            <p:cNvPr id="88" name="Rectangle 87"/>
            <p:cNvSpPr>
              <a:spLocks noChangeArrowheads="1"/>
            </p:cNvSpPr>
            <p:nvPr/>
          </p:nvSpPr>
          <p:spPr bwMode="auto">
            <a:xfrm>
              <a:off x="4357" y="2960"/>
              <a:ext cx="485" cy="190"/>
            </a:xfrm>
            <a:prstGeom prst="rect">
              <a:avLst/>
            </a:prstGeom>
            <a:solidFill>
              <a:srgbClr val="FFFFFF"/>
            </a:solidFill>
            <a:ln w="19050">
              <a:solidFill>
                <a:srgbClr val="000000"/>
              </a:solidFill>
              <a:miter lim="800000"/>
              <a:headEnd/>
              <a:tailEnd/>
            </a:ln>
          </p:spPr>
          <p:txBody>
            <a:bodyPr/>
            <a:lstStyle/>
            <a:p>
              <a:endParaRPr lang="en-US" sz="2000">
                <a:effectLst/>
              </a:endParaRPr>
            </a:p>
          </p:txBody>
        </p:sp>
        <p:sp>
          <p:nvSpPr>
            <p:cNvPr id="89" name="Rectangle 88"/>
            <p:cNvSpPr>
              <a:spLocks noChangeArrowheads="1"/>
            </p:cNvSpPr>
            <p:nvPr/>
          </p:nvSpPr>
          <p:spPr bwMode="auto">
            <a:xfrm>
              <a:off x="4544" y="2979"/>
              <a:ext cx="73"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7</a:t>
              </a:r>
              <a:endParaRPr lang="en-US" sz="2000">
                <a:effectLst/>
                <a:latin typeface="Verdana" pitchFamily="34" charset="0"/>
                <a:cs typeface="Arial" charset="0"/>
              </a:endParaRPr>
            </a:p>
          </p:txBody>
        </p:sp>
        <p:sp>
          <p:nvSpPr>
            <p:cNvPr id="90" name="Rectangle 89"/>
            <p:cNvSpPr>
              <a:spLocks noChangeArrowheads="1"/>
            </p:cNvSpPr>
            <p:nvPr/>
          </p:nvSpPr>
          <p:spPr bwMode="auto">
            <a:xfrm>
              <a:off x="444" y="2792"/>
              <a:ext cx="629" cy="173"/>
            </a:xfrm>
            <a:prstGeom prst="rect">
              <a:avLst/>
            </a:prstGeom>
            <a:noFill/>
            <a:ln w="9525">
              <a:noFill/>
              <a:miter lim="800000"/>
              <a:headEnd/>
              <a:tailEnd/>
            </a:ln>
          </p:spPr>
          <p:txBody>
            <a:bodyPr/>
            <a:lstStyle/>
            <a:p>
              <a:endParaRPr lang="en-US" sz="2000">
                <a:effectLst/>
              </a:endParaRPr>
            </a:p>
          </p:txBody>
        </p:sp>
        <p:sp>
          <p:nvSpPr>
            <p:cNvPr id="91" name="Rectangle 90"/>
            <p:cNvSpPr>
              <a:spLocks noChangeArrowheads="1"/>
            </p:cNvSpPr>
            <p:nvPr/>
          </p:nvSpPr>
          <p:spPr bwMode="auto">
            <a:xfrm>
              <a:off x="444" y="2784"/>
              <a:ext cx="331"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Index</a:t>
              </a:r>
              <a:endParaRPr lang="en-US" sz="2000">
                <a:effectLst/>
                <a:latin typeface="Verdana" pitchFamily="34" charset="0"/>
                <a:cs typeface="Arial" charset="0"/>
              </a:endParaRPr>
            </a:p>
          </p:txBody>
        </p:sp>
        <p:sp>
          <p:nvSpPr>
            <p:cNvPr id="92" name="Rectangle 91"/>
            <p:cNvSpPr>
              <a:spLocks noChangeArrowheads="1"/>
            </p:cNvSpPr>
            <p:nvPr/>
          </p:nvSpPr>
          <p:spPr bwMode="auto">
            <a:xfrm>
              <a:off x="1328" y="2792"/>
              <a:ext cx="419" cy="144"/>
            </a:xfrm>
            <a:prstGeom prst="rect">
              <a:avLst/>
            </a:prstGeom>
            <a:noFill/>
            <a:ln w="9525">
              <a:noFill/>
              <a:miter lim="800000"/>
              <a:headEnd/>
              <a:tailEnd/>
            </a:ln>
          </p:spPr>
          <p:txBody>
            <a:bodyPr/>
            <a:lstStyle/>
            <a:p>
              <a:endParaRPr lang="en-US" sz="2000">
                <a:effectLst/>
              </a:endParaRPr>
            </a:p>
          </p:txBody>
        </p:sp>
        <p:sp>
          <p:nvSpPr>
            <p:cNvPr id="93" name="Rectangle 92"/>
            <p:cNvSpPr>
              <a:spLocks noChangeArrowheads="1"/>
            </p:cNvSpPr>
            <p:nvPr/>
          </p:nvSpPr>
          <p:spPr bwMode="auto">
            <a:xfrm>
              <a:off x="1328" y="2784"/>
              <a:ext cx="73"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1</a:t>
              </a:r>
              <a:endParaRPr lang="en-US" sz="2000">
                <a:effectLst/>
                <a:latin typeface="Verdana" pitchFamily="34" charset="0"/>
                <a:cs typeface="Arial" charset="0"/>
              </a:endParaRPr>
            </a:p>
          </p:txBody>
        </p:sp>
        <p:sp>
          <p:nvSpPr>
            <p:cNvPr id="94" name="Rectangle 93"/>
            <p:cNvSpPr>
              <a:spLocks noChangeArrowheads="1"/>
            </p:cNvSpPr>
            <p:nvPr/>
          </p:nvSpPr>
          <p:spPr bwMode="auto">
            <a:xfrm>
              <a:off x="1789" y="2792"/>
              <a:ext cx="419" cy="144"/>
            </a:xfrm>
            <a:prstGeom prst="rect">
              <a:avLst/>
            </a:prstGeom>
            <a:noFill/>
            <a:ln w="9525">
              <a:noFill/>
              <a:miter lim="800000"/>
              <a:headEnd/>
              <a:tailEnd/>
            </a:ln>
          </p:spPr>
          <p:txBody>
            <a:bodyPr/>
            <a:lstStyle/>
            <a:p>
              <a:endParaRPr lang="en-US" sz="2000">
                <a:effectLst/>
              </a:endParaRPr>
            </a:p>
          </p:txBody>
        </p:sp>
        <p:sp>
          <p:nvSpPr>
            <p:cNvPr id="95" name="Rectangle 94"/>
            <p:cNvSpPr>
              <a:spLocks noChangeArrowheads="1"/>
            </p:cNvSpPr>
            <p:nvPr/>
          </p:nvSpPr>
          <p:spPr bwMode="auto">
            <a:xfrm>
              <a:off x="1789" y="2784"/>
              <a:ext cx="73"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2</a:t>
              </a:r>
              <a:endParaRPr lang="en-US" sz="2000">
                <a:effectLst/>
                <a:latin typeface="Verdana" pitchFamily="34" charset="0"/>
                <a:cs typeface="Arial" charset="0"/>
              </a:endParaRPr>
            </a:p>
          </p:txBody>
        </p:sp>
        <p:sp>
          <p:nvSpPr>
            <p:cNvPr id="96" name="Rectangle 95"/>
            <p:cNvSpPr>
              <a:spLocks noChangeArrowheads="1"/>
            </p:cNvSpPr>
            <p:nvPr/>
          </p:nvSpPr>
          <p:spPr bwMode="auto">
            <a:xfrm>
              <a:off x="2251" y="2792"/>
              <a:ext cx="418" cy="144"/>
            </a:xfrm>
            <a:prstGeom prst="rect">
              <a:avLst/>
            </a:prstGeom>
            <a:noFill/>
            <a:ln w="9525">
              <a:noFill/>
              <a:miter lim="800000"/>
              <a:headEnd/>
              <a:tailEnd/>
            </a:ln>
          </p:spPr>
          <p:txBody>
            <a:bodyPr/>
            <a:lstStyle/>
            <a:p>
              <a:endParaRPr lang="en-US" sz="2000">
                <a:effectLst/>
              </a:endParaRPr>
            </a:p>
          </p:txBody>
        </p:sp>
        <p:sp>
          <p:nvSpPr>
            <p:cNvPr id="97" name="Rectangle 96"/>
            <p:cNvSpPr>
              <a:spLocks noChangeArrowheads="1"/>
            </p:cNvSpPr>
            <p:nvPr/>
          </p:nvSpPr>
          <p:spPr bwMode="auto">
            <a:xfrm>
              <a:off x="2251" y="2784"/>
              <a:ext cx="103" cy="194"/>
            </a:xfrm>
            <a:prstGeom prst="rect">
              <a:avLst/>
            </a:prstGeom>
            <a:noFill/>
            <a:ln w="9525">
              <a:noFill/>
              <a:miter lim="800000"/>
              <a:headEnd/>
              <a:tailEnd/>
            </a:ln>
          </p:spPr>
          <p:txBody>
            <a:bodyPr wrap="none" lIns="0" tIns="0" rIns="0" bIns="0">
              <a:spAutoFit/>
            </a:bodyPr>
            <a:lstStyle/>
            <a:p>
              <a:pPr eaLnBrk="1" hangingPunct="1"/>
              <a:r>
                <a:rPr lang="en-US" sz="2000">
                  <a:effectLst/>
                  <a:latin typeface="Verdana" pitchFamily="34" charset="0"/>
                  <a:cs typeface="Arial" charset="0"/>
                </a:rPr>
                <a:t>3</a:t>
              </a:r>
            </a:p>
          </p:txBody>
        </p:sp>
        <p:sp>
          <p:nvSpPr>
            <p:cNvPr id="98" name="Rectangle 97"/>
            <p:cNvSpPr>
              <a:spLocks noChangeArrowheads="1"/>
            </p:cNvSpPr>
            <p:nvPr/>
          </p:nvSpPr>
          <p:spPr bwMode="auto">
            <a:xfrm>
              <a:off x="2692" y="2792"/>
              <a:ext cx="418" cy="144"/>
            </a:xfrm>
            <a:prstGeom prst="rect">
              <a:avLst/>
            </a:prstGeom>
            <a:noFill/>
            <a:ln w="9525">
              <a:noFill/>
              <a:miter lim="800000"/>
              <a:headEnd/>
              <a:tailEnd/>
            </a:ln>
          </p:spPr>
          <p:txBody>
            <a:bodyPr/>
            <a:lstStyle/>
            <a:p>
              <a:endParaRPr lang="en-US" sz="2000">
                <a:effectLst/>
              </a:endParaRPr>
            </a:p>
          </p:txBody>
        </p:sp>
        <p:sp>
          <p:nvSpPr>
            <p:cNvPr id="99" name="Rectangle 98"/>
            <p:cNvSpPr>
              <a:spLocks noChangeArrowheads="1"/>
            </p:cNvSpPr>
            <p:nvPr/>
          </p:nvSpPr>
          <p:spPr bwMode="auto">
            <a:xfrm>
              <a:off x="2692" y="2784"/>
              <a:ext cx="73"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4</a:t>
              </a:r>
              <a:endParaRPr lang="en-US" sz="2000">
                <a:effectLst/>
                <a:latin typeface="Verdana" pitchFamily="34" charset="0"/>
                <a:cs typeface="Arial" charset="0"/>
              </a:endParaRPr>
            </a:p>
          </p:txBody>
        </p:sp>
        <p:sp>
          <p:nvSpPr>
            <p:cNvPr id="100" name="Rectangle 99"/>
            <p:cNvSpPr>
              <a:spLocks noChangeArrowheads="1"/>
            </p:cNvSpPr>
            <p:nvPr/>
          </p:nvSpPr>
          <p:spPr bwMode="auto">
            <a:xfrm>
              <a:off x="3171" y="2792"/>
              <a:ext cx="419" cy="144"/>
            </a:xfrm>
            <a:prstGeom prst="rect">
              <a:avLst/>
            </a:prstGeom>
            <a:noFill/>
            <a:ln w="9525">
              <a:noFill/>
              <a:miter lim="800000"/>
              <a:headEnd/>
              <a:tailEnd/>
            </a:ln>
          </p:spPr>
          <p:txBody>
            <a:bodyPr/>
            <a:lstStyle/>
            <a:p>
              <a:endParaRPr lang="en-US" sz="2000">
                <a:effectLst/>
              </a:endParaRPr>
            </a:p>
          </p:txBody>
        </p:sp>
        <p:sp>
          <p:nvSpPr>
            <p:cNvPr id="101" name="Rectangle 100"/>
            <p:cNvSpPr>
              <a:spLocks noChangeArrowheads="1"/>
            </p:cNvSpPr>
            <p:nvPr/>
          </p:nvSpPr>
          <p:spPr bwMode="auto">
            <a:xfrm>
              <a:off x="3171" y="2784"/>
              <a:ext cx="103" cy="194"/>
            </a:xfrm>
            <a:prstGeom prst="rect">
              <a:avLst/>
            </a:prstGeom>
            <a:noFill/>
            <a:ln w="9525">
              <a:noFill/>
              <a:miter lim="800000"/>
              <a:headEnd/>
              <a:tailEnd/>
            </a:ln>
          </p:spPr>
          <p:txBody>
            <a:bodyPr wrap="none" lIns="0" tIns="0" rIns="0" bIns="0">
              <a:spAutoFit/>
            </a:bodyPr>
            <a:lstStyle/>
            <a:p>
              <a:pPr eaLnBrk="1" hangingPunct="1"/>
              <a:r>
                <a:rPr lang="en-US" sz="2000">
                  <a:effectLst/>
                  <a:latin typeface="Verdana" pitchFamily="34" charset="0"/>
                  <a:cs typeface="Arial" charset="0"/>
                </a:rPr>
                <a:t>5</a:t>
              </a:r>
            </a:p>
          </p:txBody>
        </p:sp>
        <p:sp>
          <p:nvSpPr>
            <p:cNvPr id="102" name="Rectangle 101"/>
            <p:cNvSpPr>
              <a:spLocks noChangeArrowheads="1"/>
            </p:cNvSpPr>
            <p:nvPr/>
          </p:nvSpPr>
          <p:spPr bwMode="auto">
            <a:xfrm>
              <a:off x="3632" y="2792"/>
              <a:ext cx="419" cy="144"/>
            </a:xfrm>
            <a:prstGeom prst="rect">
              <a:avLst/>
            </a:prstGeom>
            <a:noFill/>
            <a:ln w="9525">
              <a:noFill/>
              <a:miter lim="800000"/>
              <a:headEnd/>
              <a:tailEnd/>
            </a:ln>
          </p:spPr>
          <p:txBody>
            <a:bodyPr/>
            <a:lstStyle/>
            <a:p>
              <a:endParaRPr lang="en-US" sz="2000">
                <a:effectLst/>
              </a:endParaRPr>
            </a:p>
          </p:txBody>
        </p:sp>
        <p:sp>
          <p:nvSpPr>
            <p:cNvPr id="103" name="Rectangle 102"/>
            <p:cNvSpPr>
              <a:spLocks noChangeArrowheads="1"/>
            </p:cNvSpPr>
            <p:nvPr/>
          </p:nvSpPr>
          <p:spPr bwMode="auto">
            <a:xfrm>
              <a:off x="3632" y="2784"/>
              <a:ext cx="73"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6</a:t>
              </a:r>
              <a:endParaRPr lang="en-US" sz="2000">
                <a:effectLst/>
                <a:latin typeface="Verdana" pitchFamily="34" charset="0"/>
                <a:cs typeface="Arial" charset="0"/>
              </a:endParaRPr>
            </a:p>
          </p:txBody>
        </p:sp>
        <p:sp>
          <p:nvSpPr>
            <p:cNvPr id="104" name="Rectangle 103"/>
            <p:cNvSpPr>
              <a:spLocks noChangeArrowheads="1"/>
            </p:cNvSpPr>
            <p:nvPr/>
          </p:nvSpPr>
          <p:spPr bwMode="auto">
            <a:xfrm>
              <a:off x="4093" y="2792"/>
              <a:ext cx="419" cy="144"/>
            </a:xfrm>
            <a:prstGeom prst="rect">
              <a:avLst/>
            </a:prstGeom>
            <a:noFill/>
            <a:ln w="9525">
              <a:noFill/>
              <a:miter lim="800000"/>
              <a:headEnd/>
              <a:tailEnd/>
            </a:ln>
          </p:spPr>
          <p:txBody>
            <a:bodyPr/>
            <a:lstStyle/>
            <a:p>
              <a:endParaRPr lang="en-US" sz="2000">
                <a:effectLst/>
              </a:endParaRPr>
            </a:p>
          </p:txBody>
        </p:sp>
        <p:sp>
          <p:nvSpPr>
            <p:cNvPr id="105" name="Rectangle 104"/>
            <p:cNvSpPr>
              <a:spLocks noChangeArrowheads="1"/>
            </p:cNvSpPr>
            <p:nvPr/>
          </p:nvSpPr>
          <p:spPr bwMode="auto">
            <a:xfrm>
              <a:off x="4093" y="2784"/>
              <a:ext cx="73"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7</a:t>
              </a:r>
              <a:endParaRPr lang="en-US" sz="2000">
                <a:effectLst/>
                <a:latin typeface="Verdana" pitchFamily="34" charset="0"/>
                <a:cs typeface="Arial" charset="0"/>
              </a:endParaRPr>
            </a:p>
          </p:txBody>
        </p:sp>
        <p:sp>
          <p:nvSpPr>
            <p:cNvPr id="106" name="Rectangle 105"/>
            <p:cNvSpPr>
              <a:spLocks noChangeArrowheads="1"/>
            </p:cNvSpPr>
            <p:nvPr/>
          </p:nvSpPr>
          <p:spPr bwMode="auto">
            <a:xfrm>
              <a:off x="4536" y="2792"/>
              <a:ext cx="419" cy="144"/>
            </a:xfrm>
            <a:prstGeom prst="rect">
              <a:avLst/>
            </a:prstGeom>
            <a:noFill/>
            <a:ln w="9525">
              <a:noFill/>
              <a:miter lim="800000"/>
              <a:headEnd/>
              <a:tailEnd/>
            </a:ln>
          </p:spPr>
          <p:txBody>
            <a:bodyPr/>
            <a:lstStyle/>
            <a:p>
              <a:endParaRPr lang="en-US" sz="2000">
                <a:effectLst/>
              </a:endParaRPr>
            </a:p>
          </p:txBody>
        </p:sp>
        <p:sp>
          <p:nvSpPr>
            <p:cNvPr id="107" name="Rectangle 106"/>
            <p:cNvSpPr>
              <a:spLocks noChangeArrowheads="1"/>
            </p:cNvSpPr>
            <p:nvPr/>
          </p:nvSpPr>
          <p:spPr bwMode="auto">
            <a:xfrm>
              <a:off x="4536" y="2784"/>
              <a:ext cx="73"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8</a:t>
              </a:r>
              <a:endParaRPr lang="en-US" sz="2000">
                <a:effectLst/>
                <a:latin typeface="Verdana" pitchFamily="34" charset="0"/>
                <a:cs typeface="Arial" charset="0"/>
              </a:endParaRPr>
            </a:p>
          </p:txBody>
        </p:sp>
        <p:sp>
          <p:nvSpPr>
            <p:cNvPr id="108" name="Rectangle 107"/>
            <p:cNvSpPr>
              <a:spLocks noChangeArrowheads="1"/>
            </p:cNvSpPr>
            <p:nvPr/>
          </p:nvSpPr>
          <p:spPr bwMode="auto">
            <a:xfrm>
              <a:off x="2398" y="2638"/>
              <a:ext cx="1107" cy="144"/>
            </a:xfrm>
            <a:prstGeom prst="rect">
              <a:avLst/>
            </a:prstGeom>
            <a:noFill/>
            <a:ln w="9525">
              <a:noFill/>
              <a:miter lim="800000"/>
              <a:headEnd/>
              <a:tailEnd/>
            </a:ln>
          </p:spPr>
          <p:txBody>
            <a:bodyPr/>
            <a:lstStyle/>
            <a:p>
              <a:endParaRPr lang="en-US" sz="2000">
                <a:effectLst/>
              </a:endParaRPr>
            </a:p>
          </p:txBody>
        </p:sp>
        <p:sp>
          <p:nvSpPr>
            <p:cNvPr id="109" name="Rectangle 108"/>
            <p:cNvSpPr>
              <a:spLocks noChangeArrowheads="1"/>
            </p:cNvSpPr>
            <p:nvPr/>
          </p:nvSpPr>
          <p:spPr bwMode="auto">
            <a:xfrm>
              <a:off x="2398" y="2630"/>
              <a:ext cx="628" cy="194"/>
            </a:xfrm>
            <a:prstGeom prst="rect">
              <a:avLst/>
            </a:prstGeom>
            <a:noFill/>
            <a:ln w="9525">
              <a:noFill/>
              <a:miter lim="800000"/>
              <a:headEnd/>
              <a:tailEnd/>
            </a:ln>
          </p:spPr>
          <p:txBody>
            <a:bodyPr wrap="none" lIns="0" tIns="0" rIns="0" bIns="0">
              <a:spAutoFit/>
            </a:bodyPr>
            <a:lstStyle/>
            <a:p>
              <a:pPr eaLnBrk="1" hangingPunct="1"/>
              <a:r>
                <a:rPr lang="en-US" b="1">
                  <a:solidFill>
                    <a:srgbClr val="000000"/>
                  </a:solidFill>
                  <a:effectLst/>
                  <a:latin typeface="Times New Roman" pitchFamily="18" charset="0"/>
                  <a:cs typeface="Arial" charset="0"/>
                </a:rPr>
                <a:t>target =11</a:t>
              </a:r>
              <a:endParaRPr lang="en-US" sz="2000" b="1">
                <a:effectLst/>
                <a:latin typeface="Verdana" pitchFamily="34" charset="0"/>
                <a:cs typeface="Arial" charset="0"/>
              </a:endParaRPr>
            </a:p>
          </p:txBody>
        </p:sp>
        <p:sp>
          <p:nvSpPr>
            <p:cNvPr id="110" name="Rectangle 109"/>
            <p:cNvSpPr>
              <a:spLocks noChangeArrowheads="1"/>
            </p:cNvSpPr>
            <p:nvPr/>
          </p:nvSpPr>
          <p:spPr bwMode="auto">
            <a:xfrm>
              <a:off x="4995" y="2792"/>
              <a:ext cx="371" cy="144"/>
            </a:xfrm>
            <a:prstGeom prst="rect">
              <a:avLst/>
            </a:prstGeom>
            <a:noFill/>
            <a:ln w="9525">
              <a:noFill/>
              <a:miter lim="800000"/>
              <a:headEnd/>
              <a:tailEnd/>
            </a:ln>
          </p:spPr>
          <p:txBody>
            <a:bodyPr/>
            <a:lstStyle/>
            <a:p>
              <a:endParaRPr lang="en-US" sz="2000">
                <a:effectLst/>
              </a:endParaRPr>
            </a:p>
          </p:txBody>
        </p:sp>
        <p:sp>
          <p:nvSpPr>
            <p:cNvPr id="111" name="Line 110"/>
            <p:cNvSpPr>
              <a:spLocks noChangeShapeType="1"/>
            </p:cNvSpPr>
            <p:nvPr/>
          </p:nvSpPr>
          <p:spPr bwMode="auto">
            <a:xfrm>
              <a:off x="4099" y="3617"/>
              <a:ext cx="965" cy="1"/>
            </a:xfrm>
            <a:prstGeom prst="line">
              <a:avLst/>
            </a:prstGeom>
            <a:noFill/>
            <a:ln w="19050">
              <a:solidFill>
                <a:srgbClr val="000000"/>
              </a:solidFill>
              <a:round/>
              <a:headEnd/>
              <a:tailEnd/>
            </a:ln>
          </p:spPr>
          <p:txBody>
            <a:bodyPr/>
            <a:lstStyle/>
            <a:p>
              <a:endParaRPr lang="en-US" sz="2000">
                <a:effectLst/>
              </a:endParaRPr>
            </a:p>
          </p:txBody>
        </p:sp>
        <p:sp>
          <p:nvSpPr>
            <p:cNvPr id="112" name="Line 111"/>
            <p:cNvSpPr>
              <a:spLocks noChangeShapeType="1"/>
            </p:cNvSpPr>
            <p:nvPr/>
          </p:nvSpPr>
          <p:spPr bwMode="auto">
            <a:xfrm>
              <a:off x="5064" y="2957"/>
              <a:ext cx="1" cy="660"/>
            </a:xfrm>
            <a:prstGeom prst="line">
              <a:avLst/>
            </a:prstGeom>
            <a:noFill/>
            <a:ln w="19050">
              <a:solidFill>
                <a:srgbClr val="000000"/>
              </a:solidFill>
              <a:round/>
              <a:headEnd/>
              <a:tailEnd/>
            </a:ln>
          </p:spPr>
          <p:txBody>
            <a:bodyPr/>
            <a:lstStyle/>
            <a:p>
              <a:endParaRPr lang="en-US" sz="2000">
                <a:effectLst/>
              </a:endParaRPr>
            </a:p>
          </p:txBody>
        </p:sp>
        <p:sp>
          <p:nvSpPr>
            <p:cNvPr id="113" name="Rectangle 112"/>
            <p:cNvSpPr>
              <a:spLocks noChangeArrowheads="1"/>
            </p:cNvSpPr>
            <p:nvPr/>
          </p:nvSpPr>
          <p:spPr bwMode="auto">
            <a:xfrm>
              <a:off x="2655" y="3377"/>
              <a:ext cx="1678" cy="288"/>
            </a:xfrm>
            <a:prstGeom prst="rect">
              <a:avLst/>
            </a:prstGeom>
            <a:noFill/>
            <a:ln w="9525">
              <a:noFill/>
              <a:miter lim="800000"/>
              <a:headEnd/>
              <a:tailEnd/>
            </a:ln>
          </p:spPr>
          <p:txBody>
            <a:bodyPr/>
            <a:lstStyle/>
            <a:p>
              <a:endParaRPr lang="en-US" sz="2000">
                <a:effectLst/>
              </a:endParaRPr>
            </a:p>
          </p:txBody>
        </p:sp>
        <p:sp>
          <p:nvSpPr>
            <p:cNvPr id="114" name="Rectangle 113"/>
            <p:cNvSpPr>
              <a:spLocks noChangeArrowheads="1"/>
            </p:cNvSpPr>
            <p:nvPr/>
          </p:nvSpPr>
          <p:spPr bwMode="auto">
            <a:xfrm>
              <a:off x="2655" y="3369"/>
              <a:ext cx="578" cy="194"/>
            </a:xfrm>
            <a:prstGeom prst="rect">
              <a:avLst/>
            </a:prstGeom>
            <a:noFill/>
            <a:ln w="9525">
              <a:noFill/>
              <a:miter lim="800000"/>
              <a:headEnd/>
              <a:tailEnd/>
            </a:ln>
          </p:spPr>
          <p:txBody>
            <a:bodyPr wrap="none" lIns="0" tIns="0" rIns="0" bIns="0">
              <a:spAutoFit/>
            </a:bodyPr>
            <a:lstStyle/>
            <a:p>
              <a:pPr eaLnBrk="1" hangingPunct="1"/>
              <a:r>
                <a:rPr lang="en-US" b="1">
                  <a:solidFill>
                    <a:srgbClr val="000000"/>
                  </a:solidFill>
                  <a:effectLst/>
                  <a:latin typeface="Times New Roman" pitchFamily="18" charset="0"/>
                  <a:cs typeface="Arial" charset="0"/>
                </a:rPr>
                <a:t>no match</a:t>
              </a:r>
              <a:endParaRPr lang="en-US" sz="2000" b="1">
                <a:effectLst/>
                <a:latin typeface="Verdana" pitchFamily="34" charset="0"/>
                <a:cs typeface="Arial" charset="0"/>
              </a:endParaRPr>
            </a:p>
          </p:txBody>
        </p:sp>
        <p:sp>
          <p:nvSpPr>
            <p:cNvPr id="115" name="Rectangle 114"/>
            <p:cNvSpPr>
              <a:spLocks noChangeArrowheads="1"/>
            </p:cNvSpPr>
            <p:nvPr/>
          </p:nvSpPr>
          <p:spPr bwMode="auto">
            <a:xfrm>
              <a:off x="2655" y="3505"/>
              <a:ext cx="886" cy="194"/>
            </a:xfrm>
            <a:prstGeom prst="rect">
              <a:avLst/>
            </a:prstGeom>
            <a:noFill/>
            <a:ln w="9525">
              <a:noFill/>
              <a:miter lim="800000"/>
              <a:headEnd/>
              <a:tailEnd/>
            </a:ln>
          </p:spPr>
          <p:txBody>
            <a:bodyPr wrap="none" lIns="0" tIns="0" rIns="0" bIns="0">
              <a:spAutoFit/>
            </a:bodyPr>
            <a:lstStyle/>
            <a:p>
              <a:pPr eaLnBrk="1" hangingPunct="1"/>
              <a:r>
                <a:rPr lang="en-US" b="1">
                  <a:solidFill>
                    <a:srgbClr val="000000"/>
                  </a:solidFill>
                  <a:effectLst/>
                  <a:latin typeface="Times New Roman" pitchFamily="18" charset="0"/>
                  <a:cs typeface="Arial" charset="0"/>
                </a:rPr>
                <a:t>return</a:t>
              </a:r>
              <a:r>
                <a:rPr lang="en-US">
                  <a:solidFill>
                    <a:srgbClr val="000000"/>
                  </a:solidFill>
                  <a:effectLst/>
                  <a:latin typeface="Times New Roman" pitchFamily="18" charset="0"/>
                  <a:cs typeface="Arial" charset="0"/>
                </a:rPr>
                <a:t> </a:t>
              </a:r>
              <a:r>
                <a:rPr lang="en-US" b="1">
                  <a:solidFill>
                    <a:srgbClr val="000000"/>
                  </a:solidFill>
                  <a:effectLst/>
                  <a:latin typeface="Times New Roman" pitchFamily="18" charset="0"/>
                  <a:cs typeface="Arial" charset="0"/>
                </a:rPr>
                <a:t>index 0</a:t>
              </a:r>
              <a:endParaRPr lang="en-US" sz="2000" b="1">
                <a:effectLst/>
                <a:latin typeface="Verdana" pitchFamily="34" charset="0"/>
                <a:cs typeface="Arial" charset="0"/>
              </a:endParaRPr>
            </a:p>
          </p:txBody>
        </p:sp>
        <p:sp>
          <p:nvSpPr>
            <p:cNvPr id="116" name="Rectangle 115"/>
            <p:cNvSpPr>
              <a:spLocks noChangeArrowheads="1"/>
            </p:cNvSpPr>
            <p:nvPr/>
          </p:nvSpPr>
          <p:spPr bwMode="auto">
            <a:xfrm>
              <a:off x="1733" y="2456"/>
              <a:ext cx="2805" cy="144"/>
            </a:xfrm>
            <a:prstGeom prst="rect">
              <a:avLst/>
            </a:prstGeom>
            <a:noFill/>
            <a:ln w="9525">
              <a:noFill/>
              <a:miter lim="800000"/>
              <a:headEnd/>
              <a:tailEnd/>
            </a:ln>
          </p:spPr>
          <p:txBody>
            <a:bodyPr/>
            <a:lstStyle/>
            <a:p>
              <a:endParaRPr lang="en-US" sz="2000">
                <a:effectLst/>
              </a:endParaRPr>
            </a:p>
          </p:txBody>
        </p:sp>
        <p:sp>
          <p:nvSpPr>
            <p:cNvPr id="117" name="Rectangle 116"/>
            <p:cNvSpPr>
              <a:spLocks noChangeArrowheads="1"/>
            </p:cNvSpPr>
            <p:nvPr/>
          </p:nvSpPr>
          <p:spPr bwMode="auto">
            <a:xfrm>
              <a:off x="1733" y="2448"/>
              <a:ext cx="458" cy="194"/>
            </a:xfrm>
            <a:prstGeom prst="rect">
              <a:avLst/>
            </a:prstGeom>
            <a:noFill/>
            <a:ln w="9525">
              <a:noFill/>
              <a:miter lim="800000"/>
              <a:headEnd/>
              <a:tailEnd/>
            </a:ln>
          </p:spPr>
          <p:txBody>
            <a:bodyPr wrap="none" lIns="0" tIns="0" rIns="0" bIns="0">
              <a:spAutoFit/>
            </a:bodyPr>
            <a:lstStyle/>
            <a:p>
              <a:pPr eaLnBrk="1" hangingPunct="1"/>
              <a:r>
                <a:rPr lang="en-US" b="1">
                  <a:solidFill>
                    <a:srgbClr val="000000"/>
                  </a:solidFill>
                  <a:effectLst/>
                  <a:latin typeface="Times New Roman" pitchFamily="18" charset="0"/>
                  <a:cs typeface="Arial" charset="0"/>
                </a:rPr>
                <a:t>index</a:t>
              </a:r>
              <a:r>
                <a:rPr lang="en-US">
                  <a:solidFill>
                    <a:srgbClr val="000000"/>
                  </a:solidFill>
                  <a:effectLst/>
                  <a:latin typeface="Times New Roman" pitchFamily="18" charset="0"/>
                  <a:cs typeface="Arial" charset="0"/>
                </a:rPr>
                <a:t> </a:t>
              </a:r>
              <a:r>
                <a:rPr lang="en-US" b="1">
                  <a:solidFill>
                    <a:srgbClr val="000000"/>
                  </a:solidFill>
                  <a:effectLst/>
                  <a:latin typeface="Times New Roman" pitchFamily="18" charset="0"/>
                  <a:cs typeface="Arial" charset="0"/>
                </a:rPr>
                <a:t>=</a:t>
              </a:r>
              <a:endParaRPr lang="en-US" sz="2000" b="1">
                <a:effectLst/>
                <a:latin typeface="Verdana" pitchFamily="34" charset="0"/>
                <a:cs typeface="Arial" charset="0"/>
              </a:endParaRPr>
            </a:p>
          </p:txBody>
        </p:sp>
        <p:sp>
          <p:nvSpPr>
            <p:cNvPr id="118" name="Rectangle 117"/>
            <p:cNvSpPr>
              <a:spLocks noChangeArrowheads="1"/>
            </p:cNvSpPr>
            <p:nvPr/>
          </p:nvSpPr>
          <p:spPr bwMode="auto">
            <a:xfrm>
              <a:off x="2470" y="2448"/>
              <a:ext cx="627" cy="194"/>
            </a:xfrm>
            <a:prstGeom prst="rect">
              <a:avLst/>
            </a:prstGeom>
            <a:noFill/>
            <a:ln w="9525">
              <a:noFill/>
              <a:miter lim="800000"/>
              <a:headEnd/>
              <a:tailEnd/>
            </a:ln>
          </p:spPr>
          <p:txBody>
            <a:bodyPr wrap="none" lIns="0" tIns="0" rIns="0" bIns="0">
              <a:spAutoFit/>
            </a:bodyPr>
            <a:lstStyle/>
            <a:p>
              <a:pPr eaLnBrk="1" hangingPunct="1"/>
              <a:r>
                <a:rPr lang="en-US" b="1">
                  <a:solidFill>
                    <a:srgbClr val="000000"/>
                  </a:solidFill>
                  <a:effectLst/>
                  <a:latin typeface="Times New Roman" pitchFamily="18" charset="0"/>
                  <a:cs typeface="Arial" charset="0"/>
                </a:rPr>
                <a:t>seqSearch</a:t>
              </a:r>
              <a:endParaRPr lang="en-US" sz="2000" b="1">
                <a:effectLst/>
                <a:latin typeface="Verdana" pitchFamily="34" charset="0"/>
                <a:cs typeface="Arial" charset="0"/>
              </a:endParaRPr>
            </a:p>
          </p:txBody>
        </p:sp>
        <p:sp>
          <p:nvSpPr>
            <p:cNvPr id="119" name="Rectangle 118"/>
            <p:cNvSpPr>
              <a:spLocks noChangeArrowheads="1"/>
            </p:cNvSpPr>
            <p:nvPr/>
          </p:nvSpPr>
          <p:spPr bwMode="auto">
            <a:xfrm>
              <a:off x="3400" y="2448"/>
              <a:ext cx="48" cy="194"/>
            </a:xfrm>
            <a:prstGeom prst="rect">
              <a:avLst/>
            </a:prstGeom>
            <a:noFill/>
            <a:ln w="9525">
              <a:noFill/>
              <a:miter lim="800000"/>
              <a:headEnd/>
              <a:tailEnd/>
            </a:ln>
          </p:spPr>
          <p:txBody>
            <a:bodyPr wrap="none" lIns="0" tIns="0" rIns="0" bIns="0">
              <a:spAutoFit/>
            </a:bodyPr>
            <a:lstStyle/>
            <a:p>
              <a:pPr eaLnBrk="1" hangingPunct="1"/>
              <a:r>
                <a:rPr lang="en-US">
                  <a:solidFill>
                    <a:srgbClr val="000000"/>
                  </a:solidFill>
                  <a:effectLst/>
                  <a:latin typeface="Times New Roman" pitchFamily="18" charset="0"/>
                  <a:cs typeface="Arial" charset="0"/>
                </a:rPr>
                <a:t>(</a:t>
              </a:r>
              <a:endParaRPr lang="en-US" sz="2000">
                <a:effectLst/>
                <a:latin typeface="Verdana" pitchFamily="34" charset="0"/>
                <a:cs typeface="Arial" charset="0"/>
              </a:endParaRPr>
            </a:p>
          </p:txBody>
        </p:sp>
        <p:sp>
          <p:nvSpPr>
            <p:cNvPr id="120" name="Rectangle 119"/>
            <p:cNvSpPr>
              <a:spLocks noChangeArrowheads="1"/>
            </p:cNvSpPr>
            <p:nvPr/>
          </p:nvSpPr>
          <p:spPr bwMode="auto">
            <a:xfrm>
              <a:off x="3473" y="2448"/>
              <a:ext cx="202" cy="194"/>
            </a:xfrm>
            <a:prstGeom prst="rect">
              <a:avLst/>
            </a:prstGeom>
            <a:noFill/>
            <a:ln w="9525">
              <a:noFill/>
              <a:miter lim="800000"/>
              <a:headEnd/>
              <a:tailEnd/>
            </a:ln>
          </p:spPr>
          <p:txBody>
            <a:bodyPr wrap="none" lIns="0" tIns="0" rIns="0" bIns="0">
              <a:spAutoFit/>
            </a:bodyPr>
            <a:lstStyle/>
            <a:p>
              <a:pPr eaLnBrk="1" hangingPunct="1"/>
              <a:r>
                <a:rPr lang="en-US" b="1">
                  <a:solidFill>
                    <a:srgbClr val="000000"/>
                  </a:solidFill>
                  <a:effectLst/>
                  <a:latin typeface="Times New Roman" pitchFamily="18" charset="0"/>
                  <a:cs typeface="Arial" charset="0"/>
                </a:rPr>
                <a:t>arr</a:t>
              </a:r>
              <a:endParaRPr lang="en-US" sz="2000" b="1">
                <a:effectLst/>
                <a:latin typeface="Verdana" pitchFamily="34" charset="0"/>
                <a:cs typeface="Arial" charset="0"/>
              </a:endParaRPr>
            </a:p>
          </p:txBody>
        </p:sp>
        <p:sp>
          <p:nvSpPr>
            <p:cNvPr id="121" name="Rectangle 120"/>
            <p:cNvSpPr>
              <a:spLocks noChangeArrowheads="1"/>
            </p:cNvSpPr>
            <p:nvPr/>
          </p:nvSpPr>
          <p:spPr bwMode="auto">
            <a:xfrm>
              <a:off x="3714" y="2448"/>
              <a:ext cx="481" cy="194"/>
            </a:xfrm>
            <a:prstGeom prst="rect">
              <a:avLst/>
            </a:prstGeom>
            <a:noFill/>
            <a:ln w="9525">
              <a:noFill/>
              <a:miter lim="800000"/>
              <a:headEnd/>
              <a:tailEnd/>
            </a:ln>
          </p:spPr>
          <p:txBody>
            <a:bodyPr wrap="none" lIns="0" tIns="0" rIns="0" bIns="0">
              <a:spAutoFit/>
            </a:bodyPr>
            <a:lstStyle/>
            <a:p>
              <a:pPr eaLnBrk="1" hangingPunct="1"/>
              <a:r>
                <a:rPr lang="en-US" b="1">
                  <a:solidFill>
                    <a:srgbClr val="000000"/>
                  </a:solidFill>
                  <a:effectLst/>
                  <a:latin typeface="Times New Roman" pitchFamily="18" charset="0"/>
                  <a:cs typeface="Arial" charset="0"/>
                </a:rPr>
                <a:t>1</a:t>
              </a:r>
              <a:r>
                <a:rPr lang="en-US">
                  <a:solidFill>
                    <a:srgbClr val="000000"/>
                  </a:solidFill>
                  <a:effectLst/>
                  <a:latin typeface="Times New Roman" pitchFamily="18" charset="0"/>
                  <a:cs typeface="Arial" charset="0"/>
                </a:rPr>
                <a:t>, </a:t>
              </a:r>
              <a:r>
                <a:rPr lang="en-US" b="1">
                  <a:solidFill>
                    <a:srgbClr val="000000"/>
                  </a:solidFill>
                  <a:effectLst/>
                  <a:latin typeface="Times New Roman" pitchFamily="18" charset="0"/>
                  <a:cs typeface="Arial" charset="0"/>
                </a:rPr>
                <a:t>8,11)</a:t>
              </a:r>
              <a:r>
                <a:rPr lang="en-US">
                  <a:solidFill>
                    <a:srgbClr val="000000"/>
                  </a:solidFill>
                  <a:effectLst/>
                  <a:latin typeface="Times New Roman" pitchFamily="18" charset="0"/>
                  <a:cs typeface="Arial" charset="0"/>
                </a:rPr>
                <a:t>;</a:t>
              </a:r>
              <a:endParaRPr lang="en-US" sz="2000">
                <a:effectLst/>
                <a:latin typeface="Verdana" pitchFamily="34" charset="0"/>
                <a:cs typeface="Arial" charset="0"/>
              </a:endParaRPr>
            </a:p>
          </p:txBody>
        </p:sp>
      </p:gr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Search Algorithm</a:t>
            </a:r>
            <a:endParaRPr lang="en-US" dirty="0"/>
          </a:p>
        </p:txBody>
      </p:sp>
      <p:sp>
        <p:nvSpPr>
          <p:cNvPr id="4" name="Rectangle 3"/>
          <p:cNvSpPr txBox="1">
            <a:spLocks noChangeArrowheads="1"/>
          </p:cNvSpPr>
          <p:nvPr/>
        </p:nvSpPr>
        <p:spPr bwMode="auto">
          <a:xfrm>
            <a:off x="457200" y="1143000"/>
            <a:ext cx="8382000" cy="5334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defRPr/>
            </a:pPr>
            <a:r>
              <a:rPr kumimoji="0" lang="en-US" sz="3000" b="1" i="0" u="none" strike="noStrike" kern="0" cap="none" spc="0" normalizeH="0" baseline="0" noProof="0" dirty="0" smtClean="0">
                <a:ln>
                  <a:noFill/>
                </a:ln>
                <a:solidFill>
                  <a:srgbClr val="C40000"/>
                </a:solidFill>
                <a:effectLst/>
                <a:uLnTx/>
                <a:uFillTx/>
                <a:latin typeface="+mn-lt"/>
                <a:ea typeface="+mn-ea"/>
                <a:cs typeface="+mn-cs"/>
              </a:rPr>
              <a:t>Input:</a:t>
            </a:r>
            <a:r>
              <a:rPr kumimoji="0" lang="en-US" sz="3000" b="0" i="0" u="none" strike="noStrike" kern="0" cap="none" spc="0" normalizeH="0" baseline="0" noProof="0" dirty="0" smtClean="0">
                <a:ln>
                  <a:noFill/>
                </a:ln>
                <a:solidFill>
                  <a:schemeClr val="tx1"/>
                </a:solidFill>
                <a:effectLst/>
                <a:uLnTx/>
                <a:uFillTx/>
                <a:latin typeface="+mn-lt"/>
                <a:ea typeface="+mn-ea"/>
                <a:cs typeface="+mn-cs"/>
              </a:rPr>
              <a:t>	An Array A with n elements and the 			particular element X to be found</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defRPr/>
            </a:pPr>
            <a:r>
              <a:rPr kumimoji="0" lang="en-US" sz="3000" b="1" i="0" u="none" strike="noStrike" kern="0" cap="none" spc="0" normalizeH="0" baseline="0" noProof="0" dirty="0" smtClean="0">
                <a:ln>
                  <a:noFill/>
                </a:ln>
                <a:solidFill>
                  <a:srgbClr val="C40000"/>
                </a:solidFill>
                <a:effectLst/>
                <a:uLnTx/>
                <a:uFillTx/>
                <a:latin typeface="+mn-lt"/>
                <a:ea typeface="+mn-ea"/>
                <a:cs typeface="+mn-cs"/>
              </a:rPr>
              <a:t>Output:</a:t>
            </a:r>
            <a:r>
              <a:rPr kumimoji="0" lang="en-US" sz="3000" b="0" i="0" u="none" strike="noStrike" kern="0" cap="none" spc="0" normalizeH="0" baseline="0" noProof="0" dirty="0" smtClean="0">
                <a:ln>
                  <a:noFill/>
                </a:ln>
                <a:solidFill>
                  <a:schemeClr val="tx1"/>
                </a:solidFill>
                <a:effectLst/>
                <a:uLnTx/>
                <a:uFillTx/>
                <a:latin typeface="+mn-lt"/>
                <a:ea typeface="+mn-ea"/>
                <a:cs typeface="+mn-cs"/>
              </a:rPr>
              <a:t>	Element X exists or NOT.</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defRPr/>
            </a:pPr>
            <a:r>
              <a:rPr kumimoji="0" lang="en-US" sz="3000" b="0" i="0" u="none" strike="noStrike" kern="0" cap="none" spc="0" normalizeH="0" baseline="0" noProof="0" dirty="0" smtClean="0">
                <a:ln>
                  <a:noFill/>
                </a:ln>
                <a:solidFill>
                  <a:schemeClr val="tx1"/>
                </a:solidFill>
                <a:effectLst/>
                <a:uLnTx/>
                <a:uFillTx/>
                <a:latin typeface="+mn-lt"/>
                <a:ea typeface="+mn-ea"/>
                <a:cs typeface="+mn-cs"/>
              </a:rPr>
              <a:t>	For </a:t>
            </a:r>
            <a:r>
              <a:rPr kumimoji="0" lang="en-US" sz="3000" b="0" i="0" u="none" strike="noStrike" kern="0" cap="none" spc="0" normalizeH="0" baseline="0" noProof="0" dirty="0" err="1" smtClean="0">
                <a:ln>
                  <a:noFill/>
                </a:ln>
                <a:solidFill>
                  <a:schemeClr val="tx1"/>
                </a:solidFill>
                <a:effectLst/>
                <a:uLnTx/>
                <a:uFillTx/>
                <a:latin typeface="+mn-lt"/>
                <a:ea typeface="+mn-ea"/>
                <a:cs typeface="+mn-cs"/>
              </a:rPr>
              <a:t>i</a:t>
            </a:r>
            <a:r>
              <a:rPr kumimoji="0" lang="en-US" sz="3000" b="0" i="0" u="none" strike="noStrike" kern="0" cap="none" spc="0" normalizeH="0" baseline="0" noProof="0" dirty="0" smtClean="0">
                <a:ln>
                  <a:noFill/>
                </a:ln>
                <a:solidFill>
                  <a:schemeClr val="tx1"/>
                </a:solidFill>
                <a:effectLst/>
                <a:uLnTx/>
                <a:uFillTx/>
                <a:latin typeface="+mn-lt"/>
                <a:ea typeface="+mn-ea"/>
                <a:cs typeface="+mn-cs"/>
              </a:rPr>
              <a:t>:=1 to n</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defRPr/>
            </a:pPr>
            <a:r>
              <a:rPr kumimoji="0" lang="en-US" sz="3000" b="0" i="0" u="none" strike="noStrike" kern="0" cap="none" spc="0" normalizeH="0" baseline="0" noProof="0" dirty="0" smtClean="0">
                <a:ln>
                  <a:noFill/>
                </a:ln>
                <a:solidFill>
                  <a:schemeClr val="tx1"/>
                </a:solidFill>
                <a:effectLst/>
                <a:uLnTx/>
                <a:uFillTx/>
                <a:latin typeface="+mn-lt"/>
                <a:ea typeface="+mn-ea"/>
                <a:cs typeface="+mn-cs"/>
              </a:rPr>
              <a:t>		IF (A[</a:t>
            </a:r>
            <a:r>
              <a:rPr kumimoji="0" lang="en-US" sz="3000" b="0" i="0" u="none" strike="noStrike" kern="0" cap="none" spc="0" normalizeH="0" baseline="0" noProof="0" dirty="0" err="1" smtClean="0">
                <a:ln>
                  <a:noFill/>
                </a:ln>
                <a:solidFill>
                  <a:schemeClr val="tx1"/>
                </a:solidFill>
                <a:effectLst/>
                <a:uLnTx/>
                <a:uFillTx/>
                <a:latin typeface="+mn-lt"/>
                <a:ea typeface="+mn-ea"/>
                <a:cs typeface="+mn-cs"/>
              </a:rPr>
              <a:t>i</a:t>
            </a:r>
            <a:r>
              <a:rPr kumimoji="0" lang="en-US" sz="3000" b="0" i="0" u="none" strike="noStrike" kern="0" cap="none" spc="0" normalizeH="0" baseline="0" noProof="0" dirty="0" smtClean="0">
                <a:ln>
                  <a:noFill/>
                </a:ln>
                <a:solidFill>
                  <a:schemeClr val="tx1"/>
                </a:solidFill>
                <a:effectLst/>
                <a:uLnTx/>
                <a:uFillTx/>
                <a:latin typeface="+mn-lt"/>
                <a:ea typeface="+mn-ea"/>
                <a:cs typeface="+mn-cs"/>
              </a:rPr>
              <a:t>]=X) THEN</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defRPr/>
            </a:pPr>
            <a:r>
              <a:rPr kumimoji="0" lang="en-US" sz="3000" b="0" i="0" u="none" strike="noStrike" kern="0" cap="none" spc="0" normalizeH="0" baseline="0" noProof="0" dirty="0" smtClean="0">
                <a:ln>
                  <a:noFill/>
                </a:ln>
                <a:solidFill>
                  <a:schemeClr val="tx1"/>
                </a:solidFill>
                <a:effectLst/>
                <a:uLnTx/>
                <a:uFillTx/>
                <a:latin typeface="+mn-lt"/>
                <a:ea typeface="+mn-ea"/>
                <a:cs typeface="+mn-cs"/>
              </a:rPr>
              <a:t>			Print: Item Exists</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defRPr/>
            </a:pPr>
            <a:r>
              <a:rPr kumimoji="0" lang="en-US" sz="3000" b="0" i="0" u="none" strike="noStrike" kern="0" cap="none" spc="0" normalizeH="0" baseline="0" noProof="0" dirty="0" smtClean="0">
                <a:ln>
                  <a:noFill/>
                </a:ln>
                <a:solidFill>
                  <a:schemeClr val="tx1"/>
                </a:solidFill>
                <a:effectLst/>
                <a:uLnTx/>
                <a:uFillTx/>
                <a:latin typeface="+mn-lt"/>
                <a:ea typeface="+mn-ea"/>
                <a:cs typeface="+mn-cs"/>
              </a:rPr>
              <a:t>			End Algorithm</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defRPr/>
            </a:pPr>
            <a:r>
              <a:rPr kumimoji="0" lang="en-US" sz="3000" b="0" i="0" u="none" strike="noStrike" kern="0" cap="none" spc="0" normalizeH="0" baseline="0" noProof="0" dirty="0" smtClean="0">
                <a:ln>
                  <a:noFill/>
                </a:ln>
                <a:solidFill>
                  <a:schemeClr val="tx1"/>
                </a:solidFill>
                <a:effectLst/>
                <a:uLnTx/>
                <a:uFillTx/>
                <a:latin typeface="+mn-lt"/>
                <a:ea typeface="+mn-ea"/>
                <a:cs typeface="+mn-cs"/>
              </a:rPr>
              <a:t>	Print: Item does not exist in Array</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defRPr/>
            </a:pPr>
            <a:r>
              <a:rPr kumimoji="0" lang="en-US" sz="3000" b="0" i="0" u="none" strike="noStrike" kern="0" cap="none" spc="0" normalizeH="0" baseline="0" noProof="0" dirty="0" smtClean="0">
                <a:ln>
                  <a:noFill/>
                </a:ln>
                <a:solidFill>
                  <a:schemeClr val="tx1"/>
                </a:solidFill>
                <a:effectLst/>
                <a:uLnTx/>
                <a:uFillTx/>
                <a:latin typeface="+mn-lt"/>
                <a:ea typeface="+mn-ea"/>
                <a:cs typeface="+mn-cs"/>
              </a:rPr>
              <a:t>	EXIT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533400" y="304800"/>
            <a:ext cx="7467600" cy="685800"/>
          </a:xfrm>
        </p:spPr>
        <p:txBody>
          <a:bodyPr/>
          <a:lstStyle/>
          <a:p>
            <a:pPr eaLnBrk="1" hangingPunct="1">
              <a:defRPr/>
            </a:pPr>
            <a:r>
              <a:rPr lang="en-US" sz="3600" dirty="0" smtClean="0"/>
              <a:t>Linear Search </a:t>
            </a:r>
            <a:r>
              <a:rPr lang="en-US" dirty="0" smtClean="0"/>
              <a:t>Tracing</a:t>
            </a:r>
          </a:p>
        </p:txBody>
      </p:sp>
      <p:sp>
        <p:nvSpPr>
          <p:cNvPr id="16388" name="Rectangle 3"/>
          <p:cNvSpPr>
            <a:spLocks noGrp="1" noChangeArrowheads="1"/>
          </p:cNvSpPr>
          <p:nvPr>
            <p:ph type="body" sz="half" idx="1"/>
          </p:nvPr>
        </p:nvSpPr>
        <p:spPr>
          <a:xfrm>
            <a:off x="457200" y="1600200"/>
            <a:ext cx="8458200" cy="4530725"/>
          </a:xfrm>
        </p:spPr>
        <p:txBody>
          <a:bodyPr/>
          <a:lstStyle/>
          <a:p>
            <a:pPr marL="457200" indent="-457200" eaLnBrk="1" hangingPunct="1">
              <a:buClr>
                <a:srgbClr val="0066FF"/>
              </a:buClr>
              <a:buFont typeface="Wingdings" pitchFamily="2" charset="2"/>
              <a:buNone/>
            </a:pPr>
            <a:endParaRPr lang="en-US" sz="2400" dirty="0" smtClean="0"/>
          </a:p>
          <a:p>
            <a:pPr marL="457200" indent="-457200" eaLnBrk="1" hangingPunct="1">
              <a:buClr>
                <a:srgbClr val="0066FF"/>
              </a:buClr>
              <a:buFont typeface="Wingdings" pitchFamily="2" charset="2"/>
              <a:buNone/>
            </a:pPr>
            <a:endParaRPr lang="en-US" sz="2400" dirty="0" smtClean="0"/>
          </a:p>
          <a:p>
            <a:pPr marL="457200" indent="-457200" eaLnBrk="1" hangingPunct="1">
              <a:buClr>
                <a:srgbClr val="0066FF"/>
              </a:buClr>
              <a:buFont typeface="Wingdings" pitchFamily="2" charset="2"/>
              <a:buNone/>
            </a:pPr>
            <a:r>
              <a:rPr lang="en-US" sz="2000" dirty="0" smtClean="0"/>
              <a:t>Lets search for the number 3. We start at the beginning and check the first element in the array. Is it 3? </a:t>
            </a:r>
          </a:p>
          <a:p>
            <a:pPr marL="457200" indent="-457200" eaLnBrk="1" hangingPunct="1">
              <a:buClr>
                <a:srgbClr val="0066FF"/>
              </a:buClr>
              <a:buFont typeface="Wingdings" pitchFamily="2" charset="2"/>
              <a:buNone/>
            </a:pPr>
            <a:endParaRPr lang="en-US" sz="2000" dirty="0" smtClean="0"/>
          </a:p>
          <a:p>
            <a:pPr marL="457200" indent="-457200" eaLnBrk="1" hangingPunct="1">
              <a:buClr>
                <a:srgbClr val="0066FF"/>
              </a:buClr>
              <a:buFont typeface="Wingdings" pitchFamily="2" charset="2"/>
              <a:buNone/>
            </a:pPr>
            <a:endParaRPr lang="en-US" sz="1800" dirty="0" smtClean="0"/>
          </a:p>
          <a:p>
            <a:pPr marL="457200" indent="-457200" eaLnBrk="1" hangingPunct="1">
              <a:buFontTx/>
              <a:buNone/>
            </a:pPr>
            <a:endParaRPr lang="en-US" sz="1800" dirty="0" smtClean="0"/>
          </a:p>
        </p:txBody>
      </p:sp>
      <p:pic>
        <p:nvPicPr>
          <p:cNvPr id="16389" name="Picture 4" descr="array0"/>
          <p:cNvPicPr>
            <a:picLocks noGrp="1" noChangeAspect="1" noChangeArrowheads="1"/>
          </p:cNvPicPr>
          <p:nvPr>
            <p:ph sz="quarter" idx="2"/>
          </p:nvPr>
        </p:nvPicPr>
        <p:blipFill>
          <a:blip r:embed="rId3" cstate="print"/>
          <a:srcRect/>
          <a:stretch>
            <a:fillRect/>
          </a:stretch>
        </p:blipFill>
        <p:spPr>
          <a:xfrm>
            <a:off x="2362200" y="1522413"/>
            <a:ext cx="3733800" cy="892175"/>
          </a:xfrm>
          <a:noFill/>
        </p:spPr>
      </p:pic>
      <p:sp>
        <p:nvSpPr>
          <p:cNvPr id="16390" name="Rectangle 5"/>
          <p:cNvSpPr>
            <a:spLocks noChangeArrowheads="1"/>
          </p:cNvSpPr>
          <p:nvPr/>
        </p:nvSpPr>
        <p:spPr bwMode="auto">
          <a:xfrm>
            <a:off x="685800" y="1600200"/>
            <a:ext cx="7696200" cy="5105400"/>
          </a:xfrm>
          <a:prstGeom prst="rect">
            <a:avLst/>
          </a:prstGeom>
          <a:noFill/>
          <a:ln w="9525">
            <a:noFill/>
            <a:miter lim="800000"/>
            <a:headEnd/>
            <a:tailEnd/>
          </a:ln>
        </p:spPr>
        <p:txBody>
          <a:bodyPr lIns="90488" tIns="44450" rIns="90488" bIns="44450"/>
          <a:lstStyle/>
          <a:p>
            <a:pPr marL="342900" indent="-342900" eaLnBrk="1" hangingPunct="1">
              <a:spcBef>
                <a:spcPct val="20000"/>
              </a:spcBef>
              <a:buFont typeface="Wingdings" pitchFamily="2" charset="2"/>
              <a:buNone/>
            </a:pPr>
            <a:endParaRPr lang="en-US" sz="3600">
              <a:latin typeface="Tahoma" charset="0"/>
            </a:endParaRPr>
          </a:p>
        </p:txBody>
      </p:sp>
      <p:pic>
        <p:nvPicPr>
          <p:cNvPr id="16391" name="Picture 6" descr="array1"/>
          <p:cNvPicPr>
            <a:picLocks noGrp="1" noChangeAspect="1" noChangeArrowheads="1"/>
          </p:cNvPicPr>
          <p:nvPr>
            <p:ph sz="quarter" idx="3"/>
          </p:nvPr>
        </p:nvPicPr>
        <p:blipFill>
          <a:blip r:embed="rId4" cstate="print"/>
          <a:srcRect/>
          <a:stretch>
            <a:fillRect/>
          </a:stretch>
        </p:blipFill>
        <p:spPr>
          <a:xfrm>
            <a:off x="2381250" y="3232150"/>
            <a:ext cx="3790950" cy="1114425"/>
          </a:xfrm>
          <a:noFill/>
        </p:spPr>
      </p:pic>
      <p:sp>
        <p:nvSpPr>
          <p:cNvPr id="16392" name="Rectangle 7"/>
          <p:cNvSpPr>
            <a:spLocks noChangeArrowheads="1"/>
          </p:cNvSpPr>
          <p:nvPr/>
        </p:nvSpPr>
        <p:spPr bwMode="auto">
          <a:xfrm>
            <a:off x="838200" y="4710113"/>
            <a:ext cx="4557713" cy="396875"/>
          </a:xfrm>
          <a:prstGeom prst="rect">
            <a:avLst/>
          </a:prstGeom>
          <a:noFill/>
          <a:ln w="9525">
            <a:noFill/>
            <a:miter lim="800000"/>
            <a:headEnd/>
            <a:tailEnd/>
          </a:ln>
        </p:spPr>
        <p:txBody>
          <a:bodyPr wrap="none" anchor="ctr">
            <a:spAutoFit/>
          </a:bodyPr>
          <a:lstStyle/>
          <a:p>
            <a:pPr eaLnBrk="1" hangingPunct="1"/>
            <a:r>
              <a:rPr lang="en-US" sz="2000" dirty="0">
                <a:effectLst/>
                <a:latin typeface="Verdana" pitchFamily="34" charset="0"/>
                <a:cs typeface="Arial" charset="0"/>
              </a:rPr>
              <a:t>No, not it. Is it the next </a:t>
            </a:r>
            <a:r>
              <a:rPr lang="en-US" sz="2000" dirty="0">
                <a:effectLst/>
                <a:latin typeface="+mn-lt"/>
                <a:cs typeface="Arial" charset="0"/>
              </a:rPr>
              <a:t>element</a:t>
            </a:r>
            <a:r>
              <a:rPr lang="en-US" sz="2000" dirty="0">
                <a:effectLst/>
                <a:latin typeface="Verdana" pitchFamily="34" charset="0"/>
                <a:cs typeface="Arial" charset="0"/>
              </a:rPr>
              <a:t>? </a:t>
            </a:r>
          </a:p>
        </p:txBody>
      </p:sp>
      <p:pic>
        <p:nvPicPr>
          <p:cNvPr id="16393" name="Picture 8" descr="array2"/>
          <p:cNvPicPr>
            <a:picLocks noChangeAspect="1" noChangeArrowheads="1"/>
          </p:cNvPicPr>
          <p:nvPr/>
        </p:nvPicPr>
        <p:blipFill>
          <a:blip r:embed="rId5" cstate="print"/>
          <a:srcRect/>
          <a:stretch>
            <a:fillRect/>
          </a:stretch>
        </p:blipFill>
        <p:spPr bwMode="auto">
          <a:xfrm>
            <a:off x="2286000" y="5105400"/>
            <a:ext cx="4114800" cy="1143000"/>
          </a:xfrm>
          <a:prstGeom prst="rect">
            <a:avLst/>
          </a:prstGeom>
          <a:noFill/>
          <a:ln w="9525">
            <a:noFill/>
            <a:miter lim="800000"/>
            <a:headEnd/>
            <a:tailEnd/>
          </a:ln>
        </p:spPr>
      </p:pic>
      <p:sp>
        <p:nvSpPr>
          <p:cNvPr id="16394" name="Rectangle 9"/>
          <p:cNvSpPr>
            <a:spLocks noChangeArrowheads="1"/>
          </p:cNvSpPr>
          <p:nvPr/>
        </p:nvSpPr>
        <p:spPr bwMode="auto">
          <a:xfrm>
            <a:off x="2438400" y="6172200"/>
            <a:ext cx="4410075" cy="366713"/>
          </a:xfrm>
          <a:prstGeom prst="rect">
            <a:avLst/>
          </a:prstGeom>
          <a:noFill/>
          <a:ln w="9525">
            <a:noFill/>
            <a:miter lim="800000"/>
            <a:headEnd/>
            <a:tailEnd/>
          </a:ln>
        </p:spPr>
        <p:txBody>
          <a:bodyPr wrap="none" anchor="ctr">
            <a:spAutoFit/>
          </a:bodyPr>
          <a:lstStyle/>
          <a:p>
            <a:pPr eaLnBrk="1" hangingPunct="1"/>
            <a:r>
              <a:rPr lang="en-US" dirty="0">
                <a:effectLst/>
                <a:latin typeface="Verdana" pitchFamily="34" charset="0"/>
                <a:cs typeface="Arial" charset="0"/>
              </a:rPr>
              <a:t>Not there </a:t>
            </a:r>
            <a:r>
              <a:rPr lang="en-US" dirty="0">
                <a:effectLst/>
                <a:latin typeface="+mn-lt"/>
                <a:cs typeface="Arial" charset="0"/>
              </a:rPr>
              <a:t>either</a:t>
            </a:r>
            <a:r>
              <a:rPr lang="en-US" dirty="0">
                <a:effectLst/>
                <a:latin typeface="Verdana" pitchFamily="34" charset="0"/>
                <a:cs typeface="Arial" charset="0"/>
              </a:rPr>
              <a:t>. The next element? </a:t>
            </a:r>
          </a:p>
        </p:txBody>
      </p:sp>
    </p:spTree>
  </p:cSld>
  <p:clrMapOvr>
    <a:masterClrMapping/>
  </p:clrMapOvr>
  <p:transition>
    <p:comb/>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p:cNvSpPr>
            <a:spLocks noGrp="1"/>
          </p:cNvSpPr>
          <p:nvPr>
            <p:ph type="sldNum" sz="quarter" idx="10"/>
          </p:nvPr>
        </p:nvSpPr>
        <p:spPr>
          <a:noFill/>
        </p:spPr>
        <p:txBody>
          <a:bodyPr/>
          <a:lstStyle/>
          <a:p>
            <a:fld id="{050525F4-D0C9-407A-B61C-A7D0213E1247}" type="slidenum">
              <a:rPr lang="en-US"/>
              <a:pPr/>
              <a:t>48</a:t>
            </a:fld>
            <a:endParaRPr lang="en-US"/>
          </a:p>
        </p:txBody>
      </p:sp>
      <p:sp>
        <p:nvSpPr>
          <p:cNvPr id="126978" name="Rectangle 2"/>
          <p:cNvSpPr>
            <a:spLocks noGrp="1" noChangeArrowheads="1"/>
          </p:cNvSpPr>
          <p:nvPr>
            <p:ph type="title"/>
          </p:nvPr>
        </p:nvSpPr>
        <p:spPr>
          <a:xfrm>
            <a:off x="457200" y="304800"/>
            <a:ext cx="7543800" cy="685800"/>
          </a:xfrm>
        </p:spPr>
        <p:txBody>
          <a:bodyPr/>
          <a:lstStyle/>
          <a:p>
            <a:pPr eaLnBrk="1" hangingPunct="1">
              <a:defRPr/>
            </a:pPr>
            <a:r>
              <a:rPr lang="en-US" sz="3600" dirty="0" smtClean="0"/>
              <a:t>Linear Search Tracing</a:t>
            </a:r>
          </a:p>
        </p:txBody>
      </p:sp>
      <p:sp>
        <p:nvSpPr>
          <p:cNvPr id="17412" name="Rectangle 3"/>
          <p:cNvSpPr>
            <a:spLocks noGrp="1" noChangeArrowheads="1"/>
          </p:cNvSpPr>
          <p:nvPr>
            <p:ph type="body" sz="half" idx="1"/>
          </p:nvPr>
        </p:nvSpPr>
        <p:spPr/>
        <p:txBody>
          <a:bodyPr/>
          <a:lstStyle/>
          <a:p>
            <a:pPr marL="457200" indent="-457200" eaLnBrk="1" hangingPunct="1">
              <a:buClr>
                <a:srgbClr val="0066FF"/>
              </a:buClr>
              <a:buFont typeface="Wingdings" pitchFamily="2" charset="2"/>
              <a:buNone/>
            </a:pPr>
            <a:endParaRPr lang="en-US" sz="2400" dirty="0" smtClean="0"/>
          </a:p>
          <a:p>
            <a:pPr marL="457200" indent="-457200" eaLnBrk="1" hangingPunct="1">
              <a:buClr>
                <a:srgbClr val="0066FF"/>
              </a:buClr>
              <a:buFont typeface="Wingdings" pitchFamily="2" charset="2"/>
              <a:buNone/>
            </a:pPr>
            <a:endParaRPr lang="en-US" sz="2400" dirty="0" smtClean="0"/>
          </a:p>
          <a:p>
            <a:pPr marL="457200" indent="-457200" eaLnBrk="1" hangingPunct="1">
              <a:buClr>
                <a:srgbClr val="0066FF"/>
              </a:buClr>
              <a:buFont typeface="Wingdings" pitchFamily="2" charset="2"/>
              <a:buNone/>
            </a:pPr>
            <a:endParaRPr lang="en-US" sz="2400" dirty="0" smtClean="0"/>
          </a:p>
          <a:p>
            <a:pPr marL="457200" indent="-457200" eaLnBrk="1" hangingPunct="1">
              <a:buFontTx/>
              <a:buNone/>
            </a:pPr>
            <a:endParaRPr lang="en-US" sz="2400" dirty="0" smtClean="0"/>
          </a:p>
        </p:txBody>
      </p:sp>
      <p:pic>
        <p:nvPicPr>
          <p:cNvPr id="17413" name="Picture 4" descr="array3"/>
          <p:cNvPicPr>
            <a:picLocks noGrp="1" noChangeAspect="1" noChangeArrowheads="1"/>
          </p:cNvPicPr>
          <p:nvPr>
            <p:ph sz="quarter" idx="2"/>
          </p:nvPr>
        </p:nvPicPr>
        <p:blipFill>
          <a:blip r:embed="rId3" cstate="print"/>
          <a:srcRect/>
          <a:stretch>
            <a:fillRect/>
          </a:stretch>
        </p:blipFill>
        <p:spPr>
          <a:xfrm>
            <a:off x="2438400" y="1447800"/>
            <a:ext cx="3486150" cy="1039813"/>
          </a:xfrm>
          <a:noFill/>
        </p:spPr>
      </p:pic>
      <p:sp>
        <p:nvSpPr>
          <p:cNvPr id="17414" name="Rectangle 5"/>
          <p:cNvSpPr>
            <a:spLocks noChangeArrowheads="1"/>
          </p:cNvSpPr>
          <p:nvPr/>
        </p:nvSpPr>
        <p:spPr bwMode="auto">
          <a:xfrm>
            <a:off x="381000" y="1600200"/>
            <a:ext cx="8001000" cy="5029200"/>
          </a:xfrm>
          <a:prstGeom prst="rect">
            <a:avLst/>
          </a:prstGeom>
          <a:noFill/>
          <a:ln w="9525">
            <a:noFill/>
            <a:miter lim="800000"/>
            <a:headEnd/>
            <a:tailEnd/>
          </a:ln>
        </p:spPr>
        <p:txBody>
          <a:bodyPr lIns="90488" tIns="44450" rIns="90488" bIns="44450"/>
          <a:lstStyle/>
          <a:p>
            <a:pPr marL="342900" indent="-342900" eaLnBrk="1" hangingPunct="1">
              <a:spcBef>
                <a:spcPct val="20000"/>
              </a:spcBef>
              <a:buFont typeface="Wingdings" pitchFamily="2" charset="2"/>
              <a:buNone/>
            </a:pPr>
            <a:endParaRPr lang="en-US" sz="3600">
              <a:latin typeface="Tahoma" charset="0"/>
            </a:endParaRPr>
          </a:p>
        </p:txBody>
      </p:sp>
      <p:sp>
        <p:nvSpPr>
          <p:cNvPr id="17415" name="Rectangle 6"/>
          <p:cNvSpPr>
            <a:spLocks noChangeArrowheads="1"/>
          </p:cNvSpPr>
          <p:nvPr/>
        </p:nvSpPr>
        <p:spPr bwMode="auto">
          <a:xfrm>
            <a:off x="914400" y="2741583"/>
            <a:ext cx="2817053" cy="400110"/>
          </a:xfrm>
          <a:prstGeom prst="rect">
            <a:avLst/>
          </a:prstGeom>
          <a:noFill/>
          <a:ln w="9525">
            <a:noFill/>
            <a:miter lim="800000"/>
            <a:headEnd/>
            <a:tailEnd/>
          </a:ln>
        </p:spPr>
        <p:txBody>
          <a:bodyPr wrap="none" anchor="ctr">
            <a:spAutoFit/>
          </a:bodyPr>
          <a:lstStyle/>
          <a:p>
            <a:pPr eaLnBrk="1" hangingPunct="1"/>
            <a:r>
              <a:rPr lang="en-US" sz="2000">
                <a:effectLst/>
                <a:latin typeface="+mn-lt"/>
                <a:cs typeface="Arial" charset="0"/>
              </a:rPr>
              <a:t>Not there either. Next? </a:t>
            </a:r>
          </a:p>
        </p:txBody>
      </p:sp>
      <p:pic>
        <p:nvPicPr>
          <p:cNvPr id="17416" name="Picture 7" descr="array4"/>
          <p:cNvPicPr>
            <a:picLocks noGrp="1" noChangeAspect="1" noChangeArrowheads="1"/>
          </p:cNvPicPr>
          <p:nvPr>
            <p:ph sz="quarter" idx="3"/>
          </p:nvPr>
        </p:nvPicPr>
        <p:blipFill>
          <a:blip r:embed="rId4" cstate="print"/>
          <a:srcRect/>
          <a:stretch>
            <a:fillRect/>
          </a:stretch>
        </p:blipFill>
        <p:spPr>
          <a:xfrm>
            <a:off x="2514600" y="3200400"/>
            <a:ext cx="3810000" cy="1041400"/>
          </a:xfrm>
          <a:noFill/>
        </p:spPr>
      </p:pic>
      <p:sp>
        <p:nvSpPr>
          <p:cNvPr id="17417" name="Rectangle 8"/>
          <p:cNvSpPr>
            <a:spLocks noChangeArrowheads="1"/>
          </p:cNvSpPr>
          <p:nvPr/>
        </p:nvSpPr>
        <p:spPr bwMode="auto">
          <a:xfrm>
            <a:off x="304800" y="4648200"/>
            <a:ext cx="8534400" cy="1006475"/>
          </a:xfrm>
          <a:prstGeom prst="rect">
            <a:avLst/>
          </a:prstGeom>
          <a:noFill/>
          <a:ln w="9525">
            <a:noFill/>
            <a:miter lim="800000"/>
            <a:headEnd/>
            <a:tailEnd/>
          </a:ln>
        </p:spPr>
        <p:txBody>
          <a:bodyPr anchor="ctr">
            <a:spAutoFit/>
          </a:bodyPr>
          <a:lstStyle/>
          <a:p>
            <a:pPr eaLnBrk="1" hangingPunct="1"/>
            <a:r>
              <a:rPr lang="en-US" sz="2000" dirty="0">
                <a:effectLst/>
                <a:latin typeface="+mn-lt"/>
                <a:cs typeface="Arial" charset="0"/>
              </a:rPr>
              <a:t>We found it!!! Now you understand the idea of linear searching;</a:t>
            </a:r>
          </a:p>
          <a:p>
            <a:pPr eaLnBrk="1" hangingPunct="1"/>
            <a:r>
              <a:rPr lang="en-US" sz="2000" dirty="0">
                <a:effectLst/>
                <a:latin typeface="+mn-lt"/>
                <a:cs typeface="Arial" charset="0"/>
              </a:rPr>
              <a:t> we go through each element, in order, until we find the correct value or we don’t till the very end.</a:t>
            </a:r>
          </a:p>
        </p:txBody>
      </p:sp>
    </p:spTree>
  </p:cSld>
  <p:clrMapOvr>
    <a:masterClrMapping/>
  </p:clrMapOvr>
  <p:transition spd="med">
    <p:cover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Search</a:t>
            </a:r>
            <a:endParaRPr lang="en-US" dirty="0"/>
          </a:p>
        </p:txBody>
      </p:sp>
      <p:sp>
        <p:nvSpPr>
          <p:cNvPr id="3" name="Content Placeholder 2"/>
          <p:cNvSpPr>
            <a:spLocks noGrp="1"/>
          </p:cNvSpPr>
          <p:nvPr>
            <p:ph idx="1"/>
          </p:nvPr>
        </p:nvSpPr>
        <p:spPr/>
        <p:txBody>
          <a:bodyPr/>
          <a:lstStyle/>
          <a:p>
            <a:r>
              <a:rPr lang="en-US" dirty="0" smtClean="0"/>
              <a:t>Consider a membership file in which each record contains, among other data the name and telephone number of its member. Suppose we are given the name of a member and we want to find his or her telephone number. One way to do this is to linearly search through the file, that is, apply the Linear Search:</a:t>
            </a:r>
          </a:p>
          <a:p>
            <a:r>
              <a:rPr lang="en-US" dirty="0" smtClean="0"/>
              <a:t>Search each record of the file, one at a time, until finding the given Name and hence the corresponding telephone number</a:t>
            </a:r>
          </a:p>
          <a:p>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Search Complexity</a:t>
            </a:r>
            <a:endParaRPr lang="en-US" dirty="0"/>
          </a:p>
        </p:txBody>
      </p:sp>
      <p:sp>
        <p:nvSpPr>
          <p:cNvPr id="3" name="Content Placeholder 2"/>
          <p:cNvSpPr>
            <a:spLocks noGrp="1"/>
          </p:cNvSpPr>
          <p:nvPr>
            <p:ph idx="1"/>
          </p:nvPr>
        </p:nvSpPr>
        <p:spPr/>
        <p:txBody>
          <a:bodyPr/>
          <a:lstStyle/>
          <a:p>
            <a:r>
              <a:rPr lang="en-US" dirty="0" smtClean="0"/>
              <a:t>First of all, it is clear that the time required to execute the algorithm is proportional to the number of comparisons. </a:t>
            </a:r>
          </a:p>
          <a:p>
            <a:r>
              <a:rPr lang="en-US" dirty="0" smtClean="0"/>
              <a:t>Also, assuming that each name in the file is equally likely to be picked, it is intuitively clear that the average number of comparisons for a file with n records is equal to n/2; </a:t>
            </a:r>
          </a:p>
          <a:p>
            <a:r>
              <a:rPr lang="en-US" dirty="0" smtClean="0"/>
              <a:t>that is, the complexity of the linear search algorithm is given by </a:t>
            </a:r>
            <a:r>
              <a:rPr lang="en-US" dirty="0" smtClean="0">
                <a:solidFill>
                  <a:srgbClr val="0000CC"/>
                </a:solidFill>
              </a:rPr>
              <a:t>O(n)</a:t>
            </a:r>
            <a:r>
              <a:rPr lang="en-US" dirty="0" smtClean="0"/>
              <a:t> for average case</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Search</a:t>
            </a:r>
            <a:endParaRPr lang="en-US" dirty="0"/>
          </a:p>
        </p:txBody>
      </p:sp>
      <p:sp>
        <p:nvSpPr>
          <p:cNvPr id="3" name="Content Placeholder 2"/>
          <p:cNvSpPr>
            <a:spLocks noGrp="1"/>
          </p:cNvSpPr>
          <p:nvPr>
            <p:ph idx="1"/>
          </p:nvPr>
        </p:nvSpPr>
        <p:spPr/>
        <p:txBody>
          <a:bodyPr/>
          <a:lstStyle/>
          <a:p>
            <a:r>
              <a:rPr lang="en-US" dirty="0" smtClean="0"/>
              <a:t>The Linear Search algorithm would be impossible in practice if we were searching through a list consisting of thousands of names, as in a telephone book.</a:t>
            </a:r>
          </a:p>
          <a:p>
            <a:r>
              <a:rPr lang="en-US" dirty="0" smtClean="0"/>
              <a:t>However, if the names are sorted alphabetically, as in telephone books, then we can use an efficient algorithm called binary search. </a:t>
            </a:r>
          </a:p>
          <a:p>
            <a:r>
              <a:rPr lang="en-US" dirty="0" smtClean="0"/>
              <a:t>We may have to use </a:t>
            </a:r>
            <a:r>
              <a:rPr lang="en-US" dirty="0" smtClean="0">
                <a:solidFill>
                  <a:srgbClr val="0000CC"/>
                </a:solidFill>
              </a:rPr>
              <a:t>binary search</a:t>
            </a:r>
            <a:r>
              <a:rPr lang="en-US" dirty="0" smtClean="0"/>
              <a:t>.</a:t>
            </a:r>
            <a:endParaRPr lang="en-US" b="1" u="sng" dirty="0" smtClean="0"/>
          </a:p>
          <a:p>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Content Placeholder 2"/>
          <p:cNvSpPr>
            <a:spLocks noGrp="1"/>
          </p:cNvSpPr>
          <p:nvPr>
            <p:ph idx="1"/>
          </p:nvPr>
        </p:nvSpPr>
        <p:spPr>
          <a:xfrm>
            <a:off x="304800" y="1066800"/>
            <a:ext cx="8534400" cy="5410200"/>
          </a:xfrm>
        </p:spPr>
        <p:txBody>
          <a:bodyPr/>
          <a:lstStyle/>
          <a:p>
            <a:r>
              <a:rPr lang="en-US" dirty="0" smtClean="0"/>
              <a:t>Cursor-based Implementation of List</a:t>
            </a:r>
          </a:p>
          <a:p>
            <a:r>
              <a:rPr lang="en-US" dirty="0" smtClean="0"/>
              <a:t>Search operation</a:t>
            </a:r>
          </a:p>
          <a:p>
            <a:r>
              <a:rPr lang="en-US" dirty="0" smtClean="0"/>
              <a:t>Linear Search</a:t>
            </a:r>
          </a:p>
          <a:p>
            <a:pPr lvl="1"/>
            <a:r>
              <a:rPr lang="en-US" dirty="0" smtClean="0"/>
              <a:t>Concept , Algorithm and Code</a:t>
            </a:r>
          </a:p>
          <a:p>
            <a:pPr lvl="1"/>
            <a:r>
              <a:rPr lang="en-US" dirty="0" smtClean="0"/>
              <a:t>Examples</a:t>
            </a:r>
          </a:p>
          <a:p>
            <a:r>
              <a:rPr lang="en-US" dirty="0" smtClean="0"/>
              <a:t>Complexity </a:t>
            </a:r>
            <a:r>
              <a:rPr lang="en-US" dirty="0" smtClean="0"/>
              <a:t>of Linear </a:t>
            </a:r>
            <a:r>
              <a:rPr lang="en-US" dirty="0" smtClean="0"/>
              <a:t>Search</a:t>
            </a:r>
            <a:endParaRPr lang="en-US" dirty="0" smtClean="0"/>
          </a:p>
          <a:p>
            <a:endParaRPr lang="en-U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Lecture_15</Template>
  <TotalTime>5791</TotalTime>
  <Words>3391</Words>
  <Application>Microsoft Office PowerPoint</Application>
  <PresentationFormat>On-screen Show (4:3)</PresentationFormat>
  <Paragraphs>443</Paragraphs>
  <Slides>52</Slides>
  <Notes>4</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Edge</vt:lpstr>
      <vt:lpstr>CSC 211 Data Structures  Lecture 12 </vt:lpstr>
      <vt:lpstr>Last Lecture Summary </vt:lpstr>
      <vt:lpstr>Objectives Overview</vt:lpstr>
      <vt:lpstr>Comparison of Methods</vt:lpstr>
      <vt:lpstr>Comparison of Methods</vt:lpstr>
      <vt:lpstr>Cursor-based Implementation of List</vt:lpstr>
      <vt:lpstr>Cursor-based Implementation of List</vt:lpstr>
      <vt:lpstr>Slide 8</vt:lpstr>
      <vt:lpstr>Searching</vt:lpstr>
      <vt:lpstr>Searching</vt:lpstr>
      <vt:lpstr>What is Searching</vt:lpstr>
      <vt:lpstr>Linear Search</vt:lpstr>
      <vt:lpstr>Properties of Linear Search</vt:lpstr>
      <vt:lpstr>Linear Search</vt:lpstr>
      <vt:lpstr>Linear Search -  Algorithm</vt:lpstr>
      <vt:lpstr>Linear Search - Program</vt:lpstr>
      <vt:lpstr>Linear Search - Example</vt:lpstr>
      <vt:lpstr>Linear Search - Tradeoffs</vt:lpstr>
      <vt:lpstr>Linear Search Analysis</vt:lpstr>
      <vt:lpstr>Linear Search Analysis</vt:lpstr>
      <vt:lpstr>Non-Uniform Probabilities</vt:lpstr>
      <vt:lpstr>Linear Search -  Application</vt:lpstr>
      <vt:lpstr>Linear Search - Pseudocode</vt:lpstr>
      <vt:lpstr>Linear Search - Pseudocode</vt:lpstr>
      <vt:lpstr>Searching in Reverse Order</vt:lpstr>
      <vt:lpstr>Searching in Reverse Order</vt:lpstr>
      <vt:lpstr>Searching in Reverse Order</vt:lpstr>
      <vt:lpstr>Using a Sentinel</vt:lpstr>
      <vt:lpstr>Using a Sentinel - Analysis</vt:lpstr>
      <vt:lpstr>Linear Search on an Ordered List</vt:lpstr>
      <vt:lpstr>Sequential Search on an Unordered File</vt:lpstr>
      <vt:lpstr>Sequential Search on an Ordered File</vt:lpstr>
      <vt:lpstr>Sequential Search of  Ordered vs.. Unordered List</vt:lpstr>
      <vt:lpstr>Ordered Vs. Unordered (Cont…)</vt:lpstr>
      <vt:lpstr>Ordered Vs. Unordered (Cont…)</vt:lpstr>
      <vt:lpstr>Comparing Algorithms</vt:lpstr>
      <vt:lpstr>Comparing Algorithms</vt:lpstr>
      <vt:lpstr>Order: A Comparison Tool</vt:lpstr>
      <vt:lpstr>Order</vt:lpstr>
      <vt:lpstr>Average Performance</vt:lpstr>
      <vt:lpstr>Sequential Search</vt:lpstr>
      <vt:lpstr>Sequential Search - Analysis</vt:lpstr>
      <vt:lpstr>Sequential Search - Analysis</vt:lpstr>
      <vt:lpstr>Sequential Search</vt:lpstr>
      <vt:lpstr>Linear Search</vt:lpstr>
      <vt:lpstr>Linear Search Algorithm</vt:lpstr>
      <vt:lpstr>Linear Search Tracing</vt:lpstr>
      <vt:lpstr>Linear Search Tracing</vt:lpstr>
      <vt:lpstr>Linear Search</vt:lpstr>
      <vt:lpstr>Linear Search Complexity</vt:lpstr>
      <vt:lpstr>Linear Search</vt:lpstr>
      <vt:lpstr>Summary</vt:lpstr>
    </vt:vector>
  </TitlesOfParts>
  <Company>Cottrell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12</dc:title>
  <dc:subject>CSC211 Data Structures</dc:subject>
  <dc:creator>Dr. Iftikhar Azim Niaz</dc:creator>
  <cp:lastModifiedBy>NTS</cp:lastModifiedBy>
  <cp:revision>484</cp:revision>
  <dcterms:created xsi:type="dcterms:W3CDTF">2004-10-06T00:41:44Z</dcterms:created>
  <dcterms:modified xsi:type="dcterms:W3CDTF">2012-10-24T10:09:01Z</dcterms:modified>
</cp:coreProperties>
</file>