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Layouts/slideLayout15.xml" ContentType="application/vnd.openxmlformats-officedocument.presentationml.slideLayout+xml"/>
  <Default Extension="wmf" ContentType="image/x-wmf"/>
  <Override PartName="/ppt/tags/tag2.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1"/>
    <p:sldMasterId id="2147483723" r:id="rId2"/>
  </p:sldMasterIdLst>
  <p:notesMasterIdLst>
    <p:notesMasterId r:id="rId86"/>
  </p:notesMasterIdLst>
  <p:sldIdLst>
    <p:sldId id="306" r:id="rId3"/>
    <p:sldId id="547" r:id="rId4"/>
    <p:sldId id="508" r:id="rId5"/>
    <p:sldId id="650" r:id="rId6"/>
    <p:sldId id="651" r:id="rId7"/>
    <p:sldId id="652" r:id="rId8"/>
    <p:sldId id="637" r:id="rId9"/>
    <p:sldId id="645" r:id="rId10"/>
    <p:sldId id="647" r:id="rId11"/>
    <p:sldId id="649" r:id="rId12"/>
    <p:sldId id="648" r:id="rId13"/>
    <p:sldId id="639" r:id="rId14"/>
    <p:sldId id="640" r:id="rId15"/>
    <p:sldId id="641" r:id="rId16"/>
    <p:sldId id="576" r:id="rId17"/>
    <p:sldId id="636" r:id="rId18"/>
    <p:sldId id="642" r:id="rId19"/>
    <p:sldId id="644" r:id="rId20"/>
    <p:sldId id="643" r:id="rId21"/>
    <p:sldId id="653" r:id="rId22"/>
    <p:sldId id="654" r:id="rId23"/>
    <p:sldId id="655" r:id="rId24"/>
    <p:sldId id="656" r:id="rId25"/>
    <p:sldId id="657" r:id="rId26"/>
    <p:sldId id="658" r:id="rId27"/>
    <p:sldId id="659" r:id="rId28"/>
    <p:sldId id="660" r:id="rId29"/>
    <p:sldId id="662" r:id="rId30"/>
    <p:sldId id="661" r:id="rId31"/>
    <p:sldId id="679" r:id="rId32"/>
    <p:sldId id="680" r:id="rId33"/>
    <p:sldId id="681" r:id="rId34"/>
    <p:sldId id="682" r:id="rId35"/>
    <p:sldId id="683" r:id="rId36"/>
    <p:sldId id="684" r:id="rId37"/>
    <p:sldId id="685" r:id="rId38"/>
    <p:sldId id="686" r:id="rId39"/>
    <p:sldId id="687" r:id="rId40"/>
    <p:sldId id="688" r:id="rId41"/>
    <p:sldId id="689" r:id="rId42"/>
    <p:sldId id="690" r:id="rId43"/>
    <p:sldId id="691" r:id="rId44"/>
    <p:sldId id="663" r:id="rId45"/>
    <p:sldId id="664" r:id="rId46"/>
    <p:sldId id="665" r:id="rId47"/>
    <p:sldId id="667" r:id="rId48"/>
    <p:sldId id="666" r:id="rId49"/>
    <p:sldId id="668" r:id="rId50"/>
    <p:sldId id="692" r:id="rId51"/>
    <p:sldId id="669" r:id="rId52"/>
    <p:sldId id="670" r:id="rId53"/>
    <p:sldId id="671" r:id="rId54"/>
    <p:sldId id="673" r:id="rId55"/>
    <p:sldId id="674" r:id="rId56"/>
    <p:sldId id="675" r:id="rId57"/>
    <p:sldId id="676" r:id="rId58"/>
    <p:sldId id="677" r:id="rId59"/>
    <p:sldId id="693" r:id="rId60"/>
    <p:sldId id="694" r:id="rId61"/>
    <p:sldId id="695" r:id="rId62"/>
    <p:sldId id="696" r:id="rId63"/>
    <p:sldId id="697" r:id="rId64"/>
    <p:sldId id="698" r:id="rId65"/>
    <p:sldId id="699" r:id="rId66"/>
    <p:sldId id="700" r:id="rId67"/>
    <p:sldId id="701" r:id="rId68"/>
    <p:sldId id="702" r:id="rId69"/>
    <p:sldId id="703" r:id="rId70"/>
    <p:sldId id="704" r:id="rId71"/>
    <p:sldId id="705" r:id="rId72"/>
    <p:sldId id="706" r:id="rId73"/>
    <p:sldId id="707" r:id="rId74"/>
    <p:sldId id="708" r:id="rId75"/>
    <p:sldId id="709" r:id="rId76"/>
    <p:sldId id="710" r:id="rId77"/>
    <p:sldId id="711" r:id="rId78"/>
    <p:sldId id="712" r:id="rId79"/>
    <p:sldId id="713" r:id="rId80"/>
    <p:sldId id="714" r:id="rId81"/>
    <p:sldId id="715" r:id="rId82"/>
    <p:sldId id="716" r:id="rId83"/>
    <p:sldId id="717" r:id="rId84"/>
    <p:sldId id="718" r:id="rId8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1pPr>
    <a:lvl2pPr marL="4572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2pPr>
    <a:lvl3pPr marL="9144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3pPr>
    <a:lvl4pPr marL="13716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4pPr>
    <a:lvl5pPr marL="1828800" algn="l" rtl="0" fontAlgn="base">
      <a:spcBef>
        <a:spcPct val="0"/>
      </a:spcBef>
      <a:spcAft>
        <a:spcPct val="0"/>
      </a:spcAft>
      <a:defRPr kern="1200">
        <a:solidFill>
          <a:schemeClr val="tx1"/>
        </a:solidFill>
        <a:effectLst>
          <a:outerShdw blurRad="38100" dist="38100" dir="2700000" algn="tl">
            <a:srgbClr val="000000">
              <a:alpha val="43137"/>
            </a:srgbClr>
          </a:outerShdw>
        </a:effectLst>
        <a:latin typeface="Arial" pitchFamily="34" charset="0"/>
        <a:ea typeface="+mn-ea"/>
        <a:cs typeface="+mn-cs"/>
      </a:defRPr>
    </a:lvl5pPr>
    <a:lvl6pPr marL="22860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6pPr>
    <a:lvl7pPr marL="27432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7pPr>
    <a:lvl8pPr marL="32004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8pPr>
    <a:lvl9pPr marL="3657600" algn="l" defTabSz="914400" rtl="0" eaLnBrk="1" latinLnBrk="0" hangingPunct="1">
      <a:defRPr kern="1200">
        <a:solidFill>
          <a:schemeClr val="tx1"/>
        </a:solidFill>
        <a:effectLst>
          <a:outerShdw blurRad="38100" dist="38100" dir="2700000" algn="tl">
            <a:srgbClr val="000000">
              <a:alpha val="43137"/>
            </a:srgbClr>
          </a:outerShdw>
        </a:effectLst>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showPr>
  <p:clrMru>
    <a:srgbClr val="0000CC"/>
    <a:srgbClr val="000099"/>
    <a:srgbClr val="990000"/>
    <a:srgbClr val="006600"/>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327" autoAdjust="0"/>
    <p:restoredTop sz="94798" autoAdjust="0"/>
  </p:normalViewPr>
  <p:slideViewPr>
    <p:cSldViewPr>
      <p:cViewPr varScale="1">
        <p:scale>
          <a:sx n="62" d="100"/>
          <a:sy n="62" d="100"/>
        </p:scale>
        <p:origin x="-1482" y="-84"/>
      </p:cViewPr>
      <p:guideLst>
        <p:guide orient="horz" pos="2160"/>
        <p:guide pos="2880"/>
      </p:guideLst>
    </p:cSldViewPr>
  </p:slideViewPr>
  <p:outlineViewPr>
    <p:cViewPr>
      <p:scale>
        <a:sx n="33" d="100"/>
        <a:sy n="33" d="100"/>
      </p:scale>
      <p:origin x="0" y="1134"/>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54" d="100"/>
          <a:sy n="54" d="100"/>
        </p:scale>
        <p:origin x="-1854" y="-84"/>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tableStyles" Target="tableStyles.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3" Type="http://schemas.openxmlformats.org/officeDocument/2006/relationships/slide" Target="slides/slide67.xml"/><Relationship Id="rId2" Type="http://schemas.openxmlformats.org/officeDocument/2006/relationships/slide" Target="slides/slide52.xml"/><Relationship Id="rId1" Type="http://schemas.openxmlformats.org/officeDocument/2006/relationships/slide" Target="slides/slide24.xml"/><Relationship Id="rId4" Type="http://schemas.openxmlformats.org/officeDocument/2006/relationships/slide" Target="slides/slide73.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effectLst/>
                <a:latin typeface="Arial" charset="0"/>
              </a:defRPr>
            </a:lvl1pPr>
          </a:lstStyle>
          <a:p>
            <a:pPr>
              <a:defRPr/>
            </a:pPr>
            <a:endParaRPr lang="en-US" altLang="zh-TW"/>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effectLst/>
                <a:latin typeface="Arial" charset="0"/>
              </a:defRPr>
            </a:lvl1pPr>
          </a:lstStyle>
          <a:p>
            <a:pPr>
              <a:defRPr/>
            </a:pPr>
            <a:endParaRPr lang="en-US" altLang="zh-TW"/>
          </a:p>
        </p:txBody>
      </p:sp>
      <p:sp>
        <p:nvSpPr>
          <p:cNvPr id="4608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zh-TW" noProof="0" smtClean="0"/>
              <a:t>Click to edit Master text styles</a:t>
            </a:r>
          </a:p>
          <a:p>
            <a:pPr lvl="1"/>
            <a:r>
              <a:rPr lang="en-US" altLang="zh-TW" noProof="0" smtClean="0"/>
              <a:t>Second level</a:t>
            </a:r>
          </a:p>
          <a:p>
            <a:pPr lvl="2"/>
            <a:r>
              <a:rPr lang="en-US" altLang="zh-TW" noProof="0" smtClean="0"/>
              <a:t>Third level</a:t>
            </a:r>
          </a:p>
          <a:p>
            <a:pPr lvl="3"/>
            <a:r>
              <a:rPr lang="en-US" altLang="zh-TW" noProof="0" smtClean="0"/>
              <a:t>Fourth level</a:t>
            </a:r>
          </a:p>
          <a:p>
            <a:pPr lvl="4"/>
            <a:r>
              <a:rPr lang="en-US" altLang="zh-TW" noProof="0" smtClean="0"/>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effectLst/>
                <a:latin typeface="Arial" charset="0"/>
              </a:defRPr>
            </a:lvl1pPr>
          </a:lstStyle>
          <a:p>
            <a:pPr>
              <a:defRPr/>
            </a:pPr>
            <a:endParaRPr lang="en-US" altLang="zh-TW"/>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effectLst/>
                <a:latin typeface="Arial" charset="0"/>
              </a:defRPr>
            </a:lvl1pPr>
          </a:lstStyle>
          <a:p>
            <a:pPr>
              <a:defRPr/>
            </a:pPr>
            <a:fld id="{9E1B2F9A-186B-4AC8-B273-1CDEBB29F7E8}"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9E1B2F9A-186B-4AC8-B273-1CDEBB29F7E8}" type="slidenum">
              <a:rPr lang="zh-TW" altLang="en-US" smtClean="0"/>
              <a:pPr>
                <a:defRPr/>
              </a:pPr>
              <a:t>1</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2</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ECB248-76F6-40FC-8692-D873FFCDA878}" type="slidenum">
              <a:rPr lang="en-US" smtClean="0"/>
              <a:pPr/>
              <a:t>3</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3080A091-87DC-4082-BA49-04FC86EB192E}" type="slidenum">
              <a:rPr lang="en-US"/>
              <a:pPr/>
              <a:t>6</a:t>
            </a:fld>
            <a:endParaRPr lang="en-US"/>
          </a:p>
        </p:txBody>
      </p:sp>
      <p:sp>
        <p:nvSpPr>
          <p:cNvPr id="94211" name="Rectangle 2"/>
          <p:cNvSpPr>
            <a:spLocks noGrp="1" noRot="1" noChangeAspect="1" noChangeArrowheads="1" noTextEdit="1"/>
          </p:cNvSpPr>
          <p:nvPr>
            <p:ph type="sldImg"/>
          </p:nvPr>
        </p:nvSpPr>
        <p:spPr>
          <a:xfrm>
            <a:off x="1290638" y="796925"/>
            <a:ext cx="4276725" cy="3206750"/>
          </a:xfrm>
          <a:ln/>
        </p:spPr>
      </p:sp>
      <p:sp>
        <p:nvSpPr>
          <p:cNvPr id="94212" name="Rectangle 3"/>
          <p:cNvSpPr>
            <a:spLocks noGrp="1" noChangeArrowheads="1"/>
          </p:cNvSpPr>
          <p:nvPr>
            <p:ph type="body" idx="1"/>
          </p:nvPr>
        </p:nvSpPr>
        <p:spPr>
          <a:xfrm>
            <a:off x="722314" y="4151051"/>
            <a:ext cx="5489575" cy="4307426"/>
          </a:xfrm>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9"/>
          <p:cNvSpPr>
            <a:spLocks noGrp="1" noChangeArrowheads="1"/>
          </p:cNvSpPr>
          <p:nvPr>
            <p:ph type="sldNum" sz="quarter" idx="5"/>
          </p:nvPr>
        </p:nvSpPr>
        <p:spPr>
          <a:noFill/>
        </p:spPr>
        <p:txBody>
          <a:bodyPr/>
          <a:lstStyle/>
          <a:p>
            <a:fld id="{8ECE5577-169D-4A54-A9D8-62F9D5126F1A}" type="slidenum">
              <a:rPr lang="en-US" smtClean="0">
                <a:latin typeface="Arial" pitchFamily="34" charset="0"/>
              </a:rPr>
              <a:pPr/>
              <a:t>15</a:t>
            </a:fld>
            <a:endParaRPr lang="en-US" smtClean="0">
              <a:latin typeface="Arial" pitchFamily="34" charset="0"/>
            </a:endParaRPr>
          </a:p>
        </p:txBody>
      </p:sp>
      <p:sp>
        <p:nvSpPr>
          <p:cNvPr id="45059" name="Text Box 1"/>
          <p:cNvSpPr txBox="1">
            <a:spLocks noChangeArrowheads="1"/>
          </p:cNvSpPr>
          <p:nvPr/>
        </p:nvSpPr>
        <p:spPr bwMode="auto">
          <a:xfrm>
            <a:off x="957263" y="685800"/>
            <a:ext cx="4943475" cy="3429000"/>
          </a:xfrm>
          <a:prstGeom prst="rect">
            <a:avLst/>
          </a:prstGeom>
          <a:solidFill>
            <a:srgbClr val="FFFFFF"/>
          </a:solidFill>
          <a:ln w="9360">
            <a:solidFill>
              <a:srgbClr val="000000"/>
            </a:solidFill>
            <a:miter lim="800000"/>
            <a:headEnd/>
            <a:tailEnd/>
          </a:ln>
        </p:spPr>
        <p:txBody>
          <a:bodyPr wrap="none" lIns="84408" tIns="42204" rIns="84408" bIns="42204" anchor="ctr"/>
          <a:lstStyle/>
          <a:p>
            <a:endParaRPr lang="en-US"/>
          </a:p>
        </p:txBody>
      </p:sp>
      <p:sp>
        <p:nvSpPr>
          <p:cNvPr id="45060" name="Rectangle 2"/>
          <p:cNvSpPr>
            <a:spLocks noGrp="1" noChangeArrowheads="1"/>
          </p:cNvSpPr>
          <p:nvPr>
            <p:ph type="body"/>
          </p:nvPr>
        </p:nvSpPr>
        <p:spPr>
          <a:xfrm>
            <a:off x="685800" y="4343400"/>
            <a:ext cx="5483225" cy="4111625"/>
          </a:xfrm>
          <a:noFill/>
          <a:ln/>
        </p:spPr>
        <p:txBody>
          <a:bodyPr/>
          <a:lstStyle/>
          <a:p>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dirty="0" smtClean="0"/>
              <a:t>Click to edit Master title style</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ransition>
    <p:fade/>
  </p:transition>
  <p:timing>
    <p:tnLst>
      <p:par>
        <p:cTn id="1" dur="indefinite" restart="never" nodeType="tmRoot"/>
      </p:par>
    </p:tnLst>
  </p:timing>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2017F566-554B-4884-9FAA-9990C0CC69C2}" type="slidenum">
              <a:rPr lang="en-US"/>
              <a:pPr>
                <a:defRPr/>
              </a:pPr>
              <a:t>‹#›</a:t>
            </a:fld>
            <a:endParaRPr lang="en-US"/>
          </a:p>
        </p:txBody>
      </p:sp>
    </p:spTree>
  </p:cSld>
  <p:clrMapOvr>
    <a:masterClrMapping/>
  </p:clrMapOvr>
  <p:transition>
    <p:cover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US" sz="1000">
              <a:solidFill>
                <a:srgbClr val="000000"/>
              </a:solidFill>
              <a:effectLst/>
              <a:latin typeface="Verdana" pitchFamily="34" charset="0"/>
              <a:cs typeface="Arial" charset="0"/>
            </a:endParaRPr>
          </a:p>
        </p:txBody>
      </p:sp>
      <p:sp>
        <p:nvSpPr>
          <p:cNvPr id="6" name="Line 9"/>
          <p:cNvSpPr>
            <a:spLocks noChangeShapeType="1"/>
          </p:cNvSpPr>
          <p:nvPr/>
        </p:nvSpPr>
        <p:spPr bwMode="auto">
          <a:xfrm>
            <a:off x="762000" y="1371600"/>
            <a:ext cx="8077200" cy="0"/>
          </a:xfrm>
          <a:prstGeom prst="line">
            <a:avLst/>
          </a:prstGeom>
          <a:noFill/>
          <a:ln w="9525">
            <a:solidFill>
              <a:schemeClr val="tx1"/>
            </a:solidFill>
            <a:round/>
            <a:headEnd/>
            <a:tailEnd/>
          </a:ln>
          <a:effectLst/>
        </p:spPr>
        <p:txBody>
          <a:bodyPr/>
          <a:lstStyle/>
          <a:p>
            <a:pPr>
              <a:defRPr/>
            </a:pPr>
            <a:endParaRPr lang="en-US" sz="1000">
              <a:solidFill>
                <a:srgbClr val="000000"/>
              </a:solidFill>
              <a:effectLst/>
              <a:latin typeface="Verdana" pitchFamily="34" charset="0"/>
              <a:cs typeface="Arial" charset="0"/>
            </a:endParaRPr>
          </a:p>
        </p:txBody>
      </p:sp>
      <p:sp>
        <p:nvSpPr>
          <p:cNvPr id="151554" name="Rectangle 2"/>
          <p:cNvSpPr>
            <a:spLocks noGrp="1" noChangeArrowheads="1"/>
          </p:cNvSpPr>
          <p:nvPr>
            <p:ph type="ctrTitle"/>
          </p:nvPr>
        </p:nvSpPr>
        <p:spPr>
          <a:xfrm>
            <a:off x="914400" y="1524000"/>
            <a:ext cx="7924800" cy="1752600"/>
          </a:xfrm>
        </p:spPr>
        <p:txBody>
          <a:bodyPr/>
          <a:lstStyle>
            <a:lvl1pPr>
              <a:defRPr sz="4200"/>
            </a:lvl1pPr>
          </a:lstStyle>
          <a:p>
            <a:r>
              <a:rPr lang="en-US" altLang="en-US" smtClean="0"/>
              <a:t>Click to edit Master title style</a:t>
            </a:r>
            <a:endParaRPr lang="en-US" altLang="en-US" dirty="0"/>
          </a:p>
        </p:txBody>
      </p:sp>
      <p:sp>
        <p:nvSpPr>
          <p:cNvPr id="151555" name="Rectangle 3"/>
          <p:cNvSpPr>
            <a:spLocks noGrp="1" noChangeArrowheads="1"/>
          </p:cNvSpPr>
          <p:nvPr>
            <p:ph type="subTitle" idx="1"/>
          </p:nvPr>
        </p:nvSpPr>
        <p:spPr>
          <a:xfrm>
            <a:off x="914400" y="3962400"/>
            <a:ext cx="5715000" cy="1752600"/>
          </a:xfrm>
        </p:spPr>
        <p:txBody>
          <a:bodyPr/>
          <a:lstStyle>
            <a:lvl1pPr marL="0" indent="0">
              <a:buFont typeface="Wingdings" pitchFamily="2" charset="2"/>
              <a:buNone/>
              <a:defRPr sz="3000"/>
            </a:lvl1pPr>
          </a:lstStyle>
          <a:p>
            <a:r>
              <a:rPr lang="en-US" altLang="en-US" smtClean="0"/>
              <a:t>Click to edit Master subtitle style</a:t>
            </a:r>
            <a:endParaRPr lang="en-US" altLang="en-US" dirty="0"/>
          </a:p>
        </p:txBody>
      </p:sp>
      <p:sp>
        <p:nvSpPr>
          <p:cNvPr id="8"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latin typeface="Arial"/>
                <a:cs typeface="Arial" charset="0"/>
              </a:rPr>
              <a:pPr algn="r">
                <a:defRPr/>
              </a:pPr>
              <a:t>‹#›</a:t>
            </a:fld>
            <a:endParaRPr lang="en-US" sz="1600" dirty="0">
              <a:solidFill>
                <a:srgbClr val="000000"/>
              </a:solidFill>
              <a:latin typeface="Arial"/>
              <a:cs typeface="Arial" charset="0"/>
            </a:endParaRPr>
          </a:p>
        </p:txBody>
      </p:sp>
    </p:spTree>
  </p:cSld>
  <p:clrMapOvr>
    <a:masterClrMapping/>
  </p:clrMapOvr>
  <p:transition>
    <p:cover dir="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685800"/>
          </a:xfrm>
        </p:spPr>
        <p:txBody>
          <a:bodyPr/>
          <a:lstStyle>
            <a:lvl1pPr>
              <a:defRPr b="0"/>
            </a:lvl1pPr>
          </a:lstStyle>
          <a:p>
            <a:r>
              <a:rPr lang="en-US" smtClean="0"/>
              <a:t>Click to edit Master title style</a:t>
            </a:r>
            <a:endParaRPr lang="en-US" dirty="0"/>
          </a:p>
        </p:txBody>
      </p:sp>
      <p:sp>
        <p:nvSpPr>
          <p:cNvPr id="3" name="Content Placeholder 2"/>
          <p:cNvSpPr>
            <a:spLocks noGrp="1"/>
          </p:cNvSpPr>
          <p:nvPr>
            <p:ph idx="1"/>
          </p:nvPr>
        </p:nvSpPr>
        <p:spPr>
          <a:xfrm>
            <a:off x="304800" y="1066800"/>
            <a:ext cx="8534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cover dir="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1"/>
            <a:ext cx="8305800" cy="762000"/>
          </a:xfrm>
        </p:spPr>
        <p:txBody>
          <a:bodyPr/>
          <a:lstStyle/>
          <a:p>
            <a:r>
              <a:rPr lang="en-US" smtClean="0"/>
              <a:t>Click to edit Master title style</a:t>
            </a:r>
            <a:endParaRPr lang="en-US" dirty="0"/>
          </a:p>
        </p:txBody>
      </p:sp>
    </p:spTree>
  </p:cSld>
  <p:clrMapOvr>
    <a:masterClrMapping/>
  </p:clrMapOvr>
  <p:transition>
    <p:cover dir="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04800" y="1112838"/>
            <a:ext cx="4114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04800" y="1752600"/>
            <a:ext cx="4114800"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572001" y="1112838"/>
            <a:ext cx="42672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572000" y="1752600"/>
            <a:ext cx="4267199" cy="48006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2017F566-554B-4884-9FAA-9990C0CC69C2}" type="slidenum">
              <a:rPr lang="en-US" sz="1000">
                <a:solidFill>
                  <a:srgbClr val="000000"/>
                </a:solidFill>
                <a:effectLst/>
                <a:latin typeface="Verdana" pitchFamily="34" charset="0"/>
                <a:cs typeface="Arial" charset="0"/>
              </a:rPr>
              <a:pPr>
                <a:defRPr/>
              </a:pPr>
              <a:t>‹#›</a:t>
            </a:fld>
            <a:endParaRPr lang="en-US" sz="1000">
              <a:solidFill>
                <a:srgbClr val="000000"/>
              </a:solidFill>
              <a:effectLst/>
              <a:latin typeface="Verdana" pitchFamily="34" charset="0"/>
              <a:cs typeface="Arial" charset="0"/>
            </a:endParaRPr>
          </a:p>
        </p:txBody>
      </p:sp>
    </p:spTree>
  </p:cSld>
  <p:clrMapOvr>
    <a:masterClrMapping/>
  </p:clrMapOvr>
  <p:transition>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91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41763"/>
            <a:ext cx="4038600" cy="21891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7"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8" name="Rectangle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A54920A3-15FC-4612-90C7-CCD12F5AE674}" type="slidenum">
              <a:rPr lang="en-US" sz="1000">
                <a:solidFill>
                  <a:srgbClr val="000000"/>
                </a:solidFill>
                <a:effectLst/>
                <a:latin typeface="Verdana" pitchFamily="34" charset="0"/>
                <a:cs typeface="Arial" charset="0"/>
              </a:rPr>
              <a:pPr>
                <a:defRPr/>
              </a:pPr>
              <a:t>‹#›</a:t>
            </a:fld>
            <a:endParaRPr lang="en-US" sz="1000">
              <a:solidFill>
                <a:srgbClr val="000000"/>
              </a:solidFill>
              <a:effectLst/>
              <a:latin typeface="Verdana" pitchFamily="34" charset="0"/>
              <a:cs typeface="Arial" charset="0"/>
            </a:endParaRPr>
          </a:p>
        </p:txBody>
      </p:sp>
    </p:spTree>
  </p:cSld>
  <p:clrMapOvr>
    <a:masterClrMapping/>
  </p:clrMapOvr>
  <p:transition>
    <p:cover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28600"/>
            <a:ext cx="8229600" cy="59023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Rectangle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4" name="Rectangle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5" name="Rectangle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CC0CB745-35AC-4A8A-A4BA-E097B8D02766}" type="slidenum">
              <a:rPr lang="en-US" sz="1000">
                <a:solidFill>
                  <a:srgbClr val="000000"/>
                </a:solidFill>
                <a:effectLst/>
                <a:latin typeface="Verdana" pitchFamily="34" charset="0"/>
                <a:cs typeface="Arial" charset="0"/>
              </a:rPr>
              <a:pPr>
                <a:defRPr/>
              </a:pPr>
              <a:t>‹#›</a:t>
            </a:fld>
            <a:endParaRPr lang="en-US" sz="1000">
              <a:solidFill>
                <a:srgbClr val="000000"/>
              </a:solidFill>
              <a:effectLst/>
              <a:latin typeface="Verdana" pitchFamily="34" charset="0"/>
              <a:cs typeface="Arial" charset="0"/>
            </a:endParaRPr>
          </a:p>
        </p:txBody>
      </p:sp>
    </p:spTree>
  </p:cSld>
  <p:clrMapOvr>
    <a:masterClrMapping/>
  </p:clrMapOvr>
  <p:transition>
    <p:cover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6" name="Footer Placeholder 5"/>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sz="1000">
              <a:solidFill>
                <a:srgbClr val="000000"/>
              </a:solidFill>
              <a:effectLst/>
              <a:latin typeface="Verdana" pitchFamily="34" charset="0"/>
              <a:cs typeface="Arial" charset="0"/>
            </a:endParaRPr>
          </a:p>
        </p:txBody>
      </p:sp>
      <p:sp>
        <p:nvSpPr>
          <p:cNvPr id="7" name="Slide Number Placeholder 6"/>
          <p:cNvSpPr>
            <a:spLocks noGrp="1" noChangeArrowheads="1"/>
          </p:cNvSpPr>
          <p:nvPr>
            <p:ph type="sldNum" sz="quarter" idx="12"/>
          </p:nvPr>
        </p:nvSpPr>
        <p:spPr>
          <a:xfrm>
            <a:off x="6553200" y="6248400"/>
            <a:ext cx="2133600" cy="457200"/>
          </a:xfrm>
          <a:prstGeom prst="rect">
            <a:avLst/>
          </a:prstGeom>
          <a:ln/>
        </p:spPr>
        <p:txBody>
          <a:bodyPr/>
          <a:lstStyle>
            <a:lvl1pPr>
              <a:defRPr/>
            </a:lvl1pPr>
          </a:lstStyle>
          <a:p>
            <a:pPr>
              <a:defRPr/>
            </a:pPr>
            <a:fld id="{23D6B823-9033-416B-B35D-9AE09C4A0C60}" type="slidenum">
              <a:rPr lang="en-US" sz="1000">
                <a:solidFill>
                  <a:srgbClr val="000000"/>
                </a:solidFill>
                <a:effectLst/>
                <a:latin typeface="Verdana" pitchFamily="34" charset="0"/>
                <a:cs typeface="Arial" charset="0"/>
              </a:rPr>
              <a:pPr>
                <a:defRPr/>
              </a:pPr>
              <a:t>‹#›</a:t>
            </a:fld>
            <a:endParaRPr lang="en-US" sz="1000">
              <a:solidFill>
                <a:srgbClr val="000000"/>
              </a:solidFill>
              <a:effectLst/>
              <a:latin typeface="Verdana" pitchFamily="34" charset="0"/>
              <a:cs typeface="Arial" charset="0"/>
            </a:endParaRPr>
          </a:p>
        </p:txBody>
      </p:sp>
    </p:spTree>
  </p:cSld>
  <p:clrMapOvr>
    <a:masterClrMapping/>
  </p:clrMapOvr>
  <p:transition>
    <p:cover dir="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theme" Target="../theme/theme2.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Lst>
  <p:timing>
    <p:tnLst>
      <p:par>
        <p:cTn id="1" dur="indefinite" restart="never" nodeType="tmRoot"/>
      </p:par>
    </p:tnLst>
  </p:timing>
  <p:hf hdr="0" ftr="0" dt="0"/>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533400" y="228601"/>
            <a:ext cx="8305800" cy="7619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endParaRPr lang="en-US" altLang="en-US" dirty="0" smtClean="0"/>
          </a:p>
        </p:txBody>
      </p:sp>
      <p:sp>
        <p:nvSpPr>
          <p:cNvPr id="3075" name="Rectangle 3"/>
          <p:cNvSpPr>
            <a:spLocks noGrp="1" noChangeArrowheads="1"/>
          </p:cNvSpPr>
          <p:nvPr>
            <p:ph type="body" idx="1"/>
          </p:nvPr>
        </p:nvSpPr>
        <p:spPr bwMode="auto">
          <a:xfrm>
            <a:off x="304800" y="1066800"/>
            <a:ext cx="8610600" cy="5486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US" altLang="en-US" dirty="0" smtClean="0"/>
          </a:p>
        </p:txBody>
      </p:sp>
      <p:sp>
        <p:nvSpPr>
          <p:cNvPr id="150535" name="Freeform 7"/>
          <p:cNvSpPr>
            <a:spLocks noChangeArrowheads="1"/>
          </p:cNvSpPr>
          <p:nvPr/>
        </p:nvSpPr>
        <p:spPr bwMode="auto">
          <a:xfrm>
            <a:off x="381000" y="228600"/>
            <a:ext cx="84582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US" sz="1000">
              <a:solidFill>
                <a:srgbClr val="000000"/>
              </a:solidFill>
              <a:effectLst/>
              <a:latin typeface="Verdana" pitchFamily="34" charset="0"/>
              <a:cs typeface="Arial" charset="0"/>
            </a:endParaRPr>
          </a:p>
        </p:txBody>
      </p:sp>
      <p:sp>
        <p:nvSpPr>
          <p:cNvPr id="150537" name="Line 9"/>
          <p:cNvSpPr>
            <a:spLocks noChangeShapeType="1"/>
          </p:cNvSpPr>
          <p:nvPr/>
        </p:nvSpPr>
        <p:spPr bwMode="auto">
          <a:xfrm>
            <a:off x="762000" y="1066800"/>
            <a:ext cx="8077200" cy="0"/>
          </a:xfrm>
          <a:prstGeom prst="line">
            <a:avLst/>
          </a:prstGeom>
          <a:noFill/>
          <a:ln w="9525">
            <a:solidFill>
              <a:schemeClr val="tx1"/>
            </a:solidFill>
            <a:round/>
            <a:headEnd/>
            <a:tailEnd/>
          </a:ln>
          <a:effectLst/>
        </p:spPr>
        <p:txBody>
          <a:bodyPr/>
          <a:lstStyle/>
          <a:p>
            <a:pPr>
              <a:defRPr/>
            </a:pPr>
            <a:endParaRPr lang="en-US" sz="1000">
              <a:solidFill>
                <a:srgbClr val="000000"/>
              </a:solidFill>
              <a:effectLst/>
              <a:latin typeface="Verdana" pitchFamily="34" charset="0"/>
              <a:cs typeface="Arial" charset="0"/>
            </a:endParaRP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algn="r">
              <a:defRPr/>
            </a:pPr>
            <a:fld id="{0A147E1F-7BB4-41CD-B102-3D0DDA38FA7B}" type="slidenum">
              <a:rPr lang="en-US" sz="1600" smtClean="0">
                <a:solidFill>
                  <a:srgbClr val="000000"/>
                </a:solidFill>
                <a:latin typeface="Arial"/>
                <a:cs typeface="Arial" charset="0"/>
              </a:rPr>
              <a:pPr algn="r">
                <a:defRPr/>
              </a:pPr>
              <a:t>‹#›</a:t>
            </a:fld>
            <a:endParaRPr lang="en-US" sz="1600" dirty="0">
              <a:solidFill>
                <a:srgbClr val="000000"/>
              </a:solidFill>
              <a:latin typeface="Arial"/>
              <a:cs typeface="Arial" charset="0"/>
            </a:endParaRPr>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Lst>
  <p:transition>
    <p:cover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p:cTn id="7" dur="2000" fill="hold"/>
                                        <p:tgtEl>
                                          <p:spTgt spid="3074"/>
                                        </p:tgtEl>
                                        <p:attrNameLst>
                                          <p:attrName>ppt_w</p:attrName>
                                        </p:attrNameLst>
                                      </p:cBhvr>
                                      <p:tavLst>
                                        <p:tav tm="0">
                                          <p:val>
                                            <p:strVal val="#ppt_w*2.5"/>
                                          </p:val>
                                        </p:tav>
                                        <p:tav tm="100000">
                                          <p:val>
                                            <p:strVal val="#ppt_w"/>
                                          </p:val>
                                        </p:tav>
                                      </p:tavLst>
                                    </p:anim>
                                    <p:anim calcmode="lin" valueType="num">
                                      <p:cBhvr>
                                        <p:cTn id="8" dur="2000" fill="hold"/>
                                        <p:tgtEl>
                                          <p:spTgt spid="3074"/>
                                        </p:tgtEl>
                                        <p:attrNameLst>
                                          <p:attrName>ppt_h</p:attrName>
                                        </p:attrNameLst>
                                      </p:cBhvr>
                                      <p:tavLst>
                                        <p:tav tm="0">
                                          <p:val>
                                            <p:strVal val="#ppt_h"/>
                                          </p:val>
                                        </p:tav>
                                        <p:tav tm="100000">
                                          <p:val>
                                            <p:strVal val="#ppt_h"/>
                                          </p:val>
                                        </p:tav>
                                      </p:tavLst>
                                    </p:anim>
                                    <p:anim calcmode="lin" valueType="num">
                                      <p:cBhvr>
                                        <p:cTn id="9" dur="2000" fill="hold"/>
                                        <p:tgtEl>
                                          <p:spTgt spid="3074"/>
                                        </p:tgtEl>
                                        <p:attrNameLst>
                                          <p:attrName>ppt_x</p:attrName>
                                        </p:attrNameLst>
                                      </p:cBhvr>
                                      <p:tavLst>
                                        <p:tav tm="0">
                                          <p:val>
                                            <p:strVal val="#ppt_x-.2"/>
                                          </p:val>
                                        </p:tav>
                                        <p:tav tm="50000">
                                          <p:val>
                                            <p:strVal val="#ppt_x+.1"/>
                                          </p:val>
                                        </p:tav>
                                        <p:tav tm="100000">
                                          <p:val>
                                            <p:strVal val="#ppt_x"/>
                                          </p:val>
                                        </p:tav>
                                      </p:tavLst>
                                    </p:anim>
                                    <p:anim calcmode="lin" valueType="num">
                                      <p:cBhvr>
                                        <p:cTn id="10" dur="2000" fill="hold"/>
                                        <p:tgtEl>
                                          <p:spTgt spid="3074"/>
                                        </p:tgtEl>
                                        <p:attrNameLst>
                                          <p:attrName>ppt_y</p:attrName>
                                        </p:attrNameLst>
                                      </p:cBhvr>
                                      <p:tavLst>
                                        <p:tav tm="0">
                                          <p:val>
                                            <p:strVal val="#ppt_y+1"/>
                                          </p:val>
                                        </p:tav>
                                        <p:tav tm="50000">
                                          <p:val>
                                            <p:strVal val="#ppt_y+.5"/>
                                          </p:val>
                                        </p:tav>
                                        <p:tav tm="100000">
                                          <p:val>
                                            <p:strVal val="#ppt_y"/>
                                          </p:val>
                                        </p:tav>
                                      </p:tavLst>
                                    </p:anim>
                                    <p:animEffect transition="in" filter="fade">
                                      <p:cBhvr>
                                        <p:cTn id="11" dur="2000"/>
                                        <p:tgtEl>
                                          <p:spTgt spid="307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075">
                                            <p:txEl>
                                              <p:pRg st="0" end="0"/>
                                            </p:txEl>
                                          </p:spTgt>
                                        </p:tgtEl>
                                        <p:attrNameLst>
                                          <p:attrName>style.visibility</p:attrName>
                                        </p:attrNameLst>
                                      </p:cBhvr>
                                      <p:to>
                                        <p:strVal val="visible"/>
                                      </p:to>
                                    </p:set>
                                    <p:animEffect transition="in" filter="wipe(left)">
                                      <p:cBhvr>
                                        <p:cTn id="16" dur="500"/>
                                        <p:tgtEl>
                                          <p:spTgt spid="3075">
                                            <p:txEl>
                                              <p:pRg st="0" end="0"/>
                                            </p:tx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075">
                                            <p:txEl>
                                              <p:pRg st="1" end="1"/>
                                            </p:txEl>
                                          </p:spTgt>
                                        </p:tgtEl>
                                        <p:attrNameLst>
                                          <p:attrName>style.visibility</p:attrName>
                                        </p:attrNameLst>
                                      </p:cBhvr>
                                      <p:to>
                                        <p:strVal val="visible"/>
                                      </p:to>
                                    </p:set>
                                    <p:animEffect transition="in" filter="wipe(left)">
                                      <p:cBhvr>
                                        <p:cTn id="19" dur="500"/>
                                        <p:tgtEl>
                                          <p:spTgt spid="3075">
                                            <p:txEl>
                                              <p:pRg st="1" end="1"/>
                                            </p:txEl>
                                          </p:spTgt>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075">
                                            <p:txEl>
                                              <p:pRg st="2" end="2"/>
                                            </p:txEl>
                                          </p:spTgt>
                                        </p:tgtEl>
                                        <p:attrNameLst>
                                          <p:attrName>style.visibility</p:attrName>
                                        </p:attrNameLst>
                                      </p:cBhvr>
                                      <p:to>
                                        <p:strVal val="visible"/>
                                      </p:to>
                                    </p:set>
                                    <p:animEffect transition="in" filter="wipe(left)">
                                      <p:cBhvr>
                                        <p:cTn id="22" dur="500"/>
                                        <p:tgtEl>
                                          <p:spTgt spid="3075">
                                            <p:txEl>
                                              <p:pRg st="2" end="2"/>
                                            </p:txEl>
                                          </p:spTgt>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75">
                                            <p:txEl>
                                              <p:pRg st="3" end="3"/>
                                            </p:txEl>
                                          </p:spTgt>
                                        </p:tgtEl>
                                        <p:attrNameLst>
                                          <p:attrName>style.visibility</p:attrName>
                                        </p:attrNameLst>
                                      </p:cBhvr>
                                      <p:to>
                                        <p:strVal val="visible"/>
                                      </p:to>
                                    </p:set>
                                    <p:animEffect transition="in" filter="wipe(left)">
                                      <p:cBhvr>
                                        <p:cTn id="25" dur="500"/>
                                        <p:tgtEl>
                                          <p:spTgt spid="3075">
                                            <p:txEl>
                                              <p:pRg st="3" end="3"/>
                                            </p:txEl>
                                          </p:spTgt>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075">
                                            <p:txEl>
                                              <p:pRg st="4" end="4"/>
                                            </p:txEl>
                                          </p:spTgt>
                                        </p:tgtEl>
                                        <p:attrNameLst>
                                          <p:attrName>style.visibility</p:attrName>
                                        </p:attrNameLst>
                                      </p:cBhvr>
                                      <p:to>
                                        <p:strVal val="visible"/>
                                      </p:to>
                                    </p:set>
                                    <p:animEffect transition="in" filter="wipe(left)">
                                      <p:cBhvr>
                                        <p:cTn id="28"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p:bldP spid="3075" grpId="0" build="p"/>
    </p:bldLst>
  </p:timing>
  <p:txStyles>
    <p:titleStyle>
      <a:lvl1pPr algn="l" rtl="0" eaLnBrk="1" fontAlgn="base" hangingPunct="1">
        <a:spcBef>
          <a:spcPct val="0"/>
        </a:spcBef>
        <a:spcAft>
          <a:spcPct val="0"/>
        </a:spcAft>
        <a:defRPr sz="4200">
          <a:solidFill>
            <a:srgbClr val="0000CC"/>
          </a:solidFill>
          <a:latin typeface="+mj-lt"/>
          <a:ea typeface="+mj-ea"/>
          <a:cs typeface="+mj-cs"/>
        </a:defRPr>
      </a:lvl1pPr>
      <a:lvl2pPr algn="l" rtl="0" eaLnBrk="1" fontAlgn="base" hangingPunct="1">
        <a:spcBef>
          <a:spcPct val="0"/>
        </a:spcBef>
        <a:spcAft>
          <a:spcPct val="0"/>
        </a:spcAft>
        <a:defRPr sz="4200">
          <a:solidFill>
            <a:schemeClr val="tx2"/>
          </a:solidFill>
          <a:latin typeface="Garamond" pitchFamily="18" charset="0"/>
        </a:defRPr>
      </a:lvl2pPr>
      <a:lvl3pPr algn="l" rtl="0" eaLnBrk="1" fontAlgn="base" hangingPunct="1">
        <a:spcBef>
          <a:spcPct val="0"/>
        </a:spcBef>
        <a:spcAft>
          <a:spcPct val="0"/>
        </a:spcAft>
        <a:defRPr sz="4200">
          <a:solidFill>
            <a:schemeClr val="tx2"/>
          </a:solidFill>
          <a:latin typeface="Garamond" pitchFamily="18" charset="0"/>
        </a:defRPr>
      </a:lvl3pPr>
      <a:lvl4pPr algn="l" rtl="0" eaLnBrk="1" fontAlgn="base" hangingPunct="1">
        <a:spcBef>
          <a:spcPct val="0"/>
        </a:spcBef>
        <a:spcAft>
          <a:spcPct val="0"/>
        </a:spcAft>
        <a:defRPr sz="4200">
          <a:solidFill>
            <a:schemeClr val="tx2"/>
          </a:solidFill>
          <a:latin typeface="Garamond" pitchFamily="18" charset="0"/>
        </a:defRPr>
      </a:lvl4pPr>
      <a:lvl5pPr algn="l" rtl="0" eaLnBrk="1" fontAlgn="base" hangingPunct="1">
        <a:spcBef>
          <a:spcPct val="0"/>
        </a:spcBef>
        <a:spcAft>
          <a:spcPct val="0"/>
        </a:spcAft>
        <a:defRPr sz="4200">
          <a:solidFill>
            <a:schemeClr val="tx2"/>
          </a:solidFill>
          <a:latin typeface="Garamond" pitchFamily="18" charset="0"/>
        </a:defRPr>
      </a:lvl5pPr>
      <a:lvl6pPr marL="457200" algn="l" rtl="0" eaLnBrk="1" fontAlgn="base" hangingPunct="1">
        <a:spcBef>
          <a:spcPct val="0"/>
        </a:spcBef>
        <a:spcAft>
          <a:spcPct val="0"/>
        </a:spcAft>
        <a:defRPr sz="4200">
          <a:solidFill>
            <a:schemeClr val="tx2"/>
          </a:solidFill>
          <a:latin typeface="Garamond" pitchFamily="18" charset="0"/>
        </a:defRPr>
      </a:lvl6pPr>
      <a:lvl7pPr marL="914400" algn="l" rtl="0" eaLnBrk="1" fontAlgn="base" hangingPunct="1">
        <a:spcBef>
          <a:spcPct val="0"/>
        </a:spcBef>
        <a:spcAft>
          <a:spcPct val="0"/>
        </a:spcAft>
        <a:defRPr sz="4200">
          <a:solidFill>
            <a:schemeClr val="tx2"/>
          </a:solidFill>
          <a:latin typeface="Garamond" pitchFamily="18" charset="0"/>
        </a:defRPr>
      </a:lvl7pPr>
      <a:lvl8pPr marL="1371600" algn="l" rtl="0" eaLnBrk="1" fontAlgn="base" hangingPunct="1">
        <a:spcBef>
          <a:spcPct val="0"/>
        </a:spcBef>
        <a:spcAft>
          <a:spcPct val="0"/>
        </a:spcAft>
        <a:defRPr sz="4200">
          <a:solidFill>
            <a:schemeClr val="tx2"/>
          </a:solidFill>
          <a:latin typeface="Garamond" pitchFamily="18" charset="0"/>
        </a:defRPr>
      </a:lvl8pPr>
      <a:lvl9pPr marL="1828800" algn="l" rtl="0" eaLnBrk="1" fontAlgn="base" hangingPunct="1">
        <a:spcBef>
          <a:spcPct val="0"/>
        </a:spcBef>
        <a:spcAft>
          <a:spcPct val="0"/>
        </a:spcAft>
        <a:defRPr sz="4200">
          <a:solidFill>
            <a:schemeClr val="tx2"/>
          </a:solidFill>
          <a:latin typeface="Garamond" pitchFamily="18" charset="0"/>
        </a:defRPr>
      </a:lvl9pPr>
    </p:titleStyle>
    <p:bodyStyle>
      <a:lvl1pPr marL="342900" indent="-342900" algn="l" rtl="0" eaLnBrk="1" fontAlgn="base" hangingPunct="1">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1" fontAlgn="base" hangingPunct="1">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1" fontAlgn="base" hangingPunct="1">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1" fontAlgn="base" hangingPunct="1">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eaLnBrk="1" fontAlgn="base" hangingPunct="1">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hyperlink" Target="http://comsis.edu.pk/faculty/myfolder/teacherfolder1.asp?CourseID=7052"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vmlDrawing" Target="../drawings/vmlDrawing3.vml"/><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image" Target="../media/image9.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7.bin"/><Relationship Id="rId4" Type="http://schemas.openxmlformats.org/officeDocument/2006/relationships/oleObject" Target="../embeddings/oleObject6.bin"/></Relationships>
</file>

<file path=ppt/slides/_rels/slide22.xml.rels><?xml version="1.0" encoding="UTF-8" standalone="yes"?>
<Relationships xmlns="http://schemas.openxmlformats.org/package/2006/relationships"><Relationship Id="rId3" Type="http://schemas.openxmlformats.org/officeDocument/2006/relationships/hyperlink" Target="Basic%20C%20Review.ppt" TargetMode="External"/><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6.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2.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524000"/>
            <a:ext cx="6477000" cy="2819400"/>
          </a:xfrm>
        </p:spPr>
        <p:txBody>
          <a:bodyPr/>
          <a:lstStyle/>
          <a:p>
            <a:pPr algn="ctr"/>
            <a:r>
              <a:rPr lang="en-US" b="1" dirty="0" smtClean="0"/>
              <a:t>CSC 211</a:t>
            </a:r>
            <a:br>
              <a:rPr lang="en-US" b="1" dirty="0" smtClean="0"/>
            </a:br>
            <a:r>
              <a:rPr lang="en-US" b="1" dirty="0" smtClean="0"/>
              <a:t>Data Structures</a:t>
            </a:r>
            <a:br>
              <a:rPr lang="en-US" b="1" dirty="0" smtClean="0"/>
            </a:br>
            <a:r>
              <a:rPr lang="en-US" b="1" dirty="0" smtClean="0"/>
              <a:t/>
            </a:r>
            <a:br>
              <a:rPr lang="en-US" b="1" dirty="0" smtClean="0"/>
            </a:br>
            <a:r>
              <a:rPr lang="en-US" b="1" dirty="0" smtClean="0"/>
              <a:t>Lecture 1</a:t>
            </a:r>
            <a:br>
              <a:rPr lang="en-US" b="1" dirty="0" smtClean="0"/>
            </a:br>
            <a:endParaRPr lang="en-US" b="1" dirty="0"/>
          </a:p>
        </p:txBody>
      </p:sp>
      <p:sp>
        <p:nvSpPr>
          <p:cNvPr id="3" name="Subtitle 2"/>
          <p:cNvSpPr>
            <a:spLocks noGrp="1"/>
          </p:cNvSpPr>
          <p:nvPr>
            <p:ph type="subTitle" idx="1"/>
          </p:nvPr>
        </p:nvSpPr>
        <p:spPr>
          <a:xfrm>
            <a:off x="1447800" y="4648200"/>
            <a:ext cx="5715000" cy="1066800"/>
          </a:xfrm>
        </p:spPr>
        <p:txBody>
          <a:bodyPr/>
          <a:lstStyle/>
          <a:p>
            <a:pPr algn="ctr"/>
            <a:r>
              <a:rPr lang="en-US" dirty="0" smtClean="0"/>
              <a:t>Dr. Iftikhar Azim Niaz</a:t>
            </a:r>
          </a:p>
          <a:p>
            <a:pPr algn="ctr"/>
            <a:r>
              <a:rPr lang="en-US" sz="2400" dirty="0" smtClean="0">
                <a:solidFill>
                  <a:srgbClr val="000099"/>
                </a:solidFill>
              </a:rPr>
              <a:t>ianiaz@comsats.edu.pk</a:t>
            </a:r>
            <a:endParaRPr lang="en-US" sz="2800" dirty="0">
              <a:solidFill>
                <a:srgbClr val="000099"/>
              </a:solidFill>
            </a:endParaRPr>
          </a:p>
        </p:txBody>
      </p:sp>
      <p:sp>
        <p:nvSpPr>
          <p:cNvPr id="5"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altLang="zh-TW" dirty="0" smtClean="0">
                <a:ea typeface="標楷體" pitchFamily="65" charset="-120"/>
              </a:rPr>
              <a:t>Dr. Iftikhar Azim Niaz</a:t>
            </a:r>
            <a:endParaRPr lang="en-US" dirty="0" smtClean="0"/>
          </a:p>
        </p:txBody>
      </p:sp>
      <p:sp>
        <p:nvSpPr>
          <p:cNvPr id="9" name="Content Placeholder 8"/>
          <p:cNvSpPr>
            <a:spLocks noGrp="1"/>
          </p:cNvSpPr>
          <p:nvPr>
            <p:ph idx="1"/>
          </p:nvPr>
        </p:nvSpPr>
        <p:spPr>
          <a:xfrm>
            <a:off x="304800" y="1219200"/>
            <a:ext cx="8610600" cy="5257800"/>
          </a:xfrm>
        </p:spPr>
        <p:txBody>
          <a:bodyPr/>
          <a:lstStyle/>
          <a:p>
            <a:pPr>
              <a:lnSpc>
                <a:spcPct val="80000"/>
              </a:lnSpc>
            </a:pPr>
            <a:r>
              <a:rPr lang="en-US" sz="2800" dirty="0" err="1" smtClean="0"/>
              <a:t>B.Sc</a:t>
            </a:r>
            <a:r>
              <a:rPr lang="en-US" sz="2800" dirty="0" smtClean="0"/>
              <a:t> (Maritime Studies)   1988</a:t>
            </a:r>
          </a:p>
          <a:p>
            <a:pPr lvl="1">
              <a:lnSpc>
                <a:spcPct val="80000"/>
              </a:lnSpc>
            </a:pPr>
            <a:r>
              <a:rPr lang="en-US" sz="2400" dirty="0" smtClean="0"/>
              <a:t>Pakistan Marine Academy, </a:t>
            </a:r>
          </a:p>
          <a:p>
            <a:pPr lvl="1">
              <a:lnSpc>
                <a:spcPct val="80000"/>
              </a:lnSpc>
            </a:pPr>
            <a:r>
              <a:rPr lang="en-US" sz="2400" dirty="0" smtClean="0">
                <a:solidFill>
                  <a:srgbClr val="000099"/>
                </a:solidFill>
              </a:rPr>
              <a:t>President’s Gold Medalist</a:t>
            </a:r>
          </a:p>
          <a:p>
            <a:pPr lvl="1">
              <a:lnSpc>
                <a:spcPct val="80000"/>
              </a:lnSpc>
            </a:pPr>
            <a:r>
              <a:rPr lang="en-US" sz="2400" dirty="0" smtClean="0"/>
              <a:t>Karachi University</a:t>
            </a:r>
          </a:p>
          <a:p>
            <a:pPr>
              <a:lnSpc>
                <a:spcPct val="80000"/>
              </a:lnSpc>
            </a:pPr>
            <a:r>
              <a:rPr lang="en-US" sz="2800" dirty="0" err="1" smtClean="0"/>
              <a:t>M.Sc</a:t>
            </a:r>
            <a:r>
              <a:rPr lang="en-US" sz="2800" dirty="0" smtClean="0"/>
              <a:t> (Computer Science) 1994</a:t>
            </a:r>
          </a:p>
          <a:p>
            <a:pPr lvl="1">
              <a:lnSpc>
                <a:spcPct val="80000"/>
              </a:lnSpc>
            </a:pPr>
            <a:r>
              <a:rPr lang="en-US" sz="2400" dirty="0" err="1" smtClean="0"/>
              <a:t>Quaid-i-Azam</a:t>
            </a:r>
            <a:r>
              <a:rPr lang="en-US" sz="2400" dirty="0" smtClean="0"/>
              <a:t> University</a:t>
            </a:r>
          </a:p>
          <a:p>
            <a:pPr>
              <a:lnSpc>
                <a:spcPct val="80000"/>
              </a:lnSpc>
            </a:pPr>
            <a:r>
              <a:rPr lang="en-US" sz="2800" dirty="0" smtClean="0"/>
              <a:t>MBA (Marketing)  1999</a:t>
            </a:r>
          </a:p>
          <a:p>
            <a:pPr lvl="1">
              <a:lnSpc>
                <a:spcPct val="80000"/>
              </a:lnSpc>
            </a:pPr>
            <a:r>
              <a:rPr lang="en-US" sz="2400" dirty="0" err="1" smtClean="0"/>
              <a:t>Allama</a:t>
            </a:r>
            <a:r>
              <a:rPr lang="en-US" sz="2400" dirty="0" smtClean="0"/>
              <a:t> </a:t>
            </a:r>
            <a:r>
              <a:rPr lang="en-US" sz="2400" dirty="0" err="1" smtClean="0"/>
              <a:t>Iqbal</a:t>
            </a:r>
            <a:r>
              <a:rPr lang="en-US" sz="2400" dirty="0" smtClean="0"/>
              <a:t> Open University</a:t>
            </a:r>
            <a:endParaRPr lang="en-US" sz="2800" dirty="0" smtClean="0"/>
          </a:p>
          <a:p>
            <a:pPr>
              <a:lnSpc>
                <a:spcPct val="80000"/>
              </a:lnSpc>
            </a:pPr>
            <a:r>
              <a:rPr lang="en-US" sz="2800" dirty="0" err="1" smtClean="0"/>
              <a:t>Ph.D</a:t>
            </a:r>
            <a:r>
              <a:rPr lang="en-US" sz="2800" dirty="0" smtClean="0"/>
              <a:t> (Software Engineering) 2005</a:t>
            </a:r>
          </a:p>
          <a:p>
            <a:pPr lvl="1">
              <a:lnSpc>
                <a:spcPct val="80000"/>
              </a:lnSpc>
            </a:pPr>
            <a:r>
              <a:rPr lang="en-US" sz="2400" dirty="0" smtClean="0"/>
              <a:t>University of Tsukuba, Japan</a:t>
            </a:r>
          </a:p>
          <a:p>
            <a:pPr>
              <a:lnSpc>
                <a:spcPct val="80000"/>
              </a:lnSpc>
            </a:pPr>
            <a:r>
              <a:rPr lang="en-US" sz="2800" dirty="0" smtClean="0"/>
              <a:t>PGD (Professional Ethics and Teaching Methodology) 2010</a:t>
            </a:r>
          </a:p>
          <a:p>
            <a:pPr lvl="1">
              <a:lnSpc>
                <a:spcPct val="80000"/>
              </a:lnSpc>
            </a:pPr>
            <a:r>
              <a:rPr lang="en-US" sz="2400" dirty="0" smtClean="0"/>
              <a:t>Riphah International University</a:t>
            </a:r>
          </a:p>
        </p:txBody>
      </p:sp>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p:cNvSpPr>
            <a:spLocks noGrp="1" noChangeAspect="1" noChangeArrowheads="1"/>
          </p:cNvSpPr>
          <p:nvPr>
            <p:ph type="title"/>
          </p:nvPr>
        </p:nvSpPr>
        <p:spPr/>
        <p:txBody>
          <a:bodyPr/>
          <a:lstStyle/>
          <a:p>
            <a:r>
              <a:rPr lang="en-US" altLang="zh-TW" dirty="0" smtClean="0">
                <a:ea typeface="標楷體" pitchFamily="65" charset="-120"/>
              </a:rPr>
              <a:t>Dr. Iftikhar Azim Niaz</a:t>
            </a:r>
            <a:endParaRPr lang="en-US" dirty="0" smtClean="0"/>
          </a:p>
        </p:txBody>
      </p:sp>
      <p:sp>
        <p:nvSpPr>
          <p:cNvPr id="24579" name="Rectangle 3"/>
          <p:cNvSpPr>
            <a:spLocks noGrp="1" noChangeArrowheads="1"/>
          </p:cNvSpPr>
          <p:nvPr>
            <p:ph idx="1"/>
          </p:nvPr>
        </p:nvSpPr>
        <p:spPr>
          <a:xfrm>
            <a:off x="304800" y="1143000"/>
            <a:ext cx="8686800" cy="5334000"/>
          </a:xfrm>
        </p:spPr>
        <p:txBody>
          <a:bodyPr/>
          <a:lstStyle/>
          <a:p>
            <a:pPr>
              <a:lnSpc>
                <a:spcPct val="80000"/>
              </a:lnSpc>
            </a:pPr>
            <a:r>
              <a:rPr lang="en-US" sz="2800" dirty="0" smtClean="0"/>
              <a:t>Deck Officer 		Feb 1989 – Feb 1991</a:t>
            </a:r>
          </a:p>
          <a:p>
            <a:pPr lvl="1">
              <a:lnSpc>
                <a:spcPct val="80000"/>
              </a:lnSpc>
            </a:pPr>
            <a:r>
              <a:rPr lang="en-US" sz="2400" dirty="0" smtClean="0"/>
              <a:t>Atlas </a:t>
            </a:r>
            <a:r>
              <a:rPr lang="en-US" sz="2400" dirty="0" err="1" smtClean="0"/>
              <a:t>Shipmanagement</a:t>
            </a:r>
            <a:r>
              <a:rPr lang="en-US" sz="2400" dirty="0" smtClean="0"/>
              <a:t> Limited, Hong Kong </a:t>
            </a:r>
          </a:p>
          <a:p>
            <a:pPr>
              <a:lnSpc>
                <a:spcPct val="80000"/>
              </a:lnSpc>
            </a:pPr>
            <a:r>
              <a:rPr lang="en-US" sz="2800" dirty="0" smtClean="0"/>
              <a:t>System Analyst	Mar 1994 – Mar 1995</a:t>
            </a:r>
          </a:p>
          <a:p>
            <a:pPr lvl="1">
              <a:lnSpc>
                <a:spcPct val="80000"/>
              </a:lnSpc>
            </a:pPr>
            <a:r>
              <a:rPr lang="en-US" sz="2400" dirty="0" smtClean="0"/>
              <a:t>Deutsche </a:t>
            </a:r>
            <a:r>
              <a:rPr lang="en-US" sz="2400" dirty="0" err="1" smtClean="0"/>
              <a:t>Telepost</a:t>
            </a:r>
            <a:r>
              <a:rPr lang="en-US" sz="2400" dirty="0" smtClean="0"/>
              <a:t> Consultants, Islamabad</a:t>
            </a:r>
          </a:p>
          <a:p>
            <a:pPr>
              <a:lnSpc>
                <a:spcPct val="80000"/>
              </a:lnSpc>
            </a:pPr>
            <a:r>
              <a:rPr lang="en-US" sz="2800" dirty="0" smtClean="0"/>
              <a:t>Deputy Manager	Apr 1995 – Aug 1995</a:t>
            </a:r>
          </a:p>
          <a:p>
            <a:pPr lvl="1">
              <a:lnSpc>
                <a:spcPct val="80000"/>
              </a:lnSpc>
            </a:pPr>
            <a:r>
              <a:rPr lang="en-US" sz="2400" dirty="0" smtClean="0"/>
              <a:t>National Institute of Electronics</a:t>
            </a:r>
          </a:p>
          <a:p>
            <a:pPr>
              <a:lnSpc>
                <a:spcPct val="80000"/>
              </a:lnSpc>
            </a:pPr>
            <a:r>
              <a:rPr lang="en-US" sz="2800" dirty="0" smtClean="0"/>
              <a:t>Lecturer			Sep 1995 – Jan 2007</a:t>
            </a:r>
          </a:p>
          <a:p>
            <a:pPr lvl="1">
              <a:lnSpc>
                <a:spcPct val="80000"/>
              </a:lnSpc>
            </a:pPr>
            <a:r>
              <a:rPr lang="en-US" sz="2400" dirty="0" err="1" smtClean="0"/>
              <a:t>Quaid-i-Azam</a:t>
            </a:r>
            <a:r>
              <a:rPr lang="en-US" sz="2400" dirty="0" smtClean="0"/>
              <a:t> University</a:t>
            </a:r>
          </a:p>
          <a:p>
            <a:pPr>
              <a:lnSpc>
                <a:spcPct val="80000"/>
              </a:lnSpc>
            </a:pPr>
            <a:r>
              <a:rPr lang="en-US" sz="2800" dirty="0" smtClean="0"/>
              <a:t>Head of Department	Jan 2007 – Feb 2012</a:t>
            </a:r>
          </a:p>
          <a:p>
            <a:pPr lvl="1">
              <a:lnSpc>
                <a:spcPct val="80000"/>
              </a:lnSpc>
            </a:pPr>
            <a:r>
              <a:rPr lang="en-US" sz="2400" dirty="0" smtClean="0"/>
              <a:t>Riphah International University</a:t>
            </a:r>
            <a:endParaRPr lang="en-US" sz="2800" dirty="0" smtClean="0"/>
          </a:p>
          <a:p>
            <a:pPr>
              <a:lnSpc>
                <a:spcPct val="80000"/>
              </a:lnSpc>
            </a:pPr>
            <a:r>
              <a:rPr lang="en-US" sz="2800" dirty="0" smtClean="0"/>
              <a:t>Assistant Professor	Feb 2012 to Date</a:t>
            </a:r>
          </a:p>
          <a:p>
            <a:pPr lvl="1">
              <a:lnSpc>
                <a:spcPct val="80000"/>
              </a:lnSpc>
            </a:pPr>
            <a:r>
              <a:rPr lang="en-US" sz="2400" dirty="0" smtClean="0"/>
              <a:t>COMSATS Institute of Information Technology</a:t>
            </a:r>
          </a:p>
          <a:p>
            <a:pPr lvl="1">
              <a:lnSpc>
                <a:spcPct val="80000"/>
              </a:lnSpc>
            </a:pPr>
            <a:r>
              <a:rPr lang="en-US" sz="2400" dirty="0" smtClean="0"/>
              <a:t>Islamabad Campus</a:t>
            </a:r>
          </a:p>
        </p:txBody>
      </p:sp>
      <p:sp>
        <p:nvSpPr>
          <p:cNvPr id="6"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a:t>
            </a:r>
            <a:endParaRPr lang="en-US" dirty="0"/>
          </a:p>
        </p:txBody>
      </p:sp>
      <p:sp>
        <p:nvSpPr>
          <p:cNvPr id="3" name="Content Placeholder 2"/>
          <p:cNvSpPr>
            <a:spLocks noGrp="1"/>
          </p:cNvSpPr>
          <p:nvPr>
            <p:ph idx="1"/>
          </p:nvPr>
        </p:nvSpPr>
        <p:spPr>
          <a:xfrm>
            <a:off x="304800" y="1066800"/>
            <a:ext cx="4648200" cy="5410200"/>
          </a:xfrm>
        </p:spPr>
        <p:txBody>
          <a:bodyPr/>
          <a:lstStyle/>
          <a:p>
            <a:pPr algn="ctr">
              <a:buNone/>
            </a:pPr>
            <a:r>
              <a:rPr lang="en-US" sz="4400" dirty="0" smtClean="0">
                <a:solidFill>
                  <a:srgbClr val="0000CC"/>
                </a:solidFill>
              </a:rPr>
              <a:t>Why are you studying Data Structure and Computer Science </a:t>
            </a:r>
            <a:r>
              <a:rPr lang="en-US" sz="4400" dirty="0" smtClean="0"/>
              <a:t>?</a:t>
            </a:r>
            <a:endParaRPr lang="en-US" sz="4400" dirty="0"/>
          </a:p>
        </p:txBody>
      </p:sp>
      <p:graphicFrame>
        <p:nvGraphicFramePr>
          <p:cNvPr id="1027" name="Object 3"/>
          <p:cNvGraphicFramePr>
            <a:graphicFrameLocks noChangeAspect="1"/>
          </p:cNvGraphicFramePr>
          <p:nvPr/>
        </p:nvGraphicFramePr>
        <p:xfrm>
          <a:off x="5334000" y="1219199"/>
          <a:ext cx="3346450" cy="5439187"/>
        </p:xfrm>
        <a:graphic>
          <a:graphicData uri="http://schemas.openxmlformats.org/presentationml/2006/ole">
            <p:oleObj spid="_x0000_s1027" name="Clip" r:id="rId3" imgW="7822440" imgH="11737800" progId="">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Are these your Motivations?</a:t>
            </a:r>
            <a:endParaRPr lang="en-US" dirty="0"/>
          </a:p>
        </p:txBody>
      </p:sp>
      <p:sp>
        <p:nvSpPr>
          <p:cNvPr id="3" name="Content Placeholder 2"/>
          <p:cNvSpPr>
            <a:spLocks noGrp="1"/>
          </p:cNvSpPr>
          <p:nvPr>
            <p:ph idx="1"/>
          </p:nvPr>
        </p:nvSpPr>
        <p:spPr/>
        <p:txBody>
          <a:bodyPr/>
          <a:lstStyle/>
          <a:p>
            <a:pPr>
              <a:lnSpc>
                <a:spcPct val="90000"/>
              </a:lnSpc>
            </a:pPr>
            <a:r>
              <a:rPr lang="en-US" sz="3200" dirty="0" smtClean="0"/>
              <a:t>Motivations is a feeling of enthusiasm, interest, or commitment that makes somebody want to do something, or something that causes such a feeling </a:t>
            </a:r>
          </a:p>
          <a:p>
            <a:pPr lvl="8">
              <a:lnSpc>
                <a:spcPct val="90000"/>
              </a:lnSpc>
            </a:pPr>
            <a:r>
              <a:rPr lang="en-US" b="1" dirty="0" smtClean="0"/>
              <a:t> </a:t>
            </a:r>
            <a:r>
              <a:rPr lang="en-US" b="1" dirty="0" smtClean="0">
                <a:solidFill>
                  <a:srgbClr val="0000CC"/>
                </a:solidFill>
              </a:rPr>
              <a:t>Encarta Dictionary</a:t>
            </a:r>
            <a:endParaRPr lang="en-US" dirty="0" smtClean="0">
              <a:solidFill>
                <a:srgbClr val="0000CC"/>
              </a:solidFill>
            </a:endParaRPr>
          </a:p>
          <a:p>
            <a:pPr>
              <a:lnSpc>
                <a:spcPct val="90000"/>
              </a:lnSpc>
            </a:pPr>
            <a:r>
              <a:rPr lang="en-US" sz="3200" dirty="0" smtClean="0"/>
              <a:t>Because many people take it</a:t>
            </a:r>
          </a:p>
          <a:p>
            <a:pPr>
              <a:lnSpc>
                <a:spcPct val="90000"/>
              </a:lnSpc>
            </a:pPr>
            <a:r>
              <a:rPr lang="en-US" sz="3200" dirty="0" smtClean="0"/>
              <a:t>Just a random choice, no particular reasons</a:t>
            </a:r>
          </a:p>
          <a:p>
            <a:pPr>
              <a:lnSpc>
                <a:spcPct val="90000"/>
              </a:lnSpc>
            </a:pPr>
            <a:r>
              <a:rPr lang="en-US" sz="3200" dirty="0" smtClean="0"/>
              <a:t>A required course</a:t>
            </a:r>
          </a:p>
          <a:p>
            <a:pPr>
              <a:lnSpc>
                <a:spcPct val="90000"/>
              </a:lnSpc>
            </a:pPr>
            <a:r>
              <a:rPr lang="en-US" sz="3200" dirty="0" smtClean="0"/>
              <a:t>I failed </a:t>
            </a:r>
            <a:r>
              <a:rPr lang="en-US" b="1" dirty="0" smtClean="0">
                <a:hlinkClick r:id="rId2"/>
              </a:rPr>
              <a:t>CSC211</a:t>
            </a:r>
            <a:r>
              <a:rPr lang="en-US" sz="3200" dirty="0" smtClean="0"/>
              <a:t> before; </a:t>
            </a:r>
            <a:endParaRPr lang="en-US" sz="3200" b="1" dirty="0" smtClean="0">
              <a:solidFill>
                <a:srgbClr val="FF0066"/>
              </a:solidFill>
            </a:endParaRPr>
          </a:p>
          <a:p>
            <a:pPr>
              <a:lnSpc>
                <a:spcPct val="90000"/>
              </a:lnSpc>
            </a:pPr>
            <a:r>
              <a:rPr lang="en-US" sz="3200" dirty="0" smtClean="0"/>
              <a:t>Want to be taught by a tough instructor </a:t>
            </a:r>
          </a:p>
          <a:p>
            <a:pPr>
              <a:lnSpc>
                <a:spcPct val="90000"/>
              </a:lnSpc>
            </a:pPr>
            <a:r>
              <a:rPr lang="en-US" sz="3200" dirty="0" smtClean="0"/>
              <a:t>More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pPr eaLnBrk="1" hangingPunct="1"/>
            <a:r>
              <a:rPr lang="en-US" sz="3600" smtClean="0"/>
              <a:t> I believe your REAL motivation is ...</a:t>
            </a:r>
          </a:p>
        </p:txBody>
      </p:sp>
      <p:graphicFrame>
        <p:nvGraphicFramePr>
          <p:cNvPr id="2050" name="Object 3"/>
          <p:cNvGraphicFramePr>
            <a:graphicFrameLocks noChangeAspect="1"/>
          </p:cNvGraphicFramePr>
          <p:nvPr/>
        </p:nvGraphicFramePr>
        <p:xfrm>
          <a:off x="1195388" y="2743200"/>
          <a:ext cx="3376612" cy="3576638"/>
        </p:xfrm>
        <a:graphic>
          <a:graphicData uri="http://schemas.openxmlformats.org/presentationml/2006/ole">
            <p:oleObj spid="_x0000_s2050" name="Clip" r:id="rId4" imgW="16500240" imgH="14188320" progId="">
              <p:embed/>
            </p:oleObj>
          </a:graphicData>
        </a:graphic>
      </p:graphicFrame>
      <p:sp>
        <p:nvSpPr>
          <p:cNvPr id="2052" name="Text Box 4"/>
          <p:cNvSpPr txBox="1">
            <a:spLocks noChangeArrowheads="1"/>
          </p:cNvSpPr>
          <p:nvPr/>
        </p:nvSpPr>
        <p:spPr bwMode="auto">
          <a:xfrm>
            <a:off x="4924425" y="2133600"/>
            <a:ext cx="2898550" cy="830997"/>
          </a:xfrm>
          <a:prstGeom prst="rect">
            <a:avLst/>
          </a:prstGeom>
          <a:noFill/>
          <a:ln w="12700">
            <a:noFill/>
            <a:miter lim="800000"/>
            <a:headEnd/>
            <a:tailEnd/>
          </a:ln>
        </p:spPr>
        <p:txBody>
          <a:bodyPr wrap="none">
            <a:spAutoFit/>
          </a:bodyPr>
          <a:lstStyle/>
          <a:p>
            <a:pPr defTabSz="762000" eaLnBrk="0" hangingPunct="0"/>
            <a:r>
              <a:rPr lang="en-US" sz="2400" dirty="0">
                <a:effectLst/>
                <a:latin typeface="Comic Sans MS" pitchFamily="66" charset="0"/>
              </a:rPr>
              <a:t>I take it because I</a:t>
            </a:r>
          </a:p>
          <a:p>
            <a:pPr defTabSz="762000" eaLnBrk="0" hangingPunct="0"/>
            <a:r>
              <a:rPr lang="en-US" sz="2400" dirty="0">
                <a:effectLst/>
                <a:latin typeface="Comic Sans MS" pitchFamily="66" charset="0"/>
              </a:rPr>
              <a:t>am interested</a:t>
            </a:r>
          </a:p>
        </p:txBody>
      </p:sp>
      <p:sp>
        <p:nvSpPr>
          <p:cNvPr id="2053" name="AutoShape 5"/>
          <p:cNvSpPr>
            <a:spLocks noChangeArrowheads="1"/>
          </p:cNvSpPr>
          <p:nvPr/>
        </p:nvSpPr>
        <p:spPr bwMode="auto">
          <a:xfrm>
            <a:off x="3938588" y="1752600"/>
            <a:ext cx="4852987" cy="1524000"/>
          </a:xfrm>
          <a:prstGeom prst="cloudCallout">
            <a:avLst>
              <a:gd name="adj1" fmla="val -44023"/>
              <a:gd name="adj2" fmla="val 58023"/>
            </a:avLst>
          </a:prstGeom>
          <a:noFill/>
          <a:ln w="12700">
            <a:solidFill>
              <a:schemeClr val="tx1"/>
            </a:solidFill>
            <a:round/>
            <a:headEnd/>
            <a:tailEnd/>
          </a:ln>
        </p:spPr>
        <p:txBody>
          <a:bodyPr wrap="none" anchor="ctr"/>
          <a:lstStyle/>
          <a:p>
            <a:pPr algn="ctr" defTabSz="762000" eaLnBrk="0" hangingPunct="0"/>
            <a:endParaRPr lang="en-US" sz="2400">
              <a:latin typeface="Comic Sans MS" pitchFamily="66" charset="0"/>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Details</a:t>
            </a:r>
            <a:endParaRPr lang="en-US" dirty="0"/>
          </a:p>
        </p:txBody>
      </p:sp>
      <p:sp>
        <p:nvSpPr>
          <p:cNvPr id="3" name="Content Placeholder 2"/>
          <p:cNvSpPr>
            <a:spLocks noGrp="1"/>
          </p:cNvSpPr>
          <p:nvPr>
            <p:ph idx="1"/>
          </p:nvPr>
        </p:nvSpPr>
        <p:spPr/>
        <p:txBody>
          <a:bodyPr/>
          <a:lstStyle/>
          <a:p>
            <a:pPr>
              <a:lnSpc>
                <a:spcPct val="80000"/>
              </a:lnSpc>
            </a:pPr>
            <a:r>
              <a:rPr lang="en-US" altLang="zh-TW" sz="3200" dirty="0" smtClean="0">
                <a:solidFill>
                  <a:srgbClr val="0000CC"/>
                </a:solidFill>
                <a:ea typeface="新細明體" pitchFamily="18" charset="-120"/>
              </a:rPr>
              <a:t>Course Code</a:t>
            </a:r>
            <a:r>
              <a:rPr lang="en-US" altLang="zh-TW" sz="3200" dirty="0" smtClean="0">
                <a:ea typeface="新細明體" pitchFamily="18" charset="-120"/>
              </a:rPr>
              <a:t>: 		CSC 211</a:t>
            </a:r>
          </a:p>
          <a:p>
            <a:pPr>
              <a:lnSpc>
                <a:spcPct val="80000"/>
              </a:lnSpc>
            </a:pPr>
            <a:endParaRPr lang="en-US" altLang="zh-TW" sz="3200" dirty="0" smtClean="0">
              <a:ea typeface="新細明體" pitchFamily="18" charset="-120"/>
            </a:endParaRPr>
          </a:p>
          <a:p>
            <a:pPr>
              <a:lnSpc>
                <a:spcPct val="80000"/>
              </a:lnSpc>
            </a:pPr>
            <a:r>
              <a:rPr lang="en-US" altLang="zh-TW" sz="3200" dirty="0" smtClean="0">
                <a:solidFill>
                  <a:srgbClr val="0000CC"/>
                </a:solidFill>
                <a:ea typeface="新細明體" pitchFamily="18" charset="-120"/>
              </a:rPr>
              <a:t>Course Title</a:t>
            </a:r>
            <a:r>
              <a:rPr lang="en-US" altLang="zh-TW" sz="3200" dirty="0" smtClean="0">
                <a:ea typeface="新細明體" pitchFamily="18" charset="-120"/>
              </a:rPr>
              <a:t>:			Data Structures</a:t>
            </a:r>
            <a:endParaRPr lang="en-US" altLang="zh-TW" sz="3200" dirty="0" smtClean="0">
              <a:solidFill>
                <a:srgbClr val="C00000"/>
              </a:solidFill>
              <a:ea typeface="新細明體" pitchFamily="18" charset="-120"/>
            </a:endParaRPr>
          </a:p>
          <a:p>
            <a:pPr>
              <a:lnSpc>
                <a:spcPct val="80000"/>
              </a:lnSpc>
            </a:pPr>
            <a:endParaRPr lang="en-US" altLang="zh-TW" sz="3200" dirty="0" smtClean="0">
              <a:ea typeface="新細明體" pitchFamily="18" charset="-120"/>
            </a:endParaRPr>
          </a:p>
          <a:p>
            <a:pPr>
              <a:lnSpc>
                <a:spcPct val="80000"/>
              </a:lnSpc>
            </a:pPr>
            <a:r>
              <a:rPr lang="en-US" altLang="zh-TW" sz="3200" dirty="0" smtClean="0">
                <a:solidFill>
                  <a:srgbClr val="0000CC"/>
                </a:solidFill>
                <a:ea typeface="新細明體" pitchFamily="18" charset="-120"/>
              </a:rPr>
              <a:t>Credit Hours</a:t>
            </a:r>
            <a:r>
              <a:rPr lang="en-US" altLang="zh-TW" sz="3200" dirty="0" smtClean="0">
                <a:ea typeface="新細明體" pitchFamily="18" charset="-120"/>
              </a:rPr>
              <a:t>: 		3 + 1</a:t>
            </a:r>
          </a:p>
          <a:p>
            <a:pPr>
              <a:lnSpc>
                <a:spcPct val="80000"/>
              </a:lnSpc>
            </a:pPr>
            <a:r>
              <a:rPr lang="en-US" altLang="zh-TW" sz="3200" dirty="0" smtClean="0">
                <a:solidFill>
                  <a:srgbClr val="0000CC"/>
                </a:solidFill>
                <a:ea typeface="新細明體" pitchFamily="18" charset="-120"/>
              </a:rPr>
              <a:t>Course Prerequisites</a:t>
            </a:r>
            <a:r>
              <a:rPr lang="en-US" altLang="zh-TW" sz="3200" dirty="0" smtClean="0">
                <a:ea typeface="新細明體" pitchFamily="18" charset="-120"/>
              </a:rPr>
              <a:t>	CSC141</a:t>
            </a:r>
          </a:p>
          <a:p>
            <a:pPr>
              <a:lnSpc>
                <a:spcPct val="80000"/>
              </a:lnSpc>
            </a:pPr>
            <a:r>
              <a:rPr lang="en-US" altLang="zh-TW" sz="3200" dirty="0" smtClean="0">
                <a:solidFill>
                  <a:srgbClr val="0000CC"/>
                </a:solidFill>
                <a:ea typeface="新細明體" pitchFamily="18" charset="-120"/>
              </a:rPr>
              <a:t>Course Objectives</a:t>
            </a:r>
            <a:r>
              <a:rPr lang="en-US" altLang="zh-TW" sz="3200" dirty="0" smtClean="0">
                <a:ea typeface="新細明體" pitchFamily="18" charset="-120"/>
              </a:rPr>
              <a:t>: </a:t>
            </a:r>
          </a:p>
          <a:p>
            <a:pPr>
              <a:buNone/>
            </a:pPr>
            <a:r>
              <a:rPr lang="en-US" sz="3200" dirty="0" smtClean="0"/>
              <a:t>	The course is designed to teach students structures and schemes, which allow them to write programs to efficiently manipulate, store, and retrieve data.</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Description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recent years the subject of </a:t>
            </a:r>
            <a:r>
              <a:rPr lang="en-US" dirty="0" smtClean="0">
                <a:solidFill>
                  <a:srgbClr val="0000CC"/>
                </a:solidFill>
              </a:rPr>
              <a:t>computer programming</a:t>
            </a:r>
            <a:r>
              <a:rPr lang="en-US" dirty="0" smtClean="0"/>
              <a:t> has been recognized as a discipline whose mastery is fundamental and crucial to the success of many engineering projects and which is amenable to scientific treatment and presentation. </a:t>
            </a:r>
          </a:p>
          <a:p>
            <a:r>
              <a:rPr lang="en-US" dirty="0" smtClean="0"/>
              <a:t>It has advanced from a </a:t>
            </a:r>
            <a:r>
              <a:rPr lang="en-US" dirty="0" smtClean="0">
                <a:solidFill>
                  <a:srgbClr val="0000CC"/>
                </a:solidFill>
              </a:rPr>
              <a:t>craft </a:t>
            </a:r>
            <a:r>
              <a:rPr lang="en-US" dirty="0" smtClean="0"/>
              <a:t>to an </a:t>
            </a:r>
            <a:r>
              <a:rPr lang="en-US" dirty="0" smtClean="0">
                <a:solidFill>
                  <a:srgbClr val="0000CC"/>
                </a:solidFill>
              </a:rPr>
              <a:t>academic discipline</a:t>
            </a:r>
          </a:p>
          <a:p>
            <a:r>
              <a:rPr lang="en-US" dirty="0" smtClean="0"/>
              <a:t>it is abundantly clear that a </a:t>
            </a:r>
            <a:r>
              <a:rPr lang="en-US" dirty="0" smtClean="0">
                <a:solidFill>
                  <a:srgbClr val="0000CC"/>
                </a:solidFill>
              </a:rPr>
              <a:t>systematic and scientific approach</a:t>
            </a:r>
            <a:r>
              <a:rPr lang="en-US" dirty="0" smtClean="0"/>
              <a:t> to </a:t>
            </a:r>
            <a:r>
              <a:rPr lang="en-US" dirty="0" smtClean="0">
                <a:solidFill>
                  <a:srgbClr val="0000CC"/>
                </a:solidFill>
              </a:rPr>
              <a:t>program construction </a:t>
            </a:r>
            <a:r>
              <a:rPr lang="en-US" dirty="0" smtClean="0"/>
              <a:t>primarily has a bearing in the case of large, complex programs which involve complicated sets of data. </a:t>
            </a:r>
          </a:p>
          <a:p>
            <a:r>
              <a:rPr lang="en-US" dirty="0" smtClean="0"/>
              <a:t>Hence, a </a:t>
            </a:r>
            <a:r>
              <a:rPr lang="en-US" dirty="0" smtClean="0">
                <a:solidFill>
                  <a:srgbClr val="0000CC"/>
                </a:solidFill>
              </a:rPr>
              <a:t>methodology of programming </a:t>
            </a:r>
            <a:r>
              <a:rPr lang="en-US" dirty="0" smtClean="0"/>
              <a:t>is also bound to include all aspects of data structuring.</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Objectives</a:t>
            </a:r>
            <a:endParaRPr lang="en-US" dirty="0"/>
          </a:p>
        </p:txBody>
      </p:sp>
      <p:sp>
        <p:nvSpPr>
          <p:cNvPr id="3" name="Content Placeholder 2"/>
          <p:cNvSpPr>
            <a:spLocks noGrp="1"/>
          </p:cNvSpPr>
          <p:nvPr>
            <p:ph idx="1"/>
          </p:nvPr>
        </p:nvSpPr>
        <p:spPr/>
        <p:txBody>
          <a:bodyPr>
            <a:normAutofit lnSpcReduction="10000"/>
          </a:bodyPr>
          <a:lstStyle/>
          <a:p>
            <a:r>
              <a:rPr lang="en-US" dirty="0" smtClean="0"/>
              <a:t>To </a:t>
            </a:r>
            <a:r>
              <a:rPr lang="en-US" dirty="0" smtClean="0">
                <a:solidFill>
                  <a:srgbClr val="0000CC"/>
                </a:solidFill>
              </a:rPr>
              <a:t>extend</a:t>
            </a:r>
            <a:r>
              <a:rPr lang="en-US" dirty="0" smtClean="0"/>
              <a:t> and </a:t>
            </a:r>
            <a:r>
              <a:rPr lang="en-US" dirty="0" smtClean="0">
                <a:solidFill>
                  <a:srgbClr val="0000CC"/>
                </a:solidFill>
              </a:rPr>
              <a:t>deepen</a:t>
            </a:r>
            <a:r>
              <a:rPr lang="en-US" dirty="0" smtClean="0"/>
              <a:t> the student's knowledge and understanding of algorithms and data structures and the associated design and analysis techniques</a:t>
            </a:r>
          </a:p>
          <a:p>
            <a:r>
              <a:rPr lang="en-US" dirty="0" smtClean="0"/>
              <a:t>To </a:t>
            </a:r>
            <a:r>
              <a:rPr lang="en-US" dirty="0" smtClean="0">
                <a:solidFill>
                  <a:srgbClr val="0000CC"/>
                </a:solidFill>
              </a:rPr>
              <a:t>examine</a:t>
            </a:r>
            <a:r>
              <a:rPr lang="en-US" dirty="0" smtClean="0"/>
              <a:t> previously studied algorithms and data structures more rigorously and </a:t>
            </a:r>
            <a:r>
              <a:rPr lang="en-US" dirty="0" smtClean="0">
                <a:solidFill>
                  <a:srgbClr val="0000CC"/>
                </a:solidFill>
              </a:rPr>
              <a:t>introduce</a:t>
            </a:r>
            <a:r>
              <a:rPr lang="en-US" dirty="0" smtClean="0"/>
              <a:t> the student to "new" algorithms and data structures. </a:t>
            </a:r>
          </a:p>
          <a:p>
            <a:r>
              <a:rPr lang="en-US" dirty="0" smtClean="0"/>
              <a:t>It </a:t>
            </a:r>
            <a:r>
              <a:rPr lang="en-US" dirty="0" smtClean="0">
                <a:solidFill>
                  <a:srgbClr val="0000CC"/>
                </a:solidFill>
              </a:rPr>
              <a:t>focuses</a:t>
            </a:r>
            <a:r>
              <a:rPr lang="en-US" dirty="0" smtClean="0"/>
              <a:t> the student's attention on the design of program structures that are </a:t>
            </a:r>
            <a:r>
              <a:rPr lang="en-US" dirty="0" smtClean="0">
                <a:solidFill>
                  <a:srgbClr val="0000CC"/>
                </a:solidFill>
              </a:rPr>
              <a:t>correct</a:t>
            </a:r>
            <a:r>
              <a:rPr lang="en-US" dirty="0" smtClean="0"/>
              <a:t>, </a:t>
            </a:r>
            <a:r>
              <a:rPr lang="en-US" dirty="0" smtClean="0">
                <a:solidFill>
                  <a:srgbClr val="0000CC"/>
                </a:solidFill>
              </a:rPr>
              <a:t>efficient</a:t>
            </a:r>
            <a:r>
              <a:rPr lang="en-US" dirty="0" smtClean="0"/>
              <a:t> in </a:t>
            </a:r>
            <a:r>
              <a:rPr lang="en-US" dirty="0" smtClean="0">
                <a:solidFill>
                  <a:srgbClr val="0000CC"/>
                </a:solidFill>
              </a:rPr>
              <a:t>both time and space utilization</a:t>
            </a:r>
            <a:r>
              <a:rPr lang="en-US" dirty="0" smtClean="0"/>
              <a:t>, and defined in terms of appropriate </a:t>
            </a:r>
            <a:r>
              <a:rPr lang="en-US" dirty="0" smtClean="0">
                <a:solidFill>
                  <a:srgbClr val="0000CC"/>
                </a:solidFill>
              </a:rPr>
              <a:t>abstractions</a:t>
            </a:r>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Upon completion of this course, a successful student will be able to:</a:t>
            </a:r>
          </a:p>
          <a:p>
            <a:pPr lvl="1"/>
            <a:r>
              <a:rPr lang="en-US" dirty="0" smtClean="0"/>
              <a:t>Describe the strengths and limitations of linear data structures, trees, graphs, and hash tables</a:t>
            </a:r>
          </a:p>
          <a:p>
            <a:pPr lvl="1"/>
            <a:r>
              <a:rPr lang="en-US" dirty="0" smtClean="0"/>
              <a:t>Select appropriate data structures for a </a:t>
            </a:r>
            <a:r>
              <a:rPr lang="en-US" dirty="0" err="1" smtClean="0"/>
              <a:t>speciﬁed</a:t>
            </a:r>
            <a:r>
              <a:rPr lang="en-US" dirty="0" smtClean="0"/>
              <a:t> problem</a:t>
            </a:r>
          </a:p>
          <a:p>
            <a:pPr lvl="1"/>
            <a:r>
              <a:rPr lang="en-US" dirty="0" smtClean="0"/>
              <a:t>Compare and contrast the basic data structures used in Computer Science: lists, stacks, queues, trees and graphs</a:t>
            </a:r>
          </a:p>
          <a:p>
            <a:pPr lvl="1"/>
            <a:r>
              <a:rPr lang="en-US" dirty="0" smtClean="0"/>
              <a:t>Describe classic sorting techniques</a:t>
            </a:r>
          </a:p>
          <a:p>
            <a:pPr lvl="1"/>
            <a:r>
              <a:rPr lang="en-US" dirty="0" smtClean="0"/>
              <a:t>Recognize when and how to use the following data structures: arrays, linked lists, stacks, queues and binary trees. </a:t>
            </a:r>
          </a:p>
          <a:p>
            <a:pPr lvl="1"/>
            <a:r>
              <a:rPr lang="en-US" dirty="0" smtClean="0"/>
              <a:t>Identify and implement the basic operations for manipulating each type of data structure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fontScale="92500"/>
          </a:bodyPr>
          <a:lstStyle/>
          <a:p>
            <a:r>
              <a:rPr lang="en-US" dirty="0" smtClean="0"/>
              <a:t>Upon completion of this course, a successful student will be able to:</a:t>
            </a:r>
          </a:p>
          <a:p>
            <a:pPr lvl="1"/>
            <a:r>
              <a:rPr lang="en-US" sz="2400" dirty="0" smtClean="0"/>
              <a:t>Perform sequential searching, binary searching and hashing algorithms.  </a:t>
            </a:r>
          </a:p>
          <a:p>
            <a:pPr lvl="1"/>
            <a:r>
              <a:rPr lang="en-US" sz="2400" dirty="0" smtClean="0"/>
              <a:t>Apply various sorting algorithms including bubble, insertion, selection </a:t>
            </a:r>
            <a:r>
              <a:rPr lang="en-US" sz="2400" smtClean="0"/>
              <a:t>and quick sort</a:t>
            </a:r>
            <a:r>
              <a:rPr lang="en-US" sz="2400" dirty="0" smtClean="0"/>
              <a:t>.</a:t>
            </a:r>
          </a:p>
          <a:p>
            <a:pPr lvl="1"/>
            <a:r>
              <a:rPr lang="en-US" sz="2400" dirty="0" smtClean="0"/>
              <a:t>Understand recursion and be able to give examples of its use </a:t>
            </a:r>
          </a:p>
          <a:p>
            <a:pPr lvl="1"/>
            <a:r>
              <a:rPr lang="en-US" sz="2400" dirty="0" smtClean="0"/>
              <a:t>Use dynamic data structures </a:t>
            </a:r>
          </a:p>
          <a:p>
            <a:pPr lvl="1"/>
            <a:r>
              <a:rPr lang="en-US" sz="2400" dirty="0" smtClean="0"/>
              <a:t>Know the standard Abstract Data Types, and their implementations</a:t>
            </a:r>
          </a:p>
          <a:p>
            <a:pPr lvl="1"/>
            <a:r>
              <a:rPr lang="en-US" sz="2400" dirty="0" smtClean="0"/>
              <a:t>Students will be introduced to (and will have a basic understanding of) issues and techniques for the assessment of the correctness and efficiency</a:t>
            </a:r>
            <a:r>
              <a:rPr lang="en-US" sz="2400" u="sng" dirty="0" smtClean="0"/>
              <a:t> </a:t>
            </a:r>
            <a:r>
              <a:rPr lang="en-US" sz="2400" dirty="0" smtClean="0"/>
              <a:t>of programs.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 - I</a:t>
            </a:r>
            <a:endParaRPr lang="en-US" dirty="0"/>
          </a:p>
        </p:txBody>
      </p:sp>
      <p:sp>
        <p:nvSpPr>
          <p:cNvPr id="3" name="Content Placeholder 2"/>
          <p:cNvSpPr>
            <a:spLocks noGrp="1"/>
          </p:cNvSpPr>
          <p:nvPr>
            <p:ph idx="1"/>
          </p:nvPr>
        </p:nvSpPr>
        <p:spPr/>
        <p:txBody>
          <a:bodyPr>
            <a:normAutofit lnSpcReduction="10000"/>
          </a:bodyPr>
          <a:lstStyle/>
          <a:p>
            <a:r>
              <a:rPr lang="en-US" dirty="0" smtClean="0"/>
              <a:t>Introduction to data structures</a:t>
            </a:r>
          </a:p>
          <a:p>
            <a:r>
              <a:rPr lang="en-US" dirty="0" smtClean="0"/>
              <a:t>Linear and non-linear data structures</a:t>
            </a:r>
          </a:p>
          <a:p>
            <a:r>
              <a:rPr lang="en-US" dirty="0" smtClean="0"/>
              <a:t>Arrays and pointers</a:t>
            </a:r>
          </a:p>
          <a:p>
            <a:r>
              <a:rPr lang="en-US" dirty="0" smtClean="0"/>
              <a:t>List data structure</a:t>
            </a:r>
          </a:p>
          <a:p>
            <a:r>
              <a:rPr lang="en-US" dirty="0" smtClean="0"/>
              <a:t>Singly linked list</a:t>
            </a:r>
          </a:p>
          <a:p>
            <a:r>
              <a:rPr lang="en-US" dirty="0" smtClean="0"/>
              <a:t>Doubly linked list</a:t>
            </a:r>
          </a:p>
          <a:p>
            <a:r>
              <a:rPr lang="en-US" dirty="0" smtClean="0"/>
              <a:t>Analysis of List data structures</a:t>
            </a:r>
          </a:p>
          <a:p>
            <a:r>
              <a:rPr lang="en-US" dirty="0" smtClean="0"/>
              <a:t>Circular linked list</a:t>
            </a:r>
          </a:p>
          <a:p>
            <a:r>
              <a:rPr lang="en-US" dirty="0" smtClean="0"/>
              <a:t>Stack; Implementation of stack using arrays and linked list</a:t>
            </a:r>
          </a:p>
          <a:p>
            <a:r>
              <a:rPr lang="en-US" dirty="0" smtClean="0"/>
              <a:t> Applications of a stack</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Outline - II</a:t>
            </a:r>
            <a:endParaRPr lang="en-US" dirty="0"/>
          </a:p>
        </p:txBody>
      </p:sp>
      <p:sp>
        <p:nvSpPr>
          <p:cNvPr id="3" name="Content Placeholder 2"/>
          <p:cNvSpPr>
            <a:spLocks noGrp="1"/>
          </p:cNvSpPr>
          <p:nvPr>
            <p:ph idx="1"/>
          </p:nvPr>
        </p:nvSpPr>
        <p:spPr/>
        <p:txBody>
          <a:bodyPr>
            <a:normAutofit lnSpcReduction="10000"/>
          </a:bodyPr>
          <a:lstStyle/>
          <a:p>
            <a:r>
              <a:rPr lang="en-US" dirty="0" smtClean="0"/>
              <a:t>Infix to postfix conversion</a:t>
            </a:r>
          </a:p>
          <a:p>
            <a:r>
              <a:rPr lang="en-US" dirty="0" smtClean="0"/>
              <a:t>Evaluation of postfix expressions</a:t>
            </a:r>
          </a:p>
          <a:p>
            <a:r>
              <a:rPr lang="en-US" dirty="0" smtClean="0"/>
              <a:t>Queues; Implementation of queues using arrays and linked list</a:t>
            </a:r>
          </a:p>
          <a:p>
            <a:r>
              <a:rPr lang="en-US" dirty="0" smtClean="0"/>
              <a:t>Circular Queues; Priority Queues;</a:t>
            </a:r>
          </a:p>
          <a:p>
            <a:r>
              <a:rPr lang="en-US" dirty="0" smtClean="0"/>
              <a:t>Trees; Tree traversals; Binary search trees and implementation</a:t>
            </a:r>
          </a:p>
          <a:p>
            <a:r>
              <a:rPr lang="en-US" dirty="0" smtClean="0"/>
              <a:t>Heaps and Heap sort; </a:t>
            </a:r>
          </a:p>
          <a:p>
            <a:r>
              <a:rPr lang="en-US" dirty="0" smtClean="0"/>
              <a:t>Graphs; Minimum spanning trees; </a:t>
            </a:r>
          </a:p>
          <a:p>
            <a:r>
              <a:rPr lang="en-US" dirty="0" smtClean="0"/>
              <a:t>Hashing</a:t>
            </a:r>
          </a:p>
          <a:p>
            <a:r>
              <a:rPr lang="en-US" dirty="0" smtClean="0"/>
              <a:t>Files</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Books</a:t>
            </a:r>
            <a:endParaRPr lang="en-US" dirty="0"/>
          </a:p>
        </p:txBody>
      </p:sp>
      <p:sp>
        <p:nvSpPr>
          <p:cNvPr id="3" name="Content Placeholder 2"/>
          <p:cNvSpPr>
            <a:spLocks noGrp="1"/>
          </p:cNvSpPr>
          <p:nvPr>
            <p:ph idx="1"/>
          </p:nvPr>
        </p:nvSpPr>
        <p:spPr>
          <a:xfrm>
            <a:off x="304800" y="1219200"/>
            <a:ext cx="8534400" cy="5334000"/>
          </a:xfrm>
        </p:spPr>
        <p:txBody>
          <a:bodyPr>
            <a:normAutofit fontScale="77500" lnSpcReduction="20000"/>
          </a:bodyPr>
          <a:lstStyle/>
          <a:p>
            <a:pPr>
              <a:lnSpc>
                <a:spcPct val="120000"/>
              </a:lnSpc>
              <a:buNone/>
            </a:pPr>
            <a:r>
              <a:rPr lang="en-US" altLang="zh-TW" sz="3200" b="1" u="sng" dirty="0" smtClean="0">
                <a:solidFill>
                  <a:srgbClr val="000099"/>
                </a:solidFill>
                <a:ea typeface="新細明體" pitchFamily="18" charset="-120"/>
              </a:rPr>
              <a:t>Textbooks:</a:t>
            </a:r>
            <a:r>
              <a:rPr lang="en-US" altLang="zh-TW" sz="3200" dirty="0" smtClean="0">
                <a:ea typeface="新細明體" pitchFamily="18" charset="-120"/>
              </a:rPr>
              <a:t> </a:t>
            </a:r>
          </a:p>
          <a:p>
            <a:pPr>
              <a:lnSpc>
                <a:spcPct val="120000"/>
              </a:lnSpc>
            </a:pPr>
            <a:r>
              <a:rPr lang="en-US" altLang="zh-TW" sz="3200" dirty="0" smtClean="0">
                <a:ea typeface="新細明體" pitchFamily="18" charset="-120"/>
              </a:rPr>
              <a:t>R. Kruse, C.L. </a:t>
            </a:r>
            <a:r>
              <a:rPr lang="en-US" altLang="zh-TW" sz="3200" dirty="0" err="1" smtClean="0">
                <a:ea typeface="新細明體" pitchFamily="18" charset="-120"/>
              </a:rPr>
              <a:t>Tondo</a:t>
            </a:r>
            <a:r>
              <a:rPr lang="en-US" altLang="zh-TW" sz="3200" dirty="0" smtClean="0">
                <a:ea typeface="新細明體" pitchFamily="18" charset="-120"/>
              </a:rPr>
              <a:t>, B. Leung </a:t>
            </a:r>
            <a:r>
              <a:rPr lang="en-US" altLang="zh-TW" sz="3200" i="1" dirty="0" smtClean="0">
                <a:solidFill>
                  <a:srgbClr val="0000CC"/>
                </a:solidFill>
                <a:ea typeface="新細明體" pitchFamily="18" charset="-120"/>
              </a:rPr>
              <a:t>Data Structures &amp; Program Design in C</a:t>
            </a:r>
            <a:r>
              <a:rPr lang="en-US" altLang="zh-TW" sz="3200" dirty="0" smtClean="0">
                <a:ea typeface="新細明體" pitchFamily="18" charset="-120"/>
              </a:rPr>
              <a:t>, 2nd Edition, Pearson Education Inc. India , 2007</a:t>
            </a:r>
          </a:p>
          <a:p>
            <a:pPr>
              <a:lnSpc>
                <a:spcPct val="120000"/>
              </a:lnSpc>
            </a:pPr>
            <a:r>
              <a:rPr lang="en-US" altLang="zh-TW" sz="3200" dirty="0" smtClean="0">
                <a:ea typeface="新細明體" pitchFamily="18" charset="-120"/>
              </a:rPr>
              <a:t>Mark A. Weiss, </a:t>
            </a:r>
            <a:r>
              <a:rPr lang="en-US" altLang="zh-TW" sz="3200" i="1" dirty="0" smtClean="0">
                <a:solidFill>
                  <a:srgbClr val="0000CC"/>
                </a:solidFill>
                <a:ea typeface="新細明體" pitchFamily="18" charset="-120"/>
              </a:rPr>
              <a:t>Data Structures and Algorithm Analysis in C</a:t>
            </a:r>
            <a:r>
              <a:rPr lang="en-US" altLang="zh-TW" sz="3200" dirty="0" smtClean="0">
                <a:ea typeface="新細明體" pitchFamily="18" charset="-120"/>
              </a:rPr>
              <a:t>, 2</a:t>
            </a:r>
            <a:r>
              <a:rPr lang="en-US" altLang="zh-TW" sz="3200" baseline="30000" dirty="0" smtClean="0">
                <a:ea typeface="新細明體" pitchFamily="18" charset="-120"/>
              </a:rPr>
              <a:t>nd</a:t>
            </a:r>
            <a:r>
              <a:rPr lang="en-US" altLang="zh-TW" sz="3200" dirty="0" smtClean="0">
                <a:ea typeface="新細明體" pitchFamily="18" charset="-120"/>
              </a:rPr>
              <a:t> Edition, Pearson Education Inc. India, 1997 .</a:t>
            </a:r>
          </a:p>
          <a:p>
            <a:pPr>
              <a:lnSpc>
                <a:spcPct val="80000"/>
              </a:lnSpc>
            </a:pPr>
            <a:endParaRPr lang="en-US" altLang="zh-TW" sz="3200" dirty="0" smtClean="0">
              <a:solidFill>
                <a:srgbClr val="000099"/>
              </a:solidFill>
              <a:ea typeface="新細明體" pitchFamily="18" charset="-120"/>
            </a:endParaRPr>
          </a:p>
          <a:p>
            <a:pPr>
              <a:lnSpc>
                <a:spcPct val="120000"/>
              </a:lnSpc>
              <a:buNone/>
            </a:pPr>
            <a:r>
              <a:rPr lang="en-US" altLang="zh-TW" sz="3200" b="1" u="sng" dirty="0" smtClean="0">
                <a:solidFill>
                  <a:srgbClr val="000099"/>
                </a:solidFill>
                <a:ea typeface="新細明體" pitchFamily="18" charset="-120"/>
              </a:rPr>
              <a:t>Reference Books:</a:t>
            </a:r>
            <a:r>
              <a:rPr lang="en-US" altLang="zh-TW" sz="3200" dirty="0" smtClean="0">
                <a:ea typeface="新細明體" pitchFamily="18" charset="-120"/>
              </a:rPr>
              <a:t> </a:t>
            </a:r>
          </a:p>
          <a:p>
            <a:pPr>
              <a:lnSpc>
                <a:spcPct val="120000"/>
              </a:lnSpc>
            </a:pPr>
            <a:r>
              <a:rPr lang="en-US" altLang="zh-TW" sz="3200" dirty="0" err="1" smtClean="0">
                <a:ea typeface="新細明體" pitchFamily="18" charset="-120"/>
              </a:rPr>
              <a:t>Debasis</a:t>
            </a:r>
            <a:r>
              <a:rPr lang="en-US" altLang="zh-TW" sz="3200" dirty="0" smtClean="0">
                <a:ea typeface="新細明體" pitchFamily="18" charset="-120"/>
              </a:rPr>
              <a:t> </a:t>
            </a:r>
            <a:r>
              <a:rPr lang="en-US" altLang="zh-TW" sz="3200" dirty="0" err="1" smtClean="0">
                <a:ea typeface="新細明體" pitchFamily="18" charset="-120"/>
              </a:rPr>
              <a:t>Samanta</a:t>
            </a:r>
            <a:r>
              <a:rPr lang="en-US" altLang="zh-TW" sz="3200" dirty="0" smtClean="0">
                <a:ea typeface="新細明體" pitchFamily="18" charset="-120"/>
              </a:rPr>
              <a:t>, </a:t>
            </a:r>
            <a:r>
              <a:rPr lang="en-US" altLang="zh-TW" sz="3200" i="1" dirty="0" smtClean="0">
                <a:solidFill>
                  <a:srgbClr val="0000CC"/>
                </a:solidFill>
                <a:ea typeface="新細明體" pitchFamily="18" charset="-120"/>
              </a:rPr>
              <a:t>Classic Data Structures</a:t>
            </a:r>
            <a:r>
              <a:rPr lang="en-US" altLang="zh-TW" sz="3200" dirty="0" smtClean="0">
                <a:ea typeface="新細明體" pitchFamily="18" charset="-120"/>
              </a:rPr>
              <a:t>, 2</a:t>
            </a:r>
            <a:r>
              <a:rPr lang="en-US" altLang="zh-TW" sz="3200" baseline="30000" dirty="0" smtClean="0">
                <a:ea typeface="新細明體" pitchFamily="18" charset="-120"/>
              </a:rPr>
              <a:t>nd</a:t>
            </a:r>
            <a:r>
              <a:rPr lang="en-US" altLang="zh-TW" sz="3200" dirty="0" smtClean="0">
                <a:ea typeface="新細明體" pitchFamily="18" charset="-120"/>
              </a:rPr>
              <a:t> Edition, Prentice Hall India, 2009</a:t>
            </a:r>
          </a:p>
          <a:p>
            <a:pPr>
              <a:lnSpc>
                <a:spcPct val="110000"/>
              </a:lnSpc>
            </a:pPr>
            <a:r>
              <a:rPr lang="en-US" altLang="zh-TW" sz="3200" dirty="0" smtClean="0">
                <a:ea typeface="新細明體" pitchFamily="18" charset="-120"/>
              </a:rPr>
              <a:t>ISRD Group, </a:t>
            </a:r>
            <a:r>
              <a:rPr lang="en-US" altLang="zh-TW" sz="3200" i="1" dirty="0" smtClean="0">
                <a:solidFill>
                  <a:srgbClr val="0000CC"/>
                </a:solidFill>
                <a:ea typeface="新細明體" pitchFamily="18" charset="-120"/>
              </a:rPr>
              <a:t>Data Structures Using C, </a:t>
            </a:r>
            <a:r>
              <a:rPr lang="en-US" altLang="zh-TW" sz="3200" dirty="0" smtClean="0">
                <a:ea typeface="新細明體" pitchFamily="18" charset="-120"/>
              </a:rPr>
              <a:t>Tata McGraw-Hill Publishing Company, New Delhi</a:t>
            </a:r>
            <a:r>
              <a:rPr lang="en-US" altLang="zh-TW" sz="3200" smtClean="0">
                <a:ea typeface="新細明體" pitchFamily="18" charset="-120"/>
              </a:rPr>
              <a:t>, India, 2006.</a:t>
            </a:r>
            <a:endParaRPr lang="en-US" altLang="zh-TW" sz="3200" dirty="0" smtClean="0">
              <a:ea typeface="新細明體" pitchFamily="18" charset="-12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Rectangle 1"/>
          <p:cNvSpPr>
            <a:spLocks noGrp="1" noChangeArrowheads="1"/>
          </p:cNvSpPr>
          <p:nvPr>
            <p:ph type="title"/>
          </p:nvPr>
        </p:nvSpPr>
        <p:spPr/>
        <p:txBody>
          <a:bodyPr/>
          <a:lstStyle/>
          <a:p>
            <a:pPr eaLnBrk="1" hangingPunct="1">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dirty="0" smtClean="0"/>
              <a:t>Recommended Text Books</a:t>
            </a:r>
          </a:p>
        </p:txBody>
      </p:sp>
      <p:pic>
        <p:nvPicPr>
          <p:cNvPr id="8" name="Content Placeholder 7" descr="DataStructure_Kruse.jpg"/>
          <p:cNvPicPr>
            <a:picLocks noGrp="1" noChangeAspect="1"/>
          </p:cNvPicPr>
          <p:nvPr>
            <p:ph idx="1"/>
          </p:nvPr>
        </p:nvPicPr>
        <p:blipFill>
          <a:blip r:embed="rId3" cstate="print"/>
          <a:stretch>
            <a:fillRect/>
          </a:stretch>
        </p:blipFill>
        <p:spPr>
          <a:xfrm>
            <a:off x="609600" y="1219200"/>
            <a:ext cx="3886200" cy="4919241"/>
          </a:xfrm>
        </p:spPr>
      </p:pic>
      <p:sp>
        <p:nvSpPr>
          <p:cNvPr id="7" name="Slide Number Placeholder 3"/>
          <p:cNvSpPr txBox="1">
            <a:spLocks/>
          </p:cNvSpPr>
          <p:nvPr/>
        </p:nvSpPr>
        <p:spPr bwMode="auto">
          <a:xfrm>
            <a:off x="8001000" y="6329362"/>
            <a:ext cx="604838" cy="452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A147E1F-7BB4-41CD-B102-3D0DDA38FA7B}" type="slidenum">
              <a:rPr kumimoji="0" lang="en-US" sz="1600" b="0" i="0" u="none" strike="noStrike" kern="1200" cap="none" spc="0" normalizeH="0" baseline="0" noProof="0" smtClean="0">
                <a:ln>
                  <a:noFill/>
                </a:ln>
                <a:solidFill>
                  <a:schemeClr val="tx1"/>
                </a:solidFill>
                <a:effectLst>
                  <a:outerShdw blurRad="38100" dist="38100" dir="2700000" algn="tl">
                    <a:srgbClr val="000000">
                      <a:alpha val="43137"/>
                    </a:srgbClr>
                  </a:outerShdw>
                </a:effectLst>
                <a:uLnTx/>
                <a:uFillTx/>
                <a:latin typeface="+mn-lt"/>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6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Text Book</a:t>
            </a:r>
            <a:endParaRPr lang="en-US" dirty="0"/>
          </a:p>
        </p:txBody>
      </p:sp>
      <p:pic>
        <p:nvPicPr>
          <p:cNvPr id="6" name="Content Placeholder 5" descr="DataStructure_Weiss.jpg"/>
          <p:cNvPicPr>
            <a:picLocks noGrp="1" noChangeAspect="1"/>
          </p:cNvPicPr>
          <p:nvPr>
            <p:ph idx="1"/>
          </p:nvPr>
        </p:nvPicPr>
        <p:blipFill>
          <a:blip r:embed="rId2" cstate="print"/>
          <a:stretch>
            <a:fillRect/>
          </a:stretch>
        </p:blipFill>
        <p:spPr>
          <a:xfrm>
            <a:off x="4724400" y="1143000"/>
            <a:ext cx="4076700" cy="5294416"/>
          </a:xfrm>
        </p:spPr>
      </p:pic>
      <p:pic>
        <p:nvPicPr>
          <p:cNvPr id="7" name="Picture 6" descr="DataStructure_Weiss2.jpg"/>
          <p:cNvPicPr>
            <a:picLocks noChangeAspect="1"/>
          </p:cNvPicPr>
          <p:nvPr/>
        </p:nvPicPr>
        <p:blipFill>
          <a:blip r:embed="rId3" cstate="print"/>
          <a:stretch>
            <a:fillRect/>
          </a:stretch>
        </p:blipFill>
        <p:spPr>
          <a:xfrm>
            <a:off x="457200" y="1185389"/>
            <a:ext cx="4038600" cy="5215411"/>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Marks Distribution of Course</a:t>
            </a:r>
            <a:endParaRPr lang="en-US" dirty="0"/>
          </a:p>
        </p:txBody>
      </p:sp>
      <p:sp>
        <p:nvSpPr>
          <p:cNvPr id="5" name="Rectangle 2"/>
          <p:cNvSpPr txBox="1">
            <a:spLocks noChangeArrowheads="1"/>
          </p:cNvSpPr>
          <p:nvPr/>
        </p:nvSpPr>
        <p:spPr bwMode="auto">
          <a:xfrm>
            <a:off x="533400" y="1219200"/>
            <a:ext cx="74676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rPr>
              <a:t>Assignments  ……….………	15%</a:t>
            </a:r>
          </a:p>
          <a:p>
            <a:pPr marL="342900" marR="0" lvl="0" indent="-342900" algn="ctr"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endPar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endParaRPr>
          </a:p>
          <a:p>
            <a:pPr marL="342900" marR="0" lvl="0" indent="-342900" algn="ctr"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914400"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rPr>
              <a:t>Quizzes 	..…………….. 	10%</a:t>
            </a:r>
          </a:p>
          <a:p>
            <a:pPr marL="342900" marR="0" lvl="0" indent="-342900" algn="ctr"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914400"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endPar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endParaRPr>
          </a:p>
          <a:p>
            <a:pPr marL="850900" marR="0" lvl="0" indent="-3302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693738" algn="l"/>
                <a:tab pos="914400"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r>
              <a:rPr kumimoji="0" lang="en-US" sz="3000" b="0" i="0" u="none" strike="noStrike" kern="0" cap="none" spc="0" normalizeH="0" baseline="0" noProof="0" dirty="0" err="1" smtClean="0">
                <a:ln>
                  <a:noFill/>
                </a:ln>
                <a:solidFill>
                  <a:schemeClr val="tx1"/>
                </a:solidFill>
                <a:effectLst/>
                <a:uLnTx/>
                <a:uFillTx/>
                <a:latin typeface="+mn-lt"/>
                <a:ea typeface="+mn-ea"/>
                <a:cs typeface="Times New Roman" pitchFamily="16" charset="0"/>
              </a:rPr>
              <a:t>Sessionals</a:t>
            </a:r>
            <a:r>
              <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rPr>
              <a:t>	     .………….…..    25%</a:t>
            </a:r>
          </a:p>
          <a:p>
            <a:pPr marL="850900" marR="0" lvl="0" indent="-330200" algn="l"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693738" algn="l"/>
                <a:tab pos="914400"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endPar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endParaRPr>
          </a:p>
          <a:p>
            <a:pPr marL="342900" marR="0" lvl="0" indent="-342900" algn="ctr"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r>
              <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rPr>
              <a:t>Final 	 	.………………	50%</a:t>
            </a:r>
          </a:p>
          <a:p>
            <a:pPr marL="342900" marR="0" lvl="0" indent="-342900" algn="just"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endPar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endParaRPr>
          </a:p>
          <a:p>
            <a:pPr marL="342900" marR="0" lvl="0" indent="-342900" algn="just" defTabSz="914400" rtl="0" eaLnBrk="1" fontAlgn="base" latinLnBrk="0" hangingPunct="1">
              <a:lnSpc>
                <a:spcPct val="100000"/>
              </a:lnSpc>
              <a:spcBef>
                <a:spcPct val="20000"/>
              </a:spcBef>
              <a:spcAft>
                <a:spcPct val="0"/>
              </a:spcAft>
              <a:buClr>
                <a:schemeClr val="accent1"/>
              </a:buClr>
              <a:buSzPct val="65000"/>
              <a:buFont typeface="Wingdings" pitchFamily="2" charset="2"/>
              <a:buChar char="n"/>
              <a:tabLst>
                <a:tab pos="342900" algn="l"/>
                <a:tab pos="909638"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endParaRPr kumimoji="0" lang="en-US" sz="3000" b="0" i="0" u="none" strike="noStrike" kern="0" cap="none" spc="0" normalizeH="0" baseline="0" noProof="0" dirty="0" smtClean="0">
              <a:ln>
                <a:noFill/>
              </a:ln>
              <a:solidFill>
                <a:schemeClr val="tx1"/>
              </a:solidFill>
              <a:effectLst/>
              <a:uLnTx/>
              <a:uFillTx/>
              <a:latin typeface="+mn-lt"/>
              <a:ea typeface="+mn-ea"/>
              <a:cs typeface="Times New Roman" pitchFamily="16" charset="0"/>
            </a:endParaRPr>
          </a:p>
          <a:p>
            <a:pPr marL="342900" marR="0" lvl="0" indent="-342900" algn="l" defTabSz="914400" rtl="0" eaLnBrk="1" fontAlgn="base" latinLnBrk="0" hangingPunct="1">
              <a:lnSpc>
                <a:spcPct val="100000"/>
              </a:lnSpc>
              <a:spcBef>
                <a:spcPts val="525"/>
              </a:spcBef>
              <a:spcAft>
                <a:spcPct val="0"/>
              </a:spcAft>
              <a:buClr>
                <a:schemeClr val="accent1"/>
              </a:buClr>
              <a:buSzPct val="65000"/>
              <a:buFont typeface="Wingdings" pitchFamily="2" charset="2"/>
              <a:buChar char="n"/>
              <a:tabLst>
                <a:tab pos="342900" algn="l"/>
                <a:tab pos="909638" algn="l"/>
                <a:tab pos="1824038" algn="l"/>
                <a:tab pos="2738438" algn="l"/>
                <a:tab pos="3652838" algn="l"/>
                <a:tab pos="4567238" algn="l"/>
                <a:tab pos="5481638" algn="l"/>
                <a:tab pos="6396038" algn="l"/>
                <a:tab pos="7310438" algn="l"/>
                <a:tab pos="8224838" algn="l"/>
                <a:tab pos="9139238" algn="l"/>
                <a:tab pos="10053638" algn="l"/>
                <a:tab pos="10055225" algn="l"/>
                <a:tab pos="10512425" algn="l"/>
                <a:tab pos="10514013" algn="l"/>
              </a:tabLst>
              <a:defRPr/>
            </a:pPr>
            <a:endParaRPr kumimoji="0" lang="en-US" sz="2100" b="1" i="0" u="none" strike="noStrike" kern="0" cap="none" spc="0" normalizeH="0" baseline="0" noProof="0" dirty="0" smtClean="0">
              <a:ln>
                <a:noFill/>
              </a:ln>
              <a:solidFill>
                <a:srgbClr val="FF0000"/>
              </a:solidFill>
              <a:effectLst/>
              <a:uLnTx/>
              <a:uFillTx/>
              <a:latin typeface="+mn-lt"/>
              <a:ea typeface="+mn-ea"/>
              <a:cs typeface="Times New Roman" pitchFamily="1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Nice Quote</a:t>
            </a:r>
            <a:endParaRPr lang="en-US" dirty="0"/>
          </a:p>
        </p:txBody>
      </p:sp>
      <p:sp>
        <p:nvSpPr>
          <p:cNvPr id="3" name="Content Placeholder 2"/>
          <p:cNvSpPr>
            <a:spLocks noGrp="1"/>
          </p:cNvSpPr>
          <p:nvPr>
            <p:ph idx="1"/>
          </p:nvPr>
        </p:nvSpPr>
        <p:spPr/>
        <p:txBody>
          <a:bodyPr/>
          <a:lstStyle/>
          <a:p>
            <a:pPr algn="ctr">
              <a:buNone/>
            </a:pPr>
            <a:endParaRPr lang="en-US" sz="3200" b="1" dirty="0" smtClean="0"/>
          </a:p>
          <a:p>
            <a:pPr algn="ctr">
              <a:buNone/>
            </a:pPr>
            <a:r>
              <a:rPr lang="en-US" sz="3200" b="1" dirty="0" smtClean="0"/>
              <a:t>Want to get something in life</a:t>
            </a:r>
            <a:endParaRPr lang="en-US" sz="3200" dirty="0" smtClean="0"/>
          </a:p>
          <a:p>
            <a:pPr algn="ctr">
              <a:buNone/>
            </a:pPr>
            <a:endParaRPr lang="en-US" sz="3200" b="1" dirty="0" smtClean="0"/>
          </a:p>
          <a:p>
            <a:pPr algn="ctr">
              <a:buNone/>
            </a:pPr>
            <a:r>
              <a:rPr lang="en-US" sz="3200" b="1" dirty="0" smtClean="0">
                <a:solidFill>
                  <a:srgbClr val="0000CC"/>
                </a:solidFill>
              </a:rPr>
              <a:t>Always think positive</a:t>
            </a:r>
            <a:endParaRPr lang="en-US" sz="3200" dirty="0" smtClean="0">
              <a:solidFill>
                <a:srgbClr val="0000CC"/>
              </a:solidFill>
            </a:endParaRPr>
          </a:p>
          <a:p>
            <a:pPr algn="ctr">
              <a:buNone/>
            </a:pPr>
            <a:endParaRPr lang="en-US" sz="3200" b="1" dirty="0" smtClean="0"/>
          </a:p>
          <a:p>
            <a:pPr algn="ctr">
              <a:buNone/>
            </a:pPr>
            <a:r>
              <a:rPr lang="en-US" sz="3200" b="1" dirty="0" smtClean="0"/>
              <a:t>You will definitely get the thing you want</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nice saying</a:t>
            </a:r>
            <a:endParaRPr lang="en-US" dirty="0"/>
          </a:p>
        </p:txBody>
      </p:sp>
      <p:sp>
        <p:nvSpPr>
          <p:cNvPr id="3" name="Content Placeholder 2"/>
          <p:cNvSpPr>
            <a:spLocks noGrp="1"/>
          </p:cNvSpPr>
          <p:nvPr>
            <p:ph idx="1"/>
          </p:nvPr>
        </p:nvSpPr>
        <p:spPr/>
        <p:txBody>
          <a:bodyPr/>
          <a:lstStyle/>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kern="1200" dirty="0" smtClean="0">
                <a:solidFill>
                  <a:srgbClr val="000000"/>
                </a:solidFill>
                <a:effectLst>
                  <a:outerShdw blurRad="38100" dist="38100" dir="2700000" algn="tl">
                    <a:srgbClr val="000000">
                      <a:alpha val="43137"/>
                    </a:srgbClr>
                  </a:outerShdw>
                </a:effectLst>
              </a:rPr>
              <a:t>I keep </a:t>
            </a:r>
            <a:r>
              <a:rPr lang="en-US" sz="2800" kern="1200" dirty="0" smtClean="0">
                <a:solidFill>
                  <a:srgbClr val="0000CC"/>
                </a:solidFill>
                <a:effectLst>
                  <a:outerShdw blurRad="38100" dist="38100" dir="2700000" algn="tl">
                    <a:srgbClr val="000000">
                      <a:alpha val="43137"/>
                    </a:srgbClr>
                  </a:outerShdw>
                </a:effectLst>
              </a:rPr>
              <a:t>6</a:t>
            </a:r>
            <a:r>
              <a:rPr lang="en-US" sz="2800" kern="1200" dirty="0" smtClean="0">
                <a:solidFill>
                  <a:srgbClr val="000000"/>
                </a:solidFill>
                <a:effectLst>
                  <a:outerShdw blurRad="38100" dist="38100" dir="2700000" algn="tl">
                    <a:srgbClr val="000000">
                      <a:alpha val="43137"/>
                    </a:srgbClr>
                  </a:outerShdw>
                </a:effectLst>
              </a:rPr>
              <a:t> honest serving men. </a:t>
            </a: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kern="1200" dirty="0" smtClean="0">
                <a:solidFill>
                  <a:srgbClr val="000000"/>
                </a:solidFill>
                <a:effectLst>
                  <a:outerShdw blurRad="38100" dist="38100" dir="2700000" algn="tl">
                    <a:srgbClr val="000000">
                      <a:alpha val="43137"/>
                    </a:srgbClr>
                  </a:outerShdw>
                </a:effectLst>
              </a:rPr>
              <a:t>They taught me all I knew. </a:t>
            </a: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kern="1200" dirty="0" smtClean="0">
                <a:solidFill>
                  <a:srgbClr val="000000"/>
                </a:solidFill>
                <a:effectLst>
                  <a:outerShdw blurRad="38100" dist="38100" dir="2700000" algn="tl">
                    <a:srgbClr val="000000">
                      <a:alpha val="43137"/>
                    </a:srgbClr>
                  </a:outerShdw>
                </a:effectLst>
              </a:rPr>
              <a:t>Their names are: </a:t>
            </a: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800" kern="1200" dirty="0" smtClean="0">
                <a:solidFill>
                  <a:srgbClr val="000099"/>
                </a:solidFill>
                <a:effectLst>
                  <a:outerShdw blurRad="38100" dist="38100" dir="2700000" algn="tl">
                    <a:srgbClr val="000000">
                      <a:alpha val="43137"/>
                    </a:srgbClr>
                  </a:outerShdw>
                </a:effectLst>
              </a:rPr>
              <a:t>WHAT </a:t>
            </a:r>
            <a:r>
              <a:rPr lang="en-US" sz="2800" kern="1200" dirty="0" smtClean="0">
                <a:solidFill>
                  <a:srgbClr val="000000"/>
                </a:solidFill>
                <a:effectLst>
                  <a:outerShdw blurRad="38100" dist="38100" dir="2700000" algn="tl">
                    <a:srgbClr val="000000">
                      <a:alpha val="43137"/>
                    </a:srgbClr>
                  </a:outerShdw>
                </a:effectLst>
              </a:rPr>
              <a:t>and </a:t>
            </a:r>
            <a:r>
              <a:rPr lang="en-US" sz="2800" kern="1200" dirty="0" smtClean="0">
                <a:solidFill>
                  <a:srgbClr val="0000CC"/>
                </a:solidFill>
                <a:effectLst>
                  <a:outerShdw blurRad="38100" dist="38100" dir="2700000" algn="tl">
                    <a:srgbClr val="000000">
                      <a:alpha val="43137"/>
                    </a:srgbClr>
                  </a:outerShdw>
                </a:effectLst>
              </a:rPr>
              <a:t>WHY</a:t>
            </a:r>
            <a:r>
              <a:rPr lang="en-US" sz="2800" kern="1200" dirty="0" smtClean="0">
                <a:solidFill>
                  <a:srgbClr val="FF0000"/>
                </a:solidFill>
                <a:effectLst>
                  <a:outerShdw blurRad="38100" dist="38100" dir="2700000" algn="tl">
                    <a:srgbClr val="000000">
                      <a:alpha val="43137"/>
                    </a:srgbClr>
                  </a:outerShdw>
                </a:effectLst>
              </a:rPr>
              <a:t> </a:t>
            </a:r>
            <a:r>
              <a:rPr lang="en-US" sz="2800" kern="1200" dirty="0" smtClean="0">
                <a:solidFill>
                  <a:srgbClr val="000000"/>
                </a:solidFill>
                <a:effectLst>
                  <a:outerShdw blurRad="38100" dist="38100" dir="2700000" algn="tl">
                    <a:srgbClr val="000000">
                      <a:alpha val="43137"/>
                    </a:srgbClr>
                  </a:outerShdw>
                </a:effectLst>
              </a:rPr>
              <a:t>and </a:t>
            </a:r>
            <a:r>
              <a:rPr lang="en-US" sz="2800" kern="1200" dirty="0" smtClean="0">
                <a:solidFill>
                  <a:srgbClr val="000099"/>
                </a:solidFill>
                <a:effectLst>
                  <a:outerShdw blurRad="38100" dist="38100" dir="2700000" algn="tl">
                    <a:srgbClr val="000000">
                      <a:alpha val="43137"/>
                    </a:srgbClr>
                  </a:outerShdw>
                </a:effectLst>
              </a:rPr>
              <a:t>WHEN</a:t>
            </a:r>
            <a:r>
              <a:rPr lang="en-US" sz="2800" kern="1200" dirty="0" smtClean="0">
                <a:solidFill>
                  <a:srgbClr val="000000"/>
                </a:solidFill>
                <a:effectLst>
                  <a:outerShdw blurRad="38100" dist="38100" dir="2700000" algn="tl">
                    <a:srgbClr val="000000">
                      <a:alpha val="43137"/>
                    </a:srgbClr>
                  </a:outerShdw>
                </a:effectLst>
              </a:rPr>
              <a:t> and </a:t>
            </a:r>
            <a:r>
              <a:rPr lang="en-US" sz="2800" kern="1200" dirty="0" smtClean="0">
                <a:solidFill>
                  <a:srgbClr val="0000CC"/>
                </a:solidFill>
                <a:effectLst>
                  <a:outerShdw blurRad="38100" dist="38100" dir="2700000" algn="tl">
                    <a:srgbClr val="000000">
                      <a:alpha val="43137"/>
                    </a:srgbClr>
                  </a:outerShdw>
                </a:effectLst>
              </a:rPr>
              <a:t>HOW</a:t>
            </a:r>
            <a:r>
              <a:rPr lang="en-US" sz="2800" kern="1200" dirty="0" smtClean="0">
                <a:solidFill>
                  <a:srgbClr val="000000"/>
                </a:solidFill>
                <a:effectLst>
                  <a:outerShdw blurRad="38100" dist="38100" dir="2700000" algn="tl">
                    <a:srgbClr val="000000">
                      <a:alpha val="43137"/>
                    </a:srgbClr>
                  </a:outerShdw>
                </a:effectLst>
              </a:rPr>
              <a:t> and </a:t>
            </a:r>
            <a:r>
              <a:rPr lang="en-US" sz="2800" kern="1200" dirty="0" smtClean="0">
                <a:solidFill>
                  <a:srgbClr val="0000CC"/>
                </a:solidFill>
                <a:effectLst>
                  <a:outerShdw blurRad="38100" dist="38100" dir="2700000" algn="tl">
                    <a:srgbClr val="000000">
                      <a:alpha val="43137"/>
                    </a:srgbClr>
                  </a:outerShdw>
                </a:effectLst>
              </a:rPr>
              <a:t>WHERE</a:t>
            </a:r>
            <a:r>
              <a:rPr lang="en-US" sz="2800" kern="1200" dirty="0" smtClean="0">
                <a:solidFill>
                  <a:srgbClr val="FF0000"/>
                </a:solidFill>
                <a:effectLst>
                  <a:outerShdw blurRad="38100" dist="38100" dir="2700000" algn="tl">
                    <a:srgbClr val="000000">
                      <a:alpha val="43137"/>
                    </a:srgbClr>
                  </a:outerShdw>
                </a:effectLst>
              </a:rPr>
              <a:t> </a:t>
            </a:r>
            <a:r>
              <a:rPr lang="en-US" sz="2800" kern="1200" dirty="0" smtClean="0">
                <a:solidFill>
                  <a:srgbClr val="000000"/>
                </a:solidFill>
                <a:effectLst>
                  <a:outerShdw blurRad="38100" dist="38100" dir="2700000" algn="tl">
                    <a:srgbClr val="000000">
                      <a:alpha val="43137"/>
                    </a:srgbClr>
                  </a:outerShdw>
                </a:effectLst>
              </a:rPr>
              <a:t>and </a:t>
            </a:r>
            <a:r>
              <a:rPr lang="en-US" sz="2800" kern="1200" dirty="0" smtClean="0">
                <a:solidFill>
                  <a:srgbClr val="0000CC"/>
                </a:solidFill>
                <a:effectLst>
                  <a:outerShdw blurRad="38100" dist="38100" dir="2700000" algn="tl">
                    <a:srgbClr val="000000">
                      <a:alpha val="43137"/>
                    </a:srgbClr>
                  </a:outerShdw>
                </a:effectLst>
              </a:rPr>
              <a:t>WHO.</a:t>
            </a:r>
            <a:endParaRPr lang="en-US" sz="2400" kern="1200" dirty="0" smtClean="0">
              <a:solidFill>
                <a:srgbClr val="0000CC"/>
              </a:solidFill>
              <a:effectLst>
                <a:outerShdw blurRad="38100" dist="38100" dir="2700000" algn="tl">
                  <a:srgbClr val="000000">
                    <a:alpha val="43137"/>
                  </a:srgbClr>
                </a:outerShdw>
              </a:effectLst>
            </a:endParaRP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i="1" kern="1200" dirty="0" smtClean="0">
                <a:solidFill>
                  <a:srgbClr val="FF0000"/>
                </a:solidFill>
                <a:effectLst>
                  <a:outerShdw blurRad="38100" dist="38100" dir="2700000" algn="tl">
                    <a:srgbClr val="000000">
                      <a:alpha val="43137"/>
                    </a:srgbClr>
                  </a:outerShdw>
                </a:effectLst>
              </a:rPr>
              <a:t>														</a:t>
            </a:r>
            <a:r>
              <a:rPr lang="en-US" sz="2400" i="1" kern="1200" dirty="0" smtClean="0">
                <a:solidFill>
                  <a:srgbClr val="000000"/>
                </a:solidFill>
                <a:effectLst>
                  <a:outerShdw blurRad="38100" dist="38100" dir="2700000" algn="tl">
                    <a:srgbClr val="000000">
                      <a:alpha val="43137"/>
                    </a:srgbClr>
                  </a:outerShdw>
                </a:effectLst>
              </a:rPr>
              <a:t>(R. Kipling)</a:t>
            </a:r>
            <a:endParaRPr lang="en-US" sz="1600" i="1" kern="1200" dirty="0" smtClean="0">
              <a:solidFill>
                <a:srgbClr val="000000"/>
              </a:solidFill>
              <a:effectLst>
                <a:outerShdw blurRad="38100" dist="38100" dir="2700000" algn="tl">
                  <a:srgbClr val="000000">
                    <a:alpha val="43137"/>
                  </a:srgbClr>
                </a:outerShdw>
              </a:effectLst>
            </a:endParaRP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600" i="1" kern="1200" dirty="0" smtClean="0">
              <a:solidFill>
                <a:srgbClr val="000000"/>
              </a:solidFill>
              <a:effectLst>
                <a:outerShdw blurRad="38100" dist="38100" dir="2700000" algn="tl">
                  <a:srgbClr val="000000">
                    <a:alpha val="43137"/>
                  </a:srgbClr>
                </a:outerShdw>
              </a:effectLst>
            </a:endParaRP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b="1" i="1" kern="1200" dirty="0" smtClean="0">
                <a:solidFill>
                  <a:srgbClr val="000000"/>
                </a:solidFill>
              </a:rPr>
              <a:t>And believe me, </a:t>
            </a: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b="1" i="1" kern="1200" dirty="0" smtClean="0">
                <a:solidFill>
                  <a:srgbClr val="000000"/>
                </a:solidFill>
              </a:rPr>
              <a:t>on the road of learning, </a:t>
            </a:r>
          </a:p>
          <a:p>
            <a:pPr marL="0" lvl="0" indent="0" algn="ctr">
              <a:spcBef>
                <a:spcPct val="0"/>
              </a:spcBef>
              <a:buClrTx/>
              <a:buSz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3200" b="1" i="1" kern="1200" dirty="0" smtClean="0">
                <a:solidFill>
                  <a:srgbClr val="000000"/>
                </a:solidFill>
              </a:rPr>
              <a:t>these are your best companions.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Tips to Success</a:t>
            </a:r>
            <a:endParaRPr lang="en-US" dirty="0"/>
          </a:p>
        </p:txBody>
      </p:sp>
      <p:sp>
        <p:nvSpPr>
          <p:cNvPr id="3" name="Content Placeholder 2"/>
          <p:cNvSpPr>
            <a:spLocks noGrp="1"/>
          </p:cNvSpPr>
          <p:nvPr>
            <p:ph idx="1"/>
          </p:nvPr>
        </p:nvSpPr>
        <p:spPr>
          <a:xfrm>
            <a:off x="304800" y="1066800"/>
            <a:ext cx="3352800" cy="5486400"/>
          </a:xfrm>
        </p:spPr>
        <p:txBody>
          <a:bodyPr/>
          <a:lstStyle/>
          <a:p>
            <a:r>
              <a:rPr lang="en-US" dirty="0" smtClean="0"/>
              <a:t>Work Hard</a:t>
            </a:r>
          </a:p>
          <a:p>
            <a:endParaRPr lang="en-US" dirty="0" smtClean="0"/>
          </a:p>
          <a:p>
            <a:r>
              <a:rPr lang="en-US" dirty="0" smtClean="0"/>
              <a:t>Try More exercises and more practice</a:t>
            </a:r>
          </a:p>
          <a:p>
            <a:endParaRPr lang="en-US" dirty="0" smtClean="0"/>
          </a:p>
          <a:p>
            <a:r>
              <a:rPr lang="en-US" dirty="0" smtClean="0"/>
              <a:t>Do the Labs and assignments by yourself</a:t>
            </a:r>
            <a:endParaRPr lang="en-US" dirty="0"/>
          </a:p>
        </p:txBody>
      </p:sp>
      <p:pic>
        <p:nvPicPr>
          <p:cNvPr id="4" name="Picture 3" descr="PE02002_"/>
          <p:cNvPicPr>
            <a:picLocks noChangeAspect="1" noChangeArrowheads="1"/>
          </p:cNvPicPr>
          <p:nvPr/>
        </p:nvPicPr>
        <p:blipFill>
          <a:blip r:embed="rId3" cstate="print"/>
          <a:srcRect/>
          <a:stretch>
            <a:fillRect/>
          </a:stretch>
        </p:blipFill>
        <p:spPr bwMode="auto">
          <a:xfrm>
            <a:off x="3200400" y="1066800"/>
            <a:ext cx="2206960" cy="2394592"/>
          </a:xfrm>
          <a:prstGeom prst="rect">
            <a:avLst/>
          </a:prstGeom>
          <a:noFill/>
          <a:ln w="9525">
            <a:noFill/>
            <a:miter lim="800000"/>
            <a:headEnd/>
            <a:tailEnd/>
          </a:ln>
        </p:spPr>
      </p:pic>
      <p:pic>
        <p:nvPicPr>
          <p:cNvPr id="5" name="Picture 3" descr="BD06529_"/>
          <p:cNvPicPr>
            <a:picLocks noChangeAspect="1" noChangeArrowheads="1"/>
          </p:cNvPicPr>
          <p:nvPr/>
        </p:nvPicPr>
        <p:blipFill>
          <a:blip r:embed="rId4" cstate="print"/>
          <a:srcRect/>
          <a:stretch>
            <a:fillRect/>
          </a:stretch>
        </p:blipFill>
        <p:spPr bwMode="auto">
          <a:xfrm>
            <a:off x="5445385" y="1143000"/>
            <a:ext cx="3282690" cy="2819399"/>
          </a:xfrm>
          <a:prstGeom prst="rect">
            <a:avLst/>
          </a:prstGeom>
          <a:noFill/>
          <a:ln w="9525">
            <a:noFill/>
            <a:miter lim="800000"/>
            <a:headEnd/>
            <a:tailEnd/>
          </a:ln>
        </p:spPr>
      </p:pic>
      <p:grpSp>
        <p:nvGrpSpPr>
          <p:cNvPr id="17" name="Group 16"/>
          <p:cNvGrpSpPr/>
          <p:nvPr/>
        </p:nvGrpSpPr>
        <p:grpSpPr>
          <a:xfrm>
            <a:off x="3352800" y="4038600"/>
            <a:ext cx="3944937" cy="2514600"/>
            <a:chOff x="703263" y="762000"/>
            <a:chExt cx="6964362" cy="5257800"/>
          </a:xfrm>
        </p:grpSpPr>
        <p:grpSp>
          <p:nvGrpSpPr>
            <p:cNvPr id="18" name="Group 7"/>
            <p:cNvGrpSpPr/>
            <p:nvPr/>
          </p:nvGrpSpPr>
          <p:grpSpPr>
            <a:xfrm>
              <a:off x="703263" y="762000"/>
              <a:ext cx="6964362" cy="5257800"/>
              <a:chOff x="703263" y="762000"/>
              <a:chExt cx="6964362" cy="5257800"/>
            </a:xfrm>
          </p:grpSpPr>
          <p:graphicFrame>
            <p:nvGraphicFramePr>
              <p:cNvPr id="20" name="Object 3"/>
              <p:cNvGraphicFramePr>
                <a:graphicFrameLocks noChangeAspect="1"/>
              </p:cNvGraphicFramePr>
              <p:nvPr/>
            </p:nvGraphicFramePr>
            <p:xfrm>
              <a:off x="703263" y="1447800"/>
              <a:ext cx="3559175" cy="4572000"/>
            </p:xfrm>
            <a:graphic>
              <a:graphicData uri="http://schemas.openxmlformats.org/presentationml/2006/ole">
                <p:oleObj spid="_x0000_s3079" name="Clip" r:id="rId5" imgW="1622520" imgH="1923480" progId="">
                  <p:embed/>
                </p:oleObj>
              </a:graphicData>
            </a:graphic>
          </p:graphicFrame>
          <p:sp>
            <p:nvSpPr>
              <p:cNvPr id="21" name="AutoShape 4"/>
              <p:cNvSpPr>
                <a:spLocks noChangeArrowheads="1"/>
              </p:cNvSpPr>
              <p:nvPr/>
            </p:nvSpPr>
            <p:spPr bwMode="auto">
              <a:xfrm>
                <a:off x="4713288" y="762000"/>
                <a:ext cx="2954337" cy="2971800"/>
              </a:xfrm>
              <a:prstGeom prst="cloudCallout">
                <a:avLst>
                  <a:gd name="adj1" fmla="val -94495"/>
                  <a:gd name="adj2" fmla="val 20778"/>
                </a:avLst>
              </a:prstGeom>
              <a:solidFill>
                <a:schemeClr val="accent1"/>
              </a:solidFill>
              <a:ln w="12700">
                <a:solidFill>
                  <a:schemeClr val="tx1"/>
                </a:solidFill>
                <a:round/>
                <a:headEnd/>
                <a:tailEnd/>
              </a:ln>
            </p:spPr>
            <p:txBody>
              <a:bodyPr wrap="none" anchor="ctr"/>
              <a:lstStyle/>
              <a:p>
                <a:pPr algn="ctr" defTabSz="762000" eaLnBrk="0" hangingPunct="0"/>
                <a:endParaRPr lang="en-US" sz="2400">
                  <a:latin typeface="Comic Sans MS" pitchFamily="66" charset="0"/>
                </a:endParaRPr>
              </a:p>
            </p:txBody>
          </p:sp>
          <p:graphicFrame>
            <p:nvGraphicFramePr>
              <p:cNvPr id="22" name="Object 5"/>
              <p:cNvGraphicFramePr>
                <a:graphicFrameLocks noChangeAspect="1"/>
              </p:cNvGraphicFramePr>
              <p:nvPr/>
            </p:nvGraphicFramePr>
            <p:xfrm>
              <a:off x="5345113" y="1371600"/>
              <a:ext cx="1595437" cy="1981200"/>
            </p:xfrm>
            <a:graphic>
              <a:graphicData uri="http://schemas.openxmlformats.org/presentationml/2006/ole">
                <p:oleObj spid="_x0000_s3080" name="Clip" r:id="rId6" imgW="2226240" imgH="2553480" progId="">
                  <p:embed/>
                </p:oleObj>
              </a:graphicData>
            </a:graphic>
          </p:graphicFrame>
        </p:grpSp>
        <p:sp>
          <p:nvSpPr>
            <p:cNvPr id="19" name="AutoShape 6"/>
            <p:cNvSpPr>
              <a:spLocks noChangeArrowheads="1"/>
            </p:cNvSpPr>
            <p:nvPr/>
          </p:nvSpPr>
          <p:spPr bwMode="auto">
            <a:xfrm>
              <a:off x="4994275" y="1143000"/>
              <a:ext cx="2179638" cy="2209800"/>
            </a:xfrm>
            <a:custGeom>
              <a:avLst/>
              <a:gdLst>
                <a:gd name="T0" fmla="*/ 1089819 w 21600"/>
                <a:gd name="T1" fmla="*/ 0 h 21600"/>
                <a:gd name="T2" fmla="*/ 319176 w 21600"/>
                <a:gd name="T3" fmla="*/ 323592 h 21600"/>
                <a:gd name="T4" fmla="*/ 0 w 21600"/>
                <a:gd name="T5" fmla="*/ 1104900 h 21600"/>
                <a:gd name="T6" fmla="*/ 319176 w 21600"/>
                <a:gd name="T7" fmla="*/ 1886208 h 21600"/>
                <a:gd name="T8" fmla="*/ 1089819 w 21600"/>
                <a:gd name="T9" fmla="*/ 2209800 h 21600"/>
                <a:gd name="T10" fmla="*/ 1860462 w 21600"/>
                <a:gd name="T11" fmla="*/ 1886208 h 21600"/>
                <a:gd name="T12" fmla="*/ 2179638 w 21600"/>
                <a:gd name="T13" fmla="*/ 1104900 h 21600"/>
                <a:gd name="T14" fmla="*/ 1860462 w 21600"/>
                <a:gd name="T15" fmla="*/ 323592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231" y="17829"/>
                  </a:moveTo>
                  <a:cubicBezTo>
                    <a:pt x="20027" y="15929"/>
                    <a:pt x="21029" y="13414"/>
                    <a:pt x="21029" y="10800"/>
                  </a:cubicBezTo>
                  <a:cubicBezTo>
                    <a:pt x="21029" y="5150"/>
                    <a:pt x="16449" y="571"/>
                    <a:pt x="10800" y="571"/>
                  </a:cubicBezTo>
                  <a:cubicBezTo>
                    <a:pt x="8185" y="570"/>
                    <a:pt x="5670" y="1572"/>
                    <a:pt x="3770" y="3368"/>
                  </a:cubicBezTo>
                  <a:close/>
                  <a:moveTo>
                    <a:pt x="3368" y="3770"/>
                  </a:moveTo>
                  <a:cubicBezTo>
                    <a:pt x="1572" y="5670"/>
                    <a:pt x="571" y="8185"/>
                    <a:pt x="571" y="10799"/>
                  </a:cubicBezTo>
                  <a:cubicBezTo>
                    <a:pt x="571" y="16449"/>
                    <a:pt x="5150" y="21029"/>
                    <a:pt x="10800" y="21029"/>
                  </a:cubicBezTo>
                  <a:cubicBezTo>
                    <a:pt x="13414" y="21029"/>
                    <a:pt x="15929" y="20027"/>
                    <a:pt x="17829" y="18231"/>
                  </a:cubicBezTo>
                  <a:close/>
                </a:path>
              </a:pathLst>
            </a:custGeom>
            <a:solidFill>
              <a:schemeClr val="accent2"/>
            </a:solidFill>
            <a:ln w="9525">
              <a:solidFill>
                <a:schemeClr val="tx1"/>
              </a:solid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Five Tips</a:t>
            </a:r>
            <a:endParaRPr lang="en-US" dirty="0"/>
          </a:p>
        </p:txBody>
      </p:sp>
      <p:sp>
        <p:nvSpPr>
          <p:cNvPr id="3" name="Content Placeholder 2"/>
          <p:cNvSpPr>
            <a:spLocks noGrp="1"/>
          </p:cNvSpPr>
          <p:nvPr>
            <p:ph idx="1"/>
          </p:nvPr>
        </p:nvSpPr>
        <p:spPr>
          <a:xfrm>
            <a:off x="304800" y="1066800"/>
            <a:ext cx="3962400" cy="5486400"/>
          </a:xfrm>
        </p:spPr>
        <p:txBody>
          <a:bodyPr/>
          <a:lstStyle/>
          <a:p>
            <a:endParaRPr lang="en-US" dirty="0" smtClean="0"/>
          </a:p>
          <a:p>
            <a:r>
              <a:rPr lang="en-US" dirty="0" smtClean="0"/>
              <a:t>Be patient with the Machine</a:t>
            </a:r>
          </a:p>
          <a:p>
            <a:endParaRPr lang="en-US" dirty="0" smtClean="0"/>
          </a:p>
          <a:p>
            <a:endParaRPr lang="en-US" dirty="0" smtClean="0"/>
          </a:p>
          <a:p>
            <a:endParaRPr lang="en-US" dirty="0" smtClean="0"/>
          </a:p>
          <a:p>
            <a:r>
              <a:rPr lang="en-US" dirty="0" smtClean="0"/>
              <a:t>If you really need that, do it </a:t>
            </a:r>
            <a:r>
              <a:rPr lang="en-US" dirty="0" smtClean="0">
                <a:solidFill>
                  <a:srgbClr val="FF0000"/>
                </a:solidFill>
              </a:rPr>
              <a:t>quietly</a:t>
            </a:r>
            <a:endParaRPr lang="en-US" dirty="0">
              <a:solidFill>
                <a:srgbClr val="FF0000"/>
              </a:solidFill>
            </a:endParaRPr>
          </a:p>
        </p:txBody>
      </p:sp>
      <p:grpSp>
        <p:nvGrpSpPr>
          <p:cNvPr id="8" name="Group 7"/>
          <p:cNvGrpSpPr/>
          <p:nvPr/>
        </p:nvGrpSpPr>
        <p:grpSpPr>
          <a:xfrm>
            <a:off x="3962400" y="1143000"/>
            <a:ext cx="4419600" cy="3429000"/>
            <a:chOff x="1390650" y="1447800"/>
            <a:chExt cx="6751638" cy="4478338"/>
          </a:xfrm>
        </p:grpSpPr>
        <p:graphicFrame>
          <p:nvGraphicFramePr>
            <p:cNvPr id="4100" name="Object 2"/>
            <p:cNvGraphicFramePr>
              <a:graphicFrameLocks noChangeAspect="1"/>
            </p:cNvGraphicFramePr>
            <p:nvPr/>
          </p:nvGraphicFramePr>
          <p:xfrm>
            <a:off x="5133975" y="1524000"/>
            <a:ext cx="3008313" cy="4402138"/>
          </p:xfrm>
          <a:graphic>
            <a:graphicData uri="http://schemas.openxmlformats.org/presentationml/2006/ole">
              <p:oleObj spid="_x0000_s4100" name="Clip" r:id="rId3" imgW="5100480" imgH="6889680" progId="">
                <p:embed/>
              </p:oleObj>
            </a:graphicData>
          </a:graphic>
        </p:graphicFrame>
        <p:graphicFrame>
          <p:nvGraphicFramePr>
            <p:cNvPr id="4101" name="Object 3"/>
            <p:cNvGraphicFramePr>
              <a:graphicFrameLocks noChangeAspect="1"/>
            </p:cNvGraphicFramePr>
            <p:nvPr/>
          </p:nvGraphicFramePr>
          <p:xfrm>
            <a:off x="1390650" y="1447800"/>
            <a:ext cx="2970213" cy="4402138"/>
          </p:xfrm>
          <a:graphic>
            <a:graphicData uri="http://schemas.openxmlformats.org/presentationml/2006/ole">
              <p:oleObj spid="_x0000_s4101" name="Clip" r:id="rId4" imgW="8794800" imgH="12033360" progId="">
                <p:embed/>
              </p:oleObj>
            </a:graphicData>
          </a:graphic>
        </p:graphicFrame>
      </p:grpSp>
      <p:graphicFrame>
        <p:nvGraphicFramePr>
          <p:cNvPr id="4102" name="Object 3"/>
          <p:cNvGraphicFramePr>
            <a:graphicFrameLocks noChangeAspect="1"/>
          </p:cNvGraphicFramePr>
          <p:nvPr/>
        </p:nvGraphicFramePr>
        <p:xfrm>
          <a:off x="5105400" y="4038600"/>
          <a:ext cx="1917887" cy="2743200"/>
        </p:xfrm>
        <a:graphic>
          <a:graphicData uri="http://schemas.openxmlformats.org/presentationml/2006/ole">
            <p:oleObj spid="_x0000_s4102" name="Clip" r:id="rId5" imgW="5752800" imgH="7595280" progId="">
              <p:embed/>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Is the same situation is with you?</a:t>
            </a:r>
          </a:p>
        </p:txBody>
      </p:sp>
      <p:sp>
        <p:nvSpPr>
          <p:cNvPr id="25603" name="Rectangle 3"/>
          <p:cNvSpPr>
            <a:spLocks noGrp="1" noChangeArrowheads="1"/>
          </p:cNvSpPr>
          <p:nvPr>
            <p:ph idx="1"/>
          </p:nvPr>
        </p:nvSpPr>
        <p:spPr/>
        <p:txBody>
          <a:bodyPr/>
          <a:lstStyle/>
          <a:p>
            <a:pPr eaLnBrk="1" hangingPunct="1">
              <a:buFont typeface="Wingdings" pitchFamily="2" charset="2"/>
              <a:buNone/>
            </a:pPr>
            <a:r>
              <a:rPr lang="en-US" smtClean="0"/>
              <a:t>   </a:t>
            </a:r>
          </a:p>
        </p:txBody>
      </p:sp>
      <p:pic>
        <p:nvPicPr>
          <p:cNvPr id="25604" name="Picture 4"/>
          <p:cNvPicPr>
            <a:picLocks noChangeAspect="1" noChangeArrowheads="1"/>
          </p:cNvPicPr>
          <p:nvPr/>
        </p:nvPicPr>
        <p:blipFill>
          <a:blip r:embed="rId2" cstate="print"/>
          <a:srcRect/>
          <a:stretch>
            <a:fillRect/>
          </a:stretch>
        </p:blipFill>
        <p:spPr bwMode="auto">
          <a:xfrm>
            <a:off x="762000" y="1143000"/>
            <a:ext cx="8076570" cy="5143500"/>
          </a:xfrm>
          <a:prstGeom prst="rect">
            <a:avLst/>
          </a:prstGeom>
          <a:noFill/>
          <a:ln w="9525">
            <a:noFill/>
            <a:miter lim="800000"/>
            <a:headEnd/>
            <a:tailEnd/>
          </a:ln>
        </p:spPr>
      </p:pic>
      <p:sp>
        <p:nvSpPr>
          <p:cNvPr id="25605" name="Text Box 5"/>
          <p:cNvSpPr txBox="1">
            <a:spLocks noChangeArrowheads="1"/>
          </p:cNvSpPr>
          <p:nvPr/>
        </p:nvSpPr>
        <p:spPr bwMode="auto">
          <a:xfrm>
            <a:off x="6934200" y="1981200"/>
            <a:ext cx="1828800" cy="457200"/>
          </a:xfrm>
          <a:prstGeom prst="rect">
            <a:avLst/>
          </a:prstGeom>
          <a:noFill/>
          <a:ln w="9525">
            <a:noFill/>
            <a:miter lim="800000"/>
            <a:headEnd/>
            <a:tailEnd/>
          </a:ln>
        </p:spPr>
        <p:txBody>
          <a:bodyPr>
            <a:spAutoFit/>
          </a:bodyPr>
          <a:lstStyle/>
          <a:p>
            <a:pPr>
              <a:spcBef>
                <a:spcPct val="50000"/>
              </a:spcBef>
            </a:pPr>
            <a:r>
              <a:rPr lang="en-US" sz="2400">
                <a:solidFill>
                  <a:srgbClr val="FF0066"/>
                </a:solidFill>
                <a:hlinkClick r:id="rId3" action="ppaction://hlinkpres?slideindex=1&amp;slidetitle="/>
              </a:rPr>
              <a:t>yes</a:t>
            </a:r>
            <a:endParaRPr lang="en-US" sz="2400">
              <a:solidFill>
                <a:srgbClr val="FF0066"/>
              </a:solidFill>
            </a:endParaRPr>
          </a:p>
        </p:txBody>
      </p:sp>
      <p:sp>
        <p:nvSpPr>
          <p:cNvPr id="25606" name="Text Box 6"/>
          <p:cNvSpPr txBox="1">
            <a:spLocks noChangeArrowheads="1"/>
          </p:cNvSpPr>
          <p:nvPr/>
        </p:nvSpPr>
        <p:spPr bwMode="auto">
          <a:xfrm>
            <a:off x="7010400" y="2514600"/>
            <a:ext cx="1828800" cy="396875"/>
          </a:xfrm>
          <a:prstGeom prst="rect">
            <a:avLst/>
          </a:prstGeom>
          <a:noFill/>
          <a:ln w="9525">
            <a:noFill/>
            <a:miter lim="800000"/>
            <a:headEnd/>
            <a:tailEnd/>
          </a:ln>
        </p:spPr>
        <p:txBody>
          <a:bodyPr>
            <a:spAutoFit/>
          </a:bodyPr>
          <a:lstStyle/>
          <a:p>
            <a:pPr>
              <a:spcBef>
                <a:spcPct val="50000"/>
              </a:spcBef>
            </a:pPr>
            <a:r>
              <a:rPr lang="en-US" sz="2000">
                <a:solidFill>
                  <a:srgbClr val="3333CC"/>
                </a:solidFill>
              </a:rPr>
              <a:t>No</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2514600" y="304800"/>
            <a:ext cx="8229600" cy="1139825"/>
          </a:xfrm>
        </p:spPr>
        <p:txBody>
          <a:bodyPr/>
          <a:lstStyle/>
          <a:p>
            <a:pPr eaLnBrk="1" hangingPunct="1"/>
            <a:r>
              <a:rPr lang="en-US" smtClean="0"/>
              <a:t>Boss assigns task</a:t>
            </a:r>
          </a:p>
        </p:txBody>
      </p:sp>
      <p:sp>
        <p:nvSpPr>
          <p:cNvPr id="26627" name="Rectangle 3"/>
          <p:cNvSpPr>
            <a:spLocks noGrp="1" noChangeArrowheads="1"/>
          </p:cNvSpPr>
          <p:nvPr>
            <p:ph idx="1"/>
          </p:nvPr>
        </p:nvSpPr>
        <p:spPr>
          <a:xfrm>
            <a:off x="685800" y="2895600"/>
            <a:ext cx="7924800" cy="1200150"/>
          </a:xfrm>
        </p:spPr>
        <p:txBody>
          <a:bodyPr/>
          <a:lstStyle/>
          <a:p>
            <a:pPr lvl="1" eaLnBrk="1" hangingPunct="1"/>
            <a:r>
              <a:rPr lang="en-US" dirty="0" smtClean="0"/>
              <a:t>To perform certain task?</a:t>
            </a:r>
          </a:p>
        </p:txBody>
      </p:sp>
      <p:pic>
        <p:nvPicPr>
          <p:cNvPr id="26628" name="Picture 4" descr="j0251529"/>
          <p:cNvPicPr>
            <a:picLocks noChangeAspect="1" noChangeArrowheads="1"/>
          </p:cNvPicPr>
          <p:nvPr/>
        </p:nvPicPr>
        <p:blipFill>
          <a:blip r:embed="rId2" cstate="print"/>
          <a:srcRect/>
          <a:stretch>
            <a:fillRect/>
          </a:stretch>
        </p:blipFill>
        <p:spPr bwMode="auto">
          <a:xfrm>
            <a:off x="381000" y="1143000"/>
            <a:ext cx="1817688" cy="1446213"/>
          </a:xfrm>
          <a:prstGeom prst="rect">
            <a:avLst/>
          </a:prstGeom>
          <a:noFill/>
          <a:ln w="9525">
            <a:noFill/>
            <a:miter lim="800000"/>
            <a:headEnd/>
            <a:tailEnd/>
          </a:ln>
        </p:spPr>
      </p:pic>
      <p:pic>
        <p:nvPicPr>
          <p:cNvPr id="26629" name="Picture 5" descr="j0304533"/>
          <p:cNvPicPr>
            <a:picLocks noChangeAspect="1" noChangeArrowheads="1"/>
          </p:cNvPicPr>
          <p:nvPr/>
        </p:nvPicPr>
        <p:blipFill>
          <a:blip r:embed="rId3" cstate="print"/>
          <a:srcRect/>
          <a:stretch>
            <a:fillRect/>
          </a:stretch>
        </p:blipFill>
        <p:spPr bwMode="auto">
          <a:xfrm>
            <a:off x="5613174" y="3276601"/>
            <a:ext cx="2341789" cy="2209800"/>
          </a:xfrm>
          <a:prstGeom prst="rect">
            <a:avLst/>
          </a:prstGeom>
          <a:noFill/>
          <a:ln w="9525">
            <a:noFill/>
            <a:miter lim="800000"/>
            <a:headEnd/>
            <a:tailEnd/>
          </a:ln>
        </p:spPr>
      </p:pic>
      <p:sp>
        <p:nvSpPr>
          <p:cNvPr id="187398" name="Text Box 6"/>
          <p:cNvSpPr txBox="1">
            <a:spLocks noChangeArrowheads="1"/>
          </p:cNvSpPr>
          <p:nvPr/>
        </p:nvSpPr>
        <p:spPr bwMode="auto">
          <a:xfrm>
            <a:off x="4521200" y="6080125"/>
            <a:ext cx="2544763" cy="549275"/>
          </a:xfrm>
          <a:prstGeom prst="rect">
            <a:avLst/>
          </a:prstGeom>
          <a:noFill/>
          <a:ln w="9525">
            <a:noFill/>
            <a:miter lim="800000"/>
            <a:headEnd/>
            <a:tailEnd/>
          </a:ln>
        </p:spPr>
        <p:txBody>
          <a:bodyPr wrap="none">
            <a:spAutoFit/>
          </a:bodyPr>
          <a:lstStyle/>
          <a:p>
            <a:pPr algn="ctr">
              <a:spcBef>
                <a:spcPct val="50000"/>
              </a:spcBef>
            </a:pPr>
            <a:r>
              <a:rPr lang="en-US" sz="3000">
                <a:latin typeface="Times New Roman" pitchFamily="18" charset="0"/>
              </a:rPr>
              <a:t>How u will do?</a:t>
            </a:r>
            <a:endParaRPr lang="en-CA" sz="3000">
              <a:latin typeface="Times New Roman"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87398"/>
                                        </p:tgtEl>
                                        <p:attrNameLst>
                                          <p:attrName>style.visibility</p:attrName>
                                        </p:attrNameLst>
                                      </p:cBhvr>
                                      <p:to>
                                        <p:strVal val="visible"/>
                                      </p:to>
                                    </p:set>
                                    <p:anim calcmode="lin" valueType="num">
                                      <p:cBhvr>
                                        <p:cTn id="7" dur="1000" fill="hold"/>
                                        <p:tgtEl>
                                          <p:spTgt spid="187398"/>
                                        </p:tgtEl>
                                        <p:attrNameLst>
                                          <p:attrName>ppt_w</p:attrName>
                                        </p:attrNameLst>
                                      </p:cBhvr>
                                      <p:tavLst>
                                        <p:tav tm="0">
                                          <p:val>
                                            <p:fltVal val="0"/>
                                          </p:val>
                                        </p:tav>
                                        <p:tav tm="100000">
                                          <p:val>
                                            <p:strVal val="#ppt_w"/>
                                          </p:val>
                                        </p:tav>
                                      </p:tavLst>
                                    </p:anim>
                                    <p:anim calcmode="lin" valueType="num">
                                      <p:cBhvr>
                                        <p:cTn id="8" dur="1000" fill="hold"/>
                                        <p:tgtEl>
                                          <p:spTgt spid="187398"/>
                                        </p:tgtEl>
                                        <p:attrNameLst>
                                          <p:attrName>ppt_h</p:attrName>
                                        </p:attrNameLst>
                                      </p:cBhvr>
                                      <p:tavLst>
                                        <p:tav tm="0">
                                          <p:val>
                                            <p:fltVal val="0"/>
                                          </p:val>
                                        </p:tav>
                                        <p:tav tm="100000">
                                          <p:val>
                                            <p:strVal val="#ppt_h"/>
                                          </p:val>
                                        </p:tav>
                                      </p:tavLst>
                                    </p:anim>
                                    <p:anim calcmode="lin" valueType="num">
                                      <p:cBhvr>
                                        <p:cTn id="9" dur="1000" fill="hold"/>
                                        <p:tgtEl>
                                          <p:spTgt spid="18739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8739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8"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4"/>
          <p:cNvSpPr>
            <a:spLocks noGrp="1" noChangeArrowheads="1"/>
          </p:cNvSpPr>
          <p:nvPr>
            <p:ph type="title"/>
          </p:nvPr>
        </p:nvSpPr>
        <p:spPr/>
        <p:txBody>
          <a:bodyPr/>
          <a:lstStyle/>
          <a:p>
            <a:pPr eaLnBrk="1" hangingPunct="1"/>
            <a:r>
              <a:rPr lang="en-US" smtClean="0"/>
              <a:t>Your Question:</a:t>
            </a:r>
            <a:endParaRPr lang="en-CA" smtClean="0"/>
          </a:p>
        </p:txBody>
      </p:sp>
      <p:sp>
        <p:nvSpPr>
          <p:cNvPr id="27650" name="Rectangle 2"/>
          <p:cNvSpPr>
            <a:spLocks noGrp="1" noChangeArrowheads="1"/>
          </p:cNvSpPr>
          <p:nvPr>
            <p:ph idx="1"/>
          </p:nvPr>
        </p:nvSpPr>
        <p:spPr/>
        <p:txBody>
          <a:bodyPr/>
          <a:lstStyle/>
          <a:p>
            <a:pPr eaLnBrk="1" hangingPunct="1"/>
            <a:r>
              <a:rPr lang="en-US" smtClean="0"/>
              <a:t>Um? Tell me what to code.</a:t>
            </a:r>
          </a:p>
        </p:txBody>
      </p:sp>
      <p:sp>
        <p:nvSpPr>
          <p:cNvPr id="27651" name="Text Box 3"/>
          <p:cNvSpPr txBox="1">
            <a:spLocks noChangeArrowheads="1"/>
          </p:cNvSpPr>
          <p:nvPr/>
        </p:nvSpPr>
        <p:spPr bwMode="auto">
          <a:xfrm>
            <a:off x="5089525" y="5453063"/>
            <a:ext cx="184150" cy="549275"/>
          </a:xfrm>
          <a:prstGeom prst="rect">
            <a:avLst/>
          </a:prstGeom>
          <a:noFill/>
          <a:ln w="9525">
            <a:noFill/>
            <a:miter lim="800000"/>
            <a:headEnd/>
            <a:tailEnd/>
          </a:ln>
        </p:spPr>
        <p:txBody>
          <a:bodyPr wrap="none">
            <a:spAutoFit/>
          </a:bodyPr>
          <a:lstStyle/>
          <a:p>
            <a:pPr algn="ctr">
              <a:spcBef>
                <a:spcPct val="50000"/>
              </a:spcBef>
            </a:pPr>
            <a:endParaRPr lang="en-US" sz="3000">
              <a:latin typeface="Times New Roman" pitchFamily="18" charset="0"/>
            </a:endParaRPr>
          </a:p>
        </p:txBody>
      </p:sp>
      <p:pic>
        <p:nvPicPr>
          <p:cNvPr id="27653" name="Picture 5" descr="j0124319"/>
          <p:cNvPicPr>
            <a:picLocks noChangeAspect="1" noChangeArrowheads="1"/>
          </p:cNvPicPr>
          <p:nvPr/>
        </p:nvPicPr>
        <p:blipFill>
          <a:blip r:embed="rId2" cstate="print"/>
          <a:srcRect/>
          <a:stretch>
            <a:fillRect/>
          </a:stretch>
        </p:blipFill>
        <p:spPr bwMode="auto">
          <a:xfrm>
            <a:off x="3200400" y="2667000"/>
            <a:ext cx="2819400" cy="26003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smtClean="0"/>
              <a:t>So your answer:</a:t>
            </a:r>
            <a:endParaRPr lang="en-CA" smtClean="0"/>
          </a:p>
        </p:txBody>
      </p:sp>
      <p:sp>
        <p:nvSpPr>
          <p:cNvPr id="28675" name="Rectangle 3"/>
          <p:cNvSpPr>
            <a:spLocks noGrp="1" noChangeArrowheads="1"/>
          </p:cNvSpPr>
          <p:nvPr>
            <p:ph idx="1"/>
          </p:nvPr>
        </p:nvSpPr>
        <p:spPr/>
        <p:txBody>
          <a:bodyPr/>
          <a:lstStyle/>
          <a:p>
            <a:pPr eaLnBrk="1" hangingPunct="1"/>
            <a:r>
              <a:rPr lang="en-US" smtClean="0"/>
              <a:t>I can develop a new algorithm for you.</a:t>
            </a:r>
            <a:endParaRPr lang="en-CA" smtClean="0"/>
          </a:p>
        </p:txBody>
      </p:sp>
      <p:sp>
        <p:nvSpPr>
          <p:cNvPr id="190468" name="Text Box 4"/>
          <p:cNvSpPr txBox="1">
            <a:spLocks noChangeArrowheads="1"/>
          </p:cNvSpPr>
          <p:nvPr/>
        </p:nvSpPr>
        <p:spPr bwMode="auto">
          <a:xfrm>
            <a:off x="4875213" y="3581400"/>
            <a:ext cx="3659187" cy="1006475"/>
          </a:xfrm>
          <a:prstGeom prst="rect">
            <a:avLst/>
          </a:prstGeom>
          <a:noFill/>
          <a:ln w="9525">
            <a:noFill/>
            <a:miter lim="800000"/>
            <a:headEnd/>
            <a:tailEnd/>
          </a:ln>
        </p:spPr>
        <p:txBody>
          <a:bodyPr wrap="none">
            <a:spAutoFit/>
          </a:bodyPr>
          <a:lstStyle/>
          <a:p>
            <a:pPr algn="ctr">
              <a:spcBef>
                <a:spcPct val="50000"/>
              </a:spcBef>
            </a:pPr>
            <a:r>
              <a:rPr lang="en-US" sz="3000">
                <a:latin typeface="Times New Roman" pitchFamily="18" charset="0"/>
              </a:rPr>
              <a:t>Great thinkers </a:t>
            </a:r>
            <a:br>
              <a:rPr lang="en-US" sz="3000">
                <a:latin typeface="Times New Roman" pitchFamily="18" charset="0"/>
              </a:rPr>
            </a:br>
            <a:r>
              <a:rPr lang="en-US" sz="3000">
                <a:latin typeface="Times New Roman" pitchFamily="18" charset="0"/>
              </a:rPr>
              <a:t>will always be needed.</a:t>
            </a:r>
            <a:endParaRPr lang="en-CA" sz="3000">
              <a:latin typeface="Times New Roman" pitchFamily="18" charset="0"/>
            </a:endParaRPr>
          </a:p>
        </p:txBody>
      </p:sp>
      <p:pic>
        <p:nvPicPr>
          <p:cNvPr id="28677" name="Picture 5" descr="bs01584_"/>
          <p:cNvPicPr>
            <a:picLocks noChangeAspect="1" noChangeArrowheads="1"/>
          </p:cNvPicPr>
          <p:nvPr/>
        </p:nvPicPr>
        <p:blipFill>
          <a:blip r:embed="rId2" cstate="print"/>
          <a:srcRect/>
          <a:stretch>
            <a:fillRect/>
          </a:stretch>
        </p:blipFill>
        <p:spPr bwMode="auto">
          <a:xfrm>
            <a:off x="1017588" y="2681288"/>
            <a:ext cx="3503612" cy="356711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190468"/>
                                        </p:tgtEl>
                                        <p:attrNameLst>
                                          <p:attrName>style.visibility</p:attrName>
                                        </p:attrNameLst>
                                      </p:cBhvr>
                                      <p:to>
                                        <p:strVal val="visible"/>
                                      </p:to>
                                    </p:set>
                                    <p:anim calcmode="lin" valueType="num">
                                      <p:cBhvr>
                                        <p:cTn id="7" dur="1000" fill="hold"/>
                                        <p:tgtEl>
                                          <p:spTgt spid="190468"/>
                                        </p:tgtEl>
                                        <p:attrNameLst>
                                          <p:attrName>ppt_w</p:attrName>
                                        </p:attrNameLst>
                                      </p:cBhvr>
                                      <p:tavLst>
                                        <p:tav tm="0">
                                          <p:val>
                                            <p:fltVal val="0"/>
                                          </p:val>
                                        </p:tav>
                                        <p:tav tm="100000">
                                          <p:val>
                                            <p:strVal val="#ppt_w"/>
                                          </p:val>
                                        </p:tav>
                                      </p:tavLst>
                                    </p:anim>
                                    <p:anim calcmode="lin" valueType="num">
                                      <p:cBhvr>
                                        <p:cTn id="8" dur="1000" fill="hold"/>
                                        <p:tgtEl>
                                          <p:spTgt spid="190468"/>
                                        </p:tgtEl>
                                        <p:attrNameLst>
                                          <p:attrName>ppt_h</p:attrName>
                                        </p:attrNameLst>
                                      </p:cBhvr>
                                      <p:tavLst>
                                        <p:tav tm="0">
                                          <p:val>
                                            <p:fltVal val="0"/>
                                          </p:val>
                                        </p:tav>
                                        <p:tav tm="100000">
                                          <p:val>
                                            <p:strVal val="#ppt_h"/>
                                          </p:val>
                                        </p:tav>
                                      </p:tavLst>
                                    </p:anim>
                                    <p:anim calcmode="lin" valueType="num">
                                      <p:cBhvr>
                                        <p:cTn id="9" dur="1000" fill="hold"/>
                                        <p:tgtEl>
                                          <p:spTgt spid="190468"/>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90468"/>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smtClean="0"/>
              <a:t>Study:</a:t>
            </a:r>
            <a:endParaRPr lang="en-CA" smtClean="0"/>
          </a:p>
        </p:txBody>
      </p:sp>
      <p:sp>
        <p:nvSpPr>
          <p:cNvPr id="29699" name="Rectangle 3"/>
          <p:cNvSpPr>
            <a:spLocks noGrp="1" noChangeArrowheads="1"/>
          </p:cNvSpPr>
          <p:nvPr>
            <p:ph idx="1"/>
          </p:nvPr>
        </p:nvSpPr>
        <p:spPr/>
        <p:txBody>
          <a:bodyPr/>
          <a:lstStyle/>
          <a:p>
            <a:pPr eaLnBrk="1" hangingPunct="1"/>
            <a:r>
              <a:rPr lang="en-US" smtClean="0"/>
              <a:t>Many experienced programmers were asked to code up binary search.</a:t>
            </a:r>
            <a:endParaRPr lang="en-CA" smtClean="0"/>
          </a:p>
        </p:txBody>
      </p:sp>
      <p:sp>
        <p:nvSpPr>
          <p:cNvPr id="29700" name="Text Box 4"/>
          <p:cNvSpPr txBox="1">
            <a:spLocks noChangeArrowheads="1"/>
          </p:cNvSpPr>
          <p:nvPr/>
        </p:nvSpPr>
        <p:spPr bwMode="auto">
          <a:xfrm>
            <a:off x="3810000" y="2971800"/>
            <a:ext cx="5133975" cy="1708160"/>
          </a:xfrm>
          <a:prstGeom prst="rect">
            <a:avLst/>
          </a:prstGeom>
          <a:noFill/>
          <a:ln w="9525">
            <a:noFill/>
            <a:miter lim="800000"/>
            <a:headEnd/>
            <a:tailEnd/>
          </a:ln>
        </p:spPr>
        <p:txBody>
          <a:bodyPr wrap="square">
            <a:spAutoFit/>
          </a:bodyPr>
          <a:lstStyle/>
          <a:p>
            <a:pPr algn="ctr">
              <a:spcBef>
                <a:spcPct val="50000"/>
              </a:spcBef>
            </a:pPr>
            <a:r>
              <a:rPr lang="en-US" sz="3000" dirty="0">
                <a:latin typeface="Times New Roman" pitchFamily="18" charset="0"/>
              </a:rPr>
              <a:t>80% got it wrong</a:t>
            </a:r>
          </a:p>
          <a:p>
            <a:pPr algn="ctr">
              <a:spcBef>
                <a:spcPct val="50000"/>
              </a:spcBef>
            </a:pPr>
            <a:r>
              <a:rPr lang="en-US" sz="3000" dirty="0">
                <a:latin typeface="Times New Roman" pitchFamily="18" charset="0"/>
              </a:rPr>
              <a:t>Good thing is was not for a nuclear power plant.</a:t>
            </a:r>
          </a:p>
        </p:txBody>
      </p:sp>
      <p:pic>
        <p:nvPicPr>
          <p:cNvPr id="29701" name="Picture 6" descr="j0188711"/>
          <p:cNvPicPr>
            <a:picLocks noChangeAspect="1" noChangeArrowheads="1"/>
          </p:cNvPicPr>
          <p:nvPr/>
        </p:nvPicPr>
        <p:blipFill>
          <a:blip r:embed="rId2" cstate="print"/>
          <a:srcRect/>
          <a:stretch>
            <a:fillRect/>
          </a:stretch>
        </p:blipFill>
        <p:spPr bwMode="auto">
          <a:xfrm>
            <a:off x="588540" y="2133600"/>
            <a:ext cx="3370685" cy="44799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US" smtClean="0"/>
              <a:t>What did they lack?</a:t>
            </a:r>
            <a:endParaRPr lang="en-CA" smtClean="0"/>
          </a:p>
        </p:txBody>
      </p:sp>
      <p:sp>
        <p:nvSpPr>
          <p:cNvPr id="30723" name="Rectangle 3"/>
          <p:cNvSpPr>
            <a:spLocks noGrp="1" noChangeArrowheads="1"/>
          </p:cNvSpPr>
          <p:nvPr>
            <p:ph idx="1"/>
          </p:nvPr>
        </p:nvSpPr>
        <p:spPr>
          <a:xfrm>
            <a:off x="685800" y="1676400"/>
            <a:ext cx="7772400" cy="4114800"/>
          </a:xfrm>
        </p:spPr>
        <p:txBody>
          <a:bodyPr/>
          <a:lstStyle/>
          <a:p>
            <a:pPr eaLnBrk="1" hangingPunct="1"/>
            <a:r>
              <a:rPr lang="en-US" smtClean="0"/>
              <a:t>Fundamental understanding of the algorithmic design techniques.</a:t>
            </a:r>
          </a:p>
        </p:txBody>
      </p:sp>
      <p:pic>
        <p:nvPicPr>
          <p:cNvPr id="30724" name="Picture 6" descr="pe07015_"/>
          <p:cNvPicPr>
            <a:picLocks noChangeAspect="1" noChangeArrowheads="1"/>
          </p:cNvPicPr>
          <p:nvPr/>
        </p:nvPicPr>
        <p:blipFill>
          <a:blip r:embed="rId2" cstate="print"/>
          <a:srcRect/>
          <a:stretch>
            <a:fillRect/>
          </a:stretch>
        </p:blipFill>
        <p:spPr bwMode="auto">
          <a:xfrm>
            <a:off x="2971800" y="2819400"/>
            <a:ext cx="3276600" cy="36497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Programming is Problem Solving</a:t>
            </a:r>
            <a:endParaRPr lang="en-US" dirty="0"/>
          </a:p>
        </p:txBody>
      </p:sp>
      <p:sp>
        <p:nvSpPr>
          <p:cNvPr id="3" name="Content Placeholder 2"/>
          <p:cNvSpPr>
            <a:spLocks noGrp="1"/>
          </p:cNvSpPr>
          <p:nvPr>
            <p:ph idx="1"/>
          </p:nvPr>
        </p:nvSpPr>
        <p:spPr/>
        <p:txBody>
          <a:bodyPr/>
          <a:lstStyle/>
          <a:p>
            <a:pPr>
              <a:buClr>
                <a:schemeClr val="tx1"/>
              </a:buClr>
            </a:pPr>
            <a:r>
              <a:rPr lang="en-US" altLang="zh-TW" dirty="0" smtClean="0">
                <a:ea typeface="新細明體" pitchFamily="18" charset="-120"/>
              </a:rPr>
              <a:t>Programming is a process of problem solving </a:t>
            </a:r>
          </a:p>
          <a:p>
            <a:pPr>
              <a:buClr>
                <a:schemeClr val="tx1"/>
              </a:buClr>
            </a:pPr>
            <a:r>
              <a:rPr lang="en-US" altLang="zh-TW" dirty="0" smtClean="0">
                <a:ea typeface="新細明體" pitchFamily="18" charset="-120"/>
              </a:rPr>
              <a:t>Problem solving techniques </a:t>
            </a:r>
          </a:p>
          <a:p>
            <a:pPr marL="742950" lvl="1" indent="-285750">
              <a:buClr>
                <a:schemeClr val="tx1"/>
              </a:buClr>
              <a:buFont typeface="Wingdings" pitchFamily="2" charset="2"/>
              <a:buChar char="n"/>
            </a:pPr>
            <a:r>
              <a:rPr lang="en-US" altLang="zh-TW" b="1" dirty="0" smtClean="0">
                <a:solidFill>
                  <a:srgbClr val="0000CC"/>
                </a:solidFill>
                <a:ea typeface="新細明體" pitchFamily="18" charset="-120"/>
              </a:rPr>
              <a:t>Analyze</a:t>
            </a:r>
            <a:r>
              <a:rPr lang="en-US" altLang="zh-TW" dirty="0" smtClean="0">
                <a:ea typeface="新細明體" pitchFamily="18" charset="-120"/>
              </a:rPr>
              <a:t> the problem </a:t>
            </a:r>
          </a:p>
          <a:p>
            <a:pPr marL="742950" lvl="1" indent="-285750">
              <a:buClr>
                <a:schemeClr val="tx1"/>
              </a:buClr>
              <a:buFont typeface="Wingdings" pitchFamily="2" charset="2"/>
              <a:buChar char="n"/>
            </a:pPr>
            <a:r>
              <a:rPr lang="en-US" altLang="zh-TW" dirty="0" smtClean="0">
                <a:ea typeface="新細明體" pitchFamily="18" charset="-120"/>
              </a:rPr>
              <a:t>Outline the problem </a:t>
            </a:r>
            <a:r>
              <a:rPr lang="en-US" altLang="zh-TW" b="1" dirty="0" smtClean="0">
                <a:solidFill>
                  <a:srgbClr val="0000CC"/>
                </a:solidFill>
                <a:ea typeface="新細明體" pitchFamily="18" charset="-120"/>
              </a:rPr>
              <a:t>requirements</a:t>
            </a:r>
            <a:r>
              <a:rPr lang="en-US" altLang="zh-TW" dirty="0" smtClean="0">
                <a:solidFill>
                  <a:srgbClr val="0000CC"/>
                </a:solidFill>
                <a:ea typeface="新細明體" pitchFamily="18" charset="-120"/>
              </a:rPr>
              <a:t> </a:t>
            </a:r>
          </a:p>
          <a:p>
            <a:pPr marL="742950" lvl="1" indent="-285750">
              <a:buClr>
                <a:schemeClr val="tx1"/>
              </a:buClr>
              <a:buFont typeface="Wingdings" pitchFamily="2" charset="2"/>
              <a:buChar char="n"/>
            </a:pPr>
            <a:r>
              <a:rPr lang="en-US" altLang="zh-TW" b="1" dirty="0" smtClean="0">
                <a:solidFill>
                  <a:srgbClr val="0000CC"/>
                </a:solidFill>
                <a:ea typeface="新細明體" pitchFamily="18" charset="-120"/>
              </a:rPr>
              <a:t>Specify</a:t>
            </a:r>
            <a:r>
              <a:rPr lang="en-US" altLang="zh-TW" dirty="0" smtClean="0">
                <a:ea typeface="新細明體" pitchFamily="18" charset="-120"/>
              </a:rPr>
              <a:t> what the solution should do</a:t>
            </a:r>
          </a:p>
          <a:p>
            <a:pPr marL="742950" lvl="1" indent="-285750">
              <a:buClr>
                <a:schemeClr val="tx1"/>
              </a:buClr>
              <a:buFont typeface="Wingdings" pitchFamily="2" charset="2"/>
              <a:buChar char="n"/>
            </a:pPr>
            <a:r>
              <a:rPr lang="en-US" altLang="zh-TW" b="1" dirty="0" smtClean="0">
                <a:solidFill>
                  <a:srgbClr val="0000CC"/>
                </a:solidFill>
                <a:ea typeface="新細明體" pitchFamily="18" charset="-120"/>
              </a:rPr>
              <a:t>Design</a:t>
            </a:r>
            <a:r>
              <a:rPr lang="en-US" altLang="zh-TW" dirty="0" smtClean="0">
                <a:ea typeface="新細明體" pitchFamily="18" charset="-120"/>
              </a:rPr>
              <a:t> steps, called an </a:t>
            </a:r>
            <a:r>
              <a:rPr lang="en-US" altLang="zh-TW" dirty="0" smtClean="0">
                <a:solidFill>
                  <a:srgbClr val="003399"/>
                </a:solidFill>
                <a:ea typeface="新細明體" pitchFamily="18" charset="-120"/>
              </a:rPr>
              <a:t>algorithm</a:t>
            </a:r>
            <a:r>
              <a:rPr lang="en-US" altLang="zh-TW" dirty="0" smtClean="0">
                <a:ea typeface="新細明體" pitchFamily="18" charset="-120"/>
              </a:rPr>
              <a:t>, to solve the problem (the </a:t>
            </a:r>
            <a:r>
              <a:rPr lang="en-US" altLang="zh-TW" i="1" dirty="0" smtClean="0">
                <a:ea typeface="新細明體" pitchFamily="18" charset="-120"/>
              </a:rPr>
              <a:t>general solution</a:t>
            </a:r>
            <a:r>
              <a:rPr lang="en-US" altLang="zh-TW" dirty="0" smtClean="0">
                <a:ea typeface="新細明體" pitchFamily="18" charset="-120"/>
              </a:rPr>
              <a:t>)</a:t>
            </a:r>
          </a:p>
          <a:p>
            <a:pPr marL="742950" lvl="1" indent="-285750">
              <a:buClr>
                <a:schemeClr val="tx1"/>
              </a:buClr>
              <a:buFont typeface="Wingdings" pitchFamily="2" charset="2"/>
              <a:buChar char="n"/>
            </a:pPr>
            <a:r>
              <a:rPr lang="en-US" altLang="zh-TW" b="1" dirty="0" smtClean="0">
                <a:solidFill>
                  <a:srgbClr val="0000CC"/>
                </a:solidFill>
                <a:ea typeface="新細明體" pitchFamily="18" charset="-120"/>
              </a:rPr>
              <a:t>Verify</a:t>
            </a:r>
            <a:r>
              <a:rPr lang="en-US" altLang="zh-TW" dirty="0" smtClean="0">
                <a:ea typeface="新細明體" pitchFamily="18" charset="-120"/>
              </a:rPr>
              <a:t> that your solution really solves the problem</a:t>
            </a:r>
          </a:p>
          <a:p>
            <a:pPr>
              <a:buClr>
                <a:schemeClr val="tx1"/>
              </a:buClr>
            </a:pPr>
            <a:r>
              <a:rPr lang="en-US" altLang="zh-TW" dirty="0" smtClean="0">
                <a:solidFill>
                  <a:srgbClr val="C00000"/>
                </a:solidFill>
                <a:ea typeface="新細明體" pitchFamily="18" charset="-120"/>
              </a:rPr>
              <a:t>Algorithm</a:t>
            </a:r>
            <a:r>
              <a:rPr lang="en-US" altLang="zh-TW" dirty="0" smtClean="0">
                <a:ea typeface="新細明體" pitchFamily="18" charset="-120"/>
              </a:rPr>
              <a:t> – a step-by-step problem-solving process in which a solution is arrived at in a finite amount of time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Computer Programming</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Nicklaus Wirth</a:t>
            </a:r>
          </a:p>
          <a:p>
            <a:pPr algn="ctr">
              <a:buNone/>
            </a:pPr>
            <a:r>
              <a:rPr lang="en-US" sz="3200" dirty="0" smtClean="0">
                <a:solidFill>
                  <a:srgbClr val="0000CC"/>
                </a:solidFill>
              </a:rPr>
              <a:t>Program = Algorithm + Data Structure</a:t>
            </a:r>
          </a:p>
          <a:p>
            <a:r>
              <a:rPr lang="en-US" dirty="0" smtClean="0"/>
              <a:t>Computer programming involves writing software that allows a machine to perform various tasks which, by hand, would be tedious or so time consuming as to be essentially impossible to do. </a:t>
            </a:r>
          </a:p>
          <a:p>
            <a:r>
              <a:rPr lang="en-US" dirty="0" smtClean="0"/>
              <a:t>Machines work incredibly quickly, never get tired, and are excellent at following orders; however, they will only perform as well as the instructions presented to them.</a:t>
            </a:r>
          </a:p>
          <a:p>
            <a:r>
              <a:rPr lang="en-US" dirty="0" smtClean="0">
                <a:solidFill>
                  <a:srgbClr val="0000CC"/>
                </a:solidFill>
              </a:rPr>
              <a:t>Set of instructions that tell the computer what to do and how to do?</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smtClean="0"/>
              <a:t>Introduction to Problem Solving</a:t>
            </a:r>
          </a:p>
        </p:txBody>
      </p:sp>
      <p:sp>
        <p:nvSpPr>
          <p:cNvPr id="3075" name="Rectangle 3"/>
          <p:cNvSpPr>
            <a:spLocks noGrp="1" noChangeArrowheads="1"/>
          </p:cNvSpPr>
          <p:nvPr>
            <p:ph idx="1"/>
          </p:nvPr>
        </p:nvSpPr>
        <p:spPr>
          <a:xfrm>
            <a:off x="381000" y="1133475"/>
            <a:ext cx="8382000" cy="5114925"/>
          </a:xfrm>
        </p:spPr>
        <p:txBody>
          <a:bodyPr/>
          <a:lstStyle/>
          <a:p>
            <a:pPr eaLnBrk="1" hangingPunct="1">
              <a:defRPr/>
            </a:pPr>
            <a:r>
              <a:rPr lang="en-US" dirty="0" smtClean="0"/>
              <a:t>Programming is a problem solving activity. When you write a program, you are actually writing an instruction for the computer to solve something for you.</a:t>
            </a:r>
          </a:p>
          <a:p>
            <a:pPr eaLnBrk="1" hangingPunct="1">
              <a:defRPr/>
            </a:pPr>
            <a:r>
              <a:rPr lang="en-US" dirty="0" smtClean="0"/>
              <a:t>Problem solving is </a:t>
            </a:r>
            <a:r>
              <a:rPr lang="en-US" dirty="0" smtClean="0">
                <a:solidFill>
                  <a:srgbClr val="0000CC"/>
                </a:solidFill>
              </a:rPr>
              <a:t>the process of transforming the description of a problem into a</a:t>
            </a:r>
            <a:r>
              <a:rPr lang="en-US" b="1" dirty="0" smtClean="0">
                <a:solidFill>
                  <a:srgbClr val="0000CC"/>
                </a:solidFill>
              </a:rPr>
              <a:t> </a:t>
            </a:r>
            <a:r>
              <a:rPr lang="en-US" dirty="0" smtClean="0">
                <a:solidFill>
                  <a:srgbClr val="0000CC"/>
                </a:solidFill>
              </a:rPr>
              <a:t>solution </a:t>
            </a:r>
            <a:r>
              <a:rPr lang="en-US" dirty="0" smtClean="0"/>
              <a:t>by using our knowledge of the problem domain and by relying on our ability to select and use appropriate problem-solving strategies, techniques and tools.</a:t>
            </a:r>
          </a:p>
          <a:p>
            <a:pPr eaLnBrk="1" hangingPunct="1">
              <a:lnSpc>
                <a:spcPct val="20000"/>
              </a:lnSpc>
              <a:buFont typeface="Wingdings" pitchFamily="2" charset="2"/>
              <a:buNone/>
              <a:defRPr/>
            </a:pPr>
            <a:endParaRPr lang="en-US" sz="30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smtClean="0"/>
              <a:t>Case Study: Yummy Cupcake</a:t>
            </a:r>
          </a:p>
        </p:txBody>
      </p:sp>
      <p:sp>
        <p:nvSpPr>
          <p:cNvPr id="4099" name="Content Placeholder 2"/>
          <p:cNvSpPr>
            <a:spLocks noGrp="1"/>
          </p:cNvSpPr>
          <p:nvPr>
            <p:ph idx="1"/>
          </p:nvPr>
        </p:nvSpPr>
        <p:spPr/>
        <p:txBody>
          <a:bodyPr/>
          <a:lstStyle/>
          <a:p>
            <a:pPr eaLnBrk="1" hangingPunct="1"/>
            <a:r>
              <a:rPr lang="en-US" smtClean="0"/>
              <a:t>Problem: You are required to calculate the amount to be paid by a customer buying cupcakes.</a:t>
            </a:r>
          </a:p>
        </p:txBody>
      </p:sp>
      <p:pic>
        <p:nvPicPr>
          <p:cNvPr id="4101" name="Picture 4" descr="CupcakesSm.jpg"/>
          <p:cNvPicPr>
            <a:picLocks noChangeAspect="1"/>
          </p:cNvPicPr>
          <p:nvPr/>
        </p:nvPicPr>
        <p:blipFill>
          <a:blip r:embed="rId2" cstate="print"/>
          <a:srcRect/>
          <a:stretch>
            <a:fillRect/>
          </a:stretch>
        </p:blipFill>
        <p:spPr bwMode="auto">
          <a:xfrm>
            <a:off x="3276600" y="2209800"/>
            <a:ext cx="5029200" cy="4065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en-US" sz="3200" smtClean="0"/>
              <a:t>Software Development Method (SDM)</a:t>
            </a:r>
          </a:p>
        </p:txBody>
      </p:sp>
      <p:sp>
        <p:nvSpPr>
          <p:cNvPr id="5123" name="Rectangle 3"/>
          <p:cNvSpPr>
            <a:spLocks noGrp="1" noChangeArrowheads="1"/>
          </p:cNvSpPr>
          <p:nvPr>
            <p:ph idx="1"/>
          </p:nvPr>
        </p:nvSpPr>
        <p:spPr>
          <a:xfrm>
            <a:off x="652463" y="1133475"/>
            <a:ext cx="7772400" cy="5114925"/>
          </a:xfrm>
        </p:spPr>
        <p:txBody>
          <a:bodyPr/>
          <a:lstStyle/>
          <a:p>
            <a:pPr marL="533400" indent="-533400" eaLnBrk="1" hangingPunct="1"/>
            <a:r>
              <a:rPr lang="en-US" dirty="0" smtClean="0"/>
              <a:t>For programmer, we solve problems using Software Development Method (SDM), which is as follows:</a:t>
            </a:r>
          </a:p>
          <a:p>
            <a:pPr marL="933450" lvl="1" indent="-533400" eaLnBrk="1" hangingPunct="1">
              <a:buFont typeface="Wingdings" pitchFamily="2" charset="2"/>
              <a:buAutoNum type="arabicPeriod"/>
            </a:pPr>
            <a:r>
              <a:rPr lang="en-US" dirty="0" smtClean="0"/>
              <a:t>Specify the problem requirements.</a:t>
            </a:r>
          </a:p>
          <a:p>
            <a:pPr marL="933450" lvl="1" indent="-533400" eaLnBrk="1" hangingPunct="1">
              <a:buFont typeface="Wingdings" pitchFamily="2" charset="2"/>
              <a:buAutoNum type="arabicPeriod"/>
            </a:pPr>
            <a:r>
              <a:rPr lang="en-US" dirty="0" smtClean="0"/>
              <a:t>Analyze the problem.</a:t>
            </a:r>
          </a:p>
          <a:p>
            <a:pPr marL="933450" lvl="1" indent="-533400" eaLnBrk="1" hangingPunct="1">
              <a:buFont typeface="Wingdings" pitchFamily="2" charset="2"/>
              <a:buAutoNum type="arabicPeriod"/>
            </a:pPr>
            <a:r>
              <a:rPr lang="en-US" dirty="0" smtClean="0"/>
              <a:t>Design the algorithm to solve the problem.</a:t>
            </a:r>
          </a:p>
          <a:p>
            <a:pPr marL="933450" lvl="1" indent="-533400" eaLnBrk="1" hangingPunct="1">
              <a:buFont typeface="Wingdings" pitchFamily="2" charset="2"/>
              <a:buAutoNum type="arabicPeriod"/>
            </a:pPr>
            <a:r>
              <a:rPr lang="en-US" dirty="0" smtClean="0"/>
              <a:t>Implement the algorithm.</a:t>
            </a:r>
          </a:p>
          <a:p>
            <a:pPr marL="933450" lvl="1" indent="-533400" eaLnBrk="1" hangingPunct="1">
              <a:buFont typeface="Wingdings" pitchFamily="2" charset="2"/>
              <a:buAutoNum type="arabicPeriod"/>
            </a:pPr>
            <a:r>
              <a:rPr lang="en-US" dirty="0" smtClean="0"/>
              <a:t>Test and verify the completed program.</a:t>
            </a:r>
          </a:p>
          <a:p>
            <a:pPr marL="933450" lvl="1" indent="-533400" eaLnBrk="1" hangingPunct="1">
              <a:buFont typeface="Wingdings" pitchFamily="2" charset="2"/>
              <a:buAutoNum type="arabicPeriod"/>
            </a:pPr>
            <a:r>
              <a:rPr lang="en-US" dirty="0" smtClean="0"/>
              <a:t>Documentation</a:t>
            </a:r>
          </a:p>
          <a:p>
            <a:pPr marL="533400" indent="-533400" eaLnBrk="1" hangingPunct="1">
              <a:buFont typeface="Wingdings" pitchFamily="2" charset="2"/>
              <a:buNone/>
            </a:pPr>
            <a:endParaRPr lang="en-US" sz="30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US" smtClean="0"/>
              <a:t>1. Requirement Specification</a:t>
            </a:r>
          </a:p>
        </p:txBody>
      </p:sp>
      <p:sp>
        <p:nvSpPr>
          <p:cNvPr id="6147" name="Rectangle 3"/>
          <p:cNvSpPr>
            <a:spLocks noGrp="1" noChangeArrowheads="1"/>
          </p:cNvSpPr>
          <p:nvPr>
            <p:ph idx="1"/>
          </p:nvPr>
        </p:nvSpPr>
        <p:spPr>
          <a:xfrm>
            <a:off x="652463" y="1133475"/>
            <a:ext cx="7772400" cy="5114925"/>
          </a:xfrm>
        </p:spPr>
        <p:txBody>
          <a:bodyPr/>
          <a:lstStyle/>
          <a:p>
            <a:pPr eaLnBrk="1" hangingPunct="1"/>
            <a:r>
              <a:rPr lang="en-US" dirty="0" smtClean="0"/>
              <a:t>Specifying the problem requirements requires you to </a:t>
            </a:r>
            <a:r>
              <a:rPr lang="en-US" dirty="0" smtClean="0">
                <a:solidFill>
                  <a:srgbClr val="0000CC"/>
                </a:solidFill>
              </a:rPr>
              <a:t>state the problem clearly </a:t>
            </a:r>
            <a:r>
              <a:rPr lang="en-US" dirty="0" smtClean="0"/>
              <a:t>and to gain the </a:t>
            </a:r>
            <a:r>
              <a:rPr lang="en-US" dirty="0" smtClean="0">
                <a:solidFill>
                  <a:srgbClr val="0000CC"/>
                </a:solidFill>
              </a:rPr>
              <a:t>understanding of what to be solved</a:t>
            </a:r>
            <a:r>
              <a:rPr lang="en-US" dirty="0" smtClean="0">
                <a:solidFill>
                  <a:srgbClr val="FF0000"/>
                </a:solidFill>
              </a:rPr>
              <a:t> </a:t>
            </a:r>
            <a:r>
              <a:rPr lang="en-US" dirty="0" smtClean="0"/>
              <a:t>and </a:t>
            </a:r>
            <a:r>
              <a:rPr lang="en-US" dirty="0" smtClean="0">
                <a:solidFill>
                  <a:srgbClr val="0000CC"/>
                </a:solidFill>
              </a:rPr>
              <a:t>what would be the solution.</a:t>
            </a:r>
          </a:p>
          <a:p>
            <a:pPr eaLnBrk="1" hangingPunct="1"/>
            <a:r>
              <a:rPr lang="en-US" dirty="0" smtClean="0"/>
              <a:t>When specifying problem requirement, we ask ourselves the following questions:</a:t>
            </a:r>
          </a:p>
          <a:p>
            <a:pPr lvl="1" eaLnBrk="1" hangingPunct="1"/>
            <a:r>
              <a:rPr lang="en-US" dirty="0" smtClean="0"/>
              <a:t>What the problem is.</a:t>
            </a:r>
          </a:p>
          <a:p>
            <a:pPr lvl="1" eaLnBrk="1" hangingPunct="1"/>
            <a:r>
              <a:rPr lang="en-US" dirty="0" smtClean="0"/>
              <a:t>What the solution should provide. </a:t>
            </a:r>
          </a:p>
          <a:p>
            <a:pPr lvl="1" eaLnBrk="1" hangingPunct="1"/>
            <a:r>
              <a:rPr lang="en-US" dirty="0" smtClean="0"/>
              <a:t>What is needed to solve it.</a:t>
            </a:r>
          </a:p>
          <a:p>
            <a:pPr lvl="1" eaLnBrk="1" hangingPunct="1"/>
            <a:r>
              <a:rPr lang="en-US" dirty="0" smtClean="0"/>
              <a:t>If there are constraints and special conditions</a:t>
            </a:r>
            <a:r>
              <a:rPr lang="en-US" dirty="0" smtClean="0">
                <a:latin typeface="Calibri" pitchFamily="34" charset="0"/>
              </a:rPr>
              <a:t>.</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mtClean="0"/>
              <a:t>Yummy Cupcake</a:t>
            </a:r>
          </a:p>
        </p:txBody>
      </p:sp>
      <p:sp>
        <p:nvSpPr>
          <p:cNvPr id="7171" name="Content Placeholder 2"/>
          <p:cNvSpPr>
            <a:spLocks noGrp="1"/>
          </p:cNvSpPr>
          <p:nvPr>
            <p:ph idx="1"/>
          </p:nvPr>
        </p:nvSpPr>
        <p:spPr/>
        <p:txBody>
          <a:bodyPr/>
          <a:lstStyle/>
          <a:p>
            <a:pPr eaLnBrk="1" hangingPunct="1">
              <a:buFont typeface="Wingdings" pitchFamily="2" charset="2"/>
              <a:buNone/>
            </a:pPr>
            <a:r>
              <a:rPr lang="en-US" dirty="0" smtClean="0"/>
              <a:t>	</a:t>
            </a:r>
            <a:r>
              <a:rPr lang="en-US" sz="2400" dirty="0" smtClean="0">
                <a:solidFill>
                  <a:srgbClr val="FF0000"/>
                </a:solidFill>
              </a:rPr>
              <a:t>Problem: </a:t>
            </a:r>
            <a:r>
              <a:rPr lang="en-US" sz="2400" dirty="0" smtClean="0"/>
              <a:t>You are required to calculate the amount to be paid by a customer buying cupcakes.</a:t>
            </a:r>
          </a:p>
          <a:p>
            <a:pPr lvl="1" eaLnBrk="1" hangingPunct="1"/>
            <a:r>
              <a:rPr lang="en-US" dirty="0" smtClean="0"/>
              <a:t>What the problem is.</a:t>
            </a:r>
          </a:p>
          <a:p>
            <a:pPr lvl="1" eaLnBrk="1" hangingPunct="1">
              <a:buFont typeface="Wingdings" pitchFamily="2" charset="2"/>
              <a:buNone/>
            </a:pPr>
            <a:endParaRPr lang="en-US" dirty="0" smtClean="0"/>
          </a:p>
          <a:p>
            <a:pPr lvl="1" eaLnBrk="1" hangingPunct="1"/>
            <a:r>
              <a:rPr lang="en-US" dirty="0" smtClean="0"/>
              <a:t>What the solution should provide. </a:t>
            </a:r>
          </a:p>
          <a:p>
            <a:pPr lvl="1" eaLnBrk="1" hangingPunct="1">
              <a:buFont typeface="Wingdings" pitchFamily="2" charset="2"/>
              <a:buNone/>
            </a:pPr>
            <a:endParaRPr lang="en-US" dirty="0" smtClean="0"/>
          </a:p>
          <a:p>
            <a:pPr lvl="1" eaLnBrk="1" hangingPunct="1"/>
            <a:r>
              <a:rPr lang="en-US" dirty="0" smtClean="0"/>
              <a:t>What is needed to solve it.</a:t>
            </a:r>
          </a:p>
          <a:p>
            <a:pPr lvl="1" eaLnBrk="1" hangingPunct="1">
              <a:buFont typeface="Wingdings" pitchFamily="2" charset="2"/>
              <a:buNone/>
            </a:pPr>
            <a:endParaRPr lang="en-US" dirty="0" smtClean="0"/>
          </a:p>
          <a:p>
            <a:pPr lvl="1" eaLnBrk="1" hangingPunct="1"/>
            <a:r>
              <a:rPr lang="en-US" dirty="0" smtClean="0"/>
              <a:t>If there are constraints and special conditions.</a:t>
            </a:r>
          </a:p>
          <a:p>
            <a:pPr eaLnBrk="1" hangingPunct="1"/>
            <a:endParaRPr lang="en-US" dirty="0" smtClean="0"/>
          </a:p>
        </p:txBody>
      </p:sp>
      <p:pic>
        <p:nvPicPr>
          <p:cNvPr id="7173" name="Picture 5" descr="CupcakesSm.jpg"/>
          <p:cNvPicPr>
            <a:picLocks noChangeAspect="1"/>
          </p:cNvPicPr>
          <p:nvPr/>
        </p:nvPicPr>
        <p:blipFill>
          <a:blip r:embed="rId2" cstate="print"/>
          <a:srcRect/>
          <a:stretch>
            <a:fillRect/>
          </a:stretch>
        </p:blipFill>
        <p:spPr bwMode="auto">
          <a:xfrm>
            <a:off x="304800" y="5638800"/>
            <a:ext cx="1143000" cy="92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t>Problem Analysis</a:t>
            </a:r>
          </a:p>
        </p:txBody>
      </p:sp>
      <p:sp>
        <p:nvSpPr>
          <p:cNvPr id="6147" name="Rectangle 3"/>
          <p:cNvSpPr>
            <a:spLocks noGrp="1" noChangeArrowheads="1"/>
          </p:cNvSpPr>
          <p:nvPr>
            <p:ph idx="1"/>
          </p:nvPr>
        </p:nvSpPr>
        <p:spPr>
          <a:xfrm>
            <a:off x="652463" y="1133475"/>
            <a:ext cx="7772400" cy="5114925"/>
          </a:xfrm>
        </p:spPr>
        <p:txBody>
          <a:bodyPr/>
          <a:lstStyle/>
          <a:p>
            <a:pPr eaLnBrk="1" hangingPunct="1">
              <a:defRPr/>
            </a:pPr>
            <a:r>
              <a:rPr lang="en-US" dirty="0" smtClean="0"/>
              <a:t>Analyzing the problem require us to identify the following:</a:t>
            </a:r>
          </a:p>
          <a:p>
            <a:pPr lvl="1" eaLnBrk="1" hangingPunct="1">
              <a:defRPr/>
            </a:pPr>
            <a:r>
              <a:rPr lang="en-US" dirty="0" smtClean="0">
                <a:solidFill>
                  <a:srgbClr val="0000CC"/>
                </a:solidFill>
              </a:rPr>
              <a:t>Input(s)</a:t>
            </a:r>
            <a:r>
              <a:rPr lang="en-US" dirty="0" smtClean="0"/>
              <a:t> to the problem, their </a:t>
            </a:r>
            <a:r>
              <a:rPr lang="en-US" dirty="0" smtClean="0">
                <a:solidFill>
                  <a:srgbClr val="0000CC"/>
                </a:solidFill>
              </a:rPr>
              <a:t>form</a:t>
            </a:r>
            <a:r>
              <a:rPr lang="en-US" dirty="0" smtClean="0"/>
              <a:t> and the </a:t>
            </a:r>
            <a:r>
              <a:rPr lang="en-US" dirty="0" smtClean="0">
                <a:solidFill>
                  <a:srgbClr val="0000CC"/>
                </a:solidFill>
              </a:rPr>
              <a:t>input media</a:t>
            </a:r>
            <a:r>
              <a:rPr lang="en-US" dirty="0" smtClean="0">
                <a:solidFill>
                  <a:schemeClr val="accent6">
                    <a:lumMod val="75000"/>
                  </a:schemeClr>
                </a:solidFill>
              </a:rPr>
              <a:t> </a:t>
            </a:r>
            <a:r>
              <a:rPr lang="en-US" dirty="0" smtClean="0"/>
              <a:t>to be used</a:t>
            </a:r>
          </a:p>
          <a:p>
            <a:pPr lvl="1" eaLnBrk="1" hangingPunct="1">
              <a:defRPr/>
            </a:pPr>
            <a:r>
              <a:rPr lang="en-US" dirty="0" smtClean="0">
                <a:solidFill>
                  <a:srgbClr val="0000CC"/>
                </a:solidFill>
              </a:rPr>
              <a:t>Output(s)</a:t>
            </a:r>
            <a:r>
              <a:rPr lang="en-US" dirty="0" smtClean="0"/>
              <a:t> expected from the problem, their </a:t>
            </a:r>
            <a:r>
              <a:rPr lang="en-US" dirty="0" smtClean="0">
                <a:solidFill>
                  <a:srgbClr val="0000CC"/>
                </a:solidFill>
              </a:rPr>
              <a:t>form</a:t>
            </a:r>
            <a:r>
              <a:rPr lang="en-US" dirty="0" smtClean="0"/>
              <a:t> and the output </a:t>
            </a:r>
            <a:r>
              <a:rPr lang="en-US" dirty="0" smtClean="0">
                <a:solidFill>
                  <a:srgbClr val="0000CC"/>
                </a:solidFill>
              </a:rPr>
              <a:t>media</a:t>
            </a:r>
            <a:r>
              <a:rPr lang="en-US" dirty="0" smtClean="0"/>
              <a:t> to be used</a:t>
            </a:r>
          </a:p>
          <a:p>
            <a:pPr lvl="1" eaLnBrk="1" hangingPunct="1">
              <a:defRPr/>
            </a:pPr>
            <a:r>
              <a:rPr lang="en-US" dirty="0" smtClean="0"/>
              <a:t>Special </a:t>
            </a:r>
            <a:r>
              <a:rPr lang="en-US" dirty="0" smtClean="0">
                <a:solidFill>
                  <a:srgbClr val="0000CC"/>
                </a:solidFill>
              </a:rPr>
              <a:t>constraints</a:t>
            </a:r>
            <a:r>
              <a:rPr lang="en-US" dirty="0" smtClean="0"/>
              <a:t> or </a:t>
            </a:r>
            <a:r>
              <a:rPr lang="en-US" dirty="0" smtClean="0">
                <a:solidFill>
                  <a:srgbClr val="0000CC"/>
                </a:solidFill>
              </a:rPr>
              <a:t>conditions</a:t>
            </a:r>
            <a:r>
              <a:rPr lang="en-US" dirty="0" smtClean="0"/>
              <a:t> (if any)</a:t>
            </a:r>
          </a:p>
          <a:p>
            <a:pPr lvl="1" eaLnBrk="1" hangingPunct="1">
              <a:defRPr/>
            </a:pPr>
            <a:r>
              <a:rPr lang="en-US" dirty="0" smtClean="0"/>
              <a:t>Any </a:t>
            </a:r>
            <a:r>
              <a:rPr lang="en-US" dirty="0" smtClean="0">
                <a:solidFill>
                  <a:schemeClr val="accent6">
                    <a:lumMod val="75000"/>
                  </a:schemeClr>
                </a:solidFill>
              </a:rPr>
              <a:t>f</a:t>
            </a:r>
            <a:r>
              <a:rPr lang="en-US" dirty="0" smtClean="0">
                <a:solidFill>
                  <a:srgbClr val="0000CC"/>
                </a:solidFill>
              </a:rPr>
              <a:t>ormulas</a:t>
            </a:r>
            <a:r>
              <a:rPr lang="en-US" dirty="0" smtClean="0"/>
              <a:t> or </a:t>
            </a:r>
            <a:r>
              <a:rPr lang="en-US" dirty="0" smtClean="0">
                <a:solidFill>
                  <a:srgbClr val="0000CC"/>
                </a:solidFill>
              </a:rPr>
              <a:t>equations</a:t>
            </a:r>
            <a:r>
              <a:rPr lang="en-US" dirty="0" smtClean="0"/>
              <a:t> to be used</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eaLnBrk="1" hangingPunct="1"/>
            <a:r>
              <a:rPr lang="en-US" smtClean="0"/>
              <a:t>Yummy Cupcake</a:t>
            </a:r>
          </a:p>
        </p:txBody>
      </p:sp>
      <p:sp>
        <p:nvSpPr>
          <p:cNvPr id="3" name="Content Placeholder 2"/>
          <p:cNvSpPr>
            <a:spLocks noGrp="1"/>
          </p:cNvSpPr>
          <p:nvPr>
            <p:ph idx="1"/>
          </p:nvPr>
        </p:nvSpPr>
        <p:spPr>
          <a:xfrm>
            <a:off x="609600" y="1092200"/>
            <a:ext cx="7772400" cy="5461000"/>
          </a:xfrm>
        </p:spPr>
        <p:txBody>
          <a:bodyPr/>
          <a:lstStyle/>
          <a:p>
            <a:pPr eaLnBrk="1" hangingPunct="1">
              <a:defRPr/>
            </a:pPr>
            <a:r>
              <a:rPr lang="en-US" sz="2000" dirty="0" smtClean="0">
                <a:solidFill>
                  <a:srgbClr val="0000CC"/>
                </a:solidFill>
              </a:rPr>
              <a:t>Input? </a:t>
            </a:r>
          </a:p>
          <a:p>
            <a:pPr lvl="1" eaLnBrk="1" hangingPunct="1">
              <a:defRPr/>
            </a:pPr>
            <a:r>
              <a:rPr lang="en-US" sz="2000" dirty="0" smtClean="0"/>
              <a:t>Quantity of the cupcake purchased (integer)</a:t>
            </a:r>
          </a:p>
          <a:p>
            <a:pPr lvl="1" eaLnBrk="1" hangingPunct="1">
              <a:defRPr/>
            </a:pPr>
            <a:r>
              <a:rPr lang="en-US" sz="2000" dirty="0" smtClean="0"/>
              <a:t>Price per cupcake (RM, float)</a:t>
            </a:r>
          </a:p>
          <a:p>
            <a:pPr lvl="1" eaLnBrk="1" hangingPunct="1">
              <a:buFont typeface="Wingdings" pitchFamily="2" charset="2"/>
              <a:buNone/>
              <a:defRPr/>
            </a:pPr>
            <a:endParaRPr lang="en-US" sz="800" dirty="0" smtClean="0"/>
          </a:p>
          <a:p>
            <a:pPr eaLnBrk="1" hangingPunct="1">
              <a:defRPr/>
            </a:pPr>
            <a:r>
              <a:rPr lang="en-US" sz="2000" dirty="0" smtClean="0">
                <a:solidFill>
                  <a:srgbClr val="0000CC"/>
                </a:solidFill>
              </a:rPr>
              <a:t>Output?</a:t>
            </a:r>
          </a:p>
          <a:p>
            <a:pPr lvl="1" eaLnBrk="1" hangingPunct="1">
              <a:defRPr/>
            </a:pPr>
            <a:r>
              <a:rPr lang="en-US" sz="2000" dirty="0" smtClean="0"/>
              <a:t>Total amount to be paid by the customer (RM, float)</a:t>
            </a:r>
          </a:p>
          <a:p>
            <a:pPr eaLnBrk="1" hangingPunct="1">
              <a:defRPr/>
            </a:pPr>
            <a:endParaRPr lang="en-US" sz="800" dirty="0" smtClean="0"/>
          </a:p>
          <a:p>
            <a:pPr eaLnBrk="1" hangingPunct="1">
              <a:defRPr/>
            </a:pPr>
            <a:r>
              <a:rPr lang="en-US" sz="2000" dirty="0" smtClean="0">
                <a:solidFill>
                  <a:srgbClr val="0000CC"/>
                </a:solidFill>
              </a:rPr>
              <a:t>Constraint/condition?</a:t>
            </a:r>
          </a:p>
          <a:p>
            <a:pPr lvl="1" eaLnBrk="1" hangingPunct="1">
              <a:defRPr/>
            </a:pPr>
            <a:r>
              <a:rPr lang="en-US" sz="2000" dirty="0" smtClean="0"/>
              <a:t>Quantity purchased must be more than zero</a:t>
            </a:r>
          </a:p>
          <a:p>
            <a:pPr lvl="1" eaLnBrk="1" hangingPunct="1">
              <a:defRPr/>
            </a:pPr>
            <a:r>
              <a:rPr lang="en-US" sz="2000" dirty="0" smtClean="0"/>
              <a:t>Price per cupcake must be more than zero (it is not free)</a:t>
            </a:r>
          </a:p>
          <a:p>
            <a:pPr lvl="1" eaLnBrk="1" hangingPunct="1">
              <a:defRPr/>
            </a:pPr>
            <a:r>
              <a:rPr lang="en-US" sz="2000" dirty="0" smtClean="0"/>
              <a:t>We assume that the price given is the standard price to all cupcakes</a:t>
            </a:r>
          </a:p>
          <a:p>
            <a:pPr eaLnBrk="1" hangingPunct="1">
              <a:defRPr/>
            </a:pPr>
            <a:endParaRPr lang="en-US" sz="800" dirty="0" smtClean="0"/>
          </a:p>
          <a:p>
            <a:pPr eaLnBrk="1" hangingPunct="1">
              <a:defRPr/>
            </a:pPr>
            <a:r>
              <a:rPr lang="en-US" sz="2000" dirty="0" smtClean="0">
                <a:solidFill>
                  <a:srgbClr val="0000CC"/>
                </a:solidFill>
              </a:rPr>
              <a:t>Formula/equation?</a:t>
            </a:r>
          </a:p>
          <a:p>
            <a:pPr lvl="1" eaLnBrk="1" hangingPunct="1">
              <a:defRPr/>
            </a:pPr>
            <a:r>
              <a:rPr lang="en-US" sz="2000" dirty="0" smtClean="0"/>
              <a:t>   Amount to pay = quantity of cupcake x price per cupcake</a:t>
            </a:r>
          </a:p>
          <a:p>
            <a:pPr eaLnBrk="1" hangingPunct="1">
              <a:buNone/>
              <a:defRPr/>
            </a:pPr>
            <a:endParaRPr lang="en-US" dirty="0" smtClean="0"/>
          </a:p>
          <a:p>
            <a:pPr eaLnBrk="1" hangingPunct="1">
              <a:defRPr/>
            </a:pPr>
            <a:endParaRPr lang="en-US" dirty="0"/>
          </a:p>
        </p:txBody>
      </p:sp>
      <p:pic>
        <p:nvPicPr>
          <p:cNvPr id="9221" name="Picture 8" descr="CupcakesSm.jpg"/>
          <p:cNvPicPr>
            <a:picLocks noChangeAspect="1"/>
          </p:cNvPicPr>
          <p:nvPr/>
        </p:nvPicPr>
        <p:blipFill>
          <a:blip r:embed="rId2" cstate="print"/>
          <a:srcRect/>
          <a:stretch>
            <a:fillRect/>
          </a:stretch>
        </p:blipFill>
        <p:spPr bwMode="auto">
          <a:xfrm>
            <a:off x="304800" y="5638800"/>
            <a:ext cx="1143000" cy="92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dirty="0" smtClean="0"/>
              <a:t>Designing algorithm</a:t>
            </a:r>
          </a:p>
        </p:txBody>
      </p:sp>
      <p:sp>
        <p:nvSpPr>
          <p:cNvPr id="7171" name="Rectangle 3"/>
          <p:cNvSpPr>
            <a:spLocks noGrp="1" noChangeArrowheads="1"/>
          </p:cNvSpPr>
          <p:nvPr>
            <p:ph idx="1"/>
          </p:nvPr>
        </p:nvSpPr>
        <p:spPr>
          <a:xfrm>
            <a:off x="381000" y="1133475"/>
            <a:ext cx="8458200" cy="5419725"/>
          </a:xfrm>
        </p:spPr>
        <p:txBody>
          <a:bodyPr/>
          <a:lstStyle/>
          <a:p>
            <a:pPr eaLnBrk="1" hangingPunct="1">
              <a:defRPr/>
            </a:pPr>
            <a:r>
              <a:rPr lang="en-US" dirty="0" smtClean="0"/>
              <a:t>Designing algorithm to solve the problem requires you to develop </a:t>
            </a:r>
            <a:r>
              <a:rPr lang="en-US" dirty="0" smtClean="0">
                <a:solidFill>
                  <a:srgbClr val="0000CC"/>
                </a:solidFill>
              </a:rPr>
              <a:t>a list of steps, arranged in a specific logical order </a:t>
            </a:r>
            <a:r>
              <a:rPr lang="en-US" dirty="0" smtClean="0"/>
              <a:t>which, </a:t>
            </a:r>
            <a:r>
              <a:rPr lang="en-US" dirty="0" smtClean="0">
                <a:solidFill>
                  <a:srgbClr val="0000CC"/>
                </a:solidFill>
              </a:rPr>
              <a:t>when executed, produces the solution for a problem.</a:t>
            </a:r>
          </a:p>
          <a:p>
            <a:pPr eaLnBrk="1" hangingPunct="1">
              <a:defRPr/>
            </a:pPr>
            <a:r>
              <a:rPr lang="en-US" dirty="0" smtClean="0"/>
              <a:t>Using top-down design (also called </a:t>
            </a:r>
            <a:r>
              <a:rPr lang="en-US" i="1" dirty="0" smtClean="0"/>
              <a:t>divide and conquer</a:t>
            </a:r>
            <a:r>
              <a:rPr lang="en-US" dirty="0" smtClean="0"/>
              <a:t>):</a:t>
            </a:r>
          </a:p>
          <a:p>
            <a:pPr lvl="1" eaLnBrk="1" hangingPunct="1">
              <a:defRPr/>
            </a:pPr>
            <a:r>
              <a:rPr lang="en-US" dirty="0" smtClean="0"/>
              <a:t>You first list down the major tasks</a:t>
            </a:r>
          </a:p>
          <a:p>
            <a:pPr lvl="1" eaLnBrk="1" hangingPunct="1">
              <a:defRPr/>
            </a:pPr>
            <a:r>
              <a:rPr lang="en-US" dirty="0" smtClean="0"/>
              <a:t>For each major task, you further divide it  into sub-tasks (refinement step)</a:t>
            </a:r>
          </a:p>
          <a:p>
            <a:pPr eaLnBrk="1" hangingPunct="1">
              <a:defRPr/>
            </a:pPr>
            <a:r>
              <a:rPr lang="en-US" dirty="0" smtClean="0"/>
              <a:t>When you write algorithm, write it from the computer’s point of view.</a:t>
            </a:r>
          </a:p>
          <a:p>
            <a:pPr lvl="1" eaLnBrk="1" hangingPunct="1">
              <a:buFont typeface="Wingdings" pitchFamily="2" charset="2"/>
              <a:buNone/>
              <a:defRPr/>
            </a:pPr>
            <a:r>
              <a:rPr lang="en-US" dirty="0" smtClean="0">
                <a:latin typeface="Calibri" pitchFamily="34" charset="0"/>
              </a:rPr>
              <a:t> </a:t>
            </a:r>
          </a:p>
          <a:p>
            <a:pPr eaLnBrk="1" hangingPunct="1">
              <a:lnSpc>
                <a:spcPct val="20000"/>
              </a:lnSpc>
              <a:buFont typeface="Wingdings" pitchFamily="2" charset="2"/>
              <a:buNone/>
              <a:defRPr/>
            </a:pPr>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dirty="0" smtClean="0"/>
              <a:t>Designing Algorithm cont..</a:t>
            </a:r>
          </a:p>
        </p:txBody>
      </p:sp>
      <p:sp>
        <p:nvSpPr>
          <p:cNvPr id="8195" name="Rectangle 3"/>
          <p:cNvSpPr>
            <a:spLocks noGrp="1" noChangeArrowheads="1"/>
          </p:cNvSpPr>
          <p:nvPr>
            <p:ph idx="1"/>
          </p:nvPr>
        </p:nvSpPr>
        <p:spPr>
          <a:xfrm>
            <a:off x="381000" y="1038225"/>
            <a:ext cx="8458200" cy="5514975"/>
          </a:xfrm>
        </p:spPr>
        <p:txBody>
          <a:bodyPr/>
          <a:lstStyle/>
          <a:p>
            <a:pPr eaLnBrk="1" hangingPunct="1">
              <a:defRPr/>
            </a:pPr>
            <a:r>
              <a:rPr lang="en-US" dirty="0" smtClean="0"/>
              <a:t>An algorithm must satisfy these requirements:</a:t>
            </a:r>
          </a:p>
          <a:p>
            <a:pPr lvl="1" eaLnBrk="1" hangingPunct="1">
              <a:lnSpc>
                <a:spcPct val="80000"/>
              </a:lnSpc>
              <a:defRPr/>
            </a:pPr>
            <a:r>
              <a:rPr lang="en-US" dirty="0" smtClean="0"/>
              <a:t>It may have an </a:t>
            </a:r>
            <a:r>
              <a:rPr lang="en-US" b="1" dirty="0" smtClean="0">
                <a:solidFill>
                  <a:srgbClr val="0000CC"/>
                </a:solidFill>
              </a:rPr>
              <a:t>input(s)</a:t>
            </a:r>
          </a:p>
          <a:p>
            <a:pPr lvl="1" eaLnBrk="1" hangingPunct="1">
              <a:lnSpc>
                <a:spcPct val="80000"/>
              </a:lnSpc>
              <a:defRPr/>
            </a:pPr>
            <a:r>
              <a:rPr lang="en-US" dirty="0" smtClean="0"/>
              <a:t>It must have an </a:t>
            </a:r>
            <a:r>
              <a:rPr lang="en-US" b="1" dirty="0" smtClean="0">
                <a:solidFill>
                  <a:srgbClr val="0000CC"/>
                </a:solidFill>
              </a:rPr>
              <a:t>output(s)</a:t>
            </a:r>
          </a:p>
          <a:p>
            <a:pPr lvl="1" eaLnBrk="1" hangingPunct="1">
              <a:lnSpc>
                <a:spcPct val="80000"/>
              </a:lnSpc>
              <a:defRPr/>
            </a:pPr>
            <a:r>
              <a:rPr lang="en-US" dirty="0" smtClean="0"/>
              <a:t>It should </a:t>
            </a:r>
            <a:r>
              <a:rPr lang="en-US" b="1" dirty="0" smtClean="0">
                <a:solidFill>
                  <a:srgbClr val="0000CC"/>
                </a:solidFill>
              </a:rPr>
              <a:t>not be ambiguous</a:t>
            </a:r>
            <a:r>
              <a:rPr lang="en-US" dirty="0" smtClean="0">
                <a:solidFill>
                  <a:srgbClr val="0000CC"/>
                </a:solidFill>
              </a:rPr>
              <a:t> </a:t>
            </a:r>
            <a:r>
              <a:rPr lang="en-US" dirty="0" smtClean="0"/>
              <a:t>(there should not be different interpretations to it. Every step in algorithm must be clear as what it is supposed to do)</a:t>
            </a:r>
          </a:p>
          <a:p>
            <a:pPr lvl="1" eaLnBrk="1" hangingPunct="1">
              <a:lnSpc>
                <a:spcPct val="80000"/>
              </a:lnSpc>
              <a:defRPr/>
            </a:pPr>
            <a:r>
              <a:rPr lang="en-US" dirty="0" smtClean="0"/>
              <a:t>It must be </a:t>
            </a:r>
            <a:r>
              <a:rPr lang="en-US" b="1" dirty="0" smtClean="0">
                <a:solidFill>
                  <a:srgbClr val="0000CC"/>
                </a:solidFill>
              </a:rPr>
              <a:t>general</a:t>
            </a:r>
            <a:r>
              <a:rPr lang="en-US" dirty="0" smtClean="0"/>
              <a:t> (it can be used for different inputs)</a:t>
            </a:r>
          </a:p>
          <a:p>
            <a:pPr lvl="1" eaLnBrk="1" hangingPunct="1">
              <a:lnSpc>
                <a:spcPct val="80000"/>
              </a:lnSpc>
              <a:defRPr/>
            </a:pPr>
            <a:r>
              <a:rPr lang="en-US" dirty="0" smtClean="0"/>
              <a:t>It must be </a:t>
            </a:r>
            <a:r>
              <a:rPr lang="en-US" b="1" dirty="0" smtClean="0">
                <a:solidFill>
                  <a:srgbClr val="0000CC"/>
                </a:solidFill>
              </a:rPr>
              <a:t>correct</a:t>
            </a:r>
            <a:r>
              <a:rPr lang="en-US" dirty="0" smtClean="0">
                <a:solidFill>
                  <a:srgbClr val="0000CC"/>
                </a:solidFill>
              </a:rPr>
              <a:t> </a:t>
            </a:r>
            <a:r>
              <a:rPr lang="en-US" dirty="0" smtClean="0"/>
              <a:t>and it must solve the problem for which it is designed</a:t>
            </a:r>
          </a:p>
          <a:p>
            <a:pPr lvl="1" eaLnBrk="1" hangingPunct="1">
              <a:lnSpc>
                <a:spcPct val="80000"/>
              </a:lnSpc>
              <a:defRPr/>
            </a:pPr>
            <a:r>
              <a:rPr lang="en-US" dirty="0" smtClean="0"/>
              <a:t>It must execute and terminate in a </a:t>
            </a:r>
            <a:r>
              <a:rPr lang="en-US" b="1" dirty="0" smtClean="0">
                <a:solidFill>
                  <a:srgbClr val="0000CC"/>
                </a:solidFill>
              </a:rPr>
              <a:t>finite </a:t>
            </a:r>
            <a:r>
              <a:rPr lang="en-US" dirty="0" smtClean="0"/>
              <a:t>amount of time</a:t>
            </a:r>
          </a:p>
          <a:p>
            <a:pPr lvl="1" eaLnBrk="1" hangingPunct="1">
              <a:lnSpc>
                <a:spcPct val="80000"/>
              </a:lnSpc>
              <a:defRPr/>
            </a:pPr>
            <a:r>
              <a:rPr lang="en-US" dirty="0" smtClean="0"/>
              <a:t>It must be </a:t>
            </a:r>
            <a:r>
              <a:rPr lang="en-US" b="1" dirty="0" smtClean="0">
                <a:solidFill>
                  <a:srgbClr val="0000CC"/>
                </a:solidFill>
              </a:rPr>
              <a:t>efficient</a:t>
            </a:r>
            <a:r>
              <a:rPr lang="en-US" dirty="0" smtClean="0">
                <a:solidFill>
                  <a:srgbClr val="0000CC"/>
                </a:solidFill>
              </a:rPr>
              <a:t> </a:t>
            </a:r>
            <a:r>
              <a:rPr lang="en-US" dirty="0" smtClean="0"/>
              <a:t>enough so that it can solve the intended problem using the resource currently available on the computer</a:t>
            </a:r>
          </a:p>
          <a:p>
            <a:pPr lvl="1" eaLnBrk="1" hangingPunct="1">
              <a:lnSpc>
                <a:spcPct val="20000"/>
              </a:lnSpc>
              <a:buFont typeface="Wingdings" pitchFamily="2" charset="2"/>
              <a:buNone/>
              <a:defRPr/>
            </a:pPr>
            <a:endParaRPr lang="en-US" dirty="0" smtClean="0"/>
          </a:p>
          <a:p>
            <a:pPr eaLnBrk="1" hangingPunct="1">
              <a:buFont typeface="Wingdings" pitchFamily="2" charset="2"/>
              <a:buNone/>
              <a:defRPr/>
            </a:pPr>
            <a:endParaRPr lang="en-US"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dirty="0" smtClean="0"/>
              <a:t>Yummy Cupcake</a:t>
            </a:r>
          </a:p>
        </p:txBody>
      </p:sp>
      <p:sp>
        <p:nvSpPr>
          <p:cNvPr id="3" name="Content Placeholder 2"/>
          <p:cNvSpPr>
            <a:spLocks noGrp="1"/>
          </p:cNvSpPr>
          <p:nvPr>
            <p:ph idx="1"/>
          </p:nvPr>
        </p:nvSpPr>
        <p:spPr>
          <a:xfrm>
            <a:off x="304800" y="1219200"/>
            <a:ext cx="8458200" cy="5257800"/>
          </a:xfrm>
        </p:spPr>
        <p:txBody>
          <a:bodyPr/>
          <a:lstStyle/>
          <a:p>
            <a:pPr marL="457200" indent="-457200" eaLnBrk="1" hangingPunct="1">
              <a:buFont typeface="Wingdings" pitchFamily="2" charset="2"/>
              <a:buNone/>
              <a:defRPr/>
            </a:pPr>
            <a:r>
              <a:rPr lang="en-US" sz="2000" dirty="0" smtClean="0"/>
              <a:t>Major Task:</a:t>
            </a:r>
          </a:p>
          <a:p>
            <a:pPr marL="457200" indent="-457200" eaLnBrk="1" hangingPunct="1">
              <a:buFont typeface="+mj-lt"/>
              <a:buAutoNum type="arabicPeriod"/>
              <a:defRPr/>
            </a:pPr>
            <a:r>
              <a:rPr lang="en-US" sz="2000" dirty="0" smtClean="0">
                <a:solidFill>
                  <a:srgbClr val="0000CC"/>
                </a:solidFill>
              </a:rPr>
              <a:t>Read the quantity of cupcake purchased</a:t>
            </a:r>
          </a:p>
          <a:p>
            <a:pPr marL="457200" indent="-457200" eaLnBrk="1" hangingPunct="1">
              <a:buFont typeface="+mj-lt"/>
              <a:buAutoNum type="arabicPeriod"/>
              <a:defRPr/>
            </a:pPr>
            <a:r>
              <a:rPr lang="en-US" sz="2000" dirty="0" smtClean="0">
                <a:solidFill>
                  <a:srgbClr val="0000CC"/>
                </a:solidFill>
              </a:rPr>
              <a:t>Read the price per cupcake</a:t>
            </a:r>
          </a:p>
          <a:p>
            <a:pPr marL="457200" indent="-457200" eaLnBrk="1" hangingPunct="1">
              <a:buFont typeface="+mj-lt"/>
              <a:buAutoNum type="arabicPeriod"/>
              <a:defRPr/>
            </a:pPr>
            <a:r>
              <a:rPr lang="en-US" sz="2000" dirty="0" smtClean="0">
                <a:solidFill>
                  <a:srgbClr val="0000CC"/>
                </a:solidFill>
              </a:rPr>
              <a:t>Calculate total amount to pay</a:t>
            </a:r>
          </a:p>
          <a:p>
            <a:pPr marL="457200" indent="-457200" eaLnBrk="1" hangingPunct="1">
              <a:buFont typeface="+mj-lt"/>
              <a:buAutoNum type="arabicPeriod"/>
              <a:defRPr/>
            </a:pPr>
            <a:r>
              <a:rPr lang="en-US" sz="2000" dirty="0" smtClean="0">
                <a:solidFill>
                  <a:srgbClr val="0000CC"/>
                </a:solidFill>
              </a:rPr>
              <a:t>Display the total amount to pay</a:t>
            </a:r>
          </a:p>
          <a:p>
            <a:pPr eaLnBrk="1" hangingPunct="1">
              <a:buFont typeface="Wingdings" pitchFamily="2" charset="2"/>
              <a:buNone/>
              <a:defRPr/>
            </a:pPr>
            <a:r>
              <a:rPr lang="en-US" sz="2000" dirty="0" smtClean="0"/>
              <a:t>	However, looking at the above algorithm, we can still further refine step 3, by introducing the formula to calculate the amount to pay.</a:t>
            </a:r>
          </a:p>
          <a:p>
            <a:pPr eaLnBrk="1" hangingPunct="1">
              <a:buFont typeface="Wingdings" pitchFamily="2" charset="2"/>
              <a:buNone/>
              <a:defRPr/>
            </a:pPr>
            <a:r>
              <a:rPr lang="en-US" sz="2000" dirty="0" smtClean="0"/>
              <a:t>After refinement: </a:t>
            </a:r>
          </a:p>
          <a:p>
            <a:pPr marL="457200" indent="-457200" eaLnBrk="1" hangingPunct="1">
              <a:buFont typeface="+mj-lt"/>
              <a:buAutoNum type="arabicPeriod"/>
              <a:defRPr/>
            </a:pPr>
            <a:r>
              <a:rPr lang="en-US" sz="2000" dirty="0" smtClean="0">
                <a:solidFill>
                  <a:srgbClr val="0000CC"/>
                </a:solidFill>
              </a:rPr>
              <a:t>Read the quantity of cupcake purchased</a:t>
            </a:r>
          </a:p>
          <a:p>
            <a:pPr marL="457200" indent="-457200" eaLnBrk="1" hangingPunct="1">
              <a:buFont typeface="+mj-lt"/>
              <a:buAutoNum type="arabicPeriod"/>
              <a:defRPr/>
            </a:pPr>
            <a:r>
              <a:rPr lang="en-US" sz="2000" dirty="0" smtClean="0">
                <a:solidFill>
                  <a:srgbClr val="0000CC"/>
                </a:solidFill>
              </a:rPr>
              <a:t>Read the price per cupcake</a:t>
            </a:r>
          </a:p>
          <a:p>
            <a:pPr marL="457200" indent="-457200" eaLnBrk="1" hangingPunct="1">
              <a:buFont typeface="+mj-lt"/>
              <a:buAutoNum type="arabicPeriod"/>
              <a:defRPr/>
            </a:pPr>
            <a:r>
              <a:rPr lang="en-US" sz="2000" i="1" dirty="0" smtClean="0">
                <a:solidFill>
                  <a:srgbClr val="0000CC"/>
                </a:solidFill>
              </a:rPr>
              <a:t>Total amount to pay = quantity of cupcake x price per cupcake</a:t>
            </a:r>
          </a:p>
          <a:p>
            <a:pPr marL="457200" indent="-457200" eaLnBrk="1" hangingPunct="1">
              <a:buFont typeface="+mj-lt"/>
              <a:buAutoNum type="arabicPeriod"/>
              <a:defRPr/>
            </a:pPr>
            <a:r>
              <a:rPr lang="en-US" sz="2000" dirty="0" smtClean="0">
                <a:solidFill>
                  <a:srgbClr val="0000CC"/>
                </a:solidFill>
              </a:rPr>
              <a:t>Display the total amount to pay</a:t>
            </a:r>
          </a:p>
          <a:p>
            <a:pPr marL="457200" indent="-457200" eaLnBrk="1" hangingPunct="1">
              <a:buFont typeface="+mj-lt"/>
              <a:buAutoNum type="arabicPeriod"/>
              <a:defRPr/>
            </a:pPr>
            <a:endParaRPr lang="en-US" sz="2000" dirty="0" smtClean="0">
              <a:solidFill>
                <a:schemeClr val="accent6">
                  <a:lumMod val="75000"/>
                </a:schemeClr>
              </a:solidFill>
            </a:endParaRPr>
          </a:p>
          <a:p>
            <a:pPr marL="457200" indent="-457200" eaLnBrk="1" hangingPunct="1">
              <a:buFont typeface="+mj-lt"/>
              <a:buAutoNum type="arabicPeriod"/>
              <a:defRPr/>
            </a:pPr>
            <a:endParaRPr lang="en-US" sz="2000" dirty="0" smtClean="0"/>
          </a:p>
          <a:p>
            <a:pPr marL="457200" indent="-457200" eaLnBrk="1" hangingPunct="1">
              <a:buFont typeface="+mj-lt"/>
              <a:buAutoNum type="arabicPeriod"/>
              <a:defRPr/>
            </a:pPr>
            <a:endParaRPr lang="en-US" sz="2000" dirty="0" smtClean="0"/>
          </a:p>
        </p:txBody>
      </p:sp>
      <p:pic>
        <p:nvPicPr>
          <p:cNvPr id="12293" name="Picture 4" descr="CupcakesSm.jpg"/>
          <p:cNvPicPr>
            <a:picLocks noChangeAspect="1"/>
          </p:cNvPicPr>
          <p:nvPr/>
        </p:nvPicPr>
        <p:blipFill>
          <a:blip r:embed="rId2" cstate="print"/>
          <a:srcRect/>
          <a:stretch>
            <a:fillRect/>
          </a:stretch>
        </p:blipFill>
        <p:spPr bwMode="auto">
          <a:xfrm>
            <a:off x="8001000" y="5334000"/>
            <a:ext cx="1143000" cy="923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endParaRPr lang="en-US" smtClean="0"/>
          </a:p>
        </p:txBody>
      </p:sp>
      <p:sp>
        <p:nvSpPr>
          <p:cNvPr id="3" name="Content Placeholder 2"/>
          <p:cNvSpPr>
            <a:spLocks noGrp="1"/>
          </p:cNvSpPr>
          <p:nvPr>
            <p:ph idx="1"/>
          </p:nvPr>
        </p:nvSpPr>
        <p:spPr>
          <a:xfrm>
            <a:off x="1295400" y="1371600"/>
            <a:ext cx="7467600" cy="5029200"/>
          </a:xfrm>
        </p:spPr>
        <p:txBody>
          <a:bodyPr/>
          <a:lstStyle/>
          <a:p>
            <a:pPr eaLnBrk="1" hangingPunct="1">
              <a:buFont typeface="Wingdings" pitchFamily="2" charset="2"/>
              <a:buNone/>
              <a:defRPr/>
            </a:pPr>
            <a:r>
              <a:rPr lang="en-US" dirty="0" smtClean="0"/>
              <a:t>	Remember, the order of the steps in algorithm is very important. Consider the following, will the result be the same?</a:t>
            </a:r>
          </a:p>
          <a:p>
            <a:pPr eaLnBrk="1" hangingPunct="1">
              <a:defRPr/>
            </a:pPr>
            <a:endParaRPr lang="en-US" dirty="0" smtClean="0"/>
          </a:p>
          <a:p>
            <a:pPr marL="857250" lvl="1" indent="-457200" eaLnBrk="1" hangingPunct="1">
              <a:buFont typeface="+mj-lt"/>
              <a:buAutoNum type="arabicPeriod"/>
              <a:defRPr/>
            </a:pPr>
            <a:r>
              <a:rPr lang="en-US" sz="3200" dirty="0" smtClean="0">
                <a:solidFill>
                  <a:srgbClr val="0000CC"/>
                </a:solidFill>
                <a:latin typeface="Calibri" pitchFamily="34" charset="0"/>
              </a:rPr>
              <a:t>Display the total amount to pay</a:t>
            </a:r>
          </a:p>
          <a:p>
            <a:pPr marL="857250" lvl="1" indent="-457200" eaLnBrk="1" hangingPunct="1">
              <a:buFont typeface="+mj-lt"/>
              <a:buAutoNum type="arabicPeriod"/>
              <a:defRPr/>
            </a:pPr>
            <a:r>
              <a:rPr lang="en-US" sz="3200" dirty="0" smtClean="0">
                <a:solidFill>
                  <a:srgbClr val="0000CC"/>
                </a:solidFill>
                <a:latin typeface="Calibri" pitchFamily="34" charset="0"/>
              </a:rPr>
              <a:t>Get the quantity of cupcake purchased</a:t>
            </a:r>
          </a:p>
          <a:p>
            <a:pPr marL="857250" lvl="1" indent="-457200" eaLnBrk="1" hangingPunct="1">
              <a:buFont typeface="+mj-lt"/>
              <a:buAutoNum type="arabicPeriod"/>
              <a:defRPr/>
            </a:pPr>
            <a:r>
              <a:rPr lang="en-US" sz="3200" dirty="0" smtClean="0">
                <a:solidFill>
                  <a:srgbClr val="0000CC"/>
                </a:solidFill>
                <a:latin typeface="Calibri" pitchFamily="34" charset="0"/>
              </a:rPr>
              <a:t>Total amount to pay = quantity of cupcake x price per cupcake</a:t>
            </a:r>
          </a:p>
          <a:p>
            <a:pPr marL="857250" lvl="1" indent="-457200" eaLnBrk="1" hangingPunct="1">
              <a:buFont typeface="+mj-lt"/>
              <a:buAutoNum type="arabicPeriod"/>
              <a:defRPr/>
            </a:pPr>
            <a:r>
              <a:rPr lang="en-US" sz="3200" dirty="0" smtClean="0">
                <a:solidFill>
                  <a:srgbClr val="0000CC"/>
                </a:solidFill>
                <a:latin typeface="Calibri" pitchFamily="34" charset="0"/>
              </a:rPr>
              <a:t>Get the price per cupcake</a:t>
            </a:r>
            <a:endParaRPr lang="en-US" dirty="0" smtClean="0">
              <a:solidFill>
                <a:srgbClr val="0000CC"/>
              </a:solidFill>
              <a:latin typeface="Calibri" pitchFamily="34" charset="0"/>
            </a:endParaRPr>
          </a:p>
          <a:p>
            <a:pPr eaLnBrk="1" hangingPunct="1">
              <a:defRPr/>
            </a:pPr>
            <a:endParaRPr lang="en-US" dirty="0"/>
          </a:p>
        </p:txBody>
      </p:sp>
      <p:pic>
        <p:nvPicPr>
          <p:cNvPr id="13317" name="Picture 2" descr="C:\Documents and Settings\Nazrita.STAFF\My Documents\My Pictures\Microsoft Clip Organizer\j0439239.jpg"/>
          <p:cNvPicPr>
            <a:picLocks noChangeAspect="1" noChangeArrowheads="1"/>
          </p:cNvPicPr>
          <p:nvPr/>
        </p:nvPicPr>
        <p:blipFill>
          <a:blip r:embed="rId2" cstate="print"/>
          <a:srcRect/>
          <a:stretch>
            <a:fillRect/>
          </a:stretch>
        </p:blipFill>
        <p:spPr bwMode="auto">
          <a:xfrm>
            <a:off x="228600" y="1143000"/>
            <a:ext cx="1295400" cy="1295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dirty="0" smtClean="0"/>
              <a:t>Control Structure</a:t>
            </a:r>
          </a:p>
        </p:txBody>
      </p:sp>
      <p:sp>
        <p:nvSpPr>
          <p:cNvPr id="9219" name="Rectangle 3"/>
          <p:cNvSpPr>
            <a:spLocks noGrp="1" noChangeArrowheads="1"/>
          </p:cNvSpPr>
          <p:nvPr>
            <p:ph idx="1"/>
          </p:nvPr>
        </p:nvSpPr>
        <p:spPr>
          <a:xfrm>
            <a:off x="652463" y="1038225"/>
            <a:ext cx="7772400" cy="5114925"/>
          </a:xfrm>
        </p:spPr>
        <p:txBody>
          <a:bodyPr/>
          <a:lstStyle/>
          <a:p>
            <a:pPr lvl="1" eaLnBrk="1" hangingPunct="1">
              <a:lnSpc>
                <a:spcPct val="20000"/>
              </a:lnSpc>
              <a:buFont typeface="Wingdings" pitchFamily="2" charset="2"/>
              <a:buNone/>
              <a:defRPr/>
            </a:pPr>
            <a:endParaRPr lang="en-US" b="1" i="1" dirty="0" smtClean="0"/>
          </a:p>
          <a:p>
            <a:pPr eaLnBrk="1" hangingPunct="1">
              <a:lnSpc>
                <a:spcPct val="100000"/>
              </a:lnSpc>
              <a:defRPr/>
            </a:pPr>
            <a:r>
              <a:rPr lang="en-US" dirty="0" smtClean="0"/>
              <a:t>An algorithm can be represented using </a:t>
            </a:r>
            <a:r>
              <a:rPr lang="en-US" dirty="0" err="1" smtClean="0">
                <a:solidFill>
                  <a:schemeClr val="accent6">
                    <a:lumMod val="75000"/>
                  </a:schemeClr>
                </a:solidFill>
              </a:rPr>
              <a:t>Pseudocode</a:t>
            </a:r>
            <a:r>
              <a:rPr lang="en-US" dirty="0" smtClean="0"/>
              <a:t> or </a:t>
            </a:r>
            <a:r>
              <a:rPr lang="en-US" dirty="0" smtClean="0">
                <a:solidFill>
                  <a:schemeClr val="accent6">
                    <a:lumMod val="75000"/>
                  </a:schemeClr>
                </a:solidFill>
              </a:rPr>
              <a:t>Flowchart</a:t>
            </a:r>
            <a:r>
              <a:rPr lang="en-US" dirty="0" smtClean="0"/>
              <a:t>.</a:t>
            </a:r>
          </a:p>
          <a:p>
            <a:pPr eaLnBrk="1" hangingPunct="1">
              <a:lnSpc>
                <a:spcPct val="100000"/>
              </a:lnSpc>
              <a:defRPr/>
            </a:pPr>
            <a:r>
              <a:rPr lang="en-US" dirty="0" smtClean="0"/>
              <a:t>In 1966, two researchers, C. Bohn and G. </a:t>
            </a:r>
            <a:r>
              <a:rPr lang="en-US" dirty="0" err="1" smtClean="0"/>
              <a:t>Jacopini</a:t>
            </a:r>
            <a:r>
              <a:rPr lang="en-US" dirty="0" smtClean="0"/>
              <a:t>, demonstrated that any algorithm can be described using only </a:t>
            </a:r>
            <a:r>
              <a:rPr lang="en-US" b="1" dirty="0" smtClean="0"/>
              <a:t>3 control structures</a:t>
            </a:r>
            <a:r>
              <a:rPr lang="en-US" dirty="0" smtClean="0"/>
              <a:t>: </a:t>
            </a:r>
            <a:r>
              <a:rPr lang="en-US" dirty="0" smtClean="0">
                <a:solidFill>
                  <a:schemeClr val="accent6">
                    <a:lumMod val="75000"/>
                  </a:schemeClr>
                </a:solidFill>
              </a:rPr>
              <a:t>sequence</a:t>
            </a:r>
            <a:r>
              <a:rPr lang="en-US" dirty="0" smtClean="0"/>
              <a:t>, </a:t>
            </a:r>
            <a:r>
              <a:rPr lang="en-US" dirty="0" smtClean="0">
                <a:solidFill>
                  <a:schemeClr val="accent6">
                    <a:lumMod val="75000"/>
                  </a:schemeClr>
                </a:solidFill>
              </a:rPr>
              <a:t>selection</a:t>
            </a:r>
            <a:r>
              <a:rPr lang="en-US" dirty="0" smtClean="0"/>
              <a:t> and </a:t>
            </a:r>
            <a:r>
              <a:rPr lang="en-US" dirty="0" smtClean="0">
                <a:solidFill>
                  <a:schemeClr val="accent6">
                    <a:lumMod val="75000"/>
                  </a:schemeClr>
                </a:solidFill>
              </a:rPr>
              <a:t>repetition</a:t>
            </a:r>
            <a:r>
              <a:rPr lang="en-US" dirty="0" smtClean="0"/>
              <a:t>.</a:t>
            </a:r>
          </a:p>
          <a:p>
            <a:pPr eaLnBrk="1" hangingPunct="1">
              <a:lnSpc>
                <a:spcPct val="100000"/>
              </a:lnSpc>
              <a:defRPr/>
            </a:pPr>
            <a:endParaRPr lang="en-US" dirty="0" smtClean="0">
              <a:latin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mtClean="0"/>
              <a:t>Control Structure</a:t>
            </a:r>
          </a:p>
        </p:txBody>
      </p:sp>
      <p:sp>
        <p:nvSpPr>
          <p:cNvPr id="3" name="Content Placeholder 2"/>
          <p:cNvSpPr>
            <a:spLocks noGrp="1"/>
          </p:cNvSpPr>
          <p:nvPr>
            <p:ph idx="1"/>
          </p:nvPr>
        </p:nvSpPr>
        <p:spPr/>
        <p:txBody>
          <a:bodyPr/>
          <a:lstStyle/>
          <a:p>
            <a:pPr eaLnBrk="1" hangingPunct="1">
              <a:lnSpc>
                <a:spcPct val="100000"/>
              </a:lnSpc>
              <a:defRPr/>
            </a:pPr>
            <a:r>
              <a:rPr lang="en-US" dirty="0" smtClean="0">
                <a:solidFill>
                  <a:srgbClr val="0000CC"/>
                </a:solidFill>
                <a:latin typeface="Calibri" pitchFamily="34" charset="0"/>
              </a:rPr>
              <a:t>Sequence:</a:t>
            </a:r>
            <a:r>
              <a:rPr lang="en-US" dirty="0" smtClean="0">
                <a:solidFill>
                  <a:schemeClr val="accent6">
                    <a:lumMod val="75000"/>
                  </a:schemeClr>
                </a:solidFill>
                <a:latin typeface="Calibri" pitchFamily="34" charset="0"/>
              </a:rPr>
              <a:t> </a:t>
            </a:r>
            <a:r>
              <a:rPr lang="en-US" dirty="0" smtClean="0">
                <a:latin typeface="Calibri" pitchFamily="34" charset="0"/>
              </a:rPr>
              <a:t>A series of steps or statements that are executed in the order they are written in an algorithm.</a:t>
            </a:r>
          </a:p>
          <a:p>
            <a:pPr eaLnBrk="1" hangingPunct="1">
              <a:lnSpc>
                <a:spcPct val="100000"/>
              </a:lnSpc>
              <a:defRPr/>
            </a:pPr>
            <a:r>
              <a:rPr lang="en-US" dirty="0" smtClean="0">
                <a:solidFill>
                  <a:srgbClr val="0000CC"/>
                </a:solidFill>
                <a:latin typeface="Calibri" pitchFamily="34" charset="0"/>
              </a:rPr>
              <a:t>Selection: </a:t>
            </a:r>
            <a:r>
              <a:rPr lang="en-US" dirty="0" smtClean="0">
                <a:latin typeface="Calibri" pitchFamily="34" charset="0"/>
              </a:rPr>
              <a:t>Defines two courses of action depending on the outcome of a condition. A condition is an expression that is, when computed, evaluated to either true or false.</a:t>
            </a:r>
          </a:p>
          <a:p>
            <a:pPr eaLnBrk="1" hangingPunct="1">
              <a:lnSpc>
                <a:spcPct val="100000"/>
              </a:lnSpc>
              <a:defRPr/>
            </a:pPr>
            <a:r>
              <a:rPr lang="en-US" dirty="0" smtClean="0">
                <a:solidFill>
                  <a:srgbClr val="0000CC"/>
                </a:solidFill>
                <a:latin typeface="Calibri" pitchFamily="34" charset="0"/>
              </a:rPr>
              <a:t>Repetition:</a:t>
            </a:r>
            <a:r>
              <a:rPr lang="en-US" dirty="0" smtClean="0">
                <a:solidFill>
                  <a:schemeClr val="accent6">
                    <a:lumMod val="75000"/>
                  </a:schemeClr>
                </a:solidFill>
                <a:latin typeface="Calibri" pitchFamily="34" charset="0"/>
              </a:rPr>
              <a:t> </a:t>
            </a:r>
            <a:r>
              <a:rPr lang="en-US" dirty="0" smtClean="0">
                <a:latin typeface="Calibri" pitchFamily="34" charset="0"/>
              </a:rPr>
              <a:t>Specifies a block of one or more statements that are repeatedly executed until a condition is satisfied. </a:t>
            </a:r>
          </a:p>
          <a:p>
            <a:pPr eaLnBrk="1" hangingPunct="1">
              <a:defRPr/>
            </a:pP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228601"/>
            <a:ext cx="8229600" cy="838200"/>
          </a:xfrm>
        </p:spPr>
        <p:txBody>
          <a:bodyPr/>
          <a:lstStyle/>
          <a:p>
            <a:pPr eaLnBrk="1" hangingPunct="1">
              <a:defRPr/>
            </a:pPr>
            <a:r>
              <a:rPr lang="en-US" dirty="0" smtClean="0">
                <a:effectLst>
                  <a:outerShdw blurRad="38100" dist="38100" dir="2700000" algn="tl">
                    <a:srgbClr val="C0C0C0"/>
                  </a:outerShdw>
                </a:effectLst>
              </a:rPr>
              <a:t>What is an Algorithm?</a:t>
            </a:r>
          </a:p>
        </p:txBody>
      </p:sp>
      <p:sp>
        <p:nvSpPr>
          <p:cNvPr id="148483" name="Rectangle 3"/>
          <p:cNvSpPr>
            <a:spLocks noGrp="1" noChangeArrowheads="1"/>
          </p:cNvSpPr>
          <p:nvPr>
            <p:ph type="body" sz="half" idx="1"/>
          </p:nvPr>
        </p:nvSpPr>
        <p:spPr>
          <a:xfrm>
            <a:off x="457200" y="1600200"/>
            <a:ext cx="8382000" cy="4876800"/>
          </a:xfrm>
        </p:spPr>
        <p:txBody>
          <a:bodyPr/>
          <a:lstStyle/>
          <a:p>
            <a:pPr eaLnBrk="1" hangingPunct="1">
              <a:buFont typeface="Wingdings" pitchFamily="2" charset="2"/>
              <a:buChar char="q"/>
              <a:defRPr/>
            </a:pPr>
            <a:r>
              <a:rPr lang="en-US" sz="3200" dirty="0" smtClean="0">
                <a:latin typeface="Tahoma" pitchFamily="34" charset="0"/>
              </a:rPr>
              <a:t>There are </a:t>
            </a:r>
            <a:r>
              <a:rPr lang="en-US" sz="3200" b="1" dirty="0" smtClean="0">
                <a:solidFill>
                  <a:srgbClr val="0000CC"/>
                </a:solidFill>
                <a:effectLst>
                  <a:outerShdw blurRad="38100" dist="38100" dir="2700000" algn="tl">
                    <a:srgbClr val="C0C0C0"/>
                  </a:outerShdw>
                </a:effectLst>
                <a:latin typeface="Tahoma" pitchFamily="34" charset="0"/>
              </a:rPr>
              <a:t>two parts</a:t>
            </a:r>
            <a:r>
              <a:rPr lang="en-US" sz="3200" dirty="0" smtClean="0">
                <a:solidFill>
                  <a:srgbClr val="0000CC"/>
                </a:solidFill>
                <a:latin typeface="Tahoma" pitchFamily="34" charset="0"/>
              </a:rPr>
              <a:t> </a:t>
            </a:r>
            <a:r>
              <a:rPr lang="en-US" sz="3200" dirty="0" smtClean="0">
                <a:latin typeface="Tahoma" pitchFamily="34" charset="0"/>
              </a:rPr>
              <a:t>to a computer program. </a:t>
            </a:r>
          </a:p>
          <a:p>
            <a:pPr eaLnBrk="1" hangingPunct="1">
              <a:buFont typeface="Wingdings" pitchFamily="2" charset="2"/>
              <a:buChar char="q"/>
              <a:defRPr/>
            </a:pPr>
            <a:r>
              <a:rPr lang="en-US" sz="3200" dirty="0" smtClean="0">
                <a:latin typeface="Tahoma" pitchFamily="34" charset="0"/>
              </a:rPr>
              <a:t>There is the </a:t>
            </a:r>
            <a:r>
              <a:rPr lang="en-US" sz="3200" dirty="0" smtClean="0">
                <a:solidFill>
                  <a:srgbClr val="0000CC"/>
                </a:solidFill>
                <a:latin typeface="Tahoma" pitchFamily="34" charset="0"/>
              </a:rPr>
              <a:t>process or sequence of steps which are necessary </a:t>
            </a:r>
            <a:r>
              <a:rPr lang="en-US" sz="3200" dirty="0" smtClean="0">
                <a:latin typeface="Tahoma" pitchFamily="34" charset="0"/>
              </a:rPr>
              <a:t>to complete the given task and </a:t>
            </a:r>
          </a:p>
          <a:p>
            <a:pPr eaLnBrk="1" hangingPunct="1">
              <a:buFont typeface="Wingdings" pitchFamily="2" charset="2"/>
              <a:buChar char="q"/>
              <a:defRPr/>
            </a:pPr>
            <a:r>
              <a:rPr lang="en-US" sz="3200" dirty="0" smtClean="0">
                <a:latin typeface="Tahoma" pitchFamily="34" charset="0"/>
              </a:rPr>
              <a:t>the </a:t>
            </a:r>
            <a:r>
              <a:rPr lang="en-US" sz="3200" dirty="0" smtClean="0">
                <a:solidFill>
                  <a:srgbClr val="0000FF"/>
                </a:solidFill>
                <a:latin typeface="Tahoma" pitchFamily="34" charset="0"/>
              </a:rPr>
              <a:t>translation of this process into a language</a:t>
            </a:r>
            <a:r>
              <a:rPr lang="en-US" sz="3200" dirty="0" smtClean="0">
                <a:latin typeface="Tahoma" pitchFamily="34" charset="0"/>
              </a:rPr>
              <a:t> which the computer can understand.</a:t>
            </a:r>
          </a:p>
          <a:p>
            <a:pPr eaLnBrk="1" hangingPunct="1">
              <a:buFont typeface="Wingdings" pitchFamily="2" charset="2"/>
              <a:buNone/>
              <a:defRPr/>
            </a:pPr>
            <a:endParaRPr lang="en-US" sz="3200" dirty="0" smtClean="0">
              <a:latin typeface="Tahoma" pitchFamily="34" charset="0"/>
            </a:endParaRPr>
          </a:p>
          <a:p>
            <a:pPr eaLnBrk="1" hangingPunct="1">
              <a:buFont typeface="Wingdings" pitchFamily="2" charset="2"/>
              <a:buNone/>
              <a:defRPr/>
            </a:pPr>
            <a:endParaRPr lang="en-US" sz="3200" dirty="0" smtClean="0"/>
          </a:p>
        </p:txBody>
      </p:sp>
    </p:spTree>
    <p:custDataLst>
      <p:tags r:id="rId1"/>
    </p:custDataLst>
  </p:cSld>
  <p:clrMapOvr>
    <a:masterClrMapping/>
  </p:clrMapOvr>
  <p:transition>
    <p:cover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 (Definition)</a:t>
            </a:r>
            <a:endParaRPr lang="en-US" dirty="0"/>
          </a:p>
        </p:txBody>
      </p:sp>
      <p:sp>
        <p:nvSpPr>
          <p:cNvPr id="3" name="Content Placeholder 2"/>
          <p:cNvSpPr>
            <a:spLocks noGrp="1"/>
          </p:cNvSpPr>
          <p:nvPr>
            <p:ph idx="1"/>
          </p:nvPr>
        </p:nvSpPr>
        <p:spPr/>
        <p:txBody>
          <a:bodyPr/>
          <a:lstStyle/>
          <a:p>
            <a:r>
              <a:rPr lang="en-US" dirty="0" smtClean="0"/>
              <a:t>An algorithm refers to a step-by-step method for performing some action.</a:t>
            </a:r>
          </a:p>
          <a:p>
            <a:r>
              <a:rPr lang="en-US" dirty="0" smtClean="0"/>
              <a:t>A precisely defined sequence of (computational steps) that transform a given input into a desired output. </a:t>
            </a:r>
          </a:p>
          <a:p>
            <a:r>
              <a:rPr lang="en-US" dirty="0" smtClean="0"/>
              <a:t>An algorithm tells us how to perform a task.</a:t>
            </a:r>
          </a:p>
          <a:p>
            <a:r>
              <a:rPr lang="en-US" dirty="0" smtClean="0">
                <a:solidFill>
                  <a:srgbClr val="C00000"/>
                </a:solidFill>
              </a:rPr>
              <a:t>The logical steps to solve a problem</a:t>
            </a:r>
            <a:r>
              <a:rPr lang="en-US" dirty="0" smtClean="0"/>
              <a:t>.</a:t>
            </a:r>
          </a:p>
          <a:p>
            <a:r>
              <a:rPr lang="en-US" dirty="0" smtClean="0"/>
              <a:t>Some examples of algorithms in everyday life are food preparation, directions for assembling equipment or  instructions for filling out income tax forms. </a:t>
            </a:r>
          </a:p>
          <a:p>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Criteria for Algorithm</a:t>
            </a:r>
            <a:endParaRPr lang="en-US" dirty="0"/>
          </a:p>
        </p:txBody>
      </p:sp>
      <p:sp>
        <p:nvSpPr>
          <p:cNvPr id="3" name="Content Placeholder 2"/>
          <p:cNvSpPr>
            <a:spLocks noGrp="1"/>
          </p:cNvSpPr>
          <p:nvPr>
            <p:ph idx="1"/>
          </p:nvPr>
        </p:nvSpPr>
        <p:spPr/>
        <p:txBody>
          <a:bodyPr/>
          <a:lstStyle/>
          <a:p>
            <a:r>
              <a:rPr lang="en-US" dirty="0" smtClean="0">
                <a:solidFill>
                  <a:srgbClr val="0000CC"/>
                </a:solidFill>
              </a:rPr>
              <a:t>Input:</a:t>
            </a:r>
            <a:r>
              <a:rPr lang="en-US" dirty="0" smtClean="0"/>
              <a:t> Zero or more quantities are externally supplied</a:t>
            </a:r>
          </a:p>
          <a:p>
            <a:r>
              <a:rPr lang="en-US" dirty="0" smtClean="0">
                <a:solidFill>
                  <a:srgbClr val="0000CC"/>
                </a:solidFill>
              </a:rPr>
              <a:t>Output: </a:t>
            </a:r>
            <a:r>
              <a:rPr lang="en-US" dirty="0" smtClean="0"/>
              <a:t>At least one desired result is produced</a:t>
            </a:r>
          </a:p>
          <a:p>
            <a:r>
              <a:rPr lang="en-US" dirty="0" smtClean="0">
                <a:solidFill>
                  <a:srgbClr val="0000CC"/>
                </a:solidFill>
              </a:rPr>
              <a:t>Definiteness: </a:t>
            </a:r>
            <a:r>
              <a:rPr lang="en-US" dirty="0" smtClean="0"/>
              <a:t>Each instruction must be clear and unambiguous</a:t>
            </a:r>
          </a:p>
          <a:p>
            <a:r>
              <a:rPr lang="en-US" dirty="0" smtClean="0">
                <a:solidFill>
                  <a:srgbClr val="0000CC"/>
                </a:solidFill>
              </a:rPr>
              <a:t>Finiteness:</a:t>
            </a:r>
            <a:r>
              <a:rPr lang="en-US" dirty="0" smtClean="0"/>
              <a:t> Algorithm terminates after a finite number of steps</a:t>
            </a:r>
          </a:p>
          <a:p>
            <a:r>
              <a:rPr lang="en-US" dirty="0" smtClean="0">
                <a:solidFill>
                  <a:srgbClr val="0000CC"/>
                </a:solidFill>
              </a:rPr>
              <a:t>Effectiveness: </a:t>
            </a:r>
            <a:r>
              <a:rPr lang="en-US" dirty="0" smtClean="0"/>
              <a:t>Each instruction must be feasible and very basic</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457200" y="228601"/>
            <a:ext cx="8229600" cy="838200"/>
          </a:xfrm>
        </p:spPr>
        <p:txBody>
          <a:bodyPr/>
          <a:lstStyle/>
          <a:p>
            <a:pPr eaLnBrk="1" hangingPunct="1"/>
            <a:r>
              <a:rPr lang="en-US" dirty="0" smtClean="0">
                <a:solidFill>
                  <a:srgbClr val="000099"/>
                </a:solidFill>
              </a:rPr>
              <a:t>From Algorithms to Programs</a:t>
            </a:r>
          </a:p>
        </p:txBody>
      </p:sp>
      <p:sp>
        <p:nvSpPr>
          <p:cNvPr id="8198" name="Rectangle 3"/>
          <p:cNvSpPr>
            <a:spLocks noGrp="1" noChangeArrowheads="1"/>
          </p:cNvSpPr>
          <p:nvPr>
            <p:ph type="body" sz="half" idx="1"/>
          </p:nvPr>
        </p:nvSpPr>
        <p:spPr>
          <a:xfrm>
            <a:off x="457200" y="1600200"/>
            <a:ext cx="8229600" cy="5029200"/>
          </a:xfrm>
        </p:spPr>
        <p:txBody>
          <a:bodyPr/>
          <a:lstStyle/>
          <a:p>
            <a:pPr eaLnBrk="1" hangingPunct="1">
              <a:buFont typeface="Wingdings" pitchFamily="2" charset="2"/>
              <a:buNone/>
            </a:pPr>
            <a:endParaRPr lang="en-US" sz="2400" smtClean="0"/>
          </a:p>
          <a:p>
            <a:pPr eaLnBrk="1" hangingPunct="1">
              <a:buFont typeface="Wingdings" pitchFamily="2" charset="2"/>
              <a:buNone/>
            </a:pPr>
            <a:endParaRPr lang="en-US" sz="2400" smtClean="0"/>
          </a:p>
          <a:p>
            <a:pPr eaLnBrk="1" hangingPunct="1">
              <a:buFont typeface="Wingdings" pitchFamily="2" charset="2"/>
              <a:buChar char="q"/>
            </a:pPr>
            <a:endParaRPr lang="en-US" sz="2400" smtClean="0"/>
          </a:p>
        </p:txBody>
      </p:sp>
      <p:grpSp>
        <p:nvGrpSpPr>
          <p:cNvPr id="2" name="Group 4"/>
          <p:cNvGrpSpPr>
            <a:grpSpLocks/>
          </p:cNvGrpSpPr>
          <p:nvPr/>
        </p:nvGrpSpPr>
        <p:grpSpPr bwMode="auto">
          <a:xfrm>
            <a:off x="304800" y="1744663"/>
            <a:ext cx="2497138" cy="3024187"/>
            <a:chOff x="144" y="1104"/>
            <a:chExt cx="1573" cy="1829"/>
          </a:xfrm>
        </p:grpSpPr>
        <p:graphicFrame>
          <p:nvGraphicFramePr>
            <p:cNvPr id="8196" name="Object 5"/>
            <p:cNvGraphicFramePr>
              <a:graphicFrameLocks noChangeAspect="1"/>
            </p:cNvGraphicFramePr>
            <p:nvPr/>
          </p:nvGraphicFramePr>
          <p:xfrm>
            <a:off x="882" y="1138"/>
            <a:ext cx="835" cy="1795"/>
          </p:xfrm>
          <a:graphic>
            <a:graphicData uri="http://schemas.openxmlformats.org/presentationml/2006/ole">
              <p:oleObj spid="_x0000_s6148" name="Clip" r:id="rId3" imgW="1857600" imgH="3995640" progId="">
                <p:embed/>
              </p:oleObj>
            </a:graphicData>
          </a:graphic>
        </p:graphicFrame>
        <p:sp>
          <p:nvSpPr>
            <p:cNvPr id="8206" name="AutoShape 6"/>
            <p:cNvSpPr>
              <a:spLocks noChangeArrowheads="1"/>
            </p:cNvSpPr>
            <p:nvPr/>
          </p:nvSpPr>
          <p:spPr bwMode="auto">
            <a:xfrm>
              <a:off x="144" y="1104"/>
              <a:ext cx="816" cy="672"/>
            </a:xfrm>
            <a:prstGeom prst="cloudCallout">
              <a:avLst>
                <a:gd name="adj1" fmla="val 44606"/>
                <a:gd name="adj2" fmla="val 53569"/>
              </a:avLst>
            </a:prstGeom>
            <a:solidFill>
              <a:srgbClr val="CC0000"/>
            </a:solidFill>
            <a:ln w="9525">
              <a:solidFill>
                <a:schemeClr val="tx1"/>
              </a:solidFill>
              <a:round/>
              <a:headEnd/>
              <a:tailEnd/>
            </a:ln>
          </p:spPr>
          <p:txBody>
            <a:bodyPr wrap="none" anchor="ctr"/>
            <a:lstStyle/>
            <a:p>
              <a:pPr algn="ctr" eaLnBrk="0" hangingPunct="0"/>
              <a:endParaRPr lang="en-AU" sz="2400">
                <a:solidFill>
                  <a:srgbClr val="000000"/>
                </a:solidFill>
                <a:effectLst/>
                <a:latin typeface="Times New Roman" pitchFamily="18" charset="0"/>
                <a:cs typeface="Arial" charset="0"/>
              </a:endParaRPr>
            </a:p>
          </p:txBody>
        </p:sp>
        <p:sp>
          <p:nvSpPr>
            <p:cNvPr id="8207" name="Text Box 7"/>
            <p:cNvSpPr txBox="1">
              <a:spLocks noChangeArrowheads="1"/>
            </p:cNvSpPr>
            <p:nvPr/>
          </p:nvSpPr>
          <p:spPr bwMode="auto">
            <a:xfrm>
              <a:off x="192" y="1248"/>
              <a:ext cx="864" cy="276"/>
            </a:xfrm>
            <a:prstGeom prst="rect">
              <a:avLst/>
            </a:prstGeom>
            <a:noFill/>
            <a:ln w="9525">
              <a:noFill/>
              <a:miter lim="800000"/>
              <a:headEnd/>
              <a:tailEnd/>
            </a:ln>
          </p:spPr>
          <p:txBody>
            <a:bodyPr>
              <a:spAutoFit/>
            </a:bodyPr>
            <a:lstStyle/>
            <a:p>
              <a:pPr eaLnBrk="0" hangingPunct="0">
                <a:spcBef>
                  <a:spcPct val="50000"/>
                </a:spcBef>
              </a:pPr>
              <a:r>
                <a:rPr lang="en-US" sz="2400" i="1" dirty="0">
                  <a:solidFill>
                    <a:srgbClr val="FFFFFF"/>
                  </a:solidFill>
                  <a:effectLst/>
                  <a:latin typeface="Times New Roman" pitchFamily="18" charset="0"/>
                  <a:cs typeface="Arial" charset="0"/>
                </a:rPr>
                <a:t>Problem</a:t>
              </a:r>
              <a:endParaRPr lang="en-US" sz="2400" dirty="0">
                <a:solidFill>
                  <a:srgbClr val="FFFFFF"/>
                </a:solidFill>
                <a:effectLst/>
                <a:latin typeface="Times New Roman" pitchFamily="18" charset="0"/>
                <a:cs typeface="Arial" charset="0"/>
              </a:endParaRPr>
            </a:p>
          </p:txBody>
        </p:sp>
      </p:grpSp>
      <p:grpSp>
        <p:nvGrpSpPr>
          <p:cNvPr id="3" name="Group 8"/>
          <p:cNvGrpSpPr>
            <a:grpSpLocks/>
          </p:cNvGrpSpPr>
          <p:nvPr/>
        </p:nvGrpSpPr>
        <p:grpSpPr bwMode="auto">
          <a:xfrm>
            <a:off x="3954463" y="3335338"/>
            <a:ext cx="4191000" cy="3141662"/>
            <a:chOff x="2448" y="2064"/>
            <a:chExt cx="2640" cy="2059"/>
          </a:xfrm>
        </p:grpSpPr>
        <p:graphicFrame>
          <p:nvGraphicFramePr>
            <p:cNvPr id="8195" name="Object 9"/>
            <p:cNvGraphicFramePr>
              <a:graphicFrameLocks noChangeAspect="1"/>
            </p:cNvGraphicFramePr>
            <p:nvPr/>
          </p:nvGraphicFramePr>
          <p:xfrm>
            <a:off x="2880" y="2208"/>
            <a:ext cx="1601" cy="1573"/>
          </p:xfrm>
          <a:graphic>
            <a:graphicData uri="http://schemas.openxmlformats.org/presentationml/2006/ole">
              <p:oleObj spid="_x0000_s6147" name="Clip" r:id="rId4" imgW="4016520" imgH="3945240" progId="">
                <p:embed/>
              </p:oleObj>
            </a:graphicData>
          </a:graphic>
        </p:graphicFrame>
        <p:sp>
          <p:nvSpPr>
            <p:cNvPr id="156682" name="Text Box 10"/>
            <p:cNvSpPr txBox="1">
              <a:spLocks noChangeArrowheads="1"/>
            </p:cNvSpPr>
            <p:nvPr/>
          </p:nvSpPr>
          <p:spPr bwMode="auto">
            <a:xfrm>
              <a:off x="2448" y="3744"/>
              <a:ext cx="2640" cy="379"/>
            </a:xfrm>
            <a:prstGeom prst="rect">
              <a:avLst/>
            </a:prstGeom>
            <a:solidFill>
              <a:srgbClr val="CC0000"/>
            </a:solidFill>
            <a:ln w="9525">
              <a:noFill/>
              <a:miter lim="800000"/>
              <a:headEnd/>
              <a:tailEnd/>
            </a:ln>
            <a:effectLst/>
          </p:spPr>
          <p:txBody>
            <a:bodyPr>
              <a:spAutoFit/>
            </a:bodyPr>
            <a:lstStyle/>
            <a:p>
              <a:pPr algn="ctr" eaLnBrk="0" hangingPunct="0">
                <a:spcBef>
                  <a:spcPct val="50000"/>
                </a:spcBef>
                <a:defRPr/>
              </a:pPr>
              <a:r>
                <a:rPr lang="en-US" sz="3200" b="1">
                  <a:solidFill>
                    <a:srgbClr val="FFFFFF"/>
                  </a:solidFill>
                  <a:effectLst>
                    <a:outerShdw blurRad="38100" dist="38100" dir="2700000" algn="tl">
                      <a:srgbClr val="000000"/>
                    </a:outerShdw>
                  </a:effectLst>
                  <a:latin typeface="Times New Roman" pitchFamily="18" charset="0"/>
                  <a:cs typeface="Arial" charset="0"/>
                </a:rPr>
                <a:t>Computer  Program</a:t>
              </a:r>
              <a:endParaRPr lang="en-US" sz="3200">
                <a:solidFill>
                  <a:srgbClr val="FFFFFF"/>
                </a:solidFill>
                <a:effectLst/>
                <a:latin typeface="Times New Roman" pitchFamily="18" charset="0"/>
                <a:cs typeface="Arial" charset="0"/>
              </a:endParaRPr>
            </a:p>
          </p:txBody>
        </p:sp>
        <p:sp>
          <p:nvSpPr>
            <p:cNvPr id="8205" name="AutoShape 11"/>
            <p:cNvSpPr>
              <a:spLocks noChangeArrowheads="1"/>
            </p:cNvSpPr>
            <p:nvPr/>
          </p:nvSpPr>
          <p:spPr bwMode="auto">
            <a:xfrm>
              <a:off x="3360" y="2064"/>
              <a:ext cx="384" cy="1584"/>
            </a:xfrm>
            <a:prstGeom prst="downArrow">
              <a:avLst>
                <a:gd name="adj1" fmla="val 50000"/>
                <a:gd name="adj2" fmla="val 103125"/>
              </a:avLst>
            </a:prstGeom>
            <a:solidFill>
              <a:srgbClr val="00CCFF"/>
            </a:solidFill>
            <a:ln w="9525">
              <a:solidFill>
                <a:schemeClr val="tx1"/>
              </a:solidFill>
              <a:miter lim="800000"/>
              <a:headEnd/>
              <a:tailEnd/>
            </a:ln>
          </p:spPr>
          <p:txBody>
            <a:bodyPr wrap="none" anchor="ctr"/>
            <a:lstStyle/>
            <a:p>
              <a:endParaRPr lang="en-US" sz="1000">
                <a:solidFill>
                  <a:srgbClr val="000000"/>
                </a:solidFill>
                <a:effectLst/>
                <a:latin typeface="Verdana" pitchFamily="34" charset="0"/>
                <a:cs typeface="Arial" charset="0"/>
              </a:endParaRPr>
            </a:p>
          </p:txBody>
        </p:sp>
      </p:grpSp>
      <p:grpSp>
        <p:nvGrpSpPr>
          <p:cNvPr id="4" name="Group 12"/>
          <p:cNvGrpSpPr>
            <a:grpSpLocks/>
          </p:cNvGrpSpPr>
          <p:nvPr/>
        </p:nvGrpSpPr>
        <p:grpSpPr bwMode="auto">
          <a:xfrm>
            <a:off x="3040063" y="1277938"/>
            <a:ext cx="5926137" cy="3081337"/>
            <a:chOff x="1680" y="864"/>
            <a:chExt cx="3733" cy="1863"/>
          </a:xfrm>
        </p:grpSpPr>
        <p:sp>
          <p:nvSpPr>
            <p:cNvPr id="8202" name="AutoShape 13"/>
            <p:cNvSpPr>
              <a:spLocks noChangeArrowheads="1"/>
            </p:cNvSpPr>
            <p:nvPr/>
          </p:nvSpPr>
          <p:spPr bwMode="auto">
            <a:xfrm>
              <a:off x="1680" y="1344"/>
              <a:ext cx="624" cy="480"/>
            </a:xfrm>
            <a:prstGeom prst="rightArrow">
              <a:avLst>
                <a:gd name="adj1" fmla="val 50000"/>
                <a:gd name="adj2" fmla="val 32500"/>
              </a:avLst>
            </a:prstGeom>
            <a:solidFill>
              <a:srgbClr val="00CCFF"/>
            </a:solidFill>
            <a:ln w="9525">
              <a:solidFill>
                <a:schemeClr val="tx1"/>
              </a:solidFill>
              <a:miter lim="800000"/>
              <a:headEnd/>
              <a:tailEnd/>
            </a:ln>
          </p:spPr>
          <p:txBody>
            <a:bodyPr wrap="none" anchor="ctr"/>
            <a:lstStyle/>
            <a:p>
              <a:endParaRPr lang="en-US" sz="1000">
                <a:solidFill>
                  <a:srgbClr val="000000"/>
                </a:solidFill>
                <a:effectLst/>
                <a:latin typeface="Verdana" pitchFamily="34" charset="0"/>
                <a:cs typeface="Arial" charset="0"/>
              </a:endParaRPr>
            </a:p>
          </p:txBody>
        </p:sp>
        <p:sp>
          <p:nvSpPr>
            <p:cNvPr id="156686" name="Text Box 14"/>
            <p:cNvSpPr txBox="1">
              <a:spLocks noChangeArrowheads="1"/>
            </p:cNvSpPr>
            <p:nvPr/>
          </p:nvSpPr>
          <p:spPr bwMode="auto">
            <a:xfrm>
              <a:off x="2352" y="1200"/>
              <a:ext cx="2640" cy="867"/>
            </a:xfrm>
            <a:prstGeom prst="rect">
              <a:avLst/>
            </a:prstGeom>
            <a:solidFill>
              <a:srgbClr val="CC0000"/>
            </a:solidFill>
            <a:ln w="9525">
              <a:noFill/>
              <a:miter lim="800000"/>
              <a:headEnd/>
              <a:tailEnd/>
            </a:ln>
            <a:effectLst/>
          </p:spPr>
          <p:txBody>
            <a:bodyPr>
              <a:spAutoFit/>
            </a:bodyPr>
            <a:lstStyle/>
            <a:p>
              <a:pPr eaLnBrk="0" hangingPunct="0">
                <a:spcBef>
                  <a:spcPct val="50000"/>
                </a:spcBef>
                <a:defRPr/>
              </a:pPr>
              <a:r>
                <a:rPr lang="en-US" sz="3200" b="1">
                  <a:solidFill>
                    <a:srgbClr val="FFFFFF"/>
                  </a:solidFill>
                  <a:effectLst>
                    <a:outerShdw blurRad="38100" dist="38100" dir="2700000" algn="tl">
                      <a:srgbClr val="000000"/>
                    </a:outerShdw>
                  </a:effectLst>
                  <a:latin typeface="Times New Roman" pitchFamily="18" charset="0"/>
                  <a:cs typeface="Arial" charset="0"/>
                </a:rPr>
                <a:t>Algorithm</a:t>
              </a:r>
              <a:r>
                <a:rPr lang="en-US" sz="3200">
                  <a:solidFill>
                    <a:srgbClr val="FFFFFF"/>
                  </a:solidFill>
                  <a:effectLst/>
                  <a:latin typeface="Times New Roman" pitchFamily="18" charset="0"/>
                  <a:cs typeface="Arial" charset="0"/>
                </a:rPr>
                <a:t>: </a:t>
              </a:r>
              <a:r>
                <a:rPr lang="en-US" sz="2800">
                  <a:solidFill>
                    <a:srgbClr val="FFFFFF"/>
                  </a:solidFill>
                  <a:effectLst/>
                  <a:latin typeface="Times New Roman" pitchFamily="18" charset="0"/>
                  <a:cs typeface="Arial" charset="0"/>
                </a:rPr>
                <a:t>A sequence of instructions describing how to do a task</a:t>
              </a:r>
            </a:p>
          </p:txBody>
        </p:sp>
        <p:graphicFrame>
          <p:nvGraphicFramePr>
            <p:cNvPr id="8194" name="Object 15"/>
            <p:cNvGraphicFramePr>
              <a:graphicFrameLocks noChangeAspect="1"/>
            </p:cNvGraphicFramePr>
            <p:nvPr/>
          </p:nvGraphicFramePr>
          <p:xfrm>
            <a:off x="4800" y="864"/>
            <a:ext cx="613" cy="1863"/>
          </p:xfrm>
          <a:graphic>
            <a:graphicData uri="http://schemas.openxmlformats.org/presentationml/2006/ole">
              <p:oleObj spid="_x0000_s6146" name="Clip" r:id="rId5" imgW="1295640" imgH="3934080" progId="">
                <p:embed/>
              </p:oleObj>
            </a:graphicData>
          </a:graphic>
        </p:graphicFrame>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 Representation</a:t>
            </a:r>
            <a:endParaRPr lang="en-US" dirty="0"/>
          </a:p>
        </p:txBody>
      </p:sp>
      <p:grpSp>
        <p:nvGrpSpPr>
          <p:cNvPr id="4" name="Content Placeholder 3"/>
          <p:cNvGrpSpPr>
            <a:grpSpLocks noGrp="1"/>
          </p:cNvGrpSpPr>
          <p:nvPr>
            <p:ph idx="1"/>
          </p:nvPr>
        </p:nvGrpSpPr>
        <p:grpSpPr>
          <a:xfrm>
            <a:off x="1066800" y="1447800"/>
            <a:ext cx="6934200" cy="4648200"/>
            <a:chOff x="1585913" y="3048000"/>
            <a:chExt cx="6088062" cy="2195513"/>
          </a:xfrm>
        </p:grpSpPr>
        <p:sp>
          <p:nvSpPr>
            <p:cNvPr id="5" name="Text Box 4"/>
            <p:cNvSpPr txBox="1">
              <a:spLocks noChangeArrowheads="1"/>
            </p:cNvSpPr>
            <p:nvPr/>
          </p:nvSpPr>
          <p:spPr bwMode="auto">
            <a:xfrm>
              <a:off x="3581400" y="3048000"/>
              <a:ext cx="1701800" cy="457200"/>
            </a:xfrm>
            <a:prstGeom prst="rect">
              <a:avLst/>
            </a:prstGeom>
            <a:noFill/>
            <a:ln w="9525">
              <a:noFill/>
              <a:miter lim="800000"/>
              <a:headEnd/>
              <a:tailEnd/>
            </a:ln>
          </p:spPr>
          <p:txBody>
            <a:bodyPr wrap="none">
              <a:spAutoFit/>
            </a:bodyPr>
            <a:lstStyle/>
            <a:p>
              <a:pPr eaLnBrk="0" hangingPunct="0"/>
              <a:r>
                <a:rPr lang="en-US" sz="2400" b="1" dirty="0">
                  <a:solidFill>
                    <a:schemeClr val="bg2"/>
                  </a:solidFill>
                  <a:latin typeface="Tahoma" pitchFamily="34" charset="0"/>
                </a:rPr>
                <a:t>Algorithm</a:t>
              </a:r>
            </a:p>
          </p:txBody>
        </p:sp>
        <p:sp>
          <p:nvSpPr>
            <p:cNvPr id="6" name="Line 5"/>
            <p:cNvSpPr>
              <a:spLocks noChangeShapeType="1"/>
            </p:cNvSpPr>
            <p:nvPr/>
          </p:nvSpPr>
          <p:spPr bwMode="auto">
            <a:xfrm>
              <a:off x="4495800" y="3429000"/>
              <a:ext cx="0" cy="762000"/>
            </a:xfrm>
            <a:prstGeom prst="line">
              <a:avLst/>
            </a:prstGeom>
            <a:noFill/>
            <a:ln w="9525">
              <a:solidFill>
                <a:schemeClr val="tx1"/>
              </a:solidFill>
              <a:round/>
              <a:headEnd/>
              <a:tailEnd/>
            </a:ln>
          </p:spPr>
          <p:txBody>
            <a:bodyPr/>
            <a:lstStyle/>
            <a:p>
              <a:endParaRPr lang="en-US"/>
            </a:p>
          </p:txBody>
        </p:sp>
        <p:sp>
          <p:nvSpPr>
            <p:cNvPr id="7" name="Line 6"/>
            <p:cNvSpPr>
              <a:spLocks noChangeShapeType="1"/>
            </p:cNvSpPr>
            <p:nvPr/>
          </p:nvSpPr>
          <p:spPr bwMode="auto">
            <a:xfrm>
              <a:off x="2209800" y="4191000"/>
              <a:ext cx="4572000" cy="0"/>
            </a:xfrm>
            <a:prstGeom prst="line">
              <a:avLst/>
            </a:prstGeom>
            <a:noFill/>
            <a:ln w="9525">
              <a:solidFill>
                <a:schemeClr val="tx1"/>
              </a:solidFill>
              <a:round/>
              <a:headEnd/>
              <a:tailEnd/>
            </a:ln>
          </p:spPr>
          <p:txBody>
            <a:bodyPr/>
            <a:lstStyle/>
            <a:p>
              <a:endParaRPr lang="en-US"/>
            </a:p>
          </p:txBody>
        </p:sp>
        <p:sp>
          <p:nvSpPr>
            <p:cNvPr id="8" name="Line 7"/>
            <p:cNvSpPr>
              <a:spLocks noChangeShapeType="1"/>
            </p:cNvSpPr>
            <p:nvPr/>
          </p:nvSpPr>
          <p:spPr bwMode="auto">
            <a:xfrm>
              <a:off x="2209800" y="4191000"/>
              <a:ext cx="0" cy="685800"/>
            </a:xfrm>
            <a:prstGeom prst="line">
              <a:avLst/>
            </a:prstGeom>
            <a:noFill/>
            <a:ln w="9525">
              <a:solidFill>
                <a:schemeClr val="tx1"/>
              </a:solidFill>
              <a:round/>
              <a:headEnd/>
              <a:tailEnd type="triangle" w="med" len="med"/>
            </a:ln>
          </p:spPr>
          <p:txBody>
            <a:bodyPr/>
            <a:lstStyle/>
            <a:p>
              <a:endParaRPr lang="en-US"/>
            </a:p>
          </p:txBody>
        </p:sp>
        <p:sp>
          <p:nvSpPr>
            <p:cNvPr id="9" name="Line 8"/>
            <p:cNvSpPr>
              <a:spLocks noChangeShapeType="1"/>
            </p:cNvSpPr>
            <p:nvPr/>
          </p:nvSpPr>
          <p:spPr bwMode="auto">
            <a:xfrm>
              <a:off x="6781800" y="4191000"/>
              <a:ext cx="0" cy="685800"/>
            </a:xfrm>
            <a:prstGeom prst="line">
              <a:avLst/>
            </a:prstGeom>
            <a:noFill/>
            <a:ln w="9525">
              <a:solidFill>
                <a:schemeClr val="tx1"/>
              </a:solidFill>
              <a:round/>
              <a:headEnd/>
              <a:tailEnd type="triangle" w="med" len="med"/>
            </a:ln>
          </p:spPr>
          <p:txBody>
            <a:bodyPr/>
            <a:lstStyle/>
            <a:p>
              <a:endParaRPr lang="en-US"/>
            </a:p>
          </p:txBody>
        </p:sp>
        <p:sp>
          <p:nvSpPr>
            <p:cNvPr id="10" name="Text Box 9"/>
            <p:cNvSpPr txBox="1">
              <a:spLocks noChangeArrowheads="1"/>
            </p:cNvSpPr>
            <p:nvPr/>
          </p:nvSpPr>
          <p:spPr bwMode="auto">
            <a:xfrm>
              <a:off x="1585913" y="4876800"/>
              <a:ext cx="1563687" cy="366713"/>
            </a:xfrm>
            <a:prstGeom prst="rect">
              <a:avLst/>
            </a:prstGeom>
            <a:noFill/>
            <a:ln w="9525">
              <a:noFill/>
              <a:miter lim="800000"/>
              <a:headEnd/>
              <a:tailEnd/>
            </a:ln>
          </p:spPr>
          <p:txBody>
            <a:bodyPr wrap="none">
              <a:spAutoFit/>
            </a:bodyPr>
            <a:lstStyle/>
            <a:p>
              <a:pPr eaLnBrk="0" hangingPunct="0"/>
              <a:r>
                <a:rPr lang="en-US" sz="1800" b="1">
                  <a:solidFill>
                    <a:schemeClr val="bg2"/>
                  </a:solidFill>
                  <a:latin typeface="Tahoma" pitchFamily="34" charset="0"/>
                </a:rPr>
                <a:t>Pseudocode</a:t>
              </a:r>
            </a:p>
          </p:txBody>
        </p:sp>
        <p:sp>
          <p:nvSpPr>
            <p:cNvPr id="11" name="Text Box 10"/>
            <p:cNvSpPr txBox="1">
              <a:spLocks noChangeArrowheads="1"/>
            </p:cNvSpPr>
            <p:nvPr/>
          </p:nvSpPr>
          <p:spPr bwMode="auto">
            <a:xfrm>
              <a:off x="6248400" y="4876800"/>
              <a:ext cx="1425575" cy="366713"/>
            </a:xfrm>
            <a:prstGeom prst="rect">
              <a:avLst/>
            </a:prstGeom>
            <a:noFill/>
            <a:ln w="9525">
              <a:noFill/>
              <a:miter lim="800000"/>
              <a:headEnd/>
              <a:tailEnd/>
            </a:ln>
          </p:spPr>
          <p:txBody>
            <a:bodyPr wrap="none">
              <a:spAutoFit/>
            </a:bodyPr>
            <a:lstStyle/>
            <a:p>
              <a:pPr eaLnBrk="0" hangingPunct="0"/>
              <a:r>
                <a:rPr lang="en-US" sz="1800" b="1">
                  <a:solidFill>
                    <a:schemeClr val="bg2"/>
                  </a:solidFill>
                  <a:latin typeface="Tahoma" pitchFamily="34" charset="0"/>
                </a:rPr>
                <a:t>Flow Chart</a:t>
              </a:r>
            </a:p>
          </p:txBody>
        </p:sp>
      </p:gr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t>
            </a:r>
            <a:r>
              <a:rPr lang="en-US" dirty="0" err="1" smtClean="0"/>
              <a:t>Pseudocode</a:t>
            </a:r>
            <a:r>
              <a:rPr lang="en-US" dirty="0" smtClean="0"/>
              <a: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Traditionally, flowcharts were used to represent the steps in an algorithm diagrammatically. These were bulky, difficult to draw and often led to poor program structure.</a:t>
            </a:r>
          </a:p>
          <a:p>
            <a:r>
              <a:rPr lang="en-US" dirty="0" err="1" smtClean="0"/>
              <a:t>Pseudocode</a:t>
            </a:r>
            <a:r>
              <a:rPr lang="en-US" dirty="0" smtClean="0"/>
              <a:t> is the method of writing down an algorithm.</a:t>
            </a:r>
          </a:p>
          <a:p>
            <a:r>
              <a:rPr lang="en-US" dirty="0" err="1" smtClean="0"/>
              <a:t>Pseudocode</a:t>
            </a:r>
            <a:r>
              <a:rPr lang="en-US" dirty="0" smtClean="0"/>
              <a:t> is easy to read and write. It represents the statements of an algorithm in English like language.</a:t>
            </a:r>
          </a:p>
          <a:p>
            <a:r>
              <a:rPr lang="en-US" dirty="0" err="1" smtClean="0"/>
              <a:t>Pseudocode</a:t>
            </a:r>
            <a:r>
              <a:rPr lang="en-US" dirty="0" smtClean="0"/>
              <a:t> is really structured English. It is English which has been </a:t>
            </a:r>
            <a:r>
              <a:rPr lang="en-US" dirty="0" err="1" smtClean="0"/>
              <a:t>formalised</a:t>
            </a:r>
            <a:r>
              <a:rPr lang="en-US" dirty="0" smtClean="0"/>
              <a:t> and abbreviated to look like very high level computer languages.</a:t>
            </a:r>
          </a:p>
          <a:p>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dirty="0" err="1" smtClean="0"/>
              <a:t>Pseudocodes</a:t>
            </a:r>
            <a:endParaRPr lang="en-US" dirty="0" smtClean="0"/>
          </a:p>
        </p:txBody>
      </p:sp>
      <p:sp>
        <p:nvSpPr>
          <p:cNvPr id="10243" name="Rectangle 3"/>
          <p:cNvSpPr>
            <a:spLocks noGrp="1" noChangeArrowheads="1"/>
          </p:cNvSpPr>
          <p:nvPr>
            <p:ph idx="1"/>
          </p:nvPr>
        </p:nvSpPr>
        <p:spPr>
          <a:xfrm>
            <a:off x="652463" y="1133475"/>
            <a:ext cx="7772400" cy="5114925"/>
          </a:xfrm>
        </p:spPr>
        <p:txBody>
          <a:bodyPr/>
          <a:lstStyle/>
          <a:p>
            <a:pPr eaLnBrk="1" hangingPunct="1">
              <a:lnSpc>
                <a:spcPct val="100000"/>
              </a:lnSpc>
              <a:defRPr/>
            </a:pPr>
            <a:r>
              <a:rPr lang="en-US" sz="3200" dirty="0" smtClean="0"/>
              <a:t>A </a:t>
            </a:r>
            <a:r>
              <a:rPr lang="en-US" sz="3200" dirty="0" err="1" smtClean="0"/>
              <a:t>pseudocode</a:t>
            </a:r>
            <a:r>
              <a:rPr lang="en-US" sz="3200" dirty="0" smtClean="0"/>
              <a:t> is a </a:t>
            </a:r>
            <a:r>
              <a:rPr lang="en-US" sz="3200" dirty="0" smtClean="0">
                <a:solidFill>
                  <a:srgbClr val="0000CC"/>
                </a:solidFill>
              </a:rPr>
              <a:t>semiformal, English-like language </a:t>
            </a:r>
            <a:r>
              <a:rPr lang="en-US" sz="3200" dirty="0" smtClean="0"/>
              <a:t>with limited vocabulary that can be used to design and describe algorithms.</a:t>
            </a:r>
          </a:p>
          <a:p>
            <a:pPr eaLnBrk="1" hangingPunct="1">
              <a:buFont typeface="Wingdings" pitchFamily="2" charset="2"/>
              <a:buNone/>
              <a:defRPr/>
            </a:pPr>
            <a:endParaRPr lang="en-US" sz="3200" dirty="0" smtClean="0"/>
          </a:p>
          <a:p>
            <a:pPr eaLnBrk="1" hangingPunct="1">
              <a:defRPr/>
            </a:pPr>
            <a:r>
              <a:rPr lang="en-US" sz="3200" dirty="0" smtClean="0"/>
              <a:t>Criteria of a good </a:t>
            </a:r>
            <a:r>
              <a:rPr lang="en-US" sz="3200" dirty="0" err="1" smtClean="0"/>
              <a:t>pseudocode</a:t>
            </a:r>
            <a:r>
              <a:rPr lang="en-US" sz="3200" dirty="0" smtClean="0"/>
              <a:t>:</a:t>
            </a:r>
          </a:p>
          <a:p>
            <a:pPr lvl="1" eaLnBrk="1" hangingPunct="1">
              <a:defRPr/>
            </a:pPr>
            <a:r>
              <a:rPr lang="en-US" sz="2800" dirty="0" smtClean="0"/>
              <a:t>Easy to understand, precise and clear</a:t>
            </a:r>
          </a:p>
          <a:p>
            <a:pPr lvl="1" eaLnBrk="1" hangingPunct="1">
              <a:defRPr/>
            </a:pPr>
            <a:r>
              <a:rPr lang="en-US" sz="2800" dirty="0" smtClean="0"/>
              <a:t>Gives the correct solution in all cases</a:t>
            </a:r>
          </a:p>
          <a:p>
            <a:pPr lvl="1" eaLnBrk="1" hangingPunct="1">
              <a:defRPr/>
            </a:pPr>
            <a:r>
              <a:rPr lang="en-US" sz="2800" dirty="0" smtClean="0"/>
              <a:t>Eventually ends</a:t>
            </a:r>
          </a:p>
          <a:p>
            <a:pPr eaLnBrk="1" hangingPunct="1">
              <a:defRPr/>
            </a:pPr>
            <a:endParaRPr lang="en-US" sz="2800" dirty="0"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dirty="0" smtClean="0"/>
              <a:t>Example of </a:t>
            </a:r>
            <a:r>
              <a:rPr lang="en-US" dirty="0" err="1" smtClean="0"/>
              <a:t>Pseudocode</a:t>
            </a:r>
            <a:endParaRPr lang="en-US" dirty="0" smtClean="0"/>
          </a:p>
        </p:txBody>
      </p:sp>
      <p:sp>
        <p:nvSpPr>
          <p:cNvPr id="37891" name="Rectangle 4"/>
          <p:cNvSpPr>
            <a:spLocks noGrp="1" noRot="1" noChangeArrowheads="1"/>
          </p:cNvSpPr>
          <p:nvPr>
            <p:ph type="body" sz="half" idx="1"/>
          </p:nvPr>
        </p:nvSpPr>
        <p:spPr>
          <a:xfrm>
            <a:off x="685800" y="1143000"/>
            <a:ext cx="7772400" cy="5486400"/>
          </a:xfrm>
          <a:noFill/>
        </p:spPr>
        <p:txBody>
          <a:bodyPr/>
          <a:lstStyle/>
          <a:p>
            <a:pPr eaLnBrk="1" hangingPunct="1">
              <a:buFont typeface="Wingdings" pitchFamily="2" charset="2"/>
              <a:buNone/>
            </a:pPr>
            <a:r>
              <a:rPr lang="en-AU" dirty="0" smtClean="0"/>
              <a:t> </a:t>
            </a:r>
            <a:r>
              <a:rPr lang="en-US" dirty="0" smtClean="0"/>
              <a:t> </a:t>
            </a:r>
            <a:r>
              <a:rPr lang="en-AU" sz="2400" dirty="0" smtClean="0"/>
              <a:t>1. Open freezer door</a:t>
            </a:r>
          </a:p>
          <a:p>
            <a:pPr eaLnBrk="1" hangingPunct="1">
              <a:buFont typeface="Wingdings" pitchFamily="2" charset="2"/>
              <a:buNone/>
            </a:pPr>
            <a:r>
              <a:rPr lang="en-AU" sz="2400" dirty="0" smtClean="0"/>
              <a:t>   2. Take out Meal</a:t>
            </a:r>
          </a:p>
          <a:p>
            <a:pPr eaLnBrk="1" hangingPunct="1">
              <a:buFont typeface="Wingdings" pitchFamily="2" charset="2"/>
              <a:buNone/>
            </a:pPr>
            <a:r>
              <a:rPr lang="en-AU" sz="2400" dirty="0" smtClean="0"/>
              <a:t>   3. Close freezer door</a:t>
            </a:r>
          </a:p>
          <a:p>
            <a:pPr eaLnBrk="1" hangingPunct="1">
              <a:buFont typeface="Wingdings" pitchFamily="2" charset="2"/>
              <a:buNone/>
            </a:pPr>
            <a:r>
              <a:rPr lang="en-AU" sz="2400" dirty="0" smtClean="0"/>
              <a:t>   4. Open microwave door</a:t>
            </a:r>
          </a:p>
          <a:p>
            <a:pPr eaLnBrk="1" hangingPunct="1">
              <a:buFont typeface="Wingdings" pitchFamily="2" charset="2"/>
              <a:buNone/>
            </a:pPr>
            <a:r>
              <a:rPr lang="en-AU" sz="2400" dirty="0" smtClean="0"/>
              <a:t>   5. Put Meal on carousel</a:t>
            </a:r>
          </a:p>
          <a:p>
            <a:pPr eaLnBrk="1" hangingPunct="1">
              <a:buFont typeface="Wingdings" pitchFamily="2" charset="2"/>
              <a:buNone/>
            </a:pPr>
            <a:r>
              <a:rPr lang="en-AU" sz="2400" dirty="0" smtClean="0"/>
              <a:t>   6. Shut microwave door</a:t>
            </a:r>
          </a:p>
          <a:p>
            <a:pPr eaLnBrk="1" hangingPunct="1">
              <a:buFont typeface="Wingdings" pitchFamily="2" charset="2"/>
              <a:buNone/>
            </a:pPr>
            <a:r>
              <a:rPr lang="en-AU" sz="2400" dirty="0" smtClean="0"/>
              <a:t>   7. Set microwave on high for 5 minutes</a:t>
            </a:r>
          </a:p>
          <a:p>
            <a:pPr eaLnBrk="1" hangingPunct="1">
              <a:buFont typeface="Wingdings" pitchFamily="2" charset="2"/>
              <a:buNone/>
            </a:pPr>
            <a:r>
              <a:rPr lang="en-AU" sz="2400" dirty="0" smtClean="0"/>
              <a:t>   8. Start microwave</a:t>
            </a:r>
          </a:p>
          <a:p>
            <a:pPr eaLnBrk="1" hangingPunct="1">
              <a:buFont typeface="Wingdings" pitchFamily="2" charset="2"/>
              <a:buNone/>
            </a:pPr>
            <a:r>
              <a:rPr lang="en-AU" sz="2400" dirty="0" smtClean="0"/>
              <a:t>   9. Wait 5 minutes</a:t>
            </a:r>
          </a:p>
          <a:p>
            <a:pPr eaLnBrk="1" hangingPunct="1">
              <a:buFont typeface="Wingdings" pitchFamily="2" charset="2"/>
              <a:buNone/>
            </a:pPr>
            <a:r>
              <a:rPr lang="en-AU" sz="2400" dirty="0" smtClean="0"/>
              <a:t>  10. Open microwave door</a:t>
            </a:r>
          </a:p>
          <a:p>
            <a:pPr eaLnBrk="1" hangingPunct="1">
              <a:buFont typeface="Wingdings" pitchFamily="2" charset="2"/>
              <a:buNone/>
            </a:pPr>
            <a:r>
              <a:rPr lang="en-AU" sz="2400" dirty="0" smtClean="0"/>
              <a:t>  11. Remove Meal</a:t>
            </a:r>
          </a:p>
          <a:p>
            <a:pPr eaLnBrk="1" hangingPunct="1">
              <a:buFont typeface="Wingdings" pitchFamily="2" charset="2"/>
              <a:buNone/>
            </a:pPr>
            <a:r>
              <a:rPr lang="en-AU" sz="2400" dirty="0" smtClean="0"/>
              <a:t>  12. Close microwave door</a:t>
            </a:r>
          </a:p>
        </p:txBody>
      </p:sp>
    </p:spTree>
    <p:custDataLst>
      <p:tags r:id="rId1"/>
    </p:custData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3600" smtClean="0"/>
              <a:t>Example of Algorithm</a:t>
            </a:r>
          </a:p>
        </p:txBody>
      </p:sp>
      <p:sp>
        <p:nvSpPr>
          <p:cNvPr id="175109" name="Rectangle 5"/>
          <p:cNvSpPr>
            <a:spLocks noGrp="1" noRot="1" noChangeArrowheads="1"/>
          </p:cNvSpPr>
          <p:nvPr>
            <p:ph type="body" sz="half" idx="1"/>
          </p:nvPr>
        </p:nvSpPr>
        <p:spPr>
          <a:xfrm>
            <a:off x="609600" y="1295400"/>
            <a:ext cx="4267200" cy="5181600"/>
          </a:xfrm>
          <a:noFill/>
          <a:ln>
            <a:solidFill>
              <a:schemeClr val="tx1"/>
            </a:solidFill>
          </a:ln>
        </p:spPr>
        <p:txBody>
          <a:bodyPr/>
          <a:lstStyle/>
          <a:p>
            <a:pPr eaLnBrk="1" hangingPunct="1">
              <a:lnSpc>
                <a:spcPct val="80000"/>
              </a:lnSpc>
              <a:buFont typeface="Wingdings" pitchFamily="2" charset="2"/>
              <a:buNone/>
            </a:pPr>
            <a:r>
              <a:rPr lang="en-AU" sz="2000" i="1" dirty="0" smtClean="0"/>
              <a:t>procedure </a:t>
            </a:r>
            <a:r>
              <a:rPr lang="en-AU" sz="2000" i="1" dirty="0" err="1" smtClean="0"/>
              <a:t>Do_Thursday</a:t>
            </a:r>
            <a:endParaRPr lang="en-AU" sz="2000" i="1" dirty="0" smtClean="0"/>
          </a:p>
          <a:p>
            <a:pPr eaLnBrk="1" hangingPunct="1">
              <a:lnSpc>
                <a:spcPct val="80000"/>
              </a:lnSpc>
              <a:buFont typeface="Wingdings" pitchFamily="2" charset="2"/>
              <a:buNone/>
            </a:pPr>
            <a:r>
              <a:rPr lang="en-AU" sz="2000" i="1" dirty="0" smtClean="0"/>
              <a:t>{</a:t>
            </a:r>
          </a:p>
          <a:p>
            <a:pPr eaLnBrk="1" hangingPunct="1">
              <a:lnSpc>
                <a:spcPct val="80000"/>
              </a:lnSpc>
              <a:buFont typeface="Wingdings" pitchFamily="2" charset="2"/>
              <a:buNone/>
            </a:pPr>
            <a:r>
              <a:rPr lang="en-AU" sz="2000" i="1" dirty="0" smtClean="0"/>
              <a:t>   </a:t>
            </a:r>
            <a:r>
              <a:rPr lang="en-AU" sz="2000" i="1" dirty="0" err="1" smtClean="0"/>
              <a:t>Wake_up</a:t>
            </a:r>
            <a:r>
              <a:rPr lang="en-AU" sz="2000" i="1" dirty="0" smtClean="0"/>
              <a:t> ;</a:t>
            </a:r>
          </a:p>
          <a:p>
            <a:pPr eaLnBrk="1" hangingPunct="1">
              <a:lnSpc>
                <a:spcPct val="80000"/>
              </a:lnSpc>
              <a:buFont typeface="Wingdings" pitchFamily="2" charset="2"/>
              <a:buNone/>
            </a:pPr>
            <a:r>
              <a:rPr lang="en-AU" sz="2000" i="1" dirty="0" smtClean="0"/>
              <a:t>   </a:t>
            </a:r>
            <a:r>
              <a:rPr lang="en-AU" sz="2000" i="1" dirty="0" err="1" smtClean="0"/>
              <a:t>Take_A_Shower</a:t>
            </a:r>
            <a:r>
              <a:rPr lang="en-AU" sz="2000" i="1" dirty="0" smtClean="0"/>
              <a:t> ;</a:t>
            </a:r>
          </a:p>
          <a:p>
            <a:pPr eaLnBrk="1" hangingPunct="1">
              <a:lnSpc>
                <a:spcPct val="80000"/>
              </a:lnSpc>
              <a:buFont typeface="Wingdings" pitchFamily="2" charset="2"/>
              <a:buNone/>
            </a:pPr>
            <a:r>
              <a:rPr lang="en-AU" sz="2000" i="1" dirty="0" smtClean="0"/>
              <a:t>   </a:t>
            </a:r>
            <a:r>
              <a:rPr lang="en-AU" sz="2000" i="1" dirty="0" err="1" smtClean="0"/>
              <a:t>Eat_Breakfast</a:t>
            </a:r>
            <a:r>
              <a:rPr lang="en-AU" sz="2000" i="1" dirty="0" smtClean="0"/>
              <a:t> ;</a:t>
            </a:r>
          </a:p>
          <a:p>
            <a:pPr eaLnBrk="1" hangingPunct="1">
              <a:lnSpc>
                <a:spcPct val="80000"/>
              </a:lnSpc>
              <a:buFont typeface="Wingdings" pitchFamily="2" charset="2"/>
              <a:buNone/>
            </a:pPr>
            <a:r>
              <a:rPr lang="en-AU" sz="2000" i="1" dirty="0" smtClean="0"/>
              <a:t>   </a:t>
            </a:r>
            <a:r>
              <a:rPr lang="en-AU" sz="2000" i="1" dirty="0" err="1" smtClean="0">
                <a:solidFill>
                  <a:schemeClr val="hlink"/>
                </a:solidFill>
              </a:rPr>
              <a:t>Drive_To_university</a:t>
            </a:r>
            <a:r>
              <a:rPr lang="en-AU" sz="2000" i="1" dirty="0" smtClean="0">
                <a:solidFill>
                  <a:schemeClr val="hlink"/>
                </a:solidFill>
              </a:rPr>
              <a:t> ;</a:t>
            </a:r>
          </a:p>
          <a:p>
            <a:pPr eaLnBrk="1" hangingPunct="1">
              <a:lnSpc>
                <a:spcPct val="80000"/>
              </a:lnSpc>
              <a:buFont typeface="Wingdings" pitchFamily="2" charset="2"/>
              <a:buNone/>
            </a:pPr>
            <a:r>
              <a:rPr lang="en-AU" sz="2000" i="1" dirty="0" smtClean="0"/>
              <a:t>   </a:t>
            </a:r>
            <a:r>
              <a:rPr lang="en-AU" sz="2000" i="1" dirty="0" err="1" smtClean="0"/>
              <a:t>Attend_ALGO_Lecture</a:t>
            </a:r>
            <a:r>
              <a:rPr lang="en-AU" sz="2000" i="1" dirty="0" smtClean="0"/>
              <a:t> ;</a:t>
            </a:r>
          </a:p>
          <a:p>
            <a:pPr eaLnBrk="1" hangingPunct="1">
              <a:lnSpc>
                <a:spcPct val="80000"/>
              </a:lnSpc>
              <a:buFont typeface="Wingdings" pitchFamily="2" charset="2"/>
              <a:buNone/>
            </a:pPr>
            <a:r>
              <a:rPr lang="en-AU" sz="2000" i="1" dirty="0" smtClean="0"/>
              <a:t>   ...etc...etc...etc...</a:t>
            </a:r>
          </a:p>
          <a:p>
            <a:pPr eaLnBrk="1" hangingPunct="1">
              <a:lnSpc>
                <a:spcPct val="80000"/>
              </a:lnSpc>
              <a:buFont typeface="Wingdings" pitchFamily="2" charset="2"/>
              <a:buNone/>
            </a:pPr>
            <a:r>
              <a:rPr lang="en-AU" sz="2000" i="1" dirty="0" smtClean="0"/>
              <a:t>   </a:t>
            </a:r>
            <a:r>
              <a:rPr lang="en-AU" sz="2000" i="1" dirty="0" err="1" smtClean="0">
                <a:solidFill>
                  <a:schemeClr val="hlink"/>
                </a:solidFill>
              </a:rPr>
              <a:t>Drive_From_university</a:t>
            </a:r>
            <a:r>
              <a:rPr lang="en-AU" sz="2000" i="1" dirty="0" smtClean="0">
                <a:solidFill>
                  <a:schemeClr val="hlink"/>
                </a:solidFill>
              </a:rPr>
              <a:t> ;</a:t>
            </a:r>
          </a:p>
          <a:p>
            <a:pPr eaLnBrk="1" hangingPunct="1">
              <a:lnSpc>
                <a:spcPct val="80000"/>
              </a:lnSpc>
              <a:buFont typeface="Wingdings" pitchFamily="2" charset="2"/>
              <a:buNone/>
            </a:pPr>
            <a:r>
              <a:rPr lang="en-AU" sz="2000" i="1" dirty="0" smtClean="0"/>
              <a:t>   ...etc...etc...etc...</a:t>
            </a:r>
          </a:p>
          <a:p>
            <a:pPr eaLnBrk="1" hangingPunct="1">
              <a:lnSpc>
                <a:spcPct val="80000"/>
              </a:lnSpc>
              <a:buFont typeface="Wingdings" pitchFamily="2" charset="2"/>
              <a:buNone/>
            </a:pPr>
            <a:r>
              <a:rPr lang="en-AU" sz="2000" i="1" dirty="0" smtClean="0"/>
              <a:t>}</a:t>
            </a:r>
          </a:p>
        </p:txBody>
      </p:sp>
      <p:sp>
        <p:nvSpPr>
          <p:cNvPr id="175110" name="Rectangle 6"/>
          <p:cNvSpPr>
            <a:spLocks noChangeArrowheads="1"/>
          </p:cNvSpPr>
          <p:nvPr/>
        </p:nvSpPr>
        <p:spPr bwMode="auto">
          <a:xfrm>
            <a:off x="5257800" y="1219200"/>
            <a:ext cx="3429000" cy="5105400"/>
          </a:xfrm>
          <a:prstGeom prst="rect">
            <a:avLst/>
          </a:prstGeom>
          <a:noFill/>
          <a:ln w="9525">
            <a:solidFill>
              <a:schemeClr val="tx1"/>
            </a:solidFill>
            <a:miter lim="800000"/>
            <a:headEnd/>
            <a:tailEnd/>
          </a:ln>
        </p:spPr>
        <p:txBody>
          <a:bodyPr/>
          <a:lstStyle/>
          <a:p>
            <a:pPr marL="342900" indent="-342900">
              <a:spcBef>
                <a:spcPct val="20000"/>
              </a:spcBef>
              <a:buClr>
                <a:srgbClr val="000000"/>
              </a:buClr>
              <a:buSzPct val="75000"/>
              <a:buFont typeface="Wingdings" pitchFamily="2" charset="2"/>
              <a:buNone/>
            </a:pPr>
            <a:r>
              <a:rPr lang="en-AU" sz="2000" i="1">
                <a:solidFill>
                  <a:schemeClr val="tx2"/>
                </a:solidFill>
              </a:rPr>
              <a:t>procedure</a:t>
            </a:r>
            <a:r>
              <a:rPr lang="en-AU" sz="2000" i="1">
                <a:solidFill>
                  <a:srgbClr val="660066"/>
                </a:solidFill>
              </a:rPr>
              <a:t> Do_Week</a:t>
            </a:r>
          </a:p>
          <a:p>
            <a:pPr marL="342900" indent="-342900">
              <a:spcBef>
                <a:spcPct val="20000"/>
              </a:spcBef>
              <a:buClr>
                <a:srgbClr val="000000"/>
              </a:buClr>
              <a:buSzPct val="75000"/>
              <a:buFont typeface="Wingdings" pitchFamily="2" charset="2"/>
              <a:buNone/>
            </a:pPr>
            <a:r>
              <a:rPr lang="en-AU" sz="2000" i="1"/>
              <a:t>{</a:t>
            </a:r>
          </a:p>
          <a:p>
            <a:pPr marL="342900" indent="-342900">
              <a:spcBef>
                <a:spcPct val="20000"/>
              </a:spcBef>
              <a:buClr>
                <a:srgbClr val="000000"/>
              </a:buClr>
              <a:buSzPct val="75000"/>
              <a:buFont typeface="Wingdings" pitchFamily="2" charset="2"/>
              <a:buNone/>
            </a:pPr>
            <a:r>
              <a:rPr lang="en-AU" sz="2000" i="1"/>
              <a:t>   </a:t>
            </a:r>
            <a:r>
              <a:rPr lang="en-AU" sz="2000" i="1">
                <a:solidFill>
                  <a:srgbClr val="FF3300"/>
                </a:solidFill>
              </a:rPr>
              <a:t>Do_Monday ;	</a:t>
            </a:r>
          </a:p>
          <a:p>
            <a:pPr marL="342900" indent="-342900">
              <a:spcBef>
                <a:spcPct val="20000"/>
              </a:spcBef>
              <a:buClr>
                <a:srgbClr val="000000"/>
              </a:buClr>
              <a:buSzPct val="75000"/>
              <a:buFont typeface="Wingdings" pitchFamily="2" charset="2"/>
              <a:buNone/>
            </a:pPr>
            <a:r>
              <a:rPr lang="en-AU" sz="2000" i="1"/>
              <a:t>   Do_Tuesday ;</a:t>
            </a:r>
          </a:p>
          <a:p>
            <a:pPr marL="342900" indent="-342900">
              <a:spcBef>
                <a:spcPct val="20000"/>
              </a:spcBef>
              <a:buClr>
                <a:srgbClr val="000000"/>
              </a:buClr>
              <a:buSzPct val="75000"/>
              <a:buFont typeface="Wingdings" pitchFamily="2" charset="2"/>
              <a:buNone/>
            </a:pPr>
            <a:r>
              <a:rPr lang="en-AU" sz="2000" i="1"/>
              <a:t>   Do_Thursday ;</a:t>
            </a:r>
          </a:p>
          <a:p>
            <a:pPr marL="342900" indent="-342900">
              <a:spcBef>
                <a:spcPct val="20000"/>
              </a:spcBef>
              <a:buClr>
                <a:srgbClr val="000000"/>
              </a:buClr>
              <a:buSzPct val="75000"/>
              <a:buFont typeface="Wingdings" pitchFamily="2" charset="2"/>
              <a:buNone/>
            </a:pPr>
            <a:r>
              <a:rPr lang="en-AU" sz="2000" i="1"/>
              <a:t>   ...etc...etc...etc...</a:t>
            </a:r>
          </a:p>
          <a:p>
            <a:pPr marL="342900" indent="-342900">
              <a:spcBef>
                <a:spcPct val="20000"/>
              </a:spcBef>
              <a:buClr>
                <a:srgbClr val="000000"/>
              </a:buClr>
              <a:buSzPct val="75000"/>
              <a:buFont typeface="Wingdings" pitchFamily="2" charset="2"/>
              <a:buNone/>
            </a:pPr>
            <a:r>
              <a:rPr lang="en-AU" sz="2000" i="1"/>
              <a:t>}</a:t>
            </a:r>
          </a:p>
        </p:txBody>
      </p:sp>
    </p:spTree>
    <p:custDataLst>
      <p:tags r:id="rId1"/>
    </p:custDataLst>
  </p:cSld>
  <p:clrMapOvr>
    <a:masterClrMapping/>
  </p:clrMapOvr>
  <p:transition>
    <p:cover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5109">
                                            <p:txEl>
                                              <p:charRg st="4294967295" end="4294967295"/>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5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109" grpId="0" autoUpdateAnimBg="0"/>
      <p:bldP spid="175110" grpId="0" animBg="1"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Rectangle 8"/>
          <p:cNvSpPr>
            <a:spLocks noGrp="1" noChangeArrowheads="1"/>
          </p:cNvSpPr>
          <p:nvPr>
            <p:ph type="title"/>
          </p:nvPr>
        </p:nvSpPr>
        <p:spPr/>
        <p:txBody>
          <a:bodyPr/>
          <a:lstStyle/>
          <a:p>
            <a:pPr eaLnBrk="1" hangingPunct="1"/>
            <a:r>
              <a:rPr lang="en-GB" smtClean="0"/>
              <a:t>Pseudocode</a:t>
            </a:r>
          </a:p>
        </p:txBody>
      </p:sp>
      <p:sp>
        <p:nvSpPr>
          <p:cNvPr id="39940" name="Rectangle 9"/>
          <p:cNvSpPr>
            <a:spLocks noGrp="1" noChangeArrowheads="1"/>
          </p:cNvSpPr>
          <p:nvPr>
            <p:ph idx="1"/>
          </p:nvPr>
        </p:nvSpPr>
        <p:spPr>
          <a:xfrm>
            <a:off x="685800" y="1476375"/>
            <a:ext cx="7972425" cy="4619625"/>
          </a:xfrm>
        </p:spPr>
        <p:txBody>
          <a:bodyPr/>
          <a:lstStyle/>
          <a:p>
            <a:pPr eaLnBrk="1" hangingPunct="1"/>
            <a:r>
              <a:rPr lang="en-GB" smtClean="0"/>
              <a:t>Pseudocode = </a:t>
            </a:r>
            <a:r>
              <a:rPr lang="en-GB" smtClean="0">
                <a:solidFill>
                  <a:schemeClr val="accent2"/>
                </a:solidFill>
              </a:rPr>
              <a:t>English</a:t>
            </a:r>
            <a:r>
              <a:rPr lang="en-GB" smtClean="0"/>
              <a:t> + </a:t>
            </a:r>
            <a:r>
              <a:rPr lang="en-GB" smtClean="0">
                <a:solidFill>
                  <a:schemeClr val="accent2"/>
                </a:solidFill>
              </a:rPr>
              <a:t>Code</a:t>
            </a:r>
          </a:p>
          <a:p>
            <a:pPr eaLnBrk="1" hangingPunct="1">
              <a:buFontTx/>
              <a:buNone/>
            </a:pPr>
            <a:endParaRPr lang="en-GB" smtClean="0"/>
          </a:p>
          <a:p>
            <a:pPr eaLnBrk="1" hangingPunct="1">
              <a:buFontTx/>
              <a:buNone/>
            </a:pPr>
            <a:r>
              <a:rPr lang="en-GB" sz="2000" smtClean="0"/>
              <a:t>		relaxed syntax that		extended version of the </a:t>
            </a:r>
          </a:p>
          <a:p>
            <a:pPr eaLnBrk="1" hangingPunct="1">
              <a:buFontTx/>
              <a:buNone/>
            </a:pPr>
            <a:r>
              <a:rPr lang="en-GB" sz="2000" smtClean="0"/>
              <a:t>		is easy to read		basic control structures</a:t>
            </a:r>
          </a:p>
          <a:p>
            <a:pPr eaLnBrk="1" hangingPunct="1">
              <a:buFontTx/>
              <a:buNone/>
            </a:pPr>
            <a:r>
              <a:rPr lang="en-GB" sz="2000" smtClean="0"/>
              <a:t>						</a:t>
            </a:r>
            <a:r>
              <a:rPr lang="en-GB" sz="1800" smtClean="0"/>
              <a:t>(sequential, conditional, 					iterative) </a:t>
            </a:r>
          </a:p>
          <a:p>
            <a:pPr eaLnBrk="1" hangingPunct="1"/>
            <a:endParaRPr lang="en-GB" sz="2000" smtClean="0"/>
          </a:p>
        </p:txBody>
      </p:sp>
      <p:sp>
        <p:nvSpPr>
          <p:cNvPr id="39941" name="Line 6"/>
          <p:cNvSpPr>
            <a:spLocks noChangeShapeType="1"/>
          </p:cNvSpPr>
          <p:nvPr/>
        </p:nvSpPr>
        <p:spPr bwMode="auto">
          <a:xfrm flipH="1">
            <a:off x="2744788" y="2057400"/>
            <a:ext cx="1004887" cy="457200"/>
          </a:xfrm>
          <a:prstGeom prst="line">
            <a:avLst/>
          </a:prstGeom>
          <a:noFill/>
          <a:ln w="19050">
            <a:solidFill>
              <a:schemeClr val="tx1"/>
            </a:solidFill>
            <a:round/>
            <a:headEnd/>
            <a:tailEnd/>
          </a:ln>
        </p:spPr>
        <p:txBody>
          <a:bodyPr/>
          <a:lstStyle/>
          <a:p>
            <a:endParaRPr lang="en-US"/>
          </a:p>
        </p:txBody>
      </p:sp>
      <p:sp>
        <p:nvSpPr>
          <p:cNvPr id="39942" name="Line 7"/>
          <p:cNvSpPr>
            <a:spLocks noChangeShapeType="1"/>
          </p:cNvSpPr>
          <p:nvPr/>
        </p:nvSpPr>
        <p:spPr bwMode="auto">
          <a:xfrm>
            <a:off x="5745163" y="2057400"/>
            <a:ext cx="835025" cy="457200"/>
          </a:xfrm>
          <a:prstGeom prst="line">
            <a:avLst/>
          </a:prstGeom>
          <a:noFill/>
          <a:ln w="19050">
            <a:solidFill>
              <a:schemeClr val="tx1"/>
            </a:solidFill>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Pseudocode</a:t>
            </a:r>
            <a:r>
              <a:rPr lang="en-US" dirty="0" smtClean="0"/>
              <a:t> Rules</a:t>
            </a:r>
            <a:endParaRPr lang="en-US" dirty="0"/>
          </a:p>
        </p:txBody>
      </p:sp>
      <p:sp>
        <p:nvSpPr>
          <p:cNvPr id="3" name="Content Placeholder 2"/>
          <p:cNvSpPr>
            <a:spLocks noGrp="1"/>
          </p:cNvSpPr>
          <p:nvPr>
            <p:ph idx="1"/>
          </p:nvPr>
        </p:nvSpPr>
        <p:spPr/>
        <p:txBody>
          <a:bodyPr>
            <a:normAutofit lnSpcReduction="10000"/>
          </a:bodyPr>
          <a:lstStyle/>
          <a:p>
            <a:r>
              <a:rPr lang="en-US" dirty="0" smtClean="0"/>
              <a:t>There is currently no standard </a:t>
            </a:r>
            <a:r>
              <a:rPr lang="en-US" dirty="0" err="1" smtClean="0"/>
              <a:t>pseudocode</a:t>
            </a:r>
            <a:r>
              <a:rPr lang="en-US" dirty="0" smtClean="0"/>
              <a:t>. There are however certain conventions:</a:t>
            </a:r>
          </a:p>
          <a:p>
            <a:r>
              <a:rPr lang="en-US" dirty="0" smtClean="0"/>
              <a:t>Statements are written in simple English;</a:t>
            </a:r>
          </a:p>
          <a:p>
            <a:r>
              <a:rPr lang="en-US" dirty="0" smtClean="0"/>
              <a:t>Each instruction is written on a separate line;</a:t>
            </a:r>
          </a:p>
          <a:p>
            <a:r>
              <a:rPr lang="en-US" dirty="0" smtClean="0"/>
              <a:t>Logic-showing Keywords are written in UPPER CASE </a:t>
            </a:r>
          </a:p>
          <a:p>
            <a:r>
              <a:rPr lang="en-US" dirty="0" smtClean="0"/>
              <a:t>		(e.g. IF , THEN, FOR, WHILE )</a:t>
            </a:r>
          </a:p>
          <a:p>
            <a:r>
              <a:rPr lang="en-US" dirty="0" smtClean="0"/>
              <a:t>Each set of instructions is written from top to bottom with only one entry and one exit;</a:t>
            </a:r>
          </a:p>
          <a:p>
            <a:r>
              <a:rPr lang="en-US" dirty="0" smtClean="0"/>
              <a:t>Groups of statements may be formed into modules, and that group given a name.</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Pseudocode</a:t>
            </a:r>
            <a:endParaRPr lang="en-US" dirty="0"/>
          </a:p>
        </p:txBody>
      </p:sp>
      <p:sp>
        <p:nvSpPr>
          <p:cNvPr id="3" name="Content Placeholder 2"/>
          <p:cNvSpPr>
            <a:spLocks noGrp="1"/>
          </p:cNvSpPr>
          <p:nvPr>
            <p:ph idx="1"/>
          </p:nvPr>
        </p:nvSpPr>
        <p:spPr>
          <a:xfrm>
            <a:off x="304800" y="1066800"/>
            <a:ext cx="8534400" cy="5486400"/>
          </a:xfrm>
        </p:spPr>
        <p:txBody>
          <a:bodyPr>
            <a:normAutofit lnSpcReduction="10000"/>
          </a:bodyPr>
          <a:lstStyle/>
          <a:p>
            <a:r>
              <a:rPr lang="en-US" dirty="0" smtClean="0"/>
              <a:t>The following conventions are usually used.</a:t>
            </a:r>
          </a:p>
          <a:p>
            <a:r>
              <a:rPr lang="en-US" dirty="0" smtClean="0"/>
              <a:t>The symbol ► is used to indicate that the reminder of a line should be treated as a comment. If more than one statement appears on a single line, a semicolon will be used to separate them.</a:t>
            </a:r>
          </a:p>
          <a:p>
            <a:r>
              <a:rPr lang="en-US" dirty="0" smtClean="0">
                <a:solidFill>
                  <a:srgbClr val="0000CC"/>
                </a:solidFill>
              </a:rPr>
              <a:t>ASSIGNMENT STATEMENTS </a:t>
            </a:r>
            <a:r>
              <a:rPr lang="en-US" dirty="0" smtClean="0"/>
              <a:t>have the form  x ← e, which assigns the value of expression e to variable x. Multiple assignments can be performed in one statement; for example,         x ← y ← e   assigns the value of e to variables x and y. </a:t>
            </a:r>
          </a:p>
          <a:p>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Pseudocode</a:t>
            </a:r>
            <a:endParaRPr lang="en-US" dirty="0"/>
          </a:p>
        </p:txBody>
      </p:sp>
      <p:sp>
        <p:nvSpPr>
          <p:cNvPr id="3" name="Content Placeholder 2"/>
          <p:cNvSpPr>
            <a:spLocks noGrp="1"/>
          </p:cNvSpPr>
          <p:nvPr>
            <p:ph idx="1"/>
          </p:nvPr>
        </p:nvSpPr>
        <p:spPr/>
        <p:txBody>
          <a:bodyPr/>
          <a:lstStyle/>
          <a:p>
            <a:r>
              <a:rPr lang="en-US" dirty="0" smtClean="0"/>
              <a:t>Another way do this as follows:</a:t>
            </a:r>
          </a:p>
          <a:p>
            <a:pPr>
              <a:buNone/>
            </a:pPr>
            <a:r>
              <a:rPr lang="en-US" dirty="0" smtClean="0"/>
              <a:t>				x := e</a:t>
            </a:r>
          </a:p>
          <a:p>
            <a:r>
              <a:rPr lang="en-US" dirty="0" smtClean="0"/>
              <a:t>where </a:t>
            </a:r>
            <a:r>
              <a:rPr lang="en-US" dirty="0" smtClean="0">
                <a:solidFill>
                  <a:srgbClr val="0000CC"/>
                </a:solidFill>
              </a:rPr>
              <a:t>x</a:t>
            </a:r>
            <a:r>
              <a:rPr lang="en-US" dirty="0" smtClean="0"/>
              <a:t> is a </a:t>
            </a:r>
            <a:r>
              <a:rPr lang="en-US" dirty="0" smtClean="0">
                <a:solidFill>
                  <a:srgbClr val="0000CC"/>
                </a:solidFill>
              </a:rPr>
              <a:t>variable</a:t>
            </a:r>
            <a:r>
              <a:rPr lang="en-US" dirty="0" smtClean="0"/>
              <a:t> and </a:t>
            </a:r>
            <a:r>
              <a:rPr lang="en-US" dirty="0" smtClean="0">
                <a:solidFill>
                  <a:srgbClr val="0000CC"/>
                </a:solidFill>
              </a:rPr>
              <a:t>e </a:t>
            </a:r>
            <a:r>
              <a:rPr lang="en-US" dirty="0" smtClean="0"/>
              <a:t>is an </a:t>
            </a:r>
            <a:r>
              <a:rPr lang="en-US" dirty="0" smtClean="0">
                <a:solidFill>
                  <a:srgbClr val="0000CC"/>
                </a:solidFill>
              </a:rPr>
              <a:t>expression</a:t>
            </a:r>
            <a:r>
              <a:rPr lang="en-US" dirty="0" smtClean="0"/>
              <a:t>.</a:t>
            </a:r>
          </a:p>
          <a:p>
            <a:r>
              <a:rPr lang="en-US" dirty="0" smtClean="0"/>
              <a:t>When an assignment statement is executed,</a:t>
            </a:r>
          </a:p>
          <a:p>
            <a:pPr lvl="1"/>
            <a:r>
              <a:rPr lang="en-US" dirty="0" smtClean="0"/>
              <a:t> the expression e is evaluated (using the current values of all variables in the expression), and </a:t>
            </a:r>
          </a:p>
          <a:p>
            <a:pPr lvl="1"/>
            <a:r>
              <a:rPr lang="en-US" dirty="0" smtClean="0"/>
              <a:t>then its value is placed in the memory location corresponding to x (replacing any previous contents of this location) . </a:t>
            </a:r>
          </a:p>
          <a:p>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Transposing Two Values - Example</a:t>
            </a:r>
            <a:endParaRPr lang="en-US" dirty="0"/>
          </a:p>
        </p:txBody>
      </p:sp>
      <p:sp>
        <p:nvSpPr>
          <p:cNvPr id="3" name="Content Placeholder 2"/>
          <p:cNvSpPr>
            <a:spLocks noGrp="1"/>
          </p:cNvSpPr>
          <p:nvPr>
            <p:ph idx="1"/>
          </p:nvPr>
        </p:nvSpPr>
        <p:spPr/>
        <p:txBody>
          <a:bodyPr/>
          <a:lstStyle/>
          <a:p>
            <a:r>
              <a:rPr lang="en-US" dirty="0" smtClean="0"/>
              <a:t>Find an algorithm that takes two values x and y as inputs. The input values are, then, interchanged to obtain the output.</a:t>
            </a:r>
          </a:p>
          <a:p>
            <a:r>
              <a:rPr lang="en-US" dirty="0" smtClean="0"/>
              <a:t>Method:	If we try</a:t>
            </a:r>
          </a:p>
          <a:p>
            <a:pPr>
              <a:buNone/>
            </a:pPr>
            <a:r>
              <a:rPr lang="en-US" dirty="0" smtClean="0"/>
              <a:t>			x := y</a:t>
            </a:r>
          </a:p>
          <a:p>
            <a:pPr>
              <a:buNone/>
            </a:pPr>
            <a:r>
              <a:rPr lang="en-US" dirty="0" smtClean="0"/>
              <a:t>			y :=x</a:t>
            </a:r>
          </a:p>
          <a:p>
            <a:r>
              <a:rPr lang="en-US" dirty="0" smtClean="0"/>
              <a:t>We would not obtain the desired output. Step 1 correctly changed x but the original value of x was lost. Step 2 has no effect on the value of y. </a:t>
            </a:r>
          </a:p>
          <a:p>
            <a:r>
              <a:rPr lang="en-US" dirty="0" smtClean="0">
                <a:solidFill>
                  <a:srgbClr val="0000CC"/>
                </a:solidFill>
              </a:rPr>
              <a:t>To obtain the desired results, we must save the original value of x. </a:t>
            </a:r>
          </a:p>
          <a:p>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Transposing Two Values - Example</a:t>
            </a:r>
            <a:endParaRPr lang="en-US" dirty="0"/>
          </a:p>
        </p:txBody>
      </p:sp>
      <p:sp>
        <p:nvSpPr>
          <p:cNvPr id="3" name="Content Placeholder 2"/>
          <p:cNvSpPr>
            <a:spLocks noGrp="1"/>
          </p:cNvSpPr>
          <p:nvPr>
            <p:ph idx="1"/>
          </p:nvPr>
        </p:nvSpPr>
        <p:spPr/>
        <p:txBody>
          <a:bodyPr/>
          <a:lstStyle/>
          <a:p>
            <a:pPr marL="609600" indent="-609600">
              <a:buNone/>
              <a:defRPr/>
            </a:pPr>
            <a:r>
              <a:rPr lang="en-US" sz="3200" dirty="0" smtClean="0">
                <a:solidFill>
                  <a:srgbClr val="0000CC"/>
                </a:solidFill>
              </a:rPr>
              <a:t>To obtain the desired results, we must save the original value of x. </a:t>
            </a:r>
            <a:r>
              <a:rPr lang="en-US" sz="3200" dirty="0" smtClean="0">
                <a:effectLst>
                  <a:outerShdw blurRad="38100" dist="38100" dir="2700000" algn="tl">
                    <a:srgbClr val="C0C0C0"/>
                  </a:outerShdw>
                </a:effectLst>
              </a:rPr>
              <a:t>This is done by assigning the value of x to a new variable called Save.</a:t>
            </a:r>
          </a:p>
          <a:p>
            <a:pPr marL="609600" indent="-609600">
              <a:buFont typeface="Wingdings" pitchFamily="2" charset="2"/>
              <a:buAutoNum type="arabicPeriod"/>
              <a:defRPr/>
            </a:pPr>
            <a:r>
              <a:rPr lang="en-US" sz="3200" dirty="0" smtClean="0">
                <a:effectLst>
                  <a:outerShdw blurRad="38100" dist="38100" dir="2700000" algn="tl">
                    <a:srgbClr val="C0C0C0"/>
                  </a:outerShdw>
                </a:effectLst>
              </a:rPr>
              <a:t>Input x, y		[</a:t>
            </a:r>
            <a:r>
              <a:rPr lang="en-US" sz="3200" dirty="0" smtClean="0">
                <a:solidFill>
                  <a:srgbClr val="0000CC"/>
                </a:solidFill>
                <a:effectLst>
                  <a:outerShdw blurRad="38100" dist="38100" dir="2700000" algn="tl">
                    <a:srgbClr val="C0C0C0"/>
                  </a:outerShdw>
                </a:effectLst>
              </a:rPr>
              <a:t>Input the values</a:t>
            </a:r>
            <a:r>
              <a:rPr lang="en-US" sz="3200" dirty="0" smtClean="0">
                <a:effectLst>
                  <a:outerShdw blurRad="38100" dist="38100" dir="2700000" algn="tl">
                    <a:srgbClr val="C0C0C0"/>
                  </a:outerShdw>
                </a:effectLst>
              </a:rPr>
              <a:t>]</a:t>
            </a:r>
          </a:p>
          <a:p>
            <a:pPr marL="609600" indent="-609600">
              <a:buFont typeface="Wingdings" pitchFamily="2" charset="2"/>
              <a:buAutoNum type="arabicPeriod"/>
              <a:defRPr/>
            </a:pPr>
            <a:r>
              <a:rPr lang="en-US" sz="3200" dirty="0" smtClean="0"/>
              <a:t>Save := x 		[</a:t>
            </a:r>
            <a:r>
              <a:rPr lang="en-US" sz="3200" dirty="0" smtClean="0">
                <a:solidFill>
                  <a:srgbClr val="0000CC"/>
                </a:solidFill>
              </a:rPr>
              <a:t>Storing the original x</a:t>
            </a:r>
            <a:r>
              <a:rPr lang="en-US" sz="3200" dirty="0" smtClean="0"/>
              <a:t>]</a:t>
            </a:r>
          </a:p>
          <a:p>
            <a:pPr marL="609600" indent="-609600">
              <a:buFont typeface="Wingdings" pitchFamily="2" charset="2"/>
              <a:buAutoNum type="arabicPeriod"/>
              <a:defRPr/>
            </a:pPr>
            <a:r>
              <a:rPr lang="en-US" sz="3200" dirty="0" smtClean="0"/>
              <a:t>x := y			[</a:t>
            </a:r>
            <a:r>
              <a:rPr lang="en-US" sz="3200" dirty="0" smtClean="0">
                <a:solidFill>
                  <a:srgbClr val="0000CC"/>
                </a:solidFill>
              </a:rPr>
              <a:t>Part of the output</a:t>
            </a:r>
            <a:r>
              <a:rPr lang="en-US" sz="3200" dirty="0" smtClean="0"/>
              <a:t>]</a:t>
            </a:r>
          </a:p>
          <a:p>
            <a:pPr marL="609600" indent="-609600">
              <a:buFont typeface="Wingdings" pitchFamily="2" charset="2"/>
              <a:buAutoNum type="arabicPeriod"/>
              <a:defRPr/>
            </a:pPr>
            <a:r>
              <a:rPr lang="en-US" sz="3200" dirty="0" smtClean="0"/>
              <a:t>y := Save		[</a:t>
            </a:r>
            <a:r>
              <a:rPr lang="en-US" sz="3200" dirty="0" smtClean="0">
                <a:solidFill>
                  <a:srgbClr val="0000CC"/>
                </a:solidFill>
              </a:rPr>
              <a:t>The original x value</a:t>
            </a:r>
            <a:r>
              <a:rPr lang="en-US" sz="3200" dirty="0" smtClean="0"/>
              <a:t>]</a:t>
            </a:r>
          </a:p>
          <a:p>
            <a:pPr marL="609600" indent="-609600">
              <a:buFont typeface="Wingdings" pitchFamily="2" charset="2"/>
              <a:buAutoNum type="arabicPeriod"/>
              <a:defRPr/>
            </a:pPr>
            <a:r>
              <a:rPr lang="en-US" sz="3200" dirty="0" smtClean="0"/>
              <a:t>Output x, y		[</a:t>
            </a:r>
            <a:r>
              <a:rPr lang="en-US" sz="3200" dirty="0" smtClean="0">
                <a:solidFill>
                  <a:srgbClr val="0000CC"/>
                </a:solidFill>
              </a:rPr>
              <a:t>Values Transposed</a:t>
            </a:r>
            <a:r>
              <a:rPr lang="en-US" sz="3200" dirty="0" smtClean="0"/>
              <a:t>]</a:t>
            </a:r>
          </a:p>
          <a:p>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smtClean="0"/>
              <a:t>Flowcharts</a:t>
            </a:r>
          </a:p>
        </p:txBody>
      </p:sp>
      <p:sp>
        <p:nvSpPr>
          <p:cNvPr id="20483" name="Rectangle 3"/>
          <p:cNvSpPr>
            <a:spLocks noGrp="1" noChangeArrowheads="1"/>
          </p:cNvSpPr>
          <p:nvPr>
            <p:ph idx="1"/>
          </p:nvPr>
        </p:nvSpPr>
        <p:spPr>
          <a:xfrm>
            <a:off x="304800" y="1133475"/>
            <a:ext cx="8458199" cy="5343525"/>
          </a:xfrm>
        </p:spPr>
        <p:txBody>
          <a:bodyPr/>
          <a:lstStyle/>
          <a:p>
            <a:pPr eaLnBrk="1" hangingPunct="1">
              <a:defRPr/>
            </a:pPr>
            <a:r>
              <a:rPr lang="en-US" sz="3200" dirty="0" smtClean="0"/>
              <a:t>Flowcharts is a graph used to depict or show a step by step solution using </a:t>
            </a:r>
            <a:r>
              <a:rPr lang="en-US" sz="3200" dirty="0" smtClean="0">
                <a:solidFill>
                  <a:srgbClr val="0000CC"/>
                </a:solidFill>
              </a:rPr>
              <a:t>symbols</a:t>
            </a:r>
            <a:r>
              <a:rPr lang="en-US" sz="3200" dirty="0" smtClean="0"/>
              <a:t> which represent a task.</a:t>
            </a:r>
          </a:p>
          <a:p>
            <a:pPr eaLnBrk="1" hangingPunct="1">
              <a:lnSpc>
                <a:spcPct val="20000"/>
              </a:lnSpc>
              <a:buFont typeface="Wingdings" pitchFamily="2" charset="2"/>
              <a:buNone/>
              <a:defRPr/>
            </a:pPr>
            <a:endParaRPr lang="en-US" sz="3200" dirty="0" smtClean="0"/>
          </a:p>
          <a:p>
            <a:pPr eaLnBrk="1" hangingPunct="1">
              <a:defRPr/>
            </a:pPr>
            <a:r>
              <a:rPr lang="en-US" sz="3200" dirty="0" smtClean="0"/>
              <a:t>The symbols used consist of </a:t>
            </a:r>
            <a:r>
              <a:rPr lang="en-US" sz="3200" dirty="0" smtClean="0">
                <a:solidFill>
                  <a:srgbClr val="0000CC"/>
                </a:solidFill>
              </a:rPr>
              <a:t>geometrical shapes</a:t>
            </a:r>
            <a:r>
              <a:rPr lang="en-US" sz="3200" dirty="0" smtClean="0">
                <a:solidFill>
                  <a:schemeClr val="accent6">
                    <a:lumMod val="75000"/>
                  </a:schemeClr>
                </a:solidFill>
              </a:rPr>
              <a:t> </a:t>
            </a:r>
            <a:r>
              <a:rPr lang="en-US" sz="3200" dirty="0" smtClean="0"/>
              <a:t>that are </a:t>
            </a:r>
            <a:r>
              <a:rPr lang="en-US" sz="3200" dirty="0" smtClean="0">
                <a:solidFill>
                  <a:srgbClr val="0000CC"/>
                </a:solidFill>
              </a:rPr>
              <a:t>connected by flow lines.</a:t>
            </a:r>
          </a:p>
          <a:p>
            <a:pPr eaLnBrk="1" hangingPunct="1">
              <a:lnSpc>
                <a:spcPct val="20000"/>
              </a:lnSpc>
              <a:buFont typeface="Wingdings" pitchFamily="2" charset="2"/>
              <a:buNone/>
              <a:defRPr/>
            </a:pPr>
            <a:endParaRPr lang="en-US" sz="3200" dirty="0" smtClean="0"/>
          </a:p>
          <a:p>
            <a:pPr eaLnBrk="1" hangingPunct="1">
              <a:defRPr/>
            </a:pPr>
            <a:r>
              <a:rPr lang="en-US" sz="3200" dirty="0" smtClean="0"/>
              <a:t>It is an alternative to </a:t>
            </a:r>
            <a:r>
              <a:rPr lang="en-US" sz="3200" dirty="0" err="1" smtClean="0"/>
              <a:t>pseudocoding</a:t>
            </a:r>
            <a:r>
              <a:rPr lang="en-US" sz="3200" dirty="0" smtClean="0"/>
              <a:t>; whereas a </a:t>
            </a:r>
            <a:r>
              <a:rPr lang="en-US" sz="3200" dirty="0" err="1" smtClean="0"/>
              <a:t>pseudocode</a:t>
            </a:r>
            <a:r>
              <a:rPr lang="en-US" sz="3200" dirty="0" smtClean="0"/>
              <a:t> description is verbal, a flowchart is graphical in nature.</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smtClean="0"/>
              <a:t>Flowchart Symbols</a:t>
            </a:r>
          </a:p>
        </p:txBody>
      </p:sp>
      <p:sp>
        <p:nvSpPr>
          <p:cNvPr id="21509" name="AutoShape 6"/>
          <p:cNvSpPr>
            <a:spLocks noChangeArrowheads="1"/>
          </p:cNvSpPr>
          <p:nvPr/>
        </p:nvSpPr>
        <p:spPr bwMode="auto">
          <a:xfrm>
            <a:off x="838200" y="2438400"/>
            <a:ext cx="960438" cy="339725"/>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sp>
        <p:nvSpPr>
          <p:cNvPr id="21510" name="AutoShape 7"/>
          <p:cNvSpPr>
            <a:spLocks noChangeArrowheads="1"/>
          </p:cNvSpPr>
          <p:nvPr/>
        </p:nvSpPr>
        <p:spPr bwMode="auto">
          <a:xfrm>
            <a:off x="685800" y="3352800"/>
            <a:ext cx="1182688" cy="407988"/>
          </a:xfrm>
          <a:prstGeom prst="flowChartInputOutput">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sp>
        <p:nvSpPr>
          <p:cNvPr id="21511" name="AutoShape 8"/>
          <p:cNvSpPr>
            <a:spLocks noChangeArrowheads="1"/>
          </p:cNvSpPr>
          <p:nvPr/>
        </p:nvSpPr>
        <p:spPr bwMode="auto">
          <a:xfrm>
            <a:off x="838200" y="4267200"/>
            <a:ext cx="1035050" cy="611188"/>
          </a:xfrm>
          <a:prstGeom prst="flowChartMagneticDisk">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sp>
        <p:nvSpPr>
          <p:cNvPr id="21512" name="AutoShape 9"/>
          <p:cNvSpPr>
            <a:spLocks noChangeArrowheads="1"/>
          </p:cNvSpPr>
          <p:nvPr/>
        </p:nvSpPr>
        <p:spPr bwMode="auto">
          <a:xfrm>
            <a:off x="914400" y="5334000"/>
            <a:ext cx="960438" cy="542925"/>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sp>
        <p:nvSpPr>
          <p:cNvPr id="19464" name="Text Box 10"/>
          <p:cNvSpPr txBox="1">
            <a:spLocks noChangeArrowheads="1"/>
          </p:cNvSpPr>
          <p:nvPr/>
        </p:nvSpPr>
        <p:spPr bwMode="auto">
          <a:xfrm>
            <a:off x="2154238" y="1524000"/>
            <a:ext cx="6716519" cy="830997"/>
          </a:xfrm>
          <a:prstGeom prst="rect">
            <a:avLst/>
          </a:prstGeom>
          <a:noFill/>
          <a:ln w="9525">
            <a:noFill/>
            <a:miter lim="800000"/>
            <a:headEnd/>
            <a:tailEnd/>
          </a:ln>
        </p:spPr>
        <p:txBody>
          <a:bodyPr wrap="none">
            <a:spAutoFit/>
          </a:bodyPr>
          <a:lstStyle/>
          <a:p>
            <a:pPr eaLnBrk="0" hangingPunct="0"/>
            <a:r>
              <a:rPr lang="en-US" sz="2400" b="1" dirty="0">
                <a:effectLst/>
                <a:latin typeface="+mn-lt"/>
              </a:rPr>
              <a:t>Terminal symbol</a:t>
            </a:r>
            <a:r>
              <a:rPr lang="en-US" sz="2400" dirty="0">
                <a:effectLst/>
                <a:latin typeface="+mn-lt"/>
              </a:rPr>
              <a:t> - indicates the beginning and </a:t>
            </a:r>
          </a:p>
          <a:p>
            <a:pPr eaLnBrk="0" hangingPunct="0"/>
            <a:r>
              <a:rPr lang="en-US" sz="2400" dirty="0">
                <a:effectLst/>
                <a:latin typeface="+mn-lt"/>
              </a:rPr>
              <a:t>end points of an algorithm.</a:t>
            </a:r>
          </a:p>
        </p:txBody>
      </p:sp>
      <p:sp>
        <p:nvSpPr>
          <p:cNvPr id="19465" name="Text Box 11"/>
          <p:cNvSpPr txBox="1">
            <a:spLocks noChangeArrowheads="1"/>
          </p:cNvSpPr>
          <p:nvPr/>
        </p:nvSpPr>
        <p:spPr bwMode="auto">
          <a:xfrm>
            <a:off x="2138363" y="2306638"/>
            <a:ext cx="7080785" cy="830997"/>
          </a:xfrm>
          <a:prstGeom prst="rect">
            <a:avLst/>
          </a:prstGeom>
          <a:noFill/>
          <a:ln w="9525">
            <a:noFill/>
            <a:miter lim="800000"/>
            <a:headEnd/>
            <a:tailEnd/>
          </a:ln>
        </p:spPr>
        <p:txBody>
          <a:bodyPr wrap="none">
            <a:spAutoFit/>
          </a:bodyPr>
          <a:lstStyle/>
          <a:p>
            <a:pPr eaLnBrk="0" hangingPunct="0"/>
            <a:r>
              <a:rPr lang="en-US" sz="2400" b="1" dirty="0">
                <a:effectLst/>
                <a:latin typeface="+mn-lt"/>
              </a:rPr>
              <a:t>Process symbol</a:t>
            </a:r>
            <a:r>
              <a:rPr lang="en-US" sz="2400" dirty="0">
                <a:effectLst/>
                <a:latin typeface="+mn-lt"/>
              </a:rPr>
              <a:t> - shows an instruction other than</a:t>
            </a:r>
          </a:p>
          <a:p>
            <a:pPr eaLnBrk="0" hangingPunct="0"/>
            <a:r>
              <a:rPr lang="en-US" sz="2400" dirty="0">
                <a:effectLst/>
                <a:latin typeface="+mn-lt"/>
              </a:rPr>
              <a:t>input, output or selection.</a:t>
            </a:r>
          </a:p>
        </p:txBody>
      </p:sp>
      <p:sp>
        <p:nvSpPr>
          <p:cNvPr id="19466" name="Text Box 12"/>
          <p:cNvSpPr txBox="1">
            <a:spLocks noChangeArrowheads="1"/>
          </p:cNvSpPr>
          <p:nvPr/>
        </p:nvSpPr>
        <p:spPr bwMode="auto">
          <a:xfrm>
            <a:off x="2138363" y="3189288"/>
            <a:ext cx="6548437" cy="830997"/>
          </a:xfrm>
          <a:prstGeom prst="rect">
            <a:avLst/>
          </a:prstGeom>
          <a:noFill/>
          <a:ln w="9525">
            <a:noFill/>
            <a:miter lim="800000"/>
            <a:headEnd/>
            <a:tailEnd/>
          </a:ln>
        </p:spPr>
        <p:txBody>
          <a:bodyPr wrap="square">
            <a:spAutoFit/>
          </a:bodyPr>
          <a:lstStyle/>
          <a:p>
            <a:pPr eaLnBrk="0" hangingPunct="0"/>
            <a:r>
              <a:rPr lang="en-US" sz="2400" b="1" dirty="0">
                <a:effectLst/>
                <a:latin typeface="+mn-lt"/>
              </a:rPr>
              <a:t>Input-output symbol</a:t>
            </a:r>
            <a:r>
              <a:rPr lang="en-US" sz="2400" dirty="0">
                <a:effectLst/>
                <a:latin typeface="+mn-lt"/>
              </a:rPr>
              <a:t> - shows an input or an output </a:t>
            </a:r>
            <a:r>
              <a:rPr lang="en-US" sz="2400" dirty="0" smtClean="0">
                <a:effectLst/>
                <a:latin typeface="+mn-lt"/>
              </a:rPr>
              <a:t>operation</a:t>
            </a:r>
            <a:r>
              <a:rPr lang="en-US" sz="2400" dirty="0">
                <a:effectLst/>
                <a:latin typeface="+mn-lt"/>
              </a:rPr>
              <a:t>.</a:t>
            </a:r>
          </a:p>
        </p:txBody>
      </p:sp>
      <p:sp>
        <p:nvSpPr>
          <p:cNvPr id="19467" name="Text Box 13"/>
          <p:cNvSpPr txBox="1">
            <a:spLocks noChangeArrowheads="1"/>
          </p:cNvSpPr>
          <p:nvPr/>
        </p:nvSpPr>
        <p:spPr bwMode="auto">
          <a:xfrm>
            <a:off x="2154238" y="4170363"/>
            <a:ext cx="6242050" cy="830997"/>
          </a:xfrm>
          <a:prstGeom prst="rect">
            <a:avLst/>
          </a:prstGeom>
          <a:noFill/>
          <a:ln w="9525">
            <a:noFill/>
            <a:miter lim="800000"/>
            <a:headEnd/>
            <a:tailEnd/>
          </a:ln>
        </p:spPr>
        <p:txBody>
          <a:bodyPr>
            <a:spAutoFit/>
          </a:bodyPr>
          <a:lstStyle/>
          <a:p>
            <a:pPr eaLnBrk="0" hangingPunct="0"/>
            <a:r>
              <a:rPr lang="en-US" sz="2400" b="1" dirty="0">
                <a:effectLst/>
                <a:latin typeface="+mn-lt"/>
              </a:rPr>
              <a:t>Disk storage I/O symbol</a:t>
            </a:r>
            <a:r>
              <a:rPr lang="en-US" sz="2400" dirty="0">
                <a:effectLst/>
                <a:latin typeface="+mn-lt"/>
              </a:rPr>
              <a:t> - indicates input from or output to disk storage.</a:t>
            </a:r>
          </a:p>
        </p:txBody>
      </p:sp>
      <p:sp>
        <p:nvSpPr>
          <p:cNvPr id="19468" name="Text Box 14"/>
          <p:cNvSpPr txBox="1">
            <a:spLocks noChangeArrowheads="1"/>
          </p:cNvSpPr>
          <p:nvPr/>
        </p:nvSpPr>
        <p:spPr bwMode="auto">
          <a:xfrm>
            <a:off x="2154238" y="5121275"/>
            <a:ext cx="6837128" cy="830997"/>
          </a:xfrm>
          <a:prstGeom prst="rect">
            <a:avLst/>
          </a:prstGeom>
          <a:noFill/>
          <a:ln w="9525">
            <a:noFill/>
            <a:miter lim="800000"/>
            <a:headEnd/>
            <a:tailEnd/>
          </a:ln>
        </p:spPr>
        <p:txBody>
          <a:bodyPr wrap="none">
            <a:spAutoFit/>
          </a:bodyPr>
          <a:lstStyle/>
          <a:p>
            <a:pPr eaLnBrk="0" hangingPunct="0"/>
            <a:r>
              <a:rPr lang="en-US" sz="2400" b="1" dirty="0">
                <a:effectLst/>
                <a:latin typeface="+mn-lt"/>
              </a:rPr>
              <a:t>Printer output symbol</a:t>
            </a:r>
            <a:r>
              <a:rPr lang="en-US" sz="2400" dirty="0">
                <a:effectLst/>
                <a:latin typeface="+mn-lt"/>
              </a:rPr>
              <a:t> - shows hardcopy printer</a:t>
            </a:r>
          </a:p>
          <a:p>
            <a:pPr eaLnBrk="0" hangingPunct="0"/>
            <a:r>
              <a:rPr lang="en-US" sz="2400" dirty="0">
                <a:effectLst/>
                <a:latin typeface="+mn-lt"/>
              </a:rPr>
              <a:t>output.</a:t>
            </a:r>
          </a:p>
        </p:txBody>
      </p:sp>
      <p:sp>
        <p:nvSpPr>
          <p:cNvPr id="15" name="Freeform 13"/>
          <p:cNvSpPr>
            <a:spLocks/>
          </p:cNvSpPr>
          <p:nvPr/>
        </p:nvSpPr>
        <p:spPr bwMode="auto">
          <a:xfrm>
            <a:off x="830263" y="1625600"/>
            <a:ext cx="1000125" cy="334963"/>
          </a:xfrm>
          <a:custGeom>
            <a:avLst/>
            <a:gdLst>
              <a:gd name="T0" fmla="*/ 198 w 1054"/>
              <a:gd name="T1" fmla="*/ 397 h 398"/>
              <a:gd name="T2" fmla="*/ 855 w 1054"/>
              <a:gd name="T3" fmla="*/ 397 h 398"/>
              <a:gd name="T4" fmla="*/ 884 w 1054"/>
              <a:gd name="T5" fmla="*/ 395 h 398"/>
              <a:gd name="T6" fmla="*/ 914 w 1054"/>
              <a:gd name="T7" fmla="*/ 388 h 398"/>
              <a:gd name="T8" fmla="*/ 941 w 1054"/>
              <a:gd name="T9" fmla="*/ 376 h 398"/>
              <a:gd name="T10" fmla="*/ 967 w 1054"/>
              <a:gd name="T11" fmla="*/ 362 h 398"/>
              <a:gd name="T12" fmla="*/ 990 w 1054"/>
              <a:gd name="T13" fmla="*/ 343 h 398"/>
              <a:gd name="T14" fmla="*/ 1010 w 1054"/>
              <a:gd name="T15" fmla="*/ 321 h 398"/>
              <a:gd name="T16" fmla="*/ 1027 w 1054"/>
              <a:gd name="T17" fmla="*/ 297 h 398"/>
              <a:gd name="T18" fmla="*/ 1039 w 1054"/>
              <a:gd name="T19" fmla="*/ 270 h 398"/>
              <a:gd name="T20" fmla="*/ 1048 w 1054"/>
              <a:gd name="T21" fmla="*/ 242 h 398"/>
              <a:gd name="T22" fmla="*/ 1053 w 1054"/>
              <a:gd name="T23" fmla="*/ 213 h 398"/>
              <a:gd name="T24" fmla="*/ 1053 w 1054"/>
              <a:gd name="T25" fmla="*/ 184 h 398"/>
              <a:gd name="T26" fmla="*/ 1048 w 1054"/>
              <a:gd name="T27" fmla="*/ 155 h 398"/>
              <a:gd name="T28" fmla="*/ 1039 w 1054"/>
              <a:gd name="T29" fmla="*/ 127 h 398"/>
              <a:gd name="T30" fmla="*/ 1027 w 1054"/>
              <a:gd name="T31" fmla="*/ 100 h 398"/>
              <a:gd name="T32" fmla="*/ 1010 w 1054"/>
              <a:gd name="T33" fmla="*/ 76 h 398"/>
              <a:gd name="T34" fmla="*/ 990 w 1054"/>
              <a:gd name="T35" fmla="*/ 54 h 398"/>
              <a:gd name="T36" fmla="*/ 967 w 1054"/>
              <a:gd name="T37" fmla="*/ 35 h 398"/>
              <a:gd name="T38" fmla="*/ 941 w 1054"/>
              <a:gd name="T39" fmla="*/ 21 h 398"/>
              <a:gd name="T40" fmla="*/ 914 w 1054"/>
              <a:gd name="T41" fmla="*/ 9 h 398"/>
              <a:gd name="T42" fmla="*/ 884 w 1054"/>
              <a:gd name="T43" fmla="*/ 2 h 398"/>
              <a:gd name="T44" fmla="*/ 855 w 1054"/>
              <a:gd name="T45" fmla="*/ 0 h 398"/>
              <a:gd name="T46" fmla="*/ 198 w 1054"/>
              <a:gd name="T47" fmla="*/ 0 h 398"/>
              <a:gd name="T48" fmla="*/ 167 w 1054"/>
              <a:gd name="T49" fmla="*/ 2 h 398"/>
              <a:gd name="T50" fmla="*/ 138 w 1054"/>
              <a:gd name="T51" fmla="*/ 9 h 398"/>
              <a:gd name="T52" fmla="*/ 112 w 1054"/>
              <a:gd name="T53" fmla="*/ 21 h 398"/>
              <a:gd name="T54" fmla="*/ 86 w 1054"/>
              <a:gd name="T55" fmla="*/ 35 h 398"/>
              <a:gd name="T56" fmla="*/ 63 w 1054"/>
              <a:gd name="T57" fmla="*/ 54 h 398"/>
              <a:gd name="T58" fmla="*/ 43 w 1054"/>
              <a:gd name="T59" fmla="*/ 76 h 398"/>
              <a:gd name="T60" fmla="*/ 26 w 1054"/>
              <a:gd name="T61" fmla="*/ 100 h 398"/>
              <a:gd name="T62" fmla="*/ 14 w 1054"/>
              <a:gd name="T63" fmla="*/ 127 h 398"/>
              <a:gd name="T64" fmla="*/ 5 w 1054"/>
              <a:gd name="T65" fmla="*/ 155 h 398"/>
              <a:gd name="T66" fmla="*/ 0 w 1054"/>
              <a:gd name="T67" fmla="*/ 184 h 398"/>
              <a:gd name="T68" fmla="*/ 0 w 1054"/>
              <a:gd name="T69" fmla="*/ 213 h 398"/>
              <a:gd name="T70" fmla="*/ 5 w 1054"/>
              <a:gd name="T71" fmla="*/ 242 h 398"/>
              <a:gd name="T72" fmla="*/ 14 w 1054"/>
              <a:gd name="T73" fmla="*/ 270 h 398"/>
              <a:gd name="T74" fmla="*/ 26 w 1054"/>
              <a:gd name="T75" fmla="*/ 297 h 398"/>
              <a:gd name="T76" fmla="*/ 43 w 1054"/>
              <a:gd name="T77" fmla="*/ 321 h 398"/>
              <a:gd name="T78" fmla="*/ 63 w 1054"/>
              <a:gd name="T79" fmla="*/ 343 h 398"/>
              <a:gd name="T80" fmla="*/ 86 w 1054"/>
              <a:gd name="T81" fmla="*/ 362 h 398"/>
              <a:gd name="T82" fmla="*/ 112 w 1054"/>
              <a:gd name="T83" fmla="*/ 376 h 398"/>
              <a:gd name="T84" fmla="*/ 138 w 1054"/>
              <a:gd name="T85" fmla="*/ 388 h 398"/>
              <a:gd name="T86" fmla="*/ 167 w 1054"/>
              <a:gd name="T87" fmla="*/ 395 h 398"/>
              <a:gd name="T88" fmla="*/ 198 w 1054"/>
              <a:gd name="T89" fmla="*/ 39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ln w="19050">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lstStyle/>
          <a:p>
            <a:pPr>
              <a:defRPr/>
            </a:pPr>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mtClean="0"/>
              <a:t>Flowchart Symbols cont…</a:t>
            </a:r>
          </a:p>
        </p:txBody>
      </p:sp>
      <p:sp>
        <p:nvSpPr>
          <p:cNvPr id="22533" name="AutoShape 5"/>
          <p:cNvSpPr>
            <a:spLocks noChangeArrowheads="1"/>
          </p:cNvSpPr>
          <p:nvPr/>
        </p:nvSpPr>
        <p:spPr bwMode="auto">
          <a:xfrm>
            <a:off x="533400" y="1447800"/>
            <a:ext cx="1290638" cy="666750"/>
          </a:xfrm>
          <a:prstGeom prst="flowChartDecision">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sp>
        <p:nvSpPr>
          <p:cNvPr id="22534" name="AutoShape 6"/>
          <p:cNvSpPr>
            <a:spLocks noChangeArrowheads="1"/>
          </p:cNvSpPr>
          <p:nvPr/>
        </p:nvSpPr>
        <p:spPr bwMode="auto">
          <a:xfrm>
            <a:off x="685800" y="2590800"/>
            <a:ext cx="985838" cy="600075"/>
          </a:xfrm>
          <a:prstGeom prst="flowChartOffpageConnector">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sp>
        <p:nvSpPr>
          <p:cNvPr id="22535" name="AutoShape 7"/>
          <p:cNvSpPr>
            <a:spLocks noChangeArrowheads="1"/>
          </p:cNvSpPr>
          <p:nvPr/>
        </p:nvSpPr>
        <p:spPr bwMode="auto">
          <a:xfrm>
            <a:off x="989013" y="3956050"/>
            <a:ext cx="303212" cy="266700"/>
          </a:xfrm>
          <a:prstGeom prst="flowChartConnector">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defRPr/>
            </a:pPr>
            <a:endParaRPr lang="en-US"/>
          </a:p>
        </p:txBody>
      </p:sp>
      <p:grpSp>
        <p:nvGrpSpPr>
          <p:cNvPr id="2" name="Group 8"/>
          <p:cNvGrpSpPr>
            <a:grpSpLocks/>
          </p:cNvGrpSpPr>
          <p:nvPr/>
        </p:nvGrpSpPr>
        <p:grpSpPr bwMode="auto">
          <a:xfrm>
            <a:off x="609600" y="4822825"/>
            <a:ext cx="1062038" cy="1000125"/>
            <a:chOff x="576" y="2976"/>
            <a:chExt cx="672" cy="720"/>
          </a:xfrm>
        </p:grpSpPr>
        <p:sp>
          <p:nvSpPr>
            <p:cNvPr id="22541" name="Line 9"/>
            <p:cNvSpPr>
              <a:spLocks noChangeShapeType="1"/>
            </p:cNvSpPr>
            <p:nvPr/>
          </p:nvSpPr>
          <p:spPr bwMode="auto">
            <a:xfrm flipV="1">
              <a:off x="913" y="2976"/>
              <a:ext cx="0" cy="336"/>
            </a:xfrm>
            <a:prstGeom prst="line">
              <a:avLst/>
            </a:prstGeom>
            <a:ln>
              <a:headEnd/>
              <a:tailEnd type="triangle" w="med" len="med"/>
            </a:ln>
          </p:spPr>
          <p:style>
            <a:lnRef idx="1">
              <a:schemeClr val="accent1"/>
            </a:lnRef>
            <a:fillRef idx="0">
              <a:schemeClr val="accent1"/>
            </a:fillRef>
            <a:effectRef idx="0">
              <a:schemeClr val="accent1"/>
            </a:effectRef>
            <a:fontRef idx="minor">
              <a:schemeClr val="tx1"/>
            </a:fontRef>
          </p:style>
          <p:txBody>
            <a:bodyPr wrap="none" anchor="ctr"/>
            <a:lstStyle/>
            <a:p>
              <a:pPr>
                <a:defRPr/>
              </a:pPr>
              <a:endParaRPr lang="en-US"/>
            </a:p>
          </p:txBody>
        </p:sp>
        <p:sp>
          <p:nvSpPr>
            <p:cNvPr id="22542" name="Line 10"/>
            <p:cNvSpPr>
              <a:spLocks noChangeShapeType="1"/>
            </p:cNvSpPr>
            <p:nvPr/>
          </p:nvSpPr>
          <p:spPr bwMode="auto">
            <a:xfrm>
              <a:off x="913" y="3360"/>
              <a:ext cx="335" cy="0"/>
            </a:xfrm>
            <a:prstGeom prst="line">
              <a:avLst/>
            </a:prstGeom>
            <a:ln>
              <a:headEnd/>
              <a:tailEnd type="triangle" w="med" len="med"/>
            </a:ln>
          </p:spPr>
          <p:style>
            <a:lnRef idx="1">
              <a:schemeClr val="accent1"/>
            </a:lnRef>
            <a:fillRef idx="0">
              <a:schemeClr val="accent1"/>
            </a:fillRef>
            <a:effectRef idx="0">
              <a:schemeClr val="accent1"/>
            </a:effectRef>
            <a:fontRef idx="minor">
              <a:schemeClr val="tx1"/>
            </a:fontRef>
          </p:style>
          <p:txBody>
            <a:bodyPr wrap="none" anchor="ctr"/>
            <a:lstStyle/>
            <a:p>
              <a:pPr>
                <a:defRPr/>
              </a:pPr>
              <a:endParaRPr lang="en-US"/>
            </a:p>
          </p:txBody>
        </p:sp>
        <p:sp>
          <p:nvSpPr>
            <p:cNvPr id="22543" name="Line 11"/>
            <p:cNvSpPr>
              <a:spLocks noChangeShapeType="1"/>
            </p:cNvSpPr>
            <p:nvPr/>
          </p:nvSpPr>
          <p:spPr bwMode="auto">
            <a:xfrm>
              <a:off x="913" y="3408"/>
              <a:ext cx="0" cy="288"/>
            </a:xfrm>
            <a:prstGeom prst="line">
              <a:avLst/>
            </a:prstGeom>
            <a:ln>
              <a:headEnd/>
              <a:tailEnd type="triangle" w="med" len="med"/>
            </a:ln>
          </p:spPr>
          <p:style>
            <a:lnRef idx="1">
              <a:schemeClr val="accent1"/>
            </a:lnRef>
            <a:fillRef idx="0">
              <a:schemeClr val="accent1"/>
            </a:fillRef>
            <a:effectRef idx="0">
              <a:schemeClr val="accent1"/>
            </a:effectRef>
            <a:fontRef idx="minor">
              <a:schemeClr val="tx1"/>
            </a:fontRef>
          </p:style>
          <p:txBody>
            <a:bodyPr wrap="none" anchor="ctr"/>
            <a:lstStyle/>
            <a:p>
              <a:pPr>
                <a:defRPr/>
              </a:pPr>
              <a:endParaRPr lang="en-US"/>
            </a:p>
          </p:txBody>
        </p:sp>
        <p:sp>
          <p:nvSpPr>
            <p:cNvPr id="22544" name="Line 12"/>
            <p:cNvSpPr>
              <a:spLocks noChangeShapeType="1"/>
            </p:cNvSpPr>
            <p:nvPr/>
          </p:nvSpPr>
          <p:spPr bwMode="auto">
            <a:xfrm flipH="1">
              <a:off x="576" y="3360"/>
              <a:ext cx="288" cy="0"/>
            </a:xfrm>
            <a:prstGeom prst="line">
              <a:avLst/>
            </a:prstGeom>
            <a:ln>
              <a:headEnd/>
              <a:tailEnd type="triangle" w="med" len="med"/>
            </a:ln>
          </p:spPr>
          <p:style>
            <a:lnRef idx="1">
              <a:schemeClr val="accent1"/>
            </a:lnRef>
            <a:fillRef idx="0">
              <a:schemeClr val="accent1"/>
            </a:fillRef>
            <a:effectRef idx="0">
              <a:schemeClr val="accent1"/>
            </a:effectRef>
            <a:fontRef idx="minor">
              <a:schemeClr val="tx1"/>
            </a:fontRef>
          </p:style>
          <p:txBody>
            <a:bodyPr wrap="none" anchor="ctr"/>
            <a:lstStyle/>
            <a:p>
              <a:pPr>
                <a:defRPr/>
              </a:pPr>
              <a:endParaRPr lang="en-US"/>
            </a:p>
          </p:txBody>
        </p:sp>
      </p:grpSp>
      <p:sp>
        <p:nvSpPr>
          <p:cNvPr id="20488" name="Text Box 13"/>
          <p:cNvSpPr txBox="1">
            <a:spLocks noChangeArrowheads="1"/>
          </p:cNvSpPr>
          <p:nvPr/>
        </p:nvSpPr>
        <p:spPr bwMode="auto">
          <a:xfrm>
            <a:off x="2260600" y="1447800"/>
            <a:ext cx="6118225" cy="830997"/>
          </a:xfrm>
          <a:prstGeom prst="rect">
            <a:avLst/>
          </a:prstGeom>
          <a:noFill/>
          <a:ln w="9525">
            <a:noFill/>
            <a:miter lim="800000"/>
            <a:headEnd/>
            <a:tailEnd/>
          </a:ln>
        </p:spPr>
        <p:txBody>
          <a:bodyPr>
            <a:spAutoFit/>
          </a:bodyPr>
          <a:lstStyle/>
          <a:p>
            <a:pPr eaLnBrk="0" hangingPunct="0"/>
            <a:r>
              <a:rPr lang="en-US" sz="2400" b="1" dirty="0">
                <a:effectLst/>
                <a:latin typeface="+mn-lt"/>
              </a:rPr>
              <a:t>Selection symbol</a:t>
            </a:r>
            <a:r>
              <a:rPr lang="en-US" sz="2400" dirty="0">
                <a:effectLst/>
                <a:latin typeface="+mn-lt"/>
              </a:rPr>
              <a:t> - shows a selection </a:t>
            </a:r>
            <a:r>
              <a:rPr lang="en-US" sz="2400" dirty="0" smtClean="0">
                <a:effectLst/>
                <a:latin typeface="+mn-lt"/>
              </a:rPr>
              <a:t>process for </a:t>
            </a:r>
            <a:r>
              <a:rPr lang="en-US" sz="2400" dirty="0">
                <a:effectLst/>
                <a:latin typeface="+mn-lt"/>
              </a:rPr>
              <a:t>two-way selection.</a:t>
            </a:r>
            <a:endParaRPr lang="en-US" sz="2400" b="1" dirty="0">
              <a:effectLst/>
              <a:latin typeface="+mn-lt"/>
            </a:endParaRPr>
          </a:p>
        </p:txBody>
      </p:sp>
      <p:sp>
        <p:nvSpPr>
          <p:cNvPr id="20489" name="Text Box 14"/>
          <p:cNvSpPr txBox="1">
            <a:spLocks noChangeArrowheads="1"/>
          </p:cNvSpPr>
          <p:nvPr/>
        </p:nvSpPr>
        <p:spPr bwMode="auto">
          <a:xfrm>
            <a:off x="2209800" y="2362200"/>
            <a:ext cx="6629400" cy="830997"/>
          </a:xfrm>
          <a:prstGeom prst="rect">
            <a:avLst/>
          </a:prstGeom>
          <a:noFill/>
          <a:ln w="9525">
            <a:noFill/>
            <a:miter lim="800000"/>
            <a:headEnd/>
            <a:tailEnd/>
          </a:ln>
        </p:spPr>
        <p:txBody>
          <a:bodyPr wrap="square">
            <a:spAutoFit/>
          </a:bodyPr>
          <a:lstStyle/>
          <a:p>
            <a:pPr eaLnBrk="0" hangingPunct="0"/>
            <a:r>
              <a:rPr lang="en-US" sz="2400" b="1" dirty="0">
                <a:effectLst/>
                <a:latin typeface="+mn-lt"/>
              </a:rPr>
              <a:t>Off-page connector </a:t>
            </a:r>
            <a:r>
              <a:rPr lang="en-US" sz="2400" dirty="0" smtClean="0">
                <a:effectLst/>
                <a:latin typeface="+mn-lt"/>
              </a:rPr>
              <a:t>– </a:t>
            </a:r>
            <a:r>
              <a:rPr lang="en-US" sz="2400" dirty="0">
                <a:effectLst/>
                <a:latin typeface="+mn-lt"/>
              </a:rPr>
              <a:t>provides </a:t>
            </a:r>
            <a:r>
              <a:rPr lang="en-US" sz="2400" dirty="0" smtClean="0">
                <a:effectLst/>
                <a:latin typeface="+mn-lt"/>
              </a:rPr>
              <a:t>continuation </a:t>
            </a:r>
            <a:r>
              <a:rPr lang="en-US" sz="2400" dirty="0">
                <a:effectLst/>
                <a:latin typeface="+mn-lt"/>
              </a:rPr>
              <a:t>of a logical path on another page.</a:t>
            </a:r>
            <a:endParaRPr lang="en-US" sz="2400" b="1" dirty="0">
              <a:effectLst/>
              <a:latin typeface="+mn-lt"/>
            </a:endParaRPr>
          </a:p>
        </p:txBody>
      </p:sp>
      <p:sp>
        <p:nvSpPr>
          <p:cNvPr id="20490" name="Text Box 15"/>
          <p:cNvSpPr txBox="1">
            <a:spLocks noChangeArrowheads="1"/>
          </p:cNvSpPr>
          <p:nvPr/>
        </p:nvSpPr>
        <p:spPr bwMode="auto">
          <a:xfrm>
            <a:off x="2209800" y="3581400"/>
            <a:ext cx="6705600" cy="1200329"/>
          </a:xfrm>
          <a:prstGeom prst="rect">
            <a:avLst/>
          </a:prstGeom>
          <a:noFill/>
          <a:ln w="9525">
            <a:noFill/>
            <a:miter lim="800000"/>
            <a:headEnd/>
            <a:tailEnd/>
          </a:ln>
        </p:spPr>
        <p:txBody>
          <a:bodyPr wrap="square">
            <a:spAutoFit/>
          </a:bodyPr>
          <a:lstStyle/>
          <a:p>
            <a:pPr eaLnBrk="0" hangingPunct="0"/>
            <a:r>
              <a:rPr lang="en-US" sz="2400" b="1" dirty="0">
                <a:effectLst/>
                <a:latin typeface="+mn-lt"/>
              </a:rPr>
              <a:t>On-page connector </a:t>
            </a:r>
            <a:r>
              <a:rPr lang="en-US" sz="2400" dirty="0">
                <a:effectLst/>
                <a:latin typeface="+mn-lt"/>
              </a:rPr>
              <a:t>- provides continuation</a:t>
            </a:r>
          </a:p>
          <a:p>
            <a:pPr eaLnBrk="0" hangingPunct="0"/>
            <a:r>
              <a:rPr lang="en-US" sz="2400" dirty="0">
                <a:effectLst/>
                <a:latin typeface="+mn-lt"/>
              </a:rPr>
              <a:t>of logical path at another point in the same</a:t>
            </a:r>
          </a:p>
          <a:p>
            <a:pPr eaLnBrk="0" hangingPunct="0"/>
            <a:r>
              <a:rPr lang="en-US" sz="2400" dirty="0">
                <a:effectLst/>
                <a:latin typeface="+mn-lt"/>
              </a:rPr>
              <a:t>page.</a:t>
            </a:r>
            <a:endParaRPr lang="en-US" sz="2400" b="1" dirty="0">
              <a:effectLst/>
              <a:latin typeface="+mn-lt"/>
            </a:endParaRPr>
          </a:p>
        </p:txBody>
      </p:sp>
      <p:sp>
        <p:nvSpPr>
          <p:cNvPr id="20491" name="Text Box 16"/>
          <p:cNvSpPr txBox="1">
            <a:spLocks noChangeArrowheads="1"/>
          </p:cNvSpPr>
          <p:nvPr/>
        </p:nvSpPr>
        <p:spPr bwMode="auto">
          <a:xfrm>
            <a:off x="2209800" y="4953000"/>
            <a:ext cx="6629400" cy="830997"/>
          </a:xfrm>
          <a:prstGeom prst="rect">
            <a:avLst/>
          </a:prstGeom>
          <a:noFill/>
          <a:ln w="9525">
            <a:noFill/>
            <a:miter lim="800000"/>
            <a:headEnd/>
            <a:tailEnd/>
          </a:ln>
        </p:spPr>
        <p:txBody>
          <a:bodyPr wrap="square">
            <a:spAutoFit/>
          </a:bodyPr>
          <a:lstStyle/>
          <a:p>
            <a:pPr eaLnBrk="0" hangingPunct="0"/>
            <a:r>
              <a:rPr lang="en-US" sz="2400" b="1" dirty="0">
                <a:effectLst/>
                <a:latin typeface="+mn-lt"/>
              </a:rPr>
              <a:t>Flow lines</a:t>
            </a:r>
            <a:r>
              <a:rPr lang="en-US" sz="2400" dirty="0">
                <a:effectLst/>
                <a:latin typeface="+mn-lt"/>
              </a:rPr>
              <a:t> - indicate the logical sequence of</a:t>
            </a:r>
          </a:p>
          <a:p>
            <a:pPr eaLnBrk="0" hangingPunct="0"/>
            <a:r>
              <a:rPr lang="en-US" sz="2400" dirty="0">
                <a:effectLst/>
                <a:latin typeface="+mn-lt"/>
              </a:rPr>
              <a:t>execution steps in the algorithm.</a:t>
            </a:r>
            <a:endParaRPr lang="en-US" sz="2400" b="1" dirty="0">
              <a:effectLst/>
              <a:latin typeface="+mn-l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304800"/>
            <a:ext cx="7391400" cy="609600"/>
          </a:xfrm>
        </p:spPr>
        <p:txBody>
          <a:bodyPr/>
          <a:lstStyle/>
          <a:p>
            <a:pPr eaLnBrk="1" hangingPunct="1"/>
            <a:r>
              <a:rPr lang="en-US" smtClean="0"/>
              <a:t>The </a:t>
            </a:r>
            <a:r>
              <a:rPr lang="en-US" b="1" smtClean="0"/>
              <a:t>Sequence</a:t>
            </a:r>
            <a:r>
              <a:rPr lang="en-US" smtClean="0"/>
              <a:t> control structure </a:t>
            </a:r>
          </a:p>
        </p:txBody>
      </p:sp>
      <p:sp>
        <p:nvSpPr>
          <p:cNvPr id="21507" name="Rectangle 3"/>
          <p:cNvSpPr>
            <a:spLocks noGrp="1" noChangeArrowheads="1"/>
          </p:cNvSpPr>
          <p:nvPr>
            <p:ph idx="1"/>
          </p:nvPr>
        </p:nvSpPr>
        <p:spPr>
          <a:xfrm>
            <a:off x="652462" y="1038225"/>
            <a:ext cx="8186737" cy="5514975"/>
          </a:xfrm>
        </p:spPr>
        <p:txBody>
          <a:bodyPr/>
          <a:lstStyle/>
          <a:p>
            <a:pPr eaLnBrk="1" hangingPunct="1">
              <a:lnSpc>
                <a:spcPct val="100000"/>
              </a:lnSpc>
            </a:pPr>
            <a:r>
              <a:rPr lang="en-US" sz="2400" dirty="0" smtClean="0"/>
              <a:t>A series of steps or statements that are executed in the order they are written in an algorithm.</a:t>
            </a:r>
          </a:p>
          <a:p>
            <a:pPr eaLnBrk="1" hangingPunct="1">
              <a:lnSpc>
                <a:spcPct val="100000"/>
              </a:lnSpc>
            </a:pPr>
            <a:r>
              <a:rPr lang="en-US" sz="2400" dirty="0" smtClean="0"/>
              <a:t>The beginning and end of a block of statements can be optionally marked with the keywords </a:t>
            </a:r>
            <a:r>
              <a:rPr lang="en-US" sz="2400" i="1" dirty="0" smtClean="0"/>
              <a:t>begin</a:t>
            </a:r>
            <a:r>
              <a:rPr lang="en-US" sz="2400" dirty="0" smtClean="0"/>
              <a:t> and </a:t>
            </a:r>
            <a:r>
              <a:rPr lang="en-US" sz="2400" i="1" dirty="0" smtClean="0"/>
              <a:t>end</a:t>
            </a:r>
            <a:r>
              <a:rPr lang="en-US" sz="2400" dirty="0" smtClean="0"/>
              <a:t>.</a:t>
            </a:r>
          </a:p>
          <a:p>
            <a:pPr eaLnBrk="1" hangingPunct="1">
              <a:lnSpc>
                <a:spcPct val="20000"/>
              </a:lnSpc>
              <a:buFont typeface="Wingdings" pitchFamily="2" charset="2"/>
              <a:buNone/>
            </a:pPr>
            <a:endParaRPr lang="en-US" sz="2400" dirty="0" smtClean="0"/>
          </a:p>
          <a:p>
            <a:pPr eaLnBrk="1" hangingPunct="1">
              <a:lnSpc>
                <a:spcPct val="20000"/>
              </a:lnSpc>
              <a:buFont typeface="Wingdings" pitchFamily="2" charset="2"/>
              <a:buNone/>
            </a:pPr>
            <a:endParaRPr lang="en-US" sz="2400" dirty="0" smtClean="0"/>
          </a:p>
          <a:p>
            <a:pPr eaLnBrk="1" hangingPunct="1">
              <a:buFont typeface="Wingdings" pitchFamily="2" charset="2"/>
              <a:buNone/>
            </a:pPr>
            <a:r>
              <a:rPr lang="en-US" sz="2400" dirty="0" smtClean="0"/>
              <a:t>	begin</a:t>
            </a:r>
          </a:p>
          <a:p>
            <a:pPr eaLnBrk="1" hangingPunct="1">
              <a:buFont typeface="Wingdings" pitchFamily="2" charset="2"/>
              <a:buNone/>
            </a:pPr>
            <a:r>
              <a:rPr lang="en-US" sz="2400" dirty="0" smtClean="0"/>
              <a:t>		statement 1.</a:t>
            </a:r>
          </a:p>
          <a:p>
            <a:pPr eaLnBrk="1" hangingPunct="1">
              <a:buFont typeface="Wingdings" pitchFamily="2" charset="2"/>
              <a:buNone/>
            </a:pPr>
            <a:r>
              <a:rPr lang="en-US" sz="2400" dirty="0" smtClean="0"/>
              <a:t>		statement 2.</a:t>
            </a:r>
          </a:p>
          <a:p>
            <a:pPr eaLnBrk="1" hangingPunct="1">
              <a:buFont typeface="Wingdings" pitchFamily="2" charset="2"/>
              <a:buNone/>
            </a:pPr>
            <a:r>
              <a:rPr lang="en-US" sz="2400" dirty="0" smtClean="0"/>
              <a:t>		…</a:t>
            </a:r>
          </a:p>
          <a:p>
            <a:pPr eaLnBrk="1" hangingPunct="1">
              <a:buFont typeface="Wingdings" pitchFamily="2" charset="2"/>
              <a:buNone/>
            </a:pPr>
            <a:r>
              <a:rPr lang="en-US" sz="2400" dirty="0" smtClean="0"/>
              <a:t>		…</a:t>
            </a:r>
          </a:p>
          <a:p>
            <a:pPr eaLnBrk="1" hangingPunct="1">
              <a:buFont typeface="Wingdings" pitchFamily="2" charset="2"/>
              <a:buNone/>
            </a:pPr>
            <a:r>
              <a:rPr lang="en-US" sz="2400" dirty="0" smtClean="0"/>
              <a:t>		statement n.</a:t>
            </a:r>
          </a:p>
          <a:p>
            <a:pPr eaLnBrk="1" hangingPunct="1">
              <a:buFont typeface="Wingdings" pitchFamily="2" charset="2"/>
              <a:buNone/>
            </a:pPr>
            <a:r>
              <a:rPr lang="en-US" sz="2400" dirty="0" smtClean="0"/>
              <a:t>	end</a:t>
            </a:r>
          </a:p>
          <a:p>
            <a:pPr eaLnBrk="1" hangingPunct="1">
              <a:buFont typeface="Wingdings" pitchFamily="2" charset="2"/>
              <a:buNone/>
            </a:pPr>
            <a:r>
              <a:rPr lang="en-US" sz="2000" dirty="0" smtClean="0">
                <a:latin typeface="Courier New" pitchFamily="49" charset="0"/>
              </a:rPr>
              <a:t>		</a:t>
            </a:r>
          </a:p>
          <a:p>
            <a:pPr eaLnBrk="1" hangingPunct="1"/>
            <a:endParaRPr lang="en-US" sz="2000" dirty="0" smtClean="0">
              <a:latin typeface="Courier New" pitchFamily="49" charset="0"/>
            </a:endParaRPr>
          </a:p>
        </p:txBody>
      </p:sp>
      <p:grpSp>
        <p:nvGrpSpPr>
          <p:cNvPr id="2" name="Group 39"/>
          <p:cNvGrpSpPr>
            <a:grpSpLocks/>
          </p:cNvGrpSpPr>
          <p:nvPr/>
        </p:nvGrpSpPr>
        <p:grpSpPr bwMode="auto">
          <a:xfrm>
            <a:off x="4954588" y="2924175"/>
            <a:ext cx="1190625" cy="3346450"/>
            <a:chOff x="4954350" y="2923441"/>
            <a:chExt cx="1190465" cy="3347521"/>
          </a:xfrm>
        </p:grpSpPr>
        <p:sp>
          <p:nvSpPr>
            <p:cNvPr id="21510" name="Line 9"/>
            <p:cNvSpPr>
              <a:spLocks noChangeShapeType="1"/>
            </p:cNvSpPr>
            <p:nvPr/>
          </p:nvSpPr>
          <p:spPr bwMode="auto">
            <a:xfrm>
              <a:off x="5540282" y="3255998"/>
              <a:ext cx="4074" cy="263562"/>
            </a:xfrm>
            <a:prstGeom prst="line">
              <a:avLst/>
            </a:prstGeom>
            <a:noFill/>
            <a:ln w="9525">
              <a:solidFill>
                <a:schemeClr val="tx1"/>
              </a:solidFill>
              <a:miter lim="800000"/>
              <a:headEnd/>
              <a:tailEnd type="triangle" w="med" len="med"/>
            </a:ln>
          </p:spPr>
          <p:txBody>
            <a:bodyPr wrap="none"/>
            <a:lstStyle/>
            <a:p>
              <a:endParaRPr lang="en-US"/>
            </a:p>
          </p:txBody>
        </p:sp>
        <p:sp>
          <p:nvSpPr>
            <p:cNvPr id="15" name="Text Box 7"/>
            <p:cNvSpPr txBox="1">
              <a:spLocks noChangeArrowheads="1"/>
            </p:cNvSpPr>
            <p:nvPr/>
          </p:nvSpPr>
          <p:spPr bwMode="auto">
            <a:xfrm>
              <a:off x="4954350" y="3542764"/>
              <a:ext cx="1185703" cy="339834"/>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en-US" sz="1600" dirty="0">
                  <a:latin typeface="Calibri" pitchFamily="34" charset="0"/>
                </a:rPr>
                <a:t>statement 1</a:t>
              </a:r>
            </a:p>
          </p:txBody>
        </p:sp>
        <p:sp>
          <p:nvSpPr>
            <p:cNvPr id="21512" name="Line 9"/>
            <p:cNvSpPr>
              <a:spLocks noChangeShapeType="1"/>
            </p:cNvSpPr>
            <p:nvPr/>
          </p:nvSpPr>
          <p:spPr bwMode="auto">
            <a:xfrm>
              <a:off x="5540282" y="3875123"/>
              <a:ext cx="4074" cy="263562"/>
            </a:xfrm>
            <a:prstGeom prst="line">
              <a:avLst/>
            </a:prstGeom>
            <a:noFill/>
            <a:ln w="9525">
              <a:solidFill>
                <a:schemeClr val="tx1"/>
              </a:solidFill>
              <a:miter lim="800000"/>
              <a:headEnd/>
              <a:tailEnd type="triangle" w="med" len="med"/>
            </a:ln>
          </p:spPr>
          <p:txBody>
            <a:bodyPr wrap="none"/>
            <a:lstStyle/>
            <a:p>
              <a:endParaRPr lang="en-US"/>
            </a:p>
          </p:txBody>
        </p:sp>
        <p:sp>
          <p:nvSpPr>
            <p:cNvPr id="20" name="Text Box 7"/>
            <p:cNvSpPr txBox="1">
              <a:spLocks noChangeArrowheads="1"/>
            </p:cNvSpPr>
            <p:nvPr/>
          </p:nvSpPr>
          <p:spPr bwMode="auto">
            <a:xfrm>
              <a:off x="4954350" y="4123975"/>
              <a:ext cx="1185703" cy="338246"/>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en-US" sz="1600" dirty="0">
                  <a:latin typeface="Calibri" pitchFamily="34" charset="0"/>
                </a:rPr>
                <a:t>statement 2</a:t>
              </a:r>
            </a:p>
          </p:txBody>
        </p:sp>
        <p:sp>
          <p:nvSpPr>
            <p:cNvPr id="21514" name="Line 9"/>
            <p:cNvSpPr>
              <a:spLocks noChangeShapeType="1"/>
            </p:cNvSpPr>
            <p:nvPr/>
          </p:nvSpPr>
          <p:spPr bwMode="auto">
            <a:xfrm>
              <a:off x="5540282" y="4465673"/>
              <a:ext cx="4074" cy="263562"/>
            </a:xfrm>
            <a:prstGeom prst="line">
              <a:avLst/>
            </a:prstGeom>
            <a:noFill/>
            <a:ln w="9525">
              <a:solidFill>
                <a:schemeClr val="tx1"/>
              </a:solidFill>
              <a:miter lim="800000"/>
              <a:headEnd/>
              <a:tailEnd type="triangle" w="med" len="med"/>
            </a:ln>
          </p:spPr>
          <p:txBody>
            <a:bodyPr wrap="none"/>
            <a:lstStyle/>
            <a:p>
              <a:endParaRPr lang="en-US"/>
            </a:p>
          </p:txBody>
        </p:sp>
        <p:sp>
          <p:nvSpPr>
            <p:cNvPr id="21515" name="TextBox 21"/>
            <p:cNvSpPr txBox="1">
              <a:spLocks noChangeArrowheads="1"/>
            </p:cNvSpPr>
            <p:nvPr/>
          </p:nvSpPr>
          <p:spPr bwMode="auto">
            <a:xfrm>
              <a:off x="5292577" y="4608547"/>
              <a:ext cx="523875" cy="461665"/>
            </a:xfrm>
            <a:prstGeom prst="rect">
              <a:avLst/>
            </a:prstGeom>
            <a:noFill/>
            <a:ln w="9525">
              <a:noFill/>
              <a:miter lim="800000"/>
              <a:headEnd/>
              <a:tailEnd/>
            </a:ln>
          </p:spPr>
          <p:txBody>
            <a:bodyPr>
              <a:spAutoFit/>
            </a:bodyPr>
            <a:lstStyle/>
            <a:p>
              <a:r>
                <a:rPr lang="en-US"/>
                <a:t>…</a:t>
              </a:r>
            </a:p>
          </p:txBody>
        </p:sp>
        <p:sp>
          <p:nvSpPr>
            <p:cNvPr id="21516" name="Line 9"/>
            <p:cNvSpPr>
              <a:spLocks noChangeShapeType="1"/>
            </p:cNvSpPr>
            <p:nvPr/>
          </p:nvSpPr>
          <p:spPr bwMode="auto">
            <a:xfrm>
              <a:off x="5543820" y="5085925"/>
              <a:ext cx="4074" cy="263562"/>
            </a:xfrm>
            <a:prstGeom prst="line">
              <a:avLst/>
            </a:prstGeom>
            <a:noFill/>
            <a:ln w="9525">
              <a:solidFill>
                <a:schemeClr val="tx1"/>
              </a:solidFill>
              <a:miter lim="800000"/>
              <a:headEnd/>
              <a:tailEnd type="triangle" w="med" len="med"/>
            </a:ln>
          </p:spPr>
          <p:txBody>
            <a:bodyPr wrap="none"/>
            <a:lstStyle/>
            <a:p>
              <a:endParaRPr lang="en-US"/>
            </a:p>
          </p:txBody>
        </p:sp>
        <p:sp>
          <p:nvSpPr>
            <p:cNvPr id="24" name="Text Box 7"/>
            <p:cNvSpPr txBox="1">
              <a:spLocks noChangeArrowheads="1"/>
            </p:cNvSpPr>
            <p:nvPr/>
          </p:nvSpPr>
          <p:spPr bwMode="auto">
            <a:xfrm>
              <a:off x="4955937" y="5340389"/>
              <a:ext cx="1188878" cy="338246"/>
            </a:xfrm>
            <a:prstGeom prst="rect">
              <a:avLst/>
            </a:prstGeom>
            <a:ln>
              <a:headEnd/>
              <a:tailEnd/>
            </a:ln>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en-US" sz="1600" dirty="0">
                  <a:latin typeface="Calibri" pitchFamily="34" charset="0"/>
                </a:rPr>
                <a:t>statement n</a:t>
              </a:r>
            </a:p>
          </p:txBody>
        </p:sp>
        <p:sp>
          <p:nvSpPr>
            <p:cNvPr id="21518" name="Line 9"/>
            <p:cNvSpPr>
              <a:spLocks noChangeShapeType="1"/>
            </p:cNvSpPr>
            <p:nvPr/>
          </p:nvSpPr>
          <p:spPr bwMode="auto">
            <a:xfrm>
              <a:off x="5547358" y="5674278"/>
              <a:ext cx="4074" cy="263562"/>
            </a:xfrm>
            <a:prstGeom prst="line">
              <a:avLst/>
            </a:prstGeom>
            <a:noFill/>
            <a:ln w="9525">
              <a:solidFill>
                <a:schemeClr val="tx1"/>
              </a:solidFill>
              <a:miter lim="800000"/>
              <a:headEnd/>
              <a:tailEnd type="triangle" w="med" len="med"/>
            </a:ln>
          </p:spPr>
          <p:txBody>
            <a:bodyPr wrap="none"/>
            <a:lstStyle/>
            <a:p>
              <a:endParaRPr lang="en-US"/>
            </a:p>
          </p:txBody>
        </p:sp>
        <p:grpSp>
          <p:nvGrpSpPr>
            <p:cNvPr id="3" name="Group 32"/>
            <p:cNvGrpSpPr>
              <a:grpSpLocks/>
            </p:cNvGrpSpPr>
            <p:nvPr/>
          </p:nvGrpSpPr>
          <p:grpSpPr bwMode="auto">
            <a:xfrm>
              <a:off x="5030087" y="2923441"/>
              <a:ext cx="1000125" cy="334963"/>
              <a:chOff x="5030087" y="2849010"/>
              <a:chExt cx="1000125" cy="334963"/>
            </a:xfrm>
          </p:grpSpPr>
          <p:sp>
            <p:nvSpPr>
              <p:cNvPr id="21523" name="TextBox 16"/>
              <p:cNvSpPr txBox="1">
                <a:spLocks noChangeArrowheads="1"/>
              </p:cNvSpPr>
              <p:nvPr/>
            </p:nvSpPr>
            <p:spPr bwMode="auto">
              <a:xfrm>
                <a:off x="5233854" y="2897280"/>
                <a:ext cx="609600" cy="215444"/>
              </a:xfrm>
              <a:prstGeom prst="rect">
                <a:avLst/>
              </a:prstGeom>
              <a:noFill/>
              <a:ln w="9525">
                <a:noFill/>
                <a:miter lim="800000"/>
                <a:headEnd/>
                <a:tailEnd/>
              </a:ln>
            </p:spPr>
            <p:txBody>
              <a:bodyPr tIns="0" bIns="0">
                <a:spAutoFit/>
              </a:bodyPr>
              <a:lstStyle/>
              <a:p>
                <a:r>
                  <a:rPr lang="en-US" sz="1400">
                    <a:latin typeface="Calibri" pitchFamily="34" charset="0"/>
                  </a:rPr>
                  <a:t>begin</a:t>
                </a:r>
              </a:p>
            </p:txBody>
          </p:sp>
          <p:sp>
            <p:nvSpPr>
              <p:cNvPr id="32" name="Freeform 13"/>
              <p:cNvSpPr>
                <a:spLocks/>
              </p:cNvSpPr>
              <p:nvPr/>
            </p:nvSpPr>
            <p:spPr bwMode="auto">
              <a:xfrm>
                <a:off x="5030540" y="2849010"/>
                <a:ext cx="999991" cy="335070"/>
              </a:xfrm>
              <a:custGeom>
                <a:avLst/>
                <a:gdLst>
                  <a:gd name="T0" fmla="*/ 198 w 1054"/>
                  <a:gd name="T1" fmla="*/ 397 h 398"/>
                  <a:gd name="T2" fmla="*/ 855 w 1054"/>
                  <a:gd name="T3" fmla="*/ 397 h 398"/>
                  <a:gd name="T4" fmla="*/ 884 w 1054"/>
                  <a:gd name="T5" fmla="*/ 395 h 398"/>
                  <a:gd name="T6" fmla="*/ 914 w 1054"/>
                  <a:gd name="T7" fmla="*/ 388 h 398"/>
                  <a:gd name="T8" fmla="*/ 941 w 1054"/>
                  <a:gd name="T9" fmla="*/ 376 h 398"/>
                  <a:gd name="T10" fmla="*/ 967 w 1054"/>
                  <a:gd name="T11" fmla="*/ 362 h 398"/>
                  <a:gd name="T12" fmla="*/ 990 w 1054"/>
                  <a:gd name="T13" fmla="*/ 343 h 398"/>
                  <a:gd name="T14" fmla="*/ 1010 w 1054"/>
                  <a:gd name="T15" fmla="*/ 321 h 398"/>
                  <a:gd name="T16" fmla="*/ 1027 w 1054"/>
                  <a:gd name="T17" fmla="*/ 297 h 398"/>
                  <a:gd name="T18" fmla="*/ 1039 w 1054"/>
                  <a:gd name="T19" fmla="*/ 270 h 398"/>
                  <a:gd name="T20" fmla="*/ 1048 w 1054"/>
                  <a:gd name="T21" fmla="*/ 242 h 398"/>
                  <a:gd name="T22" fmla="*/ 1053 w 1054"/>
                  <a:gd name="T23" fmla="*/ 213 h 398"/>
                  <a:gd name="T24" fmla="*/ 1053 w 1054"/>
                  <a:gd name="T25" fmla="*/ 184 h 398"/>
                  <a:gd name="T26" fmla="*/ 1048 w 1054"/>
                  <a:gd name="T27" fmla="*/ 155 h 398"/>
                  <a:gd name="T28" fmla="*/ 1039 w 1054"/>
                  <a:gd name="T29" fmla="*/ 127 h 398"/>
                  <a:gd name="T30" fmla="*/ 1027 w 1054"/>
                  <a:gd name="T31" fmla="*/ 100 h 398"/>
                  <a:gd name="T32" fmla="*/ 1010 w 1054"/>
                  <a:gd name="T33" fmla="*/ 76 h 398"/>
                  <a:gd name="T34" fmla="*/ 990 w 1054"/>
                  <a:gd name="T35" fmla="*/ 54 h 398"/>
                  <a:gd name="T36" fmla="*/ 967 w 1054"/>
                  <a:gd name="T37" fmla="*/ 35 h 398"/>
                  <a:gd name="T38" fmla="*/ 941 w 1054"/>
                  <a:gd name="T39" fmla="*/ 21 h 398"/>
                  <a:gd name="T40" fmla="*/ 914 w 1054"/>
                  <a:gd name="T41" fmla="*/ 9 h 398"/>
                  <a:gd name="T42" fmla="*/ 884 w 1054"/>
                  <a:gd name="T43" fmla="*/ 2 h 398"/>
                  <a:gd name="T44" fmla="*/ 855 w 1054"/>
                  <a:gd name="T45" fmla="*/ 0 h 398"/>
                  <a:gd name="T46" fmla="*/ 198 w 1054"/>
                  <a:gd name="T47" fmla="*/ 0 h 398"/>
                  <a:gd name="T48" fmla="*/ 167 w 1054"/>
                  <a:gd name="T49" fmla="*/ 2 h 398"/>
                  <a:gd name="T50" fmla="*/ 138 w 1054"/>
                  <a:gd name="T51" fmla="*/ 9 h 398"/>
                  <a:gd name="T52" fmla="*/ 112 w 1054"/>
                  <a:gd name="T53" fmla="*/ 21 h 398"/>
                  <a:gd name="T54" fmla="*/ 86 w 1054"/>
                  <a:gd name="T55" fmla="*/ 35 h 398"/>
                  <a:gd name="T56" fmla="*/ 63 w 1054"/>
                  <a:gd name="T57" fmla="*/ 54 h 398"/>
                  <a:gd name="T58" fmla="*/ 43 w 1054"/>
                  <a:gd name="T59" fmla="*/ 76 h 398"/>
                  <a:gd name="T60" fmla="*/ 26 w 1054"/>
                  <a:gd name="T61" fmla="*/ 100 h 398"/>
                  <a:gd name="T62" fmla="*/ 14 w 1054"/>
                  <a:gd name="T63" fmla="*/ 127 h 398"/>
                  <a:gd name="T64" fmla="*/ 5 w 1054"/>
                  <a:gd name="T65" fmla="*/ 155 h 398"/>
                  <a:gd name="T66" fmla="*/ 0 w 1054"/>
                  <a:gd name="T67" fmla="*/ 184 h 398"/>
                  <a:gd name="T68" fmla="*/ 0 w 1054"/>
                  <a:gd name="T69" fmla="*/ 213 h 398"/>
                  <a:gd name="T70" fmla="*/ 5 w 1054"/>
                  <a:gd name="T71" fmla="*/ 242 h 398"/>
                  <a:gd name="T72" fmla="*/ 14 w 1054"/>
                  <a:gd name="T73" fmla="*/ 270 h 398"/>
                  <a:gd name="T74" fmla="*/ 26 w 1054"/>
                  <a:gd name="T75" fmla="*/ 297 h 398"/>
                  <a:gd name="T76" fmla="*/ 43 w 1054"/>
                  <a:gd name="T77" fmla="*/ 321 h 398"/>
                  <a:gd name="T78" fmla="*/ 63 w 1054"/>
                  <a:gd name="T79" fmla="*/ 343 h 398"/>
                  <a:gd name="T80" fmla="*/ 86 w 1054"/>
                  <a:gd name="T81" fmla="*/ 362 h 398"/>
                  <a:gd name="T82" fmla="*/ 112 w 1054"/>
                  <a:gd name="T83" fmla="*/ 376 h 398"/>
                  <a:gd name="T84" fmla="*/ 138 w 1054"/>
                  <a:gd name="T85" fmla="*/ 388 h 398"/>
                  <a:gd name="T86" fmla="*/ 167 w 1054"/>
                  <a:gd name="T87" fmla="*/ 395 h 398"/>
                  <a:gd name="T88" fmla="*/ 198 w 1054"/>
                  <a:gd name="T89" fmla="*/ 39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ln w="19050">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a:defRPr/>
                </a:pPr>
                <a:endParaRPr lang="en-US"/>
              </a:p>
            </p:txBody>
          </p:sp>
        </p:grpSp>
        <p:grpSp>
          <p:nvGrpSpPr>
            <p:cNvPr id="4" name="Group 33"/>
            <p:cNvGrpSpPr>
              <a:grpSpLocks/>
            </p:cNvGrpSpPr>
            <p:nvPr/>
          </p:nvGrpSpPr>
          <p:grpSpPr bwMode="auto">
            <a:xfrm>
              <a:off x="5054897" y="5935999"/>
              <a:ext cx="1000125" cy="334963"/>
              <a:chOff x="5030087" y="2849010"/>
              <a:chExt cx="1000125" cy="334963"/>
            </a:xfrm>
          </p:grpSpPr>
          <p:sp>
            <p:nvSpPr>
              <p:cNvPr id="21521" name="TextBox 34"/>
              <p:cNvSpPr txBox="1">
                <a:spLocks noChangeArrowheads="1"/>
              </p:cNvSpPr>
              <p:nvPr/>
            </p:nvSpPr>
            <p:spPr bwMode="auto">
              <a:xfrm>
                <a:off x="5233854" y="2897280"/>
                <a:ext cx="609600" cy="215444"/>
              </a:xfrm>
              <a:prstGeom prst="rect">
                <a:avLst/>
              </a:prstGeom>
              <a:noFill/>
              <a:ln w="9525">
                <a:noFill/>
                <a:miter lim="800000"/>
                <a:headEnd/>
                <a:tailEnd/>
              </a:ln>
            </p:spPr>
            <p:txBody>
              <a:bodyPr tIns="0" bIns="0">
                <a:spAutoFit/>
              </a:bodyPr>
              <a:lstStyle/>
              <a:p>
                <a:pPr algn="ctr"/>
                <a:r>
                  <a:rPr lang="en-US" sz="1400">
                    <a:latin typeface="Calibri" pitchFamily="34" charset="0"/>
                  </a:rPr>
                  <a:t>end</a:t>
                </a:r>
              </a:p>
            </p:txBody>
          </p:sp>
          <p:sp>
            <p:nvSpPr>
              <p:cNvPr id="36" name="Freeform 13"/>
              <p:cNvSpPr>
                <a:spLocks/>
              </p:cNvSpPr>
              <p:nvPr/>
            </p:nvSpPr>
            <p:spPr bwMode="auto">
              <a:xfrm>
                <a:off x="5029538" y="2848904"/>
                <a:ext cx="999991" cy="335069"/>
              </a:xfrm>
              <a:custGeom>
                <a:avLst/>
                <a:gdLst>
                  <a:gd name="T0" fmla="*/ 198 w 1054"/>
                  <a:gd name="T1" fmla="*/ 397 h 398"/>
                  <a:gd name="T2" fmla="*/ 855 w 1054"/>
                  <a:gd name="T3" fmla="*/ 397 h 398"/>
                  <a:gd name="T4" fmla="*/ 884 w 1054"/>
                  <a:gd name="T5" fmla="*/ 395 h 398"/>
                  <a:gd name="T6" fmla="*/ 914 w 1054"/>
                  <a:gd name="T7" fmla="*/ 388 h 398"/>
                  <a:gd name="T8" fmla="*/ 941 w 1054"/>
                  <a:gd name="T9" fmla="*/ 376 h 398"/>
                  <a:gd name="T10" fmla="*/ 967 w 1054"/>
                  <a:gd name="T11" fmla="*/ 362 h 398"/>
                  <a:gd name="T12" fmla="*/ 990 w 1054"/>
                  <a:gd name="T13" fmla="*/ 343 h 398"/>
                  <a:gd name="T14" fmla="*/ 1010 w 1054"/>
                  <a:gd name="T15" fmla="*/ 321 h 398"/>
                  <a:gd name="T16" fmla="*/ 1027 w 1054"/>
                  <a:gd name="T17" fmla="*/ 297 h 398"/>
                  <a:gd name="T18" fmla="*/ 1039 w 1054"/>
                  <a:gd name="T19" fmla="*/ 270 h 398"/>
                  <a:gd name="T20" fmla="*/ 1048 w 1054"/>
                  <a:gd name="T21" fmla="*/ 242 h 398"/>
                  <a:gd name="T22" fmla="*/ 1053 w 1054"/>
                  <a:gd name="T23" fmla="*/ 213 h 398"/>
                  <a:gd name="T24" fmla="*/ 1053 w 1054"/>
                  <a:gd name="T25" fmla="*/ 184 h 398"/>
                  <a:gd name="T26" fmla="*/ 1048 w 1054"/>
                  <a:gd name="T27" fmla="*/ 155 h 398"/>
                  <a:gd name="T28" fmla="*/ 1039 w 1054"/>
                  <a:gd name="T29" fmla="*/ 127 h 398"/>
                  <a:gd name="T30" fmla="*/ 1027 w 1054"/>
                  <a:gd name="T31" fmla="*/ 100 h 398"/>
                  <a:gd name="T32" fmla="*/ 1010 w 1054"/>
                  <a:gd name="T33" fmla="*/ 76 h 398"/>
                  <a:gd name="T34" fmla="*/ 990 w 1054"/>
                  <a:gd name="T35" fmla="*/ 54 h 398"/>
                  <a:gd name="T36" fmla="*/ 967 w 1054"/>
                  <a:gd name="T37" fmla="*/ 35 h 398"/>
                  <a:gd name="T38" fmla="*/ 941 w 1054"/>
                  <a:gd name="T39" fmla="*/ 21 h 398"/>
                  <a:gd name="T40" fmla="*/ 914 w 1054"/>
                  <a:gd name="T41" fmla="*/ 9 h 398"/>
                  <a:gd name="T42" fmla="*/ 884 w 1054"/>
                  <a:gd name="T43" fmla="*/ 2 h 398"/>
                  <a:gd name="T44" fmla="*/ 855 w 1054"/>
                  <a:gd name="T45" fmla="*/ 0 h 398"/>
                  <a:gd name="T46" fmla="*/ 198 w 1054"/>
                  <a:gd name="T47" fmla="*/ 0 h 398"/>
                  <a:gd name="T48" fmla="*/ 167 w 1054"/>
                  <a:gd name="T49" fmla="*/ 2 h 398"/>
                  <a:gd name="T50" fmla="*/ 138 w 1054"/>
                  <a:gd name="T51" fmla="*/ 9 h 398"/>
                  <a:gd name="T52" fmla="*/ 112 w 1054"/>
                  <a:gd name="T53" fmla="*/ 21 h 398"/>
                  <a:gd name="T54" fmla="*/ 86 w 1054"/>
                  <a:gd name="T55" fmla="*/ 35 h 398"/>
                  <a:gd name="T56" fmla="*/ 63 w 1054"/>
                  <a:gd name="T57" fmla="*/ 54 h 398"/>
                  <a:gd name="T58" fmla="*/ 43 w 1054"/>
                  <a:gd name="T59" fmla="*/ 76 h 398"/>
                  <a:gd name="T60" fmla="*/ 26 w 1054"/>
                  <a:gd name="T61" fmla="*/ 100 h 398"/>
                  <a:gd name="T62" fmla="*/ 14 w 1054"/>
                  <a:gd name="T63" fmla="*/ 127 h 398"/>
                  <a:gd name="T64" fmla="*/ 5 w 1054"/>
                  <a:gd name="T65" fmla="*/ 155 h 398"/>
                  <a:gd name="T66" fmla="*/ 0 w 1054"/>
                  <a:gd name="T67" fmla="*/ 184 h 398"/>
                  <a:gd name="T68" fmla="*/ 0 w 1054"/>
                  <a:gd name="T69" fmla="*/ 213 h 398"/>
                  <a:gd name="T70" fmla="*/ 5 w 1054"/>
                  <a:gd name="T71" fmla="*/ 242 h 398"/>
                  <a:gd name="T72" fmla="*/ 14 w 1054"/>
                  <a:gd name="T73" fmla="*/ 270 h 398"/>
                  <a:gd name="T74" fmla="*/ 26 w 1054"/>
                  <a:gd name="T75" fmla="*/ 297 h 398"/>
                  <a:gd name="T76" fmla="*/ 43 w 1054"/>
                  <a:gd name="T77" fmla="*/ 321 h 398"/>
                  <a:gd name="T78" fmla="*/ 63 w 1054"/>
                  <a:gd name="T79" fmla="*/ 343 h 398"/>
                  <a:gd name="T80" fmla="*/ 86 w 1054"/>
                  <a:gd name="T81" fmla="*/ 362 h 398"/>
                  <a:gd name="T82" fmla="*/ 112 w 1054"/>
                  <a:gd name="T83" fmla="*/ 376 h 398"/>
                  <a:gd name="T84" fmla="*/ 138 w 1054"/>
                  <a:gd name="T85" fmla="*/ 388 h 398"/>
                  <a:gd name="T86" fmla="*/ 167 w 1054"/>
                  <a:gd name="T87" fmla="*/ 395 h 398"/>
                  <a:gd name="T88" fmla="*/ 198 w 1054"/>
                  <a:gd name="T89" fmla="*/ 39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ln w="19050">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a:defRPr/>
                </a:pPr>
                <a:endParaRPr lang="en-US"/>
              </a:p>
            </p:txBody>
          </p:sp>
        </p:grpSp>
      </p:gr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smtClean="0"/>
              <a:t>The </a:t>
            </a:r>
            <a:r>
              <a:rPr lang="en-US" b="1" smtClean="0"/>
              <a:t>Sequence</a:t>
            </a:r>
            <a:r>
              <a:rPr lang="en-US" smtClean="0"/>
              <a:t> control structure </a:t>
            </a:r>
          </a:p>
        </p:txBody>
      </p:sp>
      <p:sp>
        <p:nvSpPr>
          <p:cNvPr id="3" name="Content Placeholder 2"/>
          <p:cNvSpPr>
            <a:spLocks noGrp="1"/>
          </p:cNvSpPr>
          <p:nvPr>
            <p:ph idx="1"/>
          </p:nvPr>
        </p:nvSpPr>
        <p:spPr>
          <a:xfrm>
            <a:off x="460375" y="2101850"/>
            <a:ext cx="5281613" cy="1673225"/>
          </a:xfrm>
        </p:spPr>
        <p:style>
          <a:lnRef idx="2">
            <a:schemeClr val="accent1"/>
          </a:lnRef>
          <a:fillRef idx="1">
            <a:schemeClr val="lt1"/>
          </a:fillRef>
          <a:effectRef idx="0">
            <a:schemeClr val="accent1"/>
          </a:effectRef>
          <a:fontRef idx="minor">
            <a:schemeClr val="dk1"/>
          </a:fontRef>
        </p:style>
        <p:txBody>
          <a:bodyPr/>
          <a:lstStyle/>
          <a:p>
            <a:pPr eaLnBrk="1" hangingPunct="1">
              <a:buFont typeface="Wingdings" pitchFamily="2" charset="2"/>
              <a:buNone/>
              <a:defRPr/>
            </a:pPr>
            <a:r>
              <a:rPr lang="en-US" sz="2000" b="1" dirty="0" smtClean="0">
                <a:latin typeface="Courier New" pitchFamily="49" charset="0"/>
                <a:cs typeface="Courier New" pitchFamily="49" charset="0"/>
              </a:rPr>
              <a:t>Begin</a:t>
            </a:r>
          </a:p>
          <a:p>
            <a:pPr eaLnBrk="1" hangingPunct="1">
              <a:buFont typeface="Wingdings" pitchFamily="2" charset="2"/>
              <a:buNone/>
              <a:defRPr/>
            </a:pPr>
            <a:r>
              <a:rPr lang="en-US" sz="2000" b="1" dirty="0" smtClean="0">
                <a:latin typeface="Courier New" pitchFamily="49" charset="0"/>
                <a:cs typeface="Courier New" pitchFamily="49" charset="0"/>
              </a:rPr>
              <a:t>	read birth year</a:t>
            </a:r>
          </a:p>
          <a:p>
            <a:pPr eaLnBrk="1" hangingPunct="1">
              <a:buFont typeface="Wingdings" pitchFamily="2" charset="2"/>
              <a:buNone/>
              <a:defRPr/>
            </a:pPr>
            <a:r>
              <a:rPr lang="en-US" sz="2000" b="1" dirty="0" smtClean="0">
                <a:latin typeface="Courier New" pitchFamily="49" charset="0"/>
                <a:cs typeface="Courier New" pitchFamily="49" charset="0"/>
              </a:rPr>
              <a:t>	age = current year – birth year</a:t>
            </a:r>
          </a:p>
          <a:p>
            <a:pPr eaLnBrk="1" hangingPunct="1">
              <a:buFont typeface="Wingdings" pitchFamily="2" charset="2"/>
              <a:buNone/>
              <a:defRPr/>
            </a:pPr>
            <a:r>
              <a:rPr lang="en-US" sz="2000" b="1" dirty="0" smtClean="0">
                <a:latin typeface="Courier New" pitchFamily="49" charset="0"/>
                <a:cs typeface="Courier New" pitchFamily="49" charset="0"/>
              </a:rPr>
              <a:t>	display age</a:t>
            </a:r>
          </a:p>
          <a:p>
            <a:pPr eaLnBrk="1" hangingPunct="1">
              <a:buFont typeface="Wingdings" pitchFamily="2" charset="2"/>
              <a:buNone/>
              <a:defRPr/>
            </a:pPr>
            <a:r>
              <a:rPr lang="en-US" sz="2000" b="1" dirty="0" smtClean="0">
                <a:latin typeface="Courier New" pitchFamily="49" charset="0"/>
                <a:cs typeface="Courier New" pitchFamily="49" charset="0"/>
              </a:rPr>
              <a:t>End</a:t>
            </a:r>
          </a:p>
          <a:p>
            <a:pPr eaLnBrk="1" hangingPunct="1">
              <a:buFont typeface="Wingdings" pitchFamily="2" charset="2"/>
              <a:buNone/>
              <a:defRPr/>
            </a:pPr>
            <a:r>
              <a:rPr lang="en-US" sz="2400" dirty="0" smtClean="0">
                <a:latin typeface="Courier New" pitchFamily="49" charset="0"/>
                <a:cs typeface="Courier New" pitchFamily="49" charset="0"/>
              </a:rPr>
              <a:t>	</a:t>
            </a:r>
            <a:endParaRPr lang="en-US" sz="2400" dirty="0">
              <a:latin typeface="Courier New" pitchFamily="49" charset="0"/>
              <a:cs typeface="Courier New" pitchFamily="49" charset="0"/>
            </a:endParaRPr>
          </a:p>
        </p:txBody>
      </p:sp>
      <p:sp>
        <p:nvSpPr>
          <p:cNvPr id="31" name="TextBox 30"/>
          <p:cNvSpPr txBox="1"/>
          <p:nvPr/>
        </p:nvSpPr>
        <p:spPr>
          <a:xfrm>
            <a:off x="488950" y="1360488"/>
            <a:ext cx="5210175" cy="461962"/>
          </a:xfrm>
          <a:prstGeom prst="rect">
            <a:avLst/>
          </a:prstGeom>
          <a:solidFill>
            <a:schemeClr val="accent1"/>
          </a:solidFill>
        </p:spPr>
        <p:style>
          <a:lnRef idx="2">
            <a:schemeClr val="accent1"/>
          </a:lnRef>
          <a:fillRef idx="1">
            <a:schemeClr val="lt1"/>
          </a:fillRef>
          <a:effectRef idx="0">
            <a:schemeClr val="accent1"/>
          </a:effectRef>
          <a:fontRef idx="minor">
            <a:schemeClr val="dk1"/>
          </a:fontRef>
        </p:style>
        <p:txBody>
          <a:bodyPr>
            <a:spAutoFit/>
          </a:bodyPr>
          <a:lstStyle/>
          <a:p>
            <a:pPr>
              <a:defRPr/>
            </a:pPr>
            <a:r>
              <a:rPr lang="en-US" dirty="0">
                <a:solidFill>
                  <a:schemeClr val="bg1"/>
                </a:solidFill>
              </a:rPr>
              <a:t>Problem: calculate a person’s age</a:t>
            </a:r>
          </a:p>
        </p:txBody>
      </p:sp>
      <p:grpSp>
        <p:nvGrpSpPr>
          <p:cNvPr id="2" name="Group 44"/>
          <p:cNvGrpSpPr>
            <a:grpSpLocks/>
          </p:cNvGrpSpPr>
          <p:nvPr/>
        </p:nvGrpSpPr>
        <p:grpSpPr bwMode="auto">
          <a:xfrm>
            <a:off x="6283325" y="2097088"/>
            <a:ext cx="1903413" cy="3440112"/>
            <a:chOff x="6283856" y="2097645"/>
            <a:chExt cx="1903216" cy="3439670"/>
          </a:xfrm>
        </p:grpSpPr>
        <p:sp>
          <p:nvSpPr>
            <p:cNvPr id="22535" name="Line 9"/>
            <p:cNvSpPr>
              <a:spLocks noChangeShapeType="1"/>
            </p:cNvSpPr>
            <p:nvPr/>
          </p:nvSpPr>
          <p:spPr bwMode="auto">
            <a:xfrm>
              <a:off x="7239958" y="2437290"/>
              <a:ext cx="7528" cy="328992"/>
            </a:xfrm>
            <a:prstGeom prst="line">
              <a:avLst/>
            </a:prstGeom>
            <a:noFill/>
            <a:ln w="9525">
              <a:solidFill>
                <a:schemeClr val="tx1"/>
              </a:solidFill>
              <a:miter lim="800000"/>
              <a:headEnd/>
              <a:tailEnd type="triangle" w="med" len="med"/>
            </a:ln>
          </p:spPr>
          <p:txBody>
            <a:bodyPr wrap="none"/>
            <a:lstStyle/>
            <a:p>
              <a:endParaRPr lang="en-US"/>
            </a:p>
          </p:txBody>
        </p:sp>
        <p:sp>
          <p:nvSpPr>
            <p:cNvPr id="22536" name="Line 9"/>
            <p:cNvSpPr>
              <a:spLocks noChangeShapeType="1"/>
            </p:cNvSpPr>
            <p:nvPr/>
          </p:nvSpPr>
          <p:spPr bwMode="auto">
            <a:xfrm>
              <a:off x="7222231" y="3153237"/>
              <a:ext cx="7528" cy="328992"/>
            </a:xfrm>
            <a:prstGeom prst="line">
              <a:avLst/>
            </a:prstGeom>
            <a:noFill/>
            <a:ln w="9525">
              <a:solidFill>
                <a:schemeClr val="tx1"/>
              </a:solidFill>
              <a:miter lim="800000"/>
              <a:headEnd/>
              <a:tailEnd type="triangle" w="med" len="med"/>
            </a:ln>
          </p:spPr>
          <p:txBody>
            <a:bodyPr wrap="none"/>
            <a:lstStyle/>
            <a:p>
              <a:endParaRPr lang="en-US"/>
            </a:p>
          </p:txBody>
        </p:sp>
        <p:grpSp>
          <p:nvGrpSpPr>
            <p:cNvPr id="4" name="Group 13"/>
            <p:cNvGrpSpPr>
              <a:grpSpLocks/>
            </p:cNvGrpSpPr>
            <p:nvPr/>
          </p:nvGrpSpPr>
          <p:grpSpPr bwMode="auto">
            <a:xfrm>
              <a:off x="6305109" y="2778642"/>
              <a:ext cx="1881963" cy="357962"/>
              <a:chOff x="6124356" y="2693582"/>
              <a:chExt cx="1881963" cy="357962"/>
            </a:xfrm>
          </p:grpSpPr>
          <p:sp>
            <p:nvSpPr>
              <p:cNvPr id="12" name="AutoShape 7"/>
              <p:cNvSpPr>
                <a:spLocks noChangeArrowheads="1"/>
              </p:cNvSpPr>
              <p:nvPr/>
            </p:nvSpPr>
            <p:spPr bwMode="auto">
              <a:xfrm>
                <a:off x="6123739" y="2693534"/>
                <a:ext cx="1882580" cy="358729"/>
              </a:xfrm>
              <a:prstGeom prst="flowChartInputOutpu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sp>
            <p:nvSpPr>
              <p:cNvPr id="13" name="Text Box 7"/>
              <p:cNvSpPr txBox="1">
                <a:spLocks noChangeArrowheads="1"/>
              </p:cNvSpPr>
              <p:nvPr/>
            </p:nvSpPr>
            <p:spPr bwMode="auto">
              <a:xfrm>
                <a:off x="6357077" y="2710995"/>
                <a:ext cx="1420666" cy="338094"/>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en-US" sz="1600" dirty="0">
                    <a:latin typeface="Calibri" pitchFamily="34" charset="0"/>
                  </a:rPr>
                  <a:t>read birth year</a:t>
                </a:r>
              </a:p>
            </p:txBody>
          </p:sp>
        </p:grpSp>
        <p:sp>
          <p:nvSpPr>
            <p:cNvPr id="18" name="Text Box 7"/>
            <p:cNvSpPr txBox="1">
              <a:spLocks noChangeArrowheads="1"/>
            </p:cNvSpPr>
            <p:nvPr/>
          </p:nvSpPr>
          <p:spPr bwMode="auto">
            <a:xfrm>
              <a:off x="6283856" y="3532561"/>
              <a:ext cx="1888929" cy="584125"/>
            </a:xfrm>
            <a:prstGeom prst="rect">
              <a:avLst/>
            </a:prstGeom>
            <a:ln>
              <a:headEnd/>
              <a:tailEnd/>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sz="1600" dirty="0">
                  <a:latin typeface="Calibri" pitchFamily="34" charset="0"/>
                </a:rPr>
                <a:t>Age = current year – birth year </a:t>
              </a:r>
            </a:p>
          </p:txBody>
        </p:sp>
        <p:sp>
          <p:nvSpPr>
            <p:cNvPr id="22539" name="Line 9"/>
            <p:cNvSpPr>
              <a:spLocks noChangeShapeType="1"/>
            </p:cNvSpPr>
            <p:nvPr/>
          </p:nvSpPr>
          <p:spPr bwMode="auto">
            <a:xfrm>
              <a:off x="7225769" y="4092479"/>
              <a:ext cx="7528" cy="328992"/>
            </a:xfrm>
            <a:prstGeom prst="line">
              <a:avLst/>
            </a:prstGeom>
            <a:noFill/>
            <a:ln w="9525">
              <a:solidFill>
                <a:schemeClr val="tx1"/>
              </a:solidFill>
              <a:miter lim="800000"/>
              <a:headEnd/>
              <a:tailEnd type="triangle" w="med" len="med"/>
            </a:ln>
          </p:spPr>
          <p:txBody>
            <a:bodyPr wrap="none"/>
            <a:lstStyle/>
            <a:p>
              <a:endParaRPr lang="en-US"/>
            </a:p>
          </p:txBody>
        </p:sp>
        <p:sp>
          <p:nvSpPr>
            <p:cNvPr id="22540" name="Line 9"/>
            <p:cNvSpPr>
              <a:spLocks noChangeShapeType="1"/>
            </p:cNvSpPr>
            <p:nvPr/>
          </p:nvSpPr>
          <p:spPr bwMode="auto">
            <a:xfrm>
              <a:off x="7222239" y="4843755"/>
              <a:ext cx="7528" cy="328992"/>
            </a:xfrm>
            <a:prstGeom prst="line">
              <a:avLst/>
            </a:prstGeom>
            <a:noFill/>
            <a:ln w="9525">
              <a:solidFill>
                <a:schemeClr val="tx1"/>
              </a:solidFill>
              <a:miter lim="800000"/>
              <a:headEnd/>
              <a:tailEnd type="triangle" w="med" len="med"/>
            </a:ln>
          </p:spPr>
          <p:txBody>
            <a:bodyPr wrap="none"/>
            <a:lstStyle/>
            <a:p>
              <a:endParaRPr lang="en-US"/>
            </a:p>
          </p:txBody>
        </p:sp>
        <p:grpSp>
          <p:nvGrpSpPr>
            <p:cNvPr id="5" name="Group 31"/>
            <p:cNvGrpSpPr>
              <a:grpSpLocks/>
            </p:cNvGrpSpPr>
            <p:nvPr/>
          </p:nvGrpSpPr>
          <p:grpSpPr bwMode="auto">
            <a:xfrm>
              <a:off x="6298023" y="4451497"/>
              <a:ext cx="1881963" cy="357962"/>
              <a:chOff x="6124356" y="2693582"/>
              <a:chExt cx="1881963" cy="357962"/>
            </a:xfrm>
          </p:grpSpPr>
          <p:sp>
            <p:nvSpPr>
              <p:cNvPr id="33" name="AutoShape 7"/>
              <p:cNvSpPr>
                <a:spLocks noChangeArrowheads="1"/>
              </p:cNvSpPr>
              <p:nvPr/>
            </p:nvSpPr>
            <p:spPr bwMode="auto">
              <a:xfrm>
                <a:off x="6124476" y="2693690"/>
                <a:ext cx="1882580" cy="357142"/>
              </a:xfrm>
              <a:prstGeom prst="flowChartInputOutpu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defRPr/>
                </a:pPr>
                <a:endParaRPr lang="en-US"/>
              </a:p>
            </p:txBody>
          </p:sp>
          <p:sp>
            <p:nvSpPr>
              <p:cNvPr id="34" name="Text Box 7"/>
              <p:cNvSpPr txBox="1">
                <a:spLocks noChangeArrowheads="1"/>
              </p:cNvSpPr>
              <p:nvPr/>
            </p:nvSpPr>
            <p:spPr bwMode="auto">
              <a:xfrm>
                <a:off x="6507023" y="2709563"/>
                <a:ext cx="1120659" cy="338095"/>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a:spAutoFit/>
              </a:bodyPr>
              <a:lstStyle/>
              <a:p>
                <a:pPr algn="ctr">
                  <a:defRPr/>
                </a:pPr>
                <a:r>
                  <a:rPr lang="en-US" sz="1600" dirty="0">
                    <a:latin typeface="Calibri" pitchFamily="34" charset="0"/>
                  </a:rPr>
                  <a:t>Display age</a:t>
                </a:r>
              </a:p>
            </p:txBody>
          </p:sp>
        </p:grpSp>
        <p:grpSp>
          <p:nvGrpSpPr>
            <p:cNvPr id="6" name="Group 38"/>
            <p:cNvGrpSpPr>
              <a:grpSpLocks/>
            </p:cNvGrpSpPr>
            <p:nvPr/>
          </p:nvGrpSpPr>
          <p:grpSpPr bwMode="auto">
            <a:xfrm>
              <a:off x="6713575" y="2097645"/>
              <a:ext cx="1000125" cy="334963"/>
              <a:chOff x="5030087" y="2849010"/>
              <a:chExt cx="1000125" cy="334963"/>
            </a:xfrm>
          </p:grpSpPr>
          <p:sp>
            <p:nvSpPr>
              <p:cNvPr id="22546" name="TextBox 39"/>
              <p:cNvSpPr txBox="1">
                <a:spLocks noChangeArrowheads="1"/>
              </p:cNvSpPr>
              <p:nvPr/>
            </p:nvSpPr>
            <p:spPr bwMode="auto">
              <a:xfrm>
                <a:off x="5233854" y="2897280"/>
                <a:ext cx="609600" cy="215444"/>
              </a:xfrm>
              <a:prstGeom prst="rect">
                <a:avLst/>
              </a:prstGeom>
              <a:noFill/>
              <a:ln w="9525">
                <a:noFill/>
                <a:miter lim="800000"/>
                <a:headEnd/>
                <a:tailEnd/>
              </a:ln>
            </p:spPr>
            <p:txBody>
              <a:bodyPr tIns="0" bIns="0">
                <a:spAutoFit/>
              </a:bodyPr>
              <a:lstStyle/>
              <a:p>
                <a:r>
                  <a:rPr lang="en-US" sz="1400">
                    <a:latin typeface="Calibri" pitchFamily="34" charset="0"/>
                  </a:rPr>
                  <a:t>begin</a:t>
                </a:r>
              </a:p>
            </p:txBody>
          </p:sp>
          <p:sp>
            <p:nvSpPr>
              <p:cNvPr id="41" name="Freeform 13"/>
              <p:cNvSpPr>
                <a:spLocks/>
              </p:cNvSpPr>
              <p:nvPr/>
            </p:nvSpPr>
            <p:spPr bwMode="auto">
              <a:xfrm>
                <a:off x="5030537" y="2849010"/>
                <a:ext cx="1000021" cy="334919"/>
              </a:xfrm>
              <a:custGeom>
                <a:avLst/>
                <a:gdLst>
                  <a:gd name="T0" fmla="*/ 198 w 1054"/>
                  <a:gd name="T1" fmla="*/ 397 h 398"/>
                  <a:gd name="T2" fmla="*/ 855 w 1054"/>
                  <a:gd name="T3" fmla="*/ 397 h 398"/>
                  <a:gd name="T4" fmla="*/ 884 w 1054"/>
                  <a:gd name="T5" fmla="*/ 395 h 398"/>
                  <a:gd name="T6" fmla="*/ 914 w 1054"/>
                  <a:gd name="T7" fmla="*/ 388 h 398"/>
                  <a:gd name="T8" fmla="*/ 941 w 1054"/>
                  <a:gd name="T9" fmla="*/ 376 h 398"/>
                  <a:gd name="T10" fmla="*/ 967 w 1054"/>
                  <a:gd name="T11" fmla="*/ 362 h 398"/>
                  <a:gd name="T12" fmla="*/ 990 w 1054"/>
                  <a:gd name="T13" fmla="*/ 343 h 398"/>
                  <a:gd name="T14" fmla="*/ 1010 w 1054"/>
                  <a:gd name="T15" fmla="*/ 321 h 398"/>
                  <a:gd name="T16" fmla="*/ 1027 w 1054"/>
                  <a:gd name="T17" fmla="*/ 297 h 398"/>
                  <a:gd name="T18" fmla="*/ 1039 w 1054"/>
                  <a:gd name="T19" fmla="*/ 270 h 398"/>
                  <a:gd name="T20" fmla="*/ 1048 w 1054"/>
                  <a:gd name="T21" fmla="*/ 242 h 398"/>
                  <a:gd name="T22" fmla="*/ 1053 w 1054"/>
                  <a:gd name="T23" fmla="*/ 213 h 398"/>
                  <a:gd name="T24" fmla="*/ 1053 w 1054"/>
                  <a:gd name="T25" fmla="*/ 184 h 398"/>
                  <a:gd name="T26" fmla="*/ 1048 w 1054"/>
                  <a:gd name="T27" fmla="*/ 155 h 398"/>
                  <a:gd name="T28" fmla="*/ 1039 w 1054"/>
                  <a:gd name="T29" fmla="*/ 127 h 398"/>
                  <a:gd name="T30" fmla="*/ 1027 w 1054"/>
                  <a:gd name="T31" fmla="*/ 100 h 398"/>
                  <a:gd name="T32" fmla="*/ 1010 w 1054"/>
                  <a:gd name="T33" fmla="*/ 76 h 398"/>
                  <a:gd name="T34" fmla="*/ 990 w 1054"/>
                  <a:gd name="T35" fmla="*/ 54 h 398"/>
                  <a:gd name="T36" fmla="*/ 967 w 1054"/>
                  <a:gd name="T37" fmla="*/ 35 h 398"/>
                  <a:gd name="T38" fmla="*/ 941 w 1054"/>
                  <a:gd name="T39" fmla="*/ 21 h 398"/>
                  <a:gd name="T40" fmla="*/ 914 w 1054"/>
                  <a:gd name="T41" fmla="*/ 9 h 398"/>
                  <a:gd name="T42" fmla="*/ 884 w 1054"/>
                  <a:gd name="T43" fmla="*/ 2 h 398"/>
                  <a:gd name="T44" fmla="*/ 855 w 1054"/>
                  <a:gd name="T45" fmla="*/ 0 h 398"/>
                  <a:gd name="T46" fmla="*/ 198 w 1054"/>
                  <a:gd name="T47" fmla="*/ 0 h 398"/>
                  <a:gd name="T48" fmla="*/ 167 w 1054"/>
                  <a:gd name="T49" fmla="*/ 2 h 398"/>
                  <a:gd name="T50" fmla="*/ 138 w 1054"/>
                  <a:gd name="T51" fmla="*/ 9 h 398"/>
                  <a:gd name="T52" fmla="*/ 112 w 1054"/>
                  <a:gd name="T53" fmla="*/ 21 h 398"/>
                  <a:gd name="T54" fmla="*/ 86 w 1054"/>
                  <a:gd name="T55" fmla="*/ 35 h 398"/>
                  <a:gd name="T56" fmla="*/ 63 w 1054"/>
                  <a:gd name="T57" fmla="*/ 54 h 398"/>
                  <a:gd name="T58" fmla="*/ 43 w 1054"/>
                  <a:gd name="T59" fmla="*/ 76 h 398"/>
                  <a:gd name="T60" fmla="*/ 26 w 1054"/>
                  <a:gd name="T61" fmla="*/ 100 h 398"/>
                  <a:gd name="T62" fmla="*/ 14 w 1054"/>
                  <a:gd name="T63" fmla="*/ 127 h 398"/>
                  <a:gd name="T64" fmla="*/ 5 w 1054"/>
                  <a:gd name="T65" fmla="*/ 155 h 398"/>
                  <a:gd name="T66" fmla="*/ 0 w 1054"/>
                  <a:gd name="T67" fmla="*/ 184 h 398"/>
                  <a:gd name="T68" fmla="*/ 0 w 1054"/>
                  <a:gd name="T69" fmla="*/ 213 h 398"/>
                  <a:gd name="T70" fmla="*/ 5 w 1054"/>
                  <a:gd name="T71" fmla="*/ 242 h 398"/>
                  <a:gd name="T72" fmla="*/ 14 w 1054"/>
                  <a:gd name="T73" fmla="*/ 270 h 398"/>
                  <a:gd name="T74" fmla="*/ 26 w 1054"/>
                  <a:gd name="T75" fmla="*/ 297 h 398"/>
                  <a:gd name="T76" fmla="*/ 43 w 1054"/>
                  <a:gd name="T77" fmla="*/ 321 h 398"/>
                  <a:gd name="T78" fmla="*/ 63 w 1054"/>
                  <a:gd name="T79" fmla="*/ 343 h 398"/>
                  <a:gd name="T80" fmla="*/ 86 w 1054"/>
                  <a:gd name="T81" fmla="*/ 362 h 398"/>
                  <a:gd name="T82" fmla="*/ 112 w 1054"/>
                  <a:gd name="T83" fmla="*/ 376 h 398"/>
                  <a:gd name="T84" fmla="*/ 138 w 1054"/>
                  <a:gd name="T85" fmla="*/ 388 h 398"/>
                  <a:gd name="T86" fmla="*/ 167 w 1054"/>
                  <a:gd name="T87" fmla="*/ 395 h 398"/>
                  <a:gd name="T88" fmla="*/ 198 w 1054"/>
                  <a:gd name="T89" fmla="*/ 39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ln w="19050">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a:defRPr/>
                </a:pPr>
                <a:endParaRPr lang="en-US"/>
              </a:p>
            </p:txBody>
          </p:sp>
        </p:grpSp>
        <p:grpSp>
          <p:nvGrpSpPr>
            <p:cNvPr id="7" name="Group 41"/>
            <p:cNvGrpSpPr>
              <a:grpSpLocks/>
            </p:cNvGrpSpPr>
            <p:nvPr/>
          </p:nvGrpSpPr>
          <p:grpSpPr bwMode="auto">
            <a:xfrm>
              <a:off x="6734840" y="5202352"/>
              <a:ext cx="1000125" cy="334963"/>
              <a:chOff x="5030087" y="2849010"/>
              <a:chExt cx="1000125" cy="334963"/>
            </a:xfrm>
          </p:grpSpPr>
          <p:sp>
            <p:nvSpPr>
              <p:cNvPr id="22544" name="TextBox 42"/>
              <p:cNvSpPr txBox="1">
                <a:spLocks noChangeArrowheads="1"/>
              </p:cNvSpPr>
              <p:nvPr/>
            </p:nvSpPr>
            <p:spPr bwMode="auto">
              <a:xfrm>
                <a:off x="5233854" y="2897280"/>
                <a:ext cx="609600" cy="215444"/>
              </a:xfrm>
              <a:prstGeom prst="rect">
                <a:avLst/>
              </a:prstGeom>
              <a:noFill/>
              <a:ln w="9525">
                <a:noFill/>
                <a:miter lim="800000"/>
                <a:headEnd/>
                <a:tailEnd/>
              </a:ln>
            </p:spPr>
            <p:txBody>
              <a:bodyPr tIns="0" bIns="0">
                <a:spAutoFit/>
              </a:bodyPr>
              <a:lstStyle/>
              <a:p>
                <a:pPr algn="ctr"/>
                <a:r>
                  <a:rPr lang="en-US" sz="1400">
                    <a:latin typeface="Calibri" pitchFamily="34" charset="0"/>
                  </a:rPr>
                  <a:t>end</a:t>
                </a:r>
              </a:p>
            </p:txBody>
          </p:sp>
          <p:sp>
            <p:nvSpPr>
              <p:cNvPr id="44" name="Freeform 13"/>
              <p:cNvSpPr>
                <a:spLocks/>
              </p:cNvSpPr>
              <p:nvPr/>
            </p:nvSpPr>
            <p:spPr bwMode="auto">
              <a:xfrm>
                <a:off x="5029906" y="2849054"/>
                <a:ext cx="1000021" cy="334919"/>
              </a:xfrm>
              <a:custGeom>
                <a:avLst/>
                <a:gdLst>
                  <a:gd name="T0" fmla="*/ 198 w 1054"/>
                  <a:gd name="T1" fmla="*/ 397 h 398"/>
                  <a:gd name="T2" fmla="*/ 855 w 1054"/>
                  <a:gd name="T3" fmla="*/ 397 h 398"/>
                  <a:gd name="T4" fmla="*/ 884 w 1054"/>
                  <a:gd name="T5" fmla="*/ 395 h 398"/>
                  <a:gd name="T6" fmla="*/ 914 w 1054"/>
                  <a:gd name="T7" fmla="*/ 388 h 398"/>
                  <a:gd name="T8" fmla="*/ 941 w 1054"/>
                  <a:gd name="T9" fmla="*/ 376 h 398"/>
                  <a:gd name="T10" fmla="*/ 967 w 1054"/>
                  <a:gd name="T11" fmla="*/ 362 h 398"/>
                  <a:gd name="T12" fmla="*/ 990 w 1054"/>
                  <a:gd name="T13" fmla="*/ 343 h 398"/>
                  <a:gd name="T14" fmla="*/ 1010 w 1054"/>
                  <a:gd name="T15" fmla="*/ 321 h 398"/>
                  <a:gd name="T16" fmla="*/ 1027 w 1054"/>
                  <a:gd name="T17" fmla="*/ 297 h 398"/>
                  <a:gd name="T18" fmla="*/ 1039 w 1054"/>
                  <a:gd name="T19" fmla="*/ 270 h 398"/>
                  <a:gd name="T20" fmla="*/ 1048 w 1054"/>
                  <a:gd name="T21" fmla="*/ 242 h 398"/>
                  <a:gd name="T22" fmla="*/ 1053 w 1054"/>
                  <a:gd name="T23" fmla="*/ 213 h 398"/>
                  <a:gd name="T24" fmla="*/ 1053 w 1054"/>
                  <a:gd name="T25" fmla="*/ 184 h 398"/>
                  <a:gd name="T26" fmla="*/ 1048 w 1054"/>
                  <a:gd name="T27" fmla="*/ 155 h 398"/>
                  <a:gd name="T28" fmla="*/ 1039 w 1054"/>
                  <a:gd name="T29" fmla="*/ 127 h 398"/>
                  <a:gd name="T30" fmla="*/ 1027 w 1054"/>
                  <a:gd name="T31" fmla="*/ 100 h 398"/>
                  <a:gd name="T32" fmla="*/ 1010 w 1054"/>
                  <a:gd name="T33" fmla="*/ 76 h 398"/>
                  <a:gd name="T34" fmla="*/ 990 w 1054"/>
                  <a:gd name="T35" fmla="*/ 54 h 398"/>
                  <a:gd name="T36" fmla="*/ 967 w 1054"/>
                  <a:gd name="T37" fmla="*/ 35 h 398"/>
                  <a:gd name="T38" fmla="*/ 941 w 1054"/>
                  <a:gd name="T39" fmla="*/ 21 h 398"/>
                  <a:gd name="T40" fmla="*/ 914 w 1054"/>
                  <a:gd name="T41" fmla="*/ 9 h 398"/>
                  <a:gd name="T42" fmla="*/ 884 w 1054"/>
                  <a:gd name="T43" fmla="*/ 2 h 398"/>
                  <a:gd name="T44" fmla="*/ 855 w 1054"/>
                  <a:gd name="T45" fmla="*/ 0 h 398"/>
                  <a:gd name="T46" fmla="*/ 198 w 1054"/>
                  <a:gd name="T47" fmla="*/ 0 h 398"/>
                  <a:gd name="T48" fmla="*/ 167 w 1054"/>
                  <a:gd name="T49" fmla="*/ 2 h 398"/>
                  <a:gd name="T50" fmla="*/ 138 w 1054"/>
                  <a:gd name="T51" fmla="*/ 9 h 398"/>
                  <a:gd name="T52" fmla="*/ 112 w 1054"/>
                  <a:gd name="T53" fmla="*/ 21 h 398"/>
                  <a:gd name="T54" fmla="*/ 86 w 1054"/>
                  <a:gd name="T55" fmla="*/ 35 h 398"/>
                  <a:gd name="T56" fmla="*/ 63 w 1054"/>
                  <a:gd name="T57" fmla="*/ 54 h 398"/>
                  <a:gd name="T58" fmla="*/ 43 w 1054"/>
                  <a:gd name="T59" fmla="*/ 76 h 398"/>
                  <a:gd name="T60" fmla="*/ 26 w 1054"/>
                  <a:gd name="T61" fmla="*/ 100 h 398"/>
                  <a:gd name="T62" fmla="*/ 14 w 1054"/>
                  <a:gd name="T63" fmla="*/ 127 h 398"/>
                  <a:gd name="T64" fmla="*/ 5 w 1054"/>
                  <a:gd name="T65" fmla="*/ 155 h 398"/>
                  <a:gd name="T66" fmla="*/ 0 w 1054"/>
                  <a:gd name="T67" fmla="*/ 184 h 398"/>
                  <a:gd name="T68" fmla="*/ 0 w 1054"/>
                  <a:gd name="T69" fmla="*/ 213 h 398"/>
                  <a:gd name="T70" fmla="*/ 5 w 1054"/>
                  <a:gd name="T71" fmla="*/ 242 h 398"/>
                  <a:gd name="T72" fmla="*/ 14 w 1054"/>
                  <a:gd name="T73" fmla="*/ 270 h 398"/>
                  <a:gd name="T74" fmla="*/ 26 w 1054"/>
                  <a:gd name="T75" fmla="*/ 297 h 398"/>
                  <a:gd name="T76" fmla="*/ 43 w 1054"/>
                  <a:gd name="T77" fmla="*/ 321 h 398"/>
                  <a:gd name="T78" fmla="*/ 63 w 1054"/>
                  <a:gd name="T79" fmla="*/ 343 h 398"/>
                  <a:gd name="T80" fmla="*/ 86 w 1054"/>
                  <a:gd name="T81" fmla="*/ 362 h 398"/>
                  <a:gd name="T82" fmla="*/ 112 w 1054"/>
                  <a:gd name="T83" fmla="*/ 376 h 398"/>
                  <a:gd name="T84" fmla="*/ 138 w 1054"/>
                  <a:gd name="T85" fmla="*/ 388 h 398"/>
                  <a:gd name="T86" fmla="*/ 167 w 1054"/>
                  <a:gd name="T87" fmla="*/ 395 h 398"/>
                  <a:gd name="T88" fmla="*/ 198 w 1054"/>
                  <a:gd name="T89" fmla="*/ 39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ln w="19050">
                <a:headEnd type="none" w="med" len="med"/>
                <a:tailEnd type="none" w="med" len="med"/>
              </a:ln>
            </p:spPr>
            <p:style>
              <a:lnRef idx="1">
                <a:schemeClr val="dk1"/>
              </a:lnRef>
              <a:fillRef idx="0">
                <a:schemeClr val="dk1"/>
              </a:fillRef>
              <a:effectRef idx="0">
                <a:schemeClr val="dk1"/>
              </a:effectRef>
              <a:fontRef idx="minor">
                <a:schemeClr val="tx1"/>
              </a:fontRef>
            </p:style>
            <p:txBody>
              <a:bodyPr/>
              <a:lstStyle/>
              <a:p>
                <a:pPr>
                  <a:defRPr/>
                </a:pPr>
                <a:endParaRPr lang="en-US"/>
              </a:p>
            </p:txBody>
          </p:sp>
        </p:grpSp>
      </p:gr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304800"/>
            <a:ext cx="7543800" cy="609600"/>
          </a:xfrm>
        </p:spPr>
        <p:txBody>
          <a:bodyPr/>
          <a:lstStyle/>
          <a:p>
            <a:pPr eaLnBrk="1" hangingPunct="1"/>
            <a:r>
              <a:rPr lang="en-US" dirty="0" smtClean="0"/>
              <a:t>The </a:t>
            </a:r>
            <a:r>
              <a:rPr lang="en-US" b="1" dirty="0" smtClean="0"/>
              <a:t>Selection</a:t>
            </a:r>
            <a:r>
              <a:rPr lang="en-US" dirty="0" smtClean="0"/>
              <a:t> control structure </a:t>
            </a:r>
          </a:p>
        </p:txBody>
      </p:sp>
      <p:sp>
        <p:nvSpPr>
          <p:cNvPr id="12291" name="Rectangle 3"/>
          <p:cNvSpPr>
            <a:spLocks noGrp="1" noChangeArrowheads="1"/>
          </p:cNvSpPr>
          <p:nvPr>
            <p:ph idx="1"/>
          </p:nvPr>
        </p:nvSpPr>
        <p:spPr>
          <a:xfrm>
            <a:off x="652463" y="1049338"/>
            <a:ext cx="7772400" cy="5114925"/>
          </a:xfrm>
        </p:spPr>
        <p:txBody>
          <a:bodyPr/>
          <a:lstStyle/>
          <a:p>
            <a:pPr eaLnBrk="1" hangingPunct="1">
              <a:lnSpc>
                <a:spcPct val="100000"/>
              </a:lnSpc>
              <a:defRPr/>
            </a:pPr>
            <a:r>
              <a:rPr lang="en-US" sz="2400" dirty="0" smtClean="0"/>
              <a:t>Defines two courses of action depending on the outcome of a condition. A condition is an expression that is, when computed, evaluated to either true or false.</a:t>
            </a:r>
          </a:p>
          <a:p>
            <a:pPr eaLnBrk="1" hangingPunct="1">
              <a:lnSpc>
                <a:spcPct val="100000"/>
              </a:lnSpc>
              <a:defRPr/>
            </a:pPr>
            <a:r>
              <a:rPr lang="en-US" sz="2400" dirty="0" smtClean="0"/>
              <a:t>The keyword used are </a:t>
            </a:r>
            <a:r>
              <a:rPr lang="en-US" sz="2400" i="1" dirty="0" smtClean="0">
                <a:solidFill>
                  <a:schemeClr val="accent6">
                    <a:lumMod val="75000"/>
                  </a:schemeClr>
                </a:solidFill>
              </a:rPr>
              <a:t>if</a:t>
            </a:r>
            <a:r>
              <a:rPr lang="en-US" sz="2400" dirty="0" smtClean="0">
                <a:solidFill>
                  <a:srgbClr val="15151D"/>
                </a:solidFill>
              </a:rPr>
              <a:t> </a:t>
            </a:r>
            <a:r>
              <a:rPr lang="en-US" sz="2400" dirty="0" smtClean="0"/>
              <a:t>and </a:t>
            </a:r>
            <a:r>
              <a:rPr lang="en-US" sz="2400" i="1" dirty="0" smtClean="0">
                <a:solidFill>
                  <a:schemeClr val="accent6">
                    <a:lumMod val="75000"/>
                  </a:schemeClr>
                </a:solidFill>
              </a:rPr>
              <a:t>else</a:t>
            </a:r>
            <a:r>
              <a:rPr lang="en-US" sz="2400" dirty="0" smtClean="0"/>
              <a:t>.</a:t>
            </a:r>
          </a:p>
          <a:p>
            <a:pPr eaLnBrk="1" hangingPunct="1">
              <a:lnSpc>
                <a:spcPct val="20000"/>
              </a:lnSpc>
              <a:buFont typeface="Wingdings" pitchFamily="2" charset="2"/>
              <a:buNone/>
              <a:defRPr/>
            </a:pPr>
            <a:endParaRPr lang="en-US" sz="2400" dirty="0" smtClean="0"/>
          </a:p>
          <a:p>
            <a:pPr eaLnBrk="1" hangingPunct="1">
              <a:defRPr/>
            </a:pPr>
            <a:r>
              <a:rPr lang="en-US" sz="2400" dirty="0" smtClean="0"/>
              <a:t>Format:</a:t>
            </a:r>
          </a:p>
          <a:p>
            <a:pPr eaLnBrk="1" hangingPunct="1">
              <a:buFont typeface="Wingdings" pitchFamily="2" charset="2"/>
              <a:buNone/>
              <a:defRPr/>
            </a:pPr>
            <a:r>
              <a:rPr lang="en-US" sz="2200" dirty="0" smtClean="0"/>
              <a:t>	</a:t>
            </a:r>
          </a:p>
          <a:p>
            <a:pPr eaLnBrk="1" hangingPunct="1">
              <a:buFont typeface="Wingdings" pitchFamily="2" charset="2"/>
              <a:buNone/>
              <a:defRPr/>
            </a:pPr>
            <a:r>
              <a:rPr lang="en-US" sz="2200" dirty="0" smtClean="0"/>
              <a:t>	</a:t>
            </a:r>
            <a:r>
              <a:rPr lang="en-US" sz="2200" b="1" dirty="0" smtClean="0"/>
              <a:t>if (condition)</a:t>
            </a:r>
          </a:p>
          <a:p>
            <a:pPr eaLnBrk="1" hangingPunct="1">
              <a:buFont typeface="Wingdings" pitchFamily="2" charset="2"/>
              <a:buNone/>
              <a:defRPr/>
            </a:pPr>
            <a:r>
              <a:rPr lang="en-US" sz="2200" b="1" dirty="0" smtClean="0"/>
              <a:t>		then-part</a:t>
            </a:r>
          </a:p>
          <a:p>
            <a:pPr eaLnBrk="1" hangingPunct="1">
              <a:buFont typeface="Wingdings" pitchFamily="2" charset="2"/>
              <a:buNone/>
              <a:defRPr/>
            </a:pPr>
            <a:r>
              <a:rPr lang="en-US" sz="2200" b="1" dirty="0" smtClean="0"/>
              <a:t>	else</a:t>
            </a:r>
          </a:p>
          <a:p>
            <a:pPr eaLnBrk="1" hangingPunct="1">
              <a:buFont typeface="Wingdings" pitchFamily="2" charset="2"/>
              <a:buNone/>
              <a:defRPr/>
            </a:pPr>
            <a:r>
              <a:rPr lang="en-US" sz="2200" b="1" dirty="0" smtClean="0"/>
              <a:t>		else-part</a:t>
            </a:r>
          </a:p>
          <a:p>
            <a:pPr eaLnBrk="1" hangingPunct="1">
              <a:buFont typeface="Wingdings" pitchFamily="2" charset="2"/>
              <a:buNone/>
              <a:defRPr/>
            </a:pPr>
            <a:r>
              <a:rPr lang="en-US" sz="2200" b="1" dirty="0" smtClean="0"/>
              <a:t>	</a:t>
            </a:r>
            <a:r>
              <a:rPr lang="en-US" sz="2200" b="1" dirty="0" err="1" smtClean="0"/>
              <a:t>end_if</a:t>
            </a:r>
            <a:endParaRPr lang="en-US" sz="2200" b="1" dirty="0" smtClean="0"/>
          </a:p>
          <a:p>
            <a:pPr eaLnBrk="1" hangingPunct="1">
              <a:defRPr/>
            </a:pPr>
            <a:endParaRPr lang="en-US" b="1" dirty="0" smtClean="0"/>
          </a:p>
        </p:txBody>
      </p:sp>
      <p:grpSp>
        <p:nvGrpSpPr>
          <p:cNvPr id="2" name="Group 25"/>
          <p:cNvGrpSpPr>
            <a:grpSpLocks/>
          </p:cNvGrpSpPr>
          <p:nvPr/>
        </p:nvGrpSpPr>
        <p:grpSpPr bwMode="auto">
          <a:xfrm>
            <a:off x="4048125" y="2441575"/>
            <a:ext cx="4816475" cy="3810000"/>
            <a:chOff x="4048901" y="2441944"/>
            <a:chExt cx="4816475" cy="3810000"/>
          </a:xfrm>
        </p:grpSpPr>
        <p:sp>
          <p:nvSpPr>
            <p:cNvPr id="23558" name="Text Box 6"/>
            <p:cNvSpPr txBox="1">
              <a:spLocks noChangeArrowheads="1"/>
            </p:cNvSpPr>
            <p:nvPr/>
          </p:nvSpPr>
          <p:spPr bwMode="auto">
            <a:xfrm>
              <a:off x="5902919" y="3164257"/>
              <a:ext cx="1287532" cy="369332"/>
            </a:xfrm>
            <a:prstGeom prst="rect">
              <a:avLst/>
            </a:prstGeom>
            <a:noFill/>
            <a:ln w="9525">
              <a:noFill/>
              <a:miter lim="800000"/>
              <a:headEnd/>
              <a:tailEnd/>
            </a:ln>
          </p:spPr>
          <p:txBody>
            <a:bodyPr wrap="none">
              <a:spAutoFit/>
            </a:bodyPr>
            <a:lstStyle/>
            <a:p>
              <a:r>
                <a:rPr lang="en-US" sz="1800">
                  <a:latin typeface="Arial" pitchFamily="34" charset="0"/>
                </a:rPr>
                <a:t>Condition?</a:t>
              </a:r>
            </a:p>
          </p:txBody>
        </p:sp>
        <p:sp>
          <p:nvSpPr>
            <p:cNvPr id="23559" name="AutoShape 7"/>
            <p:cNvSpPr>
              <a:spLocks noChangeArrowheads="1"/>
            </p:cNvSpPr>
            <p:nvPr/>
          </p:nvSpPr>
          <p:spPr bwMode="auto">
            <a:xfrm>
              <a:off x="5615763" y="2899144"/>
              <a:ext cx="1828800" cy="914400"/>
            </a:xfrm>
            <a:prstGeom prst="flowChartDecision">
              <a:avLst/>
            </a:prstGeom>
            <a:noFill/>
            <a:ln w="9525">
              <a:solidFill>
                <a:schemeClr val="tx1"/>
              </a:solidFill>
              <a:miter lim="800000"/>
              <a:headEnd/>
              <a:tailEnd/>
            </a:ln>
          </p:spPr>
          <p:txBody>
            <a:bodyPr wrap="none" anchor="ctr"/>
            <a:lstStyle/>
            <a:p>
              <a:endParaRPr lang="en-US"/>
            </a:p>
          </p:txBody>
        </p:sp>
        <p:sp>
          <p:nvSpPr>
            <p:cNvPr id="23560" name="Text Box 8"/>
            <p:cNvSpPr txBox="1">
              <a:spLocks noChangeArrowheads="1"/>
            </p:cNvSpPr>
            <p:nvPr/>
          </p:nvSpPr>
          <p:spPr bwMode="auto">
            <a:xfrm>
              <a:off x="4048901" y="4570782"/>
              <a:ext cx="1463675" cy="650875"/>
            </a:xfrm>
            <a:prstGeom prst="rect">
              <a:avLst/>
            </a:prstGeom>
            <a:noFill/>
            <a:ln w="9525">
              <a:solidFill>
                <a:schemeClr val="tx1"/>
              </a:solidFill>
              <a:miter lim="800000"/>
              <a:headEnd/>
              <a:tailEnd/>
            </a:ln>
          </p:spPr>
          <p:txBody>
            <a:bodyPr wrap="none">
              <a:spAutoFit/>
            </a:bodyPr>
            <a:lstStyle/>
            <a:p>
              <a:pPr algn="ctr"/>
              <a:r>
                <a:rPr lang="en-US" sz="1800">
                  <a:latin typeface="Arial" pitchFamily="34" charset="0"/>
                </a:rPr>
                <a:t>else-</a:t>
              </a:r>
            </a:p>
            <a:p>
              <a:pPr algn="ctr"/>
              <a:r>
                <a:rPr lang="en-US" sz="1800">
                  <a:latin typeface="Arial" pitchFamily="34" charset="0"/>
                </a:rPr>
                <a:t>statement(s)</a:t>
              </a:r>
            </a:p>
          </p:txBody>
        </p:sp>
        <p:sp>
          <p:nvSpPr>
            <p:cNvPr id="23561" name="Text Box 9"/>
            <p:cNvSpPr txBox="1">
              <a:spLocks noChangeArrowheads="1"/>
            </p:cNvSpPr>
            <p:nvPr/>
          </p:nvSpPr>
          <p:spPr bwMode="auto">
            <a:xfrm>
              <a:off x="7401701" y="4570782"/>
              <a:ext cx="1463675" cy="650875"/>
            </a:xfrm>
            <a:prstGeom prst="rect">
              <a:avLst/>
            </a:prstGeom>
            <a:noFill/>
            <a:ln w="9525">
              <a:solidFill>
                <a:schemeClr val="tx1"/>
              </a:solidFill>
              <a:miter lim="800000"/>
              <a:headEnd/>
              <a:tailEnd/>
            </a:ln>
          </p:spPr>
          <p:txBody>
            <a:bodyPr wrap="none">
              <a:spAutoFit/>
            </a:bodyPr>
            <a:lstStyle/>
            <a:p>
              <a:pPr algn="ctr"/>
              <a:r>
                <a:rPr lang="en-US" sz="1800">
                  <a:latin typeface="Arial" pitchFamily="34" charset="0"/>
                </a:rPr>
                <a:t>then-</a:t>
              </a:r>
            </a:p>
            <a:p>
              <a:pPr algn="ctr"/>
              <a:r>
                <a:rPr lang="en-US" sz="1800">
                  <a:latin typeface="Arial" pitchFamily="34" charset="0"/>
                </a:rPr>
                <a:t>statement(s)</a:t>
              </a:r>
            </a:p>
          </p:txBody>
        </p:sp>
        <p:sp>
          <p:nvSpPr>
            <p:cNvPr id="23562" name="Line 10"/>
            <p:cNvSpPr>
              <a:spLocks noChangeShapeType="1"/>
            </p:cNvSpPr>
            <p:nvPr/>
          </p:nvSpPr>
          <p:spPr bwMode="auto">
            <a:xfrm>
              <a:off x="7444563" y="3356344"/>
              <a:ext cx="762000" cy="0"/>
            </a:xfrm>
            <a:prstGeom prst="line">
              <a:avLst/>
            </a:prstGeom>
            <a:noFill/>
            <a:ln w="9525">
              <a:solidFill>
                <a:schemeClr val="tx1"/>
              </a:solidFill>
              <a:miter lim="800000"/>
              <a:headEnd/>
              <a:tailEnd/>
            </a:ln>
          </p:spPr>
          <p:txBody>
            <a:bodyPr wrap="none"/>
            <a:lstStyle/>
            <a:p>
              <a:endParaRPr lang="en-US"/>
            </a:p>
          </p:txBody>
        </p:sp>
        <p:sp>
          <p:nvSpPr>
            <p:cNvPr id="23563" name="Line 11"/>
            <p:cNvSpPr>
              <a:spLocks noChangeShapeType="1"/>
            </p:cNvSpPr>
            <p:nvPr/>
          </p:nvSpPr>
          <p:spPr bwMode="auto">
            <a:xfrm>
              <a:off x="4853763" y="3356344"/>
              <a:ext cx="762000" cy="0"/>
            </a:xfrm>
            <a:prstGeom prst="line">
              <a:avLst/>
            </a:prstGeom>
            <a:noFill/>
            <a:ln w="9525">
              <a:solidFill>
                <a:schemeClr val="tx1"/>
              </a:solidFill>
              <a:miter lim="800000"/>
              <a:headEnd/>
              <a:tailEnd/>
            </a:ln>
          </p:spPr>
          <p:txBody>
            <a:bodyPr wrap="none"/>
            <a:lstStyle/>
            <a:p>
              <a:endParaRPr lang="en-US"/>
            </a:p>
          </p:txBody>
        </p:sp>
        <p:sp>
          <p:nvSpPr>
            <p:cNvPr id="23564" name="Line 12"/>
            <p:cNvSpPr>
              <a:spLocks noChangeShapeType="1"/>
            </p:cNvSpPr>
            <p:nvPr/>
          </p:nvSpPr>
          <p:spPr bwMode="auto">
            <a:xfrm>
              <a:off x="4853763" y="3356344"/>
              <a:ext cx="0" cy="1219200"/>
            </a:xfrm>
            <a:prstGeom prst="line">
              <a:avLst/>
            </a:prstGeom>
            <a:noFill/>
            <a:ln w="9525">
              <a:solidFill>
                <a:schemeClr val="tx1"/>
              </a:solidFill>
              <a:miter lim="800000"/>
              <a:headEnd/>
              <a:tailEnd type="triangle" w="med" len="med"/>
            </a:ln>
          </p:spPr>
          <p:txBody>
            <a:bodyPr wrap="none"/>
            <a:lstStyle/>
            <a:p>
              <a:endParaRPr lang="en-US"/>
            </a:p>
          </p:txBody>
        </p:sp>
        <p:sp>
          <p:nvSpPr>
            <p:cNvPr id="23565" name="Line 13"/>
            <p:cNvSpPr>
              <a:spLocks noChangeShapeType="1"/>
            </p:cNvSpPr>
            <p:nvPr/>
          </p:nvSpPr>
          <p:spPr bwMode="auto">
            <a:xfrm>
              <a:off x="8206563" y="3356344"/>
              <a:ext cx="0" cy="1219200"/>
            </a:xfrm>
            <a:prstGeom prst="line">
              <a:avLst/>
            </a:prstGeom>
            <a:noFill/>
            <a:ln w="9525">
              <a:solidFill>
                <a:schemeClr val="tx1"/>
              </a:solidFill>
              <a:miter lim="800000"/>
              <a:headEnd/>
              <a:tailEnd type="triangle" w="med" len="med"/>
            </a:ln>
          </p:spPr>
          <p:txBody>
            <a:bodyPr wrap="none"/>
            <a:lstStyle/>
            <a:p>
              <a:endParaRPr lang="en-US"/>
            </a:p>
          </p:txBody>
        </p:sp>
        <p:sp>
          <p:nvSpPr>
            <p:cNvPr id="23566" name="Line 14"/>
            <p:cNvSpPr>
              <a:spLocks noChangeShapeType="1"/>
            </p:cNvSpPr>
            <p:nvPr/>
          </p:nvSpPr>
          <p:spPr bwMode="auto">
            <a:xfrm>
              <a:off x="6530163" y="2441944"/>
              <a:ext cx="0" cy="457200"/>
            </a:xfrm>
            <a:prstGeom prst="line">
              <a:avLst/>
            </a:prstGeom>
            <a:noFill/>
            <a:ln w="9525">
              <a:solidFill>
                <a:schemeClr val="tx1"/>
              </a:solidFill>
              <a:miter lim="800000"/>
              <a:headEnd/>
              <a:tailEnd type="triangle" w="med" len="med"/>
            </a:ln>
          </p:spPr>
          <p:txBody>
            <a:bodyPr wrap="none"/>
            <a:lstStyle/>
            <a:p>
              <a:endParaRPr lang="en-US"/>
            </a:p>
          </p:txBody>
        </p:sp>
        <p:sp>
          <p:nvSpPr>
            <p:cNvPr id="23567" name="Line 15"/>
            <p:cNvSpPr>
              <a:spLocks noChangeShapeType="1"/>
            </p:cNvSpPr>
            <p:nvPr/>
          </p:nvSpPr>
          <p:spPr bwMode="auto">
            <a:xfrm>
              <a:off x="4853763" y="5261344"/>
              <a:ext cx="0" cy="457200"/>
            </a:xfrm>
            <a:prstGeom prst="line">
              <a:avLst/>
            </a:prstGeom>
            <a:noFill/>
            <a:ln w="9525">
              <a:solidFill>
                <a:schemeClr val="tx1"/>
              </a:solidFill>
              <a:miter lim="800000"/>
              <a:headEnd/>
              <a:tailEnd/>
            </a:ln>
          </p:spPr>
          <p:txBody>
            <a:bodyPr wrap="none"/>
            <a:lstStyle/>
            <a:p>
              <a:endParaRPr lang="en-US"/>
            </a:p>
          </p:txBody>
        </p:sp>
        <p:sp>
          <p:nvSpPr>
            <p:cNvPr id="23568" name="Line 16"/>
            <p:cNvSpPr>
              <a:spLocks noChangeShapeType="1"/>
            </p:cNvSpPr>
            <p:nvPr/>
          </p:nvSpPr>
          <p:spPr bwMode="auto">
            <a:xfrm>
              <a:off x="8206563" y="5261344"/>
              <a:ext cx="0" cy="457200"/>
            </a:xfrm>
            <a:prstGeom prst="line">
              <a:avLst/>
            </a:prstGeom>
            <a:noFill/>
            <a:ln w="9525">
              <a:solidFill>
                <a:schemeClr val="tx1"/>
              </a:solidFill>
              <a:miter lim="800000"/>
              <a:headEnd/>
              <a:tailEnd/>
            </a:ln>
          </p:spPr>
          <p:txBody>
            <a:bodyPr wrap="none"/>
            <a:lstStyle/>
            <a:p>
              <a:endParaRPr lang="en-US"/>
            </a:p>
          </p:txBody>
        </p:sp>
        <p:sp>
          <p:nvSpPr>
            <p:cNvPr id="23569" name="Line 17"/>
            <p:cNvSpPr>
              <a:spLocks noChangeShapeType="1"/>
            </p:cNvSpPr>
            <p:nvPr/>
          </p:nvSpPr>
          <p:spPr bwMode="auto">
            <a:xfrm>
              <a:off x="4853763" y="5718544"/>
              <a:ext cx="1600200" cy="0"/>
            </a:xfrm>
            <a:prstGeom prst="line">
              <a:avLst/>
            </a:prstGeom>
            <a:noFill/>
            <a:ln w="9525">
              <a:solidFill>
                <a:schemeClr val="tx1"/>
              </a:solidFill>
              <a:miter lim="800000"/>
              <a:headEnd/>
              <a:tailEnd/>
            </a:ln>
          </p:spPr>
          <p:txBody>
            <a:bodyPr wrap="none"/>
            <a:lstStyle/>
            <a:p>
              <a:endParaRPr lang="en-US"/>
            </a:p>
          </p:txBody>
        </p:sp>
        <p:sp>
          <p:nvSpPr>
            <p:cNvPr id="23570" name="Line 18"/>
            <p:cNvSpPr>
              <a:spLocks noChangeShapeType="1"/>
            </p:cNvSpPr>
            <p:nvPr/>
          </p:nvSpPr>
          <p:spPr bwMode="auto">
            <a:xfrm>
              <a:off x="6682563" y="5718544"/>
              <a:ext cx="1524000" cy="0"/>
            </a:xfrm>
            <a:prstGeom prst="line">
              <a:avLst/>
            </a:prstGeom>
            <a:noFill/>
            <a:ln w="9525">
              <a:solidFill>
                <a:schemeClr val="tx1"/>
              </a:solidFill>
              <a:miter lim="800000"/>
              <a:headEnd/>
              <a:tailEnd/>
            </a:ln>
          </p:spPr>
          <p:txBody>
            <a:bodyPr wrap="none"/>
            <a:lstStyle/>
            <a:p>
              <a:endParaRPr lang="en-US"/>
            </a:p>
          </p:txBody>
        </p:sp>
        <p:sp>
          <p:nvSpPr>
            <p:cNvPr id="23571" name="AutoShape 19"/>
            <p:cNvSpPr>
              <a:spLocks noChangeArrowheads="1"/>
            </p:cNvSpPr>
            <p:nvPr/>
          </p:nvSpPr>
          <p:spPr bwMode="auto">
            <a:xfrm>
              <a:off x="6453963" y="5566144"/>
              <a:ext cx="228600" cy="228600"/>
            </a:xfrm>
            <a:prstGeom prst="flowChartConnector">
              <a:avLst/>
            </a:prstGeom>
            <a:noFill/>
            <a:ln w="9525">
              <a:solidFill>
                <a:schemeClr val="tx1"/>
              </a:solidFill>
              <a:miter lim="800000"/>
              <a:headEnd/>
              <a:tailEnd/>
            </a:ln>
          </p:spPr>
          <p:txBody>
            <a:bodyPr wrap="none" anchor="ctr"/>
            <a:lstStyle/>
            <a:p>
              <a:endParaRPr lang="en-US"/>
            </a:p>
          </p:txBody>
        </p:sp>
        <p:sp>
          <p:nvSpPr>
            <p:cNvPr id="23572" name="Line 20"/>
            <p:cNvSpPr>
              <a:spLocks noChangeShapeType="1"/>
            </p:cNvSpPr>
            <p:nvPr/>
          </p:nvSpPr>
          <p:spPr bwMode="auto">
            <a:xfrm>
              <a:off x="6572695" y="5794744"/>
              <a:ext cx="0" cy="457200"/>
            </a:xfrm>
            <a:prstGeom prst="line">
              <a:avLst/>
            </a:prstGeom>
            <a:noFill/>
            <a:ln w="9525">
              <a:solidFill>
                <a:schemeClr val="tx1"/>
              </a:solidFill>
              <a:miter lim="800000"/>
              <a:headEnd/>
              <a:tailEnd type="triangle" w="med" len="med"/>
            </a:ln>
          </p:spPr>
          <p:txBody>
            <a:bodyPr wrap="none"/>
            <a:lstStyle/>
            <a:p>
              <a:endParaRPr lang="en-US"/>
            </a:p>
          </p:txBody>
        </p:sp>
        <p:sp>
          <p:nvSpPr>
            <p:cNvPr id="23573" name="Text Box 21"/>
            <p:cNvSpPr txBox="1">
              <a:spLocks noChangeArrowheads="1"/>
            </p:cNvSpPr>
            <p:nvPr/>
          </p:nvSpPr>
          <p:spPr bwMode="auto">
            <a:xfrm>
              <a:off x="7596963" y="2999157"/>
              <a:ext cx="533400" cy="336550"/>
            </a:xfrm>
            <a:prstGeom prst="rect">
              <a:avLst/>
            </a:prstGeom>
            <a:noFill/>
            <a:ln w="9525">
              <a:noFill/>
              <a:miter lim="800000"/>
              <a:headEnd/>
              <a:tailEnd/>
            </a:ln>
          </p:spPr>
          <p:txBody>
            <a:bodyPr wrap="none">
              <a:spAutoFit/>
            </a:bodyPr>
            <a:lstStyle/>
            <a:p>
              <a:r>
                <a:rPr lang="en-US" sz="1600">
                  <a:latin typeface="Arial" pitchFamily="34" charset="0"/>
                </a:rPr>
                <a:t>Yes</a:t>
              </a:r>
            </a:p>
          </p:txBody>
        </p:sp>
        <p:sp>
          <p:nvSpPr>
            <p:cNvPr id="23574" name="Text Box 22"/>
            <p:cNvSpPr txBox="1">
              <a:spLocks noChangeArrowheads="1"/>
            </p:cNvSpPr>
            <p:nvPr/>
          </p:nvSpPr>
          <p:spPr bwMode="auto">
            <a:xfrm>
              <a:off x="5082363" y="2999157"/>
              <a:ext cx="442913" cy="336550"/>
            </a:xfrm>
            <a:prstGeom prst="rect">
              <a:avLst/>
            </a:prstGeom>
            <a:noFill/>
            <a:ln w="9525">
              <a:noFill/>
              <a:miter lim="800000"/>
              <a:headEnd/>
              <a:tailEnd/>
            </a:ln>
          </p:spPr>
          <p:txBody>
            <a:bodyPr wrap="none">
              <a:spAutoFit/>
            </a:bodyPr>
            <a:lstStyle/>
            <a:p>
              <a:r>
                <a:rPr lang="en-US" sz="1600">
                  <a:latin typeface="Arial" pitchFamily="34" charset="0"/>
                </a:rPr>
                <a:t>No</a:t>
              </a:r>
            </a:p>
          </p:txBody>
        </p: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685800" y="304800"/>
            <a:ext cx="7315200" cy="609600"/>
          </a:xfrm>
        </p:spPr>
        <p:txBody>
          <a:bodyPr/>
          <a:lstStyle/>
          <a:p>
            <a:pPr eaLnBrk="1" hangingPunct="1"/>
            <a:r>
              <a:rPr lang="en-US" dirty="0" smtClean="0"/>
              <a:t>The </a:t>
            </a:r>
            <a:r>
              <a:rPr lang="en-US" b="1" dirty="0" smtClean="0"/>
              <a:t>Selection</a:t>
            </a:r>
            <a:r>
              <a:rPr lang="en-US" dirty="0" smtClean="0"/>
              <a:t> control structure </a:t>
            </a:r>
          </a:p>
        </p:txBody>
      </p:sp>
      <p:sp>
        <p:nvSpPr>
          <p:cNvPr id="12291" name="Rectangle 3"/>
          <p:cNvSpPr>
            <a:spLocks noGrp="1" noChangeArrowheads="1"/>
          </p:cNvSpPr>
          <p:nvPr>
            <p:ph idx="1"/>
          </p:nvPr>
        </p:nvSpPr>
        <p:spPr>
          <a:xfrm>
            <a:off x="258763" y="1155700"/>
            <a:ext cx="4121150" cy="2300288"/>
          </a:xfrm>
        </p:spPr>
        <p:style>
          <a:lnRef idx="2">
            <a:schemeClr val="accent1"/>
          </a:lnRef>
          <a:fillRef idx="1">
            <a:schemeClr val="lt1"/>
          </a:fillRef>
          <a:effectRef idx="0">
            <a:schemeClr val="accent1"/>
          </a:effectRef>
          <a:fontRef idx="minor">
            <a:schemeClr val="dk1"/>
          </a:fontRef>
        </p:style>
        <p:txBody>
          <a:bodyPr lIns="36000" rIns="36000"/>
          <a:lstStyle/>
          <a:p>
            <a:pPr eaLnBrk="1" hangingPunct="1">
              <a:buSzPct val="60000"/>
              <a:buFont typeface="Wingdings" pitchFamily="2" charset="2"/>
              <a:buNone/>
              <a:defRPr/>
            </a:pPr>
            <a:r>
              <a:rPr lang="en-US" sz="1800" dirty="0" smtClean="0"/>
              <a:t>Begin</a:t>
            </a:r>
          </a:p>
          <a:p>
            <a:pPr eaLnBrk="1" hangingPunct="1">
              <a:buSzPct val="60000"/>
              <a:buFont typeface="Wingdings" pitchFamily="2" charset="2"/>
              <a:buNone/>
              <a:defRPr/>
            </a:pPr>
            <a:r>
              <a:rPr lang="en-US" sz="1800" dirty="0" smtClean="0"/>
              <a:t>	read age</a:t>
            </a:r>
          </a:p>
          <a:p>
            <a:pPr eaLnBrk="1" hangingPunct="1">
              <a:buSzPct val="60000"/>
              <a:buFont typeface="Wingdings" pitchFamily="2" charset="2"/>
              <a:buNone/>
              <a:defRPr/>
            </a:pPr>
            <a:r>
              <a:rPr lang="en-US" sz="1800" dirty="0" smtClean="0"/>
              <a:t>	if (age is greater than 55)</a:t>
            </a:r>
          </a:p>
          <a:p>
            <a:pPr eaLnBrk="1" hangingPunct="1">
              <a:buSzPct val="60000"/>
              <a:buFont typeface="Wingdings" pitchFamily="2" charset="2"/>
              <a:buNone/>
              <a:defRPr/>
            </a:pPr>
            <a:r>
              <a:rPr lang="en-US" sz="1800" dirty="0" smtClean="0"/>
              <a:t>		print “</a:t>
            </a:r>
            <a:r>
              <a:rPr lang="en-US" sz="1800" dirty="0" err="1" smtClean="0"/>
              <a:t>Pencen</a:t>
            </a:r>
            <a:r>
              <a:rPr lang="en-US" sz="1800" dirty="0" smtClean="0"/>
              <a:t>”</a:t>
            </a:r>
          </a:p>
          <a:p>
            <a:pPr eaLnBrk="1" hangingPunct="1">
              <a:buSzPct val="60000"/>
              <a:buFont typeface="Wingdings" pitchFamily="2" charset="2"/>
              <a:buNone/>
              <a:defRPr/>
            </a:pPr>
            <a:r>
              <a:rPr lang="en-US" sz="1800" dirty="0" smtClean="0"/>
              <a:t>	else</a:t>
            </a:r>
          </a:p>
          <a:p>
            <a:pPr eaLnBrk="1" hangingPunct="1">
              <a:buSzPct val="60000"/>
              <a:buFont typeface="Wingdings" pitchFamily="2" charset="2"/>
              <a:buNone/>
              <a:defRPr/>
            </a:pPr>
            <a:r>
              <a:rPr lang="en-US" sz="1800" dirty="0" smtClean="0"/>
              <a:t>		print “</a:t>
            </a:r>
            <a:r>
              <a:rPr lang="en-US" sz="1800" dirty="0" err="1" smtClean="0"/>
              <a:t>Kerja</a:t>
            </a:r>
            <a:r>
              <a:rPr lang="en-US" sz="1800" dirty="0" smtClean="0"/>
              <a:t> </a:t>
            </a:r>
            <a:r>
              <a:rPr lang="en-US" sz="1800" dirty="0" err="1" smtClean="0"/>
              <a:t>lagi</a:t>
            </a:r>
            <a:r>
              <a:rPr lang="en-US" sz="1800" dirty="0" smtClean="0"/>
              <a:t>”</a:t>
            </a:r>
          </a:p>
          <a:p>
            <a:pPr eaLnBrk="1" hangingPunct="1">
              <a:buSzPct val="60000"/>
              <a:buFont typeface="Wingdings" pitchFamily="2" charset="2"/>
              <a:buNone/>
              <a:defRPr/>
            </a:pPr>
            <a:r>
              <a:rPr lang="en-US" sz="1800" dirty="0" smtClean="0"/>
              <a:t>	</a:t>
            </a:r>
            <a:r>
              <a:rPr lang="en-US" sz="1800" dirty="0" err="1" smtClean="0"/>
              <a:t>end_if</a:t>
            </a:r>
            <a:endParaRPr lang="en-US" sz="1800" dirty="0" smtClean="0"/>
          </a:p>
          <a:p>
            <a:pPr eaLnBrk="1" hangingPunct="1">
              <a:buSzPct val="60000"/>
              <a:buFont typeface="Wingdings" pitchFamily="2" charset="2"/>
              <a:buNone/>
              <a:defRPr/>
            </a:pPr>
            <a:r>
              <a:rPr lang="en-US" sz="1800" b="1" dirty="0" smtClean="0">
                <a:latin typeface="Courier New" pitchFamily="49" charset="0"/>
              </a:rPr>
              <a:t>End</a:t>
            </a:r>
          </a:p>
          <a:p>
            <a:pPr eaLnBrk="1" hangingPunct="1">
              <a:defRPr/>
            </a:pPr>
            <a:endParaRPr lang="en-US" b="1" dirty="0" smtClean="0"/>
          </a:p>
        </p:txBody>
      </p:sp>
      <p:grpSp>
        <p:nvGrpSpPr>
          <p:cNvPr id="2" name="Group 31"/>
          <p:cNvGrpSpPr>
            <a:grpSpLocks/>
          </p:cNvGrpSpPr>
          <p:nvPr/>
        </p:nvGrpSpPr>
        <p:grpSpPr bwMode="auto">
          <a:xfrm>
            <a:off x="4465638" y="1838325"/>
            <a:ext cx="4519612" cy="3584575"/>
            <a:chOff x="4465674" y="1838916"/>
            <a:chExt cx="4518837" cy="3584426"/>
          </a:xfrm>
        </p:grpSpPr>
        <p:sp>
          <p:nvSpPr>
            <p:cNvPr id="24584" name="Freeform 5"/>
            <p:cNvSpPr>
              <a:spLocks/>
            </p:cNvSpPr>
            <p:nvPr/>
          </p:nvSpPr>
          <p:spPr bwMode="auto">
            <a:xfrm>
              <a:off x="7632663" y="3513360"/>
              <a:ext cx="416183" cy="525463"/>
            </a:xfrm>
            <a:custGeom>
              <a:avLst/>
              <a:gdLst>
                <a:gd name="T0" fmla="*/ 0 w 481"/>
                <a:gd name="T1" fmla="*/ 0 h 625"/>
                <a:gd name="T2" fmla="*/ 2147483647 w 481"/>
                <a:gd name="T3" fmla="*/ 0 h 625"/>
                <a:gd name="T4" fmla="*/ 2147483647 w 481"/>
                <a:gd name="T5" fmla="*/ 2147483647 h 625"/>
                <a:gd name="T6" fmla="*/ 0 60000 65536"/>
                <a:gd name="T7" fmla="*/ 0 60000 65536"/>
                <a:gd name="T8" fmla="*/ 0 60000 65536"/>
                <a:gd name="T9" fmla="*/ 0 w 481"/>
                <a:gd name="T10" fmla="*/ 0 h 625"/>
                <a:gd name="T11" fmla="*/ 481 w 481"/>
                <a:gd name="T12" fmla="*/ 625 h 625"/>
              </a:gdLst>
              <a:ahLst/>
              <a:cxnLst>
                <a:cxn ang="T6">
                  <a:pos x="T0" y="T1"/>
                </a:cxn>
                <a:cxn ang="T7">
                  <a:pos x="T2" y="T3"/>
                </a:cxn>
                <a:cxn ang="T8">
                  <a:pos x="T4" y="T5"/>
                </a:cxn>
              </a:cxnLst>
              <a:rect l="T9" t="T10" r="T11" b="T12"/>
              <a:pathLst>
                <a:path w="481" h="625">
                  <a:moveTo>
                    <a:pt x="0" y="0"/>
                  </a:moveTo>
                  <a:lnTo>
                    <a:pt x="480" y="0"/>
                  </a:lnTo>
                  <a:lnTo>
                    <a:pt x="480" y="62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85" name="Freeform 6"/>
            <p:cNvSpPr>
              <a:spLocks/>
            </p:cNvSpPr>
            <p:nvPr/>
          </p:nvSpPr>
          <p:spPr bwMode="auto">
            <a:xfrm flipH="1">
              <a:off x="6550061" y="4761983"/>
              <a:ext cx="65088" cy="349250"/>
            </a:xfrm>
            <a:custGeom>
              <a:avLst/>
              <a:gdLst>
                <a:gd name="T0" fmla="*/ 0 w 1"/>
                <a:gd name="T1" fmla="*/ 0 h 445"/>
                <a:gd name="T2" fmla="*/ 0 w 1"/>
                <a:gd name="T3" fmla="*/ 2147483647 h 445"/>
                <a:gd name="T4" fmla="*/ 0 60000 65536"/>
                <a:gd name="T5" fmla="*/ 0 60000 65536"/>
                <a:gd name="T6" fmla="*/ 0 w 1"/>
                <a:gd name="T7" fmla="*/ 0 h 445"/>
                <a:gd name="T8" fmla="*/ 1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86" name="Freeform 7"/>
            <p:cNvSpPr>
              <a:spLocks/>
            </p:cNvSpPr>
            <p:nvPr/>
          </p:nvSpPr>
          <p:spPr bwMode="auto">
            <a:xfrm>
              <a:off x="6772939" y="4417829"/>
              <a:ext cx="1240467" cy="217966"/>
            </a:xfrm>
            <a:custGeom>
              <a:avLst/>
              <a:gdLst>
                <a:gd name="T0" fmla="*/ 2147483647 w 925"/>
                <a:gd name="T1" fmla="*/ 0 h 481"/>
                <a:gd name="T2" fmla="*/ 2147483647 w 925"/>
                <a:gd name="T3" fmla="*/ 2147483647 h 481"/>
                <a:gd name="T4" fmla="*/ 0 w 925"/>
                <a:gd name="T5" fmla="*/ 2147483647 h 481"/>
                <a:gd name="T6" fmla="*/ 0 60000 65536"/>
                <a:gd name="T7" fmla="*/ 0 60000 65536"/>
                <a:gd name="T8" fmla="*/ 0 60000 65536"/>
                <a:gd name="T9" fmla="*/ 0 w 925"/>
                <a:gd name="T10" fmla="*/ 0 h 481"/>
                <a:gd name="T11" fmla="*/ 925 w 925"/>
                <a:gd name="T12" fmla="*/ 481 h 481"/>
              </a:gdLst>
              <a:ahLst/>
              <a:cxnLst>
                <a:cxn ang="T6">
                  <a:pos x="T0" y="T1"/>
                </a:cxn>
                <a:cxn ang="T7">
                  <a:pos x="T2" y="T3"/>
                </a:cxn>
                <a:cxn ang="T8">
                  <a:pos x="T4" y="T5"/>
                </a:cxn>
              </a:cxnLst>
              <a:rect l="T9" t="T10" r="T11" b="T12"/>
              <a:pathLst>
                <a:path w="925" h="481">
                  <a:moveTo>
                    <a:pt x="924" y="0"/>
                  </a:moveTo>
                  <a:lnTo>
                    <a:pt x="924" y="480"/>
                  </a:lnTo>
                  <a:lnTo>
                    <a:pt x="0" y="480"/>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87" name="Freeform 8"/>
            <p:cNvSpPr>
              <a:spLocks/>
            </p:cNvSpPr>
            <p:nvPr/>
          </p:nvSpPr>
          <p:spPr bwMode="auto">
            <a:xfrm>
              <a:off x="5380073" y="4421372"/>
              <a:ext cx="1105787" cy="225056"/>
            </a:xfrm>
            <a:custGeom>
              <a:avLst/>
              <a:gdLst>
                <a:gd name="T0" fmla="*/ 0 w 925"/>
                <a:gd name="T1" fmla="*/ 0 h 481"/>
                <a:gd name="T2" fmla="*/ 0 w 925"/>
                <a:gd name="T3" fmla="*/ 2147483647 h 481"/>
                <a:gd name="T4" fmla="*/ 2147483647 w 925"/>
                <a:gd name="T5" fmla="*/ 2147483647 h 481"/>
                <a:gd name="T6" fmla="*/ 0 60000 65536"/>
                <a:gd name="T7" fmla="*/ 0 60000 65536"/>
                <a:gd name="T8" fmla="*/ 0 60000 65536"/>
                <a:gd name="T9" fmla="*/ 0 w 925"/>
                <a:gd name="T10" fmla="*/ 0 h 481"/>
                <a:gd name="T11" fmla="*/ 925 w 925"/>
                <a:gd name="T12" fmla="*/ 481 h 481"/>
              </a:gdLst>
              <a:ahLst/>
              <a:cxnLst>
                <a:cxn ang="T6">
                  <a:pos x="T0" y="T1"/>
                </a:cxn>
                <a:cxn ang="T7">
                  <a:pos x="T2" y="T3"/>
                </a:cxn>
                <a:cxn ang="T8">
                  <a:pos x="T4" y="T5"/>
                </a:cxn>
              </a:cxnLst>
              <a:rect l="T9" t="T10" r="T11" b="T12"/>
              <a:pathLst>
                <a:path w="925" h="481">
                  <a:moveTo>
                    <a:pt x="0" y="0"/>
                  </a:moveTo>
                  <a:lnTo>
                    <a:pt x="0" y="480"/>
                  </a:lnTo>
                  <a:lnTo>
                    <a:pt x="924" y="480"/>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88" name="Freeform 9"/>
            <p:cNvSpPr>
              <a:spLocks/>
            </p:cNvSpPr>
            <p:nvPr/>
          </p:nvSpPr>
          <p:spPr bwMode="auto">
            <a:xfrm>
              <a:off x="5390707" y="3531929"/>
              <a:ext cx="316282" cy="517525"/>
            </a:xfrm>
            <a:custGeom>
              <a:avLst/>
              <a:gdLst>
                <a:gd name="T0" fmla="*/ 2147483647 w 481"/>
                <a:gd name="T1" fmla="*/ 0 h 625"/>
                <a:gd name="T2" fmla="*/ 0 w 481"/>
                <a:gd name="T3" fmla="*/ 0 h 625"/>
                <a:gd name="T4" fmla="*/ 0 w 481"/>
                <a:gd name="T5" fmla="*/ 2147483647 h 625"/>
                <a:gd name="T6" fmla="*/ 0 60000 65536"/>
                <a:gd name="T7" fmla="*/ 0 60000 65536"/>
                <a:gd name="T8" fmla="*/ 0 60000 65536"/>
                <a:gd name="T9" fmla="*/ 0 w 481"/>
                <a:gd name="T10" fmla="*/ 0 h 625"/>
                <a:gd name="T11" fmla="*/ 481 w 481"/>
                <a:gd name="T12" fmla="*/ 625 h 625"/>
              </a:gdLst>
              <a:ahLst/>
              <a:cxnLst>
                <a:cxn ang="T6">
                  <a:pos x="T0" y="T1"/>
                </a:cxn>
                <a:cxn ang="T7">
                  <a:pos x="T2" y="T3"/>
                </a:cxn>
                <a:cxn ang="T8">
                  <a:pos x="T4" y="T5"/>
                </a:cxn>
              </a:cxnLst>
              <a:rect l="T9" t="T10" r="T11" b="T12"/>
              <a:pathLst>
                <a:path w="481" h="625">
                  <a:moveTo>
                    <a:pt x="480" y="0"/>
                  </a:moveTo>
                  <a:lnTo>
                    <a:pt x="0" y="0"/>
                  </a:lnTo>
                  <a:lnTo>
                    <a:pt x="0" y="62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89" name="Freeform 10"/>
            <p:cNvSpPr>
              <a:spLocks/>
            </p:cNvSpPr>
            <p:nvPr/>
          </p:nvSpPr>
          <p:spPr bwMode="auto">
            <a:xfrm>
              <a:off x="5688566" y="3182976"/>
              <a:ext cx="1977507" cy="687276"/>
            </a:xfrm>
            <a:custGeom>
              <a:avLst/>
              <a:gdLst>
                <a:gd name="T0" fmla="*/ 0 w 1532"/>
                <a:gd name="T1" fmla="*/ 2147483647 h 959"/>
                <a:gd name="T2" fmla="*/ 2147483647 w 1532"/>
                <a:gd name="T3" fmla="*/ 0 h 959"/>
                <a:gd name="T4" fmla="*/ 2147483647 w 1532"/>
                <a:gd name="T5" fmla="*/ 2147483647 h 959"/>
                <a:gd name="T6" fmla="*/ 2147483647 w 1532"/>
                <a:gd name="T7" fmla="*/ 2147483647 h 959"/>
                <a:gd name="T8" fmla="*/ 0 w 1532"/>
                <a:gd name="T9" fmla="*/ 2147483647 h 959"/>
                <a:gd name="T10" fmla="*/ 0 60000 65536"/>
                <a:gd name="T11" fmla="*/ 0 60000 65536"/>
                <a:gd name="T12" fmla="*/ 0 60000 65536"/>
                <a:gd name="T13" fmla="*/ 0 60000 65536"/>
                <a:gd name="T14" fmla="*/ 0 60000 65536"/>
                <a:gd name="T15" fmla="*/ 0 w 1532"/>
                <a:gd name="T16" fmla="*/ 0 h 959"/>
                <a:gd name="T17" fmla="*/ 1532 w 1532"/>
                <a:gd name="T18" fmla="*/ 959 h 959"/>
              </a:gdLst>
              <a:ahLst/>
              <a:cxnLst>
                <a:cxn ang="T10">
                  <a:pos x="T0" y="T1"/>
                </a:cxn>
                <a:cxn ang="T11">
                  <a:pos x="T2" y="T3"/>
                </a:cxn>
                <a:cxn ang="T12">
                  <a:pos x="T4" y="T5"/>
                </a:cxn>
                <a:cxn ang="T13">
                  <a:pos x="T6" y="T7"/>
                </a:cxn>
                <a:cxn ang="T14">
                  <a:pos x="T8" y="T9"/>
                </a:cxn>
              </a:cxnLst>
              <a:rect l="T15" t="T16" r="T17" b="T18"/>
              <a:pathLst>
                <a:path w="1532" h="959">
                  <a:moveTo>
                    <a:pt x="0" y="479"/>
                  </a:moveTo>
                  <a:lnTo>
                    <a:pt x="766" y="0"/>
                  </a:lnTo>
                  <a:lnTo>
                    <a:pt x="1531" y="479"/>
                  </a:lnTo>
                  <a:lnTo>
                    <a:pt x="766" y="958"/>
                  </a:lnTo>
                  <a:lnTo>
                    <a:pt x="0" y="479"/>
                  </a:lnTo>
                </a:path>
              </a:pathLst>
            </a:custGeom>
            <a:noFill/>
            <a:ln w="12700" cap="rnd" cmpd="sng">
              <a:solidFill>
                <a:srgbClr val="000000"/>
              </a:solidFill>
              <a:prstDash val="solid"/>
              <a:round/>
              <a:headEnd type="none" w="med" len="med"/>
              <a:tailEnd type="none" w="med" len="med"/>
            </a:ln>
          </p:spPr>
          <p:txBody>
            <a:bodyPr/>
            <a:lstStyle/>
            <a:p>
              <a:endParaRPr lang="en-US"/>
            </a:p>
          </p:txBody>
        </p:sp>
        <p:sp>
          <p:nvSpPr>
            <p:cNvPr id="24590" name="Freeform 11"/>
            <p:cNvSpPr>
              <a:spLocks/>
            </p:cNvSpPr>
            <p:nvPr/>
          </p:nvSpPr>
          <p:spPr bwMode="auto">
            <a:xfrm>
              <a:off x="6678945" y="2809285"/>
              <a:ext cx="0" cy="374650"/>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91" name="Freeform 12"/>
            <p:cNvSpPr>
              <a:spLocks/>
            </p:cNvSpPr>
            <p:nvPr/>
          </p:nvSpPr>
          <p:spPr bwMode="auto">
            <a:xfrm>
              <a:off x="6689577" y="2062754"/>
              <a:ext cx="0" cy="373063"/>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24592" name="Freeform 13"/>
            <p:cNvSpPr>
              <a:spLocks/>
            </p:cNvSpPr>
            <p:nvPr/>
          </p:nvSpPr>
          <p:spPr bwMode="auto">
            <a:xfrm>
              <a:off x="6178402" y="1838916"/>
              <a:ext cx="1000125" cy="334963"/>
            </a:xfrm>
            <a:custGeom>
              <a:avLst/>
              <a:gdLst>
                <a:gd name="T0" fmla="*/ 2147483647 w 1054"/>
                <a:gd name="T1" fmla="*/ 2147483647 h 398"/>
                <a:gd name="T2" fmla="*/ 2147483647 w 1054"/>
                <a:gd name="T3" fmla="*/ 2147483647 h 398"/>
                <a:gd name="T4" fmla="*/ 2147483647 w 1054"/>
                <a:gd name="T5" fmla="*/ 2147483647 h 398"/>
                <a:gd name="T6" fmla="*/ 2147483647 w 1054"/>
                <a:gd name="T7" fmla="*/ 2147483647 h 398"/>
                <a:gd name="T8" fmla="*/ 2147483647 w 1054"/>
                <a:gd name="T9" fmla="*/ 2147483647 h 398"/>
                <a:gd name="T10" fmla="*/ 2147483647 w 1054"/>
                <a:gd name="T11" fmla="*/ 2147483647 h 398"/>
                <a:gd name="T12" fmla="*/ 2147483647 w 1054"/>
                <a:gd name="T13" fmla="*/ 2147483647 h 398"/>
                <a:gd name="T14" fmla="*/ 2147483647 w 1054"/>
                <a:gd name="T15" fmla="*/ 2147483647 h 398"/>
                <a:gd name="T16" fmla="*/ 2147483647 w 1054"/>
                <a:gd name="T17" fmla="*/ 2147483647 h 398"/>
                <a:gd name="T18" fmla="*/ 2147483647 w 1054"/>
                <a:gd name="T19" fmla="*/ 2147483647 h 398"/>
                <a:gd name="T20" fmla="*/ 2147483647 w 1054"/>
                <a:gd name="T21" fmla="*/ 2147483647 h 398"/>
                <a:gd name="T22" fmla="*/ 2147483647 w 1054"/>
                <a:gd name="T23" fmla="*/ 2147483647 h 398"/>
                <a:gd name="T24" fmla="*/ 2147483647 w 1054"/>
                <a:gd name="T25" fmla="*/ 2147483647 h 398"/>
                <a:gd name="T26" fmla="*/ 2147483647 w 1054"/>
                <a:gd name="T27" fmla="*/ 2147483647 h 398"/>
                <a:gd name="T28" fmla="*/ 2147483647 w 1054"/>
                <a:gd name="T29" fmla="*/ 2147483647 h 398"/>
                <a:gd name="T30" fmla="*/ 2147483647 w 1054"/>
                <a:gd name="T31" fmla="*/ 2147483647 h 398"/>
                <a:gd name="T32" fmla="*/ 2147483647 w 1054"/>
                <a:gd name="T33" fmla="*/ 2147483647 h 398"/>
                <a:gd name="T34" fmla="*/ 2147483647 w 1054"/>
                <a:gd name="T35" fmla="*/ 2147483647 h 398"/>
                <a:gd name="T36" fmla="*/ 2147483647 w 1054"/>
                <a:gd name="T37" fmla="*/ 2147483647 h 398"/>
                <a:gd name="T38" fmla="*/ 2147483647 w 1054"/>
                <a:gd name="T39" fmla="*/ 2147483647 h 398"/>
                <a:gd name="T40" fmla="*/ 2147483647 w 1054"/>
                <a:gd name="T41" fmla="*/ 2147483647 h 398"/>
                <a:gd name="T42" fmla="*/ 2147483647 w 1054"/>
                <a:gd name="T43" fmla="*/ 2147483647 h 398"/>
                <a:gd name="T44" fmla="*/ 2147483647 w 1054"/>
                <a:gd name="T45" fmla="*/ 0 h 398"/>
                <a:gd name="T46" fmla="*/ 2147483647 w 1054"/>
                <a:gd name="T47" fmla="*/ 0 h 398"/>
                <a:gd name="T48" fmla="*/ 2147483647 w 1054"/>
                <a:gd name="T49" fmla="*/ 2147483647 h 398"/>
                <a:gd name="T50" fmla="*/ 2147483647 w 1054"/>
                <a:gd name="T51" fmla="*/ 2147483647 h 398"/>
                <a:gd name="T52" fmla="*/ 2147483647 w 1054"/>
                <a:gd name="T53" fmla="*/ 2147483647 h 398"/>
                <a:gd name="T54" fmla="*/ 2147483647 w 1054"/>
                <a:gd name="T55" fmla="*/ 2147483647 h 398"/>
                <a:gd name="T56" fmla="*/ 2147483647 w 1054"/>
                <a:gd name="T57" fmla="*/ 2147483647 h 398"/>
                <a:gd name="T58" fmla="*/ 2147483647 w 1054"/>
                <a:gd name="T59" fmla="*/ 2147483647 h 398"/>
                <a:gd name="T60" fmla="*/ 2147483647 w 1054"/>
                <a:gd name="T61" fmla="*/ 2147483647 h 398"/>
                <a:gd name="T62" fmla="*/ 2147483647 w 1054"/>
                <a:gd name="T63" fmla="*/ 2147483647 h 398"/>
                <a:gd name="T64" fmla="*/ 2147483647 w 1054"/>
                <a:gd name="T65" fmla="*/ 2147483647 h 398"/>
                <a:gd name="T66" fmla="*/ 0 w 1054"/>
                <a:gd name="T67" fmla="*/ 2147483647 h 398"/>
                <a:gd name="T68" fmla="*/ 0 w 1054"/>
                <a:gd name="T69" fmla="*/ 2147483647 h 398"/>
                <a:gd name="T70" fmla="*/ 2147483647 w 1054"/>
                <a:gd name="T71" fmla="*/ 2147483647 h 398"/>
                <a:gd name="T72" fmla="*/ 2147483647 w 1054"/>
                <a:gd name="T73" fmla="*/ 2147483647 h 398"/>
                <a:gd name="T74" fmla="*/ 2147483647 w 1054"/>
                <a:gd name="T75" fmla="*/ 2147483647 h 398"/>
                <a:gd name="T76" fmla="*/ 2147483647 w 1054"/>
                <a:gd name="T77" fmla="*/ 2147483647 h 398"/>
                <a:gd name="T78" fmla="*/ 2147483647 w 1054"/>
                <a:gd name="T79" fmla="*/ 2147483647 h 398"/>
                <a:gd name="T80" fmla="*/ 2147483647 w 1054"/>
                <a:gd name="T81" fmla="*/ 2147483647 h 398"/>
                <a:gd name="T82" fmla="*/ 2147483647 w 1054"/>
                <a:gd name="T83" fmla="*/ 2147483647 h 398"/>
                <a:gd name="T84" fmla="*/ 2147483647 w 1054"/>
                <a:gd name="T85" fmla="*/ 2147483647 h 398"/>
                <a:gd name="T86" fmla="*/ 2147483647 w 1054"/>
                <a:gd name="T87" fmla="*/ 2147483647 h 398"/>
                <a:gd name="T88" fmla="*/ 2147483647 w 1054"/>
                <a:gd name="T89" fmla="*/ 214748364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US"/>
            </a:p>
          </p:txBody>
        </p:sp>
        <p:sp>
          <p:nvSpPr>
            <p:cNvPr id="24593" name="Rectangle 14"/>
            <p:cNvSpPr>
              <a:spLocks noChangeArrowheads="1"/>
            </p:cNvSpPr>
            <p:nvPr/>
          </p:nvSpPr>
          <p:spPr bwMode="auto">
            <a:xfrm>
              <a:off x="6368902" y="1880191"/>
              <a:ext cx="596317" cy="287258"/>
            </a:xfrm>
            <a:prstGeom prst="rect">
              <a:avLst/>
            </a:prstGeom>
            <a:solidFill>
              <a:schemeClr val="bg1"/>
            </a:solidFill>
            <a:ln w="12700">
              <a:noFill/>
              <a:miter lim="800000"/>
              <a:headEnd/>
              <a:tailEnd/>
            </a:ln>
          </p:spPr>
          <p:txBody>
            <a:bodyPr wrap="none" lIns="101600" tIns="50800" rIns="101600" bIns="50800">
              <a:spAutoFit/>
            </a:bodyPr>
            <a:lstStyle/>
            <a:p>
              <a:pPr defTabSz="1106488" eaLnBrk="0" hangingPunct="0"/>
              <a:r>
                <a:rPr lang="en-GB" sz="1200">
                  <a:latin typeface="Arial" pitchFamily="34" charset="0"/>
                </a:rPr>
                <a:t>Begin</a:t>
              </a:r>
            </a:p>
          </p:txBody>
        </p:sp>
        <p:sp>
          <p:nvSpPr>
            <p:cNvPr id="24594" name="AutoShape 15"/>
            <p:cNvSpPr>
              <a:spLocks noChangeArrowheads="1"/>
            </p:cNvSpPr>
            <p:nvPr/>
          </p:nvSpPr>
          <p:spPr bwMode="auto">
            <a:xfrm>
              <a:off x="5847910" y="2456120"/>
              <a:ext cx="1690576" cy="350875"/>
            </a:xfrm>
            <a:prstGeom prst="parallelogram">
              <a:avLst>
                <a:gd name="adj" fmla="val 68927"/>
              </a:avLst>
            </a:prstGeom>
            <a:solidFill>
              <a:schemeClr val="bg1"/>
            </a:solidFill>
            <a:ln w="12700">
              <a:solidFill>
                <a:schemeClr val="tx1"/>
              </a:solidFill>
              <a:miter lim="800000"/>
              <a:headEnd/>
              <a:tailEnd/>
            </a:ln>
          </p:spPr>
          <p:txBody>
            <a:bodyPr wrap="none" lIns="146050" tIns="74612" rIns="146050" bIns="74612" anchor="ctr"/>
            <a:lstStyle/>
            <a:p>
              <a:pPr algn="ctr" defTabSz="2293938" eaLnBrk="0" hangingPunct="0"/>
              <a:r>
                <a:rPr lang="en-GB" sz="1400">
                  <a:latin typeface="Arial" pitchFamily="34" charset="0"/>
                </a:rPr>
                <a:t>Read age</a:t>
              </a:r>
            </a:p>
          </p:txBody>
        </p:sp>
        <p:grpSp>
          <p:nvGrpSpPr>
            <p:cNvPr id="3" name="Group 27"/>
            <p:cNvGrpSpPr>
              <a:grpSpLocks/>
            </p:cNvGrpSpPr>
            <p:nvPr/>
          </p:nvGrpSpPr>
          <p:grpSpPr bwMode="auto">
            <a:xfrm>
              <a:off x="6117156" y="5109017"/>
              <a:ext cx="973138" cy="314325"/>
              <a:chOff x="6159685" y="5863930"/>
              <a:chExt cx="973138" cy="314325"/>
            </a:xfrm>
          </p:grpSpPr>
          <p:sp>
            <p:nvSpPr>
              <p:cNvPr id="24602" name="Freeform 16"/>
              <p:cNvSpPr>
                <a:spLocks/>
              </p:cNvSpPr>
              <p:nvPr/>
            </p:nvSpPr>
            <p:spPr bwMode="auto">
              <a:xfrm>
                <a:off x="6159685" y="5863930"/>
                <a:ext cx="973138" cy="314325"/>
              </a:xfrm>
              <a:custGeom>
                <a:avLst/>
                <a:gdLst>
                  <a:gd name="T0" fmla="*/ 2147483647 w 1054"/>
                  <a:gd name="T1" fmla="*/ 2147483647 h 398"/>
                  <a:gd name="T2" fmla="*/ 2147483647 w 1054"/>
                  <a:gd name="T3" fmla="*/ 2147483647 h 398"/>
                  <a:gd name="T4" fmla="*/ 2147483647 w 1054"/>
                  <a:gd name="T5" fmla="*/ 2147483647 h 398"/>
                  <a:gd name="T6" fmla="*/ 2147483647 w 1054"/>
                  <a:gd name="T7" fmla="*/ 2147483647 h 398"/>
                  <a:gd name="T8" fmla="*/ 2147483647 w 1054"/>
                  <a:gd name="T9" fmla="*/ 2147483647 h 398"/>
                  <a:gd name="T10" fmla="*/ 2147483647 w 1054"/>
                  <a:gd name="T11" fmla="*/ 2147483647 h 398"/>
                  <a:gd name="T12" fmla="*/ 2147483647 w 1054"/>
                  <a:gd name="T13" fmla="*/ 2147483647 h 398"/>
                  <a:gd name="T14" fmla="*/ 2147483647 w 1054"/>
                  <a:gd name="T15" fmla="*/ 2147483647 h 398"/>
                  <a:gd name="T16" fmla="*/ 2147483647 w 1054"/>
                  <a:gd name="T17" fmla="*/ 2147483647 h 398"/>
                  <a:gd name="T18" fmla="*/ 2147483647 w 1054"/>
                  <a:gd name="T19" fmla="*/ 2147483647 h 398"/>
                  <a:gd name="T20" fmla="*/ 2147483647 w 1054"/>
                  <a:gd name="T21" fmla="*/ 2147483647 h 398"/>
                  <a:gd name="T22" fmla="*/ 2147483647 w 1054"/>
                  <a:gd name="T23" fmla="*/ 2147483647 h 398"/>
                  <a:gd name="T24" fmla="*/ 2147483647 w 1054"/>
                  <a:gd name="T25" fmla="*/ 2147483647 h 398"/>
                  <a:gd name="T26" fmla="*/ 2147483647 w 1054"/>
                  <a:gd name="T27" fmla="*/ 2147483647 h 398"/>
                  <a:gd name="T28" fmla="*/ 2147483647 w 1054"/>
                  <a:gd name="T29" fmla="*/ 2147483647 h 398"/>
                  <a:gd name="T30" fmla="*/ 2147483647 w 1054"/>
                  <a:gd name="T31" fmla="*/ 2147483647 h 398"/>
                  <a:gd name="T32" fmla="*/ 2147483647 w 1054"/>
                  <a:gd name="T33" fmla="*/ 2147483647 h 398"/>
                  <a:gd name="T34" fmla="*/ 2147483647 w 1054"/>
                  <a:gd name="T35" fmla="*/ 2147483647 h 398"/>
                  <a:gd name="T36" fmla="*/ 2147483647 w 1054"/>
                  <a:gd name="T37" fmla="*/ 2147483647 h 398"/>
                  <a:gd name="T38" fmla="*/ 2147483647 w 1054"/>
                  <a:gd name="T39" fmla="*/ 2147483647 h 398"/>
                  <a:gd name="T40" fmla="*/ 2147483647 w 1054"/>
                  <a:gd name="T41" fmla="*/ 2147483647 h 398"/>
                  <a:gd name="T42" fmla="*/ 2147483647 w 1054"/>
                  <a:gd name="T43" fmla="*/ 2147483647 h 398"/>
                  <a:gd name="T44" fmla="*/ 2147483647 w 1054"/>
                  <a:gd name="T45" fmla="*/ 0 h 398"/>
                  <a:gd name="T46" fmla="*/ 2147483647 w 1054"/>
                  <a:gd name="T47" fmla="*/ 0 h 398"/>
                  <a:gd name="T48" fmla="*/ 2147483647 w 1054"/>
                  <a:gd name="T49" fmla="*/ 2147483647 h 398"/>
                  <a:gd name="T50" fmla="*/ 2147483647 w 1054"/>
                  <a:gd name="T51" fmla="*/ 2147483647 h 398"/>
                  <a:gd name="T52" fmla="*/ 2147483647 w 1054"/>
                  <a:gd name="T53" fmla="*/ 2147483647 h 398"/>
                  <a:gd name="T54" fmla="*/ 2147483647 w 1054"/>
                  <a:gd name="T55" fmla="*/ 2147483647 h 398"/>
                  <a:gd name="T56" fmla="*/ 2147483647 w 1054"/>
                  <a:gd name="T57" fmla="*/ 2147483647 h 398"/>
                  <a:gd name="T58" fmla="*/ 2147483647 w 1054"/>
                  <a:gd name="T59" fmla="*/ 2147483647 h 398"/>
                  <a:gd name="T60" fmla="*/ 2147483647 w 1054"/>
                  <a:gd name="T61" fmla="*/ 2147483647 h 398"/>
                  <a:gd name="T62" fmla="*/ 2147483647 w 1054"/>
                  <a:gd name="T63" fmla="*/ 2147483647 h 398"/>
                  <a:gd name="T64" fmla="*/ 2147483647 w 1054"/>
                  <a:gd name="T65" fmla="*/ 2147483647 h 398"/>
                  <a:gd name="T66" fmla="*/ 0 w 1054"/>
                  <a:gd name="T67" fmla="*/ 2147483647 h 398"/>
                  <a:gd name="T68" fmla="*/ 0 w 1054"/>
                  <a:gd name="T69" fmla="*/ 2147483647 h 398"/>
                  <a:gd name="T70" fmla="*/ 2147483647 w 1054"/>
                  <a:gd name="T71" fmla="*/ 2147483647 h 398"/>
                  <a:gd name="T72" fmla="*/ 2147483647 w 1054"/>
                  <a:gd name="T73" fmla="*/ 2147483647 h 398"/>
                  <a:gd name="T74" fmla="*/ 2147483647 w 1054"/>
                  <a:gd name="T75" fmla="*/ 2147483647 h 398"/>
                  <a:gd name="T76" fmla="*/ 2147483647 w 1054"/>
                  <a:gd name="T77" fmla="*/ 2147483647 h 398"/>
                  <a:gd name="T78" fmla="*/ 2147483647 w 1054"/>
                  <a:gd name="T79" fmla="*/ 2147483647 h 398"/>
                  <a:gd name="T80" fmla="*/ 2147483647 w 1054"/>
                  <a:gd name="T81" fmla="*/ 2147483647 h 398"/>
                  <a:gd name="T82" fmla="*/ 2147483647 w 1054"/>
                  <a:gd name="T83" fmla="*/ 2147483647 h 398"/>
                  <a:gd name="T84" fmla="*/ 2147483647 w 1054"/>
                  <a:gd name="T85" fmla="*/ 2147483647 h 398"/>
                  <a:gd name="T86" fmla="*/ 2147483647 w 1054"/>
                  <a:gd name="T87" fmla="*/ 2147483647 h 398"/>
                  <a:gd name="T88" fmla="*/ 2147483647 w 1054"/>
                  <a:gd name="T89" fmla="*/ 214748364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US"/>
              </a:p>
            </p:txBody>
          </p:sp>
          <p:sp>
            <p:nvSpPr>
              <p:cNvPr id="24603" name="Rectangle 17"/>
              <p:cNvSpPr>
                <a:spLocks noChangeArrowheads="1"/>
              </p:cNvSpPr>
              <p:nvPr/>
            </p:nvSpPr>
            <p:spPr bwMode="auto">
              <a:xfrm>
                <a:off x="6402572" y="5879805"/>
                <a:ext cx="520700" cy="287258"/>
              </a:xfrm>
              <a:prstGeom prst="rect">
                <a:avLst/>
              </a:prstGeom>
              <a:solidFill>
                <a:schemeClr val="bg1"/>
              </a:solidFill>
              <a:ln w="12700">
                <a:noFill/>
                <a:miter lim="800000"/>
                <a:headEnd/>
                <a:tailEnd/>
              </a:ln>
            </p:spPr>
            <p:txBody>
              <a:bodyPr lIns="101600" tIns="50800" rIns="101600" bIns="50800">
                <a:spAutoFit/>
              </a:bodyPr>
              <a:lstStyle/>
              <a:p>
                <a:pPr defTabSz="1106488" eaLnBrk="0" hangingPunct="0"/>
                <a:r>
                  <a:rPr lang="en-GB" sz="1200">
                    <a:latin typeface="Arial" pitchFamily="34" charset="0"/>
                  </a:rPr>
                  <a:t>End</a:t>
                </a:r>
              </a:p>
            </p:txBody>
          </p:sp>
        </p:grpSp>
        <p:sp>
          <p:nvSpPr>
            <p:cNvPr id="24596" name="Rectangle 18"/>
            <p:cNvSpPr>
              <a:spLocks noChangeArrowheads="1"/>
            </p:cNvSpPr>
            <p:nvPr/>
          </p:nvSpPr>
          <p:spPr bwMode="auto">
            <a:xfrm>
              <a:off x="6140300" y="3356345"/>
              <a:ext cx="1005083" cy="318036"/>
            </a:xfrm>
            <a:prstGeom prst="rect">
              <a:avLst/>
            </a:prstGeom>
            <a:noFill/>
            <a:ln w="12700">
              <a:noFill/>
              <a:miter lim="800000"/>
              <a:headEnd/>
              <a:tailEnd/>
            </a:ln>
          </p:spPr>
          <p:txBody>
            <a:bodyPr wrap="none" lIns="101600" tIns="50800" rIns="101600" bIns="50800">
              <a:spAutoFit/>
            </a:bodyPr>
            <a:lstStyle/>
            <a:p>
              <a:pPr defTabSz="1106488" eaLnBrk="0" hangingPunct="0"/>
              <a:r>
                <a:rPr lang="en-GB" sz="1400">
                  <a:latin typeface="Arial" pitchFamily="34" charset="0"/>
                </a:rPr>
                <a:t>age &gt; 55?</a:t>
              </a:r>
            </a:p>
          </p:txBody>
        </p:sp>
        <p:sp>
          <p:nvSpPr>
            <p:cNvPr id="24597" name="Oval 21"/>
            <p:cNvSpPr>
              <a:spLocks noChangeArrowheads="1"/>
            </p:cNvSpPr>
            <p:nvPr/>
          </p:nvSpPr>
          <p:spPr bwMode="auto">
            <a:xfrm>
              <a:off x="6474785" y="4489155"/>
              <a:ext cx="298155" cy="293688"/>
            </a:xfrm>
            <a:prstGeom prst="ellipse">
              <a:avLst/>
            </a:prstGeom>
            <a:solidFill>
              <a:schemeClr val="bg1"/>
            </a:solidFill>
            <a:ln w="12700">
              <a:solidFill>
                <a:schemeClr val="tx1"/>
              </a:solidFill>
              <a:round/>
              <a:headEnd/>
              <a:tailEnd/>
            </a:ln>
          </p:spPr>
          <p:txBody>
            <a:bodyPr wrap="none" anchor="ctr"/>
            <a:lstStyle/>
            <a:p>
              <a:endParaRPr lang="en-US"/>
            </a:p>
          </p:txBody>
        </p:sp>
        <p:sp>
          <p:nvSpPr>
            <p:cNvPr id="24598" name="Rectangle 22"/>
            <p:cNvSpPr>
              <a:spLocks noChangeArrowheads="1"/>
            </p:cNvSpPr>
            <p:nvPr/>
          </p:nvSpPr>
          <p:spPr bwMode="auto">
            <a:xfrm>
              <a:off x="7551259" y="3231117"/>
              <a:ext cx="469900" cy="314325"/>
            </a:xfrm>
            <a:prstGeom prst="rect">
              <a:avLst/>
            </a:prstGeom>
            <a:noFill/>
            <a:ln w="12700">
              <a:noFill/>
              <a:miter lim="800000"/>
              <a:headEnd/>
              <a:tailEnd/>
            </a:ln>
          </p:spPr>
          <p:txBody>
            <a:bodyPr wrap="none" lIns="101600" tIns="50800" rIns="101600" bIns="50800">
              <a:spAutoFit/>
            </a:bodyPr>
            <a:lstStyle/>
            <a:p>
              <a:pPr defTabSz="1106488" eaLnBrk="0" hangingPunct="0"/>
              <a:r>
                <a:rPr lang="en-GB" sz="1400">
                  <a:latin typeface="Arial" pitchFamily="34" charset="0"/>
                </a:rPr>
                <a:t>NO</a:t>
              </a:r>
            </a:p>
          </p:txBody>
        </p:sp>
        <p:sp>
          <p:nvSpPr>
            <p:cNvPr id="24599" name="Rectangle 23"/>
            <p:cNvSpPr>
              <a:spLocks noChangeArrowheads="1"/>
            </p:cNvSpPr>
            <p:nvPr/>
          </p:nvSpPr>
          <p:spPr bwMode="auto">
            <a:xfrm>
              <a:off x="5205338" y="3252382"/>
              <a:ext cx="560388" cy="314325"/>
            </a:xfrm>
            <a:prstGeom prst="rect">
              <a:avLst/>
            </a:prstGeom>
            <a:noFill/>
            <a:ln w="12700">
              <a:noFill/>
              <a:miter lim="800000"/>
              <a:headEnd/>
              <a:tailEnd/>
            </a:ln>
          </p:spPr>
          <p:txBody>
            <a:bodyPr wrap="none" lIns="101600" tIns="50800" rIns="101600" bIns="50800">
              <a:spAutoFit/>
            </a:bodyPr>
            <a:lstStyle/>
            <a:p>
              <a:pPr defTabSz="1106488" eaLnBrk="0" hangingPunct="0"/>
              <a:r>
                <a:rPr lang="en-GB" sz="1400">
                  <a:latin typeface="Arial" pitchFamily="34" charset="0"/>
                </a:rPr>
                <a:t>YES</a:t>
              </a:r>
            </a:p>
          </p:txBody>
        </p:sp>
        <p:sp>
          <p:nvSpPr>
            <p:cNvPr id="24600" name="AutoShape 25"/>
            <p:cNvSpPr>
              <a:spLocks noChangeArrowheads="1"/>
            </p:cNvSpPr>
            <p:nvPr/>
          </p:nvSpPr>
          <p:spPr bwMode="auto">
            <a:xfrm>
              <a:off x="4465674" y="4065182"/>
              <a:ext cx="1765005" cy="368595"/>
            </a:xfrm>
            <a:prstGeom prst="parallelogram">
              <a:avLst>
                <a:gd name="adj" fmla="val 102265"/>
              </a:avLst>
            </a:prstGeom>
            <a:solidFill>
              <a:schemeClr val="bg1"/>
            </a:solidFill>
            <a:ln w="12700">
              <a:solidFill>
                <a:schemeClr val="tx1"/>
              </a:solidFill>
              <a:miter lim="800000"/>
              <a:headEnd/>
              <a:tailEnd/>
            </a:ln>
          </p:spPr>
          <p:txBody>
            <a:bodyPr wrap="none" lIns="146050" tIns="74612" rIns="146050" bIns="74612" anchor="ctr"/>
            <a:lstStyle/>
            <a:p>
              <a:pPr algn="ctr" defTabSz="2293938" eaLnBrk="0" hangingPunct="0"/>
              <a:r>
                <a:rPr lang="en-GB" sz="1400">
                  <a:latin typeface="Arial" pitchFamily="34" charset="0"/>
                </a:rPr>
                <a:t>print “Pencen”</a:t>
              </a:r>
            </a:p>
          </p:txBody>
        </p:sp>
        <p:sp>
          <p:nvSpPr>
            <p:cNvPr id="24601" name="AutoShape 26"/>
            <p:cNvSpPr>
              <a:spLocks noChangeArrowheads="1"/>
            </p:cNvSpPr>
            <p:nvPr/>
          </p:nvSpPr>
          <p:spPr bwMode="auto">
            <a:xfrm>
              <a:off x="7060018" y="4042144"/>
              <a:ext cx="1924493" cy="391633"/>
            </a:xfrm>
            <a:prstGeom prst="parallelogram">
              <a:avLst>
                <a:gd name="adj" fmla="val 102262"/>
              </a:avLst>
            </a:prstGeom>
            <a:solidFill>
              <a:schemeClr val="bg1"/>
            </a:solidFill>
            <a:ln w="12700">
              <a:solidFill>
                <a:schemeClr val="tx1"/>
              </a:solidFill>
              <a:miter lim="800000"/>
              <a:headEnd/>
              <a:tailEnd/>
            </a:ln>
          </p:spPr>
          <p:txBody>
            <a:bodyPr wrap="none" lIns="146050" tIns="74612" rIns="146050" bIns="74612" anchor="ctr"/>
            <a:lstStyle/>
            <a:p>
              <a:pPr algn="ctr" defTabSz="2293938" eaLnBrk="0" hangingPunct="0"/>
              <a:r>
                <a:rPr lang="en-GB" sz="1400">
                  <a:latin typeface="Arial" pitchFamily="34" charset="0"/>
                </a:rPr>
                <a:t>print “Kerja lagi”</a:t>
              </a:r>
            </a:p>
          </p:txBody>
        </p:sp>
      </p:grpSp>
      <p:sp>
        <p:nvSpPr>
          <p:cNvPr id="31" name="Rectangle 3"/>
          <p:cNvSpPr txBox="1">
            <a:spLocks noChangeArrowheads="1"/>
          </p:cNvSpPr>
          <p:nvPr/>
        </p:nvSpPr>
        <p:spPr bwMode="auto">
          <a:xfrm>
            <a:off x="220663" y="3827463"/>
            <a:ext cx="4170362" cy="2297112"/>
          </a:xfrm>
          <a:prstGeom prst="rect">
            <a:avLst/>
          </a:prstGeom>
          <a:ln w="25400" cap="flat" cmpd="sng" algn="ctr">
            <a:solidFill>
              <a:schemeClr val="accent1"/>
            </a:solidFill>
            <a:prstDash val="solid"/>
            <a:miter lim="800000"/>
            <a:headEnd/>
            <a:tailEnd/>
          </a:ln>
        </p:spPr>
        <p:style>
          <a:lnRef idx="2">
            <a:schemeClr val="accent1"/>
          </a:lnRef>
          <a:fillRef idx="1">
            <a:schemeClr val="lt1"/>
          </a:fillRef>
          <a:effectRef idx="0">
            <a:schemeClr val="accent1"/>
          </a:effectRef>
          <a:fontRef idx="minor">
            <a:schemeClr val="dk1"/>
          </a:fontRef>
        </p:style>
        <p:txBody>
          <a:bodyPr/>
          <a:lstStyle/>
          <a:p>
            <a:pPr marL="342900" indent="-342900">
              <a:lnSpc>
                <a:spcPct val="80000"/>
              </a:lnSpc>
              <a:spcBef>
                <a:spcPct val="20000"/>
              </a:spcBef>
              <a:buSzPct val="60000"/>
              <a:buFont typeface="Wingdings" pitchFamily="2" charset="2"/>
              <a:buNone/>
              <a:defRPr/>
            </a:pPr>
            <a:r>
              <a:rPr lang="en-US" sz="1800" b="1" kern="0" dirty="0">
                <a:effectLst/>
              </a:rPr>
              <a:t>Begin</a:t>
            </a:r>
          </a:p>
          <a:p>
            <a:pPr marL="342900" indent="-342900">
              <a:lnSpc>
                <a:spcPct val="80000"/>
              </a:lnSpc>
              <a:spcBef>
                <a:spcPct val="20000"/>
              </a:spcBef>
              <a:buSzPct val="60000"/>
              <a:buFont typeface="Wingdings" pitchFamily="2" charset="2"/>
              <a:buNone/>
              <a:defRPr/>
            </a:pPr>
            <a:r>
              <a:rPr lang="en-US" sz="1800" b="1" kern="0" dirty="0">
                <a:effectLst/>
              </a:rPr>
              <a:t>	read age</a:t>
            </a:r>
          </a:p>
          <a:p>
            <a:pPr marL="342900" indent="-342900">
              <a:lnSpc>
                <a:spcPct val="80000"/>
              </a:lnSpc>
              <a:spcBef>
                <a:spcPct val="20000"/>
              </a:spcBef>
              <a:buSzPct val="60000"/>
              <a:buFont typeface="Wingdings" pitchFamily="2" charset="2"/>
              <a:buNone/>
              <a:defRPr/>
            </a:pPr>
            <a:r>
              <a:rPr lang="en-US" sz="1800" b="1" kern="0" dirty="0">
                <a:effectLst/>
              </a:rPr>
              <a:t>	</a:t>
            </a:r>
            <a:r>
              <a:rPr lang="en-US" sz="1800" b="1" kern="0" dirty="0">
                <a:solidFill>
                  <a:schemeClr val="accent6">
                    <a:lumMod val="75000"/>
                  </a:schemeClr>
                </a:solidFill>
                <a:effectLst/>
              </a:rPr>
              <a:t>if (age &gt; 55)</a:t>
            </a:r>
          </a:p>
          <a:p>
            <a:pPr marL="342900" indent="-342900">
              <a:lnSpc>
                <a:spcPct val="80000"/>
              </a:lnSpc>
              <a:spcBef>
                <a:spcPct val="20000"/>
              </a:spcBef>
              <a:buSzPct val="60000"/>
              <a:buFont typeface="Wingdings" pitchFamily="2" charset="2"/>
              <a:buNone/>
              <a:defRPr/>
            </a:pPr>
            <a:r>
              <a:rPr lang="en-US" sz="1800" b="1" kern="0" dirty="0">
                <a:effectLst/>
              </a:rPr>
              <a:t>		print “</a:t>
            </a:r>
            <a:r>
              <a:rPr lang="en-US" sz="1800" b="1" kern="0" dirty="0" err="1">
                <a:effectLst/>
              </a:rPr>
              <a:t>Pencen</a:t>
            </a:r>
            <a:r>
              <a:rPr lang="en-US" sz="1800" b="1" kern="0" dirty="0">
                <a:effectLst/>
              </a:rPr>
              <a:t>”</a:t>
            </a:r>
          </a:p>
          <a:p>
            <a:pPr marL="342900" indent="-342900">
              <a:lnSpc>
                <a:spcPct val="80000"/>
              </a:lnSpc>
              <a:spcBef>
                <a:spcPct val="20000"/>
              </a:spcBef>
              <a:buSzPct val="60000"/>
              <a:buFont typeface="Wingdings" pitchFamily="2" charset="2"/>
              <a:buNone/>
              <a:defRPr/>
            </a:pPr>
            <a:r>
              <a:rPr lang="en-US" sz="1800" b="1" kern="0" dirty="0">
                <a:effectLst/>
              </a:rPr>
              <a:t>	else</a:t>
            </a:r>
          </a:p>
          <a:p>
            <a:pPr marL="342900" indent="-342900">
              <a:lnSpc>
                <a:spcPct val="80000"/>
              </a:lnSpc>
              <a:spcBef>
                <a:spcPct val="20000"/>
              </a:spcBef>
              <a:buSzPct val="60000"/>
              <a:buFont typeface="Wingdings" pitchFamily="2" charset="2"/>
              <a:buNone/>
              <a:defRPr/>
            </a:pPr>
            <a:r>
              <a:rPr lang="en-US" sz="1800" b="1" kern="0" dirty="0">
                <a:effectLst/>
              </a:rPr>
              <a:t>		print “</a:t>
            </a:r>
            <a:r>
              <a:rPr lang="en-US" sz="1800" b="1" kern="0" dirty="0" err="1">
                <a:effectLst/>
              </a:rPr>
              <a:t>Kerja</a:t>
            </a:r>
            <a:r>
              <a:rPr lang="en-US" sz="1800" b="1" kern="0" dirty="0">
                <a:effectLst/>
              </a:rPr>
              <a:t> </a:t>
            </a:r>
            <a:r>
              <a:rPr lang="en-US" sz="1800" b="1" kern="0" dirty="0" err="1">
                <a:effectLst/>
              </a:rPr>
              <a:t>lagi</a:t>
            </a:r>
            <a:r>
              <a:rPr lang="en-US" sz="1800" b="1" kern="0" dirty="0">
                <a:effectLst/>
              </a:rPr>
              <a:t>”</a:t>
            </a:r>
          </a:p>
          <a:p>
            <a:pPr marL="342900" indent="-342900">
              <a:lnSpc>
                <a:spcPct val="80000"/>
              </a:lnSpc>
              <a:spcBef>
                <a:spcPct val="20000"/>
              </a:spcBef>
              <a:buSzPct val="60000"/>
              <a:buFont typeface="Wingdings" pitchFamily="2" charset="2"/>
              <a:buNone/>
              <a:defRPr/>
            </a:pPr>
            <a:r>
              <a:rPr lang="en-US" sz="1800" b="1" kern="0" dirty="0">
                <a:effectLst/>
              </a:rPr>
              <a:t>	</a:t>
            </a:r>
            <a:r>
              <a:rPr lang="en-US" sz="1800" b="1" kern="0" dirty="0" err="1">
                <a:effectLst/>
              </a:rPr>
              <a:t>end_if</a:t>
            </a:r>
            <a:endParaRPr lang="en-US" sz="1800" b="1" kern="0" dirty="0">
              <a:effectLst/>
            </a:endParaRPr>
          </a:p>
          <a:p>
            <a:pPr marL="342900" indent="-342900">
              <a:lnSpc>
                <a:spcPct val="80000"/>
              </a:lnSpc>
              <a:spcBef>
                <a:spcPct val="20000"/>
              </a:spcBef>
              <a:buSzPct val="60000"/>
              <a:buFont typeface="Wingdings" pitchFamily="2" charset="2"/>
              <a:buNone/>
              <a:defRPr/>
            </a:pPr>
            <a:r>
              <a:rPr lang="en-US" sz="1800" b="1" kern="0" dirty="0">
                <a:effectLst/>
              </a:rPr>
              <a:t>End</a:t>
            </a:r>
          </a:p>
          <a:p>
            <a:pPr marL="342900" indent="-342900">
              <a:lnSpc>
                <a:spcPct val="80000"/>
              </a:lnSpc>
              <a:spcBef>
                <a:spcPct val="20000"/>
              </a:spcBef>
              <a:buSzPct val="100000"/>
              <a:buFont typeface="Wingdings" pitchFamily="2" charset="2"/>
              <a:buChar char="§"/>
              <a:defRPr/>
            </a:pPr>
            <a:endParaRPr lang="en-US" sz="2800" b="1" kern="0" dirty="0"/>
          </a:p>
        </p:txBody>
      </p:sp>
      <p:sp>
        <p:nvSpPr>
          <p:cNvPr id="33" name="Down Arrow 32"/>
          <p:cNvSpPr/>
          <p:nvPr/>
        </p:nvSpPr>
        <p:spPr>
          <a:xfrm>
            <a:off x="1998663" y="3338513"/>
            <a:ext cx="595312" cy="61753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304800" y="304800"/>
            <a:ext cx="8686800" cy="609600"/>
          </a:xfrm>
        </p:spPr>
        <p:txBody>
          <a:bodyPr/>
          <a:lstStyle/>
          <a:p>
            <a:pPr eaLnBrk="1" hangingPunct="1"/>
            <a:r>
              <a:rPr lang="en-US" sz="3600" b="1" dirty="0" err="1" smtClean="0"/>
              <a:t>Pseudocodes</a:t>
            </a:r>
            <a:r>
              <a:rPr lang="en-US" sz="3600" b="1" dirty="0" smtClean="0"/>
              <a:t>:</a:t>
            </a:r>
            <a:r>
              <a:rPr lang="en-US" sz="3600" dirty="0" smtClean="0"/>
              <a:t> The </a:t>
            </a:r>
            <a:r>
              <a:rPr lang="en-US" sz="3600" b="1" dirty="0" smtClean="0"/>
              <a:t>Selection</a:t>
            </a:r>
            <a:r>
              <a:rPr lang="en-US" sz="3600" dirty="0" smtClean="0"/>
              <a:t> control structure </a:t>
            </a:r>
          </a:p>
        </p:txBody>
      </p:sp>
      <p:sp>
        <p:nvSpPr>
          <p:cNvPr id="25603" name="Rectangle 3"/>
          <p:cNvSpPr>
            <a:spLocks noGrp="1" noChangeArrowheads="1"/>
          </p:cNvSpPr>
          <p:nvPr>
            <p:ph idx="1"/>
          </p:nvPr>
        </p:nvSpPr>
        <p:spPr>
          <a:xfrm>
            <a:off x="652463" y="1038225"/>
            <a:ext cx="7772400" cy="5514975"/>
          </a:xfrm>
        </p:spPr>
        <p:txBody>
          <a:bodyPr/>
          <a:lstStyle/>
          <a:p>
            <a:pPr eaLnBrk="1" hangingPunct="1">
              <a:lnSpc>
                <a:spcPct val="100000"/>
              </a:lnSpc>
            </a:pPr>
            <a:r>
              <a:rPr lang="en-US" sz="2000" dirty="0" smtClean="0"/>
              <a:t>Sometimes in certain situation, we may omit the else-part.</a:t>
            </a:r>
          </a:p>
          <a:p>
            <a:pPr lvl="1" eaLnBrk="1" hangingPunct="1">
              <a:lnSpc>
                <a:spcPct val="20000"/>
              </a:lnSpc>
              <a:buFont typeface="Wingdings" pitchFamily="2" charset="2"/>
              <a:buNone/>
            </a:pPr>
            <a:endParaRPr lang="en-US" sz="1900" b="1" dirty="0" smtClean="0"/>
          </a:p>
          <a:p>
            <a:pPr lvl="1" eaLnBrk="1" hangingPunct="1">
              <a:lnSpc>
                <a:spcPct val="90000"/>
              </a:lnSpc>
              <a:buFont typeface="Wingdings" pitchFamily="2" charset="2"/>
              <a:buNone/>
            </a:pPr>
            <a:r>
              <a:rPr lang="en-US" sz="1800" b="1" dirty="0" smtClean="0"/>
              <a:t>if (number is odd number)</a:t>
            </a:r>
          </a:p>
          <a:p>
            <a:pPr lvl="1" eaLnBrk="1" hangingPunct="1">
              <a:lnSpc>
                <a:spcPct val="90000"/>
              </a:lnSpc>
              <a:buFont typeface="Wingdings" pitchFamily="2" charset="2"/>
              <a:buNone/>
            </a:pPr>
            <a:r>
              <a:rPr lang="en-US" sz="1800" b="1" dirty="0" smtClean="0"/>
              <a:t>	print “This is an odd number”</a:t>
            </a:r>
          </a:p>
          <a:p>
            <a:pPr lvl="1" eaLnBrk="1" hangingPunct="1">
              <a:lnSpc>
                <a:spcPct val="90000"/>
              </a:lnSpc>
              <a:buFont typeface="Wingdings" pitchFamily="2" charset="2"/>
              <a:buNone/>
            </a:pPr>
            <a:r>
              <a:rPr lang="en-US" sz="1800" b="1" dirty="0" err="1" smtClean="0"/>
              <a:t>end_if</a:t>
            </a:r>
            <a:endParaRPr lang="en-US" sz="1800" b="1" dirty="0" smtClean="0"/>
          </a:p>
          <a:p>
            <a:pPr lvl="1" eaLnBrk="1" hangingPunct="1">
              <a:lnSpc>
                <a:spcPct val="20000"/>
              </a:lnSpc>
              <a:buFont typeface="Wingdings" pitchFamily="2" charset="2"/>
              <a:buNone/>
            </a:pPr>
            <a:endParaRPr lang="en-US" sz="1800" b="1" dirty="0" smtClean="0"/>
          </a:p>
          <a:p>
            <a:pPr eaLnBrk="1" hangingPunct="1">
              <a:lnSpc>
                <a:spcPct val="100000"/>
              </a:lnSpc>
            </a:pPr>
            <a:r>
              <a:rPr lang="en-US" sz="2000" u="sng" dirty="0" smtClean="0"/>
              <a:t>Nested</a:t>
            </a:r>
            <a:r>
              <a:rPr lang="en-US" sz="2000" dirty="0" smtClean="0"/>
              <a:t> selection structure: basic selection structure that contains other if/else structure in its then-part or else-part.</a:t>
            </a:r>
          </a:p>
          <a:p>
            <a:pPr eaLnBrk="1" hangingPunct="1">
              <a:lnSpc>
                <a:spcPct val="20000"/>
              </a:lnSpc>
              <a:buFont typeface="Wingdings" pitchFamily="2" charset="2"/>
              <a:buNone/>
            </a:pPr>
            <a:endParaRPr lang="en-US" sz="2000" dirty="0" smtClean="0"/>
          </a:p>
          <a:p>
            <a:pPr eaLnBrk="1" hangingPunct="1">
              <a:lnSpc>
                <a:spcPct val="70000"/>
              </a:lnSpc>
              <a:buFont typeface="Wingdings" pitchFamily="2" charset="2"/>
              <a:buNone/>
            </a:pPr>
            <a:r>
              <a:rPr lang="en-US" sz="2400" dirty="0" smtClean="0"/>
              <a:t>	</a:t>
            </a:r>
            <a:r>
              <a:rPr lang="en-US" sz="1800" b="1" dirty="0" smtClean="0"/>
              <a:t>if (number is equal to 1)</a:t>
            </a:r>
          </a:p>
          <a:p>
            <a:pPr eaLnBrk="1" hangingPunct="1">
              <a:lnSpc>
                <a:spcPct val="70000"/>
              </a:lnSpc>
              <a:buFont typeface="Wingdings" pitchFamily="2" charset="2"/>
              <a:buNone/>
            </a:pPr>
            <a:r>
              <a:rPr lang="en-US" sz="1800" b="1" dirty="0" smtClean="0"/>
              <a:t>		print “One”</a:t>
            </a:r>
          </a:p>
          <a:p>
            <a:pPr eaLnBrk="1" hangingPunct="1">
              <a:lnSpc>
                <a:spcPct val="70000"/>
              </a:lnSpc>
              <a:buFont typeface="Wingdings" pitchFamily="2" charset="2"/>
              <a:buNone/>
            </a:pPr>
            <a:r>
              <a:rPr lang="en-US" sz="1800" b="1" dirty="0" smtClean="0"/>
              <a:t>	else if (number is equal to 2)</a:t>
            </a:r>
          </a:p>
          <a:p>
            <a:pPr eaLnBrk="1" hangingPunct="1">
              <a:lnSpc>
                <a:spcPct val="70000"/>
              </a:lnSpc>
              <a:buFont typeface="Wingdings" pitchFamily="2" charset="2"/>
              <a:buNone/>
            </a:pPr>
            <a:r>
              <a:rPr lang="en-US" sz="1800" b="1" dirty="0" smtClean="0"/>
              <a:t>		print “Two”</a:t>
            </a:r>
          </a:p>
          <a:p>
            <a:pPr eaLnBrk="1" hangingPunct="1">
              <a:lnSpc>
                <a:spcPct val="70000"/>
              </a:lnSpc>
              <a:buFont typeface="Wingdings" pitchFamily="2" charset="2"/>
              <a:buNone/>
            </a:pPr>
            <a:r>
              <a:rPr lang="en-US" sz="1800" b="1" dirty="0" smtClean="0"/>
              <a:t>	else if (number is equal to 3)</a:t>
            </a:r>
          </a:p>
          <a:p>
            <a:pPr eaLnBrk="1" hangingPunct="1">
              <a:lnSpc>
                <a:spcPct val="70000"/>
              </a:lnSpc>
              <a:buFont typeface="Wingdings" pitchFamily="2" charset="2"/>
              <a:buNone/>
            </a:pPr>
            <a:r>
              <a:rPr lang="en-US" sz="1800" b="1" dirty="0" smtClean="0"/>
              <a:t>		print “Three”</a:t>
            </a:r>
          </a:p>
          <a:p>
            <a:pPr eaLnBrk="1" hangingPunct="1">
              <a:lnSpc>
                <a:spcPct val="70000"/>
              </a:lnSpc>
              <a:buFont typeface="Wingdings" pitchFamily="2" charset="2"/>
              <a:buNone/>
            </a:pPr>
            <a:r>
              <a:rPr lang="en-US" sz="1800" b="1" dirty="0" smtClean="0"/>
              <a:t>	else</a:t>
            </a:r>
          </a:p>
          <a:p>
            <a:pPr eaLnBrk="1" hangingPunct="1">
              <a:lnSpc>
                <a:spcPct val="70000"/>
              </a:lnSpc>
              <a:buFont typeface="Wingdings" pitchFamily="2" charset="2"/>
              <a:buNone/>
            </a:pPr>
            <a:r>
              <a:rPr lang="en-US" sz="2000" b="1" dirty="0" smtClean="0"/>
              <a:t>		</a:t>
            </a:r>
            <a:r>
              <a:rPr lang="en-US" sz="1800" b="1" dirty="0" smtClean="0"/>
              <a:t>print “Other”</a:t>
            </a:r>
          </a:p>
          <a:p>
            <a:pPr eaLnBrk="1" hangingPunct="1">
              <a:lnSpc>
                <a:spcPct val="70000"/>
              </a:lnSpc>
              <a:buFont typeface="Wingdings" pitchFamily="2" charset="2"/>
              <a:buNone/>
            </a:pPr>
            <a:r>
              <a:rPr lang="en-US" sz="1800" b="1" dirty="0" smtClean="0"/>
              <a:t>	</a:t>
            </a:r>
            <a:r>
              <a:rPr lang="en-US" sz="1800" b="1" dirty="0" err="1" smtClean="0"/>
              <a:t>end_if</a:t>
            </a:r>
            <a:endParaRPr lang="en-US" sz="1800" b="1" dirty="0" smtClean="0"/>
          </a:p>
        </p:txBody>
      </p:sp>
      <p:sp>
        <p:nvSpPr>
          <p:cNvPr id="7" name="TextBox 6"/>
          <p:cNvSpPr txBox="1"/>
          <p:nvPr/>
        </p:nvSpPr>
        <p:spPr>
          <a:xfrm>
            <a:off x="5943600" y="1701800"/>
            <a:ext cx="1828800" cy="46037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dirty="0">
                <a:latin typeface="Calibri" pitchFamily="34" charset="0"/>
              </a:rPr>
              <a:t>Example 1</a:t>
            </a:r>
          </a:p>
        </p:txBody>
      </p:sp>
      <p:sp>
        <p:nvSpPr>
          <p:cNvPr id="8" name="TextBox 7"/>
          <p:cNvSpPr txBox="1"/>
          <p:nvPr/>
        </p:nvSpPr>
        <p:spPr>
          <a:xfrm>
            <a:off x="6043613" y="4256088"/>
            <a:ext cx="1828800" cy="461962"/>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dirty="0">
                <a:latin typeface="Calibri" pitchFamily="34" charset="0"/>
              </a:rPr>
              <a:t>Example 2</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smtClean="0"/>
              <a:t>Exercise</a:t>
            </a:r>
          </a:p>
        </p:txBody>
      </p:sp>
      <p:sp>
        <p:nvSpPr>
          <p:cNvPr id="26627" name="Content Placeholder 2"/>
          <p:cNvSpPr>
            <a:spLocks noGrp="1"/>
          </p:cNvSpPr>
          <p:nvPr>
            <p:ph idx="1"/>
          </p:nvPr>
        </p:nvSpPr>
        <p:spPr>
          <a:xfrm>
            <a:off x="1849438" y="1101725"/>
            <a:ext cx="6521450" cy="5114925"/>
          </a:xfrm>
        </p:spPr>
        <p:txBody>
          <a:bodyPr/>
          <a:lstStyle/>
          <a:p>
            <a:pPr eaLnBrk="1" hangingPunct="1">
              <a:buFont typeface="Wingdings" pitchFamily="2" charset="2"/>
              <a:buNone/>
            </a:pPr>
            <a:r>
              <a:rPr lang="en-US" smtClean="0"/>
              <a:t>	Draw the flowchart diagram for Example 1 and Example 2</a:t>
            </a:r>
          </a:p>
        </p:txBody>
      </p:sp>
      <p:pic>
        <p:nvPicPr>
          <p:cNvPr id="26629" name="Picture 3" descr="C:\Documents and Settings\Nazrita.STAFF\My Documents\My Pictures\Microsoft Clip Organizer\j0424834.wmf"/>
          <p:cNvPicPr>
            <a:picLocks noChangeAspect="1" noChangeArrowheads="1"/>
          </p:cNvPicPr>
          <p:nvPr/>
        </p:nvPicPr>
        <p:blipFill>
          <a:blip r:embed="rId2" cstate="print"/>
          <a:srcRect/>
          <a:stretch>
            <a:fillRect/>
          </a:stretch>
        </p:blipFill>
        <p:spPr bwMode="auto">
          <a:xfrm>
            <a:off x="185738" y="550863"/>
            <a:ext cx="1841500" cy="163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5800" y="304800"/>
            <a:ext cx="8153400" cy="609600"/>
          </a:xfrm>
        </p:spPr>
        <p:txBody>
          <a:bodyPr/>
          <a:lstStyle/>
          <a:p>
            <a:pPr eaLnBrk="1" hangingPunct="1"/>
            <a:r>
              <a:rPr lang="en-US" dirty="0" smtClean="0"/>
              <a:t>The </a:t>
            </a:r>
            <a:r>
              <a:rPr lang="en-US" b="1" dirty="0" smtClean="0"/>
              <a:t>Repetition</a:t>
            </a:r>
            <a:r>
              <a:rPr lang="en-US" dirty="0" smtClean="0"/>
              <a:t> control structure </a:t>
            </a:r>
          </a:p>
        </p:txBody>
      </p:sp>
      <p:sp>
        <p:nvSpPr>
          <p:cNvPr id="14339" name="Rectangle 3"/>
          <p:cNvSpPr>
            <a:spLocks noGrp="1" noChangeArrowheads="1"/>
          </p:cNvSpPr>
          <p:nvPr>
            <p:ph idx="1"/>
          </p:nvPr>
        </p:nvSpPr>
        <p:spPr>
          <a:xfrm>
            <a:off x="652463" y="1038225"/>
            <a:ext cx="7772400" cy="5114925"/>
          </a:xfrm>
        </p:spPr>
        <p:txBody>
          <a:bodyPr/>
          <a:lstStyle/>
          <a:p>
            <a:pPr eaLnBrk="1" hangingPunct="1">
              <a:defRPr/>
            </a:pPr>
            <a:r>
              <a:rPr lang="en-US" dirty="0" smtClean="0"/>
              <a:t>Specifies a block of one or more statements that are repeatedly executed until a condition is satisfied. </a:t>
            </a:r>
          </a:p>
          <a:p>
            <a:pPr eaLnBrk="1" hangingPunct="1">
              <a:defRPr/>
            </a:pPr>
            <a:r>
              <a:rPr lang="en-US" dirty="0" smtClean="0"/>
              <a:t>The keyword used is </a:t>
            </a:r>
            <a:r>
              <a:rPr lang="en-US" i="1" dirty="0" smtClean="0">
                <a:solidFill>
                  <a:srgbClr val="0000CC"/>
                </a:solidFill>
              </a:rPr>
              <a:t>while</a:t>
            </a:r>
            <a:r>
              <a:rPr lang="en-US" dirty="0" smtClean="0">
                <a:solidFill>
                  <a:srgbClr val="0000CC"/>
                </a:solidFill>
              </a:rPr>
              <a:t>.</a:t>
            </a:r>
          </a:p>
          <a:p>
            <a:pPr eaLnBrk="1" hangingPunct="1">
              <a:defRPr/>
            </a:pPr>
            <a:r>
              <a:rPr lang="en-US" dirty="0" smtClean="0"/>
              <a:t>Format:</a:t>
            </a:r>
          </a:p>
          <a:p>
            <a:pPr eaLnBrk="1" hangingPunct="1">
              <a:buFont typeface="Wingdings" pitchFamily="2" charset="2"/>
              <a:buNone/>
              <a:defRPr/>
            </a:pPr>
            <a:endParaRPr lang="en-US" sz="2600" dirty="0" smtClean="0"/>
          </a:p>
          <a:p>
            <a:pPr eaLnBrk="1" hangingPunct="1">
              <a:buFont typeface="Wingdings" pitchFamily="2" charset="2"/>
              <a:buNone/>
              <a:defRPr/>
            </a:pPr>
            <a:r>
              <a:rPr lang="en-US" sz="2600" dirty="0" smtClean="0"/>
              <a:t>	</a:t>
            </a:r>
            <a:r>
              <a:rPr lang="en-US" sz="2400" b="1" dirty="0" smtClean="0"/>
              <a:t>while (condition)</a:t>
            </a:r>
          </a:p>
          <a:p>
            <a:pPr eaLnBrk="1" hangingPunct="1">
              <a:buFont typeface="Wingdings" pitchFamily="2" charset="2"/>
              <a:buNone/>
              <a:defRPr/>
            </a:pPr>
            <a:r>
              <a:rPr lang="en-US" sz="2400" b="1" dirty="0" smtClean="0"/>
              <a:t>		loop-body</a:t>
            </a:r>
          </a:p>
          <a:p>
            <a:pPr eaLnBrk="1" hangingPunct="1">
              <a:buFont typeface="Wingdings" pitchFamily="2" charset="2"/>
              <a:buNone/>
              <a:defRPr/>
            </a:pPr>
            <a:r>
              <a:rPr lang="en-US" sz="2400" b="1" dirty="0" smtClean="0"/>
              <a:t>	</a:t>
            </a:r>
            <a:r>
              <a:rPr lang="en-US" sz="2400" b="1" dirty="0" err="1" smtClean="0"/>
              <a:t>end_while</a:t>
            </a:r>
            <a:endParaRPr lang="en-US" sz="2400" b="1" dirty="0" smtClean="0"/>
          </a:p>
          <a:p>
            <a:pPr eaLnBrk="1" hangingPunct="1">
              <a:buFont typeface="Wingdings" pitchFamily="2" charset="2"/>
              <a:buNone/>
              <a:defRPr/>
            </a:pPr>
            <a:r>
              <a:rPr lang="en-US" sz="2600" dirty="0" smtClean="0"/>
              <a:t>		</a:t>
            </a:r>
          </a:p>
          <a:p>
            <a:pPr eaLnBrk="1" hangingPunct="1">
              <a:defRPr/>
            </a:pPr>
            <a:endParaRPr lang="en-US" sz="3200" dirty="0" smtClean="0"/>
          </a:p>
        </p:txBody>
      </p:sp>
      <p:grpSp>
        <p:nvGrpSpPr>
          <p:cNvPr id="2" name="Group 21"/>
          <p:cNvGrpSpPr>
            <a:grpSpLocks/>
          </p:cNvGrpSpPr>
          <p:nvPr/>
        </p:nvGrpSpPr>
        <p:grpSpPr bwMode="auto">
          <a:xfrm>
            <a:off x="4094163" y="3408363"/>
            <a:ext cx="4846637" cy="1905000"/>
            <a:chOff x="3987209" y="3407736"/>
            <a:chExt cx="4846638" cy="1905000"/>
          </a:xfrm>
        </p:grpSpPr>
        <p:sp>
          <p:nvSpPr>
            <p:cNvPr id="27654" name="Text Box 6"/>
            <p:cNvSpPr txBox="1">
              <a:spLocks noChangeArrowheads="1"/>
            </p:cNvSpPr>
            <p:nvPr/>
          </p:nvSpPr>
          <p:spPr bwMode="auto">
            <a:xfrm>
              <a:off x="4215809" y="4241174"/>
              <a:ext cx="1287532" cy="369332"/>
            </a:xfrm>
            <a:prstGeom prst="rect">
              <a:avLst/>
            </a:prstGeom>
            <a:noFill/>
            <a:ln w="9525">
              <a:noFill/>
              <a:miter lim="800000"/>
              <a:headEnd/>
              <a:tailEnd/>
            </a:ln>
          </p:spPr>
          <p:txBody>
            <a:bodyPr wrap="none">
              <a:spAutoFit/>
            </a:bodyPr>
            <a:lstStyle/>
            <a:p>
              <a:r>
                <a:rPr lang="en-US" sz="1800">
                  <a:latin typeface="Arial" pitchFamily="34" charset="0"/>
                </a:rPr>
                <a:t>Condition?</a:t>
              </a:r>
            </a:p>
          </p:txBody>
        </p:sp>
        <p:sp>
          <p:nvSpPr>
            <p:cNvPr id="27655" name="AutoShape 7"/>
            <p:cNvSpPr>
              <a:spLocks noChangeArrowheads="1"/>
            </p:cNvSpPr>
            <p:nvPr/>
          </p:nvSpPr>
          <p:spPr bwMode="auto">
            <a:xfrm>
              <a:off x="3987209" y="4017336"/>
              <a:ext cx="1828800" cy="762000"/>
            </a:xfrm>
            <a:prstGeom prst="flowChartDecision">
              <a:avLst/>
            </a:prstGeom>
            <a:noFill/>
            <a:ln w="9525">
              <a:solidFill>
                <a:schemeClr val="tx1"/>
              </a:solidFill>
              <a:miter lim="800000"/>
              <a:headEnd/>
              <a:tailEnd/>
            </a:ln>
          </p:spPr>
          <p:txBody>
            <a:bodyPr wrap="none" anchor="ctr"/>
            <a:lstStyle/>
            <a:p>
              <a:endParaRPr lang="en-US"/>
            </a:p>
          </p:txBody>
        </p:sp>
        <p:sp>
          <p:nvSpPr>
            <p:cNvPr id="27656" name="AutoShape 8"/>
            <p:cNvSpPr>
              <a:spLocks noChangeArrowheads="1"/>
            </p:cNvSpPr>
            <p:nvPr/>
          </p:nvSpPr>
          <p:spPr bwMode="auto">
            <a:xfrm>
              <a:off x="7111409" y="4017336"/>
              <a:ext cx="1676400" cy="838200"/>
            </a:xfrm>
            <a:prstGeom prst="flowChartProcess">
              <a:avLst/>
            </a:prstGeom>
            <a:noFill/>
            <a:ln w="9525">
              <a:solidFill>
                <a:schemeClr val="tx1"/>
              </a:solidFill>
              <a:miter lim="800000"/>
              <a:headEnd/>
              <a:tailEnd/>
            </a:ln>
          </p:spPr>
          <p:txBody>
            <a:bodyPr wrap="none" anchor="ctr"/>
            <a:lstStyle/>
            <a:p>
              <a:pPr algn="ctr"/>
              <a:endParaRPr lang="en-US"/>
            </a:p>
          </p:txBody>
        </p:sp>
        <p:sp>
          <p:nvSpPr>
            <p:cNvPr id="27657" name="Text Box 9"/>
            <p:cNvSpPr txBox="1">
              <a:spLocks noChangeArrowheads="1"/>
            </p:cNvSpPr>
            <p:nvPr/>
          </p:nvSpPr>
          <p:spPr bwMode="auto">
            <a:xfrm>
              <a:off x="7111409" y="4093536"/>
              <a:ext cx="1722438" cy="641350"/>
            </a:xfrm>
            <a:prstGeom prst="rect">
              <a:avLst/>
            </a:prstGeom>
            <a:noFill/>
            <a:ln w="9525">
              <a:noFill/>
              <a:miter lim="800000"/>
              <a:headEnd/>
              <a:tailEnd/>
            </a:ln>
          </p:spPr>
          <p:txBody>
            <a:bodyPr>
              <a:spAutoFit/>
            </a:bodyPr>
            <a:lstStyle/>
            <a:p>
              <a:pPr algn="ctr"/>
              <a:r>
                <a:rPr lang="en-US" sz="1800">
                  <a:latin typeface="Arial" pitchFamily="34" charset="0"/>
                </a:rPr>
                <a:t>Loop </a:t>
              </a:r>
            </a:p>
            <a:p>
              <a:pPr algn="ctr"/>
              <a:r>
                <a:rPr lang="en-US" sz="1800">
                  <a:latin typeface="Arial" pitchFamily="34" charset="0"/>
                </a:rPr>
                <a:t>Statement(s)</a:t>
              </a:r>
            </a:p>
          </p:txBody>
        </p:sp>
        <p:sp>
          <p:nvSpPr>
            <p:cNvPr id="27658" name="Line 10"/>
            <p:cNvSpPr>
              <a:spLocks noChangeShapeType="1"/>
            </p:cNvSpPr>
            <p:nvPr/>
          </p:nvSpPr>
          <p:spPr bwMode="auto">
            <a:xfrm>
              <a:off x="4901609" y="3407736"/>
              <a:ext cx="0" cy="609600"/>
            </a:xfrm>
            <a:prstGeom prst="line">
              <a:avLst/>
            </a:prstGeom>
            <a:noFill/>
            <a:ln w="9525">
              <a:solidFill>
                <a:schemeClr val="tx1"/>
              </a:solidFill>
              <a:miter lim="800000"/>
              <a:headEnd/>
              <a:tailEnd type="triangle" w="med" len="med"/>
            </a:ln>
          </p:spPr>
          <p:txBody>
            <a:bodyPr wrap="none"/>
            <a:lstStyle/>
            <a:p>
              <a:endParaRPr lang="en-US"/>
            </a:p>
          </p:txBody>
        </p:sp>
        <p:sp>
          <p:nvSpPr>
            <p:cNvPr id="27659" name="Line 12"/>
            <p:cNvSpPr>
              <a:spLocks noChangeShapeType="1"/>
            </p:cNvSpPr>
            <p:nvPr/>
          </p:nvSpPr>
          <p:spPr bwMode="auto">
            <a:xfrm>
              <a:off x="5816009" y="4398336"/>
              <a:ext cx="1295400" cy="0"/>
            </a:xfrm>
            <a:prstGeom prst="line">
              <a:avLst/>
            </a:prstGeom>
            <a:noFill/>
            <a:ln w="9525">
              <a:solidFill>
                <a:schemeClr val="tx1"/>
              </a:solidFill>
              <a:miter lim="800000"/>
              <a:headEnd/>
              <a:tailEnd type="triangle" w="med" len="med"/>
            </a:ln>
          </p:spPr>
          <p:txBody>
            <a:bodyPr wrap="none"/>
            <a:lstStyle/>
            <a:p>
              <a:endParaRPr lang="en-US"/>
            </a:p>
          </p:txBody>
        </p:sp>
        <p:sp>
          <p:nvSpPr>
            <p:cNvPr id="27660" name="Line 13"/>
            <p:cNvSpPr>
              <a:spLocks noChangeShapeType="1"/>
            </p:cNvSpPr>
            <p:nvPr/>
          </p:nvSpPr>
          <p:spPr bwMode="auto">
            <a:xfrm flipV="1">
              <a:off x="8025809" y="3712536"/>
              <a:ext cx="0" cy="304800"/>
            </a:xfrm>
            <a:prstGeom prst="line">
              <a:avLst/>
            </a:prstGeom>
            <a:noFill/>
            <a:ln w="9525">
              <a:solidFill>
                <a:schemeClr val="tx1"/>
              </a:solidFill>
              <a:miter lim="800000"/>
              <a:headEnd/>
              <a:tailEnd/>
            </a:ln>
          </p:spPr>
          <p:txBody>
            <a:bodyPr wrap="none"/>
            <a:lstStyle/>
            <a:p>
              <a:endParaRPr lang="en-US"/>
            </a:p>
          </p:txBody>
        </p:sp>
        <p:sp>
          <p:nvSpPr>
            <p:cNvPr id="27661" name="Line 14"/>
            <p:cNvSpPr>
              <a:spLocks noChangeShapeType="1"/>
            </p:cNvSpPr>
            <p:nvPr/>
          </p:nvSpPr>
          <p:spPr bwMode="auto">
            <a:xfrm flipH="1">
              <a:off x="4901609" y="3712536"/>
              <a:ext cx="3124200" cy="0"/>
            </a:xfrm>
            <a:prstGeom prst="line">
              <a:avLst/>
            </a:prstGeom>
            <a:noFill/>
            <a:ln w="9525">
              <a:solidFill>
                <a:schemeClr val="tx1"/>
              </a:solidFill>
              <a:miter lim="800000"/>
              <a:headEnd/>
              <a:tailEnd type="triangle" w="med" len="med"/>
            </a:ln>
          </p:spPr>
          <p:txBody>
            <a:bodyPr wrap="none"/>
            <a:lstStyle/>
            <a:p>
              <a:endParaRPr lang="en-US"/>
            </a:p>
          </p:txBody>
        </p:sp>
        <p:sp>
          <p:nvSpPr>
            <p:cNvPr id="27662" name="Line 15"/>
            <p:cNvSpPr>
              <a:spLocks noChangeShapeType="1"/>
            </p:cNvSpPr>
            <p:nvPr/>
          </p:nvSpPr>
          <p:spPr bwMode="auto">
            <a:xfrm flipH="1">
              <a:off x="4901609" y="4779336"/>
              <a:ext cx="0" cy="533400"/>
            </a:xfrm>
            <a:prstGeom prst="line">
              <a:avLst/>
            </a:prstGeom>
            <a:noFill/>
            <a:ln w="9525">
              <a:solidFill>
                <a:schemeClr val="tx1"/>
              </a:solidFill>
              <a:miter lim="800000"/>
              <a:headEnd/>
              <a:tailEnd type="triangle" w="med" len="med"/>
            </a:ln>
          </p:spPr>
          <p:txBody>
            <a:bodyPr wrap="none"/>
            <a:lstStyle/>
            <a:p>
              <a:endParaRPr lang="en-US"/>
            </a:p>
          </p:txBody>
        </p:sp>
        <p:sp>
          <p:nvSpPr>
            <p:cNvPr id="27663" name="Text Box 17"/>
            <p:cNvSpPr txBox="1">
              <a:spLocks noChangeArrowheads="1"/>
            </p:cNvSpPr>
            <p:nvPr/>
          </p:nvSpPr>
          <p:spPr bwMode="auto">
            <a:xfrm>
              <a:off x="6120809" y="4017336"/>
              <a:ext cx="685800" cy="366713"/>
            </a:xfrm>
            <a:prstGeom prst="rect">
              <a:avLst/>
            </a:prstGeom>
            <a:noFill/>
            <a:ln w="9525">
              <a:noFill/>
              <a:miter lim="800000"/>
              <a:headEnd/>
              <a:tailEnd/>
            </a:ln>
          </p:spPr>
          <p:txBody>
            <a:bodyPr>
              <a:spAutoFit/>
            </a:bodyPr>
            <a:lstStyle/>
            <a:p>
              <a:pPr>
                <a:spcBef>
                  <a:spcPct val="50000"/>
                </a:spcBef>
              </a:pPr>
              <a:r>
                <a:rPr lang="en-US" sz="1800">
                  <a:latin typeface="Arial" pitchFamily="34" charset="0"/>
                </a:rPr>
                <a:t>yes</a:t>
              </a:r>
            </a:p>
          </p:txBody>
        </p:sp>
        <p:sp>
          <p:nvSpPr>
            <p:cNvPr id="27664" name="Text Box 18"/>
            <p:cNvSpPr txBox="1">
              <a:spLocks noChangeArrowheads="1"/>
            </p:cNvSpPr>
            <p:nvPr/>
          </p:nvSpPr>
          <p:spPr bwMode="auto">
            <a:xfrm>
              <a:off x="4901609" y="4855536"/>
              <a:ext cx="685800" cy="366713"/>
            </a:xfrm>
            <a:prstGeom prst="rect">
              <a:avLst/>
            </a:prstGeom>
            <a:noFill/>
            <a:ln w="9525">
              <a:noFill/>
              <a:miter lim="800000"/>
              <a:headEnd/>
              <a:tailEnd/>
            </a:ln>
          </p:spPr>
          <p:txBody>
            <a:bodyPr>
              <a:spAutoFit/>
            </a:bodyPr>
            <a:lstStyle/>
            <a:p>
              <a:pPr>
                <a:spcBef>
                  <a:spcPct val="50000"/>
                </a:spcBef>
              </a:pPr>
              <a:r>
                <a:rPr lang="en-US" sz="1800">
                  <a:latin typeface="Arial" pitchFamily="34" charset="0"/>
                </a:rPr>
                <a:t>no</a:t>
              </a:r>
            </a:p>
          </p:txBody>
        </p:sp>
      </p:gr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endParaRPr lang="en-US" smtClean="0"/>
          </a:p>
        </p:txBody>
      </p:sp>
      <p:sp>
        <p:nvSpPr>
          <p:cNvPr id="28675" name="Content Placeholder 2"/>
          <p:cNvSpPr>
            <a:spLocks noGrp="1"/>
          </p:cNvSpPr>
          <p:nvPr>
            <p:ph idx="1"/>
          </p:nvPr>
        </p:nvSpPr>
        <p:spPr>
          <a:xfrm>
            <a:off x="566738" y="1155700"/>
            <a:ext cx="8348662" cy="1358900"/>
          </a:xfrm>
          <a:solidFill>
            <a:schemeClr val="accent1"/>
          </a:solidFill>
        </p:spPr>
        <p:txBody>
          <a:bodyPr/>
          <a:lstStyle/>
          <a:p>
            <a:pPr eaLnBrk="1" hangingPunct="1">
              <a:buFont typeface="Wingdings" pitchFamily="2" charset="2"/>
              <a:buNone/>
            </a:pPr>
            <a:r>
              <a:rPr lang="en-US" dirty="0" smtClean="0">
                <a:solidFill>
                  <a:schemeClr val="bg1"/>
                </a:solidFill>
              </a:rPr>
              <a:t>	</a:t>
            </a:r>
            <a:r>
              <a:rPr lang="en-US" sz="2600" dirty="0" smtClean="0">
                <a:solidFill>
                  <a:schemeClr val="bg1"/>
                </a:solidFill>
              </a:rPr>
              <a:t>Problem: Write a program that reads and displays the age of 10 people (one after another).</a:t>
            </a:r>
          </a:p>
        </p:txBody>
      </p:sp>
      <p:sp>
        <p:nvSpPr>
          <p:cNvPr id="28677" name="TextBox 4"/>
          <p:cNvSpPr txBox="1">
            <a:spLocks noChangeArrowheads="1"/>
          </p:cNvSpPr>
          <p:nvPr/>
        </p:nvSpPr>
        <p:spPr bwMode="auto">
          <a:xfrm>
            <a:off x="563562" y="2786062"/>
            <a:ext cx="8275637" cy="1938992"/>
          </a:xfrm>
          <a:prstGeom prst="rect">
            <a:avLst/>
          </a:prstGeom>
          <a:noFill/>
          <a:ln w="9525">
            <a:solidFill>
              <a:schemeClr val="accent1"/>
            </a:solidFill>
            <a:miter lim="800000"/>
            <a:headEnd/>
            <a:tailEnd/>
          </a:ln>
        </p:spPr>
        <p:txBody>
          <a:bodyPr wrap="square">
            <a:spAutoFit/>
          </a:bodyPr>
          <a:lstStyle/>
          <a:p>
            <a:pPr algn="just"/>
            <a:r>
              <a:rPr lang="en-US" sz="2400" dirty="0">
                <a:latin typeface="+mn-lt"/>
              </a:rPr>
              <a:t>For this problem, we need a way to count how many people whose age have been processed (read and displayed). Therefore, we introduce a concept of </a:t>
            </a:r>
            <a:r>
              <a:rPr lang="en-US" sz="2400" i="1" dirty="0">
                <a:latin typeface="+mn-lt"/>
              </a:rPr>
              <a:t>counter</a:t>
            </a:r>
            <a:r>
              <a:rPr lang="en-US" sz="2400" dirty="0">
                <a:latin typeface="+mn-lt"/>
              </a:rPr>
              <a:t>, a variable used to count the number of people whose age have been processed by the program.</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pPr eaLnBrk="1" hangingPunct="1"/>
            <a:endParaRPr lang="en-US" smtClean="0"/>
          </a:p>
        </p:txBody>
      </p:sp>
      <p:sp>
        <p:nvSpPr>
          <p:cNvPr id="3" name="Content Placeholder 2"/>
          <p:cNvSpPr>
            <a:spLocks noGrp="1"/>
          </p:cNvSpPr>
          <p:nvPr>
            <p:ph idx="1"/>
          </p:nvPr>
        </p:nvSpPr>
        <p:spPr>
          <a:xfrm>
            <a:off x="609600" y="1219200"/>
            <a:ext cx="7427913" cy="2374900"/>
          </a:xfrm>
        </p:spPr>
        <p:style>
          <a:lnRef idx="2">
            <a:schemeClr val="accent1"/>
          </a:lnRef>
          <a:fillRef idx="1">
            <a:schemeClr val="lt1"/>
          </a:fillRef>
          <a:effectRef idx="0">
            <a:schemeClr val="accent1"/>
          </a:effectRef>
          <a:fontRef idx="minor">
            <a:schemeClr val="dk1"/>
          </a:fontRef>
        </p:style>
        <p:txBody>
          <a:bodyPr/>
          <a:lstStyle/>
          <a:p>
            <a:pPr eaLnBrk="1" hangingPunct="1">
              <a:lnSpc>
                <a:spcPct val="20000"/>
              </a:lnSpc>
              <a:defRPr/>
            </a:pPr>
            <a:endParaRPr lang="en-US" sz="2000" dirty="0" smtClean="0"/>
          </a:p>
          <a:p>
            <a:pPr eaLnBrk="1" hangingPunct="1">
              <a:lnSpc>
                <a:spcPct val="70000"/>
              </a:lnSpc>
              <a:buFont typeface="Wingdings" pitchFamily="2" charset="2"/>
              <a:buNone/>
              <a:defRPr/>
            </a:pPr>
            <a:r>
              <a:rPr lang="en-US" sz="2000" b="1" dirty="0" smtClean="0">
                <a:latin typeface="Courier New" pitchFamily="49" charset="0"/>
              </a:rPr>
              <a:t>Begin</a:t>
            </a:r>
          </a:p>
          <a:p>
            <a:pPr eaLnBrk="1" hangingPunct="1">
              <a:lnSpc>
                <a:spcPct val="70000"/>
              </a:lnSpc>
              <a:buFont typeface="Wingdings" pitchFamily="2" charset="2"/>
              <a:buNone/>
              <a:defRPr/>
            </a:pPr>
            <a:r>
              <a:rPr lang="en-US" sz="2000" b="1" dirty="0" smtClean="0">
                <a:latin typeface="Courier New" pitchFamily="49" charset="0"/>
              </a:rPr>
              <a:t>	</a:t>
            </a:r>
            <a:r>
              <a:rPr lang="en-US" sz="2000" b="1" dirty="0" smtClean="0">
                <a:solidFill>
                  <a:schemeClr val="accent6">
                    <a:lumMod val="75000"/>
                  </a:schemeClr>
                </a:solidFill>
                <a:latin typeface="Courier New" pitchFamily="49" charset="0"/>
              </a:rPr>
              <a:t>number of users giving his age = 1</a:t>
            </a:r>
          </a:p>
          <a:p>
            <a:pPr eaLnBrk="1" hangingPunct="1">
              <a:lnSpc>
                <a:spcPct val="70000"/>
              </a:lnSpc>
              <a:buFont typeface="Wingdings" pitchFamily="2" charset="2"/>
              <a:buNone/>
              <a:defRPr/>
            </a:pPr>
            <a:r>
              <a:rPr lang="en-US" sz="2000" b="1" dirty="0" smtClean="0">
                <a:latin typeface="Courier New" pitchFamily="49" charset="0"/>
              </a:rPr>
              <a:t>	while </a:t>
            </a:r>
            <a:r>
              <a:rPr lang="en-US" sz="2000" b="1" dirty="0" smtClean="0">
                <a:solidFill>
                  <a:schemeClr val="accent6">
                    <a:lumMod val="75000"/>
                  </a:schemeClr>
                </a:solidFill>
                <a:latin typeface="Courier New" pitchFamily="49" charset="0"/>
              </a:rPr>
              <a:t>(number of users giving his age &lt;= 10)</a:t>
            </a:r>
          </a:p>
          <a:p>
            <a:pPr eaLnBrk="1" hangingPunct="1">
              <a:lnSpc>
                <a:spcPct val="70000"/>
              </a:lnSpc>
              <a:buFont typeface="Wingdings" pitchFamily="2" charset="2"/>
              <a:buNone/>
              <a:defRPr/>
            </a:pPr>
            <a:r>
              <a:rPr lang="en-US" sz="2000" b="1" dirty="0" smtClean="0">
                <a:latin typeface="Courier New" pitchFamily="49" charset="0"/>
              </a:rPr>
              <a:t>		read the age from the user.</a:t>
            </a:r>
          </a:p>
          <a:p>
            <a:pPr eaLnBrk="1" hangingPunct="1">
              <a:lnSpc>
                <a:spcPct val="70000"/>
              </a:lnSpc>
              <a:buFont typeface="Wingdings" pitchFamily="2" charset="2"/>
              <a:buNone/>
              <a:defRPr/>
            </a:pPr>
            <a:r>
              <a:rPr lang="en-US" sz="2000" b="1" dirty="0" smtClean="0">
                <a:latin typeface="Courier New" pitchFamily="49" charset="0"/>
              </a:rPr>
              <a:t>		print the user age.</a:t>
            </a:r>
          </a:p>
          <a:p>
            <a:pPr eaLnBrk="1" hangingPunct="1">
              <a:lnSpc>
                <a:spcPct val="70000"/>
              </a:lnSpc>
              <a:buFont typeface="Wingdings" pitchFamily="2" charset="2"/>
              <a:buNone/>
              <a:defRPr/>
            </a:pPr>
            <a:r>
              <a:rPr lang="en-US" sz="2000" b="1" dirty="0" smtClean="0">
                <a:latin typeface="Courier New" pitchFamily="49" charset="0"/>
              </a:rPr>
              <a:t>		</a:t>
            </a:r>
            <a:r>
              <a:rPr lang="en-US" sz="2000" b="1" dirty="0" smtClean="0">
                <a:solidFill>
                  <a:schemeClr val="accent6">
                    <a:lumMod val="75000"/>
                  </a:schemeClr>
                </a:solidFill>
                <a:latin typeface="Courier New" pitchFamily="49" charset="0"/>
              </a:rPr>
              <a:t>number of user giving his age + 1</a:t>
            </a:r>
          </a:p>
          <a:p>
            <a:pPr eaLnBrk="1" hangingPunct="1">
              <a:lnSpc>
                <a:spcPct val="70000"/>
              </a:lnSpc>
              <a:buFont typeface="Wingdings" pitchFamily="2" charset="2"/>
              <a:buNone/>
              <a:defRPr/>
            </a:pPr>
            <a:r>
              <a:rPr lang="en-US" sz="2000" b="1" dirty="0" smtClean="0">
                <a:latin typeface="Courier New" pitchFamily="49" charset="0"/>
              </a:rPr>
              <a:t>	</a:t>
            </a:r>
            <a:r>
              <a:rPr lang="en-US" sz="2000" b="1" dirty="0" err="1" smtClean="0">
                <a:latin typeface="Courier New" pitchFamily="49" charset="0"/>
              </a:rPr>
              <a:t>end_while</a:t>
            </a:r>
            <a:endParaRPr lang="en-US" sz="2000" b="1" dirty="0" smtClean="0">
              <a:latin typeface="Courier New" pitchFamily="49" charset="0"/>
            </a:endParaRPr>
          </a:p>
          <a:p>
            <a:pPr eaLnBrk="1" hangingPunct="1">
              <a:lnSpc>
                <a:spcPct val="70000"/>
              </a:lnSpc>
              <a:buFont typeface="Wingdings" pitchFamily="2" charset="2"/>
              <a:buNone/>
              <a:defRPr/>
            </a:pPr>
            <a:r>
              <a:rPr lang="en-US" sz="2000" b="1" dirty="0" smtClean="0">
                <a:latin typeface="Courier New" pitchFamily="49" charset="0"/>
              </a:rPr>
              <a:t>End</a:t>
            </a:r>
          </a:p>
          <a:p>
            <a:pPr eaLnBrk="1" hangingPunct="1">
              <a:defRPr/>
            </a:pPr>
            <a:endParaRPr lang="en-US" dirty="0"/>
          </a:p>
        </p:txBody>
      </p:sp>
      <p:sp>
        <p:nvSpPr>
          <p:cNvPr id="5" name="Content Placeholder 2"/>
          <p:cNvSpPr txBox="1">
            <a:spLocks/>
          </p:cNvSpPr>
          <p:nvPr/>
        </p:nvSpPr>
        <p:spPr bwMode="auto">
          <a:xfrm>
            <a:off x="603250" y="3752850"/>
            <a:ext cx="7427913" cy="2374900"/>
          </a:xfrm>
          <a:prstGeom prst="rect">
            <a:avLst/>
          </a:prstGeom>
          <a:ln w="25400" cap="flat" cmpd="sng" algn="ctr">
            <a:solidFill>
              <a:schemeClr val="accent1"/>
            </a:solidFill>
            <a:prstDash val="solid"/>
            <a:miter lim="800000"/>
            <a:headEnd/>
            <a:tailEnd/>
          </a:ln>
        </p:spPr>
        <p:style>
          <a:lnRef idx="2">
            <a:schemeClr val="accent1"/>
          </a:lnRef>
          <a:fillRef idx="1">
            <a:schemeClr val="lt1"/>
          </a:fillRef>
          <a:effectRef idx="0">
            <a:schemeClr val="accent1"/>
          </a:effectRef>
          <a:fontRef idx="minor">
            <a:schemeClr val="dk1"/>
          </a:fontRef>
        </p:style>
        <p:txBody>
          <a:bodyPr/>
          <a:lstStyle/>
          <a:p>
            <a:pPr marL="342900" indent="-342900">
              <a:lnSpc>
                <a:spcPct val="20000"/>
              </a:lnSpc>
              <a:spcBef>
                <a:spcPct val="20000"/>
              </a:spcBef>
              <a:buSzPct val="100000"/>
              <a:buFont typeface="Wingdings" pitchFamily="2" charset="2"/>
              <a:buChar char="§"/>
              <a:defRPr/>
            </a:pPr>
            <a:endParaRPr lang="en-US" sz="2000" kern="0" dirty="0"/>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Begin</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a:t>
            </a:r>
            <a:r>
              <a:rPr lang="en-US" sz="2000" b="1" kern="0" dirty="0">
                <a:solidFill>
                  <a:schemeClr val="accent6">
                    <a:lumMod val="75000"/>
                  </a:schemeClr>
                </a:solidFill>
                <a:latin typeface="Courier New" pitchFamily="49" charset="0"/>
              </a:rPr>
              <a:t>users = 1</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while </a:t>
            </a:r>
            <a:r>
              <a:rPr lang="en-US" sz="2000" b="1" kern="0" dirty="0">
                <a:solidFill>
                  <a:schemeClr val="accent6">
                    <a:lumMod val="75000"/>
                  </a:schemeClr>
                </a:solidFill>
                <a:latin typeface="Courier New" pitchFamily="49" charset="0"/>
              </a:rPr>
              <a:t>(users &lt;= 10)</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read age</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print age.</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a:t>
            </a:r>
            <a:r>
              <a:rPr lang="en-US" sz="2000" b="1" kern="0" dirty="0">
                <a:solidFill>
                  <a:schemeClr val="accent6">
                    <a:lumMod val="75000"/>
                  </a:schemeClr>
                </a:solidFill>
                <a:latin typeface="Courier New" pitchFamily="49" charset="0"/>
              </a:rPr>
              <a:t>users = users + 1</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a:t>
            </a:r>
            <a:r>
              <a:rPr lang="en-US" sz="2000" b="1" kern="0" dirty="0" err="1">
                <a:latin typeface="Courier New" pitchFamily="49" charset="0"/>
              </a:rPr>
              <a:t>end_while</a:t>
            </a:r>
            <a:endParaRPr lang="en-US" sz="2000" b="1" kern="0" dirty="0">
              <a:latin typeface="Courier New" pitchFamily="49" charset="0"/>
            </a:endParaRP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End</a:t>
            </a:r>
          </a:p>
          <a:p>
            <a:pPr marL="342900" indent="-342900">
              <a:lnSpc>
                <a:spcPct val="80000"/>
              </a:lnSpc>
              <a:spcBef>
                <a:spcPct val="20000"/>
              </a:spcBef>
              <a:buSzPct val="100000"/>
              <a:buFont typeface="Wingdings" pitchFamily="2" charset="2"/>
              <a:buChar char="§"/>
              <a:defRPr/>
            </a:pPr>
            <a:endParaRPr lang="en-US" sz="2800" kern="0" dirty="0"/>
          </a:p>
        </p:txBody>
      </p:sp>
      <p:sp>
        <p:nvSpPr>
          <p:cNvPr id="6" name="Down Arrow 5"/>
          <p:cNvSpPr/>
          <p:nvPr/>
        </p:nvSpPr>
        <p:spPr>
          <a:xfrm>
            <a:off x="3997325" y="3392488"/>
            <a:ext cx="830263" cy="8286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Line Callout 2 6"/>
          <p:cNvSpPr/>
          <p:nvPr/>
        </p:nvSpPr>
        <p:spPr>
          <a:xfrm>
            <a:off x="7038975" y="1350963"/>
            <a:ext cx="1892300" cy="244475"/>
          </a:xfrm>
          <a:prstGeom prst="borderCallout2">
            <a:avLst>
              <a:gd name="adj1" fmla="val 5706"/>
              <a:gd name="adj2" fmla="val -3838"/>
              <a:gd name="adj3" fmla="val 14401"/>
              <a:gd name="adj4" fmla="val -27903"/>
              <a:gd name="adj5" fmla="val 108153"/>
              <a:gd name="adj6" fmla="val -43858"/>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Counter </a:t>
            </a:r>
            <a:r>
              <a:rPr lang="en-US" sz="1400" dirty="0" err="1">
                <a:solidFill>
                  <a:schemeClr val="tx1"/>
                </a:solidFill>
              </a:rPr>
              <a:t>initialisation</a:t>
            </a:r>
            <a:endParaRPr lang="en-US" sz="1400" dirty="0">
              <a:solidFill>
                <a:schemeClr val="tx1"/>
              </a:solidFill>
            </a:endParaRPr>
          </a:p>
        </p:txBody>
      </p:sp>
      <p:sp>
        <p:nvSpPr>
          <p:cNvPr id="8" name="Line Callout 2 7"/>
          <p:cNvSpPr/>
          <p:nvPr/>
        </p:nvSpPr>
        <p:spPr>
          <a:xfrm>
            <a:off x="7059613" y="2427288"/>
            <a:ext cx="1892300" cy="244475"/>
          </a:xfrm>
          <a:prstGeom prst="borderCallout2">
            <a:avLst>
              <a:gd name="adj1" fmla="val 5706"/>
              <a:gd name="adj2" fmla="val -3838"/>
              <a:gd name="adj3" fmla="val -2990"/>
              <a:gd name="adj4" fmla="val -44757"/>
              <a:gd name="adj5" fmla="val -113585"/>
              <a:gd name="adj6" fmla="val -65768"/>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Loop condition</a:t>
            </a:r>
          </a:p>
        </p:txBody>
      </p:sp>
      <p:sp>
        <p:nvSpPr>
          <p:cNvPr id="9" name="Line Callout 2 8"/>
          <p:cNvSpPr/>
          <p:nvPr/>
        </p:nvSpPr>
        <p:spPr>
          <a:xfrm>
            <a:off x="7102475" y="3171825"/>
            <a:ext cx="1892300" cy="244475"/>
          </a:xfrm>
          <a:prstGeom prst="borderCallout2">
            <a:avLst>
              <a:gd name="adj1" fmla="val 5706"/>
              <a:gd name="adj2" fmla="val -3838"/>
              <a:gd name="adj3" fmla="val -2990"/>
              <a:gd name="adj4" fmla="val -19476"/>
              <a:gd name="adj5" fmla="val -65760"/>
              <a:gd name="adj6" fmla="val -34307"/>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Updating counter</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eaLnBrk="1" hangingPunct="1"/>
            <a:endParaRPr lang="en-US" smtClean="0"/>
          </a:p>
        </p:txBody>
      </p:sp>
      <p:grpSp>
        <p:nvGrpSpPr>
          <p:cNvPr id="2" name="Group 36"/>
          <p:cNvGrpSpPr>
            <a:grpSpLocks/>
          </p:cNvGrpSpPr>
          <p:nvPr/>
        </p:nvGrpSpPr>
        <p:grpSpPr bwMode="auto">
          <a:xfrm>
            <a:off x="1839913" y="1255713"/>
            <a:ext cx="4465637" cy="4648200"/>
            <a:chOff x="1105786" y="1224516"/>
            <a:chExt cx="4465674" cy="4648200"/>
          </a:xfrm>
        </p:grpSpPr>
        <p:sp>
          <p:nvSpPr>
            <p:cNvPr id="30725" name="Freeform 7"/>
            <p:cNvSpPr>
              <a:spLocks/>
            </p:cNvSpPr>
            <p:nvPr/>
          </p:nvSpPr>
          <p:spPr bwMode="auto">
            <a:xfrm rot="5400000" flipV="1">
              <a:off x="4053820" y="4208659"/>
              <a:ext cx="2637777" cy="387350"/>
            </a:xfrm>
            <a:custGeom>
              <a:avLst/>
              <a:gdLst>
                <a:gd name="T0" fmla="*/ 2147483647 w 925"/>
                <a:gd name="T1" fmla="*/ 0 h 481"/>
                <a:gd name="T2" fmla="*/ 2147483647 w 925"/>
                <a:gd name="T3" fmla="*/ 2147483647 h 481"/>
                <a:gd name="T4" fmla="*/ 0 w 925"/>
                <a:gd name="T5" fmla="*/ 2147483647 h 481"/>
                <a:gd name="T6" fmla="*/ 0 60000 65536"/>
                <a:gd name="T7" fmla="*/ 0 60000 65536"/>
                <a:gd name="T8" fmla="*/ 0 60000 65536"/>
                <a:gd name="T9" fmla="*/ 0 w 925"/>
                <a:gd name="T10" fmla="*/ 0 h 481"/>
                <a:gd name="T11" fmla="*/ 925 w 925"/>
                <a:gd name="T12" fmla="*/ 481 h 481"/>
              </a:gdLst>
              <a:ahLst/>
              <a:cxnLst>
                <a:cxn ang="T6">
                  <a:pos x="T0" y="T1"/>
                </a:cxn>
                <a:cxn ang="T7">
                  <a:pos x="T2" y="T3"/>
                </a:cxn>
                <a:cxn ang="T8">
                  <a:pos x="T4" y="T5"/>
                </a:cxn>
              </a:cxnLst>
              <a:rect l="T9" t="T10" r="T11" b="T12"/>
              <a:pathLst>
                <a:path w="925" h="481">
                  <a:moveTo>
                    <a:pt x="924" y="0"/>
                  </a:moveTo>
                  <a:lnTo>
                    <a:pt x="924" y="480"/>
                  </a:lnTo>
                  <a:lnTo>
                    <a:pt x="0" y="480"/>
                  </a:lnTo>
                </a:path>
              </a:pathLst>
            </a:custGeom>
            <a:noFill/>
            <a:ln w="12700" cap="rnd" cmpd="sng">
              <a:solidFill>
                <a:schemeClr val="tx1"/>
              </a:solidFill>
              <a:prstDash val="solid"/>
              <a:round/>
              <a:headEnd type="none" w="med" len="med"/>
              <a:tailEnd type="none" w="med" len="med"/>
            </a:ln>
          </p:spPr>
          <p:txBody>
            <a:bodyPr/>
            <a:lstStyle/>
            <a:p>
              <a:endParaRPr lang="en-US"/>
            </a:p>
          </p:txBody>
        </p:sp>
        <p:sp>
          <p:nvSpPr>
            <p:cNvPr id="30726" name="Freeform 10"/>
            <p:cNvSpPr>
              <a:spLocks/>
            </p:cNvSpPr>
            <p:nvPr/>
          </p:nvSpPr>
          <p:spPr bwMode="auto">
            <a:xfrm>
              <a:off x="3120656" y="2639164"/>
              <a:ext cx="1972339" cy="901700"/>
            </a:xfrm>
            <a:custGeom>
              <a:avLst/>
              <a:gdLst>
                <a:gd name="T0" fmla="*/ 0 w 1532"/>
                <a:gd name="T1" fmla="*/ 2147483647 h 959"/>
                <a:gd name="T2" fmla="*/ 2147483647 w 1532"/>
                <a:gd name="T3" fmla="*/ 0 h 959"/>
                <a:gd name="T4" fmla="*/ 2147483647 w 1532"/>
                <a:gd name="T5" fmla="*/ 2147483647 h 959"/>
                <a:gd name="T6" fmla="*/ 2147483647 w 1532"/>
                <a:gd name="T7" fmla="*/ 2147483647 h 959"/>
                <a:gd name="T8" fmla="*/ 0 w 1532"/>
                <a:gd name="T9" fmla="*/ 2147483647 h 959"/>
                <a:gd name="T10" fmla="*/ 0 60000 65536"/>
                <a:gd name="T11" fmla="*/ 0 60000 65536"/>
                <a:gd name="T12" fmla="*/ 0 60000 65536"/>
                <a:gd name="T13" fmla="*/ 0 60000 65536"/>
                <a:gd name="T14" fmla="*/ 0 60000 65536"/>
                <a:gd name="T15" fmla="*/ 0 w 1532"/>
                <a:gd name="T16" fmla="*/ 0 h 959"/>
                <a:gd name="T17" fmla="*/ 1532 w 1532"/>
                <a:gd name="T18" fmla="*/ 959 h 959"/>
              </a:gdLst>
              <a:ahLst/>
              <a:cxnLst>
                <a:cxn ang="T10">
                  <a:pos x="T0" y="T1"/>
                </a:cxn>
                <a:cxn ang="T11">
                  <a:pos x="T2" y="T3"/>
                </a:cxn>
                <a:cxn ang="T12">
                  <a:pos x="T4" y="T5"/>
                </a:cxn>
                <a:cxn ang="T13">
                  <a:pos x="T6" y="T7"/>
                </a:cxn>
                <a:cxn ang="T14">
                  <a:pos x="T8" y="T9"/>
                </a:cxn>
              </a:cxnLst>
              <a:rect l="T15" t="T16" r="T17" b="T18"/>
              <a:pathLst>
                <a:path w="1532" h="959">
                  <a:moveTo>
                    <a:pt x="0" y="479"/>
                  </a:moveTo>
                  <a:lnTo>
                    <a:pt x="766" y="0"/>
                  </a:lnTo>
                  <a:lnTo>
                    <a:pt x="1531" y="479"/>
                  </a:lnTo>
                  <a:lnTo>
                    <a:pt x="766" y="958"/>
                  </a:lnTo>
                  <a:lnTo>
                    <a:pt x="0" y="479"/>
                  </a:lnTo>
                </a:path>
              </a:pathLst>
            </a:custGeom>
            <a:noFill/>
            <a:ln w="12700" cap="rnd" cmpd="sng">
              <a:solidFill>
                <a:srgbClr val="000000"/>
              </a:solidFill>
              <a:prstDash val="solid"/>
              <a:round/>
              <a:headEnd type="none" w="med" len="med"/>
              <a:tailEnd type="none" w="med" len="med"/>
            </a:ln>
          </p:spPr>
          <p:txBody>
            <a:bodyPr/>
            <a:lstStyle/>
            <a:p>
              <a:endParaRPr lang="en-US"/>
            </a:p>
          </p:txBody>
        </p:sp>
        <p:sp>
          <p:nvSpPr>
            <p:cNvPr id="30727" name="Freeform 11"/>
            <p:cNvSpPr>
              <a:spLocks/>
            </p:cNvSpPr>
            <p:nvPr/>
          </p:nvSpPr>
          <p:spPr bwMode="auto">
            <a:xfrm>
              <a:off x="4107711" y="3523438"/>
              <a:ext cx="0" cy="374650"/>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30728" name="Freeform 12"/>
            <p:cNvSpPr>
              <a:spLocks/>
            </p:cNvSpPr>
            <p:nvPr/>
          </p:nvSpPr>
          <p:spPr bwMode="auto">
            <a:xfrm>
              <a:off x="4144852" y="1565313"/>
              <a:ext cx="0" cy="373063"/>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grpSp>
          <p:nvGrpSpPr>
            <p:cNvPr id="3" name="Group 27"/>
            <p:cNvGrpSpPr>
              <a:grpSpLocks/>
            </p:cNvGrpSpPr>
            <p:nvPr/>
          </p:nvGrpSpPr>
          <p:grpSpPr bwMode="auto">
            <a:xfrm>
              <a:off x="3644310" y="1224516"/>
              <a:ext cx="1000125" cy="334963"/>
              <a:chOff x="3314700" y="1905000"/>
              <a:chExt cx="1000125" cy="334963"/>
            </a:xfrm>
          </p:grpSpPr>
          <p:sp>
            <p:nvSpPr>
              <p:cNvPr id="30745" name="Freeform 13"/>
              <p:cNvSpPr>
                <a:spLocks/>
              </p:cNvSpPr>
              <p:nvPr/>
            </p:nvSpPr>
            <p:spPr bwMode="auto">
              <a:xfrm>
                <a:off x="3314700" y="1905000"/>
                <a:ext cx="1000125" cy="334963"/>
              </a:xfrm>
              <a:custGeom>
                <a:avLst/>
                <a:gdLst>
                  <a:gd name="T0" fmla="*/ 2147483647 w 1054"/>
                  <a:gd name="T1" fmla="*/ 2147483647 h 398"/>
                  <a:gd name="T2" fmla="*/ 2147483647 w 1054"/>
                  <a:gd name="T3" fmla="*/ 2147483647 h 398"/>
                  <a:gd name="T4" fmla="*/ 2147483647 w 1054"/>
                  <a:gd name="T5" fmla="*/ 2147483647 h 398"/>
                  <a:gd name="T6" fmla="*/ 2147483647 w 1054"/>
                  <a:gd name="T7" fmla="*/ 2147483647 h 398"/>
                  <a:gd name="T8" fmla="*/ 2147483647 w 1054"/>
                  <a:gd name="T9" fmla="*/ 2147483647 h 398"/>
                  <a:gd name="T10" fmla="*/ 2147483647 w 1054"/>
                  <a:gd name="T11" fmla="*/ 2147483647 h 398"/>
                  <a:gd name="T12" fmla="*/ 2147483647 w 1054"/>
                  <a:gd name="T13" fmla="*/ 2147483647 h 398"/>
                  <a:gd name="T14" fmla="*/ 2147483647 w 1054"/>
                  <a:gd name="T15" fmla="*/ 2147483647 h 398"/>
                  <a:gd name="T16" fmla="*/ 2147483647 w 1054"/>
                  <a:gd name="T17" fmla="*/ 2147483647 h 398"/>
                  <a:gd name="T18" fmla="*/ 2147483647 w 1054"/>
                  <a:gd name="T19" fmla="*/ 2147483647 h 398"/>
                  <a:gd name="T20" fmla="*/ 2147483647 w 1054"/>
                  <a:gd name="T21" fmla="*/ 2147483647 h 398"/>
                  <a:gd name="T22" fmla="*/ 2147483647 w 1054"/>
                  <a:gd name="T23" fmla="*/ 2147483647 h 398"/>
                  <a:gd name="T24" fmla="*/ 2147483647 w 1054"/>
                  <a:gd name="T25" fmla="*/ 2147483647 h 398"/>
                  <a:gd name="T26" fmla="*/ 2147483647 w 1054"/>
                  <a:gd name="T27" fmla="*/ 2147483647 h 398"/>
                  <a:gd name="T28" fmla="*/ 2147483647 w 1054"/>
                  <a:gd name="T29" fmla="*/ 2147483647 h 398"/>
                  <a:gd name="T30" fmla="*/ 2147483647 w 1054"/>
                  <a:gd name="T31" fmla="*/ 2147483647 h 398"/>
                  <a:gd name="T32" fmla="*/ 2147483647 w 1054"/>
                  <a:gd name="T33" fmla="*/ 2147483647 h 398"/>
                  <a:gd name="T34" fmla="*/ 2147483647 w 1054"/>
                  <a:gd name="T35" fmla="*/ 2147483647 h 398"/>
                  <a:gd name="T36" fmla="*/ 2147483647 w 1054"/>
                  <a:gd name="T37" fmla="*/ 2147483647 h 398"/>
                  <a:gd name="T38" fmla="*/ 2147483647 w 1054"/>
                  <a:gd name="T39" fmla="*/ 2147483647 h 398"/>
                  <a:gd name="T40" fmla="*/ 2147483647 w 1054"/>
                  <a:gd name="T41" fmla="*/ 2147483647 h 398"/>
                  <a:gd name="T42" fmla="*/ 2147483647 w 1054"/>
                  <a:gd name="T43" fmla="*/ 2147483647 h 398"/>
                  <a:gd name="T44" fmla="*/ 2147483647 w 1054"/>
                  <a:gd name="T45" fmla="*/ 0 h 398"/>
                  <a:gd name="T46" fmla="*/ 2147483647 w 1054"/>
                  <a:gd name="T47" fmla="*/ 0 h 398"/>
                  <a:gd name="T48" fmla="*/ 2147483647 w 1054"/>
                  <a:gd name="T49" fmla="*/ 2147483647 h 398"/>
                  <a:gd name="T50" fmla="*/ 2147483647 w 1054"/>
                  <a:gd name="T51" fmla="*/ 2147483647 h 398"/>
                  <a:gd name="T52" fmla="*/ 2147483647 w 1054"/>
                  <a:gd name="T53" fmla="*/ 2147483647 h 398"/>
                  <a:gd name="T54" fmla="*/ 2147483647 w 1054"/>
                  <a:gd name="T55" fmla="*/ 2147483647 h 398"/>
                  <a:gd name="T56" fmla="*/ 2147483647 w 1054"/>
                  <a:gd name="T57" fmla="*/ 2147483647 h 398"/>
                  <a:gd name="T58" fmla="*/ 2147483647 w 1054"/>
                  <a:gd name="T59" fmla="*/ 2147483647 h 398"/>
                  <a:gd name="T60" fmla="*/ 2147483647 w 1054"/>
                  <a:gd name="T61" fmla="*/ 2147483647 h 398"/>
                  <a:gd name="T62" fmla="*/ 2147483647 w 1054"/>
                  <a:gd name="T63" fmla="*/ 2147483647 h 398"/>
                  <a:gd name="T64" fmla="*/ 2147483647 w 1054"/>
                  <a:gd name="T65" fmla="*/ 2147483647 h 398"/>
                  <a:gd name="T66" fmla="*/ 0 w 1054"/>
                  <a:gd name="T67" fmla="*/ 2147483647 h 398"/>
                  <a:gd name="T68" fmla="*/ 0 w 1054"/>
                  <a:gd name="T69" fmla="*/ 2147483647 h 398"/>
                  <a:gd name="T70" fmla="*/ 2147483647 w 1054"/>
                  <a:gd name="T71" fmla="*/ 2147483647 h 398"/>
                  <a:gd name="T72" fmla="*/ 2147483647 w 1054"/>
                  <a:gd name="T73" fmla="*/ 2147483647 h 398"/>
                  <a:gd name="T74" fmla="*/ 2147483647 w 1054"/>
                  <a:gd name="T75" fmla="*/ 2147483647 h 398"/>
                  <a:gd name="T76" fmla="*/ 2147483647 w 1054"/>
                  <a:gd name="T77" fmla="*/ 2147483647 h 398"/>
                  <a:gd name="T78" fmla="*/ 2147483647 w 1054"/>
                  <a:gd name="T79" fmla="*/ 2147483647 h 398"/>
                  <a:gd name="T80" fmla="*/ 2147483647 w 1054"/>
                  <a:gd name="T81" fmla="*/ 2147483647 h 398"/>
                  <a:gd name="T82" fmla="*/ 2147483647 w 1054"/>
                  <a:gd name="T83" fmla="*/ 2147483647 h 398"/>
                  <a:gd name="T84" fmla="*/ 2147483647 w 1054"/>
                  <a:gd name="T85" fmla="*/ 2147483647 h 398"/>
                  <a:gd name="T86" fmla="*/ 2147483647 w 1054"/>
                  <a:gd name="T87" fmla="*/ 2147483647 h 398"/>
                  <a:gd name="T88" fmla="*/ 2147483647 w 1054"/>
                  <a:gd name="T89" fmla="*/ 2147483647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US"/>
              </a:p>
            </p:txBody>
          </p:sp>
          <p:sp>
            <p:nvSpPr>
              <p:cNvPr id="30746" name="Rectangle 14"/>
              <p:cNvSpPr>
                <a:spLocks noChangeArrowheads="1"/>
              </p:cNvSpPr>
              <p:nvPr/>
            </p:nvSpPr>
            <p:spPr bwMode="auto">
              <a:xfrm>
                <a:off x="3505200" y="1946275"/>
                <a:ext cx="627063" cy="284163"/>
              </a:xfrm>
              <a:prstGeom prst="rect">
                <a:avLst/>
              </a:prstGeom>
              <a:solidFill>
                <a:schemeClr val="bg1"/>
              </a:solidFill>
              <a:ln w="12700">
                <a:noFill/>
                <a:miter lim="800000"/>
                <a:headEnd/>
                <a:tailEnd/>
              </a:ln>
            </p:spPr>
            <p:txBody>
              <a:bodyPr wrap="none" lIns="101600" tIns="50800" rIns="101600" bIns="50800">
                <a:spAutoFit/>
              </a:bodyPr>
              <a:lstStyle/>
              <a:p>
                <a:pPr defTabSz="1106488" eaLnBrk="0" hangingPunct="0"/>
                <a:r>
                  <a:rPr lang="en-GB" sz="1200" b="1">
                    <a:latin typeface="Arial" pitchFamily="34" charset="0"/>
                  </a:rPr>
                  <a:t>Begin</a:t>
                </a:r>
              </a:p>
            </p:txBody>
          </p:sp>
        </p:grpSp>
        <p:grpSp>
          <p:nvGrpSpPr>
            <p:cNvPr id="4" name="Group 32"/>
            <p:cNvGrpSpPr>
              <a:grpSpLocks/>
            </p:cNvGrpSpPr>
            <p:nvPr/>
          </p:nvGrpSpPr>
          <p:grpSpPr bwMode="auto">
            <a:xfrm>
              <a:off x="1105786" y="2952824"/>
              <a:ext cx="973138" cy="314325"/>
              <a:chOff x="4032" y="2688"/>
              <a:chExt cx="613" cy="198"/>
            </a:xfrm>
          </p:grpSpPr>
          <p:sp>
            <p:nvSpPr>
              <p:cNvPr id="30743" name="Freeform 16"/>
              <p:cNvSpPr>
                <a:spLocks/>
              </p:cNvSpPr>
              <p:nvPr/>
            </p:nvSpPr>
            <p:spPr bwMode="auto">
              <a:xfrm>
                <a:off x="4032" y="2688"/>
                <a:ext cx="613" cy="198"/>
              </a:xfrm>
              <a:custGeom>
                <a:avLst/>
                <a:gdLst>
                  <a:gd name="T0" fmla="*/ 8 w 1054"/>
                  <a:gd name="T1" fmla="*/ 6 h 398"/>
                  <a:gd name="T2" fmla="*/ 33 w 1054"/>
                  <a:gd name="T3" fmla="*/ 6 h 398"/>
                  <a:gd name="T4" fmla="*/ 34 w 1054"/>
                  <a:gd name="T5" fmla="*/ 6 h 398"/>
                  <a:gd name="T6" fmla="*/ 35 w 1054"/>
                  <a:gd name="T7" fmla="*/ 6 h 398"/>
                  <a:gd name="T8" fmla="*/ 37 w 1054"/>
                  <a:gd name="T9" fmla="*/ 5 h 398"/>
                  <a:gd name="T10" fmla="*/ 38 w 1054"/>
                  <a:gd name="T11" fmla="*/ 5 h 398"/>
                  <a:gd name="T12" fmla="*/ 38 w 1054"/>
                  <a:gd name="T13" fmla="*/ 5 h 398"/>
                  <a:gd name="T14" fmla="*/ 39 w 1054"/>
                  <a:gd name="T15" fmla="*/ 5 h 398"/>
                  <a:gd name="T16" fmla="*/ 40 w 1054"/>
                  <a:gd name="T17" fmla="*/ 4 h 398"/>
                  <a:gd name="T18" fmla="*/ 40 w 1054"/>
                  <a:gd name="T19" fmla="*/ 4 h 398"/>
                  <a:gd name="T20" fmla="*/ 41 w 1054"/>
                  <a:gd name="T21" fmla="*/ 3 h 398"/>
                  <a:gd name="T22" fmla="*/ 41 w 1054"/>
                  <a:gd name="T23" fmla="*/ 3 h 398"/>
                  <a:gd name="T24" fmla="*/ 41 w 1054"/>
                  <a:gd name="T25" fmla="*/ 2 h 398"/>
                  <a:gd name="T26" fmla="*/ 41 w 1054"/>
                  <a:gd name="T27" fmla="*/ 2 h 398"/>
                  <a:gd name="T28" fmla="*/ 40 w 1054"/>
                  <a:gd name="T29" fmla="*/ 1 h 398"/>
                  <a:gd name="T30" fmla="*/ 40 w 1054"/>
                  <a:gd name="T31" fmla="*/ 1 h 398"/>
                  <a:gd name="T32" fmla="*/ 39 w 1054"/>
                  <a:gd name="T33" fmla="*/ 1 h 398"/>
                  <a:gd name="T34" fmla="*/ 38 w 1054"/>
                  <a:gd name="T35" fmla="*/ 0 h 398"/>
                  <a:gd name="T36" fmla="*/ 38 w 1054"/>
                  <a:gd name="T37" fmla="*/ 0 h 398"/>
                  <a:gd name="T38" fmla="*/ 37 w 1054"/>
                  <a:gd name="T39" fmla="*/ 0 h 398"/>
                  <a:gd name="T40" fmla="*/ 35 w 1054"/>
                  <a:gd name="T41" fmla="*/ 0 h 398"/>
                  <a:gd name="T42" fmla="*/ 34 w 1054"/>
                  <a:gd name="T43" fmla="*/ 0 h 398"/>
                  <a:gd name="T44" fmla="*/ 33 w 1054"/>
                  <a:gd name="T45" fmla="*/ 0 h 398"/>
                  <a:gd name="T46" fmla="*/ 8 w 1054"/>
                  <a:gd name="T47" fmla="*/ 0 h 398"/>
                  <a:gd name="T48" fmla="*/ 6 w 1054"/>
                  <a:gd name="T49" fmla="*/ 0 h 398"/>
                  <a:gd name="T50" fmla="*/ 5 w 1054"/>
                  <a:gd name="T51" fmla="*/ 0 h 398"/>
                  <a:gd name="T52" fmla="*/ 5 w 1054"/>
                  <a:gd name="T53" fmla="*/ 0 h 398"/>
                  <a:gd name="T54" fmla="*/ 3 w 1054"/>
                  <a:gd name="T55" fmla="*/ 0 h 398"/>
                  <a:gd name="T56" fmla="*/ 3 w 1054"/>
                  <a:gd name="T57" fmla="*/ 0 h 398"/>
                  <a:gd name="T58" fmla="*/ 2 w 1054"/>
                  <a:gd name="T59" fmla="*/ 1 h 398"/>
                  <a:gd name="T60" fmla="*/ 1 w 1054"/>
                  <a:gd name="T61" fmla="*/ 1 h 398"/>
                  <a:gd name="T62" fmla="*/ 1 w 1054"/>
                  <a:gd name="T63" fmla="*/ 1 h 398"/>
                  <a:gd name="T64" fmla="*/ 1 w 1054"/>
                  <a:gd name="T65" fmla="*/ 2 h 398"/>
                  <a:gd name="T66" fmla="*/ 0 w 1054"/>
                  <a:gd name="T67" fmla="*/ 2 h 398"/>
                  <a:gd name="T68" fmla="*/ 0 w 1054"/>
                  <a:gd name="T69" fmla="*/ 3 h 398"/>
                  <a:gd name="T70" fmla="*/ 1 w 1054"/>
                  <a:gd name="T71" fmla="*/ 3 h 398"/>
                  <a:gd name="T72" fmla="*/ 1 w 1054"/>
                  <a:gd name="T73" fmla="*/ 4 h 398"/>
                  <a:gd name="T74" fmla="*/ 1 w 1054"/>
                  <a:gd name="T75" fmla="*/ 4 h 398"/>
                  <a:gd name="T76" fmla="*/ 2 w 1054"/>
                  <a:gd name="T77" fmla="*/ 5 h 398"/>
                  <a:gd name="T78" fmla="*/ 3 w 1054"/>
                  <a:gd name="T79" fmla="*/ 5 h 398"/>
                  <a:gd name="T80" fmla="*/ 3 w 1054"/>
                  <a:gd name="T81" fmla="*/ 5 h 398"/>
                  <a:gd name="T82" fmla="*/ 5 w 1054"/>
                  <a:gd name="T83" fmla="*/ 5 h 398"/>
                  <a:gd name="T84" fmla="*/ 5 w 1054"/>
                  <a:gd name="T85" fmla="*/ 6 h 398"/>
                  <a:gd name="T86" fmla="*/ 6 w 1054"/>
                  <a:gd name="T87" fmla="*/ 6 h 398"/>
                  <a:gd name="T88" fmla="*/ 8 w 1054"/>
                  <a:gd name="T89" fmla="*/ 6 h 39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054"/>
                  <a:gd name="T136" fmla="*/ 0 h 398"/>
                  <a:gd name="T137" fmla="*/ 1054 w 1054"/>
                  <a:gd name="T138" fmla="*/ 398 h 39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054" h="398">
                    <a:moveTo>
                      <a:pt x="198" y="397"/>
                    </a:moveTo>
                    <a:lnTo>
                      <a:pt x="855" y="397"/>
                    </a:lnTo>
                    <a:lnTo>
                      <a:pt x="884" y="395"/>
                    </a:lnTo>
                    <a:lnTo>
                      <a:pt x="914" y="388"/>
                    </a:lnTo>
                    <a:lnTo>
                      <a:pt x="941" y="376"/>
                    </a:lnTo>
                    <a:lnTo>
                      <a:pt x="967" y="362"/>
                    </a:lnTo>
                    <a:lnTo>
                      <a:pt x="990" y="343"/>
                    </a:lnTo>
                    <a:lnTo>
                      <a:pt x="1010" y="321"/>
                    </a:lnTo>
                    <a:lnTo>
                      <a:pt x="1027" y="297"/>
                    </a:lnTo>
                    <a:lnTo>
                      <a:pt x="1039" y="270"/>
                    </a:lnTo>
                    <a:lnTo>
                      <a:pt x="1048" y="242"/>
                    </a:lnTo>
                    <a:lnTo>
                      <a:pt x="1053" y="213"/>
                    </a:lnTo>
                    <a:lnTo>
                      <a:pt x="1053" y="184"/>
                    </a:lnTo>
                    <a:lnTo>
                      <a:pt x="1048" y="155"/>
                    </a:lnTo>
                    <a:lnTo>
                      <a:pt x="1039" y="127"/>
                    </a:lnTo>
                    <a:lnTo>
                      <a:pt x="1027" y="100"/>
                    </a:lnTo>
                    <a:lnTo>
                      <a:pt x="1010" y="76"/>
                    </a:lnTo>
                    <a:lnTo>
                      <a:pt x="990" y="54"/>
                    </a:lnTo>
                    <a:lnTo>
                      <a:pt x="967" y="35"/>
                    </a:lnTo>
                    <a:lnTo>
                      <a:pt x="941" y="21"/>
                    </a:lnTo>
                    <a:lnTo>
                      <a:pt x="914" y="9"/>
                    </a:lnTo>
                    <a:lnTo>
                      <a:pt x="884" y="2"/>
                    </a:lnTo>
                    <a:lnTo>
                      <a:pt x="855" y="0"/>
                    </a:lnTo>
                    <a:lnTo>
                      <a:pt x="198" y="0"/>
                    </a:lnTo>
                    <a:lnTo>
                      <a:pt x="167" y="2"/>
                    </a:lnTo>
                    <a:lnTo>
                      <a:pt x="138" y="9"/>
                    </a:lnTo>
                    <a:lnTo>
                      <a:pt x="112" y="21"/>
                    </a:lnTo>
                    <a:lnTo>
                      <a:pt x="86" y="35"/>
                    </a:lnTo>
                    <a:lnTo>
                      <a:pt x="63" y="54"/>
                    </a:lnTo>
                    <a:lnTo>
                      <a:pt x="43" y="76"/>
                    </a:lnTo>
                    <a:lnTo>
                      <a:pt x="26" y="100"/>
                    </a:lnTo>
                    <a:lnTo>
                      <a:pt x="14" y="127"/>
                    </a:lnTo>
                    <a:lnTo>
                      <a:pt x="5" y="155"/>
                    </a:lnTo>
                    <a:lnTo>
                      <a:pt x="0" y="184"/>
                    </a:lnTo>
                    <a:lnTo>
                      <a:pt x="0" y="213"/>
                    </a:lnTo>
                    <a:lnTo>
                      <a:pt x="5" y="242"/>
                    </a:lnTo>
                    <a:lnTo>
                      <a:pt x="14" y="270"/>
                    </a:lnTo>
                    <a:lnTo>
                      <a:pt x="26" y="297"/>
                    </a:lnTo>
                    <a:lnTo>
                      <a:pt x="43" y="321"/>
                    </a:lnTo>
                    <a:lnTo>
                      <a:pt x="63" y="343"/>
                    </a:lnTo>
                    <a:lnTo>
                      <a:pt x="86" y="362"/>
                    </a:lnTo>
                    <a:lnTo>
                      <a:pt x="112" y="376"/>
                    </a:lnTo>
                    <a:lnTo>
                      <a:pt x="138" y="388"/>
                    </a:lnTo>
                    <a:lnTo>
                      <a:pt x="167" y="395"/>
                    </a:lnTo>
                    <a:lnTo>
                      <a:pt x="198" y="397"/>
                    </a:lnTo>
                  </a:path>
                </a:pathLst>
              </a:custGeom>
              <a:solidFill>
                <a:schemeClr val="bg1"/>
              </a:solidFill>
              <a:ln w="12700" cap="rnd" cmpd="sng">
                <a:solidFill>
                  <a:srgbClr val="000000"/>
                </a:solidFill>
                <a:prstDash val="solid"/>
                <a:round/>
                <a:headEnd type="none" w="med" len="med"/>
                <a:tailEnd type="none" w="med" len="med"/>
              </a:ln>
            </p:spPr>
            <p:txBody>
              <a:bodyPr/>
              <a:lstStyle/>
              <a:p>
                <a:endParaRPr lang="en-US"/>
              </a:p>
            </p:txBody>
          </p:sp>
          <p:sp>
            <p:nvSpPr>
              <p:cNvPr id="30744" name="Rectangle 17"/>
              <p:cNvSpPr>
                <a:spLocks noChangeArrowheads="1"/>
              </p:cNvSpPr>
              <p:nvPr/>
            </p:nvSpPr>
            <p:spPr bwMode="auto">
              <a:xfrm>
                <a:off x="4176" y="2688"/>
                <a:ext cx="328" cy="179"/>
              </a:xfrm>
              <a:prstGeom prst="rect">
                <a:avLst/>
              </a:prstGeom>
              <a:noFill/>
              <a:ln w="12700">
                <a:noFill/>
                <a:miter lim="800000"/>
                <a:headEnd/>
                <a:tailEnd/>
              </a:ln>
            </p:spPr>
            <p:txBody>
              <a:bodyPr lIns="101600" tIns="50800" rIns="101600" bIns="50800">
                <a:spAutoFit/>
              </a:bodyPr>
              <a:lstStyle/>
              <a:p>
                <a:pPr defTabSz="1106488" eaLnBrk="0" hangingPunct="0"/>
                <a:r>
                  <a:rPr lang="en-GB" sz="1200" b="1">
                    <a:latin typeface="Arial" pitchFamily="34" charset="0"/>
                  </a:rPr>
                  <a:t>End</a:t>
                </a:r>
              </a:p>
            </p:txBody>
          </p:sp>
        </p:grpSp>
        <p:sp>
          <p:nvSpPr>
            <p:cNvPr id="30731" name="Rectangle 18"/>
            <p:cNvSpPr>
              <a:spLocks noChangeArrowheads="1"/>
            </p:cNvSpPr>
            <p:nvPr/>
          </p:nvSpPr>
          <p:spPr bwMode="auto">
            <a:xfrm>
              <a:off x="3467986" y="2912066"/>
              <a:ext cx="1248740" cy="318036"/>
            </a:xfrm>
            <a:prstGeom prst="rect">
              <a:avLst/>
            </a:prstGeom>
            <a:noFill/>
            <a:ln w="12700">
              <a:noFill/>
              <a:miter lim="800000"/>
              <a:headEnd/>
              <a:tailEnd/>
            </a:ln>
          </p:spPr>
          <p:txBody>
            <a:bodyPr wrap="none" lIns="101600" tIns="50800" rIns="101600" bIns="50800">
              <a:spAutoFit/>
            </a:bodyPr>
            <a:lstStyle/>
            <a:p>
              <a:pPr defTabSz="1106488" eaLnBrk="0" hangingPunct="0"/>
              <a:r>
                <a:rPr lang="en-GB" sz="1400">
                  <a:latin typeface="Arial" pitchFamily="34" charset="0"/>
                </a:rPr>
                <a:t>users &lt;= 10?</a:t>
              </a:r>
            </a:p>
          </p:txBody>
        </p:sp>
        <p:sp>
          <p:nvSpPr>
            <p:cNvPr id="30732" name="Rectangle 20"/>
            <p:cNvSpPr>
              <a:spLocks noChangeArrowheads="1"/>
            </p:cNvSpPr>
            <p:nvPr/>
          </p:nvSpPr>
          <p:spPr bwMode="auto">
            <a:xfrm>
              <a:off x="2681177" y="2725996"/>
              <a:ext cx="469900" cy="314325"/>
            </a:xfrm>
            <a:prstGeom prst="rect">
              <a:avLst/>
            </a:prstGeom>
            <a:noFill/>
            <a:ln w="12700">
              <a:noFill/>
              <a:miter lim="800000"/>
              <a:headEnd/>
              <a:tailEnd/>
            </a:ln>
          </p:spPr>
          <p:txBody>
            <a:bodyPr wrap="none" lIns="101600" tIns="50800" rIns="101600" bIns="50800">
              <a:spAutoFit/>
            </a:bodyPr>
            <a:lstStyle/>
            <a:p>
              <a:pPr defTabSz="1106488" eaLnBrk="0" hangingPunct="0"/>
              <a:r>
                <a:rPr lang="en-GB" sz="1400">
                  <a:latin typeface="Arial" pitchFamily="34" charset="0"/>
                </a:rPr>
                <a:t>NO</a:t>
              </a:r>
            </a:p>
          </p:txBody>
        </p:sp>
        <p:sp>
          <p:nvSpPr>
            <p:cNvPr id="30733" name="Rectangle 21"/>
            <p:cNvSpPr>
              <a:spLocks noChangeArrowheads="1"/>
            </p:cNvSpPr>
            <p:nvPr/>
          </p:nvSpPr>
          <p:spPr bwMode="auto">
            <a:xfrm>
              <a:off x="4088219" y="3521666"/>
              <a:ext cx="560388" cy="314325"/>
            </a:xfrm>
            <a:prstGeom prst="rect">
              <a:avLst/>
            </a:prstGeom>
            <a:noFill/>
            <a:ln w="12700">
              <a:noFill/>
              <a:miter lim="800000"/>
              <a:headEnd/>
              <a:tailEnd/>
            </a:ln>
          </p:spPr>
          <p:txBody>
            <a:bodyPr wrap="none" lIns="101600" tIns="50800" rIns="101600" bIns="50800">
              <a:spAutoFit/>
            </a:bodyPr>
            <a:lstStyle/>
            <a:p>
              <a:pPr defTabSz="1106488" eaLnBrk="0" hangingPunct="0"/>
              <a:r>
                <a:rPr lang="en-GB" sz="1400">
                  <a:latin typeface="Arial" pitchFamily="34" charset="0"/>
                </a:rPr>
                <a:t>YES</a:t>
              </a:r>
            </a:p>
          </p:txBody>
        </p:sp>
        <p:sp>
          <p:nvSpPr>
            <p:cNvPr id="30734" name="Rectangle 24"/>
            <p:cNvSpPr>
              <a:spLocks noChangeArrowheads="1"/>
            </p:cNvSpPr>
            <p:nvPr/>
          </p:nvSpPr>
          <p:spPr bwMode="auto">
            <a:xfrm>
              <a:off x="3437861" y="1937414"/>
              <a:ext cx="1442484" cy="369851"/>
            </a:xfrm>
            <a:prstGeom prst="rect">
              <a:avLst/>
            </a:prstGeom>
            <a:noFill/>
            <a:ln w="12700">
              <a:solidFill>
                <a:schemeClr val="tx1"/>
              </a:solidFill>
              <a:miter lim="800000"/>
              <a:headEnd/>
              <a:tailEnd/>
            </a:ln>
          </p:spPr>
          <p:txBody>
            <a:bodyPr wrap="none" lIns="90488" tIns="44450" rIns="90488" bIns="44450" anchor="ctr"/>
            <a:lstStyle/>
            <a:p>
              <a:pPr algn="ctr" eaLnBrk="0" hangingPunct="0"/>
              <a:r>
                <a:rPr lang="en-GB" sz="1400">
                  <a:latin typeface="Arial" pitchFamily="34" charset="0"/>
                </a:rPr>
                <a:t>users = 1</a:t>
              </a:r>
            </a:p>
          </p:txBody>
        </p:sp>
        <p:sp>
          <p:nvSpPr>
            <p:cNvPr id="30735" name="Line 28"/>
            <p:cNvSpPr>
              <a:spLocks noChangeShapeType="1"/>
            </p:cNvSpPr>
            <p:nvPr/>
          </p:nvSpPr>
          <p:spPr bwMode="auto">
            <a:xfrm flipH="1">
              <a:off x="5030972" y="3083442"/>
              <a:ext cx="540488" cy="0"/>
            </a:xfrm>
            <a:prstGeom prst="line">
              <a:avLst/>
            </a:prstGeom>
            <a:noFill/>
            <a:ln w="9525">
              <a:solidFill>
                <a:schemeClr val="tx1"/>
              </a:solidFill>
              <a:round/>
              <a:headEnd/>
              <a:tailEnd type="triangle" w="med" len="med"/>
            </a:ln>
          </p:spPr>
          <p:txBody>
            <a:bodyPr/>
            <a:lstStyle/>
            <a:p>
              <a:endParaRPr lang="en-US"/>
            </a:p>
          </p:txBody>
        </p:sp>
        <p:sp>
          <p:nvSpPr>
            <p:cNvPr id="30736" name="AutoShape 30"/>
            <p:cNvSpPr>
              <a:spLocks noChangeArrowheads="1"/>
            </p:cNvSpPr>
            <p:nvPr/>
          </p:nvSpPr>
          <p:spPr bwMode="auto">
            <a:xfrm>
              <a:off x="3072820" y="4687703"/>
              <a:ext cx="2057400" cy="436563"/>
            </a:xfrm>
            <a:prstGeom prst="parallelogram">
              <a:avLst>
                <a:gd name="adj" fmla="val 117753"/>
              </a:avLst>
            </a:prstGeom>
            <a:solidFill>
              <a:schemeClr val="bg1"/>
            </a:solidFill>
            <a:ln w="12700">
              <a:solidFill>
                <a:schemeClr val="tx1"/>
              </a:solidFill>
              <a:miter lim="800000"/>
              <a:headEnd/>
              <a:tailEnd/>
            </a:ln>
          </p:spPr>
          <p:txBody>
            <a:bodyPr wrap="none" lIns="146050" tIns="74612" rIns="146050" bIns="74612" anchor="ctr"/>
            <a:lstStyle/>
            <a:p>
              <a:pPr algn="ctr" defTabSz="2293938" eaLnBrk="0" hangingPunct="0"/>
              <a:r>
                <a:rPr lang="en-GB" sz="1400">
                  <a:latin typeface="Arial" pitchFamily="34" charset="0"/>
                </a:rPr>
                <a:t>print age</a:t>
              </a:r>
            </a:p>
          </p:txBody>
        </p:sp>
        <p:sp>
          <p:nvSpPr>
            <p:cNvPr id="30737" name="AutoShape 30"/>
            <p:cNvSpPr>
              <a:spLocks noChangeArrowheads="1"/>
            </p:cNvSpPr>
            <p:nvPr/>
          </p:nvSpPr>
          <p:spPr bwMode="auto">
            <a:xfrm>
              <a:off x="3076362" y="3893805"/>
              <a:ext cx="2057400" cy="436563"/>
            </a:xfrm>
            <a:prstGeom prst="parallelogram">
              <a:avLst>
                <a:gd name="adj" fmla="val 117753"/>
              </a:avLst>
            </a:prstGeom>
            <a:solidFill>
              <a:schemeClr val="bg1"/>
            </a:solidFill>
            <a:ln w="12700">
              <a:solidFill>
                <a:schemeClr val="tx1"/>
              </a:solidFill>
              <a:miter lim="800000"/>
              <a:headEnd/>
              <a:tailEnd/>
            </a:ln>
          </p:spPr>
          <p:txBody>
            <a:bodyPr wrap="none" lIns="146050" tIns="74612" rIns="146050" bIns="74612" anchor="ctr"/>
            <a:lstStyle/>
            <a:p>
              <a:pPr algn="ctr" defTabSz="2293938" eaLnBrk="0" hangingPunct="0"/>
              <a:r>
                <a:rPr lang="en-GB" sz="1400">
                  <a:latin typeface="Arial" pitchFamily="34" charset="0"/>
                </a:rPr>
                <a:t>read age</a:t>
              </a:r>
            </a:p>
          </p:txBody>
        </p:sp>
        <p:sp>
          <p:nvSpPr>
            <p:cNvPr id="30738" name="Freeform 11"/>
            <p:cNvSpPr>
              <a:spLocks/>
            </p:cNvSpPr>
            <p:nvPr/>
          </p:nvSpPr>
          <p:spPr bwMode="auto">
            <a:xfrm>
              <a:off x="4132521" y="2282972"/>
              <a:ext cx="0" cy="374650"/>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30739" name="Rectangle 24"/>
            <p:cNvSpPr>
              <a:spLocks noChangeArrowheads="1"/>
            </p:cNvSpPr>
            <p:nvPr/>
          </p:nvSpPr>
          <p:spPr bwMode="auto">
            <a:xfrm>
              <a:off x="3009017" y="5502865"/>
              <a:ext cx="2140690" cy="369851"/>
            </a:xfrm>
            <a:prstGeom prst="rect">
              <a:avLst/>
            </a:prstGeom>
            <a:noFill/>
            <a:ln w="12700">
              <a:solidFill>
                <a:schemeClr val="tx1"/>
              </a:solidFill>
              <a:miter lim="800000"/>
              <a:headEnd/>
              <a:tailEnd/>
            </a:ln>
          </p:spPr>
          <p:txBody>
            <a:bodyPr wrap="none" lIns="90488" tIns="44450" rIns="90488" bIns="44450" anchor="ctr"/>
            <a:lstStyle/>
            <a:p>
              <a:pPr algn="ctr" eaLnBrk="0" hangingPunct="0"/>
              <a:r>
                <a:rPr lang="en-GB" sz="1400">
                  <a:latin typeface="Arial" pitchFamily="34" charset="0"/>
                </a:rPr>
                <a:t>users =users + 1 </a:t>
              </a:r>
            </a:p>
          </p:txBody>
        </p:sp>
        <p:sp>
          <p:nvSpPr>
            <p:cNvPr id="30740" name="Freeform 11"/>
            <p:cNvSpPr>
              <a:spLocks/>
            </p:cNvSpPr>
            <p:nvPr/>
          </p:nvSpPr>
          <p:spPr bwMode="auto">
            <a:xfrm>
              <a:off x="4089990" y="4313792"/>
              <a:ext cx="0" cy="374650"/>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30741" name="Freeform 11"/>
            <p:cNvSpPr>
              <a:spLocks/>
            </p:cNvSpPr>
            <p:nvPr/>
          </p:nvSpPr>
          <p:spPr bwMode="auto">
            <a:xfrm>
              <a:off x="4093537" y="5114778"/>
              <a:ext cx="0" cy="374650"/>
            </a:xfrm>
            <a:custGeom>
              <a:avLst/>
              <a:gdLst>
                <a:gd name="T0" fmla="*/ 0 w 1"/>
                <a:gd name="T1" fmla="*/ 0 h 445"/>
                <a:gd name="T2" fmla="*/ 0 w 1"/>
                <a:gd name="T3" fmla="*/ 2147483647 h 445"/>
                <a:gd name="T4" fmla="*/ 0 60000 65536"/>
                <a:gd name="T5" fmla="*/ 0 60000 65536"/>
                <a:gd name="T6" fmla="*/ 0 w 1"/>
                <a:gd name="T7" fmla="*/ 0 h 445"/>
                <a:gd name="T8" fmla="*/ 0 w 1"/>
                <a:gd name="T9" fmla="*/ 445 h 445"/>
              </a:gdLst>
              <a:ahLst/>
              <a:cxnLst>
                <a:cxn ang="T4">
                  <a:pos x="T0" y="T1"/>
                </a:cxn>
                <a:cxn ang="T5">
                  <a:pos x="T2" y="T3"/>
                </a:cxn>
              </a:cxnLst>
              <a:rect l="T6" t="T7" r="T8" b="T9"/>
              <a:pathLst>
                <a:path w="1" h="445">
                  <a:moveTo>
                    <a:pt x="0" y="0"/>
                  </a:moveTo>
                  <a:lnTo>
                    <a:pt x="0" y="444"/>
                  </a:lnTo>
                </a:path>
              </a:pathLst>
            </a:custGeom>
            <a:noFill/>
            <a:ln w="12700" cap="rnd" cmpd="sng">
              <a:solidFill>
                <a:schemeClr val="tx1"/>
              </a:solidFill>
              <a:prstDash val="solid"/>
              <a:round/>
              <a:headEnd type="none" w="med" len="med"/>
              <a:tailEnd type="triangle" w="med" len="med"/>
            </a:ln>
          </p:spPr>
          <p:txBody>
            <a:bodyPr/>
            <a:lstStyle/>
            <a:p>
              <a:endParaRPr lang="en-US"/>
            </a:p>
          </p:txBody>
        </p:sp>
        <p:sp>
          <p:nvSpPr>
            <p:cNvPr id="30742" name="Line 28"/>
            <p:cNvSpPr>
              <a:spLocks noChangeShapeType="1"/>
            </p:cNvSpPr>
            <p:nvPr/>
          </p:nvSpPr>
          <p:spPr bwMode="auto">
            <a:xfrm flipH="1">
              <a:off x="2105247" y="3097619"/>
              <a:ext cx="1024269" cy="7088"/>
            </a:xfrm>
            <a:prstGeom prst="line">
              <a:avLst/>
            </a:prstGeom>
            <a:noFill/>
            <a:ln w="9525">
              <a:solidFill>
                <a:schemeClr val="tx1"/>
              </a:solidFill>
              <a:round/>
              <a:headEnd/>
              <a:tailEnd type="triangle" w="med" len="med"/>
            </a:ln>
          </p:spPr>
          <p:txBody>
            <a:bodyPr/>
            <a:lstStyle/>
            <a:p>
              <a:endParaRPr lang="en-US"/>
            </a:p>
          </p:txBody>
        </p:sp>
      </p:gr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en-US" smtClean="0"/>
              <a:t>Subsequently..</a:t>
            </a:r>
          </a:p>
        </p:txBody>
      </p:sp>
      <p:sp>
        <p:nvSpPr>
          <p:cNvPr id="3" name="Content Placeholder 2"/>
          <p:cNvSpPr>
            <a:spLocks noGrp="1"/>
          </p:cNvSpPr>
          <p:nvPr>
            <p:ph idx="1"/>
          </p:nvPr>
        </p:nvSpPr>
        <p:spPr>
          <a:xfrm>
            <a:off x="609600" y="1219200"/>
            <a:ext cx="7427913" cy="2374900"/>
          </a:xfrm>
        </p:spPr>
        <p:style>
          <a:lnRef idx="2">
            <a:schemeClr val="accent1"/>
          </a:lnRef>
          <a:fillRef idx="1">
            <a:schemeClr val="lt1"/>
          </a:fillRef>
          <a:effectRef idx="0">
            <a:schemeClr val="accent1"/>
          </a:effectRef>
          <a:fontRef idx="minor">
            <a:schemeClr val="dk1"/>
          </a:fontRef>
        </p:style>
        <p:txBody>
          <a:bodyPr/>
          <a:lstStyle/>
          <a:p>
            <a:pPr eaLnBrk="1" hangingPunct="1">
              <a:lnSpc>
                <a:spcPct val="20000"/>
              </a:lnSpc>
              <a:defRPr/>
            </a:pPr>
            <a:endParaRPr lang="en-US" sz="2000" dirty="0" smtClean="0"/>
          </a:p>
          <a:p>
            <a:pPr eaLnBrk="1" hangingPunct="1">
              <a:lnSpc>
                <a:spcPct val="70000"/>
              </a:lnSpc>
              <a:buFont typeface="Wingdings" pitchFamily="2" charset="2"/>
              <a:buNone/>
              <a:defRPr/>
            </a:pPr>
            <a:r>
              <a:rPr lang="en-US" sz="2000" b="1" dirty="0" smtClean="0">
                <a:latin typeface="Courier New" pitchFamily="49" charset="0"/>
              </a:rPr>
              <a:t>Begin</a:t>
            </a:r>
          </a:p>
          <a:p>
            <a:pPr eaLnBrk="1" hangingPunct="1">
              <a:lnSpc>
                <a:spcPct val="70000"/>
              </a:lnSpc>
              <a:buFont typeface="Wingdings" pitchFamily="2" charset="2"/>
              <a:buNone/>
              <a:defRPr/>
            </a:pPr>
            <a:r>
              <a:rPr lang="en-US" sz="2000" b="1" dirty="0" smtClean="0">
                <a:latin typeface="Courier New" pitchFamily="49" charset="0"/>
              </a:rPr>
              <a:t>	</a:t>
            </a:r>
            <a:r>
              <a:rPr lang="en-US" sz="2000" b="1" dirty="0" smtClean="0">
                <a:solidFill>
                  <a:schemeClr val="accent6">
                    <a:lumMod val="75000"/>
                  </a:schemeClr>
                </a:solidFill>
                <a:latin typeface="Courier New" pitchFamily="49" charset="0"/>
              </a:rPr>
              <a:t>number of users giving his age = 0</a:t>
            </a:r>
          </a:p>
          <a:p>
            <a:pPr eaLnBrk="1" hangingPunct="1">
              <a:lnSpc>
                <a:spcPct val="70000"/>
              </a:lnSpc>
              <a:buFont typeface="Wingdings" pitchFamily="2" charset="2"/>
              <a:buNone/>
              <a:defRPr/>
            </a:pPr>
            <a:r>
              <a:rPr lang="en-US" sz="2000" b="1" dirty="0" smtClean="0">
                <a:latin typeface="Courier New" pitchFamily="49" charset="0"/>
              </a:rPr>
              <a:t>	while </a:t>
            </a:r>
            <a:r>
              <a:rPr lang="en-US" sz="2000" b="1" dirty="0" smtClean="0">
                <a:solidFill>
                  <a:schemeClr val="accent6">
                    <a:lumMod val="75000"/>
                  </a:schemeClr>
                </a:solidFill>
                <a:latin typeface="Courier New" pitchFamily="49" charset="0"/>
              </a:rPr>
              <a:t>(number of users giving his age &lt; 10)</a:t>
            </a:r>
          </a:p>
          <a:p>
            <a:pPr eaLnBrk="1" hangingPunct="1">
              <a:lnSpc>
                <a:spcPct val="70000"/>
              </a:lnSpc>
              <a:buFont typeface="Wingdings" pitchFamily="2" charset="2"/>
              <a:buNone/>
              <a:defRPr/>
            </a:pPr>
            <a:r>
              <a:rPr lang="en-US" sz="2000" b="1" dirty="0" smtClean="0">
                <a:latin typeface="Courier New" pitchFamily="49" charset="0"/>
              </a:rPr>
              <a:t>		read the age from the user.</a:t>
            </a:r>
          </a:p>
          <a:p>
            <a:pPr eaLnBrk="1" hangingPunct="1">
              <a:lnSpc>
                <a:spcPct val="70000"/>
              </a:lnSpc>
              <a:buFont typeface="Wingdings" pitchFamily="2" charset="2"/>
              <a:buNone/>
              <a:defRPr/>
            </a:pPr>
            <a:r>
              <a:rPr lang="en-US" sz="2000" b="1" dirty="0" smtClean="0">
                <a:latin typeface="Courier New" pitchFamily="49" charset="0"/>
              </a:rPr>
              <a:t>		print the user age.</a:t>
            </a:r>
          </a:p>
          <a:p>
            <a:pPr eaLnBrk="1" hangingPunct="1">
              <a:lnSpc>
                <a:spcPct val="70000"/>
              </a:lnSpc>
              <a:buFont typeface="Wingdings" pitchFamily="2" charset="2"/>
              <a:buNone/>
              <a:defRPr/>
            </a:pPr>
            <a:r>
              <a:rPr lang="en-US" sz="2000" b="1" dirty="0" smtClean="0">
                <a:latin typeface="Courier New" pitchFamily="49" charset="0"/>
              </a:rPr>
              <a:t>		</a:t>
            </a:r>
            <a:r>
              <a:rPr lang="en-US" sz="2000" b="1" dirty="0" smtClean="0">
                <a:solidFill>
                  <a:schemeClr val="accent6">
                    <a:lumMod val="75000"/>
                  </a:schemeClr>
                </a:solidFill>
                <a:latin typeface="Courier New" pitchFamily="49" charset="0"/>
              </a:rPr>
              <a:t>number of user giving his age + 1</a:t>
            </a:r>
          </a:p>
          <a:p>
            <a:pPr eaLnBrk="1" hangingPunct="1">
              <a:lnSpc>
                <a:spcPct val="70000"/>
              </a:lnSpc>
              <a:buFont typeface="Wingdings" pitchFamily="2" charset="2"/>
              <a:buNone/>
              <a:defRPr/>
            </a:pPr>
            <a:r>
              <a:rPr lang="en-US" sz="2000" b="1" dirty="0" smtClean="0">
                <a:latin typeface="Courier New" pitchFamily="49" charset="0"/>
              </a:rPr>
              <a:t>	</a:t>
            </a:r>
            <a:r>
              <a:rPr lang="en-US" sz="2000" b="1" dirty="0" err="1" smtClean="0">
                <a:latin typeface="Courier New" pitchFamily="49" charset="0"/>
              </a:rPr>
              <a:t>end_while</a:t>
            </a:r>
            <a:endParaRPr lang="en-US" sz="2000" b="1" dirty="0" smtClean="0">
              <a:latin typeface="Courier New" pitchFamily="49" charset="0"/>
            </a:endParaRPr>
          </a:p>
          <a:p>
            <a:pPr eaLnBrk="1" hangingPunct="1">
              <a:lnSpc>
                <a:spcPct val="70000"/>
              </a:lnSpc>
              <a:buFont typeface="Wingdings" pitchFamily="2" charset="2"/>
              <a:buNone/>
              <a:defRPr/>
            </a:pPr>
            <a:r>
              <a:rPr lang="en-US" sz="2000" b="1" dirty="0" smtClean="0">
                <a:latin typeface="Courier New" pitchFamily="49" charset="0"/>
              </a:rPr>
              <a:t>End</a:t>
            </a:r>
          </a:p>
          <a:p>
            <a:pPr eaLnBrk="1" hangingPunct="1">
              <a:defRPr/>
            </a:pPr>
            <a:endParaRPr lang="en-US" dirty="0"/>
          </a:p>
        </p:txBody>
      </p:sp>
      <p:sp>
        <p:nvSpPr>
          <p:cNvPr id="5" name="Content Placeholder 2"/>
          <p:cNvSpPr txBox="1">
            <a:spLocks/>
          </p:cNvSpPr>
          <p:nvPr/>
        </p:nvSpPr>
        <p:spPr bwMode="auto">
          <a:xfrm>
            <a:off x="603250" y="3752850"/>
            <a:ext cx="7427913" cy="2374900"/>
          </a:xfrm>
          <a:prstGeom prst="rect">
            <a:avLst/>
          </a:prstGeom>
          <a:ln w="25400" cap="flat" cmpd="sng" algn="ctr">
            <a:solidFill>
              <a:schemeClr val="accent1"/>
            </a:solidFill>
            <a:prstDash val="solid"/>
            <a:miter lim="800000"/>
            <a:headEnd/>
            <a:tailEnd/>
          </a:ln>
        </p:spPr>
        <p:style>
          <a:lnRef idx="2">
            <a:schemeClr val="accent1"/>
          </a:lnRef>
          <a:fillRef idx="1">
            <a:schemeClr val="lt1"/>
          </a:fillRef>
          <a:effectRef idx="0">
            <a:schemeClr val="accent1"/>
          </a:effectRef>
          <a:fontRef idx="minor">
            <a:schemeClr val="dk1"/>
          </a:fontRef>
        </p:style>
        <p:txBody>
          <a:bodyPr/>
          <a:lstStyle/>
          <a:p>
            <a:pPr marL="342900" indent="-342900">
              <a:lnSpc>
                <a:spcPct val="20000"/>
              </a:lnSpc>
              <a:spcBef>
                <a:spcPct val="20000"/>
              </a:spcBef>
              <a:buSzPct val="100000"/>
              <a:buFont typeface="Wingdings" pitchFamily="2" charset="2"/>
              <a:buChar char="§"/>
              <a:defRPr/>
            </a:pPr>
            <a:endParaRPr lang="en-US" sz="2000" kern="0" dirty="0"/>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Begin</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a:t>
            </a:r>
            <a:r>
              <a:rPr lang="en-US" sz="2000" b="1" kern="0" dirty="0">
                <a:solidFill>
                  <a:schemeClr val="accent6">
                    <a:lumMod val="75000"/>
                  </a:schemeClr>
                </a:solidFill>
                <a:latin typeface="Courier New" pitchFamily="49" charset="0"/>
              </a:rPr>
              <a:t>users = 0</a:t>
            </a:r>
          </a:p>
          <a:p>
            <a:pPr marL="342900" indent="-342900">
              <a:lnSpc>
                <a:spcPct val="70000"/>
              </a:lnSpc>
              <a:spcBef>
                <a:spcPct val="20000"/>
              </a:spcBef>
              <a:buSzPct val="100000"/>
              <a:buFont typeface="Wingdings" pitchFamily="2" charset="2"/>
              <a:buNone/>
              <a:defRPr/>
            </a:pPr>
            <a:r>
              <a:rPr lang="en-US" sz="2000" b="1" kern="0" dirty="0">
                <a:solidFill>
                  <a:schemeClr val="accent6">
                    <a:lumMod val="75000"/>
                  </a:schemeClr>
                </a:solidFill>
                <a:latin typeface="Courier New" pitchFamily="49" charset="0"/>
              </a:rPr>
              <a:t>	while (users &lt; 10)</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read age</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print age.</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a:t>
            </a:r>
            <a:r>
              <a:rPr lang="en-US" sz="2000" b="1" kern="0" dirty="0">
                <a:solidFill>
                  <a:schemeClr val="accent6">
                    <a:lumMod val="75000"/>
                  </a:schemeClr>
                </a:solidFill>
                <a:latin typeface="Courier New" pitchFamily="49" charset="0"/>
              </a:rPr>
              <a:t>users = users + 1</a:t>
            </a: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	</a:t>
            </a:r>
            <a:r>
              <a:rPr lang="en-US" sz="2000" b="1" kern="0" dirty="0" err="1">
                <a:latin typeface="Courier New" pitchFamily="49" charset="0"/>
              </a:rPr>
              <a:t>end_while</a:t>
            </a:r>
            <a:endParaRPr lang="en-US" sz="2000" b="1" kern="0" dirty="0">
              <a:latin typeface="Courier New" pitchFamily="49" charset="0"/>
            </a:endParaRPr>
          </a:p>
          <a:p>
            <a:pPr marL="342900" indent="-342900">
              <a:lnSpc>
                <a:spcPct val="70000"/>
              </a:lnSpc>
              <a:spcBef>
                <a:spcPct val="20000"/>
              </a:spcBef>
              <a:buSzPct val="100000"/>
              <a:buFont typeface="Wingdings" pitchFamily="2" charset="2"/>
              <a:buNone/>
              <a:defRPr/>
            </a:pPr>
            <a:r>
              <a:rPr lang="en-US" sz="2000" b="1" kern="0" dirty="0">
                <a:latin typeface="Courier New" pitchFamily="49" charset="0"/>
              </a:rPr>
              <a:t>End</a:t>
            </a:r>
          </a:p>
          <a:p>
            <a:pPr marL="342900" indent="-342900">
              <a:lnSpc>
                <a:spcPct val="80000"/>
              </a:lnSpc>
              <a:spcBef>
                <a:spcPct val="20000"/>
              </a:spcBef>
              <a:buSzPct val="100000"/>
              <a:buFont typeface="Wingdings" pitchFamily="2" charset="2"/>
              <a:buChar char="§"/>
              <a:defRPr/>
            </a:pPr>
            <a:endParaRPr lang="en-US" sz="2800" kern="0" dirty="0"/>
          </a:p>
        </p:txBody>
      </p:sp>
      <p:sp>
        <p:nvSpPr>
          <p:cNvPr id="6" name="Down Arrow 5"/>
          <p:cNvSpPr/>
          <p:nvPr/>
        </p:nvSpPr>
        <p:spPr>
          <a:xfrm>
            <a:off x="3997325" y="3392488"/>
            <a:ext cx="830263" cy="8286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Line Callout 2 8"/>
          <p:cNvSpPr/>
          <p:nvPr/>
        </p:nvSpPr>
        <p:spPr>
          <a:xfrm>
            <a:off x="7113588" y="2657475"/>
            <a:ext cx="1892300" cy="873125"/>
          </a:xfrm>
          <a:prstGeom prst="borderCallout2">
            <a:avLst>
              <a:gd name="adj1" fmla="val 5706"/>
              <a:gd name="adj2" fmla="val -3838"/>
              <a:gd name="adj3" fmla="val -233"/>
              <a:gd name="adj4" fmla="val -17229"/>
              <a:gd name="adj5" fmla="val -55261"/>
              <a:gd name="adj6" fmla="val -17453"/>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The loop condition must </a:t>
            </a:r>
            <a:r>
              <a:rPr lang="en-US" sz="1400">
                <a:solidFill>
                  <a:schemeClr val="tx1"/>
                </a:solidFill>
              </a:rPr>
              <a:t>less than </a:t>
            </a:r>
            <a:r>
              <a:rPr lang="en-US" sz="1400" dirty="0">
                <a:solidFill>
                  <a:schemeClr val="tx1"/>
                </a:solidFill>
              </a:rPr>
              <a:t>the value it requires to stop</a:t>
            </a:r>
          </a:p>
        </p:txBody>
      </p:sp>
      <p:sp>
        <p:nvSpPr>
          <p:cNvPr id="11" name="Line Callout 2 10"/>
          <p:cNvSpPr/>
          <p:nvPr/>
        </p:nvSpPr>
        <p:spPr>
          <a:xfrm>
            <a:off x="7038975" y="1244600"/>
            <a:ext cx="1892300" cy="509588"/>
          </a:xfrm>
          <a:prstGeom prst="borderCallout2">
            <a:avLst>
              <a:gd name="adj1" fmla="val 5706"/>
              <a:gd name="adj2" fmla="val -3838"/>
              <a:gd name="adj3" fmla="val 14401"/>
              <a:gd name="adj4" fmla="val -27903"/>
              <a:gd name="adj5" fmla="val 74820"/>
              <a:gd name="adj6" fmla="val -43296"/>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chemeClr val="tx1"/>
                </a:solidFill>
              </a:rPr>
              <a:t>You can start the counter with ZERO</a:t>
            </a:r>
          </a:p>
        </p:txBody>
      </p:sp>
      <p:pic>
        <p:nvPicPr>
          <p:cNvPr id="31753" name="Picture 3" descr="C:\Documents and Settings\Nazrita.STAFF\My Documents\My Pictures\Microsoft Clip Organizer\j0439257.jpg"/>
          <p:cNvPicPr>
            <a:picLocks noChangeAspect="1" noChangeArrowheads="1"/>
          </p:cNvPicPr>
          <p:nvPr/>
        </p:nvPicPr>
        <p:blipFill>
          <a:blip r:embed="rId2" cstate="print"/>
          <a:srcRect/>
          <a:stretch>
            <a:fillRect/>
          </a:stretch>
        </p:blipFill>
        <p:spPr bwMode="auto">
          <a:xfrm>
            <a:off x="5995988" y="4024313"/>
            <a:ext cx="1787525" cy="1785937"/>
          </a:xfrm>
          <a:prstGeom prst="rect">
            <a:avLst/>
          </a:prstGeom>
          <a:noFill/>
          <a:ln w="9525">
            <a:noFill/>
            <a:miter lim="800000"/>
            <a:headEnd/>
            <a:tailEnd/>
          </a:ln>
        </p:spPr>
      </p:pic>
      <p:sp>
        <p:nvSpPr>
          <p:cNvPr id="31754" name="TextBox 12"/>
          <p:cNvSpPr txBox="1">
            <a:spLocks noChangeArrowheads="1"/>
          </p:cNvSpPr>
          <p:nvPr/>
        </p:nvSpPr>
        <p:spPr bwMode="auto">
          <a:xfrm>
            <a:off x="6199188" y="4879975"/>
            <a:ext cx="1339850" cy="708025"/>
          </a:xfrm>
          <a:prstGeom prst="rect">
            <a:avLst/>
          </a:prstGeom>
          <a:noFill/>
          <a:ln w="9525">
            <a:noFill/>
            <a:miter lim="800000"/>
            <a:headEnd/>
            <a:tailEnd/>
          </a:ln>
        </p:spPr>
        <p:txBody>
          <a:bodyPr>
            <a:spAutoFit/>
          </a:bodyPr>
          <a:lstStyle/>
          <a:p>
            <a:pPr algn="ctr"/>
            <a:r>
              <a:rPr lang="en-US" sz="2000">
                <a:latin typeface="Calibri" pitchFamily="34" charset="0"/>
              </a:rPr>
              <a:t>Be consistent</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en-US" smtClean="0"/>
              <a:t>Little extra…</a:t>
            </a:r>
          </a:p>
        </p:txBody>
      </p:sp>
      <p:sp>
        <p:nvSpPr>
          <p:cNvPr id="32771" name="Content Placeholder 2"/>
          <p:cNvSpPr>
            <a:spLocks noGrp="1"/>
          </p:cNvSpPr>
          <p:nvPr>
            <p:ph idx="1"/>
          </p:nvPr>
        </p:nvSpPr>
        <p:spPr>
          <a:xfrm>
            <a:off x="609600" y="1219200"/>
            <a:ext cx="7772400" cy="3332163"/>
          </a:xfrm>
        </p:spPr>
        <p:txBody>
          <a:bodyPr/>
          <a:lstStyle/>
          <a:p>
            <a:pPr eaLnBrk="1" hangingPunct="1"/>
            <a:r>
              <a:rPr lang="en-US" smtClean="0"/>
              <a:t>Now let us put together everything that you have learnt so far.</a:t>
            </a:r>
          </a:p>
          <a:p>
            <a:pPr eaLnBrk="1" hangingPunct="1"/>
            <a:r>
              <a:rPr lang="en-US" smtClean="0"/>
              <a:t>Problem:</a:t>
            </a:r>
          </a:p>
          <a:p>
            <a:pPr lvl="1" eaLnBrk="1" hangingPunct="1">
              <a:buFont typeface="Wingdings" pitchFamily="2" charset="2"/>
              <a:buNone/>
            </a:pPr>
            <a:r>
              <a:rPr lang="en-US" smtClean="0"/>
              <a:t>	Write a program that will calculate and print the age of 10 persons, given their birth year. If the age of the person is above 55, then the program will print “Pencen”, otherwise, the program will print “Kerja lagi”. </a:t>
            </a:r>
          </a:p>
          <a:p>
            <a:pPr eaLnBrk="1" hangingPunct="1"/>
            <a:endParaRPr lang="en-US"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C:\Documents and Settings\Nazrita.STAFF\My Documents\My Pictures\Microsoft Clip Organizer\j0439343.jpg"/>
          <p:cNvPicPr>
            <a:picLocks noChangeAspect="1" noChangeArrowheads="1"/>
          </p:cNvPicPr>
          <p:nvPr/>
        </p:nvPicPr>
        <p:blipFill>
          <a:blip r:embed="rId2" cstate="print"/>
          <a:srcRect/>
          <a:stretch>
            <a:fillRect/>
          </a:stretch>
        </p:blipFill>
        <p:spPr bwMode="auto">
          <a:xfrm>
            <a:off x="5076825" y="2636838"/>
            <a:ext cx="4067175" cy="4067175"/>
          </a:xfrm>
          <a:prstGeom prst="rect">
            <a:avLst/>
          </a:prstGeom>
          <a:noFill/>
          <a:ln w="9525">
            <a:noFill/>
            <a:miter lim="800000"/>
            <a:headEnd/>
            <a:tailEnd/>
          </a:ln>
        </p:spPr>
      </p:pic>
      <p:sp>
        <p:nvSpPr>
          <p:cNvPr id="33795" name="Rectangle 2"/>
          <p:cNvSpPr>
            <a:spLocks noGrp="1" noChangeArrowheads="1"/>
          </p:cNvSpPr>
          <p:nvPr>
            <p:ph type="title"/>
          </p:nvPr>
        </p:nvSpPr>
        <p:spPr>
          <a:xfrm>
            <a:off x="685800" y="304800"/>
            <a:ext cx="7467600" cy="609600"/>
          </a:xfrm>
        </p:spPr>
        <p:txBody>
          <a:bodyPr/>
          <a:lstStyle/>
          <a:p>
            <a:pPr eaLnBrk="1" hangingPunct="1"/>
            <a:endParaRPr lang="en-US" sz="2400" dirty="0" smtClean="0"/>
          </a:p>
        </p:txBody>
      </p:sp>
      <p:sp>
        <p:nvSpPr>
          <p:cNvPr id="33796" name="Rectangle 3"/>
          <p:cNvSpPr>
            <a:spLocks noGrp="1" noChangeArrowheads="1"/>
          </p:cNvSpPr>
          <p:nvPr>
            <p:ph idx="1"/>
          </p:nvPr>
        </p:nvSpPr>
        <p:spPr>
          <a:xfrm>
            <a:off x="504825" y="1190625"/>
            <a:ext cx="8001000" cy="4953000"/>
          </a:xfrm>
        </p:spPr>
        <p:txBody>
          <a:bodyPr/>
          <a:lstStyle/>
          <a:p>
            <a:pPr eaLnBrk="1" hangingPunct="1">
              <a:lnSpc>
                <a:spcPct val="20000"/>
              </a:lnSpc>
              <a:buFont typeface="Wingdings" pitchFamily="2" charset="2"/>
              <a:buNone/>
            </a:pPr>
            <a:endParaRPr lang="en-US" sz="2400" dirty="0" smtClean="0"/>
          </a:p>
          <a:p>
            <a:pPr eaLnBrk="1" hangingPunct="1">
              <a:lnSpc>
                <a:spcPct val="70000"/>
              </a:lnSpc>
              <a:buFont typeface="Wingdings" pitchFamily="2" charset="2"/>
              <a:buNone/>
            </a:pPr>
            <a:r>
              <a:rPr lang="en-US" sz="2000" b="1" dirty="0" smtClean="0">
                <a:latin typeface="Courier New" pitchFamily="49" charset="0"/>
              </a:rPr>
              <a:t>Begin</a:t>
            </a:r>
          </a:p>
          <a:p>
            <a:pPr eaLnBrk="1" hangingPunct="1">
              <a:lnSpc>
                <a:spcPct val="70000"/>
              </a:lnSpc>
              <a:buFont typeface="Wingdings" pitchFamily="2" charset="2"/>
              <a:buNone/>
            </a:pPr>
            <a:r>
              <a:rPr lang="en-US" sz="2000" b="1" dirty="0" smtClean="0">
                <a:latin typeface="Courier New" pitchFamily="49" charset="0"/>
              </a:rPr>
              <a:t>	users = 1</a:t>
            </a:r>
          </a:p>
          <a:p>
            <a:pPr eaLnBrk="1" hangingPunct="1">
              <a:lnSpc>
                <a:spcPct val="70000"/>
              </a:lnSpc>
              <a:buFont typeface="Wingdings" pitchFamily="2" charset="2"/>
              <a:buNone/>
            </a:pPr>
            <a:r>
              <a:rPr lang="en-US" sz="2000" b="1" dirty="0" smtClean="0">
                <a:latin typeface="Courier New" pitchFamily="49" charset="0"/>
              </a:rPr>
              <a:t>	while (users &lt;= 10)</a:t>
            </a:r>
          </a:p>
          <a:p>
            <a:pPr eaLnBrk="1" hangingPunct="1">
              <a:lnSpc>
                <a:spcPct val="70000"/>
              </a:lnSpc>
              <a:buFont typeface="Wingdings" pitchFamily="2" charset="2"/>
              <a:buNone/>
            </a:pPr>
            <a:r>
              <a:rPr lang="en-US" sz="2000" b="1" dirty="0" smtClean="0">
                <a:latin typeface="Courier New" pitchFamily="49" charset="0"/>
              </a:rPr>
              <a:t>		begin</a:t>
            </a:r>
          </a:p>
          <a:p>
            <a:pPr eaLnBrk="1" hangingPunct="1">
              <a:lnSpc>
                <a:spcPct val="70000"/>
              </a:lnSpc>
              <a:buFont typeface="Wingdings" pitchFamily="2" charset="2"/>
              <a:buNone/>
            </a:pPr>
            <a:r>
              <a:rPr lang="en-US" sz="2000" b="1" dirty="0" smtClean="0">
                <a:latin typeface="Courier New" pitchFamily="49" charset="0"/>
              </a:rPr>
              <a:t>		   Read birth year</a:t>
            </a:r>
          </a:p>
          <a:p>
            <a:pPr eaLnBrk="1" hangingPunct="1">
              <a:lnSpc>
                <a:spcPct val="70000"/>
              </a:lnSpc>
              <a:buFont typeface="Wingdings" pitchFamily="2" charset="2"/>
              <a:buNone/>
            </a:pPr>
            <a:r>
              <a:rPr lang="en-US" sz="2000" b="1" dirty="0" smtClean="0">
                <a:latin typeface="Courier New" pitchFamily="49" charset="0"/>
              </a:rPr>
              <a:t>		   age = current year – birth year</a:t>
            </a:r>
          </a:p>
          <a:p>
            <a:pPr eaLnBrk="1" hangingPunct="1">
              <a:lnSpc>
                <a:spcPct val="70000"/>
              </a:lnSpc>
              <a:buFont typeface="Wingdings" pitchFamily="2" charset="2"/>
              <a:buNone/>
            </a:pPr>
            <a:r>
              <a:rPr lang="en-US" sz="2000" b="1" dirty="0" smtClean="0">
                <a:latin typeface="Courier New" pitchFamily="49" charset="0"/>
              </a:rPr>
              <a:t>		   print age</a:t>
            </a:r>
          </a:p>
          <a:p>
            <a:pPr eaLnBrk="1" hangingPunct="1">
              <a:lnSpc>
                <a:spcPct val="70000"/>
              </a:lnSpc>
              <a:buFont typeface="Wingdings" pitchFamily="2" charset="2"/>
              <a:buNone/>
            </a:pPr>
            <a:r>
              <a:rPr lang="en-US" sz="2000" b="1" dirty="0" smtClean="0">
                <a:latin typeface="Courier New" pitchFamily="49" charset="0"/>
              </a:rPr>
              <a:t>		   if age &gt; 55</a:t>
            </a:r>
          </a:p>
          <a:p>
            <a:pPr eaLnBrk="1" hangingPunct="1">
              <a:lnSpc>
                <a:spcPct val="70000"/>
              </a:lnSpc>
              <a:buFont typeface="Wingdings" pitchFamily="2" charset="2"/>
              <a:buNone/>
            </a:pPr>
            <a:r>
              <a:rPr lang="en-US" sz="2000" b="1" dirty="0" smtClean="0">
                <a:latin typeface="Courier New" pitchFamily="49" charset="0"/>
              </a:rPr>
              <a:t>			print “</a:t>
            </a:r>
            <a:r>
              <a:rPr lang="en-US" sz="2000" b="1" dirty="0" err="1" smtClean="0">
                <a:latin typeface="Courier New" pitchFamily="49" charset="0"/>
              </a:rPr>
              <a:t>Pencen</a:t>
            </a:r>
            <a:r>
              <a:rPr lang="en-US" sz="2000" b="1" dirty="0" smtClean="0">
                <a:latin typeface="Courier New" pitchFamily="49" charset="0"/>
              </a:rPr>
              <a:t>”</a:t>
            </a:r>
          </a:p>
          <a:p>
            <a:pPr eaLnBrk="1" hangingPunct="1">
              <a:lnSpc>
                <a:spcPct val="70000"/>
              </a:lnSpc>
              <a:buFont typeface="Wingdings" pitchFamily="2" charset="2"/>
              <a:buNone/>
            </a:pPr>
            <a:r>
              <a:rPr lang="en-US" sz="2000" b="1" dirty="0" smtClean="0">
                <a:latin typeface="Courier New" pitchFamily="49" charset="0"/>
              </a:rPr>
              <a:t>		   else</a:t>
            </a:r>
          </a:p>
          <a:p>
            <a:pPr eaLnBrk="1" hangingPunct="1">
              <a:lnSpc>
                <a:spcPct val="70000"/>
              </a:lnSpc>
              <a:buFont typeface="Wingdings" pitchFamily="2" charset="2"/>
              <a:buNone/>
            </a:pPr>
            <a:r>
              <a:rPr lang="en-US" sz="2000" b="1" dirty="0" smtClean="0">
                <a:latin typeface="Courier New" pitchFamily="49" charset="0"/>
              </a:rPr>
              <a:t>			print “</a:t>
            </a:r>
            <a:r>
              <a:rPr lang="en-US" sz="2000" b="1" dirty="0" err="1" smtClean="0">
                <a:latin typeface="Courier New" pitchFamily="49" charset="0"/>
              </a:rPr>
              <a:t>Kerja</a:t>
            </a:r>
            <a:r>
              <a:rPr lang="en-US" sz="2000" b="1" dirty="0" smtClean="0">
                <a:latin typeface="Courier New" pitchFamily="49" charset="0"/>
              </a:rPr>
              <a:t> </a:t>
            </a:r>
            <a:r>
              <a:rPr lang="en-US" sz="2000" b="1" dirty="0" err="1" smtClean="0">
                <a:latin typeface="Courier New" pitchFamily="49" charset="0"/>
              </a:rPr>
              <a:t>lagi</a:t>
            </a:r>
            <a:r>
              <a:rPr lang="en-US" sz="2000" b="1" dirty="0" smtClean="0">
                <a:latin typeface="Courier New" pitchFamily="49" charset="0"/>
              </a:rPr>
              <a:t>”</a:t>
            </a:r>
          </a:p>
          <a:p>
            <a:pPr eaLnBrk="1" hangingPunct="1">
              <a:lnSpc>
                <a:spcPct val="70000"/>
              </a:lnSpc>
              <a:buFont typeface="Wingdings" pitchFamily="2" charset="2"/>
              <a:buNone/>
            </a:pPr>
            <a:r>
              <a:rPr lang="en-US" sz="2000" b="1" dirty="0" smtClean="0">
                <a:latin typeface="Courier New" pitchFamily="49" charset="0"/>
              </a:rPr>
              <a:t>		   </a:t>
            </a:r>
            <a:r>
              <a:rPr lang="en-US" sz="2000" b="1" dirty="0" err="1" smtClean="0">
                <a:latin typeface="Courier New" pitchFamily="49" charset="0"/>
              </a:rPr>
              <a:t>end_if</a:t>
            </a:r>
            <a:endParaRPr lang="en-US" sz="2000" b="1" dirty="0" smtClean="0">
              <a:latin typeface="Courier New" pitchFamily="49" charset="0"/>
            </a:endParaRPr>
          </a:p>
          <a:p>
            <a:pPr eaLnBrk="1" hangingPunct="1">
              <a:lnSpc>
                <a:spcPct val="70000"/>
              </a:lnSpc>
              <a:buFont typeface="Wingdings" pitchFamily="2" charset="2"/>
              <a:buNone/>
            </a:pPr>
            <a:r>
              <a:rPr lang="en-US" sz="2000" b="1" dirty="0" smtClean="0">
                <a:latin typeface="Courier New" pitchFamily="49" charset="0"/>
              </a:rPr>
              <a:t>		   users = users + 1</a:t>
            </a:r>
          </a:p>
          <a:p>
            <a:pPr eaLnBrk="1" hangingPunct="1">
              <a:lnSpc>
                <a:spcPct val="70000"/>
              </a:lnSpc>
              <a:buFont typeface="Wingdings" pitchFamily="2" charset="2"/>
              <a:buNone/>
            </a:pPr>
            <a:r>
              <a:rPr lang="en-US" sz="2000" b="1" dirty="0" smtClean="0">
                <a:latin typeface="Courier New" pitchFamily="49" charset="0"/>
              </a:rPr>
              <a:t>		end</a:t>
            </a:r>
          </a:p>
          <a:p>
            <a:pPr eaLnBrk="1" hangingPunct="1">
              <a:lnSpc>
                <a:spcPct val="70000"/>
              </a:lnSpc>
              <a:buFont typeface="Wingdings" pitchFamily="2" charset="2"/>
              <a:buNone/>
            </a:pPr>
            <a:r>
              <a:rPr lang="en-US" sz="2000" b="1" dirty="0" smtClean="0">
                <a:latin typeface="Courier New" pitchFamily="49" charset="0"/>
              </a:rPr>
              <a:t>	</a:t>
            </a:r>
            <a:r>
              <a:rPr lang="en-US" sz="2000" b="1" dirty="0" err="1" smtClean="0">
                <a:latin typeface="Courier New" pitchFamily="49" charset="0"/>
              </a:rPr>
              <a:t>end_while</a:t>
            </a:r>
            <a:endParaRPr lang="en-US" sz="2000" b="1" dirty="0" smtClean="0">
              <a:latin typeface="Courier New" pitchFamily="49" charset="0"/>
            </a:endParaRPr>
          </a:p>
          <a:p>
            <a:pPr eaLnBrk="1" hangingPunct="1">
              <a:lnSpc>
                <a:spcPct val="70000"/>
              </a:lnSpc>
              <a:buFont typeface="Wingdings" pitchFamily="2" charset="2"/>
              <a:buNone/>
            </a:pPr>
            <a:r>
              <a:rPr lang="en-US" sz="2000" b="1" dirty="0" smtClean="0">
                <a:latin typeface="Courier New" pitchFamily="49" charset="0"/>
              </a:rPr>
              <a:t>End</a:t>
            </a:r>
          </a:p>
          <a:p>
            <a:pPr eaLnBrk="1" hangingPunct="1">
              <a:lnSpc>
                <a:spcPct val="70000"/>
              </a:lnSpc>
              <a:buFont typeface="Wingdings" pitchFamily="2" charset="2"/>
              <a:buNone/>
            </a:pPr>
            <a:r>
              <a:rPr lang="en-US" sz="1800" b="1" dirty="0" smtClean="0">
                <a:latin typeface="Courier New" pitchFamily="49" charset="0"/>
              </a:rPr>
              <a:t>		</a:t>
            </a:r>
          </a:p>
        </p:txBody>
      </p:sp>
      <p:sp>
        <p:nvSpPr>
          <p:cNvPr id="33798" name="TextBox 5"/>
          <p:cNvSpPr txBox="1">
            <a:spLocks noChangeArrowheads="1"/>
          </p:cNvSpPr>
          <p:nvPr/>
        </p:nvSpPr>
        <p:spPr bwMode="auto">
          <a:xfrm>
            <a:off x="6688138" y="3148013"/>
            <a:ext cx="1935162" cy="1568450"/>
          </a:xfrm>
          <a:prstGeom prst="rect">
            <a:avLst/>
          </a:prstGeom>
          <a:noFill/>
          <a:ln w="9525">
            <a:noFill/>
            <a:miter lim="800000"/>
            <a:headEnd/>
            <a:tailEnd/>
          </a:ln>
        </p:spPr>
        <p:txBody>
          <a:bodyPr>
            <a:spAutoFit/>
          </a:bodyPr>
          <a:lstStyle/>
          <a:p>
            <a:pPr algn="ctr"/>
            <a:r>
              <a:rPr lang="en-US" sz="1600">
                <a:latin typeface="Calibri" pitchFamily="34" charset="0"/>
              </a:rPr>
              <a:t>Note that in this example, we are using all the three control structures: sequence, selection and repetition</a:t>
            </a:r>
          </a:p>
        </p:txBody>
      </p:sp>
      <p:sp>
        <p:nvSpPr>
          <p:cNvPr id="7" name="TextBox 6"/>
          <p:cNvSpPr txBox="1"/>
          <p:nvPr/>
        </p:nvSpPr>
        <p:spPr>
          <a:xfrm>
            <a:off x="5943600" y="1701800"/>
            <a:ext cx="1828800" cy="460375"/>
          </a:xfrm>
          <a:prstGeom prst="rect">
            <a:avLst/>
          </a:prstGeom>
        </p:spPr>
        <p:style>
          <a:lnRef idx="1">
            <a:schemeClr val="accent1"/>
          </a:lnRef>
          <a:fillRef idx="3">
            <a:schemeClr val="accent1"/>
          </a:fillRef>
          <a:effectRef idx="2">
            <a:schemeClr val="accent1"/>
          </a:effectRef>
          <a:fontRef idx="minor">
            <a:schemeClr val="lt1"/>
          </a:fontRef>
        </p:style>
        <p:txBody>
          <a:bodyPr>
            <a:spAutoFit/>
          </a:bodyPr>
          <a:lstStyle/>
          <a:p>
            <a:pPr algn="ctr">
              <a:defRPr/>
            </a:pPr>
            <a:r>
              <a:rPr lang="en-US" dirty="0">
                <a:latin typeface="Calibri" pitchFamily="34" charset="0"/>
              </a:rPr>
              <a:t>Example 3</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pPr eaLnBrk="1" hangingPunct="1"/>
            <a:r>
              <a:rPr lang="en-US" smtClean="0"/>
              <a:t>Exercise</a:t>
            </a:r>
          </a:p>
        </p:txBody>
      </p:sp>
      <p:sp>
        <p:nvSpPr>
          <p:cNvPr id="34819" name="Content Placeholder 2"/>
          <p:cNvSpPr>
            <a:spLocks noGrp="1"/>
          </p:cNvSpPr>
          <p:nvPr>
            <p:ph idx="1"/>
          </p:nvPr>
        </p:nvSpPr>
        <p:spPr>
          <a:xfrm>
            <a:off x="1849438" y="1101725"/>
            <a:ext cx="6521450" cy="5114925"/>
          </a:xfrm>
        </p:spPr>
        <p:txBody>
          <a:bodyPr/>
          <a:lstStyle/>
          <a:p>
            <a:pPr eaLnBrk="1" hangingPunct="1">
              <a:buFont typeface="Wingdings" pitchFamily="2" charset="2"/>
              <a:buNone/>
            </a:pPr>
            <a:r>
              <a:rPr lang="en-US" smtClean="0"/>
              <a:t>	Draw the flowchart diagram for Example 3</a:t>
            </a:r>
          </a:p>
        </p:txBody>
      </p:sp>
      <p:pic>
        <p:nvPicPr>
          <p:cNvPr id="34821" name="Picture 3" descr="C:\Documents and Settings\Nazrita.STAFF\My Documents\My Pictures\Microsoft Clip Organizer\j0424834.wmf"/>
          <p:cNvPicPr>
            <a:picLocks noChangeAspect="1" noChangeArrowheads="1"/>
          </p:cNvPicPr>
          <p:nvPr/>
        </p:nvPicPr>
        <p:blipFill>
          <a:blip r:embed="rId2" cstate="print"/>
          <a:srcRect/>
          <a:stretch>
            <a:fillRect/>
          </a:stretch>
        </p:blipFill>
        <p:spPr bwMode="auto">
          <a:xfrm>
            <a:off x="185738" y="550863"/>
            <a:ext cx="1841500" cy="1631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en-US" smtClean="0"/>
              <a:t>Implementation</a:t>
            </a:r>
          </a:p>
        </p:txBody>
      </p:sp>
      <p:sp>
        <p:nvSpPr>
          <p:cNvPr id="30723" name="Rectangle 3"/>
          <p:cNvSpPr>
            <a:spLocks noGrp="1" noChangeArrowheads="1"/>
          </p:cNvSpPr>
          <p:nvPr>
            <p:ph idx="1"/>
          </p:nvPr>
        </p:nvSpPr>
        <p:spPr>
          <a:xfrm>
            <a:off x="652463" y="1090613"/>
            <a:ext cx="7772400" cy="5114925"/>
          </a:xfrm>
        </p:spPr>
        <p:txBody>
          <a:bodyPr/>
          <a:lstStyle/>
          <a:p>
            <a:pPr eaLnBrk="1" hangingPunct="1">
              <a:defRPr/>
            </a:pPr>
            <a:r>
              <a:rPr lang="en-US" sz="2600" dirty="0" smtClean="0"/>
              <a:t>The process of </a:t>
            </a:r>
            <a:r>
              <a:rPr lang="en-US" sz="2600" dirty="0" smtClean="0">
                <a:solidFill>
                  <a:srgbClr val="0000CC"/>
                </a:solidFill>
              </a:rPr>
              <a:t>implementing</a:t>
            </a:r>
            <a:r>
              <a:rPr lang="en-US" sz="2600" b="1" i="1" dirty="0" smtClean="0">
                <a:solidFill>
                  <a:srgbClr val="0000CC"/>
                </a:solidFill>
              </a:rPr>
              <a:t> </a:t>
            </a:r>
            <a:r>
              <a:rPr lang="en-US" sz="2600" dirty="0" smtClean="0"/>
              <a:t>an algorithm by writing a computer program using a programming language (for example, using C language)</a:t>
            </a:r>
          </a:p>
          <a:p>
            <a:pPr eaLnBrk="1" hangingPunct="1">
              <a:lnSpc>
                <a:spcPct val="20000"/>
              </a:lnSpc>
              <a:buFont typeface="Wingdings" pitchFamily="2" charset="2"/>
              <a:buNone/>
              <a:defRPr/>
            </a:pPr>
            <a:endParaRPr lang="en-US" sz="2600" dirty="0" smtClean="0"/>
          </a:p>
          <a:p>
            <a:pPr eaLnBrk="1" hangingPunct="1">
              <a:defRPr/>
            </a:pPr>
            <a:r>
              <a:rPr lang="en-US" sz="2600" dirty="0" smtClean="0"/>
              <a:t>The output of the program </a:t>
            </a:r>
            <a:r>
              <a:rPr lang="en-US" sz="2600" dirty="0" smtClean="0">
                <a:solidFill>
                  <a:srgbClr val="0000CC"/>
                </a:solidFill>
              </a:rPr>
              <a:t>must</a:t>
            </a:r>
            <a:r>
              <a:rPr lang="en-US" sz="2600" b="1" dirty="0" smtClean="0"/>
              <a:t> </a:t>
            </a:r>
            <a:r>
              <a:rPr lang="en-US" sz="2600" dirty="0" smtClean="0"/>
              <a:t>be the solution of the intended problem</a:t>
            </a:r>
          </a:p>
          <a:p>
            <a:pPr eaLnBrk="1" hangingPunct="1">
              <a:lnSpc>
                <a:spcPct val="20000"/>
              </a:lnSpc>
              <a:buFont typeface="Wingdings" pitchFamily="2" charset="2"/>
              <a:buNone/>
              <a:defRPr/>
            </a:pPr>
            <a:endParaRPr lang="en-US" sz="2600" dirty="0" smtClean="0"/>
          </a:p>
          <a:p>
            <a:pPr eaLnBrk="1" hangingPunct="1">
              <a:defRPr/>
            </a:pPr>
            <a:r>
              <a:rPr lang="en-US" sz="2600" dirty="0" smtClean="0"/>
              <a:t>The program must </a:t>
            </a:r>
            <a:r>
              <a:rPr lang="en-US" sz="2600" dirty="0" smtClean="0">
                <a:solidFill>
                  <a:srgbClr val="0000CC"/>
                </a:solidFill>
              </a:rPr>
              <a:t>not</a:t>
            </a:r>
            <a:r>
              <a:rPr lang="en-US" sz="2600" b="1" dirty="0" smtClean="0">
                <a:solidFill>
                  <a:srgbClr val="0000CC"/>
                </a:solidFill>
              </a:rPr>
              <a:t> </a:t>
            </a:r>
            <a:r>
              <a:rPr lang="en-US" sz="2600" dirty="0" smtClean="0"/>
              <a:t>do anything that it is </a:t>
            </a:r>
            <a:r>
              <a:rPr lang="en-US" sz="2600" b="1" dirty="0" smtClean="0"/>
              <a:t>not </a:t>
            </a:r>
            <a:r>
              <a:rPr lang="en-US" sz="2600" dirty="0" smtClean="0"/>
              <a:t>supposed to do</a:t>
            </a:r>
          </a:p>
          <a:p>
            <a:pPr lvl="1" eaLnBrk="1" hangingPunct="1">
              <a:buFont typeface="Wingdings" pitchFamily="2" charset="2"/>
              <a:buNone/>
              <a:defRPr/>
            </a:pPr>
            <a:r>
              <a:rPr lang="en-US" sz="2200" i="1" dirty="0" smtClean="0"/>
              <a:t>	(Think of those many </a:t>
            </a:r>
            <a:r>
              <a:rPr lang="en-US" sz="2200" dirty="0" smtClean="0">
                <a:solidFill>
                  <a:srgbClr val="0000CC"/>
                </a:solidFill>
              </a:rPr>
              <a:t>viruses, buffer overflows, </a:t>
            </a:r>
            <a:r>
              <a:rPr lang="en-US" sz="2200" dirty="0" err="1" smtClean="0">
                <a:solidFill>
                  <a:srgbClr val="0000CC"/>
                </a:solidFill>
              </a:rPr>
              <a:t>trojan</a:t>
            </a:r>
            <a:r>
              <a:rPr lang="en-US" sz="2200" dirty="0" smtClean="0">
                <a:solidFill>
                  <a:srgbClr val="0000CC"/>
                </a:solidFill>
              </a:rPr>
              <a:t> horses</a:t>
            </a:r>
            <a:r>
              <a:rPr lang="en-US" sz="2200" b="1" i="1" dirty="0" smtClean="0"/>
              <a:t>, </a:t>
            </a:r>
            <a:r>
              <a:rPr lang="en-US" sz="2200" i="1" dirty="0" smtClean="0"/>
              <a:t>etc. that we experience almost daily. All these result from programs </a:t>
            </a:r>
            <a:r>
              <a:rPr lang="en-US" sz="2200" dirty="0" smtClean="0">
                <a:solidFill>
                  <a:srgbClr val="0000CC"/>
                </a:solidFill>
              </a:rPr>
              <a:t>doing more </a:t>
            </a:r>
            <a:r>
              <a:rPr lang="en-US" sz="2200" i="1" dirty="0" smtClean="0"/>
              <a:t>than they were intended to do)</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Testing and Verification</a:t>
            </a:r>
          </a:p>
        </p:txBody>
      </p:sp>
      <p:sp>
        <p:nvSpPr>
          <p:cNvPr id="31747" name="Rectangle 3"/>
          <p:cNvSpPr>
            <a:spLocks noGrp="1" noChangeArrowheads="1"/>
          </p:cNvSpPr>
          <p:nvPr>
            <p:ph idx="1"/>
          </p:nvPr>
        </p:nvSpPr>
        <p:spPr>
          <a:xfrm>
            <a:off x="652463" y="1133475"/>
            <a:ext cx="7772400" cy="5114925"/>
          </a:xfrm>
        </p:spPr>
        <p:txBody>
          <a:bodyPr/>
          <a:lstStyle/>
          <a:p>
            <a:pPr eaLnBrk="1" hangingPunct="1">
              <a:defRPr/>
            </a:pPr>
            <a:r>
              <a:rPr lang="en-US" dirty="0" smtClean="0"/>
              <a:t>Program </a:t>
            </a:r>
            <a:r>
              <a:rPr lang="en-US" dirty="0" smtClean="0">
                <a:solidFill>
                  <a:srgbClr val="0000CC"/>
                </a:solidFill>
              </a:rPr>
              <a:t>testing</a:t>
            </a:r>
            <a:r>
              <a:rPr lang="en-US" b="1" dirty="0" smtClean="0"/>
              <a:t> </a:t>
            </a:r>
            <a:r>
              <a:rPr lang="en-US" dirty="0" smtClean="0"/>
              <a:t>is the process of executing   a program to demonstrate its correctness</a:t>
            </a:r>
          </a:p>
          <a:p>
            <a:pPr eaLnBrk="1" hangingPunct="1">
              <a:lnSpc>
                <a:spcPct val="23000"/>
              </a:lnSpc>
              <a:buFont typeface="Wingdings" pitchFamily="2" charset="2"/>
              <a:buNone/>
              <a:defRPr/>
            </a:pPr>
            <a:endParaRPr lang="en-US" dirty="0" smtClean="0"/>
          </a:p>
          <a:p>
            <a:pPr eaLnBrk="1" hangingPunct="1">
              <a:defRPr/>
            </a:pPr>
            <a:r>
              <a:rPr lang="en-US" dirty="0" smtClean="0"/>
              <a:t>Program </a:t>
            </a:r>
            <a:r>
              <a:rPr lang="en-US" dirty="0" smtClean="0">
                <a:solidFill>
                  <a:srgbClr val="0000CC"/>
                </a:solidFill>
              </a:rPr>
              <a:t>verification</a:t>
            </a:r>
            <a:r>
              <a:rPr lang="en-US" b="1" dirty="0" smtClean="0"/>
              <a:t> </a:t>
            </a:r>
            <a:r>
              <a:rPr lang="en-US" dirty="0" smtClean="0"/>
              <a:t>is the process of ensuring that a program meets user-requirement</a:t>
            </a:r>
          </a:p>
          <a:p>
            <a:pPr eaLnBrk="1" hangingPunct="1">
              <a:lnSpc>
                <a:spcPct val="20000"/>
              </a:lnSpc>
              <a:buFont typeface="Wingdings" pitchFamily="2" charset="2"/>
              <a:buNone/>
              <a:defRPr/>
            </a:pPr>
            <a:endParaRPr lang="en-US" dirty="0" smtClean="0"/>
          </a:p>
          <a:p>
            <a:pPr eaLnBrk="1" hangingPunct="1">
              <a:defRPr/>
            </a:pPr>
            <a:r>
              <a:rPr lang="en-US" dirty="0" smtClean="0"/>
              <a:t>After the program is </a:t>
            </a:r>
            <a:r>
              <a:rPr lang="en-US" dirty="0" smtClean="0">
                <a:solidFill>
                  <a:srgbClr val="0000CC"/>
                </a:solidFill>
              </a:rPr>
              <a:t>compiled</a:t>
            </a:r>
            <a:r>
              <a:rPr lang="en-US" dirty="0" smtClean="0"/>
              <a:t>, we must </a:t>
            </a:r>
            <a:r>
              <a:rPr lang="en-US" dirty="0" smtClean="0">
                <a:solidFill>
                  <a:srgbClr val="0000CC"/>
                </a:solidFill>
              </a:rPr>
              <a:t>execute</a:t>
            </a:r>
            <a:r>
              <a:rPr lang="en-US" b="1" i="1" dirty="0" smtClean="0"/>
              <a:t> </a:t>
            </a:r>
            <a:r>
              <a:rPr lang="en-US" dirty="0" smtClean="0"/>
              <a:t>the program and </a:t>
            </a:r>
            <a:r>
              <a:rPr lang="en-US" dirty="0" smtClean="0">
                <a:solidFill>
                  <a:srgbClr val="0000CC"/>
                </a:solidFill>
              </a:rPr>
              <a:t>test/verify</a:t>
            </a:r>
            <a:r>
              <a:rPr lang="en-US" dirty="0" smtClean="0"/>
              <a:t> it with </a:t>
            </a:r>
            <a:r>
              <a:rPr lang="en-US" dirty="0" smtClean="0">
                <a:solidFill>
                  <a:srgbClr val="0000CC"/>
                </a:solidFill>
              </a:rPr>
              <a:t>different inputs </a:t>
            </a:r>
            <a:r>
              <a:rPr lang="en-US" dirty="0" smtClean="0"/>
              <a:t>before the program can be released to the public or other users (or to the instructor of this class)</a:t>
            </a:r>
          </a:p>
          <a:p>
            <a:pPr eaLnBrk="1" hangingPunct="1">
              <a:defRPr/>
            </a:pPr>
            <a:endParaRPr lang="en-US" dirty="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Documentation</a:t>
            </a:r>
          </a:p>
        </p:txBody>
      </p:sp>
      <p:sp>
        <p:nvSpPr>
          <p:cNvPr id="37891" name="Rectangle 3"/>
          <p:cNvSpPr>
            <a:spLocks noGrp="1" noChangeArrowheads="1"/>
          </p:cNvSpPr>
          <p:nvPr>
            <p:ph idx="1"/>
          </p:nvPr>
        </p:nvSpPr>
        <p:spPr>
          <a:xfrm>
            <a:off x="609600" y="1133475"/>
            <a:ext cx="7651750" cy="5114925"/>
          </a:xfrm>
        </p:spPr>
        <p:txBody>
          <a:bodyPr/>
          <a:lstStyle/>
          <a:p>
            <a:pPr eaLnBrk="1" hangingPunct="1"/>
            <a:r>
              <a:rPr lang="en-US" sz="2600" smtClean="0"/>
              <a:t>Writing description that explain what the program does.</a:t>
            </a:r>
          </a:p>
          <a:p>
            <a:pPr eaLnBrk="1" hangingPunct="1">
              <a:lnSpc>
                <a:spcPct val="20000"/>
              </a:lnSpc>
              <a:buFont typeface="Wingdings" pitchFamily="2" charset="2"/>
              <a:buNone/>
            </a:pPr>
            <a:endParaRPr lang="en-US" sz="2600" smtClean="0"/>
          </a:p>
          <a:p>
            <a:pPr eaLnBrk="1" hangingPunct="1"/>
            <a:r>
              <a:rPr lang="en-US" sz="2600" smtClean="0"/>
              <a:t>Can be done in 2 ways:</a:t>
            </a:r>
          </a:p>
          <a:p>
            <a:pPr lvl="1" eaLnBrk="1" hangingPunct="1">
              <a:lnSpc>
                <a:spcPct val="80000"/>
              </a:lnSpc>
            </a:pPr>
            <a:r>
              <a:rPr lang="en-US" smtClean="0"/>
              <a:t>Writing comments between the line of codes</a:t>
            </a:r>
          </a:p>
          <a:p>
            <a:pPr lvl="1" eaLnBrk="1" hangingPunct="1">
              <a:lnSpc>
                <a:spcPct val="80000"/>
              </a:lnSpc>
            </a:pPr>
            <a:r>
              <a:rPr lang="en-US" smtClean="0"/>
              <a:t>Creating a separate text file to explain the program</a:t>
            </a:r>
          </a:p>
          <a:p>
            <a:pPr lvl="1" eaLnBrk="1" hangingPunct="1">
              <a:lnSpc>
                <a:spcPct val="20000"/>
              </a:lnSpc>
              <a:buFont typeface="Wingdings" pitchFamily="2" charset="2"/>
              <a:buNone/>
            </a:pPr>
            <a:endParaRPr lang="en-US" smtClean="0"/>
          </a:p>
          <a:p>
            <a:pPr eaLnBrk="1" hangingPunct="1"/>
            <a:r>
              <a:rPr lang="en-US" sz="2600" smtClean="0"/>
              <a:t>Important not only for other people to use or modify your program, but also for you to understand your own program after a long time </a:t>
            </a:r>
            <a:r>
              <a:rPr lang="en-US" sz="2600" i="1" smtClean="0"/>
              <a:t>(believe me, you will forget the details of your own program after some time ...)</a:t>
            </a:r>
          </a:p>
          <a:p>
            <a:pPr eaLnBrk="1" hangingPunct="1">
              <a:buFont typeface="Wingdings" pitchFamily="2" charset="2"/>
              <a:buNone/>
            </a:pPr>
            <a:endParaRPr lang="en-US" sz="260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Documentation cont…</a:t>
            </a:r>
          </a:p>
        </p:txBody>
      </p:sp>
      <p:sp>
        <p:nvSpPr>
          <p:cNvPr id="33795" name="Rectangle 3"/>
          <p:cNvSpPr>
            <a:spLocks noGrp="1" noChangeArrowheads="1"/>
          </p:cNvSpPr>
          <p:nvPr>
            <p:ph idx="1"/>
          </p:nvPr>
        </p:nvSpPr>
        <p:spPr>
          <a:xfrm>
            <a:off x="652463" y="1038225"/>
            <a:ext cx="7772400" cy="5114925"/>
          </a:xfrm>
        </p:spPr>
        <p:txBody>
          <a:bodyPr/>
          <a:lstStyle/>
          <a:p>
            <a:pPr eaLnBrk="1" hangingPunct="1">
              <a:lnSpc>
                <a:spcPct val="90000"/>
              </a:lnSpc>
              <a:defRPr/>
            </a:pPr>
            <a:r>
              <a:rPr lang="en-US" sz="2600" dirty="0" smtClean="0"/>
              <a:t>Documentation is so important because:</a:t>
            </a:r>
          </a:p>
          <a:p>
            <a:pPr lvl="1" eaLnBrk="1" hangingPunct="1">
              <a:lnSpc>
                <a:spcPct val="90000"/>
              </a:lnSpc>
              <a:defRPr/>
            </a:pPr>
            <a:r>
              <a:rPr lang="en-US" sz="2200" dirty="0" smtClean="0"/>
              <a:t>You may return to this program in future to use the whole of or a part of it again</a:t>
            </a:r>
          </a:p>
          <a:p>
            <a:pPr lvl="1" eaLnBrk="1" hangingPunct="1">
              <a:lnSpc>
                <a:spcPct val="90000"/>
              </a:lnSpc>
              <a:defRPr/>
            </a:pPr>
            <a:r>
              <a:rPr lang="en-US" sz="2200" dirty="0" smtClean="0"/>
              <a:t>Other programmer or end user will need some information about your program for reference or maintenance</a:t>
            </a:r>
          </a:p>
          <a:p>
            <a:pPr lvl="1" eaLnBrk="1" hangingPunct="1">
              <a:lnSpc>
                <a:spcPct val="90000"/>
              </a:lnSpc>
              <a:defRPr/>
            </a:pPr>
            <a:r>
              <a:rPr lang="en-US" sz="2200" dirty="0" smtClean="0"/>
              <a:t>You may someday have to modify the program, or may discover some errors or weaknesses in your program</a:t>
            </a:r>
          </a:p>
          <a:p>
            <a:pPr lvl="1" eaLnBrk="1" hangingPunct="1">
              <a:lnSpc>
                <a:spcPct val="20000"/>
              </a:lnSpc>
              <a:buFont typeface="Wingdings" pitchFamily="2" charset="2"/>
              <a:buNone/>
              <a:defRPr/>
            </a:pPr>
            <a:endParaRPr lang="en-US" sz="2200" dirty="0" smtClean="0"/>
          </a:p>
          <a:p>
            <a:pPr eaLnBrk="1" hangingPunct="1">
              <a:lnSpc>
                <a:spcPct val="90000"/>
              </a:lnSpc>
              <a:defRPr/>
            </a:pPr>
            <a:r>
              <a:rPr lang="en-US" sz="2600" dirty="0" smtClean="0"/>
              <a:t>Although documentation is listed as the last stage of software development method, it is actually an ongoing process which should be done from the </a:t>
            </a:r>
            <a:r>
              <a:rPr lang="en-US" sz="2600" dirty="0" smtClean="0">
                <a:solidFill>
                  <a:schemeClr val="accent6">
                    <a:lumMod val="75000"/>
                  </a:schemeClr>
                </a:solidFill>
              </a:rPr>
              <a:t>very beginning </a:t>
            </a:r>
            <a:r>
              <a:rPr lang="en-US" sz="2600" dirty="0" smtClean="0"/>
              <a:t>of the software development process.</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pPr eaLnBrk="1" hangingPunct="1"/>
            <a:r>
              <a:rPr lang="en-US" smtClean="0"/>
              <a:t>Exercise time!!!</a:t>
            </a:r>
          </a:p>
        </p:txBody>
      </p:sp>
      <p:pic>
        <p:nvPicPr>
          <p:cNvPr id="39940" name="Picture 3" descr="C:\Documents and Settings\Nazrita.STAFF\My Documents\My Pictures\Microsoft Clip Organizer\j0439359.jpg"/>
          <p:cNvPicPr>
            <a:picLocks noChangeAspect="1" noChangeArrowheads="1"/>
          </p:cNvPicPr>
          <p:nvPr/>
        </p:nvPicPr>
        <p:blipFill>
          <a:blip r:embed="rId2" cstate="print"/>
          <a:srcRect/>
          <a:stretch>
            <a:fillRect/>
          </a:stretch>
        </p:blipFill>
        <p:spPr bwMode="auto">
          <a:xfrm>
            <a:off x="2190750" y="1473200"/>
            <a:ext cx="4635500" cy="4635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en-US" smtClean="0"/>
              <a:t>Volume calculation</a:t>
            </a:r>
          </a:p>
        </p:txBody>
      </p:sp>
      <p:sp>
        <p:nvSpPr>
          <p:cNvPr id="40963" name="Rectangle 3"/>
          <p:cNvSpPr>
            <a:spLocks noGrp="1" noChangeArrowheads="1"/>
          </p:cNvSpPr>
          <p:nvPr>
            <p:ph idx="1"/>
          </p:nvPr>
        </p:nvSpPr>
        <p:spPr>
          <a:xfrm>
            <a:off x="652463" y="1133475"/>
            <a:ext cx="7772400" cy="5114925"/>
          </a:xfrm>
        </p:spPr>
        <p:txBody>
          <a:bodyPr/>
          <a:lstStyle/>
          <a:p>
            <a:pPr eaLnBrk="1" hangingPunct="1">
              <a:buFont typeface="Wingdings" pitchFamily="2" charset="2"/>
              <a:buNone/>
            </a:pPr>
            <a:r>
              <a:rPr lang="en-US" smtClean="0">
                <a:cs typeface="Times New Roman" pitchFamily="18" charset="0"/>
              </a:rPr>
              <a:t>	Write a pseudocode and a flowchart for a C program that reads the value of height, width and length of a box from the user and prints its volume.</a:t>
            </a:r>
            <a:r>
              <a:rPr lang="en-US" smtClean="0"/>
              <a:t> </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Calculating Electricity Bills</a:t>
            </a:r>
          </a:p>
        </p:txBody>
      </p:sp>
      <p:sp>
        <p:nvSpPr>
          <p:cNvPr id="41987" name="Rectangle 3"/>
          <p:cNvSpPr>
            <a:spLocks noGrp="1" noChangeArrowheads="1"/>
          </p:cNvSpPr>
          <p:nvPr>
            <p:ph idx="1"/>
          </p:nvPr>
        </p:nvSpPr>
        <p:spPr>
          <a:xfrm>
            <a:off x="425450" y="1123950"/>
            <a:ext cx="7999413" cy="5114925"/>
          </a:xfrm>
        </p:spPr>
        <p:txBody>
          <a:bodyPr/>
          <a:lstStyle/>
          <a:p>
            <a:pPr marL="533400" indent="-533400" eaLnBrk="1" hangingPunct="1">
              <a:buFont typeface="Wingdings" pitchFamily="2" charset="2"/>
              <a:buNone/>
            </a:pPr>
            <a:r>
              <a:rPr lang="en-US" dirty="0" smtClean="0"/>
              <a:t>	</a:t>
            </a:r>
            <a:r>
              <a:rPr lang="en-US" sz="2800" dirty="0" smtClean="0"/>
              <a:t>The unit for electricity usage is kWh. For domestic usage, the monthly rate is 21.8 cents/unit for the first 200 unit, 25.8 cents/unit for the next 800 units and 27.8 cents/unit for each additional units. Given the amount of electricity units (in kWh) used by a customer, calculate the amount of money needs to be paid by the customer to TNB. A bill statement needs to be printed out. </a:t>
            </a:r>
          </a:p>
          <a:p>
            <a:pPr marL="533400" indent="-533400" eaLnBrk="1" hangingPunct="1">
              <a:lnSpc>
                <a:spcPct val="20000"/>
              </a:lnSpc>
              <a:buFont typeface="Wingdings" pitchFamily="2" charset="2"/>
              <a:buNone/>
            </a:pPr>
            <a:endParaRPr lang="en-US" sz="2800" dirty="0" smtClean="0"/>
          </a:p>
          <a:p>
            <a:pPr marL="533400" indent="-533400" eaLnBrk="1" hangingPunct="1">
              <a:buFont typeface="Wingdings" pitchFamily="2" charset="2"/>
              <a:buNone/>
            </a:pPr>
            <a:r>
              <a:rPr lang="en-US" sz="2800" dirty="0" smtClean="0"/>
              <a:t>	</a:t>
            </a:r>
            <a:r>
              <a:rPr lang="en-US" sz="2800" dirty="0" smtClean="0">
                <a:solidFill>
                  <a:srgbClr val="0000CC"/>
                </a:solidFill>
              </a:rPr>
              <a:t>Write a </a:t>
            </a:r>
            <a:r>
              <a:rPr lang="en-US" sz="2800" dirty="0" err="1" smtClean="0">
                <a:solidFill>
                  <a:srgbClr val="0000CC"/>
                </a:solidFill>
              </a:rPr>
              <a:t>pseudocode</a:t>
            </a:r>
            <a:r>
              <a:rPr lang="en-US" sz="2800" dirty="0" smtClean="0">
                <a:solidFill>
                  <a:srgbClr val="0000CC"/>
                </a:solidFill>
              </a:rPr>
              <a:t> </a:t>
            </a:r>
            <a:r>
              <a:rPr lang="en-US" sz="2800" u="sng" dirty="0" smtClean="0">
                <a:solidFill>
                  <a:srgbClr val="0000CC"/>
                </a:solidFill>
              </a:rPr>
              <a:t>or</a:t>
            </a:r>
            <a:r>
              <a:rPr lang="en-US" sz="2800" dirty="0" smtClean="0">
                <a:solidFill>
                  <a:srgbClr val="0000CC"/>
                </a:solidFill>
              </a:rPr>
              <a:t> a flow chart to solve the above problem.</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Sum of 1 to 10</a:t>
            </a:r>
          </a:p>
        </p:txBody>
      </p:sp>
      <p:sp>
        <p:nvSpPr>
          <p:cNvPr id="43011" name="Rectangle 3"/>
          <p:cNvSpPr>
            <a:spLocks noGrp="1" noChangeArrowheads="1"/>
          </p:cNvSpPr>
          <p:nvPr>
            <p:ph idx="1"/>
          </p:nvPr>
        </p:nvSpPr>
        <p:spPr>
          <a:xfrm>
            <a:off x="652463" y="1112838"/>
            <a:ext cx="7772400" cy="5114925"/>
          </a:xfrm>
        </p:spPr>
        <p:txBody>
          <a:bodyPr/>
          <a:lstStyle/>
          <a:p>
            <a:pPr eaLnBrk="1" hangingPunct="1">
              <a:buFont typeface="Wingdings" pitchFamily="2" charset="2"/>
              <a:buNone/>
            </a:pPr>
            <a:r>
              <a:rPr lang="en-US" smtClean="0">
                <a:cs typeface="Times New Roman" pitchFamily="18" charset="0"/>
              </a:rPr>
              <a:t>	Write a pseudocode </a:t>
            </a:r>
            <a:r>
              <a:rPr lang="en-US" u="sng" smtClean="0">
                <a:cs typeface="Times New Roman" pitchFamily="18" charset="0"/>
              </a:rPr>
              <a:t>or</a:t>
            </a:r>
            <a:r>
              <a:rPr lang="en-US" smtClean="0">
                <a:cs typeface="Times New Roman" pitchFamily="18" charset="0"/>
              </a:rPr>
              <a:t> flowchart for a program that would compute and print the sum of all integers between 1 and 10. </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Summary</a:t>
            </a:r>
          </a:p>
        </p:txBody>
      </p:sp>
      <p:sp>
        <p:nvSpPr>
          <p:cNvPr id="44035" name="Rectangle 3"/>
          <p:cNvSpPr>
            <a:spLocks noGrp="1" noChangeArrowheads="1"/>
          </p:cNvSpPr>
          <p:nvPr>
            <p:ph idx="1"/>
          </p:nvPr>
        </p:nvSpPr>
        <p:spPr>
          <a:xfrm>
            <a:off x="652463" y="1038225"/>
            <a:ext cx="7772400" cy="5114925"/>
          </a:xfrm>
        </p:spPr>
        <p:txBody>
          <a:bodyPr/>
          <a:lstStyle/>
          <a:p>
            <a:pPr eaLnBrk="1" hangingPunct="1"/>
            <a:r>
              <a:rPr lang="en-US" dirty="0" smtClean="0"/>
              <a:t>Course Description, Goals and Contents</a:t>
            </a:r>
          </a:p>
          <a:p>
            <a:pPr eaLnBrk="1" hangingPunct="1"/>
            <a:r>
              <a:rPr lang="en-US" dirty="0" smtClean="0"/>
              <a:t>Introduced the concept of problem solving : a process of transforming the description of a problem into a solution.</a:t>
            </a:r>
          </a:p>
          <a:p>
            <a:pPr eaLnBrk="1" hangingPunct="1">
              <a:lnSpc>
                <a:spcPct val="20000"/>
              </a:lnSpc>
              <a:buFont typeface="Wingdings" pitchFamily="2" charset="2"/>
              <a:buNone/>
            </a:pPr>
            <a:endParaRPr lang="en-US" dirty="0" smtClean="0"/>
          </a:p>
          <a:p>
            <a:pPr eaLnBrk="1" hangingPunct="1"/>
            <a:r>
              <a:rPr lang="en-US" dirty="0" smtClean="0"/>
              <a:t>A commonly used method – SDM which  consists of 6 steps</a:t>
            </a:r>
          </a:p>
          <a:p>
            <a:pPr eaLnBrk="1" hangingPunct="1">
              <a:lnSpc>
                <a:spcPct val="20000"/>
              </a:lnSpc>
              <a:buFont typeface="Wingdings" pitchFamily="2" charset="2"/>
              <a:buNone/>
            </a:pPr>
            <a:endParaRPr lang="en-US" dirty="0" smtClean="0"/>
          </a:p>
          <a:p>
            <a:pPr eaLnBrk="1" hangingPunct="1"/>
            <a:r>
              <a:rPr lang="en-US" dirty="0" smtClean="0"/>
              <a:t>3 basic control structures : sequence, selection and repetition structures</a:t>
            </a:r>
          </a:p>
          <a:p>
            <a:pPr eaLnBrk="1" hangingPunct="1">
              <a:lnSpc>
                <a:spcPct val="20000"/>
              </a:lnSpc>
              <a:buFont typeface="Wingdings" pitchFamily="2" charset="2"/>
              <a:buNone/>
            </a:pPr>
            <a:endParaRPr lang="en-US" dirty="0" smtClean="0"/>
          </a:p>
          <a:p>
            <a:pPr eaLnBrk="1" hangingPunct="1"/>
            <a:r>
              <a:rPr lang="en-US" dirty="0" err="1" smtClean="0"/>
              <a:t>Pseudocode</a:t>
            </a:r>
            <a:r>
              <a:rPr lang="en-US" dirty="0" smtClean="0"/>
              <a:t> and Flow chart</a:t>
            </a:r>
          </a:p>
          <a:p>
            <a:pPr eaLnBrk="1" hangingPunct="1"/>
            <a:endParaRPr lang="en-US" dirty="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7|0.5|0.4|0.4|0.7|0.9"/>
</p:tagLst>
</file>

<file path=ppt/tags/tag2.xml><?xml version="1.0" encoding="utf-8"?>
<p:tagLst xmlns:a="http://schemas.openxmlformats.org/drawingml/2006/main" xmlns:r="http://schemas.openxmlformats.org/officeDocument/2006/relationships" xmlns:p="http://schemas.openxmlformats.org/presentationml/2006/main">
  <p:tag name="TIMING" val="|1.7|0.5|0.4|0.4|0.7|0.9"/>
</p:tagLst>
</file>

<file path=ppt/tags/tag3.xml><?xml version="1.0" encoding="utf-8"?>
<p:tagLst xmlns:a="http://schemas.openxmlformats.org/drawingml/2006/main" xmlns:r="http://schemas.openxmlformats.org/officeDocument/2006/relationships" xmlns:p="http://schemas.openxmlformats.org/presentationml/2006/main">
  <p:tag name="TIMING" val="|1.7|0.5|0.4|0.4|0.7|0.9"/>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Lecture_15</Template>
  <TotalTime>5912</TotalTime>
  <Words>3310</Words>
  <Application>Microsoft Office PowerPoint</Application>
  <PresentationFormat>On-screen Show (4:3)</PresentationFormat>
  <Paragraphs>651</Paragraphs>
  <Slides>83</Slides>
  <Notes>5</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83</vt:i4>
      </vt:variant>
    </vt:vector>
  </HeadingPairs>
  <TitlesOfParts>
    <vt:vector size="86" baseType="lpstr">
      <vt:lpstr>Edge</vt:lpstr>
      <vt:lpstr>1_Edge</vt:lpstr>
      <vt:lpstr>Clip</vt:lpstr>
      <vt:lpstr>CSC 211 Data Structures  Lecture 1 </vt:lpstr>
      <vt:lpstr>Dr. Iftikhar Azim Niaz</vt:lpstr>
      <vt:lpstr>Dr. Iftikhar Azim Niaz</vt:lpstr>
      <vt:lpstr>Why?</vt:lpstr>
      <vt:lpstr>Are these your Motivations?</vt:lpstr>
      <vt:lpstr> I believe your REAL motivation is ...</vt:lpstr>
      <vt:lpstr>Course Details</vt:lpstr>
      <vt:lpstr>Course Description</vt:lpstr>
      <vt:lpstr>Course Objectives</vt:lpstr>
      <vt:lpstr>Course Goals</vt:lpstr>
      <vt:lpstr>Course Goals</vt:lpstr>
      <vt:lpstr>Course Outline - I</vt:lpstr>
      <vt:lpstr>Course Outline - II</vt:lpstr>
      <vt:lpstr>Recommended Books</vt:lpstr>
      <vt:lpstr>Recommended Text Books</vt:lpstr>
      <vt:lpstr>Recommended Text Book</vt:lpstr>
      <vt:lpstr>Marks Distribution of Course</vt:lpstr>
      <vt:lpstr>A Nice Quote</vt:lpstr>
      <vt:lpstr>A nice saying</vt:lpstr>
      <vt:lpstr>Five Tips to Success</vt:lpstr>
      <vt:lpstr>Five Tips</vt:lpstr>
      <vt:lpstr>Is the same situation is with you?</vt:lpstr>
      <vt:lpstr>Boss assigns task</vt:lpstr>
      <vt:lpstr>Your Question:</vt:lpstr>
      <vt:lpstr>So your answer:</vt:lpstr>
      <vt:lpstr>Study:</vt:lpstr>
      <vt:lpstr>What did they lack?</vt:lpstr>
      <vt:lpstr>Programming is Problem Solving</vt:lpstr>
      <vt:lpstr>Computer Programming</vt:lpstr>
      <vt:lpstr>Introduction to Problem Solving</vt:lpstr>
      <vt:lpstr>Case Study: Yummy Cupcake</vt:lpstr>
      <vt:lpstr>Software Development Method (SDM)</vt:lpstr>
      <vt:lpstr>1. Requirement Specification</vt:lpstr>
      <vt:lpstr>Yummy Cupcake</vt:lpstr>
      <vt:lpstr>Problem Analysis</vt:lpstr>
      <vt:lpstr>Yummy Cupcake</vt:lpstr>
      <vt:lpstr>Designing algorithm</vt:lpstr>
      <vt:lpstr>Designing Algorithm cont..</vt:lpstr>
      <vt:lpstr>Yummy Cupcake</vt:lpstr>
      <vt:lpstr>Slide 40</vt:lpstr>
      <vt:lpstr>Control Structure</vt:lpstr>
      <vt:lpstr>Control Structure</vt:lpstr>
      <vt:lpstr>What is an Algorithm?</vt:lpstr>
      <vt:lpstr>Algorithm (Definition)</vt:lpstr>
      <vt:lpstr>Criteria for Algorithm</vt:lpstr>
      <vt:lpstr>From Algorithms to Programs</vt:lpstr>
      <vt:lpstr>Algorithm Representation</vt:lpstr>
      <vt:lpstr>What is Pseudocode?</vt:lpstr>
      <vt:lpstr>Pseudocodes</vt:lpstr>
      <vt:lpstr>Example of Pseudocode</vt:lpstr>
      <vt:lpstr>Example of Algorithm</vt:lpstr>
      <vt:lpstr>Pseudocode</vt:lpstr>
      <vt:lpstr>Pseudocode Rules</vt:lpstr>
      <vt:lpstr>Pseudocode</vt:lpstr>
      <vt:lpstr>Pseudocode</vt:lpstr>
      <vt:lpstr>Transposing Two Values - Example</vt:lpstr>
      <vt:lpstr>Transposing Two Values - Example</vt:lpstr>
      <vt:lpstr>Flowcharts</vt:lpstr>
      <vt:lpstr>Flowchart Symbols</vt:lpstr>
      <vt:lpstr>Flowchart Symbols cont…</vt:lpstr>
      <vt:lpstr>The Sequence control structure </vt:lpstr>
      <vt:lpstr>The Sequence control structure </vt:lpstr>
      <vt:lpstr>The Selection control structure </vt:lpstr>
      <vt:lpstr>The Selection control structure </vt:lpstr>
      <vt:lpstr>Pseudocodes: The Selection control structure </vt:lpstr>
      <vt:lpstr>Exercise</vt:lpstr>
      <vt:lpstr>The Repetition control structure </vt:lpstr>
      <vt:lpstr>Slide 68</vt:lpstr>
      <vt:lpstr>Slide 69</vt:lpstr>
      <vt:lpstr>Slide 70</vt:lpstr>
      <vt:lpstr>Subsequently..</vt:lpstr>
      <vt:lpstr>Little extra…</vt:lpstr>
      <vt:lpstr>Slide 73</vt:lpstr>
      <vt:lpstr>Exercise</vt:lpstr>
      <vt:lpstr>Implementation</vt:lpstr>
      <vt:lpstr>Testing and Verification</vt:lpstr>
      <vt:lpstr>Documentation</vt:lpstr>
      <vt:lpstr>Documentation cont…</vt:lpstr>
      <vt:lpstr>Exercise time!!!</vt:lpstr>
      <vt:lpstr>Volume calculation</vt:lpstr>
      <vt:lpstr>Calculating Electricity Bills</vt:lpstr>
      <vt:lpstr>Sum of 1 to 10</vt:lpstr>
      <vt:lpstr>Summary</vt:lpstr>
    </vt:vector>
  </TitlesOfParts>
  <Company>Cottrell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01</dc:title>
  <dc:subject>CSC211 Data Structures</dc:subject>
  <dc:creator>Dr. Iftikhar Azim Niaz</dc:creator>
  <cp:lastModifiedBy>NTS</cp:lastModifiedBy>
  <cp:revision>484</cp:revision>
  <dcterms:created xsi:type="dcterms:W3CDTF">2004-10-06T00:41:44Z</dcterms:created>
  <dcterms:modified xsi:type="dcterms:W3CDTF">2012-09-18T11:53:35Z</dcterms:modified>
</cp:coreProperties>
</file>