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sldIdLst>
    <p:sldId id="291" r:id="rId2"/>
    <p:sldId id="376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  <p:sldId id="354" r:id="rId34"/>
    <p:sldId id="355" r:id="rId35"/>
    <p:sldId id="374" r:id="rId36"/>
    <p:sldId id="356" r:id="rId37"/>
    <p:sldId id="357" r:id="rId38"/>
    <p:sldId id="375" r:id="rId39"/>
    <p:sldId id="358" r:id="rId40"/>
    <p:sldId id="359" r:id="rId41"/>
    <p:sldId id="360" r:id="rId42"/>
    <p:sldId id="361" r:id="rId43"/>
    <p:sldId id="362" r:id="rId44"/>
    <p:sldId id="363" r:id="rId45"/>
    <p:sldId id="364" r:id="rId46"/>
    <p:sldId id="365" r:id="rId47"/>
    <p:sldId id="366" r:id="rId48"/>
    <p:sldId id="367" r:id="rId49"/>
    <p:sldId id="368" r:id="rId50"/>
    <p:sldId id="369" r:id="rId51"/>
    <p:sldId id="370" r:id="rId52"/>
    <p:sldId id="371" r:id="rId53"/>
    <p:sldId id="372" r:id="rId54"/>
    <p:sldId id="37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53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03BD6-428E-4AEE-927A-B6C2B4DD8DD1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B2CC-991A-4C09-8CC4-495C381197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329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8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615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526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57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79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40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36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01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808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962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004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403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87046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5400000">
            <a:off x="6929438" y="76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704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6200000">
            <a:off x="6929438" y="457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0" y="762000"/>
            <a:ext cx="2286000" cy="60960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 userDrawn="1"/>
        </p:nvSpPr>
        <p:spPr bwMode="auto">
          <a:xfrm>
            <a:off x="0" y="6400800"/>
            <a:ext cx="662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solidFill>
                  <a:schemeClr val="tx1"/>
                </a:solidFill>
              </a:rPr>
              <a:t>© Copyright 1992–2004 by Deitel &amp; Associates, Inc. and Pearson Education Inc. All Rights Reserved</a:t>
            </a:r>
            <a:r>
              <a:rPr lang="en-US">
                <a:solidFill>
                  <a:schemeClr val="tx1"/>
                </a:solidFill>
                <a:latin typeface="AvantGarde" pitchFamily="34" charset="0"/>
              </a:rPr>
              <a:t>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149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3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itel.com/Books/C/CHowtoProgram7e/tabid/3635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5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6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7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8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9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381000"/>
            <a:ext cx="75669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Lecture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lides: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 How to Program by Paul </a:t>
            </a:r>
            <a:r>
              <a:rPr lang="en-US" sz="2000" dirty="0" err="1">
                <a:solidFill>
                  <a:srgbClr val="0000FF"/>
                </a:solidFill>
              </a:rPr>
              <a:t>Deital</a:t>
            </a:r>
            <a:r>
              <a:rPr lang="en-US" sz="2000" dirty="0">
                <a:solidFill>
                  <a:srgbClr val="0000FF"/>
                </a:solidFill>
              </a:rPr>
              <a:t> &amp; Harvey </a:t>
            </a:r>
            <a:r>
              <a:rPr lang="en-US" sz="2000" dirty="0" err="1">
                <a:solidFill>
                  <a:srgbClr val="0000FF"/>
                </a:solidFill>
              </a:rPr>
              <a:t>Deital</a:t>
            </a:r>
            <a:r>
              <a:rPr lang="en-US" sz="2000" dirty="0">
                <a:solidFill>
                  <a:srgbClr val="0000FF"/>
                </a:solidFill>
              </a:rPr>
              <a:t> 6Ed</a:t>
            </a:r>
            <a:r>
              <a:rPr lang="en-US" sz="2000" dirty="0" smtClean="0">
                <a:solidFill>
                  <a:srgbClr val="0000FF"/>
                </a:solidFill>
              </a:rPr>
              <a:t>.</a:t>
            </a:r>
            <a:endParaRPr lang="en-US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1800" b="1" u="sng" dirty="0" smtClean="0">
                <a:hlinkClick r:id="rId3"/>
              </a:rPr>
              <a:t>http</a:t>
            </a:r>
            <a:r>
              <a:rPr lang="en-US" sz="1800" b="1" u="sng" dirty="0">
                <a:hlinkClick r:id="rId3"/>
              </a:rPr>
              <a:t>://www.deitel.com/Books/C/CHowtoProgram7e/tabid/3635/Default.aspx</a:t>
            </a:r>
            <a:endParaRPr lang="en-US" sz="1800" b="1" dirty="0"/>
          </a:p>
          <a:p>
            <a:pPr marL="0" indent="0" algn="l">
              <a:buNone/>
            </a:pPr>
            <a:endParaRPr lang="en-US" sz="2000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err="1" smtClean="0">
                <a:solidFill>
                  <a:srgbClr val="0000FF"/>
                </a:solidFill>
              </a:rPr>
              <a:t>ostream</a:t>
            </a:r>
            <a:r>
              <a:rPr lang="en-US" dirty="0" smtClean="0">
                <a:solidFill>
                  <a:srgbClr val="0000FF"/>
                </a:solidFill>
              </a:rPr>
              <a:t>  …… Continued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>
                <a:latin typeface="Lucida Console" pitchFamily="49" charset="0"/>
              </a:rPr>
              <a:t>istream</a:t>
            </a:r>
            <a:r>
              <a:rPr lang="en-US" sz="2800" dirty="0" smtClean="0"/>
              <a:t> </a:t>
            </a:r>
            <a:r>
              <a:rPr lang="en-US" sz="2800" dirty="0">
                <a:latin typeface="Arial" charset="0"/>
              </a:rPr>
              <a:t>Member Functions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peek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putback</a:t>
            </a:r>
            <a:r>
              <a:rPr lang="en-US" sz="2800" dirty="0"/>
              <a:t> </a:t>
            </a:r>
            <a:r>
              <a:rPr lang="en-US" sz="2800" dirty="0">
                <a:latin typeface="Arial" charset="0"/>
              </a:rPr>
              <a:t>and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ignore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5029200"/>
          </a:xfrm>
        </p:spPr>
        <p:txBody>
          <a:bodyPr/>
          <a:lstStyle/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ignore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member function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Skips over a designated number of characters (default of one)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Terminates upon encountering a designated delimiter (default is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EOF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,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skips to the end of the file)</a:t>
            </a: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putback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 member function</a:t>
            </a:r>
            <a:endParaRPr lang="en-US" sz="2800">
              <a:solidFill>
                <a:srgbClr val="000000"/>
              </a:solidFill>
              <a:latin typeface="Times" pitchFamily="18" charset="0"/>
              <a:cs typeface="Times New Roman" charset="0"/>
            </a:endParaRP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Places the previous character obtained by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get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back in to the stream.</a:t>
            </a: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peek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Returns the next character from the stream without removing it</a:t>
            </a:r>
          </a:p>
          <a:p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732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Type-Safe </a:t>
            </a:r>
            <a:r>
              <a:rPr lang="en-US" sz="2800" dirty="0">
                <a:latin typeface="Arial" charset="0"/>
              </a:rPr>
              <a:t>I/O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 b="1">
              <a:latin typeface="Courier New" pitchFamily="49" charset="0"/>
            </a:endParaRPr>
          </a:p>
          <a:p>
            <a:r>
              <a:rPr lang="en-US" sz="2600">
                <a:latin typeface="Lucida Console" pitchFamily="49" charset="0"/>
              </a:rPr>
              <a:t>&lt;&lt;</a:t>
            </a:r>
            <a:r>
              <a:rPr lang="en-US" sz="2800"/>
              <a:t> and </a:t>
            </a:r>
            <a:r>
              <a:rPr lang="en-US" sz="2600">
                <a:latin typeface="Lucida Console" pitchFamily="49" charset="0"/>
              </a:rPr>
              <a:t>&gt;&gt;</a:t>
            </a:r>
            <a:r>
              <a:rPr lang="en-US" sz="2800"/>
              <a:t> operators </a:t>
            </a:r>
          </a:p>
          <a:p>
            <a:pPr lvl="1"/>
            <a:r>
              <a:rPr lang="en-US" sz="2400"/>
              <a:t>Overloaded to accept data of different types</a:t>
            </a:r>
          </a:p>
          <a:p>
            <a:pPr lvl="1"/>
            <a:r>
              <a:rPr lang="en-US" sz="2400"/>
              <a:t>When unexpected data encountered, error flags set</a:t>
            </a:r>
          </a:p>
          <a:p>
            <a:pPr lvl="1"/>
            <a:r>
              <a:rPr lang="en-US" sz="2400"/>
              <a:t>Program stays in control</a:t>
            </a:r>
          </a:p>
          <a:p>
            <a:pPr lvl="1"/>
            <a:endParaRPr lang="en-US" sz="24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54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Unformatted </a:t>
            </a:r>
            <a:r>
              <a:rPr lang="en-US" sz="2800" dirty="0">
                <a:latin typeface="Arial" charset="0"/>
              </a:rPr>
              <a:t>I/O with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read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gcount</a:t>
            </a:r>
            <a:r>
              <a:rPr lang="en-US" sz="2800" dirty="0">
                <a:latin typeface="Arial" charset="0"/>
              </a:rPr>
              <a:t> and </a:t>
            </a:r>
            <a:r>
              <a:rPr lang="en-US" sz="2800" dirty="0">
                <a:latin typeface="Lucida Console" pitchFamily="49" charset="0"/>
              </a:rPr>
              <a:t>write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248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read</a:t>
            </a:r>
            <a:r>
              <a:rPr lang="en-US" sz="2800">
                <a:cs typeface="Times New Roman" charset="0"/>
              </a:rPr>
              <a:t> and </a:t>
            </a:r>
            <a:r>
              <a:rPr lang="en-US" sz="2600">
                <a:latin typeface="Lucida Console" pitchFamily="49" charset="0"/>
                <a:cs typeface="Times New Roman" charset="0"/>
              </a:rPr>
              <a:t>write</a:t>
            </a:r>
            <a:r>
              <a:rPr lang="en-US" sz="2800">
                <a:cs typeface="Times New Roman" charset="0"/>
              </a:rPr>
              <a:t> member functions</a:t>
            </a:r>
          </a:p>
          <a:p>
            <a:pPr lvl="1"/>
            <a:r>
              <a:rPr lang="en-US" sz="2000">
                <a:cs typeface="Times New Roman" charset="0"/>
              </a:rPr>
              <a:t>Unformatted I/O</a:t>
            </a:r>
          </a:p>
          <a:p>
            <a:pPr lvl="1"/>
            <a:r>
              <a:rPr lang="en-US" sz="2000">
                <a:cs typeface="Times New Roman" charset="0"/>
              </a:rPr>
              <a:t>Input/output raw bytes to or from a character array in memory</a:t>
            </a:r>
          </a:p>
          <a:p>
            <a:pPr lvl="1"/>
            <a:r>
              <a:rPr lang="en-US" sz="2000">
                <a:cs typeface="Times New Roman" charset="0"/>
              </a:rPr>
              <a:t>Since the data is unformatted, the functions will not terminate at a </a:t>
            </a:r>
            <a:r>
              <a:rPr lang="en-US" sz="1800">
                <a:latin typeface="Lucida Console" pitchFamily="49" charset="0"/>
                <a:cs typeface="Times New Roman" charset="0"/>
              </a:rPr>
              <a:t>newline</a:t>
            </a:r>
            <a:r>
              <a:rPr lang="en-US" sz="2000">
                <a:cs typeface="Times New Roman" charset="0"/>
              </a:rPr>
              <a:t> character for example</a:t>
            </a:r>
          </a:p>
          <a:p>
            <a:pPr lvl="2"/>
            <a:r>
              <a:rPr lang="en-US" sz="2000">
                <a:cs typeface="Times New Roman" charset="0"/>
              </a:rPr>
              <a:t>Instead, like </a:t>
            </a:r>
            <a:r>
              <a:rPr lang="en-US" sz="1800">
                <a:latin typeface="Lucida Console" pitchFamily="49" charset="0"/>
                <a:cs typeface="Times New Roman" charset="0"/>
              </a:rPr>
              <a:t>getline</a:t>
            </a:r>
            <a:r>
              <a:rPr lang="en-US" sz="2000">
                <a:cs typeface="Times New Roman" charset="0"/>
              </a:rPr>
              <a:t>, they continue to process a designated number of characters</a:t>
            </a:r>
          </a:p>
          <a:p>
            <a:pPr lvl="1"/>
            <a:r>
              <a:rPr lang="en-US" sz="2000">
                <a:cs typeface="Times New Roman" charset="0"/>
              </a:rPr>
              <a:t>If fewer than the designated number of characters are read, then the failbit is set</a:t>
            </a:r>
            <a:endParaRPr lang="en-US" sz="20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gcount</a:t>
            </a:r>
            <a:r>
              <a:rPr lang="en-US" sz="2800">
                <a:cs typeface="Times New Roman" charset="0"/>
              </a:rPr>
              <a:t>:</a:t>
            </a:r>
          </a:p>
          <a:p>
            <a:pPr lvl="1"/>
            <a:r>
              <a:rPr lang="en-US" sz="2000">
                <a:cs typeface="Times New Roman" charset="0"/>
              </a:rPr>
              <a:t>Returns the total number of characters read in the last input operation</a:t>
            </a:r>
            <a:endParaRPr lang="en-US" sz="24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13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4" name="Rectangle 64"/>
          <p:cNvSpPr>
            <a:spLocks noChangeArrowheads="1"/>
          </p:cNvSpPr>
          <p:nvPr/>
        </p:nvSpPr>
        <p:spPr bwMode="auto">
          <a:xfrm>
            <a:off x="0" y="5562600"/>
            <a:ext cx="6919913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 sentence: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read, write and </a:t>
            </a:r>
            <a:r>
              <a:rPr lang="en-US" b="1" dirty="0" err="1">
                <a:latin typeface="Courier New" pitchFamily="49" charset="0"/>
              </a:rPr>
              <a:t>gcount</a:t>
            </a:r>
            <a:r>
              <a:rPr lang="en-US" b="1" dirty="0">
                <a:latin typeface="Courier New" pitchFamily="49" charset="0"/>
              </a:rPr>
              <a:t> member functions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sentence entered was: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read, writ </a:t>
            </a:r>
          </a:p>
        </p:txBody>
      </p:sp>
      <p:graphicFrame>
        <p:nvGraphicFramePr>
          <p:cNvPr id="61512" name="Object 72"/>
          <p:cNvGraphicFramePr>
            <a:graphicFrameLocks/>
          </p:cNvGraphicFramePr>
          <p:nvPr/>
        </p:nvGraphicFramePr>
        <p:xfrm>
          <a:off x="0" y="0"/>
          <a:ext cx="6919913" cy="4876800"/>
        </p:xfrm>
        <a:graphic>
          <a:graphicData uri="http://schemas.openxmlformats.org/presentationml/2006/ole">
            <p:oleObj spid="_x0000_s77834" name="Document" r:id="rId3" imgW="6931152" imgH="5073396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" y="49530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2639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Manipulators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cs typeface="Times New Roman" charset="0"/>
              </a:rPr>
              <a:t>Stream manipulator capabilities</a:t>
            </a:r>
          </a:p>
          <a:p>
            <a:pPr lvl="1"/>
            <a:r>
              <a:rPr lang="en-US" sz="2000">
                <a:cs typeface="Times New Roman" charset="0"/>
              </a:rPr>
              <a:t>Setting field widths </a:t>
            </a:r>
          </a:p>
          <a:p>
            <a:pPr lvl="1"/>
            <a:r>
              <a:rPr lang="en-US" sz="2000">
                <a:cs typeface="Times New Roman" charset="0"/>
              </a:rPr>
              <a:t>Setting precisions </a:t>
            </a:r>
          </a:p>
          <a:p>
            <a:pPr lvl="1"/>
            <a:r>
              <a:rPr lang="en-US" sz="2000">
                <a:cs typeface="Times New Roman" charset="0"/>
              </a:rPr>
              <a:t>Setting and unsetting format flags</a:t>
            </a:r>
          </a:p>
          <a:p>
            <a:pPr lvl="1"/>
            <a:r>
              <a:rPr lang="en-US" sz="2000">
                <a:cs typeface="Times New Roman" charset="0"/>
              </a:rPr>
              <a:t>Setting the fill character in fields </a:t>
            </a:r>
          </a:p>
          <a:p>
            <a:pPr lvl="1"/>
            <a:r>
              <a:rPr lang="en-US" sz="2000">
                <a:cs typeface="Times New Roman" charset="0"/>
              </a:rPr>
              <a:t>Flushing streams </a:t>
            </a:r>
          </a:p>
          <a:p>
            <a:pPr lvl="1"/>
            <a:r>
              <a:rPr lang="en-US" sz="2000">
                <a:cs typeface="Times New Roman" charset="0"/>
              </a:rPr>
              <a:t>Inserting a newline in the output stream and flushing the stream </a:t>
            </a:r>
          </a:p>
          <a:p>
            <a:pPr lvl="1"/>
            <a:r>
              <a:rPr lang="en-US" sz="2000">
                <a:cs typeface="Times New Roman" charset="0"/>
              </a:rPr>
              <a:t>Inserting a null character in the output stream and skipping whitespace in the input stream</a:t>
            </a:r>
          </a:p>
          <a:p>
            <a:pPr lvl="1"/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413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Integral </a:t>
            </a:r>
            <a:r>
              <a:rPr lang="en-US" sz="2800" dirty="0">
                <a:latin typeface="Arial" charset="0"/>
              </a:rPr>
              <a:t>Stream Base:</a:t>
            </a:r>
            <a:r>
              <a:rPr lang="en-US" sz="2800" dirty="0"/>
              <a:t> </a:t>
            </a:r>
            <a:r>
              <a:rPr lang="en-US" sz="2800" dirty="0" err="1">
                <a:latin typeface="Lucida Console" pitchFamily="49" charset="0"/>
              </a:rPr>
              <a:t>dec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oct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>
                <a:latin typeface="Lucida Console" pitchFamily="49" charset="0"/>
              </a:rPr>
              <a:t>hex</a:t>
            </a:r>
            <a:r>
              <a:rPr lang="en-US" sz="2800" dirty="0">
                <a:latin typeface="Arial" charset="0"/>
              </a:rPr>
              <a:t> and </a:t>
            </a:r>
            <a:r>
              <a:rPr lang="en-US" sz="2800" dirty="0" err="1">
                <a:latin typeface="Lucida Console" pitchFamily="49" charset="0"/>
              </a:rPr>
              <a:t>setbase</a:t>
            </a:r>
            <a:endParaRPr lang="en-US" sz="2800" dirty="0">
              <a:latin typeface="Lucida Console" pitchFamily="49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oct</a:t>
            </a:r>
            <a:r>
              <a:rPr lang="en-US" sz="2800"/>
              <a:t>, </a:t>
            </a:r>
            <a:r>
              <a:rPr lang="en-US" sz="2600">
                <a:latin typeface="Lucida Console" pitchFamily="49" charset="0"/>
              </a:rPr>
              <a:t>hex</a:t>
            </a:r>
            <a:r>
              <a:rPr lang="en-US" sz="2800"/>
              <a:t> or </a:t>
            </a:r>
            <a:r>
              <a:rPr lang="en-US" sz="2600">
                <a:latin typeface="Lucida Console" pitchFamily="49" charset="0"/>
              </a:rPr>
              <a:t>dec</a:t>
            </a:r>
            <a:r>
              <a:rPr lang="en-US" sz="2600"/>
              <a:t>:</a:t>
            </a:r>
            <a:endParaRPr lang="en-US" sz="2600">
              <a:latin typeface="Lucida Console" pitchFamily="49" charset="0"/>
            </a:endParaRPr>
          </a:p>
          <a:p>
            <a:pPr lvl="1"/>
            <a:r>
              <a:rPr lang="en-US" sz="2000"/>
              <a:t>Change base of which integers are interpreted from the stream.</a:t>
            </a:r>
            <a:r>
              <a:rPr lang="en-US" sz="2400"/>
              <a:t> </a:t>
            </a:r>
          </a:p>
          <a:p>
            <a:pPr lvl="1">
              <a:buFontTx/>
              <a:buNone/>
            </a:pPr>
            <a:r>
              <a:rPr lang="en-US" sz="2000"/>
              <a:t>Example: 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int n = 15;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 cout &lt;&lt; hex &lt;&lt; n;</a:t>
            </a:r>
          </a:p>
          <a:p>
            <a:pPr lvl="1"/>
            <a:r>
              <a:rPr lang="en-US" sz="2000"/>
              <a:t>Prints </a:t>
            </a:r>
            <a:r>
              <a:rPr lang="en-US" sz="1800">
                <a:latin typeface="Lucida Console" pitchFamily="49" charset="0"/>
              </a:rPr>
              <a:t>"F"</a:t>
            </a:r>
          </a:p>
          <a:p>
            <a:r>
              <a:rPr lang="en-US" sz="2600">
                <a:latin typeface="Lucida Console" pitchFamily="49" charset="0"/>
              </a:rPr>
              <a:t>setbase</a:t>
            </a:r>
            <a:r>
              <a:rPr lang="en-US" sz="2800"/>
              <a:t>:</a:t>
            </a:r>
            <a:r>
              <a:rPr lang="en-US" sz="3200"/>
              <a:t> </a:t>
            </a:r>
          </a:p>
          <a:p>
            <a:pPr lvl="1"/>
            <a:r>
              <a:rPr lang="en-US" sz="2000"/>
              <a:t>Changes base of integer output</a:t>
            </a:r>
          </a:p>
          <a:p>
            <a:pPr lvl="1"/>
            <a:r>
              <a:rPr lang="en-US" sz="2000"/>
              <a:t>Load </a:t>
            </a:r>
            <a:r>
              <a:rPr lang="en-US" sz="1800">
                <a:latin typeface="Lucida Console" pitchFamily="49" charset="0"/>
              </a:rPr>
              <a:t>&lt;iomanip&gt;</a:t>
            </a:r>
          </a:p>
          <a:p>
            <a:pPr lvl="1"/>
            <a:r>
              <a:rPr lang="en-US" sz="2000"/>
              <a:t>Accepts an integer argument (</a:t>
            </a:r>
            <a:r>
              <a:rPr lang="en-US" sz="1800">
                <a:latin typeface="Lucida Console" pitchFamily="49" charset="0"/>
              </a:rPr>
              <a:t>10</a:t>
            </a:r>
            <a:r>
              <a:rPr lang="en-US" sz="2000"/>
              <a:t>, </a:t>
            </a:r>
            <a:r>
              <a:rPr lang="en-US" sz="1800">
                <a:latin typeface="Lucida Console" pitchFamily="49" charset="0"/>
              </a:rPr>
              <a:t>8</a:t>
            </a:r>
            <a:r>
              <a:rPr lang="en-US" sz="2000"/>
              <a:t>, or </a:t>
            </a:r>
            <a:r>
              <a:rPr lang="en-US" sz="1800">
                <a:latin typeface="Lucida Console" pitchFamily="49" charset="0"/>
              </a:rPr>
              <a:t>16</a:t>
            </a:r>
            <a:r>
              <a:rPr lang="en-US" sz="2000"/>
              <a:t>)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 &lt;&lt; setbase(16) &lt;&lt; n;</a:t>
            </a:r>
          </a:p>
          <a:p>
            <a:pPr lvl="1"/>
            <a:r>
              <a:rPr lang="en-US" sz="2000"/>
              <a:t>Parameterized stream manipulator - takes an argument</a:t>
            </a:r>
            <a:endParaRPr lang="en-US" sz="24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890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65" name="Object 101"/>
          <p:cNvGraphicFramePr>
            <a:graphicFrameLocks/>
          </p:cNvGraphicFramePr>
          <p:nvPr/>
        </p:nvGraphicFramePr>
        <p:xfrm>
          <a:off x="0" y="0"/>
          <a:ext cx="6848475" cy="5487988"/>
        </p:xfrm>
        <a:graphic>
          <a:graphicData uri="http://schemas.openxmlformats.org/presentationml/2006/ole">
            <p:oleObj spid="_x0000_s78858" name="Document" r:id="rId3" imgW="6931152" imgH="5554980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41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2971800"/>
            <a:ext cx="6919913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Enter a decimal number: 20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20 in hexadecimal is: 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20 in octal is: 24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20 in decimal is: 20 </a:t>
            </a:r>
          </a:p>
        </p:txBody>
      </p:sp>
      <p:graphicFrame>
        <p:nvGraphicFramePr>
          <p:cNvPr id="63496" name="Object 8"/>
          <p:cNvGraphicFramePr>
            <a:graphicFrameLocks/>
          </p:cNvGraphicFramePr>
          <p:nvPr/>
        </p:nvGraphicFramePr>
        <p:xfrm>
          <a:off x="0" y="0"/>
          <a:ext cx="6919913" cy="2370138"/>
        </p:xfrm>
        <a:graphic>
          <a:graphicData uri="http://schemas.openxmlformats.org/presentationml/2006/ole">
            <p:oleObj spid="_x0000_s79882" name="Document" r:id="rId3" imgW="6931152" imgH="2409444" progId="Word.Documen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2438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879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Floating-Point </a:t>
            </a:r>
            <a:r>
              <a:rPr lang="en-US" sz="2800" dirty="0">
                <a:latin typeface="Arial" charset="0"/>
              </a:rPr>
              <a:t>Precision (</a:t>
            </a:r>
            <a:r>
              <a:rPr lang="en-US" sz="2800" dirty="0">
                <a:latin typeface="Lucida Console" pitchFamily="49" charset="0"/>
              </a:rPr>
              <a:t>precision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setprecision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>
            <a:normAutofit lnSpcReduction="10000"/>
          </a:bodyPr>
          <a:lstStyle/>
          <a:p>
            <a:r>
              <a:rPr lang="en-US" sz="2600">
                <a:latin typeface="Lucida Console" pitchFamily="49" charset="0"/>
              </a:rPr>
              <a:t>precision</a:t>
            </a:r>
            <a:r>
              <a:rPr lang="en-US" sz="2800" b="1">
                <a:latin typeface="Courier New" pitchFamily="49" charset="0"/>
              </a:rPr>
              <a:t> </a:t>
            </a:r>
          </a:p>
          <a:p>
            <a:pPr lvl="1"/>
            <a:r>
              <a:rPr lang="en-US" sz="2000"/>
              <a:t>Member function</a:t>
            </a:r>
          </a:p>
          <a:p>
            <a:pPr lvl="1"/>
            <a:r>
              <a:rPr lang="en-US" sz="2000"/>
              <a:t>Sets number of digits to the right of decimal point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cout.precision(2);</a:t>
            </a:r>
          </a:p>
          <a:p>
            <a:pPr lvl="1"/>
            <a:r>
              <a:rPr lang="en-US" sz="1800">
                <a:latin typeface="Lucida Console" pitchFamily="49" charset="0"/>
              </a:rPr>
              <a:t>cout.precision()</a:t>
            </a:r>
            <a:r>
              <a:rPr lang="en-US" sz="2000"/>
              <a:t> returns current precision setting</a:t>
            </a:r>
          </a:p>
          <a:p>
            <a:r>
              <a:rPr lang="en-US" sz="2600"/>
              <a:t>setprecision</a:t>
            </a:r>
            <a:r>
              <a:rPr lang="en-US" sz="2800"/>
              <a:t> </a:t>
            </a:r>
          </a:p>
          <a:p>
            <a:pPr lvl="1"/>
            <a:r>
              <a:rPr lang="en-US" sz="2000"/>
              <a:t>Parameterized stream manipulator</a:t>
            </a:r>
          </a:p>
          <a:p>
            <a:pPr lvl="1"/>
            <a:r>
              <a:rPr lang="en-US" sz="2000"/>
              <a:t>Like all parameterized stream manipulators, </a:t>
            </a:r>
            <a:r>
              <a:rPr lang="en-US" sz="1800">
                <a:latin typeface="Lucida Console" pitchFamily="49" charset="0"/>
              </a:rPr>
              <a:t>&lt;iomanip&gt;</a:t>
            </a:r>
            <a:r>
              <a:rPr lang="en-US" sz="2000"/>
              <a:t> required</a:t>
            </a:r>
          </a:p>
          <a:p>
            <a:pPr lvl="1"/>
            <a:r>
              <a:rPr lang="en-US" sz="2000"/>
              <a:t>Specify precision:</a:t>
            </a:r>
          </a:p>
          <a:p>
            <a:pPr lvl="2">
              <a:buFontTx/>
              <a:buNone/>
            </a:pPr>
            <a:r>
              <a:rPr lang="en-US" sz="1800">
                <a:latin typeface="Lucida Console" pitchFamily="49" charset="0"/>
              </a:rPr>
              <a:t>cout &lt;&lt; setprecision(2) &lt;&lt; x;</a:t>
            </a:r>
          </a:p>
          <a:p>
            <a:r>
              <a:rPr lang="en-US" sz="2800"/>
              <a:t>For both methods, changes last until a different value is set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764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6" name="Object 1032"/>
          <p:cNvGraphicFramePr>
            <a:graphicFrameLocks/>
          </p:cNvGraphicFramePr>
          <p:nvPr/>
        </p:nvGraphicFramePr>
        <p:xfrm>
          <a:off x="0" y="0"/>
          <a:ext cx="6848475" cy="6429375"/>
        </p:xfrm>
        <a:graphic>
          <a:graphicData uri="http://schemas.openxmlformats.org/presentationml/2006/ole">
            <p:oleObj spid="_x0000_s80906" name="Document" r:id="rId3" imgW="6931152" imgH="651814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4979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600" name="Object 1032"/>
          <p:cNvGraphicFramePr>
            <a:graphicFrameLocks/>
          </p:cNvGraphicFramePr>
          <p:nvPr/>
        </p:nvGraphicFramePr>
        <p:xfrm>
          <a:off x="0" y="0"/>
          <a:ext cx="6848475" cy="3322638"/>
        </p:xfrm>
        <a:graphic>
          <a:graphicData uri="http://schemas.openxmlformats.org/presentationml/2006/ole">
            <p:oleObj spid="_x0000_s81930" name="Document" r:id="rId3" imgW="6931152" imgH="337413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370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1027"/>
          <p:cNvSpPr>
            <a:spLocks noChangeArrowheads="1"/>
          </p:cNvSpPr>
          <p:nvPr/>
        </p:nvSpPr>
        <p:spPr bwMode="auto">
          <a:xfrm>
            <a:off x="0" y="794802"/>
            <a:ext cx="6324600" cy="6063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Square root of 2 with precisions 0-9.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Precision set by the precision member function: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Precision set by the </a:t>
            </a:r>
            <a:r>
              <a:rPr lang="en-US" sz="1600" b="1" dirty="0" err="1">
                <a:latin typeface="Courier New" pitchFamily="49" charset="0"/>
              </a:rPr>
              <a:t>setprecision</a:t>
            </a:r>
            <a:r>
              <a:rPr lang="en-US" sz="1600" b="1" dirty="0">
                <a:latin typeface="Courier New" pitchFamily="49" charset="0"/>
              </a:rPr>
              <a:t> manipulator: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228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92895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Field </a:t>
            </a:r>
            <a:r>
              <a:rPr lang="en-US" sz="2800" dirty="0">
                <a:latin typeface="Arial" charset="0"/>
              </a:rPr>
              <a:t>Width(</a:t>
            </a:r>
            <a:r>
              <a:rPr lang="en-US" sz="2800" dirty="0" err="1">
                <a:latin typeface="Lucida Console" pitchFamily="49" charset="0"/>
              </a:rPr>
              <a:t>setw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>
                <a:latin typeface="Lucida Console" pitchFamily="49" charset="0"/>
              </a:rPr>
              <a:t>width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029200"/>
          </a:xfrm>
        </p:spPr>
        <p:txBody>
          <a:bodyPr/>
          <a:lstStyle/>
          <a:p>
            <a:pPr algn="just"/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width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member function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Sets field width (number of character positions a value should be output or number of characters that should be input)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Returns previous width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If values processed are smaller than width, fill characters inserted as padding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Values are not truncated - full number printed</a:t>
            </a:r>
          </a:p>
          <a:p>
            <a:pPr lvl="1" algn="just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cin.width(5);</a:t>
            </a:r>
          </a:p>
          <a:p>
            <a:pPr algn="just"/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setw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stream manipulator</a:t>
            </a:r>
          </a:p>
          <a:p>
            <a:pPr lvl="1" algn="just">
              <a:buFontTx/>
              <a:buNone/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 &gt;&gt; setw(5) &gt;&gt; string;</a:t>
            </a:r>
          </a:p>
          <a:p>
            <a:r>
              <a:rPr lang="en-US" sz="2800">
                <a:solidFill>
                  <a:srgbClr val="000000"/>
                </a:solidFill>
                <a:cs typeface="Times New Roman" charset="0"/>
              </a:rPr>
              <a:t>Remember to reserve one space for the null character</a:t>
            </a:r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154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60" name="Object 76"/>
          <p:cNvGraphicFramePr>
            <a:graphicFrameLocks/>
          </p:cNvGraphicFramePr>
          <p:nvPr/>
        </p:nvGraphicFramePr>
        <p:xfrm>
          <a:off x="0" y="0"/>
          <a:ext cx="6848475" cy="5964238"/>
        </p:xfrm>
        <a:graphic>
          <a:graphicData uri="http://schemas.openxmlformats.org/presentationml/2006/ole">
            <p:oleObj spid="_x0000_s82954" name="Document" r:id="rId3" imgW="6931152" imgH="60365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9435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135082"/>
            <a:ext cx="6934200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 sentence: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This is a test of the width member function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a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test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of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the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 err="1">
                <a:latin typeface="Courier New" pitchFamily="49" charset="0"/>
              </a:rPr>
              <a:t>widt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h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</a:t>
            </a:r>
            <a:r>
              <a:rPr lang="en-US" b="1" dirty="0" err="1">
                <a:latin typeface="Courier New" pitchFamily="49" charset="0"/>
              </a:rPr>
              <a:t>memb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 </a:t>
            </a:r>
            <a:r>
              <a:rPr lang="en-US" b="1" dirty="0" err="1">
                <a:latin typeface="Courier New" pitchFamily="49" charset="0"/>
              </a:rPr>
              <a:t>er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</a:t>
            </a:r>
            <a:r>
              <a:rPr lang="en-US" b="1" dirty="0" err="1">
                <a:latin typeface="Courier New" pitchFamily="49" charset="0"/>
              </a:rPr>
              <a:t>func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 </a:t>
            </a:r>
            <a:r>
              <a:rPr lang="en-US" b="1" dirty="0" err="1">
                <a:latin typeface="Courier New" pitchFamily="49" charset="0"/>
              </a:rPr>
              <a:t>tion</a:t>
            </a:r>
            <a:r>
              <a:rPr lang="en-US" b="1" dirty="0">
                <a:latin typeface="Courier New" pitchFamily="49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533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499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User-Defined </a:t>
            </a:r>
            <a:r>
              <a:rPr lang="en-US" sz="2800" dirty="0">
                <a:latin typeface="Arial" charset="0"/>
              </a:rPr>
              <a:t>Manipulators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800"/>
              <a:t>We can create our own stream manipulators</a:t>
            </a:r>
          </a:p>
          <a:p>
            <a:pPr lvl="1"/>
            <a:r>
              <a:rPr lang="en-US" sz="1800">
                <a:latin typeface="Lucida Console" pitchFamily="49" charset="0"/>
              </a:rPr>
              <a:t>bell</a:t>
            </a:r>
          </a:p>
          <a:p>
            <a:pPr lvl="1"/>
            <a:r>
              <a:rPr lang="en-US" sz="1800">
                <a:latin typeface="Lucida Console" pitchFamily="49" charset="0"/>
              </a:rPr>
              <a:t>ret</a:t>
            </a:r>
            <a:r>
              <a:rPr lang="en-US" sz="2000" b="1">
                <a:latin typeface="Courier New" pitchFamily="49" charset="0"/>
              </a:rPr>
              <a:t> </a:t>
            </a:r>
            <a:r>
              <a:rPr lang="en-US" sz="2000"/>
              <a:t>(carriage return)</a:t>
            </a:r>
          </a:p>
          <a:p>
            <a:pPr lvl="1"/>
            <a:r>
              <a:rPr lang="en-US" sz="1800">
                <a:latin typeface="Lucida Console" pitchFamily="49" charset="0"/>
              </a:rPr>
              <a:t>tab</a:t>
            </a:r>
          </a:p>
          <a:p>
            <a:pPr lvl="1"/>
            <a:r>
              <a:rPr lang="en-US" sz="1800">
                <a:latin typeface="Lucida Console" pitchFamily="49" charset="0"/>
              </a:rPr>
              <a:t>endLine</a:t>
            </a:r>
          </a:p>
          <a:p>
            <a:pPr lvl="1"/>
            <a:endParaRPr lang="en-US" sz="2000" b="1">
              <a:latin typeface="Courier New" pitchFamily="49" charset="0"/>
            </a:endParaRPr>
          </a:p>
          <a:p>
            <a:r>
              <a:rPr lang="en-US" sz="2800"/>
              <a:t>Parameterized stream manipulators</a:t>
            </a:r>
          </a:p>
          <a:p>
            <a:pPr lvl="1"/>
            <a:r>
              <a:rPr lang="en-US" sz="2000"/>
              <a:t>Consult installation manuals</a:t>
            </a:r>
          </a:p>
          <a:p>
            <a:pPr>
              <a:buFontTx/>
              <a:buNone/>
            </a:pPr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19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6" name="Object 1030"/>
          <p:cNvGraphicFramePr>
            <a:graphicFrameLocks/>
          </p:cNvGraphicFramePr>
          <p:nvPr/>
        </p:nvGraphicFramePr>
        <p:xfrm>
          <a:off x="0" y="0"/>
          <a:ext cx="6848475" cy="6202363"/>
        </p:xfrm>
        <a:graphic>
          <a:graphicData uri="http://schemas.openxmlformats.org/presentationml/2006/ole">
            <p:oleObj spid="_x0000_s83978" name="Document" r:id="rId3" imgW="6931152" imgH="627735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2492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0" name="Rectangle 1030"/>
          <p:cNvSpPr>
            <a:spLocks noChangeArrowheads="1"/>
          </p:cNvSpPr>
          <p:nvPr/>
        </p:nvSpPr>
        <p:spPr bwMode="auto">
          <a:xfrm>
            <a:off x="0" y="3429000"/>
            <a:ext cx="6919913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Testing the tab manipulator: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       b       c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Testing the ret and bell manipulators: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-----.....</a:t>
            </a:r>
          </a:p>
        </p:txBody>
      </p:sp>
      <p:graphicFrame>
        <p:nvGraphicFramePr>
          <p:cNvPr id="113671" name="Object 1031"/>
          <p:cNvGraphicFramePr>
            <a:graphicFrameLocks/>
          </p:cNvGraphicFramePr>
          <p:nvPr/>
        </p:nvGraphicFramePr>
        <p:xfrm>
          <a:off x="0" y="0"/>
          <a:ext cx="6919913" cy="2619375"/>
        </p:xfrm>
        <a:graphic>
          <a:graphicData uri="http://schemas.openxmlformats.org/presentationml/2006/ole">
            <p:oleObj spid="_x0000_s85002" name="Document" r:id="rId3" imgW="6931152" imgH="265176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895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4406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Format States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endParaRPr lang="en-US" sz="2000" dirty="0">
              <a:solidFill>
                <a:srgbClr val="000000"/>
              </a:solidFill>
              <a:latin typeface="Times" pitchFamily="18" charset="0"/>
              <a:cs typeface="Times New Roman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Format flags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Specify formatting to be performed during stream I/O operations</a:t>
            </a:r>
          </a:p>
          <a:p>
            <a:endParaRPr lang="en-US" sz="2800" dirty="0">
              <a:solidFill>
                <a:srgbClr val="000000"/>
              </a:solidFill>
              <a:latin typeface="Times" pitchFamily="18" charset="0"/>
              <a:cs typeface="Times New Roman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and </a:t>
            </a:r>
            <a:r>
              <a:rPr lang="en-US" sz="26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flags</a:t>
            </a:r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Member functions that control the flag </a:t>
            </a:r>
            <a:r>
              <a:rPr lang="en-US" sz="2000" dirty="0" smtClean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settings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59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Format </a:t>
            </a:r>
            <a:r>
              <a:rPr lang="en-US" sz="2800" dirty="0">
                <a:latin typeface="Arial" charset="0"/>
              </a:rPr>
              <a:t>State Flags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Format State Flags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Defined as an enumeration in class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Can be controlled by member functions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flags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- specifies a value representing the settings of all the 			flags</a:t>
            </a:r>
          </a:p>
          <a:p>
            <a:pPr lvl="2"/>
            <a:r>
              <a:rPr lang="en-US" sz="1800">
                <a:solidFill>
                  <a:srgbClr val="000000"/>
                </a:solidFill>
                <a:cs typeface="Times New Roman" charset="0"/>
              </a:rPr>
              <a:t>Returns </a:t>
            </a: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</a:t>
            </a:r>
            <a:r>
              <a:rPr lang="en-US" sz="1800">
                <a:solidFill>
                  <a:srgbClr val="000000"/>
                </a:solidFill>
                <a:cs typeface="Times New Roman" charset="0"/>
              </a:rPr>
              <a:t> value containing prior options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-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one argument, "ors" flags with existing flags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- unsets flags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setiosflags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-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parameterized stream manipulator used to set 		  flags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resetiosflags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- parameterized stream manipulator, has same functions as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</a:p>
          <a:p>
            <a:r>
              <a:rPr lang="en-US" sz="2800">
                <a:solidFill>
                  <a:srgbClr val="000000"/>
                </a:solidFill>
                <a:cs typeface="Times New Roman" charset="0"/>
              </a:rPr>
              <a:t>Flags can be combined using bitwise OR ( </a:t>
            </a:r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|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 )</a:t>
            </a:r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197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charset="0"/>
              </a:rPr>
              <a:t>Format </a:t>
            </a:r>
            <a:r>
              <a:rPr lang="en-US" sz="2800" dirty="0">
                <a:solidFill>
                  <a:srgbClr val="0000FF"/>
                </a:solidFill>
                <a:latin typeface="Arial" charset="0"/>
              </a:rPr>
              <a:t>State Flags</a:t>
            </a:r>
          </a:p>
        </p:txBody>
      </p:sp>
      <p:graphicFrame>
        <p:nvGraphicFramePr>
          <p:cNvPr id="114691" name="Object 1027"/>
          <p:cNvGraphicFramePr>
            <a:graphicFrameLocks noChangeAspect="1"/>
          </p:cNvGraphicFramePr>
          <p:nvPr/>
        </p:nvGraphicFramePr>
        <p:xfrm>
          <a:off x="357188" y="1104900"/>
          <a:ext cx="8640762" cy="5324475"/>
        </p:xfrm>
        <a:graphic>
          <a:graphicData uri="http://schemas.openxmlformats.org/presentationml/2006/ole">
            <p:oleObj spid="_x0000_s86025" name="Document" r:id="rId3" imgW="8961120" imgH="5524500" progId="Word.Document.8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405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Trailing </a:t>
            </a:r>
            <a:r>
              <a:rPr lang="en-US" sz="2800" dirty="0">
                <a:latin typeface="Arial" charset="0"/>
              </a:rPr>
              <a:t>Zeros and Decimal Points 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showpoint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ios::showpoint</a:t>
            </a:r>
            <a:r>
              <a:rPr lang="en-US" sz="2800"/>
              <a:t> </a:t>
            </a:r>
          </a:p>
          <a:p>
            <a:pPr lvl="1"/>
            <a:r>
              <a:rPr lang="en-US" sz="2000"/>
              <a:t>Forces a float with an integer value to be printed with its decimal point and trailing zeros</a:t>
            </a:r>
          </a:p>
          <a:p>
            <a:pPr lvl="1">
              <a:buFontTx/>
              <a:buNone/>
            </a:pPr>
            <a:endParaRPr lang="en-US" b="1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200">
                <a:latin typeface="Lucida Console" pitchFamily="49" charset="0"/>
              </a:rPr>
              <a:t>cout.setf(ios::showpoint)</a:t>
            </a:r>
          </a:p>
          <a:p>
            <a:pPr lvl="1">
              <a:buFontTx/>
              <a:buNone/>
            </a:pPr>
            <a:r>
              <a:rPr lang="en-US" sz="2200">
                <a:latin typeface="Lucida Console" pitchFamily="49" charset="0"/>
              </a:rPr>
              <a:t>	cout &lt;&lt; 79;</a:t>
            </a:r>
          </a:p>
          <a:p>
            <a:pPr lvl="1">
              <a:buFontTx/>
              <a:buNone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200">
                <a:latin typeface="Lucida Console" pitchFamily="49" charset="0"/>
              </a:rPr>
              <a:t>79</a:t>
            </a:r>
            <a:r>
              <a:rPr lang="en-US" sz="2400"/>
              <a:t> will print as </a:t>
            </a:r>
            <a:r>
              <a:rPr lang="en-US" sz="2200">
                <a:latin typeface="Lucida Console" pitchFamily="49" charset="0"/>
              </a:rPr>
              <a:t>79.00000</a:t>
            </a:r>
            <a:r>
              <a:rPr lang="en-US"/>
              <a:t> </a:t>
            </a:r>
          </a:p>
          <a:p>
            <a:pPr lvl="2"/>
            <a:r>
              <a:rPr lang="en-US" sz="2000"/>
              <a:t>Number of zeros determined by precision settings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097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9" name="Object 1031"/>
          <p:cNvGraphicFramePr>
            <a:graphicFrameLocks/>
          </p:cNvGraphicFramePr>
          <p:nvPr/>
        </p:nvGraphicFramePr>
        <p:xfrm>
          <a:off x="0" y="0"/>
          <a:ext cx="6919913" cy="6553200"/>
        </p:xfrm>
        <a:graphic>
          <a:graphicData uri="http://schemas.openxmlformats.org/presentationml/2006/ole">
            <p:oleObj spid="_x0000_s87050" name="Document" r:id="rId3" imgW="6931152" imgH="67604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1898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1371600"/>
            <a:ext cx="6858000" cy="259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Before setting the </a:t>
            </a:r>
            <a:r>
              <a:rPr lang="en-US" b="1" dirty="0" err="1">
                <a:latin typeface="Courier New" pitchFamily="49" charset="0"/>
              </a:rPr>
              <a:t>ios</a:t>
            </a:r>
            <a:r>
              <a:rPr lang="en-US" b="1" dirty="0">
                <a:latin typeface="Courier New" pitchFamily="49" charset="0"/>
              </a:rPr>
              <a:t>::</a:t>
            </a:r>
            <a:r>
              <a:rPr lang="en-US" b="1" dirty="0" err="1">
                <a:latin typeface="Courier New" pitchFamily="49" charset="0"/>
              </a:rPr>
              <a:t>showpoint</a:t>
            </a:r>
            <a:r>
              <a:rPr lang="en-US" b="1" dirty="0">
                <a:latin typeface="Courier New" pitchFamily="49" charset="0"/>
              </a:rPr>
              <a:t> flag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9.9900 prints as: 9.99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9.9000 prints as: 9.9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9.0000 prints as: 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setting the </a:t>
            </a:r>
            <a:r>
              <a:rPr lang="en-US" b="1" dirty="0" err="1">
                <a:latin typeface="Courier New" pitchFamily="49" charset="0"/>
              </a:rPr>
              <a:t>ios</a:t>
            </a:r>
            <a:r>
              <a:rPr lang="en-US" b="1" dirty="0">
                <a:latin typeface="Courier New" pitchFamily="49" charset="0"/>
              </a:rPr>
              <a:t>::</a:t>
            </a:r>
            <a:r>
              <a:rPr lang="en-US" b="1" dirty="0" err="1">
                <a:latin typeface="Courier New" pitchFamily="49" charset="0"/>
              </a:rPr>
              <a:t>showpoint</a:t>
            </a:r>
            <a:r>
              <a:rPr lang="en-US" b="1" dirty="0">
                <a:latin typeface="Courier New" pitchFamily="49" charset="0"/>
              </a:rPr>
              <a:t> flag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9.9900 prints as: 9.99000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9.9000 prints as: 9.90000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9.0000 prints as: 9.00000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33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9334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Justification </a:t>
            </a:r>
            <a:r>
              <a:rPr lang="en-US" sz="2800" dirty="0">
                <a:latin typeface="Arial" charset="0"/>
              </a:rPr>
              <a:t>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::left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::right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::internal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ios::left</a:t>
            </a:r>
          </a:p>
          <a:p>
            <a:pPr lvl="1"/>
            <a:r>
              <a:rPr lang="en-US" sz="2000">
                <a:cs typeface="Times New Roman" charset="0"/>
              </a:rPr>
              <a:t>Fields to left-justified with padding characters to the right</a:t>
            </a:r>
          </a:p>
          <a:p>
            <a:endParaRPr lang="en-US" sz="28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ios::right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Default setting</a:t>
            </a:r>
          </a:p>
          <a:p>
            <a:pPr lvl="1"/>
            <a:r>
              <a:rPr lang="en-US" sz="2000">
                <a:cs typeface="Times New Roman" charset="0"/>
              </a:rPr>
              <a:t>Fields right-justified with padding characters to the left</a:t>
            </a:r>
          </a:p>
          <a:p>
            <a:endParaRPr lang="en-US" sz="2800">
              <a:cs typeface="Times New Roman" charset="0"/>
            </a:endParaRPr>
          </a:p>
          <a:p>
            <a:r>
              <a:rPr lang="en-US" sz="2800">
                <a:cs typeface="Times New Roman" charset="0"/>
              </a:rPr>
              <a:t>Character used for padding set by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fill</a:t>
            </a:r>
            <a:r>
              <a:rPr lang="en-US" sz="2000">
                <a:cs typeface="Times New Roman" charset="0"/>
              </a:rPr>
              <a:t> member function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setfill</a:t>
            </a:r>
            <a:r>
              <a:rPr lang="en-US" sz="2000">
                <a:cs typeface="Times New Roman" charset="0"/>
              </a:rPr>
              <a:t> parameterized stream manipulator </a:t>
            </a:r>
          </a:p>
          <a:p>
            <a:pPr lvl="1"/>
            <a:r>
              <a:rPr lang="en-US" sz="2000">
                <a:cs typeface="Times New Roman" charset="0"/>
              </a:rPr>
              <a:t>Default character is space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118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Justification </a:t>
            </a:r>
            <a:r>
              <a:rPr lang="en-US" sz="2800" dirty="0">
                <a:latin typeface="Arial" charset="0"/>
              </a:rPr>
              <a:t>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::left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::right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::internal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0292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internal</a:t>
            </a:r>
            <a:r>
              <a:rPr lang="en-US" sz="2800">
                <a:cs typeface="Times New Roman" charset="0"/>
              </a:rPr>
              <a:t> flag</a:t>
            </a:r>
            <a:r>
              <a:rPr lang="en-US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Number’s sign left-justified </a:t>
            </a:r>
          </a:p>
          <a:p>
            <a:pPr lvl="1"/>
            <a:r>
              <a:rPr lang="en-US" sz="2000">
                <a:cs typeface="Times New Roman" charset="0"/>
              </a:rPr>
              <a:t>Number’s magnitude right-justified </a:t>
            </a:r>
          </a:p>
          <a:p>
            <a:pPr lvl="1"/>
            <a:r>
              <a:rPr lang="en-US" sz="2000">
                <a:cs typeface="Times New Roman" charset="0"/>
              </a:rPr>
              <a:t>Intervening spaces padded with the fill character</a:t>
            </a:r>
          </a:p>
          <a:p>
            <a:endParaRPr lang="en-US" sz="28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static</a:t>
            </a:r>
            <a:r>
              <a:rPr lang="en-US" sz="2800">
                <a:cs typeface="Times New Roman" charset="0"/>
              </a:rPr>
              <a:t> data member </a:t>
            </a:r>
            <a:r>
              <a:rPr lang="en-US" sz="2600">
                <a:latin typeface="Lucida Console" pitchFamily="49" charset="0"/>
                <a:cs typeface="Times New Roman" charset="0"/>
              </a:rPr>
              <a:t>ios::adjustfield</a:t>
            </a:r>
          </a:p>
          <a:p>
            <a:pPr lvl="1"/>
            <a:r>
              <a:rPr lang="en-US" sz="2000">
                <a:cs typeface="Times New Roman" charset="0"/>
              </a:rPr>
              <a:t>Contains</a:t>
            </a:r>
            <a:r>
              <a:rPr lang="en-US" sz="2000" b="1">
                <a:cs typeface="Times New Roman" charset="0"/>
              </a:rPr>
              <a:t> </a:t>
            </a:r>
            <a:r>
              <a:rPr lang="en-US" sz="1800">
                <a:latin typeface="Lucida Console" pitchFamily="49" charset="0"/>
                <a:cs typeface="Times New Roman" charset="0"/>
              </a:rPr>
              <a:t>left</a:t>
            </a:r>
            <a:r>
              <a:rPr lang="en-US" sz="2000">
                <a:cs typeface="Times New Roman" charset="0"/>
              </a:rPr>
              <a:t>, </a:t>
            </a:r>
            <a:r>
              <a:rPr lang="en-US" sz="1800">
                <a:latin typeface="Lucida Console" pitchFamily="49" charset="0"/>
                <a:cs typeface="Times New Roman" charset="0"/>
              </a:rPr>
              <a:t>right</a:t>
            </a:r>
            <a:r>
              <a:rPr lang="en-US" sz="2000">
                <a:cs typeface="Times New Roman" charset="0"/>
              </a:rPr>
              <a:t> and </a:t>
            </a:r>
            <a:r>
              <a:rPr lang="en-US" sz="1800">
                <a:latin typeface="Lucida Console" pitchFamily="49" charset="0"/>
                <a:cs typeface="Times New Roman" charset="0"/>
              </a:rPr>
              <a:t>internal</a:t>
            </a:r>
            <a:r>
              <a:rPr lang="en-US" sz="2000">
                <a:cs typeface="Times New Roman" charset="0"/>
              </a:rPr>
              <a:t> flags 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ios::adjustfield</a:t>
            </a:r>
            <a:r>
              <a:rPr lang="en-US" sz="2000">
                <a:cs typeface="Times New Roman" charset="0"/>
              </a:rPr>
              <a:t> must be the second argument to </a:t>
            </a:r>
            <a:r>
              <a:rPr lang="en-US" sz="1800">
                <a:latin typeface="Lucida Console" pitchFamily="49" charset="0"/>
                <a:cs typeface="Times New Roman" charset="0"/>
              </a:rPr>
              <a:t>setf</a:t>
            </a:r>
            <a:r>
              <a:rPr lang="en-US" sz="2000">
                <a:cs typeface="Times New Roman" charset="0"/>
              </a:rPr>
              <a:t> when setting the </a:t>
            </a:r>
            <a:r>
              <a:rPr lang="en-US" sz="1800">
                <a:latin typeface="Lucida Console" pitchFamily="49" charset="0"/>
                <a:cs typeface="Times New Roman" charset="0"/>
              </a:rPr>
              <a:t>left</a:t>
            </a:r>
            <a:r>
              <a:rPr lang="en-US" sz="2000">
                <a:cs typeface="Times New Roman" charset="0"/>
              </a:rPr>
              <a:t>, </a:t>
            </a:r>
            <a:r>
              <a:rPr lang="en-US" sz="1800">
                <a:latin typeface="Lucida Console" pitchFamily="49" charset="0"/>
                <a:cs typeface="Times New Roman" charset="0"/>
              </a:rPr>
              <a:t>right</a:t>
            </a:r>
            <a:r>
              <a:rPr lang="en-US" sz="2000">
                <a:cs typeface="Times New Roman" charset="0"/>
              </a:rPr>
              <a:t> or </a:t>
            </a:r>
            <a:r>
              <a:rPr lang="en-US" sz="1800">
                <a:latin typeface="Lucida Console" pitchFamily="49" charset="0"/>
                <a:cs typeface="Times New Roman" charset="0"/>
              </a:rPr>
              <a:t>internal</a:t>
            </a:r>
            <a:r>
              <a:rPr lang="en-US" sz="2000">
                <a:cs typeface="Times New Roman" charset="0"/>
              </a:rPr>
              <a:t> justification flags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latin typeface="Lucida Console" pitchFamily="49" charset="0"/>
                <a:cs typeface="Times New Roman" charset="0"/>
              </a:rPr>
              <a:t>cout.setf( ios::left, ios::adjustfield);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72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839" name="Object 1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59592394"/>
              </p:ext>
            </p:extLst>
          </p:nvPr>
        </p:nvGraphicFramePr>
        <p:xfrm>
          <a:off x="0" y="0"/>
          <a:ext cx="8686800" cy="6553200"/>
        </p:xfrm>
        <a:graphic>
          <a:graphicData uri="http://schemas.openxmlformats.org/presentationml/2006/ole">
            <p:oleObj spid="_x0000_s88075" name="Document" r:id="rId3" imgW="6931152" imgH="5554980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361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3429000"/>
            <a:ext cx="6919913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Default is right justified: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 12345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USING MEMBER FUNCTIONS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setf</a:t>
            </a:r>
            <a:r>
              <a:rPr lang="en-US" sz="1600" b="1" dirty="0">
                <a:latin typeface="Courier New" pitchFamily="49" charset="0"/>
              </a:rPr>
              <a:t> to set </a:t>
            </a:r>
            <a:r>
              <a:rPr lang="en-US" sz="1600" b="1" dirty="0" err="1">
                <a:latin typeface="Courier New" pitchFamily="49" charset="0"/>
              </a:rPr>
              <a:t>ios</a:t>
            </a:r>
            <a:r>
              <a:rPr lang="en-US" sz="1600" b="1" dirty="0">
                <a:latin typeface="Courier New" pitchFamily="49" charset="0"/>
              </a:rPr>
              <a:t>::left: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12345    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unsetf</a:t>
            </a:r>
            <a:r>
              <a:rPr lang="en-US" sz="1600" b="1" dirty="0">
                <a:latin typeface="Courier New" pitchFamily="49" charset="0"/>
              </a:rPr>
              <a:t> to restore default: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 12345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USING PARAMETERIZED STREAM MANIPULATORS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setiosflags</a:t>
            </a:r>
            <a:r>
              <a:rPr lang="en-US" sz="1600" b="1" dirty="0">
                <a:latin typeface="Courier New" pitchFamily="49" charset="0"/>
              </a:rPr>
              <a:t> to set </a:t>
            </a:r>
            <a:r>
              <a:rPr lang="en-US" sz="1600" b="1" dirty="0" err="1">
                <a:latin typeface="Courier New" pitchFamily="49" charset="0"/>
              </a:rPr>
              <a:t>ios</a:t>
            </a:r>
            <a:r>
              <a:rPr lang="en-US" sz="1600" b="1" dirty="0">
                <a:latin typeface="Courier New" pitchFamily="49" charset="0"/>
              </a:rPr>
              <a:t>::left: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12345    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resetiosflags</a:t>
            </a:r>
            <a:r>
              <a:rPr lang="en-US" sz="1600" b="1" dirty="0">
                <a:latin typeface="Courier New" pitchFamily="49" charset="0"/>
              </a:rPr>
              <a:t> to restore default: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 12345 </a:t>
            </a:r>
          </a:p>
        </p:txBody>
      </p:sp>
      <p:graphicFrame>
        <p:nvGraphicFramePr>
          <p:cNvPr id="1177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9396142"/>
              </p:ext>
            </p:extLst>
          </p:nvPr>
        </p:nvGraphicFramePr>
        <p:xfrm>
          <a:off x="0" y="0"/>
          <a:ext cx="6919913" cy="3173413"/>
        </p:xfrm>
        <a:graphic>
          <a:graphicData uri="http://schemas.openxmlformats.org/presentationml/2006/ole">
            <p:oleObj spid="_x0000_s89099" name="Document" r:id="rId3" imgW="6931152" imgH="313182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895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21809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0" y="5334000"/>
            <a:ext cx="6919913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+      123 </a:t>
            </a:r>
          </a:p>
        </p:txBody>
      </p:sp>
      <p:graphicFrame>
        <p:nvGraphicFramePr>
          <p:cNvPr id="118791" name="Objec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2891076"/>
              </p:ext>
            </p:extLst>
          </p:nvPr>
        </p:nvGraphicFramePr>
        <p:xfrm>
          <a:off x="0" y="0"/>
          <a:ext cx="8305800" cy="5062210"/>
        </p:xfrm>
        <a:graphic>
          <a:graphicData uri="http://schemas.openxmlformats.org/presentationml/2006/ole">
            <p:oleObj spid="_x0000_s90123" name="Document" r:id="rId3" imgW="6931152" imgH="5073396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4800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74495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Padding </a:t>
            </a:r>
            <a:r>
              <a:rPr lang="en-US" sz="2800" dirty="0">
                <a:latin typeface="Arial" charset="0"/>
              </a:rPr>
              <a:t>(</a:t>
            </a:r>
            <a:r>
              <a:rPr lang="en-US" sz="2800" dirty="0">
                <a:latin typeface="Lucida Console" pitchFamily="49" charset="0"/>
              </a:rPr>
              <a:t>fill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setfill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fill</a:t>
            </a:r>
            <a:r>
              <a:rPr lang="en-US" sz="2800" i="1">
                <a:cs typeface="Times New Roman" charset="0"/>
              </a:rPr>
              <a:t> </a:t>
            </a:r>
            <a:r>
              <a:rPr lang="en-US" sz="2800">
                <a:cs typeface="Times New Roman" charset="0"/>
              </a:rPr>
              <a:t>member function</a:t>
            </a:r>
          </a:p>
          <a:p>
            <a:pPr lvl="1"/>
            <a:r>
              <a:rPr lang="en-US" sz="2000">
                <a:cs typeface="Times New Roman" charset="0"/>
              </a:rPr>
              <a:t>Specifies the fill character</a:t>
            </a:r>
          </a:p>
          <a:p>
            <a:pPr lvl="1"/>
            <a:r>
              <a:rPr lang="en-US" sz="2000">
                <a:cs typeface="Times New Roman" charset="0"/>
              </a:rPr>
              <a:t>Space is default </a:t>
            </a:r>
          </a:p>
          <a:p>
            <a:pPr lvl="1"/>
            <a:r>
              <a:rPr lang="en-US" sz="2000">
                <a:cs typeface="Times New Roman" charset="0"/>
              </a:rPr>
              <a:t>Returns the prior padding character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latin typeface="Lucida Console" pitchFamily="49" charset="0"/>
                <a:cs typeface="Times New Roman" charset="0"/>
              </a:rPr>
              <a:t>cout.fill('*');</a:t>
            </a:r>
          </a:p>
          <a:p>
            <a:endParaRPr lang="en-US" sz="1800">
              <a:latin typeface="Lucida Console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setfill</a:t>
            </a:r>
            <a:r>
              <a:rPr lang="en-US" sz="2800">
                <a:cs typeface="Times New Roman" charset="0"/>
              </a:rPr>
              <a:t> manipulator</a:t>
            </a:r>
            <a:r>
              <a:rPr lang="en-US" sz="24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Also sets fill character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latin typeface="Lucida Console" pitchFamily="49" charset="0"/>
                <a:cs typeface="Times New Roman" charset="0"/>
              </a:rPr>
              <a:t>cout &lt;&lt; setfill ('*');</a:t>
            </a:r>
            <a:endParaRPr lang="en-US" sz="1800"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336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64" name="Object 6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56398023"/>
              </p:ext>
            </p:extLst>
          </p:nvPr>
        </p:nvGraphicFramePr>
        <p:xfrm>
          <a:off x="0" y="0"/>
          <a:ext cx="8458200" cy="6324600"/>
        </p:xfrm>
        <a:graphic>
          <a:graphicData uri="http://schemas.openxmlformats.org/presentationml/2006/ole">
            <p:oleObj spid="_x0000_s91147" name="Document" r:id="rId3" imgW="6931152" imgH="531418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7343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92" name="Object 6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18536352"/>
              </p:ext>
            </p:extLst>
          </p:nvPr>
        </p:nvGraphicFramePr>
        <p:xfrm>
          <a:off x="0" y="0"/>
          <a:ext cx="8915400" cy="6858000"/>
        </p:xfrm>
        <a:graphic>
          <a:graphicData uri="http://schemas.openxmlformats.org/presentationml/2006/ole">
            <p:oleObj spid="_x0000_s92171" name="Document" r:id="rId3" imgW="6931152" imgH="506120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9213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7"/>
          <p:cNvSpPr>
            <a:spLocks noChangeArrowheads="1"/>
          </p:cNvSpPr>
          <p:nvPr/>
        </p:nvSpPr>
        <p:spPr bwMode="auto">
          <a:xfrm>
            <a:off x="0" y="1143000"/>
            <a:ext cx="6919913" cy="304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10000 printed as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right and left justified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and as hex with internal justification.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default pad character (space):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10000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10000    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0x    2710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various padding characters: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*****10000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10000%%%%%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0x^^^^2710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200556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Integral </a:t>
            </a:r>
            <a:r>
              <a:rPr lang="en-US" sz="2800" dirty="0">
                <a:latin typeface="Arial" charset="0"/>
              </a:rPr>
              <a:t>Stream Base 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dec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oct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::hex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showbase</a:t>
            </a:r>
            <a:r>
              <a:rPr lang="en-US" sz="2800" dirty="0">
                <a:latin typeface="Arial" charset="0"/>
                <a:sym typeface="Wingdings" pitchFamily="2" charset="2"/>
              </a:rPr>
              <a:t>)</a:t>
            </a:r>
            <a:endParaRPr lang="en-US" sz="2800" dirty="0">
              <a:latin typeface="Arial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r>
              <a:rPr lang="en-US" sz="26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26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2600" dirty="0" err="1">
                <a:latin typeface="Lucida Console" pitchFamily="49" charset="0"/>
                <a:cs typeface="Times New Roman" charset="0"/>
              </a:rPr>
              <a:t>basefield</a:t>
            </a:r>
            <a:r>
              <a:rPr lang="en-US" sz="2800" dirty="0">
                <a:cs typeface="Times New Roman" charset="0"/>
              </a:rPr>
              <a:t> static member </a:t>
            </a:r>
          </a:p>
          <a:p>
            <a:pPr lvl="1"/>
            <a:r>
              <a:rPr lang="en-US" sz="2000" dirty="0">
                <a:cs typeface="Times New Roman" charset="0"/>
              </a:rPr>
              <a:t>Used similarly to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adjustfield</a:t>
            </a:r>
            <a:r>
              <a:rPr lang="en-US" sz="2000" dirty="0">
                <a:cs typeface="Times New Roman" charset="0"/>
              </a:rPr>
              <a:t> with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setf</a:t>
            </a:r>
            <a:endParaRPr lang="en-US" sz="1800" dirty="0">
              <a:latin typeface="Lucida Console" pitchFamily="49" charset="0"/>
              <a:cs typeface="Times New Roman" charset="0"/>
            </a:endParaRPr>
          </a:p>
          <a:p>
            <a:pPr lvl="1"/>
            <a:r>
              <a:rPr lang="en-US" sz="2000" dirty="0">
                <a:cs typeface="Times New Roman" charset="0"/>
              </a:rPr>
              <a:t>Includes the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oct</a:t>
            </a:r>
            <a:r>
              <a:rPr lang="en-US" sz="2000" dirty="0">
                <a:cs typeface="Times New Roman" charset="0"/>
              </a:rPr>
              <a:t>,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::hex</a:t>
            </a:r>
            <a:r>
              <a:rPr lang="en-US" sz="2000" dirty="0">
                <a:cs typeface="Times New Roman" charset="0"/>
              </a:rPr>
              <a:t> and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dec</a:t>
            </a:r>
            <a:r>
              <a:rPr lang="en-US" sz="2000" dirty="0">
                <a:cs typeface="Times New Roman" charset="0"/>
              </a:rPr>
              <a:t> flag bits </a:t>
            </a:r>
          </a:p>
          <a:p>
            <a:pPr lvl="1"/>
            <a:r>
              <a:rPr lang="en-US" sz="2000" dirty="0">
                <a:cs typeface="Times New Roman" charset="0"/>
              </a:rPr>
              <a:t>Specify that integers are to be treated as octal, hexadecimal and decimal values</a:t>
            </a:r>
          </a:p>
          <a:p>
            <a:pPr lvl="1"/>
            <a:r>
              <a:rPr lang="en-US" sz="2000" dirty="0">
                <a:cs typeface="Times New Roman" charset="0"/>
              </a:rPr>
              <a:t>Default is decimal</a:t>
            </a:r>
          </a:p>
          <a:p>
            <a:pPr lvl="1"/>
            <a:r>
              <a:rPr lang="en-US" sz="2000" dirty="0">
                <a:cs typeface="Times New Roman" charset="0"/>
              </a:rPr>
              <a:t>Default for stream extractions depends on form inputted</a:t>
            </a:r>
          </a:p>
          <a:p>
            <a:pPr lvl="2"/>
            <a:r>
              <a:rPr lang="en-US" sz="2000" dirty="0">
                <a:cs typeface="Times New Roman" charset="0"/>
              </a:rPr>
              <a:t>Integers starting with 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0</a:t>
            </a:r>
            <a:r>
              <a:rPr lang="en-US" sz="2000" dirty="0">
                <a:cs typeface="Times New Roman" charset="0"/>
              </a:rPr>
              <a:t> are treated as octal</a:t>
            </a:r>
          </a:p>
          <a:p>
            <a:pPr lvl="2"/>
            <a:r>
              <a:rPr lang="en-US" sz="2000" dirty="0">
                <a:cs typeface="Times New Roman" charset="0"/>
              </a:rPr>
              <a:t>Integers starting with 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0x</a:t>
            </a:r>
            <a:r>
              <a:rPr lang="en-US" sz="2000" dirty="0">
                <a:cs typeface="Times New Roman" charset="0"/>
              </a:rPr>
              <a:t> or 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0X</a:t>
            </a:r>
            <a:r>
              <a:rPr lang="en-US" sz="2000" dirty="0">
                <a:cs typeface="Times New Roman" charset="0"/>
              </a:rPr>
              <a:t> are treated as hexadecimal</a:t>
            </a:r>
          </a:p>
          <a:p>
            <a:pPr lvl="1"/>
            <a:r>
              <a:rPr lang="en-US" sz="2000" dirty="0">
                <a:cs typeface="Times New Roman" charset="0"/>
              </a:rPr>
              <a:t>Once a base specified, settings stay until changed</a:t>
            </a:r>
          </a:p>
          <a:p>
            <a:endParaRPr lang="en-US" sz="2800" dirty="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41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815" name="Object 7"/>
          <p:cNvGraphicFramePr>
            <a:graphicFrameLocks/>
          </p:cNvGraphicFramePr>
          <p:nvPr/>
        </p:nvGraphicFramePr>
        <p:xfrm>
          <a:off x="0" y="0"/>
          <a:ext cx="6919913" cy="6019800"/>
        </p:xfrm>
        <a:graphic>
          <a:graphicData uri="http://schemas.openxmlformats.org/presentationml/2006/ole">
            <p:oleObj spid="_x0000_s93194" name="Document" r:id="rId3" imgW="6931152" imgH="627735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884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1295400"/>
            <a:ext cx="69342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Printing integers preceded by their base:</a:t>
            </a:r>
            <a:endParaRPr lang="en-US" sz="1600" b="1" dirty="0">
              <a:latin typeface="LucidaSansTypewriter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100</a:t>
            </a:r>
            <a:endParaRPr lang="en-US" sz="1600" b="1" dirty="0">
              <a:latin typeface="LucidaSansTypewriter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0144</a:t>
            </a:r>
            <a:endParaRPr lang="en-US" sz="1600" b="1" dirty="0">
              <a:latin typeface="LucidaSansTypewriter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0x64</a:t>
            </a:r>
            <a:r>
              <a:rPr lang="en-US" sz="1600" b="1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8504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dirty="0">
                <a:latin typeface="Arial" charset="0"/>
              </a:rPr>
              <a:t/>
            </a:r>
            <a:br>
              <a:rPr lang="en-US" sz="2800" dirty="0">
                <a:latin typeface="Arial" charset="0"/>
              </a:rPr>
            </a:br>
            <a:r>
              <a:rPr lang="en-US" sz="2800" dirty="0">
                <a:latin typeface="Arial" charset="0"/>
              </a:rPr>
              <a:t>Floating-Point Numbers; Scientific Notation (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::scientific, 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::fixed)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ios::scientific</a:t>
            </a:r>
          </a:p>
          <a:p>
            <a:pPr lvl="1"/>
            <a:r>
              <a:rPr lang="en-US" sz="2400">
                <a:cs typeface="Times New Roman" charset="0"/>
              </a:rPr>
              <a:t>Forces output of a floating point number in scientific notation:</a:t>
            </a:r>
            <a:endParaRPr lang="en-US" sz="2400" b="1">
              <a:latin typeface="Courier New" pitchFamily="49" charset="0"/>
              <a:cs typeface="Times New Roman" charset="0"/>
            </a:endParaRPr>
          </a:p>
          <a:p>
            <a:pPr lvl="2"/>
            <a:r>
              <a:rPr lang="en-US" sz="1800">
                <a:latin typeface="Lucida Console" pitchFamily="49" charset="0"/>
                <a:cs typeface="Times New Roman" charset="0"/>
              </a:rPr>
              <a:t>1.946000e+009</a:t>
            </a:r>
          </a:p>
          <a:p>
            <a:endParaRPr lang="en-US" sz="28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ios::fixed</a:t>
            </a:r>
          </a:p>
          <a:p>
            <a:pPr lvl="1"/>
            <a:r>
              <a:rPr lang="en-US" sz="2400">
                <a:cs typeface="Times New Roman" charset="0"/>
              </a:rPr>
              <a:t>Forces floating point numbers to display a specific number of digits to the right of the decimal (specified with </a:t>
            </a:r>
            <a:r>
              <a:rPr lang="en-US" sz="2200">
                <a:latin typeface="Lucida Console" pitchFamily="49" charset="0"/>
                <a:cs typeface="Times New Roman" charset="0"/>
              </a:rPr>
              <a:t>precision</a:t>
            </a:r>
            <a:r>
              <a:rPr lang="en-US" sz="2400">
                <a:cs typeface="Times New Roman" charset="0"/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62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latin typeface="Arial" charset="0"/>
              </a:rPr>
              <a:t>Floating-Point Numbers; Scientific Notation (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::scientific, 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::fixed)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static</a:t>
            </a:r>
            <a:r>
              <a:rPr lang="en-US" sz="2800">
                <a:cs typeface="Times New Roman" charset="0"/>
              </a:rPr>
              <a:t> data member </a:t>
            </a:r>
            <a:r>
              <a:rPr lang="en-US" sz="2600">
                <a:latin typeface="Lucida Console" pitchFamily="49" charset="0"/>
                <a:cs typeface="Times New Roman" charset="0"/>
              </a:rPr>
              <a:t>ios::floatfield</a:t>
            </a:r>
            <a:r>
              <a:rPr lang="en-US" sz="3200">
                <a:cs typeface="Times New Roman" charset="0"/>
              </a:rPr>
              <a:t> </a:t>
            </a:r>
          </a:p>
          <a:p>
            <a:pPr lvl="1"/>
            <a:r>
              <a:rPr lang="en-US" sz="2400">
                <a:cs typeface="Times New Roman" charset="0"/>
              </a:rPr>
              <a:t>Contains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ios::scientific</a:t>
            </a:r>
            <a:r>
              <a:rPr lang="en-US" sz="2400">
                <a:cs typeface="Times New Roman" charset="0"/>
              </a:rPr>
              <a:t> and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ios::fixed</a:t>
            </a:r>
          </a:p>
          <a:p>
            <a:pPr lvl="1"/>
            <a:r>
              <a:rPr lang="en-US" sz="2400">
                <a:cs typeface="Times New Roman" charset="0"/>
              </a:rPr>
              <a:t>Used similarly to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ios::adjustfield</a:t>
            </a:r>
            <a:r>
              <a:rPr lang="en-US" sz="2400">
                <a:cs typeface="Times New Roman" charset="0"/>
              </a:rPr>
              <a:t> and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ios::basefield</a:t>
            </a:r>
            <a:r>
              <a:rPr lang="en-US" sz="2400">
                <a:latin typeface="Courier New" pitchFamily="49" charset="0"/>
                <a:cs typeface="Times New Roman" charset="0"/>
              </a:rPr>
              <a:t> </a:t>
            </a:r>
            <a:r>
              <a:rPr lang="en-US" sz="2400">
                <a:cs typeface="Times New Roman" charset="0"/>
              </a:rPr>
              <a:t>in </a:t>
            </a:r>
            <a:r>
              <a:rPr lang="en-US" sz="2200">
                <a:latin typeface="Lucida Console" pitchFamily="49" charset="0"/>
                <a:cs typeface="Times New Roman" charset="0"/>
              </a:rPr>
              <a:t>setf</a:t>
            </a:r>
          </a:p>
          <a:p>
            <a:pPr lvl="2"/>
            <a:r>
              <a:rPr lang="en-US" sz="1800">
                <a:latin typeface="Lucida Console" pitchFamily="49" charset="0"/>
                <a:cs typeface="Times New Roman" charset="0"/>
              </a:rPr>
              <a:t>cout.setf(ios::scientific, ios::floatfield);</a:t>
            </a:r>
          </a:p>
          <a:p>
            <a:pPr lvl="1"/>
            <a:r>
              <a:rPr lang="en-US" sz="2200">
                <a:latin typeface="Lucida Console" pitchFamily="49" charset="0"/>
                <a:cs typeface="Times New Roman" charset="0"/>
              </a:rPr>
              <a:t>cout.setf(0, ios::floatfield)</a:t>
            </a:r>
            <a:r>
              <a:rPr lang="en-US" sz="2400">
                <a:cs typeface="Times New Roman" charset="0"/>
              </a:rPr>
              <a:t> restores default format for outputting floating-point numbers</a:t>
            </a:r>
          </a:p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000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955" name="Object 83"/>
          <p:cNvGraphicFramePr>
            <a:graphicFrameLocks/>
          </p:cNvGraphicFramePr>
          <p:nvPr/>
        </p:nvGraphicFramePr>
        <p:xfrm>
          <a:off x="0" y="0"/>
          <a:ext cx="6848475" cy="6429375"/>
        </p:xfrm>
        <a:graphic>
          <a:graphicData uri="http://schemas.openxmlformats.org/presentationml/2006/ole">
            <p:oleObj spid="_x0000_s94218" name="Document" r:id="rId3" imgW="6931152" imgH="651814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661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0" y="1066800"/>
            <a:ext cx="69342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default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0.00123457      1.946e+009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scientific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1.234567e-003   1.946000e+009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default format after </a:t>
            </a:r>
            <a:r>
              <a:rPr lang="en-US" b="1" dirty="0" err="1">
                <a:latin typeface="Courier New" pitchFamily="49" charset="0"/>
              </a:rPr>
              <a:t>unsetf</a:t>
            </a:r>
            <a:r>
              <a:rPr lang="en-US" b="1" dirty="0">
                <a:latin typeface="Courier New" pitchFamily="49" charset="0"/>
              </a:rPr>
              <a:t>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0.00123457      1.946e+009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fixed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0.001235        1946000000.000000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412309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Uppercase/Lowercase </a:t>
            </a:r>
            <a:r>
              <a:rPr lang="en-US" sz="2800" dirty="0">
                <a:latin typeface="Arial" charset="0"/>
              </a:rPr>
              <a:t>Control 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::uppercase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029200"/>
          </a:xfrm>
        </p:spPr>
        <p:txBody>
          <a:bodyPr/>
          <a:lstStyle/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ios::uppercase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Forces uppercase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to be output with scientific notation</a:t>
            </a:r>
          </a:p>
          <a:p>
            <a:pPr lvl="1">
              <a:buFontTx/>
              <a:buNone/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	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4.32E+010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Forces uppercase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X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to be output with hexadecimal numbers, and causes all letters to be uppercase</a:t>
            </a:r>
          </a:p>
          <a:p>
            <a:pPr lvl="1">
              <a:buFontTx/>
              <a:buNone/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75BDE</a:t>
            </a:r>
            <a:endParaRPr lang="en-US" sz="1800"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66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0" y="5727700"/>
            <a:ext cx="6919913" cy="1130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Printing uppercase letters in scientific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notation exponents and hexadecimal values: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4.345E+010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75BCD15 </a:t>
            </a:r>
          </a:p>
        </p:txBody>
      </p:sp>
      <p:graphicFrame>
        <p:nvGraphicFramePr>
          <p:cNvPr id="121863" name="Object 7"/>
          <p:cNvGraphicFramePr>
            <a:graphicFrameLocks/>
          </p:cNvGraphicFramePr>
          <p:nvPr/>
        </p:nvGraphicFramePr>
        <p:xfrm>
          <a:off x="0" y="0"/>
          <a:ext cx="6919913" cy="5334000"/>
        </p:xfrm>
        <a:graphic>
          <a:graphicData uri="http://schemas.openxmlformats.org/presentationml/2006/ole">
            <p:oleObj spid="_x0000_s95242" name="Document" r:id="rId3" imgW="6931152" imgH="5314188" progId="Word.Documen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51917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98378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582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  <a:cs typeface="Times New Roman" charset="0"/>
              </a:rPr>
              <a:t>Setting </a:t>
            </a:r>
            <a:r>
              <a:rPr lang="en-US" sz="2800" dirty="0">
                <a:latin typeface="Arial" charset="0"/>
                <a:cs typeface="Times New Roman" charset="0"/>
              </a:rPr>
              <a:t>and Resetting the Format Flags (</a:t>
            </a:r>
            <a:r>
              <a:rPr lang="en-US" sz="2800" dirty="0">
                <a:latin typeface="Lucida Console" pitchFamily="49" charset="0"/>
                <a:cs typeface="Times New Roman" charset="0"/>
              </a:rPr>
              <a:t>flags</a:t>
            </a:r>
            <a:r>
              <a:rPr lang="en-US" sz="2800" dirty="0">
                <a:latin typeface="Arial" charset="0"/>
                <a:cs typeface="Times New Roman" charset="0"/>
              </a:rPr>
              <a:t>, </a:t>
            </a:r>
            <a:r>
              <a:rPr lang="en-US" sz="2800" dirty="0" err="1">
                <a:latin typeface="Lucida Console" pitchFamily="49" charset="0"/>
                <a:cs typeface="Times New Roman" charset="0"/>
              </a:rPr>
              <a:t>setiosflags</a:t>
            </a:r>
            <a:r>
              <a:rPr lang="en-US" sz="2800" dirty="0">
                <a:latin typeface="Arial" charset="0"/>
                <a:cs typeface="Times New Roman" charset="0"/>
              </a:rPr>
              <a:t>, </a:t>
            </a:r>
            <a:r>
              <a:rPr lang="en-US" sz="2800" dirty="0" err="1">
                <a:latin typeface="Lucida Console" pitchFamily="49" charset="0"/>
                <a:cs typeface="Times New Roman" charset="0"/>
              </a:rPr>
              <a:t>resetiosflags</a:t>
            </a:r>
            <a:r>
              <a:rPr lang="en-US" sz="2800" dirty="0">
                <a:latin typeface="Arial" charset="0"/>
                <a:cs typeface="Times New Roman" charset="0"/>
              </a:rPr>
              <a:t>)</a:t>
            </a:r>
            <a:r>
              <a:rPr lang="en-US" dirty="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flags</a:t>
            </a:r>
            <a:r>
              <a:rPr lang="en-US" sz="2800">
                <a:cs typeface="Times New Roman" charset="0"/>
              </a:rPr>
              <a:t> member function </a:t>
            </a:r>
          </a:p>
          <a:p>
            <a:pPr lvl="1"/>
            <a:r>
              <a:rPr lang="en-US" sz="2000">
                <a:cs typeface="Times New Roman" charset="0"/>
              </a:rPr>
              <a:t>Without argument, returns the current settings of the format flags (as a </a:t>
            </a:r>
            <a:r>
              <a:rPr lang="en-US" sz="1800">
                <a:latin typeface="Lucida Console" pitchFamily="49" charset="0"/>
                <a:cs typeface="Times New Roman" charset="0"/>
              </a:rPr>
              <a:t>long</a:t>
            </a:r>
            <a:r>
              <a:rPr lang="en-US" sz="2000">
                <a:cs typeface="Times New Roman" charset="0"/>
              </a:rPr>
              <a:t> value)</a:t>
            </a:r>
          </a:p>
          <a:p>
            <a:pPr lvl="1"/>
            <a:r>
              <a:rPr lang="en-US" sz="2000">
                <a:cs typeface="Times New Roman" charset="0"/>
              </a:rPr>
              <a:t>With a </a:t>
            </a:r>
            <a:r>
              <a:rPr lang="en-US" sz="1800">
                <a:latin typeface="Lucida Console" pitchFamily="49" charset="0"/>
                <a:cs typeface="Times New Roman" charset="0"/>
              </a:rPr>
              <a:t>long</a:t>
            </a:r>
            <a:r>
              <a:rPr lang="en-US" sz="2000">
                <a:cs typeface="Times New Roman" charset="0"/>
              </a:rPr>
              <a:t> argument, sets the format flags as specified</a:t>
            </a:r>
          </a:p>
          <a:p>
            <a:pPr lvl="2"/>
            <a:r>
              <a:rPr lang="en-US" sz="2000">
                <a:cs typeface="Times New Roman" charset="0"/>
              </a:rPr>
              <a:t>Returns prior settings</a:t>
            </a: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member function</a:t>
            </a:r>
          </a:p>
          <a:p>
            <a:pPr lvl="1"/>
            <a:r>
              <a:rPr lang="en-US" sz="2000">
                <a:solidFill>
                  <a:srgbClr val="000000"/>
                </a:solidFill>
                <a:cs typeface="Times New Roman" charset="0"/>
              </a:rPr>
              <a:t>Sets the format flags provided in its argument </a:t>
            </a:r>
          </a:p>
          <a:p>
            <a:pPr lvl="1"/>
            <a:r>
              <a:rPr lang="en-US" sz="2000">
                <a:solidFill>
                  <a:srgbClr val="000000"/>
                </a:solidFill>
                <a:cs typeface="Times New Roman" charset="0"/>
              </a:rPr>
              <a:t>Returns the previous flag settings as a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value</a:t>
            </a:r>
          </a:p>
          <a:p>
            <a:pPr lvl="1"/>
            <a:r>
              <a:rPr lang="en-US" sz="2000">
                <a:solidFill>
                  <a:srgbClr val="000000"/>
                </a:solidFill>
                <a:cs typeface="Times New Roman" charset="0"/>
              </a:rPr>
              <a:t>Unset the format using </a:t>
            </a: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member function</a:t>
            </a:r>
            <a:endParaRPr lang="en-US" sz="1800">
              <a:solidFill>
                <a:srgbClr val="000000"/>
              </a:solidFill>
              <a:cs typeface="Times New Roman" charset="0"/>
            </a:endParaRPr>
          </a:p>
          <a:p>
            <a:pPr lvl="1">
              <a:buFontTx/>
              <a:buNone/>
            </a:pPr>
            <a:r>
              <a:rPr lang="en-US" sz="18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 </a:t>
            </a:r>
          </a:p>
          <a:p>
            <a:pPr lvl="1">
              <a:buFontTx/>
              <a:buNone/>
            </a:pP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 previousFlagSettings = </a:t>
            </a:r>
          </a:p>
          <a:p>
            <a:pPr lvl="1">
              <a:buFontTx/>
              <a:buNone/>
            </a:pP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		cout.setf( ios::showpoint | ios::showpos );</a:t>
            </a:r>
            <a:endParaRPr lang="en-US" sz="1600">
              <a:latin typeface="Lucida Console" pitchFamily="49" charset="0"/>
              <a:cs typeface="Times New Roman" charset="0"/>
            </a:endParaRPr>
          </a:p>
          <a:p>
            <a:pPr lvl="2"/>
            <a:endParaRPr lang="en-US" sz="1600">
              <a:latin typeface="Lucida Console" pitchFamily="49" charset="0"/>
              <a:cs typeface="Times New Roman" charset="0"/>
            </a:endParaRPr>
          </a:p>
          <a:p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31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32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with two </a:t>
            </a:r>
            <a:r>
              <a:rPr lang="en-US" sz="3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</a:t>
            </a:r>
            <a:r>
              <a:rPr lang="en-US" sz="32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arguments</a:t>
            </a:r>
          </a:p>
          <a:p>
            <a:pPr lvl="1" algn="just">
              <a:buFontTx/>
              <a:buNone/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cout.setf( ios::left, ios::adjustfield );</a:t>
            </a:r>
          </a:p>
          <a:p>
            <a:pPr lvl="1">
              <a:buFontTx/>
              <a:buNone/>
            </a:pPr>
            <a:r>
              <a:rPr lang="en-US" sz="2400">
                <a:solidFill>
                  <a:srgbClr val="000000"/>
                </a:solidFill>
                <a:cs typeface="Times New Roman" charset="0"/>
              </a:rPr>
              <a:t>clears the bits of </a:t>
            </a:r>
            <a:r>
              <a:rPr lang="en-US" sz="2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ios::adjustfield</a:t>
            </a:r>
            <a:r>
              <a:rPr lang="en-US" sz="2400">
                <a:solidFill>
                  <a:srgbClr val="000000"/>
                </a:solidFill>
                <a:cs typeface="Times New Roman" charset="0"/>
              </a:rPr>
              <a:t> then sets </a:t>
            </a:r>
            <a:r>
              <a:rPr lang="en-US" sz="2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ios::left</a:t>
            </a:r>
          </a:p>
          <a:p>
            <a:pPr lvl="1" algn="just"/>
            <a:endParaRPr lang="en-US" sz="2400">
              <a:solidFill>
                <a:srgbClr val="000000"/>
              </a:solidFill>
              <a:cs typeface="Times New Roman" charset="0"/>
            </a:endParaRPr>
          </a:p>
          <a:p>
            <a:pPr lvl="1" algn="just"/>
            <a:r>
              <a:rPr lang="en-US" sz="2400">
                <a:solidFill>
                  <a:srgbClr val="000000"/>
                </a:solidFill>
                <a:cs typeface="Times New Roman" charset="0"/>
              </a:rPr>
              <a:t>This version of setf can be used with</a:t>
            </a:r>
          </a:p>
          <a:p>
            <a:pPr lvl="1" algn="just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ios::basefield (ios::dec, ios::oct, ios::hex)</a:t>
            </a:r>
          </a:p>
          <a:p>
            <a:pPr lvl="1" algn="just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ios::floatfield (ios::scientific, ios::fixed)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ios::adjustfield (ios::left, ios::right, 						ios::internal )</a:t>
            </a:r>
          </a:p>
          <a:p>
            <a:r>
              <a:rPr lang="en-US" sz="3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</a:p>
          <a:p>
            <a:pPr lvl="1"/>
            <a:r>
              <a:rPr lang="en-US" sz="2400">
                <a:solidFill>
                  <a:srgbClr val="000000"/>
                </a:solidFill>
                <a:cs typeface="Times New Roman" charset="0"/>
              </a:rPr>
              <a:t>Resets specified flags</a:t>
            </a:r>
          </a:p>
          <a:p>
            <a:pPr lvl="1"/>
            <a:r>
              <a:rPr lang="en-US" sz="2400">
                <a:solidFill>
                  <a:srgbClr val="000000"/>
                </a:solidFill>
                <a:cs typeface="Times New Roman" charset="0"/>
              </a:rPr>
              <a:t>Returns previous settings</a:t>
            </a:r>
            <a:endParaRPr lang="en-US" sz="2400">
              <a:latin typeface="Courier New" pitchFamily="49" charset="0"/>
              <a:cs typeface="Times New Roman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381000" y="0"/>
            <a:ext cx="8458200" cy="1143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Setting </a:t>
            </a:r>
            <a:r>
              <a:rPr lang="en-US" sz="2800" dirty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and Resetting the Format Flags (flags, </a:t>
            </a:r>
            <a:r>
              <a:rPr lang="en-US" sz="2800" dirty="0" err="1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setiosflags</a:t>
            </a:r>
            <a:r>
              <a:rPr lang="en-US" sz="2800" dirty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resetiosflags</a:t>
            </a:r>
            <a:r>
              <a:rPr lang="en-US" sz="2800" dirty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740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29" name="Object 109"/>
          <p:cNvGraphicFramePr>
            <a:graphicFrameLocks/>
          </p:cNvGraphicFramePr>
          <p:nvPr/>
        </p:nvGraphicFramePr>
        <p:xfrm>
          <a:off x="0" y="0"/>
          <a:ext cx="6848475" cy="6202363"/>
        </p:xfrm>
        <a:graphic>
          <a:graphicData uri="http://schemas.openxmlformats.org/presentationml/2006/ole">
            <p:oleObj spid="_x0000_s96266" name="Document" r:id="rId3" imgW="6931152" imgH="627735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6374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0" y="2438400"/>
            <a:ext cx="6919913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value of the flags variable is: 513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Print int and double in original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1000    0.0947628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value of the flags variable is: 12000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Print int and double in a new format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specified using the flags member function: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1750    9.476280e-002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value of the flags variable is: 513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Print values in original format again: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1000    0.0947628</a:t>
            </a:r>
          </a:p>
        </p:txBody>
      </p:sp>
      <p:graphicFrame>
        <p:nvGraphicFramePr>
          <p:cNvPr id="82951" name="Object 7"/>
          <p:cNvGraphicFramePr>
            <a:graphicFrameLocks/>
          </p:cNvGraphicFramePr>
          <p:nvPr/>
        </p:nvGraphicFramePr>
        <p:xfrm>
          <a:off x="0" y="0"/>
          <a:ext cx="6919913" cy="1828800"/>
        </p:xfrm>
        <a:graphic>
          <a:graphicData uri="http://schemas.openxmlformats.org/presentationml/2006/ole">
            <p:oleObj spid="_x0000_s97290" name="Document" r:id="rId3" imgW="6931152" imgH="192786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18389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1778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Error States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eofbit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Set for an input stream after end-of-file encountered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cin.eof()</a:t>
            </a: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if end-of-file has been encountered on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</a:t>
            </a:r>
          </a:p>
          <a:p>
            <a:endParaRPr lang="en-US" sz="2800" b="1">
              <a:solidFill>
                <a:srgbClr val="000000"/>
              </a:solidFill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failbit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 for a stream when a format error occurs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cin.fail()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- 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if a stream operation has failed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Normally possible to recover from these errors</a:t>
            </a:r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3102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Error States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600">
                <a:latin typeface="Lucida Console" pitchFamily="49" charset="0"/>
                <a:cs typeface="Times New Roman" charset="0"/>
              </a:rPr>
              <a:t>badbit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cs typeface="Times New Roman" charset="0"/>
              </a:rPr>
              <a:t>Set when an error occurs that results in data loss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cin.bad()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if stream operation failed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normally nonrecoverable</a:t>
            </a:r>
            <a:endParaRPr lang="en-US" sz="2400" b="1">
              <a:solidFill>
                <a:srgbClr val="000000"/>
              </a:solidFill>
              <a:latin typeface="Courier New" pitchFamily="49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goodbit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 for a stream if neither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eofbit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,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failbit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or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badbit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are set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cin.good()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if the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bad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,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fail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and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eof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functions would all return false.</a:t>
            </a:r>
            <a:r>
              <a:rPr lang="en-US" sz="24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I/O operations should only be performed on “good” streams</a:t>
            </a:r>
          </a:p>
          <a:p>
            <a:pPr>
              <a:lnSpc>
                <a:spcPct val="90000"/>
              </a:lnSpc>
            </a:pPr>
            <a:r>
              <a:rPr lang="en-US" sz="2600">
                <a:latin typeface="Lucida Console" pitchFamily="49" charset="0"/>
                <a:cs typeface="Times New Roman" charset="0"/>
              </a:rPr>
              <a:t>rdstate</a:t>
            </a:r>
            <a:r>
              <a:rPr lang="en-US" sz="2800" b="1">
                <a:latin typeface="Courier" pitchFamily="49" charset="0"/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cs typeface="Times New Roman" charset="0"/>
              </a:rPr>
              <a:t>Returns the state of the stream</a:t>
            </a:r>
          </a:p>
          <a:p>
            <a:pPr lvl="1">
              <a:lnSpc>
                <a:spcPct val="90000"/>
              </a:lnSpc>
            </a:pPr>
            <a:r>
              <a:rPr lang="en-US" sz="2000">
                <a:cs typeface="Times New Roman" charset="0"/>
              </a:rPr>
              <a:t>Stream can be tested with a </a:t>
            </a:r>
            <a:r>
              <a:rPr lang="en-US" sz="1800">
                <a:latin typeface="Lucida Console" pitchFamily="49" charset="0"/>
                <a:cs typeface="Times New Roman" charset="0"/>
              </a:rPr>
              <a:t>switch</a:t>
            </a:r>
            <a:r>
              <a:rPr lang="en-US" sz="2000">
                <a:cs typeface="Times New Roman" charset="0"/>
              </a:rPr>
              <a:t> statement that examines all of the state bits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Easier to use </a:t>
            </a:r>
            <a:r>
              <a:rPr lang="en-US" sz="1800">
                <a:latin typeface="Lucida Console" pitchFamily="49" charset="0"/>
              </a:rPr>
              <a:t>eof</a:t>
            </a:r>
            <a:r>
              <a:rPr lang="en-US" sz="2000"/>
              <a:t>, </a:t>
            </a:r>
            <a:r>
              <a:rPr lang="en-US" sz="1800">
                <a:latin typeface="Lucida Console" pitchFamily="49" charset="0"/>
              </a:rPr>
              <a:t>bad</a:t>
            </a:r>
            <a:r>
              <a:rPr lang="en-US" sz="2000"/>
              <a:t>, </a:t>
            </a:r>
            <a:r>
              <a:rPr lang="en-US" sz="1800">
                <a:latin typeface="Lucida Console" pitchFamily="49" charset="0"/>
              </a:rPr>
              <a:t>fail</a:t>
            </a:r>
            <a:r>
              <a:rPr lang="en-US" sz="2000"/>
              <a:t>, and </a:t>
            </a:r>
            <a:r>
              <a:rPr lang="en-US" sz="1800">
                <a:latin typeface="Lucida Console" pitchFamily="49" charset="0"/>
              </a:rPr>
              <a:t>good</a:t>
            </a:r>
            <a:r>
              <a:rPr lang="en-US" sz="2000"/>
              <a:t> to determine state</a:t>
            </a:r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881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Error States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3340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clear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Used to restore a stream’s state to “good”</a:t>
            </a:r>
            <a:endParaRPr lang="en-US" sz="2000"/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cin.clear()</a:t>
            </a: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 </a:t>
            </a:r>
            <a:r>
              <a:rPr lang="en-US" sz="2000">
                <a:cs typeface="Times New Roman" charset="0"/>
              </a:rPr>
              <a:t>clears </a:t>
            </a:r>
            <a:r>
              <a:rPr lang="en-US" sz="1800">
                <a:latin typeface="Lucida Console" pitchFamily="49" charset="0"/>
                <a:cs typeface="Times New Roman" charset="0"/>
              </a:rPr>
              <a:t>cin</a:t>
            </a:r>
            <a:r>
              <a:rPr lang="en-US" sz="2000">
                <a:cs typeface="Times New Roman" charset="0"/>
              </a:rPr>
              <a:t> and sets </a:t>
            </a:r>
            <a:r>
              <a:rPr lang="en-US" sz="1800">
                <a:latin typeface="Lucida Console" pitchFamily="49" charset="0"/>
                <a:cs typeface="Times New Roman" charset="0"/>
              </a:rPr>
              <a:t>goodbit</a:t>
            </a:r>
            <a:r>
              <a:rPr lang="en-US" sz="2000">
                <a:cs typeface="Times New Roman" charset="0"/>
              </a:rPr>
              <a:t> for the stream</a:t>
            </a:r>
            <a:endParaRPr lang="en-US" sz="2000"/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cin.clear( ios::failbit )</a:t>
            </a: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actually</a:t>
            </a: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000">
                <a:cs typeface="Times New Roman" charset="0"/>
              </a:rPr>
              <a:t>sets the </a:t>
            </a:r>
            <a:r>
              <a:rPr lang="en-US" sz="1800">
                <a:latin typeface="Lucida Console" pitchFamily="49" charset="0"/>
                <a:cs typeface="Times New Roman" charset="0"/>
              </a:rPr>
              <a:t>failbit</a:t>
            </a:r>
          </a:p>
          <a:p>
            <a:pPr lvl="2"/>
            <a:r>
              <a:rPr lang="en-US" sz="2000">
                <a:cs typeface="Times New Roman" charset="0"/>
              </a:rPr>
              <a:t>Might do this when encountering a problem with a user-defined type</a:t>
            </a:r>
          </a:p>
          <a:p>
            <a:r>
              <a:rPr lang="en-US" sz="2800">
                <a:cs typeface="Times New Roman" charset="0"/>
              </a:rPr>
              <a:t>Other operators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operator! </a:t>
            </a:r>
          </a:p>
          <a:p>
            <a:pPr lvl="2"/>
            <a:r>
              <a:rPr lang="en-US" sz="2000">
                <a:cs typeface="Times New Roman" charset="0"/>
              </a:rPr>
              <a:t>Returns </a:t>
            </a:r>
            <a:r>
              <a:rPr lang="en-US" sz="1800"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 b="1">
                <a:cs typeface="Times New Roman" charset="0"/>
              </a:rPr>
              <a:t> </a:t>
            </a:r>
            <a:r>
              <a:rPr lang="en-US" sz="2000">
                <a:cs typeface="Times New Roman" charset="0"/>
              </a:rPr>
              <a:t>if </a:t>
            </a:r>
            <a:r>
              <a:rPr lang="en-US" sz="1800">
                <a:latin typeface="Lucida Console" pitchFamily="49" charset="0"/>
                <a:cs typeface="Times New Roman" charset="0"/>
              </a:rPr>
              <a:t>badbit</a:t>
            </a:r>
            <a:r>
              <a:rPr lang="en-US" sz="2000">
                <a:cs typeface="Times New Roman" charset="0"/>
              </a:rPr>
              <a:t> or </a:t>
            </a:r>
            <a:r>
              <a:rPr lang="en-US" sz="1800">
                <a:latin typeface="Lucida Console" pitchFamily="49" charset="0"/>
                <a:cs typeface="Times New Roman" charset="0"/>
              </a:rPr>
              <a:t>failbit</a:t>
            </a:r>
            <a:r>
              <a:rPr lang="en-US" sz="2000">
                <a:cs typeface="Times New Roman" charset="0"/>
              </a:rPr>
              <a:t> set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operator void*</a:t>
            </a:r>
            <a:r>
              <a:rPr lang="en-US" sz="2000" b="1">
                <a:latin typeface="Courier New" pitchFamily="49" charset="0"/>
                <a:cs typeface="Times New Roman" charset="0"/>
              </a:rPr>
              <a:t> </a:t>
            </a:r>
          </a:p>
          <a:p>
            <a:pPr lvl="2"/>
            <a:r>
              <a:rPr lang="en-US" sz="2000">
                <a:cs typeface="Times New Roman" charset="0"/>
              </a:rPr>
              <a:t>Returns </a:t>
            </a:r>
            <a:r>
              <a:rPr lang="en-US" sz="1800">
                <a:latin typeface="Lucida Console" pitchFamily="49" charset="0"/>
                <a:cs typeface="Times New Roman" charset="0"/>
              </a:rPr>
              <a:t>false</a:t>
            </a:r>
            <a:r>
              <a:rPr lang="en-US" sz="2000">
                <a:cs typeface="Times New Roman" charset="0"/>
              </a:rPr>
              <a:t> if </a:t>
            </a:r>
            <a:r>
              <a:rPr lang="en-US" sz="1800">
                <a:latin typeface="Lucida Console" pitchFamily="49" charset="0"/>
                <a:cs typeface="Times New Roman" charset="0"/>
              </a:rPr>
              <a:t>badbit</a:t>
            </a:r>
            <a:r>
              <a:rPr lang="en-US" sz="2000">
                <a:cs typeface="Times New Roman" charset="0"/>
              </a:rPr>
              <a:t> or </a:t>
            </a:r>
            <a:r>
              <a:rPr lang="en-US" sz="1800">
                <a:latin typeface="Lucida Console" pitchFamily="49" charset="0"/>
                <a:cs typeface="Times New Roman" charset="0"/>
              </a:rPr>
              <a:t>failbit</a:t>
            </a:r>
            <a:r>
              <a:rPr lang="en-US" sz="2000">
                <a:cs typeface="Times New Roman" charset="0"/>
              </a:rPr>
              <a:t> set</a:t>
            </a:r>
          </a:p>
          <a:p>
            <a:pPr lvl="1"/>
            <a:r>
              <a:rPr lang="en-US" sz="2000">
                <a:cs typeface="Times New Roman" charset="0"/>
              </a:rPr>
              <a:t>Useful for file processing</a:t>
            </a:r>
          </a:p>
          <a:p>
            <a:pPr algn="just"/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196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078" name="Object 110"/>
          <p:cNvGraphicFramePr>
            <a:graphicFrameLocks/>
          </p:cNvGraphicFramePr>
          <p:nvPr/>
        </p:nvGraphicFramePr>
        <p:xfrm>
          <a:off x="0" y="0"/>
          <a:ext cx="6848475" cy="6678613"/>
        </p:xfrm>
        <a:graphic>
          <a:graphicData uri="http://schemas.openxmlformats.org/presentationml/2006/ole">
            <p:oleObj spid="_x0000_s98314" name="Document" r:id="rId3" imgW="6931152" imgH="67604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0760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2209800"/>
            <a:ext cx="6919913" cy="4648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Before a bad input operation: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cin.rdstate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cin.eof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cin.fail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cin.bad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cin.good</a:t>
            </a:r>
            <a:r>
              <a:rPr lang="en-US" sz="1600" b="1" dirty="0">
                <a:latin typeface="Courier New" pitchFamily="49" charset="0"/>
              </a:rPr>
              <a:t>():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Expects an integer, but enter a character: A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After a bad input operation: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cin.rdstate</a:t>
            </a:r>
            <a:r>
              <a:rPr lang="en-US" sz="1600" b="1" dirty="0">
                <a:latin typeface="Courier New" pitchFamily="49" charset="0"/>
              </a:rPr>
              <a:t>(): 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cin.eof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cin.fail</a:t>
            </a:r>
            <a:r>
              <a:rPr lang="en-US" sz="1600" b="1" dirty="0">
                <a:latin typeface="Courier New" pitchFamily="49" charset="0"/>
              </a:rPr>
              <a:t>():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cin.bad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cin.good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After </a:t>
            </a:r>
            <a:r>
              <a:rPr lang="en-US" sz="1600" b="1" dirty="0" err="1">
                <a:latin typeface="Courier New" pitchFamily="49" charset="0"/>
              </a:rPr>
              <a:t>cin.clear</a:t>
            </a:r>
            <a:r>
              <a:rPr lang="en-US" sz="1600" b="1" dirty="0">
                <a:latin typeface="Courier New" pitchFamily="49" charset="0"/>
              </a:rPr>
              <a:t>()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cin.fail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cin.good</a:t>
            </a:r>
            <a:r>
              <a:rPr lang="en-US" sz="1600" b="1" dirty="0">
                <a:latin typeface="Courier New" pitchFamily="49" charset="0"/>
              </a:rPr>
              <a:t>(): 1 </a:t>
            </a:r>
          </a:p>
        </p:txBody>
      </p:sp>
      <p:graphicFrame>
        <p:nvGraphicFramePr>
          <p:cNvPr id="84999" name="Object 7"/>
          <p:cNvGraphicFramePr>
            <a:graphicFrameLocks/>
          </p:cNvGraphicFramePr>
          <p:nvPr/>
        </p:nvGraphicFramePr>
        <p:xfrm>
          <a:off x="0" y="0"/>
          <a:ext cx="6919913" cy="1893888"/>
        </p:xfrm>
        <a:graphic>
          <a:graphicData uri="http://schemas.openxmlformats.org/presentationml/2006/ole">
            <p:oleObj spid="_x0000_s99338" name="Document" r:id="rId3" imgW="6931152" imgH="192786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16865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4606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Tying </a:t>
            </a:r>
            <a:r>
              <a:rPr lang="en-US" sz="2800" dirty="0">
                <a:latin typeface="Arial" charset="0"/>
              </a:rPr>
              <a:t>an Output Stream to an Input Stream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>
            <a:normAutofit lnSpcReduction="10000"/>
          </a:bodyPr>
          <a:lstStyle/>
          <a:p>
            <a:r>
              <a:rPr lang="en-US" sz="2800">
                <a:latin typeface="Lucida Console" pitchFamily="49" charset="0"/>
                <a:cs typeface="Times New Roman" charset="0"/>
              </a:rPr>
              <a:t>tie</a:t>
            </a:r>
            <a:r>
              <a:rPr lang="en-US" sz="3200" b="1">
                <a:latin typeface="Courier New" pitchFamily="49" charset="0"/>
                <a:cs typeface="Times New Roman" charset="0"/>
              </a:rPr>
              <a:t> </a:t>
            </a:r>
            <a:r>
              <a:rPr lang="en-US" sz="3200">
                <a:cs typeface="Times New Roman" charset="0"/>
              </a:rPr>
              <a:t>member function</a:t>
            </a:r>
          </a:p>
          <a:p>
            <a:pPr lvl="1"/>
            <a:r>
              <a:rPr lang="en-US" sz="2400">
                <a:cs typeface="Times New Roman" charset="0"/>
              </a:rPr>
              <a:t>Synchronize operation of an </a:t>
            </a:r>
            <a:r>
              <a:rPr lang="en-US" sz="2200">
                <a:latin typeface="Lucida Console" pitchFamily="49" charset="0"/>
                <a:cs typeface="Times New Roman" charset="0"/>
              </a:rPr>
              <a:t>istream</a:t>
            </a:r>
            <a:r>
              <a:rPr lang="en-US" sz="2400">
                <a:cs typeface="Times New Roman" charset="0"/>
              </a:rPr>
              <a:t> and an </a:t>
            </a:r>
            <a:r>
              <a:rPr lang="en-US" sz="2200">
                <a:latin typeface="Lucida Console" pitchFamily="49" charset="0"/>
                <a:cs typeface="Times New Roman" charset="0"/>
              </a:rPr>
              <a:t>ostream</a:t>
            </a:r>
          </a:p>
          <a:p>
            <a:pPr lvl="1"/>
            <a:r>
              <a:rPr lang="en-US" sz="2400">
                <a:cs typeface="Times New Roman" charset="0"/>
              </a:rPr>
              <a:t>Outputs appear before subsequent inputs</a:t>
            </a:r>
          </a:p>
          <a:p>
            <a:pPr lvl="1"/>
            <a:r>
              <a:rPr lang="en-US" sz="2400">
                <a:cs typeface="Times New Roman" charset="0"/>
              </a:rPr>
              <a:t>Automatically done for </a:t>
            </a:r>
            <a:r>
              <a:rPr lang="en-US" sz="2200">
                <a:latin typeface="Lucida Console" pitchFamily="49" charset="0"/>
                <a:cs typeface="Times New Roman" charset="0"/>
              </a:rPr>
              <a:t>cin</a:t>
            </a:r>
            <a:r>
              <a:rPr lang="en-US" sz="2400">
                <a:cs typeface="Times New Roman" charset="0"/>
              </a:rPr>
              <a:t> and </a:t>
            </a:r>
            <a:r>
              <a:rPr lang="en-US" sz="2200">
                <a:latin typeface="Lucida Console" pitchFamily="49" charset="0"/>
                <a:cs typeface="Times New Roman" charset="0"/>
              </a:rPr>
              <a:t>cout</a:t>
            </a:r>
          </a:p>
          <a:p>
            <a:r>
              <a:rPr lang="en-US" sz="2800">
                <a:latin typeface="Lucida Console" pitchFamily="49" charset="0"/>
                <a:cs typeface="Times New Roman" charset="0"/>
              </a:rPr>
              <a:t>inputStream.tie( &amp;outputStream );</a:t>
            </a:r>
            <a:r>
              <a:rPr lang="en-US" sz="3000">
                <a:latin typeface="Lucida Console" pitchFamily="49" charset="0"/>
              </a:rPr>
              <a:t> </a:t>
            </a:r>
          </a:p>
          <a:p>
            <a:pPr lvl="1"/>
            <a:r>
              <a:rPr lang="en-US" sz="2400">
                <a:cs typeface="Times New Roman" charset="0"/>
              </a:rPr>
              <a:t>Ties </a:t>
            </a:r>
            <a:r>
              <a:rPr lang="en-US" sz="2200">
                <a:latin typeface="Lucida Console" pitchFamily="49" charset="0"/>
                <a:cs typeface="Times New Roman" charset="0"/>
              </a:rPr>
              <a:t>inputStream</a:t>
            </a:r>
            <a:r>
              <a:rPr lang="en-US" sz="2400">
                <a:cs typeface="Times New Roman" charset="0"/>
              </a:rPr>
              <a:t> to </a:t>
            </a:r>
            <a:r>
              <a:rPr lang="en-US" sz="2200">
                <a:latin typeface="Lucida Console" pitchFamily="49" charset="0"/>
                <a:cs typeface="Times New Roman" charset="0"/>
              </a:rPr>
              <a:t>outputStream</a:t>
            </a:r>
          </a:p>
          <a:p>
            <a:pPr lvl="1"/>
            <a:r>
              <a:rPr lang="en-US" sz="2200">
                <a:latin typeface="Lucida Console" pitchFamily="49" charset="0"/>
                <a:cs typeface="Times New Roman" charset="0"/>
              </a:rPr>
              <a:t>cin.tie( &amp;cout)</a:t>
            </a:r>
            <a:r>
              <a:rPr lang="en-US" sz="2400">
                <a:cs typeface="Times New Roman" charset="0"/>
              </a:rPr>
              <a:t> done automatically</a:t>
            </a:r>
          </a:p>
          <a:p>
            <a:endParaRPr lang="en-US" sz="3200" b="1">
              <a:latin typeface="Courier New" pitchFamily="49" charset="0"/>
              <a:cs typeface="Times New Roman" charset="0"/>
            </a:endParaRPr>
          </a:p>
          <a:p>
            <a:r>
              <a:rPr lang="en-US" sz="2800">
                <a:latin typeface="Lucida Console" pitchFamily="49" charset="0"/>
                <a:cs typeface="Times New Roman" charset="0"/>
              </a:rPr>
              <a:t>inputStream.tie( 0 );</a:t>
            </a:r>
            <a:endParaRPr lang="en-US" sz="2800">
              <a:latin typeface="Lucida Console" pitchFamily="49" charset="0"/>
            </a:endParaRPr>
          </a:p>
          <a:p>
            <a:pPr lvl="1"/>
            <a:r>
              <a:rPr lang="en-US" sz="2400"/>
              <a:t>Unties </a:t>
            </a:r>
            <a:r>
              <a:rPr lang="en-US" sz="2200">
                <a:latin typeface="Lucida Console" pitchFamily="49" charset="0"/>
              </a:rPr>
              <a:t>inputStream</a:t>
            </a:r>
            <a:r>
              <a:rPr lang="en-US" sz="2400"/>
              <a:t> from an output stream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</TotalTime>
  <Words>1818</Words>
  <Application>Microsoft Office PowerPoint</Application>
  <PresentationFormat>On-screen Show (4:3)</PresentationFormat>
  <Paragraphs>441</Paragraphs>
  <Slides>54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Office Theme</vt:lpstr>
      <vt:lpstr>Document</vt:lpstr>
      <vt:lpstr>CSC141- Introduction to Computer Programming</vt:lpstr>
      <vt:lpstr>iostream  …… Continued</vt:lpstr>
      <vt:lpstr>istream Member Functions peek, putback and ignore</vt:lpstr>
      <vt:lpstr>Type-Safe I/O</vt:lpstr>
      <vt:lpstr>Unformatted I/O with read, gcount and write</vt:lpstr>
      <vt:lpstr>Slide 6</vt:lpstr>
      <vt:lpstr>Stream Manipulators</vt:lpstr>
      <vt:lpstr>Integral Stream Base: dec, oct, hex and setbase</vt:lpstr>
      <vt:lpstr>Slide 9</vt:lpstr>
      <vt:lpstr>Slide 10</vt:lpstr>
      <vt:lpstr>Floating-Point Precision (precision, setprecision)</vt:lpstr>
      <vt:lpstr>Slide 12</vt:lpstr>
      <vt:lpstr>Slide 13</vt:lpstr>
      <vt:lpstr>Slide 14</vt:lpstr>
      <vt:lpstr>Field Width(setw, width)</vt:lpstr>
      <vt:lpstr>Slide 16</vt:lpstr>
      <vt:lpstr>Slide 17</vt:lpstr>
      <vt:lpstr>User-Defined Manipulators</vt:lpstr>
      <vt:lpstr>Slide 19</vt:lpstr>
      <vt:lpstr>Slide 20</vt:lpstr>
      <vt:lpstr>Stream Format States</vt:lpstr>
      <vt:lpstr>Format State Flags</vt:lpstr>
      <vt:lpstr>Format State Flags</vt:lpstr>
      <vt:lpstr>Trailing Zeros and Decimal Points (ios::showpoint)</vt:lpstr>
      <vt:lpstr>Slide 25</vt:lpstr>
      <vt:lpstr>Slide 26</vt:lpstr>
      <vt:lpstr>Justification (ios::left, ios::right, ios::internal)</vt:lpstr>
      <vt:lpstr>Justification (ios::left, ios::right, ios::internal)</vt:lpstr>
      <vt:lpstr>Slide 29</vt:lpstr>
      <vt:lpstr>Slide 30</vt:lpstr>
      <vt:lpstr>Slide 31</vt:lpstr>
      <vt:lpstr>Padding (fill, setfill)</vt:lpstr>
      <vt:lpstr>Slide 33</vt:lpstr>
      <vt:lpstr>Slide 34</vt:lpstr>
      <vt:lpstr>Slide 35</vt:lpstr>
      <vt:lpstr>Integral Stream Base (ios::dec, ios::oct, ios::hex, ios::showbase)</vt:lpstr>
      <vt:lpstr>Slide 37</vt:lpstr>
      <vt:lpstr>Slide 38</vt:lpstr>
      <vt:lpstr> Floating-Point Numbers; Scientific Notation (ios::scientific, ios::fixed)</vt:lpstr>
      <vt:lpstr>Floating-Point Numbers; Scientific Notation (ios::scientific, ios::fixed)</vt:lpstr>
      <vt:lpstr>Slide 41</vt:lpstr>
      <vt:lpstr>Slide 42</vt:lpstr>
      <vt:lpstr>Uppercase/Lowercase Control (ios::uppercase)</vt:lpstr>
      <vt:lpstr>Slide 44</vt:lpstr>
      <vt:lpstr>Setting and Resetting the Format Flags (flags, setiosflags, resetiosflags) </vt:lpstr>
      <vt:lpstr>Slide 46</vt:lpstr>
      <vt:lpstr>Slide 47</vt:lpstr>
      <vt:lpstr>Slide 48</vt:lpstr>
      <vt:lpstr>Stream Error States</vt:lpstr>
      <vt:lpstr>Stream Error States</vt:lpstr>
      <vt:lpstr>Stream Error States</vt:lpstr>
      <vt:lpstr>Slide 52</vt:lpstr>
      <vt:lpstr>Slide 53</vt:lpstr>
      <vt:lpstr>Tying an Output Stream to an Input Stream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52</cp:revision>
  <dcterms:created xsi:type="dcterms:W3CDTF">2012-06-25T14:07:38Z</dcterms:created>
  <dcterms:modified xsi:type="dcterms:W3CDTF">2012-07-05T15:46:45Z</dcterms:modified>
</cp:coreProperties>
</file>