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1" r:id="rId2"/>
    <p:sldId id="256" r:id="rId3"/>
    <p:sldId id="285" r:id="rId4"/>
    <p:sldId id="257" r:id="rId5"/>
    <p:sldId id="286" r:id="rId6"/>
    <p:sldId id="287" r:id="rId7"/>
    <p:sldId id="288" r:id="rId8"/>
    <p:sldId id="289" r:id="rId9"/>
    <p:sldId id="260" r:id="rId10"/>
    <p:sldId id="292" r:id="rId11"/>
    <p:sldId id="293" r:id="rId12"/>
    <p:sldId id="263" r:id="rId13"/>
    <p:sldId id="299" r:id="rId14"/>
    <p:sldId id="300" r:id="rId15"/>
    <p:sldId id="295" r:id="rId16"/>
    <p:sldId id="296" r:id="rId17"/>
    <p:sldId id="297" r:id="rId18"/>
    <p:sldId id="298" r:id="rId19"/>
    <p:sldId id="267" r:id="rId20"/>
    <p:sldId id="301" r:id="rId21"/>
    <p:sldId id="302" r:id="rId22"/>
    <p:sldId id="272" r:id="rId23"/>
    <p:sldId id="273" r:id="rId24"/>
    <p:sldId id="274" r:id="rId25"/>
    <p:sldId id="275" r:id="rId26"/>
    <p:sldId id="276" r:id="rId27"/>
    <p:sldId id="304" r:id="rId28"/>
    <p:sldId id="305" r:id="rId29"/>
    <p:sldId id="306" r:id="rId30"/>
    <p:sldId id="280" r:id="rId31"/>
    <p:sldId id="281" r:id="rId32"/>
    <p:sldId id="307" r:id="rId33"/>
    <p:sldId id="283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03BD6-428E-4AEE-927A-B6C2B4DD8DD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B2CC-991A-4C09-8CC4-495C381197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329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8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15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526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7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79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0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6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01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08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62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004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27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grpSp>
        <p:nvGrpSpPr>
          <p:cNvPr id="4" name="Group 1028"/>
          <p:cNvGrpSpPr>
            <a:grpSpLocks/>
          </p:cNvGrpSpPr>
          <p:nvPr/>
        </p:nvGrpSpPr>
        <p:grpSpPr bwMode="auto">
          <a:xfrm>
            <a:off x="6942138" y="76200"/>
            <a:ext cx="304800" cy="685800"/>
            <a:chOff x="4032" y="3840"/>
            <a:chExt cx="192" cy="432"/>
          </a:xfrm>
        </p:grpSpPr>
        <p:sp>
          <p:nvSpPr>
            <p:cNvPr id="5" name="AutoShape 1029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4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" name="AutoShape 1030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-5400000">
              <a:off x="4032" y="408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7" name="Rectangle 1031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8" name="Text Box 1034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9" name="AutoShape 1036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5400000">
            <a:off x="6942138" y="76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0" name="AutoShape 103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6200000">
            <a:off x="6942138" y="457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1" name="Rectangle 1038"/>
          <p:cNvSpPr>
            <a:spLocks noChangeArrowheads="1"/>
          </p:cNvSpPr>
          <p:nvPr/>
        </p:nvSpPr>
        <p:spPr bwMode="auto">
          <a:xfrm>
            <a:off x="66294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12" name="Text Box 1039"/>
          <p:cNvSpPr txBox="1">
            <a:spLocks noChangeArrowheads="1"/>
          </p:cNvSpPr>
          <p:nvPr userDrawn="1"/>
        </p:nvSpPr>
        <p:spPr bwMode="auto">
          <a:xfrm>
            <a:off x="0" y="6400800"/>
            <a:ext cx="662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tx1"/>
                </a:solidFill>
              </a:rPr>
              <a:t>© Copyright 1992–2004 by Deitel &amp; Associates, Inc. and Pearson Education Inc. All Rights Reserved</a:t>
            </a:r>
            <a:r>
              <a:rPr lang="en-US">
                <a:solidFill>
                  <a:schemeClr val="tx1"/>
                </a:solidFill>
                <a:latin typeface="AvantGarde" pitchFamily="34" charset="0"/>
              </a:rPr>
              <a:t>.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848" name="Rectangle 103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858000" y="762000"/>
            <a:ext cx="2209800" cy="60960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vantGarde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3" name="Rectangle 103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0426138-5ED8-40AC-B207-4673BFC863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3359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403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C3C3D-197B-4451-B0A8-8E74CA28B6F2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3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itel.com/Books/C/CHowtoProgram7e/tabid/3635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381000"/>
            <a:ext cx="75669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for Lecture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lides: </a:t>
            </a:r>
          </a:p>
          <a:p>
            <a:pPr marL="0" indent="0">
              <a:buNone/>
            </a:pPr>
            <a:r>
              <a:rPr lang="en-US" sz="1800" b="1" u="sng" dirty="0" smtClean="0">
                <a:hlinkClick r:id="rId3"/>
              </a:rPr>
              <a:t>http</a:t>
            </a:r>
            <a:r>
              <a:rPr lang="en-US" sz="1800" b="1" u="sng" dirty="0">
                <a:hlinkClick r:id="rId3"/>
              </a:rPr>
              <a:t>://www.deitel.com/Books/C/CHowtoProgram7e/tabid/3635/Default.aspx</a:t>
            </a:r>
            <a:endParaRPr lang="en-US" sz="1800" b="1" dirty="0"/>
          </a:p>
          <a:p>
            <a:pPr marL="0" indent="0" algn="l">
              <a:buNone/>
            </a:pPr>
            <a:endParaRPr lang="en-US" sz="2000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  <a:latin typeface="+mn-lt"/>
              </a:rPr>
              <a:t>Unions </a:t>
            </a:r>
            <a:r>
              <a:rPr lang="en-US" sz="3200" smtClean="0">
                <a:solidFill>
                  <a:srgbClr val="0000FF"/>
                </a:solidFill>
                <a:latin typeface="+mn-lt"/>
              </a:rPr>
              <a:t>: Introduction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2532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Memory that contains a variety of objects over </a:t>
            </a:r>
            <a:r>
              <a:rPr lang="en-US" sz="2400" dirty="0" err="1" smtClean="0"/>
              <a:t>timeBut</a:t>
            </a:r>
            <a:r>
              <a:rPr lang="en-US" sz="2400" dirty="0" smtClean="0"/>
              <a:t> use one data member at a time</a:t>
            </a:r>
          </a:p>
          <a:p>
            <a:r>
              <a:rPr lang="en-US" sz="2400" dirty="0" smtClean="0"/>
              <a:t>Members of a union share space and hence conserves storage</a:t>
            </a:r>
          </a:p>
          <a:p>
            <a:r>
              <a:rPr lang="en-US" sz="2400" dirty="0" smtClean="0"/>
              <a:t>Members of a union can be of any data type.</a:t>
            </a:r>
          </a:p>
          <a:p>
            <a:r>
              <a:rPr lang="en-US" sz="2400" dirty="0" smtClean="0"/>
              <a:t>Number of bytes used to store a union must be at least enough to hold the largest member of the union.</a:t>
            </a:r>
          </a:p>
          <a:p>
            <a:r>
              <a:rPr lang="en-US" sz="2400" dirty="0" smtClean="0"/>
              <a:t>Only the last data member defined can be accessed</a:t>
            </a:r>
          </a:p>
          <a:p>
            <a:r>
              <a:rPr lang="en-US" sz="2400" dirty="0" smtClean="0"/>
              <a:t>Important to ensure that that the data in a union is referenced with the proper data type</a:t>
            </a:r>
          </a:p>
        </p:txBody>
      </p:sp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5CBE1994-C0ED-49B4-84A8-B378D0EF1A5C}" type="slidenum">
              <a:rPr lang="en-US" sz="1400">
                <a:solidFill>
                  <a:schemeClr val="tx1"/>
                </a:solidFill>
              </a:rPr>
              <a:pPr/>
              <a:t>2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Union Declarations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/>
          <a:lstStyle/>
          <a:p>
            <a:r>
              <a:rPr lang="en-US" sz="2400" dirty="0" smtClean="0"/>
              <a:t>Declared with keyword union in the same format as a structure</a:t>
            </a:r>
            <a:endParaRPr lang="en-US" sz="2800" dirty="0" smtClean="0"/>
          </a:p>
          <a:p>
            <a:pPr lvl="3">
              <a:buNone/>
            </a:pPr>
            <a:endParaRPr lang="en-US" sz="1800" dirty="0" smtClean="0">
              <a:latin typeface="Lucida Console" pitchFamily="49" charset="0"/>
            </a:endParaRPr>
          </a:p>
          <a:p>
            <a:pPr lvl="2" algn="just">
              <a:buNone/>
            </a:pPr>
            <a:r>
              <a:rPr lang="en-US" sz="2200" dirty="0" smtClean="0"/>
              <a:t>union Number {</a:t>
            </a:r>
          </a:p>
          <a:p>
            <a:pPr lvl="2" algn="just">
              <a:buNone/>
            </a:pPr>
            <a:r>
              <a:rPr lang="en-US" sz="2200" dirty="0" smtClean="0"/>
              <a:t>  </a:t>
            </a:r>
            <a:r>
              <a:rPr lang="en-US" sz="2200" dirty="0" err="1" smtClean="0"/>
              <a:t>int</a:t>
            </a:r>
            <a:r>
              <a:rPr lang="en-US" sz="2200" dirty="0" smtClean="0"/>
              <a:t> x;</a:t>
            </a:r>
          </a:p>
          <a:p>
            <a:pPr lvl="2" algn="just">
              <a:buNone/>
            </a:pPr>
            <a:r>
              <a:rPr lang="en-US" sz="2200" dirty="0" smtClean="0"/>
              <a:t>  double y;</a:t>
            </a:r>
          </a:p>
          <a:p>
            <a:pPr lvl="2" algn="just">
              <a:buNone/>
            </a:pPr>
            <a:r>
              <a:rPr lang="en-US" sz="2200" dirty="0" smtClean="0"/>
              <a:t>};</a:t>
            </a:r>
          </a:p>
          <a:p>
            <a:endParaRPr lang="en-US" sz="2400" dirty="0" smtClean="0"/>
          </a:p>
          <a:p>
            <a:r>
              <a:rPr lang="en-US" sz="2400" dirty="0" smtClean="0"/>
              <a:t>The union definition is normally placed in a header and included in all source files that use the union type.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30782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Valid Operations on Unions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23556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1905000"/>
          </a:xfrm>
        </p:spPr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Assignment to union of same type:  =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Taking address</a:t>
            </a:r>
            <a:r>
              <a:rPr lang="en-US" sz="2400" dirty="0"/>
              <a:t> </a:t>
            </a:r>
            <a:r>
              <a:rPr lang="en-US" sz="2400" dirty="0" smtClean="0"/>
              <a:t>(&amp;) of a union variable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Accessing union members using (.)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Accessing members using pointers (-&gt;)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C2DA58E1-717B-4577-8FF3-797F07E110EC}" type="slidenum">
              <a:rPr lang="en-US" sz="1400">
                <a:solidFill>
                  <a:schemeClr val="tx1"/>
                </a:solidFill>
              </a:rPr>
              <a:pPr/>
              <a:t>4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57200" y="3162300"/>
            <a:ext cx="82296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Invalid Operations on Unions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>
          <a:xfrm>
            <a:off x="609600" y="3733800"/>
            <a:ext cx="82296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Unions may NOT be compared using (==) and (!=) for the same reasons that structures cannot be compared.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Comparing unions is a ‘syntax error’.</a:t>
            </a:r>
          </a:p>
          <a:p>
            <a:pPr lvl="1">
              <a:buFont typeface="Arial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6236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Union may be initialized with a value of the same type as the first union member. For example,</a:t>
            </a:r>
          </a:p>
          <a:p>
            <a:pPr marL="400050" lvl="1" indent="0">
              <a:buNone/>
            </a:pPr>
            <a:r>
              <a:rPr lang="en-US" sz="2000" dirty="0" smtClean="0"/>
              <a:t>	</a:t>
            </a:r>
            <a:r>
              <a:rPr lang="en-US" sz="2400" dirty="0" smtClean="0"/>
              <a:t>union Number value = { 10 };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Above initialization of union variable is valid because the union is initialized with an </a:t>
            </a:r>
            <a:r>
              <a:rPr lang="en-US" sz="2400" dirty="0" err="1"/>
              <a:t>int</a:t>
            </a:r>
            <a:r>
              <a:rPr lang="en-US" sz="2400" dirty="0"/>
              <a:t> which is the same type as the first union member</a:t>
            </a:r>
            <a:r>
              <a:rPr lang="en-US" sz="2400" dirty="0" smtClean="0"/>
              <a:t>.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But, the following declaration would truncate the floating-point part of the value.</a:t>
            </a:r>
          </a:p>
          <a:p>
            <a:pPr marL="400050" lvl="1" indent="0">
              <a:buNone/>
            </a:pPr>
            <a:r>
              <a:rPr lang="en-US" sz="2000" dirty="0" smtClean="0"/>
              <a:t>	</a:t>
            </a:r>
            <a:r>
              <a:rPr lang="en-US" sz="2400" dirty="0" smtClean="0"/>
              <a:t>union </a:t>
            </a:r>
            <a:r>
              <a:rPr lang="en-US" sz="2400" dirty="0"/>
              <a:t>Number value = </a:t>
            </a:r>
            <a:r>
              <a:rPr lang="en-US" sz="2400" dirty="0" smtClean="0"/>
              <a:t>{ 10.4 };</a:t>
            </a:r>
          </a:p>
          <a:p>
            <a:pPr marL="339725" lvl="1" indent="-339725">
              <a:buFont typeface="Arial" pitchFamily="34" charset="0"/>
              <a:buChar char="•"/>
            </a:pPr>
            <a:r>
              <a:rPr lang="en-US" sz="2400" dirty="0" smtClean="0"/>
              <a:t>It will also produce a warning from the compiler.</a:t>
            </a:r>
            <a:endParaRPr lang="en-US" sz="2400" dirty="0"/>
          </a:p>
          <a:p>
            <a:pPr marL="342900" lvl="1" indent="-34290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Initializing Unions in Declarations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99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2"/>
          <p:cNvSpPr txBox="1"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Demonstrating Unions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609600"/>
            <a:ext cx="8229600" cy="6019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</a:rPr>
              <a:t>// Fig. 10.5: fig10_05.c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</a:rPr>
              <a:t>// Displaying the value of a union in both member data types</a:t>
            </a:r>
          </a:p>
          <a:p>
            <a:pPr marL="0" indent="0">
              <a:buNone/>
            </a:pPr>
            <a:r>
              <a:rPr lang="en-US" sz="1800" dirty="0"/>
              <a:t>#include &lt;</a:t>
            </a:r>
            <a:r>
              <a:rPr lang="en-US" sz="1800" dirty="0" err="1"/>
              <a:t>stdio.h</a:t>
            </a:r>
            <a:r>
              <a:rPr lang="en-US" sz="1800" dirty="0"/>
              <a:t>&gt;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</a:rPr>
              <a:t> </a:t>
            </a:r>
            <a:r>
              <a:rPr lang="en-US" sz="1800" b="1" dirty="0" smtClean="0">
                <a:solidFill>
                  <a:srgbClr val="00B050"/>
                </a:solidFill>
              </a:rPr>
              <a:t>// </a:t>
            </a:r>
            <a:r>
              <a:rPr lang="en-US" sz="1800" b="1" dirty="0">
                <a:solidFill>
                  <a:srgbClr val="00B050"/>
                </a:solidFill>
              </a:rPr>
              <a:t>number union definition</a:t>
            </a:r>
          </a:p>
          <a:p>
            <a:pPr marL="400050" lvl="1" indent="0">
              <a:buNone/>
            </a:pPr>
            <a:r>
              <a:rPr lang="en-US" sz="1800" dirty="0"/>
              <a:t>union number {               </a:t>
            </a:r>
          </a:p>
          <a:p>
            <a:pPr marL="400050" lvl="1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int</a:t>
            </a:r>
            <a:r>
              <a:rPr lang="en-US" sz="1800" dirty="0"/>
              <a:t> x;                    </a:t>
            </a:r>
          </a:p>
          <a:p>
            <a:pPr marL="400050" lvl="1" indent="0">
              <a:buNone/>
            </a:pPr>
            <a:r>
              <a:rPr lang="en-US" sz="1800" dirty="0"/>
              <a:t>   double y;                 </a:t>
            </a:r>
          </a:p>
          <a:p>
            <a:pPr marL="400050" lvl="1" indent="0">
              <a:buNone/>
            </a:pPr>
            <a:r>
              <a:rPr lang="en-US" sz="1800" dirty="0"/>
              <a:t>}; </a:t>
            </a:r>
            <a:r>
              <a:rPr lang="en-US" sz="1800" dirty="0">
                <a:solidFill>
                  <a:srgbClr val="00B050"/>
                </a:solidFill>
              </a:rPr>
              <a:t>// end union number    </a:t>
            </a:r>
          </a:p>
          <a:p>
            <a:pPr marL="0" indent="0">
              <a:buNone/>
            </a:pPr>
            <a:r>
              <a:rPr lang="en-US" sz="1800" dirty="0"/>
              <a:t> 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/>
              <a:t>main( void )</a:t>
            </a:r>
          </a:p>
          <a:p>
            <a:pPr marL="0" indent="0">
              <a:buNone/>
            </a:pPr>
            <a:r>
              <a:rPr lang="en-US" sz="1800" dirty="0"/>
              <a:t>{ </a:t>
            </a:r>
          </a:p>
          <a:p>
            <a:pPr marL="0" indent="0">
              <a:buNone/>
            </a:pPr>
            <a:r>
              <a:rPr lang="en-US" sz="1800" dirty="0"/>
              <a:t>   union number value; </a:t>
            </a:r>
            <a:r>
              <a:rPr lang="en-US" sz="1800" dirty="0">
                <a:solidFill>
                  <a:srgbClr val="00B050"/>
                </a:solidFill>
              </a:rPr>
              <a:t>// define union variable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smtClean="0"/>
              <a:t>   </a:t>
            </a:r>
            <a:r>
              <a:rPr lang="en-US" sz="1800" dirty="0" err="1"/>
              <a:t>value.x</a:t>
            </a:r>
            <a:r>
              <a:rPr lang="en-US" sz="1800" dirty="0"/>
              <a:t> = 100; // put an integer into the union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printf</a:t>
            </a:r>
            <a:r>
              <a:rPr lang="en-US" sz="1800" dirty="0"/>
              <a:t>( "%s\</a:t>
            </a:r>
            <a:r>
              <a:rPr lang="en-US" sz="1800" dirty="0" err="1"/>
              <a:t>n%s</a:t>
            </a:r>
            <a:r>
              <a:rPr lang="en-US" sz="1800" dirty="0"/>
              <a:t>\</a:t>
            </a:r>
            <a:r>
              <a:rPr lang="en-US" sz="1800" dirty="0" err="1"/>
              <a:t>n%s</a:t>
            </a:r>
            <a:r>
              <a:rPr lang="en-US" sz="1800" dirty="0"/>
              <a:t>\n  %d\n\</a:t>
            </a:r>
            <a:r>
              <a:rPr lang="en-US" sz="1800" dirty="0" err="1"/>
              <a:t>n%s</a:t>
            </a:r>
            <a:r>
              <a:rPr lang="en-US" sz="1800" dirty="0"/>
              <a:t>\n  %f\n\n\n",</a:t>
            </a:r>
          </a:p>
          <a:p>
            <a:pPr marL="0" indent="0">
              <a:buNone/>
            </a:pPr>
            <a:r>
              <a:rPr lang="en-US" sz="1800" dirty="0"/>
              <a:t>      "Put 100 in the integer member", </a:t>
            </a:r>
          </a:p>
          <a:p>
            <a:pPr marL="0" indent="0">
              <a:buNone/>
            </a:pPr>
            <a:r>
              <a:rPr lang="en-US" sz="1800" dirty="0"/>
              <a:t>      "and print both members.",</a:t>
            </a:r>
          </a:p>
          <a:p>
            <a:pPr marL="0" indent="0">
              <a:buNone/>
            </a:pPr>
            <a:r>
              <a:rPr lang="en-US" sz="1800" dirty="0"/>
              <a:t>      "</a:t>
            </a:r>
            <a:r>
              <a:rPr lang="en-US" sz="1800" dirty="0" err="1"/>
              <a:t>int</a:t>
            </a:r>
            <a:r>
              <a:rPr lang="en-US" sz="1800" dirty="0"/>
              <a:t>:", </a:t>
            </a:r>
            <a:r>
              <a:rPr lang="en-US" sz="1800" dirty="0" err="1"/>
              <a:t>value.x</a:t>
            </a:r>
            <a:r>
              <a:rPr lang="en-US" sz="1800" dirty="0"/>
              <a:t>, </a:t>
            </a:r>
          </a:p>
          <a:p>
            <a:pPr marL="0" indent="0">
              <a:buNone/>
            </a:pPr>
            <a:r>
              <a:rPr lang="en-US" sz="1800" dirty="0"/>
              <a:t>      "double:", </a:t>
            </a:r>
            <a:r>
              <a:rPr lang="en-US" sz="1800" dirty="0" err="1"/>
              <a:t>value.y</a:t>
            </a:r>
            <a:r>
              <a:rPr lang="en-US" sz="1800" dirty="0"/>
              <a:t> );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25606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2192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</a:t>
            </a:r>
            <a:r>
              <a:rPr lang="en-US" sz="2000" dirty="0" err="1"/>
              <a:t>value.y</a:t>
            </a:r>
            <a:r>
              <a:rPr lang="en-US" sz="2000" dirty="0"/>
              <a:t> = 100.0; </a:t>
            </a:r>
            <a:r>
              <a:rPr lang="en-US" sz="2000" dirty="0">
                <a:solidFill>
                  <a:srgbClr val="00B050"/>
                </a:solidFill>
              </a:rPr>
              <a:t>// put a double into the same union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 "%s\</a:t>
            </a:r>
            <a:r>
              <a:rPr lang="en-US" sz="2000" dirty="0" err="1"/>
              <a:t>n%s</a:t>
            </a:r>
            <a:r>
              <a:rPr lang="en-US" sz="2000" dirty="0"/>
              <a:t>\</a:t>
            </a:r>
            <a:r>
              <a:rPr lang="en-US" sz="2000" dirty="0" err="1"/>
              <a:t>n%s</a:t>
            </a:r>
            <a:r>
              <a:rPr lang="en-US" sz="2000" dirty="0"/>
              <a:t>\n  %d\n\</a:t>
            </a:r>
            <a:r>
              <a:rPr lang="en-US" sz="2000" dirty="0" err="1"/>
              <a:t>n%s</a:t>
            </a:r>
            <a:r>
              <a:rPr lang="en-US" sz="2000" dirty="0"/>
              <a:t>\n  %f\n",</a:t>
            </a:r>
          </a:p>
          <a:p>
            <a:pPr marL="0" indent="0">
              <a:buNone/>
            </a:pPr>
            <a:r>
              <a:rPr lang="en-US" sz="2000" dirty="0"/>
              <a:t>      "Put 100.0 in the floating member",</a:t>
            </a:r>
          </a:p>
          <a:p>
            <a:pPr marL="0" indent="0">
              <a:buNone/>
            </a:pPr>
            <a:r>
              <a:rPr lang="en-US" sz="2000" dirty="0"/>
              <a:t>      "and print both members.",</a:t>
            </a:r>
          </a:p>
          <a:p>
            <a:pPr marL="0" indent="0">
              <a:buNone/>
            </a:pPr>
            <a:r>
              <a:rPr lang="en-US" sz="2000" dirty="0"/>
              <a:t>      "</a:t>
            </a:r>
            <a:r>
              <a:rPr lang="en-US" sz="2000" dirty="0" err="1"/>
              <a:t>int</a:t>
            </a:r>
            <a:r>
              <a:rPr lang="en-US" sz="2000" dirty="0"/>
              <a:t>:", </a:t>
            </a:r>
            <a:r>
              <a:rPr lang="en-US" sz="2000" dirty="0" err="1"/>
              <a:t>value.x</a:t>
            </a:r>
            <a:r>
              <a:rPr lang="en-US" sz="2000" dirty="0"/>
              <a:t>, </a:t>
            </a:r>
          </a:p>
          <a:p>
            <a:pPr marL="0" indent="0">
              <a:buNone/>
            </a:pPr>
            <a:r>
              <a:rPr lang="en-US" sz="2000" dirty="0"/>
              <a:t>      "double:", </a:t>
            </a:r>
            <a:r>
              <a:rPr lang="en-US" sz="2000" dirty="0" err="1"/>
              <a:t>value.y</a:t>
            </a:r>
            <a:r>
              <a:rPr lang="en-US" sz="2000" dirty="0"/>
              <a:t> );</a:t>
            </a:r>
          </a:p>
          <a:p>
            <a:pPr marL="0" indent="0">
              <a:buNone/>
            </a:pPr>
            <a:r>
              <a:rPr lang="en-US" sz="2000" dirty="0"/>
              <a:t>} </a:t>
            </a:r>
            <a:r>
              <a:rPr lang="en-US" sz="2000" b="1" dirty="0">
                <a:solidFill>
                  <a:srgbClr val="00B050"/>
                </a:solidFill>
              </a:rPr>
              <a:t>// end main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</p:txBody>
      </p:sp>
      <p:sp>
        <p:nvSpPr>
          <p:cNvPr id="6" name="Rectangle 42"/>
          <p:cNvSpPr txBox="1"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Demonstrating Unions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993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0000FF"/>
                </a:solidFill>
              </a:rPr>
              <a:t>Output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  <a:solidFill>
            <a:schemeClr val="bg1">
              <a:lumMod val="9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 smtClean="0">
                <a:latin typeface="+mj-lt"/>
              </a:rPr>
              <a:t>Put a value in the integer member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 smtClean="0">
                <a:latin typeface="+mj-lt"/>
              </a:rPr>
              <a:t>and print both members.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 err="1" smtClean="0">
                <a:latin typeface="+mj-lt"/>
              </a:rPr>
              <a:t>int</a:t>
            </a:r>
            <a:r>
              <a:rPr lang="en-US" sz="2400" dirty="0" smtClean="0">
                <a:latin typeface="+mj-lt"/>
              </a:rPr>
              <a:t>:   100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 smtClean="0">
                <a:latin typeface="+mj-lt"/>
              </a:rPr>
              <a:t>double: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 smtClean="0">
                <a:latin typeface="+mj-lt"/>
              </a:rPr>
              <a:t>92559592117433136000000000000000000000000000000000000000000000.000000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>
                <a:latin typeface="+mj-lt"/>
              </a:rPr>
              <a:t>Put a value in the floating member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>
                <a:latin typeface="+mj-lt"/>
              </a:rPr>
              <a:t>and print both members.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 err="1">
                <a:latin typeface="+mj-lt"/>
              </a:rPr>
              <a:t>int</a:t>
            </a:r>
            <a:r>
              <a:rPr lang="en-US" sz="2400" dirty="0">
                <a:latin typeface="+mj-lt"/>
              </a:rPr>
              <a:t>:   0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>
                <a:latin typeface="+mj-lt"/>
              </a:rPr>
              <a:t>double:</a:t>
            </a:r>
          </a:p>
          <a:p>
            <a:pPr marL="0" indent="0">
              <a:spcBef>
                <a:spcPct val="0"/>
              </a:spcBef>
              <a:buNone/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 dirty="0">
                <a:latin typeface="+mj-lt"/>
              </a:rPr>
              <a:t>100.000000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4235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Operators</a:t>
            </a:r>
          </a:p>
        </p:txBody>
      </p:sp>
      <p:sp>
        <p:nvSpPr>
          <p:cNvPr id="26628" name="Rectangle 43"/>
          <p:cNvSpPr>
            <a:spLocks noGrp="1" noChangeArrowheads="1"/>
          </p:cNvSpPr>
          <p:nvPr>
            <p:ph idx="1"/>
          </p:nvPr>
        </p:nvSpPr>
        <p:spPr>
          <a:xfrm>
            <a:off x="685800" y="1066800"/>
            <a:ext cx="7772400" cy="1371600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smtClean="0"/>
              <a:t>All data represented internally as sequences of bits</a:t>
            </a:r>
          </a:p>
          <a:p>
            <a:pPr lvl="1" eaLnBrk="1" hangingPunct="1"/>
            <a:r>
              <a:rPr lang="en-US" smtClean="0"/>
              <a:t>Each bit can be either </a:t>
            </a:r>
            <a:r>
              <a:rPr lang="en-US" sz="2000" smtClean="0">
                <a:latin typeface="Lucida Console" pitchFamily="49" charset="0"/>
              </a:rPr>
              <a:t>0</a:t>
            </a:r>
            <a:r>
              <a:rPr lang="en-US" smtClean="0"/>
              <a:t> or </a:t>
            </a:r>
            <a:r>
              <a:rPr lang="en-US" sz="2000" smtClean="0">
                <a:latin typeface="Lucida Console" pitchFamily="49" charset="0"/>
              </a:rPr>
              <a:t>1</a:t>
            </a:r>
            <a:r>
              <a:rPr lang="en-US" smtClean="0"/>
              <a:t> </a:t>
            </a:r>
          </a:p>
          <a:p>
            <a:pPr lvl="1" eaLnBrk="1" hangingPunct="1"/>
            <a:r>
              <a:rPr lang="en-US" smtClean="0"/>
              <a:t>Sequence of 8 bits forms a byte</a:t>
            </a:r>
          </a:p>
        </p:txBody>
      </p:sp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4BDAC433-9496-4C71-8E36-1BCE095D6624}" type="slidenum">
              <a:rPr lang="en-US" sz="1400">
                <a:solidFill>
                  <a:schemeClr val="tx1"/>
                </a:solidFill>
              </a:rPr>
              <a:pPr/>
              <a:t>9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26629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0522393"/>
              </p:ext>
            </p:extLst>
          </p:nvPr>
        </p:nvGraphicFramePr>
        <p:xfrm>
          <a:off x="685800" y="2133600"/>
          <a:ext cx="7543800" cy="4491037"/>
        </p:xfrm>
        <a:graphic>
          <a:graphicData uri="http://schemas.openxmlformats.org/presentationml/2006/ole">
            <p:oleObj spid="_x0000_s3083" name="Document" r:id="rId3" imgW="6315850" imgH="3752443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4090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Example: Bit Manipulation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410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B050"/>
                </a:solidFill>
              </a:rPr>
              <a:t>// Fig. 10.7: fig10_07.c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00B050"/>
                </a:solidFill>
              </a:rPr>
              <a:t>// Displaying an unsigned </a:t>
            </a:r>
            <a:r>
              <a:rPr lang="en-US" sz="2300" dirty="0" err="1">
                <a:solidFill>
                  <a:srgbClr val="00B050"/>
                </a:solidFill>
              </a:rPr>
              <a:t>int</a:t>
            </a:r>
            <a:r>
              <a:rPr lang="en-US" sz="2300" dirty="0">
                <a:solidFill>
                  <a:srgbClr val="00B050"/>
                </a:solidFill>
              </a:rPr>
              <a:t> in bits</a:t>
            </a:r>
          </a:p>
          <a:p>
            <a:pPr marL="0" indent="0">
              <a:buNone/>
            </a:pPr>
            <a:r>
              <a:rPr lang="en-US" sz="2300" dirty="0"/>
              <a:t>#include &lt;</a:t>
            </a:r>
            <a:r>
              <a:rPr lang="en-US" sz="2300" dirty="0" err="1"/>
              <a:t>stdio.h</a:t>
            </a:r>
            <a:r>
              <a:rPr lang="en-US" sz="2300" dirty="0"/>
              <a:t>&gt;</a:t>
            </a:r>
          </a:p>
          <a:p>
            <a:pPr marL="0" indent="0">
              <a:buNone/>
            </a:pPr>
            <a:r>
              <a:rPr lang="en-US" sz="2300" dirty="0"/>
              <a:t> </a:t>
            </a:r>
          </a:p>
          <a:p>
            <a:pPr marL="0" indent="0">
              <a:buNone/>
            </a:pPr>
            <a:r>
              <a:rPr lang="en-US" sz="2300" dirty="0"/>
              <a:t>void </a:t>
            </a:r>
            <a:r>
              <a:rPr lang="en-US" sz="2300" dirty="0" err="1"/>
              <a:t>displayBits</a:t>
            </a:r>
            <a:r>
              <a:rPr lang="en-US" sz="2300" dirty="0"/>
              <a:t>( unsigned </a:t>
            </a:r>
            <a:r>
              <a:rPr lang="en-US" sz="2300" dirty="0" err="1"/>
              <a:t>int</a:t>
            </a:r>
            <a:r>
              <a:rPr lang="en-US" sz="2300" dirty="0"/>
              <a:t> value ); </a:t>
            </a:r>
            <a:r>
              <a:rPr lang="en-US" sz="2300" dirty="0">
                <a:solidFill>
                  <a:srgbClr val="00B050"/>
                </a:solidFill>
              </a:rPr>
              <a:t>// prototype</a:t>
            </a:r>
          </a:p>
          <a:p>
            <a:pPr marL="0" indent="0">
              <a:buNone/>
            </a:pPr>
            <a:r>
              <a:rPr lang="en-US" sz="2300" dirty="0"/>
              <a:t> </a:t>
            </a:r>
          </a:p>
          <a:p>
            <a:pPr marL="0" indent="0">
              <a:buNone/>
            </a:pPr>
            <a:r>
              <a:rPr lang="en-US" sz="2300" dirty="0" err="1"/>
              <a:t>int</a:t>
            </a:r>
            <a:r>
              <a:rPr lang="en-US" sz="2300" dirty="0"/>
              <a:t> main( void )</a:t>
            </a:r>
          </a:p>
          <a:p>
            <a:pPr marL="0" indent="0">
              <a:buNone/>
            </a:pPr>
            <a:r>
              <a:rPr lang="en-US" sz="2300" dirty="0"/>
              <a:t>{ </a:t>
            </a:r>
          </a:p>
          <a:p>
            <a:pPr marL="0" indent="0">
              <a:buNone/>
            </a:pPr>
            <a:r>
              <a:rPr lang="en-US" sz="2300" dirty="0"/>
              <a:t>   unsigned </a:t>
            </a:r>
            <a:r>
              <a:rPr lang="en-US" sz="2300" dirty="0" err="1"/>
              <a:t>int</a:t>
            </a:r>
            <a:r>
              <a:rPr lang="en-US" sz="2300" dirty="0"/>
              <a:t> x; </a:t>
            </a:r>
            <a:r>
              <a:rPr lang="en-US" sz="2300" dirty="0">
                <a:solidFill>
                  <a:srgbClr val="00B050"/>
                </a:solidFill>
              </a:rPr>
              <a:t>// variable to hold user input</a:t>
            </a:r>
          </a:p>
          <a:p>
            <a:pPr marL="0" indent="0">
              <a:buNone/>
            </a:pPr>
            <a:r>
              <a:rPr lang="en-US" sz="2300" dirty="0"/>
              <a:t> </a:t>
            </a:r>
          </a:p>
          <a:p>
            <a:pPr marL="0" indent="0">
              <a:buNone/>
            </a:pPr>
            <a:r>
              <a:rPr lang="en-US" sz="2300" dirty="0"/>
              <a:t>   </a:t>
            </a:r>
            <a:r>
              <a:rPr lang="en-US" sz="2300" dirty="0" err="1"/>
              <a:t>printf</a:t>
            </a:r>
            <a:r>
              <a:rPr lang="en-US" sz="2300" dirty="0"/>
              <a:t>( "%s", "Enter a nonnegative </a:t>
            </a:r>
            <a:r>
              <a:rPr lang="en-US" sz="2300" dirty="0" err="1"/>
              <a:t>int</a:t>
            </a:r>
            <a:r>
              <a:rPr lang="en-US" sz="2300" dirty="0"/>
              <a:t>: " );</a:t>
            </a:r>
          </a:p>
          <a:p>
            <a:pPr marL="0" indent="0">
              <a:buNone/>
            </a:pPr>
            <a:r>
              <a:rPr lang="en-US" sz="2300" dirty="0"/>
              <a:t>   </a:t>
            </a:r>
            <a:r>
              <a:rPr lang="en-US" sz="2300" dirty="0" err="1"/>
              <a:t>scanf</a:t>
            </a:r>
            <a:r>
              <a:rPr lang="en-US" sz="2300" dirty="0"/>
              <a:t>( "%u", &amp;x );</a:t>
            </a:r>
          </a:p>
          <a:p>
            <a:pPr marL="0" indent="0">
              <a:buNone/>
            </a:pPr>
            <a:r>
              <a:rPr lang="en-US" sz="2300" dirty="0"/>
              <a:t> </a:t>
            </a:r>
          </a:p>
          <a:p>
            <a:pPr marL="0" indent="0">
              <a:buNone/>
            </a:pPr>
            <a:r>
              <a:rPr lang="en-US" sz="2300" dirty="0"/>
              <a:t>   </a:t>
            </a:r>
            <a:r>
              <a:rPr lang="en-US" sz="2300" dirty="0" err="1"/>
              <a:t>displayBits</a:t>
            </a:r>
            <a:r>
              <a:rPr lang="en-US" sz="2300" dirty="0"/>
              <a:t>( x );</a:t>
            </a:r>
          </a:p>
          <a:p>
            <a:pPr marL="0" indent="0">
              <a:buNone/>
            </a:pPr>
            <a:r>
              <a:rPr lang="en-US" sz="2300" dirty="0"/>
              <a:t>} </a:t>
            </a:r>
            <a:r>
              <a:rPr lang="en-US" sz="2300" dirty="0">
                <a:solidFill>
                  <a:srgbClr val="00B050"/>
                </a:solidFill>
              </a:rPr>
              <a:t>// end main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00B050"/>
                </a:solidFill>
              </a:rPr>
              <a:t> </a:t>
            </a:r>
          </a:p>
          <a:p>
            <a:pPr marL="0" indent="0">
              <a:buNone/>
            </a:pPr>
            <a:r>
              <a:rPr lang="en-US" sz="2300" dirty="0">
                <a:solidFill>
                  <a:srgbClr val="00B050"/>
                </a:solidFill>
              </a:rPr>
              <a:t>// display bits of an unsigned </a:t>
            </a:r>
            <a:r>
              <a:rPr lang="en-US" sz="2300" dirty="0" err="1">
                <a:solidFill>
                  <a:srgbClr val="00B050"/>
                </a:solidFill>
              </a:rPr>
              <a:t>int</a:t>
            </a:r>
            <a:r>
              <a:rPr lang="en-US" sz="2300" dirty="0">
                <a:solidFill>
                  <a:srgbClr val="00B050"/>
                </a:solidFill>
              </a:rPr>
              <a:t> value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4562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2296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void </a:t>
            </a:r>
            <a:r>
              <a:rPr lang="en-US" sz="2000" dirty="0" err="1"/>
              <a:t>displayBits</a:t>
            </a:r>
            <a:r>
              <a:rPr lang="en-US" sz="2000" dirty="0"/>
              <a:t>( unsigned </a:t>
            </a:r>
            <a:r>
              <a:rPr lang="en-US" sz="2000" dirty="0" err="1"/>
              <a:t>int</a:t>
            </a:r>
            <a:r>
              <a:rPr lang="en-US" sz="2000" dirty="0"/>
              <a:t> value </a:t>
            </a:r>
            <a:r>
              <a:rPr lang="en-US" sz="2000" dirty="0" smtClean="0"/>
              <a:t>) {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c; </a:t>
            </a:r>
            <a:r>
              <a:rPr lang="en-US" sz="2000" dirty="0">
                <a:solidFill>
                  <a:srgbClr val="00B050"/>
                </a:solidFill>
              </a:rPr>
              <a:t>// counter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>
                <a:solidFill>
                  <a:srgbClr val="00B050"/>
                </a:solidFill>
              </a:rPr>
              <a:t>// define </a:t>
            </a:r>
            <a:r>
              <a:rPr lang="en-US" sz="2000" dirty="0" err="1">
                <a:solidFill>
                  <a:srgbClr val="00B050"/>
                </a:solidFill>
              </a:rPr>
              <a:t>displayMask</a:t>
            </a:r>
            <a:r>
              <a:rPr lang="en-US" sz="2000" dirty="0">
                <a:solidFill>
                  <a:srgbClr val="00B050"/>
                </a:solidFill>
              </a:rPr>
              <a:t> and left shift 31 bits</a:t>
            </a:r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displayMask</a:t>
            </a:r>
            <a:r>
              <a:rPr lang="en-US" sz="2000" dirty="0"/>
              <a:t> = 1 &lt;&lt; 31; 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 "%10u = ", value );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>
                <a:solidFill>
                  <a:srgbClr val="00B050"/>
                </a:solidFill>
              </a:rPr>
              <a:t>   </a:t>
            </a:r>
            <a:r>
              <a:rPr lang="en-US" sz="2000" dirty="0">
                <a:solidFill>
                  <a:srgbClr val="00B050"/>
                </a:solidFill>
              </a:rPr>
              <a:t>// loop through bits </a:t>
            </a:r>
          </a:p>
          <a:p>
            <a:pPr marL="0" indent="0">
              <a:buNone/>
            </a:pPr>
            <a:r>
              <a:rPr lang="en-US" sz="2000" dirty="0"/>
              <a:t>   for ( c = 1; c &lt;= 32; ++c ) { 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putchar</a:t>
            </a:r>
            <a:r>
              <a:rPr lang="en-US" sz="2000" dirty="0"/>
              <a:t>( value &amp; </a:t>
            </a:r>
            <a:r>
              <a:rPr lang="en-US" sz="2000" dirty="0" err="1"/>
              <a:t>displayMask</a:t>
            </a:r>
            <a:r>
              <a:rPr lang="en-US" sz="2000" dirty="0"/>
              <a:t> ? '1' : '0' );</a:t>
            </a:r>
          </a:p>
          <a:p>
            <a:pPr marL="0" indent="0">
              <a:buNone/>
            </a:pPr>
            <a:r>
              <a:rPr lang="en-US" sz="2000" dirty="0"/>
              <a:t>      value &lt;&lt;= 1; </a:t>
            </a:r>
            <a:r>
              <a:rPr lang="en-US" sz="2000" dirty="0">
                <a:solidFill>
                  <a:srgbClr val="00B050"/>
                </a:solidFill>
              </a:rPr>
              <a:t>// shift value left by 1      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   </a:t>
            </a:r>
            <a:r>
              <a:rPr lang="en-US" sz="2000" dirty="0"/>
              <a:t>if ( c % 8 == 0 ) { </a:t>
            </a:r>
            <a:r>
              <a:rPr lang="en-US" sz="2000" dirty="0">
                <a:solidFill>
                  <a:srgbClr val="00B050"/>
                </a:solidFill>
              </a:rPr>
              <a:t>// output space after 8 bits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dirty="0" err="1"/>
              <a:t>putchar</a:t>
            </a:r>
            <a:r>
              <a:rPr lang="en-US" sz="2000" dirty="0"/>
              <a:t>( ' ' );</a:t>
            </a:r>
          </a:p>
          <a:p>
            <a:pPr marL="0" indent="0">
              <a:buNone/>
            </a:pPr>
            <a:r>
              <a:rPr lang="en-US" sz="2000" dirty="0"/>
              <a:t>      } </a:t>
            </a:r>
            <a:r>
              <a:rPr lang="en-US" sz="2000" dirty="0">
                <a:solidFill>
                  <a:srgbClr val="00B050"/>
                </a:solidFill>
              </a:rPr>
              <a:t>// end if</a:t>
            </a:r>
          </a:p>
          <a:p>
            <a:pPr marL="0" indent="0">
              <a:buNone/>
            </a:pPr>
            <a:r>
              <a:rPr lang="en-US" sz="2000" dirty="0"/>
              <a:t>   } </a:t>
            </a:r>
            <a:r>
              <a:rPr lang="en-US" sz="2000" dirty="0">
                <a:solidFill>
                  <a:srgbClr val="00B050"/>
                </a:solidFill>
              </a:rPr>
              <a:t>// end for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 err="1"/>
              <a:t>putchar</a:t>
            </a:r>
            <a:r>
              <a:rPr lang="en-US" sz="2000" dirty="0"/>
              <a:t>( '\n' );</a:t>
            </a:r>
          </a:p>
          <a:p>
            <a:pPr marL="0" indent="0">
              <a:buNone/>
            </a:pPr>
            <a:r>
              <a:rPr lang="en-US" sz="2000" dirty="0"/>
              <a:t>} </a:t>
            </a:r>
            <a:r>
              <a:rPr lang="en-US" sz="2000" dirty="0">
                <a:solidFill>
                  <a:srgbClr val="00B050"/>
                </a:solidFill>
              </a:rPr>
              <a:t>// end function </a:t>
            </a:r>
            <a:r>
              <a:rPr lang="en-US" sz="2000" dirty="0" err="1">
                <a:solidFill>
                  <a:srgbClr val="00B050"/>
                </a:solidFill>
              </a:rPr>
              <a:t>displayBits</a:t>
            </a:r>
            <a:endParaRPr lang="en-US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Example: Bit Manipulation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091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Operators</a:t>
            </a:r>
          </a:p>
        </p:txBody>
      </p:sp>
      <p:sp>
        <p:nvSpPr>
          <p:cNvPr id="296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0FAF69FE-0DB6-4FA4-BD37-0F8F32DE3AE3}" type="slidenum">
              <a:rPr lang="en-US" sz="1400">
                <a:solidFill>
                  <a:schemeClr val="tx1"/>
                </a:solidFill>
              </a:rPr>
              <a:pPr/>
              <a:t>12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297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55661807"/>
              </p:ext>
            </p:extLst>
          </p:nvPr>
        </p:nvGraphicFramePr>
        <p:xfrm>
          <a:off x="685800" y="1371600"/>
          <a:ext cx="7691438" cy="4914900"/>
        </p:xfrm>
        <a:graphic>
          <a:graphicData uri="http://schemas.openxmlformats.org/presentationml/2006/ole">
            <p:oleObj spid="_x0000_s6156" name="Document" r:id="rId3" imgW="6002802" imgH="3836046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7239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Operators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A54D395E-C0B5-4CE2-A88B-7666D344839B}" type="slidenum">
              <a:rPr lang="en-US" sz="1400">
                <a:solidFill>
                  <a:schemeClr val="tx1"/>
                </a:solidFill>
              </a:rPr>
              <a:pPr/>
              <a:t>13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692150" y="1371600"/>
          <a:ext cx="7732713" cy="3640138"/>
        </p:xfrm>
        <a:graphic>
          <a:graphicData uri="http://schemas.openxmlformats.org/presentationml/2006/ole">
            <p:oleObj spid="_x0000_s33797" name="Document" r:id="rId3" imgW="6187440" imgH="2913888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3751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Operators</a:t>
            </a:r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1B49F79B-A3C5-43B9-8F68-1B15DADEED79}" type="slidenum">
              <a:rPr lang="en-US" sz="1400">
                <a:solidFill>
                  <a:schemeClr val="tx1"/>
                </a:solidFill>
              </a:rPr>
              <a:pPr/>
              <a:t>14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692150" y="1371600"/>
          <a:ext cx="7675563" cy="5103813"/>
        </p:xfrm>
        <a:graphic>
          <a:graphicData uri="http://schemas.openxmlformats.org/presentationml/2006/ole">
            <p:oleObj spid="_x0000_s34821" name="Document" r:id="rId3" imgW="6144768" imgH="4085844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991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867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// Fig. 10.9: fig10_09.c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// Using the bitwise AND, bitwise inclusive OR, bitwise</a:t>
            </a:r>
          </a:p>
          <a:p>
            <a:pPr marL="0" indent="0">
              <a:buNone/>
            </a:pPr>
            <a:r>
              <a:rPr lang="en-US" sz="1600" b="1" dirty="0">
                <a:solidFill>
                  <a:srgbClr val="00B050"/>
                </a:solidFill>
              </a:rPr>
              <a:t>// exclusive OR and bitwise complement operators</a:t>
            </a:r>
          </a:p>
          <a:p>
            <a:pPr marL="0" indent="0">
              <a:buNone/>
            </a:pPr>
            <a:r>
              <a:rPr lang="en-US" sz="1600" dirty="0"/>
              <a:t>#include &lt;</a:t>
            </a:r>
            <a:r>
              <a:rPr lang="en-US" sz="1600" dirty="0" err="1"/>
              <a:t>stdio.h</a:t>
            </a:r>
            <a:r>
              <a:rPr lang="en-US" sz="1600" dirty="0"/>
              <a:t>&gt;</a:t>
            </a:r>
          </a:p>
          <a:p>
            <a:pPr marL="0" indent="0">
              <a:buNone/>
            </a:pPr>
            <a:r>
              <a:rPr lang="en-US" sz="1600" dirty="0"/>
              <a:t> </a:t>
            </a:r>
            <a:r>
              <a:rPr lang="en-US" sz="1600" dirty="0" smtClean="0"/>
              <a:t>void </a:t>
            </a:r>
            <a:r>
              <a:rPr lang="en-US" sz="1600" dirty="0" err="1"/>
              <a:t>displayBits</a:t>
            </a:r>
            <a:r>
              <a:rPr lang="en-US" sz="1600" dirty="0"/>
              <a:t>( unsigned </a:t>
            </a:r>
            <a:r>
              <a:rPr lang="en-US" sz="1600" dirty="0" err="1"/>
              <a:t>int</a:t>
            </a:r>
            <a:r>
              <a:rPr lang="en-US" sz="1600" dirty="0"/>
              <a:t> value ); // prototype</a:t>
            </a:r>
          </a:p>
          <a:p>
            <a:pPr marL="0" indent="0">
              <a:buNone/>
            </a:pPr>
            <a:r>
              <a:rPr lang="en-US" sz="1600" dirty="0"/>
              <a:t> 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/>
              <a:t>main( void )</a:t>
            </a:r>
          </a:p>
          <a:p>
            <a:pPr marL="0" indent="0">
              <a:buNone/>
            </a:pPr>
            <a:r>
              <a:rPr lang="en-US" sz="1600" dirty="0"/>
              <a:t>{ </a:t>
            </a:r>
          </a:p>
          <a:p>
            <a:pPr marL="0" indent="0">
              <a:buNone/>
            </a:pPr>
            <a:r>
              <a:rPr lang="en-US" sz="1600" dirty="0"/>
              <a:t>   unsigned </a:t>
            </a:r>
            <a:r>
              <a:rPr lang="en-US" sz="1600" dirty="0" err="1"/>
              <a:t>int</a:t>
            </a:r>
            <a:r>
              <a:rPr lang="en-US" sz="1600" dirty="0"/>
              <a:t> number1; </a:t>
            </a:r>
          </a:p>
          <a:p>
            <a:pPr marL="0" indent="0">
              <a:buNone/>
            </a:pPr>
            <a:r>
              <a:rPr lang="en-US" sz="1600" dirty="0"/>
              <a:t>   unsigned </a:t>
            </a:r>
            <a:r>
              <a:rPr lang="en-US" sz="1600" dirty="0" err="1"/>
              <a:t>int</a:t>
            </a:r>
            <a:r>
              <a:rPr lang="en-US" sz="1600" dirty="0"/>
              <a:t> number2; </a:t>
            </a:r>
          </a:p>
          <a:p>
            <a:pPr marL="0" indent="0">
              <a:buNone/>
            </a:pPr>
            <a:r>
              <a:rPr lang="en-US" sz="1600" dirty="0"/>
              <a:t>   unsigned </a:t>
            </a:r>
            <a:r>
              <a:rPr lang="en-US" sz="1600" dirty="0" err="1"/>
              <a:t>int</a:t>
            </a:r>
            <a:r>
              <a:rPr lang="en-US" sz="1600" dirty="0"/>
              <a:t> mask;    </a:t>
            </a:r>
          </a:p>
          <a:p>
            <a:pPr marL="0" indent="0">
              <a:buNone/>
            </a:pPr>
            <a:r>
              <a:rPr lang="en-US" sz="1600" dirty="0"/>
              <a:t>   unsigned </a:t>
            </a: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setBits</a:t>
            </a:r>
            <a:r>
              <a:rPr lang="en-US" sz="1600" dirty="0"/>
              <a:t>;</a:t>
            </a:r>
          </a:p>
          <a:p>
            <a:pPr marL="0" indent="0">
              <a:buNone/>
            </a:pPr>
            <a:r>
              <a:rPr lang="en-US" sz="1600" dirty="0"/>
              <a:t> </a:t>
            </a:r>
            <a:r>
              <a:rPr lang="en-US" sz="1600" dirty="0" smtClean="0">
                <a:solidFill>
                  <a:srgbClr val="00B050"/>
                </a:solidFill>
              </a:rPr>
              <a:t>  </a:t>
            </a:r>
            <a:r>
              <a:rPr lang="en-US" sz="1600" dirty="0">
                <a:solidFill>
                  <a:srgbClr val="00B050"/>
                </a:solidFill>
              </a:rPr>
              <a:t>// demonstrate bitwise AND (&amp;)</a:t>
            </a:r>
          </a:p>
          <a:p>
            <a:pPr marL="0" indent="0">
              <a:buNone/>
            </a:pPr>
            <a:r>
              <a:rPr lang="en-US" sz="1600" dirty="0"/>
              <a:t>   number1 = 65535;</a:t>
            </a:r>
          </a:p>
          <a:p>
            <a:pPr marL="0" indent="0">
              <a:buNone/>
            </a:pPr>
            <a:r>
              <a:rPr lang="en-US" sz="1600" dirty="0"/>
              <a:t>   mask = 1;</a:t>
            </a:r>
          </a:p>
          <a:p>
            <a:pPr marL="0" indent="0">
              <a:buNone/>
            </a:pPr>
            <a:r>
              <a:rPr lang="en-US" sz="1600" dirty="0"/>
              <a:t>   puts( "The result of combining the following" );</a:t>
            </a:r>
          </a:p>
          <a:p>
            <a:pPr marL="0" indent="0">
              <a:buNone/>
            </a:pPr>
            <a:r>
              <a:rPr lang="en-US" sz="1600" dirty="0"/>
              <a:t>   </a:t>
            </a:r>
            <a:r>
              <a:rPr lang="en-US" sz="1600" dirty="0" err="1"/>
              <a:t>displayBits</a:t>
            </a:r>
            <a:r>
              <a:rPr lang="en-US" sz="1600" dirty="0"/>
              <a:t>( number1 );</a:t>
            </a:r>
          </a:p>
          <a:p>
            <a:pPr marL="0" indent="0">
              <a:buNone/>
            </a:pPr>
            <a:r>
              <a:rPr lang="en-US" sz="1600" dirty="0"/>
              <a:t>   </a:t>
            </a:r>
            <a:r>
              <a:rPr lang="en-US" sz="1600" dirty="0" err="1"/>
              <a:t>displayBits</a:t>
            </a:r>
            <a:r>
              <a:rPr lang="en-US" sz="1600" dirty="0"/>
              <a:t>( mask );</a:t>
            </a:r>
          </a:p>
          <a:p>
            <a:pPr marL="0" indent="0">
              <a:buNone/>
            </a:pPr>
            <a:r>
              <a:rPr lang="en-US" sz="1600" dirty="0"/>
              <a:t>   puts( "using the bitwise AND operator &amp; is" );</a:t>
            </a:r>
          </a:p>
          <a:p>
            <a:pPr marL="0" indent="0">
              <a:buNone/>
            </a:pPr>
            <a:r>
              <a:rPr lang="en-US" sz="1600" dirty="0"/>
              <a:t>   </a:t>
            </a:r>
            <a:r>
              <a:rPr lang="en-US" sz="1600" dirty="0" err="1"/>
              <a:t>displayBits</a:t>
            </a:r>
            <a:r>
              <a:rPr lang="en-US" sz="1600" dirty="0"/>
              <a:t>( number1 &amp; mask );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5635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</a:t>
            </a:r>
            <a:r>
              <a:rPr lang="en-US" sz="3200" dirty="0" smtClean="0">
                <a:solidFill>
                  <a:srgbClr val="0000FF"/>
                </a:solidFill>
              </a:rPr>
              <a:t>AND (&amp;) OR ( | ) exclusive or ( ^ 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128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2296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</a:rPr>
              <a:t>// demonstrate bitwise inclusive OR (|)</a:t>
            </a:r>
          </a:p>
          <a:p>
            <a:pPr marL="0" indent="0">
              <a:buNone/>
            </a:pPr>
            <a:r>
              <a:rPr lang="en-US" sz="2000" dirty="0"/>
              <a:t>   number1 = 15;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setBits</a:t>
            </a:r>
            <a:r>
              <a:rPr lang="en-US" sz="2000" dirty="0"/>
              <a:t> = 241;</a:t>
            </a:r>
          </a:p>
          <a:p>
            <a:pPr marL="0" indent="0">
              <a:buNone/>
            </a:pPr>
            <a:r>
              <a:rPr lang="en-US" sz="2000" dirty="0"/>
              <a:t>   puts( "\</a:t>
            </a:r>
            <a:r>
              <a:rPr lang="en-US" sz="2000" dirty="0" err="1"/>
              <a:t>nThe</a:t>
            </a:r>
            <a:r>
              <a:rPr lang="en-US" sz="2000" dirty="0"/>
              <a:t> result of combining the following" );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displayBits</a:t>
            </a:r>
            <a:r>
              <a:rPr lang="en-US" sz="2000" dirty="0"/>
              <a:t>( number1 );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displayBits</a:t>
            </a:r>
            <a:r>
              <a:rPr lang="en-US" sz="2000" dirty="0"/>
              <a:t>( </a:t>
            </a:r>
            <a:r>
              <a:rPr lang="en-US" sz="2000" dirty="0" err="1"/>
              <a:t>setBits</a:t>
            </a:r>
            <a:r>
              <a:rPr lang="en-US" sz="2000" dirty="0"/>
              <a:t> );</a:t>
            </a:r>
          </a:p>
          <a:p>
            <a:pPr marL="0" indent="0">
              <a:buNone/>
            </a:pPr>
            <a:r>
              <a:rPr lang="en-US" sz="2000" dirty="0"/>
              <a:t>   puts( "using the bitwise inclusive OR operator | is" );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displayBits</a:t>
            </a:r>
            <a:r>
              <a:rPr lang="en-US" sz="2000" dirty="0"/>
              <a:t>( number1 | </a:t>
            </a:r>
            <a:r>
              <a:rPr lang="en-US" sz="2000" dirty="0" err="1"/>
              <a:t>setBits</a:t>
            </a:r>
            <a:r>
              <a:rPr lang="en-US" sz="2000" dirty="0"/>
              <a:t> );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>
                <a:solidFill>
                  <a:srgbClr val="00B050"/>
                </a:solidFill>
              </a:rPr>
              <a:t>// demonstrate bitwise exclusive OR (^)</a:t>
            </a:r>
          </a:p>
          <a:p>
            <a:pPr marL="0" indent="0">
              <a:buNone/>
            </a:pPr>
            <a:r>
              <a:rPr lang="en-US" sz="2000" dirty="0"/>
              <a:t>   number1 = 139;</a:t>
            </a:r>
          </a:p>
          <a:p>
            <a:pPr marL="0" indent="0">
              <a:buNone/>
            </a:pPr>
            <a:r>
              <a:rPr lang="en-US" sz="2000" dirty="0"/>
              <a:t>   number2 = 199;</a:t>
            </a:r>
          </a:p>
          <a:p>
            <a:pPr marL="0" indent="0">
              <a:buNone/>
            </a:pPr>
            <a:r>
              <a:rPr lang="en-US" sz="2000" dirty="0"/>
              <a:t>   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5635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</a:t>
            </a:r>
            <a:r>
              <a:rPr lang="en-US" sz="3200" dirty="0" smtClean="0">
                <a:solidFill>
                  <a:srgbClr val="0000FF"/>
                </a:solidFill>
              </a:rPr>
              <a:t>AND (&amp;) OR ( | ) exclusive or ( ^ 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2142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2296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puts( "\</a:t>
            </a:r>
            <a:r>
              <a:rPr lang="en-US" sz="2000" dirty="0" err="1" smtClean="0"/>
              <a:t>nThe</a:t>
            </a:r>
            <a:r>
              <a:rPr lang="en-US" sz="2000" dirty="0" smtClean="0"/>
              <a:t> result of combining the following" );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displayBits</a:t>
            </a:r>
            <a:r>
              <a:rPr lang="en-US" sz="2000" dirty="0" smtClean="0"/>
              <a:t>( number1 );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displayBits</a:t>
            </a:r>
            <a:r>
              <a:rPr lang="en-US" sz="2000" dirty="0" smtClean="0"/>
              <a:t>( number2 );</a:t>
            </a:r>
          </a:p>
          <a:p>
            <a:pPr marL="0" indent="0">
              <a:buNone/>
            </a:pPr>
            <a:r>
              <a:rPr lang="en-US" sz="2000" dirty="0" smtClean="0"/>
              <a:t>   puts( "using the bitwise exclusive OR operator ^ is" );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displayBits</a:t>
            </a:r>
            <a:r>
              <a:rPr lang="en-US" sz="2000" dirty="0" smtClean="0"/>
              <a:t>( number1 ^ number2 );</a:t>
            </a:r>
          </a:p>
          <a:p>
            <a:pPr marL="0" indent="0">
              <a:buNone/>
            </a:pPr>
            <a:r>
              <a:rPr lang="en-US" sz="2000" dirty="0" smtClean="0"/>
              <a:t> </a:t>
            </a:r>
            <a:r>
              <a:rPr lang="en-US" sz="2000" dirty="0" smtClean="0">
                <a:solidFill>
                  <a:srgbClr val="00B050"/>
                </a:solidFill>
              </a:rPr>
              <a:t>   // demonstrate bitwise complement (~)</a:t>
            </a:r>
          </a:p>
          <a:p>
            <a:pPr marL="0" indent="0">
              <a:buNone/>
            </a:pPr>
            <a:r>
              <a:rPr lang="en-US" sz="2000" dirty="0" smtClean="0"/>
              <a:t>   number1 = 21845;</a:t>
            </a:r>
          </a:p>
          <a:p>
            <a:pPr marL="0" indent="0">
              <a:buNone/>
            </a:pPr>
            <a:r>
              <a:rPr lang="en-US" sz="2000" dirty="0" smtClean="0"/>
              <a:t>   puts( "\</a:t>
            </a:r>
            <a:r>
              <a:rPr lang="en-US" sz="2000" dirty="0" err="1" smtClean="0"/>
              <a:t>nThe</a:t>
            </a:r>
            <a:r>
              <a:rPr lang="en-US" sz="2000" dirty="0" smtClean="0"/>
              <a:t> one's complement of" );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displayBits</a:t>
            </a:r>
            <a:r>
              <a:rPr lang="en-US" sz="2000" dirty="0" smtClean="0"/>
              <a:t>( number1 );</a:t>
            </a:r>
          </a:p>
          <a:p>
            <a:pPr marL="0" indent="0">
              <a:buNone/>
            </a:pPr>
            <a:r>
              <a:rPr lang="en-US" sz="2000" dirty="0" smtClean="0"/>
              <a:t>   puts( "is" );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  <a:r>
              <a:rPr lang="en-US" sz="2000" dirty="0" err="1" smtClean="0"/>
              <a:t>displayBits</a:t>
            </a:r>
            <a:r>
              <a:rPr lang="en-US" sz="2000" dirty="0" smtClean="0"/>
              <a:t>( ~number1 );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B050"/>
                </a:solidFill>
              </a:rPr>
              <a:t>} // end main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5635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</a:t>
            </a:r>
            <a:r>
              <a:rPr lang="en-US" sz="3200" dirty="0" smtClean="0">
                <a:solidFill>
                  <a:srgbClr val="0000FF"/>
                </a:solidFill>
              </a:rPr>
              <a:t>AND (&amp;) OR ( | ) exclusive or ( ^ 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3207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229600" cy="5943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</a:rPr>
              <a:t>// display bits of an unsigned </a:t>
            </a:r>
            <a:r>
              <a:rPr lang="en-US" sz="2000" dirty="0" err="1">
                <a:solidFill>
                  <a:srgbClr val="00B050"/>
                </a:solidFill>
              </a:rPr>
              <a:t>int</a:t>
            </a:r>
            <a:r>
              <a:rPr lang="en-US" sz="2000" dirty="0">
                <a:solidFill>
                  <a:srgbClr val="00B050"/>
                </a:solidFill>
              </a:rPr>
              <a:t> value</a:t>
            </a:r>
          </a:p>
          <a:p>
            <a:pPr marL="0" indent="0">
              <a:buNone/>
            </a:pPr>
            <a:r>
              <a:rPr lang="en-US" sz="2000" dirty="0"/>
              <a:t>void </a:t>
            </a:r>
            <a:r>
              <a:rPr lang="en-US" sz="2000" dirty="0" err="1"/>
              <a:t>displayBits</a:t>
            </a:r>
            <a:r>
              <a:rPr lang="en-US" sz="2000" dirty="0"/>
              <a:t>( unsigned </a:t>
            </a:r>
            <a:r>
              <a:rPr lang="en-US" sz="2000" dirty="0" err="1"/>
              <a:t>int</a:t>
            </a:r>
            <a:r>
              <a:rPr lang="en-US" sz="2000" dirty="0"/>
              <a:t> value </a:t>
            </a:r>
            <a:r>
              <a:rPr lang="en-US" sz="2000" dirty="0" smtClean="0"/>
              <a:t>) {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c; // counter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>
                <a:solidFill>
                  <a:srgbClr val="00B050"/>
                </a:solidFill>
              </a:rPr>
              <a:t>// declare </a:t>
            </a:r>
            <a:r>
              <a:rPr lang="en-US" sz="2000" dirty="0" err="1">
                <a:solidFill>
                  <a:srgbClr val="00B050"/>
                </a:solidFill>
              </a:rPr>
              <a:t>displayMask</a:t>
            </a:r>
            <a:r>
              <a:rPr lang="en-US" sz="2000" dirty="0">
                <a:solidFill>
                  <a:srgbClr val="00B050"/>
                </a:solidFill>
              </a:rPr>
              <a:t> and left shift 31 bits</a:t>
            </a:r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displayMask</a:t>
            </a:r>
            <a:r>
              <a:rPr lang="en-US" sz="2000" dirty="0"/>
              <a:t> = 1 &lt;&lt; 31;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 err="1"/>
              <a:t>printf</a:t>
            </a:r>
            <a:r>
              <a:rPr lang="en-US" sz="2000" dirty="0"/>
              <a:t>( "%10u = ", value );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>
                <a:solidFill>
                  <a:srgbClr val="00B050"/>
                </a:solidFill>
              </a:rPr>
              <a:t>   </a:t>
            </a:r>
            <a:r>
              <a:rPr lang="en-US" sz="2000" dirty="0">
                <a:solidFill>
                  <a:srgbClr val="00B050"/>
                </a:solidFill>
              </a:rPr>
              <a:t>// loop through bits</a:t>
            </a:r>
          </a:p>
          <a:p>
            <a:pPr marL="0" indent="0">
              <a:buNone/>
            </a:pPr>
            <a:r>
              <a:rPr lang="en-US" sz="2000" dirty="0"/>
              <a:t>   for ( c = 1; c &lt;= 32; ++c ) { 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putchar</a:t>
            </a:r>
            <a:r>
              <a:rPr lang="en-US" sz="2000" dirty="0"/>
              <a:t>( value &amp; </a:t>
            </a:r>
            <a:r>
              <a:rPr lang="en-US" sz="2000" dirty="0" err="1"/>
              <a:t>displayMask</a:t>
            </a:r>
            <a:r>
              <a:rPr lang="en-US" sz="2000" dirty="0"/>
              <a:t> ? '1' : '0' );</a:t>
            </a:r>
          </a:p>
          <a:p>
            <a:pPr marL="0" indent="0">
              <a:buNone/>
            </a:pPr>
            <a:r>
              <a:rPr lang="en-US" sz="2000" dirty="0"/>
              <a:t>      value &lt;&lt;= 1; // shift value left by 1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   </a:t>
            </a:r>
            <a:r>
              <a:rPr lang="en-US" sz="2000" dirty="0"/>
              <a:t>if ( c % 8 == 0 ) { // output a space after 8 bits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dirty="0" err="1"/>
              <a:t>putchar</a:t>
            </a:r>
            <a:r>
              <a:rPr lang="en-US" sz="2000" dirty="0"/>
              <a:t>( ' ' );</a:t>
            </a:r>
          </a:p>
          <a:p>
            <a:pPr marL="0" indent="0">
              <a:buNone/>
            </a:pPr>
            <a:r>
              <a:rPr lang="en-US" sz="2000" dirty="0"/>
              <a:t>      } // end if</a:t>
            </a:r>
          </a:p>
          <a:p>
            <a:pPr marL="0" indent="0">
              <a:buNone/>
            </a:pPr>
            <a:r>
              <a:rPr lang="en-US" sz="2000" dirty="0"/>
              <a:t>   } // end for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   </a:t>
            </a:r>
            <a:r>
              <a:rPr lang="en-US" sz="2000" dirty="0" err="1"/>
              <a:t>putchar</a:t>
            </a:r>
            <a:r>
              <a:rPr lang="en-US" sz="2000" dirty="0"/>
              <a:t>( '\n' );</a:t>
            </a:r>
          </a:p>
          <a:p>
            <a:pPr marL="0" indent="0">
              <a:buNone/>
            </a:pPr>
            <a:r>
              <a:rPr lang="en-US" sz="2000" dirty="0"/>
              <a:t>} </a:t>
            </a:r>
            <a:r>
              <a:rPr lang="en-US" sz="2000" dirty="0">
                <a:solidFill>
                  <a:srgbClr val="00B050"/>
                </a:solidFill>
              </a:rPr>
              <a:t>// end function </a:t>
            </a:r>
            <a:r>
              <a:rPr lang="en-US" sz="2000" dirty="0" err="1">
                <a:solidFill>
                  <a:srgbClr val="00B050"/>
                </a:solidFill>
              </a:rPr>
              <a:t>displayBits</a:t>
            </a:r>
            <a:endParaRPr lang="en-US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56356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</a:t>
            </a:r>
            <a:r>
              <a:rPr lang="en-US" sz="3200" dirty="0" smtClean="0">
                <a:solidFill>
                  <a:srgbClr val="0000FF"/>
                </a:solidFill>
              </a:rPr>
              <a:t>AND (&amp;) OR ( | ) exclusive or ( ^ 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6624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3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216F1AC7-2DFB-4D34-AAA6-C2337618BF5A}" type="slidenum">
              <a:rPr lang="en-US" sz="1400"/>
              <a:pPr/>
              <a:t>19</a:t>
            </a:fld>
            <a:endParaRPr lang="en-US" sz="140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81000" y="381000"/>
            <a:ext cx="8153400" cy="6248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result of combining the following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65535 = 00000000 00000000 11111111 11111111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1 = 00000000 00000000 00000000 00000001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bitwise AND operator &amp;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 1 = 00000000 00000000 00000000 00000001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result of combining the following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15 = 00000000 00000000 00000000 00001111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241 = 00000000 00000000 00000000 11110001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bitwise inclusive OR operator |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255 = 00000000 00000000 00000000 11111111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result of combining the following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139 = 00000000 00000000 00000000 10001011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199 = 00000000 00000000 00000000 11000111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using the bitwise exclusive OR operator ^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   76 = 00000000 00000000 00000000 01001100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one's complement of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    21845 = 00000000 00000000 01010101 01010101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4294945450 = 11111111 11111111 10101010 10101010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-4916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Output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798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229600" cy="6019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</a:rPr>
              <a:t>// Fig. 10.13: fig10_13.c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</a:rPr>
              <a:t>// Using the bitwise shift operators</a:t>
            </a:r>
          </a:p>
          <a:p>
            <a:pPr marL="0" indent="0">
              <a:buNone/>
            </a:pPr>
            <a:r>
              <a:rPr lang="en-US" sz="1800" dirty="0"/>
              <a:t>#include &lt;</a:t>
            </a:r>
            <a:r>
              <a:rPr lang="en-US" sz="1800" dirty="0" err="1"/>
              <a:t>stdio.h</a:t>
            </a:r>
            <a:r>
              <a:rPr lang="en-US" sz="1800" dirty="0"/>
              <a:t>&gt;</a:t>
            </a:r>
          </a:p>
          <a:p>
            <a:pPr marL="0" indent="0">
              <a:buNone/>
            </a:pPr>
            <a:r>
              <a:rPr lang="en-US" sz="1800" dirty="0"/>
              <a:t> </a:t>
            </a:r>
            <a:r>
              <a:rPr lang="en-US" sz="1800" dirty="0" smtClean="0"/>
              <a:t>void </a:t>
            </a:r>
            <a:r>
              <a:rPr lang="en-US" sz="1800" dirty="0" err="1"/>
              <a:t>displayBits</a:t>
            </a:r>
            <a:r>
              <a:rPr lang="en-US" sz="1800" dirty="0"/>
              <a:t>( unsigned </a:t>
            </a:r>
            <a:r>
              <a:rPr lang="en-US" sz="1800" dirty="0" err="1"/>
              <a:t>int</a:t>
            </a:r>
            <a:r>
              <a:rPr lang="en-US" sz="1800" dirty="0"/>
              <a:t> value ); // prototype</a:t>
            </a:r>
          </a:p>
          <a:p>
            <a:pPr marL="0" indent="0">
              <a:buNone/>
            </a:pPr>
            <a:r>
              <a:rPr lang="en-US" sz="1800" dirty="0"/>
              <a:t> 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/>
              <a:t>main( void )</a:t>
            </a:r>
          </a:p>
          <a:p>
            <a:pPr marL="0" indent="0">
              <a:buNone/>
            </a:pPr>
            <a:r>
              <a:rPr lang="en-US" sz="1800" dirty="0"/>
              <a:t>{ </a:t>
            </a:r>
          </a:p>
          <a:p>
            <a:pPr marL="0" indent="0">
              <a:buNone/>
            </a:pPr>
            <a:r>
              <a:rPr lang="en-US" sz="1800" dirty="0"/>
              <a:t>   unsigned </a:t>
            </a:r>
            <a:r>
              <a:rPr lang="en-US" sz="1800" dirty="0" err="1"/>
              <a:t>int</a:t>
            </a:r>
            <a:r>
              <a:rPr lang="en-US" sz="1800" dirty="0"/>
              <a:t> number1 = 960; // initialize number1</a:t>
            </a:r>
          </a:p>
          <a:p>
            <a:pPr marL="0" indent="0">
              <a:buNone/>
            </a:pPr>
            <a:r>
              <a:rPr lang="en-US" sz="1800" dirty="0"/>
              <a:t> </a:t>
            </a:r>
            <a:r>
              <a:rPr lang="en-US" sz="1800" dirty="0" smtClean="0"/>
              <a:t>   </a:t>
            </a:r>
            <a:r>
              <a:rPr lang="en-US" sz="1800" dirty="0">
                <a:solidFill>
                  <a:srgbClr val="00B050"/>
                </a:solidFill>
              </a:rPr>
              <a:t>// demonstrate bitwise left shift</a:t>
            </a:r>
          </a:p>
          <a:p>
            <a:pPr marL="0" indent="0">
              <a:buNone/>
            </a:pPr>
            <a:r>
              <a:rPr lang="en-US" sz="1800" dirty="0"/>
              <a:t>   puts( "\</a:t>
            </a:r>
            <a:r>
              <a:rPr lang="en-US" sz="1800" dirty="0" err="1"/>
              <a:t>nThe</a:t>
            </a:r>
            <a:r>
              <a:rPr lang="en-US" sz="1800" dirty="0"/>
              <a:t> result of left shifting" );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displayBits</a:t>
            </a:r>
            <a:r>
              <a:rPr lang="en-US" sz="1800" dirty="0"/>
              <a:t>( number1 );</a:t>
            </a:r>
          </a:p>
          <a:p>
            <a:pPr marL="0" indent="0">
              <a:buNone/>
            </a:pPr>
            <a:r>
              <a:rPr lang="en-US" sz="1800" dirty="0"/>
              <a:t>   puts( "8 bit positions using the left shift operator &lt;&lt; is" );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displayBits</a:t>
            </a:r>
            <a:r>
              <a:rPr lang="en-US" sz="1800" dirty="0"/>
              <a:t>( number1 &lt;&lt; 8 );</a:t>
            </a:r>
          </a:p>
          <a:p>
            <a:pPr marL="0" indent="0">
              <a:buNone/>
            </a:pPr>
            <a:r>
              <a:rPr lang="en-US" sz="1800" dirty="0"/>
              <a:t> </a:t>
            </a:r>
            <a:r>
              <a:rPr lang="en-US" sz="1800" dirty="0" smtClean="0">
                <a:solidFill>
                  <a:srgbClr val="00B050"/>
                </a:solidFill>
              </a:rPr>
              <a:t>   </a:t>
            </a:r>
            <a:r>
              <a:rPr lang="en-US" sz="1800" dirty="0">
                <a:solidFill>
                  <a:srgbClr val="00B050"/>
                </a:solidFill>
              </a:rPr>
              <a:t>// demonstrate bitwise right shift</a:t>
            </a:r>
          </a:p>
          <a:p>
            <a:pPr marL="0" indent="0">
              <a:buNone/>
            </a:pPr>
            <a:r>
              <a:rPr lang="en-US" sz="1800" dirty="0"/>
              <a:t>   puts( "\</a:t>
            </a:r>
            <a:r>
              <a:rPr lang="en-US" sz="1800" dirty="0" err="1"/>
              <a:t>nThe</a:t>
            </a:r>
            <a:r>
              <a:rPr lang="en-US" sz="1800" dirty="0"/>
              <a:t> result of right shifting" );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displayBits</a:t>
            </a:r>
            <a:r>
              <a:rPr lang="en-US" sz="1800" dirty="0"/>
              <a:t>( number1 );</a:t>
            </a:r>
          </a:p>
          <a:p>
            <a:pPr marL="0" indent="0">
              <a:buNone/>
            </a:pPr>
            <a:r>
              <a:rPr lang="en-US" sz="1800" dirty="0"/>
              <a:t>   puts( "8 bit positions using the right shift operator &gt;&gt; is" );</a:t>
            </a:r>
          </a:p>
          <a:p>
            <a:pPr marL="0" indent="0">
              <a:buNone/>
            </a:pPr>
            <a:r>
              <a:rPr lang="en-US" sz="1800" dirty="0"/>
              <a:t>   </a:t>
            </a:r>
            <a:r>
              <a:rPr lang="en-US" sz="1800" dirty="0" err="1"/>
              <a:t>displayBits</a:t>
            </a:r>
            <a:r>
              <a:rPr lang="en-US" sz="1800" dirty="0"/>
              <a:t>( number1 &gt;&gt; 8 );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</a:rPr>
              <a:t>} // end main</a:t>
            </a: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457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</a:t>
            </a:r>
            <a:r>
              <a:rPr lang="en-US" sz="3200" dirty="0" smtClean="0">
                <a:solidFill>
                  <a:srgbClr val="0000FF"/>
                </a:solidFill>
              </a:rPr>
              <a:t>shift left ( &lt;&lt; ) and shift right ( &gt;&gt; 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512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58674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00B050"/>
                </a:solidFill>
              </a:rPr>
              <a:t>// display bits of an unsigned </a:t>
            </a:r>
            <a:r>
              <a:rPr lang="en-US" sz="3700" b="1" dirty="0" err="1">
                <a:solidFill>
                  <a:srgbClr val="00B050"/>
                </a:solidFill>
              </a:rPr>
              <a:t>int</a:t>
            </a:r>
            <a:r>
              <a:rPr lang="en-US" sz="3700" b="1" dirty="0">
                <a:solidFill>
                  <a:srgbClr val="00B050"/>
                </a:solidFill>
              </a:rPr>
              <a:t> value</a:t>
            </a:r>
          </a:p>
          <a:p>
            <a:pPr marL="0" indent="0">
              <a:buNone/>
            </a:pPr>
            <a:r>
              <a:rPr lang="en-US" sz="3700" dirty="0"/>
              <a:t>void </a:t>
            </a:r>
            <a:r>
              <a:rPr lang="en-US" sz="3700" dirty="0" err="1"/>
              <a:t>displayBits</a:t>
            </a:r>
            <a:r>
              <a:rPr lang="en-US" sz="3700" dirty="0"/>
              <a:t>( unsigned </a:t>
            </a:r>
            <a:r>
              <a:rPr lang="en-US" sz="3700" dirty="0" err="1"/>
              <a:t>int</a:t>
            </a:r>
            <a:r>
              <a:rPr lang="en-US" sz="3700" dirty="0"/>
              <a:t> value )</a:t>
            </a:r>
          </a:p>
          <a:p>
            <a:pPr marL="0" indent="0">
              <a:buNone/>
            </a:pPr>
            <a:r>
              <a:rPr lang="en-US" sz="3700" dirty="0"/>
              <a:t>{ </a:t>
            </a:r>
          </a:p>
          <a:p>
            <a:pPr marL="0" indent="0">
              <a:buNone/>
            </a:pPr>
            <a:r>
              <a:rPr lang="en-US" sz="3700" dirty="0"/>
              <a:t>   unsigned </a:t>
            </a:r>
            <a:r>
              <a:rPr lang="en-US" sz="3700" dirty="0" err="1"/>
              <a:t>int</a:t>
            </a:r>
            <a:r>
              <a:rPr lang="en-US" sz="3700" dirty="0"/>
              <a:t> c; // counter</a:t>
            </a:r>
          </a:p>
          <a:p>
            <a:pPr marL="0" indent="0">
              <a:buNone/>
            </a:pPr>
            <a:r>
              <a:rPr lang="en-US" sz="3700" dirty="0"/>
              <a:t>   </a:t>
            </a:r>
            <a:r>
              <a:rPr lang="en-US" sz="3700" dirty="0" smtClean="0"/>
              <a:t>   </a:t>
            </a:r>
            <a:r>
              <a:rPr lang="en-US" sz="3700" dirty="0">
                <a:solidFill>
                  <a:srgbClr val="00B050"/>
                </a:solidFill>
              </a:rPr>
              <a:t>// declare </a:t>
            </a:r>
            <a:r>
              <a:rPr lang="en-US" sz="3700" dirty="0" err="1">
                <a:solidFill>
                  <a:srgbClr val="00B050"/>
                </a:solidFill>
              </a:rPr>
              <a:t>displayMask</a:t>
            </a:r>
            <a:r>
              <a:rPr lang="en-US" sz="3700" dirty="0">
                <a:solidFill>
                  <a:srgbClr val="00B050"/>
                </a:solidFill>
              </a:rPr>
              <a:t> and left shift 31 bits</a:t>
            </a:r>
          </a:p>
          <a:p>
            <a:pPr marL="0" indent="0">
              <a:buNone/>
            </a:pPr>
            <a:r>
              <a:rPr lang="en-US" sz="3700" dirty="0"/>
              <a:t>   unsigned </a:t>
            </a:r>
            <a:r>
              <a:rPr lang="en-US" sz="3700" dirty="0" err="1"/>
              <a:t>int</a:t>
            </a:r>
            <a:r>
              <a:rPr lang="en-US" sz="3700" dirty="0"/>
              <a:t> </a:t>
            </a:r>
            <a:r>
              <a:rPr lang="en-US" sz="3700" dirty="0" err="1"/>
              <a:t>displayMask</a:t>
            </a:r>
            <a:r>
              <a:rPr lang="en-US" sz="3700" dirty="0"/>
              <a:t> = 1 &lt;&lt; 31;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r>
              <a:rPr lang="en-US" sz="3700" dirty="0" smtClean="0"/>
              <a:t>   </a:t>
            </a:r>
            <a:r>
              <a:rPr lang="en-US" sz="3700" dirty="0" err="1"/>
              <a:t>printf</a:t>
            </a:r>
            <a:r>
              <a:rPr lang="en-US" sz="3700" dirty="0"/>
              <a:t>( "%7u = ", value );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r>
              <a:rPr lang="en-US" sz="3700" dirty="0" smtClean="0"/>
              <a:t>   </a:t>
            </a:r>
            <a:r>
              <a:rPr lang="en-US" sz="3700" dirty="0">
                <a:solidFill>
                  <a:srgbClr val="00B050"/>
                </a:solidFill>
              </a:rPr>
              <a:t>// loop through bits</a:t>
            </a:r>
          </a:p>
          <a:p>
            <a:pPr marL="0" indent="0">
              <a:buNone/>
            </a:pPr>
            <a:r>
              <a:rPr lang="en-US" sz="3700" dirty="0"/>
              <a:t>   for ( c = 1; c &lt;= 32; ++c ) { </a:t>
            </a:r>
          </a:p>
          <a:p>
            <a:pPr marL="0" indent="0">
              <a:buNone/>
            </a:pPr>
            <a:r>
              <a:rPr lang="en-US" sz="3700" dirty="0"/>
              <a:t>      </a:t>
            </a:r>
            <a:r>
              <a:rPr lang="en-US" sz="3700" dirty="0" err="1"/>
              <a:t>putchar</a:t>
            </a:r>
            <a:r>
              <a:rPr lang="en-US" sz="3700" dirty="0"/>
              <a:t>( value &amp; </a:t>
            </a:r>
            <a:r>
              <a:rPr lang="en-US" sz="3700" dirty="0" err="1"/>
              <a:t>displayMask</a:t>
            </a:r>
            <a:r>
              <a:rPr lang="en-US" sz="3700" dirty="0"/>
              <a:t> ? '1' : '0' );</a:t>
            </a:r>
          </a:p>
          <a:p>
            <a:pPr marL="0" indent="0">
              <a:buNone/>
            </a:pPr>
            <a:r>
              <a:rPr lang="en-US" sz="3700" dirty="0"/>
              <a:t>      value &lt;&lt;= 1; // shift value left by 1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r>
              <a:rPr lang="en-US" sz="3700" dirty="0" smtClean="0"/>
              <a:t>      </a:t>
            </a:r>
            <a:r>
              <a:rPr lang="en-US" sz="3700" dirty="0"/>
              <a:t>if ( c % 8 == 0 ) { // output a space after 8 bits</a:t>
            </a:r>
          </a:p>
          <a:p>
            <a:pPr marL="0" indent="0">
              <a:buNone/>
            </a:pPr>
            <a:r>
              <a:rPr lang="en-US" sz="3700" dirty="0"/>
              <a:t>         </a:t>
            </a:r>
            <a:r>
              <a:rPr lang="en-US" sz="3700" dirty="0" err="1"/>
              <a:t>putchar</a:t>
            </a:r>
            <a:r>
              <a:rPr lang="en-US" sz="3700" dirty="0"/>
              <a:t>( ' ' );</a:t>
            </a:r>
          </a:p>
          <a:p>
            <a:pPr marL="0" indent="0">
              <a:buNone/>
            </a:pPr>
            <a:r>
              <a:rPr lang="en-US" sz="3700" dirty="0"/>
              <a:t>      } </a:t>
            </a:r>
            <a:r>
              <a:rPr lang="en-US" sz="3700" dirty="0">
                <a:solidFill>
                  <a:srgbClr val="00B050"/>
                </a:solidFill>
              </a:rPr>
              <a:t>// end if</a:t>
            </a:r>
          </a:p>
          <a:p>
            <a:pPr marL="0" indent="0">
              <a:buNone/>
            </a:pPr>
            <a:r>
              <a:rPr lang="en-US" sz="3700" dirty="0"/>
              <a:t>   } </a:t>
            </a:r>
            <a:r>
              <a:rPr lang="en-US" sz="3700" dirty="0">
                <a:solidFill>
                  <a:srgbClr val="00B050"/>
                </a:solidFill>
              </a:rPr>
              <a:t>// end for</a:t>
            </a:r>
          </a:p>
          <a:p>
            <a:pPr marL="0" indent="0">
              <a:buNone/>
            </a:pPr>
            <a:r>
              <a:rPr lang="en-US" sz="3700" dirty="0"/>
              <a:t> </a:t>
            </a:r>
            <a:r>
              <a:rPr lang="en-US" sz="3700" dirty="0" smtClean="0"/>
              <a:t>   </a:t>
            </a:r>
            <a:r>
              <a:rPr lang="en-US" sz="3700" dirty="0" err="1"/>
              <a:t>putchar</a:t>
            </a:r>
            <a:r>
              <a:rPr lang="en-US" sz="3700" dirty="0"/>
              <a:t>( '\n' );</a:t>
            </a:r>
          </a:p>
          <a:p>
            <a:pPr marL="0" indent="0">
              <a:buNone/>
            </a:pPr>
            <a:r>
              <a:rPr lang="en-US" sz="3700" dirty="0"/>
              <a:t>} </a:t>
            </a:r>
            <a:r>
              <a:rPr lang="en-US" sz="3700" dirty="0">
                <a:solidFill>
                  <a:srgbClr val="00B050"/>
                </a:solidFill>
              </a:rPr>
              <a:t>// end function </a:t>
            </a:r>
            <a:r>
              <a:rPr lang="en-US" sz="3700" dirty="0" err="1">
                <a:solidFill>
                  <a:srgbClr val="00B050"/>
                </a:solidFill>
              </a:rPr>
              <a:t>displayBits</a:t>
            </a:r>
            <a:endParaRPr lang="en-US" sz="37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</a:t>
            </a:r>
            <a:r>
              <a:rPr lang="en-US" sz="3200" dirty="0" smtClean="0">
                <a:solidFill>
                  <a:srgbClr val="0000FF"/>
                </a:solidFill>
              </a:rPr>
              <a:t>shift left ( &lt;&lt; ) and shift right ( &gt;&gt; )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079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3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BE550357-0E53-4143-B232-A25C90060BAB}" type="slidenum">
              <a:rPr lang="en-US" sz="1400"/>
              <a:pPr/>
              <a:t>22</a:t>
            </a:fld>
            <a:endParaRPr lang="en-US" sz="14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28600" y="1219200"/>
            <a:ext cx="8305800" cy="31393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The result of left shifting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   </a:t>
            </a:r>
            <a:r>
              <a:rPr lang="en-US" sz="2000" dirty="0" smtClean="0"/>
              <a:t>	 </a:t>
            </a:r>
            <a:r>
              <a:rPr lang="en-US" sz="2000" dirty="0"/>
              <a:t>960 = 00000000 00000000 00000011 11000000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 </a:t>
            </a:r>
            <a:r>
              <a:rPr lang="en-US" sz="2000" dirty="0" smtClean="0"/>
              <a:t>  	 8 </a:t>
            </a:r>
            <a:r>
              <a:rPr lang="en-US" sz="2000" dirty="0"/>
              <a:t>bit positions using the left shift operator &lt;&lt;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 </a:t>
            </a:r>
            <a:r>
              <a:rPr lang="en-US" sz="2000" dirty="0" smtClean="0"/>
              <a:t>	245760 </a:t>
            </a:r>
            <a:r>
              <a:rPr lang="en-US" sz="2000" dirty="0"/>
              <a:t>= 00000000 00000011 11000000 00000000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>
                <a:solidFill>
                  <a:schemeClr val="tx1"/>
                </a:solidFill>
              </a:rPr>
              <a:t> </a:t>
            </a:r>
            <a:endParaRPr lang="en-US" sz="2000" dirty="0"/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The result of right shifting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   </a:t>
            </a:r>
            <a:r>
              <a:rPr lang="en-US" sz="2000" dirty="0" smtClean="0"/>
              <a:t>	 </a:t>
            </a:r>
            <a:r>
              <a:rPr lang="en-US" sz="2000" dirty="0"/>
              <a:t>960 = 00000000 00000000 00000011 11000000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 smtClean="0"/>
              <a:t>	8 </a:t>
            </a:r>
            <a:r>
              <a:rPr lang="en-US" sz="2000" dirty="0"/>
              <a:t>bit positions using the right shift operator &gt;&gt; is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 dirty="0"/>
              <a:t>     </a:t>
            </a:r>
            <a:r>
              <a:rPr lang="en-US" sz="2000" dirty="0" smtClean="0"/>
              <a:t>	 </a:t>
            </a:r>
            <a:r>
              <a:rPr lang="en-US" sz="2000" dirty="0"/>
              <a:t>3 = 00000000 00000000 00000000 00000011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457200"/>
            <a:ext cx="1414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+mj-lt"/>
              </a:rPr>
              <a:t>Output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920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Operators</a:t>
            </a:r>
          </a:p>
        </p:txBody>
      </p:sp>
      <p:sp>
        <p:nvSpPr>
          <p:cNvPr id="399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585DAAF1-AB41-4F12-BAAE-2DBE07850674}" type="slidenum">
              <a:rPr lang="en-US" sz="1400">
                <a:solidFill>
                  <a:schemeClr val="tx1"/>
                </a:solidFill>
              </a:rPr>
              <a:pPr/>
              <a:t>23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39940" name="Object 4"/>
          <p:cNvGraphicFramePr>
            <a:graphicFrameLocks noChangeAspect="1"/>
          </p:cNvGraphicFramePr>
          <p:nvPr/>
        </p:nvGraphicFramePr>
        <p:xfrm>
          <a:off x="681038" y="1371600"/>
          <a:ext cx="7743825" cy="5148263"/>
        </p:xfrm>
        <a:graphic>
          <a:graphicData uri="http://schemas.openxmlformats.org/presentationml/2006/ole">
            <p:oleObj spid="_x0000_s15370" name="Document" r:id="rId3" imgW="6144768" imgH="4085844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0477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Bitwise Operators</a:t>
            </a:r>
          </a:p>
        </p:txBody>
      </p:sp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4F912D0D-314A-4C12-AC89-53297DF98D97}" type="slidenum">
              <a:rPr lang="en-US" sz="1400">
                <a:solidFill>
                  <a:schemeClr val="tx1"/>
                </a:solidFill>
              </a:rPr>
              <a:pPr/>
              <a:t>24</a:t>
            </a:fld>
            <a:endParaRPr lang="en-US" sz="1400">
              <a:solidFill>
                <a:schemeClr val="tx1"/>
              </a:solidFill>
            </a:endParaRPr>
          </a:p>
        </p:txBody>
      </p:sp>
      <p:graphicFrame>
        <p:nvGraphicFramePr>
          <p:cNvPr id="4096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02144540"/>
              </p:ext>
            </p:extLst>
          </p:nvPr>
        </p:nvGraphicFramePr>
        <p:xfrm>
          <a:off x="0" y="1143000"/>
          <a:ext cx="7766050" cy="6997699"/>
        </p:xfrm>
        <a:graphic>
          <a:graphicData uri="http://schemas.openxmlformats.org/presentationml/2006/ole">
            <p:oleObj spid="_x0000_s16395" name="Document" r:id="rId3" imgW="6163056" imgH="5867400" progId="Word.Documen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53148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>
                <a:solidFill>
                  <a:srgbClr val="0000FF"/>
                </a:solidFill>
              </a:rPr>
              <a:t>Bit Fields</a:t>
            </a:r>
          </a:p>
        </p:txBody>
      </p:sp>
      <p:sp>
        <p:nvSpPr>
          <p:cNvPr id="41988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914400"/>
            <a:ext cx="8229600" cy="53340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Bit field 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Member of a structure whose size (in bits) has been specified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Enable better memory utilization 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Must be defined as </a:t>
            </a:r>
            <a:r>
              <a:rPr lang="en-US" sz="2000" dirty="0" err="1" smtClean="0"/>
              <a:t>int</a:t>
            </a:r>
            <a:r>
              <a:rPr lang="en-US" sz="2000" dirty="0" smtClean="0"/>
              <a:t> or unsigned</a:t>
            </a:r>
          </a:p>
          <a:p>
            <a:pPr lvl="1">
              <a:lnSpc>
                <a:spcPct val="90000"/>
              </a:lnSpc>
              <a:buFont typeface="Arial" pitchFamily="34" charset="0"/>
              <a:buChar char="•"/>
            </a:pPr>
            <a:r>
              <a:rPr lang="en-US" sz="2000" dirty="0" smtClean="0"/>
              <a:t>Cannot access individual bits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000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Defining bit fields 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Follow unsigned or </a:t>
            </a:r>
            <a:r>
              <a:rPr lang="en-US" sz="2000" dirty="0" err="1" smtClean="0"/>
              <a:t>int</a:t>
            </a:r>
            <a:r>
              <a:rPr lang="en-US" sz="2000" dirty="0" smtClean="0"/>
              <a:t> member with a colon (:) and an integer constant representing the width of the field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000" dirty="0" smtClean="0"/>
              <a:t>Example: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en-US" dirty="0" err="1" smtClean="0"/>
              <a:t>struct</a:t>
            </a:r>
            <a:r>
              <a:rPr lang="en-US" dirty="0" smtClean="0"/>
              <a:t> </a:t>
            </a:r>
            <a:r>
              <a:rPr lang="en-US" dirty="0" err="1" smtClean="0"/>
              <a:t>BitCard</a:t>
            </a:r>
            <a:r>
              <a:rPr lang="en-US" dirty="0" smtClean="0"/>
              <a:t> {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en-US" dirty="0" smtClean="0"/>
              <a:t>   unsigned face : 4;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en-US" dirty="0" smtClean="0"/>
              <a:t>   unsigned suit : 2;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en-US" dirty="0" smtClean="0"/>
              <a:t>   unsigned color : 1;</a:t>
            </a:r>
          </a:p>
          <a:p>
            <a:pPr marL="1371600" lvl="3" indent="0">
              <a:lnSpc>
                <a:spcPct val="90000"/>
              </a:lnSpc>
              <a:buNone/>
            </a:pPr>
            <a:r>
              <a:rPr lang="en-US" dirty="0" smtClean="0"/>
              <a:t>};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D09D3237-F9EF-46C9-816A-D87AFA7922E9}" type="slidenum">
              <a:rPr lang="en-US" sz="1400">
                <a:solidFill>
                  <a:schemeClr val="tx1"/>
                </a:solidFill>
              </a:rPr>
              <a:pPr/>
              <a:t>25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255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7921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Bit </a:t>
            </a:r>
            <a:r>
              <a:rPr lang="en-US" sz="3200" dirty="0">
                <a:solidFill>
                  <a:srgbClr val="0000FF"/>
                </a:solidFill>
              </a:rPr>
              <a:t>Fields</a:t>
            </a:r>
          </a:p>
        </p:txBody>
      </p:sp>
      <p:sp>
        <p:nvSpPr>
          <p:cNvPr id="43012" name="Rectangle 5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8229600" cy="49530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400" dirty="0" smtClean="0"/>
              <a:t>Unnamed bit field</a:t>
            </a:r>
          </a:p>
          <a:p>
            <a:r>
              <a:rPr lang="en-US" sz="2400" dirty="0" smtClean="0"/>
              <a:t>Field used as padding in the structure</a:t>
            </a:r>
          </a:p>
          <a:p>
            <a:r>
              <a:rPr lang="en-US" sz="2400" dirty="0" smtClean="0"/>
              <a:t>Nothing may be stored in the bits</a:t>
            </a:r>
          </a:p>
          <a:p>
            <a:pPr marL="914400" lvl="2" indent="0">
              <a:buNone/>
            </a:pPr>
            <a:r>
              <a:rPr lang="en-US" dirty="0" err="1" smtClean="0"/>
              <a:t>struct</a:t>
            </a:r>
            <a:r>
              <a:rPr lang="en-US" dirty="0" smtClean="0"/>
              <a:t> Example </a:t>
            </a:r>
          </a:p>
          <a:p>
            <a:pPr marL="914400" lvl="2" indent="0">
              <a:buNone/>
            </a:pPr>
            <a:r>
              <a:rPr lang="en-US" dirty="0" smtClean="0"/>
              <a:t>{</a:t>
            </a:r>
          </a:p>
          <a:p>
            <a:pPr marL="914400" lvl="2" indent="0">
              <a:buNone/>
            </a:pPr>
            <a:r>
              <a:rPr lang="en-US" dirty="0" smtClean="0"/>
              <a:t>   unsigned a : 13;</a:t>
            </a:r>
          </a:p>
          <a:p>
            <a:pPr marL="914400" lvl="2" indent="0">
              <a:buNone/>
            </a:pPr>
            <a:r>
              <a:rPr lang="en-US" dirty="0" smtClean="0"/>
              <a:t>   unsigned   : 3;</a:t>
            </a:r>
          </a:p>
          <a:p>
            <a:pPr marL="914400" lvl="2" indent="0">
              <a:buNone/>
            </a:pPr>
            <a:r>
              <a:rPr lang="en-US" dirty="0" smtClean="0"/>
              <a:t>   unsigned b : 4;</a:t>
            </a:r>
          </a:p>
          <a:p>
            <a:pPr marL="914400" lvl="2" indent="0">
              <a:buNone/>
            </a:pPr>
            <a:r>
              <a:rPr lang="en-US" dirty="0" smtClean="0"/>
              <a:t>}</a:t>
            </a:r>
          </a:p>
          <a:p>
            <a:pPr marL="457200" lvl="1" indent="0" eaLnBrk="1" hangingPunct="1">
              <a:buNone/>
            </a:pPr>
            <a:r>
              <a:rPr lang="en-US" sz="2400" dirty="0" smtClean="0"/>
              <a:t>Unnamed bit field with zero width aligns next bit field to a new storage unit boundary</a:t>
            </a:r>
          </a:p>
        </p:txBody>
      </p:sp>
      <p:sp>
        <p:nvSpPr>
          <p:cNvPr id="4301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E592261E-CA04-42BD-A781-AEC7B66908C5}" type="slidenum">
              <a:rPr lang="en-US" sz="1400">
                <a:solidFill>
                  <a:schemeClr val="tx1"/>
                </a:solidFill>
              </a:rPr>
              <a:pPr/>
              <a:t>26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866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Card shuffling Example using Bit-field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5410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</a:rPr>
              <a:t>// Fig. 10.16: fig10_16.c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</a:rPr>
              <a:t>// Representing cards with bit fields in a </a:t>
            </a:r>
            <a:r>
              <a:rPr lang="en-US" sz="2000" dirty="0" err="1">
                <a:solidFill>
                  <a:srgbClr val="00B050"/>
                </a:solidFill>
              </a:rPr>
              <a:t>struct</a:t>
            </a:r>
            <a:endParaRPr lang="en-US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pPr marL="0" indent="0">
              <a:buNone/>
            </a:pPr>
            <a:r>
              <a:rPr lang="en-US" sz="2000" dirty="0"/>
              <a:t>#define CARDS 52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>
                <a:solidFill>
                  <a:srgbClr val="00B050"/>
                </a:solidFill>
              </a:rPr>
              <a:t>// </a:t>
            </a:r>
            <a:r>
              <a:rPr lang="en-US" sz="2000" dirty="0" err="1">
                <a:solidFill>
                  <a:srgbClr val="00B050"/>
                </a:solidFill>
              </a:rPr>
              <a:t>bitCard</a:t>
            </a:r>
            <a:r>
              <a:rPr lang="en-US" sz="2000" dirty="0">
                <a:solidFill>
                  <a:srgbClr val="00B050"/>
                </a:solidFill>
              </a:rPr>
              <a:t> structure definition with bit fields</a:t>
            </a:r>
          </a:p>
          <a:p>
            <a:pPr marL="0" indent="0">
              <a:buNone/>
            </a:pPr>
            <a:r>
              <a:rPr lang="en-US" sz="2000" dirty="0" err="1"/>
              <a:t>struct</a:t>
            </a:r>
            <a:r>
              <a:rPr lang="en-US" sz="2000" dirty="0"/>
              <a:t> </a:t>
            </a:r>
            <a:r>
              <a:rPr lang="en-US" sz="2000" dirty="0" err="1"/>
              <a:t>bitCard</a:t>
            </a:r>
            <a:r>
              <a:rPr lang="en-US" sz="2000" dirty="0"/>
              <a:t> {                                  </a:t>
            </a:r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face : 4; // 4 bits; 0-15        </a:t>
            </a:r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suit : 2; // 2 bits; 0-3         </a:t>
            </a:r>
          </a:p>
          <a:p>
            <a:pPr marL="0" indent="0">
              <a:buNone/>
            </a:pPr>
            <a:r>
              <a:rPr lang="en-US" sz="2000" dirty="0"/>
              <a:t>   unsigned </a:t>
            </a:r>
            <a:r>
              <a:rPr lang="en-US" sz="2000" dirty="0" err="1"/>
              <a:t>int</a:t>
            </a:r>
            <a:r>
              <a:rPr lang="en-US" sz="2000" dirty="0"/>
              <a:t> color : 1; // 1 bit; 0-1          </a:t>
            </a:r>
          </a:p>
          <a:p>
            <a:pPr marL="0" indent="0">
              <a:buNone/>
            </a:pPr>
            <a:r>
              <a:rPr lang="en-US" sz="2000" dirty="0"/>
              <a:t>}; </a:t>
            </a:r>
            <a:r>
              <a:rPr lang="en-US" sz="2000" dirty="0">
                <a:solidFill>
                  <a:srgbClr val="00B050"/>
                </a:solidFill>
              </a:rPr>
              <a:t>// end </a:t>
            </a:r>
            <a:r>
              <a:rPr lang="en-US" sz="2000" dirty="0" err="1">
                <a:solidFill>
                  <a:srgbClr val="00B050"/>
                </a:solidFill>
              </a:rPr>
              <a:t>struct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bitCard</a:t>
            </a:r>
            <a:r>
              <a:rPr lang="en-US" sz="2000" dirty="0">
                <a:solidFill>
                  <a:srgbClr val="00B050"/>
                </a:solidFill>
              </a:rPr>
              <a:t>                          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err="1" smtClean="0"/>
              <a:t>typedef</a:t>
            </a:r>
            <a:r>
              <a:rPr lang="en-US" sz="2000" dirty="0" smtClean="0"/>
              <a:t> </a:t>
            </a:r>
            <a:r>
              <a:rPr lang="en-US" sz="2000" dirty="0" err="1"/>
              <a:t>struct</a:t>
            </a:r>
            <a:r>
              <a:rPr lang="en-US" sz="2000" dirty="0"/>
              <a:t> </a:t>
            </a:r>
            <a:r>
              <a:rPr lang="en-US" sz="2000" dirty="0" err="1"/>
              <a:t>bitCard</a:t>
            </a:r>
            <a:r>
              <a:rPr lang="en-US" sz="2000" dirty="0"/>
              <a:t> Card; </a:t>
            </a:r>
            <a:r>
              <a:rPr lang="en-US" sz="2000" dirty="0">
                <a:solidFill>
                  <a:srgbClr val="00B050"/>
                </a:solidFill>
              </a:rPr>
              <a:t>// new type name for </a:t>
            </a:r>
            <a:r>
              <a:rPr lang="en-US" sz="2000" dirty="0" err="1">
                <a:solidFill>
                  <a:srgbClr val="00B050"/>
                </a:solidFill>
              </a:rPr>
              <a:t>struct</a:t>
            </a:r>
            <a:r>
              <a:rPr lang="en-US" sz="2000" dirty="0">
                <a:solidFill>
                  <a:srgbClr val="00B050"/>
                </a:solidFill>
              </a:rPr>
              <a:t> </a:t>
            </a:r>
            <a:r>
              <a:rPr lang="en-US" sz="2000" dirty="0" err="1">
                <a:solidFill>
                  <a:srgbClr val="00B050"/>
                </a:solidFill>
              </a:rPr>
              <a:t>bitCard</a:t>
            </a:r>
            <a:r>
              <a:rPr lang="en-US" sz="2000" dirty="0">
                <a:solidFill>
                  <a:srgbClr val="00B050"/>
                </a:solidFill>
              </a:rPr>
              <a:t>   </a:t>
            </a:r>
          </a:p>
          <a:p>
            <a:pPr marL="0" indent="0">
              <a:buNone/>
            </a:pPr>
            <a:r>
              <a:rPr lang="en-US" sz="2000" dirty="0"/>
              <a:t> </a:t>
            </a:r>
            <a:r>
              <a:rPr lang="en-US" sz="2000" dirty="0" smtClean="0"/>
              <a:t>void </a:t>
            </a:r>
            <a:r>
              <a:rPr lang="en-US" sz="2000" dirty="0" err="1"/>
              <a:t>fillDeck</a:t>
            </a:r>
            <a:r>
              <a:rPr lang="en-US" sz="2000" dirty="0"/>
              <a:t>( Card * </a:t>
            </a:r>
            <a:r>
              <a:rPr lang="en-US" sz="2000" dirty="0" err="1"/>
              <a:t>const</a:t>
            </a:r>
            <a:r>
              <a:rPr lang="en-US" sz="2000" dirty="0"/>
              <a:t> </a:t>
            </a:r>
            <a:r>
              <a:rPr lang="en-US" sz="2000" dirty="0" err="1"/>
              <a:t>wDeck</a:t>
            </a:r>
            <a:r>
              <a:rPr lang="en-US" sz="2000" dirty="0"/>
              <a:t> ); // prototype</a:t>
            </a:r>
          </a:p>
          <a:p>
            <a:pPr marL="0" indent="0">
              <a:buNone/>
            </a:pPr>
            <a:r>
              <a:rPr lang="en-US" sz="2000" dirty="0"/>
              <a:t>void deal( </a:t>
            </a:r>
            <a:r>
              <a:rPr lang="en-US" sz="2000" dirty="0" err="1"/>
              <a:t>const</a:t>
            </a:r>
            <a:r>
              <a:rPr lang="en-US" sz="2000" dirty="0"/>
              <a:t> Card * </a:t>
            </a:r>
            <a:r>
              <a:rPr lang="en-US" sz="2000" dirty="0" err="1"/>
              <a:t>const</a:t>
            </a:r>
            <a:r>
              <a:rPr lang="en-US" sz="2000" dirty="0"/>
              <a:t> </a:t>
            </a:r>
            <a:r>
              <a:rPr lang="en-US" sz="2000" dirty="0" err="1"/>
              <a:t>wDeck</a:t>
            </a:r>
            <a:r>
              <a:rPr lang="en-US" sz="2000" dirty="0"/>
              <a:t> ); // </a:t>
            </a:r>
            <a:r>
              <a:rPr lang="en-US" sz="2000" dirty="0" smtClean="0"/>
              <a:t>prototype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165446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229600" cy="5943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pPr marL="0" indent="0">
              <a:buNone/>
            </a:pPr>
            <a:r>
              <a:rPr lang="en-US" dirty="0"/>
              <a:t>{ </a:t>
            </a:r>
          </a:p>
          <a:p>
            <a:pPr marL="0" indent="0">
              <a:buNone/>
            </a:pPr>
            <a:r>
              <a:rPr lang="en-US" dirty="0"/>
              <a:t>   Card deck[ CARDS ]; </a:t>
            </a:r>
            <a:r>
              <a:rPr lang="en-US" dirty="0">
                <a:solidFill>
                  <a:srgbClr val="00B050"/>
                </a:solidFill>
              </a:rPr>
              <a:t>// create array of Cards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   </a:t>
            </a:r>
            <a:r>
              <a:rPr lang="en-US" dirty="0" err="1"/>
              <a:t>fillDeck</a:t>
            </a:r>
            <a:r>
              <a:rPr lang="en-US" dirty="0"/>
              <a:t>( deck );</a:t>
            </a:r>
          </a:p>
          <a:p>
            <a:pPr marL="0" indent="0">
              <a:buNone/>
            </a:pPr>
            <a:r>
              <a:rPr lang="en-US" dirty="0"/>
              <a:t>   deal( deck );</a:t>
            </a:r>
          </a:p>
          <a:p>
            <a:pPr marL="0" indent="0">
              <a:buNone/>
            </a:pPr>
            <a:r>
              <a:rPr lang="en-US" dirty="0"/>
              <a:t>} </a:t>
            </a:r>
            <a:r>
              <a:rPr lang="en-US" dirty="0">
                <a:solidFill>
                  <a:srgbClr val="00B050"/>
                </a:solidFill>
              </a:rPr>
              <a:t>// end main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/>
              <a:t>// </a:t>
            </a:r>
            <a:r>
              <a:rPr lang="en-US" dirty="0"/>
              <a:t>initialize Cards</a:t>
            </a:r>
          </a:p>
          <a:p>
            <a:pPr marL="0" indent="0">
              <a:buNone/>
            </a:pPr>
            <a:r>
              <a:rPr lang="en-US" dirty="0"/>
              <a:t>void </a:t>
            </a:r>
            <a:r>
              <a:rPr lang="en-US" dirty="0" err="1"/>
              <a:t>fillDeck</a:t>
            </a:r>
            <a:r>
              <a:rPr lang="en-US" dirty="0"/>
              <a:t>( Card * </a:t>
            </a:r>
            <a:r>
              <a:rPr lang="en-US" dirty="0" err="1"/>
              <a:t>const</a:t>
            </a:r>
            <a:r>
              <a:rPr lang="en-US" dirty="0"/>
              <a:t> </a:t>
            </a:r>
            <a:r>
              <a:rPr lang="en-US" dirty="0" err="1"/>
              <a:t>wDeck</a:t>
            </a:r>
            <a:r>
              <a:rPr lang="en-US" dirty="0"/>
              <a:t> )</a:t>
            </a:r>
          </a:p>
          <a:p>
            <a:pPr marL="0" indent="0">
              <a:buNone/>
            </a:pPr>
            <a:r>
              <a:rPr lang="en-US" dirty="0"/>
              <a:t>{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size_t</a:t>
            </a:r>
            <a:r>
              <a:rPr lang="en-US" dirty="0"/>
              <a:t> i; </a:t>
            </a:r>
            <a:r>
              <a:rPr lang="en-US" dirty="0">
                <a:solidFill>
                  <a:srgbClr val="00B050"/>
                </a:solidFill>
              </a:rPr>
              <a:t>// counter</a:t>
            </a:r>
          </a:p>
          <a:p>
            <a:pPr marL="0" indent="0">
              <a:buNone/>
            </a:pPr>
            <a:r>
              <a:rPr lang="en-US" dirty="0"/>
              <a:t> </a:t>
            </a:r>
            <a:r>
              <a:rPr lang="en-US" dirty="0" smtClean="0">
                <a:solidFill>
                  <a:srgbClr val="00B050"/>
                </a:solidFill>
              </a:rPr>
              <a:t>   </a:t>
            </a:r>
            <a:r>
              <a:rPr lang="en-US" dirty="0">
                <a:solidFill>
                  <a:srgbClr val="00B050"/>
                </a:solidFill>
              </a:rPr>
              <a:t>// loop through </a:t>
            </a:r>
            <a:r>
              <a:rPr lang="en-US" dirty="0" err="1">
                <a:solidFill>
                  <a:srgbClr val="00B050"/>
                </a:solidFill>
              </a:rPr>
              <a:t>wDeck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/>
              <a:t>   for ( i = 0; i &lt; CARDS; ++i ) {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wDeck</a:t>
            </a:r>
            <a:r>
              <a:rPr lang="en-US" dirty="0"/>
              <a:t>[ i ].face = i % (CARDS / 4);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wDeck</a:t>
            </a:r>
            <a:r>
              <a:rPr lang="en-US" dirty="0"/>
              <a:t>[ i ].suit = i / (CARDS / 4); 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wDeck</a:t>
            </a:r>
            <a:r>
              <a:rPr lang="en-US" dirty="0"/>
              <a:t>[ i ].color = i / (CARDS / 2);</a:t>
            </a:r>
          </a:p>
          <a:p>
            <a:pPr marL="0" indent="0">
              <a:buNone/>
            </a:pPr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// end for</a:t>
            </a:r>
          </a:p>
          <a:p>
            <a:pPr marL="0" indent="0">
              <a:buNone/>
            </a:pPr>
            <a:r>
              <a:rPr lang="en-US" dirty="0"/>
              <a:t>} </a:t>
            </a:r>
            <a:r>
              <a:rPr lang="en-US" dirty="0">
                <a:solidFill>
                  <a:srgbClr val="00B050"/>
                </a:solidFill>
              </a:rPr>
              <a:t>// end function </a:t>
            </a:r>
            <a:r>
              <a:rPr lang="en-US" dirty="0" err="1">
                <a:solidFill>
                  <a:srgbClr val="00B050"/>
                </a:solidFill>
              </a:rPr>
              <a:t>fillDeck</a:t>
            </a: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096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Card shuffling Example using Bit-field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7720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838200"/>
            <a:ext cx="8229600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B050"/>
                </a:solidFill>
              </a:rPr>
              <a:t>// output cards in two-column format; cards 0-25 subscripted with 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00B050"/>
                </a:solidFill>
              </a:rPr>
              <a:t>// k1 (column 1); cards 26-51 subscripted with k2 (column 2)</a:t>
            </a:r>
          </a:p>
          <a:p>
            <a:pPr marL="0" indent="0">
              <a:buNone/>
            </a:pPr>
            <a:r>
              <a:rPr lang="en-US" sz="2000" dirty="0"/>
              <a:t>void deal( </a:t>
            </a:r>
            <a:r>
              <a:rPr lang="en-US" sz="2000" dirty="0" err="1"/>
              <a:t>const</a:t>
            </a:r>
            <a:r>
              <a:rPr lang="en-US" sz="2000" dirty="0"/>
              <a:t> Card * </a:t>
            </a:r>
            <a:r>
              <a:rPr lang="en-US" sz="2000" dirty="0" err="1"/>
              <a:t>const</a:t>
            </a:r>
            <a:r>
              <a:rPr lang="en-US" sz="2000" dirty="0"/>
              <a:t> </a:t>
            </a:r>
            <a:r>
              <a:rPr lang="en-US" sz="2000" dirty="0" err="1"/>
              <a:t>wDeck</a:t>
            </a:r>
            <a:r>
              <a:rPr lang="en-US" sz="2000" dirty="0"/>
              <a:t> )</a:t>
            </a:r>
          </a:p>
          <a:p>
            <a:pPr marL="0" indent="0">
              <a:buNone/>
            </a:pPr>
            <a:r>
              <a:rPr lang="en-US" sz="2000" dirty="0"/>
              <a:t>{ 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size_t</a:t>
            </a:r>
            <a:r>
              <a:rPr lang="en-US" sz="2000" dirty="0"/>
              <a:t> k1; // subscripts 0-25</a:t>
            </a:r>
          </a:p>
          <a:p>
            <a:pPr marL="0" indent="0">
              <a:buNone/>
            </a:pPr>
            <a:r>
              <a:rPr lang="en-US" sz="2000" dirty="0"/>
              <a:t>   </a:t>
            </a:r>
            <a:r>
              <a:rPr lang="en-US" sz="2000" dirty="0" err="1"/>
              <a:t>size_t</a:t>
            </a:r>
            <a:r>
              <a:rPr lang="en-US" sz="2000" dirty="0"/>
              <a:t> k2; // subscripts 26-51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00B050"/>
                </a:solidFill>
              </a:rPr>
              <a:t>   // loop through </a:t>
            </a:r>
            <a:r>
              <a:rPr lang="en-US" sz="2000" dirty="0" err="1">
                <a:solidFill>
                  <a:srgbClr val="00B050"/>
                </a:solidFill>
              </a:rPr>
              <a:t>wDeck</a:t>
            </a:r>
            <a:endParaRPr lang="en-US" sz="20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2000" dirty="0"/>
              <a:t>   for ( k1 = 0, k2 = k1 + 26; k1 &lt; CARDS / 2; ++k1, ++k2 ) { 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printf</a:t>
            </a:r>
            <a:r>
              <a:rPr lang="en-US" sz="2000" dirty="0"/>
              <a:t>( "Card:%3d  Suit:%2d  Color:%2d   ",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dirty="0" err="1"/>
              <a:t>wDeck</a:t>
            </a:r>
            <a:r>
              <a:rPr lang="en-US" sz="2000" dirty="0"/>
              <a:t>[ k1 ].face, </a:t>
            </a:r>
            <a:r>
              <a:rPr lang="en-US" sz="2000" dirty="0" err="1"/>
              <a:t>wDeck</a:t>
            </a:r>
            <a:r>
              <a:rPr lang="en-US" sz="2000" dirty="0"/>
              <a:t>[ k1 ].suit, </a:t>
            </a:r>
            <a:r>
              <a:rPr lang="en-US" sz="2000" dirty="0" err="1"/>
              <a:t>wDeck</a:t>
            </a:r>
            <a:r>
              <a:rPr lang="en-US" sz="2000" dirty="0"/>
              <a:t>[ k1 ].color );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printf</a:t>
            </a:r>
            <a:r>
              <a:rPr lang="en-US" sz="2000" dirty="0"/>
              <a:t>( "Card:%3d  Suit:%2d  Color:%2d\n",</a:t>
            </a:r>
          </a:p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dirty="0" err="1"/>
              <a:t>wDeck</a:t>
            </a:r>
            <a:r>
              <a:rPr lang="en-US" sz="2000" dirty="0"/>
              <a:t>[ k2 ].face, </a:t>
            </a:r>
            <a:r>
              <a:rPr lang="en-US" sz="2000" dirty="0" err="1"/>
              <a:t>wDeck</a:t>
            </a:r>
            <a:r>
              <a:rPr lang="en-US" sz="2000" dirty="0"/>
              <a:t>[ k2 ].suit, </a:t>
            </a:r>
            <a:r>
              <a:rPr lang="en-US" sz="2000" dirty="0" err="1"/>
              <a:t>wDeck</a:t>
            </a:r>
            <a:r>
              <a:rPr lang="en-US" sz="2000" dirty="0"/>
              <a:t>[ k2 ].color );</a:t>
            </a:r>
          </a:p>
          <a:p>
            <a:pPr marL="0" indent="0">
              <a:buNone/>
            </a:pPr>
            <a:r>
              <a:rPr lang="en-US" sz="2000" dirty="0"/>
              <a:t>   } </a:t>
            </a:r>
            <a:r>
              <a:rPr lang="en-US" sz="2000" dirty="0">
                <a:solidFill>
                  <a:srgbClr val="00B050"/>
                </a:solidFill>
              </a:rPr>
              <a:t>// end for</a:t>
            </a:r>
          </a:p>
          <a:p>
            <a:pPr marL="0" indent="0">
              <a:buNone/>
            </a:pPr>
            <a:r>
              <a:rPr lang="en-US" sz="2000" dirty="0"/>
              <a:t>} </a:t>
            </a:r>
            <a:r>
              <a:rPr lang="en-US" sz="2000" dirty="0">
                <a:solidFill>
                  <a:srgbClr val="00B050"/>
                </a:solidFill>
              </a:rPr>
              <a:t>// end function deal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096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Card shuffling Example using Bit-field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77206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03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6B79616B-31C2-4DDB-806F-7CE4EB97D476}" type="slidenum">
              <a:rPr lang="en-US" sz="1400"/>
              <a:pPr/>
              <a:t>30</a:t>
            </a:fld>
            <a:endParaRPr lang="en-US" sz="140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2101644" y="63910"/>
            <a:ext cx="5975555" cy="6791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0  Suit: 0  Color: 0   Card:  0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1  Suit: 0  Color: 0   Card:  1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2  Suit: 0  Color: 0   Card:  2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3  Suit: 0  Color: 0   Card:  3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4  Suit: 0  Color: 0   Card:  4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5  Suit: 0  Color: 0   Card:  5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6  Suit: 0  Color: 0   Card:  6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7  Suit: 0  Color: 0   Card:  7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8  Suit: 0  Color: 0   Card:  8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9  Suit: 0  Color: 0   Card:  9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10  Suit: 0  Color: 0   Card: 10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11  Suit: 0  Color: 0   Card: 11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12  Suit: 0  Color: 0   Card: 12  Suit: 2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0  Suit: 1  Color: 0   Card:  0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1  Suit: 1  Color: 0   Card:  1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2  Suit: 1  Color: 0   Card:  2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3  Suit: 1  Color: 0   Card:  3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4  Suit: 1  Color: 0   Card:  4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5  Suit: 1  Color: 0   Card:  5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6  Suit: 1  Color: 0   Card:  6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7  Suit: 1  Color: 0   Card:  7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8  Suit: 1  Color: 0   Card:  8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 9  Suit: 1  Color: 0   Card:  9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10  Suit: 1  Color: 0   Card: 10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11  Suit: 1  Color: 0   Card: 11  Suit: 3  Color: 1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dirty="0">
                <a:latin typeface="Arial" pitchFamily="34" charset="0"/>
                <a:cs typeface="Arial" pitchFamily="34" charset="0"/>
              </a:rPr>
              <a:t>Card: 12  Suit: 1  Color: 0   Card: 12  Suit: 3  Color: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457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797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Enumeration </a:t>
            </a:r>
            <a:r>
              <a:rPr lang="en-US" sz="3200" dirty="0">
                <a:solidFill>
                  <a:srgbClr val="0000FF"/>
                </a:solidFill>
              </a:rPr>
              <a:t>Constants</a:t>
            </a:r>
          </a:p>
        </p:txBody>
      </p:sp>
      <p:sp>
        <p:nvSpPr>
          <p:cNvPr id="48132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 marL="0" indent="0" eaLnBrk="1" hangingPunct="1">
              <a:buNone/>
            </a:pPr>
            <a:r>
              <a:rPr lang="en-US" dirty="0" smtClean="0">
                <a:solidFill>
                  <a:srgbClr val="0000FF"/>
                </a:solidFill>
              </a:rPr>
              <a:t>Enumeration</a:t>
            </a:r>
          </a:p>
          <a:p>
            <a:pPr marL="514350" indent="-457200"/>
            <a:r>
              <a:rPr lang="en-US" dirty="0" smtClean="0"/>
              <a:t>Set of integer constants represented by identifiers</a:t>
            </a:r>
          </a:p>
          <a:p>
            <a:pPr marL="514350" indent="-457200"/>
            <a:r>
              <a:rPr lang="en-US" dirty="0" smtClean="0"/>
              <a:t>Enumeration constants are like symbolic constants whose values are automatically set</a:t>
            </a:r>
          </a:p>
          <a:p>
            <a:pPr marL="514350" indent="-457200"/>
            <a:r>
              <a:rPr lang="en-US" sz="3100" dirty="0"/>
              <a:t>Values start at 0 and are incremented by 1</a:t>
            </a:r>
          </a:p>
          <a:p>
            <a:pPr marL="514350" indent="-457200"/>
            <a:r>
              <a:rPr lang="en-US" sz="3100" dirty="0"/>
              <a:t>Values can be set explicitly with =</a:t>
            </a:r>
          </a:p>
          <a:p>
            <a:pPr marL="514350" indent="-457200"/>
            <a:r>
              <a:rPr lang="en-US" sz="3100" dirty="0"/>
              <a:t>Need unique constant names</a:t>
            </a:r>
          </a:p>
          <a:p>
            <a:pPr marL="5715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Example:</a:t>
            </a:r>
          </a:p>
          <a:p>
            <a:pPr marL="514350" indent="-457200"/>
            <a:r>
              <a:rPr lang="en-US" sz="3100" dirty="0" err="1"/>
              <a:t>enum</a:t>
            </a:r>
            <a:r>
              <a:rPr lang="en-US" sz="3100" dirty="0"/>
              <a:t> Months { JAN = 1, FEB, MAR, APR, MAY, JUN, JUL, AUG, SEP, OCT, NOV, DEC}; </a:t>
            </a:r>
          </a:p>
          <a:p>
            <a:pPr marL="514350" indent="-457200"/>
            <a:r>
              <a:rPr lang="en-US" sz="3100" dirty="0"/>
              <a:t>Creates a new type </a:t>
            </a:r>
            <a:r>
              <a:rPr lang="en-US" sz="3100" dirty="0" err="1"/>
              <a:t>enum</a:t>
            </a:r>
            <a:r>
              <a:rPr lang="en-US" sz="3100" dirty="0"/>
              <a:t> Months in which the identifiers are set to the integers 1 to 12</a:t>
            </a:r>
          </a:p>
          <a:p>
            <a:pPr marL="514350" lvl="1" indent="-457200">
              <a:buFont typeface="Arial" pitchFamily="34" charset="0"/>
              <a:buChar char="•"/>
            </a:pPr>
            <a:endParaRPr lang="en-US" sz="3100" dirty="0"/>
          </a:p>
          <a:p>
            <a:pPr marL="514350" indent="-457200"/>
            <a:r>
              <a:rPr lang="en-US" sz="3100" dirty="0"/>
              <a:t>Enumeration variables can only assume their enumeration constant values (not the integer representations)</a:t>
            </a:r>
          </a:p>
        </p:txBody>
      </p:sp>
      <p:sp>
        <p:nvSpPr>
          <p:cNvPr id="481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1E74ECE0-911A-42C0-882C-3E2354976700}" type="slidenum">
              <a:rPr lang="en-US" sz="1400">
                <a:solidFill>
                  <a:schemeClr val="tx1"/>
                </a:solidFill>
              </a:rPr>
              <a:pPr/>
              <a:t>31</a:t>
            </a:fld>
            <a:endParaRPr lang="en-US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824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dirty="0" smtClean="0">
                <a:solidFill>
                  <a:srgbClr val="0000FF"/>
                </a:solidFill>
              </a:rPr>
              <a:t>Example: using Enumeration Type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229600" cy="6019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Fig. 10.18: fig10_18.c</a:t>
            </a:r>
          </a:p>
          <a:p>
            <a:pPr marL="0" indent="0">
              <a:buNone/>
            </a:pPr>
            <a:r>
              <a:rPr lang="en-US" sz="1800" b="1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Using an enumeration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#include &lt;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stdio.h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&gt;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enumeration constants represent months of the year            </a:t>
            </a:r>
          </a:p>
          <a:p>
            <a:pPr marL="0" indent="0">
              <a:buNone/>
            </a:pPr>
            <a:r>
              <a:rPr lang="en-US" sz="1800" dirty="0" err="1">
                <a:latin typeface="Arial" pitchFamily="34" charset="0"/>
                <a:cs typeface="Arial" pitchFamily="34" charset="0"/>
              </a:rPr>
              <a:t>enum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months {                                                    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JAN = 1, FEB, MAR, APR, MAY, JUN, JUL, AUG, SEP, OCT, NOV, DEC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}; 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end </a:t>
            </a:r>
            <a:r>
              <a:rPr lang="en-US" sz="1800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enum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months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                                          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int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main( void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) { 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enum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months month; // can contain any of the 12 months   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initialize array of pointers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const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char *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monthName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[] = { "", "January", "February", "March", 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   "April", "May", "June", "July", "August", "September", "October",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   "November", "December" };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loop through months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for ( month = JAN; month &lt;= DEC; ++month ) {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  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printf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( "%2d%11s\n", month,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monthName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[ month ] );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   } 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end for</a:t>
            </a:r>
          </a:p>
          <a:p>
            <a:pPr marL="0" indent="0">
              <a:buNone/>
            </a:pPr>
            <a:r>
              <a:rPr lang="en-US" sz="1800" dirty="0">
                <a:latin typeface="Arial" pitchFamily="34" charset="0"/>
                <a:cs typeface="Arial" pitchFamily="34" charset="0"/>
              </a:rPr>
              <a:t>} </a:t>
            </a:r>
            <a:r>
              <a:rPr lang="en-US" sz="180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// end main</a:t>
            </a:r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11281735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033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fld id="{8513D837-105B-437E-8CD7-2E53C9EFD371}" type="slidenum">
              <a:rPr lang="en-US" sz="1400"/>
              <a:pPr/>
              <a:t>33</a:t>
            </a:fld>
            <a:endParaRPr lang="en-US" sz="1400"/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609599" y="724678"/>
            <a:ext cx="6919913" cy="4191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1    January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2   February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3      March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4      April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5        May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6       June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7       July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8     August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 9  September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10    October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11   November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12   December</a:t>
            </a:r>
          </a:p>
        </p:txBody>
      </p:sp>
      <p:graphicFrame>
        <p:nvGraphicFramePr>
          <p:cNvPr id="50181" name="Object 5"/>
          <p:cNvGraphicFramePr>
            <a:graphicFrameLocks/>
          </p:cNvGraphicFramePr>
          <p:nvPr/>
        </p:nvGraphicFramePr>
        <p:xfrm>
          <a:off x="0" y="0"/>
          <a:ext cx="6823075" cy="941388"/>
        </p:xfrm>
        <a:graphic>
          <a:graphicData uri="http://schemas.openxmlformats.org/presentationml/2006/ole">
            <p:oleObj spid="_x0000_s21514" name="Document" r:id="rId3" imgW="6920484" imgH="963168" progId="Word.Document.8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2286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Output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2559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1643</Words>
  <Application>Microsoft Office PowerPoint</Application>
  <PresentationFormat>On-screen Show (4:3)</PresentationFormat>
  <Paragraphs>415</Paragraphs>
  <Slides>33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Document</vt:lpstr>
      <vt:lpstr>CSC141- Introduction to Computer Programming</vt:lpstr>
      <vt:lpstr>Unions : Introduction</vt:lpstr>
      <vt:lpstr>Union Declarations</vt:lpstr>
      <vt:lpstr>Valid Operations on Unions</vt:lpstr>
      <vt:lpstr>Initializing Unions in Declarations</vt:lpstr>
      <vt:lpstr>Demonstrating Unions</vt:lpstr>
      <vt:lpstr>Demonstrating Unions</vt:lpstr>
      <vt:lpstr>Output</vt:lpstr>
      <vt:lpstr>Bitwise Operators</vt:lpstr>
      <vt:lpstr>Example: Bit Manipulation</vt:lpstr>
      <vt:lpstr>Example: Bit Manipulation</vt:lpstr>
      <vt:lpstr>Bitwise Operators</vt:lpstr>
      <vt:lpstr>Bitwise Operators</vt:lpstr>
      <vt:lpstr>Bitwise Operators</vt:lpstr>
      <vt:lpstr>Bitwise AND (&amp;) OR ( | ) exclusive or ( ^ )</vt:lpstr>
      <vt:lpstr>Bitwise AND (&amp;) OR ( | ) exclusive or ( ^ )</vt:lpstr>
      <vt:lpstr>Bitwise AND (&amp;) OR ( | ) exclusive or ( ^ )</vt:lpstr>
      <vt:lpstr>Bitwise AND (&amp;) OR ( | ) exclusive or ( ^ )</vt:lpstr>
      <vt:lpstr>Slide 19</vt:lpstr>
      <vt:lpstr>Bitwise shift left ( &lt;&lt; ) and shift right ( &gt;&gt; )</vt:lpstr>
      <vt:lpstr>Bitwise shift left ( &lt;&lt; ) and shift right ( &gt;&gt; )</vt:lpstr>
      <vt:lpstr>Slide 22</vt:lpstr>
      <vt:lpstr>Bitwise Operators</vt:lpstr>
      <vt:lpstr>Bitwise Operators</vt:lpstr>
      <vt:lpstr>Bit Fields</vt:lpstr>
      <vt:lpstr>Bit Fields</vt:lpstr>
      <vt:lpstr>Card shuffling Example using Bit-field</vt:lpstr>
      <vt:lpstr>Card shuffling Example using Bit-field</vt:lpstr>
      <vt:lpstr>Card shuffling Example using Bit-field</vt:lpstr>
      <vt:lpstr>Slide 30</vt:lpstr>
      <vt:lpstr>Enumeration Constants</vt:lpstr>
      <vt:lpstr>Example: using Enumeration Type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19</cp:revision>
  <dcterms:created xsi:type="dcterms:W3CDTF">2012-06-25T14:07:38Z</dcterms:created>
  <dcterms:modified xsi:type="dcterms:W3CDTF">2012-06-26T10:59:57Z</dcterms:modified>
</cp:coreProperties>
</file>