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99" r:id="rId2"/>
    <p:sldId id="302" r:id="rId3"/>
    <p:sldId id="300" r:id="rId4"/>
    <p:sldId id="303" r:id="rId5"/>
    <p:sldId id="30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96" r:id="rId23"/>
    <p:sldId id="273" r:id="rId24"/>
    <p:sldId id="274" r:id="rId25"/>
    <p:sldId id="275" r:id="rId26"/>
    <p:sldId id="276" r:id="rId27"/>
    <p:sldId id="277" r:id="rId28"/>
    <p:sldId id="278" r:id="rId29"/>
    <p:sldId id="280" r:id="rId30"/>
    <p:sldId id="281" r:id="rId31"/>
    <p:sldId id="298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5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F13C5-2737-44FF-BB17-E227937B371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B1482-603F-4E02-B873-56390ACC1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7500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Put 1</a:t>
            </a:r>
            <a:r>
              <a:rPr lang="fr-FR" baseline="0" dirty="0" smtClean="0"/>
              <a:t> in for condition and check</a:t>
            </a:r>
          </a:p>
          <a:p>
            <a:r>
              <a:rPr lang="fr-FR" baseline="0" dirty="0" smtClean="0"/>
              <a:t>Ans: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runs</a:t>
            </a:r>
            <a:r>
              <a:rPr lang="fr-FR" baseline="0" dirty="0" smtClean="0"/>
              <a:t> </a:t>
            </a:r>
            <a:r>
              <a:rPr lang="fr-FR" baseline="0" smtClean="0"/>
              <a:t>infinitely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Prints</a:t>
            </a:r>
            <a:r>
              <a:rPr lang="fr-FR" dirty="0" smtClean="0"/>
              <a:t> </a:t>
            </a:r>
            <a:r>
              <a:rPr lang="fr-FR" dirty="0" err="1" smtClean="0"/>
              <a:t>numbers</a:t>
            </a:r>
            <a:r>
              <a:rPr lang="fr-FR" dirty="0" smtClean="0"/>
              <a:t> </a:t>
            </a:r>
            <a:r>
              <a:rPr lang="fr-FR" dirty="0" err="1" smtClean="0"/>
              <a:t>upto</a:t>
            </a:r>
            <a:r>
              <a:rPr lang="fr-FR" dirty="0" smtClean="0"/>
              <a:t> 9</a:t>
            </a:r>
          </a:p>
          <a:p>
            <a:r>
              <a:rPr lang="fr-FR" dirty="0" smtClean="0"/>
              <a:t>If a </a:t>
            </a:r>
            <a:r>
              <a:rPr lang="fr-FR" dirty="0" err="1" smtClean="0"/>
              <a:t>semicolon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the</a:t>
            </a:r>
            <a:r>
              <a:rPr lang="fr-FR" baseline="0" dirty="0" smtClean="0"/>
              <a:t> end of </a:t>
            </a:r>
            <a:r>
              <a:rPr lang="fr-FR" baseline="0" dirty="0" err="1" smtClean="0"/>
              <a:t>while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statement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only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10 in the output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Will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executed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without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Will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executed</a:t>
            </a:r>
            <a:r>
              <a:rPr lang="fr-FR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Output </a:t>
            </a:r>
            <a:r>
              <a:rPr lang="fr-FR" smtClean="0"/>
              <a:t>snapshots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16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571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308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721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12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5208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911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232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580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73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299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48521-4BE3-4C6A-A8F5-97BA66AB8836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49C7B-B92E-481A-A184-7155C364C2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485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lusplus.com/istream::operator%3e%3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CSC141- Introduction to Computer Programming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6629400" cy="2819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>
                <a:solidFill>
                  <a:schemeClr val="tx1"/>
                </a:solidFill>
              </a:rPr>
              <a:t>- </a:t>
            </a:r>
            <a:r>
              <a:rPr lang="en-US" smtClean="0">
                <a:solidFill>
                  <a:schemeClr val="tx1"/>
                </a:solidFill>
              </a:rPr>
              <a:t>8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26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2060"/>
                </a:solidFill>
              </a:rPr>
              <a:t>Console input – through ( </a:t>
            </a:r>
            <a:r>
              <a:rPr lang="en-US" sz="3200" dirty="0" err="1" smtClean="0">
                <a:solidFill>
                  <a:srgbClr val="002060"/>
                </a:solidFill>
              </a:rPr>
              <a:t>cin</a:t>
            </a:r>
            <a:r>
              <a:rPr lang="en-US" sz="3200" dirty="0" smtClean="0">
                <a:solidFill>
                  <a:srgbClr val="002060"/>
                </a:solidFill>
              </a:rPr>
              <a:t> &gt;&gt; )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 option for console input which is provided in C++ environment.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You are required to include the following commands in the beginning of your program:</a:t>
            </a:r>
          </a:p>
          <a:p>
            <a:pPr marL="1257300" lvl="3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#include &lt;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iostream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&gt;</a:t>
            </a:r>
            <a:br>
              <a:rPr lang="en-US" sz="2400" dirty="0"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latin typeface="Arial" pitchFamily="34" charset="0"/>
                <a:cs typeface="Arial" pitchFamily="34" charset="0"/>
              </a:rPr>
              <a:t>using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namespace 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iostream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that represents the standard input stream.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we can retrieve characters from 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either as formatted data using the extraction operator (</a:t>
            </a:r>
            <a:r>
              <a:rPr lang="en-US" sz="2400" dirty="0">
                <a:latin typeface="Arial" pitchFamily="34" charset="0"/>
                <a:cs typeface="Arial" pitchFamily="34" charset="0"/>
                <a:hlinkClick r:id="rId2"/>
              </a:rPr>
              <a:t>&gt;&gt;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or as unformatted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data</a:t>
            </a:r>
            <a:r>
              <a:rPr lang="en-US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4725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2060"/>
                </a:solidFill>
              </a:rPr>
              <a:t>Console input – through  </a:t>
            </a:r>
            <a:r>
              <a:rPr lang="en-US" sz="3200" dirty="0" err="1" smtClean="0">
                <a:solidFill>
                  <a:srgbClr val="002060"/>
                </a:solidFill>
              </a:rPr>
              <a:t>cin</a:t>
            </a:r>
            <a:r>
              <a:rPr lang="en-US" sz="3200" dirty="0" smtClean="0">
                <a:solidFill>
                  <a:srgbClr val="002060"/>
                </a:solidFill>
              </a:rPr>
              <a:t>  &gt;&gt;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u="sng" dirty="0" smtClean="0">
                <a:latin typeface="Arial" pitchFamily="34" charset="0"/>
                <a:cs typeface="Arial" pitchFamily="34" charset="0"/>
              </a:rPr>
              <a:t>Example</a:t>
            </a:r>
          </a:p>
          <a:p>
            <a:pPr marL="400050" lvl="1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#include &lt;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iostream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&gt;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>using namespace 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00050" lvl="1" indent="0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main()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>{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>   double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x;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>   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&gt;&gt; x ;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757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2060"/>
                </a:solidFill>
              </a:rPr>
              <a:t>Console output – through ( </a:t>
            </a:r>
            <a:r>
              <a:rPr lang="en-US" sz="3200" dirty="0" err="1" smtClean="0">
                <a:solidFill>
                  <a:srgbClr val="002060"/>
                </a:solidFill>
              </a:rPr>
              <a:t>cout</a:t>
            </a:r>
            <a:r>
              <a:rPr lang="en-US" sz="3200" dirty="0" smtClean="0">
                <a:solidFill>
                  <a:srgbClr val="002060"/>
                </a:solidFill>
              </a:rPr>
              <a:t>  &lt;&lt; )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 option for console output which is provided in C++ environment.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You are required to include the following commands in the beginning of your program:</a:t>
            </a:r>
          </a:p>
          <a:p>
            <a:pPr marL="1257300" lvl="3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#include &lt;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iostream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&gt;</a:t>
            </a:r>
            <a:br>
              <a:rPr lang="en-US" sz="2400" dirty="0">
                <a:latin typeface="Arial" pitchFamily="34" charset="0"/>
                <a:cs typeface="Arial" pitchFamily="34" charset="0"/>
              </a:rPr>
            </a:br>
            <a:r>
              <a:rPr lang="en-US" sz="2400" b="1" dirty="0">
                <a:latin typeface="Arial" pitchFamily="34" charset="0"/>
                <a:cs typeface="Arial" pitchFamily="34" charset="0"/>
              </a:rPr>
              <a:t>using 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namespace 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std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iostream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that represents the standard input stream.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we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print data using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either as formatted data using the extraction operator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 &lt;&lt;)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 as unformatted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data</a:t>
            </a:r>
            <a:r>
              <a:rPr lang="en-US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1096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2060"/>
                </a:solidFill>
              </a:rPr>
              <a:t>Console output – through </a:t>
            </a:r>
            <a:r>
              <a:rPr lang="en-US" sz="3200" dirty="0" err="1" smtClean="0">
                <a:solidFill>
                  <a:srgbClr val="002060"/>
                </a:solidFill>
              </a:rPr>
              <a:t>cout</a:t>
            </a:r>
            <a:r>
              <a:rPr lang="en-US" sz="3200" dirty="0" smtClean="0">
                <a:solidFill>
                  <a:srgbClr val="002060"/>
                </a:solidFill>
              </a:rPr>
              <a:t>  &lt;&lt;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6481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u="sng" dirty="0" smtClean="0">
                <a:latin typeface="Arial" pitchFamily="34" charset="0"/>
                <a:cs typeface="Arial" pitchFamily="34" charset="0"/>
              </a:rPr>
              <a:t>Example</a:t>
            </a:r>
          </a:p>
          <a:p>
            <a:pPr marL="400050" lvl="1" indent="0">
              <a:buNone/>
            </a:pPr>
            <a:r>
              <a:rPr lang="en-US" sz="2400" dirty="0"/>
              <a:t>#include &lt;</a:t>
            </a:r>
            <a:r>
              <a:rPr lang="en-US" sz="2400" dirty="0" err="1"/>
              <a:t>iostream</a:t>
            </a:r>
            <a:r>
              <a:rPr lang="en-US" sz="2400" dirty="0"/>
              <a:t>&gt;</a:t>
            </a:r>
            <a:br>
              <a:rPr lang="en-US" sz="2400" dirty="0"/>
            </a:br>
            <a:r>
              <a:rPr lang="en-US" sz="2400" dirty="0"/>
              <a:t>using namespace </a:t>
            </a:r>
            <a:r>
              <a:rPr lang="en-US" sz="2400" dirty="0" err="1"/>
              <a:t>std</a:t>
            </a:r>
            <a:r>
              <a:rPr lang="en-US" sz="2400" dirty="0"/>
              <a:t>;</a:t>
            </a:r>
            <a:br>
              <a:rPr lang="en-US" sz="2400" dirty="0"/>
            </a:br>
            <a:r>
              <a:rPr lang="en-US" sz="2400" dirty="0" err="1"/>
              <a:t>int</a:t>
            </a:r>
            <a:r>
              <a:rPr lang="en-US" sz="2400" dirty="0"/>
              <a:t> main()</a:t>
            </a:r>
            <a:br>
              <a:rPr lang="en-US" sz="2400" dirty="0"/>
            </a:br>
            <a:r>
              <a:rPr lang="en-US" sz="2400" dirty="0"/>
              <a:t>{</a:t>
            </a:r>
            <a:br>
              <a:rPr lang="en-US" sz="2400" dirty="0"/>
            </a:br>
            <a:r>
              <a:rPr lang="en-US" sz="2400" dirty="0"/>
              <a:t>   double x, y;</a:t>
            </a:r>
            <a:br>
              <a:rPr lang="en-US" sz="2400" dirty="0"/>
            </a:br>
            <a:r>
              <a:rPr lang="en-US" sz="2400" dirty="0"/>
              <a:t>   </a:t>
            </a:r>
            <a:r>
              <a:rPr lang="en-US" sz="2400" dirty="0" err="1"/>
              <a:t>cout</a:t>
            </a:r>
            <a:r>
              <a:rPr lang="en-US" sz="2400" dirty="0"/>
              <a:t> &lt;&lt; "Enter two floating-point values: ";</a:t>
            </a:r>
            <a:br>
              <a:rPr lang="en-US" sz="2400" dirty="0"/>
            </a:br>
            <a:r>
              <a:rPr lang="en-US" sz="2400" dirty="0"/>
              <a:t>   </a:t>
            </a:r>
            <a:r>
              <a:rPr lang="en-US" sz="2400" dirty="0" err="1"/>
              <a:t>cin</a:t>
            </a:r>
            <a:r>
              <a:rPr lang="en-US" sz="2400" dirty="0"/>
              <a:t> &gt;&gt; x ;</a:t>
            </a:r>
            <a:br>
              <a:rPr lang="en-US" sz="2400" dirty="0"/>
            </a:br>
            <a:r>
              <a:rPr lang="en-US" sz="2400" dirty="0"/>
              <a:t>   </a:t>
            </a:r>
            <a:r>
              <a:rPr lang="en-US" sz="2400" dirty="0" err="1"/>
              <a:t>cin</a:t>
            </a:r>
            <a:r>
              <a:rPr lang="en-US" sz="2400" dirty="0"/>
              <a:t> &gt;&gt; y;</a:t>
            </a:r>
            <a:br>
              <a:rPr lang="en-US" sz="2400" dirty="0"/>
            </a:br>
            <a:r>
              <a:rPr lang="en-US" sz="2400" dirty="0"/>
              <a:t>   </a:t>
            </a:r>
            <a:r>
              <a:rPr lang="en-US" sz="2400" dirty="0" err="1"/>
              <a:t>cout</a:t>
            </a:r>
            <a:r>
              <a:rPr lang="en-US" sz="2400" dirty="0"/>
              <a:t> &lt;&lt; "The average of the two numbers is: " &lt;&lt; (x + y)/2.0 &lt;&lt; 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  <a:br>
              <a:rPr lang="en-US" sz="2400" dirty="0"/>
            </a:br>
            <a:r>
              <a:rPr lang="en-US" sz="2400" dirty="0"/>
              <a:t>   return 0;</a:t>
            </a:r>
            <a:br>
              <a:rPr lang="en-US" sz="2400" dirty="0"/>
            </a:br>
            <a:r>
              <a:rPr lang="en-US" sz="2400" dirty="0"/>
              <a:t>} 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0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      </a:t>
            </a:r>
            <a:r>
              <a:rPr lang="en-US" dirty="0" err="1" smtClean="0"/>
              <a:t>int</a:t>
            </a:r>
            <a:r>
              <a:rPr lang="en-US" dirty="0" smtClean="0"/>
              <a:t> j = -4;</a:t>
            </a:r>
          </a:p>
          <a:p>
            <a:pPr>
              <a:buNone/>
            </a:pPr>
            <a:r>
              <a:rPr lang="en-US" dirty="0" smtClean="0"/>
              <a:t>	   while(j&lt;=0)</a:t>
            </a:r>
          </a:p>
          <a:p>
            <a:pPr>
              <a:buNone/>
            </a:pPr>
            <a:r>
              <a:rPr lang="en-US" dirty="0" smtClean="0"/>
              <a:t>      {</a:t>
            </a:r>
          </a:p>
          <a:p>
            <a:pPr>
              <a:buNone/>
            </a:pPr>
            <a:r>
              <a:rPr lang="en-US" dirty="0" smtClean="0"/>
              <a:t>		     </a:t>
            </a:r>
            <a:r>
              <a:rPr lang="en-US" dirty="0" err="1" smtClean="0"/>
              <a:t>cout</a:t>
            </a:r>
            <a:r>
              <a:rPr lang="en-US" dirty="0" smtClean="0"/>
              <a:t> &lt;&lt; j &lt;&lt; </a:t>
            </a:r>
            <a:r>
              <a:rPr lang="en-US" dirty="0" err="1" smtClean="0"/>
              <a:t>endl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	     j=j+1;</a:t>
            </a:r>
          </a:p>
          <a:p>
            <a:pPr>
              <a:buNone/>
            </a:pPr>
            <a:r>
              <a:rPr lang="en-US" dirty="0" smtClean="0"/>
              <a:t>      }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165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and Traps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general form of while is as shown below: </a:t>
            </a:r>
          </a:p>
          <a:p>
            <a:r>
              <a:rPr lang="en-US" dirty="0" smtClean="0"/>
              <a:t>initialize loop counter ; </a:t>
            </a:r>
          </a:p>
          <a:p>
            <a:r>
              <a:rPr lang="en-US" dirty="0" smtClean="0"/>
              <a:t>while ( test loop counter using a condition ) </a:t>
            </a:r>
          </a:p>
          <a:p>
            <a:r>
              <a:rPr lang="en-US" dirty="0" smtClean="0"/>
              <a:t>{ </a:t>
            </a:r>
          </a:p>
          <a:p>
            <a:pPr lvl="1"/>
            <a:r>
              <a:rPr lang="en-US" dirty="0" smtClean="0"/>
              <a:t>do this ; </a:t>
            </a:r>
          </a:p>
          <a:p>
            <a:pPr lvl="1"/>
            <a:r>
              <a:rPr lang="en-US" dirty="0" smtClean="0"/>
              <a:t>and this ; </a:t>
            </a:r>
          </a:p>
          <a:p>
            <a:pPr lvl="1"/>
            <a:r>
              <a:rPr lang="en-US" dirty="0" smtClean="0"/>
              <a:t>increment loop counter;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1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statements within the while loop keep on getting executed until the condition being tested remains true</a:t>
            </a:r>
          </a:p>
          <a:p>
            <a:r>
              <a:rPr lang="en-US" dirty="0" smtClean="0"/>
              <a:t>when the condition becomes false, the control passes to the first statement after the body of while loop</a:t>
            </a:r>
          </a:p>
          <a:p>
            <a:r>
              <a:rPr lang="en-US" dirty="0" smtClean="0"/>
              <a:t>In place of the condition there can be any other valid expression </a:t>
            </a:r>
          </a:p>
          <a:p>
            <a:r>
              <a:rPr lang="en-US" dirty="0" smtClean="0"/>
              <a:t>as the expression evaluates to a non-zero value the statements within the loop would get executed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386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condition being tested may use relational or logical operators as shown in the following examples: </a:t>
            </a:r>
          </a:p>
          <a:p>
            <a:endParaRPr lang="en-US" dirty="0" smtClean="0"/>
          </a:p>
          <a:p>
            <a:r>
              <a:rPr lang="en-US" dirty="0" smtClean="0"/>
              <a:t>while ( </a:t>
            </a:r>
            <a:r>
              <a:rPr lang="en-US" dirty="0" err="1" smtClean="0"/>
              <a:t>i</a:t>
            </a:r>
            <a:r>
              <a:rPr lang="en-US" dirty="0" smtClean="0"/>
              <a:t> &lt;= 10 )</a:t>
            </a:r>
          </a:p>
          <a:p>
            <a:r>
              <a:rPr lang="en-US" dirty="0" smtClean="0"/>
              <a:t>while ( </a:t>
            </a:r>
            <a:r>
              <a:rPr lang="en-US" dirty="0" err="1" smtClean="0"/>
              <a:t>i</a:t>
            </a:r>
            <a:r>
              <a:rPr lang="en-US" dirty="0" smtClean="0"/>
              <a:t> &gt;= 10 &amp;&amp; j &lt;= 15 ) </a:t>
            </a:r>
          </a:p>
          <a:p>
            <a:r>
              <a:rPr lang="en-US" dirty="0" smtClean="0"/>
              <a:t>while ( j &gt; 10 &amp;&amp; (b&lt;15 ||c&lt;20))</a:t>
            </a:r>
          </a:p>
          <a:p>
            <a:r>
              <a:rPr lang="en-US" dirty="0" smtClean="0"/>
              <a:t>As a rule the while must test a condition that will eventually become false, otherwise the loop would be executed forever, indefinitely.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19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loop: detect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>
              <a:buNone/>
            </a:pPr>
            <a:r>
              <a:rPr lang="en-US" dirty="0" smtClean="0"/>
              <a:t>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This is an indefinite loop since i remains 1 forever. The correct form would be: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638800" y="2514600"/>
            <a:ext cx="2743200" cy="1371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Loop increment missing!!!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91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>
              <a:buNone/>
            </a:pPr>
            <a:r>
              <a:rPr lang="en-US" dirty="0" smtClean="0"/>
              <a:t>	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	i++;</a:t>
            </a:r>
          </a:p>
          <a:p>
            <a:pPr>
              <a:buNone/>
            </a:pPr>
            <a:r>
              <a:rPr lang="fr-FR" dirty="0" smtClean="0"/>
              <a:t>	}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638800" y="3505200"/>
            <a:ext cx="2743200" cy="1371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Notice the loop increment..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2362200" y="4191000"/>
            <a:ext cx="32766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2616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Loop counter can be decremented as well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=10;</a:t>
            </a:r>
          </a:p>
          <a:p>
            <a:pPr>
              <a:buNone/>
            </a:pPr>
            <a:r>
              <a:rPr lang="en-US" dirty="0" smtClean="0"/>
              <a:t>	while(</a:t>
            </a:r>
            <a:r>
              <a:rPr lang="en-US" dirty="0" err="1" smtClean="0"/>
              <a:t>i</a:t>
            </a:r>
            <a:r>
              <a:rPr lang="en-US" dirty="0" smtClean="0"/>
              <a:t>&gt;0)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--;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34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Loop counter can be a float as well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float f=10.0;</a:t>
            </a:r>
          </a:p>
          <a:p>
            <a:pPr>
              <a:buNone/>
            </a:pPr>
            <a:r>
              <a:rPr lang="en-US" dirty="0" smtClean="0"/>
              <a:t>	while(f&gt;1.5)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cout</a:t>
            </a:r>
            <a:r>
              <a:rPr lang="en-US" dirty="0" smtClean="0"/>
              <a:t> &lt;&lt; f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	f--;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065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Float can be decremented as well</a:t>
            </a:r>
          </a:p>
          <a:p>
            <a:r>
              <a:rPr lang="en-US" dirty="0" smtClean="0"/>
              <a:t>The decrement can be by any value, not necessarily 1</a:t>
            </a:r>
          </a:p>
          <a:p>
            <a:r>
              <a:rPr lang="en-US" dirty="0" smtClean="0"/>
              <a:t>What is the output of the following program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>
              <a:buNone/>
            </a:pPr>
            <a:r>
              <a:rPr lang="en-US" dirty="0" smtClean="0"/>
              <a:t>	while(</a:t>
            </a:r>
            <a:r>
              <a:rPr lang="en-US" dirty="0" err="1" smtClean="0"/>
              <a:t>i</a:t>
            </a:r>
            <a:r>
              <a:rPr lang="en-US" dirty="0" smtClean="0"/>
              <a:t>&lt;=32767)</a:t>
            </a:r>
          </a:p>
          <a:p>
            <a:pPr>
              <a:buNone/>
            </a:pPr>
            <a:r>
              <a:rPr lang="en-US" dirty="0" smtClean="0"/>
              <a:t>		{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>
              <a:buNone/>
            </a:pPr>
            <a:r>
              <a:rPr lang="en-US" dirty="0" smtClean="0"/>
              <a:t>		}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840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It does not print numbers from 1 to 32767</a:t>
            </a:r>
          </a:p>
          <a:p>
            <a:r>
              <a:rPr lang="en-US" dirty="0" smtClean="0"/>
              <a:t>Its an infinite loop</a:t>
            </a:r>
          </a:p>
          <a:p>
            <a:r>
              <a:rPr lang="en-US" dirty="0" smtClean="0"/>
              <a:t>It prints numbers from 1 to 32767 then</a:t>
            </a:r>
          </a:p>
          <a:p>
            <a:r>
              <a:rPr lang="en-US" dirty="0" smtClean="0"/>
              <a:t>When </a:t>
            </a:r>
            <a:r>
              <a:rPr lang="en-US" dirty="0" err="1" smtClean="0"/>
              <a:t>i</a:t>
            </a:r>
            <a:r>
              <a:rPr lang="en-US" dirty="0" smtClean="0"/>
              <a:t> becomes 32768, this value falls outside the valid integer range</a:t>
            </a:r>
          </a:p>
          <a:p>
            <a:r>
              <a:rPr lang="en-US" dirty="0" smtClean="0"/>
              <a:t>It goes to the negative side and becomes -32768</a:t>
            </a:r>
          </a:p>
          <a:p>
            <a:r>
              <a:rPr lang="en-US" dirty="0" smtClean="0"/>
              <a:t>This value satisfies the non zero condition for while loop and the loop repeats itself indefinitely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946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is the output of the following program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>
              <a:buNone/>
            </a:pPr>
            <a:r>
              <a:rPr lang="en-US" dirty="0" smtClean="0"/>
              <a:t>	while(</a:t>
            </a:r>
            <a:r>
              <a:rPr lang="en-US" dirty="0" err="1" smtClean="0"/>
              <a:t>i</a:t>
            </a:r>
            <a:r>
              <a:rPr lang="en-US" dirty="0" smtClean="0"/>
              <a:t>&lt;=10);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139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another infinite loop</a:t>
            </a:r>
          </a:p>
          <a:p>
            <a:r>
              <a:rPr lang="en-US" dirty="0" smtClean="0"/>
              <a:t>The semi colon after the while make it work like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while ( </a:t>
            </a:r>
            <a:r>
              <a:rPr lang="en-US" dirty="0" err="1" smtClean="0"/>
              <a:t>i</a:t>
            </a:r>
            <a:r>
              <a:rPr lang="en-US" dirty="0" smtClean="0"/>
              <a:t> &lt;= 10 )</a:t>
            </a:r>
          </a:p>
          <a:p>
            <a:pPr>
              <a:buNone/>
            </a:pPr>
            <a:r>
              <a:rPr lang="en-US" dirty="0" smtClean="0"/>
              <a:t> ;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 lvl="1">
              <a:buNone/>
            </a:pPr>
            <a:r>
              <a:rPr lang="en-US" dirty="0" smtClean="0"/>
              <a:t>i = i +1;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434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Since the value of “i” is not getting incremented, the control keeps rotating within the loop forever</a:t>
            </a:r>
          </a:p>
          <a:p>
            <a:r>
              <a:rPr lang="en-US" sz="2000" dirty="0" smtClean="0"/>
              <a:t>To vary the loop counter </a:t>
            </a:r>
          </a:p>
          <a:p>
            <a:pPr lvl="1"/>
            <a:r>
              <a:rPr lang="en-US" sz="1800" dirty="0" smtClean="0"/>
              <a:t>++</a:t>
            </a:r>
          </a:p>
          <a:p>
            <a:pPr lvl="1"/>
            <a:r>
              <a:rPr lang="en-US" sz="1800" dirty="0" smtClean="0"/>
              <a:t>--</a:t>
            </a:r>
          </a:p>
          <a:p>
            <a:pPr lvl="1"/>
            <a:r>
              <a:rPr lang="en-US" sz="1800" dirty="0" smtClean="0"/>
              <a:t>+=</a:t>
            </a:r>
          </a:p>
          <a:p>
            <a:pPr lvl="1"/>
            <a:r>
              <a:rPr lang="en-US" sz="1800" dirty="0" smtClean="0"/>
              <a:t>-=</a:t>
            </a:r>
          </a:p>
          <a:p>
            <a:pPr lvl="1"/>
            <a:r>
              <a:rPr lang="en-US" sz="1800" dirty="0" smtClean="0"/>
              <a:t>*=</a:t>
            </a:r>
          </a:p>
          <a:p>
            <a:pPr lvl="1"/>
            <a:r>
              <a:rPr lang="en-US" sz="1800" dirty="0" smtClean="0"/>
              <a:t>/=</a:t>
            </a:r>
          </a:p>
          <a:p>
            <a:pPr lvl="1"/>
            <a:r>
              <a:rPr lang="en-US" sz="1800" dirty="0" smtClean="0"/>
              <a:t>%= can be used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636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>
              <a:buNone/>
            </a:pPr>
            <a:r>
              <a:rPr lang="en-US" dirty="0" smtClean="0"/>
              <a:t>	while(</a:t>
            </a:r>
            <a:r>
              <a:rPr lang="en-US" dirty="0" err="1" smtClean="0"/>
              <a:t>i</a:t>
            </a:r>
            <a:r>
              <a:rPr lang="en-US" dirty="0" smtClean="0"/>
              <a:t>++&lt;10);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Here, firstly the comparison of value of </a:t>
            </a:r>
            <a:r>
              <a:rPr lang="en-US" dirty="0" err="1" smtClean="0"/>
              <a:t>i</a:t>
            </a:r>
            <a:r>
              <a:rPr lang="en-US" dirty="0" smtClean="0"/>
              <a:t> with 10 is performed, and then the incrementation of </a:t>
            </a:r>
            <a:r>
              <a:rPr lang="en-US" dirty="0" err="1" smtClean="0"/>
              <a:t>i</a:t>
            </a:r>
            <a:r>
              <a:rPr lang="en-US" dirty="0" smtClean="0"/>
              <a:t> takes place.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8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while</a:t>
            </a:r>
            <a:r>
              <a:rPr lang="fr-FR" dirty="0" smtClean="0"/>
              <a:t> </a:t>
            </a:r>
            <a:r>
              <a:rPr lang="fr-FR" dirty="0" err="1" smtClean="0"/>
              <a:t>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>
              <a:buNone/>
            </a:pPr>
            <a:r>
              <a:rPr lang="en-US" dirty="0" smtClean="0"/>
              <a:t>	while(++</a:t>
            </a:r>
            <a:r>
              <a:rPr lang="en-US" dirty="0" err="1" smtClean="0"/>
              <a:t>i</a:t>
            </a:r>
            <a:r>
              <a:rPr lang="en-US" dirty="0" smtClean="0"/>
              <a:t>&lt;10)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&lt;&lt; i &lt;&lt; </a:t>
            </a:r>
            <a:r>
              <a:rPr lang="en-US" dirty="0" err="1" smtClean="0"/>
              <a:t>endl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Here first incrementation takes place, then the comparison is performed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11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odd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loops that we have used so far executed the statements within them a finite number of times </a:t>
            </a:r>
          </a:p>
          <a:p>
            <a:r>
              <a:rPr lang="en-US" dirty="0" smtClean="0"/>
              <a:t>In real life programming one comes across a situation when it is not known beforehand how many times the statements in the loop are to be executed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355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Do-While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Its format is:</a:t>
            </a:r>
          </a:p>
          <a:p>
            <a:pPr marL="0" indent="0">
              <a:buNone/>
            </a:pPr>
            <a:r>
              <a:rPr lang="en-US" dirty="0" smtClean="0"/>
              <a:t>	do statement while (condition);</a:t>
            </a:r>
          </a:p>
          <a:p>
            <a:endParaRPr lang="en-US" dirty="0" smtClean="0"/>
          </a:p>
          <a:p>
            <a:r>
              <a:rPr lang="en-US" dirty="0" smtClean="0"/>
              <a:t>Its functionality is exactly the same as the while loop, except that condition in the do-while loop is evaluated after the execution of statement instead of before, granting at least one execution of statement even if condition is never fulfilled.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82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8596" y="1214422"/>
            <a:ext cx="8358246" cy="50006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dirty="0" smtClean="0"/>
              <a:t>/* Execution of a loop an unknown number of times */   </a:t>
            </a:r>
          </a:p>
          <a:p>
            <a:pPr>
              <a:buNone/>
            </a:pPr>
            <a:r>
              <a:rPr lang="en-US" sz="2000" dirty="0" smtClean="0"/>
              <a:t>void main( )</a:t>
            </a:r>
          </a:p>
          <a:p>
            <a:pPr>
              <a:buNone/>
            </a:pPr>
            <a:r>
              <a:rPr lang="en-US" sz="2000" dirty="0" smtClean="0"/>
              <a:t> { </a:t>
            </a:r>
          </a:p>
          <a:p>
            <a:pPr>
              <a:buNone/>
            </a:pPr>
            <a:r>
              <a:rPr lang="en-US" sz="2000" dirty="0" smtClean="0"/>
              <a:t>char another ;</a:t>
            </a:r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num</a:t>
            </a:r>
            <a:r>
              <a:rPr lang="en-US" sz="2000" dirty="0" smtClean="0"/>
              <a:t> ; </a:t>
            </a:r>
          </a:p>
          <a:p>
            <a:pPr>
              <a:buNone/>
            </a:pPr>
            <a:r>
              <a:rPr lang="en-US" sz="2000" dirty="0" smtClean="0"/>
              <a:t>	do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"Enter a number: ";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cin</a:t>
            </a:r>
            <a:r>
              <a:rPr lang="en-US" sz="2000" dirty="0" smtClean="0"/>
              <a:t> &gt;&gt; </a:t>
            </a:r>
            <a:r>
              <a:rPr lang="en-US" sz="2000" dirty="0" err="1" smtClean="0"/>
              <a:t>num</a:t>
            </a:r>
            <a:r>
              <a:rPr lang="en-US" sz="2000" dirty="0" smtClean="0"/>
              <a:t>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"square of " &lt;&lt; </a:t>
            </a:r>
            <a:r>
              <a:rPr lang="en-US" sz="2000" dirty="0" err="1" smtClean="0"/>
              <a:t>num</a:t>
            </a:r>
            <a:r>
              <a:rPr lang="en-US" sz="2000" dirty="0" smtClean="0"/>
              <a:t> &lt;&lt; " is " &lt;&lt; </a:t>
            </a:r>
            <a:r>
              <a:rPr lang="en-US" sz="2000" dirty="0" err="1" smtClean="0"/>
              <a:t>num</a:t>
            </a:r>
            <a:r>
              <a:rPr lang="en-US" sz="2000" dirty="0" smtClean="0"/>
              <a:t>*</a:t>
            </a:r>
            <a:r>
              <a:rPr lang="en-US" sz="2000" dirty="0" err="1" smtClean="0"/>
              <a:t>num</a:t>
            </a:r>
            <a:r>
              <a:rPr lang="en-US" sz="2000" dirty="0" smtClean="0"/>
              <a:t> &lt;&lt; </a:t>
            </a:r>
            <a:r>
              <a:rPr lang="en-US" sz="2000" dirty="0" err="1" smtClean="0"/>
              <a:t>endl</a:t>
            </a:r>
            <a:r>
              <a:rPr lang="en-US" sz="2000" dirty="0" smtClean="0"/>
              <a:t>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"Want to enter another number y/n? ";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cin</a:t>
            </a:r>
            <a:r>
              <a:rPr lang="en-US" sz="2000" dirty="0" smtClean="0"/>
              <a:t>  &gt;&gt; another; </a:t>
            </a:r>
          </a:p>
          <a:p>
            <a:pPr>
              <a:buNone/>
            </a:pPr>
            <a:r>
              <a:rPr lang="en-US" sz="2000" dirty="0" smtClean="0"/>
              <a:t>	} </a:t>
            </a:r>
          </a:p>
          <a:p>
            <a:pPr>
              <a:buNone/>
            </a:pPr>
            <a:r>
              <a:rPr lang="en-US" sz="2000" dirty="0" smtClean="0"/>
              <a:t>	while ( another == 'y' ) ; </a:t>
            </a:r>
          </a:p>
          <a:p>
            <a:pPr>
              <a:buNone/>
            </a:pPr>
            <a:r>
              <a:rPr lang="en-US" sz="2000" dirty="0" smtClean="0"/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xmlns="" val="359683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odd loop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And here is the sample output... </a:t>
            </a:r>
          </a:p>
          <a:p>
            <a:pPr>
              <a:buNone/>
            </a:pPr>
            <a:r>
              <a:rPr lang="en-US" sz="2000" dirty="0" smtClean="0"/>
              <a:t>Enter a number: 5 </a:t>
            </a:r>
          </a:p>
          <a:p>
            <a:pPr>
              <a:buNone/>
            </a:pPr>
            <a:r>
              <a:rPr lang="en-US" sz="2000" dirty="0" smtClean="0"/>
              <a:t>square of 5 is 25 </a:t>
            </a:r>
          </a:p>
          <a:p>
            <a:pPr>
              <a:buNone/>
            </a:pPr>
            <a:r>
              <a:rPr lang="en-US" sz="2000" dirty="0" smtClean="0"/>
              <a:t>Want to enter another number y/n? y </a:t>
            </a:r>
          </a:p>
          <a:p>
            <a:pPr>
              <a:buNone/>
            </a:pPr>
            <a:r>
              <a:rPr lang="en-US" sz="2000" dirty="0" smtClean="0"/>
              <a:t>Enter a number: 7 </a:t>
            </a:r>
          </a:p>
          <a:p>
            <a:pPr>
              <a:buNone/>
            </a:pPr>
            <a:r>
              <a:rPr lang="en-US" sz="2000" dirty="0" smtClean="0"/>
              <a:t>square of 7 is 49 </a:t>
            </a:r>
          </a:p>
          <a:p>
            <a:pPr>
              <a:buNone/>
            </a:pPr>
            <a:r>
              <a:rPr lang="en-US" sz="2000" dirty="0" smtClean="0"/>
              <a:t>Want to enter another number y/n? </a:t>
            </a:r>
            <a:r>
              <a:rPr lang="en-US" sz="2000" dirty="0" err="1" smtClean="0"/>
              <a:t>n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In this program the do-while loop would keep getting executed till the user continues to enter y. </a:t>
            </a:r>
          </a:p>
          <a:p>
            <a:pPr>
              <a:buNone/>
            </a:pPr>
            <a:r>
              <a:rPr lang="en-US" sz="2000" dirty="0" smtClean="0"/>
              <a:t> This loop ensures that statements within it are executed at least once even if n is supplied first time itself. </a:t>
            </a:r>
            <a:endParaRPr lang="en-US" sz="2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85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the same functionality if required, can also be accomplished using for and while loops</a:t>
            </a:r>
          </a:p>
          <a:p>
            <a:pPr>
              <a:buNone/>
            </a:pPr>
            <a:r>
              <a:rPr lang="en-US" sz="1600" dirty="0" smtClean="0"/>
              <a:t>/* odd loop using a for loop */ </a:t>
            </a:r>
          </a:p>
          <a:p>
            <a:pPr>
              <a:buNone/>
            </a:pPr>
            <a:r>
              <a:rPr lang="en-US" sz="1600" dirty="0" smtClean="0"/>
              <a:t> void main( )</a:t>
            </a:r>
          </a:p>
          <a:p>
            <a:pPr>
              <a:buNone/>
            </a:pPr>
            <a:r>
              <a:rPr lang="en-US" sz="1600" dirty="0" smtClean="0"/>
              <a:t> { </a:t>
            </a:r>
          </a:p>
          <a:p>
            <a:pPr>
              <a:buNone/>
            </a:pPr>
            <a:r>
              <a:rPr lang="en-US" sz="1600" dirty="0" smtClean="0"/>
              <a:t>	char another = 'y' ; </a:t>
            </a:r>
            <a:r>
              <a:rPr lang="en-US" sz="1600" dirty="0" err="1" smtClean="0"/>
              <a:t>int</a:t>
            </a:r>
            <a:r>
              <a:rPr lang="en-US" sz="1600" dirty="0" smtClean="0"/>
              <a:t> num ; </a:t>
            </a:r>
          </a:p>
          <a:p>
            <a:pPr>
              <a:buNone/>
            </a:pPr>
            <a:r>
              <a:rPr lang="en-US" sz="1600" dirty="0" smtClean="0"/>
              <a:t>	for ( ; another == 'y' ; ) </a:t>
            </a:r>
          </a:p>
          <a:p>
            <a:pPr>
              <a:buNone/>
            </a:pPr>
            <a:r>
              <a:rPr lang="en-US" sz="1600" dirty="0" smtClean="0"/>
              <a:t>	{ 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"Enter a number: ";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cin</a:t>
            </a:r>
            <a:r>
              <a:rPr lang="en-US" sz="1600" dirty="0" smtClean="0"/>
              <a:t> &gt;&gt; </a:t>
            </a:r>
            <a:r>
              <a:rPr lang="en-US" sz="1600" dirty="0" err="1" smtClean="0"/>
              <a:t>num</a:t>
            </a:r>
            <a:r>
              <a:rPr lang="en-US" sz="1600" dirty="0" smtClean="0"/>
              <a:t>; 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"square of " &lt;&lt; </a:t>
            </a:r>
            <a:r>
              <a:rPr lang="en-US" sz="1600" dirty="0" err="1" smtClean="0"/>
              <a:t>num</a:t>
            </a:r>
            <a:r>
              <a:rPr lang="en-US" sz="1600" dirty="0" smtClean="0"/>
              <a:t> &lt;&lt; " is " &lt;&lt; </a:t>
            </a:r>
            <a:r>
              <a:rPr lang="en-US" sz="1600" dirty="0" err="1" smtClean="0"/>
              <a:t>num</a:t>
            </a:r>
            <a:r>
              <a:rPr lang="en-US" sz="1600" dirty="0" smtClean="0"/>
              <a:t>*</a:t>
            </a:r>
            <a:r>
              <a:rPr lang="en-US" sz="1600" dirty="0" err="1" smtClean="0"/>
              <a:t>num</a:t>
            </a:r>
            <a:r>
              <a:rPr lang="en-US" sz="1600" dirty="0" smtClean="0"/>
              <a:t> &lt;&lt; </a:t>
            </a:r>
            <a:r>
              <a:rPr lang="en-US" sz="1600" dirty="0" err="1" smtClean="0"/>
              <a:t>endl</a:t>
            </a:r>
            <a:r>
              <a:rPr lang="en-US" sz="1600" dirty="0" smtClean="0"/>
              <a:t>; 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"Want to enter another number y/n? ";</a:t>
            </a:r>
          </a:p>
          <a:p>
            <a:pPr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cin</a:t>
            </a:r>
            <a:r>
              <a:rPr lang="en-US" sz="1600" dirty="0" smtClean="0"/>
              <a:t>  &gt;&gt; another; </a:t>
            </a:r>
          </a:p>
          <a:p>
            <a:pPr>
              <a:buNone/>
            </a:pPr>
            <a:r>
              <a:rPr lang="en-US" sz="1600" dirty="0" smtClean="0"/>
              <a:t>	} </a:t>
            </a:r>
          </a:p>
          <a:p>
            <a:pPr>
              <a:buNone/>
            </a:pPr>
            <a:r>
              <a:rPr lang="en-US" sz="1600" dirty="0" smtClean="0"/>
              <a:t>}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20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/* odd loop using a while loop */ </a:t>
            </a:r>
          </a:p>
          <a:p>
            <a:pPr>
              <a:buNone/>
            </a:pPr>
            <a:r>
              <a:rPr lang="en-US" sz="2000" dirty="0" smtClean="0"/>
              <a:t>main( ) </a:t>
            </a:r>
          </a:p>
          <a:p>
            <a:pPr>
              <a:buNone/>
            </a:pPr>
            <a:r>
              <a:rPr lang="en-US" sz="2000" dirty="0" smtClean="0"/>
              <a:t>{ </a:t>
            </a:r>
          </a:p>
          <a:p>
            <a:pPr>
              <a:buNone/>
            </a:pPr>
            <a:r>
              <a:rPr lang="en-US" sz="2000" dirty="0"/>
              <a:t>	</a:t>
            </a:r>
            <a:r>
              <a:rPr lang="en-US" sz="2000" dirty="0" smtClean="0"/>
              <a:t>char another = 'y' ; </a:t>
            </a:r>
            <a:r>
              <a:rPr lang="en-US" sz="2000" dirty="0" err="1" smtClean="0"/>
              <a:t>int</a:t>
            </a:r>
            <a:r>
              <a:rPr lang="en-US" sz="2000" dirty="0" smtClean="0"/>
              <a:t> num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1800" dirty="0" smtClean="0"/>
              <a:t>while ( another == 'y' )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"Enter a number: ";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cin</a:t>
            </a:r>
            <a:r>
              <a:rPr lang="en-US" sz="2000" dirty="0" smtClean="0"/>
              <a:t> &gt;&gt; </a:t>
            </a:r>
            <a:r>
              <a:rPr lang="en-US" sz="2000" dirty="0" err="1" smtClean="0"/>
              <a:t>num</a:t>
            </a:r>
            <a:r>
              <a:rPr lang="en-US" sz="2000" dirty="0" smtClean="0"/>
              <a:t>;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"square of " &lt;&lt; </a:t>
            </a:r>
            <a:r>
              <a:rPr lang="en-US" sz="2000" dirty="0" err="1" smtClean="0"/>
              <a:t>num</a:t>
            </a:r>
            <a:r>
              <a:rPr lang="en-US" sz="2000" dirty="0" smtClean="0"/>
              <a:t> &lt;&lt; " is " &lt;&lt; </a:t>
            </a:r>
            <a:r>
              <a:rPr lang="en-US" sz="2000" dirty="0" err="1" smtClean="0"/>
              <a:t>num</a:t>
            </a:r>
            <a:r>
              <a:rPr lang="en-US" sz="2000" dirty="0" smtClean="0"/>
              <a:t>*</a:t>
            </a:r>
            <a:r>
              <a:rPr lang="en-US" sz="2000" dirty="0" err="1" smtClean="0"/>
              <a:t>num</a:t>
            </a:r>
            <a:r>
              <a:rPr lang="en-US" sz="2000" dirty="0" smtClean="0"/>
              <a:t> &lt;&lt; </a:t>
            </a:r>
            <a:r>
              <a:rPr lang="en-US" sz="2000" dirty="0" err="1" smtClean="0"/>
              <a:t>endl</a:t>
            </a:r>
            <a:r>
              <a:rPr lang="en-US" sz="2000" dirty="0" smtClean="0"/>
              <a:t>;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cout</a:t>
            </a:r>
            <a:r>
              <a:rPr lang="en-US" sz="2000" dirty="0" smtClean="0"/>
              <a:t> &lt;&lt; "Want to enter another number y/n? ";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cin</a:t>
            </a:r>
            <a:r>
              <a:rPr lang="en-US" sz="2000" dirty="0" smtClean="0"/>
              <a:t>  &gt;&gt; another; </a:t>
            </a:r>
          </a:p>
          <a:p>
            <a:pPr>
              <a:buNone/>
            </a:pPr>
            <a:r>
              <a:rPr lang="en-US" sz="2000" dirty="0" smtClean="0"/>
              <a:t>	} </a:t>
            </a:r>
          </a:p>
          <a:p>
            <a:pPr>
              <a:buNone/>
            </a:pPr>
            <a:r>
              <a:rPr lang="en-US" sz="2000" dirty="0" smtClean="0"/>
              <a:t>}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Alternative 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526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a minor difference between the working of while and do-while loops. </a:t>
            </a:r>
          </a:p>
          <a:p>
            <a:r>
              <a:rPr lang="en-US" dirty="0" smtClean="0"/>
              <a:t>This difference is the place where the condition is tested. </a:t>
            </a:r>
          </a:p>
          <a:p>
            <a:r>
              <a:rPr lang="en-US" dirty="0" smtClean="0"/>
              <a:t>The while tests the condition before executing any of the statements within the while loop </a:t>
            </a:r>
          </a:p>
          <a:p>
            <a:r>
              <a:rPr lang="en-US" dirty="0" smtClean="0"/>
              <a:t>As against this, the do-while tests the condition after having executed the statements within the loop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909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Content Placeholder 5" descr="dowhile.PN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714480" y="857232"/>
            <a:ext cx="5357850" cy="5336618"/>
          </a:xfrm>
        </p:spPr>
      </p:pic>
    </p:spTree>
    <p:extLst>
      <p:ext uri="{BB962C8B-B14F-4D97-AF65-F5344CB8AC3E}">
        <p14:creationId xmlns:p14="http://schemas.microsoft.com/office/powerpoint/2010/main" xmlns="" val="40771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i="1" dirty="0" smtClean="0"/>
              <a:t>break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often come across situations where we want to jump out of a loop instantly, without waiting to get back to the conditional test </a:t>
            </a:r>
          </a:p>
          <a:p>
            <a:r>
              <a:rPr lang="en-US" dirty="0" smtClean="0"/>
              <a:t>The keyword break allows us to do this </a:t>
            </a:r>
          </a:p>
          <a:p>
            <a:r>
              <a:rPr lang="en-US" dirty="0" smtClean="0"/>
              <a:t>When break is encountered inside any loop, control automatically passes to the first statement after the loop. A break is usually associated with an if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62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7158" y="1142984"/>
            <a:ext cx="7415242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void main( ) </a:t>
            </a:r>
          </a:p>
          <a:p>
            <a:r>
              <a:rPr lang="en-US" sz="1600" dirty="0" smtClean="0"/>
              <a:t>{ </a:t>
            </a:r>
          </a:p>
          <a:p>
            <a:r>
              <a:rPr lang="en-US" sz="1600" dirty="0" smtClean="0"/>
              <a:t>	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num</a:t>
            </a:r>
            <a:r>
              <a:rPr lang="en-US" sz="1600" dirty="0" smtClean="0"/>
              <a:t>, i ; </a:t>
            </a:r>
          </a:p>
          <a:p>
            <a:r>
              <a:rPr lang="en-US" sz="1600" dirty="0" smtClean="0"/>
              <a:t>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"Enter a number: ";</a:t>
            </a:r>
          </a:p>
          <a:p>
            <a:r>
              <a:rPr lang="en-US" sz="1600" dirty="0" smtClean="0"/>
              <a:t>	</a:t>
            </a:r>
            <a:r>
              <a:rPr lang="en-US" sz="1600" dirty="0" err="1" smtClean="0"/>
              <a:t>cin</a:t>
            </a:r>
            <a:r>
              <a:rPr lang="en-US" sz="1600" dirty="0" smtClean="0"/>
              <a:t> &gt;&gt; </a:t>
            </a:r>
            <a:r>
              <a:rPr lang="en-US" sz="1600" dirty="0" err="1" smtClean="0"/>
              <a:t>num</a:t>
            </a:r>
            <a:r>
              <a:rPr lang="en-US" sz="1600" dirty="0" smtClean="0"/>
              <a:t>; </a:t>
            </a:r>
          </a:p>
          <a:p>
            <a:r>
              <a:rPr lang="en-US" sz="1600" dirty="0" smtClean="0"/>
              <a:t>	i = 2 ; </a:t>
            </a:r>
          </a:p>
          <a:p>
            <a:r>
              <a:rPr lang="en-US" sz="1600" dirty="0" smtClean="0"/>
              <a:t>	while ( i &lt;= </a:t>
            </a:r>
            <a:r>
              <a:rPr lang="en-US" sz="1600" dirty="0" err="1" smtClean="0"/>
              <a:t>num</a:t>
            </a:r>
            <a:r>
              <a:rPr lang="en-US" sz="1600" dirty="0" smtClean="0"/>
              <a:t> - 1 ) </a:t>
            </a:r>
          </a:p>
          <a:p>
            <a:r>
              <a:rPr lang="en-US" sz="1600" dirty="0" smtClean="0"/>
              <a:t>	{ </a:t>
            </a:r>
          </a:p>
          <a:p>
            <a:r>
              <a:rPr lang="en-US" sz="1600" dirty="0" smtClean="0"/>
              <a:t>		if ( </a:t>
            </a:r>
            <a:r>
              <a:rPr lang="en-US" sz="1600" dirty="0" err="1" smtClean="0"/>
              <a:t>num</a:t>
            </a:r>
            <a:r>
              <a:rPr lang="en-US" sz="1600" dirty="0" smtClean="0"/>
              <a:t> % i == 0 ) </a:t>
            </a:r>
          </a:p>
          <a:p>
            <a:r>
              <a:rPr lang="en-US" sz="1600" dirty="0" smtClean="0"/>
              <a:t>		{ </a:t>
            </a:r>
          </a:p>
          <a:p>
            <a:r>
              <a:rPr lang="en-US" sz="1600" dirty="0" smtClean="0"/>
              <a:t>		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 "Not a prime number"  &lt;&lt; </a:t>
            </a:r>
            <a:r>
              <a:rPr lang="en-US" sz="1600" dirty="0" err="1" smtClean="0"/>
              <a:t>endl</a:t>
            </a:r>
            <a:r>
              <a:rPr lang="en-US" sz="1600" dirty="0" smtClean="0"/>
              <a:t> ; </a:t>
            </a:r>
          </a:p>
          <a:p>
            <a:r>
              <a:rPr lang="en-US" sz="1600" dirty="0" smtClean="0"/>
              <a:t>			break ; </a:t>
            </a:r>
          </a:p>
          <a:p>
            <a:r>
              <a:rPr lang="en-US" sz="1600" dirty="0" smtClean="0"/>
              <a:t>		} </a:t>
            </a:r>
          </a:p>
          <a:p>
            <a:r>
              <a:rPr lang="en-US" sz="1600" dirty="0" smtClean="0"/>
              <a:t>	i++ ; </a:t>
            </a:r>
          </a:p>
          <a:p>
            <a:r>
              <a:rPr lang="en-US" sz="1600" dirty="0" smtClean="0"/>
              <a:t>	} </a:t>
            </a:r>
          </a:p>
          <a:p>
            <a:r>
              <a:rPr lang="en-US" sz="1600" dirty="0" smtClean="0"/>
              <a:t>	if ( i == </a:t>
            </a:r>
            <a:r>
              <a:rPr lang="en-US" sz="1600" dirty="0" err="1" smtClean="0"/>
              <a:t>num</a:t>
            </a:r>
            <a:r>
              <a:rPr lang="en-US" sz="1600" dirty="0" smtClean="0"/>
              <a:t> ) </a:t>
            </a:r>
          </a:p>
          <a:p>
            <a:r>
              <a:rPr lang="en-US" sz="1600" dirty="0" smtClean="0"/>
              <a:t>	</a:t>
            </a:r>
            <a:r>
              <a:rPr lang="en-US" sz="1600" dirty="0" err="1" smtClean="0"/>
              <a:t>cout</a:t>
            </a:r>
            <a:r>
              <a:rPr lang="en-US" sz="1600" dirty="0" smtClean="0"/>
              <a:t>  &lt;&lt;  "Prime number" &lt;&lt; </a:t>
            </a:r>
            <a:r>
              <a:rPr lang="en-US" sz="1600" dirty="0" err="1" smtClean="0"/>
              <a:t>endl</a:t>
            </a:r>
            <a:r>
              <a:rPr lang="en-US" sz="1600" dirty="0" smtClean="0"/>
              <a:t>; </a:t>
            </a:r>
          </a:p>
          <a:p>
            <a:r>
              <a:rPr lang="en-US" sz="1600" dirty="0" smtClean="0"/>
              <a:t>	system ("pause"); 	//a way to pause the output window</a:t>
            </a:r>
          </a:p>
          <a:p>
            <a:r>
              <a:rPr lang="en-US" sz="1600" dirty="0" smtClean="0"/>
              <a:t>}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304800"/>
            <a:ext cx="4898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Example of Break Statement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04635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00200"/>
            <a:ext cx="6012500" cy="158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352800"/>
            <a:ext cx="6095998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352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this program the moment num % </a:t>
            </a:r>
            <a:r>
              <a:rPr lang="en-US" dirty="0" err="1" smtClean="0"/>
              <a:t>i</a:t>
            </a:r>
            <a:r>
              <a:rPr lang="en-US" dirty="0" smtClean="0"/>
              <a:t> turns out to be zero, (i.e. num is exactly divisible by </a:t>
            </a:r>
            <a:r>
              <a:rPr lang="en-US" dirty="0" err="1" smtClean="0"/>
              <a:t>i</a:t>
            </a:r>
            <a:r>
              <a:rPr lang="en-US" dirty="0" smtClean="0"/>
              <a:t>) the message “Not a prime number” is printed and the control breaks out of the while loop.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670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861030"/>
            <a:ext cx="8572528" cy="54673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dirty="0" smtClean="0"/>
              <a:t>void main( ) {</a:t>
            </a:r>
          </a:p>
          <a:p>
            <a:pPr>
              <a:buNone/>
            </a:pPr>
            <a:r>
              <a:rPr lang="en-US" sz="2000" dirty="0" smtClean="0"/>
              <a:t>	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= 1 , j = 1 ; </a:t>
            </a:r>
          </a:p>
          <a:p>
            <a:pPr>
              <a:buNone/>
            </a:pPr>
            <a:r>
              <a:rPr lang="en-US" sz="2000" dirty="0" smtClean="0"/>
              <a:t>	while ( </a:t>
            </a:r>
            <a:r>
              <a:rPr lang="en-US" sz="2000" dirty="0" err="1" smtClean="0"/>
              <a:t>i</a:t>
            </a:r>
            <a:r>
              <a:rPr lang="en-US" sz="2000" dirty="0" smtClean="0"/>
              <a:t>++ &lt;= 10 )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	while ( j++ &lt;= 20 ) </a:t>
            </a:r>
          </a:p>
          <a:p>
            <a:pPr>
              <a:buNone/>
            </a:pPr>
            <a:r>
              <a:rPr lang="en-US" sz="2000" dirty="0" smtClean="0"/>
              <a:t>		{ </a:t>
            </a:r>
          </a:p>
          <a:p>
            <a:pPr>
              <a:buNone/>
            </a:pPr>
            <a:r>
              <a:rPr lang="en-US" sz="2000" dirty="0" smtClean="0"/>
              <a:t>			if ( j == 5 ) </a:t>
            </a:r>
          </a:p>
          <a:p>
            <a:pPr>
              <a:buNone/>
            </a:pPr>
            <a:r>
              <a:rPr lang="en-US" sz="2000" dirty="0" smtClean="0"/>
              <a:t>				break ; </a:t>
            </a:r>
          </a:p>
          <a:p>
            <a:pPr>
              <a:buNone/>
            </a:pPr>
            <a:r>
              <a:rPr lang="en-US" sz="2000" dirty="0" smtClean="0"/>
              <a:t>			else </a:t>
            </a:r>
          </a:p>
          <a:p>
            <a:pPr>
              <a:buNone/>
            </a:pPr>
            <a:r>
              <a:rPr lang="pt-BR" sz="2000" dirty="0" smtClean="0"/>
              <a:t>				cout &lt;&lt; i &lt;&lt; “ “ &lt;&lt; j &lt;&lt; endl; </a:t>
            </a:r>
          </a:p>
          <a:p>
            <a:pPr>
              <a:buNone/>
            </a:pPr>
            <a:r>
              <a:rPr lang="en-US" sz="2000" dirty="0" smtClean="0"/>
              <a:t>		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fr-FR" sz="2000" dirty="0" smtClean="0"/>
              <a:t>	}</a:t>
            </a:r>
          </a:p>
          <a:p>
            <a:pPr>
              <a:buNone/>
            </a:pPr>
            <a:r>
              <a:rPr lang="en-US" sz="2000" dirty="0" smtClean="0"/>
              <a:t>system("pause");    // a way to pause the output window</a:t>
            </a: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}</a:t>
            </a:r>
          </a:p>
          <a:p>
            <a:pPr>
              <a:buNone/>
            </a:pPr>
            <a:r>
              <a:rPr lang="en-US" sz="1800" dirty="0" smtClean="0"/>
              <a:t>// In this program when j equals 5, break takes the control outside</a:t>
            </a:r>
          </a:p>
          <a:p>
            <a:pPr>
              <a:buNone/>
            </a:pPr>
            <a:r>
              <a:rPr lang="en-US" sz="1800" dirty="0" smtClean="0"/>
              <a:t>the inner while only, since it is placed inside the inner while. </a:t>
            </a: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337810"/>
            <a:ext cx="343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Nested while loop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665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52946"/>
            <a:ext cx="4690534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228600"/>
            <a:ext cx="1595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OUTPUT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6059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i="1" dirty="0" smtClean="0"/>
              <a:t>continue Statement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some programming situations we want to take the control to the beginning of the loop, bypassing the statements inside the loop, which have not yet been executed </a:t>
            </a:r>
          </a:p>
          <a:p>
            <a:r>
              <a:rPr lang="en-US" dirty="0" smtClean="0"/>
              <a:t>The keyword continue allows us to do this </a:t>
            </a:r>
          </a:p>
          <a:p>
            <a:r>
              <a:rPr lang="en-US" dirty="0" smtClean="0"/>
              <a:t>When continue is encountered inside any loop, control automatically passes to the beginning of the loop. </a:t>
            </a:r>
          </a:p>
          <a:p>
            <a:r>
              <a:rPr lang="en-US" dirty="0" smtClean="0"/>
              <a:t>A continue is usually associated with an if 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12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42910" y="857232"/>
            <a:ext cx="8215370" cy="51038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/>
              <a:t> void main( ) </a:t>
            </a:r>
          </a:p>
          <a:p>
            <a:pPr>
              <a:buNone/>
            </a:pPr>
            <a:r>
              <a:rPr lang="en-US" sz="1600" dirty="0" smtClean="0"/>
              <a:t>{ </a:t>
            </a:r>
          </a:p>
          <a:p>
            <a:pPr>
              <a:buNone/>
            </a:pPr>
            <a:r>
              <a:rPr lang="en-US" sz="1600" dirty="0" err="1" smtClean="0"/>
              <a:t>int</a:t>
            </a:r>
            <a:r>
              <a:rPr lang="en-US" sz="1600" dirty="0" smtClean="0"/>
              <a:t> i, j ; </a:t>
            </a:r>
          </a:p>
          <a:p>
            <a:pPr>
              <a:buNone/>
            </a:pPr>
            <a:r>
              <a:rPr lang="en-US" sz="1600" dirty="0" smtClean="0"/>
              <a:t>	for ( i = 1 ; i &lt;= 2 ; i++ ) </a:t>
            </a:r>
          </a:p>
          <a:p>
            <a:pPr>
              <a:buNone/>
            </a:pPr>
            <a:r>
              <a:rPr lang="en-US" sz="1600" dirty="0" smtClean="0"/>
              <a:t>	{ </a:t>
            </a:r>
          </a:p>
          <a:p>
            <a:pPr>
              <a:buNone/>
            </a:pPr>
            <a:r>
              <a:rPr lang="en-US" sz="1600" dirty="0" smtClean="0"/>
              <a:t>		for ( j = 1 ; j &lt;= 2 ; j++ ) </a:t>
            </a:r>
          </a:p>
          <a:p>
            <a:pPr>
              <a:buNone/>
            </a:pPr>
            <a:r>
              <a:rPr lang="en-US" sz="1600" dirty="0" smtClean="0"/>
              <a:t>		{ </a:t>
            </a:r>
          </a:p>
          <a:p>
            <a:pPr>
              <a:buNone/>
            </a:pPr>
            <a:r>
              <a:rPr lang="en-US" sz="1600" dirty="0" smtClean="0"/>
              <a:t>			if ( i == j ) </a:t>
            </a:r>
          </a:p>
          <a:p>
            <a:pPr>
              <a:buNone/>
            </a:pPr>
            <a:r>
              <a:rPr lang="en-US" sz="1600" dirty="0" smtClean="0"/>
              <a:t>				continue ; </a:t>
            </a:r>
          </a:p>
          <a:p>
            <a:pPr>
              <a:buNone/>
            </a:pPr>
            <a:r>
              <a:rPr lang="en-US" sz="1600" dirty="0" smtClean="0"/>
              <a:t>				</a:t>
            </a:r>
            <a:r>
              <a:rPr lang="en-US" sz="1600" dirty="0" err="1" smtClean="0"/>
              <a:t>cout</a:t>
            </a:r>
            <a:r>
              <a:rPr lang="en-US" sz="1600" dirty="0" smtClean="0"/>
              <a:t> &lt;&lt; i &lt;&lt; j &lt;&lt; </a:t>
            </a:r>
            <a:r>
              <a:rPr lang="en-US" sz="1600" dirty="0" err="1" smtClean="0"/>
              <a:t>endl</a:t>
            </a:r>
            <a:r>
              <a:rPr lang="en-US" sz="1600" dirty="0" smtClean="0"/>
              <a:t>;</a:t>
            </a:r>
          </a:p>
          <a:p>
            <a:pPr>
              <a:buNone/>
            </a:pPr>
            <a:r>
              <a:rPr lang="en-US" sz="1600" dirty="0" smtClean="0"/>
              <a:t>		} </a:t>
            </a:r>
          </a:p>
          <a:p>
            <a:pPr>
              <a:buNone/>
            </a:pPr>
            <a:r>
              <a:rPr lang="en-US" sz="1600" dirty="0" smtClean="0"/>
              <a:t>	}	 </a:t>
            </a:r>
          </a:p>
          <a:p>
            <a:pPr>
              <a:buNone/>
            </a:pPr>
            <a:r>
              <a:rPr lang="en-US" sz="1600" dirty="0" smtClean="0"/>
              <a:t>	system("pause");    // a way to pause the output window</a:t>
            </a:r>
          </a:p>
          <a:p>
            <a:pPr>
              <a:buNone/>
            </a:pPr>
            <a:r>
              <a:rPr lang="en-US" sz="1600" dirty="0" smtClean="0"/>
              <a:t>} </a:t>
            </a:r>
          </a:p>
          <a:p>
            <a:pPr>
              <a:buNone/>
            </a:pPr>
            <a:r>
              <a:rPr lang="en-US" sz="1600" b="1" dirty="0" smtClean="0"/>
              <a:t>OUTPUT:</a:t>
            </a:r>
          </a:p>
          <a:p>
            <a:pPr>
              <a:buNone/>
            </a:pPr>
            <a:endParaRPr lang="en-US" sz="16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5564" y="5257800"/>
            <a:ext cx="4648200" cy="134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46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Note that when the value of </a:t>
            </a:r>
            <a:r>
              <a:rPr lang="en-US" sz="2800" dirty="0" err="1" smtClean="0"/>
              <a:t>i</a:t>
            </a:r>
            <a:r>
              <a:rPr lang="en-US" sz="2800" dirty="0" smtClean="0"/>
              <a:t> equals that of j, the continue statement takes the control to the for loop (inner) bypassing rest of the statements pending execution in the for loop (inner). </a:t>
            </a:r>
          </a:p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577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Loops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three type of loops available in C are for, while, and do-while. </a:t>
            </a:r>
          </a:p>
          <a:p>
            <a:endParaRPr lang="en-US" dirty="0"/>
          </a:p>
          <a:p>
            <a:r>
              <a:rPr lang="en-US" dirty="0"/>
              <a:t>A break statement takes the execution control out of the loop. </a:t>
            </a:r>
          </a:p>
          <a:p>
            <a:endParaRPr lang="en-US" dirty="0"/>
          </a:p>
          <a:p>
            <a:r>
              <a:rPr lang="en-US" dirty="0"/>
              <a:t>A continue statement skips the execution of the statements after it and takes the control to the beginning of the loop. </a:t>
            </a:r>
          </a:p>
          <a:p>
            <a:endParaRPr lang="en-US" dirty="0"/>
          </a:p>
          <a:p>
            <a:r>
              <a:rPr lang="en-US" dirty="0"/>
              <a:t>A do-while loop is used to ensure that the statements within the loop are executed at least once.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232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Switch </a:t>
            </a:r>
            <a:r>
              <a:rPr lang="fr-FR" dirty="0" err="1" smtClean="0"/>
              <a:t>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often faced with situations where we are required to make a choice between a number of alternatives rather than only one or two. </a:t>
            </a:r>
          </a:p>
          <a:p>
            <a:r>
              <a:rPr lang="en-US" dirty="0" smtClean="0"/>
              <a:t>C provides a special control statement that allows us to handle such cases effectively; rather than using a series of if statements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50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Decisions Using </a:t>
            </a:r>
            <a:r>
              <a:rPr lang="en-US" b="1" i="1" dirty="0" smtClean="0"/>
              <a:t>switch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control statement that allows us to make a decision from the number of choices is called a </a:t>
            </a:r>
            <a:r>
              <a:rPr lang="en-US" b="1" dirty="0" smtClean="0"/>
              <a:t>switch, or more correctly a switch-case-default,</a:t>
            </a:r>
            <a:r>
              <a:rPr lang="en-US" dirty="0" smtClean="0"/>
              <a:t> since these three keywords go together to make up the control statement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41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dirty="0" smtClean="0"/>
              <a:t>switch ( integer expression ) </a:t>
            </a:r>
          </a:p>
          <a:p>
            <a:pPr>
              <a:buNone/>
            </a:pPr>
            <a:r>
              <a:rPr lang="en-US" sz="2000" dirty="0" smtClean="0"/>
              <a:t>{ </a:t>
            </a:r>
          </a:p>
          <a:p>
            <a:pPr>
              <a:buNone/>
            </a:pPr>
            <a:r>
              <a:rPr lang="en-US" sz="2000" dirty="0" smtClean="0"/>
              <a:t>case constant 1 : </a:t>
            </a:r>
          </a:p>
          <a:p>
            <a:pPr>
              <a:buNone/>
            </a:pPr>
            <a:r>
              <a:rPr lang="en-US" sz="2000" dirty="0" smtClean="0"/>
              <a:t>	do this ; </a:t>
            </a:r>
          </a:p>
          <a:p>
            <a:pPr>
              <a:buNone/>
            </a:pPr>
            <a:r>
              <a:rPr lang="en-US" sz="2000" dirty="0" smtClean="0"/>
              <a:t>case constant 2 : </a:t>
            </a:r>
          </a:p>
          <a:p>
            <a:pPr>
              <a:buNone/>
            </a:pPr>
            <a:r>
              <a:rPr lang="en-US" sz="2000" dirty="0" smtClean="0"/>
              <a:t>	do this ; </a:t>
            </a:r>
          </a:p>
          <a:p>
            <a:pPr>
              <a:buNone/>
            </a:pPr>
            <a:r>
              <a:rPr lang="en-US" sz="2000" dirty="0" smtClean="0"/>
              <a:t>case constant 3 : </a:t>
            </a:r>
          </a:p>
          <a:p>
            <a:pPr>
              <a:buNone/>
            </a:pPr>
            <a:r>
              <a:rPr lang="en-US" sz="2000" dirty="0" smtClean="0"/>
              <a:t>	do this ; </a:t>
            </a:r>
          </a:p>
          <a:p>
            <a:pPr>
              <a:buNone/>
            </a:pPr>
            <a:r>
              <a:rPr lang="en-US" sz="2000" dirty="0" smtClean="0"/>
              <a:t>default : </a:t>
            </a:r>
          </a:p>
          <a:p>
            <a:pPr>
              <a:buNone/>
            </a:pPr>
            <a:r>
              <a:rPr lang="en-US" sz="2000" dirty="0" smtClean="0"/>
              <a:t>	do this ; </a:t>
            </a:r>
          </a:p>
          <a:p>
            <a:pPr>
              <a:buNone/>
            </a:pPr>
            <a:r>
              <a:rPr lang="en-US" sz="2000" dirty="0" smtClean="0"/>
              <a:t>}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70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integer expression following the keyword switch is any C expression that will yield an integer value </a:t>
            </a:r>
          </a:p>
          <a:p>
            <a:r>
              <a:rPr lang="en-US" sz="2400" dirty="0" smtClean="0"/>
              <a:t>It could be an integer constant like 1, 2 or 3, or an expression that evaluates to an integer</a:t>
            </a:r>
          </a:p>
          <a:p>
            <a:r>
              <a:rPr lang="en-US" sz="2400" dirty="0" smtClean="0"/>
              <a:t>The keyword case is followed by an integer or a character constant. </a:t>
            </a:r>
          </a:p>
          <a:p>
            <a:r>
              <a:rPr lang="en-US" sz="2400" dirty="0" smtClean="0"/>
              <a:t>Each constant in each case must be different from all the others. The “do this” lines in the above form of switch represent any valid C statement 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11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57224" y="785794"/>
            <a:ext cx="7072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void main( ) </a:t>
            </a:r>
          </a:p>
          <a:p>
            <a:r>
              <a:rPr lang="en-US" dirty="0"/>
              <a:t>{ </a:t>
            </a:r>
          </a:p>
          <a:p>
            <a:r>
              <a:rPr lang="en-US" dirty="0" err="1"/>
              <a:t>int</a:t>
            </a:r>
            <a:r>
              <a:rPr lang="en-US" dirty="0"/>
              <a:t> i = 2 ; </a:t>
            </a:r>
          </a:p>
          <a:p>
            <a:r>
              <a:rPr lang="en-US" dirty="0"/>
              <a:t>	switch ( i ) </a:t>
            </a:r>
          </a:p>
          <a:p>
            <a:r>
              <a:rPr lang="en-US" dirty="0"/>
              <a:t>	{ </a:t>
            </a:r>
          </a:p>
          <a:p>
            <a:r>
              <a:rPr lang="en-US" dirty="0"/>
              <a:t>	case 1 : </a:t>
            </a:r>
          </a:p>
          <a:p>
            <a:r>
              <a:rPr lang="en-US" dirty="0"/>
              <a:t>		</a:t>
            </a:r>
            <a:r>
              <a:rPr lang="en-US" dirty="0" err="1"/>
              <a:t>cout</a:t>
            </a:r>
            <a:r>
              <a:rPr lang="en-US" dirty="0"/>
              <a:t> &lt;&lt; "I am in case 1 \n" ; </a:t>
            </a:r>
            <a:endParaRPr lang="en-US" dirty="0" smtClean="0"/>
          </a:p>
          <a:p>
            <a:r>
              <a:rPr lang="en-US" dirty="0" smtClean="0"/>
              <a:t>		break;</a:t>
            </a:r>
            <a:endParaRPr lang="en-US" dirty="0"/>
          </a:p>
          <a:p>
            <a:r>
              <a:rPr lang="en-US" dirty="0"/>
              <a:t>	case 2 : </a:t>
            </a:r>
          </a:p>
          <a:p>
            <a:r>
              <a:rPr lang="en-US" dirty="0"/>
              <a:t>		 </a:t>
            </a:r>
            <a:r>
              <a:rPr lang="en-US" dirty="0" err="1"/>
              <a:t>cout</a:t>
            </a:r>
            <a:r>
              <a:rPr lang="en-US" dirty="0"/>
              <a:t> &lt;&lt; "I am in case 2 \n" ;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break;</a:t>
            </a:r>
            <a:endParaRPr lang="en-US" dirty="0"/>
          </a:p>
          <a:p>
            <a:r>
              <a:rPr lang="en-US" dirty="0"/>
              <a:t>	case 3 : </a:t>
            </a:r>
          </a:p>
          <a:p>
            <a:r>
              <a:rPr lang="en-US" dirty="0"/>
              <a:t>		 </a:t>
            </a:r>
            <a:r>
              <a:rPr lang="en-US" dirty="0" err="1"/>
              <a:t>cout</a:t>
            </a:r>
            <a:r>
              <a:rPr lang="en-US" dirty="0"/>
              <a:t> &lt;&lt; "I am in case 3 \n" ;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break;</a:t>
            </a:r>
            <a:endParaRPr lang="en-US" dirty="0"/>
          </a:p>
          <a:p>
            <a:r>
              <a:rPr lang="en-US" dirty="0"/>
              <a:t>	default : </a:t>
            </a:r>
          </a:p>
          <a:p>
            <a:r>
              <a:rPr lang="en-US" dirty="0"/>
              <a:t>		 </a:t>
            </a:r>
            <a:r>
              <a:rPr lang="en-US" dirty="0" err="1"/>
              <a:t>cout</a:t>
            </a:r>
            <a:r>
              <a:rPr lang="en-US" dirty="0"/>
              <a:t> &lt;&lt; "I am in default case \n" ; </a:t>
            </a:r>
          </a:p>
          <a:p>
            <a:r>
              <a:rPr lang="en-US" dirty="0"/>
              <a:t>	} </a:t>
            </a:r>
          </a:p>
          <a:p>
            <a:r>
              <a:rPr lang="en-US" dirty="0"/>
              <a:t>} </a:t>
            </a:r>
          </a:p>
          <a:p>
            <a:r>
              <a:rPr lang="fr-FR" dirty="0" smtClean="0"/>
              <a:t>Output: </a:t>
            </a:r>
          </a:p>
          <a:p>
            <a:r>
              <a:rPr lang="en-US" dirty="0" smtClean="0"/>
              <a:t>I am in case 2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304800"/>
            <a:ext cx="2371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561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1399</Words>
  <Application>Microsoft Office PowerPoint</Application>
  <PresentationFormat>On-screen Show (4:3)</PresentationFormat>
  <Paragraphs>432</Paragraphs>
  <Slides>43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CSC141- Introduction to Computer Programming </vt:lpstr>
      <vt:lpstr>Console input – through ( cin &gt;&gt; )</vt:lpstr>
      <vt:lpstr>Console input – through  cin  &gt;&gt;</vt:lpstr>
      <vt:lpstr>Console output – through ( cout  &lt;&lt; )</vt:lpstr>
      <vt:lpstr>Console output – through cout  &lt;&lt;</vt:lpstr>
      <vt:lpstr>The while loop</vt:lpstr>
      <vt:lpstr>Tips and Traps</vt:lpstr>
      <vt:lpstr>The while loop</vt:lpstr>
      <vt:lpstr>The while loop</vt:lpstr>
      <vt:lpstr>The while loop: detect error</vt:lpstr>
      <vt:lpstr>The while loop</vt:lpstr>
      <vt:lpstr>The while loop</vt:lpstr>
      <vt:lpstr>The while loop</vt:lpstr>
      <vt:lpstr>The while loop</vt:lpstr>
      <vt:lpstr>The while loop</vt:lpstr>
      <vt:lpstr>The while loop</vt:lpstr>
      <vt:lpstr>The while loop</vt:lpstr>
      <vt:lpstr>The while loop</vt:lpstr>
      <vt:lpstr>The while loop</vt:lpstr>
      <vt:lpstr>The while loop</vt:lpstr>
      <vt:lpstr>The odd loop</vt:lpstr>
      <vt:lpstr>Do-While Loop</vt:lpstr>
      <vt:lpstr>Slide 23</vt:lpstr>
      <vt:lpstr>The odd loop</vt:lpstr>
      <vt:lpstr>Alternative way</vt:lpstr>
      <vt:lpstr>Alternative way</vt:lpstr>
      <vt:lpstr>Slide 27</vt:lpstr>
      <vt:lpstr>Slide 28</vt:lpstr>
      <vt:lpstr>The break Statement </vt:lpstr>
      <vt:lpstr>Slide 30</vt:lpstr>
      <vt:lpstr>Output</vt:lpstr>
      <vt:lpstr>Slide 32</vt:lpstr>
      <vt:lpstr>Slide 33</vt:lpstr>
      <vt:lpstr>Slide 34</vt:lpstr>
      <vt:lpstr>The continue Statement </vt:lpstr>
      <vt:lpstr>Slide 36</vt:lpstr>
      <vt:lpstr>Slide 37</vt:lpstr>
      <vt:lpstr>Summary of Loops</vt:lpstr>
      <vt:lpstr>The Switch Statement</vt:lpstr>
      <vt:lpstr>Decisions Using switch </vt:lpstr>
      <vt:lpstr>General Syntax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Spartan</dc:creator>
  <cp:lastModifiedBy>NTS</cp:lastModifiedBy>
  <cp:revision>13</cp:revision>
  <dcterms:created xsi:type="dcterms:W3CDTF">2012-05-13T20:33:04Z</dcterms:created>
  <dcterms:modified xsi:type="dcterms:W3CDTF">2012-05-22T14:13:50Z</dcterms:modified>
</cp:coreProperties>
</file>