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01ACE2-A205-4C12-A1AD-37AC10507BFF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BF8565-C183-45CA-9B81-F195971C8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92887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49F624-0F45-40C1-A9AD-C0F24DF1F867}" type="slidenum">
              <a:rPr lang="en-US"/>
              <a:pPr/>
              <a:t>5</a:t>
            </a:fld>
            <a:endParaRPr lang="en-US"/>
          </a:p>
        </p:txBody>
      </p:sp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Available via the course home page in code/functions/add2nums.cpp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0FEF37-F9F4-4DC7-AD21-E3E6711D34E2}" type="slidenum">
              <a:rPr lang="ar-SA"/>
              <a:pPr/>
              <a:t>8</a:t>
            </a:fld>
            <a:endParaRPr lang="en-US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F126CA-9A2B-46D8-8A32-24A27D1DB314}" type="slidenum">
              <a:rPr lang="ar-SA"/>
              <a:pPr/>
              <a:t>10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F430FE-12D8-46CE-B63A-185BDAFF93D3}" type="slidenum">
              <a:rPr lang="ar-SA"/>
              <a:pPr/>
              <a:t>11</a:t>
            </a:fld>
            <a:endParaRPr 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534D82-8ECD-4166-8C64-A1722E765924}" type="slidenum">
              <a:rPr lang="ar-SA"/>
              <a:pPr/>
              <a:t>12</a:t>
            </a:fld>
            <a:endParaRPr 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A8E909-C701-4FE9-88A7-C7E36428E4B1}" type="slidenum">
              <a:rPr lang="ar-SA"/>
              <a:pPr/>
              <a:t>15</a:t>
            </a:fld>
            <a:endParaRPr lang="en-US"/>
          </a:p>
        </p:txBody>
      </p:sp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C2B36-AF0D-4027-A79B-EE55A7A40335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75F7B-E0D1-4F84-9171-9422863CFB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7991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C2B36-AF0D-4027-A79B-EE55A7A40335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75F7B-E0D1-4F84-9171-9422863CFB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3100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C2B36-AF0D-4027-A79B-EE55A7A40335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75F7B-E0D1-4F84-9171-9422863CFB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0339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C2B36-AF0D-4027-A79B-EE55A7A40335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75F7B-E0D1-4F84-9171-9422863CFB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1981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C2B36-AF0D-4027-A79B-EE55A7A40335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75F7B-E0D1-4F84-9171-9422863CFB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3156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C2B36-AF0D-4027-A79B-EE55A7A40335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75F7B-E0D1-4F84-9171-9422863CFB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0580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C2B36-AF0D-4027-A79B-EE55A7A40335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75F7B-E0D1-4F84-9171-9422863CFB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7781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C2B36-AF0D-4027-A79B-EE55A7A40335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75F7B-E0D1-4F84-9171-9422863CFB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4823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C2B36-AF0D-4027-A79B-EE55A7A40335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75F7B-E0D1-4F84-9171-9422863CFB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2828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C2B36-AF0D-4027-A79B-EE55A7A40335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75F7B-E0D1-4F84-9171-9422863CFB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3638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C2B36-AF0D-4027-A79B-EE55A7A40335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75F7B-E0D1-4F84-9171-9422863CFB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02055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594ABCE-7090-4705-BF03-E867FC7478C9}" type="datetime1">
              <a:rPr lang="en-US" smtClean="0"/>
              <a:pPr/>
              <a:t>6/2/2012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415C109-0AB9-42A3-8AA3-85ED67F644B2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0339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C2B36-AF0D-4027-A79B-EE55A7A40335}" type="datetimeFigureOut">
              <a:rPr lang="en-US" smtClean="0"/>
              <a:pPr/>
              <a:t>6/2/2012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E75F7B-E0D1-4F84-9171-9422863CFB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6603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57200"/>
            <a:ext cx="7772400" cy="1371601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CSC141- Introduction to Computer Programming</a:t>
            </a:r>
            <a:endParaRPr lang="en-US" sz="32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981200"/>
            <a:ext cx="8077200" cy="4419600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Teacher:</a:t>
            </a:r>
          </a:p>
          <a:p>
            <a:pPr algn="l"/>
            <a:endParaRPr lang="en-US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AHMED MUMTAZ MUSTEHSAN</a:t>
            </a:r>
          </a:p>
          <a:p>
            <a:pPr algn="l"/>
            <a:endParaRPr lang="en-US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Lecture – 14</a:t>
            </a:r>
          </a:p>
          <a:p>
            <a:pPr algn="l"/>
            <a:endParaRPr lang="en-US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dirty="0"/>
          </a:p>
          <a:p>
            <a:pPr algn="l"/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72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47800"/>
            <a:ext cx="7772400" cy="1371601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Demonstration of </a:t>
            </a:r>
            <a:br>
              <a:rPr lang="en-US" sz="32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</a:br>
            <a:r>
              <a:rPr lang="en-US" sz="32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Examples used in previous lectures</a:t>
            </a:r>
            <a:endParaRPr lang="en-US" sz="32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811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928671"/>
            <a:ext cx="8258204" cy="539593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void main( ) </a:t>
            </a:r>
          </a:p>
          <a:p>
            <a:pPr>
              <a:buNone/>
            </a:pPr>
            <a:r>
              <a:rPr lang="en-US" dirty="0" smtClean="0"/>
              <a:t>{ </a:t>
            </a:r>
          </a:p>
          <a:p>
            <a:pPr>
              <a:buNone/>
            </a:pPr>
            <a:r>
              <a:rPr lang="en-US" dirty="0" smtClean="0"/>
              <a:t>message( ) ; </a:t>
            </a:r>
          </a:p>
          <a:p>
            <a:pPr>
              <a:buNone/>
            </a:pPr>
            <a:r>
              <a:rPr lang="en-US" dirty="0" err="1" smtClean="0"/>
              <a:t>printf</a:t>
            </a:r>
            <a:r>
              <a:rPr lang="en-US" dirty="0" smtClean="0"/>
              <a:t> ( “\</a:t>
            </a:r>
            <a:r>
              <a:rPr lang="en-US" dirty="0" err="1" smtClean="0"/>
              <a:t>nI</a:t>
            </a:r>
            <a:r>
              <a:rPr lang="en-US" dirty="0" smtClean="0"/>
              <a:t> wrote my first function in C!" ) ; </a:t>
            </a:r>
          </a:p>
          <a:p>
            <a:pPr>
              <a:buNone/>
            </a:pPr>
            <a:r>
              <a:rPr lang="en-US" dirty="0" smtClean="0"/>
              <a:t>} </a:t>
            </a:r>
          </a:p>
          <a:p>
            <a:pPr>
              <a:buNone/>
            </a:pPr>
            <a:r>
              <a:rPr lang="en-US" dirty="0" smtClean="0"/>
              <a:t>message( ) </a:t>
            </a:r>
          </a:p>
          <a:p>
            <a:pPr>
              <a:buNone/>
            </a:pPr>
            <a:r>
              <a:rPr lang="en-US" dirty="0" smtClean="0"/>
              <a:t>{ </a:t>
            </a:r>
          </a:p>
          <a:p>
            <a:pPr>
              <a:buNone/>
            </a:pPr>
            <a:r>
              <a:rPr lang="en-US" dirty="0" err="1" smtClean="0"/>
              <a:t>printf</a:t>
            </a:r>
            <a:r>
              <a:rPr lang="en-US" dirty="0" smtClean="0"/>
              <a:t> ( "\</a:t>
            </a:r>
            <a:r>
              <a:rPr lang="en-US" dirty="0" err="1" smtClean="0"/>
              <a:t>nThis</a:t>
            </a:r>
            <a:r>
              <a:rPr lang="en-US" dirty="0" smtClean="0"/>
              <a:t> is my first function in C.." ) ; </a:t>
            </a:r>
          </a:p>
          <a:p>
            <a:pPr>
              <a:buNone/>
            </a:pPr>
            <a:r>
              <a:rPr lang="en-US" dirty="0" smtClean="0"/>
              <a:t>} 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D7E7D3-E8B0-41A6-A8AB-D7AC96F4254F}" type="datetime1">
              <a:rPr lang="en-US" smtClean="0"/>
              <a:pPr>
                <a:defRPr/>
              </a:pPr>
              <a:t>6/2/2012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47DE8-7ED8-4F42-9EB9-9320E0F134A2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9695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void </a:t>
            </a:r>
            <a:r>
              <a:rPr lang="en-US" dirty="0"/>
              <a:t>main()</a:t>
            </a:r>
          </a:p>
          <a:p>
            <a:pPr marL="0" indent="0">
              <a:buNone/>
            </a:pPr>
            <a:r>
              <a:rPr lang="en-US" dirty="0"/>
              <a:t>{</a:t>
            </a:r>
          </a:p>
          <a:p>
            <a:pPr marL="285750" lvl="1" indent="0">
              <a:buNone/>
            </a:pPr>
            <a:r>
              <a:rPr lang="en-US" dirty="0" err="1"/>
              <a:t>printline</a:t>
            </a:r>
            <a:r>
              <a:rPr lang="en-US" dirty="0"/>
              <a:t>();</a:t>
            </a:r>
          </a:p>
          <a:p>
            <a:pPr marL="285750" lvl="1" indent="0">
              <a:buNone/>
            </a:pPr>
            <a:r>
              <a:rPr lang="en-US" dirty="0" err="1"/>
              <a:t>printf</a:t>
            </a:r>
            <a:r>
              <a:rPr lang="en-US" dirty="0"/>
              <a:t>(“I love my parents !!!”);</a:t>
            </a:r>
          </a:p>
          <a:p>
            <a:pPr marL="285750" lvl="1" indent="0">
              <a:buNone/>
            </a:pPr>
            <a:r>
              <a:rPr lang="en-US" dirty="0" err="1"/>
              <a:t>printline</a:t>
            </a:r>
            <a:r>
              <a:rPr lang="en-US" dirty="0"/>
              <a:t>();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  <a:p>
            <a:pPr marL="0" indent="0">
              <a:buNone/>
            </a:pPr>
            <a:r>
              <a:rPr lang="en-US" dirty="0"/>
              <a:t>void </a:t>
            </a:r>
            <a:r>
              <a:rPr lang="en-US" dirty="0" err="1"/>
              <a:t>printline</a:t>
            </a:r>
            <a:r>
              <a:rPr lang="en-US" dirty="0"/>
              <a:t>()</a:t>
            </a:r>
          </a:p>
          <a:p>
            <a:pPr marL="0" indent="0">
              <a:buNone/>
            </a:pPr>
            <a:r>
              <a:rPr lang="en-US" dirty="0"/>
              <a:t>{</a:t>
            </a:r>
          </a:p>
          <a:p>
            <a:pPr marL="285750" lvl="1" indent="0">
              <a:buNone/>
            </a:pP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smtClean="0"/>
              <a:t>i;</a:t>
            </a:r>
            <a:endParaRPr lang="en-US" dirty="0"/>
          </a:p>
          <a:p>
            <a:pPr marL="285750" lvl="1" indent="0">
              <a:buNone/>
            </a:pPr>
            <a:r>
              <a:rPr lang="en-US" dirty="0"/>
              <a:t>for(i=0;i&lt;40;i++)</a:t>
            </a:r>
          </a:p>
          <a:p>
            <a:pPr marL="285750" lvl="1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printf</a:t>
            </a:r>
            <a:r>
              <a:rPr lang="en-US" dirty="0" smtClean="0"/>
              <a:t> (“-”);</a:t>
            </a:r>
            <a:endParaRPr lang="en-US" dirty="0"/>
          </a:p>
          <a:p>
            <a:pPr marL="285750" lvl="1" indent="0">
              <a:buNone/>
            </a:pPr>
            <a:r>
              <a:rPr lang="en-US" dirty="0" err="1"/>
              <a:t>p</a:t>
            </a:r>
            <a:r>
              <a:rPr lang="en-US" dirty="0" err="1" smtClean="0"/>
              <a:t>rintf</a:t>
            </a:r>
            <a:r>
              <a:rPr lang="en-US" dirty="0" smtClean="0"/>
              <a:t> (“\</a:t>
            </a:r>
            <a:r>
              <a:rPr lang="en-US" dirty="0"/>
              <a:t>n”);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xmlns="" val="3637017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Function</a:t>
            </a:r>
          </a:p>
        </p:txBody>
      </p:sp>
      <p:sp>
        <p:nvSpPr>
          <p:cNvPr id="106500" name="Text Box 4"/>
          <p:cNvSpPr txBox="1">
            <a:spLocks noGrp="1" noChangeArrowheads="1"/>
          </p:cNvSpPr>
          <p:nvPr>
            <p:ph type="body" idx="1"/>
          </p:nvPr>
        </p:nvSpPr>
        <p:spPr>
          <a:xfrm>
            <a:off x="228600" y="1219200"/>
            <a:ext cx="8534400" cy="4114800"/>
          </a:xfrm>
          <a:noFill/>
          <a:ln/>
        </p:spPr>
        <p:txBody>
          <a:bodyPr>
            <a:normAutofit lnSpcReduction="10000"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2400" b="1" dirty="0" err="1">
                <a:latin typeface="Courier New" pitchFamily="49" charset="0"/>
              </a:rPr>
              <a:t>int</a:t>
            </a:r>
            <a:r>
              <a:rPr lang="en-US" sz="2400" b="1" dirty="0">
                <a:latin typeface="Courier New" pitchFamily="49" charset="0"/>
              </a:rPr>
              <a:t> add2nums( </a:t>
            </a:r>
            <a:r>
              <a:rPr lang="en-US" sz="2400" b="1" dirty="0" err="1">
                <a:latin typeface="Courier New" pitchFamily="49" charset="0"/>
              </a:rPr>
              <a:t>int</a:t>
            </a:r>
            <a:r>
              <a:rPr lang="en-US" sz="2400" b="1" dirty="0">
                <a:latin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</a:rPr>
              <a:t>firstnum</a:t>
            </a:r>
            <a:r>
              <a:rPr lang="en-US" sz="2400" b="1" dirty="0">
                <a:latin typeface="Courier New" pitchFamily="49" charset="0"/>
              </a:rPr>
              <a:t>, </a:t>
            </a:r>
            <a:r>
              <a:rPr lang="en-US" sz="2400" b="1" dirty="0" err="1">
                <a:latin typeface="Courier New" pitchFamily="49" charset="0"/>
              </a:rPr>
              <a:t>int</a:t>
            </a:r>
            <a:r>
              <a:rPr lang="en-US" sz="2400" b="1" dirty="0">
                <a:latin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</a:rPr>
              <a:t>secondnum</a:t>
            </a:r>
            <a:r>
              <a:rPr lang="en-US" sz="2400" b="1" dirty="0">
                <a:latin typeface="Courier New" pitchFamily="49" charset="0"/>
              </a:rPr>
              <a:t> ) </a:t>
            </a:r>
            <a:endParaRPr lang="en-US" sz="2400" b="1" dirty="0" smtClean="0">
              <a:latin typeface="Courier New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sz="2400" b="1" dirty="0" smtClean="0">
                <a:latin typeface="Courier New" pitchFamily="49" charset="0"/>
              </a:rPr>
              <a:t>{</a:t>
            </a:r>
            <a:endParaRPr lang="en-US" sz="2400" b="1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 err="1">
                <a:latin typeface="Courier New" pitchFamily="49" charset="0"/>
              </a:rPr>
              <a:t>int</a:t>
            </a:r>
            <a:r>
              <a:rPr lang="en-US" sz="2400" b="1" dirty="0">
                <a:latin typeface="Courier New" pitchFamily="49" charset="0"/>
              </a:rPr>
              <a:t> sum;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sz="2400" b="1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  sum = </a:t>
            </a:r>
            <a:r>
              <a:rPr lang="en-US" sz="2400" b="1" dirty="0" err="1">
                <a:latin typeface="Courier New" pitchFamily="49" charset="0"/>
              </a:rPr>
              <a:t>firstnum</a:t>
            </a:r>
            <a:r>
              <a:rPr lang="en-US" sz="2400" b="1" dirty="0">
                <a:latin typeface="Courier New" pitchFamily="49" charset="0"/>
              </a:rPr>
              <a:t> + </a:t>
            </a:r>
            <a:r>
              <a:rPr lang="en-US" sz="2400" b="1" dirty="0" err="1">
                <a:latin typeface="Courier New" pitchFamily="49" charset="0"/>
              </a:rPr>
              <a:t>secondnum</a:t>
            </a:r>
            <a:r>
              <a:rPr lang="en-US" sz="2400" b="1" dirty="0">
                <a:latin typeface="Courier New" pitchFamily="49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sz="2400" b="1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  // just to make a point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 err="1">
                <a:latin typeface="Courier New" pitchFamily="49" charset="0"/>
              </a:rPr>
              <a:t>firstnum</a:t>
            </a:r>
            <a:r>
              <a:rPr lang="en-US" sz="2400" b="1" dirty="0">
                <a:latin typeface="Courier New" pitchFamily="49" charset="0"/>
              </a:rPr>
              <a:t> = 0;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 err="1">
                <a:latin typeface="Courier New" pitchFamily="49" charset="0"/>
              </a:rPr>
              <a:t>secondnum</a:t>
            </a:r>
            <a:r>
              <a:rPr lang="en-US" sz="2400" b="1" dirty="0">
                <a:latin typeface="Courier New" pitchFamily="49" charset="0"/>
              </a:rPr>
              <a:t> = 0;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sz="2400" b="1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  return(sum);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xmlns="" val="181311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762000"/>
          </a:xfrm>
        </p:spPr>
        <p:txBody>
          <a:bodyPr/>
          <a:lstStyle/>
          <a:p>
            <a:r>
              <a:rPr lang="en-US" dirty="0"/>
              <a:t>Testing </a:t>
            </a:r>
            <a:r>
              <a:rPr lang="en-US" sz="3200" b="1" dirty="0">
                <a:solidFill>
                  <a:schemeClr val="tx1"/>
                </a:solidFill>
                <a:latin typeface="Courier New" pitchFamily="49" charset="0"/>
              </a:rPr>
              <a:t>add2nums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7772400" cy="44958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 err="1">
                <a:latin typeface="Courier New" pitchFamily="49" charset="0"/>
              </a:rPr>
              <a:t>int</a:t>
            </a:r>
            <a:r>
              <a:rPr lang="en-US" sz="2400" b="1" dirty="0">
                <a:latin typeface="Courier New" pitchFamily="49" charset="0"/>
              </a:rPr>
              <a:t> main(void) </a:t>
            </a:r>
            <a:endParaRPr lang="en-US" sz="2400" b="1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 smtClean="0">
                <a:latin typeface="Courier New" pitchFamily="49" charset="0"/>
              </a:rPr>
              <a:t>{</a:t>
            </a:r>
            <a:endParaRPr lang="en-US" sz="2400" b="1" dirty="0">
              <a:latin typeface="Courier New" pitchFamily="49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 err="1">
                <a:latin typeface="Courier New" pitchFamily="49" charset="0"/>
              </a:rPr>
              <a:t>int</a:t>
            </a:r>
            <a:r>
              <a:rPr lang="en-US" sz="2400" b="1" dirty="0">
                <a:latin typeface="Courier New" pitchFamily="49" charset="0"/>
              </a:rPr>
              <a:t> </a:t>
            </a:r>
            <a:r>
              <a:rPr lang="en-US" sz="2400" b="1" dirty="0" err="1">
                <a:latin typeface="Courier New" pitchFamily="49" charset="0"/>
              </a:rPr>
              <a:t>y,a,b</a:t>
            </a:r>
            <a:r>
              <a:rPr lang="en-US" sz="2400" b="1" dirty="0">
                <a:latin typeface="Courier New" pitchFamily="49" charset="0"/>
              </a:rPr>
              <a:t>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400" b="1" dirty="0">
              <a:latin typeface="Courier New" pitchFamily="49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 err="1">
                <a:latin typeface="Courier New" pitchFamily="49" charset="0"/>
              </a:rPr>
              <a:t>cout</a:t>
            </a:r>
            <a:r>
              <a:rPr lang="en-US" sz="2400" b="1" dirty="0">
                <a:latin typeface="Courier New" pitchFamily="49" charset="0"/>
              </a:rPr>
              <a:t> &lt;&lt; "Enter 2 numbers\n";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 err="1">
                <a:latin typeface="Courier New" pitchFamily="49" charset="0"/>
              </a:rPr>
              <a:t>cin</a:t>
            </a:r>
            <a:r>
              <a:rPr lang="en-US" sz="2400" b="1" dirty="0">
                <a:latin typeface="Courier New" pitchFamily="49" charset="0"/>
              </a:rPr>
              <a:t> &gt;&gt; a &gt;&gt; b;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400" b="1" dirty="0">
              <a:latin typeface="Courier New" pitchFamily="49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  y = add2nums(</a:t>
            </a:r>
            <a:r>
              <a:rPr lang="en-US" sz="2400" b="1" dirty="0" err="1">
                <a:latin typeface="Courier New" pitchFamily="49" charset="0"/>
              </a:rPr>
              <a:t>a,b</a:t>
            </a:r>
            <a:r>
              <a:rPr lang="en-US" sz="2400" b="1" dirty="0">
                <a:latin typeface="Courier New" pitchFamily="49" charset="0"/>
              </a:rPr>
              <a:t>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400" b="1" dirty="0">
              <a:latin typeface="Courier New" pitchFamily="49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 err="1">
                <a:latin typeface="Courier New" pitchFamily="49" charset="0"/>
              </a:rPr>
              <a:t>cout</a:t>
            </a:r>
            <a:r>
              <a:rPr lang="en-US" sz="2400" b="1" dirty="0">
                <a:latin typeface="Courier New" pitchFamily="49" charset="0"/>
              </a:rPr>
              <a:t> &lt;&lt; "a is " &lt;&lt; a &lt;&lt; </a:t>
            </a:r>
            <a:r>
              <a:rPr lang="en-US" sz="2400" b="1" dirty="0" err="1">
                <a:latin typeface="Courier New" pitchFamily="49" charset="0"/>
              </a:rPr>
              <a:t>endl</a:t>
            </a:r>
            <a:r>
              <a:rPr lang="en-US" sz="2400" b="1" dirty="0">
                <a:latin typeface="Courier New" pitchFamily="49" charset="0"/>
              </a:rPr>
              <a:t>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 err="1">
                <a:latin typeface="Courier New" pitchFamily="49" charset="0"/>
              </a:rPr>
              <a:t>cout</a:t>
            </a:r>
            <a:r>
              <a:rPr lang="en-US" sz="2400" b="1" dirty="0">
                <a:latin typeface="Courier New" pitchFamily="49" charset="0"/>
              </a:rPr>
              <a:t> &lt;&lt; "b is " &lt;&lt; b &lt;&lt; </a:t>
            </a:r>
            <a:r>
              <a:rPr lang="en-US" sz="2400" b="1" dirty="0" err="1">
                <a:latin typeface="Courier New" pitchFamily="49" charset="0"/>
              </a:rPr>
              <a:t>endl</a:t>
            </a:r>
            <a:r>
              <a:rPr lang="en-US" sz="2400" b="1" dirty="0">
                <a:latin typeface="Courier New" pitchFamily="49" charset="0"/>
              </a:rPr>
              <a:t>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  </a:t>
            </a:r>
            <a:r>
              <a:rPr lang="en-US" sz="2400" b="1" dirty="0" err="1">
                <a:latin typeface="Courier New" pitchFamily="49" charset="0"/>
              </a:rPr>
              <a:t>cout</a:t>
            </a:r>
            <a:r>
              <a:rPr lang="en-US" sz="2400" b="1" dirty="0">
                <a:latin typeface="Courier New" pitchFamily="49" charset="0"/>
              </a:rPr>
              <a:t> &lt;&lt; "y is " &lt;&lt; y &lt;&lt; </a:t>
            </a:r>
            <a:r>
              <a:rPr lang="en-US" sz="2400" b="1" dirty="0" err="1">
                <a:latin typeface="Courier New" pitchFamily="49" charset="0"/>
              </a:rPr>
              <a:t>endl</a:t>
            </a:r>
            <a:r>
              <a:rPr lang="en-US" sz="2400" b="1" dirty="0">
                <a:latin typeface="Courier New" pitchFamily="49" charset="0"/>
              </a:rPr>
              <a:t>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  return(0);</a:t>
            </a:r>
          </a:p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 dirty="0">
                <a:latin typeface="Courier New" pitchFamily="49" charset="0"/>
              </a:rPr>
              <a:t>}</a:t>
            </a:r>
            <a:endParaRPr lang="en-US" sz="2400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880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8" name="Rectangle 4"/>
          <p:cNvSpPr>
            <a:spLocks noChangeArrowheads="1"/>
          </p:cNvSpPr>
          <p:nvPr/>
        </p:nvSpPr>
        <p:spPr bwMode="auto">
          <a:xfrm>
            <a:off x="0" y="0"/>
            <a:ext cx="7467600" cy="4267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tIns="182880" bIns="182880"/>
          <a:lstStyle/>
          <a:p>
            <a:pPr marL="342900" indent="-342900" algn="l" rtl="0">
              <a:spcBef>
                <a:spcPct val="20000"/>
              </a:spcBef>
            </a:pPr>
            <a:r>
              <a:rPr lang="en-US" sz="12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14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Creating and using a programmer-defined function.</a:t>
            </a:r>
            <a:endParaRPr lang="en-US" sz="14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14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#include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&lt;</a:t>
            </a:r>
            <a:r>
              <a:rPr lang="en-US" sz="1400" b="1" dirty="0" err="1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iostream.h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  </a:t>
            </a:r>
            <a:endParaRPr lang="en-US" sz="14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140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square( </a:t>
            </a:r>
            <a:r>
              <a:rPr lang="en-US" sz="140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);  </a:t>
            </a:r>
            <a:r>
              <a:rPr lang="en-US" sz="14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// function prototype</a:t>
            </a:r>
            <a:endParaRPr lang="en-US" sz="14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  </a:t>
            </a:r>
            <a:endParaRPr lang="en-US" sz="14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main()</a:t>
            </a: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  // loop 10 times and calculate and output </a:t>
            </a:r>
            <a:endParaRPr lang="en-US" sz="14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  // square of x each time</a:t>
            </a:r>
            <a:endParaRPr lang="en-US" sz="14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4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( </a:t>
            </a:r>
            <a:r>
              <a:rPr lang="en-US" sz="140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x = </a:t>
            </a:r>
            <a:r>
              <a:rPr lang="en-US" sz="1400" b="1" dirty="0">
                <a:solidFill>
                  <a:srgbClr val="0099FF"/>
                </a:solidFill>
                <a:latin typeface="Courier New" pitchFamily="49" charset="0"/>
                <a:cs typeface="Courier New" pitchFamily="49" charset="0"/>
              </a:rPr>
              <a:t>1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; x &lt;= </a:t>
            </a:r>
            <a:r>
              <a:rPr lang="en-US" sz="1400" b="1" dirty="0">
                <a:solidFill>
                  <a:srgbClr val="0099FF"/>
                </a:solidFill>
                <a:latin typeface="Courier New" pitchFamily="49" charset="0"/>
                <a:cs typeface="Courier New" pitchFamily="49" charset="0"/>
              </a:rPr>
              <a:t>10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; x++ )  </a:t>
            </a: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400" b="1" dirty="0" err="1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&lt;&lt; square( x ) &lt;&lt; </a:t>
            </a:r>
            <a:r>
              <a:rPr lang="en-US" sz="1400" b="1" dirty="0">
                <a:solidFill>
                  <a:srgbClr val="0099FF"/>
                </a:solidFill>
                <a:latin typeface="Courier New" pitchFamily="49" charset="0"/>
                <a:cs typeface="Courier New" pitchFamily="49" charset="0"/>
              </a:rPr>
              <a:t>"  "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;  </a:t>
            </a:r>
            <a:r>
              <a:rPr lang="en-US" sz="14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function call</a:t>
            </a:r>
            <a:endParaRPr lang="en-US" sz="14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</a:t>
            </a:r>
            <a:endParaRPr lang="en-US" sz="14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400" b="1" dirty="0" err="1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&lt;&lt; </a:t>
            </a:r>
            <a:r>
              <a:rPr lang="en-US" sz="1400" b="1" dirty="0" err="1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</a:t>
            </a:r>
            <a:endParaRPr lang="en-US" sz="14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4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400" b="1" dirty="0">
                <a:solidFill>
                  <a:srgbClr val="0099FF"/>
                </a:solidFill>
                <a:latin typeface="Courier New" pitchFamily="49" charset="0"/>
                <a:cs typeface="Courier New" pitchFamily="49" charset="0"/>
              </a:rPr>
              <a:t>0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;  </a:t>
            </a:r>
            <a:r>
              <a:rPr lang="en-US" sz="14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indicates successful termination</a:t>
            </a:r>
            <a:endParaRPr lang="en-US" sz="14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</a:t>
            </a:r>
            <a:endParaRPr lang="en-US" sz="14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} </a:t>
            </a:r>
            <a:r>
              <a:rPr lang="en-US" sz="14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end main</a:t>
            </a:r>
            <a:endParaRPr lang="en-US" sz="14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</a:t>
            </a:r>
            <a:endParaRPr lang="en-US" sz="14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342900" indent="-342900" algn="l" rtl="0">
              <a:spcBef>
                <a:spcPct val="20000"/>
              </a:spcBef>
            </a:pPr>
            <a:endParaRPr lang="en-US" sz="12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39269" name="Rectangle 5"/>
          <p:cNvSpPr>
            <a:spLocks noChangeArrowheads="1"/>
          </p:cNvSpPr>
          <p:nvPr/>
        </p:nvSpPr>
        <p:spPr bwMode="auto">
          <a:xfrm>
            <a:off x="0" y="4076700"/>
            <a:ext cx="7467600" cy="18288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txBody>
          <a:bodyPr tIns="182880" bIns="182880"/>
          <a:lstStyle/>
          <a:p>
            <a:pPr marL="342900" indent="-342900" algn="l" rtl="0">
              <a:spcBef>
                <a:spcPct val="20000"/>
              </a:spcBef>
            </a:pPr>
            <a:r>
              <a:rPr lang="en-US" sz="12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2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</a:t>
            </a:r>
            <a:r>
              <a:rPr lang="en-US" sz="14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square function definition returns square of an integer </a:t>
            </a:r>
            <a:endParaRPr lang="en-US" sz="14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square( </a:t>
            </a:r>
            <a:r>
              <a:rPr lang="en-US" sz="140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y )  </a:t>
            </a:r>
            <a:r>
              <a:rPr lang="en-US" sz="14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y is a copy of argument to function</a:t>
            </a:r>
            <a:endParaRPr lang="en-US" sz="14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{                                                          </a:t>
            </a: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4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y * y;    </a:t>
            </a:r>
            <a:r>
              <a:rPr lang="en-US" sz="14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// returns square of y as an </a:t>
            </a:r>
            <a:r>
              <a:rPr lang="en-US" sz="1400" b="1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4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     </a:t>
            </a:r>
            <a:endParaRPr lang="en-US" sz="14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                                                     </a:t>
            </a:r>
          </a:p>
          <a:p>
            <a:pPr marL="342900" indent="-342900" algn="l" rtl="0">
              <a:spcBef>
                <a:spcPct val="20000"/>
              </a:spcBef>
            </a:pPr>
            <a:r>
              <a:rPr lang="en-US" sz="1400" b="1" dirty="0">
                <a:solidFill>
                  <a:srgbClr val="5F5F5F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} </a:t>
            </a:r>
            <a:r>
              <a:rPr lang="en-US" sz="14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// end function square  </a:t>
            </a:r>
            <a:r>
              <a:rPr lang="en-US" sz="12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</a:rPr>
              <a:t>                                 </a:t>
            </a:r>
            <a:endParaRPr lang="en-US" sz="12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342900" indent="-342900" algn="l" rtl="0">
              <a:spcBef>
                <a:spcPct val="20000"/>
              </a:spcBef>
            </a:pPr>
            <a:endParaRPr lang="en-US" sz="1200" b="1" dirty="0">
              <a:latin typeface="Courier New" pitchFamily="49" charset="0"/>
              <a:cs typeface="Courier New" pitchFamily="49" charset="0"/>
            </a:endParaRPr>
          </a:p>
        </p:txBody>
      </p:sp>
      <p:grpSp>
        <p:nvGrpSpPr>
          <p:cNvPr id="139281" name="Group 17"/>
          <p:cNvGrpSpPr>
            <a:grpSpLocks/>
          </p:cNvGrpSpPr>
          <p:nvPr/>
        </p:nvGrpSpPr>
        <p:grpSpPr bwMode="auto">
          <a:xfrm>
            <a:off x="2057400" y="5013325"/>
            <a:ext cx="6858000" cy="1079500"/>
            <a:chOff x="1296" y="3158"/>
            <a:chExt cx="4320" cy="680"/>
          </a:xfrm>
        </p:grpSpPr>
        <p:sp>
          <p:nvSpPr>
            <p:cNvPr id="139271" name="Text Box 7"/>
            <p:cNvSpPr txBox="1">
              <a:spLocks noChangeArrowheads="1"/>
            </p:cNvSpPr>
            <p:nvPr/>
          </p:nvSpPr>
          <p:spPr bwMode="auto">
            <a:xfrm>
              <a:off x="3936" y="3158"/>
              <a:ext cx="1680" cy="680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rtl="0" eaLnBrk="0" hangingPunct="0"/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Definition of </a:t>
              </a:r>
              <a:r>
                <a:rPr lang="en-US" sz="1600" b="1" dirty="0">
                  <a:latin typeface="Courier New" pitchFamily="49" charset="0"/>
                  <a:cs typeface="Times New Roman" pitchFamily="18" charset="0"/>
                </a:rPr>
                <a:t>square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. </a:t>
              </a:r>
              <a:r>
                <a:rPr lang="en-US" sz="1600" b="1" dirty="0">
                  <a:latin typeface="Courier New" pitchFamily="49" charset="0"/>
                  <a:cs typeface="Times New Roman" pitchFamily="18" charset="0"/>
                </a:rPr>
                <a:t>y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 is a copy of the argument passed. Returns </a:t>
              </a:r>
              <a:r>
                <a:rPr lang="en-US" sz="1600" b="1" dirty="0">
                  <a:latin typeface="Courier New" pitchFamily="49" charset="0"/>
                  <a:cs typeface="Times New Roman" pitchFamily="18" charset="0"/>
                </a:rPr>
                <a:t>y * y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, or </a:t>
              </a:r>
              <a:r>
                <a:rPr lang="en-US" sz="1600" b="1" dirty="0">
                  <a:latin typeface="Courier New" pitchFamily="49" charset="0"/>
                  <a:cs typeface="Times New Roman" pitchFamily="18" charset="0"/>
                </a:rPr>
                <a:t>y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 squared.</a:t>
              </a:r>
            </a:p>
          </p:txBody>
        </p:sp>
        <p:sp>
          <p:nvSpPr>
            <p:cNvPr id="139272" name="Line 8"/>
            <p:cNvSpPr>
              <a:spLocks noChangeShapeType="1"/>
            </p:cNvSpPr>
            <p:nvPr/>
          </p:nvSpPr>
          <p:spPr bwMode="auto">
            <a:xfrm flipH="1" flipV="1">
              <a:off x="1296" y="3158"/>
              <a:ext cx="2592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139279" name="Group 15"/>
          <p:cNvGrpSpPr>
            <a:grpSpLocks/>
          </p:cNvGrpSpPr>
          <p:nvPr/>
        </p:nvGrpSpPr>
        <p:grpSpPr bwMode="auto">
          <a:xfrm>
            <a:off x="990778" y="549275"/>
            <a:ext cx="8128825" cy="1323975"/>
            <a:chOff x="1445" y="346"/>
            <a:chExt cx="3522" cy="834"/>
          </a:xfrm>
        </p:grpSpPr>
        <p:sp>
          <p:nvSpPr>
            <p:cNvPr id="139274" name="Text Box 10"/>
            <p:cNvSpPr txBox="1">
              <a:spLocks noChangeArrowheads="1"/>
            </p:cNvSpPr>
            <p:nvPr/>
          </p:nvSpPr>
          <p:spPr bwMode="auto">
            <a:xfrm>
              <a:off x="3287" y="346"/>
              <a:ext cx="1680" cy="834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rtl="0" eaLnBrk="0" hangingPunct="0"/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Function prototype: specifies data types of arguments and return values. </a:t>
              </a:r>
              <a:r>
                <a:rPr lang="en-US" sz="1600" b="1" dirty="0">
                  <a:latin typeface="Courier New" pitchFamily="49" charset="0"/>
                  <a:cs typeface="Times New Roman" pitchFamily="18" charset="0"/>
                </a:rPr>
                <a:t>square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 expects an </a:t>
              </a:r>
              <a:r>
                <a:rPr lang="en-US" sz="1600" b="1" dirty="0" err="1">
                  <a:latin typeface="Courier New" pitchFamily="49" charset="0"/>
                  <a:cs typeface="Times New Roman" pitchFamily="18" charset="0"/>
                </a:rPr>
                <a:t>int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, and returns an </a:t>
              </a:r>
              <a:r>
                <a:rPr lang="en-US" sz="1600" b="1" dirty="0">
                  <a:latin typeface="Courier New" pitchFamily="49" charset="0"/>
                  <a:cs typeface="Times New Roman" pitchFamily="18" charset="0"/>
                </a:rPr>
                <a:t>int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.</a:t>
              </a:r>
            </a:p>
          </p:txBody>
        </p:sp>
        <p:sp>
          <p:nvSpPr>
            <p:cNvPr id="139275" name="Line 11"/>
            <p:cNvSpPr>
              <a:spLocks noChangeShapeType="1"/>
            </p:cNvSpPr>
            <p:nvPr/>
          </p:nvSpPr>
          <p:spPr bwMode="auto">
            <a:xfrm flipH="1">
              <a:off x="1445" y="442"/>
              <a:ext cx="1842" cy="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139280" name="Group 16"/>
          <p:cNvGrpSpPr>
            <a:grpSpLocks/>
          </p:cNvGrpSpPr>
          <p:nvPr/>
        </p:nvGrpSpPr>
        <p:grpSpPr bwMode="auto">
          <a:xfrm>
            <a:off x="3116459" y="2971802"/>
            <a:ext cx="5397304" cy="728663"/>
            <a:chOff x="2064" y="1872"/>
            <a:chExt cx="3299" cy="459"/>
          </a:xfrm>
        </p:grpSpPr>
        <p:sp>
          <p:nvSpPr>
            <p:cNvPr id="139277" name="Text Box 13"/>
            <p:cNvSpPr txBox="1">
              <a:spLocks noChangeArrowheads="1"/>
            </p:cNvSpPr>
            <p:nvPr/>
          </p:nvSpPr>
          <p:spPr bwMode="auto">
            <a:xfrm>
              <a:off x="2895" y="1959"/>
              <a:ext cx="2468" cy="372"/>
            </a:xfrm>
            <a:prstGeom prst="rect">
              <a:avLst/>
            </a:prstGeom>
            <a:solidFill>
              <a:srgbClr val="00B0F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rtl="0" eaLnBrk="0" hangingPunct="0"/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Parentheses </a:t>
              </a:r>
              <a:r>
                <a:rPr lang="en-US" sz="1600" b="1" dirty="0">
                  <a:latin typeface="Courier New" pitchFamily="49" charset="0"/>
                  <a:cs typeface="Times New Roman" pitchFamily="18" charset="0"/>
                </a:rPr>
                <a:t>()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 cause function to be called. When done, it returns the result.</a:t>
              </a:r>
            </a:p>
          </p:txBody>
        </p:sp>
        <p:sp>
          <p:nvSpPr>
            <p:cNvPr id="139278" name="Line 14"/>
            <p:cNvSpPr>
              <a:spLocks noChangeShapeType="1"/>
            </p:cNvSpPr>
            <p:nvPr/>
          </p:nvSpPr>
          <p:spPr bwMode="auto">
            <a:xfrm flipH="1" flipV="1">
              <a:off x="2064" y="1872"/>
              <a:ext cx="816" cy="10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139282" name="Rectangle 18"/>
          <p:cNvSpPr>
            <a:spLocks noChangeArrowheads="1"/>
          </p:cNvSpPr>
          <p:nvPr/>
        </p:nvSpPr>
        <p:spPr bwMode="auto">
          <a:xfrm>
            <a:off x="0" y="5949950"/>
            <a:ext cx="7010400" cy="60960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txBody>
          <a:bodyPr tIns="182880" bIns="182880"/>
          <a:lstStyle/>
          <a:p>
            <a:pPr marL="342900" indent="-342900" algn="l" rtl="0">
              <a:spcBef>
                <a:spcPct val="20000"/>
              </a:spcBef>
            </a:pPr>
            <a:r>
              <a:rPr lang="en-US" sz="1200" b="1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1  4  9  16  25  36  49  64  81  100</a:t>
            </a:r>
          </a:p>
          <a:p>
            <a:pPr marL="342900" indent="-342900" algn="l" rtl="0">
              <a:spcBef>
                <a:spcPct val="20000"/>
              </a:spcBef>
              <a:buFontTx/>
              <a:buChar char="•"/>
            </a:pPr>
            <a:endParaRPr lang="en-US" sz="1200" b="1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5783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04800"/>
            <a:ext cx="8351837" cy="457200"/>
          </a:xfrm>
        </p:spPr>
        <p:txBody>
          <a:bodyPr/>
          <a:lstStyle/>
          <a:p>
            <a:pPr rtl="0"/>
            <a:r>
              <a:rPr lang="en-US" sz="2000" b="1"/>
              <a:t>compute square and cube of numbers [1..10] using functions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8613" y="908050"/>
            <a:ext cx="7772400" cy="5473700"/>
          </a:xfrm>
          <a:noFill/>
        </p:spPr>
        <p:txBody>
          <a:bodyPr/>
          <a:lstStyle/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#include&lt;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iostream.h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 rtl="0">
              <a:lnSpc>
                <a:spcPct val="80000"/>
              </a:lnSpc>
              <a:buFontTx/>
              <a:buNone/>
            </a:pPr>
            <a:endParaRPr lang="en-US" sz="1600" b="1" dirty="0">
              <a:latin typeface="Courier New" pitchFamily="49" charset="0"/>
              <a:cs typeface="Courier New" pitchFamily="49" charset="0"/>
            </a:endParaRP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square(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); </a:t>
            </a:r>
            <a:r>
              <a:rPr lang="en-US" sz="1600" b="1" dirty="0">
                <a:solidFill>
                  <a:srgbClr val="336600"/>
                </a:solidFill>
                <a:latin typeface="Courier New" pitchFamily="49" charset="0"/>
                <a:cs typeface="Courier New" pitchFamily="49" charset="0"/>
              </a:rPr>
              <a:t>// prototype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cube(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);   </a:t>
            </a:r>
            <a:r>
              <a:rPr lang="en-US" sz="1600" b="1" dirty="0">
                <a:solidFill>
                  <a:srgbClr val="336600"/>
                </a:solidFill>
                <a:latin typeface="Courier New" pitchFamily="49" charset="0"/>
                <a:cs typeface="Courier New" pitchFamily="49" charset="0"/>
              </a:rPr>
              <a:t>// prototype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main()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{	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i;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for (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i=1;i&lt;=10;i++){</a:t>
            </a:r>
          </a:p>
          <a:p>
            <a:pPr algn="l" rtl="0">
              <a:lnSpc>
                <a:spcPct val="80000"/>
              </a:lnSpc>
              <a:buFontTx/>
              <a:buNone/>
            </a:pPr>
            <a:endParaRPr lang="en-US" sz="1600" b="1" dirty="0">
              <a:latin typeface="Courier New" pitchFamily="49" charset="0"/>
              <a:cs typeface="Courier New" pitchFamily="49" charset="0"/>
            </a:endParaRP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&lt;&lt; i&lt;&lt; “square=“ &lt;&lt; square(i) &lt;&lt; 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&lt;&lt; i&lt;&lt; “cube=“   &lt;&lt;cube(i) &lt;&lt; 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} </a:t>
            </a:r>
            <a:r>
              <a:rPr lang="en-US" sz="1600" b="1" dirty="0">
                <a:solidFill>
                  <a:srgbClr val="336600"/>
                </a:solidFill>
                <a:latin typeface="Courier New" pitchFamily="49" charset="0"/>
                <a:cs typeface="Courier New" pitchFamily="49" charset="0"/>
              </a:rPr>
              <a:t>// end for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return 0;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} </a:t>
            </a:r>
            <a:r>
              <a:rPr lang="en-US" sz="1600" b="1" dirty="0">
                <a:solidFill>
                  <a:srgbClr val="336600"/>
                </a:solidFill>
                <a:latin typeface="Courier New" pitchFamily="49" charset="0"/>
                <a:cs typeface="Courier New" pitchFamily="49" charset="0"/>
              </a:rPr>
              <a:t>// end main function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square(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y) </a:t>
            </a:r>
            <a:r>
              <a:rPr lang="en-US" sz="1600" b="1" dirty="0">
                <a:solidFill>
                  <a:srgbClr val="336600"/>
                </a:solidFill>
                <a:latin typeface="Courier New" pitchFamily="49" charset="0"/>
                <a:cs typeface="Courier New" pitchFamily="49" charset="0"/>
              </a:rPr>
              <a:t>//function definition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return  y*y; </a:t>
            </a:r>
            <a:r>
              <a:rPr lang="en-US" sz="1600" b="1" dirty="0">
                <a:solidFill>
                  <a:srgbClr val="336600"/>
                </a:solidFill>
                <a:latin typeface="Courier New" pitchFamily="49" charset="0"/>
                <a:cs typeface="Courier New" pitchFamily="49" charset="0"/>
              </a:rPr>
              <a:t>// returned Result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 rtl="0">
              <a:lnSpc>
                <a:spcPct val="80000"/>
              </a:lnSpc>
              <a:buFontTx/>
              <a:buNone/>
            </a:pPr>
            <a:endParaRPr lang="en-US" sz="1600" b="1" dirty="0">
              <a:latin typeface="Courier New" pitchFamily="49" charset="0"/>
              <a:cs typeface="Courier New" pitchFamily="49" charset="0"/>
            </a:endParaRP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cube(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y) </a:t>
            </a:r>
            <a:r>
              <a:rPr lang="en-US" sz="1600" b="1" dirty="0">
                <a:solidFill>
                  <a:srgbClr val="336600"/>
                </a:solidFill>
                <a:latin typeface="Courier New" pitchFamily="49" charset="0"/>
                <a:cs typeface="Courier New" pitchFamily="49" charset="0"/>
              </a:rPr>
              <a:t>//function definition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return  y*y*y; </a:t>
            </a:r>
            <a:r>
              <a:rPr lang="en-US" sz="1600" b="1" dirty="0">
                <a:solidFill>
                  <a:srgbClr val="336600"/>
                </a:solidFill>
                <a:latin typeface="Courier New" pitchFamily="49" charset="0"/>
                <a:cs typeface="Courier New" pitchFamily="49" charset="0"/>
              </a:rPr>
              <a:t>// returned Result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6858000" y="1406383"/>
            <a:ext cx="1906587" cy="388620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marL="457200" indent="-457200" algn="l" rtl="0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Output</a:t>
            </a:r>
          </a:p>
          <a:p>
            <a:pPr marL="457200" indent="-457200" algn="l" rtl="0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1 square=1</a:t>
            </a:r>
          </a:p>
          <a:p>
            <a:pPr marL="457200" indent="-457200" algn="l" rtl="0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1 cube=1</a:t>
            </a:r>
          </a:p>
          <a:p>
            <a:pPr marL="457200" indent="-457200" algn="l" rtl="0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2 square=4</a:t>
            </a:r>
          </a:p>
          <a:p>
            <a:pPr marL="457200" indent="-457200" algn="l" rtl="0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2 cube=8</a:t>
            </a:r>
          </a:p>
          <a:p>
            <a:pPr marL="457200" indent="-457200" algn="l" rtl="0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 algn="l" rtl="0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 algn="l" rtl="0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 algn="l" rtl="0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 algn="l" rtl="0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10  square=100</a:t>
            </a:r>
          </a:p>
          <a:p>
            <a:pPr marL="457200" indent="-457200" algn="l" rtl="0"/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10 cube=1000</a:t>
            </a:r>
          </a:p>
          <a:p>
            <a:pPr marL="457200" indent="-457200" algn="l" rtl="0"/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 rtl="0"/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 rtl="0"/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 rtl="0"/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 rtl="0"/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 rtl="0"/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 rtl="0"/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709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298" name="Group 10"/>
          <p:cNvGrpSpPr>
            <a:grpSpLocks/>
          </p:cNvGrpSpPr>
          <p:nvPr/>
        </p:nvGrpSpPr>
        <p:grpSpPr bwMode="auto">
          <a:xfrm>
            <a:off x="0" y="0"/>
            <a:ext cx="8027988" cy="6353175"/>
            <a:chOff x="0" y="0"/>
            <a:chExt cx="5057" cy="4002"/>
          </a:xfrm>
        </p:grpSpPr>
        <p:sp>
          <p:nvSpPr>
            <p:cNvPr id="140296" name="Rectangle 8"/>
            <p:cNvSpPr>
              <a:spLocks noChangeArrowheads="1"/>
            </p:cNvSpPr>
            <p:nvPr/>
          </p:nvSpPr>
          <p:spPr bwMode="auto">
            <a:xfrm>
              <a:off x="0" y="2205"/>
              <a:ext cx="5057" cy="17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tIns="182880" bIns="182880"/>
            <a:lstStyle/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} </a:t>
              </a:r>
              <a:r>
                <a:rPr lang="en-US" sz="1200" b="1" dirty="0">
                  <a:solidFill>
                    <a:srgbClr val="008000"/>
                  </a:solidFill>
                  <a:latin typeface="Courier New" pitchFamily="49" charset="0"/>
                  <a:cs typeface="Courier New" pitchFamily="49" charset="0"/>
                </a:rPr>
                <a:t>// end main</a:t>
              </a:r>
              <a:endParaRPr lang="en-US" sz="12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endParaRP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endParaRPr lang="en-US" sz="12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endParaRP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1200" b="1" dirty="0">
                  <a:solidFill>
                    <a:srgbClr val="008000"/>
                  </a:solidFill>
                  <a:latin typeface="Courier New" pitchFamily="49" charset="0"/>
                  <a:cs typeface="Courier New" pitchFamily="49" charset="0"/>
                </a:rPr>
                <a:t>// function maximum definition. x, y and z are parameters                    </a:t>
              </a:r>
              <a:endParaRPr lang="en-US" sz="12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endParaRP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double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maximum( 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double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x, 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double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y, 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double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z )  </a:t>
              </a: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{                                               </a:t>
              </a: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  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double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max = x;   </a:t>
              </a:r>
              <a:r>
                <a:rPr lang="en-US" sz="1200" b="1" dirty="0">
                  <a:solidFill>
                    <a:srgbClr val="008000"/>
                  </a:solidFill>
                  <a:latin typeface="Courier New" pitchFamily="49" charset="0"/>
                  <a:cs typeface="Courier New" pitchFamily="49" charset="0"/>
                </a:rPr>
                <a:t>// assume x is largest     </a:t>
              </a:r>
              <a:endParaRPr lang="en-US" sz="12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endParaRP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	   if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( y &gt; max )  </a:t>
              </a:r>
              <a:r>
                <a:rPr lang="en-US" sz="1200" b="1" dirty="0">
                  <a:solidFill>
                    <a:srgbClr val="008000"/>
                  </a:solidFill>
                  <a:latin typeface="Courier New" pitchFamily="49" charset="0"/>
                  <a:cs typeface="Courier New" pitchFamily="49" charset="0"/>
                </a:rPr>
                <a:t>  // if y is larger,         </a:t>
              </a:r>
              <a:endParaRPr lang="en-US" sz="12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endParaRP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     max = y;       </a:t>
              </a:r>
              <a:r>
                <a:rPr lang="en-US" sz="1200" b="1" dirty="0">
                  <a:solidFill>
                    <a:srgbClr val="008000"/>
                  </a:solidFill>
                  <a:latin typeface="Courier New" pitchFamily="49" charset="0"/>
                  <a:cs typeface="Courier New" pitchFamily="49" charset="0"/>
                </a:rPr>
                <a:t>// assign y to max         </a:t>
              </a:r>
              <a:endParaRPr lang="en-US" sz="12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endParaRP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	   if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( z &gt; max )    </a:t>
              </a:r>
              <a:r>
                <a:rPr lang="en-US" sz="1200" b="1" dirty="0">
                  <a:solidFill>
                    <a:srgbClr val="008000"/>
                  </a:solidFill>
                  <a:latin typeface="Courier New" pitchFamily="49" charset="0"/>
                  <a:cs typeface="Courier New" pitchFamily="49" charset="0"/>
                </a:rPr>
                <a:t>// if z is larger,         </a:t>
              </a:r>
              <a:endParaRPr lang="en-US" sz="12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endParaRP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     max = z;       </a:t>
              </a:r>
              <a:r>
                <a:rPr lang="en-US" sz="1200" b="1" dirty="0">
                  <a:solidFill>
                    <a:srgbClr val="008000"/>
                  </a:solidFill>
                  <a:latin typeface="Courier New" pitchFamily="49" charset="0"/>
                  <a:cs typeface="Courier New" pitchFamily="49" charset="0"/>
                </a:rPr>
                <a:t>// assign z to max         </a:t>
              </a:r>
              <a:endParaRPr lang="en-US" sz="12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endParaRP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  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return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max;       </a:t>
              </a:r>
              <a:r>
                <a:rPr lang="en-US" sz="1200" b="1" dirty="0">
                  <a:solidFill>
                    <a:srgbClr val="008000"/>
                  </a:solidFill>
                  <a:latin typeface="Courier New" pitchFamily="49" charset="0"/>
                  <a:cs typeface="Courier New" pitchFamily="49" charset="0"/>
                </a:rPr>
                <a:t>// max is largest value    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                                      </a:t>
              </a: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} </a:t>
              </a:r>
              <a:r>
                <a:rPr lang="en-US" sz="1200" b="1" dirty="0">
                  <a:solidFill>
                    <a:srgbClr val="008000"/>
                  </a:solidFill>
                  <a:latin typeface="Courier New" pitchFamily="49" charset="0"/>
                  <a:cs typeface="Courier New" pitchFamily="49" charset="0"/>
                </a:rPr>
                <a:t>// end function maximum                       </a:t>
              </a:r>
              <a:endParaRPr lang="en-US" sz="12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endParaRPr>
            </a:p>
            <a:p>
              <a:pPr marL="342900" indent="-342900" algn="l" rtl="0">
                <a:spcBef>
                  <a:spcPct val="20000"/>
                </a:spcBef>
              </a:pPr>
              <a:endParaRPr lang="en-US" sz="1200" b="1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140292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5057" cy="22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tIns="182880" bIns="182880"/>
            <a:lstStyle/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008000"/>
                  </a:solidFill>
                  <a:latin typeface="Courier New" pitchFamily="49" charset="0"/>
                  <a:cs typeface="Courier New" pitchFamily="49" charset="0"/>
                </a:rPr>
                <a:t>// </a:t>
              </a:r>
              <a:r>
                <a:rPr lang="en-US" sz="1400" b="1" dirty="0">
                  <a:solidFill>
                    <a:srgbClr val="008000"/>
                  </a:solidFill>
                  <a:latin typeface="Courier New" pitchFamily="49" charset="0"/>
                  <a:cs typeface="Courier New" pitchFamily="49" charset="0"/>
                </a:rPr>
                <a:t>Finding the maximum of three floating-point (real) numbers.</a:t>
              </a:r>
              <a:endParaRPr lang="en-US" sz="14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endParaRP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#include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&lt;</a:t>
              </a:r>
              <a:r>
                <a:rPr lang="en-US" sz="1200" b="1" dirty="0" err="1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iostream.h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&gt;</a:t>
              </a: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double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maximum( 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double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, 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double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, 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double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); </a:t>
              </a:r>
              <a:r>
                <a:rPr lang="en-US" sz="1200" b="1" dirty="0">
                  <a:solidFill>
                    <a:srgbClr val="008000"/>
                  </a:solidFill>
                  <a:latin typeface="Courier New" pitchFamily="49" charset="0"/>
                  <a:cs typeface="Courier New" pitchFamily="49" charset="0"/>
                </a:rPr>
                <a:t>// function prototype</a:t>
              </a:r>
              <a:endParaRPr lang="en-US" sz="12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endParaRP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1200" b="1" dirty="0" err="1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int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main()</a:t>
              </a: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{</a:t>
              </a: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  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double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number1, number2;</a:t>
              </a: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  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double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number3;</a:t>
              </a: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endParaRPr lang="en-US" sz="12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endParaRP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  </a:t>
              </a:r>
              <a:r>
                <a:rPr lang="en-US" sz="1200" b="1" dirty="0" err="1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cout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&lt;&lt; </a:t>
              </a:r>
              <a:r>
                <a:rPr lang="en-US" sz="1200" b="1" dirty="0">
                  <a:solidFill>
                    <a:srgbClr val="0099FF"/>
                  </a:solidFill>
                  <a:latin typeface="Courier New" pitchFamily="49" charset="0"/>
                  <a:cs typeface="Courier New" pitchFamily="49" charset="0"/>
                </a:rPr>
                <a:t>"Enter three real numbers: "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;</a:t>
              </a: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  </a:t>
              </a:r>
              <a:r>
                <a:rPr lang="en-US" sz="1200" b="1" dirty="0" err="1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cin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&gt;&gt; number1 &gt;&gt; number2 &gt;&gt; number3;</a:t>
              </a: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endParaRPr lang="en-US" sz="12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endParaRP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1200" b="1" dirty="0">
                  <a:solidFill>
                    <a:srgbClr val="008000"/>
                  </a:solidFill>
                  <a:latin typeface="Courier New" pitchFamily="49" charset="0"/>
                  <a:cs typeface="Courier New" pitchFamily="49" charset="0"/>
                </a:rPr>
                <a:t>   // number1, number2 and number3 are arguments to the maximum function call</a:t>
              </a:r>
              <a:endParaRPr lang="en-US" sz="12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endParaRP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  </a:t>
              </a:r>
              <a:r>
                <a:rPr lang="en-US" sz="1200" b="1" dirty="0" err="1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cout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&lt;&lt; </a:t>
              </a:r>
              <a:r>
                <a:rPr lang="en-US" sz="1200" b="1" dirty="0">
                  <a:solidFill>
                    <a:srgbClr val="0099FF"/>
                  </a:solidFill>
                  <a:latin typeface="Courier New" pitchFamily="49" charset="0"/>
                  <a:cs typeface="Courier New" pitchFamily="49" charset="0"/>
                </a:rPr>
                <a:t>"Maximum is: "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</a:t>
              </a: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       &lt;&lt; maximum( number1, number2, number3 ) &lt;&lt; </a:t>
              </a:r>
              <a:r>
                <a:rPr lang="en-US" sz="1200" b="1" dirty="0" err="1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endl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;</a:t>
              </a:r>
            </a:p>
            <a:p>
              <a:pPr marL="342900" indent="-342900" algn="l" rtl="0">
                <a:spcBef>
                  <a:spcPct val="20000"/>
                </a:spcBef>
              </a:pPr>
              <a:r>
                <a:rPr lang="en-US" sz="1200" b="1" dirty="0">
                  <a:solidFill>
                    <a:srgbClr val="5F5F5F"/>
                  </a:solidFill>
                  <a:latin typeface="Courier New" pitchFamily="49" charset="0"/>
                  <a:cs typeface="Courier New" pitchFamily="49" charset="0"/>
                </a:rPr>
                <a:t>    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  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return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 </a:t>
              </a:r>
              <a:r>
                <a:rPr lang="en-US" sz="1200" b="1" dirty="0">
                  <a:solidFill>
                    <a:srgbClr val="0099FF"/>
                  </a:solidFill>
                  <a:latin typeface="Courier New" pitchFamily="49" charset="0"/>
                  <a:cs typeface="Courier New" pitchFamily="49" charset="0"/>
                </a:rPr>
                <a:t>0</a:t>
              </a:r>
              <a:r>
                <a:rPr lang="en-US" sz="1200" b="1" dirty="0">
                  <a:solidFill>
                    <a:srgbClr val="000000"/>
                  </a:solidFill>
                  <a:latin typeface="Courier New" pitchFamily="49" charset="0"/>
                  <a:cs typeface="Courier New" pitchFamily="49" charset="0"/>
                </a:rPr>
                <a:t>;  </a:t>
              </a:r>
              <a:r>
                <a:rPr lang="en-US" sz="1200" b="1" dirty="0">
                  <a:solidFill>
                    <a:srgbClr val="008000"/>
                  </a:solidFill>
                  <a:latin typeface="Courier New" pitchFamily="49" charset="0"/>
                  <a:cs typeface="Courier New" pitchFamily="49" charset="0"/>
                </a:rPr>
                <a:t>// indicates successful termination</a:t>
              </a:r>
              <a:endParaRPr lang="en-US" sz="12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endParaRPr>
            </a:p>
            <a:p>
              <a:pPr marL="342900" indent="-342900" algn="l" rtl="0">
                <a:spcBef>
                  <a:spcPct val="20000"/>
                </a:spcBef>
              </a:pPr>
              <a:endParaRPr lang="en-US" sz="1200" b="1" dirty="0">
                <a:latin typeface="Courier New" pitchFamily="49" charset="0"/>
                <a:cs typeface="Courier New" pitchFamily="49" charset="0"/>
              </a:endParaRPr>
            </a:p>
          </p:txBody>
        </p:sp>
      </p:grpSp>
      <p:sp>
        <p:nvSpPr>
          <p:cNvPr id="140297" name="Rectangle 9"/>
          <p:cNvSpPr>
            <a:spLocks noChangeArrowheads="1"/>
          </p:cNvSpPr>
          <p:nvPr/>
        </p:nvSpPr>
        <p:spPr bwMode="auto">
          <a:xfrm>
            <a:off x="4787900" y="4581525"/>
            <a:ext cx="4321175" cy="198120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tIns="182880" bIns="182880"/>
          <a:lstStyle/>
          <a:p>
            <a:pPr marL="342900" indent="-342900" algn="l" rtl="0">
              <a:spcBef>
                <a:spcPct val="20000"/>
              </a:spcBef>
            </a:pPr>
            <a:r>
              <a:rPr lang="en-US" sz="12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Enter three real numbers: 99.32 37.3 27.1928</a:t>
            </a:r>
          </a:p>
          <a:p>
            <a:pPr marL="342900" indent="-342900" algn="l" rtl="0">
              <a:spcBef>
                <a:spcPct val="20000"/>
              </a:spcBef>
            </a:pPr>
            <a:r>
              <a:rPr lang="en-US" sz="12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Maximum is: 99.32</a:t>
            </a:r>
          </a:p>
          <a:p>
            <a:pPr marL="342900" indent="-342900" algn="l" rtl="0">
              <a:spcBef>
                <a:spcPct val="20000"/>
              </a:spcBef>
            </a:pPr>
            <a:endParaRPr lang="en-US" sz="8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pPr marL="342900" indent="-342900" algn="l" rtl="0">
              <a:spcBef>
                <a:spcPct val="20000"/>
              </a:spcBef>
            </a:pPr>
            <a:r>
              <a:rPr lang="en-US" sz="12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Enter three real numbers: 1.1 3.333 2.22</a:t>
            </a:r>
          </a:p>
          <a:p>
            <a:pPr marL="342900" indent="-342900" algn="l" rtl="0">
              <a:spcBef>
                <a:spcPct val="20000"/>
              </a:spcBef>
            </a:pPr>
            <a:r>
              <a:rPr lang="en-US" sz="1200" b="1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Maximum is: 3.333</a:t>
            </a:r>
            <a:endParaRPr lang="en-US" sz="1200" b="1" dirty="0">
              <a:latin typeface="Courier New" pitchFamily="49" charset="0"/>
              <a:cs typeface="Courier New" pitchFamily="49" charset="0"/>
            </a:endParaRPr>
          </a:p>
        </p:txBody>
      </p:sp>
      <p:grpSp>
        <p:nvGrpSpPr>
          <p:cNvPr id="140293" name="Group 5"/>
          <p:cNvGrpSpPr>
            <a:grpSpLocks/>
          </p:cNvGrpSpPr>
          <p:nvPr/>
        </p:nvGrpSpPr>
        <p:grpSpPr bwMode="auto">
          <a:xfrm>
            <a:off x="4140200" y="831850"/>
            <a:ext cx="3810000" cy="1444625"/>
            <a:chOff x="1152" y="1392"/>
            <a:chExt cx="2400" cy="910"/>
          </a:xfrm>
        </p:grpSpPr>
        <p:sp>
          <p:nvSpPr>
            <p:cNvPr id="140294" name="Text Box 6"/>
            <p:cNvSpPr txBox="1">
              <a:spLocks noChangeArrowheads="1"/>
            </p:cNvSpPr>
            <p:nvPr/>
          </p:nvSpPr>
          <p:spPr bwMode="auto">
            <a:xfrm>
              <a:off x="1872" y="1776"/>
              <a:ext cx="1680" cy="526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rtl="0" eaLnBrk="0" hangingPunct="0"/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Function </a:t>
              </a:r>
              <a:r>
                <a:rPr lang="en-US" sz="1600" b="1" dirty="0">
                  <a:latin typeface="Courier New" pitchFamily="49" charset="0"/>
                  <a:cs typeface="Times New Roman" pitchFamily="18" charset="0"/>
                </a:rPr>
                <a:t>maximum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 takes 3 arguments (all </a:t>
              </a:r>
              <a:r>
                <a:rPr lang="en-US" sz="1600" b="1" dirty="0">
                  <a:latin typeface="Courier New" pitchFamily="49" charset="0"/>
                  <a:cs typeface="Times New Roman" pitchFamily="18" charset="0"/>
                </a:rPr>
                <a:t>double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) and returns a </a:t>
              </a:r>
              <a:r>
                <a:rPr lang="en-US" sz="1600" b="1" dirty="0">
                  <a:latin typeface="Courier New" pitchFamily="49" charset="0"/>
                  <a:cs typeface="Times New Roman" pitchFamily="18" charset="0"/>
                </a:rPr>
                <a:t>double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.</a:t>
              </a:r>
            </a:p>
          </p:txBody>
        </p:sp>
        <p:sp>
          <p:nvSpPr>
            <p:cNvPr id="140295" name="Line 7"/>
            <p:cNvSpPr>
              <a:spLocks noChangeShapeType="1"/>
            </p:cNvSpPr>
            <p:nvPr/>
          </p:nvSpPr>
          <p:spPr bwMode="auto">
            <a:xfrm flipH="1" flipV="1">
              <a:off x="1152" y="1392"/>
              <a:ext cx="72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436577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0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0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341438"/>
            <a:ext cx="7772400" cy="5040312"/>
          </a:xfrm>
        </p:spPr>
        <p:txBody>
          <a:bodyPr/>
          <a:lstStyle/>
          <a:p>
            <a:pPr algn="l" rtl="0">
              <a:lnSpc>
                <a:spcPct val="9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  <a:cs typeface="Courier New" pitchFamily="49" charset="0"/>
              </a:rPr>
              <a:t>void f(float a);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  <a:cs typeface="Courier New" pitchFamily="49" charset="0"/>
              </a:rPr>
              <a:t>	float a;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&lt;&lt;a&lt;&lt;</a:t>
            </a:r>
            <a:r>
              <a:rPr lang="en-US" sz="2000" b="1" dirty="0" err="1"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 rtl="0">
              <a:lnSpc>
                <a:spcPct val="90000"/>
              </a:lnSpc>
              <a:buFont typeface="Wingdings" pitchFamily="2" charset="2"/>
              <a:buChar char="à"/>
            </a:pPr>
            <a:r>
              <a:rPr lang="en-US" sz="2800" dirty="0">
                <a:solidFill>
                  <a:srgbClr val="FF3300"/>
                </a:solidFill>
                <a:sym typeface="Wingdings" pitchFamily="2" charset="2"/>
              </a:rPr>
              <a:t>;</a:t>
            </a:r>
            <a:r>
              <a:rPr lang="en-US" sz="2400" dirty="0">
                <a:sym typeface="Wingdings" pitchFamily="2" charset="2"/>
              </a:rPr>
              <a:t> found after function definition header.</a:t>
            </a:r>
          </a:p>
          <a:p>
            <a:pPr algn="l" rtl="0">
              <a:lnSpc>
                <a:spcPct val="90000"/>
              </a:lnSpc>
              <a:buFont typeface="Wingdings" pitchFamily="2" charset="2"/>
              <a:buChar char="à"/>
            </a:pPr>
            <a:r>
              <a:rPr lang="en-US" sz="2400" dirty="0">
                <a:sym typeface="Wingdings" pitchFamily="2" charset="2"/>
              </a:rPr>
              <a:t> redefining the parameter </a:t>
            </a:r>
            <a:r>
              <a:rPr lang="en-US" sz="2400" b="1" dirty="0">
                <a:latin typeface="Courier New" pitchFamily="49" charset="0"/>
                <a:cs typeface="Courier New" pitchFamily="49" charset="0"/>
                <a:sym typeface="Wingdings" pitchFamily="2" charset="2"/>
              </a:rPr>
              <a:t>a</a:t>
            </a:r>
            <a:r>
              <a:rPr lang="en-US" sz="2400" dirty="0">
                <a:sym typeface="Wingdings" pitchFamily="2" charset="2"/>
              </a:rPr>
              <a:t> in the function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void f(float a)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	 float a2 = a + 8.9;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 &lt;&lt;a2&lt;&lt;</a:t>
            </a:r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543800" cy="747713"/>
          </a:xfrm>
          <a:noFill/>
          <a:ln/>
        </p:spPr>
        <p:txBody>
          <a:bodyPr/>
          <a:lstStyle/>
          <a:p>
            <a:pPr rtl="0"/>
            <a:r>
              <a:rPr lang="en-US" sz="4000"/>
              <a:t>Finding Errors in Function Code</a:t>
            </a:r>
          </a:p>
        </p:txBody>
      </p:sp>
    </p:spTree>
    <p:extLst>
      <p:ext uri="{BB962C8B-B14F-4D97-AF65-F5344CB8AC3E}">
        <p14:creationId xmlns:p14="http://schemas.microsoft.com/office/powerpoint/2010/main" xmlns="" val="521233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79450"/>
          </a:xfrm>
        </p:spPr>
        <p:txBody>
          <a:bodyPr>
            <a:normAutofit fontScale="90000"/>
          </a:bodyPr>
          <a:lstStyle/>
          <a:p>
            <a:pPr rtl="0"/>
            <a:r>
              <a:rPr lang="en-US"/>
              <a:t>Random Number Generator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058863"/>
            <a:ext cx="7772400" cy="5322887"/>
          </a:xfrm>
        </p:spPr>
        <p:txBody>
          <a:bodyPr/>
          <a:lstStyle/>
          <a:p>
            <a:pPr algn="l" rtl="0">
              <a:lnSpc>
                <a:spcPct val="90000"/>
              </a:lnSpc>
            </a:pPr>
            <a:r>
              <a:rPr lang="en-US" sz="1800" b="1">
                <a:latin typeface="Courier New" pitchFamily="49" charset="0"/>
                <a:cs typeface="Courier New" pitchFamily="49" charset="0"/>
              </a:rPr>
              <a:t>rand</a:t>
            </a:r>
            <a:r>
              <a:rPr lang="en-US" sz="1800"/>
              <a:t> 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function generates an integer between 0 and RAND-MAX(~32767) a symbolic constant defined in </a:t>
            </a:r>
            <a:r>
              <a:rPr lang="en-US" sz="200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&lt;stdlib.h&gt;</a:t>
            </a:r>
          </a:p>
          <a:p>
            <a:pPr algn="l" rtl="0">
              <a:lnSpc>
                <a:spcPct val="90000"/>
              </a:lnSpc>
            </a:pPr>
            <a:r>
              <a:rPr lang="en-US" sz="2000">
                <a:latin typeface="Times New Roman" pitchFamily="18" charset="0"/>
                <a:cs typeface="Times New Roman" pitchFamily="18" charset="0"/>
              </a:rPr>
              <a:t>You may use modulus operator </a:t>
            </a:r>
            <a:r>
              <a:rPr lang="en-US" sz="200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(%)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 to generate numbers within a specifically range with</a:t>
            </a:r>
            <a:r>
              <a:rPr lang="en-US" sz="1800"/>
              <a:t> </a:t>
            </a:r>
            <a:r>
              <a:rPr lang="en-US" sz="1800" b="1">
                <a:latin typeface="Courier New" pitchFamily="49" charset="0"/>
                <a:cs typeface="Courier New" pitchFamily="49" charset="0"/>
              </a:rPr>
              <a:t>rand</a:t>
            </a:r>
            <a:r>
              <a:rPr lang="en-US" sz="1800"/>
              <a:t>.</a:t>
            </a:r>
          </a:p>
          <a:p>
            <a:pPr algn="l" rtl="0">
              <a:lnSpc>
                <a:spcPct val="90000"/>
              </a:lnSpc>
              <a:buFontTx/>
              <a:buNone/>
            </a:pPr>
            <a:endParaRPr lang="en-US" sz="1800" b="1"/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600" b="1">
                <a:latin typeface="Courier New" pitchFamily="49" charset="0"/>
                <a:cs typeface="Courier New" pitchFamily="49" charset="0"/>
              </a:rPr>
              <a:t>//generate 10 random numbers open-range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600" b="1">
                <a:latin typeface="Courier New" pitchFamily="49" charset="0"/>
                <a:cs typeface="Courier New" pitchFamily="49" charset="0"/>
              </a:rPr>
              <a:t>int x; 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600" b="1">
                <a:latin typeface="Courier New" pitchFamily="49" charset="0"/>
                <a:cs typeface="Courier New" pitchFamily="49" charset="0"/>
              </a:rPr>
              <a:t>for( int i=0; i&lt;=10; i++){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600" b="1">
                <a:latin typeface="Courier New" pitchFamily="49" charset="0"/>
                <a:cs typeface="Courier New" pitchFamily="49" charset="0"/>
              </a:rPr>
              <a:t>	x=rand();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600" b="1">
                <a:latin typeface="Courier New" pitchFamily="49" charset="0"/>
                <a:cs typeface="Courier New" pitchFamily="49" charset="0"/>
              </a:rPr>
              <a:t>	cout&lt;&lt;x&lt;&lt;“ “;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600" b="1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ctr" rtl="0">
              <a:lnSpc>
                <a:spcPct val="90000"/>
              </a:lnSpc>
              <a:buFontTx/>
              <a:buNone/>
            </a:pPr>
            <a:r>
              <a:rPr lang="en-US" sz="1800" b="1"/>
              <a:t>-------------------------------------------------------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800" b="1">
                <a:latin typeface="Courier New" pitchFamily="49" charset="0"/>
                <a:cs typeface="Courier New" pitchFamily="49" charset="0"/>
              </a:rPr>
              <a:t>//generate 10 integers between 0……..49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800" b="1">
                <a:latin typeface="Courier New" pitchFamily="49" charset="0"/>
                <a:cs typeface="Courier New" pitchFamily="49" charset="0"/>
              </a:rPr>
              <a:t>int x; 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800" b="1">
                <a:latin typeface="Courier New" pitchFamily="49" charset="0"/>
                <a:cs typeface="Courier New" pitchFamily="49" charset="0"/>
              </a:rPr>
              <a:t>for( int i=0; i&lt;10; i++){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800" b="1">
                <a:latin typeface="Courier New" pitchFamily="49" charset="0"/>
                <a:cs typeface="Courier New" pitchFamily="49" charset="0"/>
              </a:rPr>
              <a:t>	x=rand()%50;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800" b="1">
                <a:latin typeface="Courier New" pitchFamily="49" charset="0"/>
                <a:cs typeface="Courier New" pitchFamily="49" charset="0"/>
              </a:rPr>
              <a:t>	cout&lt;&lt;x&lt;&lt;“ “;</a:t>
            </a:r>
          </a:p>
          <a:p>
            <a:pPr algn="l" rtl="0">
              <a:lnSpc>
                <a:spcPct val="90000"/>
              </a:lnSpc>
              <a:buFontTx/>
              <a:buNone/>
            </a:pPr>
            <a:r>
              <a:rPr lang="en-US" sz="1800" b="1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>
              <a:lnSpc>
                <a:spcPct val="90000"/>
              </a:lnSpc>
              <a:buFontTx/>
              <a:buNone/>
            </a:pPr>
            <a:endParaRPr lang="en-US" sz="1800" b="1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890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981075"/>
            <a:ext cx="7772400" cy="3527425"/>
          </a:xfrm>
          <a:solidFill>
            <a:schemeClr val="bg2"/>
          </a:solidFill>
        </p:spPr>
        <p:txBody>
          <a:bodyPr/>
          <a:lstStyle/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#include&lt;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iostream.h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#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include&lt;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stdlib.h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main()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i;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solidFill>
                  <a:srgbClr val="FF3300"/>
                </a:solidFill>
                <a:latin typeface="Courier New" pitchFamily="49" charset="0"/>
                <a:cs typeface="Courier New" pitchFamily="49" charset="0"/>
              </a:rPr>
              <a:t>	unsigned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num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// we will enter a different number each time we run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cin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&gt;&gt;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num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solidFill>
                  <a:srgbClr val="FF3300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err="1">
                <a:solidFill>
                  <a:srgbClr val="FF3300"/>
                </a:solidFill>
                <a:latin typeface="Courier New" pitchFamily="49" charset="0"/>
                <a:cs typeface="Courier New" pitchFamily="49" charset="0"/>
              </a:rPr>
              <a:t>srand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num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for(i=1; i&lt;=5; i++)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&lt;&lt;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setw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(10)&lt;&lt; 1+rand()%6;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return 0;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79450"/>
          </a:xfrm>
          <a:noFill/>
          <a:ln/>
        </p:spPr>
        <p:txBody>
          <a:bodyPr>
            <a:normAutofit fontScale="90000"/>
          </a:bodyPr>
          <a:lstStyle/>
          <a:p>
            <a:pPr rtl="0"/>
            <a:r>
              <a:rPr lang="en-US"/>
              <a:t>Randomizing with </a:t>
            </a:r>
            <a:r>
              <a:rPr lang="en-US" b="1">
                <a:latin typeface="Courier New" pitchFamily="49" charset="0"/>
                <a:cs typeface="Courier New" pitchFamily="49" charset="0"/>
              </a:rPr>
              <a:t>srand</a:t>
            </a: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1187450" y="4510088"/>
            <a:ext cx="6408738" cy="431800"/>
          </a:xfrm>
          <a:prstGeom prst="rect">
            <a:avLst/>
          </a:prstGeom>
          <a:solidFill>
            <a:srgbClr val="92D05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0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Output for Multiple Runs</a:t>
            </a:r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611188" y="4916488"/>
            <a:ext cx="7848600" cy="1825625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19</a:t>
            </a:r>
            <a:r>
              <a:rPr lang="en-US" sz="2000" b="1" dirty="0">
                <a:latin typeface="Courier New" pitchFamily="49" charset="0"/>
                <a:cs typeface="Courier New" pitchFamily="49" charset="0"/>
                <a:sym typeface="Wingdings" pitchFamily="2" charset="2"/>
              </a:rPr>
              <a:t>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6  1  1  4  2  1</a:t>
            </a:r>
          </a:p>
          <a:p>
            <a:pPr algn="l" rtl="0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18</a:t>
            </a:r>
            <a:r>
              <a:rPr lang="en-US" sz="2000" b="1" dirty="0">
                <a:latin typeface="Courier New" pitchFamily="49" charset="0"/>
                <a:cs typeface="Courier New" pitchFamily="49" charset="0"/>
                <a:sym typeface="Wingdings" pitchFamily="2" charset="2"/>
              </a:rPr>
              <a:t>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6  1  5  1  4  4</a:t>
            </a:r>
          </a:p>
          <a:p>
            <a:pPr algn="l" rtl="0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 3</a:t>
            </a:r>
            <a:r>
              <a:rPr lang="en-US" sz="2000" b="1" dirty="0">
                <a:latin typeface="Courier New" pitchFamily="49" charset="0"/>
                <a:cs typeface="Courier New" pitchFamily="49" charset="0"/>
                <a:sym typeface="Wingdings" pitchFamily="2" charset="2"/>
              </a:rPr>
              <a:t>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1  2  5  6  2  4</a:t>
            </a:r>
          </a:p>
          <a:p>
            <a:pPr algn="l" rtl="0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 0</a:t>
            </a:r>
            <a:r>
              <a:rPr lang="en-US" sz="2000" b="1" dirty="0">
                <a:latin typeface="Courier New" pitchFamily="49" charset="0"/>
                <a:cs typeface="Courier New" pitchFamily="49" charset="0"/>
                <a:sym typeface="Wingdings" pitchFamily="2" charset="2"/>
              </a:rPr>
              <a:t>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1  5  5  3  5  5</a:t>
            </a:r>
          </a:p>
          <a:p>
            <a:pPr algn="l" rtl="0"/>
            <a:r>
              <a:rPr lang="en-US" sz="2000" b="1" dirty="0">
                <a:latin typeface="Courier New" pitchFamily="49" charset="0"/>
                <a:cs typeface="Courier New" pitchFamily="49" charset="0"/>
              </a:rPr>
              <a:t> 3</a:t>
            </a:r>
            <a:r>
              <a:rPr lang="en-US" sz="2000" b="1" dirty="0">
                <a:latin typeface="Courier New" pitchFamily="49" charset="0"/>
                <a:cs typeface="Courier New" pitchFamily="49" charset="0"/>
                <a:sym typeface="Wingdings" pitchFamily="2" charset="2"/>
              </a:rPr>
              <a:t></a:t>
            </a:r>
            <a:r>
              <a:rPr lang="en-US" sz="2000" b="1" dirty="0">
                <a:latin typeface="Courier New" pitchFamily="49" charset="0"/>
                <a:cs typeface="Courier New" pitchFamily="49" charset="0"/>
              </a:rPr>
              <a:t> 1  2  5  6  3  4</a:t>
            </a:r>
          </a:p>
        </p:txBody>
      </p:sp>
      <p:grpSp>
        <p:nvGrpSpPr>
          <p:cNvPr id="24594" name="Group 18"/>
          <p:cNvGrpSpPr>
            <a:grpSpLocks/>
          </p:cNvGrpSpPr>
          <p:nvPr/>
        </p:nvGrpSpPr>
        <p:grpSpPr bwMode="auto">
          <a:xfrm>
            <a:off x="4572000" y="5229225"/>
            <a:ext cx="4321175" cy="863600"/>
            <a:chOff x="2880" y="3294"/>
            <a:chExt cx="2722" cy="544"/>
          </a:xfrm>
        </p:grpSpPr>
        <p:sp>
          <p:nvSpPr>
            <p:cNvPr id="24591" name="Rectangle 15"/>
            <p:cNvSpPr>
              <a:spLocks noChangeArrowheads="1"/>
            </p:cNvSpPr>
            <p:nvPr/>
          </p:nvSpPr>
          <p:spPr bwMode="auto">
            <a:xfrm>
              <a:off x="3470" y="3294"/>
              <a:ext cx="2132" cy="544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 algn="l" rtl="0">
                <a:spcBef>
                  <a:spcPct val="20000"/>
                </a:spcBef>
              </a:pPr>
              <a:r>
                <a:rPr lang="en-US" sz="2400" dirty="0">
                  <a:latin typeface="Times New Roman" pitchFamily="18" charset="0"/>
                  <a:cs typeface="Times New Roman" pitchFamily="18" charset="0"/>
                </a:rPr>
                <a:t>Different-set of Random numbers</a:t>
              </a:r>
            </a:p>
          </p:txBody>
        </p:sp>
        <p:sp>
          <p:nvSpPr>
            <p:cNvPr id="24592" name="Line 16"/>
            <p:cNvSpPr>
              <a:spLocks noChangeShapeType="1"/>
            </p:cNvSpPr>
            <p:nvPr/>
          </p:nvSpPr>
          <p:spPr bwMode="auto">
            <a:xfrm flipH="1" flipV="1">
              <a:off x="2880" y="3385"/>
              <a:ext cx="590" cy="9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4593" name="Line 17"/>
            <p:cNvSpPr>
              <a:spLocks noChangeShapeType="1"/>
            </p:cNvSpPr>
            <p:nvPr/>
          </p:nvSpPr>
          <p:spPr bwMode="auto">
            <a:xfrm flipH="1">
              <a:off x="2971" y="3612"/>
              <a:ext cx="499" cy="181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123537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4" grpId="0" animBg="1"/>
      <p:bldP spid="2458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mtClean="0"/>
              <a:t>Example</a:t>
            </a:r>
            <a:endParaRPr lang="ur-PK" smtClean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/>
          <a:lstStyle/>
          <a:p>
            <a:pPr algn="l" rtl="0">
              <a:buFontTx/>
              <a:buNone/>
            </a:pPr>
            <a:r>
              <a:rPr lang="en-US" sz="2200" dirty="0" smtClean="0"/>
              <a:t>void </a:t>
            </a:r>
            <a:r>
              <a:rPr lang="en-US" sz="2200" dirty="0" err="1" smtClean="0"/>
              <a:t>abc</a:t>
            </a:r>
            <a:r>
              <a:rPr lang="en-US" sz="2200" dirty="0" smtClean="0"/>
              <a:t> (</a:t>
            </a:r>
            <a:r>
              <a:rPr lang="en-US" sz="2200" dirty="0" err="1" smtClean="0"/>
              <a:t>int</a:t>
            </a:r>
            <a:r>
              <a:rPr lang="en-US" sz="2200" dirty="0" smtClean="0"/>
              <a:t>&amp;);</a:t>
            </a:r>
          </a:p>
          <a:p>
            <a:pPr algn="l" rtl="0">
              <a:buFontTx/>
              <a:buNone/>
            </a:pPr>
            <a:r>
              <a:rPr lang="en-US" sz="2200" dirty="0" smtClean="0"/>
              <a:t>void main ( )</a:t>
            </a:r>
          </a:p>
          <a:p>
            <a:pPr algn="l" rtl="0">
              <a:buFontTx/>
              <a:buNone/>
            </a:pPr>
            <a:r>
              <a:rPr lang="en-US" sz="2200" dirty="0" smtClean="0"/>
              <a:t>{</a:t>
            </a:r>
          </a:p>
          <a:p>
            <a:pPr algn="l" rtl="0">
              <a:buFontTx/>
              <a:buNone/>
            </a:pPr>
            <a:r>
              <a:rPr lang="en-US" sz="2200" dirty="0" smtClean="0"/>
              <a:t>	</a:t>
            </a:r>
            <a:r>
              <a:rPr lang="en-US" sz="2200" dirty="0" err="1" smtClean="0"/>
              <a:t>int</a:t>
            </a:r>
            <a:r>
              <a:rPr lang="en-US" sz="2200" dirty="0" smtClean="0"/>
              <a:t> temp, x;</a:t>
            </a:r>
          </a:p>
          <a:p>
            <a:pPr algn="l" rtl="0">
              <a:buFontTx/>
              <a:buNone/>
            </a:pPr>
            <a:r>
              <a:rPr lang="en-US" sz="2200" dirty="0" smtClean="0"/>
              <a:t>	</a:t>
            </a:r>
            <a:r>
              <a:rPr lang="en-US" sz="2200" dirty="0" err="1" smtClean="0"/>
              <a:t>abc</a:t>
            </a:r>
            <a:r>
              <a:rPr lang="en-US" sz="2200" dirty="0" smtClean="0"/>
              <a:t>(temp);</a:t>
            </a:r>
          </a:p>
          <a:p>
            <a:pPr algn="l" rtl="0">
              <a:buFontTx/>
              <a:buNone/>
            </a:pPr>
            <a:r>
              <a:rPr lang="en-US" sz="2200" dirty="0" smtClean="0"/>
              <a:t>	</a:t>
            </a:r>
            <a:r>
              <a:rPr lang="en-US" sz="2200" dirty="0" err="1" smtClean="0"/>
              <a:t>abc</a:t>
            </a:r>
            <a:r>
              <a:rPr lang="en-US" sz="2200" dirty="0" smtClean="0"/>
              <a:t>(x);</a:t>
            </a:r>
          </a:p>
          <a:p>
            <a:pPr algn="l" rtl="0">
              <a:buFontTx/>
              <a:buNone/>
            </a:pPr>
            <a:r>
              <a:rPr lang="en-US" sz="2200" dirty="0" smtClean="0"/>
              <a:t>	</a:t>
            </a:r>
            <a:r>
              <a:rPr lang="en-US" sz="2200" dirty="0" err="1" smtClean="0"/>
              <a:t>cout</a:t>
            </a:r>
            <a:r>
              <a:rPr lang="en-US" sz="2200" dirty="0" smtClean="0"/>
              <a:t>&lt;&lt;temp&lt;&lt;</a:t>
            </a:r>
            <a:r>
              <a:rPr lang="en-US" sz="2200" dirty="0" err="1" smtClean="0"/>
              <a:t>endl</a:t>
            </a:r>
            <a:r>
              <a:rPr lang="en-US" sz="2200" dirty="0" smtClean="0"/>
              <a:t>&lt;&lt;x;</a:t>
            </a:r>
          </a:p>
          <a:p>
            <a:pPr algn="l" rtl="0">
              <a:buFontTx/>
              <a:buNone/>
            </a:pPr>
            <a:r>
              <a:rPr lang="en-US" sz="2200" dirty="0" smtClean="0"/>
              <a:t>}</a:t>
            </a:r>
          </a:p>
          <a:p>
            <a:pPr algn="l" rtl="0">
              <a:buFontTx/>
              <a:buNone/>
            </a:pPr>
            <a:r>
              <a:rPr lang="en-US" sz="2200" dirty="0" smtClean="0"/>
              <a:t>void </a:t>
            </a:r>
            <a:r>
              <a:rPr lang="en-US" sz="2200" dirty="0" err="1" smtClean="0"/>
              <a:t>abc</a:t>
            </a:r>
            <a:r>
              <a:rPr lang="en-US" sz="2200" dirty="0" smtClean="0"/>
              <a:t>(</a:t>
            </a:r>
            <a:r>
              <a:rPr lang="en-US" sz="2200" dirty="0" err="1" smtClean="0"/>
              <a:t>int</a:t>
            </a:r>
            <a:r>
              <a:rPr lang="en-US" sz="2200" dirty="0" smtClean="0"/>
              <a:t>  &amp;t)</a:t>
            </a:r>
          </a:p>
          <a:p>
            <a:pPr algn="l" rtl="0">
              <a:buFontTx/>
              <a:buNone/>
            </a:pPr>
            <a:r>
              <a:rPr lang="en-US" sz="2200" dirty="0" smtClean="0"/>
              <a:t>{</a:t>
            </a:r>
          </a:p>
          <a:p>
            <a:pPr algn="l" rtl="0">
              <a:buFontTx/>
              <a:buNone/>
            </a:pPr>
            <a:r>
              <a:rPr lang="en-US" sz="2200" dirty="0" smtClean="0"/>
              <a:t>	</a:t>
            </a:r>
            <a:r>
              <a:rPr lang="en-US" sz="2200" dirty="0" err="1" smtClean="0"/>
              <a:t>cout</a:t>
            </a:r>
            <a:r>
              <a:rPr lang="en-US" sz="2200" dirty="0" smtClean="0"/>
              <a:t>&lt;&lt;"enter number=";</a:t>
            </a:r>
          </a:p>
          <a:p>
            <a:pPr algn="l" rtl="0">
              <a:buFontTx/>
              <a:buNone/>
            </a:pPr>
            <a:r>
              <a:rPr lang="en-US" sz="2200" dirty="0" smtClean="0"/>
              <a:t>	</a:t>
            </a:r>
            <a:r>
              <a:rPr lang="en-US" sz="2200" dirty="0" err="1" smtClean="0"/>
              <a:t>cin</a:t>
            </a:r>
            <a:r>
              <a:rPr lang="en-US" sz="2200" dirty="0" smtClean="0"/>
              <a:t>&gt;&gt;t;</a:t>
            </a:r>
          </a:p>
          <a:p>
            <a:pPr algn="l" rtl="0">
              <a:buFontTx/>
              <a:buNone/>
            </a:pPr>
            <a:r>
              <a:rPr lang="en-US" sz="2200" dirty="0" smtClean="0"/>
              <a:t>}</a:t>
            </a:r>
            <a:endParaRPr lang="ur-PK" sz="2200" dirty="0" smtClean="0"/>
          </a:p>
        </p:txBody>
      </p:sp>
    </p:spTree>
    <p:extLst>
      <p:ext uri="{BB962C8B-B14F-4D97-AF65-F5344CB8AC3E}">
        <p14:creationId xmlns:p14="http://schemas.microsoft.com/office/powerpoint/2010/main" xmlns="" val="412591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487363"/>
          </a:xfrm>
        </p:spPr>
        <p:txBody>
          <a:bodyPr>
            <a:normAutofit fontScale="90000"/>
          </a:bodyPr>
          <a:lstStyle/>
          <a:p>
            <a:pPr rtl="0">
              <a:defRPr/>
            </a:pPr>
            <a:r>
              <a:rPr lang="en-US" dirty="0" smtClean="0"/>
              <a:t>Default arguments example</a:t>
            </a:r>
            <a:endParaRPr lang="ur-PK" dirty="0" smtClean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6019800"/>
          </a:xfrm>
        </p:spPr>
        <p:txBody>
          <a:bodyPr>
            <a:normAutofit fontScale="85000" lnSpcReduction="10000"/>
          </a:bodyPr>
          <a:lstStyle/>
          <a:p>
            <a:pPr algn="l" rtl="0">
              <a:lnSpc>
                <a:spcPts val="2100"/>
              </a:lnSpc>
              <a:buFontTx/>
              <a:buNone/>
            </a:pPr>
            <a:r>
              <a:rPr lang="en-US" sz="2200" dirty="0" smtClean="0"/>
              <a:t>	</a:t>
            </a:r>
            <a:r>
              <a:rPr lang="en-US" sz="2900" dirty="0" smtClean="0"/>
              <a:t>#include &lt;</a:t>
            </a:r>
            <a:r>
              <a:rPr lang="en-US" sz="2900" dirty="0" err="1" smtClean="0"/>
              <a:t>iostream.h</a:t>
            </a:r>
            <a:r>
              <a:rPr lang="en-US" sz="2900" dirty="0" smtClean="0"/>
              <a:t>&gt;</a:t>
            </a:r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900" dirty="0" smtClean="0"/>
              <a:t>	void  </a:t>
            </a:r>
            <a:r>
              <a:rPr lang="en-US" sz="2900" dirty="0" err="1" smtClean="0"/>
              <a:t>starline</a:t>
            </a:r>
            <a:r>
              <a:rPr lang="en-US" sz="2900" dirty="0" smtClean="0"/>
              <a:t>(char = ‘ </a:t>
            </a:r>
            <a:r>
              <a:rPr lang="en-US" sz="2900" b="1" dirty="0" smtClean="0"/>
              <a:t>#</a:t>
            </a:r>
            <a:r>
              <a:rPr lang="en-US" sz="2900" dirty="0" smtClean="0"/>
              <a:t> ’, </a:t>
            </a:r>
            <a:r>
              <a:rPr lang="en-US" sz="2900" dirty="0" err="1" smtClean="0"/>
              <a:t>int</a:t>
            </a:r>
            <a:r>
              <a:rPr lang="en-US" sz="2900" dirty="0" smtClean="0"/>
              <a:t> = 45 );  //function declaration</a:t>
            </a:r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900" dirty="0" smtClean="0"/>
              <a:t>	void main ( )</a:t>
            </a:r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900" dirty="0" smtClean="0"/>
              <a:t>	{</a:t>
            </a:r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900" dirty="0" smtClean="0"/>
              <a:t>		</a:t>
            </a:r>
            <a:r>
              <a:rPr lang="en-US" sz="2900" dirty="0" err="1" smtClean="0"/>
              <a:t>starline</a:t>
            </a:r>
            <a:r>
              <a:rPr lang="en-US" sz="2900" dirty="0" smtClean="0"/>
              <a:t> ( );			//function Call</a:t>
            </a:r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900" dirty="0" smtClean="0"/>
              <a:t>		</a:t>
            </a:r>
            <a:r>
              <a:rPr lang="en-US" sz="2900" dirty="0" err="1" smtClean="0"/>
              <a:t>cout</a:t>
            </a:r>
            <a:r>
              <a:rPr lang="en-US" sz="2900" dirty="0" smtClean="0"/>
              <a:t>&lt;&lt;“Hello World”;</a:t>
            </a:r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900" dirty="0" smtClean="0"/>
              <a:t>		</a:t>
            </a:r>
            <a:r>
              <a:rPr lang="en-US" sz="2900" dirty="0" err="1" smtClean="0"/>
              <a:t>starline</a:t>
            </a:r>
            <a:r>
              <a:rPr lang="en-US" sz="2900" dirty="0" smtClean="0"/>
              <a:t> ( ‘@’ );			//function call</a:t>
            </a:r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900" dirty="0" smtClean="0"/>
              <a:t>		</a:t>
            </a:r>
            <a:r>
              <a:rPr lang="en-US" sz="2900" dirty="0" err="1" smtClean="0"/>
              <a:t>starline</a:t>
            </a:r>
            <a:r>
              <a:rPr lang="en-US" sz="2900" dirty="0" smtClean="0"/>
              <a:t>(‘$’,30);</a:t>
            </a:r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900" dirty="0" smtClean="0"/>
              <a:t>		</a:t>
            </a:r>
            <a:r>
              <a:rPr lang="en-US" sz="2900" dirty="0" err="1" smtClean="0"/>
              <a:t>getche</a:t>
            </a:r>
            <a:r>
              <a:rPr lang="en-US" sz="2900" dirty="0" smtClean="0"/>
              <a:t>( );</a:t>
            </a:r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900" dirty="0" smtClean="0"/>
              <a:t>	}</a:t>
            </a:r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900" dirty="0" smtClean="0"/>
              <a:t>	// </a:t>
            </a:r>
            <a:r>
              <a:rPr lang="en-US" sz="2900" dirty="0" err="1" smtClean="0"/>
              <a:t>starline</a:t>
            </a:r>
            <a:r>
              <a:rPr lang="en-US" sz="2900" dirty="0" smtClean="0"/>
              <a:t> function definition</a:t>
            </a:r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900" dirty="0" smtClean="0"/>
              <a:t>	void  </a:t>
            </a:r>
            <a:r>
              <a:rPr lang="en-US" sz="2900" dirty="0" err="1" smtClean="0"/>
              <a:t>starline</a:t>
            </a:r>
            <a:r>
              <a:rPr lang="en-US" sz="2900" dirty="0" smtClean="0"/>
              <a:t> (char </a:t>
            </a:r>
            <a:r>
              <a:rPr lang="en-US" sz="2900" dirty="0" err="1" smtClean="0"/>
              <a:t>ch</a:t>
            </a:r>
            <a:r>
              <a:rPr lang="en-US" sz="2900" dirty="0" smtClean="0"/>
              <a:t>, </a:t>
            </a:r>
            <a:r>
              <a:rPr lang="en-US" sz="2900" dirty="0" err="1" smtClean="0"/>
              <a:t>int</a:t>
            </a:r>
            <a:r>
              <a:rPr lang="en-US" sz="2900" dirty="0" smtClean="0"/>
              <a:t> n )	//function </a:t>
            </a:r>
            <a:r>
              <a:rPr lang="en-US" sz="2900" dirty="0" err="1" smtClean="0"/>
              <a:t>Declarator</a:t>
            </a:r>
            <a:endParaRPr lang="en-US" sz="2900" dirty="0" smtClean="0"/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900" dirty="0" smtClean="0"/>
              <a:t>	{</a:t>
            </a:r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900" dirty="0" smtClean="0"/>
              <a:t>		for ( </a:t>
            </a:r>
            <a:r>
              <a:rPr lang="en-US" sz="2900" dirty="0" err="1" smtClean="0"/>
              <a:t>int</a:t>
            </a:r>
            <a:r>
              <a:rPr lang="en-US" sz="2900" dirty="0" smtClean="0"/>
              <a:t> j=0; j &lt; n; j++ )	//function body</a:t>
            </a:r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900" dirty="0" smtClean="0"/>
              <a:t>			</a:t>
            </a:r>
            <a:r>
              <a:rPr lang="en-US" sz="2900" dirty="0" err="1" smtClean="0"/>
              <a:t>cout</a:t>
            </a:r>
            <a:r>
              <a:rPr lang="en-US" sz="2900" dirty="0" smtClean="0"/>
              <a:t>&lt;&lt;</a:t>
            </a:r>
            <a:r>
              <a:rPr lang="en-US" sz="2900" dirty="0" err="1" smtClean="0"/>
              <a:t>ch</a:t>
            </a:r>
            <a:r>
              <a:rPr lang="en-US" sz="2900" dirty="0" smtClean="0"/>
              <a:t>;</a:t>
            </a:r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900" dirty="0" smtClean="0"/>
              <a:t>		</a:t>
            </a:r>
            <a:r>
              <a:rPr lang="en-US" sz="2900" dirty="0" err="1" smtClean="0"/>
              <a:t>cout</a:t>
            </a:r>
            <a:r>
              <a:rPr lang="en-US" sz="2900" dirty="0" smtClean="0"/>
              <a:t>&lt;&lt;</a:t>
            </a:r>
            <a:r>
              <a:rPr lang="en-US" sz="2900" dirty="0" err="1" smtClean="0"/>
              <a:t>endl</a:t>
            </a:r>
            <a:r>
              <a:rPr lang="en-US" sz="2900" dirty="0" smtClean="0"/>
              <a:t>;</a:t>
            </a:r>
          </a:p>
          <a:p>
            <a:pPr algn="l" rtl="0">
              <a:lnSpc>
                <a:spcPts val="2100"/>
              </a:lnSpc>
              <a:buFontTx/>
              <a:buNone/>
            </a:pPr>
            <a:r>
              <a:rPr lang="en-US" sz="2900" dirty="0" smtClean="0"/>
              <a:t>	}</a:t>
            </a:r>
            <a:endParaRPr lang="ur-PK" sz="2900" dirty="0" smtClean="0"/>
          </a:p>
        </p:txBody>
      </p:sp>
    </p:spTree>
    <p:extLst>
      <p:ext uri="{BB962C8B-B14F-4D97-AF65-F5344CB8AC3E}">
        <p14:creationId xmlns:p14="http://schemas.microsoft.com/office/powerpoint/2010/main" xmlns="" val="397459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196975"/>
            <a:ext cx="7772400" cy="5111750"/>
          </a:xfrm>
          <a:solidFill>
            <a:schemeClr val="bg1"/>
          </a:solidFill>
        </p:spPr>
        <p:txBody>
          <a:bodyPr/>
          <a:lstStyle/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solidFill>
                  <a:srgbClr val="336600"/>
                </a:solidFill>
                <a:latin typeface="Courier New" pitchFamily="49" charset="0"/>
                <a:cs typeface="Courier New" pitchFamily="49" charset="0"/>
              </a:rPr>
              <a:t>//Recursive factorial Function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#include&lt;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iostream.h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 smtClean="0">
                <a:latin typeface="Courier New" pitchFamily="49" charset="0"/>
                <a:cs typeface="Courier New" pitchFamily="49" charset="0"/>
              </a:rPr>
              <a:t>unsigned 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lion factorial(unsigned long);</a:t>
            </a:r>
            <a:r>
              <a:rPr lang="en-US" sz="1600" b="1" dirty="0">
                <a:solidFill>
                  <a:srgbClr val="336600"/>
                </a:solidFill>
                <a:latin typeface="Courier New" pitchFamily="49" charset="0"/>
                <a:cs typeface="Courier New" pitchFamily="49" charset="0"/>
              </a:rPr>
              <a:t>//prototype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main()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num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&lt;&lt;“enter a positive integer:”;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cin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&gt;&gt;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num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&lt;&lt;“factorial=“&lt;&lt;factorial(</a:t>
            </a:r>
            <a:r>
              <a:rPr lang="en-US" sz="1600" b="1" dirty="0" err="1">
                <a:latin typeface="Courier New" pitchFamily="49" charset="0"/>
                <a:cs typeface="Courier New" pitchFamily="49" charset="0"/>
              </a:rPr>
              <a:t>num</a:t>
            </a:r>
            <a:r>
              <a:rPr lang="en-US" sz="1600" b="1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return 0;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unsigned long factorial(unsigned long n)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if ( n &lt;= 1) </a:t>
            </a:r>
            <a:r>
              <a:rPr lang="en-US" sz="1600" b="1" dirty="0">
                <a:solidFill>
                  <a:srgbClr val="336600"/>
                </a:solidFill>
                <a:latin typeface="Courier New" pitchFamily="49" charset="0"/>
                <a:cs typeface="Courier New" pitchFamily="49" charset="0"/>
              </a:rPr>
              <a:t>//the base case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	return  1;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else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		return n * factorial (n - 1);</a:t>
            </a:r>
          </a:p>
          <a:p>
            <a:pPr algn="l" rtl="0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  <a:noFill/>
          <a:ln/>
        </p:spPr>
        <p:txBody>
          <a:bodyPr>
            <a:normAutofit fontScale="90000"/>
          </a:bodyPr>
          <a:lstStyle/>
          <a:p>
            <a:pPr rtl="0"/>
            <a:r>
              <a:rPr lang="en-US" dirty="0"/>
              <a:t>Finding Factorial Recursively</a:t>
            </a:r>
          </a:p>
        </p:txBody>
      </p:sp>
    </p:spTree>
    <p:extLst>
      <p:ext uri="{BB962C8B-B14F-4D97-AF65-F5344CB8AC3E}">
        <p14:creationId xmlns:p14="http://schemas.microsoft.com/office/powerpoint/2010/main" xmlns="" val="1547167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500" y="914400"/>
            <a:ext cx="81153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a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isprime</a:t>
            </a:r>
            <a:r>
              <a:rPr lang="en-US" dirty="0"/>
              <a:t>(</a:t>
            </a:r>
            <a:r>
              <a:rPr lang="en-US" dirty="0" err="1"/>
              <a:t>int</a:t>
            </a:r>
            <a:r>
              <a:rPr lang="en-US" dirty="0"/>
              <a:t>, </a:t>
            </a:r>
            <a:r>
              <a:rPr lang="en-US" dirty="0" err="1"/>
              <a:t>int</a:t>
            </a:r>
            <a:r>
              <a:rPr lang="en-US" dirty="0"/>
              <a:t> = 2); //prototype</a:t>
            </a:r>
          </a:p>
          <a:p>
            <a:r>
              <a:rPr lang="en-US" dirty="0" err="1"/>
              <a:t>int</a:t>
            </a:r>
            <a:r>
              <a:rPr lang="en-US" dirty="0"/>
              <a:t> main</a:t>
            </a:r>
            <a:r>
              <a:rPr lang="en-US" dirty="0" smtClean="0"/>
              <a:t>() {</a:t>
            </a:r>
            <a:endParaRPr lang="en-US" dirty="0"/>
          </a:p>
          <a:p>
            <a:r>
              <a:rPr lang="en-US" dirty="0" smtClean="0"/>
              <a:t>   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/>
              <a:t>num</a:t>
            </a:r>
            <a:r>
              <a:rPr lang="en-US" dirty="0"/>
              <a:t>;</a:t>
            </a:r>
          </a:p>
          <a:p>
            <a:r>
              <a:rPr lang="pt-BR" dirty="0" smtClean="0"/>
              <a:t>    cout</a:t>
            </a:r>
            <a:r>
              <a:rPr lang="pt-BR" dirty="0"/>
              <a:t>&lt;&lt;" \n enter a positive integer:\n";</a:t>
            </a:r>
          </a:p>
          <a:p>
            <a:r>
              <a:rPr lang="en-US" dirty="0" smtClean="0"/>
              <a:t>    </a:t>
            </a:r>
            <a:r>
              <a:rPr lang="en-US" dirty="0" err="1" smtClean="0"/>
              <a:t>cin</a:t>
            </a:r>
            <a:r>
              <a:rPr lang="en-US" dirty="0"/>
              <a:t>&gt;&gt;</a:t>
            </a:r>
            <a:r>
              <a:rPr lang="en-US" dirty="0" err="1"/>
              <a:t>num</a:t>
            </a:r>
            <a:r>
              <a:rPr lang="en-US" dirty="0"/>
              <a:t>;</a:t>
            </a:r>
          </a:p>
          <a:p>
            <a:r>
              <a:rPr lang="en-US" dirty="0" smtClean="0"/>
              <a:t>   if </a:t>
            </a:r>
            <a:r>
              <a:rPr lang="en-US" dirty="0"/>
              <a:t>(</a:t>
            </a:r>
            <a:r>
              <a:rPr lang="en-US" dirty="0" err="1"/>
              <a:t>isprime</a:t>
            </a:r>
            <a:r>
              <a:rPr lang="en-US" dirty="0"/>
              <a:t>(</a:t>
            </a:r>
            <a:r>
              <a:rPr lang="en-US" dirty="0" err="1"/>
              <a:t>num</a:t>
            </a:r>
            <a:r>
              <a:rPr lang="en-US" dirty="0"/>
              <a:t>))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cout</a:t>
            </a:r>
            <a:r>
              <a:rPr lang="en-US" dirty="0" smtClean="0"/>
              <a:t> </a:t>
            </a:r>
            <a:r>
              <a:rPr lang="en-US" dirty="0"/>
              <a:t>&lt;&lt; </a:t>
            </a:r>
            <a:r>
              <a:rPr lang="en-US" dirty="0" err="1"/>
              <a:t>num</a:t>
            </a:r>
            <a:r>
              <a:rPr lang="en-US" dirty="0"/>
              <a:t> &lt;&lt; " is a prime number\n";</a:t>
            </a:r>
          </a:p>
          <a:p>
            <a:r>
              <a:rPr lang="en-US" dirty="0" smtClean="0"/>
              <a:t>   else</a:t>
            </a:r>
            <a:endParaRPr lang="en-US" dirty="0"/>
          </a:p>
          <a:p>
            <a:r>
              <a:rPr lang="en-US" dirty="0" smtClean="0"/>
              <a:t>	</a:t>
            </a:r>
            <a:r>
              <a:rPr lang="en-US" dirty="0" err="1" smtClean="0"/>
              <a:t>cout</a:t>
            </a:r>
            <a:r>
              <a:rPr lang="en-US" dirty="0" smtClean="0"/>
              <a:t> </a:t>
            </a:r>
            <a:r>
              <a:rPr lang="en-US" dirty="0"/>
              <a:t>&lt;&lt; "Not a Prime Number\n";</a:t>
            </a:r>
          </a:p>
          <a:p>
            <a:r>
              <a:rPr lang="en-US" dirty="0" smtClean="0"/>
              <a:t>    system </a:t>
            </a:r>
            <a:r>
              <a:rPr lang="en-US" dirty="0"/>
              <a:t>("pause");</a:t>
            </a:r>
          </a:p>
          <a:p>
            <a:r>
              <a:rPr lang="en-US" dirty="0" smtClean="0"/>
              <a:t>    return </a:t>
            </a:r>
            <a:r>
              <a:rPr lang="en-US" dirty="0"/>
              <a:t>0;</a:t>
            </a:r>
          </a:p>
          <a:p>
            <a:r>
              <a:rPr lang="en-US" dirty="0"/>
              <a:t>}</a:t>
            </a:r>
          </a:p>
          <a:p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isprime</a:t>
            </a:r>
            <a:r>
              <a:rPr lang="en-US" dirty="0"/>
              <a:t>(</a:t>
            </a:r>
            <a:r>
              <a:rPr lang="en-US" dirty="0" err="1"/>
              <a:t>int</a:t>
            </a:r>
            <a:r>
              <a:rPr lang="en-US" dirty="0"/>
              <a:t> p, </a:t>
            </a:r>
            <a:r>
              <a:rPr lang="en-US" dirty="0" err="1"/>
              <a:t>int</a:t>
            </a:r>
            <a:r>
              <a:rPr lang="en-US" dirty="0"/>
              <a:t> i</a:t>
            </a:r>
            <a:r>
              <a:rPr lang="en-US" dirty="0" smtClean="0"/>
              <a:t>) {</a:t>
            </a:r>
            <a:endParaRPr lang="en-US" dirty="0"/>
          </a:p>
          <a:p>
            <a:r>
              <a:rPr lang="en-US" dirty="0" smtClean="0"/>
              <a:t>	if </a:t>
            </a:r>
            <a:r>
              <a:rPr lang="en-US" dirty="0"/>
              <a:t>(i==p) </a:t>
            </a:r>
            <a:r>
              <a:rPr lang="en-US" dirty="0" smtClean="0"/>
              <a:t>			//</a:t>
            </a:r>
            <a:r>
              <a:rPr lang="en-US" dirty="0"/>
              <a:t>or better  if (i*i&gt;p) return 1;</a:t>
            </a:r>
          </a:p>
          <a:p>
            <a:r>
              <a:rPr lang="en-US" dirty="0" smtClean="0"/>
              <a:t>	      return </a:t>
            </a:r>
            <a:r>
              <a:rPr lang="en-US" dirty="0"/>
              <a:t>1</a:t>
            </a:r>
            <a:r>
              <a:rPr lang="en-US" dirty="0" smtClean="0"/>
              <a:t>;</a:t>
            </a:r>
          </a:p>
          <a:p>
            <a:r>
              <a:rPr lang="en-US" dirty="0"/>
              <a:t>	</a:t>
            </a:r>
            <a:r>
              <a:rPr lang="en-US" dirty="0" smtClean="0"/>
              <a:t>if </a:t>
            </a:r>
            <a:r>
              <a:rPr lang="en-US" dirty="0"/>
              <a:t>(</a:t>
            </a:r>
            <a:r>
              <a:rPr lang="en-US" dirty="0" err="1"/>
              <a:t>p%i</a:t>
            </a:r>
            <a:r>
              <a:rPr lang="en-US" dirty="0"/>
              <a:t> == 0</a:t>
            </a:r>
            <a:r>
              <a:rPr lang="en-US" dirty="0" smtClean="0"/>
              <a:t>)</a:t>
            </a:r>
          </a:p>
          <a:p>
            <a:r>
              <a:rPr lang="en-US" dirty="0"/>
              <a:t>	</a:t>
            </a:r>
            <a:r>
              <a:rPr lang="en-US" dirty="0" smtClean="0"/>
              <a:t>       </a:t>
            </a:r>
            <a:r>
              <a:rPr lang="en-US" dirty="0"/>
              <a:t>return 0;</a:t>
            </a:r>
          </a:p>
          <a:p>
            <a:r>
              <a:rPr lang="en-US" dirty="0" smtClean="0"/>
              <a:t>	else	</a:t>
            </a:r>
          </a:p>
          <a:p>
            <a:r>
              <a:rPr lang="en-US" dirty="0"/>
              <a:t>	</a:t>
            </a:r>
            <a:r>
              <a:rPr lang="en-US" dirty="0" smtClean="0"/>
              <a:t>return </a:t>
            </a:r>
            <a:r>
              <a:rPr lang="en-US" dirty="0" err="1"/>
              <a:t>isprime</a:t>
            </a:r>
            <a:r>
              <a:rPr lang="en-US" dirty="0"/>
              <a:t> (p, i+1);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4800" y="233363"/>
            <a:ext cx="7772400" cy="681038"/>
          </a:xfrm>
        </p:spPr>
        <p:txBody>
          <a:bodyPr>
            <a:noAutofit/>
          </a:bodyPr>
          <a:lstStyle/>
          <a:p>
            <a:pPr rtl="0">
              <a:defRPr/>
            </a:pPr>
            <a:r>
              <a:rPr lang="en-US" sz="3200" b="0" dirty="0" smtClean="0"/>
              <a:t/>
            </a:r>
            <a:br>
              <a:rPr lang="en-US" sz="3200" b="0" dirty="0" smtClean="0"/>
            </a:br>
            <a:endParaRPr lang="ur-PK" sz="3200" b="0" dirty="0"/>
          </a:p>
        </p:txBody>
      </p:sp>
      <p:sp>
        <p:nvSpPr>
          <p:cNvPr id="7" name="Rectangle 6"/>
          <p:cNvSpPr/>
          <p:nvPr/>
        </p:nvSpPr>
        <p:spPr>
          <a:xfrm>
            <a:off x="1371600" y="228600"/>
            <a:ext cx="37553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Example of Recursion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391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880</Words>
  <Application>Microsoft Office PowerPoint</Application>
  <PresentationFormat>On-screen Show (4:3)</PresentationFormat>
  <Paragraphs>292</Paragraphs>
  <Slides>16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CSC141- Introduction to Computer Programming</vt:lpstr>
      <vt:lpstr>Demonstration of  Examples used in previous lectures</vt:lpstr>
      <vt:lpstr>Slide 3</vt:lpstr>
      <vt:lpstr>Simple Example</vt:lpstr>
      <vt:lpstr>Sample Function</vt:lpstr>
      <vt:lpstr>Testing add2nums</vt:lpstr>
      <vt:lpstr>Slide 7</vt:lpstr>
      <vt:lpstr>compute square and cube of numbers [1..10] using functions</vt:lpstr>
      <vt:lpstr>Slide 9</vt:lpstr>
      <vt:lpstr>Finding Errors in Function Code</vt:lpstr>
      <vt:lpstr>Random Number Generator</vt:lpstr>
      <vt:lpstr>Randomizing with srand</vt:lpstr>
      <vt:lpstr>Example</vt:lpstr>
      <vt:lpstr>Default arguments example</vt:lpstr>
      <vt:lpstr>Finding Factorial Recursively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CSC141- Introduction to Computer Programming</dc:title>
  <dc:creator>Home</dc:creator>
  <cp:lastModifiedBy>NTS</cp:lastModifiedBy>
  <cp:revision>12</cp:revision>
  <dcterms:created xsi:type="dcterms:W3CDTF">2012-06-02T07:15:18Z</dcterms:created>
  <dcterms:modified xsi:type="dcterms:W3CDTF">2012-06-02T12:12:44Z</dcterms:modified>
</cp:coreProperties>
</file>