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49"/>
  </p:notesMasterIdLst>
  <p:sldIdLst>
    <p:sldId id="411" r:id="rId3"/>
    <p:sldId id="413" r:id="rId4"/>
    <p:sldId id="414" r:id="rId5"/>
    <p:sldId id="415" r:id="rId6"/>
    <p:sldId id="416" r:id="rId7"/>
    <p:sldId id="417" r:id="rId8"/>
    <p:sldId id="418" r:id="rId9"/>
    <p:sldId id="419" r:id="rId10"/>
    <p:sldId id="420" r:id="rId11"/>
    <p:sldId id="421" r:id="rId12"/>
    <p:sldId id="422" r:id="rId13"/>
    <p:sldId id="423" r:id="rId14"/>
    <p:sldId id="437" r:id="rId15"/>
    <p:sldId id="438" r:id="rId16"/>
    <p:sldId id="424" r:id="rId17"/>
    <p:sldId id="425" r:id="rId18"/>
    <p:sldId id="426" r:id="rId19"/>
    <p:sldId id="433" r:id="rId20"/>
    <p:sldId id="427" r:id="rId21"/>
    <p:sldId id="435" r:id="rId22"/>
    <p:sldId id="436" r:id="rId23"/>
    <p:sldId id="428" r:id="rId24"/>
    <p:sldId id="429" r:id="rId25"/>
    <p:sldId id="430" r:id="rId26"/>
    <p:sldId id="439" r:id="rId27"/>
    <p:sldId id="404" r:id="rId28"/>
    <p:sldId id="405" r:id="rId29"/>
    <p:sldId id="344" r:id="rId30"/>
    <p:sldId id="345" r:id="rId31"/>
    <p:sldId id="346" r:id="rId32"/>
    <p:sldId id="347" r:id="rId33"/>
    <p:sldId id="440" r:id="rId34"/>
    <p:sldId id="348" r:id="rId35"/>
    <p:sldId id="407" r:id="rId36"/>
    <p:sldId id="408" r:id="rId37"/>
    <p:sldId id="349" r:id="rId38"/>
    <p:sldId id="350" r:id="rId39"/>
    <p:sldId id="351" r:id="rId40"/>
    <p:sldId id="352" r:id="rId41"/>
    <p:sldId id="409" r:id="rId42"/>
    <p:sldId id="410" r:id="rId43"/>
    <p:sldId id="393" r:id="rId44"/>
    <p:sldId id="395" r:id="rId45"/>
    <p:sldId id="396" r:id="rId46"/>
    <p:sldId id="441" r:id="rId47"/>
    <p:sldId id="442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41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51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946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6D374-5B55-4C0F-A703-C03C3451AA6B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DC3D1-6FBC-42B0-91ED-CB19156247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050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11591C-EA2C-4D3F-9202-34C81132AFFE}" type="slidenum">
              <a:rPr lang="en-US"/>
              <a:pPr/>
              <a:t>20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Code is on the course home page in code/functions/testref.cpp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F430FE-12D8-46CE-B63A-185BDAFF93D3}" type="slidenum">
              <a:rPr lang="ar-SA"/>
              <a:pPr/>
              <a:t>26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F430FE-12D8-46CE-B63A-185BDAFF93D3}" type="slidenum">
              <a:rPr lang="ar-SA"/>
              <a:pPr/>
              <a:t>27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D6C7AF-DC93-4E5B-8178-7F619E5EB643}" type="slidenum">
              <a:rPr lang="ar-SA"/>
              <a:pPr/>
              <a:t>28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F4C2F5-AFB3-4D70-ABDB-AC557285A2E6}" type="slidenum">
              <a:rPr lang="ar-SA"/>
              <a:pPr/>
              <a:t>29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534D82-8ECD-4166-8C64-A1722E765924}" type="slidenum">
              <a:rPr lang="ar-SA"/>
              <a:pPr/>
              <a:t>30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2995FB-BC95-42DD-9AE8-49FDCC249780}" type="slidenum">
              <a:rPr lang="ar-SA"/>
              <a:pPr/>
              <a:t>31</a:t>
            </a:fld>
            <a:endParaRPr lang="en-US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A5A8D8-DA40-42DE-BCE7-C444612E809A}" type="slidenum">
              <a:rPr lang="ar-SA"/>
              <a:pPr/>
              <a:t>33</a:t>
            </a:fld>
            <a:endParaRPr lang="en-US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F4C2F5-AFB3-4D70-ABDB-AC557285A2E6}" type="slidenum">
              <a:rPr lang="ar-SA"/>
              <a:pPr/>
              <a:t>34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F4C2F5-AFB3-4D70-ABDB-AC557285A2E6}" type="slidenum">
              <a:rPr lang="ar-SA"/>
              <a:pPr/>
              <a:t>35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B7A5B2-5F5B-4A94-AAAB-10CA8293628E}" type="slidenum">
              <a:rPr lang="ar-SA"/>
              <a:pPr/>
              <a:t>36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4E103E-BBE7-40C4-9269-E1A357046C0E}" type="slidenum">
              <a:rPr lang="ar-SA"/>
              <a:pPr/>
              <a:t>37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D4CB46-D437-4FA6-BAFD-AC46FBD05716}" type="slidenum">
              <a:rPr lang="ar-SA"/>
              <a:pPr/>
              <a:t>38</a:t>
            </a:fld>
            <a:endParaRPr lang="en-US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A8E909-C701-4FE9-88A7-C7E36428E4B1}" type="slidenum">
              <a:rPr lang="ar-SA"/>
              <a:pPr/>
              <a:t>39</a:t>
            </a:fld>
            <a:endParaRPr 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A8E909-C701-4FE9-88A7-C7E36428E4B1}" type="slidenum">
              <a:rPr lang="ar-SA"/>
              <a:pPr/>
              <a:t>40</a:t>
            </a:fld>
            <a:endParaRPr 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A8E909-C701-4FE9-88A7-C7E36428E4B1}" type="slidenum">
              <a:rPr lang="ar-SA"/>
              <a:pPr/>
              <a:t>41</a:t>
            </a:fld>
            <a:endParaRPr 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7A93-5676-43BF-963E-1E5B3C5117DE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6880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7A93-5676-43BF-963E-1E5B3C5117DE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7478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7A93-5676-43BF-963E-1E5B3C5117DE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264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7A93-5676-43BF-963E-1E5B3C5117DE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6671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7A93-5676-43BF-963E-1E5B3C5117DE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2824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7A93-5676-43BF-963E-1E5B3C5117DE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9987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7A93-5676-43BF-963E-1E5B3C5117DE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0068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7A93-5676-43BF-963E-1E5B3C5117DE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594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7A93-5676-43BF-963E-1E5B3C5117DE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515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7A93-5676-43BF-963E-1E5B3C5117DE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5017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7A93-5676-43BF-963E-1E5B3C5117DE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0266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7A93-5676-43BF-963E-1E5B3C5117DE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83933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415C109-0AB9-42A3-8AA3-85ED67F644B2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5954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1544-F4F2-4802-89BE-AD4480C56493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2720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1544-F4F2-4802-89BE-AD4480C56493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7342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1544-F4F2-4802-89BE-AD4480C56493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3855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1544-F4F2-4802-89BE-AD4480C56493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1725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1544-F4F2-4802-89BE-AD4480C56493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9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1544-F4F2-4802-89BE-AD4480C56493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82301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1544-F4F2-4802-89BE-AD4480C56493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578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1544-F4F2-4802-89BE-AD4480C56493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96148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1544-F4F2-4802-89BE-AD4480C56493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1002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1544-F4F2-4802-89BE-AD4480C56493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56659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C1544-F4F2-4802-89BE-AD4480C56493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063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C7A93-5676-43BF-963E-1E5B3C5117DE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665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3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00FF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200" indent="-4572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C1544-F4F2-4802-89BE-AD4480C56493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8950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rpi.edu/~hollingd/cpp/lectures/Functions.pp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85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CSC141- Introduction to Computer Programming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981200"/>
            <a:ext cx="8077200" cy="45720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200" dirty="0" smtClean="0">
                <a:solidFill>
                  <a:schemeClr val="tx1"/>
                </a:solidFill>
              </a:rPr>
              <a:t>Teacher:</a:t>
            </a:r>
          </a:p>
          <a:p>
            <a:pPr algn="l"/>
            <a:endParaRPr lang="en-US" sz="3200" dirty="0" smtClean="0">
              <a:solidFill>
                <a:schemeClr val="tx1"/>
              </a:solidFill>
            </a:endParaRPr>
          </a:p>
          <a:p>
            <a:pPr algn="l"/>
            <a:r>
              <a:rPr lang="en-US" sz="3200" dirty="0" smtClean="0">
                <a:solidFill>
                  <a:schemeClr val="tx1"/>
                </a:solidFill>
              </a:rPr>
              <a:t>AHMED MUMTAZ MUSTEHSAN</a:t>
            </a:r>
          </a:p>
          <a:p>
            <a:pPr algn="l"/>
            <a:r>
              <a:rPr lang="en-US" sz="3200" dirty="0" smtClean="0">
                <a:solidFill>
                  <a:schemeClr val="tx1"/>
                </a:solidFill>
              </a:rPr>
              <a:t>Lecture – 13</a:t>
            </a:r>
          </a:p>
          <a:p>
            <a:pPr algn="l"/>
            <a:endParaRPr lang="en-US" sz="3200" dirty="0" smtClean="0">
              <a:solidFill>
                <a:schemeClr val="tx1"/>
              </a:solidFill>
            </a:endParaRPr>
          </a:p>
          <a:p>
            <a:pPr algn="l"/>
            <a:r>
              <a:rPr lang="en-US" sz="2000" dirty="0" smtClean="0">
                <a:solidFill>
                  <a:srgbClr val="0000FF"/>
                </a:solidFill>
              </a:rPr>
              <a:t>Thanks for lecture slides: </a:t>
            </a:r>
          </a:p>
          <a:p>
            <a:pPr marL="342900" indent="-342900" algn="l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2000 </a:t>
            </a:r>
            <a:r>
              <a:rPr lang="en-US" sz="2000" dirty="0">
                <a:solidFill>
                  <a:srgbClr val="0000FF"/>
                </a:solidFill>
              </a:rPr>
              <a:t>Prentice Hall, Inc</a:t>
            </a:r>
            <a:r>
              <a:rPr lang="en-US" sz="2000" dirty="0" smtClean="0">
                <a:solidFill>
                  <a:srgbClr val="0000FF"/>
                </a:solidFill>
              </a:rPr>
              <a:t>.,</a:t>
            </a:r>
          </a:p>
          <a:p>
            <a:pPr marL="342900" indent="-342900" algn="l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>
                <a:solidFill>
                  <a:srgbClr val="0000FF"/>
                </a:solidFill>
              </a:rPr>
              <a:t>C++ Spring 2000 </a:t>
            </a:r>
            <a:r>
              <a:rPr lang="en-US" sz="2000" dirty="0" smtClean="0">
                <a:solidFill>
                  <a:srgbClr val="0000FF"/>
                </a:solidFill>
              </a:rPr>
              <a:t>Functions</a:t>
            </a:r>
            <a:endParaRPr lang="en-US" sz="2000" dirty="0">
              <a:solidFill>
                <a:srgbClr val="0000FF"/>
              </a:solidFill>
            </a:endParaRPr>
          </a:p>
          <a:p>
            <a:pPr algn="l"/>
            <a:r>
              <a:rPr lang="en-US" sz="2000" dirty="0" smtClean="0">
                <a:solidFill>
                  <a:srgbClr val="0000FF"/>
                </a:solidFill>
              </a:rPr>
              <a:t>3. www.powerpointfree.net/c-functions-1697.ppt</a:t>
            </a:r>
            <a:endParaRPr lang="en-US" sz="2000" dirty="0">
              <a:solidFill>
                <a:srgbClr val="0000FF"/>
              </a:solidFill>
            </a:endParaRPr>
          </a:p>
          <a:p>
            <a:pPr algn="l"/>
            <a:r>
              <a:rPr lang="en-US" sz="2000" dirty="0" smtClean="0">
                <a:solidFill>
                  <a:srgbClr val="0000FF"/>
                </a:solidFill>
                <a:hlinkClick r:id="rId2"/>
              </a:rPr>
              <a:t>4. www.cs.rpi.edu</a:t>
            </a:r>
            <a:r>
              <a:rPr lang="en-US" sz="2000" dirty="0">
                <a:solidFill>
                  <a:srgbClr val="0000FF"/>
                </a:solidFill>
                <a:hlinkClick r:id="rId2"/>
              </a:rPr>
              <a:t>/~hollingd/cpp/lectures/Functions.ppt</a:t>
            </a:r>
            <a:endParaRPr lang="en-US" sz="2000" dirty="0">
              <a:solidFill>
                <a:srgbClr val="0000FF"/>
              </a:solidFill>
            </a:endParaRPr>
          </a:p>
          <a:p>
            <a:pPr algn="l"/>
            <a:endParaRPr lang="en-US" sz="2000" dirty="0">
              <a:solidFill>
                <a:srgbClr val="0000FF"/>
              </a:solidFill>
            </a:endParaRPr>
          </a:p>
          <a:p>
            <a:pPr algn="l"/>
            <a:endParaRPr lang="en-US" dirty="0">
              <a:solidFill>
                <a:srgbClr val="0000FF"/>
              </a:solidFill>
            </a:endParaRPr>
          </a:p>
          <a:p>
            <a:pPr algn="l"/>
            <a:endParaRPr lang="en-US" sz="5100" dirty="0" smtClean="0">
              <a:solidFill>
                <a:schemeClr val="tx1"/>
              </a:solidFill>
            </a:endParaRPr>
          </a:p>
          <a:p>
            <a:pPr algn="l"/>
            <a:endParaRPr lang="en-US" dirty="0"/>
          </a:p>
          <a:p>
            <a:pPr algn="l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315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FUNCTIONS: </a:t>
            </a:r>
            <a:br>
              <a:rPr lang="en-US" dirty="0" smtClean="0"/>
            </a:br>
            <a:r>
              <a:rPr lang="en-US" dirty="0" smtClean="0"/>
              <a:t>A Quick Revision</a:t>
            </a:r>
            <a:endParaRPr lang="ur-PK" dirty="0" smtClean="0"/>
          </a:p>
        </p:txBody>
      </p:sp>
    </p:spTree>
    <p:extLst>
      <p:ext uri="{BB962C8B-B14F-4D97-AF65-F5344CB8AC3E}">
        <p14:creationId xmlns:p14="http://schemas.microsoft.com/office/powerpoint/2010/main" xmlns="" val="47643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rtl="0"/>
            <a:r>
              <a:rPr lang="en-US" dirty="0" smtClean="0"/>
              <a:t>Functions </a:t>
            </a:r>
            <a:endParaRPr lang="ur-PK" dirty="0" smtClean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A function is a self-contained block of statements that performs coherent task of some kind.</a:t>
            </a:r>
          </a:p>
          <a:p>
            <a:pPr lvl="1" algn="l" rtl="0">
              <a:buFontTx/>
              <a:buNone/>
            </a:pPr>
            <a:r>
              <a:rPr lang="en-US" dirty="0" smtClean="0"/>
              <a:t>					OR</a:t>
            </a:r>
          </a:p>
          <a:p>
            <a:pPr algn="l" rtl="0"/>
            <a:r>
              <a:rPr lang="en-US" dirty="0" smtClean="0"/>
              <a:t>A function groups a number of program statements into a unit and gives it a name. This unit or module can then be invoked from other parts of the program as many times as we need.</a:t>
            </a:r>
            <a:endParaRPr lang="ur-PK" dirty="0" smtClean="0"/>
          </a:p>
        </p:txBody>
      </p:sp>
    </p:spTree>
    <p:extLst>
      <p:ext uri="{BB962C8B-B14F-4D97-AF65-F5344CB8AC3E}">
        <p14:creationId xmlns:p14="http://schemas.microsoft.com/office/powerpoint/2010/main" xmlns="" val="54568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87363"/>
          </a:xfrm>
        </p:spPr>
        <p:txBody>
          <a:bodyPr>
            <a:normAutofit fontScale="90000"/>
          </a:bodyPr>
          <a:lstStyle/>
          <a:p>
            <a:pPr rtl="0">
              <a:defRPr/>
            </a:pPr>
            <a:r>
              <a:rPr lang="en-US" smtClean="0"/>
              <a:t>Function Syntax</a:t>
            </a:r>
            <a:endParaRPr lang="ur-PK" smtClean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486400"/>
          </a:xfrm>
        </p:spPr>
        <p:txBody>
          <a:bodyPr/>
          <a:lstStyle/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#include &lt;</a:t>
            </a:r>
            <a:r>
              <a:rPr lang="en-US" sz="2200" dirty="0" err="1" smtClean="0"/>
              <a:t>iostream.h</a:t>
            </a:r>
            <a:r>
              <a:rPr lang="en-US" sz="2200" dirty="0" smtClean="0"/>
              <a:t>&gt;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void  </a:t>
            </a:r>
            <a:r>
              <a:rPr lang="en-US" sz="2200" dirty="0" err="1" smtClean="0"/>
              <a:t>starline</a:t>
            </a:r>
            <a:r>
              <a:rPr lang="en-US" sz="2200" dirty="0" smtClean="0"/>
              <a:t>( );			//function declaration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void main ( )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{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	</a:t>
            </a:r>
            <a:r>
              <a:rPr lang="en-US" sz="2200" dirty="0" err="1" smtClean="0"/>
              <a:t>starline</a:t>
            </a:r>
            <a:r>
              <a:rPr lang="en-US" sz="2200" dirty="0" smtClean="0"/>
              <a:t> ( );			//function Call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	</a:t>
            </a:r>
            <a:r>
              <a:rPr lang="en-US" sz="2200" dirty="0" err="1" smtClean="0"/>
              <a:t>cout</a:t>
            </a:r>
            <a:r>
              <a:rPr lang="en-US" sz="2200" dirty="0" smtClean="0"/>
              <a:t>&lt;&lt;“Hello World”;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	</a:t>
            </a:r>
            <a:r>
              <a:rPr lang="en-US" sz="2200" dirty="0" err="1" smtClean="0"/>
              <a:t>starline</a:t>
            </a:r>
            <a:r>
              <a:rPr lang="en-US" sz="2200" dirty="0" smtClean="0"/>
              <a:t> ( );			//function call</a:t>
            </a:r>
          </a:p>
          <a:p>
            <a:pPr>
              <a:lnSpc>
                <a:spcPts val="2100"/>
              </a:lnSpc>
              <a:buNone/>
            </a:pPr>
            <a:r>
              <a:rPr lang="en-US" sz="2200" dirty="0" smtClean="0"/>
              <a:t>		</a:t>
            </a:r>
            <a:r>
              <a:rPr lang="en-US" sz="2200" dirty="0" err="1" smtClean="0"/>
              <a:t>getche</a:t>
            </a:r>
            <a:r>
              <a:rPr lang="en-US" sz="2200" dirty="0" smtClean="0"/>
              <a:t>( );			// call to library </a:t>
            </a:r>
            <a:r>
              <a:rPr lang="en-US" sz="2200" dirty="0"/>
              <a:t>function</a:t>
            </a:r>
            <a:endParaRPr lang="en-US" sz="2200" dirty="0" smtClean="0"/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}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					</a:t>
            </a:r>
          </a:p>
          <a:p>
            <a:pPr>
              <a:lnSpc>
                <a:spcPts val="2100"/>
              </a:lnSpc>
              <a:buNone/>
            </a:pPr>
            <a:r>
              <a:rPr lang="en-US" sz="2200" dirty="0" smtClean="0"/>
              <a:t>	void  </a:t>
            </a:r>
            <a:r>
              <a:rPr lang="en-US" sz="2200" dirty="0" err="1" smtClean="0"/>
              <a:t>starline</a:t>
            </a:r>
            <a:r>
              <a:rPr lang="en-US" sz="2200" dirty="0" smtClean="0"/>
              <a:t> ( )			</a:t>
            </a:r>
            <a:r>
              <a:rPr lang="en-US" sz="2200" dirty="0"/>
              <a:t>// </a:t>
            </a:r>
            <a:r>
              <a:rPr lang="en-US" sz="2200" dirty="0" err="1"/>
              <a:t>starline</a:t>
            </a:r>
            <a:r>
              <a:rPr lang="en-US" sz="2200" dirty="0"/>
              <a:t> function definition</a:t>
            </a:r>
            <a:endParaRPr lang="en-US" sz="2200" dirty="0" smtClean="0"/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{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	for ( </a:t>
            </a:r>
            <a:r>
              <a:rPr lang="en-US" sz="2200" dirty="0" err="1" smtClean="0"/>
              <a:t>int</a:t>
            </a:r>
            <a:r>
              <a:rPr lang="en-US" sz="2200" dirty="0" smtClean="0"/>
              <a:t> j=0; j &lt; 45; j++ )	//function body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		</a:t>
            </a:r>
            <a:r>
              <a:rPr lang="en-US" sz="2200" dirty="0" err="1" smtClean="0"/>
              <a:t>cout</a:t>
            </a:r>
            <a:r>
              <a:rPr lang="en-US" sz="2200" dirty="0" smtClean="0"/>
              <a:t>&lt;&lt;“#”;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	</a:t>
            </a:r>
            <a:r>
              <a:rPr lang="en-US" sz="2200" dirty="0" err="1" smtClean="0"/>
              <a:t>cout</a:t>
            </a:r>
            <a:r>
              <a:rPr lang="en-US" sz="2200" dirty="0" smtClean="0"/>
              <a:t>&lt;&lt;</a:t>
            </a:r>
            <a:r>
              <a:rPr lang="en-US" sz="2200" dirty="0" err="1" smtClean="0"/>
              <a:t>endl</a:t>
            </a:r>
            <a:r>
              <a:rPr lang="en-US" sz="2200" dirty="0" smtClean="0"/>
              <a:t>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}</a:t>
            </a:r>
            <a:endParaRPr lang="ur-PK" sz="2200" dirty="0" smtClean="0"/>
          </a:p>
        </p:txBody>
      </p:sp>
    </p:spTree>
    <p:extLst>
      <p:ext uri="{BB962C8B-B14F-4D97-AF65-F5344CB8AC3E}">
        <p14:creationId xmlns:p14="http://schemas.microsoft.com/office/powerpoint/2010/main" xmlns="" val="101704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mtClean="0"/>
              <a:t>Functions</a:t>
            </a:r>
            <a:endParaRPr lang="ur-PK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lnSpcReduction="10000"/>
          </a:bodyPr>
          <a:lstStyle/>
          <a:p>
            <a:pPr algn="l" rtl="0">
              <a:defRPr/>
            </a:pPr>
            <a:r>
              <a:rPr lang="en-US" sz="2400" b="1" dirty="0" smtClean="0"/>
              <a:t>Function Declaration</a:t>
            </a:r>
          </a:p>
          <a:p>
            <a:pPr lvl="1" algn="l" rtl="0">
              <a:defRPr/>
            </a:pPr>
            <a:r>
              <a:rPr lang="en-US" sz="2200" dirty="0" smtClean="0"/>
              <a:t>In C++, you must declare every identifier before it can be used. In the case of functions, a function’s declaration must physically precede any function call.</a:t>
            </a:r>
          </a:p>
          <a:p>
            <a:pPr lvl="1" algn="l" rtl="0">
              <a:defRPr/>
            </a:pPr>
            <a:r>
              <a:rPr lang="en-US" sz="2200" dirty="0" smtClean="0"/>
              <a:t>A function declaration announces to the compiler the name of the function, the data type of the function’s return value and the data type of the parameters it uses.</a:t>
            </a:r>
          </a:p>
          <a:p>
            <a:pPr lvl="1" algn="l" rtl="0">
              <a:defRPr/>
            </a:pPr>
            <a:r>
              <a:rPr lang="en-US" sz="2200" dirty="0" smtClean="0"/>
              <a:t>Function declarations are also called </a:t>
            </a:r>
            <a:r>
              <a:rPr lang="en-US" sz="2200" b="1" i="1" dirty="0" smtClean="0"/>
              <a:t>function prototype</a:t>
            </a:r>
            <a:r>
              <a:rPr lang="en-US" sz="2200" dirty="0" smtClean="0"/>
              <a:t>.</a:t>
            </a:r>
          </a:p>
          <a:p>
            <a:pPr algn="l" rtl="0">
              <a:defRPr/>
            </a:pPr>
            <a:r>
              <a:rPr lang="en-US" sz="2400" b="1" dirty="0" smtClean="0"/>
              <a:t>Function Calls</a:t>
            </a:r>
          </a:p>
          <a:p>
            <a:pPr lvl="1" algn="l" rtl="0">
              <a:defRPr/>
            </a:pPr>
            <a:r>
              <a:rPr lang="en-US" sz="2200" dirty="0" smtClean="0"/>
              <a:t>A statement that transfers control to a function. In C++, this statement is the name of the function, followed by the list of arguments.</a:t>
            </a:r>
          </a:p>
          <a:p>
            <a:pPr lvl="1" algn="l" rtl="0">
              <a:defRPr/>
            </a:pPr>
            <a:r>
              <a:rPr lang="en-US" sz="2200" dirty="0" smtClean="0"/>
              <a:t>To call a function, we use its name as a statement, with the arguments in parentheses following the name.</a:t>
            </a:r>
          </a:p>
          <a:p>
            <a:pPr lvl="1" algn="l" rtl="0">
              <a:defRPr/>
            </a:pPr>
            <a:r>
              <a:rPr lang="en-US" sz="2200" dirty="0" smtClean="0"/>
              <a:t>A function call in a program results in the execution of the body of the called function.</a:t>
            </a:r>
          </a:p>
          <a:p>
            <a:pPr lvl="1" algn="l" rtl="0">
              <a:defRPr/>
            </a:pPr>
            <a:endParaRPr lang="ur-PK" sz="2200" dirty="0" smtClean="0"/>
          </a:p>
        </p:txBody>
      </p:sp>
    </p:spTree>
    <p:extLst>
      <p:ext uri="{BB962C8B-B14F-4D97-AF65-F5344CB8AC3E}">
        <p14:creationId xmlns:p14="http://schemas.microsoft.com/office/powerpoint/2010/main" xmlns="" val="29714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pPr rtl="0">
              <a:defRPr/>
            </a:pPr>
            <a:r>
              <a:rPr lang="en-US" smtClean="0"/>
              <a:t>Functions</a:t>
            </a:r>
            <a:endParaRPr lang="ur-PK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lnSpcReduction="10000"/>
          </a:bodyPr>
          <a:lstStyle/>
          <a:p>
            <a:pPr algn="l" rtl="0">
              <a:defRPr/>
            </a:pPr>
            <a:r>
              <a:rPr lang="en-US" sz="2400" b="1" dirty="0" smtClean="0"/>
              <a:t>Function Definition</a:t>
            </a:r>
          </a:p>
          <a:p>
            <a:pPr lvl="1" algn="l" rtl="0"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Function Definition consists of two parts: the function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heading or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declarator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the Function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body.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 algn="l" rtl="0"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function body is composed of statements that make up the function, delimited by braces.</a:t>
            </a:r>
          </a:p>
          <a:p>
            <a:pPr lvl="1" algn="l" rtl="0"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heading or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declarator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must agree with the function declaration. It must use the same function name, have the same argument types in the same order, and have the same function return type.</a:t>
            </a:r>
          </a:p>
          <a:p>
            <a:pPr lvl="1" algn="l" rtl="0">
              <a:buFontTx/>
              <a:buNone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FunctionReturnType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FunctionName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(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ParameterList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)</a:t>
            </a:r>
          </a:p>
          <a:p>
            <a:pPr lvl="1" algn="l" rtl="0">
              <a:buFontTx/>
              <a:buNone/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		{</a:t>
            </a:r>
          </a:p>
          <a:p>
            <a:pPr lvl="1" algn="l" rtl="0">
              <a:buFontTx/>
              <a:buNone/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			statement 1;</a:t>
            </a:r>
          </a:p>
          <a:p>
            <a:pPr lvl="1" algn="l" rtl="0">
              <a:buFontTx/>
              <a:buNone/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			statement 2;</a:t>
            </a:r>
          </a:p>
          <a:p>
            <a:pPr lvl="1" algn="l" rtl="0">
              <a:lnSpc>
                <a:spcPts val="1100"/>
              </a:lnSpc>
              <a:buFontTx/>
              <a:buNone/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			.</a:t>
            </a:r>
          </a:p>
          <a:p>
            <a:pPr lvl="1" algn="l" rtl="0">
              <a:lnSpc>
                <a:spcPts val="1100"/>
              </a:lnSpc>
              <a:buFontTx/>
              <a:buNone/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			.</a:t>
            </a:r>
          </a:p>
          <a:p>
            <a:pPr lvl="1" algn="l" rtl="0">
              <a:lnSpc>
                <a:spcPts val="1100"/>
              </a:lnSpc>
              <a:buFontTx/>
              <a:buNone/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			.</a:t>
            </a:r>
          </a:p>
          <a:p>
            <a:pPr lvl="1" algn="l" rtl="0">
              <a:buFontTx/>
              <a:buNone/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		}</a:t>
            </a:r>
          </a:p>
        </p:txBody>
      </p:sp>
    </p:spTree>
    <p:extLst>
      <p:ext uri="{BB962C8B-B14F-4D97-AF65-F5344CB8AC3E}">
        <p14:creationId xmlns:p14="http://schemas.microsoft.com/office/powerpoint/2010/main" xmlns="" val="178074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Eliminating the Declaration</a:t>
            </a:r>
            <a:endParaRPr lang="ur-PK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Another approach of inserting a function into a program is to eliminate the function declaration and place the function definition in the listing before the first call of the function.</a:t>
            </a:r>
          </a:p>
          <a:p>
            <a:pPr algn="l" rtl="0"/>
            <a:r>
              <a:rPr lang="en-US" dirty="0" smtClean="0"/>
              <a:t>Example</a:t>
            </a:r>
          </a:p>
          <a:p>
            <a:pPr marL="457200" lvl="1" indent="0" algn="l" rtl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 our previous example the function definition of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starline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( 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function should come before the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main( )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function. In this way we don’t have to write function declaration.</a:t>
            </a:r>
          </a:p>
          <a:p>
            <a:pPr lvl="1" algn="l" rtl="0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67834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Passing Arguments to Function</a:t>
            </a:r>
            <a:endParaRPr lang="ur-PK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800" dirty="0" smtClean="0"/>
              <a:t>An argument is a piece of data, of any data type, passed from a program to the function.</a:t>
            </a:r>
          </a:p>
          <a:p>
            <a:pPr algn="l" rtl="0"/>
            <a:r>
              <a:rPr lang="en-US" sz="2800" dirty="0" smtClean="0"/>
              <a:t>Arguments allow a function to operate with different values.</a:t>
            </a:r>
          </a:p>
          <a:p>
            <a:pPr algn="l" rtl="0"/>
            <a:r>
              <a:rPr lang="en-US" sz="2800" dirty="0" smtClean="0"/>
              <a:t>Arguments can be passed in two ways</a:t>
            </a:r>
          </a:p>
          <a:p>
            <a:pPr lvl="1" algn="l" rtl="0"/>
            <a:r>
              <a:rPr lang="en-US" dirty="0" smtClean="0"/>
              <a:t>Passing by Value</a:t>
            </a:r>
          </a:p>
          <a:p>
            <a:pPr lvl="1" algn="l" rtl="0"/>
            <a:r>
              <a:rPr lang="en-US" dirty="0" smtClean="0"/>
              <a:t>Passing by Reference  (will be explained later)</a:t>
            </a:r>
            <a:endParaRPr lang="ur-PK" dirty="0" smtClean="0"/>
          </a:p>
        </p:txBody>
      </p:sp>
    </p:spTree>
    <p:extLst>
      <p:ext uri="{BB962C8B-B14F-4D97-AF65-F5344CB8AC3E}">
        <p14:creationId xmlns:p14="http://schemas.microsoft.com/office/powerpoint/2010/main" xmlns="" val="124675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smtClean="0"/>
              <a:t>Passing Constant as an Arguments</a:t>
            </a:r>
            <a:endParaRPr lang="ur-PK" sz="360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 fontScale="92500"/>
          </a:bodyPr>
          <a:lstStyle/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#include &lt;</a:t>
            </a:r>
            <a:r>
              <a:rPr lang="en-US" sz="2200" dirty="0" err="1" smtClean="0"/>
              <a:t>iostream.h</a:t>
            </a:r>
            <a:r>
              <a:rPr lang="en-US" sz="2200" dirty="0" smtClean="0"/>
              <a:t>&gt;</a:t>
            </a:r>
          </a:p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void  </a:t>
            </a:r>
            <a:r>
              <a:rPr lang="en-US" sz="2200" dirty="0" err="1" smtClean="0"/>
              <a:t>starline</a:t>
            </a:r>
            <a:r>
              <a:rPr lang="en-US" sz="2200" dirty="0" smtClean="0"/>
              <a:t>( char, </a:t>
            </a:r>
            <a:r>
              <a:rPr lang="en-US" sz="2200" dirty="0" err="1" smtClean="0"/>
              <a:t>int</a:t>
            </a:r>
            <a:r>
              <a:rPr lang="en-US" sz="2200" dirty="0" smtClean="0"/>
              <a:t>);		//function declaration</a:t>
            </a:r>
          </a:p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void main ( )</a:t>
            </a:r>
          </a:p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{</a:t>
            </a:r>
          </a:p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	</a:t>
            </a:r>
            <a:r>
              <a:rPr lang="en-US" sz="2200" dirty="0" err="1" smtClean="0"/>
              <a:t>starline</a:t>
            </a:r>
            <a:r>
              <a:rPr lang="en-US" sz="2200" dirty="0" smtClean="0"/>
              <a:t> ( ‘*’, 30 );			//function Call</a:t>
            </a:r>
          </a:p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	</a:t>
            </a:r>
            <a:r>
              <a:rPr lang="en-US" sz="2200" dirty="0" err="1" smtClean="0"/>
              <a:t>cout</a:t>
            </a:r>
            <a:r>
              <a:rPr lang="en-US" sz="2200" dirty="0" smtClean="0"/>
              <a:t>&lt;&lt;“Hello World”;</a:t>
            </a:r>
          </a:p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	</a:t>
            </a:r>
            <a:r>
              <a:rPr lang="en-US" sz="2200" dirty="0" err="1" smtClean="0"/>
              <a:t>starline</a:t>
            </a:r>
            <a:r>
              <a:rPr lang="en-US" sz="2200" dirty="0" smtClean="0"/>
              <a:t> ( ‘+’, 30);			//function call</a:t>
            </a:r>
          </a:p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	</a:t>
            </a:r>
            <a:r>
              <a:rPr lang="en-US" sz="2200" dirty="0" err="1" smtClean="0"/>
              <a:t>getche</a:t>
            </a:r>
            <a:r>
              <a:rPr lang="en-US" sz="2200" dirty="0" smtClean="0"/>
              <a:t>( );</a:t>
            </a:r>
          </a:p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}</a:t>
            </a:r>
          </a:p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// </a:t>
            </a:r>
            <a:r>
              <a:rPr lang="en-US" sz="2200" dirty="0" err="1" smtClean="0"/>
              <a:t>starline</a:t>
            </a:r>
            <a:r>
              <a:rPr lang="en-US" sz="2200" dirty="0" smtClean="0"/>
              <a:t> function definition</a:t>
            </a:r>
          </a:p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void  </a:t>
            </a:r>
            <a:r>
              <a:rPr lang="en-US" sz="2200" dirty="0" err="1" smtClean="0"/>
              <a:t>starline</a:t>
            </a:r>
            <a:r>
              <a:rPr lang="en-US" sz="2200" dirty="0" smtClean="0"/>
              <a:t> (char </a:t>
            </a:r>
            <a:r>
              <a:rPr lang="en-US" sz="2200" dirty="0" err="1" smtClean="0"/>
              <a:t>ch</a:t>
            </a:r>
            <a:r>
              <a:rPr lang="en-US" sz="2200" dirty="0" smtClean="0"/>
              <a:t>, </a:t>
            </a:r>
            <a:r>
              <a:rPr lang="en-US" sz="2200" dirty="0" err="1" smtClean="0"/>
              <a:t>int</a:t>
            </a:r>
            <a:r>
              <a:rPr lang="en-US" sz="2200" dirty="0" smtClean="0"/>
              <a:t> n )			//function </a:t>
            </a:r>
            <a:r>
              <a:rPr lang="en-US" sz="2200" dirty="0" err="1" smtClean="0"/>
              <a:t>Declarator</a:t>
            </a:r>
            <a:endParaRPr lang="en-US" sz="2200" dirty="0" smtClean="0"/>
          </a:p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{</a:t>
            </a:r>
          </a:p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	for ( </a:t>
            </a:r>
            <a:r>
              <a:rPr lang="en-US" sz="2200" dirty="0" err="1" smtClean="0"/>
              <a:t>int</a:t>
            </a:r>
            <a:r>
              <a:rPr lang="en-US" sz="2200" dirty="0" smtClean="0"/>
              <a:t> j=0; j &lt; n; j++ )			//function body</a:t>
            </a:r>
          </a:p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		</a:t>
            </a:r>
            <a:r>
              <a:rPr lang="en-US" sz="2200" dirty="0" err="1" smtClean="0"/>
              <a:t>cout</a:t>
            </a:r>
            <a:r>
              <a:rPr lang="en-US" sz="2200" dirty="0" smtClean="0"/>
              <a:t>&lt;&lt;</a:t>
            </a:r>
            <a:r>
              <a:rPr lang="en-US" sz="2200" dirty="0" err="1" smtClean="0"/>
              <a:t>ch</a:t>
            </a:r>
            <a:r>
              <a:rPr lang="en-US" sz="2200" dirty="0" smtClean="0"/>
              <a:t>;</a:t>
            </a:r>
          </a:p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	</a:t>
            </a:r>
            <a:r>
              <a:rPr lang="en-US" sz="2200" dirty="0" err="1" smtClean="0"/>
              <a:t>cout</a:t>
            </a:r>
            <a:r>
              <a:rPr lang="en-US" sz="2200" dirty="0" smtClean="0"/>
              <a:t>&lt;&lt;</a:t>
            </a:r>
            <a:r>
              <a:rPr lang="en-US" sz="2200" dirty="0" err="1" smtClean="0"/>
              <a:t>endl</a:t>
            </a:r>
            <a:r>
              <a:rPr lang="en-US" sz="2200" dirty="0" smtClean="0"/>
              <a:t>;</a:t>
            </a:r>
          </a:p>
          <a:p>
            <a:pPr algn="l" rtl="0">
              <a:lnSpc>
                <a:spcPts val="2100"/>
              </a:lnSpc>
              <a:buFontTx/>
              <a:buNone/>
              <a:defRPr/>
            </a:pPr>
            <a:r>
              <a:rPr lang="en-US" sz="2200" dirty="0" smtClean="0"/>
              <a:t>	}</a:t>
            </a:r>
            <a:endParaRPr lang="ur-PK" sz="2200" dirty="0" smtClean="0"/>
          </a:p>
          <a:p>
            <a:pPr algn="l" rtl="0">
              <a:defRPr/>
            </a:pPr>
            <a:endParaRPr lang="ur-PK" sz="2200" dirty="0" smtClean="0"/>
          </a:p>
        </p:txBody>
      </p:sp>
    </p:spTree>
    <p:extLst>
      <p:ext uri="{BB962C8B-B14F-4D97-AF65-F5344CB8AC3E}">
        <p14:creationId xmlns:p14="http://schemas.microsoft.com/office/powerpoint/2010/main" xmlns="" val="405896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873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smtClean="0"/>
              <a:t>Passing Variables as an Arguments</a:t>
            </a:r>
            <a:endParaRPr lang="ur-PK" sz="360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943600"/>
          </a:xfrm>
        </p:spPr>
        <p:txBody>
          <a:bodyPr>
            <a:normAutofit/>
          </a:bodyPr>
          <a:lstStyle/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sz="2200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calculateSum</a:t>
            </a:r>
            <a:r>
              <a:rPr lang="en-US" dirty="0" smtClean="0"/>
              <a:t> ( </a:t>
            </a:r>
            <a:r>
              <a:rPr lang="en-US" dirty="0" err="1" smtClean="0"/>
              <a:t>int</a:t>
            </a:r>
            <a:r>
              <a:rPr lang="en-US" dirty="0" smtClean="0"/>
              <a:t>, </a:t>
            </a:r>
            <a:r>
              <a:rPr lang="en-US" dirty="0" err="1" smtClean="0"/>
              <a:t>int</a:t>
            </a:r>
            <a:r>
              <a:rPr lang="en-US" dirty="0" smtClean="0"/>
              <a:t>, </a:t>
            </a:r>
            <a:r>
              <a:rPr lang="en-US" dirty="0" err="1" smtClean="0"/>
              <a:t>int</a:t>
            </a:r>
            <a:r>
              <a:rPr lang="en-US" dirty="0" smtClean="0"/>
              <a:t> );</a:t>
            </a:r>
          </a:p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dirty="0" smtClean="0"/>
              <a:t>	void main ( )</a:t>
            </a:r>
          </a:p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dirty="0" smtClean="0"/>
              <a:t>	{</a:t>
            </a:r>
          </a:p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 a, b, c, sum;</a:t>
            </a:r>
          </a:p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dirty="0" smtClean="0"/>
              <a:t>		</a:t>
            </a:r>
            <a:r>
              <a:rPr lang="en-US" dirty="0" err="1" smtClean="0"/>
              <a:t>cout</a:t>
            </a:r>
            <a:r>
              <a:rPr lang="en-US" dirty="0" smtClean="0"/>
              <a:t>&lt;&lt;“Enter any three Numbers=“;</a:t>
            </a:r>
          </a:p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dirty="0" smtClean="0"/>
              <a:t>		</a:t>
            </a:r>
            <a:r>
              <a:rPr lang="en-US" dirty="0" err="1" smtClean="0"/>
              <a:t>cin</a:t>
            </a:r>
            <a:r>
              <a:rPr lang="en-US" dirty="0" smtClean="0"/>
              <a:t>&gt;&gt; a &gt;&gt; b &gt;&gt; c;</a:t>
            </a:r>
          </a:p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dirty="0" smtClean="0"/>
              <a:t>		sum = </a:t>
            </a:r>
            <a:r>
              <a:rPr lang="en-US" dirty="0" err="1" smtClean="0"/>
              <a:t>calculateSum</a:t>
            </a:r>
            <a:r>
              <a:rPr lang="en-US" dirty="0" smtClean="0"/>
              <a:t>( a, b, c );</a:t>
            </a:r>
          </a:p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dirty="0" smtClean="0"/>
              <a:t>		</a:t>
            </a:r>
            <a:r>
              <a:rPr lang="en-US" dirty="0" err="1" smtClean="0"/>
              <a:t>cout</a:t>
            </a:r>
            <a:r>
              <a:rPr lang="en-US" dirty="0" smtClean="0"/>
              <a:t> &lt;&lt; “Sum of three number =” &lt;&lt; sum;</a:t>
            </a:r>
          </a:p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dirty="0" smtClean="0"/>
              <a:t>		</a:t>
            </a:r>
            <a:r>
              <a:rPr lang="en-US" dirty="0" err="1" smtClean="0"/>
              <a:t>getche</a:t>
            </a:r>
            <a:r>
              <a:rPr lang="en-US" dirty="0" smtClean="0"/>
              <a:t>( );</a:t>
            </a:r>
          </a:p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dirty="0" smtClean="0"/>
              <a:t>	}</a:t>
            </a:r>
          </a:p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 </a:t>
            </a:r>
            <a:r>
              <a:rPr lang="en-US" dirty="0" err="1" smtClean="0"/>
              <a:t>calculateSum</a:t>
            </a:r>
            <a:r>
              <a:rPr lang="en-US" dirty="0" smtClean="0"/>
              <a:t> ( </a:t>
            </a:r>
            <a:r>
              <a:rPr lang="en-US" dirty="0" err="1" smtClean="0"/>
              <a:t>int</a:t>
            </a:r>
            <a:r>
              <a:rPr lang="en-US" dirty="0" smtClean="0"/>
              <a:t> x, </a:t>
            </a:r>
            <a:r>
              <a:rPr lang="en-US" dirty="0" err="1" smtClean="0"/>
              <a:t>int</a:t>
            </a:r>
            <a:r>
              <a:rPr lang="en-US" dirty="0" smtClean="0"/>
              <a:t> y, </a:t>
            </a:r>
            <a:r>
              <a:rPr lang="en-US" dirty="0" err="1" smtClean="0"/>
              <a:t>int</a:t>
            </a:r>
            <a:r>
              <a:rPr lang="en-US" dirty="0" smtClean="0"/>
              <a:t> z)</a:t>
            </a:r>
          </a:p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dirty="0" smtClean="0"/>
              <a:t>	{</a:t>
            </a:r>
          </a:p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dirty="0" smtClean="0"/>
              <a:t>		</a:t>
            </a:r>
            <a:r>
              <a:rPr lang="en-US" dirty="0" err="1" smtClean="0"/>
              <a:t>int</a:t>
            </a:r>
            <a:r>
              <a:rPr lang="en-US" dirty="0" smtClean="0"/>
              <a:t> result;</a:t>
            </a:r>
          </a:p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dirty="0" smtClean="0"/>
              <a:t>		result = </a:t>
            </a:r>
            <a:r>
              <a:rPr lang="en-US" dirty="0" err="1" smtClean="0"/>
              <a:t>x+y+z</a:t>
            </a:r>
            <a:r>
              <a:rPr lang="en-US" dirty="0" smtClean="0"/>
              <a:t>;</a:t>
            </a:r>
          </a:p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dirty="0" smtClean="0"/>
              <a:t>		return result;</a:t>
            </a:r>
          </a:p>
          <a:p>
            <a:pPr algn="l" rtl="0">
              <a:lnSpc>
                <a:spcPts val="2200"/>
              </a:lnSpc>
              <a:buFontTx/>
              <a:buNone/>
              <a:defRPr/>
            </a:pPr>
            <a:r>
              <a:rPr lang="en-US" dirty="0" smtClean="0"/>
              <a:t>	}</a:t>
            </a:r>
            <a:endParaRPr lang="ur-PK" dirty="0" smtClean="0"/>
          </a:p>
        </p:txBody>
      </p:sp>
    </p:spTree>
    <p:extLst>
      <p:ext uri="{BB962C8B-B14F-4D97-AF65-F5344CB8AC3E}">
        <p14:creationId xmlns:p14="http://schemas.microsoft.com/office/powerpoint/2010/main" xmlns="" val="3403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mtClean="0"/>
              <a:t>Returning Values From</a:t>
            </a:r>
            <a:endParaRPr lang="ur-PK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lnSpcReduction="10000"/>
          </a:bodyPr>
          <a:lstStyle/>
          <a:p>
            <a:pPr algn="l" rtl="0">
              <a:defRPr/>
            </a:pPr>
            <a:r>
              <a:rPr lang="en-US" dirty="0" smtClean="0"/>
              <a:t>When a function completes its execution, it can return a single value to the calling program.</a:t>
            </a:r>
          </a:p>
          <a:p>
            <a:pPr algn="l" rtl="0">
              <a:defRPr/>
            </a:pPr>
            <a:r>
              <a:rPr lang="en-US" dirty="0" smtClean="0"/>
              <a:t>Usually this return value consists of an answer to the problem the function has solved.</a:t>
            </a:r>
          </a:p>
          <a:p>
            <a:pPr algn="l" rtl="0">
              <a:defRPr/>
            </a:pPr>
            <a:r>
              <a:rPr lang="en-US" dirty="0" smtClean="0"/>
              <a:t>When a function returns a value, the data type of this value must be specified. The function declaration do this by placing the data type before the function name in the declaration and the definition.</a:t>
            </a:r>
          </a:p>
          <a:p>
            <a:pPr algn="l" rtl="0">
              <a:defRPr/>
            </a:pPr>
            <a:r>
              <a:rPr lang="en-US" dirty="0" smtClean="0"/>
              <a:t>You should always include a function’s return type in the function declaration. If you don’t use a return type in the declaration, the compiler will assume that the function returns an </a:t>
            </a:r>
            <a:r>
              <a:rPr lang="en-US" b="1" dirty="0" err="1" smtClean="0"/>
              <a:t>int</a:t>
            </a:r>
            <a:r>
              <a:rPr lang="en-US" dirty="0" smtClean="0"/>
              <a:t> value. If function is not supposed to return anything then the type is void.</a:t>
            </a:r>
          </a:p>
          <a:p>
            <a:pPr algn="l" rtl="0">
              <a:buFontTx/>
              <a:buNone/>
              <a:defRPr/>
            </a:pPr>
            <a:r>
              <a:rPr lang="en-US" dirty="0" smtClean="0"/>
              <a:t>			</a:t>
            </a:r>
            <a:r>
              <a:rPr lang="en-US" b="1" dirty="0" err="1" smtClean="0"/>
              <a:t>calculateSum</a:t>
            </a:r>
            <a:r>
              <a:rPr lang="en-US" b="1" dirty="0" smtClean="0"/>
              <a:t> (</a:t>
            </a:r>
            <a:r>
              <a:rPr lang="en-US" b="1" dirty="0" err="1" smtClean="0"/>
              <a:t>int</a:t>
            </a:r>
            <a:r>
              <a:rPr lang="en-US" b="1" dirty="0" smtClean="0"/>
              <a:t> , </a:t>
            </a:r>
            <a:r>
              <a:rPr lang="en-US" b="1" dirty="0" err="1" smtClean="0"/>
              <a:t>int</a:t>
            </a:r>
            <a:r>
              <a:rPr lang="en-US" b="1" dirty="0" smtClean="0"/>
              <a:t> , </a:t>
            </a:r>
            <a:r>
              <a:rPr lang="en-US" b="1" dirty="0" err="1" smtClean="0"/>
              <a:t>int</a:t>
            </a:r>
            <a:r>
              <a:rPr lang="en-US" b="1" dirty="0" smtClean="0"/>
              <a:t>)</a:t>
            </a:r>
          </a:p>
          <a:p>
            <a:pPr algn="l" rtl="0">
              <a:defRPr/>
            </a:pPr>
            <a:endParaRPr lang="ur-PK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25671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05000"/>
            <a:ext cx="7772400" cy="1362075"/>
          </a:xfrm>
        </p:spPr>
        <p:txBody>
          <a:bodyPr>
            <a:noAutofit/>
          </a:bodyPr>
          <a:lstStyle/>
          <a:p>
            <a:pPr algn="ctr" rtl="0">
              <a:defRPr/>
            </a:pPr>
            <a:r>
              <a:rPr lang="en-US" sz="3200" b="0" dirty="0" smtClean="0"/>
              <a:t>Calling by Reference Arguments</a:t>
            </a:r>
            <a:endParaRPr lang="ur-PK" sz="3200" b="0" dirty="0"/>
          </a:p>
        </p:txBody>
      </p:sp>
    </p:spTree>
    <p:extLst>
      <p:ext uri="{BB962C8B-B14F-4D97-AF65-F5344CB8AC3E}">
        <p14:creationId xmlns:p14="http://schemas.microsoft.com/office/powerpoint/2010/main" xmlns="" val="41402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591AB-A29F-47CA-8E2D-65509DEB7047}" type="slidenum">
              <a:rPr lang="en-US"/>
              <a:pPr/>
              <a:t>13</a:t>
            </a:fld>
            <a:endParaRPr lang="en-US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Call-by-value vs. </a:t>
            </a:r>
            <a:r>
              <a:rPr lang="en-US" dirty="0" smtClean="0"/>
              <a:t>Call-by-reference</a:t>
            </a:r>
            <a:endParaRPr lang="en-US" dirty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far we looked at functions that get a copy of what the </a:t>
            </a:r>
            <a:r>
              <a:rPr lang="en-US" i="1" dirty="0"/>
              <a:t>caller</a:t>
            </a:r>
            <a:r>
              <a:rPr lang="en-US" dirty="0"/>
              <a:t> passed in.</a:t>
            </a:r>
          </a:p>
          <a:p>
            <a:pPr lvl="1"/>
            <a:r>
              <a:rPr lang="en-US" dirty="0"/>
              <a:t>This is call-by-value, as the value is what gets passed in (the value of a variable</a:t>
            </a:r>
            <a:r>
              <a:rPr lang="en-US" dirty="0" smtClean="0"/>
              <a:t>).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We can also define functions that are passed a </a:t>
            </a:r>
            <a:r>
              <a:rPr lang="en-US" i="1" dirty="0"/>
              <a:t>reference</a:t>
            </a:r>
            <a:r>
              <a:rPr lang="en-US" dirty="0"/>
              <a:t> to a variable.</a:t>
            </a:r>
          </a:p>
          <a:p>
            <a:pPr lvl="1"/>
            <a:r>
              <a:rPr lang="en-US" dirty="0"/>
              <a:t>This is call-by-reference, the function can change a callers variables directly.</a:t>
            </a:r>
          </a:p>
        </p:txBody>
      </p:sp>
    </p:spTree>
    <p:extLst>
      <p:ext uri="{BB962C8B-B14F-4D97-AF65-F5344CB8AC3E}">
        <p14:creationId xmlns:p14="http://schemas.microsoft.com/office/powerpoint/2010/main" xmlns="" val="290061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3F4C-2DF5-4C4E-B568-49E9340088DA}" type="slidenum">
              <a:rPr lang="en-US"/>
              <a:pPr/>
              <a:t>14</a:t>
            </a:fld>
            <a:endParaRPr lang="en-US"/>
          </a:p>
        </p:txBody>
      </p:sp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</a:t>
            </a:r>
            <a:r>
              <a:rPr lang="en-US" i="1"/>
              <a:t>reference</a:t>
            </a:r>
            <a:r>
              <a:rPr lang="en-US"/>
              <a:t> variable is an alternative name for a variable. A </a:t>
            </a:r>
            <a:r>
              <a:rPr lang="en-US" i="1"/>
              <a:t>shortcut</a:t>
            </a:r>
            <a:r>
              <a:rPr lang="en-US"/>
              <a:t>. </a:t>
            </a:r>
          </a:p>
          <a:p>
            <a:r>
              <a:rPr lang="en-US"/>
              <a:t>A reference variable must be initialized to </a:t>
            </a:r>
            <a:r>
              <a:rPr lang="en-US" i="1"/>
              <a:t>reference</a:t>
            </a:r>
            <a:r>
              <a:rPr lang="en-US"/>
              <a:t> another variable.</a:t>
            </a:r>
          </a:p>
          <a:p>
            <a:r>
              <a:rPr lang="en-US"/>
              <a:t>Once the reference is initialized you can treat it just like any other variable.</a:t>
            </a:r>
          </a:p>
        </p:txBody>
      </p:sp>
    </p:spTree>
    <p:extLst>
      <p:ext uri="{BB962C8B-B14F-4D97-AF65-F5344CB8AC3E}">
        <p14:creationId xmlns:p14="http://schemas.microsoft.com/office/powerpoint/2010/main" xmlns="" val="200808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 Arguments</a:t>
            </a:r>
            <a:endParaRPr lang="ur-PK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800" smtClean="0"/>
              <a:t>Passing arguments by </a:t>
            </a:r>
            <a:r>
              <a:rPr lang="en-US" sz="2800" b="1" smtClean="0"/>
              <a:t>reference</a:t>
            </a:r>
            <a:r>
              <a:rPr lang="en-US" sz="2800" smtClean="0"/>
              <a:t> is a mechanism in which a reference(memory address) to the original variable, in the calling program, is passed to the function.</a:t>
            </a:r>
          </a:p>
          <a:p>
            <a:pPr algn="l" rtl="0"/>
            <a:endParaRPr lang="en-US" sz="2800" smtClean="0"/>
          </a:p>
          <a:p>
            <a:pPr algn="l" rtl="0"/>
            <a:r>
              <a:rPr lang="en-US" sz="2800" smtClean="0"/>
              <a:t>When arguments are passed by </a:t>
            </a:r>
            <a:r>
              <a:rPr lang="en-US" sz="2800" b="1" smtClean="0"/>
              <a:t>value</a:t>
            </a:r>
            <a:r>
              <a:rPr lang="en-US" sz="2800" smtClean="0"/>
              <a:t>, the called function creates a new variable of the same type as an argument and copies the argument’s value into it.</a:t>
            </a:r>
            <a:endParaRPr lang="ur-PK" sz="2800" smtClean="0"/>
          </a:p>
        </p:txBody>
      </p:sp>
    </p:spTree>
    <p:extLst>
      <p:ext uri="{BB962C8B-B14F-4D97-AF65-F5344CB8AC3E}">
        <p14:creationId xmlns:p14="http://schemas.microsoft.com/office/powerpoint/2010/main" xmlns="" val="282335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 Arguments</a:t>
            </a:r>
            <a:endParaRPr lang="ur-PK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en-US" sz="2400" smtClean="0"/>
              <a:t>An important advantage of passing reference arguments is that the function can access the actual variables in the calling program.</a:t>
            </a:r>
          </a:p>
          <a:p>
            <a:pPr algn="l" rtl="0"/>
            <a:endParaRPr lang="en-US" sz="2400" smtClean="0"/>
          </a:p>
          <a:p>
            <a:pPr algn="l" rtl="0"/>
            <a:r>
              <a:rPr lang="en-US" sz="2400" smtClean="0"/>
              <a:t>When the function is called, the reference argument and the variable name, in the calling function, become synonyms for the same location in the memory.</a:t>
            </a:r>
            <a:br>
              <a:rPr lang="en-US" sz="2400" smtClean="0"/>
            </a:br>
            <a:endParaRPr lang="en-US" sz="2400" smtClean="0"/>
          </a:p>
          <a:p>
            <a:pPr algn="l" rtl="0"/>
            <a:r>
              <a:rPr lang="en-US" sz="2400" smtClean="0"/>
              <a:t>We can only use variables when we are passing arguments by reference. Whereas, we can use variables as well as constant when we are passing arguments by value.</a:t>
            </a:r>
            <a:endParaRPr lang="ur-PK" sz="2400" smtClean="0"/>
          </a:p>
        </p:txBody>
      </p:sp>
    </p:spTree>
    <p:extLst>
      <p:ext uri="{BB962C8B-B14F-4D97-AF65-F5344CB8AC3E}">
        <p14:creationId xmlns:p14="http://schemas.microsoft.com/office/powerpoint/2010/main" xmlns="" val="100442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 Arguments</a:t>
            </a:r>
            <a:endParaRPr lang="ur-PK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mtClean="0"/>
              <a:t>In passing arguments with value, implicit type conversion occurs if the matched items have different data types. Whereas, with reference arguments, the matched items must have the same data type.</a:t>
            </a:r>
          </a:p>
          <a:p>
            <a:pPr algn="l" rtl="0"/>
            <a:endParaRPr lang="ur-PK" smtClean="0"/>
          </a:p>
        </p:txBody>
      </p:sp>
    </p:spTree>
    <p:extLst>
      <p:ext uri="{BB962C8B-B14F-4D97-AF65-F5344CB8AC3E}">
        <p14:creationId xmlns:p14="http://schemas.microsoft.com/office/powerpoint/2010/main" xmlns="" val="340053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FEC0-7084-4153-BD7F-DA906D0B635C}" type="slidenum">
              <a:rPr lang="en-US"/>
              <a:pPr/>
              <a:t>18</a:t>
            </a:fld>
            <a:endParaRPr lang="en-US"/>
          </a:p>
        </p:txBody>
      </p:sp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 Variable Declarations</a:t>
            </a:r>
          </a:p>
        </p:txBody>
      </p:sp>
      <p:sp>
        <p:nvSpPr>
          <p:cNvPr id="14643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declare a reference variable you precede the variable name with a “&amp;”:</a:t>
            </a:r>
          </a:p>
          <a:p>
            <a:endParaRPr lang="en-US" dirty="0"/>
          </a:p>
          <a:p>
            <a:pPr algn="ctr">
              <a:buFontTx/>
              <a:buNone/>
            </a:pPr>
            <a:r>
              <a:rPr lang="en-US" sz="2800" b="1" dirty="0" err="1">
                <a:latin typeface="Courier New" pitchFamily="49" charset="0"/>
              </a:rPr>
              <a:t>int</a:t>
            </a:r>
            <a:r>
              <a:rPr lang="en-US" sz="2800" b="1" dirty="0">
                <a:latin typeface="Courier New" pitchFamily="49" charset="0"/>
              </a:rPr>
              <a:t> </a:t>
            </a:r>
            <a:r>
              <a:rPr lang="en-US" sz="2800" b="1" dirty="0" smtClean="0">
                <a:latin typeface="Courier New" pitchFamily="49" charset="0"/>
              </a:rPr>
              <a:t>&amp;temp;</a:t>
            </a:r>
            <a:endParaRPr lang="en-US" sz="2800" b="1" dirty="0">
              <a:latin typeface="Courier New" pitchFamily="49" charset="0"/>
            </a:endParaRPr>
          </a:p>
          <a:p>
            <a:pPr algn="ctr">
              <a:buFontTx/>
              <a:buNone/>
            </a:pPr>
            <a:r>
              <a:rPr lang="en-US" sz="2800" b="1" dirty="0">
                <a:latin typeface="Courier New" pitchFamily="49" charset="0"/>
              </a:rPr>
              <a:t>double </a:t>
            </a:r>
            <a:r>
              <a:rPr lang="en-US" sz="2800" b="1" dirty="0" smtClean="0">
                <a:latin typeface="Courier New" pitchFamily="49" charset="0"/>
              </a:rPr>
              <a:t>&amp;salary;</a:t>
            </a:r>
            <a:endParaRPr lang="en-US" sz="2800" b="1" dirty="0">
              <a:latin typeface="Courier New" pitchFamily="49" charset="0"/>
            </a:endParaRPr>
          </a:p>
          <a:p>
            <a:pPr algn="ctr">
              <a:buFontTx/>
              <a:buNone/>
            </a:pPr>
            <a:r>
              <a:rPr lang="en-US" sz="2800" b="1" dirty="0">
                <a:latin typeface="Courier New" pitchFamily="49" charset="0"/>
              </a:rPr>
              <a:t>char &amp;</a:t>
            </a:r>
            <a:r>
              <a:rPr lang="en-US" sz="2800" b="1" dirty="0" err="1" smtClean="0">
                <a:latin typeface="Courier New" pitchFamily="49" charset="0"/>
              </a:rPr>
              <a:t>ch</a:t>
            </a:r>
            <a:r>
              <a:rPr lang="en-US" sz="2800" b="1" dirty="0" smtClean="0">
                <a:latin typeface="Courier New" pitchFamily="49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4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Example</a:t>
            </a:r>
            <a:endParaRPr lang="ur-PK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 algn="l" rtl="0">
              <a:buFontTx/>
              <a:buNone/>
            </a:pPr>
            <a:r>
              <a:rPr lang="en-US" sz="2200" smtClean="0"/>
              <a:t>void abc (int&amp;);</a:t>
            </a:r>
          </a:p>
          <a:p>
            <a:pPr algn="l" rtl="0">
              <a:buFontTx/>
              <a:buNone/>
            </a:pPr>
            <a:r>
              <a:rPr lang="en-US" sz="2200" smtClean="0"/>
              <a:t>void main ( )</a:t>
            </a:r>
          </a:p>
          <a:p>
            <a:pPr algn="l" rtl="0">
              <a:buFontTx/>
              <a:buNone/>
            </a:pPr>
            <a:r>
              <a:rPr lang="en-US" sz="2200" smtClean="0"/>
              <a:t>{</a:t>
            </a:r>
          </a:p>
          <a:p>
            <a:pPr algn="l" rtl="0">
              <a:buFontTx/>
              <a:buNone/>
            </a:pPr>
            <a:r>
              <a:rPr lang="en-US" sz="2200" smtClean="0"/>
              <a:t>	int temp, x;</a:t>
            </a:r>
          </a:p>
          <a:p>
            <a:pPr algn="l" rtl="0">
              <a:buFontTx/>
              <a:buNone/>
            </a:pPr>
            <a:r>
              <a:rPr lang="en-US" sz="2200" smtClean="0"/>
              <a:t>	abc(temp);</a:t>
            </a:r>
          </a:p>
          <a:p>
            <a:pPr algn="l" rtl="0">
              <a:buFontTx/>
              <a:buNone/>
            </a:pPr>
            <a:r>
              <a:rPr lang="en-US" sz="2200" smtClean="0"/>
              <a:t>	abc(x);</a:t>
            </a:r>
          </a:p>
          <a:p>
            <a:pPr algn="l" rtl="0">
              <a:buFontTx/>
              <a:buNone/>
            </a:pPr>
            <a:r>
              <a:rPr lang="en-US" sz="2200" smtClean="0"/>
              <a:t>	cout&lt;&lt;temp&lt;&lt;endl&lt;&lt;x;</a:t>
            </a:r>
          </a:p>
          <a:p>
            <a:pPr algn="l" rtl="0">
              <a:buFontTx/>
              <a:buNone/>
            </a:pPr>
            <a:r>
              <a:rPr lang="en-US" sz="2200" smtClean="0"/>
              <a:t>}</a:t>
            </a:r>
          </a:p>
          <a:p>
            <a:pPr algn="l" rtl="0">
              <a:buFontTx/>
              <a:buNone/>
            </a:pPr>
            <a:r>
              <a:rPr lang="en-US" sz="2200" smtClean="0"/>
              <a:t>void abc(int  &amp;t)</a:t>
            </a:r>
          </a:p>
          <a:p>
            <a:pPr algn="l" rtl="0">
              <a:buFontTx/>
              <a:buNone/>
            </a:pPr>
            <a:r>
              <a:rPr lang="en-US" sz="2200" smtClean="0"/>
              <a:t>{</a:t>
            </a:r>
          </a:p>
          <a:p>
            <a:pPr algn="l" rtl="0">
              <a:buFontTx/>
              <a:buNone/>
            </a:pPr>
            <a:r>
              <a:rPr lang="en-US" sz="2200" smtClean="0"/>
              <a:t>	cout&lt;&lt;"enter number=";</a:t>
            </a:r>
          </a:p>
          <a:p>
            <a:pPr algn="l" rtl="0">
              <a:buFontTx/>
              <a:buNone/>
            </a:pPr>
            <a:r>
              <a:rPr lang="en-US" sz="2200" smtClean="0"/>
              <a:t>	cin&gt;&gt;t;</a:t>
            </a:r>
          </a:p>
          <a:p>
            <a:pPr algn="l" rtl="0">
              <a:buFontTx/>
              <a:buNone/>
            </a:pPr>
            <a:r>
              <a:rPr lang="en-US" sz="2200" smtClean="0"/>
              <a:t>}</a:t>
            </a:r>
            <a:endParaRPr lang="ur-PK" sz="2200" smtClean="0"/>
          </a:p>
        </p:txBody>
      </p:sp>
    </p:spTree>
    <p:extLst>
      <p:ext uri="{BB962C8B-B14F-4D97-AF65-F5344CB8AC3E}">
        <p14:creationId xmlns:p14="http://schemas.microsoft.com/office/powerpoint/2010/main" xmlns="" val="38756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DC12B-6519-44E3-8C46-2C08F353F7B4}" type="slidenum">
              <a:rPr lang="en-US"/>
              <a:pPr/>
              <a:t>20</a:t>
            </a:fld>
            <a:endParaRPr lang="en-US"/>
          </a:p>
        </p:txBody>
      </p:sp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 Parameters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declare reference parameters:</a:t>
            </a:r>
          </a:p>
          <a:p>
            <a:pPr lvl="1">
              <a:buFontTx/>
              <a:buNone/>
            </a:pPr>
            <a:endParaRPr lang="en-US" b="1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b="1" dirty="0">
                <a:latin typeface="Courier New" pitchFamily="49" charset="0"/>
              </a:rPr>
              <a:t>void add10(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&amp;x) </a:t>
            </a:r>
            <a:endParaRPr lang="en-US" b="1" dirty="0" smtClean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b="1" dirty="0" smtClean="0">
                <a:latin typeface="Courier New" pitchFamily="49" charset="0"/>
              </a:rPr>
              <a:t>{</a:t>
            </a:r>
            <a:endParaRPr lang="en-US" b="1" dirty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b="1" dirty="0">
                <a:latin typeface="Courier New" pitchFamily="49" charset="0"/>
              </a:rPr>
              <a:t>	x = x+10;</a:t>
            </a:r>
          </a:p>
          <a:p>
            <a:pPr lvl="1">
              <a:buFontTx/>
              <a:buNone/>
            </a:pPr>
            <a:r>
              <a:rPr lang="en-US" b="1" dirty="0">
                <a:latin typeface="Courier New" pitchFamily="49" charset="0"/>
              </a:rPr>
              <a:t>}</a:t>
            </a:r>
          </a:p>
          <a:p>
            <a:pPr lvl="1">
              <a:buFontTx/>
              <a:buNone/>
            </a:pPr>
            <a:r>
              <a:rPr lang="en-US" b="1" dirty="0">
                <a:latin typeface="Courier New" pitchFamily="49" charset="0"/>
              </a:rPr>
              <a:t>… </a:t>
            </a:r>
          </a:p>
          <a:p>
            <a:pPr lvl="1">
              <a:buFontTx/>
              <a:buNone/>
            </a:pPr>
            <a:r>
              <a:rPr lang="en-US" b="1" dirty="0">
                <a:latin typeface="Courier New" pitchFamily="49" charset="0"/>
              </a:rPr>
              <a:t>add10(counter);</a:t>
            </a:r>
            <a:endParaRPr lang="en-US" dirty="0"/>
          </a:p>
        </p:txBody>
      </p:sp>
      <p:sp>
        <p:nvSpPr>
          <p:cNvPr id="148484" name="Text Box 4"/>
          <p:cNvSpPr txBox="1">
            <a:spLocks noChangeArrowheads="1"/>
          </p:cNvSpPr>
          <p:nvPr/>
        </p:nvSpPr>
        <p:spPr bwMode="auto">
          <a:xfrm rot="-1182821">
            <a:off x="4776935" y="3320357"/>
            <a:ext cx="3438888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2"/>
                </a:solidFill>
                <a:latin typeface="Helvetica" pitchFamily="34" charset="0"/>
              </a:rPr>
              <a:t>The parameter is a reference</a:t>
            </a:r>
          </a:p>
        </p:txBody>
      </p:sp>
      <p:sp>
        <p:nvSpPr>
          <p:cNvPr id="148485" name="Line 5"/>
          <p:cNvSpPr>
            <a:spLocks noChangeShapeType="1"/>
          </p:cNvSpPr>
          <p:nvPr/>
        </p:nvSpPr>
        <p:spPr bwMode="auto">
          <a:xfrm flipH="1" flipV="1">
            <a:off x="4800598" y="3015712"/>
            <a:ext cx="838201" cy="565688"/>
          </a:xfrm>
          <a:prstGeom prst="line">
            <a:avLst/>
          </a:prstGeom>
          <a:noFill/>
          <a:ln w="76200">
            <a:solidFill>
              <a:srgbClr val="777777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92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DACE6-144F-43D7-8C9F-05DD87D7E51E}" type="slidenum">
              <a:rPr lang="en-US"/>
              <a:pPr/>
              <a:t>21</a:t>
            </a:fld>
            <a:endParaRPr lang="en-US"/>
          </a:p>
        </p:txBody>
      </p:sp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Useful Reference Example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void swap( int &amp;x, int &amp;y) {</a:t>
            </a:r>
          </a:p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	int tmp;</a:t>
            </a:r>
          </a:p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	tmp = x;</a:t>
            </a:r>
          </a:p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	x = y;</a:t>
            </a:r>
          </a:p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	y = tmp;</a:t>
            </a:r>
          </a:p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198312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514600"/>
            <a:ext cx="7772400" cy="1362075"/>
          </a:xfrm>
        </p:spPr>
        <p:txBody>
          <a:bodyPr>
            <a:normAutofit/>
          </a:bodyPr>
          <a:lstStyle/>
          <a:p>
            <a:pPr algn="l" rtl="0">
              <a:defRPr/>
            </a:pPr>
            <a:r>
              <a:rPr lang="en-US" sz="3200" b="0" dirty="0" smtClean="0"/>
              <a:t>Calling by Default Arguments</a:t>
            </a:r>
            <a:endParaRPr lang="ur-PK" sz="3200" b="0" dirty="0"/>
          </a:p>
        </p:txBody>
      </p:sp>
    </p:spTree>
    <p:extLst>
      <p:ext uri="{BB962C8B-B14F-4D97-AF65-F5344CB8AC3E}">
        <p14:creationId xmlns:p14="http://schemas.microsoft.com/office/powerpoint/2010/main" xmlns="" val="371780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mtClean="0"/>
              <a:t>Default Arguments</a:t>
            </a:r>
            <a:endParaRPr lang="ur-PK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mtClean="0"/>
              <a:t>A function can be called without specifying all its arguments.</a:t>
            </a:r>
          </a:p>
          <a:p>
            <a:pPr algn="l" rtl="0"/>
            <a:r>
              <a:rPr lang="en-US" smtClean="0"/>
              <a:t>For this purpose, function declaration must provide default values for those arguments that are not specified.</a:t>
            </a:r>
            <a:endParaRPr lang="ur-PK" smtClean="0"/>
          </a:p>
        </p:txBody>
      </p:sp>
    </p:spTree>
    <p:extLst>
      <p:ext uri="{BB962C8B-B14F-4D97-AF65-F5344CB8AC3E}">
        <p14:creationId xmlns:p14="http://schemas.microsoft.com/office/powerpoint/2010/main" xmlns="" val="363974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87363"/>
          </a:xfrm>
        </p:spPr>
        <p:txBody>
          <a:bodyPr>
            <a:normAutofit fontScale="90000"/>
          </a:bodyPr>
          <a:lstStyle/>
          <a:p>
            <a:pPr rtl="0">
              <a:defRPr/>
            </a:pPr>
            <a:r>
              <a:rPr lang="en-US" dirty="0" smtClean="0"/>
              <a:t>Default arguments example</a:t>
            </a:r>
            <a:endParaRPr lang="ur-PK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6019800"/>
          </a:xfrm>
        </p:spPr>
        <p:txBody>
          <a:bodyPr>
            <a:normAutofit fontScale="77500" lnSpcReduction="20000"/>
          </a:bodyPr>
          <a:lstStyle/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</a:t>
            </a:r>
            <a:r>
              <a:rPr lang="en-US" sz="2900" dirty="0" smtClean="0"/>
              <a:t>#include &lt;</a:t>
            </a:r>
            <a:r>
              <a:rPr lang="en-US" sz="2900" dirty="0" err="1" smtClean="0"/>
              <a:t>iostream.h</a:t>
            </a:r>
            <a:r>
              <a:rPr lang="en-US" sz="2900" dirty="0" smtClean="0"/>
              <a:t>&gt;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void  </a:t>
            </a:r>
            <a:r>
              <a:rPr lang="en-US" sz="2900" dirty="0" err="1" smtClean="0"/>
              <a:t>starline</a:t>
            </a:r>
            <a:r>
              <a:rPr lang="en-US" sz="2900" dirty="0" smtClean="0"/>
              <a:t>(char = ‘ </a:t>
            </a:r>
            <a:r>
              <a:rPr lang="en-US" sz="2900" b="1" dirty="0" smtClean="0"/>
              <a:t>#</a:t>
            </a:r>
            <a:r>
              <a:rPr lang="en-US" sz="2900" dirty="0" smtClean="0"/>
              <a:t> ’, </a:t>
            </a:r>
            <a:r>
              <a:rPr lang="en-US" sz="2900" dirty="0" err="1" smtClean="0"/>
              <a:t>int</a:t>
            </a:r>
            <a:r>
              <a:rPr lang="en-US" sz="2900" dirty="0" smtClean="0"/>
              <a:t> = 45 );  //function declaration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void main ( )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{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</a:t>
            </a:r>
            <a:r>
              <a:rPr lang="en-US" sz="2900" dirty="0" err="1" smtClean="0"/>
              <a:t>starline</a:t>
            </a:r>
            <a:r>
              <a:rPr lang="en-US" sz="2900" dirty="0" smtClean="0"/>
              <a:t> ( );			//function Call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</a:t>
            </a:r>
            <a:r>
              <a:rPr lang="en-US" sz="2900" dirty="0" err="1" smtClean="0"/>
              <a:t>cout</a:t>
            </a:r>
            <a:r>
              <a:rPr lang="en-US" sz="2900" dirty="0" smtClean="0"/>
              <a:t>&lt;&lt;“Hello World”;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</a:t>
            </a:r>
            <a:r>
              <a:rPr lang="en-US" sz="2900" dirty="0" err="1" smtClean="0"/>
              <a:t>starline</a:t>
            </a:r>
            <a:r>
              <a:rPr lang="en-US" sz="2900" dirty="0" smtClean="0"/>
              <a:t> ( ‘@’ );			//function call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</a:t>
            </a:r>
            <a:r>
              <a:rPr lang="en-US" sz="2900" dirty="0" err="1" smtClean="0"/>
              <a:t>starline</a:t>
            </a:r>
            <a:r>
              <a:rPr lang="en-US" sz="2900" dirty="0" smtClean="0"/>
              <a:t>(‘$’,30);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</a:t>
            </a:r>
            <a:r>
              <a:rPr lang="en-US" sz="2900" dirty="0" err="1" smtClean="0"/>
              <a:t>getche</a:t>
            </a:r>
            <a:r>
              <a:rPr lang="en-US" sz="2900" dirty="0" smtClean="0"/>
              <a:t>( );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}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// </a:t>
            </a:r>
            <a:r>
              <a:rPr lang="en-US" sz="2900" dirty="0" err="1" smtClean="0"/>
              <a:t>starline</a:t>
            </a:r>
            <a:r>
              <a:rPr lang="en-US" sz="2900" dirty="0" smtClean="0"/>
              <a:t> function definition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void  </a:t>
            </a:r>
            <a:r>
              <a:rPr lang="en-US" sz="2900" dirty="0" err="1" smtClean="0"/>
              <a:t>starline</a:t>
            </a:r>
            <a:r>
              <a:rPr lang="en-US" sz="2900" dirty="0" smtClean="0"/>
              <a:t> (char </a:t>
            </a:r>
            <a:r>
              <a:rPr lang="en-US" sz="2900" dirty="0" err="1" smtClean="0"/>
              <a:t>ch</a:t>
            </a:r>
            <a:r>
              <a:rPr lang="en-US" sz="2900" dirty="0" smtClean="0"/>
              <a:t>, </a:t>
            </a:r>
            <a:r>
              <a:rPr lang="en-US" sz="2900" dirty="0" err="1" smtClean="0"/>
              <a:t>int</a:t>
            </a:r>
            <a:r>
              <a:rPr lang="en-US" sz="2900" dirty="0" smtClean="0"/>
              <a:t> n )	//function </a:t>
            </a:r>
            <a:r>
              <a:rPr lang="en-US" sz="2900" dirty="0" err="1" smtClean="0"/>
              <a:t>Declarator</a:t>
            </a:r>
            <a:endParaRPr lang="en-US" sz="2900" dirty="0" smtClean="0"/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{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for ( </a:t>
            </a:r>
            <a:r>
              <a:rPr lang="en-US" sz="2900" dirty="0" err="1" smtClean="0"/>
              <a:t>int</a:t>
            </a:r>
            <a:r>
              <a:rPr lang="en-US" sz="2900" dirty="0" smtClean="0"/>
              <a:t> j=0; j &lt; n; j++ )	//function body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	</a:t>
            </a:r>
            <a:r>
              <a:rPr lang="en-US" sz="2900" dirty="0" err="1" smtClean="0"/>
              <a:t>cout</a:t>
            </a:r>
            <a:r>
              <a:rPr lang="en-US" sz="2900" dirty="0" smtClean="0"/>
              <a:t>&lt;&lt;</a:t>
            </a:r>
            <a:r>
              <a:rPr lang="en-US" sz="2900" dirty="0" err="1" smtClean="0"/>
              <a:t>ch</a:t>
            </a:r>
            <a:r>
              <a:rPr lang="en-US" sz="2900" dirty="0" smtClean="0"/>
              <a:t>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</a:t>
            </a:r>
            <a:r>
              <a:rPr lang="en-US" sz="2900" dirty="0" err="1" smtClean="0"/>
              <a:t>cout</a:t>
            </a:r>
            <a:r>
              <a:rPr lang="en-US" sz="2900" dirty="0" smtClean="0"/>
              <a:t>&lt;&lt;</a:t>
            </a:r>
            <a:r>
              <a:rPr lang="en-US" sz="2900" dirty="0" err="1" smtClean="0"/>
              <a:t>endl</a:t>
            </a:r>
            <a:r>
              <a:rPr lang="en-US" sz="2900" dirty="0" smtClean="0"/>
              <a:t>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}</a:t>
            </a:r>
            <a:endParaRPr lang="ur-PK" sz="2900" dirty="0" smtClean="0"/>
          </a:p>
        </p:txBody>
      </p:sp>
    </p:spTree>
    <p:extLst>
      <p:ext uri="{BB962C8B-B14F-4D97-AF65-F5344CB8AC3E}">
        <p14:creationId xmlns:p14="http://schemas.microsoft.com/office/powerpoint/2010/main" xmlns="" val="263418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05000"/>
            <a:ext cx="7772400" cy="1362075"/>
          </a:xfrm>
        </p:spPr>
        <p:txBody>
          <a:bodyPr>
            <a:noAutofit/>
          </a:bodyPr>
          <a:lstStyle/>
          <a:p>
            <a:pPr algn="ctr" rtl="0">
              <a:defRPr/>
            </a:pPr>
            <a:r>
              <a:rPr lang="en-US" sz="3200" b="0" dirty="0" smtClean="0"/>
              <a:t>Example</a:t>
            </a:r>
            <a:br>
              <a:rPr lang="en-US" sz="3200" b="0" dirty="0" smtClean="0"/>
            </a:br>
            <a:r>
              <a:rPr lang="en-US" sz="3200" b="0" dirty="0" smtClean="0"/>
              <a:t>Calling Math Library Function</a:t>
            </a:r>
            <a:endParaRPr lang="ur-PK" sz="3200" b="0" dirty="0"/>
          </a:p>
        </p:txBody>
      </p:sp>
    </p:spTree>
    <p:extLst>
      <p:ext uri="{BB962C8B-B14F-4D97-AF65-F5344CB8AC3E}">
        <p14:creationId xmlns:p14="http://schemas.microsoft.com/office/powerpoint/2010/main" xmlns="" val="105749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066800"/>
          </a:xfrm>
        </p:spPr>
        <p:txBody>
          <a:bodyPr>
            <a:normAutofit/>
          </a:bodyPr>
          <a:lstStyle/>
          <a:p>
            <a:pPr rtl="0"/>
            <a:r>
              <a:rPr lang="en-US" dirty="0"/>
              <a:t>r</a:t>
            </a:r>
            <a:r>
              <a:rPr lang="en-US" dirty="0" smtClean="0"/>
              <a:t>and( ) a Library function for the generation of random numbers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95400"/>
            <a:ext cx="7772400" cy="5410200"/>
          </a:xfrm>
        </p:spPr>
        <p:txBody>
          <a:bodyPr>
            <a:noAutofit/>
          </a:bodyPr>
          <a:lstStyle/>
          <a:p>
            <a:pPr algn="l" rtl="0">
              <a:lnSpc>
                <a:spcPct val="90000"/>
              </a:lnSpc>
            </a:pPr>
            <a:r>
              <a:rPr lang="en-US" sz="2000" dirty="0" smtClean="0"/>
              <a:t>The rand </a:t>
            </a:r>
            <a:r>
              <a:rPr lang="en-US" sz="2000" dirty="0"/>
              <a:t>function generates an integer </a:t>
            </a:r>
            <a:r>
              <a:rPr lang="en-US" sz="2000" dirty="0" smtClean="0"/>
              <a:t>random ranges between</a:t>
            </a:r>
          </a:p>
          <a:p>
            <a:pPr marL="0" indent="0" algn="l" rtl="0">
              <a:lnSpc>
                <a:spcPct val="90000"/>
              </a:lnSpc>
              <a:buNone/>
            </a:pPr>
            <a:r>
              <a:rPr lang="en-US" sz="2000" dirty="0" smtClean="0"/>
              <a:t>	0  to 32767</a:t>
            </a:r>
            <a:r>
              <a:rPr lang="en-US" sz="2000" dirty="0"/>
              <a:t> </a:t>
            </a:r>
            <a:r>
              <a:rPr lang="en-US" sz="2000" dirty="0" smtClean="0"/>
              <a:t>( range defined </a:t>
            </a:r>
            <a:r>
              <a:rPr lang="en-US" sz="2000" dirty="0"/>
              <a:t>in &lt;</a:t>
            </a:r>
            <a:r>
              <a:rPr lang="en-US" sz="2000" dirty="0" err="1"/>
              <a:t>stdlib.h</a:t>
            </a:r>
            <a:r>
              <a:rPr lang="en-US" sz="2000" dirty="0" smtClean="0"/>
              <a:t>&gt; )</a:t>
            </a:r>
            <a:endParaRPr lang="en-US" sz="2000" dirty="0"/>
          </a:p>
          <a:p>
            <a:pPr algn="l" rtl="0">
              <a:lnSpc>
                <a:spcPct val="90000"/>
              </a:lnSpc>
            </a:pPr>
            <a:r>
              <a:rPr lang="en-US" sz="2000" dirty="0" smtClean="0"/>
              <a:t>We can </a:t>
            </a:r>
            <a:r>
              <a:rPr lang="en-US" sz="2000" dirty="0"/>
              <a:t>use modulus operator (%) to </a:t>
            </a:r>
            <a:r>
              <a:rPr lang="en-US" sz="2000" dirty="0" smtClean="0"/>
              <a:t>limit the range as per our requirements.</a:t>
            </a:r>
            <a:endParaRPr lang="en-US" sz="2000" dirty="0"/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 smtClean="0"/>
              <a:t>Example: The following example generate 100 </a:t>
            </a:r>
            <a:r>
              <a:rPr lang="en-US" sz="2000" dirty="0"/>
              <a:t>random numbers 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 smtClean="0"/>
              <a:t>Range  between 0 to 32767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v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oid main( 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rnum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for(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i=0; i&lt;=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100;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++)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rnum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=rand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();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&lt;&lt;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rnum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&lt;&lt; \t“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“;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	}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}</a:t>
            </a:r>
          </a:p>
          <a:p>
            <a:pPr algn="l">
              <a:lnSpc>
                <a:spcPct val="90000"/>
              </a:lnSpc>
              <a:buFontTx/>
              <a:buNone/>
            </a:pP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xmlns="" val="302428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066800"/>
          </a:xfrm>
        </p:spPr>
        <p:txBody>
          <a:bodyPr>
            <a:normAutofit/>
          </a:bodyPr>
          <a:lstStyle/>
          <a:p>
            <a:pPr rtl="0"/>
            <a:r>
              <a:rPr lang="en-US" dirty="0"/>
              <a:t>r</a:t>
            </a:r>
            <a:r>
              <a:rPr lang="en-US" dirty="0" smtClean="0"/>
              <a:t>and( ) a Library function for the generation of random numbers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524000"/>
            <a:ext cx="7772400" cy="4191000"/>
          </a:xfrm>
        </p:spPr>
        <p:txBody>
          <a:bodyPr>
            <a:noAutofit/>
          </a:bodyPr>
          <a:lstStyle/>
          <a:p>
            <a:pPr marL="0" indent="0" algn="l" rtl="0">
              <a:lnSpc>
                <a:spcPct val="90000"/>
              </a:lnSpc>
              <a:buNone/>
            </a:pPr>
            <a:r>
              <a:rPr lang="en-US" sz="2000" dirty="0" smtClean="0"/>
              <a:t>Example: The following example generate 100 </a:t>
            </a:r>
            <a:r>
              <a:rPr lang="en-US" sz="2000" dirty="0"/>
              <a:t>random numbers 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 smtClean="0"/>
              <a:t>Range  between 0 to 100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void main( 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rnum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for(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i=0; i&lt;=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100;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++)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rnum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=rand( ) % 101;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&lt;&lt;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rnum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&lt;&lt; “ \t“;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	}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}</a:t>
            </a:r>
          </a:p>
          <a:p>
            <a:pPr algn="l">
              <a:lnSpc>
                <a:spcPct val="90000"/>
              </a:lnSpc>
              <a:buFontTx/>
              <a:buNone/>
            </a:pP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xmlns="" val="130557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90600"/>
            <a:ext cx="7772400" cy="5099050"/>
          </a:xfrm>
        </p:spPr>
        <p:txBody>
          <a:bodyPr/>
          <a:lstStyle/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/>
              <a:t>//generate 10 integers between  </a:t>
            </a:r>
            <a:r>
              <a:rPr lang="en-US" sz="2000" dirty="0" smtClean="0"/>
              <a:t>11…20</a:t>
            </a:r>
            <a:endParaRPr lang="en-US" sz="2000" dirty="0"/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smtClean="0"/>
              <a:t>n; </a:t>
            </a:r>
            <a:endParaRPr lang="en-US" sz="2000" dirty="0"/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/>
              <a:t>for ( </a:t>
            </a:r>
            <a:r>
              <a:rPr lang="en-US" sz="2000" dirty="0" err="1"/>
              <a:t>int</a:t>
            </a:r>
            <a:r>
              <a:rPr lang="en-US" sz="2000" dirty="0"/>
              <a:t> i=1; i&lt;=10; i++){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/>
              <a:t>	</a:t>
            </a:r>
            <a:r>
              <a:rPr lang="en-US" sz="2000" dirty="0" smtClean="0"/>
              <a:t>n= </a:t>
            </a:r>
            <a:r>
              <a:rPr lang="en-US" sz="2000" dirty="0"/>
              <a:t>rand</a:t>
            </a:r>
            <a:r>
              <a:rPr lang="en-US" sz="2000" dirty="0" smtClean="0"/>
              <a:t>( )% 20 </a:t>
            </a:r>
            <a:r>
              <a:rPr lang="en-US" sz="2000" dirty="0"/>
              <a:t>+ </a:t>
            </a:r>
            <a:r>
              <a:rPr lang="en-US" sz="2000" dirty="0" smtClean="0"/>
              <a:t>11;</a:t>
            </a:r>
            <a:endParaRPr lang="en-US" sz="2000" dirty="0"/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/>
              <a:t>	</a:t>
            </a:r>
            <a:r>
              <a:rPr lang="en-US" sz="2000" dirty="0" err="1" smtClean="0"/>
              <a:t>cout</a:t>
            </a:r>
            <a:r>
              <a:rPr lang="en-US" sz="2000" dirty="0" smtClean="0"/>
              <a:t> &lt;&lt; n &lt;&lt; “\t </a:t>
            </a:r>
            <a:r>
              <a:rPr lang="en-US" sz="2000" dirty="0"/>
              <a:t>“;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/>
              <a:t>}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 smtClean="0"/>
              <a:t>Example : The following example generate 50 </a:t>
            </a:r>
            <a:r>
              <a:rPr lang="en-US" sz="2000" dirty="0"/>
              <a:t>number as </a:t>
            </a:r>
            <a:r>
              <a:rPr lang="en-US" sz="2000" dirty="0" smtClean="0"/>
              <a:t>			simulation </a:t>
            </a:r>
            <a:r>
              <a:rPr lang="en-US" sz="2000" dirty="0"/>
              <a:t>of rolling a </a:t>
            </a:r>
            <a:r>
              <a:rPr lang="en-US" sz="2000" dirty="0" smtClean="0"/>
              <a:t>dice i.e. (1 to 6)</a:t>
            </a:r>
            <a:endParaRPr lang="en-US" sz="2000" dirty="0"/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smtClean="0"/>
              <a:t>n;</a:t>
            </a:r>
            <a:endParaRPr lang="en-US" sz="2000" dirty="0"/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/>
              <a:t>for (</a:t>
            </a:r>
            <a:r>
              <a:rPr lang="en-US" sz="2000" dirty="0" err="1"/>
              <a:t>int</a:t>
            </a:r>
            <a:r>
              <a:rPr lang="en-US" sz="2000" dirty="0"/>
              <a:t> i=1; i</a:t>
            </a:r>
            <a:r>
              <a:rPr lang="en-US" sz="2000" dirty="0" smtClean="0"/>
              <a:t>&lt;=</a:t>
            </a:r>
            <a:r>
              <a:rPr lang="en-US" sz="2000" dirty="0"/>
              <a:t>5</a:t>
            </a:r>
            <a:r>
              <a:rPr lang="en-US" sz="2000" dirty="0" smtClean="0"/>
              <a:t>0</a:t>
            </a:r>
            <a:r>
              <a:rPr lang="en-US" sz="2000" dirty="0"/>
              <a:t>; i</a:t>
            </a:r>
            <a:r>
              <a:rPr lang="en-US" sz="2000" dirty="0" smtClean="0"/>
              <a:t>++)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 smtClean="0"/>
              <a:t>{</a:t>
            </a:r>
            <a:endParaRPr lang="en-US" sz="2000" dirty="0"/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/>
              <a:t>	</a:t>
            </a:r>
            <a:r>
              <a:rPr lang="en-US" sz="2000" dirty="0" smtClean="0"/>
              <a:t>n= rand( ) % 6 </a:t>
            </a:r>
            <a:r>
              <a:rPr lang="en-US" sz="2000" dirty="0"/>
              <a:t>+ 1;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/>
              <a:t>	</a:t>
            </a:r>
            <a:r>
              <a:rPr lang="en-US" sz="2000" dirty="0" err="1" smtClean="0"/>
              <a:t>cout</a:t>
            </a:r>
            <a:r>
              <a:rPr lang="en-US" sz="2000" dirty="0" smtClean="0"/>
              <a:t> &lt;&lt;  n &lt;&lt;“ \t “;</a:t>
            </a:r>
            <a:endParaRPr lang="en-US" sz="2000" dirty="0"/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dirty="0"/>
              <a:t>}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77200" cy="608013"/>
          </a:xfrm>
          <a:noFill/>
          <a:ln/>
        </p:spPr>
        <p:txBody>
          <a:bodyPr/>
          <a:lstStyle/>
          <a:p>
            <a:pPr rtl="0"/>
            <a:r>
              <a:rPr lang="en-US" dirty="0"/>
              <a:t>Random Number </a:t>
            </a:r>
            <a:r>
              <a:rPr lang="en-US" dirty="0" smtClean="0"/>
              <a:t>Generation within range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321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914400"/>
            <a:ext cx="7772400" cy="5410200"/>
          </a:xfrm>
        </p:spPr>
        <p:txBody>
          <a:bodyPr>
            <a:noAutofit/>
          </a:bodyPr>
          <a:lstStyle/>
          <a:p>
            <a:pPr algn="l" rtl="0">
              <a:lnSpc>
                <a:spcPct val="80000"/>
              </a:lnSpc>
            </a:pPr>
            <a:r>
              <a:rPr lang="en-US" dirty="0" smtClean="0">
                <a:sym typeface="Wingdings" pitchFamily="2" charset="2"/>
              </a:rPr>
              <a:t>The  </a:t>
            </a:r>
            <a:r>
              <a:rPr lang="en-US" dirty="0">
                <a:sym typeface="Wingdings" pitchFamily="2" charset="2"/>
              </a:rPr>
              <a:t>rand( ) function </a:t>
            </a:r>
            <a:r>
              <a:rPr lang="en-US" dirty="0" smtClean="0">
                <a:sym typeface="Wingdings" pitchFamily="2" charset="2"/>
              </a:rPr>
              <a:t>generates </a:t>
            </a:r>
            <a:r>
              <a:rPr lang="en-US" dirty="0">
                <a:sym typeface="Wingdings" pitchFamily="2" charset="2"/>
              </a:rPr>
              <a:t>the same set of random numbers </a:t>
            </a:r>
            <a:r>
              <a:rPr lang="en-US" dirty="0" smtClean="0">
                <a:sym typeface="Wingdings" pitchFamily="2" charset="2"/>
              </a:rPr>
              <a:t>every </a:t>
            </a:r>
            <a:r>
              <a:rPr lang="en-US" dirty="0">
                <a:sym typeface="Wingdings" pitchFamily="2" charset="2"/>
              </a:rPr>
              <a:t>time </a:t>
            </a:r>
            <a:r>
              <a:rPr lang="en-US" dirty="0" smtClean="0">
                <a:sym typeface="Wingdings" pitchFamily="2" charset="2"/>
              </a:rPr>
              <a:t>you </a:t>
            </a:r>
            <a:r>
              <a:rPr lang="en-US" dirty="0">
                <a:sym typeface="Wingdings" pitchFamily="2" charset="2"/>
              </a:rPr>
              <a:t>run the </a:t>
            </a:r>
            <a:r>
              <a:rPr lang="en-US" dirty="0" smtClean="0">
                <a:sym typeface="Wingdings" pitchFamily="2" charset="2"/>
              </a:rPr>
              <a:t>program.</a:t>
            </a:r>
          </a:p>
          <a:p>
            <a:pPr marL="0" indent="0" algn="l" rtl="0">
              <a:lnSpc>
                <a:spcPct val="80000"/>
              </a:lnSpc>
              <a:buNone/>
            </a:pPr>
            <a:endParaRPr lang="en-US" dirty="0">
              <a:sym typeface="Wingdings" pitchFamily="2" charset="2"/>
            </a:endParaRPr>
          </a:p>
          <a:p>
            <a:pPr algn="l" rtl="0">
              <a:lnSpc>
                <a:spcPct val="80000"/>
              </a:lnSpc>
            </a:pPr>
            <a:r>
              <a:rPr lang="en-US" dirty="0">
                <a:sym typeface="Wingdings" pitchFamily="2" charset="2"/>
              </a:rPr>
              <a:t>To </a:t>
            </a:r>
            <a:r>
              <a:rPr lang="en-US" dirty="0" smtClean="0">
                <a:sym typeface="Wingdings" pitchFamily="2" charset="2"/>
              </a:rPr>
              <a:t>generate a set of random </a:t>
            </a:r>
            <a:r>
              <a:rPr lang="en-US" dirty="0">
                <a:sym typeface="Wingdings" pitchFamily="2" charset="2"/>
              </a:rPr>
              <a:t>numbers </a:t>
            </a:r>
            <a:r>
              <a:rPr lang="en-US" dirty="0" smtClean="0">
                <a:sym typeface="Wingdings" pitchFamily="2" charset="2"/>
              </a:rPr>
              <a:t>we can use a  random generator function called </a:t>
            </a:r>
            <a:r>
              <a:rPr lang="en-US" dirty="0" err="1" smtClean="0">
                <a:sym typeface="Wingdings" pitchFamily="2" charset="2"/>
              </a:rPr>
              <a:t>srand</a:t>
            </a:r>
            <a:r>
              <a:rPr lang="en-US" dirty="0" smtClean="0">
                <a:sym typeface="Wingdings" pitchFamily="2" charset="2"/>
              </a:rPr>
              <a:t> ( unsigned integer)</a:t>
            </a:r>
          </a:p>
          <a:p>
            <a:pPr marL="0" indent="0" algn="l" rtl="0">
              <a:lnSpc>
                <a:spcPct val="80000"/>
              </a:lnSpc>
              <a:buNone/>
            </a:pPr>
            <a:endParaRPr lang="en-US" dirty="0" smtClean="0">
              <a:sym typeface="Wingdings" pitchFamily="2" charset="2"/>
            </a:endParaRPr>
          </a:p>
          <a:p>
            <a:pPr algn="l" rtl="0">
              <a:lnSpc>
                <a:spcPct val="80000"/>
              </a:lnSpc>
            </a:pPr>
            <a:r>
              <a:rPr lang="en-US" dirty="0" smtClean="0"/>
              <a:t>Unsigned integer input is used as a seed. For the same seed we can generate same sequence of random number.</a:t>
            </a:r>
          </a:p>
          <a:p>
            <a:pPr marL="0" indent="0" algn="l" rtl="0">
              <a:lnSpc>
                <a:spcPct val="80000"/>
              </a:lnSpc>
              <a:buNone/>
            </a:pPr>
            <a:endParaRPr lang="en-US" dirty="0" smtClean="0"/>
          </a:p>
          <a:p>
            <a:pPr algn="l" rtl="0">
              <a:lnSpc>
                <a:spcPct val="80000"/>
              </a:lnSpc>
            </a:pPr>
            <a:r>
              <a:rPr lang="en-US" dirty="0" smtClean="0"/>
              <a:t> library </a:t>
            </a:r>
            <a:r>
              <a:rPr lang="en-US" dirty="0"/>
              <a:t>function </a:t>
            </a:r>
            <a:r>
              <a:rPr lang="en-US" dirty="0" err="1" smtClean="0"/>
              <a:t>srand</a:t>
            </a:r>
            <a:r>
              <a:rPr lang="en-US" dirty="0" smtClean="0"/>
              <a:t>(unsigned </a:t>
            </a:r>
            <a:r>
              <a:rPr lang="en-US" dirty="0"/>
              <a:t>integer); </a:t>
            </a:r>
            <a:r>
              <a:rPr lang="en-US" dirty="0" smtClean="0"/>
              <a:t>is defined in </a:t>
            </a:r>
            <a:r>
              <a:rPr lang="en-US" dirty="0"/>
              <a:t>a header file &lt;</a:t>
            </a:r>
            <a:r>
              <a:rPr lang="en-US" dirty="0" err="1" smtClean="0"/>
              <a:t>stdlib.h</a:t>
            </a:r>
            <a:r>
              <a:rPr lang="en-US" dirty="0" smtClean="0"/>
              <a:t>&gt;.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dirty="0" smtClean="0"/>
              <a:t> </a:t>
            </a:r>
          </a:p>
          <a:p>
            <a:pPr algn="l" rtl="0">
              <a:lnSpc>
                <a:spcPct val="80000"/>
              </a:lnSpc>
            </a:pPr>
            <a:r>
              <a:rPr lang="en-US" dirty="0" smtClean="0">
                <a:sym typeface="Wingdings" pitchFamily="2" charset="2"/>
              </a:rPr>
              <a:t>such random number are called pseudo random  numbers.</a:t>
            </a:r>
            <a:endParaRPr lang="en-US" dirty="0">
              <a:sym typeface="Wingdings" pitchFamily="2" charset="2"/>
            </a:endParaRP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endParaRPr lang="en-US" dirty="0">
              <a:solidFill>
                <a:srgbClr val="FF3300"/>
              </a:solidFill>
            </a:endParaRP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79450"/>
          </a:xfrm>
          <a:noFill/>
          <a:ln/>
        </p:spPr>
        <p:txBody>
          <a:bodyPr/>
          <a:lstStyle/>
          <a:p>
            <a:pPr rtl="0"/>
            <a:r>
              <a:rPr lang="en-US"/>
              <a:t>Random Number Generator</a:t>
            </a:r>
          </a:p>
        </p:txBody>
      </p:sp>
    </p:spTree>
    <p:extLst>
      <p:ext uri="{BB962C8B-B14F-4D97-AF65-F5344CB8AC3E}">
        <p14:creationId xmlns:p14="http://schemas.microsoft.com/office/powerpoint/2010/main" xmlns="" val="132581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981075"/>
            <a:ext cx="7772400" cy="5419725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#include&lt;</a:t>
            </a:r>
            <a:r>
              <a:rPr lang="en-US" dirty="0" err="1"/>
              <a:t>iostream.h</a:t>
            </a:r>
            <a:r>
              <a:rPr lang="en-US" dirty="0"/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#include&lt;</a:t>
            </a:r>
            <a:r>
              <a:rPr lang="en-US" dirty="0" err="1"/>
              <a:t>iomanip.h</a:t>
            </a:r>
            <a:r>
              <a:rPr lang="en-US" dirty="0"/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#include&lt;</a:t>
            </a:r>
            <a:r>
              <a:rPr lang="en-US" dirty="0" err="1"/>
              <a:t>stdlib.h</a:t>
            </a:r>
            <a:r>
              <a:rPr lang="en-US" dirty="0"/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 smtClean="0"/>
              <a:t>void </a:t>
            </a:r>
            <a:r>
              <a:rPr lang="en-US" dirty="0"/>
              <a:t>main()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i;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	unsigned </a:t>
            </a:r>
            <a:r>
              <a:rPr lang="en-US" dirty="0" err="1"/>
              <a:t>num</a:t>
            </a:r>
            <a:r>
              <a:rPr lang="en-US" dirty="0"/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	// </a:t>
            </a:r>
            <a:r>
              <a:rPr lang="en-US" dirty="0" smtClean="0"/>
              <a:t>Please enter </a:t>
            </a:r>
            <a:r>
              <a:rPr lang="en-US" dirty="0"/>
              <a:t>a different </a:t>
            </a:r>
            <a:r>
              <a:rPr lang="en-US" dirty="0" smtClean="0"/>
              <a:t>input </a:t>
            </a:r>
            <a:r>
              <a:rPr lang="en-US" dirty="0"/>
              <a:t>each time </a:t>
            </a:r>
            <a:r>
              <a:rPr lang="en-US" dirty="0" smtClean="0"/>
              <a:t> </a:t>
            </a:r>
            <a:endParaRPr lang="en-US" dirty="0"/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	</a:t>
            </a:r>
            <a:r>
              <a:rPr lang="en-US" dirty="0" err="1" smtClean="0"/>
              <a:t>cin</a:t>
            </a:r>
            <a:r>
              <a:rPr lang="en-US" dirty="0" smtClean="0"/>
              <a:t> &gt;&gt; </a:t>
            </a:r>
            <a:r>
              <a:rPr lang="en-US" dirty="0" err="1" smtClean="0"/>
              <a:t>num</a:t>
            </a:r>
            <a:r>
              <a:rPr lang="en-US" dirty="0"/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	</a:t>
            </a:r>
            <a:r>
              <a:rPr lang="en-US" dirty="0" err="1" smtClean="0"/>
              <a:t>srand</a:t>
            </a:r>
            <a:r>
              <a:rPr lang="en-US" dirty="0" smtClean="0"/>
              <a:t> (</a:t>
            </a:r>
            <a:r>
              <a:rPr lang="en-US" dirty="0" err="1"/>
              <a:t>num</a:t>
            </a:r>
            <a:r>
              <a:rPr lang="en-US" dirty="0" smtClean="0"/>
              <a:t>);		// randomize the generation</a:t>
            </a:r>
            <a:endParaRPr lang="en-US" dirty="0"/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	for(i=1; i&lt;=5; i++)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		</a:t>
            </a:r>
            <a:r>
              <a:rPr lang="en-US" dirty="0" err="1" smtClean="0"/>
              <a:t>cout</a:t>
            </a:r>
            <a:r>
              <a:rPr lang="en-US" dirty="0" smtClean="0"/>
              <a:t> &lt;&lt; </a:t>
            </a:r>
            <a:r>
              <a:rPr lang="en-US" dirty="0"/>
              <a:t>1+rand</a:t>
            </a:r>
            <a:r>
              <a:rPr lang="en-US" dirty="0" smtClean="0"/>
              <a:t>( )%</a:t>
            </a:r>
            <a:r>
              <a:rPr lang="en-US" dirty="0"/>
              <a:t>6</a:t>
            </a:r>
            <a:r>
              <a:rPr lang="en-US" dirty="0" smtClean="0"/>
              <a:t>;</a:t>
            </a:r>
            <a:endParaRPr lang="en-US" dirty="0"/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}</a:t>
            </a:r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79450"/>
          </a:xfrm>
          <a:noFill/>
          <a:ln/>
        </p:spPr>
        <p:txBody>
          <a:bodyPr/>
          <a:lstStyle/>
          <a:p>
            <a:pPr rtl="0"/>
            <a:r>
              <a:rPr lang="en-US"/>
              <a:t>Randomizing with </a:t>
            </a:r>
            <a:r>
              <a:rPr lang="en-US" b="1">
                <a:latin typeface="Courier New" pitchFamily="49" charset="0"/>
                <a:cs typeface="Courier New" pitchFamily="49" charset="0"/>
              </a:rPr>
              <a:t>srand</a:t>
            </a:r>
          </a:p>
        </p:txBody>
      </p:sp>
    </p:spTree>
    <p:extLst>
      <p:ext uri="{BB962C8B-B14F-4D97-AF65-F5344CB8AC3E}">
        <p14:creationId xmlns:p14="http://schemas.microsoft.com/office/powerpoint/2010/main" xmlns="" val="119875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838200"/>
            <a:ext cx="7772400" cy="396240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#</a:t>
            </a:r>
            <a:r>
              <a:rPr lang="en-US" dirty="0" smtClean="0"/>
              <a:t>include &lt;</a:t>
            </a:r>
            <a:r>
              <a:rPr lang="en-US" dirty="0" err="1"/>
              <a:t>iostream.h</a:t>
            </a:r>
            <a:r>
              <a:rPr lang="en-US" dirty="0"/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#</a:t>
            </a:r>
            <a:r>
              <a:rPr lang="en-US" dirty="0" smtClean="0"/>
              <a:t>include &lt;</a:t>
            </a:r>
            <a:r>
              <a:rPr lang="en-US" dirty="0" err="1"/>
              <a:t>iomanip.h</a:t>
            </a:r>
            <a:r>
              <a:rPr lang="en-US" dirty="0"/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#</a:t>
            </a:r>
            <a:r>
              <a:rPr lang="en-US" dirty="0" smtClean="0"/>
              <a:t>include &lt;</a:t>
            </a:r>
            <a:r>
              <a:rPr lang="en-US" dirty="0" err="1"/>
              <a:t>stdlib.h</a:t>
            </a:r>
            <a:r>
              <a:rPr lang="en-US" dirty="0"/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 smtClean="0"/>
              <a:t>void </a:t>
            </a:r>
            <a:r>
              <a:rPr lang="en-US" dirty="0"/>
              <a:t>main()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i;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>
                <a:solidFill>
                  <a:srgbClr val="FF3300"/>
                </a:solidFill>
              </a:rPr>
              <a:t>	</a:t>
            </a:r>
            <a:r>
              <a:rPr lang="en-US" dirty="0"/>
              <a:t>	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	for(i=1; i&lt;=5; i++)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		</a:t>
            </a:r>
            <a:r>
              <a:rPr lang="en-US" dirty="0" err="1" smtClean="0"/>
              <a:t>cout</a:t>
            </a:r>
            <a:r>
              <a:rPr lang="en-US" dirty="0"/>
              <a:t> </a:t>
            </a:r>
            <a:r>
              <a:rPr lang="en-US" dirty="0" smtClean="0"/>
              <a:t>&lt;&lt; </a:t>
            </a:r>
            <a:r>
              <a:rPr lang="en-US" dirty="0"/>
              <a:t>1+rand()%6</a:t>
            </a:r>
            <a:r>
              <a:rPr lang="en-US" dirty="0" smtClean="0"/>
              <a:t>;</a:t>
            </a:r>
            <a:endParaRPr lang="en-US" dirty="0"/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dirty="0"/>
              <a:t>}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title"/>
          </p:nvPr>
        </p:nvSpPr>
        <p:spPr>
          <a:xfrm>
            <a:off x="332436" y="152400"/>
            <a:ext cx="8659163" cy="762000"/>
          </a:xfrm>
          <a:noFill/>
          <a:ln/>
        </p:spPr>
        <p:txBody>
          <a:bodyPr>
            <a:normAutofit/>
          </a:bodyPr>
          <a:lstStyle/>
          <a:p>
            <a:pPr rtl="0"/>
            <a:r>
              <a:rPr lang="en-US" dirty="0" smtClean="0"/>
              <a:t>Random numbers without randomization</a:t>
            </a:r>
            <a:endParaRPr lang="en-US" dirty="0"/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4876800" y="5181600"/>
            <a:ext cx="3886200" cy="4318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rtl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Output for Multiple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Executions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611188" y="4916488"/>
            <a:ext cx="3924300" cy="18256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marL="457200" indent="-457200"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5  3  3  5  4  2</a:t>
            </a:r>
          </a:p>
          <a:p>
            <a:pPr marL="457200" indent="-457200"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5  3  3  5  4  2</a:t>
            </a:r>
          </a:p>
          <a:p>
            <a:pPr marL="457200" indent="-457200"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5  3  3  5  4  2</a:t>
            </a:r>
          </a:p>
          <a:p>
            <a:pPr marL="457200" indent="-457200" algn="l" rtl="0">
              <a:buFontTx/>
              <a:buAutoNum type="arabicPlain" startAt="5"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3  3  5  4  2</a:t>
            </a:r>
          </a:p>
          <a:p>
            <a:pPr marL="457200" indent="-457200" algn="l" rtl="0"/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824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0" grpId="0" animBg="1"/>
      <p:bldP spid="14234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05000"/>
            <a:ext cx="7772400" cy="1362075"/>
          </a:xfrm>
        </p:spPr>
        <p:txBody>
          <a:bodyPr>
            <a:noAutofit/>
          </a:bodyPr>
          <a:lstStyle/>
          <a:p>
            <a:pPr algn="ctr" rtl="0">
              <a:defRPr/>
            </a:pPr>
            <a:r>
              <a:rPr lang="en-US" sz="3200" b="0" dirty="0" smtClean="0"/>
              <a:t>Recursion</a:t>
            </a:r>
            <a:br>
              <a:rPr lang="en-US" sz="3200" b="0" dirty="0" smtClean="0"/>
            </a:br>
            <a:r>
              <a:rPr lang="en-US" sz="3200" b="0" dirty="0" smtClean="0"/>
              <a:t>and Recursive functions</a:t>
            </a:r>
            <a:endParaRPr lang="ur-PK" sz="3200" b="0" dirty="0"/>
          </a:p>
        </p:txBody>
      </p:sp>
    </p:spTree>
    <p:extLst>
      <p:ext uri="{BB962C8B-B14F-4D97-AF65-F5344CB8AC3E}">
        <p14:creationId xmlns:p14="http://schemas.microsoft.com/office/powerpoint/2010/main" xmlns="" val="376072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6858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Recursion and Recursive Functions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066800"/>
            <a:ext cx="7772400" cy="5410200"/>
          </a:xfrm>
        </p:spPr>
        <p:txBody>
          <a:bodyPr>
            <a:noAutofit/>
          </a:bodyPr>
          <a:lstStyle/>
          <a:p>
            <a:pPr algn="l" rtl="0"/>
            <a:r>
              <a:rPr lang="en-US" dirty="0" smtClean="0"/>
              <a:t>A procedure which calls back to itself is called a recursive procedure.</a:t>
            </a:r>
          </a:p>
          <a:p>
            <a:pPr marL="0" indent="0" algn="l" rtl="0">
              <a:buNone/>
            </a:pPr>
            <a:r>
              <a:rPr lang="en-US" dirty="0" smtClean="0"/>
              <a:t>	similarly</a:t>
            </a:r>
          </a:p>
          <a:p>
            <a:r>
              <a:rPr lang="en-US" dirty="0" smtClean="0"/>
              <a:t>If a function calls back to it self : is called recursive </a:t>
            </a:r>
            <a:r>
              <a:rPr lang="en-US" dirty="0"/>
              <a:t>function. C language allows this </a:t>
            </a:r>
            <a:r>
              <a:rPr lang="en-US" dirty="0" smtClean="0"/>
              <a:t>function calls which is not allowed by other languages like FORTRAN.</a:t>
            </a:r>
          </a:p>
          <a:p>
            <a:pPr algn="l" rtl="0"/>
            <a:r>
              <a:rPr lang="en-US" dirty="0" smtClean="0"/>
              <a:t>In order to understand this concept we need to know;</a:t>
            </a:r>
          </a:p>
          <a:p>
            <a:pPr algn="l" rtl="0"/>
            <a:r>
              <a:rPr lang="en-US" dirty="0" smtClean="0"/>
              <a:t>What happens when a function calls another function?</a:t>
            </a:r>
          </a:p>
          <a:p>
            <a:pPr marL="0" indent="0" algn="l" rtl="0">
              <a:buNone/>
            </a:pPr>
            <a:r>
              <a:rPr lang="en-US" dirty="0" smtClean="0"/>
              <a:t>	or</a:t>
            </a:r>
            <a:endParaRPr lang="en-US" dirty="0"/>
          </a:p>
          <a:p>
            <a:pPr algn="l" rtl="0"/>
            <a:r>
              <a:rPr lang="en-US" dirty="0" smtClean="0"/>
              <a:t>What happens when a function calls back to itself ? </a:t>
            </a:r>
          </a:p>
        </p:txBody>
      </p:sp>
    </p:spTree>
    <p:extLst>
      <p:ext uri="{BB962C8B-B14F-4D97-AF65-F5344CB8AC3E}">
        <p14:creationId xmlns:p14="http://schemas.microsoft.com/office/powerpoint/2010/main" xmlns="" val="114611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90600"/>
            <a:ext cx="1981200" cy="2895600"/>
          </a:xfrm>
        </p:spPr>
        <p:txBody>
          <a:bodyPr>
            <a:normAutofit lnSpcReduction="10000"/>
          </a:bodyPr>
          <a:lstStyle/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err="1" smtClean="0">
                <a:solidFill>
                  <a:schemeClr val="tx2"/>
                </a:solidFill>
              </a:rPr>
              <a:t>fun_a</a:t>
            </a:r>
            <a:r>
              <a:rPr lang="en-US" sz="2000" dirty="0" smtClean="0">
                <a:solidFill>
                  <a:schemeClr val="tx2"/>
                </a:solidFill>
              </a:rPr>
              <a:t>( )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{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100  --------- ;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110 ---------- ;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120 ---------- ;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130 </a:t>
            </a:r>
            <a:r>
              <a:rPr lang="en-US" sz="2000" dirty="0" err="1" smtClean="0">
                <a:solidFill>
                  <a:schemeClr val="tx2"/>
                </a:solidFill>
              </a:rPr>
              <a:t>fun_b</a:t>
            </a:r>
            <a:r>
              <a:rPr lang="en-US" sz="2000" dirty="0" smtClean="0">
                <a:solidFill>
                  <a:schemeClr val="tx2"/>
                </a:solidFill>
              </a:rPr>
              <a:t>( ) ;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140 ----------- ;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150 ----------- ;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160 return ( );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>
                <a:solidFill>
                  <a:schemeClr val="tx2"/>
                </a:solidFill>
              </a:rPr>
              <a:t>}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79450"/>
          </a:xfrm>
          <a:noFill/>
          <a:ln/>
        </p:spPr>
        <p:txBody>
          <a:bodyPr/>
          <a:lstStyle/>
          <a:p>
            <a:pPr rtl="0"/>
            <a:r>
              <a:rPr lang="en-US" dirty="0" smtClean="0"/>
              <a:t>Function calls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597727" y="914400"/>
            <a:ext cx="1981200" cy="2895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err="1" smtClean="0">
                <a:solidFill>
                  <a:schemeClr val="tx2"/>
                </a:solidFill>
              </a:rPr>
              <a:t>fun_b</a:t>
            </a:r>
            <a:r>
              <a:rPr lang="en-US" sz="2000" dirty="0" smtClean="0">
                <a:solidFill>
                  <a:schemeClr val="tx2"/>
                </a:solidFill>
              </a:rPr>
              <a:t>( )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{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2</a:t>
            </a:r>
            <a:r>
              <a:rPr lang="en-US" sz="2000" dirty="0" smtClean="0">
                <a:solidFill>
                  <a:schemeClr val="tx2"/>
                </a:solidFill>
              </a:rPr>
              <a:t>00  --------- 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chemeClr val="tx2"/>
                </a:solidFill>
              </a:rPr>
              <a:t>2</a:t>
            </a:r>
            <a:r>
              <a:rPr lang="en-US" sz="2000" dirty="0" smtClean="0">
                <a:solidFill>
                  <a:schemeClr val="tx2"/>
                </a:solidFill>
              </a:rPr>
              <a:t>10 </a:t>
            </a:r>
            <a:r>
              <a:rPr lang="en-US" sz="2000" dirty="0" err="1" smtClean="0">
                <a:solidFill>
                  <a:schemeClr val="tx2"/>
                </a:solidFill>
              </a:rPr>
              <a:t>fun_c</a:t>
            </a:r>
            <a:r>
              <a:rPr lang="en-US" sz="2000" dirty="0" smtClean="0">
                <a:solidFill>
                  <a:schemeClr val="tx2"/>
                </a:solidFill>
              </a:rPr>
              <a:t>( </a:t>
            </a:r>
            <a:r>
              <a:rPr lang="en-US" sz="2000" dirty="0">
                <a:solidFill>
                  <a:schemeClr val="tx2"/>
                </a:solidFill>
              </a:rPr>
              <a:t>) </a:t>
            </a:r>
            <a:r>
              <a:rPr lang="en-US" sz="2000" dirty="0" smtClean="0">
                <a:solidFill>
                  <a:schemeClr val="tx2"/>
                </a:solidFill>
              </a:rPr>
              <a:t>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2</a:t>
            </a:r>
            <a:r>
              <a:rPr lang="en-US" sz="2000" dirty="0" smtClean="0">
                <a:solidFill>
                  <a:schemeClr val="tx2"/>
                </a:solidFill>
              </a:rPr>
              <a:t>20 ----------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230 ----------;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2</a:t>
            </a:r>
            <a:r>
              <a:rPr lang="en-US" sz="2000" dirty="0" smtClean="0">
                <a:solidFill>
                  <a:schemeClr val="tx2"/>
                </a:solidFill>
              </a:rPr>
              <a:t>40 -----------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2</a:t>
            </a:r>
            <a:r>
              <a:rPr lang="en-US" sz="2000" dirty="0" smtClean="0">
                <a:solidFill>
                  <a:schemeClr val="tx2"/>
                </a:solidFill>
              </a:rPr>
              <a:t>50 -----------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2</a:t>
            </a:r>
            <a:r>
              <a:rPr lang="en-US" sz="2000" dirty="0" smtClean="0">
                <a:solidFill>
                  <a:schemeClr val="tx2"/>
                </a:solidFill>
              </a:rPr>
              <a:t>60 return ( );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}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495800" y="907472"/>
            <a:ext cx="1981200" cy="2895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err="1" smtClean="0">
                <a:solidFill>
                  <a:schemeClr val="tx2"/>
                </a:solidFill>
              </a:rPr>
              <a:t>fun_c</a:t>
            </a:r>
            <a:r>
              <a:rPr lang="en-US" sz="2000" dirty="0" smtClean="0">
                <a:solidFill>
                  <a:schemeClr val="tx2"/>
                </a:solidFill>
              </a:rPr>
              <a:t>( )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{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3</a:t>
            </a:r>
            <a:r>
              <a:rPr lang="en-US" sz="2000" dirty="0" smtClean="0">
                <a:solidFill>
                  <a:schemeClr val="tx2"/>
                </a:solidFill>
              </a:rPr>
              <a:t>00  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3</a:t>
            </a:r>
            <a:r>
              <a:rPr lang="en-US" sz="2000" dirty="0" smtClean="0">
                <a:solidFill>
                  <a:schemeClr val="tx2"/>
                </a:solidFill>
              </a:rPr>
              <a:t>10 ----------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3</a:t>
            </a:r>
            <a:r>
              <a:rPr lang="en-US" sz="2000" dirty="0" smtClean="0">
                <a:solidFill>
                  <a:schemeClr val="tx2"/>
                </a:solidFill>
              </a:rPr>
              <a:t>20 ----------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3</a:t>
            </a:r>
            <a:r>
              <a:rPr lang="en-US" sz="2000" dirty="0" smtClean="0">
                <a:solidFill>
                  <a:schemeClr val="tx2"/>
                </a:solidFill>
              </a:rPr>
              <a:t>30 ---------- 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chemeClr val="tx2"/>
                </a:solidFill>
              </a:rPr>
              <a:t>3</a:t>
            </a:r>
            <a:r>
              <a:rPr lang="en-US" sz="2000" dirty="0" smtClean="0">
                <a:solidFill>
                  <a:schemeClr val="tx2"/>
                </a:solidFill>
              </a:rPr>
              <a:t>40 </a:t>
            </a:r>
            <a:r>
              <a:rPr lang="en-US" sz="2000" dirty="0" err="1" smtClean="0">
                <a:solidFill>
                  <a:schemeClr val="tx2"/>
                </a:solidFill>
              </a:rPr>
              <a:t>fun_d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000" dirty="0">
                <a:solidFill>
                  <a:schemeClr val="tx2"/>
                </a:solidFill>
              </a:rPr>
              <a:t>)</a:t>
            </a:r>
            <a:r>
              <a:rPr lang="en-US" sz="2000" dirty="0" smtClean="0">
                <a:solidFill>
                  <a:schemeClr val="tx2"/>
                </a:solidFill>
              </a:rPr>
              <a:t>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3</a:t>
            </a:r>
            <a:r>
              <a:rPr lang="en-US" sz="2000" dirty="0" smtClean="0">
                <a:solidFill>
                  <a:schemeClr val="tx2"/>
                </a:solidFill>
              </a:rPr>
              <a:t>50 -----------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3</a:t>
            </a:r>
            <a:r>
              <a:rPr lang="en-US" sz="2000" dirty="0" smtClean="0">
                <a:solidFill>
                  <a:schemeClr val="tx2"/>
                </a:solidFill>
              </a:rPr>
              <a:t>60 return ( );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}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477000" y="914400"/>
            <a:ext cx="1981200" cy="2895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err="1" smtClean="0">
                <a:solidFill>
                  <a:schemeClr val="tx2"/>
                </a:solidFill>
              </a:rPr>
              <a:t>fun_d</a:t>
            </a:r>
            <a:r>
              <a:rPr lang="en-US" sz="2000" dirty="0" smtClean="0">
                <a:solidFill>
                  <a:schemeClr val="tx2"/>
                </a:solidFill>
              </a:rPr>
              <a:t>( )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{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4</a:t>
            </a:r>
            <a:r>
              <a:rPr lang="en-US" sz="2000" dirty="0" smtClean="0">
                <a:solidFill>
                  <a:schemeClr val="tx2"/>
                </a:solidFill>
              </a:rPr>
              <a:t>00  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4</a:t>
            </a:r>
            <a:r>
              <a:rPr lang="en-US" sz="2000" dirty="0" smtClean="0">
                <a:solidFill>
                  <a:schemeClr val="tx2"/>
                </a:solidFill>
              </a:rPr>
              <a:t>10 ----------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4</a:t>
            </a:r>
            <a:r>
              <a:rPr lang="en-US" sz="2000" dirty="0" smtClean="0">
                <a:solidFill>
                  <a:schemeClr val="tx2"/>
                </a:solidFill>
              </a:rPr>
              <a:t>20 ----------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4</a:t>
            </a:r>
            <a:r>
              <a:rPr lang="en-US" sz="2000" dirty="0" smtClean="0">
                <a:solidFill>
                  <a:schemeClr val="tx2"/>
                </a:solidFill>
              </a:rPr>
              <a:t>30 ----------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4</a:t>
            </a:r>
            <a:r>
              <a:rPr lang="en-US" sz="2000" dirty="0" smtClean="0">
                <a:solidFill>
                  <a:schemeClr val="tx2"/>
                </a:solidFill>
              </a:rPr>
              <a:t>40 ----------- ;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450 return ( );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}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3844636"/>
            <a:ext cx="701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What happens when:</a:t>
            </a:r>
          </a:p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fun_a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calls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fun_b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	 address 140 is saved</a:t>
            </a:r>
          </a:p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fun_b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calls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fun_c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	 address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220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saved</a:t>
            </a:r>
          </a:p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fun_c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calls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fun_d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	 address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350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saved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/>
              <a:t>		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6934200" y="3865417"/>
            <a:ext cx="914400" cy="1447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en-US" sz="2400" dirty="0" smtClean="0"/>
              <a:t>350</a:t>
            </a:r>
          </a:p>
          <a:p>
            <a:pPr algn="ctr"/>
            <a:r>
              <a:rPr lang="en-US" sz="2400" dirty="0" smtClean="0"/>
              <a:t>220</a:t>
            </a:r>
          </a:p>
          <a:p>
            <a:pPr algn="ctr"/>
            <a:r>
              <a:rPr lang="en-US" sz="2400" dirty="0" smtClean="0"/>
              <a:t>140</a:t>
            </a:r>
          </a:p>
        </p:txBody>
      </p:sp>
    </p:spTree>
    <p:extLst>
      <p:ext uri="{BB962C8B-B14F-4D97-AF65-F5344CB8AC3E}">
        <p14:creationId xmlns:p14="http://schemas.microsoft.com/office/powerpoint/2010/main" xmlns="" val="98563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90600"/>
            <a:ext cx="1981200" cy="2895600"/>
          </a:xfrm>
        </p:spPr>
        <p:txBody>
          <a:bodyPr>
            <a:normAutofit lnSpcReduction="10000"/>
          </a:bodyPr>
          <a:lstStyle/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err="1" smtClean="0">
                <a:solidFill>
                  <a:schemeClr val="tx2"/>
                </a:solidFill>
              </a:rPr>
              <a:t>fun_a</a:t>
            </a:r>
            <a:r>
              <a:rPr lang="en-US" sz="2000" dirty="0" smtClean="0">
                <a:solidFill>
                  <a:schemeClr val="tx2"/>
                </a:solidFill>
              </a:rPr>
              <a:t>( )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{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100  --------- ;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110 ---------- ;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120 ---------- ;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130 </a:t>
            </a:r>
            <a:r>
              <a:rPr lang="en-US" sz="2000" dirty="0" err="1" smtClean="0">
                <a:solidFill>
                  <a:schemeClr val="tx2"/>
                </a:solidFill>
              </a:rPr>
              <a:t>fun_b</a:t>
            </a:r>
            <a:r>
              <a:rPr lang="en-US" sz="2000" dirty="0" smtClean="0">
                <a:solidFill>
                  <a:schemeClr val="tx2"/>
                </a:solidFill>
              </a:rPr>
              <a:t>( ) ;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140 ----------- ;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150 ----------- ;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160 return ( );</a:t>
            </a:r>
          </a:p>
          <a:p>
            <a:pPr marL="0" indent="0" algn="l" rtl="0">
              <a:lnSpc>
                <a:spcPct val="80000"/>
              </a:lnSpc>
              <a:buNone/>
            </a:pPr>
            <a:r>
              <a:rPr lang="en-US" sz="2000" dirty="0">
                <a:solidFill>
                  <a:schemeClr val="tx2"/>
                </a:solidFill>
              </a:rPr>
              <a:t>}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79450"/>
          </a:xfrm>
          <a:noFill/>
          <a:ln/>
        </p:spPr>
        <p:txBody>
          <a:bodyPr/>
          <a:lstStyle/>
          <a:p>
            <a:pPr rtl="0"/>
            <a:r>
              <a:rPr lang="en-US" dirty="0" smtClean="0"/>
              <a:t>Function calls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597727" y="914400"/>
            <a:ext cx="1981200" cy="2895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err="1" smtClean="0">
                <a:solidFill>
                  <a:schemeClr val="tx2"/>
                </a:solidFill>
              </a:rPr>
              <a:t>fun_b</a:t>
            </a:r>
            <a:r>
              <a:rPr lang="en-US" sz="2000" dirty="0" smtClean="0">
                <a:solidFill>
                  <a:schemeClr val="tx2"/>
                </a:solidFill>
              </a:rPr>
              <a:t>( )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{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2</a:t>
            </a:r>
            <a:r>
              <a:rPr lang="en-US" sz="2000" dirty="0" smtClean="0">
                <a:solidFill>
                  <a:schemeClr val="tx2"/>
                </a:solidFill>
              </a:rPr>
              <a:t>00  --------- 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chemeClr val="tx2"/>
                </a:solidFill>
              </a:rPr>
              <a:t>2</a:t>
            </a:r>
            <a:r>
              <a:rPr lang="en-US" sz="2000" dirty="0" smtClean="0">
                <a:solidFill>
                  <a:schemeClr val="tx2"/>
                </a:solidFill>
              </a:rPr>
              <a:t>10 </a:t>
            </a:r>
            <a:r>
              <a:rPr lang="en-US" sz="2000" dirty="0" err="1" smtClean="0">
                <a:solidFill>
                  <a:schemeClr val="tx2"/>
                </a:solidFill>
              </a:rPr>
              <a:t>fun_c</a:t>
            </a:r>
            <a:r>
              <a:rPr lang="en-US" sz="2000" dirty="0" smtClean="0">
                <a:solidFill>
                  <a:schemeClr val="tx2"/>
                </a:solidFill>
              </a:rPr>
              <a:t>( </a:t>
            </a:r>
            <a:r>
              <a:rPr lang="en-US" sz="2000" dirty="0">
                <a:solidFill>
                  <a:schemeClr val="tx2"/>
                </a:solidFill>
              </a:rPr>
              <a:t>) </a:t>
            </a:r>
            <a:r>
              <a:rPr lang="en-US" sz="2000" dirty="0" smtClean="0">
                <a:solidFill>
                  <a:schemeClr val="tx2"/>
                </a:solidFill>
              </a:rPr>
              <a:t>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2</a:t>
            </a:r>
            <a:r>
              <a:rPr lang="en-US" sz="2000" dirty="0" smtClean="0">
                <a:solidFill>
                  <a:schemeClr val="tx2"/>
                </a:solidFill>
              </a:rPr>
              <a:t>20 ----------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230 ----------;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2</a:t>
            </a:r>
            <a:r>
              <a:rPr lang="en-US" sz="2000" dirty="0" smtClean="0">
                <a:solidFill>
                  <a:schemeClr val="tx2"/>
                </a:solidFill>
              </a:rPr>
              <a:t>40 -----------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2</a:t>
            </a:r>
            <a:r>
              <a:rPr lang="en-US" sz="2000" dirty="0" smtClean="0">
                <a:solidFill>
                  <a:schemeClr val="tx2"/>
                </a:solidFill>
              </a:rPr>
              <a:t>50 -----------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2</a:t>
            </a:r>
            <a:r>
              <a:rPr lang="en-US" sz="2000" dirty="0" smtClean="0">
                <a:solidFill>
                  <a:schemeClr val="tx2"/>
                </a:solidFill>
              </a:rPr>
              <a:t>60 return ( );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}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495800" y="907472"/>
            <a:ext cx="1981200" cy="2895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err="1" smtClean="0">
                <a:solidFill>
                  <a:schemeClr val="tx2"/>
                </a:solidFill>
              </a:rPr>
              <a:t>fun_c</a:t>
            </a:r>
            <a:r>
              <a:rPr lang="en-US" sz="2000" dirty="0" smtClean="0">
                <a:solidFill>
                  <a:schemeClr val="tx2"/>
                </a:solidFill>
              </a:rPr>
              <a:t>( )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{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3</a:t>
            </a:r>
            <a:r>
              <a:rPr lang="en-US" sz="2000" dirty="0" smtClean="0">
                <a:solidFill>
                  <a:schemeClr val="tx2"/>
                </a:solidFill>
              </a:rPr>
              <a:t>00  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3</a:t>
            </a:r>
            <a:r>
              <a:rPr lang="en-US" sz="2000" dirty="0" smtClean="0">
                <a:solidFill>
                  <a:schemeClr val="tx2"/>
                </a:solidFill>
              </a:rPr>
              <a:t>10 ----------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3</a:t>
            </a:r>
            <a:r>
              <a:rPr lang="en-US" sz="2000" dirty="0" smtClean="0">
                <a:solidFill>
                  <a:schemeClr val="tx2"/>
                </a:solidFill>
              </a:rPr>
              <a:t>20 ----------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3</a:t>
            </a:r>
            <a:r>
              <a:rPr lang="en-US" sz="2000" dirty="0" smtClean="0">
                <a:solidFill>
                  <a:schemeClr val="tx2"/>
                </a:solidFill>
              </a:rPr>
              <a:t>30 ---------- 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solidFill>
                  <a:schemeClr val="tx2"/>
                </a:solidFill>
              </a:rPr>
              <a:t>3</a:t>
            </a:r>
            <a:r>
              <a:rPr lang="en-US" sz="2000" dirty="0" smtClean="0">
                <a:solidFill>
                  <a:schemeClr val="tx2"/>
                </a:solidFill>
              </a:rPr>
              <a:t>40 </a:t>
            </a:r>
            <a:r>
              <a:rPr lang="en-US" sz="2000" dirty="0" err="1" smtClean="0">
                <a:solidFill>
                  <a:schemeClr val="tx2"/>
                </a:solidFill>
              </a:rPr>
              <a:t>fun_d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000" dirty="0">
                <a:solidFill>
                  <a:schemeClr val="tx2"/>
                </a:solidFill>
              </a:rPr>
              <a:t>)</a:t>
            </a:r>
            <a:r>
              <a:rPr lang="en-US" sz="2000" dirty="0" smtClean="0">
                <a:solidFill>
                  <a:schemeClr val="tx2"/>
                </a:solidFill>
              </a:rPr>
              <a:t>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3</a:t>
            </a:r>
            <a:r>
              <a:rPr lang="en-US" sz="2000" dirty="0" smtClean="0">
                <a:solidFill>
                  <a:schemeClr val="tx2"/>
                </a:solidFill>
              </a:rPr>
              <a:t>50 -----------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3</a:t>
            </a:r>
            <a:r>
              <a:rPr lang="en-US" sz="2000" dirty="0" smtClean="0">
                <a:solidFill>
                  <a:schemeClr val="tx2"/>
                </a:solidFill>
              </a:rPr>
              <a:t>60 return ( );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}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407727" y="692726"/>
            <a:ext cx="1981200" cy="2895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err="1" smtClean="0">
                <a:solidFill>
                  <a:schemeClr val="tx2"/>
                </a:solidFill>
              </a:rPr>
              <a:t>fun_d</a:t>
            </a:r>
            <a:r>
              <a:rPr lang="en-US" sz="2000" dirty="0" smtClean="0">
                <a:solidFill>
                  <a:schemeClr val="tx2"/>
                </a:solidFill>
              </a:rPr>
              <a:t>( )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{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4</a:t>
            </a:r>
            <a:r>
              <a:rPr lang="en-US" sz="2000" dirty="0" smtClean="0">
                <a:solidFill>
                  <a:schemeClr val="tx2"/>
                </a:solidFill>
              </a:rPr>
              <a:t>00  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4</a:t>
            </a:r>
            <a:r>
              <a:rPr lang="en-US" sz="2000" dirty="0" smtClean="0">
                <a:solidFill>
                  <a:schemeClr val="tx2"/>
                </a:solidFill>
              </a:rPr>
              <a:t>10 ----------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4</a:t>
            </a:r>
            <a:r>
              <a:rPr lang="en-US" sz="2000" dirty="0" smtClean="0">
                <a:solidFill>
                  <a:schemeClr val="tx2"/>
                </a:solidFill>
              </a:rPr>
              <a:t>20 ----------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4</a:t>
            </a:r>
            <a:r>
              <a:rPr lang="en-US" sz="2000" dirty="0" smtClean="0">
                <a:solidFill>
                  <a:schemeClr val="tx2"/>
                </a:solidFill>
              </a:rPr>
              <a:t>30 ----------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>
                <a:solidFill>
                  <a:schemeClr val="tx2"/>
                </a:solidFill>
              </a:rPr>
              <a:t>4</a:t>
            </a:r>
            <a:r>
              <a:rPr lang="en-US" sz="2000" dirty="0" smtClean="0">
                <a:solidFill>
                  <a:schemeClr val="tx2"/>
                </a:solidFill>
              </a:rPr>
              <a:t>40 ----------- ; 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450 return ( );</a:t>
            </a:r>
          </a:p>
          <a:p>
            <a:pPr marL="0" indent="0">
              <a:lnSpc>
                <a:spcPct val="80000"/>
              </a:lnSpc>
              <a:buFont typeface="Arial" pitchFamily="34" charset="0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}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3879270"/>
            <a:ext cx="76962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What happens when: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fun_d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returns	 address 350 is recovered control transfers to 350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fun_c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returns	 address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220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recovered control transfers 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220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fun_b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returns	 address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140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recovered control transfers 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140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/>
              <a:t>		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8229600" y="3893122"/>
            <a:ext cx="685800" cy="1447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en-US" sz="2400" dirty="0" smtClean="0"/>
              <a:t>350</a:t>
            </a:r>
          </a:p>
          <a:p>
            <a:pPr algn="ctr"/>
            <a:r>
              <a:rPr lang="en-US" sz="2400" dirty="0" smtClean="0"/>
              <a:t>220</a:t>
            </a:r>
          </a:p>
          <a:p>
            <a:pPr algn="ctr"/>
            <a:r>
              <a:rPr lang="en-US" sz="2400" dirty="0" smtClean="0"/>
              <a:t>140</a:t>
            </a:r>
          </a:p>
        </p:txBody>
      </p:sp>
    </p:spTree>
    <p:extLst>
      <p:ext uri="{BB962C8B-B14F-4D97-AF65-F5344CB8AC3E}">
        <p14:creationId xmlns:p14="http://schemas.microsoft.com/office/powerpoint/2010/main" xmlns="" val="108052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 Of recursion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1"/>
            <a:ext cx="8229600" cy="4038600"/>
          </a:xfrm>
        </p:spPr>
        <p:txBody>
          <a:bodyPr>
            <a:normAutofit lnSpcReduction="10000"/>
          </a:bodyPr>
          <a:lstStyle/>
          <a:p>
            <a:pPr algn="l" rtl="0">
              <a:lnSpc>
                <a:spcPct val="90000"/>
              </a:lnSpc>
            </a:pPr>
            <a:r>
              <a:rPr lang="en-US" dirty="0"/>
              <a:t>A recursive function </a:t>
            </a:r>
            <a:r>
              <a:rPr lang="en-US" dirty="0" smtClean="0"/>
              <a:t>calls back to it self.</a:t>
            </a:r>
          </a:p>
          <a:p>
            <a:pPr marL="0" indent="0" algn="l" rtl="0">
              <a:lnSpc>
                <a:spcPct val="90000"/>
              </a:lnSpc>
              <a:buNone/>
            </a:pPr>
            <a:endParaRPr lang="en-US" dirty="0"/>
          </a:p>
          <a:p>
            <a:pPr algn="l" rtl="0">
              <a:lnSpc>
                <a:spcPct val="90000"/>
              </a:lnSpc>
            </a:pPr>
            <a:r>
              <a:rPr lang="en-US" dirty="0" smtClean="0"/>
              <a:t>To avoid indefinite call back </a:t>
            </a:r>
            <a:r>
              <a:rPr lang="en-US" dirty="0"/>
              <a:t>t</a:t>
            </a:r>
            <a:r>
              <a:rPr lang="en-US" dirty="0" smtClean="0"/>
              <a:t>here exists a criteria called base criteria or </a:t>
            </a:r>
            <a:r>
              <a:rPr lang="en-US" dirty="0"/>
              <a:t>so-called </a:t>
            </a:r>
            <a:r>
              <a:rPr lang="en-US" dirty="0" smtClean="0"/>
              <a:t>base-case at which function does not call back to it self.</a:t>
            </a:r>
          </a:p>
          <a:p>
            <a:pPr marL="0" indent="0" algn="l" rtl="0">
              <a:lnSpc>
                <a:spcPct val="90000"/>
              </a:lnSpc>
              <a:buNone/>
            </a:pPr>
            <a:endParaRPr lang="en-US" dirty="0"/>
          </a:p>
          <a:p>
            <a:pPr algn="l" rtl="0">
              <a:lnSpc>
                <a:spcPct val="90000"/>
              </a:lnSpc>
            </a:pPr>
            <a:r>
              <a:rPr lang="en-US" dirty="0"/>
              <a:t>Thus if the function </a:t>
            </a:r>
            <a:r>
              <a:rPr lang="en-US" dirty="0" smtClean="0"/>
              <a:t>is called </a:t>
            </a:r>
            <a:r>
              <a:rPr lang="en-US" dirty="0"/>
              <a:t>with a base-case, it simply returns a result. </a:t>
            </a:r>
            <a:endParaRPr lang="en-US" dirty="0" smtClean="0"/>
          </a:p>
          <a:p>
            <a:pPr marL="0" indent="0" algn="l" rtl="0">
              <a:lnSpc>
                <a:spcPct val="90000"/>
              </a:lnSpc>
              <a:buNone/>
            </a:pPr>
            <a:endParaRPr lang="en-US" dirty="0" smtClean="0"/>
          </a:p>
          <a:p>
            <a:pPr algn="l" rtl="0">
              <a:lnSpc>
                <a:spcPct val="90000"/>
              </a:lnSpc>
            </a:pPr>
            <a:r>
              <a:rPr lang="en-US" dirty="0" smtClean="0"/>
              <a:t>Ever time function calls back to itself it is closer to basic criteria/ base case. (closer to the solution)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836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0738"/>
          </a:xfrm>
        </p:spPr>
        <p:txBody>
          <a:bodyPr/>
          <a:lstStyle/>
          <a:p>
            <a:r>
              <a:rPr lang="en-US" sz="3600"/>
              <a:t>Concept Of recursion (cont.)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7772400" cy="5005388"/>
          </a:xfrm>
        </p:spPr>
        <p:txBody>
          <a:bodyPr>
            <a:noAutofit/>
          </a:bodyPr>
          <a:lstStyle/>
          <a:p>
            <a:pPr algn="l" rtl="0">
              <a:lnSpc>
                <a:spcPct val="90000"/>
              </a:lnSpc>
            </a:pPr>
            <a:r>
              <a:rPr lang="en-US" dirty="0"/>
              <a:t>Thus the function launches (calls) a fresh copy of itself to work on the smaller problem –this is related as a Recursive-call/recursive step.</a:t>
            </a:r>
          </a:p>
          <a:p>
            <a:pPr algn="l" rtl="0">
              <a:lnSpc>
                <a:spcPct val="90000"/>
              </a:lnSpc>
            </a:pPr>
            <a:endParaRPr lang="en-US" dirty="0"/>
          </a:p>
          <a:p>
            <a:pPr algn="l" rtl="0">
              <a:lnSpc>
                <a:spcPct val="90000"/>
              </a:lnSpc>
            </a:pPr>
            <a:r>
              <a:rPr lang="en-US" dirty="0"/>
              <a:t>The function keeps dividing each new sub problem into two conceptual pieces until eventually terminates after converging on the base-case.</a:t>
            </a:r>
          </a:p>
          <a:p>
            <a:pPr algn="l" rtl="0">
              <a:lnSpc>
                <a:spcPct val="90000"/>
              </a:lnSpc>
            </a:pPr>
            <a:endParaRPr lang="en-US" dirty="0"/>
          </a:p>
          <a:p>
            <a:pPr algn="l" rtl="0">
              <a:lnSpc>
                <a:spcPct val="90000"/>
              </a:lnSpc>
            </a:pPr>
            <a:r>
              <a:rPr lang="en-US" dirty="0"/>
              <a:t>The function thus recognize the base-case and returns a result to the previous copy of the way up the line until original call of the function returns the final result to main.</a:t>
            </a:r>
          </a:p>
        </p:txBody>
      </p:sp>
    </p:spTree>
    <p:extLst>
      <p:ext uri="{BB962C8B-B14F-4D97-AF65-F5344CB8AC3E}">
        <p14:creationId xmlns:p14="http://schemas.microsoft.com/office/powerpoint/2010/main" xmlns="" val="109326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>
            <a:normAutofit fontScale="90000"/>
          </a:bodyPr>
          <a:lstStyle/>
          <a:p>
            <a:pPr rtl="0"/>
            <a:r>
              <a:rPr lang="en-US" sz="3600"/>
              <a:t>Finding Factorial Recursively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066800"/>
            <a:ext cx="7772400" cy="5486400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z="2800" dirty="0"/>
              <a:t> 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762000" y="1371600"/>
            <a:ext cx="1295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5!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1371600" y="182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1143000" y="2362200"/>
            <a:ext cx="1447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5*4!</a:t>
            </a: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>
            <a:off x="2438400" y="2819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1447800" y="3352800"/>
            <a:ext cx="1524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4*3!</a:t>
            </a: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1905000" y="4191000"/>
            <a:ext cx="17526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3*2!</a:t>
            </a:r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>
            <a:off x="2895600" y="3810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>
            <a:off x="3581400" y="4648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2590800" y="5105400"/>
            <a:ext cx="1295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2*1!</a:t>
            </a:r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>
            <a:off x="3733800" y="5638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5" name="Rectangle 15"/>
          <p:cNvSpPr>
            <a:spLocks noChangeArrowheads="1"/>
          </p:cNvSpPr>
          <p:nvPr/>
        </p:nvSpPr>
        <p:spPr bwMode="auto">
          <a:xfrm>
            <a:off x="2743200" y="6096000"/>
            <a:ext cx="1295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1*0!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4381500" y="1524000"/>
            <a:ext cx="1295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5!</a:t>
            </a:r>
          </a:p>
        </p:txBody>
      </p:sp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4762500" y="2514600"/>
            <a:ext cx="1447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5*4!</a:t>
            </a:r>
          </a:p>
        </p:txBody>
      </p:sp>
      <p:sp>
        <p:nvSpPr>
          <p:cNvPr id="30738" name="Rectangle 18"/>
          <p:cNvSpPr>
            <a:spLocks noChangeArrowheads="1"/>
          </p:cNvSpPr>
          <p:nvPr/>
        </p:nvSpPr>
        <p:spPr bwMode="auto">
          <a:xfrm>
            <a:off x="5067300" y="3505200"/>
            <a:ext cx="1524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4*3!</a:t>
            </a:r>
          </a:p>
        </p:txBody>
      </p:sp>
      <p:sp>
        <p:nvSpPr>
          <p:cNvPr id="30739" name="Rectangle 19"/>
          <p:cNvSpPr>
            <a:spLocks noChangeArrowheads="1"/>
          </p:cNvSpPr>
          <p:nvPr/>
        </p:nvSpPr>
        <p:spPr bwMode="auto">
          <a:xfrm>
            <a:off x="5524500" y="4343400"/>
            <a:ext cx="17526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3*2!</a:t>
            </a:r>
          </a:p>
        </p:txBody>
      </p:sp>
      <p:sp>
        <p:nvSpPr>
          <p:cNvPr id="30740" name="Rectangle 20"/>
          <p:cNvSpPr>
            <a:spLocks noChangeArrowheads="1"/>
          </p:cNvSpPr>
          <p:nvPr/>
        </p:nvSpPr>
        <p:spPr bwMode="auto">
          <a:xfrm>
            <a:off x="6210300" y="5257800"/>
            <a:ext cx="1295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2*1!</a:t>
            </a:r>
          </a:p>
        </p:txBody>
      </p:sp>
      <p:sp>
        <p:nvSpPr>
          <p:cNvPr id="30741" name="Rectangle 21"/>
          <p:cNvSpPr>
            <a:spLocks noChangeArrowheads="1"/>
          </p:cNvSpPr>
          <p:nvPr/>
        </p:nvSpPr>
        <p:spPr bwMode="auto">
          <a:xfrm>
            <a:off x="6362700" y="6248400"/>
            <a:ext cx="1295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1*0!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2" name="Line 22"/>
          <p:cNvSpPr>
            <a:spLocks noChangeShapeType="1"/>
          </p:cNvSpPr>
          <p:nvPr/>
        </p:nvSpPr>
        <p:spPr bwMode="auto">
          <a:xfrm flipV="1">
            <a:off x="7315200" y="5791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3" name="Line 23"/>
          <p:cNvSpPr>
            <a:spLocks noChangeShapeType="1"/>
          </p:cNvSpPr>
          <p:nvPr/>
        </p:nvSpPr>
        <p:spPr bwMode="auto">
          <a:xfrm flipV="1">
            <a:off x="6629400" y="4648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4" name="Line 24"/>
          <p:cNvSpPr>
            <a:spLocks noChangeShapeType="1"/>
          </p:cNvSpPr>
          <p:nvPr/>
        </p:nvSpPr>
        <p:spPr bwMode="auto">
          <a:xfrm flipV="1">
            <a:off x="6019800" y="3962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5" name="Line 25"/>
          <p:cNvSpPr>
            <a:spLocks noChangeShapeType="1"/>
          </p:cNvSpPr>
          <p:nvPr/>
        </p:nvSpPr>
        <p:spPr bwMode="auto">
          <a:xfrm flipV="1">
            <a:off x="5638800" y="2895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6" name="Line 26"/>
          <p:cNvSpPr>
            <a:spLocks noChangeShapeType="1"/>
          </p:cNvSpPr>
          <p:nvPr/>
        </p:nvSpPr>
        <p:spPr bwMode="auto">
          <a:xfrm flipV="1">
            <a:off x="5257800" y="1981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7" name="Rectangle 27"/>
          <p:cNvSpPr>
            <a:spLocks noChangeArrowheads="1"/>
          </p:cNvSpPr>
          <p:nvPr/>
        </p:nvSpPr>
        <p:spPr bwMode="auto">
          <a:xfrm>
            <a:off x="5791200" y="1524000"/>
            <a:ext cx="25146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Final value=120</a:t>
            </a:r>
          </a:p>
        </p:txBody>
      </p:sp>
      <p:sp>
        <p:nvSpPr>
          <p:cNvPr id="30748" name="Rectangle 28"/>
          <p:cNvSpPr>
            <a:spLocks noChangeArrowheads="1"/>
          </p:cNvSpPr>
          <p:nvPr/>
        </p:nvSpPr>
        <p:spPr bwMode="auto">
          <a:xfrm>
            <a:off x="7772400" y="5867400"/>
            <a:ext cx="1066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 sz="240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30749" name="Rectangle 29"/>
          <p:cNvSpPr>
            <a:spLocks noChangeArrowheads="1"/>
          </p:cNvSpPr>
          <p:nvPr/>
        </p:nvSpPr>
        <p:spPr bwMode="auto">
          <a:xfrm>
            <a:off x="6781800" y="4876800"/>
            <a:ext cx="23622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>
                <a:latin typeface="Times New Roman" pitchFamily="18" charset="0"/>
                <a:cs typeface="Times New Roman" pitchFamily="18" charset="0"/>
              </a:rPr>
              <a:t>2!=2*1=2 returned</a:t>
            </a:r>
          </a:p>
        </p:txBody>
      </p:sp>
      <p:sp>
        <p:nvSpPr>
          <p:cNvPr id="30750" name="Rectangle 30"/>
          <p:cNvSpPr>
            <a:spLocks noChangeArrowheads="1"/>
          </p:cNvSpPr>
          <p:nvPr/>
        </p:nvSpPr>
        <p:spPr bwMode="auto">
          <a:xfrm>
            <a:off x="6477000" y="3962400"/>
            <a:ext cx="23622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>
                <a:latin typeface="Times New Roman" pitchFamily="18" charset="0"/>
                <a:cs typeface="Times New Roman" pitchFamily="18" charset="0"/>
              </a:rPr>
              <a:t>3!=3*2=6 returned</a:t>
            </a:r>
          </a:p>
        </p:txBody>
      </p:sp>
      <p:sp>
        <p:nvSpPr>
          <p:cNvPr id="30751" name="Rectangle 31"/>
          <p:cNvSpPr>
            <a:spLocks noChangeArrowheads="1"/>
          </p:cNvSpPr>
          <p:nvPr/>
        </p:nvSpPr>
        <p:spPr bwMode="auto">
          <a:xfrm>
            <a:off x="5867400" y="3124200"/>
            <a:ext cx="23622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>
                <a:latin typeface="Times New Roman" pitchFamily="18" charset="0"/>
                <a:cs typeface="Times New Roman" pitchFamily="18" charset="0"/>
              </a:rPr>
              <a:t>4!=4*6=24 returned</a:t>
            </a:r>
          </a:p>
        </p:txBody>
      </p:sp>
      <p:sp>
        <p:nvSpPr>
          <p:cNvPr id="30752" name="Rectangle 32"/>
          <p:cNvSpPr>
            <a:spLocks noChangeArrowheads="1"/>
          </p:cNvSpPr>
          <p:nvPr/>
        </p:nvSpPr>
        <p:spPr bwMode="auto">
          <a:xfrm>
            <a:off x="5486400" y="2133600"/>
            <a:ext cx="23622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>
                <a:latin typeface="Times New Roman" pitchFamily="18" charset="0"/>
                <a:cs typeface="Times New Roman" pitchFamily="18" charset="0"/>
              </a:rPr>
              <a:t>5!=5*24=120  returned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98015" y="6091535"/>
            <a:ext cx="888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0! = 1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58817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 animBg="1"/>
      <p:bldP spid="30727" grpId="0" animBg="1"/>
      <p:bldP spid="30728" grpId="0" animBg="1"/>
      <p:bldP spid="30729" grpId="0" animBg="1"/>
      <p:bldP spid="30730" grpId="0" animBg="1"/>
      <p:bldP spid="30731" grpId="0" animBg="1"/>
      <p:bldP spid="30732" grpId="0" animBg="1"/>
      <p:bldP spid="30733" grpId="0" animBg="1"/>
      <p:bldP spid="30734" grpId="0" animBg="1"/>
      <p:bldP spid="30735" grpId="0" animBg="1"/>
      <p:bldP spid="30736" grpId="0" animBg="1"/>
      <p:bldP spid="30737" grpId="0" animBg="1"/>
      <p:bldP spid="30738" grpId="0" animBg="1"/>
      <p:bldP spid="30739" grpId="0" animBg="1"/>
      <p:bldP spid="30740" grpId="0" animBg="1"/>
      <p:bldP spid="30741" grpId="0" animBg="1"/>
      <p:bldP spid="30742" grpId="0" animBg="1"/>
      <p:bldP spid="30743" grpId="0" animBg="1"/>
      <p:bldP spid="30744" grpId="0" animBg="1"/>
      <p:bldP spid="30745" grpId="0" animBg="1"/>
      <p:bldP spid="30746" grpId="0" animBg="1"/>
      <p:bldP spid="30747" grpId="0" animBg="1"/>
      <p:bldP spid="30748" grpId="0" animBg="1"/>
      <p:bldP spid="30749" grpId="0" animBg="1"/>
      <p:bldP spid="30750" grpId="0" animBg="1"/>
      <p:bldP spid="30751" grpId="0" animBg="1"/>
      <p:bldP spid="3075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196975"/>
            <a:ext cx="7772400" cy="5111750"/>
          </a:xfrm>
          <a:solidFill>
            <a:schemeClr val="bg1"/>
          </a:solidFill>
        </p:spPr>
        <p:txBody>
          <a:bodyPr/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//Recursive factorial Function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#include&lt;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iostream.h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#include&lt;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iomonip.h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unsigned lion factorial(unsigned long);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//prototype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&lt;&lt;“enter a positive integer:”;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&gt;&gt;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&lt;&lt;“factorial=“&lt;&lt;factorial(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unsigned long factorial(unsigned long n)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if ( n &lt;= 1)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//the base case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return  1;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else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return n * factorial (n - 1);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  <a:noFill/>
          <a:ln/>
        </p:spPr>
        <p:txBody>
          <a:bodyPr/>
          <a:lstStyle/>
          <a:p>
            <a:pPr rtl="0"/>
            <a:r>
              <a:rPr lang="en-US" dirty="0"/>
              <a:t>Finding Factorial Recursively</a:t>
            </a:r>
          </a:p>
        </p:txBody>
      </p:sp>
    </p:spTree>
    <p:extLst>
      <p:ext uri="{BB962C8B-B14F-4D97-AF65-F5344CB8AC3E}">
        <p14:creationId xmlns:p14="http://schemas.microsoft.com/office/powerpoint/2010/main" xmlns="" val="28246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65018" y="768298"/>
            <a:ext cx="7772400" cy="227970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unsigned 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long factorial(unsigned long n)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if ( n &lt;= 1) </a:t>
            </a:r>
            <a:r>
              <a:rPr lang="en-US" sz="18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//the base case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	return  1;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else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1200 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return n * factorial (n - 1);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09600"/>
          </a:xfrm>
          <a:noFill/>
          <a:ln/>
        </p:spPr>
        <p:txBody>
          <a:bodyPr/>
          <a:lstStyle/>
          <a:p>
            <a:pPr rtl="0"/>
            <a:r>
              <a:rPr lang="en-US" dirty="0"/>
              <a:t>Finding Factorial Recursively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1164" y="2667000"/>
            <a:ext cx="7010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What happens when: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actorial (5)	is called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n=5, factorial (4) , is called address 1200 is saved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n=4,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factorial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(3)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is called address 1200 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saved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n=3,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factorial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(2)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is called address 1200 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saved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n=2,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factorial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(1)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is called address 1200 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saved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n=1,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factorial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(0)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is called address 1200 is saved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/>
              <a:t>		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8108373" y="3582382"/>
            <a:ext cx="852054" cy="1981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en-US" sz="2400" dirty="0" smtClean="0"/>
              <a:t>1200</a:t>
            </a:r>
            <a:endParaRPr lang="en-US" sz="2400" dirty="0"/>
          </a:p>
          <a:p>
            <a:pPr algn="ctr"/>
            <a:r>
              <a:rPr lang="en-US" sz="2400" dirty="0" smtClean="0"/>
              <a:t>1200</a:t>
            </a:r>
          </a:p>
          <a:p>
            <a:pPr algn="ctr"/>
            <a:r>
              <a:rPr lang="en-US" sz="2400" dirty="0" smtClean="0"/>
              <a:t>1200</a:t>
            </a:r>
          </a:p>
          <a:p>
            <a:pPr algn="ctr"/>
            <a:r>
              <a:rPr lang="en-US" sz="2400" dirty="0" smtClean="0"/>
              <a:t>1200</a:t>
            </a:r>
          </a:p>
          <a:p>
            <a:pPr algn="ctr"/>
            <a:r>
              <a:rPr lang="en-US" sz="2400" dirty="0" smtClean="0"/>
              <a:t>1200</a:t>
            </a:r>
          </a:p>
        </p:txBody>
      </p:sp>
    </p:spTree>
    <p:extLst>
      <p:ext uri="{BB962C8B-B14F-4D97-AF65-F5344CB8AC3E}">
        <p14:creationId xmlns:p14="http://schemas.microsoft.com/office/powerpoint/2010/main" xmlns="" val="253567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65018" y="768298"/>
            <a:ext cx="7772400" cy="227970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unsigned 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long factorial(unsigned long n)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if ( n &lt;= 1) </a:t>
            </a:r>
            <a:r>
              <a:rPr lang="en-US" sz="18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//the base case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	return  1;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else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1200 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	return n * factorial (n - 1);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09600"/>
          </a:xfrm>
          <a:noFill/>
          <a:ln/>
        </p:spPr>
        <p:txBody>
          <a:bodyPr/>
          <a:lstStyle/>
          <a:p>
            <a:pPr rtl="0"/>
            <a:r>
              <a:rPr lang="en-US" dirty="0"/>
              <a:t>Finding Factorial Recursively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1164" y="2895600"/>
            <a:ext cx="70104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What happens when: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actorial (0)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returns 1, address 1200 executes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n=1, 1X 1, returns  1, address  1200 executes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n=2, 2X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1, returns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2,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address  1200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executes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n=3, 3X 2,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returns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6,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address  1200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executes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n=4, 4X 6,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returns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24,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address  1200 executes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n=5, 5X 25,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returns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120 to the main function </a:t>
            </a:r>
            <a:r>
              <a:rPr lang="en-US" sz="2000" dirty="0" smtClean="0"/>
              <a:t>		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7682346" y="3429000"/>
            <a:ext cx="852054" cy="1981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en-US" sz="2400" dirty="0" smtClean="0"/>
              <a:t>1200</a:t>
            </a:r>
            <a:endParaRPr lang="en-US" sz="2400" dirty="0"/>
          </a:p>
          <a:p>
            <a:pPr algn="ctr"/>
            <a:r>
              <a:rPr lang="en-US" sz="2400" dirty="0" smtClean="0"/>
              <a:t>1200</a:t>
            </a:r>
          </a:p>
          <a:p>
            <a:pPr algn="ctr"/>
            <a:r>
              <a:rPr lang="en-US" sz="2400" dirty="0" smtClean="0"/>
              <a:t>1200</a:t>
            </a:r>
          </a:p>
          <a:p>
            <a:pPr algn="ctr"/>
            <a:r>
              <a:rPr lang="en-US" sz="2400" dirty="0" smtClean="0"/>
              <a:t>1200</a:t>
            </a:r>
          </a:p>
          <a:p>
            <a:pPr algn="ctr"/>
            <a:r>
              <a:rPr lang="en-US" sz="2400" dirty="0" smtClean="0"/>
              <a:t>1200</a:t>
            </a:r>
          </a:p>
        </p:txBody>
      </p:sp>
    </p:spTree>
    <p:extLst>
      <p:ext uri="{BB962C8B-B14F-4D97-AF65-F5344CB8AC3E}">
        <p14:creationId xmlns:p14="http://schemas.microsoft.com/office/powerpoint/2010/main" xmlns="" val="86679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735FD-A6D1-4BF9-ADAE-7DAA126AADDA}" type="slidenum">
              <a:rPr lang="en-US"/>
              <a:pPr/>
              <a:t>42</a:t>
            </a:fld>
            <a:endParaRPr lang="en-US"/>
          </a:p>
        </p:txBody>
      </p:sp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Recursion Base Case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base case corresponds to a case in which you know the answer (the function returns the value immediately), or can easily compute the answer.</a:t>
            </a:r>
          </a:p>
          <a:p>
            <a:r>
              <a:rPr lang="en-US"/>
              <a:t>If you don’t have a base case you can’t use recursion! (and you probably don’t understand the problem).</a:t>
            </a:r>
          </a:p>
        </p:txBody>
      </p:sp>
    </p:spTree>
    <p:extLst>
      <p:ext uri="{BB962C8B-B14F-4D97-AF65-F5344CB8AC3E}">
        <p14:creationId xmlns:p14="http://schemas.microsoft.com/office/powerpoint/2010/main" xmlns="" val="340564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5D77F-027C-4614-823F-76782502703B}" type="slidenum">
              <a:rPr lang="en-US"/>
              <a:pPr/>
              <a:t>43</a:t>
            </a:fld>
            <a:endParaRPr lang="en-US"/>
          </a:p>
        </p:txBody>
      </p:sp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/>
              <a:t>Recursion is a favorite test topic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7772400" cy="4876800"/>
          </a:xfrm>
        </p:spPr>
        <p:txBody>
          <a:bodyPr/>
          <a:lstStyle/>
          <a:p>
            <a:r>
              <a:rPr lang="en-US"/>
              <a:t>Write a recursive C++ function that computes the area of an </a:t>
            </a:r>
            <a:r>
              <a:rPr lang="en-US" b="1"/>
              <a:t>nxn</a:t>
            </a:r>
            <a:r>
              <a:rPr lang="en-US"/>
              <a:t> square.</a:t>
            </a:r>
          </a:p>
        </p:txBody>
      </p:sp>
      <p:grpSp>
        <p:nvGrpSpPr>
          <p:cNvPr id="141335" name="Group 23"/>
          <p:cNvGrpSpPr>
            <a:grpSpLocks/>
          </p:cNvGrpSpPr>
          <p:nvPr/>
        </p:nvGrpSpPr>
        <p:grpSpPr bwMode="auto">
          <a:xfrm>
            <a:off x="838200" y="2514600"/>
            <a:ext cx="3276600" cy="3352800"/>
            <a:chOff x="816" y="1584"/>
            <a:chExt cx="2064" cy="2112"/>
          </a:xfrm>
        </p:grpSpPr>
        <p:sp>
          <p:nvSpPr>
            <p:cNvPr id="141316" name="Rectangle 4"/>
            <p:cNvSpPr>
              <a:spLocks noChangeArrowheads="1"/>
            </p:cNvSpPr>
            <p:nvPr/>
          </p:nvSpPr>
          <p:spPr bwMode="auto">
            <a:xfrm>
              <a:off x="816" y="2016"/>
              <a:ext cx="1680" cy="1680"/>
            </a:xfrm>
            <a:prstGeom prst="rect">
              <a:avLst/>
            </a:prstGeom>
            <a:solidFill>
              <a:srgbClr val="EAEAEA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317" name="Rectangle 5"/>
            <p:cNvSpPr>
              <a:spLocks noChangeArrowheads="1"/>
            </p:cNvSpPr>
            <p:nvPr/>
          </p:nvSpPr>
          <p:spPr bwMode="auto">
            <a:xfrm>
              <a:off x="816" y="2352"/>
              <a:ext cx="1344" cy="1344"/>
            </a:xfrm>
            <a:prstGeom prst="rect">
              <a:avLst/>
            </a:prstGeom>
            <a:solidFill>
              <a:srgbClr val="DDDDDD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320" name="Rectangle 8"/>
            <p:cNvSpPr>
              <a:spLocks noChangeArrowheads="1"/>
            </p:cNvSpPr>
            <p:nvPr/>
          </p:nvSpPr>
          <p:spPr bwMode="auto">
            <a:xfrm>
              <a:off x="816" y="2688"/>
              <a:ext cx="1008" cy="1008"/>
            </a:xfrm>
            <a:prstGeom prst="rect">
              <a:avLst/>
            </a:prstGeom>
            <a:solidFill>
              <a:srgbClr val="B2B2B2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322" name="Rectangle 10"/>
            <p:cNvSpPr>
              <a:spLocks noChangeArrowheads="1"/>
            </p:cNvSpPr>
            <p:nvPr/>
          </p:nvSpPr>
          <p:spPr bwMode="auto">
            <a:xfrm>
              <a:off x="816" y="3024"/>
              <a:ext cx="672" cy="672"/>
            </a:xfrm>
            <a:prstGeom prst="rect">
              <a:avLst/>
            </a:prstGeom>
            <a:solidFill>
              <a:srgbClr val="808080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324" name="Rectangle 12"/>
            <p:cNvSpPr>
              <a:spLocks noChangeArrowheads="1"/>
            </p:cNvSpPr>
            <p:nvPr/>
          </p:nvSpPr>
          <p:spPr bwMode="auto">
            <a:xfrm>
              <a:off x="816" y="3360"/>
              <a:ext cx="336" cy="336"/>
            </a:xfrm>
            <a:prstGeom prst="rect">
              <a:avLst/>
            </a:prstGeom>
            <a:solidFill>
              <a:srgbClr val="4D4D4D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327" name="Line 15"/>
            <p:cNvSpPr>
              <a:spLocks noChangeShapeType="1"/>
            </p:cNvSpPr>
            <p:nvPr/>
          </p:nvSpPr>
          <p:spPr bwMode="auto">
            <a:xfrm>
              <a:off x="2736" y="2016"/>
              <a:ext cx="0" cy="16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26" name="Text Box 14"/>
            <p:cNvSpPr txBox="1">
              <a:spLocks noChangeArrowheads="1"/>
            </p:cNvSpPr>
            <p:nvPr/>
          </p:nvSpPr>
          <p:spPr bwMode="auto">
            <a:xfrm>
              <a:off x="2592" y="2640"/>
              <a:ext cx="270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b="1">
                  <a:latin typeface="Courier New" pitchFamily="49" charset="0"/>
                </a:rPr>
                <a:t>n</a:t>
              </a:r>
            </a:p>
          </p:txBody>
        </p:sp>
        <p:sp>
          <p:nvSpPr>
            <p:cNvPr id="141328" name="Line 16"/>
            <p:cNvSpPr>
              <a:spLocks noChangeShapeType="1"/>
            </p:cNvSpPr>
            <p:nvPr/>
          </p:nvSpPr>
          <p:spPr bwMode="auto">
            <a:xfrm>
              <a:off x="2592" y="2016"/>
              <a:ext cx="2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29" name="Line 17"/>
            <p:cNvSpPr>
              <a:spLocks noChangeShapeType="1"/>
            </p:cNvSpPr>
            <p:nvPr/>
          </p:nvSpPr>
          <p:spPr bwMode="auto">
            <a:xfrm>
              <a:off x="2592" y="3696"/>
              <a:ext cx="2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30" name="Line 18"/>
            <p:cNvSpPr>
              <a:spLocks noChangeShapeType="1"/>
            </p:cNvSpPr>
            <p:nvPr/>
          </p:nvSpPr>
          <p:spPr bwMode="auto">
            <a:xfrm>
              <a:off x="816" y="1776"/>
              <a:ext cx="16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31" name="Text Box 19"/>
            <p:cNvSpPr txBox="1">
              <a:spLocks noChangeArrowheads="1"/>
            </p:cNvSpPr>
            <p:nvPr/>
          </p:nvSpPr>
          <p:spPr bwMode="auto">
            <a:xfrm>
              <a:off x="1488" y="1584"/>
              <a:ext cx="270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b="1">
                  <a:latin typeface="Courier New" pitchFamily="49" charset="0"/>
                </a:rPr>
                <a:t>n</a:t>
              </a:r>
            </a:p>
          </p:txBody>
        </p:sp>
        <p:sp>
          <p:nvSpPr>
            <p:cNvPr id="141333" name="Line 21"/>
            <p:cNvSpPr>
              <a:spLocks noChangeShapeType="1"/>
            </p:cNvSpPr>
            <p:nvPr/>
          </p:nvSpPr>
          <p:spPr bwMode="auto">
            <a:xfrm rot="-5400000">
              <a:off x="2352" y="1776"/>
              <a:ext cx="2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334" name="Line 22"/>
            <p:cNvSpPr>
              <a:spLocks noChangeShapeType="1"/>
            </p:cNvSpPr>
            <p:nvPr/>
          </p:nvSpPr>
          <p:spPr bwMode="auto">
            <a:xfrm rot="-5400000">
              <a:off x="672" y="1776"/>
              <a:ext cx="2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1336" name="Text Box 24"/>
          <p:cNvSpPr txBox="1">
            <a:spLocks noChangeArrowheads="1"/>
          </p:cNvSpPr>
          <p:nvPr/>
        </p:nvSpPr>
        <p:spPr bwMode="auto">
          <a:xfrm>
            <a:off x="4648200" y="3005138"/>
            <a:ext cx="4360863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latin typeface="Helvetica" pitchFamily="34" charset="0"/>
              </a:rPr>
              <a:t>Base case:</a:t>
            </a:r>
          </a:p>
          <a:p>
            <a:r>
              <a:rPr lang="en-US" b="1">
                <a:latin typeface="Helvetica" pitchFamily="34" charset="0"/>
              </a:rPr>
              <a:t>	n=1 area=1</a:t>
            </a:r>
          </a:p>
          <a:p>
            <a:endParaRPr lang="en-US" b="1">
              <a:latin typeface="Helvetica" pitchFamily="34" charset="0"/>
            </a:endParaRPr>
          </a:p>
          <a:p>
            <a:r>
              <a:rPr lang="en-US" b="1">
                <a:latin typeface="Helvetica" pitchFamily="34" charset="0"/>
              </a:rPr>
              <a:t>Recursive Step:</a:t>
            </a:r>
          </a:p>
          <a:p>
            <a:r>
              <a:rPr lang="en-US" b="1">
                <a:latin typeface="Helvetica" pitchFamily="34" charset="0"/>
              </a:rPr>
              <a:t>	area = n+n-1+area(n-1)</a:t>
            </a:r>
          </a:p>
        </p:txBody>
      </p:sp>
    </p:spTree>
    <p:extLst>
      <p:ext uri="{BB962C8B-B14F-4D97-AF65-F5344CB8AC3E}">
        <p14:creationId xmlns:p14="http://schemas.microsoft.com/office/powerpoint/2010/main" xmlns="" val="353364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1F0F-516D-4B12-95F2-A6C12E0DE012}" type="slidenum">
              <a:rPr lang="en-US"/>
              <a:pPr/>
              <a:t>44</a:t>
            </a:fld>
            <a:endParaRPr lang="en-US"/>
          </a:p>
        </p:txBody>
      </p:sp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area function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820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int area( int n) {</a:t>
            </a:r>
          </a:p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	if (n == 1)</a:t>
            </a:r>
          </a:p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		return(1);</a:t>
            </a:r>
          </a:p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	else</a:t>
            </a:r>
          </a:p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		return( n + n - 1 + area(n-1) );</a:t>
            </a:r>
          </a:p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}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xmlns="" val="219600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05000"/>
            <a:ext cx="7772400" cy="1362075"/>
          </a:xfrm>
        </p:spPr>
        <p:txBody>
          <a:bodyPr>
            <a:noAutofit/>
          </a:bodyPr>
          <a:lstStyle/>
          <a:p>
            <a:pPr algn="ctr" rtl="0">
              <a:defRPr/>
            </a:pPr>
            <a:r>
              <a:rPr lang="en-US" sz="3200" b="0" dirty="0" smtClean="0"/>
              <a:t>Exercises</a:t>
            </a:r>
            <a:br>
              <a:rPr lang="en-US" sz="3200" b="0" dirty="0" smtClean="0"/>
            </a:br>
            <a:r>
              <a:rPr lang="en-US" sz="3200" b="0" dirty="0" smtClean="0"/>
              <a:t>Recursive functions</a:t>
            </a:r>
            <a:endParaRPr lang="ur-PK" sz="3200" b="0" dirty="0"/>
          </a:p>
        </p:txBody>
      </p:sp>
    </p:spTree>
    <p:extLst>
      <p:ext uri="{BB962C8B-B14F-4D97-AF65-F5344CB8AC3E}">
        <p14:creationId xmlns:p14="http://schemas.microsoft.com/office/powerpoint/2010/main" xmlns="" val="59867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0" y="914400"/>
            <a:ext cx="81153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isprime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, </a:t>
            </a:r>
            <a:r>
              <a:rPr lang="en-US" dirty="0" err="1"/>
              <a:t>int</a:t>
            </a:r>
            <a:r>
              <a:rPr lang="en-US" dirty="0"/>
              <a:t> = 2); //prototype</a:t>
            </a:r>
          </a:p>
          <a:p>
            <a:r>
              <a:rPr lang="en-US" dirty="0" err="1"/>
              <a:t>int</a:t>
            </a:r>
            <a:r>
              <a:rPr lang="en-US" dirty="0"/>
              <a:t> main</a:t>
            </a:r>
            <a:r>
              <a:rPr lang="en-US" dirty="0" smtClean="0"/>
              <a:t>() {</a:t>
            </a:r>
            <a:endParaRPr lang="en-US" dirty="0"/>
          </a:p>
          <a:p>
            <a:r>
              <a:rPr lang="en-US" dirty="0" smtClean="0"/>
              <a:t> 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/>
              <a:t>num</a:t>
            </a:r>
            <a:r>
              <a:rPr lang="en-US" dirty="0"/>
              <a:t>;</a:t>
            </a:r>
          </a:p>
          <a:p>
            <a:r>
              <a:rPr lang="pt-BR" dirty="0" smtClean="0"/>
              <a:t>    cout</a:t>
            </a:r>
            <a:r>
              <a:rPr lang="pt-BR" dirty="0"/>
              <a:t>&lt;&lt;" \n enter a positive integer:\n";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cin</a:t>
            </a:r>
            <a:r>
              <a:rPr lang="en-US" dirty="0"/>
              <a:t>&gt;&gt;</a:t>
            </a:r>
            <a:r>
              <a:rPr lang="en-US" dirty="0" err="1"/>
              <a:t>num</a:t>
            </a:r>
            <a:r>
              <a:rPr lang="en-US" dirty="0"/>
              <a:t>;</a:t>
            </a:r>
          </a:p>
          <a:p>
            <a:r>
              <a:rPr lang="en-US" dirty="0" smtClean="0"/>
              <a:t>   if </a:t>
            </a:r>
            <a:r>
              <a:rPr lang="en-US" dirty="0"/>
              <a:t>(</a:t>
            </a:r>
            <a:r>
              <a:rPr lang="en-US" dirty="0" err="1"/>
              <a:t>isprime</a:t>
            </a:r>
            <a:r>
              <a:rPr lang="en-US" dirty="0"/>
              <a:t>(</a:t>
            </a:r>
            <a:r>
              <a:rPr lang="en-US" dirty="0" err="1"/>
              <a:t>num</a:t>
            </a:r>
            <a:r>
              <a:rPr lang="en-US" dirty="0"/>
              <a:t>))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</a:t>
            </a:r>
            <a:r>
              <a:rPr lang="en-US" dirty="0"/>
              <a:t>&lt;&lt; </a:t>
            </a:r>
            <a:r>
              <a:rPr lang="en-US" dirty="0" err="1"/>
              <a:t>num</a:t>
            </a:r>
            <a:r>
              <a:rPr lang="en-US" dirty="0"/>
              <a:t> &lt;&lt; " is a prime number\n";</a:t>
            </a:r>
          </a:p>
          <a:p>
            <a:r>
              <a:rPr lang="en-US" dirty="0" smtClean="0"/>
              <a:t>   else</a:t>
            </a:r>
            <a:endParaRPr lang="en-US" dirty="0"/>
          </a:p>
          <a:p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</a:t>
            </a:r>
            <a:r>
              <a:rPr lang="en-US" dirty="0"/>
              <a:t>&lt;&lt; "Not a Prime Number\n";</a:t>
            </a:r>
          </a:p>
          <a:p>
            <a:r>
              <a:rPr lang="en-US" dirty="0" smtClean="0"/>
              <a:t>    system </a:t>
            </a:r>
            <a:r>
              <a:rPr lang="en-US" dirty="0"/>
              <a:t>("pause");</a:t>
            </a:r>
          </a:p>
          <a:p>
            <a:r>
              <a:rPr lang="en-US" dirty="0" smtClean="0"/>
              <a:t>    return </a:t>
            </a:r>
            <a:r>
              <a:rPr lang="en-US" dirty="0"/>
              <a:t>0;</a:t>
            </a:r>
          </a:p>
          <a:p>
            <a:r>
              <a:rPr lang="en-US" dirty="0"/>
              <a:t>}</a:t>
            </a:r>
          </a:p>
          <a:p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isprime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p, </a:t>
            </a:r>
            <a:r>
              <a:rPr lang="en-US" dirty="0" err="1"/>
              <a:t>int</a:t>
            </a:r>
            <a:r>
              <a:rPr lang="en-US" dirty="0"/>
              <a:t> i</a:t>
            </a:r>
            <a:r>
              <a:rPr lang="en-US" dirty="0" smtClean="0"/>
              <a:t>) {</a:t>
            </a:r>
            <a:endParaRPr lang="en-US" dirty="0"/>
          </a:p>
          <a:p>
            <a:r>
              <a:rPr lang="en-US" dirty="0" smtClean="0"/>
              <a:t>	if </a:t>
            </a:r>
            <a:r>
              <a:rPr lang="en-US" dirty="0"/>
              <a:t>(i==p) </a:t>
            </a:r>
            <a:r>
              <a:rPr lang="en-US" dirty="0" smtClean="0"/>
              <a:t>			//</a:t>
            </a:r>
            <a:r>
              <a:rPr lang="en-US" dirty="0"/>
              <a:t>or better  if (i*i&gt;p) return 1;</a:t>
            </a:r>
          </a:p>
          <a:p>
            <a:r>
              <a:rPr lang="en-US" dirty="0" smtClean="0"/>
              <a:t>	      return </a:t>
            </a:r>
            <a:r>
              <a:rPr lang="en-US" dirty="0"/>
              <a:t>1</a:t>
            </a:r>
            <a:r>
              <a:rPr lang="en-US" dirty="0" smtClean="0"/>
              <a:t>;</a:t>
            </a:r>
          </a:p>
          <a:p>
            <a:r>
              <a:rPr lang="en-US" dirty="0"/>
              <a:t>	</a:t>
            </a:r>
            <a:r>
              <a:rPr lang="en-US" dirty="0" smtClean="0"/>
              <a:t>if </a:t>
            </a:r>
            <a:r>
              <a:rPr lang="en-US" dirty="0"/>
              <a:t>(</a:t>
            </a:r>
            <a:r>
              <a:rPr lang="en-US" dirty="0" err="1"/>
              <a:t>p%i</a:t>
            </a:r>
            <a:r>
              <a:rPr lang="en-US" dirty="0"/>
              <a:t> == 0</a:t>
            </a:r>
            <a:r>
              <a:rPr lang="en-US" dirty="0" smtClean="0"/>
              <a:t>)</a:t>
            </a:r>
          </a:p>
          <a:p>
            <a:r>
              <a:rPr lang="en-US" dirty="0"/>
              <a:t>	</a:t>
            </a:r>
            <a:r>
              <a:rPr lang="en-US" dirty="0" smtClean="0"/>
              <a:t>       </a:t>
            </a:r>
            <a:r>
              <a:rPr lang="en-US" dirty="0"/>
              <a:t>return 0;</a:t>
            </a:r>
          </a:p>
          <a:p>
            <a:r>
              <a:rPr lang="en-US" dirty="0" smtClean="0"/>
              <a:t>	else	</a:t>
            </a:r>
          </a:p>
          <a:p>
            <a:r>
              <a:rPr lang="en-US" dirty="0"/>
              <a:t>	</a:t>
            </a:r>
            <a:r>
              <a:rPr lang="en-US" dirty="0" smtClean="0"/>
              <a:t>return </a:t>
            </a:r>
            <a:r>
              <a:rPr lang="en-US" dirty="0" err="1"/>
              <a:t>isprime</a:t>
            </a:r>
            <a:r>
              <a:rPr lang="en-US" dirty="0"/>
              <a:t> (p, i+1);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233363"/>
            <a:ext cx="7772400" cy="681038"/>
          </a:xfrm>
        </p:spPr>
        <p:txBody>
          <a:bodyPr>
            <a:noAutofit/>
          </a:bodyPr>
          <a:lstStyle/>
          <a:p>
            <a:pPr rtl="0">
              <a:defRPr/>
            </a:pPr>
            <a:r>
              <a:rPr lang="en-US" sz="3200" b="0" dirty="0" smtClean="0"/>
              <a:t/>
            </a:r>
            <a:br>
              <a:rPr lang="en-US" sz="3200" b="0" dirty="0" smtClean="0"/>
            </a:br>
            <a:endParaRPr lang="ur-PK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1371600" y="228600"/>
            <a:ext cx="37553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Example of Recursion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460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1924</Words>
  <Application>Microsoft Office PowerPoint</Application>
  <PresentationFormat>On-screen Show (4:3)</PresentationFormat>
  <Paragraphs>545</Paragraphs>
  <Slides>46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48" baseType="lpstr">
      <vt:lpstr>Office Theme</vt:lpstr>
      <vt:lpstr>Custom Design</vt:lpstr>
      <vt:lpstr>CSC141- Introduction to Computer Programming </vt:lpstr>
      <vt:lpstr>FUNCTIONS:  A Quick Revision</vt:lpstr>
      <vt:lpstr>Functions </vt:lpstr>
      <vt:lpstr>Function Syntax</vt:lpstr>
      <vt:lpstr>Functions</vt:lpstr>
      <vt:lpstr>Functions</vt:lpstr>
      <vt:lpstr>Eliminating the Declaration</vt:lpstr>
      <vt:lpstr>Passing Arguments to Function</vt:lpstr>
      <vt:lpstr>Passing Constant as an Arguments</vt:lpstr>
      <vt:lpstr>Passing Variables as an Arguments</vt:lpstr>
      <vt:lpstr>Returning Values From</vt:lpstr>
      <vt:lpstr>Calling by Reference Arguments</vt:lpstr>
      <vt:lpstr>Call-by-value vs. Call-by-reference</vt:lpstr>
      <vt:lpstr>References</vt:lpstr>
      <vt:lpstr>Reference Arguments</vt:lpstr>
      <vt:lpstr>Reference Arguments</vt:lpstr>
      <vt:lpstr>Reference Arguments</vt:lpstr>
      <vt:lpstr>Reference Variable Declarations</vt:lpstr>
      <vt:lpstr>Example</vt:lpstr>
      <vt:lpstr>Reference Parameters</vt:lpstr>
      <vt:lpstr>Useful Reference Example</vt:lpstr>
      <vt:lpstr>Calling by Default Arguments</vt:lpstr>
      <vt:lpstr>Default Arguments</vt:lpstr>
      <vt:lpstr>Default arguments example</vt:lpstr>
      <vt:lpstr>Example Calling Math Library Function</vt:lpstr>
      <vt:lpstr>rand( ) a Library function for the generation of random numbers</vt:lpstr>
      <vt:lpstr>rand( ) a Library function for the generation of random numbers</vt:lpstr>
      <vt:lpstr>Random Number Generation within range</vt:lpstr>
      <vt:lpstr>Random Number Generator</vt:lpstr>
      <vt:lpstr>Randomizing with srand</vt:lpstr>
      <vt:lpstr>Random numbers without randomization</vt:lpstr>
      <vt:lpstr>Recursion and Recursive functions</vt:lpstr>
      <vt:lpstr>Recursion and Recursive Functions</vt:lpstr>
      <vt:lpstr>Function calls</vt:lpstr>
      <vt:lpstr>Function calls</vt:lpstr>
      <vt:lpstr>Concept Of recursion</vt:lpstr>
      <vt:lpstr>Concept Of recursion (cont.)</vt:lpstr>
      <vt:lpstr>Finding Factorial Recursively</vt:lpstr>
      <vt:lpstr>Finding Factorial Recursively</vt:lpstr>
      <vt:lpstr>Finding Factorial Recursively</vt:lpstr>
      <vt:lpstr>Finding Factorial Recursively</vt:lpstr>
      <vt:lpstr>Recursion Base Case</vt:lpstr>
      <vt:lpstr>Recursion is a favorite test topic</vt:lpstr>
      <vt:lpstr>Recursive area function</vt:lpstr>
      <vt:lpstr>Exercises Recursive functions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NTS</cp:lastModifiedBy>
  <cp:revision>56</cp:revision>
  <dcterms:created xsi:type="dcterms:W3CDTF">2012-05-27T17:03:21Z</dcterms:created>
  <dcterms:modified xsi:type="dcterms:W3CDTF">2012-06-02T10:29:31Z</dcterms:modified>
</cp:coreProperties>
</file>