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1" r:id="rId2"/>
    <p:sldId id="349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48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03BD6-428E-4AEE-927A-B6C2B4DD8DD1}" type="datetimeFigureOut">
              <a:rPr lang="en-US" smtClean="0"/>
              <a:pPr/>
              <a:t>6/29/2012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9B2CC-991A-4C09-8CC4-495C381197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329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DC3D1-6FBC-42B0-91ED-CB19156247E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252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8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>
                <a:solidFill>
                  <a:srgbClr val="0000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6324600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150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526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578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7947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05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361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0120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081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62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00440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4032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/>
            <a:r>
              <a:rPr lang="en-US" sz="2000" u="sng">
                <a:latin typeface="AvantGarde" pitchFamily="34" charset="0"/>
              </a:rPr>
              <a:t>Outline</a:t>
            </a:r>
          </a:p>
        </p:txBody>
      </p:sp>
      <p:sp>
        <p:nvSpPr>
          <p:cNvPr id="6" name="AutoShape 12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5400000">
            <a:off x="7104063" y="76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7" name="AutoShape 13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 rot="16200000">
            <a:off x="7104063" y="457200"/>
            <a:ext cx="304800" cy="304800"/>
          </a:xfrm>
          <a:prstGeom prst="actionButtonBackPrevious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z="1400" b="1">
              <a:solidFill>
                <a:schemeClr val="tx1"/>
              </a:solidFill>
              <a:latin typeface="AvantGarde" pitchFamily="34" charset="0"/>
            </a:endParaRPr>
          </a:p>
        </p:txBody>
      </p:sp>
      <p:sp>
        <p:nvSpPr>
          <p:cNvPr id="9" name="Text Box 15"/>
          <p:cNvSpPr txBox="1">
            <a:spLocks noChangeArrowheads="1"/>
          </p:cNvSpPr>
          <p:nvPr userDrawn="1"/>
        </p:nvSpPr>
        <p:spPr bwMode="auto">
          <a:xfrm>
            <a:off x="0" y="6400800"/>
            <a:ext cx="6629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Console" pitchFamily="49" charset="0"/>
                <a:cs typeface="Times New Roman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tx1"/>
                </a:solidFill>
                <a:latin typeface="Times New Roman" charset="0"/>
              </a:rPr>
              <a:t>© Copyright 1992–2004 by Deitel &amp; Associates, Inc. and Pearson Education Inc. All Rights Reserved</a:t>
            </a:r>
            <a:r>
              <a:rPr lang="en-US">
                <a:solidFill>
                  <a:schemeClr val="tx1"/>
                </a:solidFill>
                <a:latin typeface="AvantGarde" pitchFamily="34" charset="0"/>
              </a:rPr>
              <a:t>.</a:t>
            </a:r>
            <a:endParaRPr lang="en-US">
              <a:solidFill>
                <a:schemeClr val="tx1"/>
              </a:solidFill>
              <a:latin typeface="Times New Roman" charset="0"/>
            </a:endParaRPr>
          </a:p>
        </p:txBody>
      </p:sp>
      <p:sp>
        <p:nvSpPr>
          <p:cNvPr id="10036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945313" y="762000"/>
            <a:ext cx="2122487" cy="56388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0" name="Rectangle 9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FFE5168-4B49-4A89-A009-FBB226CD2A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673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4F6C2-8708-4282-8E35-D88CC12300D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34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itel.com/Books/C/CHowtoProgram7e/tabid/3635/Default.asp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381000" y="381000"/>
            <a:ext cx="7566992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0000FF"/>
                </a:solidFill>
              </a:rPr>
              <a:t>CSC141- Introduction to Computer Programming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39552" y="1988841"/>
            <a:ext cx="8280920" cy="44644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Teacher:</a:t>
            </a:r>
          </a:p>
          <a:p>
            <a:pPr marL="0" indent="0" algn="ctr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AHMED MUMTAZ MUSTEHSAN</a:t>
            </a:r>
          </a:p>
          <a:p>
            <a:pPr marL="0" indent="0" algn="ctr">
              <a:buNone/>
            </a:pPr>
            <a:r>
              <a:rPr lang="en-US" sz="32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 – 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</a:t>
            </a:r>
            <a:endParaRPr lang="en-US" sz="32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for Lecture </a:t>
            </a:r>
            <a:r>
              <a:rPr lang="en-US" sz="20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lides: </a:t>
            </a:r>
          </a:p>
          <a:p>
            <a:pPr marL="0" indent="0">
              <a:buNone/>
            </a:pPr>
            <a:r>
              <a:rPr lang="en-US" sz="1800" b="1" u="sng" dirty="0" smtClean="0">
                <a:hlinkClick r:id="rId3"/>
              </a:rPr>
              <a:t>http</a:t>
            </a:r>
            <a:r>
              <a:rPr lang="en-US" sz="1800" b="1" u="sng" dirty="0">
                <a:hlinkClick r:id="rId3"/>
              </a:rPr>
              <a:t>://www.deitel.com/Books/C/CHowtoProgram7e/tabid/3635/Default.aspx</a:t>
            </a:r>
            <a:endParaRPr lang="en-US" sz="1800" b="1" dirty="0"/>
          </a:p>
          <a:p>
            <a:pPr marL="0" indent="0" algn="l">
              <a:buNone/>
            </a:pPr>
            <a:endParaRPr lang="en-US" sz="2000" dirty="0"/>
          </a:p>
          <a:p>
            <a:pPr algn="l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381000" y="2590800"/>
            <a:ext cx="8280920" cy="12115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0000FF"/>
                </a:solidFill>
              </a:rPr>
              <a:t>File Processing (Continued)</a:t>
            </a:r>
            <a:endParaRPr lang="en-US" sz="4000" i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buNone/>
            </a:pPr>
            <a:endParaRPr lang="en-US" sz="3200" dirty="0" smtClean="0">
              <a:solidFill>
                <a:schemeClr val="tx1"/>
              </a:solidFill>
            </a:endParaRPr>
          </a:p>
          <a:p>
            <a:pPr marL="0" indent="0" algn="l">
              <a:buNone/>
            </a:pPr>
            <a:endParaRPr lang="en-US" sz="2000" dirty="0"/>
          </a:p>
          <a:p>
            <a:pPr algn="l">
              <a:buNone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02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68"/>
          <p:cNvSpPr>
            <a:spLocks noGrp="1" noChangeArrowheads="1"/>
          </p:cNvSpPr>
          <p:nvPr>
            <p:ph type="title"/>
          </p:nvPr>
        </p:nvSpPr>
        <p:spPr>
          <a:xfrm>
            <a:off x="349250" y="152400"/>
            <a:ext cx="8229600" cy="715962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" charset="0"/>
              </a:rPr>
              <a:t>Random-Access Files</a:t>
            </a:r>
          </a:p>
        </p:txBody>
      </p:sp>
      <p:sp>
        <p:nvSpPr>
          <p:cNvPr id="28676" name="Rectangle 69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763000" cy="27432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/>
              <a:t>Random access files 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Access individual records without searching through other records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Instant access to records in a file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Data can be inserted without destroying other data</a:t>
            </a:r>
          </a:p>
          <a:p>
            <a:pPr indent="-285750">
              <a:buFont typeface="Arial" pitchFamily="34" charset="0"/>
              <a:buChar char="•"/>
            </a:pPr>
            <a:r>
              <a:rPr lang="en-US" dirty="0" smtClean="0"/>
              <a:t>Data previously stored can be updated or deleted without overwriting</a:t>
            </a:r>
          </a:p>
          <a:p>
            <a:pPr eaLnBrk="1" hangingPunct="1"/>
            <a:r>
              <a:rPr lang="en-US" dirty="0" smtClean="0"/>
              <a:t>Implemented using fixed length records</a:t>
            </a:r>
          </a:p>
          <a:p>
            <a:pPr marL="57150" indent="-342900">
              <a:buFont typeface="Arial" pitchFamily="34" charset="0"/>
              <a:buChar char="•"/>
            </a:pPr>
            <a:r>
              <a:rPr lang="en-US" dirty="0" smtClean="0"/>
              <a:t>Sequential files do not have fixed length records</a:t>
            </a:r>
          </a:p>
        </p:txBody>
      </p:sp>
      <p:grpSp>
        <p:nvGrpSpPr>
          <p:cNvPr id="28677" name="Group 148"/>
          <p:cNvGrpSpPr>
            <a:grpSpLocks/>
          </p:cNvGrpSpPr>
          <p:nvPr/>
        </p:nvGrpSpPr>
        <p:grpSpPr bwMode="auto">
          <a:xfrm>
            <a:off x="688976" y="4108245"/>
            <a:ext cx="6348412" cy="2200275"/>
            <a:chOff x="867" y="2640"/>
            <a:chExt cx="3999" cy="1386"/>
          </a:xfrm>
        </p:grpSpPr>
        <p:sp>
          <p:nvSpPr>
            <p:cNvPr id="28678" name="Rectangle 70"/>
            <p:cNvSpPr>
              <a:spLocks noChangeArrowheads="1"/>
            </p:cNvSpPr>
            <p:nvPr/>
          </p:nvSpPr>
          <p:spPr bwMode="auto">
            <a:xfrm>
              <a:off x="989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Rectangle 71"/>
            <p:cNvSpPr>
              <a:spLocks noChangeArrowheads="1"/>
            </p:cNvSpPr>
            <p:nvPr/>
          </p:nvSpPr>
          <p:spPr bwMode="auto">
            <a:xfrm>
              <a:off x="3825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0" name="Rectangle 72"/>
            <p:cNvSpPr>
              <a:spLocks noChangeArrowheads="1"/>
            </p:cNvSpPr>
            <p:nvPr/>
          </p:nvSpPr>
          <p:spPr bwMode="auto">
            <a:xfrm>
              <a:off x="3258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Rectangle 73"/>
            <p:cNvSpPr>
              <a:spLocks noChangeArrowheads="1"/>
            </p:cNvSpPr>
            <p:nvPr/>
          </p:nvSpPr>
          <p:spPr bwMode="auto">
            <a:xfrm>
              <a:off x="2691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Rectangle 74"/>
            <p:cNvSpPr>
              <a:spLocks noChangeArrowheads="1"/>
            </p:cNvSpPr>
            <p:nvPr/>
          </p:nvSpPr>
          <p:spPr bwMode="auto">
            <a:xfrm>
              <a:off x="1556" y="3222"/>
              <a:ext cx="487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3" name="Rectangle 75"/>
            <p:cNvSpPr>
              <a:spLocks noChangeArrowheads="1"/>
            </p:cNvSpPr>
            <p:nvPr/>
          </p:nvSpPr>
          <p:spPr bwMode="auto">
            <a:xfrm>
              <a:off x="2123" y="3222"/>
              <a:ext cx="488" cy="204"/>
            </a:xfrm>
            <a:prstGeom prst="rect">
              <a:avLst/>
            </a:prstGeom>
            <a:noFill/>
            <a:ln w="7938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76"/>
            <p:cNvSpPr>
              <a:spLocks noChangeShapeType="1"/>
            </p:cNvSpPr>
            <p:nvPr/>
          </p:nvSpPr>
          <p:spPr bwMode="auto">
            <a:xfrm>
              <a:off x="867" y="3182"/>
              <a:ext cx="356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Line 77"/>
            <p:cNvSpPr>
              <a:spLocks noChangeShapeType="1"/>
            </p:cNvSpPr>
            <p:nvPr/>
          </p:nvSpPr>
          <p:spPr bwMode="auto">
            <a:xfrm>
              <a:off x="867" y="3465"/>
              <a:ext cx="3566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6" name="Rectangle 78"/>
            <p:cNvSpPr>
              <a:spLocks noChangeArrowheads="1"/>
            </p:cNvSpPr>
            <p:nvPr/>
          </p:nvSpPr>
          <p:spPr bwMode="auto">
            <a:xfrm>
              <a:off x="908" y="2655"/>
              <a:ext cx="20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Rectangle 79"/>
            <p:cNvSpPr>
              <a:spLocks noChangeArrowheads="1"/>
            </p:cNvSpPr>
            <p:nvPr/>
          </p:nvSpPr>
          <p:spPr bwMode="auto">
            <a:xfrm>
              <a:off x="957" y="264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0</a:t>
              </a:r>
            </a:p>
          </p:txBody>
        </p:sp>
        <p:sp>
          <p:nvSpPr>
            <p:cNvPr id="28688" name="Rectangle 80"/>
            <p:cNvSpPr>
              <a:spLocks noChangeArrowheads="1"/>
            </p:cNvSpPr>
            <p:nvPr/>
          </p:nvSpPr>
          <p:spPr bwMode="auto">
            <a:xfrm>
              <a:off x="1961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Rectangle 81"/>
            <p:cNvSpPr>
              <a:spLocks noChangeArrowheads="1"/>
            </p:cNvSpPr>
            <p:nvPr/>
          </p:nvSpPr>
          <p:spPr bwMode="auto">
            <a:xfrm>
              <a:off x="2010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200</a:t>
              </a:r>
            </a:p>
          </p:txBody>
        </p:sp>
        <p:sp>
          <p:nvSpPr>
            <p:cNvPr id="28690" name="Rectangle 82"/>
            <p:cNvSpPr>
              <a:spLocks noChangeArrowheads="1"/>
            </p:cNvSpPr>
            <p:nvPr/>
          </p:nvSpPr>
          <p:spPr bwMode="auto">
            <a:xfrm>
              <a:off x="2529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Rectangle 83"/>
            <p:cNvSpPr>
              <a:spLocks noChangeArrowheads="1"/>
            </p:cNvSpPr>
            <p:nvPr/>
          </p:nvSpPr>
          <p:spPr bwMode="auto">
            <a:xfrm>
              <a:off x="2578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300</a:t>
              </a:r>
            </a:p>
          </p:txBody>
        </p:sp>
        <p:sp>
          <p:nvSpPr>
            <p:cNvPr id="28692" name="Rectangle 84"/>
            <p:cNvSpPr>
              <a:spLocks noChangeArrowheads="1"/>
            </p:cNvSpPr>
            <p:nvPr/>
          </p:nvSpPr>
          <p:spPr bwMode="auto">
            <a:xfrm>
              <a:off x="3096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3" name="Rectangle 85"/>
            <p:cNvSpPr>
              <a:spLocks noChangeArrowheads="1"/>
            </p:cNvSpPr>
            <p:nvPr/>
          </p:nvSpPr>
          <p:spPr bwMode="auto">
            <a:xfrm>
              <a:off x="3145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400</a:t>
              </a:r>
            </a:p>
          </p:txBody>
        </p:sp>
        <p:sp>
          <p:nvSpPr>
            <p:cNvPr id="28694" name="Rectangle 86"/>
            <p:cNvSpPr>
              <a:spLocks noChangeArrowheads="1"/>
            </p:cNvSpPr>
            <p:nvPr/>
          </p:nvSpPr>
          <p:spPr bwMode="auto">
            <a:xfrm>
              <a:off x="3663" y="2655"/>
              <a:ext cx="487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5" name="Rectangle 87"/>
            <p:cNvSpPr>
              <a:spLocks noChangeArrowheads="1"/>
            </p:cNvSpPr>
            <p:nvPr/>
          </p:nvSpPr>
          <p:spPr bwMode="auto">
            <a:xfrm>
              <a:off x="3712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500</a:t>
              </a:r>
            </a:p>
          </p:txBody>
        </p:sp>
        <p:grpSp>
          <p:nvGrpSpPr>
            <p:cNvPr id="28696" name="Group 90"/>
            <p:cNvGrpSpPr>
              <a:grpSpLocks/>
            </p:cNvGrpSpPr>
            <p:nvPr/>
          </p:nvGrpSpPr>
          <p:grpSpPr bwMode="auto">
            <a:xfrm>
              <a:off x="1490" y="2817"/>
              <a:ext cx="53" cy="324"/>
              <a:chOff x="1490" y="2817"/>
              <a:chExt cx="53" cy="324"/>
            </a:xfrm>
          </p:grpSpPr>
          <p:sp>
            <p:nvSpPr>
              <p:cNvPr id="28736" name="Line 88"/>
              <p:cNvSpPr>
                <a:spLocks noChangeShapeType="1"/>
              </p:cNvSpPr>
              <p:nvPr/>
            </p:nvSpPr>
            <p:spPr bwMode="auto">
              <a:xfrm>
                <a:off x="1516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7" name="Freeform 89"/>
              <p:cNvSpPr>
                <a:spLocks/>
              </p:cNvSpPr>
              <p:nvPr/>
            </p:nvSpPr>
            <p:spPr bwMode="auto">
              <a:xfrm>
                <a:off x="1490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7" name="Group 93"/>
            <p:cNvGrpSpPr>
              <a:grpSpLocks/>
            </p:cNvGrpSpPr>
            <p:nvPr/>
          </p:nvGrpSpPr>
          <p:grpSpPr bwMode="auto">
            <a:xfrm>
              <a:off x="2057" y="2817"/>
              <a:ext cx="53" cy="324"/>
              <a:chOff x="2057" y="2817"/>
              <a:chExt cx="53" cy="324"/>
            </a:xfrm>
          </p:grpSpPr>
          <p:sp>
            <p:nvSpPr>
              <p:cNvPr id="28734" name="Line 91"/>
              <p:cNvSpPr>
                <a:spLocks noChangeShapeType="1"/>
              </p:cNvSpPr>
              <p:nvPr/>
            </p:nvSpPr>
            <p:spPr bwMode="auto">
              <a:xfrm>
                <a:off x="2083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5" name="Freeform 92"/>
              <p:cNvSpPr>
                <a:spLocks/>
              </p:cNvSpPr>
              <p:nvPr/>
            </p:nvSpPr>
            <p:spPr bwMode="auto">
              <a:xfrm>
                <a:off x="2057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8" name="Group 96"/>
            <p:cNvGrpSpPr>
              <a:grpSpLocks/>
            </p:cNvGrpSpPr>
            <p:nvPr/>
          </p:nvGrpSpPr>
          <p:grpSpPr bwMode="auto">
            <a:xfrm>
              <a:off x="2624" y="2817"/>
              <a:ext cx="53" cy="324"/>
              <a:chOff x="2624" y="2817"/>
              <a:chExt cx="53" cy="324"/>
            </a:xfrm>
          </p:grpSpPr>
          <p:sp>
            <p:nvSpPr>
              <p:cNvPr id="28732" name="Line 94"/>
              <p:cNvSpPr>
                <a:spLocks noChangeShapeType="1"/>
              </p:cNvSpPr>
              <p:nvPr/>
            </p:nvSpPr>
            <p:spPr bwMode="auto">
              <a:xfrm>
                <a:off x="2650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3" name="Freeform 95"/>
              <p:cNvSpPr>
                <a:spLocks/>
              </p:cNvSpPr>
              <p:nvPr/>
            </p:nvSpPr>
            <p:spPr bwMode="auto">
              <a:xfrm>
                <a:off x="2624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699" name="Group 99"/>
            <p:cNvGrpSpPr>
              <a:grpSpLocks/>
            </p:cNvGrpSpPr>
            <p:nvPr/>
          </p:nvGrpSpPr>
          <p:grpSpPr bwMode="auto">
            <a:xfrm>
              <a:off x="3191" y="2817"/>
              <a:ext cx="54" cy="324"/>
              <a:chOff x="3191" y="2817"/>
              <a:chExt cx="54" cy="324"/>
            </a:xfrm>
          </p:grpSpPr>
          <p:sp>
            <p:nvSpPr>
              <p:cNvPr id="28730" name="Line 97"/>
              <p:cNvSpPr>
                <a:spLocks noChangeShapeType="1"/>
              </p:cNvSpPr>
              <p:nvPr/>
            </p:nvSpPr>
            <p:spPr bwMode="auto">
              <a:xfrm>
                <a:off x="3218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31" name="Freeform 98"/>
              <p:cNvSpPr>
                <a:spLocks/>
              </p:cNvSpPr>
              <p:nvPr/>
            </p:nvSpPr>
            <p:spPr bwMode="auto">
              <a:xfrm>
                <a:off x="3191" y="3089"/>
                <a:ext cx="54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4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0" name="Group 102"/>
            <p:cNvGrpSpPr>
              <a:grpSpLocks/>
            </p:cNvGrpSpPr>
            <p:nvPr/>
          </p:nvGrpSpPr>
          <p:grpSpPr bwMode="auto">
            <a:xfrm>
              <a:off x="3759" y="2817"/>
              <a:ext cx="53" cy="324"/>
              <a:chOff x="3759" y="2817"/>
              <a:chExt cx="53" cy="324"/>
            </a:xfrm>
          </p:grpSpPr>
          <p:sp>
            <p:nvSpPr>
              <p:cNvPr id="28728" name="Line 100"/>
              <p:cNvSpPr>
                <a:spLocks noChangeShapeType="1"/>
              </p:cNvSpPr>
              <p:nvPr/>
            </p:nvSpPr>
            <p:spPr bwMode="auto">
              <a:xfrm>
                <a:off x="3785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9" name="Freeform 101"/>
              <p:cNvSpPr>
                <a:spLocks/>
              </p:cNvSpPr>
              <p:nvPr/>
            </p:nvSpPr>
            <p:spPr bwMode="auto">
              <a:xfrm>
                <a:off x="3759" y="3089"/>
                <a:ext cx="53" cy="52"/>
              </a:xfrm>
              <a:custGeom>
                <a:avLst/>
                <a:gdLst>
                  <a:gd name="T0" fmla="*/ 0 w 107"/>
                  <a:gd name="T1" fmla="*/ 0 h 105"/>
                  <a:gd name="T2" fmla="*/ 26 w 107"/>
                  <a:gd name="T3" fmla="*/ 52 h 105"/>
                  <a:gd name="T4" fmla="*/ 53 w 107"/>
                  <a:gd name="T5" fmla="*/ 0 h 105"/>
                  <a:gd name="T6" fmla="*/ 0 w 107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7" h="105">
                    <a:moveTo>
                      <a:pt x="0" y="0"/>
                    </a:moveTo>
                    <a:lnTo>
                      <a:pt x="53" y="105"/>
                    </a:lnTo>
                    <a:lnTo>
                      <a:pt x="10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8701" name="Group 105"/>
            <p:cNvGrpSpPr>
              <a:grpSpLocks/>
            </p:cNvGrpSpPr>
            <p:nvPr/>
          </p:nvGrpSpPr>
          <p:grpSpPr bwMode="auto">
            <a:xfrm>
              <a:off x="963" y="2817"/>
              <a:ext cx="53" cy="324"/>
              <a:chOff x="963" y="2817"/>
              <a:chExt cx="53" cy="324"/>
            </a:xfrm>
          </p:grpSpPr>
          <p:sp>
            <p:nvSpPr>
              <p:cNvPr id="28726" name="Line 103"/>
              <p:cNvSpPr>
                <a:spLocks noChangeShapeType="1"/>
              </p:cNvSpPr>
              <p:nvPr/>
            </p:nvSpPr>
            <p:spPr bwMode="auto">
              <a:xfrm>
                <a:off x="989" y="2817"/>
                <a:ext cx="1" cy="274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27" name="Freeform 104"/>
              <p:cNvSpPr>
                <a:spLocks/>
              </p:cNvSpPr>
              <p:nvPr/>
            </p:nvSpPr>
            <p:spPr bwMode="auto">
              <a:xfrm>
                <a:off x="963" y="3089"/>
                <a:ext cx="53" cy="52"/>
              </a:xfrm>
              <a:custGeom>
                <a:avLst/>
                <a:gdLst>
                  <a:gd name="T0" fmla="*/ 0 w 106"/>
                  <a:gd name="T1" fmla="*/ 0 h 105"/>
                  <a:gd name="T2" fmla="*/ 26 w 106"/>
                  <a:gd name="T3" fmla="*/ 52 h 105"/>
                  <a:gd name="T4" fmla="*/ 53 w 106"/>
                  <a:gd name="T5" fmla="*/ 0 h 105"/>
                  <a:gd name="T6" fmla="*/ 0 w 106"/>
                  <a:gd name="T7" fmla="*/ 0 h 10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6" h="105">
                    <a:moveTo>
                      <a:pt x="0" y="0"/>
                    </a:moveTo>
                    <a:lnTo>
                      <a:pt x="52" y="105"/>
                    </a:lnTo>
                    <a:lnTo>
                      <a:pt x="10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702" name="Rectangle 106"/>
            <p:cNvSpPr>
              <a:spLocks noChangeArrowheads="1"/>
            </p:cNvSpPr>
            <p:nvPr/>
          </p:nvSpPr>
          <p:spPr bwMode="auto">
            <a:xfrm>
              <a:off x="4149" y="2898"/>
              <a:ext cx="609" cy="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Rectangle 107"/>
            <p:cNvSpPr>
              <a:spLocks noChangeArrowheads="1"/>
            </p:cNvSpPr>
            <p:nvPr/>
          </p:nvSpPr>
          <p:spPr bwMode="auto">
            <a:xfrm>
              <a:off x="4198" y="2931"/>
              <a:ext cx="6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byte offsets</a:t>
              </a:r>
            </a:p>
          </p:txBody>
        </p:sp>
        <p:sp>
          <p:nvSpPr>
            <p:cNvPr id="28704" name="Rectangle 108"/>
            <p:cNvSpPr>
              <a:spLocks noChangeArrowheads="1"/>
            </p:cNvSpPr>
            <p:nvPr/>
          </p:nvSpPr>
          <p:spPr bwMode="auto">
            <a:xfrm>
              <a:off x="3987" y="2736"/>
              <a:ext cx="244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Rectangle 109"/>
            <p:cNvSpPr>
              <a:spLocks noChangeArrowheads="1"/>
            </p:cNvSpPr>
            <p:nvPr/>
          </p:nvSpPr>
          <p:spPr bwMode="auto">
            <a:xfrm>
              <a:off x="4036" y="281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6" name="Rectangle 110"/>
            <p:cNvSpPr>
              <a:spLocks noChangeArrowheads="1"/>
            </p:cNvSpPr>
            <p:nvPr/>
          </p:nvSpPr>
          <p:spPr bwMode="auto">
            <a:xfrm rot="5400000">
              <a:off x="1036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7" name="Rectangle 111"/>
            <p:cNvSpPr>
              <a:spLocks noChangeArrowheads="1"/>
            </p:cNvSpPr>
            <p:nvPr/>
          </p:nvSpPr>
          <p:spPr bwMode="auto">
            <a:xfrm rot="5400000">
              <a:off x="1603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8" name="Rectangle 112"/>
            <p:cNvSpPr>
              <a:spLocks noChangeArrowheads="1"/>
            </p:cNvSpPr>
            <p:nvPr/>
          </p:nvSpPr>
          <p:spPr bwMode="auto">
            <a:xfrm rot="5400000">
              <a:off x="2170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09" name="Rectangle 113"/>
            <p:cNvSpPr>
              <a:spLocks noChangeArrowheads="1"/>
            </p:cNvSpPr>
            <p:nvPr/>
          </p:nvSpPr>
          <p:spPr bwMode="auto">
            <a:xfrm rot="5400000">
              <a:off x="2737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0" name="Rectangle 114"/>
            <p:cNvSpPr>
              <a:spLocks noChangeArrowheads="1"/>
            </p:cNvSpPr>
            <p:nvPr/>
          </p:nvSpPr>
          <p:spPr bwMode="auto">
            <a:xfrm rot="5400000">
              <a:off x="3305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1" name="Rectangle 115"/>
            <p:cNvSpPr>
              <a:spLocks noChangeArrowheads="1"/>
            </p:cNvSpPr>
            <p:nvPr/>
          </p:nvSpPr>
          <p:spPr bwMode="auto">
            <a:xfrm rot="5400000">
              <a:off x="3872" y="3529"/>
              <a:ext cx="344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4200">
                  <a:latin typeface="MS Mincho" pitchFamily="49" charset="-128"/>
                </a:rPr>
                <a:t>}</a:t>
              </a:r>
              <a:endParaRPr lang="en-US">
                <a:latin typeface="Times New Roman" charset="0"/>
              </a:endParaRPr>
            </a:p>
          </p:txBody>
        </p:sp>
        <p:sp>
          <p:nvSpPr>
            <p:cNvPr id="28712" name="Rectangle 116"/>
            <p:cNvSpPr>
              <a:spLocks noChangeArrowheads="1"/>
            </p:cNvSpPr>
            <p:nvPr/>
          </p:nvSpPr>
          <p:spPr bwMode="auto">
            <a:xfrm>
              <a:off x="1394" y="2655"/>
              <a:ext cx="285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3" name="Rectangle 117"/>
            <p:cNvSpPr>
              <a:spLocks noChangeArrowheads="1"/>
            </p:cNvSpPr>
            <p:nvPr/>
          </p:nvSpPr>
          <p:spPr bwMode="auto">
            <a:xfrm>
              <a:off x="1443" y="2640"/>
              <a:ext cx="2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800">
                  <a:latin typeface="Times New Roman" charset="0"/>
                </a:rPr>
                <a:t>100</a:t>
              </a:r>
            </a:p>
          </p:txBody>
        </p:sp>
        <p:sp>
          <p:nvSpPr>
            <p:cNvPr id="28714" name="Rectangle 118"/>
            <p:cNvSpPr>
              <a:spLocks noChangeArrowheads="1"/>
            </p:cNvSpPr>
            <p:nvPr/>
          </p:nvSpPr>
          <p:spPr bwMode="auto">
            <a:xfrm>
              <a:off x="1110" y="3709"/>
              <a:ext cx="28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5" name="Rectangle 119"/>
            <p:cNvSpPr>
              <a:spLocks noChangeArrowheads="1"/>
            </p:cNvSpPr>
            <p:nvPr/>
          </p:nvSpPr>
          <p:spPr bwMode="auto">
            <a:xfrm>
              <a:off x="1056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16" name="Rectangle 122"/>
            <p:cNvSpPr>
              <a:spLocks noChangeArrowheads="1"/>
            </p:cNvSpPr>
            <p:nvPr/>
          </p:nvSpPr>
          <p:spPr bwMode="auto">
            <a:xfrm>
              <a:off x="1678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7" name="Rectangle 124"/>
            <p:cNvSpPr>
              <a:spLocks noChangeArrowheads="1"/>
            </p:cNvSpPr>
            <p:nvPr/>
          </p:nvSpPr>
          <p:spPr bwMode="auto">
            <a:xfrm>
              <a:off x="1637" y="3830"/>
              <a:ext cx="447" cy="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Rectangle 130"/>
            <p:cNvSpPr>
              <a:spLocks noChangeArrowheads="1"/>
            </p:cNvSpPr>
            <p:nvPr/>
          </p:nvSpPr>
          <p:spPr bwMode="auto">
            <a:xfrm>
              <a:off x="2812" y="3709"/>
              <a:ext cx="28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9" name="Rectangle 134"/>
            <p:cNvSpPr>
              <a:spLocks noChangeArrowheads="1"/>
            </p:cNvSpPr>
            <p:nvPr/>
          </p:nvSpPr>
          <p:spPr bwMode="auto">
            <a:xfrm>
              <a:off x="3380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0" name="Rectangle 138"/>
            <p:cNvSpPr>
              <a:spLocks noChangeArrowheads="1"/>
            </p:cNvSpPr>
            <p:nvPr/>
          </p:nvSpPr>
          <p:spPr bwMode="auto">
            <a:xfrm>
              <a:off x="3947" y="3709"/>
              <a:ext cx="284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1" name="Rectangle 143"/>
            <p:cNvSpPr>
              <a:spLocks noChangeArrowheads="1"/>
            </p:cNvSpPr>
            <p:nvPr/>
          </p:nvSpPr>
          <p:spPr bwMode="auto">
            <a:xfrm>
              <a:off x="1616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2" name="Rectangle 144"/>
            <p:cNvSpPr>
              <a:spLocks noChangeArrowheads="1"/>
            </p:cNvSpPr>
            <p:nvPr/>
          </p:nvSpPr>
          <p:spPr bwMode="auto">
            <a:xfrm>
              <a:off x="2192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3" name="Rectangle 145"/>
            <p:cNvSpPr>
              <a:spLocks noChangeArrowheads="1"/>
            </p:cNvSpPr>
            <p:nvPr/>
          </p:nvSpPr>
          <p:spPr bwMode="auto">
            <a:xfrm>
              <a:off x="2768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4" name="Rectangle 146"/>
            <p:cNvSpPr>
              <a:spLocks noChangeArrowheads="1"/>
            </p:cNvSpPr>
            <p:nvPr/>
          </p:nvSpPr>
          <p:spPr bwMode="auto">
            <a:xfrm>
              <a:off x="3312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  <p:sp>
          <p:nvSpPr>
            <p:cNvPr id="28725" name="Rectangle 147"/>
            <p:cNvSpPr>
              <a:spLocks noChangeArrowheads="1"/>
            </p:cNvSpPr>
            <p:nvPr/>
          </p:nvSpPr>
          <p:spPr bwMode="auto">
            <a:xfrm>
              <a:off x="3888" y="3648"/>
              <a:ext cx="304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800">
                  <a:latin typeface="Times New Roman" charset="0"/>
                </a:rPr>
                <a:t>100</a:t>
              </a:r>
              <a:br>
                <a:rPr lang="en-US" sz="1800">
                  <a:latin typeface="Times New Roman" charset="0"/>
                </a:rPr>
              </a:br>
              <a:r>
                <a:rPr lang="en-US" sz="1800">
                  <a:latin typeface="Times New Roman" charset="0"/>
                </a:rPr>
                <a:t>bytes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65938" y="6319479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612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2970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/>
              <a:t>Data in random access files</a:t>
            </a:r>
          </a:p>
          <a:p>
            <a:r>
              <a:rPr lang="en-US" sz="2400" dirty="0" smtClean="0"/>
              <a:t>Unformatted (stored as "raw bytes")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All data of the same type (</a:t>
            </a:r>
            <a:r>
              <a:rPr lang="en-US" sz="2400" b="1" dirty="0" err="1" smtClean="0">
                <a:latin typeface="Courier New" pitchFamily="49" charset="0"/>
              </a:rPr>
              <a:t>int</a:t>
            </a:r>
            <a:r>
              <a:rPr lang="en-US" sz="2400" dirty="0" smtClean="0"/>
              <a:t>, for example) uses the same amount of memory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All records of the same type have a fixed length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Data not human readable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934200" y="6324600"/>
            <a:ext cx="2133600" cy="365125"/>
          </a:xfrm>
        </p:spPr>
        <p:txBody>
          <a:bodyPr vert="horz" lIns="91440" tIns="45720" rIns="91440" bIns="45720" rtlCol="0" anchor="ctr"/>
          <a:lstStyle/>
          <a:p>
            <a:fld id="{F7B4F6C2-8708-4282-8E35-D88CC12300D4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07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30724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5181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Unformatted I/O functions</a:t>
            </a:r>
          </a:p>
          <a:p>
            <a:pPr lvl="1" eaLnBrk="1" hangingPunct="1"/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/>
            <a:r>
              <a:rPr lang="en-US" dirty="0" smtClean="0"/>
              <a:t>Transfer bytes from a location in memory to a file</a:t>
            </a:r>
          </a:p>
          <a:p>
            <a:pPr lvl="1" eaLnBrk="1" hangingPunct="1"/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fread</a:t>
            </a:r>
            <a:endParaRPr lang="en-US" sz="2000" dirty="0" smtClean="0">
              <a:solidFill>
                <a:srgbClr val="0000FF"/>
              </a:solidFill>
              <a:latin typeface="Lucida Console" pitchFamily="49" charset="0"/>
            </a:endParaRPr>
          </a:p>
          <a:p>
            <a:pPr lvl="2" eaLnBrk="1" hangingPunct="1"/>
            <a:r>
              <a:rPr lang="en-US" dirty="0" smtClean="0"/>
              <a:t>Transfer bytes from a file to a location in memory</a:t>
            </a:r>
          </a:p>
          <a:p>
            <a:pPr lvl="1" eaLnBrk="1" hangingPunct="1"/>
            <a:r>
              <a:rPr lang="en-US" sz="2400" dirty="0" smtClean="0"/>
              <a:t>Example: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&amp;number,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int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), 1,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  <a:r>
              <a:rPr lang="en-US" sz="2000" dirty="0" smtClean="0">
                <a:solidFill>
                  <a:srgbClr val="0000FF"/>
                </a:solidFill>
              </a:rPr>
              <a:t> </a:t>
            </a:r>
          </a:p>
          <a:p>
            <a:pPr lvl="2" eaLnBrk="1" hangingPunct="1"/>
            <a:r>
              <a:rPr lang="en-US" sz="2000" dirty="0" smtClean="0">
                <a:latin typeface="Lucida Console" pitchFamily="49" charset="0"/>
              </a:rPr>
              <a:t>&amp;number</a:t>
            </a:r>
            <a:r>
              <a:rPr lang="en-US" sz="2000" dirty="0" smtClean="0"/>
              <a:t> – Location to transfer bytes from</a:t>
            </a:r>
          </a:p>
          <a:p>
            <a:pPr lvl="2" eaLnBrk="1" hangingPunct="1"/>
            <a:r>
              <a:rPr lang="en-US" sz="2000" dirty="0" err="1" smtClean="0">
                <a:latin typeface="Lucida Console" pitchFamily="49" charset="0"/>
              </a:rPr>
              <a:t>sizeof</a:t>
            </a:r>
            <a:r>
              <a:rPr lang="en-US" sz="2000" dirty="0" smtClean="0">
                <a:latin typeface="Lucida Console" pitchFamily="49" charset="0"/>
              </a:rPr>
              <a:t>(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)</a:t>
            </a:r>
            <a:r>
              <a:rPr lang="en-US" sz="2000" dirty="0" smtClean="0"/>
              <a:t> – Number of bytes to transfer</a:t>
            </a:r>
          </a:p>
          <a:p>
            <a:pPr lvl="2" eaLnBrk="1" hangingPunct="1"/>
            <a:r>
              <a:rPr lang="en-US" sz="2000" dirty="0" smtClean="0">
                <a:latin typeface="Lucida Console" pitchFamily="49" charset="0"/>
              </a:rPr>
              <a:t>1</a:t>
            </a:r>
            <a:r>
              <a:rPr lang="en-US" sz="2000" dirty="0" smtClean="0"/>
              <a:t> – For arrays, number of elements to transfer</a:t>
            </a:r>
          </a:p>
          <a:p>
            <a:pPr lvl="3" eaLnBrk="1" hangingPunct="1"/>
            <a:r>
              <a:rPr lang="en-US" dirty="0" smtClean="0"/>
              <a:t>In this case, "one element" of an array is being transferred</a:t>
            </a:r>
          </a:p>
          <a:p>
            <a:pPr lvl="2" eaLnBrk="1" hangingPunct="1"/>
            <a:r>
              <a:rPr lang="en-US" sz="2000" dirty="0" err="1" smtClean="0">
                <a:latin typeface="Lucida Console" pitchFamily="49" charset="0"/>
              </a:rPr>
              <a:t>myPtr</a:t>
            </a:r>
            <a:r>
              <a:rPr lang="en-US" sz="2000" dirty="0" smtClean="0"/>
              <a:t> – File to transfer to or from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87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Creating a Randomly Accessed File</a:t>
            </a:r>
          </a:p>
        </p:txBody>
      </p:sp>
      <p:sp>
        <p:nvSpPr>
          <p:cNvPr id="31748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4582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Writing </a:t>
            </a:r>
            <a:r>
              <a:rPr lang="en-US" sz="2600" dirty="0" err="1" smtClean="0">
                <a:latin typeface="Lucida Console" pitchFamily="49" charset="0"/>
              </a:rPr>
              <a:t>struct</a:t>
            </a:r>
            <a:r>
              <a:rPr lang="en-US" dirty="0" err="1" smtClean="0"/>
              <a:t>s</a:t>
            </a:r>
            <a:endParaRPr lang="en-US" dirty="0" smtClean="0"/>
          </a:p>
          <a:p>
            <a:pPr lvl="1" eaLnBrk="1" hangingPunct="1">
              <a:buFontTx/>
              <a:buNone/>
            </a:pP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fwrite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( &amp;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myObject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,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(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struct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myStruct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), 1, </a:t>
            </a:r>
            <a:r>
              <a:rPr lang="en-US" sz="18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18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</a:p>
          <a:p>
            <a:pPr lvl="1" eaLnBrk="1" hangingPunct="1"/>
            <a:r>
              <a:rPr lang="en-US" sz="24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400" dirty="0" smtClean="0"/>
              <a:t> </a:t>
            </a:r>
            <a:r>
              <a:rPr lang="en-US" sz="2400" dirty="0" smtClean="0">
                <a:cs typeface="Times New Roman" charset="0"/>
              </a:rPr>
              <a:t>–</a:t>
            </a:r>
            <a:r>
              <a:rPr lang="en-US" sz="2400" dirty="0" smtClean="0"/>
              <a:t> returns size in bytes of object in parentheses</a:t>
            </a:r>
          </a:p>
          <a:p>
            <a:pPr eaLnBrk="1" hangingPunct="1"/>
            <a:r>
              <a:rPr lang="en-US" sz="2400" dirty="0" smtClean="0"/>
              <a:t>To write several array elements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Pointer to array as first argument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Number of elements to write as third argument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842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5187" y="646331"/>
            <a:ext cx="7620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11.11: fig11_11.c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i; /* counter used to count from 1-100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</a:t>
            </a:r>
            <a:r>
              <a:rPr lang="en-US" dirty="0" err="1"/>
              <a:t>blankClient</a:t>
            </a:r>
            <a:r>
              <a:rPr lang="en-US" dirty="0"/>
              <a:t> = { 0, "", "", 0.0 }; 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0"/>
            <a:ext cx="8018542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Creating a random-access file sequentially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83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457200"/>
            <a:ext cx="7696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wb</a:t>
            </a:r>
            <a:r>
              <a:rPr lang="en-US" dirty="0"/>
              <a:t>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*/</a:t>
            </a:r>
          </a:p>
          <a:p>
            <a:endParaRPr lang="en-US" dirty="0" smtClean="0"/>
          </a:p>
          <a:p>
            <a:r>
              <a:rPr lang="en-US" dirty="0" smtClean="0"/>
              <a:t>else </a:t>
            </a:r>
            <a:r>
              <a:rPr lang="en-US" dirty="0"/>
              <a:t>{ 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     /* output 100 blank records to file */</a:t>
            </a:r>
          </a:p>
          <a:p>
            <a:r>
              <a:rPr lang="en-US" dirty="0"/>
              <a:t>      for ( i = 1; i &lt;= 100; i++ ) {</a:t>
            </a:r>
          </a:p>
          <a:p>
            <a:r>
              <a:rPr lang="en-US" dirty="0"/>
              <a:t>         </a:t>
            </a:r>
            <a:r>
              <a:rPr lang="en-US" dirty="0" err="1"/>
              <a:t>fwrite</a:t>
            </a:r>
            <a:r>
              <a:rPr lang="en-US" dirty="0"/>
              <a:t>( &amp;</a:t>
            </a:r>
            <a:r>
              <a:rPr lang="en-US" dirty="0" err="1"/>
              <a:t>blankClient</a:t>
            </a:r>
            <a:r>
              <a:rPr lang="en-US" dirty="0"/>
              <a:t>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} /* end for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 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6934200" y="6324600"/>
            <a:ext cx="2133600" cy="365125"/>
          </a:xfrm>
        </p:spPr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1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Writing Data Randomly to a Randomly Accessed File</a:t>
            </a:r>
          </a:p>
        </p:txBody>
      </p:sp>
      <p:sp>
        <p:nvSpPr>
          <p:cNvPr id="3482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4648200"/>
          </a:xfrm>
        </p:spPr>
        <p:txBody>
          <a:bodyPr/>
          <a:lstStyle/>
          <a:p>
            <a:pPr eaLnBrk="1" hangingPunct="1"/>
            <a:r>
              <a:rPr lang="en-US" sz="2400" dirty="0" err="1" smtClean="0">
                <a:latin typeface="Lucida Console" pitchFamily="49" charset="0"/>
              </a:rPr>
              <a:t>fseek</a:t>
            </a:r>
            <a:endParaRPr lang="en-US" sz="2400" dirty="0" smtClean="0">
              <a:latin typeface="Lucida Console" pitchFamily="49" charset="0"/>
            </a:endParaRPr>
          </a:p>
          <a:p>
            <a:pPr lvl="1" eaLnBrk="1" hangingPunct="1"/>
            <a:r>
              <a:rPr lang="en-US" sz="2400" dirty="0" smtClean="0"/>
              <a:t>Sets file position pointer to a specific position</a:t>
            </a:r>
          </a:p>
          <a:p>
            <a:pPr lvl="1" eaLnBrk="1" hangingPunct="1"/>
            <a:r>
              <a:rPr lang="en-US" sz="2400" dirty="0" err="1" smtClean="0">
                <a:latin typeface="Lucida Console" pitchFamily="49" charset="0"/>
              </a:rPr>
              <a:t>fseek</a:t>
            </a:r>
            <a:r>
              <a:rPr lang="en-US" sz="2400" dirty="0" smtClean="0">
                <a:latin typeface="Lucida Console" pitchFamily="49" charset="0"/>
              </a:rPr>
              <a:t>(</a:t>
            </a:r>
            <a:r>
              <a:rPr lang="en-US" sz="2400" dirty="0" smtClean="0">
                <a:latin typeface="Courier New" pitchFamily="49" charset="0"/>
              </a:rPr>
              <a:t> </a:t>
            </a:r>
            <a:r>
              <a:rPr lang="en-US" sz="2400" i="1" dirty="0" smtClean="0"/>
              <a:t>pointer, offset, </a:t>
            </a:r>
            <a:r>
              <a:rPr lang="en-US" sz="2400" i="1" dirty="0" err="1" smtClean="0"/>
              <a:t>symbolic_constant</a:t>
            </a:r>
            <a:r>
              <a:rPr lang="en-US" sz="2400" dirty="0" smtClean="0">
                <a:latin typeface="Lucida Console" pitchFamily="49" charset="0"/>
              </a:rPr>
              <a:t> );</a:t>
            </a:r>
          </a:p>
          <a:p>
            <a:pPr lvl="2" eaLnBrk="1" hangingPunct="1"/>
            <a:r>
              <a:rPr lang="en-US" i="1" dirty="0" smtClean="0"/>
              <a:t>pointer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pointer to file</a:t>
            </a:r>
          </a:p>
          <a:p>
            <a:pPr lvl="2" eaLnBrk="1" hangingPunct="1"/>
            <a:r>
              <a:rPr lang="en-US" i="1" dirty="0" smtClean="0"/>
              <a:t>offset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file position pointer (0 is first location)</a:t>
            </a:r>
          </a:p>
          <a:p>
            <a:pPr lvl="2" eaLnBrk="1" hangingPunct="1"/>
            <a:r>
              <a:rPr lang="en-US" i="1" dirty="0" err="1" smtClean="0"/>
              <a:t>symbolic_constant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specifies where in file we are reading from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SEEK_SET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beginning of file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SEEK_CUR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current location in file</a:t>
            </a:r>
          </a:p>
          <a:p>
            <a:pPr lvl="2" eaLnBrk="1" hangingPunct="1"/>
            <a:r>
              <a:rPr lang="en-US" dirty="0" smtClean="0">
                <a:latin typeface="Lucida Console" pitchFamily="49" charset="0"/>
              </a:rPr>
              <a:t>SEEK_END</a:t>
            </a:r>
            <a:r>
              <a:rPr lang="en-US" dirty="0" smtClean="0"/>
              <a:t> </a:t>
            </a:r>
            <a:r>
              <a:rPr lang="en-US" dirty="0" smtClean="0">
                <a:cs typeface="Times New Roman" charset="0"/>
              </a:rPr>
              <a:t>–</a:t>
            </a:r>
            <a:r>
              <a:rPr lang="en-US" dirty="0" smtClean="0"/>
              <a:t> seek starts at end of file</a:t>
            </a:r>
          </a:p>
          <a:p>
            <a:pPr lvl="2"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37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457200"/>
            <a:ext cx="7467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11.12: fig11_12.c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 </a:t>
            </a:r>
          </a:p>
          <a:p>
            <a:r>
              <a:rPr lang="en-US" dirty="0" err="1"/>
              <a:t>int</a:t>
            </a:r>
            <a:r>
              <a:rPr lang="en-US" dirty="0"/>
              <a:t> main( void ) 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+"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0"/>
            <a:ext cx="616765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Writing to a random </a:t>
            </a:r>
            <a:r>
              <a:rPr lang="en-US"/>
              <a:t>access </a:t>
            </a:r>
            <a:r>
              <a:rPr lang="en-US" smtClean="0"/>
              <a:t>file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754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04800"/>
            <a:ext cx="7467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else { </a:t>
            </a:r>
            <a:endParaRPr lang="en-US" dirty="0" smtClean="0"/>
          </a:p>
          <a:p>
            <a:r>
              <a:rPr lang="en-US" dirty="0"/>
              <a:t> /* require user to specify account number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account number"</a:t>
            </a:r>
          </a:p>
          <a:p>
            <a:r>
              <a:rPr lang="en-US" dirty="0"/>
              <a:t>         " ( 1 to 100, 0 to end input )\n?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user enters information, which is copied into file */</a:t>
            </a:r>
          </a:p>
          <a:p>
            <a:r>
              <a:rPr lang="en-US" dirty="0"/>
              <a:t>      while ( </a:t>
            </a:r>
            <a:r>
              <a:rPr lang="en-US" dirty="0" err="1"/>
              <a:t>client.acctNum</a:t>
            </a:r>
            <a:r>
              <a:rPr lang="en-US" dirty="0"/>
              <a:t> != 0 ) { </a:t>
            </a:r>
          </a:p>
          <a:p>
            <a:r>
              <a:rPr lang="en-US" dirty="0"/>
              <a:t>         /* user enters last name, first name and balance */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"Enter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balance\n? " );</a:t>
            </a:r>
          </a:p>
          <a:p>
            <a:r>
              <a:rPr lang="en-US" dirty="0"/>
              <a:t>        </a:t>
            </a:r>
          </a:p>
          <a:p>
            <a:r>
              <a:rPr lang="en-US" dirty="0"/>
              <a:t>         /* set record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 and balance value */</a:t>
            </a:r>
          </a:p>
          <a:p>
            <a:r>
              <a:rPr lang="en-US" dirty="0"/>
              <a:t>         </a:t>
            </a:r>
            <a:r>
              <a:rPr lang="en-US" dirty="0" err="1"/>
              <a:t>fscanf</a:t>
            </a:r>
            <a:r>
              <a:rPr lang="en-US" dirty="0"/>
              <a:t>( </a:t>
            </a:r>
            <a:r>
              <a:rPr lang="en-US" dirty="0" err="1"/>
              <a:t>stdin</a:t>
            </a:r>
            <a:r>
              <a:rPr lang="en-US" dirty="0"/>
              <a:t>, "%</a:t>
            </a:r>
            <a:r>
              <a:rPr lang="en-US" dirty="0" err="1"/>
              <a:t>s%s%lf</a:t>
            </a:r>
            <a:r>
              <a:rPr lang="en-US" dirty="0"/>
              <a:t>",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   </a:t>
            </a:r>
            <a:r>
              <a:rPr lang="en-US" dirty="0" err="1"/>
              <a:t>client.firstName</a:t>
            </a:r>
            <a:r>
              <a:rPr lang="en-US" dirty="0"/>
              <a:t>, &amp;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seek position in file to user-specified record */</a:t>
            </a:r>
          </a:p>
          <a:p>
            <a:r>
              <a:rPr lang="en-US" dirty="0"/>
              <a:t>   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, ( </a:t>
            </a:r>
            <a:r>
              <a:rPr lang="en-US" dirty="0" err="1"/>
              <a:t>client.acctNum</a:t>
            </a:r>
            <a:r>
              <a:rPr lang="en-US" dirty="0"/>
              <a:t> - 1 ) * </a:t>
            </a:r>
          </a:p>
          <a:p>
            <a:r>
              <a:rPr lang="en-US" dirty="0"/>
              <a:t>   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SEEK_SET );</a:t>
            </a:r>
          </a:p>
          <a:p>
            <a:r>
              <a:rPr lang="en-US" dirty="0"/>
              <a:t> 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0059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077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</a:t>
            </a:r>
            <a:r>
              <a:rPr lang="en-US" dirty="0"/>
              <a:t>/* write user-specified information in file */</a:t>
            </a:r>
          </a:p>
          <a:p>
            <a:r>
              <a:rPr lang="en-US" dirty="0"/>
              <a:t>   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enable user to input another account number */</a:t>
            </a:r>
          </a:p>
          <a:p>
            <a:r>
              <a:rPr lang="en-US" dirty="0"/>
              <a:t>         </a:t>
            </a:r>
            <a:r>
              <a:rPr lang="en-US" dirty="0" err="1"/>
              <a:t>printf</a:t>
            </a:r>
            <a:r>
              <a:rPr lang="en-US" dirty="0"/>
              <a:t>( "Enter account number\n? " );</a:t>
            </a:r>
          </a:p>
          <a:p>
            <a:r>
              <a:rPr lang="en-US" dirty="0"/>
              <a:t>      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29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1028"/>
          <p:cNvSpPr>
            <a:spLocks noChangeArrowheads="1"/>
          </p:cNvSpPr>
          <p:nvPr/>
        </p:nvSpPr>
        <p:spPr bwMode="auto">
          <a:xfrm>
            <a:off x="381000" y="609600"/>
            <a:ext cx="6477000" cy="6248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tIns="182880" bIns="182880"/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 ( 1 to 100, 0 to end input )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37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Barker Doug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29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Brown Nancy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96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Stone Sam 34.98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88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Smith Dave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</a:t>
            </a:r>
            <a:r>
              <a:rPr lang="en-US" b="1" dirty="0" err="1"/>
              <a:t>lastname</a:t>
            </a:r>
            <a:r>
              <a:rPr lang="en-US" b="1" dirty="0"/>
              <a:t>, </a:t>
            </a:r>
            <a:r>
              <a:rPr lang="en-US" b="1" dirty="0" err="1"/>
              <a:t>firstname</a:t>
            </a:r>
            <a:r>
              <a:rPr lang="en-US" b="1" dirty="0"/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Dunn Stacey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Enter account number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? 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" y="172219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480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8658"/>
            <a:ext cx="8229600" cy="11430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0000FF"/>
                </a:solidFill>
                <a:latin typeface="Arial" charset="0"/>
              </a:rPr>
              <a:t>Writing Data Randomly to a Randomly Accessed File</a:t>
            </a:r>
          </a:p>
        </p:txBody>
      </p:sp>
      <p:sp>
        <p:nvSpPr>
          <p:cNvPr id="38916" name="Rectangle 55"/>
          <p:cNvSpPr>
            <a:spLocks noChangeArrowheads="1"/>
          </p:cNvSpPr>
          <p:nvPr/>
        </p:nvSpPr>
        <p:spPr bwMode="auto">
          <a:xfrm>
            <a:off x="0" y="4318000"/>
            <a:ext cx="91440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  <a:latin typeface="Times New Roman" charset="0"/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  <a:latin typeface="Times New Roman" charset="0"/>
            </a:endParaRPr>
          </a:p>
        </p:txBody>
      </p:sp>
      <p:pic>
        <p:nvPicPr>
          <p:cNvPr id="38917" name="Picture 57" descr="C:\Brian\C How to Program\Fig11-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924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4F6C2-8708-4282-8E35-D88CC12300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36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Reading Data Randomly from a Randomly Accessed File</a:t>
            </a:r>
          </a:p>
        </p:txBody>
      </p:sp>
      <p:sp>
        <p:nvSpPr>
          <p:cNvPr id="39940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600" dirty="0" err="1" smtClean="0">
                <a:latin typeface="Lucida Console" pitchFamily="49" charset="0"/>
              </a:rPr>
              <a:t>fread</a:t>
            </a:r>
            <a:endParaRPr lang="en-US" sz="2600" dirty="0" smtClean="0">
              <a:latin typeface="Lucida Console" pitchFamily="49" charset="0"/>
            </a:endParaRPr>
          </a:p>
          <a:p>
            <a:r>
              <a:rPr lang="en-US" sz="2400" dirty="0" smtClean="0"/>
              <a:t>Reads a specified number of bytes from a file into memory</a:t>
            </a:r>
          </a:p>
          <a:p>
            <a:pPr lvl="2" eaLnBrk="1" hangingPunct="1">
              <a:buFontTx/>
              <a:buNone/>
            </a:pP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fread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( &amp;client,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sizeof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(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struct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clientData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), 1, </a:t>
            </a:r>
            <a:r>
              <a:rPr lang="en-US" sz="2000" dirty="0" err="1" smtClean="0">
                <a:solidFill>
                  <a:srgbClr val="0000FF"/>
                </a:solidFill>
                <a:latin typeface="Lucida Console" pitchFamily="49" charset="0"/>
              </a:rPr>
              <a:t>myPtr</a:t>
            </a:r>
            <a:r>
              <a:rPr lang="en-US" sz="2000" dirty="0" smtClean="0">
                <a:solidFill>
                  <a:srgbClr val="0000FF"/>
                </a:solidFill>
                <a:latin typeface="Lucida Console" pitchFamily="49" charset="0"/>
              </a:rPr>
              <a:t> );</a:t>
            </a:r>
          </a:p>
          <a:p>
            <a:pPr lvl="2" indent="-1143000" eaLnBrk="1" hangingPunct="1">
              <a:buFontTx/>
              <a:buNone/>
            </a:pPr>
            <a:r>
              <a:rPr lang="en-US" dirty="0" smtClean="0"/>
              <a:t>Can read several fixed-size array elements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Provide pointer to array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dirty="0" smtClean="0"/>
              <a:t>Indicate number of elements to read</a:t>
            </a:r>
          </a:p>
          <a:p>
            <a:pPr indent="-285750"/>
            <a:r>
              <a:rPr lang="en-US" sz="2800" dirty="0" smtClean="0"/>
              <a:t>To read multiple elements, specify in third argument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159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661859"/>
            <a:ext cx="79248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11.15: fig11_15.c</a:t>
            </a:r>
          </a:p>
          <a:p>
            <a:r>
              <a:rPr lang="en-US" dirty="0" smtClean="0"/>
              <a:t>#</a:t>
            </a:r>
            <a:r>
              <a:rPr lang="en-US" dirty="0"/>
              <a:t>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/* </a:t>
            </a:r>
            <a:r>
              <a:rPr lang="en-US" dirty="0" err="1"/>
              <a:t>clientData</a:t>
            </a:r>
            <a:r>
              <a:rPr lang="en-US" dirty="0"/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/* end structure </a:t>
            </a:r>
            <a:r>
              <a:rPr lang="en-US" dirty="0" err="1"/>
              <a:t>clientData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/* credit.dat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/* end if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9514" y="77084"/>
            <a:ext cx="824777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Reading a random access file </a:t>
            </a:r>
            <a:r>
              <a:rPr lang="en-US" dirty="0" smtClean="0"/>
              <a:t>sequentially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454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152400"/>
            <a:ext cx="78486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else { 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"%-6s%-16s%-11s%10s\n", "Acct", "Last Name",</a:t>
            </a:r>
          </a:p>
          <a:p>
            <a:r>
              <a:rPr lang="en-US" dirty="0"/>
              <a:t>         "First Name", "Balance"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read all records from file (until </a:t>
            </a:r>
            <a:r>
              <a:rPr lang="en-US" dirty="0" err="1"/>
              <a:t>eof</a:t>
            </a:r>
            <a:r>
              <a:rPr lang="en-US" dirty="0"/>
              <a:t>) */</a:t>
            </a:r>
          </a:p>
          <a:p>
            <a:r>
              <a:rPr lang="en-US" dirty="0"/>
              <a:t>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 ) { </a:t>
            </a:r>
          </a:p>
          <a:p>
            <a:r>
              <a:rPr lang="en-US" dirty="0"/>
              <a:t>      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   /* display record */</a:t>
            </a:r>
          </a:p>
          <a:p>
            <a:r>
              <a:rPr lang="en-US" dirty="0"/>
              <a:t>      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      </a:t>
            </a:r>
            <a:r>
              <a:rPr lang="en-US" dirty="0" err="1"/>
              <a:t>printf</a:t>
            </a:r>
            <a:r>
              <a:rPr lang="en-US" dirty="0"/>
              <a:t>( "%-6d%-16s%-11s%10.2f\n", 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   } /* end if */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33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90600" y="1219200"/>
            <a:ext cx="7025148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Acct  Last Name       First Name   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29    Brown           Nancy         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33    Dunn            Stacey        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88    Smith           Dave          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/>
              <a:t>96    Stone           Sam             34.98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8039" y="407694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48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83920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>
                <a:latin typeface="Arial" charset="0"/>
              </a:rPr>
              <a:t>Case Study: A Transaction Processing Program</a:t>
            </a:r>
          </a:p>
        </p:txBody>
      </p:sp>
      <p:sp>
        <p:nvSpPr>
          <p:cNvPr id="4403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This program</a:t>
            </a:r>
          </a:p>
          <a:p>
            <a:pPr lvl="1" eaLnBrk="1" hangingPunct="1"/>
            <a:r>
              <a:rPr lang="en-US" dirty="0" smtClean="0"/>
              <a:t>Demonstrates using random access files to achieve instant access processing of a bank’s account information</a:t>
            </a:r>
          </a:p>
          <a:p>
            <a:pPr eaLnBrk="1" hangingPunct="1"/>
            <a:r>
              <a:rPr lang="en-US" sz="2400" dirty="0" smtClean="0"/>
              <a:t>We will</a:t>
            </a:r>
          </a:p>
          <a:p>
            <a:pPr lvl="1" eaLnBrk="1" hangingPunct="1"/>
            <a:r>
              <a:rPr lang="en-US" dirty="0" smtClean="0"/>
              <a:t>Update existing accounts</a:t>
            </a:r>
          </a:p>
          <a:p>
            <a:pPr lvl="1" eaLnBrk="1" hangingPunct="1"/>
            <a:r>
              <a:rPr lang="en-US" dirty="0" smtClean="0"/>
              <a:t>Add new accounts</a:t>
            </a:r>
          </a:p>
          <a:p>
            <a:pPr lvl="1" eaLnBrk="1" hangingPunct="1"/>
            <a:r>
              <a:rPr lang="en-US" dirty="0" smtClean="0"/>
              <a:t>Delete accounts</a:t>
            </a:r>
          </a:p>
          <a:p>
            <a:pPr lvl="1" eaLnBrk="1" hangingPunct="1"/>
            <a:r>
              <a:rPr lang="en-US" dirty="0" smtClean="0"/>
              <a:t>Store a formatted listing of all accounts in a text file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858000" y="6324600"/>
            <a:ext cx="2133600" cy="365125"/>
          </a:xfrm>
        </p:spPr>
        <p:txBody>
          <a:bodyPr/>
          <a:lstStyle/>
          <a:p>
            <a:fld id="{F7B4F6C2-8708-4282-8E35-D88CC12300D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8663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1503" y="0"/>
            <a:ext cx="8153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/* Fig. 11.16: fig11_16.c</a:t>
            </a:r>
          </a:p>
          <a:p>
            <a:r>
              <a:rPr lang="en-US" dirty="0"/>
              <a:t>   This program reads a random access file sequentially, updates data</a:t>
            </a:r>
          </a:p>
          <a:p>
            <a:r>
              <a:rPr lang="en-US" dirty="0"/>
              <a:t>   already written to the file, creates new data to be placed in the</a:t>
            </a:r>
          </a:p>
          <a:p>
            <a:r>
              <a:rPr lang="en-US" dirty="0"/>
              <a:t>   file, and deletes data previously in the file. */</a:t>
            </a:r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structure definition */</a:t>
            </a:r>
          </a:p>
          <a:p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acctNum</a:t>
            </a:r>
            <a:r>
              <a:rPr lang="en-US" dirty="0"/>
              <a:t>; /* account number */</a:t>
            </a:r>
          </a:p>
          <a:p>
            <a:r>
              <a:rPr lang="en-US" dirty="0"/>
              <a:t>   char </a:t>
            </a:r>
            <a:r>
              <a:rPr lang="en-US" dirty="0" err="1"/>
              <a:t>lastName</a:t>
            </a:r>
            <a:r>
              <a:rPr lang="en-US" dirty="0"/>
              <a:t>[ 15 ]; /* account last name */</a:t>
            </a:r>
          </a:p>
          <a:p>
            <a:r>
              <a:rPr lang="en-US" dirty="0"/>
              <a:t>   char </a:t>
            </a:r>
            <a:r>
              <a:rPr lang="en-US" dirty="0" err="1"/>
              <a:t>firstName</a:t>
            </a:r>
            <a:r>
              <a:rPr lang="en-US" dirty="0"/>
              <a:t>[ 10 ]; /* account first name */</a:t>
            </a:r>
          </a:p>
          <a:p>
            <a:r>
              <a:rPr lang="en-US" dirty="0"/>
              <a:t>   double balance; /* account balance */</a:t>
            </a:r>
          </a:p>
          <a:p>
            <a:r>
              <a:rPr lang="en-US" dirty="0"/>
              <a:t>}; </a:t>
            </a:r>
            <a:r>
              <a:rPr lang="en-US" dirty="0">
                <a:solidFill>
                  <a:srgbClr val="00B050"/>
                </a:solidFill>
              </a:rPr>
              <a:t>/* end structure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prototypes */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enterChoice</a:t>
            </a:r>
            <a:r>
              <a:rPr lang="en-US" dirty="0"/>
              <a:t>( void );</a:t>
            </a:r>
          </a:p>
          <a:p>
            <a:r>
              <a:rPr lang="en-US" dirty="0"/>
              <a:t>void </a:t>
            </a:r>
            <a:r>
              <a:rPr lang="en-US" dirty="0" err="1"/>
              <a:t>textFile</a:t>
            </a:r>
            <a:r>
              <a:rPr lang="en-US" dirty="0"/>
              <a:t>( FILE *</a:t>
            </a:r>
            <a:r>
              <a:rPr lang="en-US" dirty="0" err="1"/>
              <a:t>readPtr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updateRecord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newRecord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void </a:t>
            </a:r>
            <a:r>
              <a:rPr lang="en-US" dirty="0" err="1"/>
              <a:t>deleteRecord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</a:t>
            </a:r>
            <a:r>
              <a:rPr lang="en-US" dirty="0" smtClean="0"/>
              <a:t>);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723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152400"/>
            <a:ext cx="80772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int</a:t>
            </a:r>
            <a:r>
              <a:rPr lang="en-US" dirty="0"/>
              <a:t> main(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cfPtr</a:t>
            </a:r>
            <a:r>
              <a:rPr lang="en-US" dirty="0"/>
              <a:t>; </a:t>
            </a:r>
            <a:r>
              <a:rPr lang="en-US" dirty="0">
                <a:solidFill>
                  <a:srgbClr val="00B050"/>
                </a:solidFill>
              </a:rPr>
              <a:t>/* credit.dat file pointer */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choice; </a:t>
            </a:r>
            <a:r>
              <a:rPr lang="en-US" dirty="0">
                <a:solidFill>
                  <a:srgbClr val="00B050"/>
                </a:solidFill>
              </a:rPr>
              <a:t>/* user's choice */</a:t>
            </a:r>
          </a:p>
          <a:p>
            <a:endParaRPr lang="en-US" dirty="0" smtClean="0"/>
          </a:p>
          <a:p>
            <a:r>
              <a:rPr lang="en-US" dirty="0" smtClean="0"/>
              <a:t>/* </a:t>
            </a:r>
            <a:r>
              <a:rPr lang="en-US" dirty="0" err="1"/>
              <a:t>fopen</a:t>
            </a:r>
            <a:r>
              <a:rPr lang="en-US" dirty="0"/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cfPtr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"credit.dat", "</a:t>
            </a:r>
            <a:r>
              <a:rPr lang="en-US" dirty="0" err="1"/>
              <a:t>rb</a:t>
            </a:r>
            <a:r>
              <a:rPr lang="en-US" dirty="0"/>
              <a:t>+"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if */</a:t>
            </a:r>
          </a:p>
          <a:p>
            <a:r>
              <a:rPr lang="en-US" dirty="0"/>
              <a:t>   else {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enable user to specify action */</a:t>
            </a:r>
          </a:p>
          <a:p>
            <a:r>
              <a:rPr lang="en-US" dirty="0"/>
              <a:t>      while ( ( choice = </a:t>
            </a:r>
            <a:r>
              <a:rPr lang="en-US" dirty="0" err="1"/>
              <a:t>enterChoice</a:t>
            </a:r>
            <a:r>
              <a:rPr lang="en-US" dirty="0"/>
              <a:t>() ) != 5 ) { </a:t>
            </a:r>
          </a:p>
          <a:p>
            <a:r>
              <a:rPr lang="en-US" dirty="0"/>
              <a:t>         switch ( choice ) { </a:t>
            </a:r>
          </a:p>
          <a:p>
            <a:r>
              <a:rPr lang="en-US" dirty="0"/>
              <a:t>            </a:t>
            </a:r>
            <a:r>
              <a:rPr lang="en-US" dirty="0">
                <a:solidFill>
                  <a:srgbClr val="00B050"/>
                </a:solidFill>
              </a:rPr>
              <a:t>/* create text file from record file */</a:t>
            </a:r>
          </a:p>
          <a:p>
            <a:r>
              <a:rPr lang="en-US" dirty="0"/>
              <a:t>            case 1:</a:t>
            </a:r>
          </a:p>
          <a:p>
            <a:r>
              <a:rPr lang="en-US" dirty="0"/>
              <a:t>               </a:t>
            </a:r>
            <a:r>
              <a:rPr lang="en-US" dirty="0" err="1"/>
              <a:t>textFile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/>
              <a:t>            </a:t>
            </a:r>
            <a:r>
              <a:rPr lang="en-US" dirty="0">
                <a:solidFill>
                  <a:srgbClr val="00B050"/>
                </a:solidFill>
              </a:rPr>
              <a:t>/* update record */</a:t>
            </a:r>
          </a:p>
          <a:p>
            <a:r>
              <a:rPr lang="en-US" dirty="0"/>
              <a:t>            case 2:</a:t>
            </a:r>
          </a:p>
          <a:p>
            <a:r>
              <a:rPr lang="en-US" dirty="0"/>
              <a:t>               </a:t>
            </a:r>
            <a:r>
              <a:rPr lang="en-US" dirty="0" err="1"/>
              <a:t>updateRecord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05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800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record */</a:t>
            </a:r>
          </a:p>
          <a:p>
            <a:r>
              <a:rPr lang="en-US" dirty="0"/>
              <a:t>            case 3:</a:t>
            </a:r>
          </a:p>
          <a:p>
            <a:r>
              <a:rPr lang="en-US" dirty="0"/>
              <a:t>               </a:t>
            </a:r>
            <a:r>
              <a:rPr lang="en-US" dirty="0" err="1"/>
              <a:t>newRecord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>
                <a:solidFill>
                  <a:srgbClr val="00B050"/>
                </a:solidFill>
              </a:rPr>
              <a:t>            /* delete existing record */</a:t>
            </a:r>
          </a:p>
          <a:p>
            <a:r>
              <a:rPr lang="en-US" dirty="0"/>
              <a:t>            case 4:</a:t>
            </a:r>
          </a:p>
          <a:p>
            <a:r>
              <a:rPr lang="en-US" dirty="0"/>
              <a:t>               </a:t>
            </a:r>
            <a:r>
              <a:rPr lang="en-US" dirty="0" err="1"/>
              <a:t>deleteRecord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>
                <a:solidFill>
                  <a:srgbClr val="00B050"/>
                </a:solidFill>
              </a:rPr>
              <a:t>            /* display message if user does not select valid choice */</a:t>
            </a:r>
          </a:p>
          <a:p>
            <a:r>
              <a:rPr lang="en-US" dirty="0"/>
              <a:t>            default:</a:t>
            </a:r>
          </a:p>
          <a:p>
            <a:r>
              <a:rPr lang="en-US" dirty="0"/>
              <a:t>               </a:t>
            </a:r>
            <a:r>
              <a:rPr lang="en-US" dirty="0" err="1"/>
              <a:t>printf</a:t>
            </a:r>
            <a:r>
              <a:rPr lang="en-US" dirty="0"/>
              <a:t>( "Incorrect choice\n" );</a:t>
            </a:r>
          </a:p>
          <a:p>
            <a:r>
              <a:rPr lang="en-US" dirty="0"/>
              <a:t>               break;</a:t>
            </a:r>
          </a:p>
          <a:p>
            <a:r>
              <a:rPr lang="en-US" dirty="0"/>
              <a:t>         } </a:t>
            </a:r>
            <a:r>
              <a:rPr lang="en-US" dirty="0">
                <a:solidFill>
                  <a:srgbClr val="00B050"/>
                </a:solidFill>
              </a:rPr>
              <a:t>/* end switch */</a:t>
            </a:r>
          </a:p>
          <a:p>
            <a:r>
              <a:rPr lang="en-US" dirty="0"/>
              <a:t>      } </a:t>
            </a:r>
            <a:r>
              <a:rPr lang="en-US" dirty="0">
                <a:solidFill>
                  <a:srgbClr val="00B050"/>
                </a:solidFill>
              </a:rPr>
              <a:t>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cfPtr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else */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   return 0; /* indicates successful termination */</a:t>
            </a:r>
          </a:p>
          <a:p>
            <a:r>
              <a:rPr lang="en-US" dirty="0"/>
              <a:t>} </a:t>
            </a:r>
            <a:r>
              <a:rPr lang="en-US" dirty="0">
                <a:solidFill>
                  <a:srgbClr val="00B050"/>
                </a:solidFill>
              </a:rPr>
              <a:t>/* end main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5847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8001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formatted text file for printing */ </a:t>
            </a:r>
          </a:p>
          <a:p>
            <a:r>
              <a:rPr lang="en-US" dirty="0"/>
              <a:t>void </a:t>
            </a:r>
            <a:r>
              <a:rPr lang="en-US" dirty="0" err="1"/>
              <a:t>textFile</a:t>
            </a:r>
            <a:r>
              <a:rPr lang="en-US" dirty="0"/>
              <a:t>( FILE *</a:t>
            </a:r>
            <a:r>
              <a:rPr lang="en-US" dirty="0" err="1"/>
              <a:t>readPtr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FILE *</a:t>
            </a:r>
            <a:r>
              <a:rPr lang="en-US" dirty="0" err="1"/>
              <a:t>writePtr</a:t>
            </a:r>
            <a:r>
              <a:rPr lang="en-US" dirty="0"/>
              <a:t>; /* accounts.txt file pointer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create </a:t>
            </a:r>
            <a:r>
              <a:rPr lang="en-US" dirty="0" err="1">
                <a:solidFill>
                  <a:srgbClr val="00B050"/>
                </a:solidFill>
              </a:rPr>
              <a:t>clientData</a:t>
            </a:r>
            <a:r>
              <a:rPr lang="en-US" dirty="0">
                <a:solidFill>
                  <a:srgbClr val="00B050"/>
                </a:solidFill>
              </a:rPr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</a:t>
            </a:r>
            <a:r>
              <a:rPr lang="en-US" dirty="0" err="1">
                <a:solidFill>
                  <a:srgbClr val="00B050"/>
                </a:solidFill>
              </a:rPr>
              <a:t>fopen</a:t>
            </a:r>
            <a:r>
              <a:rPr lang="en-US" dirty="0">
                <a:solidFill>
                  <a:srgbClr val="00B050"/>
                </a:solidFill>
              </a:rPr>
              <a:t> opens the file; exits if file cannot be opened */</a:t>
            </a:r>
          </a:p>
          <a:p>
            <a:r>
              <a:rPr lang="en-US" dirty="0"/>
              <a:t>   if ( ( </a:t>
            </a:r>
            <a:r>
              <a:rPr lang="en-US" dirty="0" err="1"/>
              <a:t>writePtr</a:t>
            </a:r>
            <a:r>
              <a:rPr lang="en-US" dirty="0"/>
              <a:t> = </a:t>
            </a:r>
            <a:r>
              <a:rPr lang="en-US" dirty="0" err="1"/>
              <a:t>fopen</a:t>
            </a:r>
            <a:r>
              <a:rPr lang="en-US" dirty="0"/>
              <a:t>( "accounts.txt", "w" ) ) == NULL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"File could not be opened.\n" );</a:t>
            </a:r>
          </a:p>
          <a:p>
            <a:r>
              <a:rPr lang="en-US" dirty="0"/>
              <a:t>   } </a:t>
            </a:r>
            <a:r>
              <a:rPr lang="en-US" dirty="0">
                <a:solidFill>
                  <a:srgbClr val="00B050"/>
                </a:solidFill>
              </a:rPr>
              <a:t>/* end if */</a:t>
            </a:r>
          </a:p>
          <a:p>
            <a:r>
              <a:rPr lang="en-US" dirty="0"/>
              <a:t>   else { </a:t>
            </a:r>
          </a:p>
          <a:p>
            <a:r>
              <a:rPr lang="en-US" dirty="0"/>
              <a:t>      rewind( </a:t>
            </a:r>
            <a:r>
              <a:rPr lang="en-US" dirty="0" err="1"/>
              <a:t>readPtr</a:t>
            </a:r>
            <a:r>
              <a:rPr lang="en-US" dirty="0"/>
              <a:t> ); /* sets pointer to beginning of file */</a:t>
            </a:r>
          </a:p>
          <a:p>
            <a:r>
              <a:rPr lang="en-US" dirty="0"/>
              <a:t>      </a:t>
            </a:r>
            <a:r>
              <a:rPr lang="en-US" dirty="0" err="1"/>
              <a:t>fprintf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, "%-6s%-16s%-11s%10s\n", </a:t>
            </a:r>
          </a:p>
          <a:p>
            <a:r>
              <a:rPr lang="en-US" dirty="0"/>
              <a:t>         "Acct", "Last Name", "First </a:t>
            </a:r>
            <a:r>
              <a:rPr lang="en-US" dirty="0" err="1"/>
              <a:t>Name","Balance</a:t>
            </a:r>
            <a:r>
              <a:rPr lang="en-US" dirty="0"/>
              <a:t>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copy all records from random-access file into text file */</a:t>
            </a:r>
          </a:p>
          <a:p>
            <a:r>
              <a:rPr lang="en-US" dirty="0"/>
              <a:t>      while ( !</a:t>
            </a:r>
            <a:r>
              <a:rPr lang="en-US" dirty="0" err="1"/>
              <a:t>feof</a:t>
            </a:r>
            <a:r>
              <a:rPr lang="en-US" dirty="0"/>
              <a:t>( </a:t>
            </a:r>
            <a:r>
              <a:rPr lang="en-US" dirty="0" err="1"/>
              <a:t>readPtr</a:t>
            </a:r>
            <a:r>
              <a:rPr lang="en-US" dirty="0"/>
              <a:t> ) ) { </a:t>
            </a:r>
          </a:p>
          <a:p>
            <a:r>
              <a:rPr lang="en-US" dirty="0"/>
              <a:t>      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readPtr</a:t>
            </a:r>
            <a:r>
              <a:rPr lang="en-US" dirty="0"/>
              <a:t> );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690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77724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write single record to text file */</a:t>
            </a:r>
          </a:p>
          <a:p>
            <a:r>
              <a:rPr lang="en-US" dirty="0"/>
              <a:t>      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      </a:t>
            </a:r>
            <a:r>
              <a:rPr lang="en-US" dirty="0" err="1"/>
              <a:t>fprintf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, "%-6d%-16s%-11s%10.2f\n",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</a:t>
            </a:r>
          </a:p>
          <a:p>
            <a:r>
              <a:rPr lang="en-US" dirty="0"/>
              <a:t>      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   } /* end if */</a:t>
            </a:r>
          </a:p>
          <a:p>
            <a:r>
              <a:rPr lang="en-US" dirty="0"/>
              <a:t>      } /* end while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fclose</a:t>
            </a:r>
            <a:r>
              <a:rPr lang="en-US" dirty="0"/>
              <a:t>( </a:t>
            </a:r>
            <a:r>
              <a:rPr lang="en-US" dirty="0" err="1"/>
              <a:t>writePtr</a:t>
            </a:r>
            <a:r>
              <a:rPr lang="en-US" dirty="0"/>
              <a:t> ); /* </a:t>
            </a:r>
            <a:r>
              <a:rPr lang="en-US" dirty="0" err="1"/>
              <a:t>fclose</a:t>
            </a:r>
            <a:r>
              <a:rPr lang="en-US" dirty="0"/>
              <a:t> closes the file */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textFile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/* update balance in record */</a:t>
            </a:r>
          </a:p>
          <a:p>
            <a:r>
              <a:rPr lang="en-US" dirty="0"/>
              <a:t>void </a:t>
            </a:r>
            <a:r>
              <a:rPr lang="en-US" dirty="0" err="1"/>
              <a:t>updateRecord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account; /* account number */</a:t>
            </a:r>
          </a:p>
          <a:p>
            <a:r>
              <a:rPr lang="en-US" dirty="0"/>
              <a:t>   double transaction; /* transaction amount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no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486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916"/>
            <a:ext cx="7696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 /* obtain number of account to update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"Enter account to update ( 1 - 100 ): " );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&amp;account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dirty="0"/>
              <a:t>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account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dirty="0"/>
              <a:t>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00B050"/>
                </a:solidFill>
              </a:rPr>
              <a:t>/* display error if account does not exist */</a:t>
            </a:r>
          </a:p>
          <a:p>
            <a:r>
              <a:rPr lang="en-US" dirty="0"/>
              <a:t>   if ( </a:t>
            </a:r>
            <a:r>
              <a:rPr lang="en-US" dirty="0" err="1"/>
              <a:t>client.acctNum</a:t>
            </a:r>
            <a:r>
              <a:rPr lang="en-US" dirty="0"/>
              <a:t> == 0 )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</a:t>
            </a:r>
            <a:r>
              <a:rPr lang="en-US" dirty="0" err="1"/>
              <a:t>Acount</a:t>
            </a:r>
            <a:r>
              <a:rPr lang="en-US" dirty="0"/>
              <a:t> #%d has no information.\n", account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{ /* update record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"%-6d%-16s%-11s%10.2f\n\n", </a:t>
            </a:r>
          </a:p>
          <a:p>
            <a:r>
              <a:rPr lang="en-US" dirty="0"/>
              <a:t>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request transaction amount from user */ 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charge ( + ) or payment ( - ):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"%lf", &amp;transaction );</a:t>
            </a:r>
          </a:p>
          <a:p>
            <a:r>
              <a:rPr lang="en-US" dirty="0"/>
              <a:t>      </a:t>
            </a:r>
            <a:r>
              <a:rPr lang="en-US" dirty="0" err="1"/>
              <a:t>client.balance</a:t>
            </a:r>
            <a:r>
              <a:rPr lang="en-US" dirty="0"/>
              <a:t> += transaction; /* update record balance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30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792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err="1"/>
              <a:t>printf</a:t>
            </a:r>
            <a:r>
              <a:rPr lang="en-US" dirty="0"/>
              <a:t>( "%-6d%-16s%-11s%10.2f\n", </a:t>
            </a:r>
          </a:p>
          <a:p>
            <a:r>
              <a:rPr lang="en-US" dirty="0"/>
              <a:t>         </a:t>
            </a:r>
            <a:r>
              <a:rPr lang="en-US" dirty="0" err="1"/>
              <a:t>client.acctNum</a:t>
            </a:r>
            <a:r>
              <a:rPr lang="en-US" dirty="0"/>
              <a:t>, </a:t>
            </a:r>
            <a:r>
              <a:rPr lang="en-US" dirty="0" err="1"/>
              <a:t>client.lastName</a:t>
            </a:r>
            <a:r>
              <a:rPr lang="en-US" dirty="0"/>
              <a:t>, </a:t>
            </a:r>
          </a:p>
          <a:p>
            <a:r>
              <a:rPr lang="en-US" dirty="0"/>
              <a:t>         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      </a:t>
            </a:r>
          </a:p>
          <a:p>
            <a:r>
              <a:rPr lang="en-US" dirty="0">
                <a:solidFill>
                  <a:srgbClr val="00B050"/>
                </a:solidFill>
              </a:rPr>
              <a:t>      /* move file pointer to correct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account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/* write updated record over old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updateRecord</a:t>
            </a:r>
            <a:r>
              <a:rPr lang="en-US" dirty="0"/>
              <a:t> */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/* delete an existing record */</a:t>
            </a:r>
          </a:p>
          <a:p>
            <a:r>
              <a:rPr lang="en-US" dirty="0"/>
              <a:t>void </a:t>
            </a:r>
            <a:r>
              <a:rPr lang="en-US" dirty="0" err="1"/>
              <a:t>deleteRecord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client; /* stores record read from file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</a:t>
            </a:r>
            <a:r>
              <a:rPr lang="en-US" dirty="0" err="1"/>
              <a:t>blankClient</a:t>
            </a:r>
            <a:r>
              <a:rPr lang="en-US" dirty="0"/>
              <a:t> = { 0, "", "", 0 }; /* blank client */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accountNum</a:t>
            </a:r>
            <a:r>
              <a:rPr lang="en-US" dirty="0"/>
              <a:t>; /* account number */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4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28600"/>
            <a:ext cx="79248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/* obtain number of account to delete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printf</a:t>
            </a:r>
            <a:r>
              <a:rPr lang="en-US" sz="1600" dirty="0"/>
              <a:t>( "Enter account number to delete ( 1 - 100 ): " );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scanf</a:t>
            </a:r>
            <a:r>
              <a:rPr lang="en-US" sz="1600" dirty="0"/>
              <a:t>( "%d", &amp;</a:t>
            </a:r>
            <a:r>
              <a:rPr lang="en-US" sz="1600" dirty="0" err="1"/>
              <a:t>accountNum</a:t>
            </a:r>
            <a:r>
              <a:rPr lang="en-US" sz="1600" dirty="0"/>
              <a:t>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fseek</a:t>
            </a:r>
            <a:r>
              <a:rPr lang="en-US" sz="1600" dirty="0"/>
              <a:t>( </a:t>
            </a:r>
            <a:r>
              <a:rPr lang="en-US" sz="1600" dirty="0" err="1"/>
              <a:t>fPtr</a:t>
            </a:r>
            <a:r>
              <a:rPr lang="en-US" sz="1600" dirty="0"/>
              <a:t>, ( </a:t>
            </a:r>
            <a:r>
              <a:rPr lang="en-US" sz="1600" dirty="0" err="1"/>
              <a:t>accountNum</a:t>
            </a:r>
            <a:r>
              <a:rPr lang="en-US" sz="1600" dirty="0"/>
              <a:t> - 1 ) *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</a:t>
            </a:r>
          </a:p>
          <a:p>
            <a:r>
              <a:rPr lang="en-US" sz="1600" dirty="0"/>
              <a:t>      SEEK_SET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sz="1600" dirty="0"/>
              <a:t>   </a:t>
            </a:r>
            <a:r>
              <a:rPr lang="en-US" sz="1600" dirty="0" err="1"/>
              <a:t>fread</a:t>
            </a:r>
            <a:r>
              <a:rPr lang="en-US" sz="1600" dirty="0"/>
              <a:t>( &amp;client,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1, </a:t>
            </a:r>
            <a:r>
              <a:rPr lang="en-US" sz="1600" dirty="0" err="1"/>
              <a:t>fPtr</a:t>
            </a:r>
            <a:r>
              <a:rPr lang="en-US" sz="1600" dirty="0"/>
              <a:t>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   /* display error if record does not exist */</a:t>
            </a:r>
          </a:p>
          <a:p>
            <a:r>
              <a:rPr lang="en-US" sz="1600" dirty="0"/>
              <a:t>   if ( </a:t>
            </a:r>
            <a:r>
              <a:rPr lang="en-US" sz="1600" dirty="0" err="1"/>
              <a:t>client.acctNum</a:t>
            </a:r>
            <a:r>
              <a:rPr lang="en-US" sz="1600" dirty="0"/>
              <a:t> == 0 ) {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printf</a:t>
            </a:r>
            <a:r>
              <a:rPr lang="en-US" sz="1600" dirty="0"/>
              <a:t>( "Account %d does not exist.\n", </a:t>
            </a:r>
            <a:r>
              <a:rPr lang="en-US" sz="1600" dirty="0" err="1"/>
              <a:t>accountNum</a:t>
            </a:r>
            <a:r>
              <a:rPr lang="en-US" sz="1600" dirty="0"/>
              <a:t> );</a:t>
            </a:r>
          </a:p>
          <a:p>
            <a:r>
              <a:rPr lang="en-US" sz="1600" dirty="0"/>
              <a:t>   } /* end if */</a:t>
            </a:r>
          </a:p>
          <a:p>
            <a:r>
              <a:rPr lang="en-US" sz="1600" dirty="0"/>
              <a:t>   else { /* delete record */</a:t>
            </a:r>
          </a:p>
          <a:p>
            <a:r>
              <a:rPr lang="en-US" sz="1600" dirty="0"/>
              <a:t>      /* move file pointer to correct record in file */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fseek</a:t>
            </a:r>
            <a:r>
              <a:rPr lang="en-US" sz="1600" dirty="0"/>
              <a:t>( </a:t>
            </a:r>
            <a:r>
              <a:rPr lang="en-US" sz="1600" dirty="0" err="1"/>
              <a:t>fPtr</a:t>
            </a:r>
            <a:r>
              <a:rPr lang="en-US" sz="1600" dirty="0"/>
              <a:t>, ( </a:t>
            </a:r>
            <a:r>
              <a:rPr lang="en-US" sz="1600" dirty="0" err="1"/>
              <a:t>accountNum</a:t>
            </a:r>
            <a:r>
              <a:rPr lang="en-US" sz="1600" dirty="0"/>
              <a:t> - 1 ) *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</a:t>
            </a:r>
          </a:p>
          <a:p>
            <a:r>
              <a:rPr lang="en-US" sz="1600" dirty="0"/>
              <a:t>         SEEK_SET 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>
                <a:solidFill>
                  <a:srgbClr val="00B050"/>
                </a:solidFill>
              </a:rPr>
              <a:t>      /* replace existing record with blank record */</a:t>
            </a:r>
          </a:p>
          <a:p>
            <a:r>
              <a:rPr lang="en-US" sz="1600" dirty="0"/>
              <a:t>      </a:t>
            </a:r>
            <a:r>
              <a:rPr lang="en-US" sz="1600" dirty="0" err="1"/>
              <a:t>fwrite</a:t>
            </a:r>
            <a:r>
              <a:rPr lang="en-US" sz="1600" dirty="0"/>
              <a:t>( &amp;</a:t>
            </a:r>
            <a:r>
              <a:rPr lang="en-US" sz="1600" dirty="0" err="1"/>
              <a:t>blankClient</a:t>
            </a:r>
            <a:r>
              <a:rPr lang="en-US" sz="1600" dirty="0"/>
              <a:t>, </a:t>
            </a:r>
          </a:p>
          <a:p>
            <a:r>
              <a:rPr lang="en-US" sz="1600" dirty="0"/>
              <a:t>         </a:t>
            </a:r>
            <a:r>
              <a:rPr lang="en-US" sz="1600" dirty="0" err="1"/>
              <a:t>sizeof</a:t>
            </a:r>
            <a:r>
              <a:rPr lang="en-US" sz="1600" dirty="0"/>
              <a:t>( </a:t>
            </a:r>
            <a:r>
              <a:rPr lang="en-US" sz="1600" dirty="0" err="1"/>
              <a:t>struct</a:t>
            </a:r>
            <a:r>
              <a:rPr lang="en-US" sz="1600" dirty="0"/>
              <a:t> </a:t>
            </a:r>
            <a:r>
              <a:rPr lang="en-US" sz="1600" dirty="0" err="1"/>
              <a:t>clientData</a:t>
            </a:r>
            <a:r>
              <a:rPr lang="en-US" sz="1600" dirty="0"/>
              <a:t> ), 1, </a:t>
            </a:r>
            <a:r>
              <a:rPr lang="en-US" sz="1600" dirty="0" err="1"/>
              <a:t>fPtr</a:t>
            </a:r>
            <a:r>
              <a:rPr lang="en-US" sz="1600" dirty="0"/>
              <a:t> );</a:t>
            </a:r>
          </a:p>
          <a:p>
            <a:r>
              <a:rPr lang="en-US" sz="1600" dirty="0"/>
              <a:t>   } /* end else */</a:t>
            </a:r>
          </a:p>
          <a:p>
            <a:r>
              <a:rPr lang="en-US" sz="1600" dirty="0"/>
              <a:t>} /* end function </a:t>
            </a:r>
            <a:r>
              <a:rPr lang="en-US" sz="1600" dirty="0" err="1"/>
              <a:t>deleteRecord</a:t>
            </a:r>
            <a:r>
              <a:rPr lang="en-US" sz="1600" dirty="0"/>
              <a:t> </a:t>
            </a:r>
            <a:r>
              <a:rPr lang="en-US" sz="1600" dirty="0" smtClean="0"/>
              <a:t>*/</a:t>
            </a: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8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04800"/>
            <a:ext cx="7848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create and insert record */</a:t>
            </a:r>
          </a:p>
          <a:p>
            <a:r>
              <a:rPr lang="en-US" dirty="0"/>
              <a:t>void </a:t>
            </a:r>
            <a:r>
              <a:rPr lang="en-US" dirty="0" err="1"/>
              <a:t>newRecord</a:t>
            </a:r>
            <a:r>
              <a:rPr lang="en-US" dirty="0"/>
              <a:t>( FILE *</a:t>
            </a:r>
            <a:r>
              <a:rPr lang="en-US" dirty="0" err="1"/>
              <a:t>fPtr</a:t>
            </a:r>
            <a:r>
              <a:rPr lang="en-US" dirty="0"/>
              <a:t>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/* create </a:t>
            </a:r>
            <a:r>
              <a:rPr lang="en-US" dirty="0" err="1"/>
              <a:t>clientData</a:t>
            </a:r>
            <a:r>
              <a:rPr lang="en-US" dirty="0"/>
              <a:t> with default information */</a:t>
            </a:r>
          </a:p>
          <a:p>
            <a:r>
              <a:rPr lang="en-US" dirty="0"/>
              <a:t>  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client = { 0, "", "", 0.0 };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accountNum</a:t>
            </a:r>
            <a:r>
              <a:rPr lang="en-US" dirty="0"/>
              <a:t>; /* account number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obtain number of account to create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"Enter new account number ( 1 - 100 ): " );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accountNum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move file pointer to correct record in file */</a:t>
            </a:r>
          </a:p>
          <a:p>
            <a:r>
              <a:rPr lang="en-US" dirty="0"/>
              <a:t>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</a:t>
            </a:r>
            <a:r>
              <a:rPr lang="en-US" dirty="0" err="1"/>
              <a:t>accountNum</a:t>
            </a:r>
            <a:r>
              <a:rPr lang="en-US" dirty="0"/>
              <a:t> - 1 ) *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</a:t>
            </a:r>
          </a:p>
          <a:p>
            <a:r>
              <a:rPr lang="en-US" dirty="0"/>
              <a:t>      SEEK_SET );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read record from file */</a:t>
            </a:r>
          </a:p>
          <a:p>
            <a:r>
              <a:rPr lang="en-US" dirty="0"/>
              <a:t>   </a:t>
            </a:r>
            <a:r>
              <a:rPr lang="en-US" dirty="0" err="1"/>
              <a:t>fread</a:t>
            </a:r>
            <a:r>
              <a:rPr lang="en-US" dirty="0"/>
              <a:t>( &amp;client,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</a:t>
            </a:r>
            <a:r>
              <a:rPr lang="en-US" dirty="0" smtClean="0"/>
              <a:t>);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68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28600"/>
            <a:ext cx="8001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display error if account already exists */</a:t>
            </a:r>
          </a:p>
          <a:p>
            <a:r>
              <a:rPr lang="en-US" dirty="0"/>
              <a:t>   if ( </a:t>
            </a:r>
            <a:r>
              <a:rPr lang="en-US" dirty="0" err="1"/>
              <a:t>client.acctNum</a:t>
            </a:r>
            <a:r>
              <a:rPr lang="en-US" dirty="0"/>
              <a:t> != 0 ) {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"Account #%d already contains information.\n",</a:t>
            </a:r>
          </a:p>
          <a:p>
            <a:r>
              <a:rPr lang="en-US" dirty="0"/>
              <a:t>              </a:t>
            </a:r>
            <a:r>
              <a:rPr lang="en-US" dirty="0" err="1"/>
              <a:t>client.acctNum</a:t>
            </a:r>
            <a:r>
              <a:rPr lang="en-US" dirty="0"/>
              <a:t> );</a:t>
            </a:r>
          </a:p>
          <a:p>
            <a:r>
              <a:rPr lang="en-US" dirty="0"/>
              <a:t>   } /* end if */</a:t>
            </a:r>
          </a:p>
          <a:p>
            <a:r>
              <a:rPr lang="en-US" dirty="0"/>
              <a:t>   else { /* create record */</a:t>
            </a:r>
          </a:p>
          <a:p>
            <a:r>
              <a:rPr lang="en-US" dirty="0"/>
              <a:t>      /* user enters last name, first name and balance */</a:t>
            </a:r>
          </a:p>
          <a:p>
            <a:r>
              <a:rPr lang="en-US" dirty="0"/>
              <a:t>      </a:t>
            </a:r>
            <a:r>
              <a:rPr lang="en-US" dirty="0" err="1"/>
              <a:t>printf</a:t>
            </a:r>
            <a:r>
              <a:rPr lang="en-US" dirty="0"/>
              <a:t>( "Enter </a:t>
            </a:r>
            <a:r>
              <a:rPr lang="en-US" dirty="0" err="1"/>
              <a:t>lastname</a:t>
            </a:r>
            <a:r>
              <a:rPr lang="en-US" dirty="0"/>
              <a:t>, </a:t>
            </a:r>
            <a:r>
              <a:rPr lang="en-US" dirty="0" err="1"/>
              <a:t>firstname</a:t>
            </a:r>
            <a:r>
              <a:rPr lang="en-US" dirty="0"/>
              <a:t>, balance\n? " );</a:t>
            </a:r>
          </a:p>
          <a:p>
            <a:r>
              <a:rPr lang="en-US" dirty="0"/>
              <a:t>      </a:t>
            </a:r>
            <a:r>
              <a:rPr lang="en-US" dirty="0" err="1"/>
              <a:t>scanf</a:t>
            </a:r>
            <a:r>
              <a:rPr lang="en-US" dirty="0"/>
              <a:t>( "%</a:t>
            </a:r>
            <a:r>
              <a:rPr lang="en-US" dirty="0" err="1"/>
              <a:t>s%s%lf</a:t>
            </a:r>
            <a:r>
              <a:rPr lang="en-US" dirty="0"/>
              <a:t>", &amp;</a:t>
            </a:r>
            <a:r>
              <a:rPr lang="en-US" dirty="0" err="1"/>
              <a:t>client.lastName</a:t>
            </a:r>
            <a:r>
              <a:rPr lang="en-US" dirty="0"/>
              <a:t>, &amp;</a:t>
            </a:r>
            <a:r>
              <a:rPr lang="en-US" dirty="0" err="1"/>
              <a:t>client.firstName</a:t>
            </a:r>
            <a:r>
              <a:rPr lang="en-US" dirty="0"/>
              <a:t>, </a:t>
            </a:r>
          </a:p>
          <a:p>
            <a:r>
              <a:rPr lang="en-US" dirty="0"/>
              <a:t>         &amp;</a:t>
            </a:r>
            <a:r>
              <a:rPr lang="en-US" dirty="0" err="1"/>
              <a:t>client.balance</a:t>
            </a:r>
            <a:r>
              <a:rPr lang="en-US" dirty="0"/>
              <a:t>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 err="1"/>
              <a:t>client.acctNum</a:t>
            </a:r>
            <a:r>
              <a:rPr lang="en-US" dirty="0"/>
              <a:t> = </a:t>
            </a:r>
            <a:r>
              <a:rPr lang="en-US" dirty="0" err="1"/>
              <a:t>accountNum</a:t>
            </a:r>
            <a:r>
              <a:rPr lang="en-US" dirty="0"/>
              <a:t>;</a:t>
            </a:r>
          </a:p>
          <a:p>
            <a:r>
              <a:rPr lang="en-US" dirty="0"/>
              <a:t>      </a:t>
            </a:r>
          </a:p>
          <a:p>
            <a:r>
              <a:rPr lang="en-US" dirty="0">
                <a:solidFill>
                  <a:srgbClr val="00B050"/>
                </a:solidFill>
              </a:rPr>
              <a:t>      /* move file pointer to correct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fseek</a:t>
            </a:r>
            <a:r>
              <a:rPr lang="en-US" dirty="0"/>
              <a:t>( </a:t>
            </a:r>
            <a:r>
              <a:rPr lang="en-US" dirty="0" err="1"/>
              <a:t>fPtr</a:t>
            </a:r>
            <a:r>
              <a:rPr lang="en-US" dirty="0"/>
              <a:t>, ( </a:t>
            </a:r>
            <a:r>
              <a:rPr lang="en-US" dirty="0" err="1"/>
              <a:t>client.acctNum</a:t>
            </a:r>
            <a:r>
              <a:rPr lang="en-US" dirty="0"/>
              <a:t> - 1 ) * </a:t>
            </a:r>
          </a:p>
          <a:p>
            <a:r>
              <a:rPr lang="en-US" dirty="0"/>
              <a:t>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SEEK_SET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00B050"/>
                </a:solidFill>
              </a:rPr>
              <a:t>/* insert record in file */</a:t>
            </a:r>
          </a:p>
          <a:p>
            <a:r>
              <a:rPr lang="en-US" dirty="0"/>
              <a:t>      </a:t>
            </a:r>
            <a:r>
              <a:rPr lang="en-US" dirty="0" err="1"/>
              <a:t>fwrite</a:t>
            </a:r>
            <a:r>
              <a:rPr lang="en-US" dirty="0"/>
              <a:t>( &amp;client, </a:t>
            </a:r>
          </a:p>
          <a:p>
            <a:r>
              <a:rPr lang="en-US" dirty="0"/>
              <a:t>         </a:t>
            </a:r>
            <a:r>
              <a:rPr lang="en-US" dirty="0" err="1"/>
              <a:t>sizeof</a:t>
            </a:r>
            <a:r>
              <a:rPr lang="en-US" dirty="0"/>
              <a:t>( </a:t>
            </a:r>
            <a:r>
              <a:rPr lang="en-US" dirty="0" err="1"/>
              <a:t>struct</a:t>
            </a:r>
            <a:r>
              <a:rPr lang="en-US" dirty="0"/>
              <a:t> </a:t>
            </a:r>
            <a:r>
              <a:rPr lang="en-US" dirty="0" err="1"/>
              <a:t>clientData</a:t>
            </a:r>
            <a:r>
              <a:rPr lang="en-US" dirty="0"/>
              <a:t> ), 1, </a:t>
            </a:r>
            <a:r>
              <a:rPr lang="en-US" dirty="0" err="1"/>
              <a:t>fPtr</a:t>
            </a:r>
            <a:r>
              <a:rPr lang="en-US" dirty="0"/>
              <a:t> );</a:t>
            </a:r>
          </a:p>
          <a:p>
            <a:r>
              <a:rPr lang="en-US" dirty="0"/>
              <a:t>   } /* end else */</a:t>
            </a:r>
          </a:p>
          <a:p>
            <a:r>
              <a:rPr lang="en-US" dirty="0"/>
              <a:t>} /* end function </a:t>
            </a:r>
            <a:r>
              <a:rPr lang="en-US" dirty="0" err="1"/>
              <a:t>newRecord</a:t>
            </a:r>
            <a:r>
              <a:rPr lang="en-US" dirty="0"/>
              <a:t> </a:t>
            </a:r>
            <a:r>
              <a:rPr lang="en-US" dirty="0" smtClean="0"/>
              <a:t>*/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04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7620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/* enable user to input menu choice */</a:t>
            </a:r>
          </a:p>
          <a:p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enterChoice</a:t>
            </a:r>
            <a:r>
              <a:rPr lang="en-US" dirty="0"/>
              <a:t>( void )</a:t>
            </a:r>
          </a:p>
          <a:p>
            <a:r>
              <a:rPr lang="en-US" dirty="0"/>
              <a:t>{ </a:t>
            </a:r>
          </a:p>
          <a:p>
            <a:r>
              <a:rPr lang="en-US" dirty="0"/>
              <a:t>   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menuChoice</a:t>
            </a:r>
            <a:r>
              <a:rPr lang="en-US" dirty="0"/>
              <a:t>; /* variable to store user's choice */</a:t>
            </a:r>
          </a:p>
          <a:p>
            <a:r>
              <a:rPr lang="en-US" dirty="0"/>
              <a:t> </a:t>
            </a:r>
          </a:p>
          <a:p>
            <a:r>
              <a:rPr lang="en-US" dirty="0">
                <a:solidFill>
                  <a:srgbClr val="00B050"/>
                </a:solidFill>
              </a:rPr>
              <a:t>   /* display available options */</a:t>
            </a:r>
          </a:p>
          <a:p>
            <a:r>
              <a:rPr lang="en-US" dirty="0"/>
              <a:t>   </a:t>
            </a:r>
            <a:r>
              <a:rPr lang="en-US" dirty="0" err="1"/>
              <a:t>printf</a:t>
            </a:r>
            <a:r>
              <a:rPr lang="en-US" dirty="0"/>
              <a:t>( "\</a:t>
            </a:r>
            <a:r>
              <a:rPr lang="en-US" dirty="0" err="1"/>
              <a:t>nEnter</a:t>
            </a:r>
            <a:r>
              <a:rPr lang="en-US" dirty="0"/>
              <a:t> your choice\n"</a:t>
            </a:r>
          </a:p>
          <a:p>
            <a:r>
              <a:rPr lang="en-US" dirty="0"/>
              <a:t>      "1 - store a formatted text file of </a:t>
            </a:r>
            <a:r>
              <a:rPr lang="en-US" dirty="0" err="1"/>
              <a:t>acounts</a:t>
            </a:r>
            <a:r>
              <a:rPr lang="en-US" dirty="0"/>
              <a:t> called\n"</a:t>
            </a:r>
          </a:p>
          <a:p>
            <a:r>
              <a:rPr lang="en-US" dirty="0"/>
              <a:t>      "    \"accounts.txt\" for printing\n"</a:t>
            </a:r>
          </a:p>
          <a:p>
            <a:r>
              <a:rPr lang="en-US" dirty="0"/>
              <a:t>      "2 - update an account\n"</a:t>
            </a:r>
          </a:p>
          <a:p>
            <a:r>
              <a:rPr lang="en-US" dirty="0"/>
              <a:t>      "3 - add a new account\n"</a:t>
            </a:r>
          </a:p>
          <a:p>
            <a:r>
              <a:rPr lang="en-US" dirty="0"/>
              <a:t>      "4 - delete an account\n"</a:t>
            </a:r>
          </a:p>
          <a:p>
            <a:r>
              <a:rPr lang="en-US" dirty="0"/>
              <a:t>      "5 - end program\n? " );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</a:t>
            </a:r>
            <a:r>
              <a:rPr lang="en-US" dirty="0" err="1"/>
              <a:t>scanf</a:t>
            </a:r>
            <a:r>
              <a:rPr lang="en-US" dirty="0"/>
              <a:t>( "%d", &amp;</a:t>
            </a:r>
            <a:r>
              <a:rPr lang="en-US" dirty="0" err="1"/>
              <a:t>menuChoice</a:t>
            </a:r>
            <a:r>
              <a:rPr lang="en-US" dirty="0"/>
              <a:t> ); /* receive choice from user */</a:t>
            </a:r>
          </a:p>
          <a:p>
            <a:r>
              <a:rPr lang="en-US" dirty="0"/>
              <a:t>   return </a:t>
            </a:r>
            <a:r>
              <a:rPr lang="en-US" dirty="0" err="1"/>
              <a:t>menuChoice</a:t>
            </a:r>
            <a:r>
              <a:rPr lang="en-US" dirty="0"/>
              <a:t>;</a:t>
            </a:r>
          </a:p>
          <a:p>
            <a:r>
              <a:rPr lang="en-US" dirty="0"/>
              <a:t>} /* end function </a:t>
            </a:r>
            <a:r>
              <a:rPr lang="en-US" dirty="0" err="1"/>
              <a:t>enterChoice</a:t>
            </a:r>
            <a:r>
              <a:rPr lang="en-US" dirty="0"/>
              <a:t> */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47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228600" y="2817674"/>
            <a:ext cx="6934200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2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account to update ( 1 - 100 ): 37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</a:rPr>
              <a:t> </a:t>
            </a: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charge ( + ) or payment ( - ): +87.99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87.99</a:t>
            </a:r>
            <a:r>
              <a:rPr lang="en-US" b="1" dirty="0"/>
              <a:t> </a:t>
            </a:r>
          </a:p>
        </p:txBody>
      </p:sp>
      <p:sp>
        <p:nvSpPr>
          <p:cNvPr id="56325" name="Rectangle 4"/>
          <p:cNvSpPr>
            <a:spLocks noChangeArrowheads="1"/>
          </p:cNvSpPr>
          <p:nvPr/>
        </p:nvSpPr>
        <p:spPr bwMode="auto">
          <a:xfrm>
            <a:off x="228600" y="4646474"/>
            <a:ext cx="6934200" cy="17543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3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new account number ( 1 - 100 ): 22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Enter </a:t>
            </a:r>
            <a:r>
              <a:rPr lang="en-US" b="1" dirty="0" err="1">
                <a:latin typeface="Courier New" pitchFamily="49" charset="0"/>
              </a:rPr>
              <a:t>lastname</a:t>
            </a:r>
            <a:r>
              <a:rPr lang="en-US" b="1" dirty="0">
                <a:latin typeface="Courier New" pitchFamily="49" charset="0"/>
              </a:rPr>
              <a:t>, </a:t>
            </a:r>
            <a:r>
              <a:rPr lang="en-US" b="1" dirty="0" err="1">
                <a:latin typeface="Courier New" pitchFamily="49" charset="0"/>
              </a:rPr>
              <a:t>firstname</a:t>
            </a:r>
            <a:r>
              <a:rPr lang="en-US" b="1" dirty="0">
                <a:latin typeface="Courier New" pitchFamily="49" charset="0"/>
              </a:rPr>
              <a:t>,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? Johnston Sarah 247.45</a:t>
            </a: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228600" y="836474"/>
            <a:ext cx="6934200" cy="25853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tIns="182880" bIns="18288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After choosing option 1 accounts.txt contains: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Acct  Last Name       First Name    Balance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29    Brown           Nancy          -24.54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33    Dunn            Stacey         314.33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37    Barker          Doug             0.00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88    Smith           Dave           258.34</a:t>
            </a: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96    Stone           Sam             34.98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231674"/>
            <a:ext cx="1414170" cy="4214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defPPr>
              <a:defRPr lang="en-US"/>
            </a:defPPr>
            <a:lvl1pPr>
              <a:spcBef>
                <a:spcPct val="0"/>
              </a:spcBef>
              <a:buNone/>
              <a:defRPr sz="3200">
                <a:solidFill>
                  <a:srgbClr val="0000FF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/>
              <a:t>Output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FFE5168-4B49-4A89-A009-FBB226CD2A0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058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</TotalTime>
  <Words>1565</Words>
  <Application>Microsoft Office PowerPoint</Application>
  <PresentationFormat>On-screen Show (4:3)</PresentationFormat>
  <Paragraphs>539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CSC141- Introduction to Computer Programming</vt:lpstr>
      <vt:lpstr>Slide 2</vt:lpstr>
      <vt:lpstr>Random-Access Files</vt:lpstr>
      <vt:lpstr>Creating a Randomly Accessed File</vt:lpstr>
      <vt:lpstr>Creating a Randomly Accessed File</vt:lpstr>
      <vt:lpstr>Creating a Randomly Accessed File</vt:lpstr>
      <vt:lpstr>Slide 7</vt:lpstr>
      <vt:lpstr>Slide 8</vt:lpstr>
      <vt:lpstr>Writing Data Randomly to a Randomly Accessed File</vt:lpstr>
      <vt:lpstr>Slide 10</vt:lpstr>
      <vt:lpstr>Slide 11</vt:lpstr>
      <vt:lpstr>Slide 12</vt:lpstr>
      <vt:lpstr>Slide 13</vt:lpstr>
      <vt:lpstr>Writing Data Randomly to a Randomly Accessed File</vt:lpstr>
      <vt:lpstr>Reading Data Randomly from a Randomly Accessed File</vt:lpstr>
      <vt:lpstr>Slide 16</vt:lpstr>
      <vt:lpstr>Slide 17</vt:lpstr>
      <vt:lpstr>Slide 18</vt:lpstr>
      <vt:lpstr>Case Study: A Transaction Processing Program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CSC141- Introduction to Computer Programming</dc:title>
  <dc:creator>Home</dc:creator>
  <cp:lastModifiedBy>NTS</cp:lastModifiedBy>
  <cp:revision>41</cp:revision>
  <dcterms:created xsi:type="dcterms:W3CDTF">2012-06-25T14:07:38Z</dcterms:created>
  <dcterms:modified xsi:type="dcterms:W3CDTF">2012-06-29T14:34:59Z</dcterms:modified>
</cp:coreProperties>
</file>